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3"/>
  </p:notesMasterIdLst>
  <p:sldIdLst>
    <p:sldId id="1864" r:id="rId5"/>
    <p:sldId id="1868" r:id="rId6"/>
    <p:sldId id="1869" r:id="rId7"/>
    <p:sldId id="1846" r:id="rId8"/>
    <p:sldId id="1870" r:id="rId9"/>
    <p:sldId id="1848" r:id="rId10"/>
    <p:sldId id="1871" r:id="rId11"/>
    <p:sldId id="1849" r:id="rId12"/>
    <p:sldId id="1866" r:id="rId13"/>
    <p:sldId id="1852" r:id="rId14"/>
    <p:sldId id="1872" r:id="rId15"/>
    <p:sldId id="1858" r:id="rId16"/>
    <p:sldId id="1859" r:id="rId17"/>
    <p:sldId id="1867" r:id="rId18"/>
    <p:sldId id="1874" r:id="rId19"/>
    <p:sldId id="1875" r:id="rId20"/>
    <p:sldId id="1876" r:id="rId21"/>
    <p:sldId id="1873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68"/>
    <a:srgbClr val="FE4387"/>
    <a:srgbClr val="FF2625"/>
    <a:srgbClr val="007788"/>
    <a:srgbClr val="297C2A"/>
    <a:srgbClr val="F69000"/>
    <a:srgbClr val="01C2D1"/>
    <a:srgbClr val="D6D734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07FB36-974B-499F-BB0F-EA44008AB9BA}" v="55" dt="2025-07-07T01:27:23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3"/>
  </p:normalViewPr>
  <p:slideViewPr>
    <p:cSldViewPr snapToGrid="0">
      <p:cViewPr varScale="1">
        <p:scale>
          <a:sx n="96" d="100"/>
          <a:sy n="96" d="100"/>
        </p:scale>
        <p:origin x="82" y="82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Gremillion" userId="2886eb31-9da3-48c5-9d68-a8ea94f62a4c" providerId="ADAL" clId="{870FCB66-E209-4A6E-93AD-5065CF4A900D}"/>
    <pc:docChg chg="delSld">
      <pc:chgData name="Helen Gremillion" userId="2886eb31-9da3-48c5-9d68-a8ea94f62a4c" providerId="ADAL" clId="{870FCB66-E209-4A6E-93AD-5065CF4A900D}" dt="2025-07-07T22:27:12.046" v="0" actId="2696"/>
      <pc:docMkLst>
        <pc:docMk/>
      </pc:docMkLst>
      <pc:sldChg chg="del">
        <pc:chgData name="Helen Gremillion" userId="2886eb31-9da3-48c5-9d68-a8ea94f62a4c" providerId="ADAL" clId="{870FCB66-E209-4A6E-93AD-5065CF4A900D}" dt="2025-07-07T22:27:12.046" v="0" actId="2696"/>
        <pc:sldMkLst>
          <pc:docMk/>
          <pc:sldMk cId="803542810" sldId="18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589EF-05C9-BEEA-E241-8A3AA0F94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A64BE-3ABC-F4A8-C77B-2B05B811B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7FB5C-E1B5-7096-7D5A-AEB67A77B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1F764-2461-7350-8A8F-66D1CC693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9458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DD3F-9E9C-660C-8EA6-54F41B67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DFA61-215D-2DBA-381B-9277247A5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49BAE-795C-5A92-762D-E2CF3B36A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6D73D-0629-9F58-852C-884D7694E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135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ABDA6-7276-B7B0-AC2B-5F389C6DF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B59B59-DBED-3E8F-0734-DE87D65A4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E66E5-9EBD-5EF6-4A01-BEA1EA182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E1245-D087-1F2D-D61B-15CA02926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184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87558-3893-D271-D103-62E933CB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69DC2-E3CF-1D78-F2F6-AD2ABD73F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691CFC-5CAA-5D11-49D2-75DEA9FEC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83E02-1C42-745F-4079-9B1510CF8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184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3248" y="681387"/>
            <a:ext cx="5751576" cy="1325563"/>
          </a:xfrm>
        </p:spPr>
        <p:txBody>
          <a:bodyPr anchor="ctr">
            <a:noAutofit/>
          </a:bodyPr>
          <a:lstStyle/>
          <a:p>
            <a:r>
              <a:rPr lang="en-US" altLang="en-US" dirty="0">
                <a:solidFill>
                  <a:schemeClr val="accent1"/>
                </a:solidFill>
              </a:rPr>
              <a:t>Helen Gremillion</a:t>
            </a:r>
            <a:br>
              <a:rPr lang="en-US" altLang="en-US" dirty="0">
                <a:solidFill>
                  <a:schemeClr val="accent1"/>
                </a:solidFill>
              </a:rPr>
            </a:br>
            <a:r>
              <a:rPr lang="en-US" altLang="en-US" sz="3200" dirty="0">
                <a:solidFill>
                  <a:schemeClr val="accent1"/>
                </a:solidFill>
              </a:rPr>
              <a:t>Professor of Social Practice</a:t>
            </a:r>
            <a:endParaRPr lang="en-US" alt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B8043-F6D9-A3AA-606D-E3536E71DE5A}"/>
              </a:ext>
            </a:extLst>
          </p:cNvPr>
          <p:cNvSpPr txBox="1"/>
          <p:nvPr/>
        </p:nvSpPr>
        <p:spPr>
          <a:xfrm>
            <a:off x="5413248" y="3127248"/>
            <a:ext cx="5248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>
                <a:solidFill>
                  <a:srgbClr val="005C68"/>
                </a:solidFill>
              </a:rPr>
              <a:t>Gender, Culture, Medical Practice, and Community Partnered Research </a:t>
            </a:r>
          </a:p>
        </p:txBody>
      </p:sp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6DDE06-4672-0C4B-F9B0-76D1B0012027}"/>
              </a:ext>
            </a:extLst>
          </p:cNvPr>
          <p:cNvSpPr/>
          <p:nvPr/>
        </p:nvSpPr>
        <p:spPr>
          <a:xfrm>
            <a:off x="0" y="5916168"/>
            <a:ext cx="12192000" cy="9418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D669ED-87C6-6D60-F9F9-F6ACEE43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826" y="1030054"/>
            <a:ext cx="4476915" cy="4584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7BA4E-6CD1-B5A1-010C-82646CD17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42" y="1906429"/>
            <a:ext cx="5239371" cy="214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4FD5D-F104-D3DA-8F45-48FA4D67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591E22-D793-B0B5-E4EA-401319870EFD}"/>
              </a:ext>
            </a:extLst>
          </p:cNvPr>
          <p:cNvSpPr/>
          <p:nvPr/>
        </p:nvSpPr>
        <p:spPr>
          <a:xfrm>
            <a:off x="-2870810" y="-602273"/>
            <a:ext cx="16932250" cy="873326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E295F-8FF1-48E3-A9E1-EB094D48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0" y="499618"/>
            <a:ext cx="8992379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55E1D-F4AD-41A7-B948-E2D246CCF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US" altLang="en-US"/>
              <a:t>Provide a brief summary of your presentation. </a:t>
            </a:r>
            <a:br>
              <a:rPr lang="en-US" altLang="en-US"/>
            </a:br>
            <a:r>
              <a:rPr lang="en-US" altLang="en-US"/>
              <a:t>Remind the audience what you covered in the previous slides.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A47A72-C1B0-59DA-EAC6-1CB1F98EC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84" y="477233"/>
            <a:ext cx="8871429" cy="590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</p:spPr>
        <p:txBody>
          <a:bodyPr/>
          <a:lstStyle/>
          <a:p>
            <a:r>
              <a:rPr lang="en-US" dirty="0"/>
              <a:t>Questions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&amp;</a:t>
            </a:r>
            <a:r>
              <a:rPr lang="en-US" dirty="0"/>
              <a:t> answers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BC92DE-1779-4A44-AED9-0261C2497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</p:spPr>
        <p:txBody>
          <a:bodyPr/>
          <a:lstStyle/>
          <a:p>
            <a:r>
              <a:rPr lang="en-US" altLang="en-US" dirty="0"/>
              <a:t>Invite questions from the audience.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5D8198-165D-1BC9-320A-FE0DBBE02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08" y="0"/>
            <a:ext cx="8415901" cy="59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A36B3A-558B-413E-877B-7275290A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75CE5-70A2-411D-881E-7B75B82931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905000"/>
            <a:ext cx="6477000" cy="3276600"/>
          </a:xfrm>
        </p:spPr>
        <p:txBody>
          <a:bodyPr/>
          <a:lstStyle/>
          <a:p>
            <a:r>
              <a:rPr lang="en-US" altLang="en-US" dirty="0"/>
              <a:t>List the resources you used for your research:</a:t>
            </a:r>
          </a:p>
          <a:p>
            <a:pPr lvl="1"/>
            <a:r>
              <a:rPr lang="fr-FR" dirty="0"/>
              <a:t>Source #1</a:t>
            </a:r>
          </a:p>
          <a:p>
            <a:pPr lvl="1"/>
            <a:r>
              <a:rPr lang="fr-FR" dirty="0"/>
              <a:t>Source #2</a:t>
            </a:r>
          </a:p>
          <a:p>
            <a:pPr lvl="1"/>
            <a:r>
              <a:rPr lang="fr-FR" dirty="0"/>
              <a:t>Source #3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F00E96-3CAF-AA31-29DB-9AA0CDBF8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10" y="539688"/>
            <a:ext cx="8011652" cy="5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BBB66-1069-49EE-FC0E-3B1C40C8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3"/>
            <a:ext cx="12192000" cy="69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3B80-1934-D596-7D88-D03A99D4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BB7967-6D21-C21A-3D5F-1B3B169D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22460-76D6-872D-2A66-FD6095A1C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302" y="205154"/>
            <a:ext cx="6447692" cy="6447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3C0C9F-E1E6-9D06-FD5C-C227EB488CEB}"/>
              </a:ext>
            </a:extLst>
          </p:cNvPr>
          <p:cNvSpPr/>
          <p:nvPr/>
        </p:nvSpPr>
        <p:spPr>
          <a:xfrm>
            <a:off x="2946397" y="234196"/>
            <a:ext cx="1880822" cy="4001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90695-084C-02CB-6291-EEC62BD3F0E6}"/>
              </a:ext>
            </a:extLst>
          </p:cNvPr>
          <p:cNvSpPr txBox="1"/>
          <p:nvPr/>
        </p:nvSpPr>
        <p:spPr>
          <a:xfrm>
            <a:off x="2964100" y="258470"/>
            <a:ext cx="188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2">
                    <a:lumMod val="75000"/>
                  </a:schemeClr>
                </a:solidFill>
                <a:latin typeface="Agency FB" panose="020B0503020202020204" pitchFamily="34" charset="0"/>
              </a:rPr>
              <a:t>98% satisfied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D94BC-31D1-274C-C9E6-A83B6C870BB0}"/>
              </a:ext>
            </a:extLst>
          </p:cNvPr>
          <p:cNvSpPr/>
          <p:nvPr/>
        </p:nvSpPr>
        <p:spPr>
          <a:xfrm>
            <a:off x="2945302" y="2409550"/>
            <a:ext cx="2464897" cy="4804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F2ABF-72CA-37CE-9DA5-7D0FA4C226AF}"/>
              </a:ext>
            </a:extLst>
          </p:cNvPr>
          <p:cNvSpPr txBox="1"/>
          <p:nvPr/>
        </p:nvSpPr>
        <p:spPr>
          <a:xfrm>
            <a:off x="2964101" y="2428292"/>
            <a:ext cx="22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2">
                    <a:lumMod val="75000"/>
                  </a:schemeClr>
                </a:solidFill>
                <a:latin typeface="Agency FB" panose="020B0503020202020204" pitchFamily="34" charset="0"/>
              </a:rPr>
              <a:t>0.36% have regrets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57D379-83AE-3A07-BD49-D8F5A7FE5DCA}"/>
              </a:ext>
            </a:extLst>
          </p:cNvPr>
          <p:cNvSpPr/>
          <p:nvPr/>
        </p:nvSpPr>
        <p:spPr>
          <a:xfrm>
            <a:off x="2964100" y="4574805"/>
            <a:ext cx="2557704" cy="4593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53EED-8515-DB37-E657-9BDE2CAC16F0}"/>
              </a:ext>
            </a:extLst>
          </p:cNvPr>
          <p:cNvSpPr txBox="1"/>
          <p:nvPr/>
        </p:nvSpPr>
        <p:spPr>
          <a:xfrm>
            <a:off x="3040068" y="4622909"/>
            <a:ext cx="287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2">
                    <a:lumMod val="75000"/>
                  </a:schemeClr>
                </a:solidFill>
                <a:latin typeface="Agency FB" panose="020B0503020202020204" pitchFamily="34" charset="0"/>
              </a:rPr>
              <a:t>22% regret knee surgery</a:t>
            </a:r>
          </a:p>
        </p:txBody>
      </p:sp>
    </p:spTree>
    <p:extLst>
      <p:ext uri="{BB962C8B-B14F-4D97-AF65-F5344CB8AC3E}">
        <p14:creationId xmlns:p14="http://schemas.microsoft.com/office/powerpoint/2010/main" val="8989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13759-55F2-6280-4BCE-B81CAF44A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FCB202-1100-60DE-5382-9F1D0D6D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</p:spPr>
        <p:txBody>
          <a:bodyPr/>
          <a:lstStyle/>
          <a:p>
            <a:r>
              <a:rPr lang="en-US" dirty="0"/>
              <a:t>Questions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&amp;</a:t>
            </a:r>
            <a:r>
              <a:rPr lang="en-US" dirty="0"/>
              <a:t> answers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AE7847-0C5A-FC17-BEF5-E119920111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</p:spPr>
        <p:txBody>
          <a:bodyPr/>
          <a:lstStyle/>
          <a:p>
            <a:r>
              <a:rPr lang="en-US" altLang="en-US" dirty="0"/>
              <a:t>Invite questions from the audience.</a:t>
            </a:r>
          </a:p>
          <a:p>
            <a:endParaRPr lang="en-US" dirty="0"/>
          </a:p>
        </p:txBody>
      </p:sp>
      <p:pic>
        <p:nvPicPr>
          <p:cNvPr id="5" name="Picture 4" descr="People wrapped in pride flag">
            <a:extLst>
              <a:ext uri="{FF2B5EF4-FFF2-40B4-BE49-F238E27FC236}">
                <a16:creationId xmlns:a16="http://schemas.microsoft.com/office/drawing/2014/main" id="{3E2FE92C-6E3A-32B9-52CD-D99C8725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07459" y="0"/>
            <a:ext cx="9377080" cy="62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13C8-1A46-B7C4-2D0B-1EAC7E24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870" y="1548065"/>
            <a:ext cx="6477000" cy="4166935"/>
          </a:xfrm>
        </p:spPr>
        <p:txBody>
          <a:bodyPr>
            <a:noAutofit/>
          </a:bodyPr>
          <a:lstStyle/>
          <a:p>
            <a:pPr algn="ctr"/>
            <a:r>
              <a:rPr lang="en-NZ" sz="7200" dirty="0"/>
              <a:t>Thank you </a:t>
            </a:r>
            <a:br>
              <a:rPr lang="en-NZ" sz="7200" dirty="0"/>
            </a:br>
            <a:r>
              <a:rPr lang="en-NZ" sz="7200" dirty="0"/>
              <a:t>for </a:t>
            </a:r>
            <a:br>
              <a:rPr lang="en-NZ" sz="7200" dirty="0"/>
            </a:br>
            <a:r>
              <a:rPr lang="en-NZ" sz="7200" dirty="0"/>
              <a:t>attending!</a:t>
            </a:r>
          </a:p>
        </p:txBody>
      </p:sp>
    </p:spTree>
    <p:extLst>
      <p:ext uri="{BB962C8B-B14F-4D97-AF65-F5344CB8AC3E}">
        <p14:creationId xmlns:p14="http://schemas.microsoft.com/office/powerpoint/2010/main" val="15180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B73685-E0BC-D2F4-B43F-56A31F55D3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A6E1B3-C244-F601-AB08-03C583EC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76"/>
            <a:ext cx="12192000" cy="56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A6B04-363B-4724-D98A-DE3A6F315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EF2969-382E-8D9B-21D8-BA367398DAE3}"/>
              </a:ext>
            </a:extLst>
          </p:cNvPr>
          <p:cNvSpPr/>
          <p:nvPr/>
        </p:nvSpPr>
        <p:spPr>
          <a:xfrm>
            <a:off x="-2870810" y="-602273"/>
            <a:ext cx="16932250" cy="873326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050" name="Picture 2" descr="Principles from te ao Māori the Māori worldview | He aronga Māori ki ngā  mātāpono | Ministry of Business, Innovation &amp; Employment">
            <a:extLst>
              <a:ext uri="{FF2B5EF4-FFF2-40B4-BE49-F238E27FC236}">
                <a16:creationId xmlns:a16="http://schemas.microsoft.com/office/drawing/2014/main" id="{19349678-A273-553A-41B6-ADCAC170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08" y="-781196"/>
            <a:ext cx="8265500" cy="82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1FAB3E2A-DFDB-274A-8D7D-E4A8EFD2F9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0824" y="-646176"/>
            <a:ext cx="4227576" cy="42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1" name="Picture 10" descr="A text on a page&#10;&#10;AI-generated content may be incorrect.">
            <a:extLst>
              <a:ext uri="{FF2B5EF4-FFF2-40B4-BE49-F238E27FC236}">
                <a16:creationId xmlns:a16="http://schemas.microsoft.com/office/drawing/2014/main" id="{EA9FA4CE-2532-6775-CB82-ECF4D579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88" y="238163"/>
            <a:ext cx="6876296" cy="66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39C5E-0DF9-D67E-7CC2-A6FEA35C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CA870D-F1A5-D32F-5EA5-C0E11E30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3" name="Picture 2" descr="A book cover with a clock&#10;&#10;AI-generated content may be incorrect.">
            <a:extLst>
              <a:ext uri="{FF2B5EF4-FFF2-40B4-BE49-F238E27FC236}">
                <a16:creationId xmlns:a16="http://schemas.microsoft.com/office/drawing/2014/main" id="{BFFEB34D-FC44-28C7-60D5-3D1944EF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038" y="205154"/>
            <a:ext cx="4101922" cy="6447692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C2DA1C3-9C14-CE44-5F34-604EC3A61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713">
            <a:off x="483313" y="861717"/>
            <a:ext cx="3948848" cy="323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7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2B775C-609F-53AE-4BF6-119D91A109BE}"/>
              </a:ext>
            </a:extLst>
          </p:cNvPr>
          <p:cNvSpPr/>
          <p:nvPr/>
        </p:nvSpPr>
        <p:spPr>
          <a:xfrm>
            <a:off x="0" y="5997292"/>
            <a:ext cx="12414738" cy="10550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098" name="Picture 2" descr="Tapa cloth - Wikipedia">
            <a:extLst>
              <a:ext uri="{FF2B5EF4-FFF2-40B4-BE49-F238E27FC236}">
                <a16:creationId xmlns:a16="http://schemas.microsoft.com/office/drawing/2014/main" id="{A07A2D2B-C088-891F-A884-5491928E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" y="93785"/>
            <a:ext cx="10504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32629-52AA-9F22-7C14-8C6E1A355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8CDE88-C68D-26C3-4892-90C77B077BD9}"/>
              </a:ext>
            </a:extLst>
          </p:cNvPr>
          <p:cNvSpPr/>
          <p:nvPr/>
        </p:nvSpPr>
        <p:spPr>
          <a:xfrm>
            <a:off x="0" y="5896708"/>
            <a:ext cx="12414738" cy="10550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D9D8A8-EDDC-1AC9-A443-1DFDFBEE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65943" y="93785"/>
            <a:ext cx="8260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udy group at table in cafeteria">
            <a:extLst>
              <a:ext uri="{FF2B5EF4-FFF2-40B4-BE49-F238E27FC236}">
                <a16:creationId xmlns:a16="http://schemas.microsoft.com/office/drawing/2014/main" id="{BBA9BEC3-9C20-BEF1-A892-65EF4950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4" y="0"/>
            <a:ext cx="10287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3A7CB-CEFE-6C21-8C54-F0C5D33A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23">
            <a:off x="4106989" y="3209544"/>
            <a:ext cx="8264012" cy="32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C15B2E-1EAC-8239-9219-306B7A7D6ABF}"/>
              </a:ext>
            </a:extLst>
          </p:cNvPr>
          <p:cNvSpPr/>
          <p:nvPr/>
        </p:nvSpPr>
        <p:spPr>
          <a:xfrm>
            <a:off x="0" y="5961888"/>
            <a:ext cx="12192000" cy="9692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606BC-1AC3-1886-0962-B75876FCB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85" y="-73152"/>
            <a:ext cx="8804629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9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6AD0CE-C3A1-49ED-84DB-B51D7D3B27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94402-D476-4C0A-8953-D7E5D3D97C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D32A503-7E2B-48A7-A1A4-FEB996769C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LGBTQIA Pride Month presentation</Template>
  <TotalTime>177</TotalTime>
  <Words>104</Words>
  <Application>Microsoft Office PowerPoint</Application>
  <PresentationFormat>Widescreen</PresentationFormat>
  <Paragraphs>26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Agency FB</vt:lpstr>
      <vt:lpstr>Arial</vt:lpstr>
      <vt:lpstr>Office Theme</vt:lpstr>
      <vt:lpstr>Helen Gremillion Professor of Social Practice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Questions &amp; answers</vt:lpstr>
      <vt:lpstr>Resources</vt:lpstr>
      <vt:lpstr>PowerPoint Presentation</vt:lpstr>
      <vt:lpstr>Overview</vt:lpstr>
      <vt:lpstr>Questions &amp; answers</vt:lpstr>
      <vt:lpstr>Thank you  for  attending!</vt:lpstr>
    </vt:vector>
  </TitlesOfParts>
  <Manager/>
  <Company>Unitec New Zealand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Nigel Pizzini</dc:creator>
  <cp:keywords/>
  <dc:description/>
  <cp:lastModifiedBy>Helen Gremillion</cp:lastModifiedBy>
  <cp:revision>2</cp:revision>
  <dcterms:created xsi:type="dcterms:W3CDTF">2025-07-06T22:39:24Z</dcterms:created>
  <dcterms:modified xsi:type="dcterms:W3CDTF">2025-07-07T22:27:16Z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