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797675" cy="9926638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2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124"/>
    <a:srgbClr val="165251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44" y="60"/>
      </p:cViewPr>
      <p:guideLst>
        <p:guide orient="horz" pos="1502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5F5DD-7557-47C9-8674-F479D1C07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55727-0436-47E4-84E5-2BAC08140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8EA4-AAC8-4B99-BC6D-10ECA2CC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0932D-C583-4527-B784-E567EF12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794B-11B7-4016-ACDF-5040D603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90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6BC1-5A44-4BA8-B857-7255335F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AB04B-8288-47C4-AAC7-FCCC70B7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EE407-407A-46E9-8914-C96DDC09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C56D-2AC8-436C-B87E-E907622E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7E96-331F-4501-A479-B0D83890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9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D42E4-6768-4998-BD16-AD3C1E415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83949-5563-45FF-B3F4-A8FD2D4A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F9889-F66B-44B0-A854-A57CCB90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E472C-F9F4-4ADB-B981-76A4430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199A-1FEF-4AD4-851B-90289331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153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42F19-4263-4D66-9B80-E08A6B5783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9413"/>
            <a:ext cx="12192000" cy="131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5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A638-53C3-4A47-8905-746EA691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0657-8CC1-4BDF-9735-490B7C43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4D251-77FD-485C-BF34-1BAEE3F6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8B52B-808B-49FA-AB4E-577C4F15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4A17-6868-42A7-8445-05E0D07C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012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A694-A2D8-4CA4-81F7-F44078F9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017D4-FD8D-4D0E-87CC-D8FBC9BB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FE9DF-FC5D-41F8-9BDE-6019CE2C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6789-1148-46E1-ABAE-CB096204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BC0EA-5254-438F-A088-5488CC1E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9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CFB6-47B5-434D-8666-6246E0EF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F7EC-8CC9-4B71-B005-4DEFB225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FE3D0-5ABD-4DA3-9074-CAAF210C4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BD07-4E9E-4F5D-88C1-9D091483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AE01-7DE6-43CA-B942-203C63FF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B6F7A-CA7E-4860-9CE8-3F9C133C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09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3B57-0A48-4633-9855-7CFFCF10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AB07-F423-4847-BF2B-039FD8C4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058A8-A0A1-4711-8C2C-1A2E8936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55DD8-9E48-42AC-9EE0-D289DF118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3942-55F2-4AF9-8687-39B72DB86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9DDF0-4C0B-4B1D-AF95-6DF2B041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C48D3-AF54-4C2F-9D4E-3727DD3C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A0EE3-EAD4-4B01-9D26-49FE3EF2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703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92AF-B6D4-4CE1-B4CA-BAB9977F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76D34-06D8-48A9-BAA7-27B2F721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44301-50BC-4C9D-B4C7-A047647F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29B62-5E1C-4330-BECC-CAB2A3C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944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1A0B8-1167-4E3D-9723-1B9A9B9E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48092-D197-4867-81D6-9D7A218A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987CF-3E41-4841-AA7F-B3C7A09F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27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EB942-A0CF-4FD6-B5EA-774D4C14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7D2E-2A36-4130-BABF-7583FA272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D355D-E299-40C1-8203-C8DEEBE9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6822-5CB6-479C-88E1-223BA75F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55B3-04D1-4FAF-B42A-6EC5E4E1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2E84D-6D74-4505-8E62-4715095C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33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EDB9-1804-41A8-9965-9A867CEA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B4651-3541-494D-A2DE-12B74CF3A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35703-0F58-46BB-8932-E3D975D6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B7A10-728A-45A7-9D92-386E8C09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97AD1-5949-462C-9B3E-EE447D96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6F313-1274-4B16-8C24-BA34AF7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14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11BB-FCA9-4FEE-BD99-5BFF87D41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FCC7E-66DE-4AD8-8B7B-7840DBE3E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2289B-139A-46C6-96E7-8BFAE5AB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E889-6B10-4FEB-BEDF-EC39D7A8D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9B22-48B3-4FDF-B4B5-F0954E300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62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3C046B-3881-4213-B999-D777141B781B}"/>
              </a:ext>
            </a:extLst>
          </p:cNvPr>
          <p:cNvSpPr txBox="1"/>
          <p:nvPr/>
        </p:nvSpPr>
        <p:spPr>
          <a:xfrm>
            <a:off x="603501" y="0"/>
            <a:ext cx="4239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[Team] Action Plan 2025</a:t>
            </a:r>
            <a:endParaRPr lang="en-NZ" sz="3200" dirty="0">
              <a:solidFill>
                <a:srgbClr val="FF0000"/>
              </a:solidFill>
              <a:highlight>
                <a:srgbClr val="FFFF00"/>
              </a:highlight>
              <a:latin typeface="Soho Gothic Pro Light" panose="020B0303030504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BF60A9-2A68-4D2E-811B-E0C41606F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859970"/>
              </p:ext>
            </p:extLst>
          </p:nvPr>
        </p:nvGraphicFramePr>
        <p:xfrm>
          <a:off x="114831" y="1046680"/>
          <a:ext cx="11818551" cy="499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342">
                  <a:extLst>
                    <a:ext uri="{9D8B030D-6E8A-4147-A177-3AD203B41FA5}">
                      <a16:colId xmlns:a16="http://schemas.microsoft.com/office/drawing/2014/main" val="3666611512"/>
                    </a:ext>
                  </a:extLst>
                </a:gridCol>
                <a:gridCol w="2787409">
                  <a:extLst>
                    <a:ext uri="{9D8B030D-6E8A-4147-A177-3AD203B41FA5}">
                      <a16:colId xmlns:a16="http://schemas.microsoft.com/office/drawing/2014/main" val="3780869753"/>
                    </a:ext>
                  </a:extLst>
                </a:gridCol>
                <a:gridCol w="3500582">
                  <a:extLst>
                    <a:ext uri="{9D8B030D-6E8A-4147-A177-3AD203B41FA5}">
                      <a16:colId xmlns:a16="http://schemas.microsoft.com/office/drawing/2014/main" val="1789644168"/>
                    </a:ext>
                  </a:extLst>
                </a:gridCol>
                <a:gridCol w="3408218">
                  <a:extLst>
                    <a:ext uri="{9D8B030D-6E8A-4147-A177-3AD203B41FA5}">
                      <a16:colId xmlns:a16="http://schemas.microsoft.com/office/drawing/2014/main" val="306550076"/>
                    </a:ext>
                  </a:extLst>
                </a:gridCol>
              </a:tblGrid>
              <a:tr h="155265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400" b="1" dirty="0">
                          <a:effectLst/>
                        </a:rPr>
                        <a:t>NGĀKAU MĀHAKI - Respect</a:t>
                      </a:r>
                      <a:br>
                        <a:rPr lang="en-NZ" sz="1400" b="1" dirty="0">
                          <a:effectLst/>
                        </a:rPr>
                      </a:b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Led by Te Noho Kotahitanga our Te Tiriti partnership - Ensure we meet our commitments to obligations under Te Tiriti o Waitangi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5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5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07166"/>
                  </a:ext>
                </a:extLst>
              </a:tr>
              <a:tr h="1552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dirty="0">
                          <a:solidFill>
                            <a:schemeClr val="bg1"/>
                          </a:solidFill>
                          <a:effectLst/>
                        </a:rPr>
                        <a:t>Unitec/MIT Priorities*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dirty="0">
                          <a:solidFill>
                            <a:schemeClr val="bg1"/>
                          </a:solidFill>
                          <a:effectLst/>
                        </a:rPr>
                        <a:t>Unitec/MIT Priorities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Team Actions</a:t>
                      </a: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Team Targets</a:t>
                      </a: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82245"/>
                  </a:ext>
                </a:extLst>
              </a:tr>
              <a:tr h="364067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0" dirty="0">
                          <a:effectLst/>
                        </a:rPr>
                        <a:t>Learner Success, </a:t>
                      </a:r>
                      <a:br>
                        <a:rPr lang="en-NZ" sz="1100" b="0" dirty="0">
                          <a:effectLst/>
                        </a:rPr>
                      </a:br>
                      <a:r>
                        <a:rPr lang="en-NZ" sz="1100" b="0" dirty="0">
                          <a:effectLst/>
                        </a:rPr>
                        <a:t>Quality Teaching &amp; Research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MAHI KOTAHITANGA</a:t>
                      </a:r>
                      <a:endParaRPr lang="en-NZ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Co-operation</a:t>
                      </a: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dirty="0">
                        <a:effectLst/>
                      </a:endParaRPr>
                    </a:p>
                  </a:txBody>
                  <a:tcPr marL="73178" marR="73178" marT="36589" marB="365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Learner Support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Manaaki at every stage of the learner journey – academic, pastoral</a:t>
                      </a:r>
                      <a:endParaRPr lang="en-N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743805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Learner Outcome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</a:rPr>
                        <a:t>Optimise learners success rates and employability</a:t>
                      </a: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268630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NZ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Excellence in Learning and Teaching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are responsive to the educational needs of learners (including </a:t>
                      </a:r>
                      <a:r>
                        <a:rPr lang="en-NZ" sz="1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ākonga</a:t>
                      </a: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Māori, Pacific and Disabled priority learner groups)</a:t>
                      </a: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659526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NZ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 Assurance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 a Category 1 organisation</a:t>
                      </a: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788781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NZ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 current research plan KPIs</a:t>
                      </a: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500385"/>
                  </a:ext>
                </a:extLst>
              </a:tr>
              <a:tr h="3640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</a:rPr>
                        <a:t>Sustainability &amp; Performance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KAITIAKITANGA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Guardianship</a:t>
                      </a:r>
                      <a:endParaRPr lang="en-N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Financial Performance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 on the financial improvement plan (FIP)</a:t>
                      </a:r>
                      <a:endParaRPr lang="en-N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73922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Marketing and Engagement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Improved brand health and increased enrolments for priority learner groups</a:t>
                      </a:r>
                      <a:endParaRPr lang="en-N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921093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Infrastructure:  Property, Systems and Projects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 effective infrastructure and systems to support learners and staff</a:t>
                      </a: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9818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EA88C3C-B171-F92A-6B26-85FF6731FCC0}"/>
              </a:ext>
            </a:extLst>
          </p:cNvPr>
          <p:cNvSpPr txBox="1"/>
          <p:nvPr/>
        </p:nvSpPr>
        <p:spPr>
          <a:xfrm>
            <a:off x="114832" y="6516407"/>
            <a:ext cx="1182029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+mn-lt"/>
              </a:rPr>
              <a:t>* Unitec/MIT Priorities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as set by the Senior Leadership Team and documented in </a:t>
            </a:r>
            <a:r>
              <a:rPr lang="en-US" sz="1100" b="1" i="1" dirty="0">
                <a:solidFill>
                  <a:schemeClr val="tx1"/>
                </a:solidFill>
                <a:latin typeface="+mn-lt"/>
              </a:rPr>
              <a:t>Ngā Tohu Mahi Matua (KPIs) 2025 </a:t>
            </a:r>
            <a:r>
              <a:rPr lang="en-US" sz="1100" b="1" dirty="0">
                <a:solidFill>
                  <a:schemeClr val="tx1"/>
                </a:solidFill>
                <a:latin typeface="+mn-lt"/>
              </a:rPr>
              <a:t>for </a:t>
            </a:r>
            <a:r>
              <a:rPr lang="en-US" sz="1100" b="1" dirty="0" err="1">
                <a:solidFill>
                  <a:schemeClr val="tx1"/>
                </a:solidFill>
                <a:latin typeface="+mn-lt"/>
              </a:rPr>
              <a:t>Tāmaki</a:t>
            </a:r>
            <a:r>
              <a:rPr lang="en-US" sz="1100" b="1" dirty="0">
                <a:solidFill>
                  <a:schemeClr val="tx1"/>
                </a:solidFill>
                <a:latin typeface="+mn-lt"/>
              </a:rPr>
              <a:t> (MIT and Unitec)</a:t>
            </a:r>
            <a:endParaRPr lang="en-NZ" sz="11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70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DBA3D-70F7-7085-B3C2-1B69E7F7C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BAC307-3F23-0507-A27C-DDF190E39A0E}"/>
              </a:ext>
            </a:extLst>
          </p:cNvPr>
          <p:cNvSpPr txBox="1"/>
          <p:nvPr/>
        </p:nvSpPr>
        <p:spPr>
          <a:xfrm>
            <a:off x="603501" y="0"/>
            <a:ext cx="4239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[Team] Action Plan 2025</a:t>
            </a:r>
            <a:endParaRPr lang="en-NZ" sz="3200" dirty="0">
              <a:solidFill>
                <a:srgbClr val="FF0000"/>
              </a:solidFill>
              <a:highlight>
                <a:srgbClr val="FFFF00"/>
              </a:highlight>
              <a:latin typeface="Soho Gothic Pro Light" panose="020B0303030504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9BD4FC3-ECD8-58C5-EB04-059DA609F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088525"/>
              </p:ext>
            </p:extLst>
          </p:nvPr>
        </p:nvGraphicFramePr>
        <p:xfrm>
          <a:off x="114831" y="1046680"/>
          <a:ext cx="11820295" cy="459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342">
                  <a:extLst>
                    <a:ext uri="{9D8B030D-6E8A-4147-A177-3AD203B41FA5}">
                      <a16:colId xmlns:a16="http://schemas.microsoft.com/office/drawing/2014/main" val="3666611512"/>
                    </a:ext>
                  </a:extLst>
                </a:gridCol>
                <a:gridCol w="2787409">
                  <a:extLst>
                    <a:ext uri="{9D8B030D-6E8A-4147-A177-3AD203B41FA5}">
                      <a16:colId xmlns:a16="http://schemas.microsoft.com/office/drawing/2014/main" val="3780869753"/>
                    </a:ext>
                  </a:extLst>
                </a:gridCol>
                <a:gridCol w="3500582">
                  <a:extLst>
                    <a:ext uri="{9D8B030D-6E8A-4147-A177-3AD203B41FA5}">
                      <a16:colId xmlns:a16="http://schemas.microsoft.com/office/drawing/2014/main" val="1789644168"/>
                    </a:ext>
                  </a:extLst>
                </a:gridCol>
                <a:gridCol w="3409962">
                  <a:extLst>
                    <a:ext uri="{9D8B030D-6E8A-4147-A177-3AD203B41FA5}">
                      <a16:colId xmlns:a16="http://schemas.microsoft.com/office/drawing/2014/main" val="306550076"/>
                    </a:ext>
                  </a:extLst>
                </a:gridCol>
              </a:tblGrid>
              <a:tr h="15526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>
                          <a:effectLst/>
                        </a:rPr>
                        <a:t>NGĀKAU MĀHAKI - Respect</a:t>
                      </a:r>
                      <a:br>
                        <a:rPr lang="en-NZ" sz="1400" b="1" dirty="0">
                          <a:effectLst/>
                        </a:rPr>
                      </a:b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Led by Te Noho Kotahitanga our Te Tiriti partnership - Ensure we meet our commitments to obligations under Te Tiriti o Waitangi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5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5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78" marR="73178" marT="36589" marB="3658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43730"/>
                  </a:ext>
                </a:extLst>
              </a:tr>
              <a:tr h="155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Unitec/MIT Priorities*</a:t>
                      </a: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Unitec/MIT Priorities</a:t>
                      </a: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Team Actions</a:t>
                      </a: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Team Targets</a:t>
                      </a:r>
                    </a:p>
                  </a:txBody>
                  <a:tcPr marL="73178" marR="73178" marT="36589" marB="3658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41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82245"/>
                  </a:ext>
                </a:extLst>
              </a:tr>
              <a:tr h="3640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0" dirty="0">
                          <a:effectLst/>
                        </a:rPr>
                        <a:t>Strategic Leadership &amp; Culture</a:t>
                      </a:r>
                      <a:endParaRPr lang="en-NZ" sz="16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RANGATIRATANGA</a:t>
                      </a:r>
                      <a:endParaRPr lang="en-NZ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Authority and Responsibility</a:t>
                      </a: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000" b="1" dirty="0">
                          <a:effectLst/>
                        </a:rPr>
                        <a:t>Partnerships &amp; Stakeholders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Ensure effective engagement with all stakeholders, ensuring Iwi, Hapu and </a:t>
                      </a:r>
                      <a:r>
                        <a:rPr lang="en-NZ" sz="1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Haapori</a:t>
                      </a: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engagement are aligned with our commitment to obligations under Te Tiriti o Waitangi</a:t>
                      </a:r>
                      <a:endParaRPr lang="en-N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94033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000" b="1" dirty="0">
                          <a:effectLst/>
                        </a:rPr>
                        <a:t>Strategy &amp; Delivery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Drive successful  implementation of strategic initiatives and projects</a:t>
                      </a:r>
                      <a:endParaRPr lang="en-NZ" sz="12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73115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0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Leadership &amp; Culture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Foster a consistent, positive institutional culture with effective leadership</a:t>
                      </a: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7800" lvl="0" indent="-1778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976639"/>
                  </a:ext>
                </a:extLst>
              </a:tr>
              <a:tr h="3640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People, Wellbeing &amp; Safety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NZ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WAKARITENGA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Legitimacy</a:t>
                      </a:r>
                      <a:endParaRPr kumimoji="0" lang="en-NZ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People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 feel valued, engaged &amp; supported to deliver high performance across the organisation.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 the recruitment and retention of Māori, Pacific and disabled staff.</a:t>
                      </a:r>
                      <a:endParaRPr lang="en-N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N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03710"/>
                  </a:ext>
                </a:extLst>
              </a:tr>
              <a:tr h="36406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N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8" marR="73178" marT="36589" marB="365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1" dirty="0">
                          <a:effectLst/>
                        </a:rPr>
                        <a:t>Wellbeing and Safety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Demonstrate commitment to promoting and strengthening wellbeing and safety through the organisation</a:t>
                      </a:r>
                      <a:endParaRPr lang="en-N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51" marR="83151" marT="41575" marB="4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69957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8EF3BE9-968F-719C-2710-7F1156BEC5C5}"/>
              </a:ext>
            </a:extLst>
          </p:cNvPr>
          <p:cNvSpPr txBox="1"/>
          <p:nvPr/>
        </p:nvSpPr>
        <p:spPr>
          <a:xfrm>
            <a:off x="114832" y="6516407"/>
            <a:ext cx="1182029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+mn-lt"/>
              </a:rPr>
              <a:t>* Unitec/MIT Priorities </a:t>
            </a:r>
            <a:r>
              <a:rPr lang="en-US" sz="1100" dirty="0">
                <a:solidFill>
                  <a:schemeClr val="tx1"/>
                </a:solidFill>
                <a:latin typeface="+mn-lt"/>
              </a:rPr>
              <a:t>as set by the Senior Leadership Team and documented in </a:t>
            </a:r>
            <a:r>
              <a:rPr lang="en-US" sz="1100" b="1" i="1" dirty="0">
                <a:solidFill>
                  <a:schemeClr val="tx1"/>
                </a:solidFill>
                <a:latin typeface="+mn-lt"/>
              </a:rPr>
              <a:t>Ngā Tohu Mahi Matua (KPIs) 2025 </a:t>
            </a:r>
            <a:r>
              <a:rPr lang="en-US" sz="1100" b="1" dirty="0">
                <a:solidFill>
                  <a:schemeClr val="tx1"/>
                </a:solidFill>
                <a:latin typeface="+mn-lt"/>
              </a:rPr>
              <a:t>for </a:t>
            </a:r>
            <a:r>
              <a:rPr lang="en-US" sz="1100" b="1" dirty="0" err="1">
                <a:solidFill>
                  <a:schemeClr val="tx1"/>
                </a:solidFill>
                <a:latin typeface="+mn-lt"/>
              </a:rPr>
              <a:t>Tāmaki</a:t>
            </a:r>
            <a:r>
              <a:rPr lang="en-US" sz="1100" b="1" dirty="0">
                <a:solidFill>
                  <a:schemeClr val="tx1"/>
                </a:solidFill>
                <a:latin typeface="+mn-lt"/>
              </a:rPr>
              <a:t> (MIT and Unitec)</a:t>
            </a:r>
            <a:endParaRPr lang="en-NZ" sz="11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26315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74FECF5614B42AB7932FFBEA72655" ma:contentTypeVersion="18" ma:contentTypeDescription="Create a new document." ma:contentTypeScope="" ma:versionID="a1fd012516d2da53760d01de21d260dd">
  <xsd:schema xmlns:xsd="http://www.w3.org/2001/XMLSchema" xmlns:xs="http://www.w3.org/2001/XMLSchema" xmlns:p="http://schemas.microsoft.com/office/2006/metadata/properties" xmlns:ns2="649fea43-0389-453b-924e-84ad4a294266" xmlns:ns3="61ac27bf-016a-4865-b9e6-4a708c30b2c8" targetNamespace="http://schemas.microsoft.com/office/2006/metadata/properties" ma:root="true" ma:fieldsID="6beab6bbe4d22601fa6d4fe5a8685b75" ns2:_="" ns3:_="">
    <xsd:import namespace="649fea43-0389-453b-924e-84ad4a294266"/>
    <xsd:import namespace="61ac27bf-016a-4865-b9e6-4a708c30b2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Owner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9fea43-0389-453b-924e-84ad4a29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Owner" ma:index="18" nillable="true" ma:displayName="Owner" ma:format="Dropdown" ma:list="UserInfo" ma:SharePointGroup="0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f907047-9ea7-43f6-afbd-df01ff5a0c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ac27bf-016a-4865-b9e6-4a708c30b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50edbe9-f4c3-46fc-bb37-788a52d9bcaa}" ma:internalName="TaxCatchAll" ma:showField="CatchAllData" ma:web="61ac27bf-016a-4865-b9e6-4a708c30b2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649fea43-0389-453b-924e-84ad4a294266">
      <UserInfo>
        <DisplayName/>
        <AccountId xsi:nil="true"/>
        <AccountType/>
      </UserInfo>
    </Owner>
    <lcf76f155ced4ddcb4097134ff3c332f xmlns="649fea43-0389-453b-924e-84ad4a294266">
      <Terms xmlns="http://schemas.microsoft.com/office/infopath/2007/PartnerControls"/>
    </lcf76f155ced4ddcb4097134ff3c332f>
    <TaxCatchAll xmlns="61ac27bf-016a-4865-b9e6-4a708c30b2c8" xsi:nil="true"/>
  </documentManagement>
</p:properties>
</file>

<file path=customXml/itemProps1.xml><?xml version="1.0" encoding="utf-8"?>
<ds:datastoreItem xmlns:ds="http://schemas.openxmlformats.org/officeDocument/2006/customXml" ds:itemID="{2CD131D9-D633-49B2-89B5-1FF66F62A8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9fea43-0389-453b-924e-84ad4a294266"/>
    <ds:schemaRef ds:uri="61ac27bf-016a-4865-b9e6-4a708c30b2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8DE380-593F-4010-937D-A526EA49E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8CB8BF-8DED-443B-BB28-061D2401A00E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61ac27bf-016a-4865-b9e6-4a708c30b2c8"/>
    <ds:schemaRef ds:uri="649fea43-0389-453b-924e-84ad4a29426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15348</TotalTime>
  <Words>382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Soho Gothic Pro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Annette Pitovao</dc:creator>
  <cp:lastModifiedBy>Mirela Szekely</cp:lastModifiedBy>
  <cp:revision>41</cp:revision>
  <cp:lastPrinted>2025-03-05T23:13:36Z</cp:lastPrinted>
  <dcterms:created xsi:type="dcterms:W3CDTF">2020-03-12T08:00:35Z</dcterms:created>
  <dcterms:modified xsi:type="dcterms:W3CDTF">2025-03-17T00:09:32Z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0x01010050C74FECF5614B42AB7932FFBEA72655</vt:lpwstr>
  </property>
  <property fmtid="{D5CDD505-2E9C-101B-9397-08002B2CF9AE}" pid="3" name="ArticulateGUID">
    <vt:lpwstr>F9738D4A-FFB0-4A57-90C0-CEC51E6B9FFA</vt:lpwstr>
  </property>
  <property fmtid="{D5CDD505-2E9C-101B-9397-08002B2CF9AE}" pid="4" name="ArticulatePath">
    <vt:lpwstr>Unitec Takitahi 2021 FINAL v3 updated</vt:lpwstr>
  </property>
</Properties>
</file>