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797675" cy="9926638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02" userDrawn="1">
          <p15:clr>
            <a:srgbClr val="A4A3A4"/>
          </p15:clr>
        </p15:guide>
        <p15:guide id="2" pos="390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5251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620" y="60"/>
      </p:cViewPr>
      <p:guideLst>
        <p:guide orient="horz" pos="1502"/>
        <p:guide pos="39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5F5DD-7557-47C9-8674-F479D1C073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755727-0436-47E4-84E5-2BAC081400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2B8EA4-AAC8-4B99-BC6D-10ECA2CCB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17/03/2025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E0932D-C583-4527-B784-E567EF12B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7794B-11B7-4016-ACDF-5040D6035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55907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76BC1-5A44-4BA8-B857-7255335FF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2AB04B-8288-47C4-AAC7-FCCC70B787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EEE407-407A-46E9-8914-C96DDC093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17/03/2025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00C56D-2AC8-436C-B87E-E907622E8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87E96-331F-4501-A479-B0D838904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31961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ED42E4-6768-4998-BD16-AD3C1E4152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383949-5563-45FF-B3F4-A8FD2D4AD2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5F9889-F66B-44B0-A854-A57CCB907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17/03/2025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8E472C-F9F4-4ADB-B981-76A4430D9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F4199A-1FEF-4AD4-851B-90289331F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2153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1A638-53C3-4A47-8905-746EA6917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50657-8CC1-4BDF-9735-490B7C433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04D251-77FD-485C-BF34-1BAEE3F6C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17/03/2025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8B52B-808B-49FA-AB4E-577C4F154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004A17-6868-42A7-8445-05E0D07C5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1012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1A694-A2D8-4CA4-81F7-F44078F9A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D017D4-FD8D-4D0E-87CC-D8FBC9BBF2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9FE9DF-FC5D-41F8-9BDE-6019CE2C4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17/03/2025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4E6789-1148-46E1-ABAE-CB096204D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7BC0EA-5254-438F-A088-5488CC1E9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22919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1CFB6-47B5-434D-8666-6246E0EF6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FF7EC-8CC9-4B71-B005-4DEFB22595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3FE3D0-5ABD-4DA3-9074-CAAF210C41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A5BD07-4E9E-4F5D-88C1-9D0914834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17/03/2025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7CAE01-7DE6-43CA-B942-203C63FF4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1B6F7A-CA7E-4860-9CE8-3F9C133CE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70974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23B57-0A48-4633-9855-7CFFCF105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18AB07-F423-4847-BF2B-039FD8C41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1058A8-A0A1-4711-8C2C-1A2E89368A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655DD8-9E48-42AC-9EE0-D289DF1183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DE3942-55F2-4AF9-8687-39B72DB86C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D9DDF0-4C0B-4B1D-AF95-6DF2B0410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17/03/2025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3C48D3-AF54-4C2F-9D4E-3727DD3C3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9A0EE3-EAD4-4B01-9D26-49FE3EF2A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77032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B92AF-B6D4-4CE1-B4CA-BAB9977F5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376D34-06D8-48A9-BAA7-27B2F7216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17/03/2025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744301-50BC-4C9D-B4C7-A047647FB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029B62-5E1C-4330-BECC-CAB2A3C88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19444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D1A0B8-1167-4E3D-9723-1B9A9B9E8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17/03/2025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C48092-D197-4867-81D6-9D7A218AF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7987CF-3E41-4841-AA7F-B3C7A09F0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62785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EB942-A0CF-4FD6-B5EA-774D4C142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1B7D2E-2A36-4130-BABF-7583FA2728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7D355D-E299-40C1-8203-C8DEEBE965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CA6822-5CB6-479C-88E1-223BA75FF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17/03/2025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8E55B3-04D1-4FAF-B42A-6EC5E4E1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D2E84D-6D74-4505-8E62-4715095C7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63363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EEDB9-1804-41A8-9965-9A867CEA6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DB4651-3541-494D-A2DE-12B74CF3AF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835703-0F58-46BB-8932-E3D975D69F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7B7A10-728A-45A7-9D92-386E8C099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17/03/2025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497AD1-5949-462C-9B3E-EE447D96F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D6F313-1274-4B16-8C24-BA34AF729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61402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B511BB-FCA9-4FEE-BD99-5BFF87D41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EFCC7E-66DE-4AD8-8B7B-7840DBE3E8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32289B-139A-46C6-96E7-8BFAE5AB43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6B77B-BFA2-4195-8E17-00AD95633E5A}" type="datetimeFigureOut">
              <a:rPr lang="en-NZ" smtClean="0"/>
              <a:t>17/03/2025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6AE889-6B10-4FEB-BEDF-EC39D7A8D7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0A9B22-48B3-4FDF-B4B5-F0954E300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96217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0BB7E3C-A66D-469C-A7A6-252A075574D7}"/>
              </a:ext>
            </a:extLst>
          </p:cNvPr>
          <p:cNvGrpSpPr/>
          <p:nvPr/>
        </p:nvGrpSpPr>
        <p:grpSpPr>
          <a:xfrm>
            <a:off x="0" y="-64655"/>
            <a:ext cx="12192000" cy="6922655"/>
            <a:chOff x="0" y="-211676"/>
            <a:chExt cx="12244192" cy="6922655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F74A3301-2B2F-45DC-815C-EB02A37CE65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211676"/>
              <a:ext cx="12244192" cy="6922655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38AC82E-14B8-4930-B700-7E9F325DBD98}"/>
                </a:ext>
              </a:extLst>
            </p:cNvPr>
            <p:cNvSpPr txBox="1"/>
            <p:nvPr/>
          </p:nvSpPr>
          <p:spPr>
            <a:xfrm>
              <a:off x="388306" y="2221072"/>
              <a:ext cx="429453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>
                  <a:solidFill>
                    <a:srgbClr val="92D050"/>
                  </a:solidFill>
                  <a:latin typeface="Soho Gothic Pro" panose="020B0503030504020204" pitchFamily="34" charset="0"/>
                </a:rPr>
                <a:t>[Team] Takitahi</a:t>
              </a:r>
            </a:p>
            <a:p>
              <a:r>
                <a:rPr lang="en-GB" sz="3200" dirty="0">
                  <a:solidFill>
                    <a:srgbClr val="92D050"/>
                  </a:solidFill>
                  <a:latin typeface="Soho Gothic Pro" panose="020B0503030504020204" pitchFamily="34" charset="0"/>
                </a:rPr>
                <a:t>2025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801EF28-49D4-4F23-AD68-7ADF5CCFB869}"/>
                </a:ext>
              </a:extLst>
            </p:cNvPr>
            <p:cNvSpPr txBox="1"/>
            <p:nvPr/>
          </p:nvSpPr>
          <p:spPr>
            <a:xfrm>
              <a:off x="388307" y="5240509"/>
              <a:ext cx="3200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aseline="30000">
                  <a:latin typeface="Soho Gothic Pro ExtraBold" panose="020B0903030504020204" pitchFamily="34" charset="0"/>
                </a:rPr>
                <a:t>THE TAKITAHI WEAVE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42AE5C8-59F2-477C-8520-146BB1398044}"/>
                </a:ext>
              </a:extLst>
            </p:cNvPr>
            <p:cNvSpPr txBox="1"/>
            <p:nvPr/>
          </p:nvSpPr>
          <p:spPr>
            <a:xfrm>
              <a:off x="388307" y="5473667"/>
              <a:ext cx="30626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aseline="30000">
                  <a:latin typeface="Soho Gothic Pro" panose="020B0503030504020204" pitchFamily="34" charset="0"/>
                </a:rPr>
                <a:t>The woven representation of the Unitec Renewal Strategy is called ‘</a:t>
              </a:r>
              <a:r>
                <a:rPr lang="en-US" sz="1200" baseline="30000" err="1">
                  <a:latin typeface="Soho Gothic Pro" panose="020B0503030504020204" pitchFamily="34" charset="0"/>
                </a:rPr>
                <a:t>Takitahi</a:t>
              </a:r>
              <a:r>
                <a:rPr lang="en-US" sz="1200" baseline="30000">
                  <a:latin typeface="Soho Gothic Pro" panose="020B0503030504020204" pitchFamily="34" charset="0"/>
                </a:rPr>
                <a:t>’ - to weave over one strand, then under the other strand. </a:t>
              </a:r>
              <a:r>
                <a:rPr lang="en-US" sz="1200" baseline="30000" err="1">
                  <a:latin typeface="Soho Gothic Pro" panose="020B0503030504020204" pitchFamily="34" charset="0"/>
                </a:rPr>
                <a:t>Takitahi</a:t>
              </a:r>
              <a:r>
                <a:rPr lang="en-US" sz="1200" baseline="30000">
                  <a:latin typeface="Soho Gothic Pro" panose="020B0503030504020204" pitchFamily="34" charset="0"/>
                </a:rPr>
                <a:t> is a symbol that represents synergy, cohesion and strength. Each and every strand - and each of our values and goals - needs to be woven together in unity </a:t>
              </a:r>
            </a:p>
            <a:p>
              <a:r>
                <a:rPr lang="en-US" sz="1200" baseline="30000">
                  <a:latin typeface="Soho Gothic Pro" panose="020B0503030504020204" pitchFamily="34" charset="0"/>
                </a:rPr>
                <a:t>to create the weave.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70763CB-43AC-4D38-9CCE-6F2C658679C9}"/>
                </a:ext>
              </a:extLst>
            </p:cNvPr>
            <p:cNvSpPr txBox="1"/>
            <p:nvPr/>
          </p:nvSpPr>
          <p:spPr>
            <a:xfrm>
              <a:off x="5346526" y="2179172"/>
              <a:ext cx="1713140" cy="297517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GB" sz="2000" b="1" baseline="30000">
                  <a:solidFill>
                    <a:schemeClr val="bg1"/>
                  </a:solidFill>
                  <a:latin typeface="Soho Gothic Pro ExtraBold"/>
                </a:rPr>
                <a:t>KAITIAKITANGA</a:t>
              </a:r>
              <a:endParaRPr lang="en-GB" sz="2000" b="1" baseline="30000">
                <a:solidFill>
                  <a:schemeClr val="bg1"/>
                </a:solidFill>
                <a:latin typeface="Soho Gothic Pro ExtraBold" panose="020B0903030504020204" pitchFamily="34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BEFEB3A-3B6A-47DE-8D3D-3C2FA315A5E8}"/>
                </a:ext>
              </a:extLst>
            </p:cNvPr>
            <p:cNvSpPr txBox="1"/>
            <p:nvPr/>
          </p:nvSpPr>
          <p:spPr>
            <a:xfrm>
              <a:off x="4507759" y="925992"/>
              <a:ext cx="2861500" cy="9771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Soho Gothic Pro" panose="020B0503030504020204" pitchFamily="34" charset="0"/>
                </a:rPr>
                <a:t>Sustainability &amp; Performance</a:t>
              </a:r>
            </a:p>
            <a:p>
              <a:pPr algn="ctr"/>
              <a:endParaRPr lang="en-US" sz="1200" b="1" dirty="0">
                <a:solidFill>
                  <a:schemeClr val="bg1"/>
                </a:solidFill>
                <a:latin typeface="Soho Gothic Pro" panose="020B0503030504020204" pitchFamily="34" charset="0"/>
              </a:endParaRPr>
            </a:p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bg1"/>
                  </a:solidFill>
                  <a:latin typeface="Soho Gothic Pro" panose="020B0503030504020204" pitchFamily="34" charset="0"/>
                </a:rPr>
                <a:t>Financial Performance</a:t>
              </a:r>
            </a:p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bg1"/>
                  </a:solidFill>
                  <a:latin typeface="Soho Gothic Pro" panose="020B0503030504020204" pitchFamily="34" charset="0"/>
                </a:rPr>
                <a:t>Marketing &amp; Engagement</a:t>
              </a:r>
            </a:p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bg1"/>
                  </a:solidFill>
                  <a:latin typeface="Soho Gothic Pro" panose="020B0503030504020204" pitchFamily="34" charset="0"/>
                </a:rPr>
                <a:t>Infrastructure:  Property, Systems &amp; Projects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6263F2D-2A67-42F2-B591-ED17E4B559CF}"/>
                </a:ext>
              </a:extLst>
            </p:cNvPr>
            <p:cNvSpPr txBox="1"/>
            <p:nvPr/>
          </p:nvSpPr>
          <p:spPr>
            <a:xfrm>
              <a:off x="5346526" y="2392088"/>
              <a:ext cx="1551140" cy="256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i="1" baseline="30000">
                  <a:solidFill>
                    <a:schemeClr val="bg1"/>
                  </a:solidFill>
                  <a:latin typeface="Soho Gothic Pro Light" panose="020B0303030504020204" pitchFamily="34" charset="0"/>
                </a:rPr>
                <a:t>Guardianship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52A3ECA-E952-471E-98E4-521328EF9697}"/>
                </a:ext>
              </a:extLst>
            </p:cNvPr>
            <p:cNvSpPr txBox="1"/>
            <p:nvPr/>
          </p:nvSpPr>
          <p:spPr>
            <a:xfrm>
              <a:off x="9261390" y="2179173"/>
              <a:ext cx="2159457" cy="2975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 baseline="30000">
                  <a:solidFill>
                    <a:schemeClr val="bg1"/>
                  </a:solidFill>
                  <a:latin typeface="Soho Gothic Pro ExtraBold" panose="020B0903030504020204" pitchFamily="34" charset="0"/>
                </a:rPr>
                <a:t>RANGATIRATANGA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EF6126D-C4AE-4E71-9F6A-0AC073CB852D}"/>
                </a:ext>
              </a:extLst>
            </p:cNvPr>
            <p:cNvSpPr txBox="1"/>
            <p:nvPr/>
          </p:nvSpPr>
          <p:spPr>
            <a:xfrm>
              <a:off x="8979789" y="908262"/>
              <a:ext cx="26389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1400" b="1" noProof="0" dirty="0">
                  <a:solidFill>
                    <a:schemeClr val="bg1"/>
                  </a:solidFill>
                  <a:latin typeface="Soho Gothic Pro" panose="020B0503030504020204" pitchFamily="34" charset="0"/>
                </a:rPr>
                <a:t>Strategic Leadership &amp; Culture</a:t>
              </a:r>
            </a:p>
            <a:p>
              <a:pPr algn="ctr"/>
              <a:endParaRPr lang="en-NZ" sz="1050" b="1" noProof="0" dirty="0">
                <a:solidFill>
                  <a:schemeClr val="bg1"/>
                </a:solidFill>
                <a:latin typeface="Soho Gothic Pro" panose="020B0503030504020204" pitchFamily="34" charset="0"/>
              </a:endParaRPr>
            </a:p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en-NZ" sz="1050" noProof="0" dirty="0">
                  <a:solidFill>
                    <a:schemeClr val="bg1"/>
                  </a:solidFill>
                  <a:latin typeface="Soho Gothic Pro" panose="020B0503030504020204" pitchFamily="34" charset="0"/>
                </a:rPr>
                <a:t>Partnerships &amp; Stakeholders</a:t>
              </a:r>
            </a:p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en-NZ" sz="1050" noProof="0" dirty="0">
                  <a:solidFill>
                    <a:schemeClr val="bg1"/>
                  </a:solidFill>
                  <a:latin typeface="Soho Gothic Pro" panose="020B0503030504020204" pitchFamily="34" charset="0"/>
                </a:rPr>
                <a:t>Strategy &amp; Delivery</a:t>
              </a:r>
            </a:p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en-NZ" sz="1050" noProof="0" dirty="0">
                  <a:solidFill>
                    <a:schemeClr val="bg1"/>
                  </a:solidFill>
                  <a:latin typeface="Soho Gothic Pro" panose="020B0503030504020204" pitchFamily="34" charset="0"/>
                </a:rPr>
                <a:t>Leadership &amp; Culture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B0CA3FF-4A2D-4907-85FE-C55A31B52982}"/>
                </a:ext>
              </a:extLst>
            </p:cNvPr>
            <p:cNvSpPr txBox="1"/>
            <p:nvPr/>
          </p:nvSpPr>
          <p:spPr>
            <a:xfrm>
              <a:off x="9228822" y="2392088"/>
              <a:ext cx="2236064" cy="256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i="1" baseline="30000">
                  <a:solidFill>
                    <a:schemeClr val="bg1"/>
                  </a:solidFill>
                  <a:latin typeface="Soho Gothic Pro" panose="020B0503030504020204" pitchFamily="34" charset="0"/>
                </a:rPr>
                <a:t>Authority and Responsibility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1BF216E-D5C4-4B5C-B4F6-86A6769BC9DC}"/>
                </a:ext>
              </a:extLst>
            </p:cNvPr>
            <p:cNvSpPr txBox="1"/>
            <p:nvPr/>
          </p:nvSpPr>
          <p:spPr>
            <a:xfrm>
              <a:off x="5346526" y="6074330"/>
              <a:ext cx="1551140" cy="2975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 baseline="30000" dirty="0">
                  <a:solidFill>
                    <a:schemeClr val="bg1"/>
                  </a:solidFill>
                  <a:latin typeface="Soho Gothic Pro ExtraBold" panose="020B0903030504020204" pitchFamily="34" charset="0"/>
                </a:rPr>
                <a:t>WAKARITENGA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CB1F51AD-1B66-435F-ACB3-59DBFB632FCC}"/>
                </a:ext>
              </a:extLst>
            </p:cNvPr>
            <p:cNvSpPr txBox="1"/>
            <p:nvPr/>
          </p:nvSpPr>
          <p:spPr>
            <a:xfrm>
              <a:off x="5346526" y="6297674"/>
              <a:ext cx="1551140" cy="256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i="1" baseline="30000">
                  <a:solidFill>
                    <a:schemeClr val="bg1"/>
                  </a:solidFill>
                  <a:latin typeface="Soho Gothic Pro Light" panose="020B0303030504020204" pitchFamily="34" charset="0"/>
                </a:rPr>
                <a:t>Legitimacy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D74A5E75-6AAC-4CED-BF73-4C4676C70DE0}"/>
                </a:ext>
              </a:extLst>
            </p:cNvPr>
            <p:cNvSpPr txBox="1"/>
            <p:nvPr/>
          </p:nvSpPr>
          <p:spPr>
            <a:xfrm>
              <a:off x="9552173" y="6046288"/>
              <a:ext cx="19012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baseline="30000" dirty="0">
                  <a:solidFill>
                    <a:schemeClr val="bg1"/>
                  </a:solidFill>
                  <a:latin typeface="Soho Gothic Pro ExtraBold" panose="020B0903030504020204" pitchFamily="34" charset="0"/>
                </a:rPr>
                <a:t>MAHI KOTAHITANGA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9E5DFFB-2422-4779-81CB-6501A62D1456}"/>
                </a:ext>
              </a:extLst>
            </p:cNvPr>
            <p:cNvSpPr txBox="1"/>
            <p:nvPr/>
          </p:nvSpPr>
          <p:spPr>
            <a:xfrm>
              <a:off x="9130773" y="4783987"/>
              <a:ext cx="2672920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Soho Gothic Pro" panose="020B0503030504020204" pitchFamily="34" charset="0"/>
                </a:rPr>
                <a:t>Learner Success, </a:t>
              </a:r>
              <a:br>
                <a:rPr lang="en-US" sz="1400" b="1" dirty="0">
                  <a:solidFill>
                    <a:schemeClr val="bg1"/>
                  </a:solidFill>
                  <a:latin typeface="Soho Gothic Pro" panose="020B0503030504020204" pitchFamily="34" charset="0"/>
                </a:rPr>
              </a:br>
              <a:r>
                <a:rPr lang="en-US" sz="1400" b="1" dirty="0">
                  <a:solidFill>
                    <a:schemeClr val="bg1"/>
                  </a:solidFill>
                  <a:latin typeface="Soho Gothic Pro" panose="020B0503030504020204" pitchFamily="34" charset="0"/>
                </a:rPr>
                <a:t>Quality Teaching &amp; Research</a:t>
              </a:r>
            </a:p>
            <a:p>
              <a:pPr algn="ctr"/>
              <a:endParaRPr lang="en-US" sz="1050" b="1" dirty="0">
                <a:solidFill>
                  <a:schemeClr val="bg1"/>
                </a:solidFill>
                <a:latin typeface="Soho Gothic Pro" panose="020B0503030504020204" pitchFamily="34" charset="0"/>
              </a:endParaRPr>
            </a:p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bg1"/>
                  </a:solidFill>
                  <a:latin typeface="Soho Gothic Pro" panose="020B0503030504020204" pitchFamily="34" charset="0"/>
                </a:rPr>
                <a:t>Excellence in Learning &amp; Teaching</a:t>
              </a:r>
            </a:p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bg1"/>
                  </a:solidFill>
                  <a:latin typeface="Soho Gothic Pro" panose="020B0503030504020204" pitchFamily="34" charset="0"/>
                </a:rPr>
                <a:t>Quality Assurance</a:t>
              </a:r>
            </a:p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bg1"/>
                  </a:solidFill>
                  <a:latin typeface="Soho Gothic Pro" panose="020B0503030504020204" pitchFamily="34" charset="0"/>
                </a:rPr>
                <a:t>Research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830EA5E-12E9-4E82-8C31-3635B949669A}"/>
                </a:ext>
              </a:extLst>
            </p:cNvPr>
            <p:cNvSpPr txBox="1"/>
            <p:nvPr/>
          </p:nvSpPr>
          <p:spPr>
            <a:xfrm>
              <a:off x="9519604" y="6262188"/>
              <a:ext cx="1901243" cy="2359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i="1" baseline="30000" dirty="0">
                  <a:solidFill>
                    <a:schemeClr val="bg1"/>
                  </a:solidFill>
                  <a:latin typeface="Soho Gothic Pro" panose="020B0503030504020204" pitchFamily="34" charset="0"/>
                </a:rPr>
                <a:t>Co-operation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69D39C5-8368-44CE-BCFE-C7E8BBF235B4}"/>
                </a:ext>
              </a:extLst>
            </p:cNvPr>
            <p:cNvSpPr txBox="1"/>
            <p:nvPr/>
          </p:nvSpPr>
          <p:spPr>
            <a:xfrm>
              <a:off x="6948743" y="4099918"/>
              <a:ext cx="2603430" cy="420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200" b="1" baseline="30000" dirty="0">
                  <a:solidFill>
                    <a:schemeClr val="bg1"/>
                  </a:solidFill>
                  <a:latin typeface="Soho Gothic Pro ExtraBold" panose="020B0903030504020204" pitchFamily="34" charset="0"/>
                </a:rPr>
                <a:t>NGĀKAU MĀHAKI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26114FCA-B82A-4B60-AF5E-7D9D2BF1DF5A}"/>
                </a:ext>
              </a:extLst>
            </p:cNvPr>
            <p:cNvSpPr txBox="1"/>
            <p:nvPr/>
          </p:nvSpPr>
          <p:spPr>
            <a:xfrm>
              <a:off x="7086101" y="2447549"/>
              <a:ext cx="2264622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  <a:latin typeface="Soho Gothic Pro" panose="020B0503030504020204" pitchFamily="34" charset="0"/>
                </a:rPr>
                <a:t>Te Tiriti-led</a:t>
              </a:r>
            </a:p>
            <a:p>
              <a:pPr algn="ctr"/>
              <a:endParaRPr lang="en-US" sz="1200" dirty="0">
                <a:solidFill>
                  <a:schemeClr val="bg1"/>
                </a:solidFill>
                <a:latin typeface="Soho Gothic Pro" panose="020B0503030504020204" pitchFamily="34" charset="0"/>
              </a:endParaRPr>
            </a:p>
            <a:p>
              <a:pPr algn="ctr"/>
              <a:r>
                <a:rPr lang="en-US" sz="1200" dirty="0">
                  <a:solidFill>
                    <a:schemeClr val="bg1"/>
                  </a:solidFill>
                  <a:latin typeface="Soho Gothic Pro" panose="020B0503030504020204" pitchFamily="34" charset="0"/>
                </a:rPr>
                <a:t>Led by </a:t>
              </a:r>
              <a:r>
                <a:rPr lang="en-US" sz="1200" b="1" dirty="0">
                  <a:solidFill>
                    <a:schemeClr val="bg1"/>
                  </a:solidFill>
                  <a:latin typeface="Soho Gothic Pro" panose="020B0503030504020204" pitchFamily="34" charset="0"/>
                </a:rPr>
                <a:t>Te Noho Kotahitanga</a:t>
              </a:r>
              <a:br>
                <a:rPr lang="en-US" sz="1200" b="1" dirty="0">
                  <a:solidFill>
                    <a:schemeClr val="bg1"/>
                  </a:solidFill>
                  <a:latin typeface="Soho Gothic Pro" panose="020B0503030504020204" pitchFamily="34" charset="0"/>
                </a:rPr>
              </a:br>
              <a:r>
                <a:rPr lang="en-US" sz="1200" dirty="0">
                  <a:solidFill>
                    <a:schemeClr val="bg1"/>
                  </a:solidFill>
                  <a:latin typeface="Soho Gothic Pro" panose="020B0503030504020204" pitchFamily="34" charset="0"/>
                </a:rPr>
                <a:t>our Te Tiriti partnership – </a:t>
              </a:r>
            </a:p>
            <a:p>
              <a:pPr algn="ctr"/>
              <a:r>
                <a:rPr lang="en-US" sz="1200" dirty="0">
                  <a:solidFill>
                    <a:schemeClr val="bg1"/>
                  </a:solidFill>
                  <a:latin typeface="Soho Gothic Pro" panose="020B0503030504020204" pitchFamily="34" charset="0"/>
                </a:rPr>
                <a:t>Ensure we meet our commitments to obligations under Te Tiriti o Waitangi</a:t>
              </a:r>
              <a:endParaRPr lang="en-US" sz="1050" dirty="0">
                <a:solidFill>
                  <a:schemeClr val="bg1"/>
                </a:solidFill>
                <a:latin typeface="Soho Gothic Pro" panose="020B0503030504020204" pitchFamily="34" charset="0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EAFEDF7E-952F-4C01-8715-1F5AEF87A930}"/>
                </a:ext>
              </a:extLst>
            </p:cNvPr>
            <p:cNvSpPr txBox="1"/>
            <p:nvPr/>
          </p:nvSpPr>
          <p:spPr>
            <a:xfrm>
              <a:off x="7462623" y="4406182"/>
              <a:ext cx="1551140" cy="2975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 i="1" baseline="30000" dirty="0">
                  <a:solidFill>
                    <a:schemeClr val="bg1"/>
                  </a:solidFill>
                  <a:latin typeface="Soho Gothic Pro Light" panose="020B0303030504020204" pitchFamily="34" charset="0"/>
                </a:rPr>
                <a:t>Respect</a:t>
              </a: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9F36BD1C-12A0-4332-A61C-1EB3553DFB88}"/>
                </a:ext>
              </a:extLst>
            </p:cNvPr>
            <p:cNvSpPr txBox="1"/>
            <p:nvPr/>
          </p:nvSpPr>
          <p:spPr>
            <a:xfrm>
              <a:off x="388306" y="3391164"/>
              <a:ext cx="299705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NZ" sz="1600" dirty="0">
                  <a:latin typeface="Soho Gothic Pro" panose="020B0503030504020204"/>
                </a:rPr>
                <a:t>Our strategic priorities and values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8A15A506-85DF-C8DA-3804-5887A1A70AFC}"/>
                </a:ext>
              </a:extLst>
            </p:cNvPr>
            <p:cNvSpPr txBox="1"/>
            <p:nvPr/>
          </p:nvSpPr>
          <p:spPr>
            <a:xfrm>
              <a:off x="4866636" y="4783987"/>
              <a:ext cx="2672920" cy="7925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Soho Gothic Pro" panose="020B0503030504020204" pitchFamily="34" charset="0"/>
                </a:rPr>
                <a:t>People, Wellbeing &amp; Safety</a:t>
              </a:r>
            </a:p>
            <a:p>
              <a:pPr algn="ctr"/>
              <a:endParaRPr lang="en-US" sz="1100" b="1" dirty="0">
                <a:solidFill>
                  <a:schemeClr val="bg1"/>
                </a:solidFill>
                <a:latin typeface="Soho Gothic Pro" panose="020B0503030504020204" pitchFamily="34" charset="0"/>
              </a:endParaRPr>
            </a:p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bg1"/>
                  </a:solidFill>
                  <a:latin typeface="Soho Gothic Pro" panose="020B0503030504020204" pitchFamily="34" charset="0"/>
                </a:rPr>
                <a:t>People</a:t>
              </a:r>
            </a:p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bg1"/>
                  </a:solidFill>
                  <a:latin typeface="Soho Gothic Pro" panose="020B0503030504020204" pitchFamily="34" charset="0"/>
                </a:rPr>
                <a:t>Wellbeing &amp; Safety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89089056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649fea43-0389-453b-924e-84ad4a294266">
      <UserInfo>
        <DisplayName/>
        <AccountId xsi:nil="true"/>
        <AccountType/>
      </UserInfo>
    </Owner>
    <lcf76f155ced4ddcb4097134ff3c332f xmlns="649fea43-0389-453b-924e-84ad4a294266">
      <Terms xmlns="http://schemas.microsoft.com/office/infopath/2007/PartnerControls"/>
    </lcf76f155ced4ddcb4097134ff3c332f>
    <TaxCatchAll xmlns="61ac27bf-016a-4865-b9e6-4a708c30b2c8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C74FECF5614B42AB7932FFBEA72655" ma:contentTypeVersion="18" ma:contentTypeDescription="Create a new document." ma:contentTypeScope="" ma:versionID="a1fd012516d2da53760d01de21d260dd">
  <xsd:schema xmlns:xsd="http://www.w3.org/2001/XMLSchema" xmlns:xs="http://www.w3.org/2001/XMLSchema" xmlns:p="http://schemas.microsoft.com/office/2006/metadata/properties" xmlns:ns2="649fea43-0389-453b-924e-84ad4a294266" xmlns:ns3="61ac27bf-016a-4865-b9e6-4a708c30b2c8" targetNamespace="http://schemas.microsoft.com/office/2006/metadata/properties" ma:root="true" ma:fieldsID="6beab6bbe4d22601fa6d4fe5a8685b75" ns2:_="" ns3:_="">
    <xsd:import namespace="649fea43-0389-453b-924e-84ad4a294266"/>
    <xsd:import namespace="61ac27bf-016a-4865-b9e6-4a708c30b2c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Owner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9fea43-0389-453b-924e-84ad4a2942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Owner" ma:index="18" nillable="true" ma:displayName="Owner" ma:format="Dropdown" ma:list="UserInfo" ma:SharePointGroup="0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5f907047-9ea7-43f6-afbd-df01ff5a0c3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ac27bf-016a-4865-b9e6-4a708c30b2c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50edbe9-f4c3-46fc-bb37-788a52d9bcaa}" ma:internalName="TaxCatchAll" ma:showField="CatchAllData" ma:web="61ac27bf-016a-4865-b9e6-4a708c30b2c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88CB8BF-8DED-443B-BB28-061D2401A00E}">
  <ds:schemaRefs>
    <ds:schemaRef ds:uri="http://purl.org/dc/terms/"/>
    <ds:schemaRef ds:uri="http://purl.org/dc/elements/1.1/"/>
    <ds:schemaRef ds:uri="http://schemas.microsoft.com/office/2006/documentManagement/types"/>
    <ds:schemaRef ds:uri="61ac27bf-016a-4865-b9e6-4a708c30b2c8"/>
    <ds:schemaRef ds:uri="http://purl.org/dc/dcmitype/"/>
    <ds:schemaRef ds:uri="649fea43-0389-453b-924e-84ad4a294266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2AFDBCE-5DCC-4E7E-A568-C18AEB8946BF}">
  <ds:schemaRefs>
    <ds:schemaRef ds:uri="61ac27bf-016a-4865-b9e6-4a708c30b2c8"/>
    <ds:schemaRef ds:uri="649fea43-0389-453b-924e-84ad4a29426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C18DE380-593F-4010-937D-A526EA49E59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168</Words>
  <Application>Microsoft Office PowerPoint</Application>
  <PresentationFormat>Widescreen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Soho Gothic Pro</vt:lpstr>
      <vt:lpstr>Soho Gothic Pro ExtraBold</vt:lpstr>
      <vt:lpstr>Soho Gothic Pro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Jay</dc:creator>
  <cp:lastModifiedBy>Mirela Szekely</cp:lastModifiedBy>
  <cp:revision>7</cp:revision>
  <cp:lastPrinted>2025-03-05T23:11:34Z</cp:lastPrinted>
  <dcterms:created xsi:type="dcterms:W3CDTF">2020-03-12T08:00:35Z</dcterms:created>
  <dcterms:modified xsi:type="dcterms:W3CDTF">2025-03-17T00:08:47Z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0x01010050C74FECF5614B42AB7932FFBEA72655</vt:lpwstr>
  </property>
  <property fmtid="{D5CDD505-2E9C-101B-9397-08002B2CF9AE}" pid="3" name="ArticulateGUID">
    <vt:lpwstr>48905691-8FFC-476B-9A9F-FCFB25049BAD</vt:lpwstr>
  </property>
  <property fmtid="{D5CDD505-2E9C-101B-9397-08002B2CF9AE}" pid="4" name="ArticulatePath">
    <vt:lpwstr>Team Takitahi Template 2022</vt:lpwstr>
  </property>
  <property fmtid="{D5CDD505-2E9C-101B-9397-08002B2CF9AE}" pid="5" name="MediaServiceImageTags">
    <vt:lpwstr/>
  </property>
</Properties>
</file>