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076137035" r:id="rId5"/>
    <p:sldId id="2076137041" r:id="rId6"/>
    <p:sldId id="2076137048" r:id="rId7"/>
    <p:sldId id="2076137049" r:id="rId8"/>
    <p:sldId id="2076137056" r:id="rId9"/>
    <p:sldId id="2076137055" r:id="rId10"/>
    <p:sldId id="2076137057" r:id="rId11"/>
    <p:sldId id="2076137052" r:id="rId12"/>
    <p:sldId id="27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3BDC62-EF38-7DD3-D396-6EE053DB0359}" name="Ainslee Collins" initials="AC" userId="S::Ainslee.Collins@tepukenga.ac.nz::04aff3c3-2c4f-4fb9-b436-e795a4cfb405" providerId="AD"/>
  <p188:author id="{7754F96D-3251-EB51-D79A-1247BA843BB9}" name="Jemma Lal" initials="JL" userId="S::jemma.lal@tepukenga.ac.nz::c029926e-6d6d-4735-89a5-61ffd5bc4246" providerId="AD"/>
  <p188:author id="{ED2EB7AA-0823-9BE3-21DE-4E28AC16A335}" name="Ainslee Collins" initials="AC" userId="S::Ainslee.Collins@ara.ac.nz::d414c0d2-1903-46de-8108-15f879b3db3d" providerId="AD"/>
  <p188:author id="{11C8F4BE-501F-2CBD-4BDA-4CAD338C5DDE}" name="Megan Steele" initials="MS" userId="S::Megan.Steele@tepukenga.ac.nz::47098d44-2034-4c50-b404-5b73f25ec81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Shaw" initials="SS" lastIdx="1" clrIdx="0">
    <p:extLst>
      <p:ext uri="{19B8F6BF-5375-455C-9EA6-DF929625EA0E}">
        <p15:presenceInfo xmlns:p15="http://schemas.microsoft.com/office/powerpoint/2012/main" userId="S::sarah.shaw@tepukenga.ac.nz::7529ac38-01c4-4afd-9bba-72a7ad6dafb4" providerId="AD"/>
      </p:ext>
    </p:extLst>
  </p:cmAuthor>
  <p:cmAuthor id="2" name="Ainslee Collins" initials="AC" lastIdx="2" clrIdx="1">
    <p:extLst>
      <p:ext uri="{19B8F6BF-5375-455C-9EA6-DF929625EA0E}">
        <p15:presenceInfo xmlns:p15="http://schemas.microsoft.com/office/powerpoint/2012/main" userId="S::Ainslee.Collins@ara.ac.nz::d414c0d2-1903-46de-8108-15f879b3db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16E31"/>
    <a:srgbClr val="206D31"/>
    <a:srgbClr val="3AAE5F"/>
    <a:srgbClr val="FBAE42"/>
    <a:srgbClr val="EF4050"/>
    <a:srgbClr val="9E0045"/>
    <a:srgbClr val="27AAE1"/>
    <a:srgbClr val="0083CA"/>
    <a:srgbClr val="1E398D"/>
    <a:srgbClr val="1E9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7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90D89F-20C9-3140-9D11-CB534AC04D76}" type="datetimeFigureOut">
              <a:rPr lang="en-US" smtClean="0"/>
              <a:t>3/25/2024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07D2B5-640F-1847-B036-770FDFB99578}" type="slidenum">
              <a:rPr lang="en-US" smtClean="0"/>
              <a:t>‹#›</a:t>
            </a:fld>
            <a:endParaRPr lang="en-US"/>
          </a:p>
        </p:txBody>
      </p:sp>
    </p:spTree>
    <p:extLst>
      <p:ext uri="{BB962C8B-B14F-4D97-AF65-F5344CB8AC3E}">
        <p14:creationId xmlns:p14="http://schemas.microsoft.com/office/powerpoint/2010/main" val="600356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u="none">
                <a:solidFill>
                  <a:srgbClr val="467886"/>
                </a:solidFill>
                <a:effectLst/>
                <a:latin typeface="Calibri" panose="020F0502020204030204" pitchFamily="34" charset="0"/>
                <a:ea typeface="DengXian" panose="02010600030101010101" pitchFamily="2" charset="-122"/>
              </a:rPr>
              <a:t>To explore and identify individual and collective strengths as well as areas for development. </a:t>
            </a:r>
            <a:r>
              <a:rPr lang="en-NZ" sz="1800" u="none" err="1">
                <a:solidFill>
                  <a:srgbClr val="467886"/>
                </a:solidFill>
                <a:effectLst/>
                <a:latin typeface="Calibri" panose="020F0502020204030204" pitchFamily="34" charset="0"/>
                <a:ea typeface="DengXian" panose="02010600030101010101" pitchFamily="2" charset="-122"/>
              </a:rPr>
              <a:t>Kaimahi</a:t>
            </a:r>
            <a:r>
              <a:rPr lang="en-NZ" sz="1800" u="none">
                <a:solidFill>
                  <a:srgbClr val="467886"/>
                </a:solidFill>
                <a:effectLst/>
                <a:latin typeface="Calibri" panose="020F0502020204030204" pitchFamily="34" charset="0"/>
                <a:ea typeface="DengXian" panose="02010600030101010101" pitchFamily="2" charset="-122"/>
              </a:rPr>
              <a:t> are more engaged and motivated when they are doing mahi | work that plays to their strengths. This leads to greater efficiency and increased performance. </a:t>
            </a:r>
            <a:endParaRPr lang="en-NZ" u="none"/>
          </a:p>
        </p:txBody>
      </p:sp>
      <p:sp>
        <p:nvSpPr>
          <p:cNvPr id="4" name="Slide Number Placeholder 3"/>
          <p:cNvSpPr>
            <a:spLocks noGrp="1"/>
          </p:cNvSpPr>
          <p:nvPr>
            <p:ph type="sldNum" sz="quarter" idx="5"/>
          </p:nvPr>
        </p:nvSpPr>
        <p:spPr/>
        <p:txBody>
          <a:bodyPr/>
          <a:lstStyle/>
          <a:p>
            <a:fld id="{5C07D2B5-640F-1847-B036-770FDFB99578}" type="slidenum">
              <a:rPr lang="en-US" smtClean="0"/>
              <a:t>1</a:t>
            </a:fld>
            <a:endParaRPr lang="en-US"/>
          </a:p>
        </p:txBody>
      </p:sp>
    </p:spTree>
    <p:extLst>
      <p:ext uri="{BB962C8B-B14F-4D97-AF65-F5344CB8AC3E}">
        <p14:creationId xmlns:p14="http://schemas.microsoft.com/office/powerpoint/2010/main" val="2214715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kern="100">
                <a:effectLst/>
                <a:latin typeface="Calibri" panose="020F0502020204030204" pitchFamily="34" charset="0"/>
                <a:ea typeface="Calibri" panose="020F0502020204030204" pitchFamily="34" charset="0"/>
                <a:cs typeface="Arial" panose="020B0604020202020204" pitchFamily="34" charset="0"/>
              </a:rPr>
              <a:t>The optimum state where we are happy and engaged is called ‘flow’. This is a state where our level of challenge is just enough combined with the right amount of skills and resources. Too much or too little challenge and skill results in being stressed, disengaged and/or bored. </a:t>
            </a:r>
            <a:r>
              <a:rPr lang="en-NZ" sz="1800" kern="100">
                <a:solidFill>
                  <a:srgbClr val="262626"/>
                </a:solidFill>
                <a:effectLst/>
                <a:latin typeface="Calibri" panose="020F0502020204030204" pitchFamily="34" charset="0"/>
                <a:ea typeface="DengXian" panose="02010600030101010101" pitchFamily="2" charset="-122"/>
                <a:cs typeface="Arial" panose="020B0604020202020204" pitchFamily="34" charset="0"/>
              </a:rPr>
              <a:t>Understanding our strengths, weaknesses and/or vulnerabilities can help us to optimise a flow state in our mahi.</a:t>
            </a:r>
            <a:endParaRPr lang="en-US">
              <a:ea typeface="Calibri"/>
              <a:cs typeface="Calibri"/>
            </a:endParaRPr>
          </a:p>
        </p:txBody>
      </p:sp>
      <p:sp>
        <p:nvSpPr>
          <p:cNvPr id="4" name="Slide Number Placeholder 3"/>
          <p:cNvSpPr>
            <a:spLocks noGrp="1"/>
          </p:cNvSpPr>
          <p:nvPr>
            <p:ph type="sldNum" sz="quarter" idx="5"/>
          </p:nvPr>
        </p:nvSpPr>
        <p:spPr/>
        <p:txBody>
          <a:bodyPr/>
          <a:lstStyle/>
          <a:p>
            <a:fld id="{5C07D2B5-640F-1847-B036-770FDFB99578}" type="slidenum">
              <a:rPr lang="en-US" smtClean="0"/>
              <a:t>2</a:t>
            </a:fld>
            <a:endParaRPr lang="en-US"/>
          </a:p>
        </p:txBody>
      </p:sp>
    </p:spTree>
    <p:extLst>
      <p:ext uri="{BB962C8B-B14F-4D97-AF65-F5344CB8AC3E}">
        <p14:creationId xmlns:p14="http://schemas.microsoft.com/office/powerpoint/2010/main" val="2566482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Share definition of a strength from the slide</a:t>
            </a:r>
            <a:r>
              <a:rPr lang="en-NZ" b="1"/>
              <a:t> </a:t>
            </a:r>
            <a:r>
              <a:rPr lang="en-NZ"/>
              <a:t>and three types of strengths (character, performance/talent and learned behaviours). </a:t>
            </a:r>
            <a:endParaRPr lang="en-US"/>
          </a:p>
          <a:p>
            <a:endParaRPr lang="en-NZ">
              <a:ea typeface="Calibri"/>
              <a:cs typeface="Calibri"/>
            </a:endParaRPr>
          </a:p>
        </p:txBody>
      </p:sp>
      <p:sp>
        <p:nvSpPr>
          <p:cNvPr id="4" name="Slide Number Placeholder 3"/>
          <p:cNvSpPr>
            <a:spLocks noGrp="1"/>
          </p:cNvSpPr>
          <p:nvPr>
            <p:ph type="sldNum" sz="quarter" idx="5"/>
          </p:nvPr>
        </p:nvSpPr>
        <p:spPr/>
        <p:txBody>
          <a:bodyPr/>
          <a:lstStyle/>
          <a:p>
            <a:fld id="{5C07D2B5-640F-1847-B036-770FDFB99578}" type="slidenum">
              <a:rPr lang="en-US" smtClean="0"/>
              <a:t>3</a:t>
            </a:fld>
            <a:endParaRPr lang="en-US"/>
          </a:p>
        </p:txBody>
      </p:sp>
    </p:spTree>
    <p:extLst>
      <p:ext uri="{BB962C8B-B14F-4D97-AF65-F5344CB8AC3E}">
        <p14:creationId xmlns:p14="http://schemas.microsoft.com/office/powerpoint/2010/main" val="235221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What are the possible benefits from working to our strengths? Discuss opportunities or just share the slide</a:t>
            </a:r>
            <a:r>
              <a:rPr lang="en-NZ">
                <a:cs typeface="Calibri"/>
              </a:rPr>
              <a:t>. Can they add any more benefits?</a:t>
            </a:r>
            <a:endParaRPr lang="en-NZ">
              <a:ea typeface="Calibri"/>
              <a:cs typeface="Calibri"/>
            </a:endParaRPr>
          </a:p>
        </p:txBody>
      </p:sp>
      <p:sp>
        <p:nvSpPr>
          <p:cNvPr id="4" name="Slide Number Placeholder 3"/>
          <p:cNvSpPr>
            <a:spLocks noGrp="1"/>
          </p:cNvSpPr>
          <p:nvPr>
            <p:ph type="sldNum" sz="quarter" idx="5"/>
          </p:nvPr>
        </p:nvSpPr>
        <p:spPr/>
        <p:txBody>
          <a:bodyPr/>
          <a:lstStyle/>
          <a:p>
            <a:fld id="{5C07D2B5-640F-1847-B036-770FDFB99578}" type="slidenum">
              <a:rPr lang="en-US" smtClean="0"/>
              <a:t>4</a:t>
            </a:fld>
            <a:endParaRPr lang="en-US"/>
          </a:p>
        </p:txBody>
      </p:sp>
    </p:spTree>
    <p:extLst>
      <p:ext uri="{BB962C8B-B14F-4D97-AF65-F5344CB8AC3E}">
        <p14:creationId xmlns:p14="http://schemas.microsoft.com/office/powerpoint/2010/main" val="3521171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What character strengths do you </a:t>
            </a:r>
            <a:r>
              <a:rPr lang="en-US" err="1">
                <a:ea typeface="Calibri"/>
                <a:cs typeface="Calibri"/>
              </a:rPr>
              <a:t>recognise</a:t>
            </a:r>
            <a:r>
              <a:rPr lang="en-US">
                <a:ea typeface="Calibri"/>
                <a:cs typeface="Calibri"/>
              </a:rPr>
              <a:t> in yourself?</a:t>
            </a:r>
          </a:p>
          <a:p>
            <a:r>
              <a:rPr lang="en-US">
                <a:ea typeface="Calibri"/>
                <a:cs typeface="Calibri"/>
              </a:rPr>
              <a:t>What character strengths do you </a:t>
            </a:r>
            <a:r>
              <a:rPr lang="en-US" err="1">
                <a:ea typeface="Calibri"/>
                <a:cs typeface="Calibri"/>
              </a:rPr>
              <a:t>recognise</a:t>
            </a:r>
            <a:r>
              <a:rPr lang="en-US">
                <a:ea typeface="Calibri"/>
                <a:cs typeface="Calibri"/>
              </a:rPr>
              <a:t> in our team members?  As a team, do we cover the whole range of strengths indicated on the slide?</a:t>
            </a:r>
          </a:p>
          <a:p>
            <a:r>
              <a:rPr lang="en-US">
                <a:ea typeface="Calibri"/>
                <a:cs typeface="Calibri"/>
              </a:rPr>
              <a:t>This can prompt discussion or be a self-reflective exercise.</a:t>
            </a:r>
          </a:p>
          <a:p>
            <a:endParaRPr lang="en-US">
              <a:ea typeface="Calibri"/>
              <a:cs typeface="Calibri"/>
            </a:endParaRPr>
          </a:p>
          <a:p>
            <a:r>
              <a:rPr lang="en-US">
                <a:ea typeface="Calibri"/>
                <a:cs typeface="Calibri"/>
              </a:rPr>
              <a:t>Suggest the team complete the free </a:t>
            </a:r>
            <a:r>
              <a:rPr lang="en-NZ"/>
              <a:t>VIA Character Strengths Survey as a follow up exercise.</a:t>
            </a:r>
            <a:endParaRPr lang="en-US">
              <a:ea typeface="Calibri"/>
              <a:cs typeface="Calibri"/>
            </a:endParaRPr>
          </a:p>
        </p:txBody>
      </p:sp>
      <p:sp>
        <p:nvSpPr>
          <p:cNvPr id="4" name="Slide Number Placeholder 3"/>
          <p:cNvSpPr>
            <a:spLocks noGrp="1"/>
          </p:cNvSpPr>
          <p:nvPr>
            <p:ph type="sldNum" sz="quarter" idx="5"/>
          </p:nvPr>
        </p:nvSpPr>
        <p:spPr/>
        <p:txBody>
          <a:bodyPr/>
          <a:lstStyle/>
          <a:p>
            <a:fld id="{5C07D2B5-640F-1847-B036-770FDFB99578}" type="slidenum">
              <a:rPr lang="en-US" smtClean="0"/>
              <a:t>5</a:t>
            </a:fld>
            <a:endParaRPr lang="en-US"/>
          </a:p>
        </p:txBody>
      </p:sp>
    </p:spTree>
    <p:extLst>
      <p:ext uri="{BB962C8B-B14F-4D97-AF65-F5344CB8AC3E}">
        <p14:creationId xmlns:p14="http://schemas.microsoft.com/office/powerpoint/2010/main" val="43319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Introduction to work strengths.  Allow time for team to think about the reflection questions and then in pairs discuss these.  </a:t>
            </a:r>
            <a:r>
              <a:rPr lang="en-US" b="0"/>
              <a:t>We recommend you give some examples from your own experience to create rapport with your team and lead into the next activity.</a:t>
            </a:r>
            <a:endParaRPr lang="en-US" b="0">
              <a:ea typeface="Calibri"/>
              <a:cs typeface="Calibri"/>
            </a:endParaRPr>
          </a:p>
          <a:p>
            <a:endParaRPr lang="en-US" b="1">
              <a:ea typeface="Calibri"/>
              <a:cs typeface="Calibri"/>
            </a:endParaRPr>
          </a:p>
        </p:txBody>
      </p:sp>
      <p:sp>
        <p:nvSpPr>
          <p:cNvPr id="4" name="Slide Number Placeholder 3"/>
          <p:cNvSpPr>
            <a:spLocks noGrp="1"/>
          </p:cNvSpPr>
          <p:nvPr>
            <p:ph type="sldNum" sz="quarter" idx="5"/>
          </p:nvPr>
        </p:nvSpPr>
        <p:spPr/>
        <p:txBody>
          <a:bodyPr/>
          <a:lstStyle/>
          <a:p>
            <a:fld id="{5C07D2B5-640F-1847-B036-770FDFB99578}" type="slidenum">
              <a:rPr lang="en-US" smtClean="0"/>
              <a:t>6</a:t>
            </a:fld>
            <a:endParaRPr lang="en-US"/>
          </a:p>
        </p:txBody>
      </p:sp>
    </p:spTree>
    <p:extLst>
      <p:ext uri="{BB962C8B-B14F-4D97-AF65-F5344CB8AC3E}">
        <p14:creationId xmlns:p14="http://schemas.microsoft.com/office/powerpoint/2010/main" val="2786406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Work in groups to create a strengths profile of the team.  Some </a:t>
            </a:r>
            <a:r>
              <a:rPr lang="en-US" err="1">
                <a:cs typeface="Calibri"/>
              </a:rPr>
              <a:t>kaimahi</a:t>
            </a:r>
            <a:r>
              <a:rPr lang="en-US">
                <a:cs typeface="Calibri"/>
              </a:rPr>
              <a:t> may have difficulty identifying their own strengths but are more comfortable </a:t>
            </a:r>
            <a:r>
              <a:rPr lang="en-US" err="1">
                <a:cs typeface="Calibri"/>
              </a:rPr>
              <a:t>recognising</a:t>
            </a:r>
            <a:r>
              <a:rPr lang="en-US">
                <a:cs typeface="Calibri"/>
              </a:rPr>
              <a:t> those strengths in others. Share the profiles that have been created and discuss the collective strength that is contained within your team. Take time to acknowledge these.</a:t>
            </a:r>
          </a:p>
          <a:p>
            <a:endParaRPr lang="en-US"/>
          </a:p>
          <a:p>
            <a:r>
              <a:rPr lang="en-US"/>
              <a:t>Suggested approach - this could be a diagram with the different areas of strengths listed, a graphical depiction of people and what their strengths are or simply a list. Allow the team to be creative in how they present this.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5C07D2B5-640F-1847-B036-770FDFB99578}" type="slidenum">
              <a:rPr lang="en-US" smtClean="0"/>
              <a:t>7</a:t>
            </a:fld>
            <a:endParaRPr lang="en-US"/>
          </a:p>
        </p:txBody>
      </p:sp>
    </p:spTree>
    <p:extLst>
      <p:ext uri="{BB962C8B-B14F-4D97-AF65-F5344CB8AC3E}">
        <p14:creationId xmlns:p14="http://schemas.microsoft.com/office/powerpoint/2010/main" val="182304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ea typeface="Calibri"/>
                <a:cs typeface="Calibri"/>
              </a:rPr>
              <a:t>An evaluation of how your team is doing at working to the identified strengths.  Sometimes we can get side tracked and forget just how resourceful we are.  Allow time for people to think about the review questions. Tip: </a:t>
            </a:r>
            <a:r>
              <a:rPr lang="en-NZ"/>
              <a:t>You could ask for a thumbs up or down of where team members think they are at. </a:t>
            </a:r>
          </a:p>
          <a:p>
            <a:r>
              <a:rPr lang="en-NZ"/>
              <a:t>Embrace a growth mindset – seeing yourself as work in progress, capable of changing and growing, never static, and never finished with the journey of self-improvement. This is the key for planning your development – this is for you! Take this time to focus on yourself – as we know that playing to our strengths will make us much happier, engaged, motivated and give us energy to get through our days with a sense of achievement and connecting to a greater purpose. </a:t>
            </a:r>
          </a:p>
          <a:p>
            <a:r>
              <a:rPr lang="en-NZ"/>
              <a:t> </a:t>
            </a:r>
            <a:endParaRPr lang="en-NZ">
              <a:ea typeface="Calibri"/>
              <a:cs typeface="Calibri"/>
            </a:endParaRPr>
          </a:p>
          <a:p>
            <a:pPr marL="171450" indent="-171450">
              <a:buFont typeface="Arial"/>
              <a:buChar char="•"/>
            </a:pPr>
            <a:r>
              <a:rPr lang="en-NZ"/>
              <a:t>What opportunities are there to utilise the team strengths to maximise flow state for our team members? </a:t>
            </a:r>
            <a:endParaRPr lang="en-NZ">
              <a:ea typeface="Calibri"/>
              <a:cs typeface="Calibri"/>
            </a:endParaRPr>
          </a:p>
          <a:p>
            <a:pPr marL="171450" indent="-171450">
              <a:buFont typeface="Arial"/>
              <a:buChar char="•"/>
            </a:pPr>
            <a:endParaRPr lang="en-NZ"/>
          </a:p>
          <a:p>
            <a:pPr marL="171450" indent="-171450">
              <a:buFont typeface="Arial"/>
              <a:buChar char="•"/>
            </a:pPr>
            <a:r>
              <a:rPr lang="en-NZ"/>
              <a:t>Create an action</a:t>
            </a:r>
            <a:r>
              <a:rPr lang="en-NZ" b="1"/>
              <a:t> </a:t>
            </a:r>
            <a:r>
              <a:rPr lang="en-NZ"/>
              <a:t>plan with specific goals and activities to build team strengths, thinking about the following; </a:t>
            </a:r>
            <a:endParaRPr lang="en-NZ">
              <a:ea typeface="Calibri"/>
              <a:cs typeface="Calibri"/>
            </a:endParaRPr>
          </a:p>
          <a:p>
            <a:r>
              <a:rPr lang="en-NZ"/>
              <a:t>Look for existing places that you are already on the right track but that you can amplify their effectiveness or grow their benefits. Grow the good, to get to great! </a:t>
            </a:r>
            <a:endParaRPr lang="en-NZ">
              <a:ea typeface="Calibri"/>
              <a:cs typeface="Calibri"/>
            </a:endParaRPr>
          </a:p>
          <a:p>
            <a:r>
              <a:rPr lang="en-NZ"/>
              <a:t>Some habits or behaviours or situations that get in the way – minimise, reduce friction to get out of your own way. I.e. what time of your day are you playing to your strengths? Look at energy levels. </a:t>
            </a:r>
            <a:endParaRPr lang="en-NZ">
              <a:ea typeface="Calibri"/>
              <a:cs typeface="Calibri"/>
            </a:endParaRPr>
          </a:p>
          <a:p>
            <a:r>
              <a:rPr lang="en-NZ"/>
              <a:t>How will you celebrate these goals and successes? This is important! Don’t skip this part! You need to celebrate along the way – little steps, little milestones, this will keep you on track and help you to stay motivated and excited to keep doing what you love.  </a:t>
            </a:r>
            <a:endParaRPr lang="en-NZ">
              <a:ea typeface="Calibri"/>
              <a:cs typeface="Calibri"/>
            </a:endParaRPr>
          </a:p>
          <a:p>
            <a:r>
              <a:rPr lang="en-NZ"/>
              <a:t> </a:t>
            </a:r>
            <a:endParaRPr lang="en-NZ">
              <a:ea typeface="Calibri"/>
              <a:cs typeface="Calibri"/>
            </a:endParaRPr>
          </a:p>
          <a:p>
            <a:endParaRPr lang="en-NZ">
              <a:ea typeface="Calibri"/>
              <a:cs typeface="Calibri"/>
            </a:endParaRPr>
          </a:p>
        </p:txBody>
      </p:sp>
      <p:sp>
        <p:nvSpPr>
          <p:cNvPr id="4" name="Slide Number Placeholder 3"/>
          <p:cNvSpPr>
            <a:spLocks noGrp="1"/>
          </p:cNvSpPr>
          <p:nvPr>
            <p:ph type="sldNum" sz="quarter" idx="5"/>
          </p:nvPr>
        </p:nvSpPr>
        <p:spPr/>
        <p:txBody>
          <a:bodyPr/>
          <a:lstStyle/>
          <a:p>
            <a:fld id="{5C07D2B5-640F-1847-B036-770FDFB99578}" type="slidenum">
              <a:rPr lang="en-US" smtClean="0"/>
              <a:t>8</a:t>
            </a:fld>
            <a:endParaRPr lang="en-US"/>
          </a:p>
        </p:txBody>
      </p:sp>
    </p:spTree>
    <p:extLst>
      <p:ext uri="{BB962C8B-B14F-4D97-AF65-F5344CB8AC3E}">
        <p14:creationId xmlns:p14="http://schemas.microsoft.com/office/powerpoint/2010/main" val="31313704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99D18F-E9B0-A947-888B-4E17DC312C6F}"/>
              </a:ext>
            </a:extLst>
          </p:cNvPr>
          <p:cNvSpPr/>
          <p:nvPr userDrawn="1"/>
        </p:nvSpPr>
        <p:spPr>
          <a:xfrm>
            <a:off x="0" y="0"/>
            <a:ext cx="12218108" cy="6858000"/>
          </a:xfrm>
          <a:prstGeom prst="rect">
            <a:avLst/>
          </a:prstGeom>
          <a:solidFill>
            <a:srgbClr val="183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2">
            <a:extLst>
              <a:ext uri="{FF2B5EF4-FFF2-40B4-BE49-F238E27FC236}">
                <a16:creationId xmlns:a16="http://schemas.microsoft.com/office/drawing/2014/main" id="{7C9484DA-6993-3640-81A6-1F137A021354}"/>
              </a:ext>
            </a:extLst>
          </p:cNvPr>
          <p:cNvSpPr>
            <a:spLocks noGrp="1"/>
          </p:cNvSpPr>
          <p:nvPr>
            <p:ph type="title" hasCustomPrompt="1"/>
          </p:nvPr>
        </p:nvSpPr>
        <p:spPr>
          <a:xfrm>
            <a:off x="626134" y="692500"/>
            <a:ext cx="10905465" cy="1651152"/>
          </a:xfrm>
          <a:prstGeom prst="rect">
            <a:avLst/>
          </a:prstGeom>
        </p:spPr>
        <p:txBody>
          <a:bodyPr/>
          <a:lstStyle>
            <a:lvl1pPr algn="l">
              <a:defRPr sz="5500">
                <a:solidFill>
                  <a:schemeClr val="bg1"/>
                </a:solidFill>
                <a:latin typeface="+mn-lt"/>
                <a:cs typeface="Calibri" panose="020F0502020204030204" pitchFamily="34" charset="0"/>
              </a:defRPr>
            </a:lvl1pPr>
          </a:lstStyle>
          <a:p>
            <a:r>
              <a:rPr lang="en-GB"/>
              <a:t>Click to edit Master title style Calibri (Body) 55pt</a:t>
            </a:r>
            <a:endParaRPr lang="en-US"/>
          </a:p>
        </p:txBody>
      </p:sp>
      <p:sp>
        <p:nvSpPr>
          <p:cNvPr id="10" name="Title 12">
            <a:extLst>
              <a:ext uri="{FF2B5EF4-FFF2-40B4-BE49-F238E27FC236}">
                <a16:creationId xmlns:a16="http://schemas.microsoft.com/office/drawing/2014/main" id="{00E0D12F-3C4F-2C4B-83E4-1753BEB32EB9}"/>
              </a:ext>
            </a:extLst>
          </p:cNvPr>
          <p:cNvSpPr txBox="1">
            <a:spLocks/>
          </p:cNvSpPr>
          <p:nvPr userDrawn="1"/>
        </p:nvSpPr>
        <p:spPr>
          <a:xfrm>
            <a:off x="649386" y="3757940"/>
            <a:ext cx="11476503" cy="632024"/>
          </a:xfrm>
          <a:prstGeom prst="rect">
            <a:avLst/>
          </a:prstGeom>
        </p:spPr>
        <p:txBody>
          <a:bodyPr/>
          <a:lstStyle>
            <a:lvl1pPr algn="l" defTabSz="914400" rtl="0" eaLnBrk="1" latinLnBrk="0" hangingPunct="1">
              <a:lnSpc>
                <a:spcPct val="90000"/>
              </a:lnSpc>
              <a:spcBef>
                <a:spcPct val="0"/>
              </a:spcBef>
              <a:buNone/>
              <a:defRPr sz="4500" kern="1200" baseline="0">
                <a:solidFill>
                  <a:srgbClr val="216E31"/>
                </a:solidFill>
                <a:latin typeface="Century Gothic" panose="020B0502020202020204" pitchFamily="34" charset="0"/>
                <a:ea typeface="+mj-ea"/>
                <a:cs typeface="+mj-cs"/>
              </a:defRPr>
            </a:lvl1pPr>
          </a:lstStyle>
          <a:p>
            <a:endParaRPr lang="en-US" sz="2000">
              <a:solidFill>
                <a:schemeClr val="bg1"/>
              </a:solidFill>
              <a:latin typeface="Calibri" panose="020F0502020204030204" pitchFamily="34" charset="0"/>
            </a:endParaRPr>
          </a:p>
        </p:txBody>
      </p:sp>
      <p:sp>
        <p:nvSpPr>
          <p:cNvPr id="3" name="Content Placeholder 2">
            <a:extLst>
              <a:ext uri="{FF2B5EF4-FFF2-40B4-BE49-F238E27FC236}">
                <a16:creationId xmlns:a16="http://schemas.microsoft.com/office/drawing/2014/main" id="{DA90A18A-5AFC-9543-B0BE-CDA8DF4A8AFD}"/>
              </a:ext>
            </a:extLst>
          </p:cNvPr>
          <p:cNvSpPr>
            <a:spLocks noGrp="1"/>
          </p:cNvSpPr>
          <p:nvPr>
            <p:ph sz="quarter" idx="10" hasCustomPrompt="1"/>
          </p:nvPr>
        </p:nvSpPr>
        <p:spPr>
          <a:xfrm>
            <a:off x="649288" y="4389438"/>
            <a:ext cx="5268912" cy="52546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1" i="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800">
                <a:solidFill>
                  <a:schemeClr val="bg1"/>
                </a:solidFill>
              </a:rPr>
              <a:t>Click to edit Master title style </a:t>
            </a:r>
            <a:endParaRPr lang="en-US" sz="2800">
              <a:solidFill>
                <a:schemeClr val="bg1"/>
              </a:solidFill>
            </a:endParaRPr>
          </a:p>
          <a:p>
            <a:pPr lvl="0"/>
            <a:endParaRPr lang="en-US"/>
          </a:p>
        </p:txBody>
      </p:sp>
      <p:sp>
        <p:nvSpPr>
          <p:cNvPr id="15" name="Content Placeholder 2">
            <a:extLst>
              <a:ext uri="{FF2B5EF4-FFF2-40B4-BE49-F238E27FC236}">
                <a16:creationId xmlns:a16="http://schemas.microsoft.com/office/drawing/2014/main" id="{B2D62790-2FFB-0F46-9665-E5E368F898FB}"/>
              </a:ext>
            </a:extLst>
          </p:cNvPr>
          <p:cNvSpPr>
            <a:spLocks noGrp="1"/>
          </p:cNvSpPr>
          <p:nvPr>
            <p:ph sz="quarter" idx="11" hasCustomPrompt="1"/>
          </p:nvPr>
        </p:nvSpPr>
        <p:spPr>
          <a:xfrm>
            <a:off x="626134" y="2692400"/>
            <a:ext cx="10905465" cy="1498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400" b="1" i="0">
                <a:latin typeface="+mn-lt"/>
              </a:defRPr>
            </a:lvl1pPr>
          </a:lstStyle>
          <a:p>
            <a:r>
              <a:rPr lang="en-GB">
                <a:solidFill>
                  <a:schemeClr val="bg1"/>
                </a:solidFill>
              </a:rPr>
              <a:t>Click to edit Master title style </a:t>
            </a:r>
            <a:endParaRPr lang="en-US">
              <a:solidFill>
                <a:schemeClr val="bg1"/>
              </a:solidFill>
            </a:endParaRPr>
          </a:p>
          <a:p>
            <a:pPr lvl="0"/>
            <a:endParaRPr lang="en-US"/>
          </a:p>
        </p:txBody>
      </p:sp>
      <p:pic>
        <p:nvPicPr>
          <p:cNvPr id="2" name="Picture 1">
            <a:extLst>
              <a:ext uri="{FF2B5EF4-FFF2-40B4-BE49-F238E27FC236}">
                <a16:creationId xmlns:a16="http://schemas.microsoft.com/office/drawing/2014/main" id="{CC6F5A9E-C2CB-5859-C42D-7614C0B60CB8}"/>
              </a:ext>
            </a:extLst>
          </p:cNvPr>
          <p:cNvPicPr>
            <a:picLocks noChangeAspect="1"/>
          </p:cNvPicPr>
          <p:nvPr userDrawn="1"/>
        </p:nvPicPr>
        <p:blipFill>
          <a:blip r:embed="rId2"/>
          <a:stretch>
            <a:fillRect/>
          </a:stretch>
        </p:blipFill>
        <p:spPr>
          <a:xfrm>
            <a:off x="6917469" y="5030511"/>
            <a:ext cx="5078281" cy="1660208"/>
          </a:xfrm>
          <a:prstGeom prst="rect">
            <a:avLst/>
          </a:prstGeom>
        </p:spPr>
      </p:pic>
    </p:spTree>
    <p:extLst>
      <p:ext uri="{BB962C8B-B14F-4D97-AF65-F5344CB8AC3E}">
        <p14:creationId xmlns:p14="http://schemas.microsoft.com/office/powerpoint/2010/main" val="1705697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lace_holder">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27D5EFF-1ACC-BE4A-A210-0BC8F07E9CCF}"/>
              </a:ext>
            </a:extLst>
          </p:cNvPr>
          <p:cNvCxnSpPr>
            <a:cxnSpLocks/>
          </p:cNvCxnSpPr>
          <p:nvPr userDrawn="1"/>
        </p:nvCxnSpPr>
        <p:spPr>
          <a:xfrm>
            <a:off x="638708" y="604933"/>
            <a:ext cx="0" cy="592981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6E3C81E-E18B-C14D-BBCC-A452F8F7403D}"/>
              </a:ext>
            </a:extLst>
          </p:cNvPr>
          <p:cNvSpPr/>
          <p:nvPr userDrawn="1"/>
        </p:nvSpPr>
        <p:spPr>
          <a:xfrm>
            <a:off x="0" y="0"/>
            <a:ext cx="12198350" cy="6858000"/>
          </a:xfrm>
          <a:prstGeom prst="rect">
            <a:avLst/>
          </a:prstGeom>
          <a:solidFill>
            <a:srgbClr val="18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8B525FF-66BF-B103-EA03-8921DAF746AC}"/>
              </a:ext>
            </a:extLst>
          </p:cNvPr>
          <p:cNvPicPr>
            <a:picLocks noChangeAspect="1"/>
          </p:cNvPicPr>
          <p:nvPr userDrawn="1"/>
        </p:nvPicPr>
        <p:blipFill>
          <a:blip r:embed="rId2"/>
          <a:stretch>
            <a:fillRect/>
          </a:stretch>
        </p:blipFill>
        <p:spPr>
          <a:xfrm>
            <a:off x="1460200" y="1872727"/>
            <a:ext cx="9344975" cy="3055089"/>
          </a:xfrm>
          <a:prstGeom prst="rect">
            <a:avLst/>
          </a:prstGeom>
        </p:spPr>
      </p:pic>
    </p:spTree>
    <p:extLst>
      <p:ext uri="{BB962C8B-B14F-4D97-AF65-F5344CB8AC3E}">
        <p14:creationId xmlns:p14="http://schemas.microsoft.com/office/powerpoint/2010/main" val="404323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layout">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1C784092-826C-EF4A-B445-BEA9A6C014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8072" y="6146394"/>
            <a:ext cx="2550278" cy="732978"/>
          </a:xfrm>
          <a:prstGeom prst="rect">
            <a:avLst/>
          </a:prstGeom>
        </p:spPr>
      </p:pic>
    </p:spTree>
    <p:extLst>
      <p:ext uri="{BB962C8B-B14F-4D97-AF65-F5344CB8AC3E}">
        <p14:creationId xmlns:p14="http://schemas.microsoft.com/office/powerpoint/2010/main" val="4293908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_Layout_1">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86F03BB-DF1A-7E42-8B5A-41E9EE9E7956}"/>
              </a:ext>
            </a:extLst>
          </p:cNvPr>
          <p:cNvSpPr>
            <a:spLocks noGrp="1"/>
          </p:cNvSpPr>
          <p:nvPr>
            <p:ph type="title" hasCustomPrompt="1"/>
          </p:nvPr>
        </p:nvSpPr>
        <p:spPr>
          <a:xfrm>
            <a:off x="609918" y="294200"/>
            <a:ext cx="10978515" cy="590400"/>
          </a:xfrm>
          <a:prstGeom prst="rect">
            <a:avLst/>
          </a:prstGeom>
        </p:spPr>
        <p:txBody>
          <a:bodyPr/>
          <a:lstStyle>
            <a:lvl1pPr>
              <a:defRPr sz="3200" baseline="0">
                <a:solidFill>
                  <a:srgbClr val="183121"/>
                </a:solidFill>
                <a:latin typeface="+mn-lt"/>
              </a:defRPr>
            </a:lvl1pPr>
          </a:lstStyle>
          <a:p>
            <a:r>
              <a:rPr lang="en-US" err="1"/>
              <a:t>Te</a:t>
            </a:r>
            <a:r>
              <a:rPr lang="en-US"/>
              <a:t> </a:t>
            </a:r>
            <a:r>
              <a:rPr lang="en-US" err="1"/>
              <a:t>reo</a:t>
            </a:r>
            <a:r>
              <a:rPr lang="en-US"/>
              <a:t> Māori  heading | Heading</a:t>
            </a:r>
            <a:endParaRPr lang="en-GB"/>
          </a:p>
        </p:txBody>
      </p:sp>
      <p:sp>
        <p:nvSpPr>
          <p:cNvPr id="17" name="Rectangle 16">
            <a:extLst>
              <a:ext uri="{FF2B5EF4-FFF2-40B4-BE49-F238E27FC236}">
                <a16:creationId xmlns:a16="http://schemas.microsoft.com/office/drawing/2014/main" id="{B81A2B5E-9F58-2948-97C7-E2B8B6D64523}"/>
              </a:ext>
            </a:extLst>
          </p:cNvPr>
          <p:cNvSpPr/>
          <p:nvPr userDrawn="1"/>
        </p:nvSpPr>
        <p:spPr>
          <a:xfrm>
            <a:off x="0" y="6146394"/>
            <a:ext cx="12198350" cy="711606"/>
          </a:xfrm>
          <a:prstGeom prst="rect">
            <a:avLst/>
          </a:prstGeom>
          <a:solidFill>
            <a:srgbClr val="18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0E8F582-F8A3-C893-B326-38CAD8BE1761}"/>
              </a:ext>
            </a:extLst>
          </p:cNvPr>
          <p:cNvPicPr>
            <a:picLocks noChangeAspect="1"/>
          </p:cNvPicPr>
          <p:nvPr userDrawn="1"/>
        </p:nvPicPr>
        <p:blipFill>
          <a:blip r:embed="rId2"/>
          <a:stretch>
            <a:fillRect/>
          </a:stretch>
        </p:blipFill>
        <p:spPr>
          <a:xfrm>
            <a:off x="7523969" y="5935335"/>
            <a:ext cx="4668031" cy="1122691"/>
          </a:xfrm>
          <a:prstGeom prst="rect">
            <a:avLst/>
          </a:prstGeom>
        </p:spPr>
      </p:pic>
    </p:spTree>
    <p:extLst>
      <p:ext uri="{BB962C8B-B14F-4D97-AF65-F5344CB8AC3E}">
        <p14:creationId xmlns:p14="http://schemas.microsoft.com/office/powerpoint/2010/main" val="1468917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ur_values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D3FC2F-E25D-F7DD-33EC-F489CB3DD497}"/>
              </a:ext>
            </a:extLst>
          </p:cNvPr>
          <p:cNvPicPr>
            <a:picLocks noChangeAspect="1"/>
          </p:cNvPicPr>
          <p:nvPr userDrawn="1"/>
        </p:nvPicPr>
        <p:blipFill>
          <a:blip r:embed="rId2"/>
          <a:srcRect/>
          <a:stretch/>
        </p:blipFill>
        <p:spPr>
          <a:xfrm>
            <a:off x="0" y="1785"/>
            <a:ext cx="12192000" cy="6854429"/>
          </a:xfrm>
          <a:prstGeom prst="rect">
            <a:avLst/>
          </a:prstGeom>
        </p:spPr>
      </p:pic>
      <p:sp>
        <p:nvSpPr>
          <p:cNvPr id="15" name="Line 10">
            <a:extLst>
              <a:ext uri="{FF2B5EF4-FFF2-40B4-BE49-F238E27FC236}">
                <a16:creationId xmlns:a16="http://schemas.microsoft.com/office/drawing/2014/main" id="{33BB85E7-2FDE-9347-8757-6E052E9DBC2D}"/>
              </a:ext>
            </a:extLst>
          </p:cNvPr>
          <p:cNvSpPr>
            <a:spLocks noChangeShapeType="1"/>
          </p:cNvSpPr>
          <p:nvPr userDrawn="1"/>
        </p:nvSpPr>
        <p:spPr bwMode="auto">
          <a:xfrm>
            <a:off x="609918" y="907750"/>
            <a:ext cx="10980000" cy="0"/>
          </a:xfrm>
          <a:prstGeom prst="line">
            <a:avLst/>
          </a:prstGeom>
          <a:noFill/>
          <a:ln w="19050">
            <a:solidFill>
              <a:srgbClr val="18312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17" name="Rectangle 16">
            <a:extLst>
              <a:ext uri="{FF2B5EF4-FFF2-40B4-BE49-F238E27FC236}">
                <a16:creationId xmlns:a16="http://schemas.microsoft.com/office/drawing/2014/main" id="{B81A2B5E-9F58-2948-97C7-E2B8B6D64523}"/>
              </a:ext>
            </a:extLst>
          </p:cNvPr>
          <p:cNvSpPr/>
          <p:nvPr userDrawn="1"/>
        </p:nvSpPr>
        <p:spPr>
          <a:xfrm>
            <a:off x="0" y="6146394"/>
            <a:ext cx="12198350" cy="711606"/>
          </a:xfrm>
          <a:prstGeom prst="rect">
            <a:avLst/>
          </a:prstGeom>
          <a:solidFill>
            <a:srgbClr val="18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DC4B14E-BD66-7C5C-EB95-1EB271934089}"/>
              </a:ext>
            </a:extLst>
          </p:cNvPr>
          <p:cNvSpPr txBox="1"/>
          <p:nvPr userDrawn="1"/>
        </p:nvSpPr>
        <p:spPr>
          <a:xfrm>
            <a:off x="609918" y="251733"/>
            <a:ext cx="10980000" cy="584775"/>
          </a:xfrm>
          <a:prstGeom prst="rect">
            <a:avLst/>
          </a:prstGeom>
          <a:noFill/>
        </p:spPr>
        <p:txBody>
          <a:bodyPr wrap="square">
            <a:spAutoFit/>
          </a:bodyPr>
          <a:lstStyle/>
          <a:p>
            <a:r>
              <a:rPr lang="en-US" sz="3200" b="1" baseline="0" err="1"/>
              <a:t>Ō</a:t>
            </a:r>
            <a:r>
              <a:rPr lang="en-US" sz="3200" b="1" baseline="0"/>
              <a:t> </a:t>
            </a:r>
            <a:r>
              <a:rPr lang="en-US" sz="3200" b="1" baseline="0" err="1"/>
              <a:t>mātou</a:t>
            </a:r>
            <a:r>
              <a:rPr lang="en-US" sz="3200" b="1" baseline="0"/>
              <a:t> </a:t>
            </a:r>
            <a:r>
              <a:rPr lang="en-US" sz="3200" b="1" baseline="0" err="1"/>
              <a:t>uara</a:t>
            </a:r>
            <a:r>
              <a:rPr lang="en-US" sz="3200" b="1" baseline="0"/>
              <a:t> | </a:t>
            </a:r>
            <a:r>
              <a:rPr lang="en-US" sz="3200" baseline="0"/>
              <a:t>Our values</a:t>
            </a:r>
          </a:p>
        </p:txBody>
      </p:sp>
      <p:pic>
        <p:nvPicPr>
          <p:cNvPr id="2" name="Picture 1">
            <a:extLst>
              <a:ext uri="{FF2B5EF4-FFF2-40B4-BE49-F238E27FC236}">
                <a16:creationId xmlns:a16="http://schemas.microsoft.com/office/drawing/2014/main" id="{EE5CF390-D0AA-8FB5-0015-34A3431F61CE}"/>
              </a:ext>
            </a:extLst>
          </p:cNvPr>
          <p:cNvPicPr>
            <a:picLocks noChangeAspect="1"/>
          </p:cNvPicPr>
          <p:nvPr userDrawn="1"/>
        </p:nvPicPr>
        <p:blipFill>
          <a:blip r:embed="rId3"/>
          <a:stretch>
            <a:fillRect/>
          </a:stretch>
        </p:blipFill>
        <p:spPr>
          <a:xfrm>
            <a:off x="7523969" y="5935335"/>
            <a:ext cx="4668031" cy="1122691"/>
          </a:xfrm>
          <a:prstGeom prst="rect">
            <a:avLst/>
          </a:prstGeom>
        </p:spPr>
      </p:pic>
    </p:spTree>
    <p:extLst>
      <p:ext uri="{BB962C8B-B14F-4D97-AF65-F5344CB8AC3E}">
        <p14:creationId xmlns:p14="http://schemas.microsoft.com/office/powerpoint/2010/main" val="1073872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_1">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86F03BB-DF1A-7E42-8B5A-41E9EE9E7956}"/>
              </a:ext>
            </a:extLst>
          </p:cNvPr>
          <p:cNvSpPr>
            <a:spLocks noGrp="1"/>
          </p:cNvSpPr>
          <p:nvPr>
            <p:ph type="title" hasCustomPrompt="1"/>
          </p:nvPr>
        </p:nvSpPr>
        <p:spPr>
          <a:xfrm>
            <a:off x="609918" y="294200"/>
            <a:ext cx="10978515" cy="590400"/>
          </a:xfrm>
          <a:prstGeom prst="rect">
            <a:avLst/>
          </a:prstGeom>
        </p:spPr>
        <p:txBody>
          <a:bodyPr/>
          <a:lstStyle>
            <a:lvl1pPr>
              <a:defRPr sz="3200" baseline="0">
                <a:solidFill>
                  <a:srgbClr val="183121"/>
                </a:solidFill>
                <a:latin typeface="+mn-lt"/>
              </a:defRPr>
            </a:lvl1pPr>
          </a:lstStyle>
          <a:p>
            <a:r>
              <a:rPr lang="en-US" err="1"/>
              <a:t>Te</a:t>
            </a:r>
            <a:r>
              <a:rPr lang="en-US"/>
              <a:t> </a:t>
            </a:r>
            <a:r>
              <a:rPr lang="en-US" err="1"/>
              <a:t>reo</a:t>
            </a:r>
            <a:r>
              <a:rPr lang="en-US"/>
              <a:t> Māori heading in bold | Heading</a:t>
            </a:r>
            <a:endParaRPr lang="en-GB"/>
          </a:p>
        </p:txBody>
      </p:sp>
      <p:sp>
        <p:nvSpPr>
          <p:cNvPr id="15" name="Line 10">
            <a:extLst>
              <a:ext uri="{FF2B5EF4-FFF2-40B4-BE49-F238E27FC236}">
                <a16:creationId xmlns:a16="http://schemas.microsoft.com/office/drawing/2014/main" id="{33BB85E7-2FDE-9347-8757-6E052E9DBC2D}"/>
              </a:ext>
            </a:extLst>
          </p:cNvPr>
          <p:cNvSpPr>
            <a:spLocks noChangeShapeType="1"/>
          </p:cNvSpPr>
          <p:nvPr userDrawn="1"/>
        </p:nvSpPr>
        <p:spPr bwMode="auto">
          <a:xfrm>
            <a:off x="609918" y="907750"/>
            <a:ext cx="10980000" cy="0"/>
          </a:xfrm>
          <a:prstGeom prst="line">
            <a:avLst/>
          </a:prstGeom>
          <a:noFill/>
          <a:ln w="19050">
            <a:solidFill>
              <a:srgbClr val="18312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17" name="Rectangle 16">
            <a:extLst>
              <a:ext uri="{FF2B5EF4-FFF2-40B4-BE49-F238E27FC236}">
                <a16:creationId xmlns:a16="http://schemas.microsoft.com/office/drawing/2014/main" id="{B81A2B5E-9F58-2948-97C7-E2B8B6D64523}"/>
              </a:ext>
            </a:extLst>
          </p:cNvPr>
          <p:cNvSpPr/>
          <p:nvPr userDrawn="1"/>
        </p:nvSpPr>
        <p:spPr>
          <a:xfrm>
            <a:off x="0" y="6146394"/>
            <a:ext cx="12198350" cy="711606"/>
          </a:xfrm>
          <a:prstGeom prst="rect">
            <a:avLst/>
          </a:prstGeom>
          <a:solidFill>
            <a:srgbClr val="18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68320D5-CB49-4AFE-F1F7-F07950F88E73}"/>
              </a:ext>
            </a:extLst>
          </p:cNvPr>
          <p:cNvPicPr>
            <a:picLocks noChangeAspect="1"/>
          </p:cNvPicPr>
          <p:nvPr userDrawn="1"/>
        </p:nvPicPr>
        <p:blipFill>
          <a:blip r:embed="rId2"/>
          <a:stretch>
            <a:fillRect/>
          </a:stretch>
        </p:blipFill>
        <p:spPr>
          <a:xfrm>
            <a:off x="9626010" y="6081243"/>
            <a:ext cx="2662910" cy="870567"/>
          </a:xfrm>
          <a:prstGeom prst="rect">
            <a:avLst/>
          </a:prstGeom>
        </p:spPr>
      </p:pic>
    </p:spTree>
    <p:extLst>
      <p:ext uri="{BB962C8B-B14F-4D97-AF65-F5344CB8AC3E}">
        <p14:creationId xmlns:p14="http://schemas.microsoft.com/office/powerpoint/2010/main" val="1661352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_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59F8D35-F4D1-FF42-BBF5-F4E5D05DC8B3}"/>
              </a:ext>
            </a:extLst>
          </p:cNvPr>
          <p:cNvSpPr>
            <a:spLocks noGrp="1"/>
          </p:cNvSpPr>
          <p:nvPr>
            <p:ph type="title" hasCustomPrompt="1"/>
          </p:nvPr>
        </p:nvSpPr>
        <p:spPr>
          <a:xfrm>
            <a:off x="609918" y="294200"/>
            <a:ext cx="10978515" cy="590400"/>
          </a:xfrm>
          <a:prstGeom prst="rect">
            <a:avLst/>
          </a:prstGeom>
        </p:spPr>
        <p:txBody>
          <a:bodyPr/>
          <a:lstStyle>
            <a:lvl1pPr>
              <a:defRPr sz="3200" b="0" i="0" baseline="0">
                <a:solidFill>
                  <a:srgbClr val="183121"/>
                </a:solidFill>
                <a:latin typeface="+mn-lt"/>
              </a:defRPr>
            </a:lvl1pPr>
          </a:lstStyle>
          <a:p>
            <a:r>
              <a:rPr lang="en-US" err="1"/>
              <a:t>Te</a:t>
            </a:r>
            <a:r>
              <a:rPr lang="en-US"/>
              <a:t> </a:t>
            </a:r>
            <a:r>
              <a:rPr lang="en-US" err="1"/>
              <a:t>reo</a:t>
            </a:r>
            <a:r>
              <a:rPr lang="en-US"/>
              <a:t> Māori heading in bold | Heading</a:t>
            </a:r>
            <a:endParaRPr lang="en-GB"/>
          </a:p>
        </p:txBody>
      </p:sp>
      <p:sp>
        <p:nvSpPr>
          <p:cNvPr id="8" name="Line 10">
            <a:extLst>
              <a:ext uri="{FF2B5EF4-FFF2-40B4-BE49-F238E27FC236}">
                <a16:creationId xmlns:a16="http://schemas.microsoft.com/office/drawing/2014/main" id="{1A59FE3F-614D-0941-B7D3-2E3D3F0695F0}"/>
              </a:ext>
            </a:extLst>
          </p:cNvPr>
          <p:cNvSpPr>
            <a:spLocks noChangeShapeType="1"/>
          </p:cNvSpPr>
          <p:nvPr userDrawn="1"/>
        </p:nvSpPr>
        <p:spPr bwMode="auto">
          <a:xfrm>
            <a:off x="609918" y="907750"/>
            <a:ext cx="10980000" cy="0"/>
          </a:xfrm>
          <a:prstGeom prst="line">
            <a:avLst/>
          </a:prstGeom>
          <a:noFill/>
          <a:ln w="19050">
            <a:solidFill>
              <a:srgbClr val="18312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9" name="Rectangle 8">
            <a:extLst>
              <a:ext uri="{FF2B5EF4-FFF2-40B4-BE49-F238E27FC236}">
                <a16:creationId xmlns:a16="http://schemas.microsoft.com/office/drawing/2014/main" id="{990E0D4F-1FE1-B04D-8B2F-B3BCFDD91785}"/>
              </a:ext>
            </a:extLst>
          </p:cNvPr>
          <p:cNvSpPr/>
          <p:nvPr userDrawn="1"/>
        </p:nvSpPr>
        <p:spPr>
          <a:xfrm>
            <a:off x="0" y="6146394"/>
            <a:ext cx="12198350" cy="711606"/>
          </a:xfrm>
          <a:prstGeom prst="rect">
            <a:avLst/>
          </a:prstGeom>
          <a:solidFill>
            <a:srgbClr val="18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3CA79607-43DB-E14A-8DBC-E3434F5B8795}"/>
              </a:ext>
            </a:extLst>
          </p:cNvPr>
          <p:cNvSpPr>
            <a:spLocks noGrp="1"/>
          </p:cNvSpPr>
          <p:nvPr>
            <p:ph idx="1" hasCustomPrompt="1"/>
          </p:nvPr>
        </p:nvSpPr>
        <p:spPr>
          <a:xfrm>
            <a:off x="609917" y="1276985"/>
            <a:ext cx="10978515" cy="458533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Content Calibri (Body), 16pt </a:t>
            </a:r>
            <a:r>
              <a:rPr lang="en-US" err="1"/>
              <a:t>xxxxxx</a:t>
            </a:r>
            <a:r>
              <a:rPr lang="en-US"/>
              <a:t>  </a:t>
            </a:r>
            <a:r>
              <a:rPr lang="en-US" err="1"/>
              <a:t>xxxxxxxxxx</a:t>
            </a:r>
            <a:r>
              <a:rPr lang="en-US"/>
              <a:t> </a:t>
            </a:r>
            <a:r>
              <a:rPr lang="en-US" err="1"/>
              <a:t>xxxx</a:t>
            </a:r>
            <a:r>
              <a:rPr lang="en-US"/>
              <a:t> xx </a:t>
            </a:r>
            <a:r>
              <a:rPr lang="en-US" err="1"/>
              <a:t>xxxxxx</a:t>
            </a:r>
            <a:endParaRPr lang="en-US"/>
          </a:p>
        </p:txBody>
      </p:sp>
      <p:pic>
        <p:nvPicPr>
          <p:cNvPr id="3" name="Picture 2">
            <a:extLst>
              <a:ext uri="{FF2B5EF4-FFF2-40B4-BE49-F238E27FC236}">
                <a16:creationId xmlns:a16="http://schemas.microsoft.com/office/drawing/2014/main" id="{A5DAEAB3-A471-738D-FBA4-70E3E08C63D8}"/>
              </a:ext>
            </a:extLst>
          </p:cNvPr>
          <p:cNvPicPr>
            <a:picLocks noChangeAspect="1"/>
          </p:cNvPicPr>
          <p:nvPr userDrawn="1"/>
        </p:nvPicPr>
        <p:blipFill>
          <a:blip r:embed="rId2"/>
          <a:stretch>
            <a:fillRect/>
          </a:stretch>
        </p:blipFill>
        <p:spPr>
          <a:xfrm>
            <a:off x="9626010" y="6081243"/>
            <a:ext cx="2662910" cy="870567"/>
          </a:xfrm>
          <a:prstGeom prst="rect">
            <a:avLst/>
          </a:prstGeom>
        </p:spPr>
      </p:pic>
    </p:spTree>
    <p:extLst>
      <p:ext uri="{BB962C8B-B14F-4D97-AF65-F5344CB8AC3E}">
        <p14:creationId xmlns:p14="http://schemas.microsoft.com/office/powerpoint/2010/main" val="35890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_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C7B1BFC-D204-4244-856D-199B568A6844}"/>
              </a:ext>
            </a:extLst>
          </p:cNvPr>
          <p:cNvSpPr>
            <a:spLocks noGrp="1"/>
          </p:cNvSpPr>
          <p:nvPr>
            <p:ph type="title" hasCustomPrompt="1"/>
          </p:nvPr>
        </p:nvSpPr>
        <p:spPr>
          <a:xfrm>
            <a:off x="609918" y="294200"/>
            <a:ext cx="10978515" cy="590400"/>
          </a:xfrm>
          <a:prstGeom prst="rect">
            <a:avLst/>
          </a:prstGeom>
        </p:spPr>
        <p:txBody>
          <a:bodyPr/>
          <a:lstStyle>
            <a:lvl1pPr>
              <a:defRPr sz="3200" b="0" i="0" baseline="0">
                <a:solidFill>
                  <a:srgbClr val="183121"/>
                </a:solidFill>
                <a:latin typeface="+mn-lt"/>
              </a:defRPr>
            </a:lvl1pPr>
          </a:lstStyle>
          <a:p>
            <a:r>
              <a:rPr lang="en-US" err="1"/>
              <a:t>Te</a:t>
            </a:r>
            <a:r>
              <a:rPr lang="en-US"/>
              <a:t> </a:t>
            </a:r>
            <a:r>
              <a:rPr lang="en-US" err="1"/>
              <a:t>reo</a:t>
            </a:r>
            <a:r>
              <a:rPr lang="en-US"/>
              <a:t> Māori heading in bold | Heading</a:t>
            </a:r>
            <a:endParaRPr lang="en-GB"/>
          </a:p>
        </p:txBody>
      </p:sp>
      <p:sp>
        <p:nvSpPr>
          <p:cNvPr id="4" name="Line 10">
            <a:extLst>
              <a:ext uri="{FF2B5EF4-FFF2-40B4-BE49-F238E27FC236}">
                <a16:creationId xmlns:a16="http://schemas.microsoft.com/office/drawing/2014/main" id="{8551D1FF-53BD-6D49-972D-BB6818A43B14}"/>
              </a:ext>
            </a:extLst>
          </p:cNvPr>
          <p:cNvSpPr>
            <a:spLocks noChangeShapeType="1"/>
          </p:cNvSpPr>
          <p:nvPr userDrawn="1"/>
        </p:nvSpPr>
        <p:spPr bwMode="auto">
          <a:xfrm>
            <a:off x="609918" y="907750"/>
            <a:ext cx="10980000" cy="0"/>
          </a:xfrm>
          <a:prstGeom prst="line">
            <a:avLst/>
          </a:prstGeom>
          <a:noFill/>
          <a:ln w="19050">
            <a:solidFill>
              <a:srgbClr val="18312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5" name="Text Placeholder 8">
            <a:extLst>
              <a:ext uri="{FF2B5EF4-FFF2-40B4-BE49-F238E27FC236}">
                <a16:creationId xmlns:a16="http://schemas.microsoft.com/office/drawing/2014/main" id="{25D57F42-F9B5-B141-86FF-A05C27DB53DF}"/>
              </a:ext>
            </a:extLst>
          </p:cNvPr>
          <p:cNvSpPr>
            <a:spLocks noGrp="1"/>
          </p:cNvSpPr>
          <p:nvPr>
            <p:ph type="body" sz="quarter" idx="18" hasCustomPrompt="1"/>
          </p:nvPr>
        </p:nvSpPr>
        <p:spPr>
          <a:xfrm>
            <a:off x="609918" y="1198763"/>
            <a:ext cx="5065325" cy="4227996"/>
          </a:xfrm>
          <a:prstGeom prst="rect">
            <a:avLst/>
          </a:prstGeom>
        </p:spPr>
        <p:txBody>
          <a:bodyPr/>
          <a:lstStyle>
            <a:lvl1pPr marL="0" indent="0">
              <a:buNone/>
              <a:defRPr sz="2400" baseline="0">
                <a:latin typeface="+mn-lt"/>
              </a:defRPr>
            </a:lvl1pPr>
          </a:lstStyle>
          <a:p>
            <a:pPr lvl="0"/>
            <a:r>
              <a:rPr lang="en-US"/>
              <a:t>Content Calibri (Body), 24pt, Lorem ipsum dolor, </a:t>
            </a:r>
            <a:r>
              <a:rPr lang="en-US" err="1"/>
              <a:t>Utvinam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sed ex, id </a:t>
            </a:r>
            <a:r>
              <a:rPr lang="en-US" err="1"/>
              <a:t>admodum</a:t>
            </a:r>
            <a:r>
              <a:rPr lang="en-US"/>
              <a:t>.</a:t>
            </a:r>
          </a:p>
          <a:p>
            <a:pPr lvl="0"/>
            <a:endParaRPr lang="en-US"/>
          </a:p>
        </p:txBody>
      </p:sp>
      <p:sp>
        <p:nvSpPr>
          <p:cNvPr id="6" name="그림 개체 틀 2">
            <a:extLst>
              <a:ext uri="{FF2B5EF4-FFF2-40B4-BE49-F238E27FC236}">
                <a16:creationId xmlns:a16="http://schemas.microsoft.com/office/drawing/2014/main" id="{4FA32ABE-7FC9-5A44-B788-CD50ACDBCA14}"/>
              </a:ext>
            </a:extLst>
          </p:cNvPr>
          <p:cNvSpPr>
            <a:spLocks noGrp="1"/>
          </p:cNvSpPr>
          <p:nvPr>
            <p:ph type="pic" sz="quarter" idx="14" hasCustomPrompt="1"/>
          </p:nvPr>
        </p:nvSpPr>
        <p:spPr>
          <a:xfrm>
            <a:off x="6089650" y="1198764"/>
            <a:ext cx="5492432" cy="4574716"/>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a:t>Place Your Picture Here</a:t>
            </a:r>
            <a:endParaRPr lang="ko-KR" altLang="en-US"/>
          </a:p>
        </p:txBody>
      </p:sp>
      <p:sp>
        <p:nvSpPr>
          <p:cNvPr id="7" name="Rectangle 6">
            <a:extLst>
              <a:ext uri="{FF2B5EF4-FFF2-40B4-BE49-F238E27FC236}">
                <a16:creationId xmlns:a16="http://schemas.microsoft.com/office/drawing/2014/main" id="{1872E0BA-D82E-4B4F-BA90-43AC06129C07}"/>
              </a:ext>
            </a:extLst>
          </p:cNvPr>
          <p:cNvSpPr/>
          <p:nvPr userDrawn="1"/>
        </p:nvSpPr>
        <p:spPr>
          <a:xfrm>
            <a:off x="0" y="6146394"/>
            <a:ext cx="12198350" cy="711606"/>
          </a:xfrm>
          <a:prstGeom prst="rect">
            <a:avLst/>
          </a:prstGeom>
          <a:solidFill>
            <a:srgbClr val="18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BCE5849-2A32-7026-3E0B-D9E96A20048E}"/>
              </a:ext>
            </a:extLst>
          </p:cNvPr>
          <p:cNvPicPr>
            <a:picLocks noChangeAspect="1"/>
          </p:cNvPicPr>
          <p:nvPr userDrawn="1"/>
        </p:nvPicPr>
        <p:blipFill>
          <a:blip r:embed="rId2"/>
          <a:stretch>
            <a:fillRect/>
          </a:stretch>
        </p:blipFill>
        <p:spPr>
          <a:xfrm>
            <a:off x="9626010" y="6081243"/>
            <a:ext cx="2662910" cy="870567"/>
          </a:xfrm>
          <a:prstGeom prst="rect">
            <a:avLst/>
          </a:prstGeom>
        </p:spPr>
      </p:pic>
    </p:spTree>
    <p:extLst>
      <p:ext uri="{BB962C8B-B14F-4D97-AF65-F5344CB8AC3E}">
        <p14:creationId xmlns:p14="http://schemas.microsoft.com/office/powerpoint/2010/main" val="250523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_6">
    <p:spTree>
      <p:nvGrpSpPr>
        <p:cNvPr id="1" name=""/>
        <p:cNvGrpSpPr/>
        <p:nvPr/>
      </p:nvGrpSpPr>
      <p:grpSpPr>
        <a:xfrm>
          <a:off x="0" y="0"/>
          <a:ext cx="0" cy="0"/>
          <a:chOff x="0" y="0"/>
          <a:chExt cx="0" cy="0"/>
        </a:xfrm>
      </p:grpSpPr>
      <p:sp>
        <p:nvSpPr>
          <p:cNvPr id="5" name="Line 10">
            <a:extLst>
              <a:ext uri="{FF2B5EF4-FFF2-40B4-BE49-F238E27FC236}">
                <a16:creationId xmlns:a16="http://schemas.microsoft.com/office/drawing/2014/main" id="{276E142D-DC18-3144-AD6C-62815539D550}"/>
              </a:ext>
            </a:extLst>
          </p:cNvPr>
          <p:cNvSpPr>
            <a:spLocks noChangeShapeType="1"/>
          </p:cNvSpPr>
          <p:nvPr userDrawn="1"/>
        </p:nvSpPr>
        <p:spPr bwMode="auto">
          <a:xfrm>
            <a:off x="609918" y="907750"/>
            <a:ext cx="10980000" cy="0"/>
          </a:xfrm>
          <a:prstGeom prst="line">
            <a:avLst/>
          </a:prstGeom>
          <a:noFill/>
          <a:ln w="19050">
            <a:solidFill>
              <a:srgbClr val="18312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6" name="Text Placeholder 8">
            <a:extLst>
              <a:ext uri="{FF2B5EF4-FFF2-40B4-BE49-F238E27FC236}">
                <a16:creationId xmlns:a16="http://schemas.microsoft.com/office/drawing/2014/main" id="{939CAD01-F568-E04D-9206-A066467F2455}"/>
              </a:ext>
            </a:extLst>
          </p:cNvPr>
          <p:cNvSpPr>
            <a:spLocks noGrp="1"/>
          </p:cNvSpPr>
          <p:nvPr>
            <p:ph type="body" sz="quarter" idx="17" hasCustomPrompt="1"/>
          </p:nvPr>
        </p:nvSpPr>
        <p:spPr>
          <a:xfrm>
            <a:off x="608434" y="1137920"/>
            <a:ext cx="10979999" cy="373807"/>
          </a:xfrm>
          <a:prstGeom prst="rect">
            <a:avLst/>
          </a:prstGeom>
        </p:spPr>
        <p:txBody>
          <a:bodyPr/>
          <a:lstStyle>
            <a:lvl1pPr marL="0" indent="0">
              <a:buNone/>
              <a:defRPr sz="1800">
                <a:latin typeface="+mn-lt"/>
              </a:defRPr>
            </a:lvl1pPr>
          </a:lstStyle>
          <a:p>
            <a:pPr lvl="0"/>
            <a:r>
              <a:rPr lang="en-US"/>
              <a:t>Intro to go here Calibri (Body) 18pt</a:t>
            </a:r>
          </a:p>
        </p:txBody>
      </p:sp>
      <p:sp>
        <p:nvSpPr>
          <p:cNvPr id="7" name="Text Placeholder 8">
            <a:extLst>
              <a:ext uri="{FF2B5EF4-FFF2-40B4-BE49-F238E27FC236}">
                <a16:creationId xmlns:a16="http://schemas.microsoft.com/office/drawing/2014/main" id="{8073F930-DD7A-DA45-AAA1-AC1F3EF60042}"/>
              </a:ext>
            </a:extLst>
          </p:cNvPr>
          <p:cNvSpPr>
            <a:spLocks noGrp="1"/>
          </p:cNvSpPr>
          <p:nvPr>
            <p:ph type="body" sz="quarter" idx="18" hasCustomPrompt="1"/>
          </p:nvPr>
        </p:nvSpPr>
        <p:spPr>
          <a:xfrm>
            <a:off x="608435" y="1741896"/>
            <a:ext cx="10979997" cy="4084746"/>
          </a:xfrm>
          <a:prstGeom prst="rect">
            <a:avLst/>
          </a:prstGeom>
        </p:spPr>
        <p:txBody>
          <a:bodyPr numCol="3" spcCol="360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aseline="0">
                <a:latin typeface="+mn-lt"/>
              </a:defRPr>
            </a:lvl1pPr>
          </a:lstStyle>
          <a:p>
            <a:pPr lvl="0"/>
            <a:r>
              <a:rPr lang="en-US"/>
              <a:t>Content Calibri (Body), 14pt, Lorem ipsum dolor, </a:t>
            </a:r>
            <a:r>
              <a:rPr lang="en-US" err="1"/>
              <a:t>Utvinam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t>
            </a:r>
            <a:r>
              <a:rPr lang="en-US"/>
              <a:t> dolor,</a:t>
            </a:r>
          </a:p>
          <a:p>
            <a:pPr lvl="0"/>
            <a:r>
              <a:rPr lang="en-US"/>
              <a:t> </a:t>
            </a:r>
            <a:r>
              <a:rPr lang="en-US" err="1"/>
              <a:t>Utvinam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sed ex, id </a:t>
            </a:r>
            <a:r>
              <a:rPr lang="en-US" err="1"/>
              <a:t>admodum</a:t>
            </a:r>
            <a:r>
              <a:rPr lang="en-US"/>
              <a:t> dolor, </a:t>
            </a:r>
            <a:r>
              <a:rPr lang="en-US" err="1"/>
              <a:t>Utvinam</a:t>
            </a:r>
            <a:r>
              <a:rPr lang="en-US"/>
              <a:t> no</a:t>
            </a:r>
          </a:p>
          <a:p>
            <a:pPr lvl="0"/>
            <a:r>
              <a:rPr lang="en-US" err="1"/>
              <a:t>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sed ex, id </a:t>
            </a:r>
            <a:r>
              <a:rPr lang="en-US" err="1"/>
              <a:t>admodum</a:t>
            </a:r>
            <a:r>
              <a:rPr lang="en-US"/>
              <a:t> a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sed ex, id </a:t>
            </a:r>
            <a:r>
              <a:rPr lang="en-US" err="1"/>
              <a:t>admodum</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err="1"/>
              <a:t>Utvinam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t>
            </a:r>
            <a:r>
              <a:rPr lang="en-US"/>
              <a:t> dolor, </a:t>
            </a:r>
            <a:r>
              <a:rPr lang="en-US" err="1"/>
              <a:t>Utvinam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sed ex, id </a:t>
            </a:r>
            <a:r>
              <a:rPr lang="en-US" err="1"/>
              <a:t>admodum</a:t>
            </a:r>
            <a:r>
              <a:rPr lang="en-US"/>
              <a:t> dolor, </a:t>
            </a:r>
            <a:r>
              <a:rPr lang="en-US" err="1"/>
              <a:t>Utvinam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sed ex, id </a:t>
            </a:r>
            <a:r>
              <a:rPr lang="en-US" err="1"/>
              <a:t>admodum</a:t>
            </a:r>
            <a:r>
              <a:rPr lang="en-US"/>
              <a:t> a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sed ex, id </a:t>
            </a:r>
            <a:r>
              <a:rPr lang="en-US" err="1"/>
              <a:t>admodum</a:t>
            </a:r>
            <a:r>
              <a:rPr lang="en-US"/>
              <a:t>.</a:t>
            </a:r>
          </a:p>
          <a:p>
            <a:pPr lvl="0"/>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t>
            </a:r>
            <a:r>
              <a:rPr lang="en-US"/>
              <a:t> dolor,</a:t>
            </a:r>
          </a:p>
          <a:p>
            <a:pPr lvl="0"/>
            <a:r>
              <a:rPr lang="en-US"/>
              <a:t> </a:t>
            </a:r>
            <a:r>
              <a:rPr lang="en-US" err="1"/>
              <a:t>Utvinam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sed</a:t>
            </a:r>
          </a:p>
          <a:p>
            <a:pPr lvl="0"/>
            <a:endParaRPr lang="en-US"/>
          </a:p>
          <a:p>
            <a:pPr lvl="0"/>
            <a:endParaRPr lang="en-US"/>
          </a:p>
        </p:txBody>
      </p:sp>
      <p:sp>
        <p:nvSpPr>
          <p:cNvPr id="8" name="Rectangle 7">
            <a:extLst>
              <a:ext uri="{FF2B5EF4-FFF2-40B4-BE49-F238E27FC236}">
                <a16:creationId xmlns:a16="http://schemas.microsoft.com/office/drawing/2014/main" id="{71DF48B9-68C8-1F4E-A77E-65E3382334C1}"/>
              </a:ext>
            </a:extLst>
          </p:cNvPr>
          <p:cNvSpPr/>
          <p:nvPr userDrawn="1"/>
        </p:nvSpPr>
        <p:spPr>
          <a:xfrm>
            <a:off x="0" y="6146394"/>
            <a:ext cx="12198350" cy="711606"/>
          </a:xfrm>
          <a:prstGeom prst="rect">
            <a:avLst/>
          </a:prstGeom>
          <a:solidFill>
            <a:srgbClr val="18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CB05F790-49C3-964F-9E5A-EAF06D7E719A}"/>
              </a:ext>
            </a:extLst>
          </p:cNvPr>
          <p:cNvSpPr>
            <a:spLocks noGrp="1"/>
          </p:cNvSpPr>
          <p:nvPr>
            <p:ph type="title" hasCustomPrompt="1"/>
          </p:nvPr>
        </p:nvSpPr>
        <p:spPr>
          <a:xfrm>
            <a:off x="609918" y="294200"/>
            <a:ext cx="10978515" cy="590400"/>
          </a:xfrm>
          <a:prstGeom prst="rect">
            <a:avLst/>
          </a:prstGeom>
        </p:spPr>
        <p:txBody>
          <a:bodyPr/>
          <a:lstStyle>
            <a:lvl1pPr>
              <a:defRPr sz="3200" baseline="0">
                <a:solidFill>
                  <a:srgbClr val="183121"/>
                </a:solidFill>
                <a:latin typeface="+mn-lt"/>
              </a:defRPr>
            </a:lvl1pPr>
          </a:lstStyle>
          <a:p>
            <a:r>
              <a:rPr lang="en-US" err="1"/>
              <a:t>Te</a:t>
            </a:r>
            <a:r>
              <a:rPr lang="en-US"/>
              <a:t> </a:t>
            </a:r>
            <a:r>
              <a:rPr lang="en-US" err="1"/>
              <a:t>reo</a:t>
            </a:r>
            <a:r>
              <a:rPr lang="en-US"/>
              <a:t> Māori heading in bold | Heading</a:t>
            </a:r>
            <a:endParaRPr lang="en-GB"/>
          </a:p>
        </p:txBody>
      </p:sp>
      <p:pic>
        <p:nvPicPr>
          <p:cNvPr id="3" name="Picture 2">
            <a:extLst>
              <a:ext uri="{FF2B5EF4-FFF2-40B4-BE49-F238E27FC236}">
                <a16:creationId xmlns:a16="http://schemas.microsoft.com/office/drawing/2014/main" id="{B4BDCDC4-6997-714E-4129-6E4AE0D0DACA}"/>
              </a:ext>
            </a:extLst>
          </p:cNvPr>
          <p:cNvPicPr>
            <a:picLocks noChangeAspect="1"/>
          </p:cNvPicPr>
          <p:nvPr userDrawn="1"/>
        </p:nvPicPr>
        <p:blipFill>
          <a:blip r:embed="rId2"/>
          <a:stretch>
            <a:fillRect/>
          </a:stretch>
        </p:blipFill>
        <p:spPr>
          <a:xfrm>
            <a:off x="9626010" y="6081243"/>
            <a:ext cx="2662910" cy="870567"/>
          </a:xfrm>
          <a:prstGeom prst="rect">
            <a:avLst/>
          </a:prstGeom>
        </p:spPr>
      </p:pic>
    </p:spTree>
    <p:extLst>
      <p:ext uri="{BB962C8B-B14F-4D97-AF65-F5344CB8AC3E}">
        <p14:creationId xmlns:p14="http://schemas.microsoft.com/office/powerpoint/2010/main" val="1233246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_brea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25CE71-A69E-6C46-A3B3-EA8BD50A9E52}"/>
              </a:ext>
            </a:extLst>
          </p:cNvPr>
          <p:cNvSpPr/>
          <p:nvPr userDrawn="1"/>
        </p:nvSpPr>
        <p:spPr>
          <a:xfrm>
            <a:off x="743723" y="2576962"/>
            <a:ext cx="5677373" cy="3140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B1BAD68-5C2D-3340-A241-73FFD28B689A}"/>
              </a:ext>
            </a:extLst>
          </p:cNvPr>
          <p:cNvSpPr/>
          <p:nvPr userDrawn="1"/>
        </p:nvSpPr>
        <p:spPr>
          <a:xfrm>
            <a:off x="0" y="0"/>
            <a:ext cx="12198350" cy="6858000"/>
          </a:xfrm>
          <a:prstGeom prst="rect">
            <a:avLst/>
          </a:prstGeom>
          <a:solidFill>
            <a:srgbClr val="18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그림 개체 틀 2">
            <a:extLst>
              <a:ext uri="{FF2B5EF4-FFF2-40B4-BE49-F238E27FC236}">
                <a16:creationId xmlns:a16="http://schemas.microsoft.com/office/drawing/2014/main" id="{F15C7F3F-06B8-AA4E-ADEF-DBF62AF4F3FB}"/>
              </a:ext>
            </a:extLst>
          </p:cNvPr>
          <p:cNvSpPr>
            <a:spLocks noGrp="1"/>
          </p:cNvSpPr>
          <p:nvPr>
            <p:ph type="pic" sz="quarter" idx="14" hasCustomPrompt="1"/>
          </p:nvPr>
        </p:nvSpPr>
        <p:spPr>
          <a:xfrm>
            <a:off x="-20114" y="0"/>
            <a:ext cx="5486400" cy="6868686"/>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a:t>Place Your Picture Here</a:t>
            </a:r>
            <a:endParaRPr lang="ko-KR" altLang="en-US"/>
          </a:p>
        </p:txBody>
      </p:sp>
      <p:sp>
        <p:nvSpPr>
          <p:cNvPr id="13" name="Title 12">
            <a:extLst>
              <a:ext uri="{FF2B5EF4-FFF2-40B4-BE49-F238E27FC236}">
                <a16:creationId xmlns:a16="http://schemas.microsoft.com/office/drawing/2014/main" id="{46E72CE7-FE0C-DB4F-803F-2494D264BC0A}"/>
              </a:ext>
            </a:extLst>
          </p:cNvPr>
          <p:cNvSpPr>
            <a:spLocks noGrp="1"/>
          </p:cNvSpPr>
          <p:nvPr>
            <p:ph type="title" hasCustomPrompt="1"/>
          </p:nvPr>
        </p:nvSpPr>
        <p:spPr>
          <a:xfrm>
            <a:off x="5838147" y="2391679"/>
            <a:ext cx="6074174" cy="2074642"/>
          </a:xfrm>
          <a:prstGeom prst="rect">
            <a:avLst/>
          </a:prstGeom>
        </p:spPr>
        <p:txBody>
          <a:bodyPr anchor="ctr"/>
          <a:lstStyle>
            <a:lvl1pPr algn="l">
              <a:defRPr sz="4800" b="0" i="0" baseline="0">
                <a:solidFill>
                  <a:schemeClr val="bg1"/>
                </a:solidFill>
                <a:latin typeface="+mn-lt"/>
                <a:cs typeface="Calibri" panose="020F0502020204030204" pitchFamily="34" charset="0"/>
              </a:defRPr>
            </a:lvl1pPr>
          </a:lstStyle>
          <a:p>
            <a:r>
              <a:rPr lang="en-GB" err="1"/>
              <a:t>Te</a:t>
            </a:r>
            <a:r>
              <a:rPr lang="en-GB"/>
              <a:t> </a:t>
            </a:r>
            <a:r>
              <a:rPr lang="en-GB" err="1"/>
              <a:t>reo</a:t>
            </a:r>
            <a:r>
              <a:rPr lang="en-GB"/>
              <a:t> Māori heading |</a:t>
            </a:r>
            <a:br>
              <a:rPr lang="en-GB"/>
            </a:br>
            <a:r>
              <a:rPr lang="en-GB"/>
              <a:t>Section break heading</a:t>
            </a:r>
            <a:br>
              <a:rPr lang="en-GB"/>
            </a:br>
            <a:r>
              <a:rPr lang="en-GB"/>
              <a:t>Calibri (Body) 48pt</a:t>
            </a:r>
            <a:endParaRPr lang="en-US"/>
          </a:p>
        </p:txBody>
      </p:sp>
      <p:pic>
        <p:nvPicPr>
          <p:cNvPr id="3" name="Picture 2">
            <a:extLst>
              <a:ext uri="{FF2B5EF4-FFF2-40B4-BE49-F238E27FC236}">
                <a16:creationId xmlns:a16="http://schemas.microsoft.com/office/drawing/2014/main" id="{4266A949-46B2-5978-C6DE-4C542577DA7B}"/>
              </a:ext>
            </a:extLst>
          </p:cNvPr>
          <p:cNvPicPr>
            <a:picLocks noChangeAspect="1"/>
          </p:cNvPicPr>
          <p:nvPr userDrawn="1"/>
        </p:nvPicPr>
        <p:blipFill>
          <a:blip r:embed="rId2"/>
          <a:stretch>
            <a:fillRect/>
          </a:stretch>
        </p:blipFill>
        <p:spPr>
          <a:xfrm>
            <a:off x="9626010" y="6081243"/>
            <a:ext cx="2662910" cy="870567"/>
          </a:xfrm>
          <a:prstGeom prst="rect">
            <a:avLst/>
          </a:prstGeom>
        </p:spPr>
      </p:pic>
    </p:spTree>
    <p:extLst>
      <p:ext uri="{BB962C8B-B14F-4D97-AF65-F5344CB8AC3E}">
        <p14:creationId xmlns:p14="http://schemas.microsoft.com/office/powerpoint/2010/main" val="3006073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5C0AEA-11E2-714D-B28F-11F3DD9C8B45}"/>
              </a:ext>
            </a:extLst>
          </p:cNvPr>
          <p:cNvSpPr/>
          <p:nvPr userDrawn="1"/>
        </p:nvSpPr>
        <p:spPr>
          <a:xfrm>
            <a:off x="0" y="0"/>
            <a:ext cx="12198350" cy="6858000"/>
          </a:xfrm>
          <a:prstGeom prst="rect">
            <a:avLst/>
          </a:prstGeom>
          <a:solidFill>
            <a:srgbClr val="18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0B5198F-9EED-774C-9F3C-89AC9FD10048}"/>
              </a:ext>
            </a:extLst>
          </p:cNvPr>
          <p:cNvSpPr txBox="1">
            <a:spLocks/>
          </p:cNvSpPr>
          <p:nvPr userDrawn="1"/>
        </p:nvSpPr>
        <p:spPr>
          <a:xfrm>
            <a:off x="8300719" y="1148080"/>
            <a:ext cx="3731297" cy="13479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i="1">
              <a:solidFill>
                <a:schemeClr val="bg1"/>
              </a:solidFill>
              <a:latin typeface="Calibri" panose="020F0502020204030204" pitchFamily="34" charset="0"/>
            </a:endParaRPr>
          </a:p>
        </p:txBody>
      </p:sp>
      <p:sp>
        <p:nvSpPr>
          <p:cNvPr id="6" name="Title 12">
            <a:extLst>
              <a:ext uri="{FF2B5EF4-FFF2-40B4-BE49-F238E27FC236}">
                <a16:creationId xmlns:a16="http://schemas.microsoft.com/office/drawing/2014/main" id="{14F69338-B6F8-9D6D-68F2-8C8944C492FC}"/>
              </a:ext>
            </a:extLst>
          </p:cNvPr>
          <p:cNvSpPr>
            <a:spLocks noGrp="1"/>
          </p:cNvSpPr>
          <p:nvPr>
            <p:ph type="title" hasCustomPrompt="1"/>
          </p:nvPr>
        </p:nvSpPr>
        <p:spPr>
          <a:xfrm>
            <a:off x="0" y="2443865"/>
            <a:ext cx="12198350" cy="1970269"/>
          </a:xfrm>
          <a:prstGeom prst="rect">
            <a:avLst/>
          </a:prstGeom>
        </p:spPr>
        <p:txBody>
          <a:bodyPr anchor="ctr"/>
          <a:lstStyle>
            <a:lvl1pPr algn="ctr">
              <a:defRPr sz="4800" b="0" i="0" baseline="0">
                <a:solidFill>
                  <a:schemeClr val="bg1"/>
                </a:solidFill>
                <a:latin typeface="+mn-lt"/>
                <a:cs typeface="Calibri" panose="020F0502020204030204" pitchFamily="34" charset="0"/>
              </a:defRPr>
            </a:lvl1pPr>
          </a:lstStyle>
          <a:p>
            <a:r>
              <a:rPr lang="en-GB" err="1"/>
              <a:t>Te</a:t>
            </a:r>
            <a:r>
              <a:rPr lang="en-GB"/>
              <a:t> </a:t>
            </a:r>
            <a:r>
              <a:rPr lang="en-GB" err="1"/>
              <a:t>reo</a:t>
            </a:r>
            <a:r>
              <a:rPr lang="en-GB"/>
              <a:t> Māori heading | Section break heading</a:t>
            </a:r>
            <a:endParaRPr lang="en-US"/>
          </a:p>
        </p:txBody>
      </p:sp>
      <p:pic>
        <p:nvPicPr>
          <p:cNvPr id="8" name="Picture 7">
            <a:extLst>
              <a:ext uri="{FF2B5EF4-FFF2-40B4-BE49-F238E27FC236}">
                <a16:creationId xmlns:a16="http://schemas.microsoft.com/office/drawing/2014/main" id="{3140203B-E285-BE86-E07A-0021400229CB}"/>
              </a:ext>
            </a:extLst>
          </p:cNvPr>
          <p:cNvPicPr>
            <a:picLocks noChangeAspect="1"/>
          </p:cNvPicPr>
          <p:nvPr userDrawn="1"/>
        </p:nvPicPr>
        <p:blipFill>
          <a:blip r:embed="rId2"/>
          <a:stretch>
            <a:fillRect/>
          </a:stretch>
        </p:blipFill>
        <p:spPr>
          <a:xfrm>
            <a:off x="9626010" y="6081243"/>
            <a:ext cx="2662910" cy="870567"/>
          </a:xfrm>
          <a:prstGeom prst="rect">
            <a:avLst/>
          </a:prstGeom>
        </p:spPr>
      </p:pic>
    </p:spTree>
    <p:extLst>
      <p:ext uri="{BB962C8B-B14F-4D97-AF65-F5344CB8AC3E}">
        <p14:creationId xmlns:p14="http://schemas.microsoft.com/office/powerpoint/2010/main" val="909978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nks">
    <p:spTree>
      <p:nvGrpSpPr>
        <p:cNvPr id="1" name=""/>
        <p:cNvGrpSpPr/>
        <p:nvPr/>
      </p:nvGrpSpPr>
      <p:grpSpPr>
        <a:xfrm>
          <a:off x="0" y="0"/>
          <a:ext cx="0" cy="0"/>
          <a:chOff x="0" y="0"/>
          <a:chExt cx="0" cy="0"/>
        </a:xfrm>
      </p:grpSpPr>
      <p:sp>
        <p:nvSpPr>
          <p:cNvPr id="5" name="Line 10">
            <a:extLst>
              <a:ext uri="{FF2B5EF4-FFF2-40B4-BE49-F238E27FC236}">
                <a16:creationId xmlns:a16="http://schemas.microsoft.com/office/drawing/2014/main" id="{9187AA07-56F4-A143-87AD-661EC2BE1DC0}"/>
              </a:ext>
            </a:extLst>
          </p:cNvPr>
          <p:cNvSpPr>
            <a:spLocks noChangeShapeType="1"/>
          </p:cNvSpPr>
          <p:nvPr userDrawn="1"/>
        </p:nvSpPr>
        <p:spPr bwMode="auto">
          <a:xfrm>
            <a:off x="609918" y="907750"/>
            <a:ext cx="10980000" cy="0"/>
          </a:xfrm>
          <a:prstGeom prst="line">
            <a:avLst/>
          </a:prstGeom>
          <a:noFill/>
          <a:ln w="19050">
            <a:solidFill>
              <a:srgbClr val="18312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6" name="Text Placeholder 8">
            <a:extLst>
              <a:ext uri="{FF2B5EF4-FFF2-40B4-BE49-F238E27FC236}">
                <a16:creationId xmlns:a16="http://schemas.microsoft.com/office/drawing/2014/main" id="{96DCB190-3C7E-F94E-A024-BD06A4618B43}"/>
              </a:ext>
            </a:extLst>
          </p:cNvPr>
          <p:cNvSpPr>
            <a:spLocks noGrp="1"/>
          </p:cNvSpPr>
          <p:nvPr>
            <p:ph type="body" sz="quarter" idx="17" hasCustomPrompt="1"/>
          </p:nvPr>
        </p:nvSpPr>
        <p:spPr>
          <a:xfrm>
            <a:off x="608434" y="1137920"/>
            <a:ext cx="10979999" cy="373807"/>
          </a:xfrm>
          <a:prstGeom prst="rect">
            <a:avLst/>
          </a:prstGeom>
        </p:spPr>
        <p:txBody>
          <a:bodyPr/>
          <a:lstStyle>
            <a:lvl1pPr marL="0" indent="0">
              <a:buNone/>
              <a:defRPr sz="1800" b="1" i="0">
                <a:latin typeface="+mn-lt"/>
              </a:defRPr>
            </a:lvl1pPr>
          </a:lstStyle>
          <a:p>
            <a:pPr lvl="0"/>
            <a:r>
              <a:rPr lang="en-US"/>
              <a:t>Intro to go here Calibri (Body) Bold 18pt</a:t>
            </a:r>
          </a:p>
        </p:txBody>
      </p:sp>
      <p:sp>
        <p:nvSpPr>
          <p:cNvPr id="7" name="Text Placeholder 8">
            <a:extLst>
              <a:ext uri="{FF2B5EF4-FFF2-40B4-BE49-F238E27FC236}">
                <a16:creationId xmlns:a16="http://schemas.microsoft.com/office/drawing/2014/main" id="{F550440F-D400-0F45-B784-3E1372955F72}"/>
              </a:ext>
            </a:extLst>
          </p:cNvPr>
          <p:cNvSpPr>
            <a:spLocks noGrp="1"/>
          </p:cNvSpPr>
          <p:nvPr>
            <p:ph type="body" sz="quarter" idx="18" hasCustomPrompt="1"/>
          </p:nvPr>
        </p:nvSpPr>
        <p:spPr>
          <a:xfrm>
            <a:off x="608435" y="1741896"/>
            <a:ext cx="10979997" cy="3335713"/>
          </a:xfrm>
          <a:prstGeom prst="rect">
            <a:avLst/>
          </a:prstGeom>
        </p:spPr>
        <p:txBody>
          <a:bodyPr/>
          <a:lstStyle>
            <a:lvl1pPr marL="285750" indent="-285750">
              <a:lnSpc>
                <a:spcPct val="100000"/>
              </a:lnSpc>
              <a:buFont typeface="Arial" panose="020B0604020202020204" pitchFamily="34" charset="0"/>
              <a:buChar char="•"/>
              <a:defRPr sz="1200" baseline="0">
                <a:latin typeface="Century Gothic" panose="020B0502020202020204" pitchFamily="34" charset="0"/>
              </a:defRPr>
            </a:lvl1pPr>
            <a:lvl2pPr marL="1800">
              <a:defRPr sz="1000" b="0" i="0">
                <a:latin typeface="+mn-lt"/>
              </a:defRPr>
            </a:lvl2pPr>
          </a:lstStyle>
          <a:p>
            <a:pPr lvl="1"/>
            <a:r>
              <a:rPr lang="en-US"/>
              <a:t>Content Calibri (Body), 10pt, Lorem ipsum </a:t>
            </a:r>
            <a:r>
              <a:rPr lang="en-US" err="1"/>
              <a:t>dolo</a:t>
            </a:r>
            <a:endParaRPr lang="en-US"/>
          </a:p>
          <a:p>
            <a:pPr lvl="1"/>
            <a:r>
              <a:rPr lang="en-US" err="1"/>
              <a:t>Utvinam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a:t>
            </a:r>
          </a:p>
          <a:p>
            <a:pPr lvl="1"/>
            <a:r>
              <a:rPr lang="en-US"/>
              <a:t>Ahis </a:t>
            </a:r>
            <a:r>
              <a:rPr lang="en-US" err="1"/>
              <a:t>meis</a:t>
            </a:r>
            <a:r>
              <a:rPr lang="en-US"/>
              <a:t> </a:t>
            </a:r>
            <a:r>
              <a:rPr lang="en-US" err="1"/>
              <a:t>habemus</a:t>
            </a:r>
            <a:r>
              <a:rPr lang="en-US"/>
              <a:t> </a:t>
            </a:r>
            <a:r>
              <a:rPr lang="en-US" err="1"/>
              <a:t>repudiare</a:t>
            </a:r>
            <a:r>
              <a:rPr lang="en-US"/>
              <a:t>, has an </a:t>
            </a:r>
            <a:r>
              <a:rPr lang="en-US" err="1"/>
              <a:t>pericul</a:t>
            </a:r>
            <a:r>
              <a:rPr lang="en-US"/>
              <a:t> dolor</a:t>
            </a:r>
          </a:p>
        </p:txBody>
      </p:sp>
      <p:sp>
        <p:nvSpPr>
          <p:cNvPr id="8" name="Rectangle 7">
            <a:extLst>
              <a:ext uri="{FF2B5EF4-FFF2-40B4-BE49-F238E27FC236}">
                <a16:creationId xmlns:a16="http://schemas.microsoft.com/office/drawing/2014/main" id="{55E6ECB3-372F-CB44-9D58-F64F8326D8E7}"/>
              </a:ext>
            </a:extLst>
          </p:cNvPr>
          <p:cNvSpPr/>
          <p:nvPr userDrawn="1"/>
        </p:nvSpPr>
        <p:spPr>
          <a:xfrm>
            <a:off x="0" y="6146394"/>
            <a:ext cx="12198350" cy="711606"/>
          </a:xfrm>
          <a:prstGeom prst="rect">
            <a:avLst/>
          </a:prstGeom>
          <a:solidFill>
            <a:srgbClr val="18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5F281775-03FD-CA43-A546-01A2D06DD501}"/>
              </a:ext>
            </a:extLst>
          </p:cNvPr>
          <p:cNvSpPr>
            <a:spLocks noGrp="1"/>
          </p:cNvSpPr>
          <p:nvPr>
            <p:ph type="title" hasCustomPrompt="1"/>
          </p:nvPr>
        </p:nvSpPr>
        <p:spPr>
          <a:xfrm>
            <a:off x="609918" y="294200"/>
            <a:ext cx="10978515" cy="590400"/>
          </a:xfrm>
          <a:prstGeom prst="rect">
            <a:avLst/>
          </a:prstGeom>
        </p:spPr>
        <p:txBody>
          <a:bodyPr/>
          <a:lstStyle>
            <a:lvl1pPr>
              <a:defRPr sz="3200" baseline="0">
                <a:solidFill>
                  <a:srgbClr val="183121"/>
                </a:solidFill>
                <a:latin typeface="+mn-lt"/>
              </a:defRPr>
            </a:lvl1pPr>
          </a:lstStyle>
          <a:p>
            <a:r>
              <a:rPr lang="en-US" err="1"/>
              <a:t>Te</a:t>
            </a:r>
            <a:r>
              <a:rPr lang="en-US"/>
              <a:t> </a:t>
            </a:r>
            <a:r>
              <a:rPr lang="en-US" err="1"/>
              <a:t>reo</a:t>
            </a:r>
            <a:r>
              <a:rPr lang="en-US"/>
              <a:t> Māori heading in bold | Heading</a:t>
            </a:r>
            <a:endParaRPr lang="en-GB"/>
          </a:p>
        </p:txBody>
      </p:sp>
      <p:pic>
        <p:nvPicPr>
          <p:cNvPr id="3" name="Picture 2">
            <a:extLst>
              <a:ext uri="{FF2B5EF4-FFF2-40B4-BE49-F238E27FC236}">
                <a16:creationId xmlns:a16="http://schemas.microsoft.com/office/drawing/2014/main" id="{5C6B96FE-D7A3-6A7A-6D21-4B8D26E9B1E0}"/>
              </a:ext>
            </a:extLst>
          </p:cNvPr>
          <p:cNvPicPr>
            <a:picLocks noChangeAspect="1"/>
          </p:cNvPicPr>
          <p:nvPr userDrawn="1"/>
        </p:nvPicPr>
        <p:blipFill>
          <a:blip r:embed="rId2"/>
          <a:stretch>
            <a:fillRect/>
          </a:stretch>
        </p:blipFill>
        <p:spPr>
          <a:xfrm>
            <a:off x="9626010" y="6081243"/>
            <a:ext cx="2662910" cy="870567"/>
          </a:xfrm>
          <a:prstGeom prst="rect">
            <a:avLst/>
          </a:prstGeom>
        </p:spPr>
      </p:pic>
    </p:spTree>
    <p:extLst>
      <p:ext uri="{BB962C8B-B14F-4D97-AF65-F5344CB8AC3E}">
        <p14:creationId xmlns:p14="http://schemas.microsoft.com/office/powerpoint/2010/main" val="400095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5C0AEA-11E2-714D-B28F-11F3DD9C8B45}"/>
              </a:ext>
            </a:extLst>
          </p:cNvPr>
          <p:cNvSpPr/>
          <p:nvPr userDrawn="1"/>
        </p:nvSpPr>
        <p:spPr>
          <a:xfrm>
            <a:off x="0" y="0"/>
            <a:ext cx="12198350" cy="6858000"/>
          </a:xfrm>
          <a:prstGeom prst="rect">
            <a:avLst/>
          </a:prstGeom>
          <a:solidFill>
            <a:srgbClr val="18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0B5198F-9EED-774C-9F3C-89AC9FD10048}"/>
              </a:ext>
            </a:extLst>
          </p:cNvPr>
          <p:cNvSpPr txBox="1">
            <a:spLocks/>
          </p:cNvSpPr>
          <p:nvPr userDrawn="1"/>
        </p:nvSpPr>
        <p:spPr>
          <a:xfrm>
            <a:off x="8300719" y="1148080"/>
            <a:ext cx="3731297" cy="13479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i="1">
              <a:solidFill>
                <a:schemeClr val="bg1"/>
              </a:solidFill>
              <a:latin typeface="Calibri" panose="020F0502020204030204" pitchFamily="34" charset="0"/>
            </a:endParaRPr>
          </a:p>
        </p:txBody>
      </p:sp>
      <p:sp>
        <p:nvSpPr>
          <p:cNvPr id="7" name="Title 1">
            <a:extLst>
              <a:ext uri="{FF2B5EF4-FFF2-40B4-BE49-F238E27FC236}">
                <a16:creationId xmlns:a16="http://schemas.microsoft.com/office/drawing/2014/main" id="{B9C9DBD8-CE8A-514E-87D3-FB2A17F77171}"/>
              </a:ext>
            </a:extLst>
          </p:cNvPr>
          <p:cNvSpPr>
            <a:spLocks noGrp="1"/>
          </p:cNvSpPr>
          <p:nvPr>
            <p:ph type="title" hasCustomPrompt="1"/>
          </p:nvPr>
        </p:nvSpPr>
        <p:spPr>
          <a:xfrm>
            <a:off x="670560" y="609600"/>
            <a:ext cx="6974840" cy="1615440"/>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4800" b="0" i="0">
                <a:solidFill>
                  <a:schemeClr val="bg1"/>
                </a:solidFill>
                <a:latin typeface="+mn-lt"/>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err="1">
                <a:solidFill>
                  <a:schemeClr val="bg1"/>
                </a:solidFill>
                <a:cs typeface="Arial"/>
              </a:rPr>
              <a:t>Tēnā</a:t>
            </a:r>
            <a:r>
              <a:rPr lang="en-US" b="1">
                <a:solidFill>
                  <a:schemeClr val="bg1"/>
                </a:solidFill>
                <a:cs typeface="Arial"/>
              </a:rPr>
              <a:t> </a:t>
            </a:r>
            <a:r>
              <a:rPr lang="en-US" b="1" err="1">
                <a:solidFill>
                  <a:schemeClr val="bg1"/>
                </a:solidFill>
                <a:cs typeface="Arial"/>
              </a:rPr>
              <a:t>rawa</a:t>
            </a:r>
            <a:r>
              <a:rPr lang="en-US" b="1">
                <a:solidFill>
                  <a:schemeClr val="bg1"/>
                </a:solidFill>
                <a:cs typeface="Arial"/>
              </a:rPr>
              <a:t> </a:t>
            </a:r>
            <a:r>
              <a:rPr lang="en-US" b="1" err="1">
                <a:solidFill>
                  <a:schemeClr val="bg1"/>
                </a:solidFill>
                <a:cs typeface="Arial"/>
              </a:rPr>
              <a:t>atu</a:t>
            </a:r>
            <a:r>
              <a:rPr lang="en-US" b="1">
                <a:solidFill>
                  <a:schemeClr val="bg1"/>
                </a:solidFill>
                <a:cs typeface="Arial"/>
              </a:rPr>
              <a:t> koutou </a:t>
            </a:r>
            <a:br>
              <a:rPr lang="en-US">
                <a:solidFill>
                  <a:schemeClr val="bg1"/>
                </a:solidFill>
                <a:cs typeface="Arial"/>
              </a:rPr>
            </a:br>
            <a:r>
              <a:rPr lang="en-US">
                <a:solidFill>
                  <a:schemeClr val="bg1"/>
                </a:solidFill>
                <a:cs typeface="Arial"/>
              </a:rPr>
              <a:t>Thank you all</a:t>
            </a:r>
            <a:br>
              <a:rPr lang="en-US" i="1">
                <a:solidFill>
                  <a:schemeClr val="bg1"/>
                </a:solidFill>
                <a:latin typeface="Century Gothic" panose="020B0502020202020204" pitchFamily="34" charset="0"/>
              </a:rPr>
            </a:br>
            <a:endParaRPr lang="en-US"/>
          </a:p>
        </p:txBody>
      </p:sp>
      <p:sp>
        <p:nvSpPr>
          <p:cNvPr id="9" name="Content Placeholder 2">
            <a:extLst>
              <a:ext uri="{FF2B5EF4-FFF2-40B4-BE49-F238E27FC236}">
                <a16:creationId xmlns:a16="http://schemas.microsoft.com/office/drawing/2014/main" id="{3EFB53B3-3CEE-1345-ADE9-4D792F687E85}"/>
              </a:ext>
            </a:extLst>
          </p:cNvPr>
          <p:cNvSpPr>
            <a:spLocks noGrp="1"/>
          </p:cNvSpPr>
          <p:nvPr>
            <p:ph sz="half" idx="1" hasCustomPrompt="1"/>
          </p:nvPr>
        </p:nvSpPr>
        <p:spPr>
          <a:xfrm>
            <a:off x="670560" y="2528034"/>
            <a:ext cx="6421120" cy="2104927"/>
          </a:xfrm>
          <a:prstGeom prst="rect">
            <a:avLst/>
          </a:prstGeom>
        </p:spPr>
        <p:txBody>
          <a:bodyPr/>
          <a:lstStyle>
            <a:lvl1pPr marL="0" indent="0">
              <a:buNone/>
              <a:defRPr lang="en-NZ" sz="3200" b="1" smtClean="0">
                <a:solidFill>
                  <a:schemeClr val="bg1"/>
                </a:solidFill>
                <a:latin typeface="+mn-lt"/>
                <a:cs typeface="Calibri" panose="020F0502020204030204" pitchFamily="34" charset="0"/>
              </a:defRPr>
            </a:lvl1pPr>
          </a:lstStyle>
          <a:p>
            <a:r>
              <a:rPr lang="en-US" sz="2800" b="1" err="1">
                <a:solidFill>
                  <a:schemeClr val="bg1"/>
                </a:solidFill>
                <a:cs typeface="Arial"/>
              </a:rPr>
              <a:t>Hei</a:t>
            </a:r>
            <a:r>
              <a:rPr lang="en-US" sz="2800" b="1">
                <a:solidFill>
                  <a:schemeClr val="bg1"/>
                </a:solidFill>
                <a:cs typeface="Arial"/>
              </a:rPr>
              <a:t> </a:t>
            </a:r>
            <a:r>
              <a:rPr lang="en-US" sz="2800" b="1" err="1">
                <a:solidFill>
                  <a:schemeClr val="bg1"/>
                </a:solidFill>
                <a:cs typeface="Arial"/>
              </a:rPr>
              <a:t>te</a:t>
            </a:r>
            <a:r>
              <a:rPr lang="en-US" sz="2800" b="1">
                <a:solidFill>
                  <a:schemeClr val="bg1"/>
                </a:solidFill>
                <a:cs typeface="Arial"/>
              </a:rPr>
              <a:t> wānanga </a:t>
            </a:r>
            <a:r>
              <a:rPr lang="en-US" sz="2800" b="1" err="1">
                <a:solidFill>
                  <a:schemeClr val="bg1"/>
                </a:solidFill>
                <a:cs typeface="Arial"/>
              </a:rPr>
              <a:t>tuatoru</a:t>
            </a:r>
            <a:r>
              <a:rPr lang="en-US" sz="2800">
                <a:solidFill>
                  <a:schemeClr val="bg1"/>
                </a:solidFill>
                <a:cs typeface="Arial"/>
              </a:rPr>
              <a:t> </a:t>
            </a:r>
            <a:br>
              <a:rPr lang="en-US" sz="2800">
                <a:solidFill>
                  <a:schemeClr val="bg1"/>
                </a:solidFill>
                <a:cs typeface="Arial"/>
              </a:rPr>
            </a:br>
            <a:r>
              <a:rPr lang="en-US" sz="2800">
                <a:solidFill>
                  <a:schemeClr val="bg1"/>
                </a:solidFill>
                <a:cs typeface="Arial"/>
              </a:rPr>
              <a:t>See you at the next wānanga</a:t>
            </a:r>
          </a:p>
          <a:p>
            <a:br>
              <a:rPr lang="en-US" sz="2800">
                <a:solidFill>
                  <a:schemeClr val="bg1"/>
                </a:solidFill>
                <a:cs typeface="Arial"/>
              </a:rPr>
            </a:br>
            <a:r>
              <a:rPr lang="en-US" sz="2800" b="1">
                <a:solidFill>
                  <a:schemeClr val="bg1"/>
                </a:solidFill>
                <a:cs typeface="Arial"/>
              </a:rPr>
              <a:t>Wednesday, xx March 2021</a:t>
            </a:r>
            <a:endParaRPr lang="en-NZ" sz="2800" b="1">
              <a:solidFill>
                <a:schemeClr val="bg1"/>
              </a:solidFill>
              <a:latin typeface="Century Gothic"/>
              <a:ea typeface="+mj-ea"/>
              <a:cs typeface="Arial"/>
            </a:endParaRPr>
          </a:p>
          <a:p>
            <a:pPr lvl="0"/>
            <a:endParaRPr lang="en-US"/>
          </a:p>
        </p:txBody>
      </p:sp>
      <p:pic>
        <p:nvPicPr>
          <p:cNvPr id="5" name="Picture 4">
            <a:extLst>
              <a:ext uri="{FF2B5EF4-FFF2-40B4-BE49-F238E27FC236}">
                <a16:creationId xmlns:a16="http://schemas.microsoft.com/office/drawing/2014/main" id="{7637215C-94E7-63BC-63AC-F68DCAEF9925}"/>
              </a:ext>
            </a:extLst>
          </p:cNvPr>
          <p:cNvPicPr>
            <a:picLocks noChangeAspect="1"/>
          </p:cNvPicPr>
          <p:nvPr userDrawn="1"/>
        </p:nvPicPr>
        <p:blipFill>
          <a:blip r:embed="rId2"/>
          <a:stretch>
            <a:fillRect/>
          </a:stretch>
        </p:blipFill>
        <p:spPr>
          <a:xfrm>
            <a:off x="9626010" y="6081243"/>
            <a:ext cx="2662910" cy="870567"/>
          </a:xfrm>
          <a:prstGeom prst="rect">
            <a:avLst/>
          </a:prstGeom>
        </p:spPr>
      </p:pic>
    </p:spTree>
    <p:extLst>
      <p:ext uri="{BB962C8B-B14F-4D97-AF65-F5344CB8AC3E}">
        <p14:creationId xmlns:p14="http://schemas.microsoft.com/office/powerpoint/2010/main" val="19032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258515"/>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1" r:id="rId3"/>
    <p:sldLayoutId id="2147483655" r:id="rId4"/>
    <p:sldLayoutId id="2147483658" r:id="rId5"/>
    <p:sldLayoutId id="2147483659" r:id="rId6"/>
    <p:sldLayoutId id="2147483670" r:id="rId7"/>
    <p:sldLayoutId id="2147483662" r:id="rId8"/>
    <p:sldLayoutId id="2147483669" r:id="rId9"/>
    <p:sldLayoutId id="2147483666" r:id="rId10"/>
    <p:sldLayoutId id="2147483667"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viacharacter.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C7609-6C69-D037-3CE1-BD38A17DA12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750BE71-DE1F-384E-4EB8-799634239E61}"/>
              </a:ext>
            </a:extLst>
          </p:cNvPr>
          <p:cNvSpPr>
            <a:spLocks noGrp="1"/>
          </p:cNvSpPr>
          <p:nvPr>
            <p:ph type="title"/>
          </p:nvPr>
        </p:nvSpPr>
        <p:spPr/>
        <p:txBody>
          <a:bodyPr lIns="91440" tIns="45720" rIns="91440" bIns="45720" anchor="ctr"/>
          <a:lstStyle/>
          <a:p>
            <a:r>
              <a:rPr lang="en-NZ" sz="4400" b="1">
                <a:cs typeface="Calibri"/>
              </a:rPr>
              <a:t>Kaha me </a:t>
            </a:r>
            <a:r>
              <a:rPr lang="en-NZ" sz="4400" b="1" err="1">
                <a:cs typeface="Calibri"/>
              </a:rPr>
              <a:t>ngā</a:t>
            </a:r>
            <a:r>
              <a:rPr lang="en-NZ" sz="4400" b="1">
                <a:cs typeface="Calibri"/>
              </a:rPr>
              <a:t> </a:t>
            </a:r>
            <a:r>
              <a:rPr lang="en-NZ" sz="4400" b="1" err="1">
                <a:cs typeface="Calibri"/>
              </a:rPr>
              <a:t>āheitanga</a:t>
            </a:r>
            <a:r>
              <a:rPr lang="en-NZ" sz="4400" b="1">
                <a:cs typeface="Calibri"/>
              </a:rPr>
              <a:t> </a:t>
            </a:r>
            <a:r>
              <a:rPr lang="en-NZ" sz="4400">
                <a:cs typeface="Calibri"/>
              </a:rPr>
              <a:t>|Strengths and Opportunities</a:t>
            </a:r>
          </a:p>
        </p:txBody>
      </p:sp>
    </p:spTree>
    <p:extLst>
      <p:ext uri="{BB962C8B-B14F-4D97-AF65-F5344CB8AC3E}">
        <p14:creationId xmlns:p14="http://schemas.microsoft.com/office/powerpoint/2010/main" val="1995575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Striped Right 6">
            <a:extLst>
              <a:ext uri="{FF2B5EF4-FFF2-40B4-BE49-F238E27FC236}">
                <a16:creationId xmlns:a16="http://schemas.microsoft.com/office/drawing/2014/main" id="{44016BE0-9F83-0339-DDD7-4FDBEF87379E}"/>
              </a:ext>
            </a:extLst>
          </p:cNvPr>
          <p:cNvSpPr/>
          <p:nvPr/>
        </p:nvSpPr>
        <p:spPr>
          <a:xfrm rot="19040493">
            <a:off x="2501751" y="1852098"/>
            <a:ext cx="7127165" cy="1934308"/>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NZ"/>
          </a:p>
        </p:txBody>
      </p:sp>
      <p:cxnSp>
        <p:nvCxnSpPr>
          <p:cNvPr id="9" name="AutoShape 2">
            <a:extLst>
              <a:ext uri="{FF2B5EF4-FFF2-40B4-BE49-F238E27FC236}">
                <a16:creationId xmlns:a16="http://schemas.microsoft.com/office/drawing/2014/main" id="{4E342E31-6F7B-2FBC-760B-93346B605BD4}"/>
              </a:ext>
            </a:extLst>
          </p:cNvPr>
          <p:cNvCxnSpPr>
            <a:cxnSpLocks noChangeShapeType="1"/>
          </p:cNvCxnSpPr>
          <p:nvPr/>
        </p:nvCxnSpPr>
        <p:spPr bwMode="auto">
          <a:xfrm flipH="1">
            <a:off x="3017426" y="924690"/>
            <a:ext cx="25400" cy="4662487"/>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1" name="AutoShape 3">
            <a:extLst>
              <a:ext uri="{FF2B5EF4-FFF2-40B4-BE49-F238E27FC236}">
                <a16:creationId xmlns:a16="http://schemas.microsoft.com/office/drawing/2014/main" id="{09147F4A-7E37-E9FF-748B-D25565234774}"/>
              </a:ext>
            </a:extLst>
          </p:cNvPr>
          <p:cNvCxnSpPr>
            <a:cxnSpLocks noChangeShapeType="1"/>
          </p:cNvCxnSpPr>
          <p:nvPr/>
        </p:nvCxnSpPr>
        <p:spPr bwMode="auto">
          <a:xfrm flipV="1">
            <a:off x="3024509" y="5587177"/>
            <a:ext cx="6100763" cy="15875"/>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3" name="Text Box 4">
            <a:extLst>
              <a:ext uri="{FF2B5EF4-FFF2-40B4-BE49-F238E27FC236}">
                <a16:creationId xmlns:a16="http://schemas.microsoft.com/office/drawing/2014/main" id="{E689661D-BB3E-E9FB-310E-7B1359E0232A}"/>
              </a:ext>
            </a:extLst>
          </p:cNvPr>
          <p:cNvSpPr txBox="1">
            <a:spLocks noChangeArrowheads="1"/>
          </p:cNvSpPr>
          <p:nvPr/>
        </p:nvSpPr>
        <p:spPr bwMode="auto">
          <a:xfrm rot="10800000">
            <a:off x="2137951" y="1612077"/>
            <a:ext cx="822325" cy="326866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eaVert"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sz="3600" b="0" i="0" u="none" strike="noStrike" cap="none" normalizeH="0" baseline="0">
                <a:ln>
                  <a:noFill/>
                </a:ln>
                <a:solidFill>
                  <a:srgbClr val="000000"/>
                </a:solidFill>
                <a:effectLst/>
                <a:latin typeface="Jumble" panose="02000503000000020004" pitchFamily="2" charset="0"/>
              </a:rPr>
              <a:t>CHALLENGE</a:t>
            </a:r>
            <a:endParaRPr kumimoji="0" lang="en-US" altLang="en-US" sz="1200" b="0" i="0" u="none" strike="noStrike" cap="none" normalizeH="0" baseline="0">
              <a:ln>
                <a:noFill/>
              </a:ln>
              <a:solidFill>
                <a:schemeClr val="tx1"/>
              </a:solidFill>
              <a:effectLst/>
              <a:latin typeface="Jumble" panose="02000503000000020004" pitchFamily="2" charset="0"/>
            </a:endParaRPr>
          </a:p>
        </p:txBody>
      </p:sp>
      <p:sp>
        <p:nvSpPr>
          <p:cNvPr id="15" name="Text Box 7">
            <a:extLst>
              <a:ext uri="{FF2B5EF4-FFF2-40B4-BE49-F238E27FC236}">
                <a16:creationId xmlns:a16="http://schemas.microsoft.com/office/drawing/2014/main" id="{521F1F78-630C-51FC-3C70-70A0707A19FB}"/>
              </a:ext>
            </a:extLst>
          </p:cNvPr>
          <p:cNvSpPr txBox="1">
            <a:spLocks noChangeArrowheads="1"/>
          </p:cNvSpPr>
          <p:nvPr/>
        </p:nvSpPr>
        <p:spPr bwMode="auto">
          <a:xfrm rot="18975485">
            <a:off x="2798964" y="2114979"/>
            <a:ext cx="7305917" cy="948418"/>
          </a:xfrm>
          <a:prstGeom prst="rect">
            <a:avLst/>
          </a:prstGeom>
          <a:noFill/>
          <a:ln>
            <a:noFill/>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sz="4000" b="1" i="0" u="none" strike="noStrike" cap="none" normalizeH="0" baseline="0">
                <a:ln>
                  <a:noFill/>
                </a:ln>
                <a:solidFill>
                  <a:schemeClr val="bg1"/>
                </a:solidFill>
                <a:effectLst/>
                <a:latin typeface="Calibri" panose="020F0502020204030204" pitchFamily="34" charset="0"/>
                <a:cs typeface="Calibri" panose="020F0502020204030204" pitchFamily="34" charset="0"/>
              </a:rPr>
              <a:t>IN FLOW</a:t>
            </a:r>
            <a:endParaRPr kumimoji="0" lang="en-US" altLang="en-US" sz="1800" b="0" i="0" u="none" strike="noStrike" cap="none" normalizeH="0" baseline="0">
              <a:ln>
                <a:noFill/>
              </a:ln>
              <a:solidFill>
                <a:schemeClr val="bg1"/>
              </a:solidFill>
              <a:effectLst/>
              <a:latin typeface="Calibri" panose="020F0502020204030204" pitchFamily="34" charset="0"/>
              <a:cs typeface="Calibri" panose="020F0502020204030204" pitchFamily="34" charset="0"/>
            </a:endParaRPr>
          </a:p>
        </p:txBody>
      </p:sp>
      <p:sp>
        <p:nvSpPr>
          <p:cNvPr id="17" name="Text Box 8">
            <a:extLst>
              <a:ext uri="{FF2B5EF4-FFF2-40B4-BE49-F238E27FC236}">
                <a16:creationId xmlns:a16="http://schemas.microsoft.com/office/drawing/2014/main" id="{46A9DA79-7239-BB0E-ED0D-58E77DD4AB9C}"/>
              </a:ext>
            </a:extLst>
          </p:cNvPr>
          <p:cNvSpPr txBox="1">
            <a:spLocks noChangeArrowheads="1"/>
          </p:cNvSpPr>
          <p:nvPr/>
        </p:nvSpPr>
        <p:spPr bwMode="auto">
          <a:xfrm rot="16200000">
            <a:off x="1473026" y="2564872"/>
            <a:ext cx="3563935" cy="3730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sz="1800" b="0" i="0" u="none" strike="noStrike" cap="none" normalizeH="0" baseline="0">
                <a:ln>
                  <a:noFill/>
                </a:ln>
                <a:solidFill>
                  <a:srgbClr val="FF0000"/>
                </a:solidFill>
                <a:effectLst/>
                <a:latin typeface="Jumble" panose="02000503000000020004" pitchFamily="2" charset="0"/>
              </a:rPr>
              <a:t>Too much challenge for available skillset and resources</a:t>
            </a:r>
            <a:endParaRPr kumimoji="0" lang="en-US" altLang="en-US" sz="1800" b="0" i="0" u="none" strike="noStrike" cap="none" normalizeH="0" baseline="0">
              <a:ln>
                <a:noFill/>
              </a:ln>
              <a:solidFill>
                <a:schemeClr val="tx1"/>
              </a:solidFill>
              <a:effectLst/>
              <a:latin typeface="Jumble" panose="02000503000000020004" pitchFamily="2" charset="0"/>
            </a:endParaRPr>
          </a:p>
        </p:txBody>
      </p:sp>
      <p:sp>
        <p:nvSpPr>
          <p:cNvPr id="19" name="Text Box 9">
            <a:extLst>
              <a:ext uri="{FF2B5EF4-FFF2-40B4-BE49-F238E27FC236}">
                <a16:creationId xmlns:a16="http://schemas.microsoft.com/office/drawing/2014/main" id="{05A3E907-913B-792C-6376-5A8364B65553}"/>
              </a:ext>
            </a:extLst>
          </p:cNvPr>
          <p:cNvSpPr txBox="1">
            <a:spLocks noChangeArrowheads="1"/>
          </p:cNvSpPr>
          <p:nvPr/>
        </p:nvSpPr>
        <p:spPr bwMode="auto">
          <a:xfrm>
            <a:off x="4911314" y="5145323"/>
            <a:ext cx="4916546" cy="35424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r>
              <a:rPr lang="en-NZ" altLang="en-US" sz="2400">
                <a:solidFill>
                  <a:srgbClr val="FF0000"/>
                </a:solidFill>
                <a:latin typeface="Dreaming Outloud Pro"/>
                <a:cs typeface="Dreaming Outloud Pro"/>
              </a:rPr>
              <a:t>Capability but not</a:t>
            </a:r>
            <a:r>
              <a:rPr kumimoji="0" lang="en-NZ" altLang="en-US" sz="2400" b="0" i="0" u="none" strike="noStrike" cap="none" normalizeH="0" baseline="0">
                <a:ln>
                  <a:noFill/>
                </a:ln>
                <a:solidFill>
                  <a:srgbClr val="FF0000"/>
                </a:solidFill>
                <a:effectLst/>
                <a:latin typeface="Dreaming Outloud Pro"/>
                <a:cs typeface="Dreaming Outloud Pro"/>
              </a:rPr>
              <a:t> enough challenge</a:t>
            </a:r>
            <a:r>
              <a:rPr lang="en-NZ" altLang="en-US" sz="2400">
                <a:solidFill>
                  <a:srgbClr val="FF0000"/>
                </a:solidFill>
                <a:latin typeface="Dreaming Outloud Pro"/>
                <a:cs typeface="Dreaming Outloud Pro"/>
              </a:rPr>
              <a:t> </a:t>
            </a:r>
            <a:endParaRPr kumimoji="0" lang="en-US" altLang="en-US" sz="2400" b="0" i="0" u="none" strike="noStrike" cap="none" normalizeH="0" baseline="0">
              <a:ln>
                <a:noFill/>
              </a:ln>
              <a:solidFill>
                <a:schemeClr val="tx1"/>
              </a:solidFill>
              <a:effectLst/>
              <a:latin typeface="Dreaming Outloud Pro" panose="03050502040302030504" pitchFamily="66" charset="0"/>
              <a:cs typeface="Dreaming Outloud Pro" panose="03050502040302030504" pitchFamily="66" charset="0"/>
            </a:endParaRPr>
          </a:p>
        </p:txBody>
      </p:sp>
      <p:sp>
        <p:nvSpPr>
          <p:cNvPr id="21" name="Text Box 10">
            <a:extLst>
              <a:ext uri="{FF2B5EF4-FFF2-40B4-BE49-F238E27FC236}">
                <a16:creationId xmlns:a16="http://schemas.microsoft.com/office/drawing/2014/main" id="{8D3AC77F-9788-597F-70CD-29D139116431}"/>
              </a:ext>
            </a:extLst>
          </p:cNvPr>
          <p:cNvSpPr txBox="1">
            <a:spLocks noChangeArrowheads="1"/>
          </p:cNvSpPr>
          <p:nvPr/>
        </p:nvSpPr>
        <p:spPr bwMode="auto">
          <a:xfrm rot="16200000">
            <a:off x="6744230" y="2783829"/>
            <a:ext cx="893762" cy="65960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eaVert"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sz="3600" b="0" i="0" u="none" strike="noStrike" cap="none" normalizeH="0" baseline="0">
                <a:ln>
                  <a:noFill/>
                </a:ln>
                <a:solidFill>
                  <a:srgbClr val="000000"/>
                </a:solidFill>
                <a:effectLst/>
                <a:latin typeface="Dreaming Outloud Pro" panose="020F0502020204030204" pitchFamily="66" charset="0"/>
                <a:cs typeface="Dreaming Outloud Pro" panose="020F0502020204030204" pitchFamily="66" charset="0"/>
              </a:rPr>
              <a:t>CAPABILITY &amp; RESOURCES</a:t>
            </a:r>
            <a:endParaRPr kumimoji="0" lang="en-US" altLang="en-US" sz="1200" b="0" i="0" u="none" strike="noStrike" cap="none" normalizeH="0" baseline="0">
              <a:ln>
                <a:noFill/>
              </a:ln>
              <a:solidFill>
                <a:schemeClr val="tx1"/>
              </a:solidFill>
              <a:effectLst/>
              <a:latin typeface="Dreaming Outloud Pro" panose="020F0502020204030204" pitchFamily="66" charset="0"/>
              <a:cs typeface="Dreaming Outloud Pro" panose="020F0502020204030204" pitchFamily="66" charset="0"/>
            </a:endParaRPr>
          </a:p>
        </p:txBody>
      </p:sp>
      <p:sp>
        <p:nvSpPr>
          <p:cNvPr id="23" name="Text Box 11">
            <a:extLst>
              <a:ext uri="{FF2B5EF4-FFF2-40B4-BE49-F238E27FC236}">
                <a16:creationId xmlns:a16="http://schemas.microsoft.com/office/drawing/2014/main" id="{D7065BFA-B4DE-7C12-65CE-201996AA7E70}"/>
              </a:ext>
            </a:extLst>
          </p:cNvPr>
          <p:cNvSpPr txBox="1">
            <a:spLocks noChangeArrowheads="1"/>
          </p:cNvSpPr>
          <p:nvPr/>
        </p:nvSpPr>
        <p:spPr bwMode="auto">
          <a:xfrm>
            <a:off x="6191413" y="3726860"/>
            <a:ext cx="1881188" cy="2365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sz="1600" b="1" i="0" u="none" strike="noStrike" cap="none" normalizeH="0" baseline="0">
                <a:ln>
                  <a:noFill/>
                </a:ln>
                <a:solidFill>
                  <a:srgbClr val="000000"/>
                </a:solidFill>
                <a:effectLst/>
                <a:latin typeface="Calibri" panose="020F0502020204030204" pitchFamily="34" charset="0"/>
              </a:rPr>
              <a:t>Bored</a:t>
            </a:r>
            <a:endParaRPr kumimoji="0" lang="en-US" altLang="en-US" sz="2400" b="1" i="0" u="none" strike="noStrike" cap="none" normalizeH="0" baseline="0">
              <a:ln>
                <a:noFill/>
              </a:ln>
              <a:solidFill>
                <a:schemeClr val="tx1"/>
              </a:solidFill>
              <a:effectLst/>
              <a:latin typeface="Arial" panose="020B0604020202020204" pitchFamily="34" charset="0"/>
            </a:endParaRPr>
          </a:p>
        </p:txBody>
      </p:sp>
      <p:sp>
        <p:nvSpPr>
          <p:cNvPr id="25" name="Text Box 12">
            <a:extLst>
              <a:ext uri="{FF2B5EF4-FFF2-40B4-BE49-F238E27FC236}">
                <a16:creationId xmlns:a16="http://schemas.microsoft.com/office/drawing/2014/main" id="{F2146BCB-E117-C2A2-D2A9-128236C2D2CB}"/>
              </a:ext>
            </a:extLst>
          </p:cNvPr>
          <p:cNvSpPr txBox="1">
            <a:spLocks noChangeArrowheads="1"/>
          </p:cNvSpPr>
          <p:nvPr/>
        </p:nvSpPr>
        <p:spPr bwMode="auto">
          <a:xfrm>
            <a:off x="5783629" y="4312019"/>
            <a:ext cx="1879600" cy="2349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NZ" altLang="en-US" sz="1600" b="1">
                <a:solidFill>
                  <a:srgbClr val="000000"/>
                </a:solidFill>
                <a:latin typeface="Calibri" panose="020F0502020204030204" pitchFamily="34" charset="0"/>
              </a:rPr>
              <a:t>Cynical</a:t>
            </a:r>
            <a:endParaRPr lang="en-US" altLang="en-US" sz="1600" b="1">
              <a:solidFill>
                <a:srgbClr val="000000"/>
              </a:solidFill>
              <a:latin typeface="Calibri" panose="020F0502020204030204" pitchFamily="34" charset="0"/>
            </a:endParaRPr>
          </a:p>
        </p:txBody>
      </p:sp>
      <p:sp>
        <p:nvSpPr>
          <p:cNvPr id="27" name="Text Box 13">
            <a:extLst>
              <a:ext uri="{FF2B5EF4-FFF2-40B4-BE49-F238E27FC236}">
                <a16:creationId xmlns:a16="http://schemas.microsoft.com/office/drawing/2014/main" id="{24597FFE-C77E-A3E2-E192-F3E46A94DC74}"/>
              </a:ext>
            </a:extLst>
          </p:cNvPr>
          <p:cNvSpPr txBox="1">
            <a:spLocks noChangeArrowheads="1"/>
          </p:cNvSpPr>
          <p:nvPr/>
        </p:nvSpPr>
        <p:spPr bwMode="auto">
          <a:xfrm>
            <a:off x="6554285" y="4686827"/>
            <a:ext cx="1881188" cy="2365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NZ" altLang="en-US" sz="1600" b="1">
                <a:solidFill>
                  <a:srgbClr val="000000"/>
                </a:solidFill>
                <a:latin typeface="Calibri" panose="020F0502020204030204" pitchFamily="34" charset="0"/>
              </a:rPr>
              <a:t>Disengaged</a:t>
            </a:r>
            <a:endParaRPr lang="en-US" altLang="en-US" sz="1600" b="1">
              <a:solidFill>
                <a:srgbClr val="000000"/>
              </a:solidFill>
              <a:latin typeface="Calibri" panose="020F0502020204030204" pitchFamily="34" charset="0"/>
            </a:endParaRPr>
          </a:p>
        </p:txBody>
      </p:sp>
      <p:sp>
        <p:nvSpPr>
          <p:cNvPr id="29" name="Text Box 14">
            <a:extLst>
              <a:ext uri="{FF2B5EF4-FFF2-40B4-BE49-F238E27FC236}">
                <a16:creationId xmlns:a16="http://schemas.microsoft.com/office/drawing/2014/main" id="{0CBCEB9C-BDA2-B515-2405-079AD4B2D548}"/>
              </a:ext>
            </a:extLst>
          </p:cNvPr>
          <p:cNvSpPr txBox="1">
            <a:spLocks noChangeArrowheads="1"/>
          </p:cNvSpPr>
          <p:nvPr/>
        </p:nvSpPr>
        <p:spPr bwMode="auto">
          <a:xfrm>
            <a:off x="4081275" y="1665652"/>
            <a:ext cx="1879600" cy="2365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NZ" altLang="en-US" sz="1600" b="1">
                <a:solidFill>
                  <a:srgbClr val="000000"/>
                </a:solidFill>
                <a:latin typeface="Calibri" panose="020F0502020204030204" pitchFamily="34" charset="0"/>
              </a:rPr>
              <a:t>Overwhelmed</a:t>
            </a:r>
            <a:endParaRPr lang="en-US" altLang="en-US" sz="1600" b="1">
              <a:solidFill>
                <a:srgbClr val="000000"/>
              </a:solidFill>
              <a:latin typeface="Calibri" panose="020F0502020204030204" pitchFamily="34" charset="0"/>
            </a:endParaRPr>
          </a:p>
        </p:txBody>
      </p:sp>
      <p:sp>
        <p:nvSpPr>
          <p:cNvPr id="31" name="Text Box 15">
            <a:extLst>
              <a:ext uri="{FF2B5EF4-FFF2-40B4-BE49-F238E27FC236}">
                <a16:creationId xmlns:a16="http://schemas.microsoft.com/office/drawing/2014/main" id="{BA6470AE-A0CD-3A13-7A79-A65A0CB74BBC}"/>
              </a:ext>
            </a:extLst>
          </p:cNvPr>
          <p:cNvSpPr txBox="1">
            <a:spLocks noChangeArrowheads="1"/>
          </p:cNvSpPr>
          <p:nvPr/>
        </p:nvSpPr>
        <p:spPr bwMode="auto">
          <a:xfrm>
            <a:off x="3902442" y="2181140"/>
            <a:ext cx="1881187" cy="2365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NZ" altLang="en-US" sz="1600" b="1">
                <a:solidFill>
                  <a:srgbClr val="000000"/>
                </a:solidFill>
                <a:latin typeface="Calibri" panose="020F0502020204030204" pitchFamily="34" charset="0"/>
              </a:rPr>
              <a:t>Stressed</a:t>
            </a:r>
            <a:endParaRPr lang="en-US" altLang="en-US" sz="1600" b="1">
              <a:solidFill>
                <a:srgbClr val="000000"/>
              </a:solidFill>
              <a:latin typeface="Calibri" panose="020F0502020204030204" pitchFamily="34" charset="0"/>
            </a:endParaRPr>
          </a:p>
        </p:txBody>
      </p:sp>
      <p:sp>
        <p:nvSpPr>
          <p:cNvPr id="33" name="Text Box 16">
            <a:extLst>
              <a:ext uri="{FF2B5EF4-FFF2-40B4-BE49-F238E27FC236}">
                <a16:creationId xmlns:a16="http://schemas.microsoft.com/office/drawing/2014/main" id="{25D01296-2E93-76FD-485D-A8433E6936CA}"/>
              </a:ext>
            </a:extLst>
          </p:cNvPr>
          <p:cNvSpPr txBox="1">
            <a:spLocks noChangeArrowheads="1"/>
          </p:cNvSpPr>
          <p:nvPr/>
        </p:nvSpPr>
        <p:spPr bwMode="auto">
          <a:xfrm>
            <a:off x="3766342" y="2736284"/>
            <a:ext cx="1211262" cy="3413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NZ" altLang="en-US" sz="1600" b="1">
                <a:solidFill>
                  <a:srgbClr val="000000"/>
                </a:solidFill>
                <a:latin typeface="Calibri" panose="020F0502020204030204" pitchFamily="34" charset="0"/>
              </a:rPr>
              <a:t>Unwell</a:t>
            </a:r>
            <a:endParaRPr lang="en-US" altLang="en-US" sz="1600" b="1">
              <a:solidFill>
                <a:srgbClr val="000000"/>
              </a:solidFill>
              <a:latin typeface="Calibri" panose="020F0502020204030204" pitchFamily="34" charset="0"/>
            </a:endParaRPr>
          </a:p>
        </p:txBody>
      </p:sp>
      <p:sp>
        <p:nvSpPr>
          <p:cNvPr id="35" name="TextBox 34">
            <a:extLst>
              <a:ext uri="{FF2B5EF4-FFF2-40B4-BE49-F238E27FC236}">
                <a16:creationId xmlns:a16="http://schemas.microsoft.com/office/drawing/2014/main" id="{7EC3ECC5-699F-C178-D458-1D3FE9191365}"/>
              </a:ext>
            </a:extLst>
          </p:cNvPr>
          <p:cNvSpPr txBox="1"/>
          <p:nvPr/>
        </p:nvSpPr>
        <p:spPr>
          <a:xfrm rot="19083821">
            <a:off x="4613064" y="1829681"/>
            <a:ext cx="4489400" cy="646331"/>
          </a:xfrm>
          <a:prstGeom prst="rect">
            <a:avLst/>
          </a:prstGeom>
          <a:noFill/>
        </p:spPr>
        <p:txBody>
          <a:bodyPr wrap="square" lIns="91440" tIns="45720" rIns="91440" bIns="45720" anchor="t">
            <a:spAutoFit/>
          </a:bodyPr>
          <a:lstStyle/>
          <a:p>
            <a:r>
              <a:rPr kumimoji="0" lang="en-NZ" altLang="en-US" sz="1800" b="1" i="0" u="none" strike="noStrike" cap="none" normalizeH="0" baseline="0">
                <a:ln>
                  <a:noFill/>
                </a:ln>
                <a:solidFill>
                  <a:schemeClr val="bg1"/>
                </a:solidFill>
                <a:effectLst/>
              </a:rPr>
              <a:t>when the level of challenge and capability match</a:t>
            </a:r>
            <a:r>
              <a:rPr lang="en-NZ" altLang="en-US" b="1">
                <a:solidFill>
                  <a:schemeClr val="bg1"/>
                </a:solidFill>
              </a:rPr>
              <a:t> we are happy and engaged</a:t>
            </a:r>
            <a:endParaRPr lang="en-NZ">
              <a:solidFill>
                <a:schemeClr val="bg1"/>
              </a:solidFill>
            </a:endParaRPr>
          </a:p>
        </p:txBody>
      </p:sp>
      <p:sp>
        <p:nvSpPr>
          <p:cNvPr id="37" name="TextBox 36">
            <a:extLst>
              <a:ext uri="{FF2B5EF4-FFF2-40B4-BE49-F238E27FC236}">
                <a16:creationId xmlns:a16="http://schemas.microsoft.com/office/drawing/2014/main" id="{EB8C0064-0ECE-E4ED-1119-ECD49A4933E2}"/>
              </a:ext>
            </a:extLst>
          </p:cNvPr>
          <p:cNvSpPr txBox="1"/>
          <p:nvPr/>
        </p:nvSpPr>
        <p:spPr>
          <a:xfrm>
            <a:off x="514696" y="70727"/>
            <a:ext cx="9656113" cy="892552"/>
          </a:xfrm>
          <a:prstGeom prst="rect">
            <a:avLst/>
          </a:prstGeom>
          <a:noFill/>
        </p:spPr>
        <p:txBody>
          <a:bodyPr wrap="square" lIns="91440" tIns="45720" rIns="91440" bIns="45720" rtlCol="0" anchor="t">
            <a:spAutoFit/>
          </a:bodyPr>
          <a:lstStyle/>
          <a:p>
            <a:r>
              <a:rPr lang="en-NZ" sz="3200" b="1">
                <a:solidFill>
                  <a:srgbClr val="183121"/>
                </a:solidFill>
                <a:ea typeface="+mj-ea"/>
                <a:cs typeface="+mj-cs"/>
              </a:rPr>
              <a:t>Flow state - </a:t>
            </a:r>
          </a:p>
          <a:p>
            <a:r>
              <a:rPr lang="en-NZ" sz="2000" b="1">
                <a:solidFill>
                  <a:srgbClr val="183121"/>
                </a:solidFill>
                <a:ea typeface="+mj-ea"/>
                <a:cs typeface="+mj-cs"/>
              </a:rPr>
              <a:t>Matching level of challenge with capability and resources</a:t>
            </a:r>
            <a:endParaRPr lang="en-NZ" sz="2000" b="1">
              <a:solidFill>
                <a:srgbClr val="183121"/>
              </a:solidFill>
              <a:ea typeface="Calibri"/>
              <a:cs typeface="Calibri"/>
            </a:endParaRPr>
          </a:p>
        </p:txBody>
      </p:sp>
      <p:sp>
        <p:nvSpPr>
          <p:cNvPr id="2" name="TextBox 1">
            <a:extLst>
              <a:ext uri="{FF2B5EF4-FFF2-40B4-BE49-F238E27FC236}">
                <a16:creationId xmlns:a16="http://schemas.microsoft.com/office/drawing/2014/main" id="{1BC61BE2-55DC-ABF1-F1B7-D6D78D4D6E5E}"/>
              </a:ext>
            </a:extLst>
          </p:cNvPr>
          <p:cNvSpPr txBox="1"/>
          <p:nvPr/>
        </p:nvSpPr>
        <p:spPr>
          <a:xfrm>
            <a:off x="9060152" y="389307"/>
            <a:ext cx="2617152" cy="307777"/>
          </a:xfrm>
          <a:prstGeom prst="rect">
            <a:avLst/>
          </a:prstGeom>
          <a:noFill/>
        </p:spPr>
        <p:txBody>
          <a:bodyPr wrap="square" rtlCol="0">
            <a:spAutoFit/>
          </a:bodyPr>
          <a:lstStyle/>
          <a:p>
            <a:r>
              <a:rPr lang="en-NZ" sz="1400" i="1"/>
              <a:t>Source: Mihaly Csikszentmihalyi</a:t>
            </a:r>
          </a:p>
        </p:txBody>
      </p:sp>
    </p:spTree>
    <p:extLst>
      <p:ext uri="{BB962C8B-B14F-4D97-AF65-F5344CB8AC3E}">
        <p14:creationId xmlns:p14="http://schemas.microsoft.com/office/powerpoint/2010/main" val="106625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down)">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down)">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P spid="17" grpId="0"/>
      <p:bldP spid="19" grpId="0"/>
      <p:bldP spid="23" grpId="0"/>
      <p:bldP spid="25" grpId="0"/>
      <p:bldP spid="27" grpId="0"/>
      <p:bldP spid="29" grpId="0"/>
      <p:bldP spid="31"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DA74F-C0EB-D5C3-0B1B-998FA1E83D65}"/>
              </a:ext>
            </a:extLst>
          </p:cNvPr>
          <p:cNvSpPr>
            <a:spLocks noGrp="1"/>
          </p:cNvSpPr>
          <p:nvPr>
            <p:ph type="title"/>
          </p:nvPr>
        </p:nvSpPr>
        <p:spPr/>
        <p:txBody>
          <a:bodyPr lIns="91440" tIns="45720" rIns="91440" bIns="45720" anchor="t"/>
          <a:lstStyle/>
          <a:p>
            <a:r>
              <a:rPr lang="en-NZ" b="1"/>
              <a:t>What is a strength?</a:t>
            </a:r>
            <a:endParaRPr lang="en-NZ" b="1">
              <a:ea typeface="Calibri"/>
              <a:cs typeface="Calibri"/>
            </a:endParaRPr>
          </a:p>
        </p:txBody>
      </p:sp>
      <p:sp>
        <p:nvSpPr>
          <p:cNvPr id="10" name="Text Placeholder 2">
            <a:extLst>
              <a:ext uri="{FF2B5EF4-FFF2-40B4-BE49-F238E27FC236}">
                <a16:creationId xmlns:a16="http://schemas.microsoft.com/office/drawing/2014/main" id="{E2DB8826-3F7A-ED1A-802A-2FCC0F6C6E0A}"/>
              </a:ext>
            </a:extLst>
          </p:cNvPr>
          <p:cNvSpPr txBox="1">
            <a:spLocks/>
          </p:cNvSpPr>
          <p:nvPr/>
        </p:nvSpPr>
        <p:spPr>
          <a:xfrm>
            <a:off x="534659" y="1147905"/>
            <a:ext cx="10847693" cy="4547847"/>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a:t>A </a:t>
            </a:r>
            <a:r>
              <a:rPr lang="en-NZ" b="1"/>
              <a:t>strength </a:t>
            </a:r>
            <a:r>
              <a:rPr lang="en-NZ"/>
              <a:t>is a behaviour that comes naturally to us.  It happens relatively seamlessly and easily, gives us the energy to succeed and connects us to a purpose and sense of achievement.</a:t>
            </a:r>
            <a:endParaRPr lang="en-US" b="1">
              <a:ea typeface="Calibri"/>
              <a:cs typeface="Calibri"/>
            </a:endParaRPr>
          </a:p>
          <a:p>
            <a:pPr marL="342900" indent="-342900" algn="ctr"/>
            <a:r>
              <a:rPr lang="en-NZ" b="1">
                <a:solidFill>
                  <a:srgbClr val="183121"/>
                </a:solidFill>
                <a:ea typeface="+mj-ea"/>
                <a:cs typeface="+mj-cs"/>
              </a:rPr>
              <a:t>Talent x Investment = Strength (Gallup)</a:t>
            </a:r>
            <a:endParaRPr lang="en-NZ" b="1">
              <a:solidFill>
                <a:srgbClr val="183121"/>
              </a:solidFill>
              <a:ea typeface="Calibri"/>
              <a:cs typeface="Calibri"/>
            </a:endParaRPr>
          </a:p>
          <a:p>
            <a:pPr marL="342900" indent="-342900" algn="ctr"/>
            <a:r>
              <a:rPr lang="en-NZ" sz="1800" b="1">
                <a:solidFill>
                  <a:srgbClr val="183121"/>
                </a:solidFill>
                <a:ea typeface="Calibri"/>
                <a:cs typeface="Calibri"/>
              </a:rPr>
              <a:t>Talent = Innate patterns of thought, feeling or behaviour</a:t>
            </a:r>
            <a:br>
              <a:rPr lang="en-NZ" sz="1800" b="1">
                <a:ea typeface="Calibri"/>
                <a:cs typeface="Calibri"/>
              </a:rPr>
            </a:br>
            <a:r>
              <a:rPr lang="en-NZ" sz="1800" b="1">
                <a:solidFill>
                  <a:srgbClr val="183121"/>
                </a:solidFill>
                <a:ea typeface="Calibri"/>
                <a:cs typeface="Calibri"/>
              </a:rPr>
              <a:t>Investment = Time spent practicing or developing skills &amp; building knowledge</a:t>
            </a:r>
          </a:p>
          <a:p>
            <a:pPr marL="342900" indent="-342900"/>
            <a:endParaRPr lang="en-NZ">
              <a:solidFill>
                <a:srgbClr val="000000"/>
              </a:solidFill>
              <a:ea typeface="Calibri"/>
              <a:cs typeface="Calibri"/>
            </a:endParaRPr>
          </a:p>
          <a:p>
            <a:pPr marL="342900" indent="-342900"/>
            <a:r>
              <a:rPr lang="en-NZ" b="1"/>
              <a:t>Types of strengths:</a:t>
            </a:r>
            <a:endParaRPr lang="en-NZ">
              <a:ea typeface="Calibri"/>
              <a:cs typeface="Calibri"/>
            </a:endParaRPr>
          </a:p>
          <a:p>
            <a:pPr marL="457200" indent="-457200">
              <a:buChar char="•"/>
            </a:pPr>
            <a:r>
              <a:rPr lang="en-NZ"/>
              <a:t>character strengths</a:t>
            </a:r>
            <a:endParaRPr lang="en-NZ">
              <a:ea typeface="Calibri"/>
              <a:cs typeface="Calibri"/>
            </a:endParaRPr>
          </a:p>
          <a:p>
            <a:pPr marL="457200" indent="-457200">
              <a:buChar char="•"/>
            </a:pPr>
            <a:r>
              <a:rPr lang="en-NZ"/>
              <a:t>performance/talent based strengths</a:t>
            </a:r>
            <a:endParaRPr lang="en-NZ">
              <a:ea typeface="Calibri" panose="020F0502020204030204"/>
              <a:cs typeface="Calibri" panose="020F0502020204030204"/>
            </a:endParaRPr>
          </a:p>
          <a:p>
            <a:pPr marL="457200" indent="-457200">
              <a:buChar char="•"/>
            </a:pPr>
            <a:r>
              <a:rPr lang="en-NZ"/>
              <a:t>learned behaviours</a:t>
            </a:r>
            <a:endParaRPr lang="en-NZ">
              <a:ea typeface="Calibri"/>
              <a:cs typeface="Calibri"/>
            </a:endParaRPr>
          </a:p>
          <a:p>
            <a:pPr marL="342900" indent="-342900"/>
            <a:endParaRPr lang="en-NZ">
              <a:solidFill>
                <a:srgbClr val="000000"/>
              </a:solidFill>
              <a:ea typeface="Calibri"/>
              <a:cs typeface="Calibri"/>
            </a:endParaRPr>
          </a:p>
        </p:txBody>
      </p:sp>
    </p:spTree>
    <p:extLst>
      <p:ext uri="{BB962C8B-B14F-4D97-AF65-F5344CB8AC3E}">
        <p14:creationId xmlns:p14="http://schemas.microsoft.com/office/powerpoint/2010/main" val="3421472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DA74F-C0EB-D5C3-0B1B-998FA1E83D65}"/>
              </a:ext>
            </a:extLst>
          </p:cNvPr>
          <p:cNvSpPr>
            <a:spLocks noGrp="1"/>
          </p:cNvSpPr>
          <p:nvPr>
            <p:ph type="title"/>
          </p:nvPr>
        </p:nvSpPr>
        <p:spPr/>
        <p:txBody>
          <a:bodyPr lIns="91440" tIns="45720" rIns="91440" bIns="45720" anchor="t"/>
          <a:lstStyle/>
          <a:p>
            <a:r>
              <a:rPr lang="en-NZ" b="1"/>
              <a:t>Good news!</a:t>
            </a:r>
            <a:endParaRPr lang="en-NZ" b="1">
              <a:ea typeface="Calibri"/>
              <a:cs typeface="Calibri"/>
            </a:endParaRPr>
          </a:p>
        </p:txBody>
      </p:sp>
      <p:sp>
        <p:nvSpPr>
          <p:cNvPr id="5" name="Text Placeholder 2">
            <a:extLst>
              <a:ext uri="{FF2B5EF4-FFF2-40B4-BE49-F238E27FC236}">
                <a16:creationId xmlns:a16="http://schemas.microsoft.com/office/drawing/2014/main" id="{8FE702E5-F954-69C4-3130-546A975E9BB2}"/>
              </a:ext>
            </a:extLst>
          </p:cNvPr>
          <p:cNvSpPr txBox="1">
            <a:spLocks/>
          </p:cNvSpPr>
          <p:nvPr/>
        </p:nvSpPr>
        <p:spPr>
          <a:xfrm>
            <a:off x="571250" y="1456323"/>
            <a:ext cx="6460734" cy="4227996"/>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a:t>Whatever you want to accomplish, your strengths can help you:</a:t>
            </a:r>
            <a:endParaRPr lang="en-US" b="1">
              <a:ea typeface="Calibri"/>
              <a:cs typeface="Calibri"/>
            </a:endParaRPr>
          </a:p>
          <a:p>
            <a:pPr marL="1028700" lvl="1" indent="-342900"/>
            <a:r>
              <a:rPr lang="en-NZ" sz="2200">
                <a:solidFill>
                  <a:srgbClr val="000000"/>
                </a:solidFill>
                <a:ea typeface="Calibri"/>
                <a:cs typeface="Calibri"/>
              </a:rPr>
              <a:t>Increase your happiness at home and in your mahi (work)</a:t>
            </a:r>
          </a:p>
          <a:p>
            <a:pPr marL="1028700" lvl="1" indent="-342900"/>
            <a:r>
              <a:rPr lang="en-NZ" sz="2200">
                <a:solidFill>
                  <a:srgbClr val="000000"/>
                </a:solidFill>
                <a:ea typeface="Calibri"/>
                <a:cs typeface="Calibri"/>
              </a:rPr>
              <a:t>Improve your relationships</a:t>
            </a:r>
          </a:p>
          <a:p>
            <a:pPr marL="1028700" lvl="1" indent="-342900"/>
            <a:r>
              <a:rPr lang="en-NZ" sz="2200">
                <a:solidFill>
                  <a:srgbClr val="000000"/>
                </a:solidFill>
                <a:ea typeface="Calibri"/>
                <a:cs typeface="Calibri"/>
              </a:rPr>
              <a:t>Improve health through increased balance</a:t>
            </a:r>
          </a:p>
          <a:p>
            <a:pPr marL="1028700" lvl="1" indent="-342900"/>
            <a:r>
              <a:rPr lang="en-NZ" sz="2200">
                <a:solidFill>
                  <a:srgbClr val="000000"/>
                </a:solidFill>
                <a:ea typeface="Calibri"/>
                <a:cs typeface="Calibri"/>
              </a:rPr>
              <a:t>Increase your performance, engagement and satisfaction</a:t>
            </a:r>
          </a:p>
          <a:p>
            <a:pPr marL="1028700" lvl="1" indent="-342900"/>
            <a:r>
              <a:rPr lang="en-NZ" sz="2200">
                <a:solidFill>
                  <a:srgbClr val="000000"/>
                </a:solidFill>
                <a:ea typeface="Calibri"/>
                <a:cs typeface="Calibri"/>
              </a:rPr>
              <a:t>Achieve your life goals</a:t>
            </a:r>
          </a:p>
          <a:p>
            <a:pPr marL="1028700" lvl="1" indent="-342900"/>
            <a:r>
              <a:rPr lang="en-NZ" sz="2200">
                <a:solidFill>
                  <a:srgbClr val="000000"/>
                </a:solidFill>
                <a:ea typeface="Calibri"/>
                <a:cs typeface="Calibri"/>
              </a:rPr>
              <a:t>Reduce your stress</a:t>
            </a:r>
          </a:p>
          <a:p>
            <a:pPr marL="1028700" lvl="1" indent="-342900"/>
            <a:r>
              <a:rPr lang="en-NZ" sz="2200">
                <a:solidFill>
                  <a:srgbClr val="000000"/>
                </a:solidFill>
                <a:ea typeface="Calibri"/>
                <a:cs typeface="Calibri"/>
              </a:rPr>
              <a:t>Find meaning and purpose in your life</a:t>
            </a:r>
          </a:p>
          <a:p>
            <a:pPr marL="1028700" lvl="1" indent="-342900"/>
            <a:endParaRPr lang="en-NZ">
              <a:solidFill>
                <a:srgbClr val="000000"/>
              </a:solidFill>
              <a:ea typeface="Calibri"/>
              <a:cs typeface="Calibri"/>
            </a:endParaRPr>
          </a:p>
          <a:p>
            <a:pPr marL="1028700" lvl="1" indent="-342900"/>
            <a:endParaRPr lang="en-NZ">
              <a:solidFill>
                <a:srgbClr val="000000"/>
              </a:solidFill>
              <a:ea typeface="Calibri"/>
              <a:cs typeface="Calibri"/>
            </a:endParaRPr>
          </a:p>
        </p:txBody>
      </p:sp>
      <p:pic>
        <p:nvPicPr>
          <p:cNvPr id="6" name="Picture 5" descr="A person standing on one leg and pointing at a yellow sun&#10;&#10;Description automatically generated">
            <a:extLst>
              <a:ext uri="{FF2B5EF4-FFF2-40B4-BE49-F238E27FC236}">
                <a16:creationId xmlns:a16="http://schemas.microsoft.com/office/drawing/2014/main" id="{1AAFD650-84D6-0C09-C9F5-1AE1497AEE32}"/>
              </a:ext>
            </a:extLst>
          </p:cNvPr>
          <p:cNvPicPr>
            <a:picLocks noChangeAspect="1"/>
          </p:cNvPicPr>
          <p:nvPr/>
        </p:nvPicPr>
        <p:blipFill rotWithShape="1">
          <a:blip r:embed="rId3"/>
          <a:srcRect l="52051" t="1946" r="1562" b="9246"/>
          <a:stretch/>
        </p:blipFill>
        <p:spPr>
          <a:xfrm>
            <a:off x="7031984" y="1071886"/>
            <a:ext cx="4826664" cy="4355785"/>
          </a:xfrm>
          <a:prstGeom prst="rect">
            <a:avLst/>
          </a:prstGeom>
        </p:spPr>
      </p:pic>
    </p:spTree>
    <p:extLst>
      <p:ext uri="{BB962C8B-B14F-4D97-AF65-F5344CB8AC3E}">
        <p14:creationId xmlns:p14="http://schemas.microsoft.com/office/powerpoint/2010/main" val="1945556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5D42-BA96-649E-D471-640074549854}"/>
              </a:ext>
            </a:extLst>
          </p:cNvPr>
          <p:cNvSpPr>
            <a:spLocks noGrp="1"/>
          </p:cNvSpPr>
          <p:nvPr>
            <p:ph type="title"/>
          </p:nvPr>
        </p:nvSpPr>
        <p:spPr/>
        <p:txBody>
          <a:bodyPr lIns="91440" tIns="45720" rIns="91440" bIns="45720" anchor="t"/>
          <a:lstStyle/>
          <a:p>
            <a:r>
              <a:rPr lang="en-US" b="1">
                <a:ea typeface="Calibri"/>
                <a:cs typeface="Calibri"/>
              </a:rPr>
              <a:t>Character Strengths</a:t>
            </a:r>
            <a:endParaRPr lang="en-US" b="1"/>
          </a:p>
        </p:txBody>
      </p:sp>
      <p:pic>
        <p:nvPicPr>
          <p:cNvPr id="6" name="Picture 5" descr="A group of colorful circles with words and symbols&#10;&#10;Description automatically generated">
            <a:extLst>
              <a:ext uri="{FF2B5EF4-FFF2-40B4-BE49-F238E27FC236}">
                <a16:creationId xmlns:a16="http://schemas.microsoft.com/office/drawing/2014/main" id="{834F1270-E3B7-6669-5905-6774FAF130C2}"/>
              </a:ext>
            </a:extLst>
          </p:cNvPr>
          <p:cNvPicPr>
            <a:picLocks noChangeAspect="1"/>
          </p:cNvPicPr>
          <p:nvPr/>
        </p:nvPicPr>
        <p:blipFill rotWithShape="1">
          <a:blip r:embed="rId3"/>
          <a:srcRect l="15058" t="12536" r="12124" b="144"/>
          <a:stretch/>
        </p:blipFill>
        <p:spPr>
          <a:xfrm>
            <a:off x="1834444" y="985784"/>
            <a:ext cx="7455671" cy="4784177"/>
          </a:xfrm>
          <a:prstGeom prst="rect">
            <a:avLst/>
          </a:prstGeom>
        </p:spPr>
      </p:pic>
      <p:sp>
        <p:nvSpPr>
          <p:cNvPr id="3" name="TextBox 2">
            <a:extLst>
              <a:ext uri="{FF2B5EF4-FFF2-40B4-BE49-F238E27FC236}">
                <a16:creationId xmlns:a16="http://schemas.microsoft.com/office/drawing/2014/main" id="{7E040BFE-CB0C-0CFF-9A0B-B2E44F3788C0}"/>
              </a:ext>
            </a:extLst>
          </p:cNvPr>
          <p:cNvSpPr txBox="1"/>
          <p:nvPr/>
        </p:nvSpPr>
        <p:spPr>
          <a:xfrm>
            <a:off x="528034" y="5733245"/>
            <a:ext cx="97621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u="sng">
                <a:solidFill>
                  <a:srgbClr val="0563C1"/>
                </a:solidFill>
                <a:cs typeface="Segoe UI"/>
                <a:hlinkClick r:id="rId4"/>
              </a:rPr>
              <a:t>Take a strengths survey: VIA Character Strengths Survey &amp; Character Reports | VIA Institute </a:t>
            </a:r>
            <a:endParaRPr lang="en-US">
              <a:cs typeface="Calibri" panose="020F0502020204030204"/>
            </a:endParaRPr>
          </a:p>
        </p:txBody>
      </p:sp>
    </p:spTree>
    <p:extLst>
      <p:ext uri="{BB962C8B-B14F-4D97-AF65-F5344CB8AC3E}">
        <p14:creationId xmlns:p14="http://schemas.microsoft.com/office/powerpoint/2010/main" val="83429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639B-2B44-D658-82DA-DE9657D672F1}"/>
              </a:ext>
            </a:extLst>
          </p:cNvPr>
          <p:cNvSpPr>
            <a:spLocks noGrp="1"/>
          </p:cNvSpPr>
          <p:nvPr>
            <p:ph type="title"/>
          </p:nvPr>
        </p:nvSpPr>
        <p:spPr/>
        <p:txBody>
          <a:bodyPr lIns="91440" tIns="45720" rIns="91440" bIns="45720" anchor="t"/>
          <a:lstStyle/>
          <a:p>
            <a:r>
              <a:rPr lang="en-NZ" b="1">
                <a:ea typeface="Calibri"/>
                <a:cs typeface="Calibri"/>
              </a:rPr>
              <a:t>What are your work strengths? </a:t>
            </a:r>
            <a:endParaRPr lang="en-US" b="1"/>
          </a:p>
        </p:txBody>
      </p:sp>
      <p:sp>
        <p:nvSpPr>
          <p:cNvPr id="3" name="Content Placeholder 2">
            <a:extLst>
              <a:ext uri="{FF2B5EF4-FFF2-40B4-BE49-F238E27FC236}">
                <a16:creationId xmlns:a16="http://schemas.microsoft.com/office/drawing/2014/main" id="{2348EBE3-1CE7-B7D6-7523-8FDBA66D45EC}"/>
              </a:ext>
            </a:extLst>
          </p:cNvPr>
          <p:cNvSpPr>
            <a:spLocks noGrp="1"/>
          </p:cNvSpPr>
          <p:nvPr>
            <p:ph idx="1"/>
          </p:nvPr>
        </p:nvSpPr>
        <p:spPr>
          <a:xfrm>
            <a:off x="609917" y="1264070"/>
            <a:ext cx="5618685" cy="4598250"/>
          </a:xfrm>
        </p:spPr>
        <p:txBody>
          <a:bodyPr lIns="91440" tIns="45720" rIns="91440" bIns="45720" anchor="t"/>
          <a:lstStyle/>
          <a:p>
            <a:r>
              <a:rPr lang="en-NZ" sz="2000" b="1">
                <a:ea typeface="Calibri"/>
                <a:cs typeface="Calibri"/>
              </a:rPr>
              <a:t>Passion</a:t>
            </a:r>
            <a:endParaRPr lang="en-US" sz="2000">
              <a:ea typeface="Calibri"/>
              <a:cs typeface="Calibri"/>
            </a:endParaRPr>
          </a:p>
          <a:p>
            <a:r>
              <a:rPr lang="en-NZ" sz="2000">
                <a:ea typeface="Calibri"/>
                <a:cs typeface="Calibri"/>
              </a:rPr>
              <a:t>What activities are you drawn to?</a:t>
            </a:r>
            <a:endParaRPr lang="en-US" sz="2000">
              <a:ea typeface="Calibri"/>
              <a:cs typeface="Calibri"/>
            </a:endParaRPr>
          </a:p>
          <a:p>
            <a:r>
              <a:rPr lang="en-NZ" sz="2000" b="1">
                <a:ea typeface="Calibri"/>
                <a:cs typeface="Calibri"/>
              </a:rPr>
              <a:t>Learning </a:t>
            </a:r>
            <a:endParaRPr lang="en-US" sz="2000">
              <a:ea typeface="Calibri"/>
              <a:cs typeface="Calibri"/>
            </a:endParaRPr>
          </a:p>
          <a:p>
            <a:r>
              <a:rPr lang="en-NZ" sz="2000">
                <a:ea typeface="Calibri"/>
                <a:cs typeface="Calibri"/>
              </a:rPr>
              <a:t>What skills or knowledge do you pick up quickly?</a:t>
            </a:r>
            <a:endParaRPr lang="en-US" sz="2000">
              <a:ea typeface="Calibri"/>
              <a:cs typeface="Calibri"/>
            </a:endParaRPr>
          </a:p>
          <a:p>
            <a:r>
              <a:rPr lang="en-NZ" sz="2000" b="1">
                <a:ea typeface="Calibri"/>
                <a:cs typeface="Calibri"/>
              </a:rPr>
              <a:t>Satisfaction</a:t>
            </a:r>
            <a:endParaRPr lang="en-US" sz="2000">
              <a:ea typeface="Calibri"/>
              <a:cs typeface="Calibri"/>
            </a:endParaRPr>
          </a:p>
          <a:p>
            <a:r>
              <a:rPr lang="en-NZ" sz="2000">
                <a:ea typeface="Calibri"/>
                <a:cs typeface="Calibri"/>
              </a:rPr>
              <a:t>When do you feel a strong sense of fulfilment?</a:t>
            </a:r>
            <a:endParaRPr lang="en-US" sz="2000">
              <a:ea typeface="Calibri"/>
              <a:cs typeface="Calibri"/>
            </a:endParaRPr>
          </a:p>
          <a:p>
            <a:r>
              <a:rPr lang="en-NZ" sz="2000" b="1">
                <a:ea typeface="Calibri"/>
                <a:cs typeface="Calibri"/>
              </a:rPr>
              <a:t>Flow</a:t>
            </a:r>
            <a:endParaRPr lang="en-US" sz="2000">
              <a:ea typeface="Calibri"/>
              <a:cs typeface="Calibri"/>
            </a:endParaRPr>
          </a:p>
          <a:p>
            <a:r>
              <a:rPr lang="en-NZ" sz="2000">
                <a:ea typeface="Calibri"/>
                <a:cs typeface="Calibri"/>
              </a:rPr>
              <a:t>When are you so immersed in something that you lose all sense of time?</a:t>
            </a:r>
            <a:endParaRPr lang="en-US" sz="2000">
              <a:ea typeface="Calibri"/>
              <a:cs typeface="Calibri"/>
            </a:endParaRPr>
          </a:p>
          <a:p>
            <a:r>
              <a:rPr lang="en-NZ" sz="2000" b="1">
                <a:ea typeface="Calibri"/>
                <a:cs typeface="Calibri"/>
              </a:rPr>
              <a:t>Excellence </a:t>
            </a:r>
            <a:endParaRPr lang="en-US" sz="2000">
              <a:ea typeface="Calibri"/>
              <a:cs typeface="Calibri"/>
            </a:endParaRPr>
          </a:p>
          <a:p>
            <a:r>
              <a:rPr lang="en-NZ" sz="2000">
                <a:ea typeface="Calibri"/>
                <a:cs typeface="Calibri"/>
              </a:rPr>
              <a:t>Where do you excel? What comes easily to you?</a:t>
            </a:r>
            <a:endParaRPr lang="en-US"/>
          </a:p>
        </p:txBody>
      </p:sp>
      <p:pic>
        <p:nvPicPr>
          <p:cNvPr id="6" name="Picture 5" descr="Glowing hanging light bulb in front of dark light bulbs">
            <a:extLst>
              <a:ext uri="{FF2B5EF4-FFF2-40B4-BE49-F238E27FC236}">
                <a16:creationId xmlns:a16="http://schemas.microsoft.com/office/drawing/2014/main" id="{17983988-C56E-E74A-F1C2-660F2D755659}"/>
              </a:ext>
            </a:extLst>
          </p:cNvPr>
          <p:cNvPicPr>
            <a:picLocks noGrp="1" noChangeAspect="1"/>
          </p:cNvPicPr>
          <p:nvPr/>
        </p:nvPicPr>
        <p:blipFill>
          <a:blip r:embed="rId3"/>
          <a:srcRect l="9991" r="9991"/>
          <a:stretch>
            <a:fillRect/>
          </a:stretch>
        </p:blipFill>
        <p:spPr>
          <a:xfrm>
            <a:off x="6322125" y="1198764"/>
            <a:ext cx="5272872" cy="4574716"/>
          </a:xfrm>
          <a:prstGeom prst="rect">
            <a:avLst/>
          </a:prstGeom>
          <a:solidFill>
            <a:schemeClr val="bg1">
              <a:lumMod val="95000"/>
            </a:schemeClr>
          </a:solidFill>
          <a:ln w="12700">
            <a:noFill/>
          </a:ln>
          <a:effectLst/>
        </p:spPr>
      </p:pic>
    </p:spTree>
    <p:extLst>
      <p:ext uri="{BB962C8B-B14F-4D97-AF65-F5344CB8AC3E}">
        <p14:creationId xmlns:p14="http://schemas.microsoft.com/office/powerpoint/2010/main" val="2065204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DF244-E1E5-88EC-987F-6DFF1216CFFE}"/>
              </a:ext>
            </a:extLst>
          </p:cNvPr>
          <p:cNvSpPr>
            <a:spLocks noGrp="1"/>
          </p:cNvSpPr>
          <p:nvPr>
            <p:ph type="title"/>
          </p:nvPr>
        </p:nvSpPr>
        <p:spPr/>
        <p:txBody>
          <a:bodyPr lIns="91440" tIns="45720" rIns="91440" bIns="45720" anchor="t"/>
          <a:lstStyle/>
          <a:p>
            <a:r>
              <a:rPr lang="en-US" b="1">
                <a:ea typeface="Calibri"/>
                <a:cs typeface="Calibri"/>
              </a:rPr>
              <a:t>What are we really good at?</a:t>
            </a:r>
          </a:p>
        </p:txBody>
      </p:sp>
      <p:sp>
        <p:nvSpPr>
          <p:cNvPr id="3" name="Text Placeholder 2">
            <a:extLst>
              <a:ext uri="{FF2B5EF4-FFF2-40B4-BE49-F238E27FC236}">
                <a16:creationId xmlns:a16="http://schemas.microsoft.com/office/drawing/2014/main" id="{6D19470F-6F77-7D61-286B-3A93893CADB3}"/>
              </a:ext>
            </a:extLst>
          </p:cNvPr>
          <p:cNvSpPr>
            <a:spLocks noGrp="1"/>
          </p:cNvSpPr>
          <p:nvPr>
            <p:ph type="body" sz="quarter" idx="18"/>
          </p:nvPr>
        </p:nvSpPr>
        <p:spPr>
          <a:xfrm>
            <a:off x="609918" y="1593874"/>
            <a:ext cx="4698436" cy="3146145"/>
          </a:xfrm>
        </p:spPr>
        <p:txBody>
          <a:bodyPr lIns="91440" tIns="45720" rIns="91440" bIns="45720" anchor="t"/>
          <a:lstStyle/>
          <a:p>
            <a:r>
              <a:rPr lang="en-NZ">
                <a:ea typeface="Calibri"/>
                <a:cs typeface="Calibri"/>
              </a:rPr>
              <a:t>Work together to create a team profile of our collective strengths.</a:t>
            </a:r>
          </a:p>
          <a:p>
            <a:r>
              <a:rPr lang="en-NZ">
                <a:ea typeface="Calibri"/>
                <a:cs typeface="Calibri"/>
              </a:rPr>
              <a:t>Identify specific:</a:t>
            </a:r>
          </a:p>
          <a:p>
            <a:pPr marL="457200" indent="-457200">
              <a:buFont typeface="Arial,Sans-Serif"/>
              <a:buChar char="•"/>
            </a:pPr>
            <a:r>
              <a:rPr lang="en-NZ">
                <a:ea typeface="Calibri"/>
                <a:cs typeface="Calibri"/>
              </a:rPr>
              <a:t>character strengths</a:t>
            </a:r>
          </a:p>
          <a:p>
            <a:pPr marL="457200" indent="-457200">
              <a:buFont typeface="Arial,Sans-Serif"/>
              <a:buChar char="•"/>
            </a:pPr>
            <a:r>
              <a:rPr lang="en-NZ">
                <a:ea typeface="Calibri"/>
                <a:cs typeface="Calibri"/>
              </a:rPr>
              <a:t>performance/talent based strengths</a:t>
            </a:r>
          </a:p>
          <a:p>
            <a:pPr marL="457200" indent="-457200">
              <a:buFont typeface="Arial,Sans-Serif"/>
              <a:buChar char="•"/>
            </a:pPr>
            <a:r>
              <a:rPr lang="en-NZ">
                <a:ea typeface="Calibri"/>
                <a:cs typeface="Calibri"/>
              </a:rPr>
              <a:t>learned behaviours</a:t>
            </a:r>
          </a:p>
          <a:p>
            <a:pPr marL="457200" indent="-457200">
              <a:buFont typeface="Arial,Sans-Serif"/>
              <a:buChar char="•"/>
            </a:pPr>
            <a:endParaRPr lang="en-NZ">
              <a:ea typeface="Calibri"/>
              <a:cs typeface="Calibri"/>
            </a:endParaRPr>
          </a:p>
          <a:p>
            <a:endParaRPr lang="en-NZ" sz="1500" i="1">
              <a:solidFill>
                <a:srgbClr val="202124"/>
              </a:solidFill>
              <a:ea typeface="Calibri"/>
              <a:cs typeface="Calibri"/>
            </a:endParaRPr>
          </a:p>
        </p:txBody>
      </p:sp>
      <p:pic>
        <p:nvPicPr>
          <p:cNvPr id="5" name="Picture Placeholder 4" descr="Colorful strings being wound together">
            <a:extLst>
              <a:ext uri="{FF2B5EF4-FFF2-40B4-BE49-F238E27FC236}">
                <a16:creationId xmlns:a16="http://schemas.microsoft.com/office/drawing/2014/main" id="{F1C5C6ED-AEEB-BF31-6BD5-8D3699CDEA39}"/>
              </a:ext>
            </a:extLst>
          </p:cNvPr>
          <p:cNvPicPr>
            <a:picLocks noGrp="1" noChangeAspect="1"/>
          </p:cNvPicPr>
          <p:nvPr>
            <p:ph type="pic" sz="quarter" idx="14"/>
          </p:nvPr>
        </p:nvPicPr>
        <p:blipFill>
          <a:blip r:embed="rId3"/>
          <a:srcRect l="9991" r="9991"/>
          <a:stretch/>
        </p:blipFill>
        <p:spPr>
          <a:xfrm>
            <a:off x="6327227" y="1011031"/>
            <a:ext cx="4692803" cy="3925605"/>
          </a:xfrm>
        </p:spPr>
      </p:pic>
      <p:sp>
        <p:nvSpPr>
          <p:cNvPr id="8" name="TextBox 7">
            <a:extLst>
              <a:ext uri="{FF2B5EF4-FFF2-40B4-BE49-F238E27FC236}">
                <a16:creationId xmlns:a16="http://schemas.microsoft.com/office/drawing/2014/main" id="{99C1C547-5A1C-8F62-9B19-8E46D30FFF63}"/>
              </a:ext>
            </a:extLst>
          </p:cNvPr>
          <p:cNvSpPr txBox="1"/>
          <p:nvPr/>
        </p:nvSpPr>
        <p:spPr>
          <a:xfrm>
            <a:off x="5373511" y="5063067"/>
            <a:ext cx="66002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NZ" i="1" err="1">
                <a:solidFill>
                  <a:srgbClr val="040C28"/>
                </a:solidFill>
              </a:rPr>
              <a:t>Ēhara</a:t>
            </a:r>
            <a:r>
              <a:rPr lang="en-NZ" i="1">
                <a:solidFill>
                  <a:srgbClr val="040C28"/>
                </a:solidFill>
              </a:rPr>
              <a:t> </a:t>
            </a:r>
            <a:r>
              <a:rPr lang="en-NZ" i="1" err="1">
                <a:solidFill>
                  <a:srgbClr val="040C28"/>
                </a:solidFill>
              </a:rPr>
              <a:t>tāku</a:t>
            </a:r>
            <a:r>
              <a:rPr lang="en-NZ" i="1">
                <a:solidFill>
                  <a:srgbClr val="040C28"/>
                </a:solidFill>
              </a:rPr>
              <a:t> toa </a:t>
            </a:r>
            <a:r>
              <a:rPr lang="en-NZ" i="1" err="1">
                <a:solidFill>
                  <a:srgbClr val="040C28"/>
                </a:solidFill>
              </a:rPr>
              <a:t>i</a:t>
            </a:r>
            <a:r>
              <a:rPr lang="en-NZ" i="1">
                <a:solidFill>
                  <a:srgbClr val="040C28"/>
                </a:solidFill>
              </a:rPr>
              <a:t> </a:t>
            </a:r>
            <a:r>
              <a:rPr lang="en-NZ" i="1" err="1">
                <a:solidFill>
                  <a:srgbClr val="040C28"/>
                </a:solidFill>
              </a:rPr>
              <a:t>te</a:t>
            </a:r>
            <a:r>
              <a:rPr lang="en-NZ" i="1">
                <a:solidFill>
                  <a:srgbClr val="040C28"/>
                </a:solidFill>
              </a:rPr>
              <a:t> toa </a:t>
            </a:r>
            <a:r>
              <a:rPr lang="en-NZ" i="1" err="1">
                <a:solidFill>
                  <a:srgbClr val="040C28"/>
                </a:solidFill>
              </a:rPr>
              <a:t>takatahi</a:t>
            </a:r>
            <a:r>
              <a:rPr lang="en-NZ" i="1">
                <a:solidFill>
                  <a:srgbClr val="040C28"/>
                </a:solidFill>
              </a:rPr>
              <a:t>, </a:t>
            </a:r>
            <a:r>
              <a:rPr lang="en-NZ" i="1" err="1">
                <a:solidFill>
                  <a:srgbClr val="040C28"/>
                </a:solidFill>
              </a:rPr>
              <a:t>engari</a:t>
            </a:r>
            <a:r>
              <a:rPr lang="en-NZ" i="1">
                <a:solidFill>
                  <a:srgbClr val="040C28"/>
                </a:solidFill>
              </a:rPr>
              <a:t> he toa </a:t>
            </a:r>
            <a:r>
              <a:rPr lang="en-NZ" i="1" err="1">
                <a:solidFill>
                  <a:srgbClr val="040C28"/>
                </a:solidFill>
              </a:rPr>
              <a:t>takitini</a:t>
            </a:r>
            <a:r>
              <a:rPr lang="en-NZ" i="1">
                <a:solidFill>
                  <a:srgbClr val="202124"/>
                </a:solidFill>
              </a:rPr>
              <a:t>. </a:t>
            </a:r>
            <a:endParaRPr lang="en-US">
              <a:solidFill>
                <a:srgbClr val="000000"/>
              </a:solidFill>
              <a:ea typeface="Calibri" panose="020F0502020204030204"/>
              <a:cs typeface="Calibri" panose="020F0502020204030204"/>
            </a:endParaRPr>
          </a:p>
          <a:p>
            <a:pPr algn="ctr"/>
            <a:r>
              <a:rPr lang="en-NZ" i="1">
                <a:solidFill>
                  <a:srgbClr val="202124"/>
                </a:solidFill>
              </a:rPr>
              <a:t>Our strength is not made from us alone, but made from many</a:t>
            </a:r>
            <a:endParaRPr lang="en-US">
              <a:ea typeface="Calibri"/>
              <a:cs typeface="Calibri"/>
            </a:endParaRPr>
          </a:p>
        </p:txBody>
      </p:sp>
    </p:spTree>
    <p:extLst>
      <p:ext uri="{BB962C8B-B14F-4D97-AF65-F5344CB8AC3E}">
        <p14:creationId xmlns:p14="http://schemas.microsoft.com/office/powerpoint/2010/main" val="4022601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DA74F-C0EB-D5C3-0B1B-998FA1E83D65}"/>
              </a:ext>
            </a:extLst>
          </p:cNvPr>
          <p:cNvSpPr>
            <a:spLocks noGrp="1"/>
          </p:cNvSpPr>
          <p:nvPr>
            <p:ph type="title"/>
          </p:nvPr>
        </p:nvSpPr>
        <p:spPr/>
        <p:txBody>
          <a:bodyPr lIns="91440" tIns="45720" rIns="91440" bIns="45720" anchor="t"/>
          <a:lstStyle/>
          <a:p>
            <a:r>
              <a:rPr lang="en-NZ" b="1"/>
              <a:t>Building on your strengths...</a:t>
            </a:r>
            <a:endParaRPr lang="en-NZ" b="1">
              <a:ea typeface="Calibri"/>
              <a:cs typeface="Calibri"/>
            </a:endParaRPr>
          </a:p>
        </p:txBody>
      </p:sp>
      <p:sp>
        <p:nvSpPr>
          <p:cNvPr id="4" name="Text Placeholder 2">
            <a:extLst>
              <a:ext uri="{FF2B5EF4-FFF2-40B4-BE49-F238E27FC236}">
                <a16:creationId xmlns:a16="http://schemas.microsoft.com/office/drawing/2014/main" id="{C8F42257-372E-075B-21A5-76D27EFA0CC5}"/>
              </a:ext>
            </a:extLst>
          </p:cNvPr>
          <p:cNvSpPr txBox="1">
            <a:spLocks/>
          </p:cNvSpPr>
          <p:nvPr/>
        </p:nvSpPr>
        <p:spPr>
          <a:xfrm>
            <a:off x="609918" y="1123505"/>
            <a:ext cx="5801936" cy="4859027"/>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000">
                <a:cs typeface="Calibri"/>
              </a:rPr>
              <a:t>Now we have identified our team strengths, what next?</a:t>
            </a:r>
            <a:endParaRPr lang="en-NZ" sz="2000">
              <a:ea typeface="Calibri"/>
              <a:cs typeface="Calibri"/>
            </a:endParaRPr>
          </a:p>
          <a:p>
            <a:r>
              <a:rPr lang="en-NZ" sz="2000"/>
              <a:t>Some questions to ask yourself:</a:t>
            </a:r>
            <a:endParaRPr lang="en-US" sz="2000">
              <a:ea typeface="Calibri"/>
              <a:cs typeface="Calibri"/>
            </a:endParaRPr>
          </a:p>
          <a:p>
            <a:pPr marL="1028700" lvl="1" indent="-342900"/>
            <a:r>
              <a:rPr lang="en-NZ" sz="2000">
                <a:solidFill>
                  <a:srgbClr val="183121"/>
                </a:solidFill>
                <a:ea typeface="+mj-ea"/>
                <a:cs typeface="+mj-cs"/>
              </a:rPr>
              <a:t>How have you been working to your strengths?</a:t>
            </a:r>
            <a:endParaRPr lang="en-NZ" sz="2000">
              <a:solidFill>
                <a:srgbClr val="183121"/>
              </a:solidFill>
              <a:ea typeface="Calibri"/>
              <a:cs typeface="Calibri"/>
            </a:endParaRPr>
          </a:p>
          <a:p>
            <a:pPr marL="1028700" lvl="1" indent="-342900"/>
            <a:r>
              <a:rPr lang="en-NZ" sz="2000">
                <a:solidFill>
                  <a:srgbClr val="183121"/>
                </a:solidFill>
                <a:ea typeface="+mj-ea"/>
                <a:cs typeface="+mj-cs"/>
              </a:rPr>
              <a:t>What do you love to do and are good at?</a:t>
            </a:r>
            <a:endParaRPr lang="en-NZ" sz="2000">
              <a:solidFill>
                <a:srgbClr val="183121"/>
              </a:solidFill>
              <a:ea typeface="Calibri"/>
              <a:cs typeface="Calibri"/>
            </a:endParaRPr>
          </a:p>
          <a:p>
            <a:pPr marL="1028700" lvl="1" indent="-342900"/>
            <a:r>
              <a:rPr lang="en-NZ" sz="2000">
                <a:solidFill>
                  <a:srgbClr val="183121"/>
                </a:solidFill>
                <a:ea typeface="+mj-ea"/>
                <a:cs typeface="+mj-cs"/>
              </a:rPr>
              <a:t>Can you work to your strengths every day?  What's stopping you? </a:t>
            </a:r>
            <a:br>
              <a:rPr lang="en-NZ" sz="2000">
                <a:ea typeface="+mj-ea"/>
                <a:cs typeface="+mj-cs"/>
              </a:rPr>
            </a:br>
            <a:r>
              <a:rPr lang="en-NZ" sz="2000">
                <a:solidFill>
                  <a:srgbClr val="183121"/>
                </a:solidFill>
                <a:ea typeface="+mj-ea"/>
                <a:cs typeface="+mj-cs"/>
              </a:rPr>
              <a:t>Are those things you can influence or control?</a:t>
            </a:r>
            <a:endParaRPr lang="en-NZ" sz="2000">
              <a:ea typeface="Calibri"/>
              <a:cs typeface="Calibri"/>
            </a:endParaRPr>
          </a:p>
          <a:p>
            <a:r>
              <a:rPr lang="en-NZ" sz="2000">
                <a:ea typeface="Calibri"/>
                <a:cs typeface="Calibri"/>
              </a:rPr>
              <a:t>What opportunities do we have to utilise our strengths to maximise a Flow State?</a:t>
            </a:r>
          </a:p>
          <a:p>
            <a:r>
              <a:rPr lang="en-NZ" sz="2000">
                <a:ea typeface="Calibri"/>
                <a:cs typeface="Calibri"/>
              </a:rPr>
              <a:t>Create an action plan with specific goals and activities aimed at building on our strengths.</a:t>
            </a:r>
          </a:p>
          <a:p>
            <a:endParaRPr lang="en-US" sz="1400">
              <a:ea typeface="Calibri" panose="020F0502020204030204"/>
              <a:cs typeface="Calibri" panose="020F0502020204030204"/>
            </a:endParaRPr>
          </a:p>
          <a:p>
            <a:endParaRPr lang="en-US" sz="1400">
              <a:ea typeface="Calibri" panose="020F0502020204030204"/>
              <a:cs typeface="Calibri" panose="020F0502020204030204"/>
            </a:endParaRPr>
          </a:p>
          <a:p>
            <a:pPr marL="342900" indent="-342900"/>
            <a:endParaRPr lang="en-NZ" sz="1800">
              <a:ea typeface="Calibri" panose="020F0502020204030204"/>
              <a:cs typeface="Calibri" panose="020F0502020204030204"/>
            </a:endParaRPr>
          </a:p>
          <a:p>
            <a:pPr marL="1028700" lvl="1" indent="-342900"/>
            <a:endParaRPr lang="en-NZ" sz="1800">
              <a:ea typeface="Calibri" panose="020F0502020204030204"/>
              <a:cs typeface="Calibri" panose="020F0502020204030204"/>
            </a:endParaRPr>
          </a:p>
          <a:p>
            <a:endParaRPr lang="en-NZ" sz="1800">
              <a:ea typeface="Calibri" panose="020F0502020204030204"/>
              <a:cs typeface="Calibri" panose="020F0502020204030204"/>
            </a:endParaRPr>
          </a:p>
          <a:p>
            <a:pPr marL="342900" indent="-342900">
              <a:buChar char="•"/>
            </a:pPr>
            <a:endParaRPr lang="en-NZ" sz="1800">
              <a:ea typeface="Calibri" panose="020F0502020204030204"/>
              <a:cs typeface="Calibri" panose="020F0502020204030204"/>
            </a:endParaRPr>
          </a:p>
          <a:p>
            <a:pPr marL="342900" indent="-342900" algn="ctr"/>
            <a:endParaRPr lang="en-NZ" sz="1800">
              <a:ea typeface="Calibri" panose="020F0502020204030204"/>
              <a:cs typeface="Calibri" panose="020F0502020204030204"/>
            </a:endParaRPr>
          </a:p>
          <a:p>
            <a:pPr marL="1028700" lvl="1" indent="-342900"/>
            <a:endParaRPr lang="en-NZ" sz="1800">
              <a:ea typeface="Calibri" panose="020F0502020204030204"/>
              <a:cs typeface="Calibri" panose="020F0502020204030204"/>
            </a:endParaRPr>
          </a:p>
          <a:p>
            <a:pPr marL="1028700" lvl="1" indent="-342900"/>
            <a:endParaRPr lang="en-NZ" sz="1800">
              <a:ea typeface="Calibri" panose="020F0502020204030204"/>
              <a:cs typeface="Calibri" panose="020F0502020204030204"/>
            </a:endParaRPr>
          </a:p>
        </p:txBody>
      </p:sp>
      <p:pic>
        <p:nvPicPr>
          <p:cNvPr id="3" name="Picture 2" descr="White stones balanced in a stack">
            <a:extLst>
              <a:ext uri="{FF2B5EF4-FFF2-40B4-BE49-F238E27FC236}">
                <a16:creationId xmlns:a16="http://schemas.microsoft.com/office/drawing/2014/main" id="{9E15EC63-FC14-2096-1BE0-4882104E7827}"/>
              </a:ext>
            </a:extLst>
          </p:cNvPr>
          <p:cNvPicPr>
            <a:picLocks noChangeAspect="1"/>
          </p:cNvPicPr>
          <p:nvPr/>
        </p:nvPicPr>
        <p:blipFill>
          <a:blip r:embed="rId3"/>
          <a:stretch>
            <a:fillRect/>
          </a:stretch>
        </p:blipFill>
        <p:spPr>
          <a:xfrm>
            <a:off x="6411854" y="1091200"/>
            <a:ext cx="5219700" cy="4581525"/>
          </a:xfrm>
          <a:prstGeom prst="rect">
            <a:avLst/>
          </a:prstGeom>
        </p:spPr>
      </p:pic>
    </p:spTree>
    <p:extLst>
      <p:ext uri="{BB962C8B-B14F-4D97-AF65-F5344CB8AC3E}">
        <p14:creationId xmlns:p14="http://schemas.microsoft.com/office/powerpoint/2010/main" val="3982703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354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Pukenga-Green-Template_Aug22" id="{2B8192E4-B383-6940-9AC0-A2B0EFB1E443}" vid="{4CF0F4FD-608D-C24D-A3C7-2B21B97118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CA7B3C3A8AD74DB45A5C6869B65F27" ma:contentTypeVersion="15" ma:contentTypeDescription="Create a new document." ma:contentTypeScope="" ma:versionID="ec43fc302d0fc1df1f5de66d63680b79">
  <xsd:schema xmlns:xsd="http://www.w3.org/2001/XMLSchema" xmlns:xs="http://www.w3.org/2001/XMLSchema" xmlns:p="http://schemas.microsoft.com/office/2006/metadata/properties" xmlns:ns2="67bff60f-c4c4-4f72-81d4-e7b1362e36ff" xmlns:ns3="8b5e1228-17de-4059-8ec1-73b4b54cc295" targetNamespace="http://schemas.microsoft.com/office/2006/metadata/properties" ma:root="true" ma:fieldsID="09e5a07b7733c8aab90e5d31591201e5" ns2:_="" ns3:_="">
    <xsd:import namespace="67bff60f-c4c4-4f72-81d4-e7b1362e36ff"/>
    <xsd:import namespace="8b5e1228-17de-4059-8ec1-73b4b54cc29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bff60f-c4c4-4f72-81d4-e7b1362e36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749db1a-6c0b-4ff4-8a55-3df930a2b36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5e1228-17de-4059-8ec1-73b4b54cc29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5310dd2-a0fc-46fb-a7b4-5ace082b21e9}" ma:internalName="TaxCatchAll" ma:showField="CatchAllData" ma:web="8b5e1228-17de-4059-8ec1-73b4b54cc2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b5e1228-17de-4059-8ec1-73b4b54cc295" xsi:nil="true"/>
    <lcf76f155ced4ddcb4097134ff3c332f xmlns="67bff60f-c4c4-4f72-81d4-e7b1362e36f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C17DE45-8267-4FAF-8DC2-CCEE5818377D}"/>
</file>

<file path=customXml/itemProps2.xml><?xml version="1.0" encoding="utf-8"?>
<ds:datastoreItem xmlns:ds="http://schemas.openxmlformats.org/officeDocument/2006/customXml" ds:itemID="{16858CAE-F01E-4AAC-AC96-148D1415790B}">
  <ds:schemaRefs>
    <ds:schemaRef ds:uri="http://schemas.microsoft.com/sharepoint/v3/contenttype/forms"/>
  </ds:schemaRefs>
</ds:datastoreItem>
</file>

<file path=customXml/itemProps3.xml><?xml version="1.0" encoding="utf-8"?>
<ds:datastoreItem xmlns:ds="http://schemas.openxmlformats.org/officeDocument/2006/customXml" ds:itemID="{11805237-A8BD-4A6E-812A-F2F4DAB55F2F}">
  <ds:schemaRefs>
    <ds:schemaRef ds:uri="973d4177-aee4-4633-8307-848e188ac688"/>
    <ds:schemaRef ds:uri="efc47b9f-5a40-43f8-a7a7-f69ad8a4d57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Template</Template>
  <TotalTime>0</TotalTime>
  <Words>1137</Words>
  <Application>Microsoft Office PowerPoint</Application>
  <PresentationFormat>Widescreen</PresentationFormat>
  <Paragraphs>101</Paragraphs>
  <Slides>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Arial,Sans-Serif</vt:lpstr>
      <vt:lpstr>Arial</vt:lpstr>
      <vt:lpstr>Calibri</vt:lpstr>
      <vt:lpstr>Century Gothic</vt:lpstr>
      <vt:lpstr>Dreaming Outloud Pro</vt:lpstr>
      <vt:lpstr>Jumble</vt:lpstr>
      <vt:lpstr>Segoe UI</vt:lpstr>
      <vt:lpstr>Office Theme</vt:lpstr>
      <vt:lpstr>Kaha me ngā āheitanga |Strengths and Opportunities</vt:lpstr>
      <vt:lpstr>PowerPoint Presentation</vt:lpstr>
      <vt:lpstr>What is a strength?</vt:lpstr>
      <vt:lpstr>Good news!</vt:lpstr>
      <vt:lpstr>Character Strengths</vt:lpstr>
      <vt:lpstr>What are your work strengths? </vt:lpstr>
      <vt:lpstr>What are we really good at?</vt:lpstr>
      <vt:lpstr>Building on your strengths...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Consultation </dc:title>
  <dc:creator>Ainslee Collins</dc:creator>
  <cp:lastModifiedBy>Ainslee Collins</cp:lastModifiedBy>
  <cp:revision>2</cp:revision>
  <cp:lastPrinted>2021-03-11T21:42:26Z</cp:lastPrinted>
  <dcterms:created xsi:type="dcterms:W3CDTF">2023-06-12T02:00:44Z</dcterms:created>
  <dcterms:modified xsi:type="dcterms:W3CDTF">2024-03-24T19:50:37Z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0x010100B9CA7B3C3A8AD74DB45A5C6869B65F27</vt:lpwstr>
  </property>
  <property fmtid="{D5CDD505-2E9C-101B-9397-08002B2CF9AE}" pid="3" name="MediaServiceImageTags">
    <vt:lpwstr/>
  </property>
  <property fmtid="{D5CDD505-2E9C-101B-9397-08002B2CF9AE}" pid="4" name="_ExtendedDescription">
    <vt:lpwstr/>
  </property>
  <property fmtid="{D5CDD505-2E9C-101B-9397-08002B2CF9AE}" pid="5" name="BundleValue">
    <vt:lpwstr>1;#IV3|4e66ea1b-d1ad-4cca-beb6-01e42eebf077</vt:lpwstr>
  </property>
  <property fmtid="{D5CDD505-2E9C-101B-9397-08002B2CF9AE}" pid="6" name="RecordOutcome">
    <vt:lpwstr>4;#RO1|e36e1a5a-c820-4517-8259-1146ad45c8bf</vt:lpwstr>
  </property>
  <property fmtid="{D5CDD505-2E9C-101B-9397-08002B2CF9AE}" pid="7" name="lcf76f155ced4ddcb4097134ff3c332f">
    <vt:lpwstr/>
  </property>
  <property fmtid="{D5CDD505-2E9C-101B-9397-08002B2CF9AE}" pid="8" name="AraDepartment">
    <vt:lpwstr>2;#PAD People ＆ Development Dept|f40bcc0c-bfd7-496c-b0bd-c4900bf0fcde</vt:lpwstr>
  </property>
  <property fmtid="{D5CDD505-2E9C-101B-9397-08002B2CF9AE}" pid="9" name="BCSActivity">
    <vt:lpwstr>3;#17.01 Team Planning|2573037a-83ae-9de0-940a-47194fe6272d</vt:lpwstr>
  </property>
  <property fmtid="{D5CDD505-2E9C-101B-9397-08002B2CF9AE}" pid="10" name="SolarTeam">
    <vt:lpwstr/>
  </property>
  <property fmtid="{D5CDD505-2E9C-101B-9397-08002B2CF9AE}" pid="11" name="SolarLocation">
    <vt:lpwstr>8;#Madras|6c8678b1-a77c-46c0-9c39-b562d6ced23f</vt:lpwstr>
  </property>
</Properties>
</file>