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02" userDrawn="1">
          <p15:clr>
            <a:srgbClr val="A4A3A4"/>
          </p15:clr>
        </p15:guide>
        <p15:guide id="2" pos="39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5251"/>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7"/>
      </p:cViewPr>
      <p:guideLst>
        <p:guide orient="horz" pos="1502"/>
        <p:guide pos="390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McGregor" userId="f8c5a030-659c-461b-858e-7b31909220fa" providerId="ADAL" clId="{D5FCF78D-EBD6-4EFE-8900-742F28ABDF61}"/>
    <pc:docChg chg="modSld">
      <pc:chgData name="Julie McGregor" userId="f8c5a030-659c-461b-858e-7b31909220fa" providerId="ADAL" clId="{D5FCF78D-EBD6-4EFE-8900-742F28ABDF61}" dt="2024-03-13T23:09:13.970" v="16" actId="20577"/>
      <pc:docMkLst>
        <pc:docMk/>
      </pc:docMkLst>
      <pc:sldChg chg="modSp mod">
        <pc:chgData name="Julie McGregor" userId="f8c5a030-659c-461b-858e-7b31909220fa" providerId="ADAL" clId="{D5FCF78D-EBD6-4EFE-8900-742F28ABDF61}" dt="2024-03-13T23:09:13.970" v="16" actId="20577"/>
        <pc:sldMkLst>
          <pc:docMk/>
          <pc:sldMk cId="2890890566" sldId="256"/>
        </pc:sldMkLst>
        <pc:spChg chg="mod">
          <ac:chgData name="Julie McGregor" userId="f8c5a030-659c-461b-858e-7b31909220fa" providerId="ADAL" clId="{D5FCF78D-EBD6-4EFE-8900-742F28ABDF61}" dt="2024-03-13T23:08:14.412" v="5" actId="20577"/>
          <ac:spMkLst>
            <pc:docMk/>
            <pc:sldMk cId="2890890566" sldId="256"/>
            <ac:spMk id="9" creationId="{838AC82E-14B8-4930-B700-7E9F325DBD98}"/>
          </ac:spMkLst>
        </pc:spChg>
        <pc:spChg chg="mod">
          <ac:chgData name="Julie McGregor" userId="f8c5a030-659c-461b-858e-7b31909220fa" providerId="ADAL" clId="{D5FCF78D-EBD6-4EFE-8900-742F28ABDF61}" dt="2024-03-13T23:08:50.876" v="10" actId="20577"/>
          <ac:spMkLst>
            <pc:docMk/>
            <pc:sldMk cId="2890890566" sldId="256"/>
            <ac:spMk id="14" creationId="{9BEFEB3A-3B6A-47DE-8D3D-3C2FA315A5E8}"/>
          </ac:spMkLst>
        </pc:spChg>
        <pc:spChg chg="mod">
          <ac:chgData name="Julie McGregor" userId="f8c5a030-659c-461b-858e-7b31909220fa" providerId="ADAL" clId="{D5FCF78D-EBD6-4EFE-8900-742F28ABDF61}" dt="2024-03-13T23:08:58.353" v="12" actId="20577"/>
          <ac:spMkLst>
            <pc:docMk/>
            <pc:sldMk cId="2890890566" sldId="256"/>
            <ac:spMk id="17" creationId="{AEF6126D-C4AE-4E71-9F6A-0AC073CB852D}"/>
          </ac:spMkLst>
        </pc:spChg>
        <pc:spChg chg="mod">
          <ac:chgData name="Julie McGregor" userId="f8c5a030-659c-461b-858e-7b31909220fa" providerId="ADAL" clId="{D5FCF78D-EBD6-4EFE-8900-742F28ABDF61}" dt="2024-03-13T23:09:06.512" v="14" actId="20577"/>
          <ac:spMkLst>
            <pc:docMk/>
            <pc:sldMk cId="2890890566" sldId="256"/>
            <ac:spMk id="20" creationId="{4B7AC2A4-4643-43A0-918C-CBBAB344E32F}"/>
          </ac:spMkLst>
        </pc:spChg>
        <pc:spChg chg="mod">
          <ac:chgData name="Julie McGregor" userId="f8c5a030-659c-461b-858e-7b31909220fa" providerId="ADAL" clId="{D5FCF78D-EBD6-4EFE-8900-742F28ABDF61}" dt="2024-03-13T23:09:13.970" v="16" actId="20577"/>
          <ac:spMkLst>
            <pc:docMk/>
            <pc:sldMk cId="2890890566" sldId="256"/>
            <ac:spMk id="23" creationId="{99E5DFFB-2422-4779-81CB-6501A62D145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5F5DD-7557-47C9-8674-F479D1C073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FE755727-0436-47E4-84E5-2BAC081400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632B8EA4-AAC8-4B99-BC6D-10ECA2CCBA47}"/>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5" name="Footer Placeholder 4">
            <a:extLst>
              <a:ext uri="{FF2B5EF4-FFF2-40B4-BE49-F238E27FC236}">
                <a16:creationId xmlns:a16="http://schemas.microsoft.com/office/drawing/2014/main" id="{BCE0932D-C583-4527-B784-E567EF12B21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D37794B-11B7-4016-ACDF-5040D6035785}"/>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2855907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76BC1-5A44-4BA8-B857-7255335FF5A2}"/>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82AB04B-8288-47C4-AAC7-FCCC70B787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4EEE407-407A-46E9-8914-C96DDC09310F}"/>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5" name="Footer Placeholder 4">
            <a:extLst>
              <a:ext uri="{FF2B5EF4-FFF2-40B4-BE49-F238E27FC236}">
                <a16:creationId xmlns:a16="http://schemas.microsoft.com/office/drawing/2014/main" id="{7F00C56D-2AC8-436C-B87E-E907622E8A4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D787E96-331F-4501-A479-B0D8389049E0}"/>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243196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ED42E4-6768-4998-BD16-AD3C1E41524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9F383949-5563-45FF-B3F4-A8FD2D4AD2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35F9889-F66B-44B0-A854-A57CCB907242}"/>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5" name="Footer Placeholder 4">
            <a:extLst>
              <a:ext uri="{FF2B5EF4-FFF2-40B4-BE49-F238E27FC236}">
                <a16:creationId xmlns:a16="http://schemas.microsoft.com/office/drawing/2014/main" id="{BC8E472C-F9F4-4ADB-B981-76A4430D916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9F4199A-1FEF-4AD4-851B-90289331F0E9}"/>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15215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1A638-53C3-4A47-8905-746EA691714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36C50657-8CC1-4BDF-9735-490B7C4337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904D251-77FD-485C-BF34-1BAEE3F6C505}"/>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5" name="Footer Placeholder 4">
            <a:extLst>
              <a:ext uri="{FF2B5EF4-FFF2-40B4-BE49-F238E27FC236}">
                <a16:creationId xmlns:a16="http://schemas.microsoft.com/office/drawing/2014/main" id="{1C88B52B-808B-49FA-AB4E-577C4F154C9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E004A17-6868-42A7-8445-05E0D07C53B0}"/>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1210127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1A694-A2D8-4CA4-81F7-F44078F9A0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5D017D4-FD8D-4D0E-87CC-D8FBC9BBF2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9FE9DF-FC5D-41F8-9BDE-6019CE2C4889}"/>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5" name="Footer Placeholder 4">
            <a:extLst>
              <a:ext uri="{FF2B5EF4-FFF2-40B4-BE49-F238E27FC236}">
                <a16:creationId xmlns:a16="http://schemas.microsoft.com/office/drawing/2014/main" id="{0F4E6789-1148-46E1-ABAE-CB096204DD7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27BC0EA-5254-438F-A088-5488CC1E9708}"/>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3722919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1CFB6-47B5-434D-8666-6246E0EF62C0}"/>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3AFF7EC-8CC9-4B71-B005-4DEFB22595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073FE3D0-5ABD-4DA3-9074-CAAF210C41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6A5BD07-4E9E-4F5D-88C1-9D0914834896}"/>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6" name="Footer Placeholder 5">
            <a:extLst>
              <a:ext uri="{FF2B5EF4-FFF2-40B4-BE49-F238E27FC236}">
                <a16:creationId xmlns:a16="http://schemas.microsoft.com/office/drawing/2014/main" id="{D07CAE01-7DE6-43CA-B942-203C63FF4D7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DA1B6F7A-CA7E-4860-9CE8-3F9C133CEDB9}"/>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1170974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23B57-0A48-4633-9855-7CFFCF1059F2}"/>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18AB07-F423-4847-BF2B-039FD8C418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1058A8-A0A1-4711-8C2C-1A2E89368A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BC655DD8-9E48-42AC-9EE0-D289DF1183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E3942-55F2-4AF9-8687-39B72DB86C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D9DDF0-4C0B-4B1D-AF95-6DF2B04109B9}"/>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8" name="Footer Placeholder 7">
            <a:extLst>
              <a:ext uri="{FF2B5EF4-FFF2-40B4-BE49-F238E27FC236}">
                <a16:creationId xmlns:a16="http://schemas.microsoft.com/office/drawing/2014/main" id="{2B3C48D3-AF54-4C2F-9D4E-3727DD3C3C46}"/>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E29A0EE3-EAD4-4B01-9D26-49FE3EF2A92B}"/>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3277032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B92AF-B6D4-4CE1-B4CA-BAB9977F531F}"/>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3F376D34-06D8-48A9-BAA7-27B2F7216FEA}"/>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4" name="Footer Placeholder 3">
            <a:extLst>
              <a:ext uri="{FF2B5EF4-FFF2-40B4-BE49-F238E27FC236}">
                <a16:creationId xmlns:a16="http://schemas.microsoft.com/office/drawing/2014/main" id="{06744301-50BC-4C9D-B4C7-A047647FB156}"/>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B2029B62-5E1C-4330-BECC-CAB2A3C8809C}"/>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2619444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D1A0B8-1167-4E3D-9723-1B9A9B9E8CAC}"/>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3" name="Footer Placeholder 2">
            <a:extLst>
              <a:ext uri="{FF2B5EF4-FFF2-40B4-BE49-F238E27FC236}">
                <a16:creationId xmlns:a16="http://schemas.microsoft.com/office/drawing/2014/main" id="{9DC48092-D197-4867-81D6-9D7A218AF61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7C7987CF-3E41-4841-AA7F-B3C7A09F0745}"/>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196278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EB942-A0CF-4FD6-B5EA-774D4C142B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091B7D2E-2A36-4130-BABF-7583FA2728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FD7D355D-E299-40C1-8203-C8DEEBE965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CA6822-5CB6-479C-88E1-223BA75FF08C}"/>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6" name="Footer Placeholder 5">
            <a:extLst>
              <a:ext uri="{FF2B5EF4-FFF2-40B4-BE49-F238E27FC236}">
                <a16:creationId xmlns:a16="http://schemas.microsoft.com/office/drawing/2014/main" id="{A08E55B3-04D1-4FAF-B42A-6EC5E4E15C9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AD2E84D-6D74-4505-8E62-4715095C7E70}"/>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2863363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EEDB9-1804-41A8-9965-9A867CEA6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FDB4651-3541-494D-A2DE-12B74CF3AF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CD835703-0F58-46BB-8932-E3D975D69F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7B7A10-728A-45A7-9D92-386E8C099B64}"/>
              </a:ext>
            </a:extLst>
          </p:cNvPr>
          <p:cNvSpPr>
            <a:spLocks noGrp="1"/>
          </p:cNvSpPr>
          <p:nvPr>
            <p:ph type="dt" sz="half" idx="10"/>
          </p:nvPr>
        </p:nvSpPr>
        <p:spPr/>
        <p:txBody>
          <a:bodyPr/>
          <a:lstStyle/>
          <a:p>
            <a:fld id="{4FE6B77B-BFA2-4195-8E17-00AD95633E5A}" type="datetimeFigureOut">
              <a:rPr lang="en-NZ" smtClean="0"/>
              <a:t>14/03/2024</a:t>
            </a:fld>
            <a:endParaRPr lang="en-NZ"/>
          </a:p>
        </p:txBody>
      </p:sp>
      <p:sp>
        <p:nvSpPr>
          <p:cNvPr id="6" name="Footer Placeholder 5">
            <a:extLst>
              <a:ext uri="{FF2B5EF4-FFF2-40B4-BE49-F238E27FC236}">
                <a16:creationId xmlns:a16="http://schemas.microsoft.com/office/drawing/2014/main" id="{E7497AD1-5949-462C-9B3E-EE447D96FEB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1D6F313-1274-4B16-8C24-BA34AF729417}"/>
              </a:ext>
            </a:extLst>
          </p:cNvPr>
          <p:cNvSpPr>
            <a:spLocks noGrp="1"/>
          </p:cNvSpPr>
          <p:nvPr>
            <p:ph type="sldNum" sz="quarter" idx="12"/>
          </p:nvPr>
        </p:nvSpPr>
        <p:spPr/>
        <p:txBody>
          <a:bodyPr/>
          <a:lstStyle/>
          <a:p>
            <a:fld id="{20256802-F482-46DD-9329-15B5EEEF9E9E}" type="slidenum">
              <a:rPr lang="en-NZ" smtClean="0"/>
              <a:t>‹#›</a:t>
            </a:fld>
            <a:endParaRPr lang="en-NZ"/>
          </a:p>
        </p:txBody>
      </p:sp>
    </p:spTree>
    <p:extLst>
      <p:ext uri="{BB962C8B-B14F-4D97-AF65-F5344CB8AC3E}">
        <p14:creationId xmlns:p14="http://schemas.microsoft.com/office/powerpoint/2010/main" val="3561402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B511BB-FCA9-4FEE-BD99-5BFF87D414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1EFCC7E-66DE-4AD8-8B7B-7840DBE3E8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F32289B-139A-46C6-96E7-8BFAE5AB43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E6B77B-BFA2-4195-8E17-00AD95633E5A}" type="datetimeFigureOut">
              <a:rPr lang="en-NZ" smtClean="0"/>
              <a:t>14/03/2024</a:t>
            </a:fld>
            <a:endParaRPr lang="en-NZ"/>
          </a:p>
        </p:txBody>
      </p:sp>
      <p:sp>
        <p:nvSpPr>
          <p:cNvPr id="5" name="Footer Placeholder 4">
            <a:extLst>
              <a:ext uri="{FF2B5EF4-FFF2-40B4-BE49-F238E27FC236}">
                <a16:creationId xmlns:a16="http://schemas.microsoft.com/office/drawing/2014/main" id="{E86AE889-6B10-4FEB-BEDF-EC39D7A8D7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AF0A9B22-48B3-4FDF-B4B5-F0954E3001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56802-F482-46DD-9329-15B5EEEF9E9E}" type="slidenum">
              <a:rPr lang="en-NZ" smtClean="0"/>
              <a:t>‹#›</a:t>
            </a:fld>
            <a:endParaRPr lang="en-NZ"/>
          </a:p>
        </p:txBody>
      </p:sp>
    </p:spTree>
    <p:extLst>
      <p:ext uri="{BB962C8B-B14F-4D97-AF65-F5344CB8AC3E}">
        <p14:creationId xmlns:p14="http://schemas.microsoft.com/office/powerpoint/2010/main" val="1496217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0BB7E3C-A66D-469C-A7A6-252A075574D7}"/>
              </a:ext>
            </a:extLst>
          </p:cNvPr>
          <p:cNvGrpSpPr/>
          <p:nvPr/>
        </p:nvGrpSpPr>
        <p:grpSpPr>
          <a:xfrm>
            <a:off x="0" y="-64656"/>
            <a:ext cx="12244192" cy="6922655"/>
            <a:chOff x="0" y="-64656"/>
            <a:chExt cx="12244192" cy="6922655"/>
          </a:xfrm>
        </p:grpSpPr>
        <p:pic>
          <p:nvPicPr>
            <p:cNvPr id="7" name="Picture 6">
              <a:extLst>
                <a:ext uri="{FF2B5EF4-FFF2-40B4-BE49-F238E27FC236}">
                  <a16:creationId xmlns:a16="http://schemas.microsoft.com/office/drawing/2014/main" id="{F74A3301-2B2F-45DC-815C-EB02A37CE6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4656"/>
              <a:ext cx="12244192" cy="6922655"/>
            </a:xfrm>
            <a:prstGeom prst="rect">
              <a:avLst/>
            </a:prstGeom>
          </p:spPr>
        </p:pic>
        <p:sp>
          <p:nvSpPr>
            <p:cNvPr id="9" name="TextBox 8">
              <a:extLst>
                <a:ext uri="{FF2B5EF4-FFF2-40B4-BE49-F238E27FC236}">
                  <a16:creationId xmlns:a16="http://schemas.microsoft.com/office/drawing/2014/main" id="{838AC82E-14B8-4930-B700-7E9F325DBD98}"/>
                </a:ext>
              </a:extLst>
            </p:cNvPr>
            <p:cNvSpPr txBox="1"/>
            <p:nvPr/>
          </p:nvSpPr>
          <p:spPr>
            <a:xfrm>
              <a:off x="388306" y="2221072"/>
              <a:ext cx="4294530" cy="1077218"/>
            </a:xfrm>
            <a:prstGeom prst="rect">
              <a:avLst/>
            </a:prstGeom>
            <a:noFill/>
          </p:spPr>
          <p:txBody>
            <a:bodyPr wrap="square" rtlCol="0">
              <a:spAutoFit/>
            </a:bodyPr>
            <a:lstStyle/>
            <a:p>
              <a:r>
                <a:rPr lang="en-GB" sz="3200" dirty="0">
                  <a:solidFill>
                    <a:srgbClr val="92D050"/>
                  </a:solidFill>
                  <a:latin typeface="Soho Gothic Pro" panose="020B0503030504020204" pitchFamily="34" charset="0"/>
                </a:rPr>
                <a:t>[Team] Takitahi</a:t>
              </a:r>
            </a:p>
            <a:p>
              <a:r>
                <a:rPr lang="en-GB" sz="3200" dirty="0">
                  <a:solidFill>
                    <a:srgbClr val="92D050"/>
                  </a:solidFill>
                  <a:latin typeface="Soho Gothic Pro" panose="020B0503030504020204" pitchFamily="34" charset="0"/>
                </a:rPr>
                <a:t>2024</a:t>
              </a:r>
            </a:p>
          </p:txBody>
        </p:sp>
        <p:sp>
          <p:nvSpPr>
            <p:cNvPr id="11" name="TextBox 10">
              <a:extLst>
                <a:ext uri="{FF2B5EF4-FFF2-40B4-BE49-F238E27FC236}">
                  <a16:creationId xmlns:a16="http://schemas.microsoft.com/office/drawing/2014/main" id="{7801EF28-49D4-4F23-AD68-7ADF5CCFB869}"/>
                </a:ext>
              </a:extLst>
            </p:cNvPr>
            <p:cNvSpPr txBox="1"/>
            <p:nvPr/>
          </p:nvSpPr>
          <p:spPr>
            <a:xfrm>
              <a:off x="388307" y="5240509"/>
              <a:ext cx="3200400" cy="276999"/>
            </a:xfrm>
            <a:prstGeom prst="rect">
              <a:avLst/>
            </a:prstGeom>
            <a:noFill/>
          </p:spPr>
          <p:txBody>
            <a:bodyPr wrap="square" rtlCol="0">
              <a:spAutoFit/>
            </a:bodyPr>
            <a:lstStyle/>
            <a:p>
              <a:r>
                <a:rPr lang="en-US" baseline="30000">
                  <a:latin typeface="Soho Gothic Pro ExtraBold" panose="020B0903030504020204" pitchFamily="34" charset="0"/>
                </a:rPr>
                <a:t>THE TAKITAHI WEAVE</a:t>
              </a:r>
            </a:p>
          </p:txBody>
        </p:sp>
        <p:sp>
          <p:nvSpPr>
            <p:cNvPr id="12" name="TextBox 11">
              <a:extLst>
                <a:ext uri="{FF2B5EF4-FFF2-40B4-BE49-F238E27FC236}">
                  <a16:creationId xmlns:a16="http://schemas.microsoft.com/office/drawing/2014/main" id="{F42AE5C8-59F2-477C-8520-146BB1398044}"/>
                </a:ext>
              </a:extLst>
            </p:cNvPr>
            <p:cNvSpPr txBox="1"/>
            <p:nvPr/>
          </p:nvSpPr>
          <p:spPr>
            <a:xfrm>
              <a:off x="388307" y="5473667"/>
              <a:ext cx="3062614" cy="830997"/>
            </a:xfrm>
            <a:prstGeom prst="rect">
              <a:avLst/>
            </a:prstGeom>
            <a:noFill/>
          </p:spPr>
          <p:txBody>
            <a:bodyPr wrap="square" rtlCol="0">
              <a:spAutoFit/>
            </a:bodyPr>
            <a:lstStyle/>
            <a:p>
              <a:r>
                <a:rPr lang="en-US" sz="1200" baseline="30000">
                  <a:latin typeface="Soho Gothic Pro" panose="020B0503030504020204" pitchFamily="34" charset="0"/>
                </a:rPr>
                <a:t>The woven representation of the Unitec Renewal Strategy is called ‘</a:t>
              </a:r>
              <a:r>
                <a:rPr lang="en-US" sz="1200" baseline="30000" err="1">
                  <a:latin typeface="Soho Gothic Pro" panose="020B0503030504020204" pitchFamily="34" charset="0"/>
                </a:rPr>
                <a:t>Takitahi</a:t>
              </a:r>
              <a:r>
                <a:rPr lang="en-US" sz="1200" baseline="30000">
                  <a:latin typeface="Soho Gothic Pro" panose="020B0503030504020204" pitchFamily="34" charset="0"/>
                </a:rPr>
                <a:t>’ - to weave over one strand, then under the other strand. </a:t>
              </a:r>
              <a:r>
                <a:rPr lang="en-US" sz="1200" baseline="30000" err="1">
                  <a:latin typeface="Soho Gothic Pro" panose="020B0503030504020204" pitchFamily="34" charset="0"/>
                </a:rPr>
                <a:t>Takitahi</a:t>
              </a:r>
              <a:r>
                <a:rPr lang="en-US" sz="1200" baseline="30000">
                  <a:latin typeface="Soho Gothic Pro" panose="020B0503030504020204" pitchFamily="34" charset="0"/>
                </a:rPr>
                <a:t> is a symbol that represents synergy, cohesion and strength. Each and every strand - and each of our values and goals - needs to be woven together in unity </a:t>
              </a:r>
            </a:p>
            <a:p>
              <a:r>
                <a:rPr lang="en-US" sz="1200" baseline="30000">
                  <a:latin typeface="Soho Gothic Pro" panose="020B0503030504020204" pitchFamily="34" charset="0"/>
                </a:rPr>
                <a:t>to create the weave.</a:t>
              </a:r>
            </a:p>
          </p:txBody>
        </p:sp>
        <p:sp>
          <p:nvSpPr>
            <p:cNvPr id="13" name="TextBox 12">
              <a:extLst>
                <a:ext uri="{FF2B5EF4-FFF2-40B4-BE49-F238E27FC236}">
                  <a16:creationId xmlns:a16="http://schemas.microsoft.com/office/drawing/2014/main" id="{870763CB-43AC-4D38-9CCE-6F2C658679C9}"/>
                </a:ext>
              </a:extLst>
            </p:cNvPr>
            <p:cNvSpPr txBox="1"/>
            <p:nvPr/>
          </p:nvSpPr>
          <p:spPr>
            <a:xfrm>
              <a:off x="5346526" y="2179172"/>
              <a:ext cx="1713140" cy="297517"/>
            </a:xfrm>
            <a:prstGeom prst="rect">
              <a:avLst/>
            </a:prstGeom>
            <a:noFill/>
          </p:spPr>
          <p:txBody>
            <a:bodyPr wrap="square" lIns="91440" tIns="45720" rIns="91440" bIns="45720" rtlCol="0" anchor="t">
              <a:spAutoFit/>
            </a:bodyPr>
            <a:lstStyle/>
            <a:p>
              <a:pPr algn="ctr"/>
              <a:r>
                <a:rPr lang="en-GB" sz="2000" b="1" baseline="30000">
                  <a:solidFill>
                    <a:schemeClr val="bg1"/>
                  </a:solidFill>
                  <a:latin typeface="Soho Gothic Pro ExtraBold"/>
                </a:rPr>
                <a:t>KAITIAKITANGA</a:t>
              </a:r>
              <a:endParaRPr lang="en-GB" sz="2000" b="1" baseline="30000">
                <a:solidFill>
                  <a:schemeClr val="bg1"/>
                </a:solidFill>
                <a:latin typeface="Soho Gothic Pro ExtraBold" panose="020B0903030504020204" pitchFamily="34" charset="0"/>
              </a:endParaRPr>
            </a:p>
          </p:txBody>
        </p:sp>
        <p:sp>
          <p:nvSpPr>
            <p:cNvPr id="14" name="TextBox 13">
              <a:extLst>
                <a:ext uri="{FF2B5EF4-FFF2-40B4-BE49-F238E27FC236}">
                  <a16:creationId xmlns:a16="http://schemas.microsoft.com/office/drawing/2014/main" id="{9BEFEB3A-3B6A-47DE-8D3D-3C2FA315A5E8}"/>
                </a:ext>
              </a:extLst>
            </p:cNvPr>
            <p:cNvSpPr txBox="1"/>
            <p:nvPr/>
          </p:nvSpPr>
          <p:spPr>
            <a:xfrm>
              <a:off x="4998449" y="1024240"/>
              <a:ext cx="2121074" cy="748923"/>
            </a:xfrm>
            <a:prstGeom prst="rect">
              <a:avLst/>
            </a:prstGeom>
            <a:noFill/>
          </p:spPr>
          <p:txBody>
            <a:bodyPr wrap="square" rtlCol="0">
              <a:spAutoFit/>
            </a:bodyPr>
            <a:lstStyle/>
            <a:p>
              <a:pPr algn="ctr"/>
              <a:r>
                <a:rPr lang="en-US" sz="1050" dirty="0">
                  <a:solidFill>
                    <a:schemeClr val="bg1"/>
                  </a:solidFill>
                  <a:latin typeface="Soho Gothic Pro" panose="020B0503030504020204" pitchFamily="34" charset="0"/>
                </a:rPr>
                <a:t>[Build a financially sustainable organisation to invest in the </a:t>
              </a:r>
              <a:br>
                <a:rPr lang="en-US" sz="1050" dirty="0">
                  <a:solidFill>
                    <a:schemeClr val="bg1"/>
                  </a:solidFill>
                  <a:latin typeface="Soho Gothic Pro" panose="020B0503030504020204" pitchFamily="34" charset="0"/>
                </a:rPr>
              </a:br>
              <a:r>
                <a:rPr lang="en-US" sz="1050" dirty="0">
                  <a:solidFill>
                    <a:schemeClr val="bg1"/>
                  </a:solidFill>
                  <a:latin typeface="Soho Gothic Pro" panose="020B0503030504020204" pitchFamily="34" charset="0"/>
                </a:rPr>
                <a:t>future with an annual operating surplus]</a:t>
              </a:r>
            </a:p>
          </p:txBody>
        </p:sp>
        <p:sp>
          <p:nvSpPr>
            <p:cNvPr id="15" name="TextBox 14">
              <a:extLst>
                <a:ext uri="{FF2B5EF4-FFF2-40B4-BE49-F238E27FC236}">
                  <a16:creationId xmlns:a16="http://schemas.microsoft.com/office/drawing/2014/main" id="{86263F2D-2A67-42F2-B591-ED17E4B559CF}"/>
                </a:ext>
              </a:extLst>
            </p:cNvPr>
            <p:cNvSpPr txBox="1"/>
            <p:nvPr/>
          </p:nvSpPr>
          <p:spPr>
            <a:xfrm>
              <a:off x="5346526" y="2392088"/>
              <a:ext cx="1551140" cy="256480"/>
            </a:xfrm>
            <a:prstGeom prst="rect">
              <a:avLst/>
            </a:prstGeom>
            <a:noFill/>
          </p:spPr>
          <p:txBody>
            <a:bodyPr wrap="square" rtlCol="0">
              <a:spAutoFit/>
            </a:bodyPr>
            <a:lstStyle/>
            <a:p>
              <a:pPr algn="ctr"/>
              <a:r>
                <a:rPr lang="en-GB" sz="1600" b="1" i="1" baseline="30000">
                  <a:solidFill>
                    <a:schemeClr val="bg1"/>
                  </a:solidFill>
                  <a:latin typeface="Soho Gothic Pro Light" panose="020B0303030504020204" pitchFamily="34" charset="0"/>
                </a:rPr>
                <a:t>Guardianship</a:t>
              </a:r>
            </a:p>
          </p:txBody>
        </p:sp>
        <p:sp>
          <p:nvSpPr>
            <p:cNvPr id="16" name="TextBox 15">
              <a:extLst>
                <a:ext uri="{FF2B5EF4-FFF2-40B4-BE49-F238E27FC236}">
                  <a16:creationId xmlns:a16="http://schemas.microsoft.com/office/drawing/2014/main" id="{E52A3ECA-E952-471E-98E4-521328EF9697}"/>
                </a:ext>
              </a:extLst>
            </p:cNvPr>
            <p:cNvSpPr txBox="1"/>
            <p:nvPr/>
          </p:nvSpPr>
          <p:spPr>
            <a:xfrm>
              <a:off x="9261390" y="2179173"/>
              <a:ext cx="2159457" cy="297517"/>
            </a:xfrm>
            <a:prstGeom prst="rect">
              <a:avLst/>
            </a:prstGeom>
            <a:noFill/>
          </p:spPr>
          <p:txBody>
            <a:bodyPr wrap="square" rtlCol="0">
              <a:spAutoFit/>
            </a:bodyPr>
            <a:lstStyle/>
            <a:p>
              <a:pPr algn="ctr"/>
              <a:r>
                <a:rPr lang="en-GB" sz="2000" b="1" baseline="30000">
                  <a:solidFill>
                    <a:schemeClr val="bg1"/>
                  </a:solidFill>
                  <a:latin typeface="Soho Gothic Pro ExtraBold" panose="020B0903030504020204" pitchFamily="34" charset="0"/>
                </a:rPr>
                <a:t>RANGATIRATANGA</a:t>
              </a:r>
            </a:p>
          </p:txBody>
        </p:sp>
        <p:sp>
          <p:nvSpPr>
            <p:cNvPr id="17" name="TextBox 16">
              <a:extLst>
                <a:ext uri="{FF2B5EF4-FFF2-40B4-BE49-F238E27FC236}">
                  <a16:creationId xmlns:a16="http://schemas.microsoft.com/office/drawing/2014/main" id="{AEF6126D-C4AE-4E71-9F6A-0AC073CB852D}"/>
                </a:ext>
              </a:extLst>
            </p:cNvPr>
            <p:cNvSpPr txBox="1"/>
            <p:nvPr/>
          </p:nvSpPr>
          <p:spPr>
            <a:xfrm>
              <a:off x="9027404" y="822403"/>
              <a:ext cx="2638900" cy="1061829"/>
            </a:xfrm>
            <a:prstGeom prst="rect">
              <a:avLst/>
            </a:prstGeom>
            <a:noFill/>
          </p:spPr>
          <p:txBody>
            <a:bodyPr wrap="square" rtlCol="0">
              <a:spAutoFit/>
            </a:bodyPr>
            <a:lstStyle/>
            <a:p>
              <a:pPr algn="ctr"/>
              <a:r>
                <a:rPr lang="en-US" sz="1050" dirty="0">
                  <a:solidFill>
                    <a:schemeClr val="bg1"/>
                  </a:solidFill>
                  <a:latin typeface="Soho Gothic Pro" panose="020B0503030504020204" pitchFamily="34" charset="0"/>
                </a:rPr>
                <a:t>[Improve the success of all learners, progressing the goal of parity for Māori, Pacific and under 25s, enhancing the success of International learners and Disabled learners, and serving the educational needs of T</a:t>
              </a:r>
              <a:r>
                <a:rPr lang="en-NZ" sz="1050" dirty="0" err="1">
                  <a:solidFill>
                    <a:schemeClr val="bg1"/>
                  </a:solidFill>
                  <a:latin typeface="Soho Gothic Pro" panose="020B0503030504020204" pitchFamily="34" charset="0"/>
                </a:rPr>
                <a:t>āmaki</a:t>
              </a:r>
              <a:r>
                <a:rPr lang="en-NZ" sz="1050" dirty="0">
                  <a:solidFill>
                    <a:schemeClr val="bg1"/>
                  </a:solidFill>
                  <a:latin typeface="Soho Gothic Pro" panose="020B0503030504020204" pitchFamily="34" charset="0"/>
                </a:rPr>
                <a:t> Makaurau]</a:t>
              </a:r>
              <a:endParaRPr lang="en-US" sz="1050" dirty="0">
                <a:solidFill>
                  <a:schemeClr val="bg1"/>
                </a:solidFill>
                <a:latin typeface="Soho Gothic Pro" panose="020B0503030504020204" pitchFamily="34" charset="0"/>
              </a:endParaRPr>
            </a:p>
          </p:txBody>
        </p:sp>
        <p:sp>
          <p:nvSpPr>
            <p:cNvPr id="18" name="TextBox 17">
              <a:extLst>
                <a:ext uri="{FF2B5EF4-FFF2-40B4-BE49-F238E27FC236}">
                  <a16:creationId xmlns:a16="http://schemas.microsoft.com/office/drawing/2014/main" id="{0B0CA3FF-4A2D-4907-85FE-C55A31B52982}"/>
                </a:ext>
              </a:extLst>
            </p:cNvPr>
            <p:cNvSpPr txBox="1"/>
            <p:nvPr/>
          </p:nvSpPr>
          <p:spPr>
            <a:xfrm>
              <a:off x="9228822" y="2392088"/>
              <a:ext cx="2236064" cy="256480"/>
            </a:xfrm>
            <a:prstGeom prst="rect">
              <a:avLst/>
            </a:prstGeom>
            <a:noFill/>
          </p:spPr>
          <p:txBody>
            <a:bodyPr wrap="square" rtlCol="0">
              <a:spAutoFit/>
            </a:bodyPr>
            <a:lstStyle/>
            <a:p>
              <a:pPr algn="ctr"/>
              <a:r>
                <a:rPr lang="en-GB" sz="1600" i="1" baseline="30000">
                  <a:solidFill>
                    <a:schemeClr val="bg1"/>
                  </a:solidFill>
                  <a:latin typeface="Soho Gothic Pro" panose="020B0503030504020204" pitchFamily="34" charset="0"/>
                </a:rPr>
                <a:t>Authority and Responsibility</a:t>
              </a:r>
            </a:p>
          </p:txBody>
        </p:sp>
        <p:sp>
          <p:nvSpPr>
            <p:cNvPr id="19" name="TextBox 18">
              <a:extLst>
                <a:ext uri="{FF2B5EF4-FFF2-40B4-BE49-F238E27FC236}">
                  <a16:creationId xmlns:a16="http://schemas.microsoft.com/office/drawing/2014/main" id="{C1BF216E-D5C4-4B5C-B4F6-86A6769BC9DC}"/>
                </a:ext>
              </a:extLst>
            </p:cNvPr>
            <p:cNvSpPr txBox="1"/>
            <p:nvPr/>
          </p:nvSpPr>
          <p:spPr>
            <a:xfrm>
              <a:off x="5346526" y="5922402"/>
              <a:ext cx="1551140" cy="297517"/>
            </a:xfrm>
            <a:prstGeom prst="rect">
              <a:avLst/>
            </a:prstGeom>
            <a:noFill/>
          </p:spPr>
          <p:txBody>
            <a:bodyPr wrap="square" rtlCol="0">
              <a:spAutoFit/>
            </a:bodyPr>
            <a:lstStyle/>
            <a:p>
              <a:pPr algn="ctr"/>
              <a:r>
                <a:rPr lang="en-GB" sz="2000" b="1" baseline="30000" dirty="0">
                  <a:solidFill>
                    <a:schemeClr val="bg1"/>
                  </a:solidFill>
                  <a:latin typeface="Soho Gothic Pro ExtraBold" panose="020B0903030504020204" pitchFamily="34" charset="0"/>
                </a:rPr>
                <a:t>WAKARITENGA</a:t>
              </a:r>
            </a:p>
          </p:txBody>
        </p:sp>
        <p:sp>
          <p:nvSpPr>
            <p:cNvPr id="20" name="TextBox 19">
              <a:extLst>
                <a:ext uri="{FF2B5EF4-FFF2-40B4-BE49-F238E27FC236}">
                  <a16:creationId xmlns:a16="http://schemas.microsoft.com/office/drawing/2014/main" id="{4B7AC2A4-4643-43A0-918C-CBBAB344E32F}"/>
                </a:ext>
              </a:extLst>
            </p:cNvPr>
            <p:cNvSpPr txBox="1"/>
            <p:nvPr/>
          </p:nvSpPr>
          <p:spPr>
            <a:xfrm>
              <a:off x="4872835" y="5064949"/>
              <a:ext cx="2603429" cy="748923"/>
            </a:xfrm>
            <a:prstGeom prst="rect">
              <a:avLst/>
            </a:prstGeom>
            <a:noFill/>
          </p:spPr>
          <p:txBody>
            <a:bodyPr wrap="square" rtlCol="0">
              <a:spAutoFit/>
            </a:bodyPr>
            <a:lstStyle/>
            <a:p>
              <a:pPr algn="ctr"/>
              <a:r>
                <a:rPr lang="en-US" sz="1050" dirty="0">
                  <a:solidFill>
                    <a:schemeClr val="bg1"/>
                  </a:solidFill>
                  <a:latin typeface="Soho Gothic Pro" panose="020B0503030504020204" pitchFamily="34" charset="0"/>
                </a:rPr>
                <a:t>[Engage and inspire staff so </a:t>
              </a:r>
              <a:br>
                <a:rPr lang="en-US" sz="1050" dirty="0">
                  <a:solidFill>
                    <a:schemeClr val="bg1"/>
                  </a:solidFill>
                  <a:latin typeface="Soho Gothic Pro" panose="020B0503030504020204" pitchFamily="34" charset="0"/>
                </a:rPr>
              </a:br>
              <a:r>
                <a:rPr lang="en-US" sz="1050" dirty="0">
                  <a:solidFill>
                    <a:schemeClr val="bg1"/>
                  </a:solidFill>
                  <a:latin typeface="Soho Gothic Pro" panose="020B0503030504020204" pitchFamily="34" charset="0"/>
                </a:rPr>
                <a:t>they are proud to work at Unitec and are equipped with the capabilities to support </a:t>
              </a:r>
              <a:br>
                <a:rPr lang="en-US" sz="1050" dirty="0">
                  <a:solidFill>
                    <a:schemeClr val="bg1"/>
                  </a:solidFill>
                  <a:latin typeface="Soho Gothic Pro" panose="020B0503030504020204" pitchFamily="34" charset="0"/>
                </a:rPr>
              </a:br>
              <a:r>
                <a:rPr lang="en-US" sz="1050" dirty="0">
                  <a:solidFill>
                    <a:schemeClr val="bg1"/>
                  </a:solidFill>
                  <a:latin typeface="Soho Gothic Pro" panose="020B0503030504020204" pitchFamily="34" charset="0"/>
                </a:rPr>
                <a:t>quality learning]</a:t>
              </a:r>
            </a:p>
          </p:txBody>
        </p:sp>
        <p:sp>
          <p:nvSpPr>
            <p:cNvPr id="21" name="TextBox 20">
              <a:extLst>
                <a:ext uri="{FF2B5EF4-FFF2-40B4-BE49-F238E27FC236}">
                  <a16:creationId xmlns:a16="http://schemas.microsoft.com/office/drawing/2014/main" id="{CB1F51AD-1B66-435F-ACB3-59DBFB632FCC}"/>
                </a:ext>
              </a:extLst>
            </p:cNvPr>
            <p:cNvSpPr txBox="1"/>
            <p:nvPr/>
          </p:nvSpPr>
          <p:spPr>
            <a:xfrm>
              <a:off x="5346526" y="6145746"/>
              <a:ext cx="1551140" cy="256480"/>
            </a:xfrm>
            <a:prstGeom prst="rect">
              <a:avLst/>
            </a:prstGeom>
            <a:noFill/>
          </p:spPr>
          <p:txBody>
            <a:bodyPr wrap="square" rtlCol="0">
              <a:spAutoFit/>
            </a:bodyPr>
            <a:lstStyle/>
            <a:p>
              <a:pPr algn="ctr"/>
              <a:r>
                <a:rPr lang="en-GB" sz="1600" b="1" i="1" baseline="30000">
                  <a:solidFill>
                    <a:schemeClr val="bg1"/>
                  </a:solidFill>
                  <a:latin typeface="Soho Gothic Pro Light" panose="020B0303030504020204" pitchFamily="34" charset="0"/>
                </a:rPr>
                <a:t>Legitimacy</a:t>
              </a:r>
            </a:p>
          </p:txBody>
        </p:sp>
        <p:sp>
          <p:nvSpPr>
            <p:cNvPr id="22" name="TextBox 21">
              <a:extLst>
                <a:ext uri="{FF2B5EF4-FFF2-40B4-BE49-F238E27FC236}">
                  <a16:creationId xmlns:a16="http://schemas.microsoft.com/office/drawing/2014/main" id="{D74A5E75-6AAC-4CED-BF73-4C4676C70DE0}"/>
                </a:ext>
              </a:extLst>
            </p:cNvPr>
            <p:cNvSpPr txBox="1"/>
            <p:nvPr/>
          </p:nvSpPr>
          <p:spPr>
            <a:xfrm>
              <a:off x="9411224" y="5743170"/>
              <a:ext cx="1901243" cy="276999"/>
            </a:xfrm>
            <a:prstGeom prst="rect">
              <a:avLst/>
            </a:prstGeom>
            <a:noFill/>
          </p:spPr>
          <p:txBody>
            <a:bodyPr wrap="square" rtlCol="0">
              <a:spAutoFit/>
            </a:bodyPr>
            <a:lstStyle/>
            <a:p>
              <a:pPr algn="ctr"/>
              <a:r>
                <a:rPr lang="en-GB" b="1" baseline="30000" dirty="0">
                  <a:solidFill>
                    <a:schemeClr val="bg1"/>
                  </a:solidFill>
                  <a:latin typeface="Soho Gothic Pro ExtraBold" panose="020B0903030504020204" pitchFamily="34" charset="0"/>
                </a:rPr>
                <a:t>MAHI KOTAHITANGA</a:t>
              </a:r>
            </a:p>
          </p:txBody>
        </p:sp>
        <p:sp>
          <p:nvSpPr>
            <p:cNvPr id="23" name="TextBox 22">
              <a:extLst>
                <a:ext uri="{FF2B5EF4-FFF2-40B4-BE49-F238E27FC236}">
                  <a16:creationId xmlns:a16="http://schemas.microsoft.com/office/drawing/2014/main" id="{99E5DFFB-2422-4779-81CB-6501A62D1456}"/>
                </a:ext>
              </a:extLst>
            </p:cNvPr>
            <p:cNvSpPr txBox="1"/>
            <p:nvPr/>
          </p:nvSpPr>
          <p:spPr>
            <a:xfrm>
              <a:off x="8945769" y="5029231"/>
              <a:ext cx="2672920" cy="584775"/>
            </a:xfrm>
            <a:prstGeom prst="rect">
              <a:avLst/>
            </a:prstGeom>
            <a:noFill/>
          </p:spPr>
          <p:txBody>
            <a:bodyPr wrap="square" rtlCol="0">
              <a:spAutoFit/>
            </a:bodyPr>
            <a:lstStyle/>
            <a:p>
              <a:pPr algn="ctr"/>
              <a:r>
                <a:rPr lang="en-US" sz="1050" dirty="0">
                  <a:solidFill>
                    <a:schemeClr val="bg1"/>
                  </a:solidFill>
                  <a:latin typeface="Soho Gothic Pro" panose="020B0503030504020204" pitchFamily="34" charset="0"/>
                </a:rPr>
                <a:t>[Provide high quality learning, teaching and applied research to develop </a:t>
              </a:r>
              <a:br>
                <a:rPr lang="en-US" sz="1050" dirty="0">
                  <a:solidFill>
                    <a:schemeClr val="bg1"/>
                  </a:solidFill>
                  <a:latin typeface="Soho Gothic Pro" panose="020B0503030504020204" pitchFamily="34" charset="0"/>
                </a:rPr>
              </a:br>
              <a:r>
                <a:rPr lang="en-US" sz="1050" dirty="0">
                  <a:solidFill>
                    <a:schemeClr val="bg1"/>
                  </a:solidFill>
                  <a:latin typeface="Soho Gothic Pro" panose="020B0503030504020204" pitchFamily="34" charset="0"/>
                </a:rPr>
                <a:t>work-ready lifelong learners]</a:t>
              </a:r>
            </a:p>
          </p:txBody>
        </p:sp>
        <p:sp>
          <p:nvSpPr>
            <p:cNvPr id="24" name="TextBox 23">
              <a:extLst>
                <a:ext uri="{FF2B5EF4-FFF2-40B4-BE49-F238E27FC236}">
                  <a16:creationId xmlns:a16="http://schemas.microsoft.com/office/drawing/2014/main" id="{F830EA5E-12E9-4E82-8C31-3635B949669A}"/>
                </a:ext>
              </a:extLst>
            </p:cNvPr>
            <p:cNvSpPr txBox="1"/>
            <p:nvPr/>
          </p:nvSpPr>
          <p:spPr>
            <a:xfrm>
              <a:off x="9378655" y="5959070"/>
              <a:ext cx="1901243" cy="235962"/>
            </a:xfrm>
            <a:prstGeom prst="rect">
              <a:avLst/>
            </a:prstGeom>
            <a:noFill/>
          </p:spPr>
          <p:txBody>
            <a:bodyPr wrap="square" rtlCol="0">
              <a:spAutoFit/>
            </a:bodyPr>
            <a:lstStyle/>
            <a:p>
              <a:pPr algn="ctr"/>
              <a:r>
                <a:rPr lang="en-GB" sz="1400" i="1" baseline="30000">
                  <a:solidFill>
                    <a:schemeClr val="bg1"/>
                  </a:solidFill>
                  <a:latin typeface="Soho Gothic Pro" panose="020B0503030504020204" pitchFamily="34" charset="0"/>
                </a:rPr>
                <a:t>Co-operation</a:t>
              </a:r>
            </a:p>
          </p:txBody>
        </p:sp>
        <p:sp>
          <p:nvSpPr>
            <p:cNvPr id="25" name="TextBox 24">
              <a:extLst>
                <a:ext uri="{FF2B5EF4-FFF2-40B4-BE49-F238E27FC236}">
                  <a16:creationId xmlns:a16="http://schemas.microsoft.com/office/drawing/2014/main" id="{469D39C5-8368-44CE-BCFE-C7E8BBF235B4}"/>
                </a:ext>
              </a:extLst>
            </p:cNvPr>
            <p:cNvSpPr txBox="1"/>
            <p:nvPr/>
          </p:nvSpPr>
          <p:spPr>
            <a:xfrm>
              <a:off x="6962384" y="3946987"/>
              <a:ext cx="2603430" cy="420628"/>
            </a:xfrm>
            <a:prstGeom prst="rect">
              <a:avLst/>
            </a:prstGeom>
            <a:noFill/>
          </p:spPr>
          <p:txBody>
            <a:bodyPr wrap="square" rtlCol="0">
              <a:spAutoFit/>
            </a:bodyPr>
            <a:lstStyle/>
            <a:p>
              <a:pPr algn="ctr"/>
              <a:r>
                <a:rPr lang="en-GB" sz="3200" b="1" baseline="30000">
                  <a:solidFill>
                    <a:schemeClr val="bg1"/>
                  </a:solidFill>
                  <a:latin typeface="Soho Gothic Pro ExtraBold" panose="020B0903030504020204" pitchFamily="34" charset="0"/>
                </a:rPr>
                <a:t>NGĀKAU MĀHAKI</a:t>
              </a:r>
            </a:p>
          </p:txBody>
        </p:sp>
        <p:sp>
          <p:nvSpPr>
            <p:cNvPr id="26" name="TextBox 25">
              <a:extLst>
                <a:ext uri="{FF2B5EF4-FFF2-40B4-BE49-F238E27FC236}">
                  <a16:creationId xmlns:a16="http://schemas.microsoft.com/office/drawing/2014/main" id="{26114FCA-B82A-4B60-AF5E-7D9D2BF1DF5A}"/>
                </a:ext>
              </a:extLst>
            </p:cNvPr>
            <p:cNvSpPr txBox="1"/>
            <p:nvPr/>
          </p:nvSpPr>
          <p:spPr>
            <a:xfrm>
              <a:off x="7119523" y="2924050"/>
              <a:ext cx="2264622" cy="830997"/>
            </a:xfrm>
            <a:prstGeom prst="rect">
              <a:avLst/>
            </a:prstGeom>
            <a:noFill/>
          </p:spPr>
          <p:txBody>
            <a:bodyPr wrap="square" rtlCol="0">
              <a:spAutoFit/>
            </a:bodyPr>
            <a:lstStyle/>
            <a:p>
              <a:pPr algn="ctr"/>
              <a:r>
                <a:rPr lang="en-US" sz="1200" dirty="0">
                  <a:solidFill>
                    <a:schemeClr val="bg1"/>
                  </a:solidFill>
                  <a:latin typeface="Soho Gothic Pro" panose="020B0503030504020204" pitchFamily="34" charset="0"/>
                </a:rPr>
                <a:t>Led by Te Noho </a:t>
              </a:r>
              <a:br>
                <a:rPr lang="en-US" sz="1200" dirty="0">
                  <a:solidFill>
                    <a:schemeClr val="bg1"/>
                  </a:solidFill>
                  <a:latin typeface="Soho Gothic Pro" panose="020B0503030504020204" pitchFamily="34" charset="0"/>
                </a:rPr>
              </a:br>
              <a:r>
                <a:rPr lang="en-US" sz="1200" dirty="0">
                  <a:solidFill>
                    <a:schemeClr val="bg1"/>
                  </a:solidFill>
                  <a:latin typeface="Soho Gothic Pro" panose="020B0503030504020204" pitchFamily="34" charset="0"/>
                </a:rPr>
                <a:t>Kotahitanga we </a:t>
              </a:r>
              <a:r>
                <a:rPr lang="en-US" sz="1200" dirty="0" err="1">
                  <a:solidFill>
                    <a:schemeClr val="bg1"/>
                  </a:solidFill>
                  <a:latin typeface="Soho Gothic Pro" panose="020B0503030504020204" pitchFamily="34" charset="0"/>
                </a:rPr>
                <a:t>manaaki</a:t>
              </a:r>
              <a:r>
                <a:rPr lang="en-US" sz="1200" dirty="0">
                  <a:solidFill>
                    <a:schemeClr val="bg1"/>
                  </a:solidFill>
                  <a:latin typeface="Soho Gothic Pro" panose="020B0503030504020204" pitchFamily="34" charset="0"/>
                </a:rPr>
                <a:t> the success of our learners and communities</a:t>
              </a:r>
            </a:p>
          </p:txBody>
        </p:sp>
        <p:sp>
          <p:nvSpPr>
            <p:cNvPr id="27" name="TextBox 26">
              <a:extLst>
                <a:ext uri="{FF2B5EF4-FFF2-40B4-BE49-F238E27FC236}">
                  <a16:creationId xmlns:a16="http://schemas.microsoft.com/office/drawing/2014/main" id="{EAFEDF7E-952F-4C01-8715-1F5AEF87A930}"/>
                </a:ext>
              </a:extLst>
            </p:cNvPr>
            <p:cNvSpPr txBox="1"/>
            <p:nvPr/>
          </p:nvSpPr>
          <p:spPr>
            <a:xfrm>
              <a:off x="7476264" y="4253251"/>
              <a:ext cx="1551140" cy="297517"/>
            </a:xfrm>
            <a:prstGeom prst="rect">
              <a:avLst/>
            </a:prstGeom>
            <a:noFill/>
          </p:spPr>
          <p:txBody>
            <a:bodyPr wrap="square" rtlCol="0">
              <a:spAutoFit/>
            </a:bodyPr>
            <a:lstStyle/>
            <a:p>
              <a:pPr algn="ctr"/>
              <a:r>
                <a:rPr lang="en-GB" sz="2000" b="1" i="1" baseline="30000">
                  <a:solidFill>
                    <a:schemeClr val="bg1"/>
                  </a:solidFill>
                  <a:latin typeface="Soho Gothic Pro Light" panose="020B0303030504020204" pitchFamily="34" charset="0"/>
                </a:rPr>
                <a:t>Respect</a:t>
              </a:r>
            </a:p>
          </p:txBody>
        </p:sp>
        <p:sp>
          <p:nvSpPr>
            <p:cNvPr id="3" name="TextBox 2">
              <a:extLst>
                <a:ext uri="{FF2B5EF4-FFF2-40B4-BE49-F238E27FC236}">
                  <a16:creationId xmlns:a16="http://schemas.microsoft.com/office/drawing/2014/main" id="{9F36BD1C-12A0-4332-A61C-1EB3553DFB88}"/>
                </a:ext>
              </a:extLst>
            </p:cNvPr>
            <p:cNvSpPr txBox="1"/>
            <p:nvPr/>
          </p:nvSpPr>
          <p:spPr>
            <a:xfrm>
              <a:off x="388306" y="3391164"/>
              <a:ext cx="3768147" cy="338554"/>
            </a:xfrm>
            <a:prstGeom prst="rect">
              <a:avLst/>
            </a:prstGeom>
            <a:noFill/>
          </p:spPr>
          <p:txBody>
            <a:bodyPr wrap="none" rtlCol="0">
              <a:spAutoFit/>
            </a:bodyPr>
            <a:lstStyle/>
            <a:p>
              <a:r>
                <a:rPr lang="en-NZ" sz="1600">
                  <a:latin typeface="Soho Gothic Pro" panose="020B0503030504020204"/>
                </a:rPr>
                <a:t>Our purpose, strategic priorities and values</a:t>
              </a:r>
            </a:p>
          </p:txBody>
        </p:sp>
      </p:grpSp>
    </p:spTree>
    <p:custDataLst>
      <p:tags r:id="rId1"/>
    </p:custDataLst>
    <p:extLst>
      <p:ext uri="{BB962C8B-B14F-4D97-AF65-F5344CB8AC3E}">
        <p14:creationId xmlns:p14="http://schemas.microsoft.com/office/powerpoint/2010/main" val="28908905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C74FECF5614B42AB7932FFBEA72655" ma:contentTypeVersion="18" ma:contentTypeDescription="Create a new document." ma:contentTypeScope="" ma:versionID="a1fd012516d2da53760d01de21d260dd">
  <xsd:schema xmlns:xsd="http://www.w3.org/2001/XMLSchema" xmlns:xs="http://www.w3.org/2001/XMLSchema" xmlns:p="http://schemas.microsoft.com/office/2006/metadata/properties" xmlns:ns2="649fea43-0389-453b-924e-84ad4a294266" xmlns:ns3="61ac27bf-016a-4865-b9e6-4a708c30b2c8" targetNamespace="http://schemas.microsoft.com/office/2006/metadata/properties" ma:root="true" ma:fieldsID="6beab6bbe4d22601fa6d4fe5a8685b75" ns2:_="" ns3:_="">
    <xsd:import namespace="649fea43-0389-453b-924e-84ad4a294266"/>
    <xsd:import namespace="61ac27bf-016a-4865-b9e6-4a708c30b2c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Owner" minOccurs="0"/>
                <xsd:element ref="ns2:MediaServiceObjectDetectorVersions" minOccurs="0"/>
                <xsd:element ref="ns2:lcf76f155ced4ddcb4097134ff3c332f" minOccurs="0"/>
                <xsd:element ref="ns3:TaxCatchAll"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9fea43-0389-453b-924e-84ad4a294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Owner" ma:index="18" nillable="true" ma:displayName="Owner" ma:format="Dropdown" ma:list="UserInfo" ma:SharePointGroup="0"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f907047-9ea7-43f6-afbd-df01ff5a0c36" ma:termSetId="09814cd3-568e-fe90-9814-8d621ff8fb84" ma:anchorId="fba54fb3-c3e1-fe81-a776-ca4b69148c4d" ma:open="true" ma:isKeyword="false">
      <xsd:complexType>
        <xsd:sequence>
          <xsd:element ref="pc:Terms" minOccurs="0" maxOccurs="1"/>
        </xsd:sequence>
      </xsd:complexType>
    </xsd:element>
    <xsd:element name="MediaServiceDateTaken" ma:index="23" nillable="true" ma:displayName="MediaServiceDateTaken" ma:hidden="true" ma:indexed="true" ma:internalName="MediaServiceDateTake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ac27bf-016a-4865-b9e6-4a708c30b2c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50edbe9-f4c3-46fc-bb37-788a52d9bcaa}" ma:internalName="TaxCatchAll" ma:showField="CatchAllData" ma:web="61ac27bf-016a-4865-b9e6-4a708c30b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ner xmlns="649fea43-0389-453b-924e-84ad4a294266">
      <UserInfo>
        <DisplayName/>
        <AccountId xsi:nil="true"/>
        <AccountType/>
      </UserInfo>
    </Owner>
    <lcf76f155ced4ddcb4097134ff3c332f xmlns="649fea43-0389-453b-924e-84ad4a294266">
      <Terms xmlns="http://schemas.microsoft.com/office/infopath/2007/PartnerControls"/>
    </lcf76f155ced4ddcb4097134ff3c332f>
    <TaxCatchAll xmlns="61ac27bf-016a-4865-b9e6-4a708c30b2c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AFDBCE-5DCC-4E7E-A568-C18AEB8946BF}">
  <ds:schemaRefs>
    <ds:schemaRef ds:uri="61ac27bf-016a-4865-b9e6-4a708c30b2c8"/>
    <ds:schemaRef ds:uri="649fea43-0389-453b-924e-84ad4a29426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88CB8BF-8DED-443B-BB28-061D2401A00E}">
  <ds:schemaRefs>
    <ds:schemaRef ds:uri="61ac27bf-016a-4865-b9e6-4a708c30b2c8"/>
    <ds:schemaRef ds:uri="649fea43-0389-453b-924e-84ad4a294266"/>
    <ds:schemaRef ds:uri="b507e6d3-e61b-46bb-87f7-aa955879b9bd"/>
    <ds:schemaRef ds:uri="e01a0b1f-4f13-421a-a456-92faa1c9a7a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18DE380-593F-4010-937D-A526EA49E5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209</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Soho Gothic Pro</vt:lpstr>
      <vt:lpstr>Soho Gothic Pro ExtraBold</vt:lpstr>
      <vt:lpstr>Soho Gothic Pro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dc:creator>
  <cp:lastModifiedBy>Julie McGregor</cp:lastModifiedBy>
  <cp:revision>4</cp:revision>
  <dcterms:created xsi:type="dcterms:W3CDTF">2020-03-12T08:00:35Z</dcterms:created>
  <dcterms:modified xsi:type="dcterms:W3CDTF">2024-03-13T23:09:18Z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0x01010050C74FECF5614B42AB7932FFBEA72655</vt:lpwstr>
  </property>
  <property fmtid="{D5CDD505-2E9C-101B-9397-08002B2CF9AE}" pid="3" name="ArticulateGUID">
    <vt:lpwstr>48905691-8FFC-476B-9A9F-FCFB25049BAD</vt:lpwstr>
  </property>
  <property fmtid="{D5CDD505-2E9C-101B-9397-08002B2CF9AE}" pid="4" name="ArticulatePath">
    <vt:lpwstr>Team Takitahi Template 2022</vt:lpwstr>
  </property>
  <property fmtid="{D5CDD505-2E9C-101B-9397-08002B2CF9AE}" pid="5" name="MediaServiceImageTags">
    <vt:lpwstr/>
  </property>
</Properties>
</file>