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2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124"/>
    <a:srgbClr val="165251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14" y="62"/>
      </p:cViewPr>
      <p:guideLst>
        <p:guide orient="horz" pos="1502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McGregor" userId="f8c5a030-659c-461b-858e-7b31909220fa" providerId="ADAL" clId="{82640722-D482-434F-B045-19277D78F85E}"/>
    <pc:docChg chg="modSld">
      <pc:chgData name="Julie McGregor" userId="f8c5a030-659c-461b-858e-7b31909220fa" providerId="ADAL" clId="{82640722-D482-434F-B045-19277D78F85E}" dt="2024-03-13T23:11:19.952" v="68" actId="5793"/>
      <pc:docMkLst>
        <pc:docMk/>
      </pc:docMkLst>
      <pc:sldChg chg="modSp mod">
        <pc:chgData name="Julie McGregor" userId="f8c5a030-659c-461b-858e-7b31909220fa" providerId="ADAL" clId="{82640722-D482-434F-B045-19277D78F85E}" dt="2024-03-13T23:11:19.952" v="68" actId="5793"/>
        <pc:sldMkLst>
          <pc:docMk/>
          <pc:sldMk cId="2131705308" sldId="258"/>
        </pc:sldMkLst>
        <pc:spChg chg="mod">
          <ac:chgData name="Julie McGregor" userId="f8c5a030-659c-461b-858e-7b31909220fa" providerId="ADAL" clId="{82640722-D482-434F-B045-19277D78F85E}" dt="2024-03-13T23:09:58.728" v="5" actId="20577"/>
          <ac:spMkLst>
            <pc:docMk/>
            <pc:sldMk cId="2131705308" sldId="258"/>
            <ac:spMk id="5" creationId="{753C046B-3881-4213-B999-D777141B781B}"/>
          </ac:spMkLst>
        </pc:spChg>
        <pc:graphicFrameChg chg="modGraphic">
          <ac:chgData name="Julie McGregor" userId="f8c5a030-659c-461b-858e-7b31909220fa" providerId="ADAL" clId="{82640722-D482-434F-B045-19277D78F85E}" dt="2024-03-13T23:11:19.952" v="68" actId="5793"/>
          <ac:graphicFrameMkLst>
            <pc:docMk/>
            <pc:sldMk cId="2131705308" sldId="258"/>
            <ac:graphicFrameMk id="6" creationId="{D2BF60A9-2A68-4D2E-811B-E0C41606FB5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5F5DD-7557-47C9-8674-F479D1C07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55727-0436-47E4-84E5-2BAC08140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B8EA4-AAC8-4B99-BC6D-10ECA2CC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0932D-C583-4527-B784-E567EF12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794B-11B7-4016-ACDF-5040D603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90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76BC1-5A44-4BA8-B857-7255335F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AB04B-8288-47C4-AAC7-FCCC70B78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EE407-407A-46E9-8914-C96DDC093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C56D-2AC8-436C-B87E-E907622E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87E96-331F-4501-A479-B0D83890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96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D42E4-6768-4998-BD16-AD3C1E415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83949-5563-45FF-B3F4-A8FD2D4AD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F9889-F66B-44B0-A854-A57CCB90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E472C-F9F4-4ADB-B981-76A4430D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199A-1FEF-4AD4-851B-90289331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153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D42F19-4263-4D66-9B80-E08A6B5783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9413"/>
            <a:ext cx="12192000" cy="131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5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A638-53C3-4A47-8905-746EA6917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0657-8CC1-4BDF-9735-490B7C433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4D251-77FD-485C-BF34-1BAEE3F6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8B52B-808B-49FA-AB4E-577C4F15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4A17-6868-42A7-8445-05E0D07C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012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A694-A2D8-4CA4-81F7-F44078F9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017D4-FD8D-4D0E-87CC-D8FBC9BBF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FE9DF-FC5D-41F8-9BDE-6019CE2C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6789-1148-46E1-ABAE-CB096204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BC0EA-5254-438F-A088-5488CC1E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291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1CFB6-47B5-434D-8666-6246E0EF6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FF7EC-8CC9-4B71-B005-4DEFB2259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FE3D0-5ABD-4DA3-9074-CAAF210C4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5BD07-4E9E-4F5D-88C1-9D0914834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CAE01-7DE6-43CA-B942-203C63FF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B6F7A-CA7E-4860-9CE8-3F9C133C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097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3B57-0A48-4633-9855-7CFFCF10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8AB07-F423-4847-BF2B-039FD8C41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058A8-A0A1-4711-8C2C-1A2E89368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55DD8-9E48-42AC-9EE0-D289DF118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E3942-55F2-4AF9-8687-39B72DB86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9DDF0-4C0B-4B1D-AF95-6DF2B041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C48D3-AF54-4C2F-9D4E-3727DD3C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A0EE3-EAD4-4B01-9D26-49FE3EF2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703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92AF-B6D4-4CE1-B4CA-BAB9977F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76D34-06D8-48A9-BAA7-27B2F721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44301-50BC-4C9D-B4C7-A047647F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29B62-5E1C-4330-BECC-CAB2A3C8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944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1A0B8-1167-4E3D-9723-1B9A9B9E8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48092-D197-4867-81D6-9D7A218A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987CF-3E41-4841-AA7F-B3C7A09F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278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EB942-A0CF-4FD6-B5EA-774D4C14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7D2E-2A36-4130-BABF-7583FA272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D355D-E299-40C1-8203-C8DEEBE96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A6822-5CB6-479C-88E1-223BA75F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55B3-04D1-4FAF-B42A-6EC5E4E1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2E84D-6D74-4505-8E62-4715095C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33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EEDB9-1804-41A8-9965-9A867CEA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B4651-3541-494D-A2DE-12B74CF3A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35703-0F58-46BB-8932-E3D975D69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B7A10-728A-45A7-9D92-386E8C09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97AD1-5949-462C-9B3E-EE447D96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6F313-1274-4B16-8C24-BA34AF72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140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511BB-FCA9-4FEE-BD99-5BFF87D41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FCC7E-66DE-4AD8-8B7B-7840DBE3E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2289B-139A-46C6-96E7-8BFAE5AB4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B77B-BFA2-4195-8E17-00AD95633E5A}" type="datetimeFigureOut">
              <a:rPr lang="en-NZ" smtClean="0"/>
              <a:t>14/03/2024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AE889-6B10-4FEB-BEDF-EC39D7A8D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A9B22-48B3-4FDF-B4B5-F0954E300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621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3C046B-3881-4213-B999-D777141B781B}"/>
              </a:ext>
            </a:extLst>
          </p:cNvPr>
          <p:cNvSpPr txBox="1"/>
          <p:nvPr/>
        </p:nvSpPr>
        <p:spPr>
          <a:xfrm>
            <a:off x="603501" y="0"/>
            <a:ext cx="4239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dirty="0">
                <a:solidFill>
                  <a:schemeClr val="bg1"/>
                </a:solidFill>
                <a:latin typeface="Soho Gothic Pro Light" panose="020B0303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[Team] Action Plan 2024</a:t>
            </a:r>
            <a:endParaRPr lang="en-NZ" sz="3200" dirty="0">
              <a:solidFill>
                <a:srgbClr val="FF0000"/>
              </a:solidFill>
              <a:highlight>
                <a:srgbClr val="FFFF00"/>
              </a:highlight>
              <a:latin typeface="Soho Gothic Pro Light" panose="020B0303030504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BF60A9-2A68-4D2E-811B-E0C41606F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688175"/>
              </p:ext>
            </p:extLst>
          </p:nvPr>
        </p:nvGraphicFramePr>
        <p:xfrm>
          <a:off x="114831" y="1046680"/>
          <a:ext cx="11820295" cy="5581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2342">
                  <a:extLst>
                    <a:ext uri="{9D8B030D-6E8A-4147-A177-3AD203B41FA5}">
                      <a16:colId xmlns:a16="http://schemas.microsoft.com/office/drawing/2014/main" val="3666611512"/>
                    </a:ext>
                  </a:extLst>
                </a:gridCol>
                <a:gridCol w="2334827">
                  <a:extLst>
                    <a:ext uri="{9D8B030D-6E8A-4147-A177-3AD203B41FA5}">
                      <a16:colId xmlns:a16="http://schemas.microsoft.com/office/drawing/2014/main" val="3780869753"/>
                    </a:ext>
                  </a:extLst>
                </a:gridCol>
                <a:gridCol w="3595456">
                  <a:extLst>
                    <a:ext uri="{9D8B030D-6E8A-4147-A177-3AD203B41FA5}">
                      <a16:colId xmlns:a16="http://schemas.microsoft.com/office/drawing/2014/main" val="1789644168"/>
                    </a:ext>
                  </a:extLst>
                </a:gridCol>
                <a:gridCol w="3767670">
                  <a:extLst>
                    <a:ext uri="{9D8B030D-6E8A-4147-A177-3AD203B41FA5}">
                      <a16:colId xmlns:a16="http://schemas.microsoft.com/office/drawing/2014/main" val="306550076"/>
                    </a:ext>
                  </a:extLst>
                </a:gridCol>
              </a:tblGrid>
              <a:tr h="155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dirty="0" err="1">
                          <a:effectLst/>
                        </a:rPr>
                        <a:t>Manaakitia</a:t>
                      </a:r>
                      <a:r>
                        <a:rPr lang="en-NZ" sz="1050" dirty="0">
                          <a:effectLst/>
                        </a:rPr>
                        <a:t> te </a:t>
                      </a:r>
                      <a:r>
                        <a:rPr lang="en-NZ" sz="1050" dirty="0" err="1">
                          <a:effectLst/>
                        </a:rPr>
                        <a:t>Rito</a:t>
                      </a:r>
                      <a:r>
                        <a:rPr lang="en-NZ" sz="1050" dirty="0">
                          <a:effectLst/>
                        </a:rPr>
                        <a:t> Priorities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dirty="0">
                          <a:effectLst/>
                        </a:rPr>
                        <a:t>Unitec Priorities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 Actions</a:t>
                      </a: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 Targets</a:t>
                      </a: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082245"/>
                  </a:ext>
                </a:extLst>
              </a:tr>
              <a:tr h="68489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Improve the success of all learners, progressing the goal of</a:t>
                      </a:r>
                      <a:r>
                        <a:rPr lang="en-NZ" sz="1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NZ" sz="1000" dirty="0">
                          <a:effectLst/>
                        </a:rPr>
                        <a:t>parity for Māori, Pacific and under 25s, enhancing the success of International learners and Disabled learners, and serving the educational needs of Tāmaki Makaurau</a:t>
                      </a:r>
                      <a:endParaRPr lang="en-NZ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RANGATIRATANGA</a:t>
                      </a:r>
                      <a:endParaRPr lang="en-NZ" sz="12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Authority and Responsibility</a:t>
                      </a:r>
                      <a:endParaRPr lang="en-N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Continue the implementation of our </a:t>
                      </a:r>
                      <a:r>
                        <a:rPr lang="en-NZ" sz="1000" dirty="0" err="1">
                          <a:solidFill>
                            <a:schemeClr val="tx1"/>
                          </a:solidFill>
                          <a:effectLst/>
                        </a:rPr>
                        <a:t>Manaakitia</a:t>
                      </a:r>
                      <a:r>
                        <a:rPr lang="en-NZ" sz="1000" dirty="0">
                          <a:solidFill>
                            <a:schemeClr val="tx1"/>
                          </a:solidFill>
                          <a:effectLst/>
                        </a:rPr>
                        <a:t> te </a:t>
                      </a:r>
                      <a:r>
                        <a:rPr lang="en-NZ" sz="1000" dirty="0" err="1">
                          <a:solidFill>
                            <a:schemeClr val="tx1"/>
                          </a:solidFill>
                          <a:effectLst/>
                        </a:rPr>
                        <a:t>Rito</a:t>
                      </a:r>
                      <a:r>
                        <a:rPr lang="en-NZ" sz="1000" dirty="0">
                          <a:solidFill>
                            <a:schemeClr val="tx1"/>
                          </a:solidFill>
                          <a:effectLst/>
                        </a:rPr>
                        <a:t> kaupapa </a:t>
                      </a:r>
                      <a:r>
                        <a:rPr lang="en-NZ" sz="1000" dirty="0">
                          <a:effectLst/>
                        </a:rPr>
                        <a:t>including embedding our culture of ‘learners at the centre’ and progress towards Māori and Pacific and U25 parity achievement. </a:t>
                      </a: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50863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Deepen and grow partnerships with community, industry, Te </a:t>
                      </a:r>
                      <a:r>
                        <a:rPr lang="en-NZ" sz="1000" dirty="0" err="1">
                          <a:effectLst/>
                        </a:rPr>
                        <a:t>Pūkenga</a:t>
                      </a:r>
                      <a:r>
                        <a:rPr lang="en-NZ" sz="1000" dirty="0">
                          <a:effectLst/>
                        </a:rPr>
                        <a:t> network, Iwi, and our Pacific communities</a:t>
                      </a:r>
                      <a:endParaRPr lang="en-N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216702"/>
                  </a:ext>
                </a:extLst>
              </a:tr>
              <a:tr h="47100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Provide high quality learning, teaching and applied research to develop work-ready lifelong learners</a:t>
                      </a:r>
                      <a:endParaRPr lang="en-NZ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MAHI KOTAHITANGA</a:t>
                      </a:r>
                      <a:endParaRPr lang="en-NZ" sz="12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Co-operation</a:t>
                      </a:r>
                      <a:endParaRPr lang="en-N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High quality learning, teaching and research, including commitment to academic quality, embedded in our best practice culture</a:t>
                      </a: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185052"/>
                  </a:ext>
                </a:extLst>
              </a:tr>
              <a:tr h="47405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Further develop the academic portfolio, in line Te </a:t>
                      </a:r>
                      <a:r>
                        <a:rPr lang="en-NZ" sz="1000" dirty="0" err="1">
                          <a:effectLst/>
                        </a:rPr>
                        <a:t>Pūkenga’s</a:t>
                      </a:r>
                      <a:r>
                        <a:rPr lang="en-NZ" sz="1000" dirty="0">
                          <a:effectLst/>
                        </a:rPr>
                        <a:t> national provision</a:t>
                      </a:r>
                      <a:endParaRPr lang="en-N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682929"/>
                  </a:ext>
                </a:extLst>
              </a:tr>
              <a:tr h="4740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Engage and inspire staff so they are proud to work at Unitec and are equipped with the capabilities to support quality learning</a:t>
                      </a:r>
                      <a:endParaRPr kumimoji="0" lang="en-N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NZ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WAKARITENGA</a:t>
                      </a:r>
                      <a:endParaRPr kumimoji="0" lang="en-NZ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Legitimacy</a:t>
                      </a:r>
                      <a:endParaRPr kumimoji="0" lang="en-NZ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Ongoing development of staff capability</a:t>
                      </a: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048409"/>
                  </a:ext>
                </a:extLst>
              </a:tr>
              <a:tr h="47405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Increase staff engagement </a:t>
                      </a: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86562"/>
                  </a:ext>
                </a:extLst>
              </a:tr>
              <a:tr h="47405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Build a financially sustainable organisation to invest in the future with an annual operating surplus</a:t>
                      </a:r>
                      <a:endParaRPr lang="en-NZ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KAITIAKITANGA</a:t>
                      </a:r>
                      <a:endParaRPr lang="en-NZ" sz="12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Guardianship</a:t>
                      </a:r>
                      <a:endParaRPr lang="en-N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Strategically identify  growth opportunities in </a:t>
                      </a:r>
                      <a:r>
                        <a:rPr lang="en-NZ" sz="1000" dirty="0" err="1">
                          <a:effectLst/>
                        </a:rPr>
                        <a:t>Tāmaki</a:t>
                      </a:r>
                      <a:r>
                        <a:rPr lang="en-NZ" sz="1000" dirty="0">
                          <a:effectLst/>
                        </a:rPr>
                        <a:t> Makaurau</a:t>
                      </a: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145722"/>
                  </a:ext>
                </a:extLst>
              </a:tr>
              <a:tr h="47405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dirty="0">
                          <a:effectLst/>
                        </a:rPr>
                        <a:t>Achieve budget </a:t>
                      </a: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NZ" sz="1200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74985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31705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649fea43-0389-453b-924e-84ad4a294266">
      <UserInfo>
        <DisplayName/>
        <AccountId xsi:nil="true"/>
        <AccountType/>
      </UserInfo>
    </Owner>
    <lcf76f155ced4ddcb4097134ff3c332f xmlns="649fea43-0389-453b-924e-84ad4a294266">
      <Terms xmlns="http://schemas.microsoft.com/office/infopath/2007/PartnerControls"/>
    </lcf76f155ced4ddcb4097134ff3c332f>
    <TaxCatchAll xmlns="61ac27bf-016a-4865-b9e6-4a708c30b2c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C74FECF5614B42AB7932FFBEA72655" ma:contentTypeVersion="18" ma:contentTypeDescription="Create a new document." ma:contentTypeScope="" ma:versionID="a1fd012516d2da53760d01de21d260dd">
  <xsd:schema xmlns:xsd="http://www.w3.org/2001/XMLSchema" xmlns:xs="http://www.w3.org/2001/XMLSchema" xmlns:p="http://schemas.microsoft.com/office/2006/metadata/properties" xmlns:ns2="649fea43-0389-453b-924e-84ad4a294266" xmlns:ns3="61ac27bf-016a-4865-b9e6-4a708c30b2c8" targetNamespace="http://schemas.microsoft.com/office/2006/metadata/properties" ma:root="true" ma:fieldsID="6beab6bbe4d22601fa6d4fe5a8685b75" ns2:_="" ns3:_="">
    <xsd:import namespace="649fea43-0389-453b-924e-84ad4a294266"/>
    <xsd:import namespace="61ac27bf-016a-4865-b9e6-4a708c30b2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Owner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9fea43-0389-453b-924e-84ad4a29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Owner" ma:index="18" nillable="true" ma:displayName="Owner" ma:format="Dropdown" ma:list="UserInfo" ma:SharePointGroup="0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f907047-9ea7-43f6-afbd-df01ff5a0c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ac27bf-016a-4865-b9e6-4a708c30b2c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50edbe9-f4c3-46fc-bb37-788a52d9bcaa}" ma:internalName="TaxCatchAll" ma:showField="CatchAllData" ma:web="61ac27bf-016a-4865-b9e6-4a708c30b2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8DE380-593F-4010-937D-A526EA49E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8CB8BF-8DED-443B-BB28-061D2401A00E}">
  <ds:schemaRefs>
    <ds:schemaRef ds:uri="http://purl.org/dc/elements/1.1/"/>
    <ds:schemaRef ds:uri="http://purl.org/dc/dcmitype/"/>
    <ds:schemaRef ds:uri="649fea43-0389-453b-924e-84ad4a294266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61ac27bf-016a-4865-b9e6-4a708c30b2c8"/>
  </ds:schemaRefs>
</ds:datastoreItem>
</file>

<file path=customXml/itemProps3.xml><?xml version="1.0" encoding="utf-8"?>
<ds:datastoreItem xmlns:ds="http://schemas.openxmlformats.org/officeDocument/2006/customXml" ds:itemID="{2CD131D9-D633-49B2-89B5-1FF66F62A8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9fea43-0389-453b-924e-84ad4a294266"/>
    <ds:schemaRef ds:uri="61ac27bf-016a-4865-b9e6-4a708c30b2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15227</TotalTime>
  <Words>215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Soho Gothic Pro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Annette Pitovao</dc:creator>
  <cp:lastModifiedBy>Julie McGregor</cp:lastModifiedBy>
  <cp:revision>35</cp:revision>
  <dcterms:created xsi:type="dcterms:W3CDTF">2020-03-12T08:00:35Z</dcterms:created>
  <dcterms:modified xsi:type="dcterms:W3CDTF">2024-03-13T23:11:28Z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0x01010050C74FECF5614B42AB7932FFBEA72655</vt:lpwstr>
  </property>
  <property fmtid="{D5CDD505-2E9C-101B-9397-08002B2CF9AE}" pid="3" name="ArticulateGUID">
    <vt:lpwstr>F9738D4A-FFB0-4A57-90C0-CEC51E6B9FFA</vt:lpwstr>
  </property>
  <property fmtid="{D5CDD505-2E9C-101B-9397-08002B2CF9AE}" pid="4" name="ArticulatePath">
    <vt:lpwstr>Unitec Takitahi 2021 FINAL v3 updated</vt:lpwstr>
  </property>
</Properties>
</file>