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B4E48F-DE52-1206-FA51-5377D0814DB7}" name="Jo Barnes" initials="JB" userId="S::jbarnes@unitec.ac.nz::d9f4c6f5-6a85-4072-94f9-e165bf70b9d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enn Mckay" initials="GM" lastIdx="8" clrIdx="0">
    <p:extLst>
      <p:ext uri="{19B8F6BF-5375-455C-9EA6-DF929625EA0E}">
        <p15:presenceInfo xmlns:p15="http://schemas.microsoft.com/office/powerpoint/2012/main" userId="S-1-5-21-149251146-2169925306-3769764739-880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336600"/>
    <a:srgbClr val="165251"/>
    <a:srgbClr val="95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90" d="100"/>
          <a:sy n="90" d="100"/>
        </p:scale>
        <p:origin x="-672" y="-588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327D10-BDEE-4279-B709-B3B873E0BD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F45C2-4251-4AB0-B255-D9FCFD3682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BB16-83B7-4AAF-8F14-E10F6FB21F64}" type="datetimeFigureOut">
              <a:rPr lang="en-NZ" smtClean="0"/>
              <a:t>14/02/2023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3C736-4E4A-4765-85EF-0B05E4D45E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2FA95-4A89-443E-85A9-3C6BD381A1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DBF2-B44F-4CDB-9FD3-A88D8C0838F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593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D42F19-4263-4D66-9B80-E08A6B5783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9413"/>
            <a:ext cx="12192000" cy="1313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87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3"/>
    </p:custDataLst>
    <p:extLst>
      <p:ext uri="{BB962C8B-B14F-4D97-AF65-F5344CB8AC3E}">
        <p14:creationId xmlns:p14="http://schemas.microsoft.com/office/powerpoint/2010/main" val="82230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D101F4-1380-47C9-97B3-835C2437B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589627"/>
              </p:ext>
            </p:extLst>
          </p:nvPr>
        </p:nvGraphicFramePr>
        <p:xfrm>
          <a:off x="282388" y="1182312"/>
          <a:ext cx="11627222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399">
                  <a:extLst>
                    <a:ext uri="{9D8B030D-6E8A-4147-A177-3AD203B41FA5}">
                      <a16:colId xmlns:a16="http://schemas.microsoft.com/office/drawing/2014/main" val="3210990403"/>
                    </a:ext>
                  </a:extLst>
                </a:gridCol>
                <a:gridCol w="1927412">
                  <a:extLst>
                    <a:ext uri="{9D8B030D-6E8A-4147-A177-3AD203B41FA5}">
                      <a16:colId xmlns:a16="http://schemas.microsoft.com/office/drawing/2014/main" val="2866979411"/>
                    </a:ext>
                  </a:extLst>
                </a:gridCol>
                <a:gridCol w="6880411">
                  <a:extLst>
                    <a:ext uri="{9D8B030D-6E8A-4147-A177-3AD203B41FA5}">
                      <a16:colId xmlns:a16="http://schemas.microsoft.com/office/drawing/2014/main" val="2105983677"/>
                    </a:ext>
                  </a:extLst>
                </a:gridCol>
              </a:tblGrid>
              <a:tr h="147994">
                <a:tc>
                  <a:txBody>
                    <a:bodyPr/>
                    <a:lstStyle/>
                    <a:p>
                      <a:pPr algn="ctr"/>
                      <a:r>
                        <a:rPr lang="en-NZ" sz="1100" b="0"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Unitec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Student Success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 dirty="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Library Team Action and Timing</a:t>
                      </a:r>
                      <a:endParaRPr lang="en-NZ" sz="1100" b="0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06870"/>
                  </a:ext>
                </a:extLst>
              </a:tr>
              <a:tr h="615386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Improve the success of all learners, achieving parity</a:t>
                      </a:r>
                      <a:r>
                        <a:rPr lang="en-NZ" sz="800" b="1" baseline="0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 for Māori, Pacific and under 25s by 2024, enhancing the success of International learners and Disabled learners, and serving the educational needs of Tāmaki Makaurau</a:t>
                      </a:r>
                      <a:endParaRPr lang="en-NZ" sz="800" b="1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/>
                        <a:ea typeface="Verdana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Support and engage all learners to develop a range of relevant skills and connections that raise learner outcomes, progression and wellbeing, while prioritising our Maori, Pacific and Disability Strategies ​</a:t>
                      </a:r>
                    </a:p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Provide front facing student services in partnership with Ask Me Team including providing a library service at Waitakere Campus Library, a weekend service at Te Puna Library during semester time, and answering enquiries via digital channels </a:t>
                      </a:r>
                      <a:endParaRPr lang="en-NZ" sz="800" b="0" i="0" u="none" strike="noStrike" noProof="0" dirty="0">
                        <a:solidFill>
                          <a:srgbClr val="FF0000"/>
                        </a:solidFill>
                        <a:latin typeface="Verdana"/>
                        <a:ea typeface="Verdana"/>
                      </a:endParaRP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Partner with other teams to enable access to services by all students </a:t>
                      </a: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Update dashboard about usage of Student Success services by students each semester </a:t>
                      </a: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Review and improve 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study spaces in line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with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Akonga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 needs </a:t>
                      </a: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Partner with and support Student Central (including providing ID card back-up at peak times, and streamlining support of printer issues on Level 1 Rangimarie Waitakere)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Support priority group initiatives 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US" sz="800" b="0" i="0" u="none" strike="noStrike" noProof="0" dirty="0">
                          <a:solidFill>
                            <a:schemeClr val="dk1"/>
                          </a:solidFill>
                          <a:latin typeface="Verdana"/>
                        </a:rPr>
                        <a:t>Contribute to Unitec's compliance with the </a:t>
                      </a:r>
                      <a:r>
                        <a:rPr lang="en-US" sz="800" b="0" i="0" u="none" strike="noStrike" noProof="0" dirty="0">
                          <a:latin typeface="Verdana"/>
                        </a:rPr>
                        <a:t>Education (Pastoral Care of Tertiary and International Learners) Code of Practice </a:t>
                      </a:r>
                      <a:br>
                        <a:rPr lang="en-US" sz="800" b="0" i="0" u="none" strike="noStrike" noProof="0" dirty="0">
                          <a:latin typeface="Verdana"/>
                        </a:rPr>
                      </a:br>
                      <a:endParaRPr lang="en-NZ" sz="800" b="0" i="0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86406"/>
                  </a:ext>
                </a:extLst>
              </a:tr>
              <a:tr h="392393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Provide</a:t>
                      </a:r>
                      <a:r>
                        <a:rPr lang="en-NZ" sz="800" b="1" baseline="0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 high quality learning, teaching and applied research to develop work-ready lifelong learners</a:t>
                      </a:r>
                      <a:endParaRPr lang="en-NZ" sz="800" b="1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/>
                        <a:ea typeface="Verdana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Provide effective Academic, </a:t>
                      </a: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Pastoral and Research support that is accessible and caters to the diverse academic and wellbeing needs of our learners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Provide effective library, information literacy and research services and support in partnership with </a:t>
                      </a:r>
                      <a:r>
                        <a:rPr lang="en-NZ" sz="800" b="0" i="0" u="none" strike="noStrike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Akonga</a:t>
                      </a: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 and </a:t>
                      </a:r>
                      <a:r>
                        <a:rPr lang="en-NZ" sz="800" b="0" i="0" u="none" strike="noStrike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Kaimahi</a:t>
                      </a: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, including course reserve and distance services as required </a:t>
                      </a:r>
                    </a:p>
                    <a:p>
                      <a:pPr marL="685800" lvl="1" indent="-2286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Lead Information Literacy embedding and development </a:t>
                      </a:r>
                      <a:r>
                        <a:rPr lang="en-NZ" sz="800" b="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</a:p>
                    <a:p>
                      <a:pPr marL="685800" lvl="1" indent="-2286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Ensure currency and development of library resources in print and electronic formats</a:t>
                      </a: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</a:p>
                    <a:p>
                      <a:pPr marL="685800" lvl="1" indent="-2286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Promote library resources to </a:t>
                      </a:r>
                      <a:r>
                        <a:rPr lang="en-US" sz="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Akonga</a:t>
                      </a: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 and </a:t>
                      </a:r>
                      <a:r>
                        <a:rPr lang="en-US" sz="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Kaimahi</a:t>
                      </a: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 </a:t>
                      </a: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r>
                        <a:rPr lang="en-US" sz="800" b="0" i="0" kern="12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maintaining or improving usage of resources from 2022</a:t>
                      </a:r>
                    </a:p>
                    <a:p>
                      <a:pPr marL="685800" lvl="1" indent="-2286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Support reference management software (Zotero, Mendeley) and research software </a:t>
                      </a:r>
                    </a:p>
                    <a:p>
                      <a:pPr marL="228600" lvl="0" indent="-228600" rtl="0" fontAlgn="base"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Review and improve library processes and services 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as required </a:t>
                      </a: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maintaining or </a:t>
                      </a:r>
                      <a:r>
                        <a:rPr lang="en-US" sz="800" kern="1200">
                          <a:solidFill>
                            <a:srgbClr val="FF0000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improving satisfaction </a:t>
                      </a: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with library services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Provide an efficient Inter-Library Loan service to facilitate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Akonga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 and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Kaimahi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 access to borrowing resources held by other libraries and lending resources to other libraries, including sharing resources with other TP libraries via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interloan</a:t>
                      </a:r>
                      <a:endParaRPr lang="en-US" sz="800" kern="1200" dirty="0">
                        <a:solidFill>
                          <a:srgbClr val="FF0000"/>
                        </a:solidFill>
                        <a:effectLst/>
                        <a:latin typeface="Verdana"/>
                        <a:ea typeface="Verdana"/>
                        <a:cs typeface="+mn-cs"/>
                      </a:endParaRP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AutoNum type="arabicPeriod"/>
                      </a:pP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Continue to provide the Research Bank for Unitec and 4 other Te </a:t>
                      </a:r>
                      <a:r>
                        <a:rPr lang="en-NZ" sz="800" b="0" i="0" u="none" strike="noStrike" kern="1200" noProof="0" dirty="0">
                          <a:effectLst/>
                          <a:latin typeface="Verdana"/>
                        </a:rPr>
                        <a:t>Pūkenga</a:t>
                      </a: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 Business Divisions in partnership with IT/Digital. </a:t>
                      </a: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AutoNum type="arabicPeriod"/>
                      </a:pP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Continue to partner with counterparts at MIT, </a:t>
                      </a:r>
                      <a:r>
                        <a:rPr lang="en-NZ" sz="800" b="0" i="0" u="none" strike="noStrike" kern="1200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Northtec</a:t>
                      </a: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 and across Te </a:t>
                      </a:r>
                      <a:r>
                        <a:rPr lang="en-NZ" sz="800" b="0" i="0" u="none" strike="noStrike" kern="1200" noProof="0" dirty="0">
                          <a:effectLst/>
                          <a:latin typeface="Verdana"/>
                        </a:rPr>
                        <a:t>Pūkenga</a:t>
                      </a: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 network</a:t>
                      </a:r>
                      <a:b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</a:br>
                      <a:endParaRPr lang="en-NZ" sz="800" b="1" i="1" baseline="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34016"/>
                  </a:ext>
                </a:extLst>
              </a:tr>
              <a:tr h="561399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Engage and inspire staff so they are proud to work at Unitec and are equipped with the capabilities to support quality learning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NZ" sz="80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Enhance team wellbeing and trust together with professional and leadership competencies, and support the transition to Te Pūkenga with improved communication and increase staff engagement</a:t>
                      </a:r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latin typeface="Verdana"/>
                        </a:rPr>
                        <a:t>Promote and engage in professional development</a:t>
                      </a:r>
                      <a:endParaRPr lang="en-US" sz="800" dirty="0">
                        <a:solidFill>
                          <a:srgbClr val="FF0000"/>
                        </a:solidFill>
                        <a:latin typeface="Verdana"/>
                        <a:ea typeface="Verdana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latin typeface="Verdana"/>
                        </a:rPr>
                        <a:t>Enhance team wellbeing and cohesion, maintaining or improving on staff survey results from 2022</a:t>
                      </a:r>
                      <a:endParaRPr lang="en-US" sz="800" b="0" u="none" strike="noStrike" dirty="0">
                        <a:latin typeface="Verdana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latin typeface="Verdana"/>
                        </a:rPr>
                        <a:t>Engage with Te Pūkenga and Unitec change support and consultation processes, including completing inductions, and staff surveys, and staying up to date with changes in organisation policies and procedures </a:t>
                      </a:r>
                      <a:endParaRPr lang="en-US" dirty="0">
                        <a:solidFill>
                          <a:srgbClr val="FF0000"/>
                        </a:solidFill>
                        <a:latin typeface="Verdana"/>
                      </a:endParaRPr>
                    </a:p>
                    <a:p>
                      <a:pPr marL="0" marR="0" lvl="1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NZ" sz="800" b="0" i="0" kern="12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40102"/>
                  </a:ext>
                </a:extLst>
              </a:tr>
              <a:tr h="159907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Build a financially sustainable organisation to invest in the future with an annual operating surplus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Align, review and invest in best practices across the sector to ensure our services are​</a:t>
                      </a: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adaptable, sustainable and compliant​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Provide sustainable library services including adapting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to changes in Programmes, Schools and other areas as we transition into the new TP structure, continuing to provide the best support and services possible within budgetary constraints </a:t>
                      </a:r>
                      <a:endParaRPr lang="en-NZ" sz="800" b="0" i="0" u="none" strike="noStrike" noProof="0" dirty="0">
                        <a:solidFill>
                          <a:srgbClr val="FF0000"/>
                        </a:solidFill>
                        <a:latin typeface="Verdana"/>
                        <a:ea typeface="Verdana"/>
                      </a:endParaRP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Collaborate with Te </a:t>
                      </a:r>
                      <a:r>
                        <a:rPr lang="en-NZ" sz="800" b="0" i="0" u="none" strike="noStrike" noProof="0" dirty="0">
                          <a:latin typeface="Verdana"/>
                          <a:ea typeface="Verdana"/>
                        </a:rPr>
                        <a:t>Pūkenga</a:t>
                      </a: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 Libraries to enable more efficient use of resources – including contributing to Library Resource Consortia Group to leverage group negotiation</a:t>
                      </a:r>
                      <a:endParaRPr lang="en-NZ" sz="800" b="0" i="0" u="none" strike="noStrike" noProof="0" dirty="0">
                        <a:solidFill>
                          <a:srgbClr val="FF0000"/>
                        </a:solidFill>
                        <a:latin typeface="Verdana"/>
                        <a:ea typeface="Verdana"/>
                      </a:endParaRP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</a:pP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Regularly report on work in progress and achievements</a:t>
                      </a:r>
                      <a:b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</a:b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Verdana"/>
                        <a:cs typeface="+mn-cs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131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3C046B-3881-4213-B999-D777141B781B}"/>
              </a:ext>
            </a:extLst>
          </p:cNvPr>
          <p:cNvSpPr txBox="1"/>
          <p:nvPr/>
        </p:nvSpPr>
        <p:spPr>
          <a:xfrm>
            <a:off x="603501" y="0"/>
            <a:ext cx="5224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  <a:latin typeface="Soho Gothic Pro Light" panose="020B0303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Library Team Action Plan 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705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OFFICE THEME" val="MXGhHlj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377CDB83D2E94AB6D192B690C2B7AD" ma:contentTypeVersion="22" ma:contentTypeDescription="Create a new document." ma:contentTypeScope="" ma:versionID="beacdcf6442b5c2eb9a656c9dab3d626">
  <xsd:schema xmlns:xsd="http://www.w3.org/2001/XMLSchema" xmlns:xs="http://www.w3.org/2001/XMLSchema" xmlns:p="http://schemas.microsoft.com/office/2006/metadata/properties" xmlns:ns2="d77e33ea-f1a8-40b2-a800-795fdf87e3a3" xmlns:ns3="574dae01-a2e7-49c4-b796-09392f73f8d8" targetNamespace="http://schemas.microsoft.com/office/2006/metadata/properties" ma:root="true" ma:fieldsID="aa46404536409b2b5b2a1cc42fcf4b68" ns2:_="" ns3:_="">
    <xsd:import namespace="d77e33ea-f1a8-40b2-a800-795fdf87e3a3"/>
    <xsd:import namespace="574dae01-a2e7-49c4-b796-09392f73f8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3:TaxKeywordTaxHTField" minOccurs="0"/>
                <xsd:element ref="ns3:TaxCatchAll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e33ea-f1a8-40b2-a800-795fdf87e3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bafc5d77-928a-4056-b429-bcc2e32b21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dae01-a2e7-49c4-b796-09392f73f8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bafc5d77-928a-4056-b429-bcc2e32b21c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1a604368-6038-4981-9a16-eff244d41dbd}" ma:internalName="TaxCatchAll" ma:showField="CatchAllData" ma:web="574dae01-a2e7-49c4-b796-09392f73f8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574dae01-a2e7-49c4-b796-09392f73f8d8">
      <Terms xmlns="http://schemas.microsoft.com/office/infopath/2007/PartnerControls"/>
    </TaxKeywordTaxHTField>
    <_Flow_SignoffStatus xmlns="d77e33ea-f1a8-40b2-a800-795fdf87e3a3" xsi:nil="true"/>
    <lcf76f155ced4ddcb4097134ff3c332f xmlns="d77e33ea-f1a8-40b2-a800-795fdf87e3a3">
      <Terms xmlns="http://schemas.microsoft.com/office/infopath/2007/PartnerControls"/>
    </lcf76f155ced4ddcb4097134ff3c332f>
    <TaxCatchAll xmlns="574dae01-a2e7-49c4-b796-09392f73f8d8" xsi:nil="true"/>
  </documentManagement>
</p:properties>
</file>

<file path=customXml/itemProps1.xml><?xml version="1.0" encoding="utf-8"?>
<ds:datastoreItem xmlns:ds="http://schemas.openxmlformats.org/officeDocument/2006/customXml" ds:itemID="{C06DF046-408D-47A8-B662-3752641E19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30B4EF-1D90-466A-840A-8E2528394612}">
  <ds:schemaRefs>
    <ds:schemaRef ds:uri="574dae01-a2e7-49c4-b796-09392f73f8d8"/>
    <ds:schemaRef ds:uri="d77e33ea-f1a8-40b2-a800-795fdf87e3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73073C7-ABA6-40E9-B20F-37E6EECD312A}">
  <ds:schemaRefs>
    <ds:schemaRef ds:uri="574dae01-a2e7-49c4-b796-09392f73f8d8"/>
    <ds:schemaRef ds:uri="b507e6d3-e61b-46bb-87f7-aa955879b9bd"/>
    <ds:schemaRef ds:uri="d77e33ea-f1a8-40b2-a800-795fdf87e3a3"/>
    <ds:schemaRef ds:uri="e01a0b1f-4f13-421a-a456-92faa1c9a7a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616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Soho Gothic Pro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Anna Wheeler</cp:lastModifiedBy>
  <cp:revision>11</cp:revision>
  <dcterms:created xsi:type="dcterms:W3CDTF">2019-11-19T04:54:32Z</dcterms:created>
  <dcterms:modified xsi:type="dcterms:W3CDTF">2023-02-13T22:23:37Z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58B3A29D-79E9-4884-A783-93EF8199E861</vt:lpwstr>
  </property>
  <property fmtid="{D5CDD505-2E9C-101B-9397-08002B2CF9AE}" pid="3" name="ArticulatePath">
    <vt:lpwstr>Team Action Plan Template PPT</vt:lpwstr>
  </property>
  <property fmtid="{D5CDD505-2E9C-101B-9397-08002B2CF9AE}" pid="4" name="ContentTypeId">
    <vt:lpwstr>0x0101007F377CDB83D2E94AB6D192B690C2B7AD</vt:lpwstr>
  </property>
  <property fmtid="{D5CDD505-2E9C-101B-9397-08002B2CF9AE}" pid="5" name="TaxKeyword">
    <vt:lpwstr/>
  </property>
  <property fmtid="{D5CDD505-2E9C-101B-9397-08002B2CF9AE}" pid="6" name="MediaServiceImageTags">
    <vt:lpwstr/>
  </property>
</Properties>
</file>