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3"/>
  </p:notesMasterIdLst>
  <p:handoutMasterIdLst>
    <p:handoutMasterId r:id="rId44"/>
  </p:handoutMasterIdLst>
  <p:sldIdLst>
    <p:sldId id="256" r:id="rId2"/>
    <p:sldId id="258" r:id="rId3"/>
    <p:sldId id="395" r:id="rId4"/>
    <p:sldId id="308" r:id="rId5"/>
    <p:sldId id="259" r:id="rId6"/>
    <p:sldId id="471" r:id="rId7"/>
    <p:sldId id="261" r:id="rId8"/>
    <p:sldId id="470" r:id="rId9"/>
    <p:sldId id="267" r:id="rId10"/>
    <p:sldId id="449" r:id="rId11"/>
    <p:sldId id="262" r:id="rId12"/>
    <p:sldId id="457" r:id="rId13"/>
    <p:sldId id="276" r:id="rId14"/>
    <p:sldId id="357" r:id="rId15"/>
    <p:sldId id="399" r:id="rId16"/>
    <p:sldId id="321" r:id="rId17"/>
    <p:sldId id="317" r:id="rId18"/>
    <p:sldId id="473" r:id="rId19"/>
    <p:sldId id="474" r:id="rId20"/>
    <p:sldId id="441" r:id="rId21"/>
    <p:sldId id="462" r:id="rId22"/>
    <p:sldId id="463" r:id="rId23"/>
    <p:sldId id="464" r:id="rId24"/>
    <p:sldId id="465" r:id="rId25"/>
    <p:sldId id="467" r:id="rId26"/>
    <p:sldId id="475" r:id="rId27"/>
    <p:sldId id="477" r:id="rId28"/>
    <p:sldId id="466" r:id="rId29"/>
    <p:sldId id="468" r:id="rId30"/>
    <p:sldId id="478" r:id="rId31"/>
    <p:sldId id="279" r:id="rId32"/>
    <p:sldId id="293" r:id="rId33"/>
    <p:sldId id="461" r:id="rId34"/>
    <p:sldId id="438" r:id="rId35"/>
    <p:sldId id="295" r:id="rId36"/>
    <p:sldId id="380" r:id="rId37"/>
    <p:sldId id="472" r:id="rId38"/>
    <p:sldId id="458" r:id="rId39"/>
    <p:sldId id="459" r:id="rId40"/>
    <p:sldId id="302" r:id="rId41"/>
    <p:sldId id="303" r:id="rId4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and summary" id="{B44382D1-5CBB-4C4F-AB91-C2A9A31990CA}">
          <p14:sldIdLst>
            <p14:sldId id="256"/>
            <p14:sldId id="258"/>
            <p14:sldId id="395"/>
            <p14:sldId id="308"/>
          </p14:sldIdLst>
        </p14:section>
        <p14:section name="Net Promoter Score" id="{B6728B75-2439-422A-B4C9-7ECC75903121}">
          <p14:sldIdLst>
            <p14:sldId id="259"/>
            <p14:sldId id="471"/>
            <p14:sldId id="261"/>
            <p14:sldId id="470"/>
            <p14:sldId id="267"/>
            <p14:sldId id="449"/>
            <p14:sldId id="262"/>
            <p14:sldId id="457"/>
            <p14:sldId id="276"/>
            <p14:sldId id="357"/>
            <p14:sldId id="399"/>
            <p14:sldId id="321"/>
          </p14:sldIdLst>
        </p14:section>
        <p14:section name="Reasons for NPS" id="{42091112-67C8-478D-B861-9B6BE1AE8FC9}">
          <p14:sldIdLst>
            <p14:sldId id="317"/>
            <p14:sldId id="473"/>
            <p14:sldId id="474"/>
            <p14:sldId id="441"/>
            <p14:sldId id="462"/>
            <p14:sldId id="463"/>
            <p14:sldId id="464"/>
          </p14:sldIdLst>
        </p14:section>
        <p14:section name="Improvement suggestions" id="{C74BE99F-B3D1-4EBE-8ED0-0327F0B7A94F}">
          <p14:sldIdLst>
            <p14:sldId id="465"/>
            <p14:sldId id="467"/>
            <p14:sldId id="475"/>
            <p14:sldId id="477"/>
            <p14:sldId id="466"/>
            <p14:sldId id="468"/>
            <p14:sldId id="478"/>
          </p14:sldIdLst>
        </p14:section>
        <p14:section name="New students" id="{41F9B335-5E11-45EB-B472-A839ABC7BDD8}">
          <p14:sldIdLst>
            <p14:sldId id="279"/>
            <p14:sldId id="293"/>
            <p14:sldId id="461"/>
            <p14:sldId id="438"/>
            <p14:sldId id="295"/>
            <p14:sldId id="380"/>
            <p14:sldId id="472"/>
            <p14:sldId id="458"/>
          </p14:sldIdLst>
        </p14:section>
        <p14:section name="Student services" id="{B70397AE-1772-4072-8774-5C778893DC50}">
          <p14:sldIdLst>
            <p14:sldId id="459"/>
            <p14:sldId id="302"/>
            <p14:sldId id="303"/>
          </p14:sldIdLst>
        </p14:section>
      </p14:sectionLst>
    </p:ext>
    <p:ext uri="{EFAFB233-063F-42B5-8137-9DF3F51BA10A}">
      <p15:sldGuideLst xmlns:p15="http://schemas.microsoft.com/office/powerpoint/2012/main">
        <p15:guide id="1" orient="horz" pos="1026"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F4F4F"/>
    <a:srgbClr val="004D00"/>
    <a:srgbClr val="008080"/>
    <a:srgbClr val="808000"/>
    <a:srgbClr val="87CEEB"/>
    <a:srgbClr val="298224"/>
    <a:srgbClr val="DAA520"/>
    <a:srgbClr val="4B0082"/>
    <a:srgbClr val="8B4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8" autoAdjust="0"/>
    <p:restoredTop sz="96224" autoAdjust="0"/>
  </p:normalViewPr>
  <p:slideViewPr>
    <p:cSldViewPr snapToGrid="0" snapToObjects="1">
      <p:cViewPr varScale="1">
        <p:scale>
          <a:sx n="106" d="100"/>
          <a:sy n="106" d="100"/>
        </p:scale>
        <p:origin x="1260" y="96"/>
      </p:cViewPr>
      <p:guideLst>
        <p:guide orient="horz" pos="1026"/>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noFill/>
              </a:ln>
              <a:effectLst/>
            </c:spPr>
            <c:extLst>
              <c:ext xmlns:c16="http://schemas.microsoft.com/office/drawing/2014/chart" uri="{C3380CC4-5D6E-409C-BE32-E72D297353CC}">
                <c16:uniqueId val="{00000001-593D-48AA-A855-F05A834AEFC6}"/>
              </c:ext>
            </c:extLst>
          </c:dPt>
          <c:dPt>
            <c:idx val="1"/>
            <c:bubble3D val="0"/>
            <c:spPr>
              <a:solidFill>
                <a:srgbClr val="298224"/>
              </a:solidFill>
              <a:ln w="19050">
                <a:solidFill>
                  <a:srgbClr val="298224"/>
                </a:solidFill>
              </a:ln>
              <a:effectLst/>
            </c:spPr>
            <c:extLst>
              <c:ext xmlns:c16="http://schemas.microsoft.com/office/drawing/2014/chart" uri="{C3380CC4-5D6E-409C-BE32-E72D297353CC}">
                <c16:uniqueId val="{00000003-593D-48AA-A855-F05A834AEFC6}"/>
              </c:ext>
            </c:extLst>
          </c:dPt>
          <c:dPt>
            <c:idx val="2"/>
            <c:bubble3D val="0"/>
            <c:spPr>
              <a:solidFill>
                <a:schemeClr val="bg1"/>
              </a:solidFill>
              <a:ln w="19050">
                <a:solidFill>
                  <a:srgbClr val="298224"/>
                </a:solidFill>
              </a:ln>
              <a:effectLst/>
            </c:spPr>
            <c:extLst>
              <c:ext xmlns:c16="http://schemas.microsoft.com/office/drawing/2014/chart" uri="{C3380CC4-5D6E-409C-BE32-E72D297353CC}">
                <c16:uniqueId val="{00000005-593D-48AA-A855-F05A834AEFC6}"/>
              </c:ext>
            </c:extLst>
          </c:dPt>
          <c:dPt>
            <c:idx val="3"/>
            <c:bubble3D val="0"/>
            <c:spPr>
              <a:solidFill>
                <a:schemeClr val="bg1"/>
              </a:solidFill>
              <a:ln w="19050">
                <a:solidFill>
                  <a:srgbClr val="298224"/>
                </a:solidFill>
              </a:ln>
              <a:effectLst/>
            </c:spPr>
            <c:extLst>
              <c:ext xmlns:c16="http://schemas.microsoft.com/office/drawing/2014/chart" uri="{C3380CC4-5D6E-409C-BE32-E72D297353CC}">
                <c16:uniqueId val="{00000007-593D-48AA-A855-F05A834AEFC6}"/>
              </c:ext>
            </c:extLst>
          </c:dPt>
          <c:dPt>
            <c:idx val="4"/>
            <c:bubble3D val="0"/>
            <c:spPr>
              <a:solidFill>
                <a:schemeClr val="bg1"/>
              </a:solidFill>
              <a:ln w="19050">
                <a:solidFill>
                  <a:srgbClr val="298224"/>
                </a:solidFill>
              </a:ln>
              <a:effectLst/>
            </c:spPr>
            <c:extLst>
              <c:ext xmlns:c16="http://schemas.microsoft.com/office/drawing/2014/chart" uri="{C3380CC4-5D6E-409C-BE32-E72D297353CC}">
                <c16:uniqueId val="{00000009-593D-48AA-A855-F05A834AEFC6}"/>
              </c:ext>
            </c:extLst>
          </c:dPt>
          <c:cat>
            <c:strRef>
              <c:f>Sheet1!$A$2:$A$5</c:f>
              <c:strCache>
                <c:ptCount val="4"/>
                <c:pt idx="0">
                  <c:v>PLACEHOLDER</c:v>
                </c:pt>
                <c:pt idx="1">
                  <c:v>NPS</c:v>
                </c:pt>
                <c:pt idx="2">
                  <c:v>Target</c:v>
                </c:pt>
                <c:pt idx="3">
                  <c:v>PLACEHOLDER</c:v>
                </c:pt>
              </c:strCache>
            </c:strRef>
          </c:cat>
          <c:val>
            <c:numRef>
              <c:f>Sheet1!$B$2:$B$5</c:f>
              <c:numCache>
                <c:formatCode>General</c:formatCode>
                <c:ptCount val="4"/>
                <c:pt idx="0">
                  <c:v>200</c:v>
                </c:pt>
                <c:pt idx="1">
                  <c:v>137</c:v>
                </c:pt>
                <c:pt idx="2">
                  <c:v>0</c:v>
                </c:pt>
                <c:pt idx="3">
                  <c:v>63</c:v>
                </c:pt>
              </c:numCache>
            </c:numRef>
          </c:val>
          <c:extLst>
            <c:ext xmlns:c16="http://schemas.microsoft.com/office/drawing/2014/chart" uri="{C3380CC4-5D6E-409C-BE32-E72D297353CC}">
              <c16:uniqueId val="{0000000A-593D-48AA-A855-F05A834AEFC6}"/>
            </c:ext>
          </c:extLst>
        </c:ser>
        <c:dLbls>
          <c:showLegendKey val="0"/>
          <c:showVal val="0"/>
          <c:showCatName val="0"/>
          <c:showSerName val="0"/>
          <c:showPercent val="0"/>
          <c:showBubbleSize val="0"/>
          <c:showLeaderLines val="1"/>
        </c:dLbls>
        <c:firstSliceAng val="9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Disability</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Disability</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Sem 1 2019</c:v>
                </c:pt>
                <c:pt idx="1">
                  <c:v>Sem 2 2019</c:v>
                </c:pt>
                <c:pt idx="2">
                  <c:v>Sem 1 2020</c:v>
                </c:pt>
                <c:pt idx="3">
                  <c:v>Sem 2 2020</c:v>
                </c:pt>
                <c:pt idx="4">
                  <c:v>Sem 1 2021</c:v>
                </c:pt>
                <c:pt idx="5">
                  <c:v>Sem 2 2021</c:v>
                </c:pt>
                <c:pt idx="6">
                  <c:v>Sem 1 2022</c:v>
                </c:pt>
                <c:pt idx="7">
                  <c:v>Sem 2 2022</c:v>
                </c:pt>
                <c:pt idx="8">
                  <c:v>Sem 1 2023</c:v>
                </c:pt>
                <c:pt idx="9">
                  <c:v>Sem 2 2023</c:v>
                </c:pt>
              </c:strCache>
            </c:strRef>
          </c:cat>
          <c:val>
            <c:numRef>
              <c:f>Sheet1!$B$2:$B$12</c:f>
              <c:numCache>
                <c:formatCode>0</c:formatCode>
                <c:ptCount val="10"/>
                <c:pt idx="0">
                  <c:v>17.1875</c:v>
                </c:pt>
                <c:pt idx="1">
                  <c:v>27.083333333333325</c:v>
                </c:pt>
                <c:pt idx="2">
                  <c:v>10.606060606060606</c:v>
                </c:pt>
                <c:pt idx="3">
                  <c:v>21.15384615384615</c:v>
                </c:pt>
                <c:pt idx="4">
                  <c:v>28.571428571428566</c:v>
                </c:pt>
                <c:pt idx="5">
                  <c:v>13.333333333333339</c:v>
                </c:pt>
                <c:pt idx="6">
                  <c:v>22.535211267605639</c:v>
                </c:pt>
                <c:pt idx="7">
                  <c:v>9.0909090909090864</c:v>
                </c:pt>
                <c:pt idx="8" formatCode="General">
                  <c:v>27</c:v>
                </c:pt>
                <c:pt idx="9" formatCode="General">
                  <c:v>38</c:v>
                </c:pt>
              </c:numCache>
            </c:numRef>
          </c:val>
          <c:smooth val="0"/>
          <c:extLst>
            <c:ext xmlns:c16="http://schemas.microsoft.com/office/drawing/2014/chart" uri="{C3380CC4-5D6E-409C-BE32-E72D297353CC}">
              <c16:uniqueId val="{00000000-71CC-4B0F-8645-6E64357CB1B0}"/>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rPr>
              <a:t>New Zealand NPS industry </a:t>
            </a:r>
            <a:r>
              <a:rPr lang="en-NZ" sz="1600">
                <a:solidFill>
                  <a:srgbClr val="404040"/>
                </a:solidFill>
                <a:latin typeface="Verdana" panose="020B0604030504040204" pitchFamily="34" charset="0"/>
                <a:ea typeface="Verdana" panose="020B0604030504040204" pitchFamily="34" charset="0"/>
                <a:cs typeface="Verdana" panose="020B0604030504040204" pitchFamily="34" charset="0"/>
              </a:rPr>
              <a:t>benchmarks 2022</a:t>
            </a:r>
            <a:endPar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2.39310745497492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Education services</c:v>
                </c:pt>
              </c:strCache>
            </c:strRef>
          </c:tx>
          <c:spPr>
            <a:solidFill>
              <a:srgbClr val="404040"/>
            </a:solidFill>
            <a:ln>
              <a:noFill/>
            </a:ln>
            <a:effectLst/>
          </c:spPr>
          <c:invertIfNegative val="0"/>
          <c:dPt>
            <c:idx val="3"/>
            <c:invertIfNegative val="0"/>
            <c:bubble3D val="0"/>
            <c:spPr>
              <a:solidFill>
                <a:srgbClr val="404040"/>
              </a:solidFill>
              <a:ln>
                <a:noFill/>
              </a:ln>
              <a:effectLst/>
            </c:spPr>
            <c:extLst>
              <c:ext xmlns:c16="http://schemas.microsoft.com/office/drawing/2014/chart" uri="{C3380CC4-5D6E-409C-BE32-E72D297353CC}">
                <c16:uniqueId val="{00000012-EDDE-4F51-836E-E79B6B20AB7F}"/>
              </c:ext>
            </c:extLst>
          </c:dPt>
          <c:dPt>
            <c:idx val="4"/>
            <c:invertIfNegative val="0"/>
            <c:bubble3D val="0"/>
            <c:spPr>
              <a:solidFill>
                <a:srgbClr val="404040"/>
              </a:solidFill>
              <a:ln>
                <a:noFill/>
              </a:ln>
              <a:effectLst/>
            </c:spPr>
            <c:extLst>
              <c:ext xmlns:c16="http://schemas.microsoft.com/office/drawing/2014/chart" uri="{C3380CC4-5D6E-409C-BE32-E72D297353CC}">
                <c16:uniqueId val="{00000011-EDDE-4F51-836E-E79B6B20AB7F}"/>
              </c:ext>
            </c:extLst>
          </c:dPt>
          <c:dPt>
            <c:idx val="5"/>
            <c:invertIfNegative val="0"/>
            <c:bubble3D val="0"/>
            <c:spPr>
              <a:solidFill>
                <a:srgbClr val="298224"/>
              </a:solidFill>
              <a:ln>
                <a:noFill/>
              </a:ln>
              <a:effectLst/>
            </c:spPr>
            <c:extLst>
              <c:ext xmlns:c16="http://schemas.microsoft.com/office/drawing/2014/chart" uri="{C3380CC4-5D6E-409C-BE32-E72D297353CC}">
                <c16:uniqueId val="{0000001E-1442-4F8F-8133-26606F6F7DA2}"/>
              </c:ext>
            </c:extLst>
          </c:dPt>
          <c:dPt>
            <c:idx val="6"/>
            <c:invertIfNegative val="0"/>
            <c:bubble3D val="0"/>
            <c:spPr>
              <a:solidFill>
                <a:srgbClr val="404040"/>
              </a:solidFill>
              <a:ln>
                <a:noFill/>
              </a:ln>
              <a:effectLst/>
            </c:spPr>
            <c:extLst>
              <c:ext xmlns:c16="http://schemas.microsoft.com/office/drawing/2014/chart" uri="{C3380CC4-5D6E-409C-BE32-E72D297353CC}">
                <c16:uniqueId val="{00000001-DB3A-4207-A4E9-135CFF929DA0}"/>
              </c:ext>
            </c:extLst>
          </c:dPt>
          <c:dPt>
            <c:idx val="9"/>
            <c:invertIfNegative val="0"/>
            <c:bubble3D val="0"/>
            <c:spPr>
              <a:solidFill>
                <a:srgbClr val="298224"/>
              </a:solidFill>
              <a:ln>
                <a:noFill/>
              </a:ln>
              <a:effectLst/>
            </c:spPr>
            <c:extLst>
              <c:ext xmlns:c16="http://schemas.microsoft.com/office/drawing/2014/chart" uri="{C3380CC4-5D6E-409C-BE32-E72D297353CC}">
                <c16:uniqueId val="{00000009-95E4-401B-B956-AF8BAF8DC934}"/>
              </c:ext>
            </c:extLst>
          </c:dPt>
          <c:dPt>
            <c:idx val="11"/>
            <c:invertIfNegative val="0"/>
            <c:bubble3D val="0"/>
            <c:spPr>
              <a:solidFill>
                <a:srgbClr val="404040"/>
              </a:solidFill>
              <a:ln>
                <a:noFill/>
              </a:ln>
              <a:effectLst/>
            </c:spPr>
            <c:extLst>
              <c:ext xmlns:c16="http://schemas.microsoft.com/office/drawing/2014/chart" uri="{C3380CC4-5D6E-409C-BE32-E72D297353CC}">
                <c16:uniqueId val="{0000000E-C040-4218-BA84-45EE74F469ED}"/>
              </c:ext>
            </c:extLst>
          </c:dPt>
          <c:dPt>
            <c:idx val="12"/>
            <c:invertIfNegative val="0"/>
            <c:bubble3D val="0"/>
            <c:spPr>
              <a:solidFill>
                <a:srgbClr val="404040"/>
              </a:solidFill>
              <a:ln>
                <a:noFill/>
              </a:ln>
              <a:effectLst/>
            </c:spPr>
            <c:extLst>
              <c:ext xmlns:c16="http://schemas.microsoft.com/office/drawing/2014/chart" uri="{C3380CC4-5D6E-409C-BE32-E72D297353CC}">
                <c16:uniqueId val="{0000000C-95E4-401B-B956-AF8BAF8DC934}"/>
              </c:ext>
            </c:extLst>
          </c:dPt>
          <c:dPt>
            <c:idx val="13"/>
            <c:invertIfNegative val="0"/>
            <c:bubble3D val="0"/>
            <c:spPr>
              <a:solidFill>
                <a:srgbClr val="404040"/>
              </a:solidFill>
              <a:ln>
                <a:noFill/>
              </a:ln>
              <a:effectLst/>
            </c:spPr>
            <c:extLst>
              <c:ext xmlns:c16="http://schemas.microsoft.com/office/drawing/2014/chart" uri="{C3380CC4-5D6E-409C-BE32-E72D297353CC}">
                <c16:uniqueId val="{0000000A-5DB5-474D-9BB8-81DCF2665BFC}"/>
              </c:ext>
            </c:extLst>
          </c:dPt>
          <c:dPt>
            <c:idx val="14"/>
            <c:invertIfNegative val="0"/>
            <c:bubble3D val="0"/>
            <c:spPr>
              <a:solidFill>
                <a:srgbClr val="188E2E"/>
              </a:solidFill>
              <a:ln>
                <a:noFill/>
              </a:ln>
              <a:effectLst/>
            </c:spPr>
            <c:extLst>
              <c:ext xmlns:c16="http://schemas.microsoft.com/office/drawing/2014/chart" uri="{C3380CC4-5D6E-409C-BE32-E72D297353CC}">
                <c16:uniqueId val="{00000018-07DF-42DD-A5F4-C1EE76D550AA}"/>
              </c:ext>
            </c:extLst>
          </c:dPt>
          <c:dPt>
            <c:idx val="16"/>
            <c:invertIfNegative val="0"/>
            <c:bubble3D val="0"/>
            <c:spPr>
              <a:solidFill>
                <a:srgbClr val="404040"/>
              </a:solidFill>
              <a:ln>
                <a:noFill/>
              </a:ln>
              <a:effectLst/>
            </c:spPr>
            <c:extLst>
              <c:ext xmlns:c16="http://schemas.microsoft.com/office/drawing/2014/chart" uri="{C3380CC4-5D6E-409C-BE32-E72D297353CC}">
                <c16:uniqueId val="{00000010-EDDE-4F51-836E-E79B6B20AB7F}"/>
              </c:ext>
            </c:extLst>
          </c:dPt>
          <c:dPt>
            <c:idx val="20"/>
            <c:invertIfNegative val="0"/>
            <c:bubble3D val="0"/>
            <c:spPr>
              <a:solidFill>
                <a:srgbClr val="188E2E"/>
              </a:solidFill>
              <a:ln>
                <a:noFill/>
              </a:ln>
              <a:effectLst/>
            </c:spPr>
            <c:extLst>
              <c:ext xmlns:c16="http://schemas.microsoft.com/office/drawing/2014/chart" uri="{C3380CC4-5D6E-409C-BE32-E72D297353CC}">
                <c16:uniqueId val="{00000008-95E4-401B-B956-AF8BAF8DC934}"/>
              </c:ext>
            </c:extLst>
          </c:dPt>
          <c:dPt>
            <c:idx val="21"/>
            <c:invertIfNegative val="0"/>
            <c:bubble3D val="0"/>
            <c:spPr>
              <a:solidFill>
                <a:srgbClr val="404040"/>
              </a:solidFill>
              <a:ln>
                <a:noFill/>
              </a:ln>
              <a:effectLst/>
            </c:spPr>
            <c:extLst>
              <c:ext xmlns:c16="http://schemas.microsoft.com/office/drawing/2014/chart" uri="{C3380CC4-5D6E-409C-BE32-E72D297353CC}">
                <c16:uniqueId val="{00000000-DB3A-4207-A4E9-135CFF929DA0}"/>
              </c:ext>
            </c:extLst>
          </c:dPt>
          <c:dPt>
            <c:idx val="24"/>
            <c:invertIfNegative val="0"/>
            <c:bubble3D val="0"/>
            <c:spPr>
              <a:solidFill>
                <a:srgbClr val="404040"/>
              </a:solidFill>
              <a:ln>
                <a:noFill/>
              </a:ln>
              <a:effectLst/>
            </c:spPr>
            <c:extLst>
              <c:ext xmlns:c16="http://schemas.microsoft.com/office/drawing/2014/chart" uri="{C3380CC4-5D6E-409C-BE32-E72D297353CC}">
                <c16:uniqueId val="{00000009-5DB5-474D-9BB8-81DCF2665BFC}"/>
              </c:ext>
            </c:extLst>
          </c:dPt>
          <c:dPt>
            <c:idx val="35"/>
            <c:invertIfNegative val="0"/>
            <c:bubble3D val="0"/>
            <c:spPr>
              <a:solidFill>
                <a:srgbClr val="404040"/>
              </a:solidFill>
              <a:ln>
                <a:noFill/>
              </a:ln>
              <a:effectLst/>
            </c:spPr>
            <c:extLst>
              <c:ext xmlns:c16="http://schemas.microsoft.com/office/drawing/2014/chart" uri="{C3380CC4-5D6E-409C-BE32-E72D297353CC}">
                <c16:uniqueId val="{00000002-DB3A-4207-A4E9-135CFF929DA0}"/>
              </c:ext>
            </c:extLst>
          </c:dPt>
          <c:dLbls>
            <c:dLbl>
              <c:idx val="13"/>
              <c:tx>
                <c:rich>
                  <a:bodyPr/>
                  <a:lstStyle/>
                  <a:p>
                    <a:fld id="{FD4C3EDE-4B01-45FB-A253-4FDEA16836A0}"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B5-474D-9BB8-81DCF2665BFC}"/>
                </c:ext>
              </c:extLst>
            </c:dLbl>
            <c:dLbl>
              <c:idx val="24"/>
              <c:tx>
                <c:rich>
                  <a:bodyPr/>
                  <a:lstStyle/>
                  <a:p>
                    <a:fld id="{5F4304D4-B75A-41CD-8400-C0A2887A974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B5-474D-9BB8-81DCF2665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Freight and Logistics</c:v>
                </c:pt>
                <c:pt idx="1">
                  <c:v>Real Estate</c:v>
                </c:pt>
                <c:pt idx="2">
                  <c:v>Energy and Gas</c:v>
                </c:pt>
                <c:pt idx="3">
                  <c:v>IT Services</c:v>
                </c:pt>
                <c:pt idx="4">
                  <c:v>Insurance</c:v>
                </c:pt>
                <c:pt idx="5">
                  <c:v>Financial Services</c:v>
                </c:pt>
                <c:pt idx="6">
                  <c:v>Tertiary Education</c:v>
                </c:pt>
                <c:pt idx="7">
                  <c:v>Hospitality</c:v>
                </c:pt>
                <c:pt idx="8">
                  <c:v>Retail</c:v>
                </c:pt>
                <c:pt idx="9">
                  <c:v>Automotive</c:v>
                </c:pt>
                <c:pt idx="10">
                  <c:v>Professional Services</c:v>
                </c:pt>
                <c:pt idx="11">
                  <c:v>Tutoring Services</c:v>
                </c:pt>
                <c:pt idx="12">
                  <c:v>Services (Trades)</c:v>
                </c:pt>
                <c:pt idx="13">
                  <c:v>Recruitment</c:v>
                </c:pt>
                <c:pt idx="14">
                  <c:v>Unitec - Returning students</c:v>
                </c:pt>
                <c:pt idx="15">
                  <c:v>Medical Practitioners</c:v>
                </c:pt>
                <c:pt idx="16">
                  <c:v>Secondary Education</c:v>
                </c:pt>
                <c:pt idx="17">
                  <c:v>Security</c:v>
                </c:pt>
                <c:pt idx="18">
                  <c:v>Travel and Leisure</c:v>
                </c:pt>
                <c:pt idx="19">
                  <c:v>Not-for-Profit</c:v>
                </c:pt>
                <c:pt idx="20">
                  <c:v>Unitec - New students</c:v>
                </c:pt>
              </c:strCache>
            </c:strRef>
          </c:cat>
          <c:val>
            <c:numRef>
              <c:f>Sheet1!$B$2:$B$22</c:f>
              <c:numCache>
                <c:formatCode>General</c:formatCode>
                <c:ptCount val="21"/>
                <c:pt idx="6">
                  <c:v>27</c:v>
                </c:pt>
                <c:pt idx="11">
                  <c:v>34</c:v>
                </c:pt>
                <c:pt idx="14">
                  <c:v>37</c:v>
                </c:pt>
                <c:pt idx="16">
                  <c:v>39</c:v>
                </c:pt>
                <c:pt idx="20">
                  <c:v>57</c:v>
                </c:pt>
              </c:numCache>
            </c:numRef>
          </c:val>
          <c:extLst>
            <c:ext xmlns:c16="http://schemas.microsoft.com/office/drawing/2014/chart" uri="{C3380CC4-5D6E-409C-BE32-E72D297353CC}">
              <c16:uniqueId val="{00000000-5DB5-474D-9BB8-81DCF2665BFC}"/>
            </c:ext>
          </c:extLst>
        </c:ser>
        <c:ser>
          <c:idx val="1"/>
          <c:order val="1"/>
          <c:tx>
            <c:strRef>
              <c:f>Sheet1!$C$1</c:f>
              <c:strCache>
                <c:ptCount val="1"/>
                <c:pt idx="0">
                  <c:v>Other industries</c:v>
                </c:pt>
              </c:strCache>
            </c:strRef>
          </c:tx>
          <c:spPr>
            <a:solidFill>
              <a:schemeClr val="bg1">
                <a:lumMod val="75000"/>
              </a:schemeClr>
            </a:solidFill>
            <a:ln>
              <a:noFill/>
            </a:ln>
            <a:effectLst/>
          </c:spPr>
          <c:invertIfNegative val="0"/>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1C-BF43-4833-9C3E-9840A63163E8}"/>
              </c:ext>
            </c:extLst>
          </c:dPt>
          <c:dPt>
            <c:idx val="21"/>
            <c:invertIfNegative val="0"/>
            <c:bubble3D val="0"/>
            <c:spPr>
              <a:solidFill>
                <a:schemeClr val="bg1">
                  <a:lumMod val="75000"/>
                </a:schemeClr>
              </a:solidFill>
              <a:ln>
                <a:noFill/>
              </a:ln>
              <a:effectLst/>
            </c:spPr>
            <c:extLst>
              <c:ext xmlns:c16="http://schemas.microsoft.com/office/drawing/2014/chart" uri="{C3380CC4-5D6E-409C-BE32-E72D297353CC}">
                <c16:uniqueId val="{0000001A-7F92-48C6-B3D5-83B63F4D6672}"/>
              </c:ext>
            </c:extLst>
          </c:dPt>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F43-4833-9C3E-9840A63163E8}"/>
                </c:ext>
              </c:extLst>
            </c:dLbl>
            <c:spPr>
              <a:noFill/>
              <a:ln>
                <a:noFill/>
              </a:ln>
              <a:effectLst/>
            </c:spPr>
            <c:txPr>
              <a:bodyPr rot="0" spcFirstLastPara="1" vertOverflow="ellipsis" vert="horz" wrap="square" lIns="38100" tIns="19050" rIns="38100" bIns="19050" anchor="ctr" anchorCtr="0">
                <a:spAutoFit/>
              </a:bodyPr>
              <a:lstStyle/>
              <a:p>
                <a:pPr algn="ctr">
                  <a:defRPr lang="en-NZ"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Freight and Logistics</c:v>
                </c:pt>
                <c:pt idx="1">
                  <c:v>Real Estate</c:v>
                </c:pt>
                <c:pt idx="2">
                  <c:v>Energy and Gas</c:v>
                </c:pt>
                <c:pt idx="3">
                  <c:v>IT Services</c:v>
                </c:pt>
                <c:pt idx="4">
                  <c:v>Insurance</c:v>
                </c:pt>
                <c:pt idx="5">
                  <c:v>Financial Services</c:v>
                </c:pt>
                <c:pt idx="6">
                  <c:v>Tertiary Education</c:v>
                </c:pt>
                <c:pt idx="7">
                  <c:v>Hospitality</c:v>
                </c:pt>
                <c:pt idx="8">
                  <c:v>Retail</c:v>
                </c:pt>
                <c:pt idx="9">
                  <c:v>Automotive</c:v>
                </c:pt>
                <c:pt idx="10">
                  <c:v>Professional Services</c:v>
                </c:pt>
                <c:pt idx="11">
                  <c:v>Tutoring Services</c:v>
                </c:pt>
                <c:pt idx="12">
                  <c:v>Services (Trades)</c:v>
                </c:pt>
                <c:pt idx="13">
                  <c:v>Recruitment</c:v>
                </c:pt>
                <c:pt idx="14">
                  <c:v>Unitec - Returning students</c:v>
                </c:pt>
                <c:pt idx="15">
                  <c:v>Medical Practitioners</c:v>
                </c:pt>
                <c:pt idx="16">
                  <c:v>Secondary Education</c:v>
                </c:pt>
                <c:pt idx="17">
                  <c:v>Security</c:v>
                </c:pt>
                <c:pt idx="18">
                  <c:v>Travel and Leisure</c:v>
                </c:pt>
                <c:pt idx="19">
                  <c:v>Not-for-Profit</c:v>
                </c:pt>
                <c:pt idx="20">
                  <c:v>Unitec - New students</c:v>
                </c:pt>
              </c:strCache>
            </c:strRef>
          </c:cat>
          <c:val>
            <c:numRef>
              <c:f>Sheet1!$C$2:$C$22</c:f>
              <c:numCache>
                <c:formatCode>General</c:formatCode>
                <c:ptCount val="21"/>
                <c:pt idx="0">
                  <c:v>6</c:v>
                </c:pt>
                <c:pt idx="1">
                  <c:v>10</c:v>
                </c:pt>
                <c:pt idx="2">
                  <c:v>19</c:v>
                </c:pt>
                <c:pt idx="3">
                  <c:v>19</c:v>
                </c:pt>
                <c:pt idx="4">
                  <c:v>21</c:v>
                </c:pt>
                <c:pt idx="5">
                  <c:v>24</c:v>
                </c:pt>
                <c:pt idx="7">
                  <c:v>27</c:v>
                </c:pt>
                <c:pt idx="8">
                  <c:v>31</c:v>
                </c:pt>
                <c:pt idx="9">
                  <c:v>33</c:v>
                </c:pt>
                <c:pt idx="10">
                  <c:v>34</c:v>
                </c:pt>
                <c:pt idx="12">
                  <c:v>35</c:v>
                </c:pt>
                <c:pt idx="13">
                  <c:v>36</c:v>
                </c:pt>
                <c:pt idx="15">
                  <c:v>37</c:v>
                </c:pt>
                <c:pt idx="17">
                  <c:v>40</c:v>
                </c:pt>
                <c:pt idx="18">
                  <c:v>49</c:v>
                </c:pt>
                <c:pt idx="19">
                  <c:v>52</c:v>
                </c:pt>
              </c:numCache>
            </c:numRef>
          </c:val>
          <c:extLst>
            <c:ext xmlns:c16="http://schemas.microsoft.com/office/drawing/2014/chart" uri="{C3380CC4-5D6E-409C-BE32-E72D297353CC}">
              <c16:uniqueId val="{00000001-5DB5-474D-9BB8-81DCF2665BFC}"/>
            </c:ext>
          </c:extLst>
        </c:ser>
        <c:dLbls>
          <c:showLegendKey val="0"/>
          <c:showVal val="0"/>
          <c:showCatName val="0"/>
          <c:showSerName val="0"/>
          <c:showPercent val="0"/>
          <c:showBubbleSize val="0"/>
        </c:dLbls>
        <c:gapWidth val="20"/>
        <c:overlap val="100"/>
        <c:axId val="618003456"/>
        <c:axId val="618003784"/>
      </c:barChart>
      <c:catAx>
        <c:axId val="61800345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8003784"/>
        <c:crosses val="autoZero"/>
        <c:auto val="1"/>
        <c:lblAlgn val="ctr"/>
        <c:lblOffset val="100"/>
        <c:noMultiLvlLbl val="0"/>
      </c:catAx>
      <c:valAx>
        <c:axId val="618003784"/>
        <c:scaling>
          <c:orientation val="minMax"/>
          <c:min val="-3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3456"/>
        <c:crosses val="autoZero"/>
        <c:crossBetween val="between"/>
      </c:valAx>
      <c:spPr>
        <a:noFill/>
        <a:ln>
          <a:noFill/>
        </a:ln>
        <a:effectLst/>
      </c:spPr>
    </c:plotArea>
    <c:legend>
      <c:legendPos val="t"/>
      <c:layout>
        <c:manualLayout>
          <c:xMode val="edge"/>
          <c:yMode val="edge"/>
          <c:x val="0.25327606027268573"/>
          <c:y val="0.10647616497705947"/>
          <c:w val="0.48716844460376518"/>
          <c:h val="8.086894084143654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rPr>
              <a:t>Te </a:t>
            </a:r>
            <a:r>
              <a:rPr lang="en-NZ" sz="1600" dirty="0" err="1">
                <a:solidFill>
                  <a:srgbClr val="404040"/>
                </a:solidFill>
                <a:latin typeface="Verdana" panose="020B0604030504040204" pitchFamily="34" charset="0"/>
                <a:ea typeface="Verdana" panose="020B0604030504040204" pitchFamily="34" charset="0"/>
                <a:cs typeface="Verdana" panose="020B0604030504040204" pitchFamily="34" charset="0"/>
              </a:rPr>
              <a:t>Pūkenga</a:t>
            </a:r>
            <a:r>
              <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rPr>
              <a:t> Learner Engagement Survey NPS benchmarks</a:t>
            </a:r>
          </a:p>
        </c:rich>
      </c:tx>
      <c:layout>
        <c:manualLayout>
          <c:xMode val="edge"/>
          <c:yMode val="edge"/>
          <c:x val="2.39310745497492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Score</c:v>
                </c:pt>
              </c:strCache>
            </c:strRef>
          </c:tx>
          <c:spPr>
            <a:solidFill>
              <a:schemeClr val="bg1">
                <a:lumMod val="75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12-EDDE-4F51-836E-E79B6B20AB7F}"/>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11-EDDE-4F51-836E-E79B6B20AB7F}"/>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DB3A-4207-A4E9-135CFF929DA0}"/>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9-95E4-401B-B956-AF8BAF8DC934}"/>
              </c:ext>
            </c:extLst>
          </c:dPt>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0E-C040-4218-BA84-45EE74F469ED}"/>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0C-95E4-401B-B956-AF8BAF8DC934}"/>
              </c:ext>
            </c:extLst>
          </c:dPt>
          <c:dPt>
            <c:idx val="13"/>
            <c:invertIfNegative val="0"/>
            <c:bubble3D val="0"/>
            <c:spPr>
              <a:solidFill>
                <a:schemeClr val="bg1">
                  <a:lumMod val="75000"/>
                </a:schemeClr>
              </a:solidFill>
              <a:ln>
                <a:noFill/>
              </a:ln>
              <a:effectLst/>
            </c:spPr>
            <c:extLst>
              <c:ext xmlns:c16="http://schemas.microsoft.com/office/drawing/2014/chart" uri="{C3380CC4-5D6E-409C-BE32-E72D297353CC}">
                <c16:uniqueId val="{0000000A-5DB5-474D-9BB8-81DCF2665BFC}"/>
              </c:ext>
            </c:extLst>
          </c:dPt>
          <c:dPt>
            <c:idx val="14"/>
            <c:invertIfNegative val="0"/>
            <c:bubble3D val="0"/>
            <c:spPr>
              <a:solidFill>
                <a:schemeClr val="bg1">
                  <a:lumMod val="75000"/>
                </a:schemeClr>
              </a:solidFill>
              <a:ln>
                <a:noFill/>
              </a:ln>
              <a:effectLst/>
            </c:spPr>
            <c:extLst>
              <c:ext xmlns:c16="http://schemas.microsoft.com/office/drawing/2014/chart" uri="{C3380CC4-5D6E-409C-BE32-E72D297353CC}">
                <c16:uniqueId val="{00000018-07DF-42DD-A5F4-C1EE76D550AA}"/>
              </c:ext>
            </c:extLst>
          </c:dPt>
          <c:dPt>
            <c:idx val="16"/>
            <c:invertIfNegative val="0"/>
            <c:bubble3D val="0"/>
            <c:spPr>
              <a:solidFill>
                <a:schemeClr val="bg1">
                  <a:lumMod val="75000"/>
                </a:schemeClr>
              </a:solidFill>
              <a:ln>
                <a:noFill/>
              </a:ln>
              <a:effectLst/>
            </c:spPr>
            <c:extLst>
              <c:ext xmlns:c16="http://schemas.microsoft.com/office/drawing/2014/chart" uri="{C3380CC4-5D6E-409C-BE32-E72D297353CC}">
                <c16:uniqueId val="{00000010-EDDE-4F51-836E-E79B6B20AB7F}"/>
              </c:ext>
            </c:extLst>
          </c:dPt>
          <c:dPt>
            <c:idx val="17"/>
            <c:invertIfNegative val="0"/>
            <c:bubble3D val="0"/>
            <c:spPr>
              <a:solidFill>
                <a:schemeClr val="bg1">
                  <a:lumMod val="75000"/>
                </a:schemeClr>
              </a:solidFill>
              <a:ln>
                <a:noFill/>
              </a:ln>
              <a:effectLst/>
            </c:spPr>
            <c:extLst>
              <c:ext xmlns:c16="http://schemas.microsoft.com/office/drawing/2014/chart" uri="{C3380CC4-5D6E-409C-BE32-E72D297353CC}">
                <c16:uniqueId val="{00000000-5132-48E9-9E79-6A2E567C4059}"/>
              </c:ext>
            </c:extLst>
          </c:dPt>
          <c:dPt>
            <c:idx val="18"/>
            <c:invertIfNegative val="0"/>
            <c:bubble3D val="0"/>
            <c:spPr>
              <a:solidFill>
                <a:srgbClr val="188E2E"/>
              </a:solidFill>
              <a:ln>
                <a:noFill/>
              </a:ln>
              <a:effectLst/>
            </c:spPr>
            <c:extLst>
              <c:ext xmlns:c16="http://schemas.microsoft.com/office/drawing/2014/chart" uri="{C3380CC4-5D6E-409C-BE32-E72D297353CC}">
                <c16:uniqueId val="{0000001C-2C9F-4623-9A1E-818DB8F5651D}"/>
              </c:ext>
            </c:extLst>
          </c:dPt>
          <c:dPt>
            <c:idx val="20"/>
            <c:invertIfNegative val="0"/>
            <c:bubble3D val="0"/>
            <c:spPr>
              <a:solidFill>
                <a:srgbClr val="188E2E"/>
              </a:solidFill>
              <a:ln>
                <a:noFill/>
              </a:ln>
              <a:effectLst/>
            </c:spPr>
            <c:extLst>
              <c:ext xmlns:c16="http://schemas.microsoft.com/office/drawing/2014/chart" uri="{C3380CC4-5D6E-409C-BE32-E72D297353CC}">
                <c16:uniqueId val="{00000008-95E4-401B-B956-AF8BAF8DC934}"/>
              </c:ext>
            </c:extLst>
          </c:dPt>
          <c:dPt>
            <c:idx val="21"/>
            <c:invertIfNegative val="0"/>
            <c:bubble3D val="0"/>
            <c:spPr>
              <a:solidFill>
                <a:schemeClr val="bg1">
                  <a:lumMod val="75000"/>
                </a:schemeClr>
              </a:solidFill>
              <a:ln>
                <a:noFill/>
              </a:ln>
              <a:effectLst/>
            </c:spPr>
            <c:extLst>
              <c:ext xmlns:c16="http://schemas.microsoft.com/office/drawing/2014/chart" uri="{C3380CC4-5D6E-409C-BE32-E72D297353CC}">
                <c16:uniqueId val="{00000000-DB3A-4207-A4E9-135CFF929DA0}"/>
              </c:ext>
            </c:extLst>
          </c:dPt>
          <c:dPt>
            <c:idx val="22"/>
            <c:invertIfNegative val="0"/>
            <c:bubble3D val="0"/>
            <c:spPr>
              <a:solidFill>
                <a:srgbClr val="188E2E"/>
              </a:solidFill>
              <a:ln>
                <a:noFill/>
              </a:ln>
              <a:effectLst/>
            </c:spPr>
            <c:extLst>
              <c:ext xmlns:c16="http://schemas.microsoft.com/office/drawing/2014/chart" uri="{C3380CC4-5D6E-409C-BE32-E72D297353CC}">
                <c16:uniqueId val="{0000001D-2C9F-4623-9A1E-818DB8F5651D}"/>
              </c:ext>
            </c:extLst>
          </c:dPt>
          <c:dPt>
            <c:idx val="24"/>
            <c:invertIfNegative val="0"/>
            <c:bubble3D val="0"/>
            <c:spPr>
              <a:solidFill>
                <a:schemeClr val="bg1">
                  <a:lumMod val="75000"/>
                </a:schemeClr>
              </a:solidFill>
              <a:ln>
                <a:noFill/>
              </a:ln>
              <a:effectLst/>
            </c:spPr>
            <c:extLst>
              <c:ext xmlns:c16="http://schemas.microsoft.com/office/drawing/2014/chart" uri="{C3380CC4-5D6E-409C-BE32-E72D297353CC}">
                <c16:uniqueId val="{00000009-5DB5-474D-9BB8-81DCF2665BFC}"/>
              </c:ext>
            </c:extLst>
          </c:dPt>
          <c:dPt>
            <c:idx val="35"/>
            <c:invertIfNegative val="0"/>
            <c:bubble3D val="0"/>
            <c:spPr>
              <a:solidFill>
                <a:schemeClr val="bg1">
                  <a:lumMod val="75000"/>
                </a:schemeClr>
              </a:solidFill>
              <a:ln>
                <a:noFill/>
              </a:ln>
              <a:effectLst/>
            </c:spPr>
            <c:extLst>
              <c:ext xmlns:c16="http://schemas.microsoft.com/office/drawing/2014/chart" uri="{C3380CC4-5D6E-409C-BE32-E72D297353CC}">
                <c16:uniqueId val="{00000002-DB3A-4207-A4E9-135CFF929DA0}"/>
              </c:ext>
            </c:extLst>
          </c:dPt>
          <c:dLbls>
            <c:dLbl>
              <c:idx val="13"/>
              <c:tx>
                <c:rich>
                  <a:bodyPr/>
                  <a:lstStyle/>
                  <a:p>
                    <a:fld id="{FD4C3EDE-4B01-45FB-A253-4FDEA16836A0}"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B5-474D-9BB8-81DCF2665BFC}"/>
                </c:ext>
              </c:extLst>
            </c:dLbl>
            <c:dLbl>
              <c:idx val="24"/>
              <c:tx>
                <c:rich>
                  <a:bodyPr/>
                  <a:lstStyle/>
                  <a:p>
                    <a:fld id="{5F4304D4-B75A-41CD-8400-C0A2887A974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B5-474D-9BB8-81DCF2665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Competenz</c:v>
                </c:pt>
                <c:pt idx="1">
                  <c:v>UCOL</c:v>
                </c:pt>
                <c:pt idx="2">
                  <c:v>WITT</c:v>
                </c:pt>
                <c:pt idx="3">
                  <c:v>MIT</c:v>
                </c:pt>
                <c:pt idx="4">
                  <c:v>Wintec</c:v>
                </c:pt>
                <c:pt idx="5">
                  <c:v>MITO</c:v>
                </c:pt>
                <c:pt idx="6">
                  <c:v>ServiceIQ</c:v>
                </c:pt>
                <c:pt idx="7">
                  <c:v>BCITO</c:v>
                </c:pt>
                <c:pt idx="8">
                  <c:v>NorthTec</c:v>
                </c:pt>
                <c:pt idx="9">
                  <c:v>EIT</c:v>
                </c:pt>
                <c:pt idx="10">
                  <c:v>NMIT</c:v>
                </c:pt>
                <c:pt idx="11">
                  <c:v>Connexis</c:v>
                </c:pt>
                <c:pt idx="12">
                  <c:v>Open Polytechnic</c:v>
                </c:pt>
                <c:pt idx="13">
                  <c:v>eCampus</c:v>
                </c:pt>
                <c:pt idx="14">
                  <c:v>Te Pūkenga</c:v>
                </c:pt>
                <c:pt idx="15">
                  <c:v>Ara</c:v>
                </c:pt>
                <c:pt idx="16">
                  <c:v>Toi Ohomai</c:v>
                </c:pt>
                <c:pt idx="17">
                  <c:v>SIT</c:v>
                </c:pt>
                <c:pt idx="18">
                  <c:v>Unitec - Returning students</c:v>
                </c:pt>
                <c:pt idx="19">
                  <c:v>Weltec and Whitireia</c:v>
                </c:pt>
                <c:pt idx="20">
                  <c:v>Unitec - All students</c:v>
                </c:pt>
                <c:pt idx="21">
                  <c:v>Otago</c:v>
                </c:pt>
                <c:pt idx="22">
                  <c:v>Unitec - New students</c:v>
                </c:pt>
                <c:pt idx="23">
                  <c:v>Tai Poutini Polytechnic</c:v>
                </c:pt>
              </c:strCache>
            </c:strRef>
          </c:cat>
          <c:val>
            <c:numRef>
              <c:f>Sheet1!$B$2:$B$25</c:f>
              <c:numCache>
                <c:formatCode>0</c:formatCode>
                <c:ptCount val="24"/>
                <c:pt idx="0">
                  <c:v>-13.8</c:v>
                </c:pt>
                <c:pt idx="1">
                  <c:v>-3</c:v>
                </c:pt>
                <c:pt idx="2">
                  <c:v>3.1</c:v>
                </c:pt>
                <c:pt idx="3">
                  <c:v>3.4</c:v>
                </c:pt>
                <c:pt idx="4">
                  <c:v>3.4</c:v>
                </c:pt>
                <c:pt idx="5">
                  <c:v>6.3</c:v>
                </c:pt>
                <c:pt idx="6">
                  <c:v>6.9</c:v>
                </c:pt>
                <c:pt idx="7">
                  <c:v>7.6</c:v>
                </c:pt>
                <c:pt idx="8">
                  <c:v>10.199999999999999</c:v>
                </c:pt>
                <c:pt idx="9">
                  <c:v>13.1</c:v>
                </c:pt>
                <c:pt idx="10">
                  <c:v>13.1</c:v>
                </c:pt>
                <c:pt idx="11">
                  <c:v>15.4</c:v>
                </c:pt>
                <c:pt idx="12">
                  <c:v>18</c:v>
                </c:pt>
                <c:pt idx="13">
                  <c:v>19.2</c:v>
                </c:pt>
                <c:pt idx="14">
                  <c:v>23.7</c:v>
                </c:pt>
                <c:pt idx="15">
                  <c:v>28.7</c:v>
                </c:pt>
                <c:pt idx="16">
                  <c:v>32.6</c:v>
                </c:pt>
                <c:pt idx="17">
                  <c:v>36.1</c:v>
                </c:pt>
                <c:pt idx="18" formatCode="General">
                  <c:v>37</c:v>
                </c:pt>
                <c:pt idx="19">
                  <c:v>37.5</c:v>
                </c:pt>
                <c:pt idx="20" formatCode="General">
                  <c:v>43</c:v>
                </c:pt>
                <c:pt idx="21">
                  <c:v>44.2</c:v>
                </c:pt>
                <c:pt idx="22" formatCode="General">
                  <c:v>57</c:v>
                </c:pt>
                <c:pt idx="23">
                  <c:v>68</c:v>
                </c:pt>
              </c:numCache>
            </c:numRef>
          </c:val>
          <c:extLst>
            <c:ext xmlns:c16="http://schemas.microsoft.com/office/drawing/2014/chart" uri="{C3380CC4-5D6E-409C-BE32-E72D297353CC}">
              <c16:uniqueId val="{00000000-5DB5-474D-9BB8-81DCF2665BFC}"/>
            </c:ext>
          </c:extLst>
        </c:ser>
        <c:dLbls>
          <c:showLegendKey val="0"/>
          <c:showVal val="0"/>
          <c:showCatName val="0"/>
          <c:showSerName val="0"/>
          <c:showPercent val="0"/>
          <c:showBubbleSize val="0"/>
        </c:dLbls>
        <c:gapWidth val="20"/>
        <c:overlap val="100"/>
        <c:axId val="618003456"/>
        <c:axId val="618003784"/>
      </c:barChart>
      <c:catAx>
        <c:axId val="61800345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8003784"/>
        <c:crosses val="autoZero"/>
        <c:auto val="1"/>
        <c:lblAlgn val="ctr"/>
        <c:lblOffset val="100"/>
        <c:noMultiLvlLbl val="0"/>
      </c:catAx>
      <c:valAx>
        <c:axId val="618003784"/>
        <c:scaling>
          <c:orientation val="minMax"/>
          <c:min val="-35"/>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Value for money for the fees paid</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3.9325842696629212E-2</c:v>
                </c:pt>
                <c:pt idx="1">
                  <c:v>6.148055207026349E-2</c:v>
                </c:pt>
                <c:pt idx="2">
                  <c:v>6.889352818371608E-2</c:v>
                </c:pt>
                <c:pt idx="3">
                  <c:v>4.4642857142857144E-2</c:v>
                </c:pt>
                <c:pt idx="4">
                  <c:v>4.0991420400381312E-2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0.12546816479400749</c:v>
                </c:pt>
                <c:pt idx="1">
                  <c:v>6.0225846925972396E-2</c:v>
                </c:pt>
                <c:pt idx="2">
                  <c:v>7.9331941544885182E-2</c:v>
                </c:pt>
                <c:pt idx="3">
                  <c:v>0.12053571428571429</c:v>
                </c:pt>
                <c:pt idx="4">
                  <c:v>9.9142040038131554E-2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0.24063670411985019</c:v>
                </c:pt>
                <c:pt idx="1">
                  <c:v>0.23839397741530738</c:v>
                </c:pt>
                <c:pt idx="2">
                  <c:v>0.21503131524008348</c:v>
                </c:pt>
                <c:pt idx="3">
                  <c:v>0.25</c:v>
                </c:pt>
                <c:pt idx="4">
                  <c:v>0.20972354623450903</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0.33801498127340823</c:v>
                </c:pt>
                <c:pt idx="1">
                  <c:v>0.30363864491844417</c:v>
                </c:pt>
                <c:pt idx="2">
                  <c:v>0.29645093945720252</c:v>
                </c:pt>
                <c:pt idx="3">
                  <c:v>0.3325892857142857</c:v>
                </c:pt>
                <c:pt idx="4">
                  <c:v>0.35748331744518597</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0.25655430711610488</c:v>
                </c:pt>
                <c:pt idx="1">
                  <c:v>0.33626097867001259</c:v>
                </c:pt>
                <c:pt idx="2">
                  <c:v>0.34029227557411273</c:v>
                </c:pt>
                <c:pt idx="3">
                  <c:v>0.25223214285714285</c:v>
                </c:pt>
                <c:pt idx="4">
                  <c:v>0.2926596758817922</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the communications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2.4390243902439025E-2</c:v>
                </c:pt>
                <c:pt idx="1">
                  <c:v>5.1378446115288218E-2</c:v>
                </c:pt>
                <c:pt idx="2">
                  <c:v>3.9337474120082816E-2</c:v>
                </c:pt>
                <c:pt idx="3">
                  <c:v>3.5634743875278395E-2</c:v>
                </c:pt>
                <c:pt idx="4">
                  <c:v>3.4416826003824091E-2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7.1294559099437146E-2</c:v>
                </c:pt>
                <c:pt idx="1">
                  <c:v>8.8972431077694231E-2</c:v>
                </c:pt>
                <c:pt idx="2">
                  <c:v>6.4182194616977231E-2</c:v>
                </c:pt>
                <c:pt idx="3">
                  <c:v>5.3452115812917596E-2</c:v>
                </c:pt>
                <c:pt idx="4">
                  <c:v>5.736137667304015E-2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0.14821763602251406</c:v>
                </c:pt>
                <c:pt idx="1">
                  <c:v>0.12531328320802004</c:v>
                </c:pt>
                <c:pt idx="2">
                  <c:v>0.18012422360248448</c:v>
                </c:pt>
                <c:pt idx="3">
                  <c:v>0.17149220489977729</c:v>
                </c:pt>
                <c:pt idx="4">
                  <c:v>0.11854684512428298</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0.39212007504690433</c:v>
                </c:pt>
                <c:pt idx="1">
                  <c:v>0.36215538847117801</c:v>
                </c:pt>
                <c:pt idx="2">
                  <c:v>0.39130434782608697</c:v>
                </c:pt>
                <c:pt idx="3">
                  <c:v>0.42984409799554568</c:v>
                </c:pt>
                <c:pt idx="4">
                  <c:v>0.36615678776290639</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0.36397748592870544</c:v>
                </c:pt>
                <c:pt idx="1">
                  <c:v>0.37218045112781956</c:v>
                </c:pt>
                <c:pt idx="2">
                  <c:v>0.32505175983436851</c:v>
                </c:pt>
                <c:pt idx="3">
                  <c:v>0.30957683741648107</c:v>
                </c:pt>
                <c:pt idx="4">
                  <c:v>0.42351816443594648</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teaching and tutoring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2.4231127679403542E-2</c:v>
                </c:pt>
                <c:pt idx="1">
                  <c:v>4.228855721393035E-2</c:v>
                </c:pt>
                <c:pt idx="2">
                  <c:v>5.405405405405405E-2</c:v>
                </c:pt>
                <c:pt idx="3">
                  <c:v>3.1319910514541388E-2</c:v>
                </c:pt>
                <c:pt idx="4">
                  <c:v>2.7645376549094377E-2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8.2945013979496732E-2</c:v>
                </c:pt>
                <c:pt idx="1">
                  <c:v>7.2139303482587069E-2</c:v>
                </c:pt>
                <c:pt idx="2">
                  <c:v>0.11642411642411643</c:v>
                </c:pt>
                <c:pt idx="3">
                  <c:v>8.2774049217002238E-2</c:v>
                </c:pt>
                <c:pt idx="4">
                  <c:v>4.0038131553860816E-2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0.10344827586206896</c:v>
                </c:pt>
                <c:pt idx="1">
                  <c:v>0.11940298507462685</c:v>
                </c:pt>
                <c:pt idx="2">
                  <c:v>9.1476091476091495E-2</c:v>
                </c:pt>
                <c:pt idx="3">
                  <c:v>9.8434004474272918E-2</c:v>
                </c:pt>
                <c:pt idx="4">
                  <c:v>0.10486177311725452</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0.42590866728797766</c:v>
                </c:pt>
                <c:pt idx="1">
                  <c:v>0.37064676616915421</c:v>
                </c:pt>
                <c:pt idx="2">
                  <c:v>0.3388773388773389</c:v>
                </c:pt>
                <c:pt idx="3">
                  <c:v>0.38702460850111853</c:v>
                </c:pt>
                <c:pt idx="4">
                  <c:v>0.36892278360343184</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0.36346691519105312</c:v>
                </c:pt>
                <c:pt idx="1">
                  <c:v>0.39552238805970147</c:v>
                </c:pt>
                <c:pt idx="2">
                  <c:v>0.39916839916839919</c:v>
                </c:pt>
                <c:pt idx="3">
                  <c:v>0.40044742729306487</c:v>
                </c:pt>
                <c:pt idx="4">
                  <c:v>0.45853193517635843</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finding information</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1.7790262172284643E-2</c:v>
                </c:pt>
                <c:pt idx="1">
                  <c:v>3.5087719298245612E-2</c:v>
                </c:pt>
                <c:pt idx="2">
                  <c:v>2.6970954356846474E-2</c:v>
                </c:pt>
                <c:pt idx="3">
                  <c:v>2.2172949002217293E-2</c:v>
                </c:pt>
                <c:pt idx="4">
                  <c:v>2.19256434699714E-2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5.7116104868913858E-2</c:v>
                </c:pt>
                <c:pt idx="1">
                  <c:v>7.3934837092731825E-2</c:v>
                </c:pt>
                <c:pt idx="2">
                  <c:v>6.2240663900414939E-2</c:v>
                </c:pt>
                <c:pt idx="3">
                  <c:v>5.986696230598669E-2</c:v>
                </c:pt>
                <c:pt idx="4">
                  <c:v>4.0038131553860816E-2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0.15730337078651685</c:v>
                </c:pt>
                <c:pt idx="1">
                  <c:v>0.15413533834586465</c:v>
                </c:pt>
                <c:pt idx="2">
                  <c:v>0.15560165975103735</c:v>
                </c:pt>
                <c:pt idx="3">
                  <c:v>0.16629711751662971</c:v>
                </c:pt>
                <c:pt idx="4">
                  <c:v>0.12583412774070543</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0.50936329588014984</c:v>
                </c:pt>
                <c:pt idx="1">
                  <c:v>0.41979949874686717</c:v>
                </c:pt>
                <c:pt idx="2">
                  <c:v>0.44190871369294604</c:v>
                </c:pt>
                <c:pt idx="3">
                  <c:v>0.42793791574279377</c:v>
                </c:pt>
                <c:pt idx="4">
                  <c:v>0.43469971401334606</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0.25842696629213485</c:v>
                </c:pt>
                <c:pt idx="1">
                  <c:v>0.31704260651629074</c:v>
                </c:pt>
                <c:pt idx="2">
                  <c:v>0.31327800829875518</c:v>
                </c:pt>
                <c:pt idx="3">
                  <c:v>0.32372505543237251</c:v>
                </c:pt>
                <c:pt idx="4">
                  <c:v>0.37750238322211627</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Course structure</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1.8779342723004695E-2</c:v>
                </c:pt>
                <c:pt idx="1">
                  <c:v>3.2540675844806008E-2</c:v>
                </c:pt>
                <c:pt idx="2">
                  <c:v>3.7499999999999999E-2</c:v>
                </c:pt>
                <c:pt idx="3">
                  <c:v>3.811659192825112E-2</c:v>
                </c:pt>
                <c:pt idx="4">
                  <c:v>2.2922636103151862E-2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8.4507042253521125E-2</c:v>
                </c:pt>
                <c:pt idx="1">
                  <c:v>8.8861076345431791E-2</c:v>
                </c:pt>
                <c:pt idx="2">
                  <c:v>0.10625</c:v>
                </c:pt>
                <c:pt idx="3">
                  <c:v>7.623318385650224E-2</c:v>
                </c:pt>
                <c:pt idx="4">
                  <c:v>5.9216809933142309E-2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0.13427230046948357</c:v>
                </c:pt>
                <c:pt idx="1">
                  <c:v>0.13391739674593242</c:v>
                </c:pt>
                <c:pt idx="2">
                  <c:v>0.11458333333333331</c:v>
                </c:pt>
                <c:pt idx="3">
                  <c:v>0.13228699551569506</c:v>
                </c:pt>
                <c:pt idx="4">
                  <c:v>9.9331423113658085E-2</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0.49295774647887325</c:v>
                </c:pt>
                <c:pt idx="1">
                  <c:v>0.392991239048811</c:v>
                </c:pt>
                <c:pt idx="2">
                  <c:v>0.41875000000000001</c:v>
                </c:pt>
                <c:pt idx="3">
                  <c:v>0.4573991031390135</c:v>
                </c:pt>
                <c:pt idx="4">
                  <c:v>0.43075453677172876</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0.26948356807511736</c:v>
                </c:pt>
                <c:pt idx="1">
                  <c:v>0.35168961201501875</c:v>
                </c:pt>
                <c:pt idx="2">
                  <c:v>0.32291666666666674</c:v>
                </c:pt>
                <c:pt idx="3">
                  <c:v>0.29596412556053814</c:v>
                </c:pt>
                <c:pt idx="4">
                  <c:v>0.38777459407831899</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getting help/support</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1.9644527595884004E-2</c:v>
                </c:pt>
                <c:pt idx="1">
                  <c:v>3.5043804755944929E-2</c:v>
                </c:pt>
                <c:pt idx="2">
                  <c:v>3.9501039501039503E-2</c:v>
                </c:pt>
                <c:pt idx="3">
                  <c:v>2.2421524663677129E-2</c:v>
                </c:pt>
                <c:pt idx="4">
                  <c:v>2.4856596558317401E-2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3.9289055191768008E-2</c:v>
                </c:pt>
                <c:pt idx="1">
                  <c:v>5.6320400500625784E-2</c:v>
                </c:pt>
                <c:pt idx="2">
                  <c:v>4.9896049896049899E-2</c:v>
                </c:pt>
                <c:pt idx="3">
                  <c:v>4.932735426008969E-2</c:v>
                </c:pt>
                <c:pt idx="4">
                  <c:v>4.5889101338432124E-2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0.15154349859681945</c:v>
                </c:pt>
                <c:pt idx="1">
                  <c:v>0.15269086357947434</c:v>
                </c:pt>
                <c:pt idx="2">
                  <c:v>0.16839916839916844</c:v>
                </c:pt>
                <c:pt idx="3">
                  <c:v>0.16591928251121074</c:v>
                </c:pt>
                <c:pt idx="4">
                  <c:v>0.10994263862332695</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0.41814780168381666</c:v>
                </c:pt>
                <c:pt idx="1">
                  <c:v>0.35419274092615771</c:v>
                </c:pt>
                <c:pt idx="2">
                  <c:v>0.34927234927234929</c:v>
                </c:pt>
                <c:pt idx="3">
                  <c:v>0.41479820627802688</c:v>
                </c:pt>
                <c:pt idx="4">
                  <c:v>0.36520076481835562</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0.37137511693171193</c:v>
                </c:pt>
                <c:pt idx="1">
                  <c:v>0.40175219023779724</c:v>
                </c:pt>
                <c:pt idx="2">
                  <c:v>0.39293139293139295</c:v>
                </c:pt>
                <c:pt idx="3">
                  <c:v>0.34753363228699558</c:v>
                </c:pt>
                <c:pt idx="4">
                  <c:v>0.45411089866156795</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Student life/culture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2.6315789473684209E-2</c:v>
                </c:pt>
                <c:pt idx="1">
                  <c:v>4.1561712846347604E-2</c:v>
                </c:pt>
                <c:pt idx="2">
                  <c:v>3.1380753138075312E-2</c:v>
                </c:pt>
                <c:pt idx="3">
                  <c:v>3.125E-2</c:v>
                </c:pt>
                <c:pt idx="4">
                  <c:v>4.0991420400381312E-2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5.5451127819548869E-2</c:v>
                </c:pt>
                <c:pt idx="1">
                  <c:v>5.2896725440806043E-2</c:v>
                </c:pt>
                <c:pt idx="2">
                  <c:v>8.1589958158995821E-2</c:v>
                </c:pt>
                <c:pt idx="3">
                  <c:v>5.1339285714285712E-2</c:v>
                </c:pt>
                <c:pt idx="4">
                  <c:v>6.3870352716873219E-2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0.26127819548872183</c:v>
                </c:pt>
                <c:pt idx="1">
                  <c:v>0.23425692695214106</c:v>
                </c:pt>
                <c:pt idx="2">
                  <c:v>0.23430962343096234</c:v>
                </c:pt>
                <c:pt idx="3">
                  <c:v>0.21651785714285715</c:v>
                </c:pt>
                <c:pt idx="4">
                  <c:v>0.18970448045757865</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0.37687969924812031</c:v>
                </c:pt>
                <c:pt idx="1">
                  <c:v>0.33501259445843828</c:v>
                </c:pt>
                <c:pt idx="2">
                  <c:v>0.34937238493723849</c:v>
                </c:pt>
                <c:pt idx="3">
                  <c:v>0.4017857142857143</c:v>
                </c:pt>
                <c:pt idx="4">
                  <c:v>0.35176358436606292</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0.28007518796992481</c:v>
                </c:pt>
                <c:pt idx="1">
                  <c:v>0.33627204030226698</c:v>
                </c:pt>
                <c:pt idx="2">
                  <c:v>0.30334728033472802</c:v>
                </c:pt>
                <c:pt idx="3">
                  <c:v>0.29910714285714285</c:v>
                </c:pt>
                <c:pt idx="4">
                  <c:v>0.3536701620591039</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dirty="0"/>
              <a:t>Student NPS over time</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5192705047328527E-2"/>
          <c:y val="0.34900393588853795"/>
          <c:w val="0.96961458990534299"/>
          <c:h val="0.47196085397338866"/>
        </c:manualLayout>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7A-4745-AB8C-199C625A9A94}"/>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7A-4745-AB8C-199C625A9A94}"/>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7A-4745-AB8C-199C625A9A94}"/>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7A-4745-AB8C-199C625A9A94}"/>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3-45E9-90B6-489D51728097}"/>
                </c:ext>
              </c:extLst>
            </c:dLbl>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8"/>
                <c:pt idx="0">
                  <c:v>Sem 1 
2020</c:v>
                </c:pt>
                <c:pt idx="1">
                  <c:v>Sem 2 2020</c:v>
                </c:pt>
                <c:pt idx="2">
                  <c:v>Sem 1 2021</c:v>
                </c:pt>
                <c:pt idx="3">
                  <c:v>Sem 2 2021</c:v>
                </c:pt>
                <c:pt idx="4">
                  <c:v>Sem 1 2022</c:v>
                </c:pt>
                <c:pt idx="5">
                  <c:v>Sem 2 2022</c:v>
                </c:pt>
                <c:pt idx="6">
                  <c:v>Sem 1 2023</c:v>
                </c:pt>
                <c:pt idx="7">
                  <c:v>Sem 2 2023</c:v>
                </c:pt>
              </c:strCache>
            </c:strRef>
          </c:cat>
          <c:val>
            <c:numRef>
              <c:f>Sheet1!$B$2:$B$17</c:f>
              <c:numCache>
                <c:formatCode>0</c:formatCode>
                <c:ptCount val="8"/>
                <c:pt idx="0">
                  <c:v>19.02086677367576</c:v>
                </c:pt>
                <c:pt idx="1">
                  <c:v>23</c:v>
                </c:pt>
                <c:pt idx="2">
                  <c:v>21.759259259259199</c:v>
                </c:pt>
                <c:pt idx="3">
                  <c:v>20</c:v>
                </c:pt>
                <c:pt idx="4">
                  <c:v>23</c:v>
                </c:pt>
                <c:pt idx="5">
                  <c:v>22</c:v>
                </c:pt>
                <c:pt idx="6">
                  <c:v>22</c:v>
                </c:pt>
                <c:pt idx="7">
                  <c:v>37</c:v>
                </c:pt>
              </c:numCache>
            </c:numRef>
          </c:val>
          <c:smooth val="0"/>
          <c:extLst>
            <c:ext xmlns:c16="http://schemas.microsoft.com/office/drawing/2014/chart" uri="{C3380CC4-5D6E-409C-BE32-E72D297353CC}">
              <c16:uniqueId val="{00000000-BD65-40CE-B2F0-6CC87ACE0BC8}"/>
            </c:ext>
          </c:extLst>
        </c:ser>
        <c:ser>
          <c:idx val="1"/>
          <c:order val="1"/>
          <c:tx>
            <c:strRef>
              <c:f>Sheet1!$C$1</c:f>
              <c:strCache>
                <c:ptCount val="1"/>
                <c:pt idx="0">
                  <c:v>New student NPS</c:v>
                </c:pt>
              </c:strCache>
            </c:strRef>
          </c:tx>
          <c:spPr>
            <a:ln w="28575" cap="rnd">
              <a:solidFill>
                <a:srgbClr val="C00000"/>
              </a:solidFill>
              <a:prstDash val="sysDash"/>
              <a:round/>
            </a:ln>
            <a:effectLst/>
          </c:spPr>
          <c:marker>
            <c:symbol val="none"/>
          </c:marker>
          <c:dPt>
            <c:idx val="0"/>
            <c:marker>
              <c:symbol val="none"/>
            </c:marker>
            <c:bubble3D val="0"/>
            <c:extLst>
              <c:ext xmlns:c16="http://schemas.microsoft.com/office/drawing/2014/chart" uri="{C3380CC4-5D6E-409C-BE32-E72D297353CC}">
                <c16:uniqueId val="{00000007-BD65-40CE-B2F0-6CC87ACE0BC8}"/>
              </c:ext>
            </c:extLst>
          </c:dPt>
          <c:dPt>
            <c:idx val="4"/>
            <c:marker>
              <c:symbol val="none"/>
            </c:marker>
            <c:bubble3D val="0"/>
            <c:spPr>
              <a:ln w="28575" cap="rnd">
                <a:solidFill>
                  <a:srgbClr val="C00000"/>
                </a:solidFill>
                <a:prstDash val="sysDash"/>
                <a:round/>
              </a:ln>
              <a:effectLst/>
            </c:spPr>
            <c:extLst>
              <c:ext xmlns:c16="http://schemas.microsoft.com/office/drawing/2014/chart" uri="{C3380CC4-5D6E-409C-BE32-E72D297353CC}">
                <c16:uniqueId val="{00000002-BD65-40CE-B2F0-6CC87ACE0BC8}"/>
              </c:ext>
            </c:extLst>
          </c:dPt>
          <c:dPt>
            <c:idx val="5"/>
            <c:marker>
              <c:symbol val="none"/>
            </c:marker>
            <c:bubble3D val="0"/>
            <c:spPr>
              <a:ln w="28575" cap="rnd">
                <a:solidFill>
                  <a:srgbClr val="C00000"/>
                </a:solidFill>
                <a:prstDash val="sysDash"/>
                <a:round/>
              </a:ln>
              <a:effectLst/>
            </c:spPr>
            <c:extLst>
              <c:ext xmlns:c16="http://schemas.microsoft.com/office/drawing/2014/chart" uri="{C3380CC4-5D6E-409C-BE32-E72D297353CC}">
                <c16:uniqueId val="{00000004-BD65-40CE-B2F0-6CC87ACE0BC8}"/>
              </c:ext>
            </c:extLst>
          </c:dPt>
          <c:dPt>
            <c:idx val="8"/>
            <c:marker>
              <c:symbol val="none"/>
            </c:marker>
            <c:bubble3D val="0"/>
            <c:extLst>
              <c:ext xmlns:c16="http://schemas.microsoft.com/office/drawing/2014/chart" uri="{C3380CC4-5D6E-409C-BE32-E72D297353CC}">
                <c16:uniqueId val="{00000005-BD65-40CE-B2F0-6CC87ACE0BC8}"/>
              </c:ext>
            </c:extLst>
          </c:dPt>
          <c:dLbls>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8"/>
                <c:pt idx="0">
                  <c:v>Sem 1 
2020</c:v>
                </c:pt>
                <c:pt idx="1">
                  <c:v>Sem 2 2020</c:v>
                </c:pt>
                <c:pt idx="2">
                  <c:v>Sem 1 2021</c:v>
                </c:pt>
                <c:pt idx="3">
                  <c:v>Sem 2 2021</c:v>
                </c:pt>
                <c:pt idx="4">
                  <c:v>Sem 1 2022</c:v>
                </c:pt>
                <c:pt idx="5">
                  <c:v>Sem 2 2022</c:v>
                </c:pt>
                <c:pt idx="6">
                  <c:v>Sem 1 2023</c:v>
                </c:pt>
                <c:pt idx="7">
                  <c:v>Sem 2 2023</c:v>
                </c:pt>
              </c:strCache>
            </c:strRef>
          </c:cat>
          <c:val>
            <c:numRef>
              <c:f>Sheet1!$C$2:$C$17</c:f>
              <c:numCache>
                <c:formatCode>0</c:formatCode>
                <c:ptCount val="8"/>
                <c:pt idx="0">
                  <c:v>33.248081841432253</c:v>
                </c:pt>
                <c:pt idx="1">
                  <c:v>38</c:v>
                </c:pt>
                <c:pt idx="2">
                  <c:v>36.487804878048799</c:v>
                </c:pt>
                <c:pt idx="3">
                  <c:v>43</c:v>
                </c:pt>
                <c:pt idx="4">
                  <c:v>43</c:v>
                </c:pt>
                <c:pt idx="5">
                  <c:v>50</c:v>
                </c:pt>
                <c:pt idx="6">
                  <c:v>30</c:v>
                </c:pt>
                <c:pt idx="7">
                  <c:v>57</c:v>
                </c:pt>
              </c:numCache>
            </c:numRef>
          </c:val>
          <c:smooth val="0"/>
          <c:extLst>
            <c:ext xmlns:c16="http://schemas.microsoft.com/office/drawing/2014/chart" uri="{C3380CC4-5D6E-409C-BE32-E72D297353CC}">
              <c16:uniqueId val="{00000006-BD65-40CE-B2F0-6CC87ACE0BC8}"/>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60"/>
          <c:min val="-1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Range of student services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8.3876980428704562E-3</c:v>
                </c:pt>
                <c:pt idx="1">
                  <c:v>2.1250000000000002E-2</c:v>
                </c:pt>
                <c:pt idx="2">
                  <c:v>1.6528925619834711E-2</c:v>
                </c:pt>
                <c:pt idx="3">
                  <c:v>8.948545861297539E-3</c:v>
                </c:pt>
                <c:pt idx="4">
                  <c:v>1.9102196752626553E-2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1.9571295433364399E-2</c:v>
                </c:pt>
                <c:pt idx="1">
                  <c:v>3.875E-2</c:v>
                </c:pt>
                <c:pt idx="2">
                  <c:v>3.0991735537190084E-2</c:v>
                </c:pt>
                <c:pt idx="3">
                  <c:v>3.5794183445190156E-2</c:v>
                </c:pt>
                <c:pt idx="4">
                  <c:v>3.4383954154727794E-2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0.16216216216216217</c:v>
                </c:pt>
                <c:pt idx="1">
                  <c:v>0.14624999999999999</c:v>
                </c:pt>
                <c:pt idx="2">
                  <c:v>0.18595041322314049</c:v>
                </c:pt>
                <c:pt idx="3">
                  <c:v>0.13422818791946309</c:v>
                </c:pt>
                <c:pt idx="4">
                  <c:v>0.12893982808022922</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0.37092264678471581</c:v>
                </c:pt>
                <c:pt idx="1">
                  <c:v>0.33750000000000002</c:v>
                </c:pt>
                <c:pt idx="2">
                  <c:v>0.32231404958677684</c:v>
                </c:pt>
                <c:pt idx="3">
                  <c:v>0.39373601789709167</c:v>
                </c:pt>
                <c:pt idx="4">
                  <c:v>0.3314231136580707</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0.43895619757688725</c:v>
                </c:pt>
                <c:pt idx="1">
                  <c:v>0.45624999999999999</c:v>
                </c:pt>
                <c:pt idx="2">
                  <c:v>0.44421487603305787</c:v>
                </c:pt>
                <c:pt idx="3">
                  <c:v>0.42729306487695751</c:v>
                </c:pt>
                <c:pt idx="4">
                  <c:v>0.4861509073543458</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Timetabling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2.6217228464419477E-2</c:v>
                </c:pt>
                <c:pt idx="1">
                  <c:v>3.2459425717852687E-2</c:v>
                </c:pt>
                <c:pt idx="2">
                  <c:v>2.2821576763485476E-2</c:v>
                </c:pt>
                <c:pt idx="3">
                  <c:v>4.6666666666666669E-2</c:v>
                </c:pt>
                <c:pt idx="4">
                  <c:v>2.4785510009532889E-2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9.3632958801498134E-2</c:v>
                </c:pt>
                <c:pt idx="1">
                  <c:v>7.6154806491885149E-2</c:v>
                </c:pt>
                <c:pt idx="2">
                  <c:v>8.9211618257261413E-2</c:v>
                </c:pt>
                <c:pt idx="3">
                  <c:v>0.11333333333333333</c:v>
                </c:pt>
                <c:pt idx="4">
                  <c:v>6.8636796949475692E-2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0.16853932584269665</c:v>
                </c:pt>
                <c:pt idx="1">
                  <c:v>0.16354556803995007</c:v>
                </c:pt>
                <c:pt idx="2">
                  <c:v>0.16182572614107882</c:v>
                </c:pt>
                <c:pt idx="3">
                  <c:v>0.14666666666666667</c:v>
                </c:pt>
                <c:pt idx="4">
                  <c:v>0.12964728312678742</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0.43539325842696625</c:v>
                </c:pt>
                <c:pt idx="1">
                  <c:v>0.3957553058676655</c:v>
                </c:pt>
                <c:pt idx="2">
                  <c:v>0.40248962655601661</c:v>
                </c:pt>
                <c:pt idx="3">
                  <c:v>0.43111111111111117</c:v>
                </c:pt>
                <c:pt idx="4">
                  <c:v>0.39084842707340323</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0.27621722846441948</c:v>
                </c:pt>
                <c:pt idx="1">
                  <c:v>0.33208489388264667</c:v>
                </c:pt>
                <c:pt idx="2">
                  <c:v>0.32365145228215764</c:v>
                </c:pt>
                <c:pt idx="3">
                  <c:v>0.26222222222222225</c:v>
                </c:pt>
                <c:pt idx="4">
                  <c:v>0.38608198284080075</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General campus facilities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5.6444026340545628E-2</c:v>
                </c:pt>
                <c:pt idx="1">
                  <c:v>4.2341220423412207E-2</c:v>
                </c:pt>
                <c:pt idx="2">
                  <c:v>5.3941908713692949E-2</c:v>
                </c:pt>
                <c:pt idx="3">
                  <c:v>3.3333333333333333E-2</c:v>
                </c:pt>
                <c:pt idx="4">
                  <c:v>5.1575931232091692E-2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0.15428033866415805</c:v>
                </c:pt>
                <c:pt idx="1">
                  <c:v>0.1195516811955168</c:v>
                </c:pt>
                <c:pt idx="2">
                  <c:v>9.9585062240663907E-2</c:v>
                </c:pt>
                <c:pt idx="3">
                  <c:v>0.14000000000000001</c:v>
                </c:pt>
                <c:pt idx="4">
                  <c:v>0.11270296084049666</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0.17591721542803387</c:v>
                </c:pt>
                <c:pt idx="1">
                  <c:v>0.236612702366127</c:v>
                </c:pt>
                <c:pt idx="2">
                  <c:v>0.18464730290456433</c:v>
                </c:pt>
                <c:pt idx="3">
                  <c:v>0.1822222222222222</c:v>
                </c:pt>
                <c:pt idx="4">
                  <c:v>0.17765042979942694</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0.40545625587958606</c:v>
                </c:pt>
                <c:pt idx="1">
                  <c:v>0.31631382316313822</c:v>
                </c:pt>
                <c:pt idx="2">
                  <c:v>0.40871369294605808</c:v>
                </c:pt>
                <c:pt idx="3">
                  <c:v>0.38</c:v>
                </c:pt>
                <c:pt idx="4">
                  <c:v>0.37153772683858644</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0.20790216368767639</c:v>
                </c:pt>
                <c:pt idx="1">
                  <c:v>0.2851805728518057</c:v>
                </c:pt>
                <c:pt idx="2">
                  <c:v>0.25311203319502074</c:v>
                </c:pt>
                <c:pt idx="3">
                  <c:v>0.26444444444444443</c:v>
                </c:pt>
                <c:pt idx="4">
                  <c:v>0.28653295128939826</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study spaces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2.1596244131455399E-2</c:v>
                </c:pt>
                <c:pt idx="1">
                  <c:v>3.262233375156838E-2</c:v>
                </c:pt>
                <c:pt idx="2">
                  <c:v>3.5343035343035345E-2</c:v>
                </c:pt>
                <c:pt idx="3">
                  <c:v>3.1460674157303373E-2</c:v>
                </c:pt>
                <c:pt idx="4">
                  <c:v>3.2473734479465138E-2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0.10140845070422536</c:v>
                </c:pt>
                <c:pt idx="1">
                  <c:v>7.1518193224592227E-2</c:v>
                </c:pt>
                <c:pt idx="2">
                  <c:v>7.2765072765072769E-2</c:v>
                </c:pt>
                <c:pt idx="3">
                  <c:v>7.6404494382022473E-2</c:v>
                </c:pt>
                <c:pt idx="4">
                  <c:v>7.1633237822349566E-2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0.13145539906103287</c:v>
                </c:pt>
                <c:pt idx="1">
                  <c:v>0.18444165621079048</c:v>
                </c:pt>
                <c:pt idx="2">
                  <c:v>0.18295218295218299</c:v>
                </c:pt>
                <c:pt idx="3">
                  <c:v>0.17752808988764046</c:v>
                </c:pt>
                <c:pt idx="4">
                  <c:v>0.12416427889207257</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0.43755868544600945</c:v>
                </c:pt>
                <c:pt idx="1">
                  <c:v>0.37390213299874531</c:v>
                </c:pt>
                <c:pt idx="2">
                  <c:v>0.3783783783783784</c:v>
                </c:pt>
                <c:pt idx="3">
                  <c:v>0.40898876404494383</c:v>
                </c:pt>
                <c:pt idx="4">
                  <c:v>0.40305635148042024</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0.30798122065727701</c:v>
                </c:pt>
                <c:pt idx="1">
                  <c:v>0.33751568381430358</c:v>
                </c:pt>
                <c:pt idx="2">
                  <c:v>0.33056133056133058</c:v>
                </c:pt>
                <c:pt idx="3">
                  <c:v>0.30561797752808989</c:v>
                </c:pt>
                <c:pt idx="4">
                  <c:v>0.36867239732569246</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Enrolment/administration processes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Sheet1!$B$2:$B$6</c:f>
              <c:numCache>
                <c:formatCode>###0%</c:formatCode>
                <c:ptCount val="5"/>
                <c:pt idx="0">
                  <c:v>3.8353601496725911E-2</c:v>
                </c:pt>
                <c:pt idx="1">
                  <c:v>4.3859649122807015E-2</c:v>
                </c:pt>
                <c:pt idx="2">
                  <c:v>3.5416666666666666E-2</c:v>
                </c:pt>
                <c:pt idx="3">
                  <c:v>2.9017857142857144E-2</c:v>
                </c:pt>
                <c:pt idx="4">
                  <c:v>2.5763358778625952E-2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Sheet1!$C$2:$C$6</c:f>
              <c:numCache>
                <c:formatCode>###0%</c:formatCode>
                <c:ptCount val="5"/>
                <c:pt idx="0">
                  <c:v>6.4546304957904588E-2</c:v>
                </c:pt>
                <c:pt idx="1">
                  <c:v>6.5162907268170422E-2</c:v>
                </c:pt>
                <c:pt idx="2">
                  <c:v>5.6250000000000001E-2</c:v>
                </c:pt>
                <c:pt idx="3">
                  <c:v>7.5892857142857137E-2</c:v>
                </c:pt>
                <c:pt idx="4">
                  <c:v>4.7709923664122141E-2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Sheet1!$D$2:$D$6</c:f>
              <c:numCache>
                <c:formatCode>###0%</c:formatCode>
                <c:ptCount val="5"/>
                <c:pt idx="0">
                  <c:v>0.15434985968194576</c:v>
                </c:pt>
                <c:pt idx="1">
                  <c:v>0.16416040100250626</c:v>
                </c:pt>
                <c:pt idx="2">
                  <c:v>0.13750000000000001</c:v>
                </c:pt>
                <c:pt idx="3">
                  <c:v>0.12723214285714285</c:v>
                </c:pt>
                <c:pt idx="4">
                  <c:v>0.11068702290076336</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Sheet1!$E$2:$E$6</c:f>
              <c:numCache>
                <c:formatCode>###0%</c:formatCode>
                <c:ptCount val="5"/>
                <c:pt idx="0">
                  <c:v>0.38540692235734331</c:v>
                </c:pt>
                <c:pt idx="1">
                  <c:v>0.3446115288220552</c:v>
                </c:pt>
                <c:pt idx="2">
                  <c:v>0.37291666666666662</c:v>
                </c:pt>
                <c:pt idx="3">
                  <c:v>0.4017857142857143</c:v>
                </c:pt>
                <c:pt idx="4">
                  <c:v>0.38167938931297712</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2021</c:v>
                </c:pt>
                <c:pt idx="1">
                  <c:v>Sem 1 2022</c:v>
                </c:pt>
                <c:pt idx="2">
                  <c:v>Sem 2 2022</c:v>
                </c:pt>
                <c:pt idx="3">
                  <c:v>Sem 1 2023</c:v>
                </c:pt>
                <c:pt idx="4">
                  <c:v>Sem 2 2023</c:v>
                </c:pt>
              </c:strCache>
            </c:strRef>
          </c:cat>
          <c:val>
            <c:numRef>
              <c:f>Sheet1!$F$2:$F$6</c:f>
              <c:numCache>
                <c:formatCode>###0%</c:formatCode>
                <c:ptCount val="5"/>
                <c:pt idx="0">
                  <c:v>0.35734331150608045</c:v>
                </c:pt>
                <c:pt idx="1">
                  <c:v>0.38220551378446116</c:v>
                </c:pt>
                <c:pt idx="2">
                  <c:v>0.39791666666666664</c:v>
                </c:pt>
                <c:pt idx="3">
                  <c:v>0.36607142857142855</c:v>
                </c:pt>
                <c:pt idx="4">
                  <c:v>0.43416030534351147</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Student agreement on ‘Te</a:t>
            </a:r>
            <a:r>
              <a:rPr lang="en-US" sz="1600" baseline="0" dirty="0"/>
              <a:t> </a:t>
            </a:r>
            <a:r>
              <a:rPr lang="en-US" sz="1600" baseline="0" dirty="0" err="1"/>
              <a:t>Pūkenga</a:t>
            </a:r>
            <a:r>
              <a:rPr lang="en-US" sz="1600" dirty="0"/>
              <a:t>’ statements</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8500426457681802"/>
          <c:y val="0.11574973530163442"/>
          <c:w val="0.45173042930073304"/>
          <c:h val="0.7697727853570081"/>
        </c:manualLayout>
      </c:layout>
      <c:barChart>
        <c:barDir val="bar"/>
        <c:grouping val="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DAE9-4239-AF77-58F728B4F77D}"/>
                </c:ext>
              </c:extLst>
            </c:dLbl>
            <c:dLbl>
              <c:idx val="3"/>
              <c:delete val="1"/>
              <c:extLst>
                <c:ext xmlns:c15="http://schemas.microsoft.com/office/drawing/2012/chart" uri="{CE6537A1-D6FC-4f65-9D91-7224C49458BB}"/>
                <c:ext xmlns:c16="http://schemas.microsoft.com/office/drawing/2014/chart" uri="{C3380CC4-5D6E-409C-BE32-E72D297353CC}">
                  <c16:uniqueId val="{00000000-E799-4987-8805-560C5F20A7AC}"/>
                </c:ext>
              </c:extLst>
            </c:dLbl>
            <c:dLbl>
              <c:idx val="4"/>
              <c:delete val="1"/>
              <c:extLst>
                <c:ext xmlns:c15="http://schemas.microsoft.com/office/drawing/2012/chart" uri="{CE6537A1-D6FC-4f65-9D91-7224C49458BB}"/>
                <c:ext xmlns:c16="http://schemas.microsoft.com/office/drawing/2014/chart" uri="{C3380CC4-5D6E-409C-BE32-E72D297353CC}">
                  <c16:uniqueId val="{00000006-DAE9-4239-AF77-58F728B4F77D}"/>
                </c:ext>
              </c:extLst>
            </c:dLbl>
            <c:dLbl>
              <c:idx val="5"/>
              <c:delete val="1"/>
              <c:extLst>
                <c:ext xmlns:c15="http://schemas.microsoft.com/office/drawing/2012/chart" uri="{CE6537A1-D6FC-4f65-9D91-7224C49458BB}"/>
                <c:ext xmlns:c16="http://schemas.microsoft.com/office/drawing/2014/chart" uri="{C3380CC4-5D6E-409C-BE32-E72D297353CC}">
                  <c16:uniqueId val="{0000000B-DAE9-4239-AF77-58F728B4F77D}"/>
                </c:ext>
              </c:extLst>
            </c:dLbl>
            <c:dLbl>
              <c:idx val="6"/>
              <c:delete val="1"/>
              <c:extLst>
                <c:ext xmlns:c15="http://schemas.microsoft.com/office/drawing/2012/chart" uri="{CE6537A1-D6FC-4f65-9D91-7224C49458BB}"/>
                <c:ext xmlns:c16="http://schemas.microsoft.com/office/drawing/2014/chart" uri="{C3380CC4-5D6E-409C-BE32-E72D297353CC}">
                  <c16:uniqueId val="{0000000C-DAE9-4239-AF77-58F728B4F77D}"/>
                </c:ext>
              </c:extLst>
            </c:dLbl>
            <c:dLbl>
              <c:idx val="7"/>
              <c:delete val="1"/>
              <c:extLst>
                <c:ext xmlns:c15="http://schemas.microsoft.com/office/drawing/2012/chart" uri="{CE6537A1-D6FC-4f65-9D91-7224C49458BB}"/>
                <c:ext xmlns:c16="http://schemas.microsoft.com/office/drawing/2014/chart" uri="{C3380CC4-5D6E-409C-BE32-E72D297353CC}">
                  <c16:uniqueId val="{0000000F-DAE9-4239-AF77-58F728B4F77D}"/>
                </c:ext>
              </c:extLst>
            </c:dLbl>
            <c:dLbl>
              <c:idx val="8"/>
              <c:delete val="1"/>
              <c:extLst>
                <c:ext xmlns:c15="http://schemas.microsoft.com/office/drawing/2012/chart" uri="{CE6537A1-D6FC-4f65-9D91-7224C49458BB}"/>
                <c:ext xmlns:c16="http://schemas.microsoft.com/office/drawing/2014/chart" uri="{C3380CC4-5D6E-409C-BE32-E72D297353CC}">
                  <c16:uniqueId val="{00000010-DAE9-4239-AF77-58F728B4F77D}"/>
                </c:ext>
              </c:extLst>
            </c:dLbl>
            <c:dLbl>
              <c:idx val="9"/>
              <c:delete val="1"/>
              <c:extLst>
                <c:ext xmlns:c15="http://schemas.microsoft.com/office/drawing/2012/chart" uri="{CE6537A1-D6FC-4f65-9D91-7224C49458BB}"/>
                <c:ext xmlns:c16="http://schemas.microsoft.com/office/drawing/2014/chart" uri="{C3380CC4-5D6E-409C-BE32-E72D297353CC}">
                  <c16:uniqueId val="{00000011-DAE9-4239-AF77-58F728B4F7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Sheet1!$B$2:$B$11</c:f>
              <c:numCache>
                <c:formatCode>General</c:formatCode>
                <c:ptCount val="10"/>
                <c:pt idx="0" formatCode="###0%">
                  <c:v>4.8525214081826834E-2</c:v>
                </c:pt>
                <c:pt idx="2" formatCode="###0%">
                  <c:v>2.0568070519098921E-2</c:v>
                </c:pt>
                <c:pt idx="3" formatCode="###0%">
                  <c:v>2.742409402546523E-2</c:v>
                </c:pt>
                <c:pt idx="4" formatCode="###0%">
                  <c:v>1.8609206660137122E-2</c:v>
                </c:pt>
                <c:pt idx="5" formatCode="###0%">
                  <c:v>1.9588638589618023E-2</c:v>
                </c:pt>
                <c:pt idx="6" formatCode="###0%">
                  <c:v>1.4691478942213516E-2</c:v>
                </c:pt>
                <c:pt idx="7" formatCode="###0%">
                  <c:v>2.2526934378060727E-2</c:v>
                </c:pt>
                <c:pt idx="8" formatCode="###0%">
                  <c:v>2.5465230166503431E-2</c:v>
                </c:pt>
                <c:pt idx="9" formatCode="###0%">
                  <c:v>1.5670910871694418E-2</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Disagree</c:v>
                </c:pt>
              </c:strCache>
            </c:strRef>
          </c:tx>
          <c:spPr>
            <a:solidFill>
              <a:srgbClr val="EA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799-4987-8805-560C5F20A7AC}"/>
                </c:ext>
              </c:extLst>
            </c:dLbl>
            <c:dLbl>
              <c:idx val="2"/>
              <c:delete val="1"/>
              <c:extLst>
                <c:ext xmlns:c15="http://schemas.microsoft.com/office/drawing/2012/chart" uri="{CE6537A1-D6FC-4f65-9D91-7224C49458BB}"/>
                <c:ext xmlns:c16="http://schemas.microsoft.com/office/drawing/2014/chart" uri="{C3380CC4-5D6E-409C-BE32-E72D297353CC}">
                  <c16:uniqueId val="{00000005-DAE9-4239-AF77-58F728B4F77D}"/>
                </c:ext>
              </c:extLst>
            </c:dLbl>
            <c:dLbl>
              <c:idx val="3"/>
              <c:delete val="1"/>
              <c:extLst>
                <c:ext xmlns:c15="http://schemas.microsoft.com/office/drawing/2012/chart" uri="{CE6537A1-D6FC-4f65-9D91-7224C49458BB}"/>
                <c:ext xmlns:c16="http://schemas.microsoft.com/office/drawing/2014/chart" uri="{C3380CC4-5D6E-409C-BE32-E72D297353CC}">
                  <c16:uniqueId val="{00000007-DAE9-4239-AF77-58F728B4F77D}"/>
                </c:ext>
              </c:extLst>
            </c:dLbl>
            <c:dLbl>
              <c:idx val="4"/>
              <c:delete val="1"/>
              <c:extLst>
                <c:ext xmlns:c15="http://schemas.microsoft.com/office/drawing/2012/chart" uri="{CE6537A1-D6FC-4f65-9D91-7224C49458BB}"/>
                <c:ext xmlns:c16="http://schemas.microsoft.com/office/drawing/2014/chart" uri="{C3380CC4-5D6E-409C-BE32-E72D297353CC}">
                  <c16:uniqueId val="{00000008-DAE9-4239-AF77-58F728B4F77D}"/>
                </c:ext>
              </c:extLst>
            </c:dLbl>
            <c:dLbl>
              <c:idx val="5"/>
              <c:delete val="1"/>
              <c:extLst>
                <c:ext xmlns:c15="http://schemas.microsoft.com/office/drawing/2012/chart" uri="{CE6537A1-D6FC-4f65-9D91-7224C49458BB}"/>
                <c:ext xmlns:c16="http://schemas.microsoft.com/office/drawing/2014/chart" uri="{C3380CC4-5D6E-409C-BE32-E72D297353CC}">
                  <c16:uniqueId val="{0000000A-DAE9-4239-AF77-58F728B4F77D}"/>
                </c:ext>
              </c:extLst>
            </c:dLbl>
            <c:dLbl>
              <c:idx val="6"/>
              <c:delete val="1"/>
              <c:extLst>
                <c:ext xmlns:c15="http://schemas.microsoft.com/office/drawing/2012/chart" uri="{CE6537A1-D6FC-4f65-9D91-7224C49458BB}"/>
                <c:ext xmlns:c16="http://schemas.microsoft.com/office/drawing/2014/chart" uri="{C3380CC4-5D6E-409C-BE32-E72D297353CC}">
                  <c16:uniqueId val="{0000000D-DAE9-4239-AF77-58F728B4F77D}"/>
                </c:ext>
              </c:extLst>
            </c:dLbl>
            <c:dLbl>
              <c:idx val="7"/>
              <c:delete val="1"/>
              <c:extLst>
                <c:ext xmlns:c15="http://schemas.microsoft.com/office/drawing/2012/chart" uri="{CE6537A1-D6FC-4f65-9D91-7224C49458BB}"/>
                <c:ext xmlns:c16="http://schemas.microsoft.com/office/drawing/2014/chart" uri="{C3380CC4-5D6E-409C-BE32-E72D297353CC}">
                  <c16:uniqueId val="{0000000E-DAE9-4239-AF77-58F728B4F77D}"/>
                </c:ext>
              </c:extLst>
            </c:dLbl>
            <c:dLbl>
              <c:idx val="9"/>
              <c:delete val="1"/>
              <c:extLst>
                <c:ext xmlns:c15="http://schemas.microsoft.com/office/drawing/2012/chart" uri="{CE6537A1-D6FC-4f65-9D91-7224C49458BB}"/>
                <c:ext xmlns:c16="http://schemas.microsoft.com/office/drawing/2014/chart" uri="{C3380CC4-5D6E-409C-BE32-E72D297353CC}">
                  <c16:uniqueId val="{00000012-DAE9-4239-AF77-58F728B4F7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Sheet1!$C$2:$C$11</c:f>
              <c:numCache>
                <c:formatCode>General</c:formatCode>
                <c:ptCount val="10"/>
                <c:pt idx="0" formatCode="###0%">
                  <c:v>3.6156041864890583E-2</c:v>
                </c:pt>
                <c:pt idx="2" formatCode="###0%">
                  <c:v>2.8403525954946128E-2</c:v>
                </c:pt>
                <c:pt idx="3" formatCode="###0%">
                  <c:v>3.5259549461312441E-2</c:v>
                </c:pt>
                <c:pt idx="4" formatCode="###0%">
                  <c:v>1.4691478942213516E-2</c:v>
                </c:pt>
                <c:pt idx="5" formatCode="###0%">
                  <c:v>1.2732615083251715E-2</c:v>
                </c:pt>
                <c:pt idx="6" formatCode="###0%">
                  <c:v>1.6650342801175319E-2</c:v>
                </c:pt>
                <c:pt idx="7" formatCode="###0%">
                  <c:v>3.3300685602350638E-2</c:v>
                </c:pt>
                <c:pt idx="8" formatCode="###0%">
                  <c:v>5.974534769833497E-2</c:v>
                </c:pt>
                <c:pt idx="9" formatCode="###0%">
                  <c:v>2.2526934378060727E-2</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Slightly disagree</c:v>
                </c:pt>
              </c:strCache>
            </c:strRef>
          </c:tx>
          <c:spPr>
            <a:solidFill>
              <a:srgbClr val="FF616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799-4987-8805-560C5F20A7AC}"/>
                </c:ext>
              </c:extLst>
            </c:dLbl>
            <c:dLbl>
              <c:idx val="4"/>
              <c:delete val="1"/>
              <c:extLst>
                <c:ext xmlns:c15="http://schemas.microsoft.com/office/drawing/2012/chart" uri="{CE6537A1-D6FC-4f65-9D91-7224C49458BB}"/>
                <c:ext xmlns:c16="http://schemas.microsoft.com/office/drawing/2014/chart" uri="{C3380CC4-5D6E-409C-BE32-E72D297353CC}">
                  <c16:uniqueId val="{00000009-DAE9-4239-AF77-58F728B4F77D}"/>
                </c:ext>
              </c:extLst>
            </c:dLbl>
            <c:dLbl>
              <c:idx val="5"/>
              <c:delete val="1"/>
              <c:extLst>
                <c:ext xmlns:c15="http://schemas.microsoft.com/office/drawing/2012/chart" uri="{CE6537A1-D6FC-4f65-9D91-7224C49458BB}"/>
                <c:ext xmlns:c16="http://schemas.microsoft.com/office/drawing/2014/chart" uri="{C3380CC4-5D6E-409C-BE32-E72D297353CC}">
                  <c16:uniqueId val="{00000001-E799-4987-8805-560C5F20A7AC}"/>
                </c:ext>
              </c:extLst>
            </c:dLbl>
            <c:dLbl>
              <c:idx val="6"/>
              <c:delete val="1"/>
              <c:extLst>
                <c:ext xmlns:c15="http://schemas.microsoft.com/office/drawing/2012/chart" uri="{CE6537A1-D6FC-4f65-9D91-7224C49458BB}"/>
                <c:ext xmlns:c16="http://schemas.microsoft.com/office/drawing/2014/chart" uri="{C3380CC4-5D6E-409C-BE32-E72D297353CC}">
                  <c16:uniqueId val="{00000002-E799-4987-8805-560C5F20A7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Sheet1!$D$2:$D$11</c:f>
              <c:numCache>
                <c:formatCode>General</c:formatCode>
                <c:ptCount val="10"/>
                <c:pt idx="0" formatCode="###0%">
                  <c:v>3.5204567078972404E-2</c:v>
                </c:pt>
                <c:pt idx="2" formatCode="###0%">
                  <c:v>5.7786483839373161E-2</c:v>
                </c:pt>
                <c:pt idx="3" formatCode="###0%">
                  <c:v>6.2683643486777671E-2</c:v>
                </c:pt>
                <c:pt idx="4" formatCode="###0%">
                  <c:v>3.2321253672869733E-2</c:v>
                </c:pt>
                <c:pt idx="5" formatCode="###0%">
                  <c:v>2.8403525954946128E-2</c:v>
                </c:pt>
                <c:pt idx="6" formatCode="###0%">
                  <c:v>4.3095004897159644E-2</c:v>
                </c:pt>
                <c:pt idx="7" formatCode="###0%">
                  <c:v>7.737512242899118E-2</c:v>
                </c:pt>
                <c:pt idx="8" formatCode="###0%">
                  <c:v>9.0107737512242908E-2</c:v>
                </c:pt>
                <c:pt idx="9" formatCode="###0%">
                  <c:v>4.7992164544564148E-2</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Slightly agree</c:v>
                </c:pt>
              </c:strCache>
            </c:strRef>
          </c:tx>
          <c:spPr>
            <a:solidFill>
              <a:srgbClr val="84D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Sheet1!$E$2:$E$11</c:f>
              <c:numCache>
                <c:formatCode>General</c:formatCode>
                <c:ptCount val="10"/>
                <c:pt idx="0" formatCode="###0%">
                  <c:v>0.11798287345385347</c:v>
                </c:pt>
                <c:pt idx="2" formatCode="###0%">
                  <c:v>0.18021547502448582</c:v>
                </c:pt>
                <c:pt idx="3" formatCode="###0%">
                  <c:v>0.18903036238981388</c:v>
                </c:pt>
                <c:pt idx="4" formatCode="###0%">
                  <c:v>0.11165523996082272</c:v>
                </c:pt>
                <c:pt idx="5" formatCode="###0%">
                  <c:v>0.13516160626836435</c:v>
                </c:pt>
                <c:pt idx="6" formatCode="###0%">
                  <c:v>7.933398628795299E-2</c:v>
                </c:pt>
                <c:pt idx="7" formatCode="###0%">
                  <c:v>0.16650342801175319</c:v>
                </c:pt>
                <c:pt idx="8" formatCode="###0%">
                  <c:v>0.2615083251714006</c:v>
                </c:pt>
                <c:pt idx="9" formatCode="###0%">
                  <c:v>0.14985308521057786</c:v>
                </c:pt>
              </c:numCache>
            </c:numRef>
          </c:val>
          <c:extLst>
            <c:ext xmlns:c16="http://schemas.microsoft.com/office/drawing/2014/chart" uri="{C3380CC4-5D6E-409C-BE32-E72D297353CC}">
              <c16:uniqueId val="{00000003-794F-48C8-A9D4-C1FC6B9EA958}"/>
            </c:ext>
          </c:extLst>
        </c:ser>
        <c:ser>
          <c:idx val="4"/>
          <c:order val="4"/>
          <c:tx>
            <c:strRef>
              <c:f>Sheet1!$F$1</c:f>
              <c:strCache>
                <c:ptCount val="1"/>
                <c:pt idx="0">
                  <c:v>Agree</c:v>
                </c:pt>
              </c:strCache>
            </c:strRef>
          </c:tx>
          <c:spPr>
            <a:solidFill>
              <a:srgbClr val="37B1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Sheet1!$F$2:$F$11</c:f>
              <c:numCache>
                <c:formatCode>General</c:formatCode>
                <c:ptCount val="10"/>
                <c:pt idx="0" formatCode="###0%">
                  <c:v>0.43387250237868696</c:v>
                </c:pt>
                <c:pt idx="2" formatCode="###0%">
                  <c:v>0.38393731635651318</c:v>
                </c:pt>
                <c:pt idx="3" formatCode="###0%">
                  <c:v>0.37316356513222332</c:v>
                </c:pt>
                <c:pt idx="4" formatCode="###0%">
                  <c:v>0.42507345739471103</c:v>
                </c:pt>
                <c:pt idx="5" formatCode="###0%">
                  <c:v>0.41821743388834476</c:v>
                </c:pt>
                <c:pt idx="6" formatCode="###0%">
                  <c:v>0.36043095004897163</c:v>
                </c:pt>
                <c:pt idx="7" formatCode="###0%">
                  <c:v>0.39177277179236042</c:v>
                </c:pt>
                <c:pt idx="8" formatCode="###0%">
                  <c:v>0.32419196865817823</c:v>
                </c:pt>
                <c:pt idx="9" formatCode="###0%">
                  <c:v>0.41038197845249758</c:v>
                </c:pt>
              </c:numCache>
            </c:numRef>
          </c:val>
          <c:extLst>
            <c:ext xmlns:c16="http://schemas.microsoft.com/office/drawing/2014/chart" uri="{C3380CC4-5D6E-409C-BE32-E72D297353CC}">
              <c16:uniqueId val="{00000000-DAE9-4239-AF77-58F728B4F77D}"/>
            </c:ext>
          </c:extLst>
        </c:ser>
        <c:ser>
          <c:idx val="5"/>
          <c:order val="5"/>
          <c:tx>
            <c:strRef>
              <c:f>Sheet1!$G$1</c:f>
              <c:strCache>
                <c:ptCount val="1"/>
                <c:pt idx="0">
                  <c:v>Strongly agree</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Sheet1!$G$2:$G$11</c:f>
              <c:numCache>
                <c:formatCode>General</c:formatCode>
                <c:ptCount val="10"/>
                <c:pt idx="0" formatCode="###0%">
                  <c:v>0.32825880114176975</c:v>
                </c:pt>
                <c:pt idx="2" formatCode="###0%">
                  <c:v>0.32908912830558273</c:v>
                </c:pt>
                <c:pt idx="3" formatCode="###0%">
                  <c:v>0.31243878550440746</c:v>
                </c:pt>
                <c:pt idx="4" formatCode="###0%">
                  <c:v>0.39764936336924583</c:v>
                </c:pt>
                <c:pt idx="5" formatCode="###0%">
                  <c:v>0.385896180215475</c:v>
                </c:pt>
                <c:pt idx="6" formatCode="###0%">
                  <c:v>0.48579823702252695</c:v>
                </c:pt>
                <c:pt idx="7" formatCode="###0%">
                  <c:v>0.30852105778648387</c:v>
                </c:pt>
                <c:pt idx="8" formatCode="###0%">
                  <c:v>0.23898139079333988</c:v>
                </c:pt>
                <c:pt idx="9" formatCode="###0%">
                  <c:v>0.35357492654260531</c:v>
                </c:pt>
              </c:numCache>
            </c:numRef>
          </c:val>
          <c:extLst>
            <c:ext xmlns:c16="http://schemas.microsoft.com/office/drawing/2014/chart" uri="{C3380CC4-5D6E-409C-BE32-E72D297353CC}">
              <c16:uniqueId val="{00000001-DAE9-4239-AF77-58F728B4F7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NZ" sz="1600" dirty="0"/>
              <a:t>Student comment themes by NPS grouping</a:t>
            </a:r>
          </a:p>
        </c:rich>
      </c:tx>
      <c:layout>
        <c:manualLayout>
          <c:xMode val="edge"/>
          <c:yMode val="edge"/>
          <c:x val="1.4794991285429614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percentStacked"/>
        <c:varyColors val="0"/>
        <c:ser>
          <c:idx val="0"/>
          <c:order val="0"/>
          <c:tx>
            <c:strRef>
              <c:f>Sheet1!$B$1</c:f>
              <c:strCache>
                <c:ptCount val="1"/>
                <c:pt idx="0">
                  <c:v>Parking</c:v>
                </c:pt>
              </c:strCache>
            </c:strRef>
          </c:tx>
          <c:spPr>
            <a:solidFill>
              <a:srgbClr val="2F4F4F"/>
            </a:solidFill>
            <a:ln>
              <a:noFill/>
            </a:ln>
            <a:effectLst/>
          </c:spPr>
          <c:invertIfNegative val="0"/>
          <c:cat>
            <c:strRef>
              <c:f>Sheet1!$A$2:$A$4</c:f>
              <c:strCache>
                <c:ptCount val="3"/>
                <c:pt idx="0">
                  <c:v>Detractors</c:v>
                </c:pt>
                <c:pt idx="1">
                  <c:v>Passives</c:v>
                </c:pt>
                <c:pt idx="2">
                  <c:v>Promoters</c:v>
                </c:pt>
              </c:strCache>
            </c:strRef>
          </c:cat>
          <c:val>
            <c:numRef>
              <c:f>Sheet1!$B$2:$B$4</c:f>
              <c:numCache>
                <c:formatCode>General</c:formatCode>
                <c:ptCount val="3"/>
                <c:pt idx="0">
                  <c:v>6</c:v>
                </c:pt>
                <c:pt idx="1">
                  <c:v>13</c:v>
                </c:pt>
                <c:pt idx="2">
                  <c:v>9</c:v>
                </c:pt>
              </c:numCache>
            </c:numRef>
          </c:val>
          <c:extLst>
            <c:ext xmlns:c16="http://schemas.microsoft.com/office/drawing/2014/chart" uri="{C3380CC4-5D6E-409C-BE32-E72D297353CC}">
              <c16:uniqueId val="{00000000-E001-49E1-962D-548784FBC026}"/>
            </c:ext>
          </c:extLst>
        </c:ser>
        <c:ser>
          <c:idx val="1"/>
          <c:order val="1"/>
          <c:tx>
            <c:strRef>
              <c:f>Sheet1!$C$1</c:f>
              <c:strCache>
                <c:ptCount val="1"/>
                <c:pt idx="0">
                  <c:v>Price perception</c:v>
                </c:pt>
              </c:strCache>
            </c:strRef>
          </c:tx>
          <c:spPr>
            <a:solidFill>
              <a:srgbClr val="004D00"/>
            </a:solidFill>
            <a:ln>
              <a:noFill/>
            </a:ln>
            <a:effectLst/>
          </c:spPr>
          <c:invertIfNegative val="0"/>
          <c:cat>
            <c:strRef>
              <c:f>Sheet1!$A$2:$A$4</c:f>
              <c:strCache>
                <c:ptCount val="3"/>
                <c:pt idx="0">
                  <c:v>Detractors</c:v>
                </c:pt>
                <c:pt idx="1">
                  <c:v>Passives</c:v>
                </c:pt>
                <c:pt idx="2">
                  <c:v>Promoters</c:v>
                </c:pt>
              </c:strCache>
            </c:strRef>
          </c:cat>
          <c:val>
            <c:numRef>
              <c:f>Sheet1!$C$2:$C$4</c:f>
              <c:numCache>
                <c:formatCode>General</c:formatCode>
                <c:ptCount val="3"/>
                <c:pt idx="0">
                  <c:v>6</c:v>
                </c:pt>
                <c:pt idx="1">
                  <c:v>17</c:v>
                </c:pt>
                <c:pt idx="2">
                  <c:v>16</c:v>
                </c:pt>
              </c:numCache>
            </c:numRef>
          </c:val>
          <c:extLst>
            <c:ext xmlns:c16="http://schemas.microsoft.com/office/drawing/2014/chart" uri="{C3380CC4-5D6E-409C-BE32-E72D297353CC}">
              <c16:uniqueId val="{00000001-E001-49E1-962D-548784FBC026}"/>
            </c:ext>
          </c:extLst>
        </c:ser>
        <c:ser>
          <c:idx val="2"/>
          <c:order val="2"/>
          <c:tx>
            <c:strRef>
              <c:f>Sheet1!$D$1</c:f>
              <c:strCache>
                <c:ptCount val="1"/>
                <c:pt idx="0">
                  <c:v>Staff communication</c:v>
                </c:pt>
              </c:strCache>
            </c:strRef>
          </c:tx>
          <c:spPr>
            <a:solidFill>
              <a:srgbClr val="008080"/>
            </a:solidFill>
            <a:ln>
              <a:noFill/>
            </a:ln>
            <a:effectLst/>
          </c:spPr>
          <c:invertIfNegative val="0"/>
          <c:cat>
            <c:strRef>
              <c:f>Sheet1!$A$2:$A$4</c:f>
              <c:strCache>
                <c:ptCount val="3"/>
                <c:pt idx="0">
                  <c:v>Detractors</c:v>
                </c:pt>
                <c:pt idx="1">
                  <c:v>Passives</c:v>
                </c:pt>
                <c:pt idx="2">
                  <c:v>Promoters</c:v>
                </c:pt>
              </c:strCache>
            </c:strRef>
          </c:cat>
          <c:val>
            <c:numRef>
              <c:f>Sheet1!$D$2:$D$4</c:f>
              <c:numCache>
                <c:formatCode>General</c:formatCode>
                <c:ptCount val="3"/>
                <c:pt idx="0">
                  <c:v>12</c:v>
                </c:pt>
                <c:pt idx="1">
                  <c:v>21</c:v>
                </c:pt>
                <c:pt idx="2">
                  <c:v>45</c:v>
                </c:pt>
              </c:numCache>
            </c:numRef>
          </c:val>
          <c:extLst>
            <c:ext xmlns:c16="http://schemas.microsoft.com/office/drawing/2014/chart" uri="{C3380CC4-5D6E-409C-BE32-E72D297353CC}">
              <c16:uniqueId val="{00000002-E001-49E1-962D-548784FBC026}"/>
            </c:ext>
          </c:extLst>
        </c:ser>
        <c:ser>
          <c:idx val="3"/>
          <c:order val="3"/>
          <c:tx>
            <c:strRef>
              <c:f>Sheet1!$E$1</c:f>
              <c:strCache>
                <c:ptCount val="1"/>
                <c:pt idx="0">
                  <c:v>Rooms</c:v>
                </c:pt>
              </c:strCache>
            </c:strRef>
          </c:tx>
          <c:spPr>
            <a:solidFill>
              <a:srgbClr val="4B0082"/>
            </a:solidFill>
            <a:ln>
              <a:noFill/>
            </a:ln>
            <a:effectLst/>
          </c:spPr>
          <c:invertIfNegative val="0"/>
          <c:cat>
            <c:strRef>
              <c:f>Sheet1!$A$2:$A$4</c:f>
              <c:strCache>
                <c:ptCount val="3"/>
                <c:pt idx="0">
                  <c:v>Detractors</c:v>
                </c:pt>
                <c:pt idx="1">
                  <c:v>Passives</c:v>
                </c:pt>
                <c:pt idx="2">
                  <c:v>Promoters</c:v>
                </c:pt>
              </c:strCache>
            </c:strRef>
          </c:cat>
          <c:val>
            <c:numRef>
              <c:f>Sheet1!$E$2:$E$4</c:f>
              <c:numCache>
                <c:formatCode>General</c:formatCode>
                <c:ptCount val="3"/>
                <c:pt idx="0">
                  <c:v>16</c:v>
                </c:pt>
                <c:pt idx="1">
                  <c:v>35</c:v>
                </c:pt>
                <c:pt idx="2">
                  <c:v>40</c:v>
                </c:pt>
              </c:numCache>
            </c:numRef>
          </c:val>
          <c:extLst>
            <c:ext xmlns:c16="http://schemas.microsoft.com/office/drawing/2014/chart" uri="{C3380CC4-5D6E-409C-BE32-E72D297353CC}">
              <c16:uniqueId val="{00000003-E001-49E1-962D-548784FBC026}"/>
            </c:ext>
          </c:extLst>
        </c:ser>
        <c:ser>
          <c:idx val="4"/>
          <c:order val="4"/>
          <c:tx>
            <c:strRef>
              <c:f>Sheet1!$F$1</c:f>
              <c:strCache>
                <c:ptCount val="1"/>
                <c:pt idx="0">
                  <c:v>Facilities</c:v>
                </c:pt>
              </c:strCache>
            </c:strRef>
          </c:tx>
          <c:spPr>
            <a:solidFill>
              <a:srgbClr val="8B4513"/>
            </a:solidFill>
            <a:ln>
              <a:noFill/>
            </a:ln>
            <a:effectLst/>
          </c:spPr>
          <c:invertIfNegative val="0"/>
          <c:cat>
            <c:strRef>
              <c:f>Sheet1!$A$2:$A$4</c:f>
              <c:strCache>
                <c:ptCount val="3"/>
                <c:pt idx="0">
                  <c:v>Detractors</c:v>
                </c:pt>
                <c:pt idx="1">
                  <c:v>Passives</c:v>
                </c:pt>
                <c:pt idx="2">
                  <c:v>Promoters</c:v>
                </c:pt>
              </c:strCache>
            </c:strRef>
          </c:cat>
          <c:val>
            <c:numRef>
              <c:f>Sheet1!$F$2:$F$4</c:f>
              <c:numCache>
                <c:formatCode>General</c:formatCode>
                <c:ptCount val="3"/>
                <c:pt idx="0">
                  <c:v>12</c:v>
                </c:pt>
                <c:pt idx="1">
                  <c:v>54</c:v>
                </c:pt>
                <c:pt idx="2">
                  <c:v>56</c:v>
                </c:pt>
              </c:numCache>
            </c:numRef>
          </c:val>
          <c:extLst>
            <c:ext xmlns:c16="http://schemas.microsoft.com/office/drawing/2014/chart" uri="{C3380CC4-5D6E-409C-BE32-E72D297353CC}">
              <c16:uniqueId val="{00000004-E001-49E1-962D-548784FBC026}"/>
            </c:ext>
          </c:extLst>
        </c:ser>
        <c:ser>
          <c:idx val="5"/>
          <c:order val="5"/>
          <c:tx>
            <c:strRef>
              <c:f>Sheet1!$G$1</c:f>
              <c:strCache>
                <c:ptCount val="1"/>
                <c:pt idx="0">
                  <c:v>Staff friendliness</c:v>
                </c:pt>
              </c:strCache>
            </c:strRef>
          </c:tx>
          <c:spPr>
            <a:solidFill>
              <a:srgbClr val="808000"/>
            </a:solidFill>
            <a:ln>
              <a:noFill/>
            </a:ln>
            <a:effectLst/>
          </c:spPr>
          <c:invertIfNegative val="0"/>
          <c:cat>
            <c:strRef>
              <c:f>Sheet1!$A$2:$A$4</c:f>
              <c:strCache>
                <c:ptCount val="3"/>
                <c:pt idx="0">
                  <c:v>Detractors</c:v>
                </c:pt>
                <c:pt idx="1">
                  <c:v>Passives</c:v>
                </c:pt>
                <c:pt idx="2">
                  <c:v>Promoters</c:v>
                </c:pt>
              </c:strCache>
            </c:strRef>
          </c:cat>
          <c:val>
            <c:numRef>
              <c:f>Sheet1!$G$2:$G$4</c:f>
              <c:numCache>
                <c:formatCode>General</c:formatCode>
                <c:ptCount val="3"/>
                <c:pt idx="0">
                  <c:v>2</c:v>
                </c:pt>
                <c:pt idx="1">
                  <c:v>32</c:v>
                </c:pt>
                <c:pt idx="2">
                  <c:v>129</c:v>
                </c:pt>
              </c:numCache>
            </c:numRef>
          </c:val>
          <c:extLst>
            <c:ext xmlns:c16="http://schemas.microsoft.com/office/drawing/2014/chart" uri="{C3380CC4-5D6E-409C-BE32-E72D297353CC}">
              <c16:uniqueId val="{00000005-E001-49E1-962D-548784FBC026}"/>
            </c:ext>
          </c:extLst>
        </c:ser>
        <c:ser>
          <c:idx val="6"/>
          <c:order val="6"/>
          <c:tx>
            <c:strRef>
              <c:f>Sheet1!$H$1</c:f>
              <c:strCache>
                <c:ptCount val="1"/>
                <c:pt idx="0">
                  <c:v>Atmosphere &amp; culture</c:v>
                </c:pt>
              </c:strCache>
            </c:strRef>
          </c:tx>
          <c:spPr>
            <a:solidFill>
              <a:srgbClr val="228B22"/>
            </a:solidFill>
            <a:ln>
              <a:noFill/>
            </a:ln>
            <a:effectLst/>
          </c:spPr>
          <c:invertIfNegative val="0"/>
          <c:cat>
            <c:strRef>
              <c:f>Sheet1!$A$2:$A$4</c:f>
              <c:strCache>
                <c:ptCount val="3"/>
                <c:pt idx="0">
                  <c:v>Detractors</c:v>
                </c:pt>
                <c:pt idx="1">
                  <c:v>Passives</c:v>
                </c:pt>
                <c:pt idx="2">
                  <c:v>Promoters</c:v>
                </c:pt>
              </c:strCache>
            </c:strRef>
          </c:cat>
          <c:val>
            <c:numRef>
              <c:f>Sheet1!$H$2:$H$4</c:f>
              <c:numCache>
                <c:formatCode>General</c:formatCode>
                <c:ptCount val="3"/>
                <c:pt idx="0">
                  <c:v>11</c:v>
                </c:pt>
                <c:pt idx="1">
                  <c:v>29</c:v>
                </c:pt>
                <c:pt idx="2">
                  <c:v>139</c:v>
                </c:pt>
              </c:numCache>
            </c:numRef>
          </c:val>
          <c:extLst>
            <c:ext xmlns:c16="http://schemas.microsoft.com/office/drawing/2014/chart" uri="{C3380CC4-5D6E-409C-BE32-E72D297353CC}">
              <c16:uniqueId val="{00000006-E001-49E1-962D-548784FBC026}"/>
            </c:ext>
          </c:extLst>
        </c:ser>
        <c:ser>
          <c:idx val="7"/>
          <c:order val="7"/>
          <c:tx>
            <c:strRef>
              <c:f>Sheet1!$I$1</c:f>
              <c:strCache>
                <c:ptCount val="1"/>
                <c:pt idx="0">
                  <c:v>Courses &amp; content</c:v>
                </c:pt>
              </c:strCache>
            </c:strRef>
          </c:tx>
          <c:spPr>
            <a:solidFill>
              <a:srgbClr val="DAA520"/>
            </a:solidFill>
            <a:ln>
              <a:noFill/>
            </a:ln>
            <a:effectLst/>
          </c:spPr>
          <c:invertIfNegative val="0"/>
          <c:cat>
            <c:strRef>
              <c:f>Sheet1!$A$2:$A$4</c:f>
              <c:strCache>
                <c:ptCount val="3"/>
                <c:pt idx="0">
                  <c:v>Detractors</c:v>
                </c:pt>
                <c:pt idx="1">
                  <c:v>Passives</c:v>
                </c:pt>
                <c:pt idx="2">
                  <c:v>Promoters</c:v>
                </c:pt>
              </c:strCache>
            </c:strRef>
          </c:cat>
          <c:val>
            <c:numRef>
              <c:f>Sheet1!$I$2:$I$4</c:f>
              <c:numCache>
                <c:formatCode>General</c:formatCode>
                <c:ptCount val="3"/>
                <c:pt idx="0">
                  <c:v>41</c:v>
                </c:pt>
                <c:pt idx="1">
                  <c:v>81</c:v>
                </c:pt>
                <c:pt idx="2">
                  <c:v>98</c:v>
                </c:pt>
              </c:numCache>
            </c:numRef>
          </c:val>
          <c:extLst>
            <c:ext xmlns:c16="http://schemas.microsoft.com/office/drawing/2014/chart" uri="{C3380CC4-5D6E-409C-BE32-E72D297353CC}">
              <c16:uniqueId val="{00000007-E001-49E1-962D-548784FBC026}"/>
            </c:ext>
          </c:extLst>
        </c:ser>
        <c:ser>
          <c:idx val="8"/>
          <c:order val="8"/>
          <c:tx>
            <c:strRef>
              <c:f>Sheet1!$J$1</c:f>
              <c:strCache>
                <c:ptCount val="1"/>
                <c:pt idx="0">
                  <c:v>Learning &amp; development</c:v>
                </c:pt>
              </c:strCache>
            </c:strRef>
          </c:tx>
          <c:spPr>
            <a:solidFill>
              <a:srgbClr val="87CEEB"/>
            </a:solidFill>
            <a:ln>
              <a:noFill/>
            </a:ln>
            <a:effectLst/>
          </c:spPr>
          <c:invertIfNegative val="0"/>
          <c:cat>
            <c:strRef>
              <c:f>Sheet1!$A$2:$A$4</c:f>
              <c:strCache>
                <c:ptCount val="3"/>
                <c:pt idx="0">
                  <c:v>Detractors</c:v>
                </c:pt>
                <c:pt idx="1">
                  <c:v>Passives</c:v>
                </c:pt>
                <c:pt idx="2">
                  <c:v>Promoters</c:v>
                </c:pt>
              </c:strCache>
            </c:strRef>
          </c:cat>
          <c:val>
            <c:numRef>
              <c:f>Sheet1!$J$2:$J$4</c:f>
              <c:numCache>
                <c:formatCode>General</c:formatCode>
                <c:ptCount val="3"/>
                <c:pt idx="0">
                  <c:v>31</c:v>
                </c:pt>
                <c:pt idx="1">
                  <c:v>78</c:v>
                </c:pt>
                <c:pt idx="2">
                  <c:v>172</c:v>
                </c:pt>
              </c:numCache>
            </c:numRef>
          </c:val>
          <c:extLst>
            <c:ext xmlns:c16="http://schemas.microsoft.com/office/drawing/2014/chart" uri="{C3380CC4-5D6E-409C-BE32-E72D297353CC}">
              <c16:uniqueId val="{00000008-E001-49E1-962D-548784FBC026}"/>
            </c:ext>
          </c:extLst>
        </c:ser>
        <c:ser>
          <c:idx val="9"/>
          <c:order val="9"/>
          <c:tx>
            <c:strRef>
              <c:f>Sheet1!$K$1</c:f>
              <c:strCache>
                <c:ptCount val="1"/>
                <c:pt idx="0">
                  <c:v>Staff support</c:v>
                </c:pt>
              </c:strCache>
            </c:strRef>
          </c:tx>
          <c:spPr>
            <a:solidFill>
              <a:srgbClr val="32CD32"/>
            </a:solidFill>
            <a:ln>
              <a:noFill/>
            </a:ln>
            <a:effectLst/>
          </c:spPr>
          <c:invertIfNegative val="0"/>
          <c:cat>
            <c:strRef>
              <c:f>Sheet1!$A$2:$A$4</c:f>
              <c:strCache>
                <c:ptCount val="3"/>
                <c:pt idx="0">
                  <c:v>Detractors</c:v>
                </c:pt>
                <c:pt idx="1">
                  <c:v>Passives</c:v>
                </c:pt>
                <c:pt idx="2">
                  <c:v>Promoters</c:v>
                </c:pt>
              </c:strCache>
            </c:strRef>
          </c:cat>
          <c:val>
            <c:numRef>
              <c:f>Sheet1!$K$2:$K$4</c:f>
              <c:numCache>
                <c:formatCode>General</c:formatCode>
                <c:ptCount val="3"/>
                <c:pt idx="0">
                  <c:v>24</c:v>
                </c:pt>
                <c:pt idx="1">
                  <c:v>100</c:v>
                </c:pt>
                <c:pt idx="2">
                  <c:v>272</c:v>
                </c:pt>
              </c:numCache>
            </c:numRef>
          </c:val>
          <c:extLst>
            <c:ext xmlns:c16="http://schemas.microsoft.com/office/drawing/2014/chart" uri="{C3380CC4-5D6E-409C-BE32-E72D297353CC}">
              <c16:uniqueId val="{00000009-E001-49E1-962D-548784FBC026}"/>
            </c:ext>
          </c:extLst>
        </c:ser>
        <c:ser>
          <c:idx val="10"/>
          <c:order val="10"/>
          <c:tx>
            <c:strRef>
              <c:f>Sheet1!$L$1</c:f>
              <c:strCache>
                <c:ptCount val="1"/>
                <c:pt idx="0">
                  <c:v>General support</c:v>
                </c:pt>
              </c:strCache>
            </c:strRef>
          </c:tx>
          <c:spPr>
            <a:solidFill>
              <a:srgbClr val="298224"/>
            </a:solidFill>
            <a:ln>
              <a:noFill/>
            </a:ln>
            <a:effectLst/>
          </c:spPr>
          <c:invertIfNegative val="0"/>
          <c:cat>
            <c:strRef>
              <c:f>Sheet1!$A$2:$A$4</c:f>
              <c:strCache>
                <c:ptCount val="3"/>
                <c:pt idx="0">
                  <c:v>Detractors</c:v>
                </c:pt>
                <c:pt idx="1">
                  <c:v>Passives</c:v>
                </c:pt>
                <c:pt idx="2">
                  <c:v>Promoters</c:v>
                </c:pt>
              </c:strCache>
            </c:strRef>
          </c:cat>
          <c:val>
            <c:numRef>
              <c:f>Sheet1!$L$2:$L$4</c:f>
              <c:numCache>
                <c:formatCode>General</c:formatCode>
                <c:ptCount val="3"/>
                <c:pt idx="0">
                  <c:v>29</c:v>
                </c:pt>
                <c:pt idx="1">
                  <c:v>129</c:v>
                </c:pt>
                <c:pt idx="2">
                  <c:v>274</c:v>
                </c:pt>
              </c:numCache>
            </c:numRef>
          </c:val>
          <c:extLst>
            <c:ext xmlns:c16="http://schemas.microsoft.com/office/drawing/2014/chart" uri="{C3380CC4-5D6E-409C-BE32-E72D297353CC}">
              <c16:uniqueId val="{0000000A-E001-49E1-962D-548784FBC026}"/>
            </c:ext>
          </c:extLst>
        </c:ser>
        <c:dLbls>
          <c:showLegendKey val="0"/>
          <c:showVal val="0"/>
          <c:showCatName val="0"/>
          <c:showSerName val="0"/>
          <c:showPercent val="0"/>
          <c:showBubbleSize val="0"/>
        </c:dLbls>
        <c:gapWidth val="80"/>
        <c:overlap val="100"/>
        <c:axId val="1586675424"/>
        <c:axId val="1586666304"/>
      </c:barChart>
      <c:catAx>
        <c:axId val="15866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586666304"/>
        <c:crosses val="autoZero"/>
        <c:auto val="1"/>
        <c:lblAlgn val="ctr"/>
        <c:lblOffset val="100"/>
        <c:noMultiLvlLbl val="0"/>
      </c:catAx>
      <c:valAx>
        <c:axId val="158666630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5866754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NPS for new and returning students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Sem 2 
2018</c:v>
                </c:pt>
                <c:pt idx="1">
                  <c:v>Sem 1 
2019</c:v>
                </c:pt>
                <c:pt idx="2">
                  <c:v>Sem 2 
2019</c:v>
                </c:pt>
                <c:pt idx="3">
                  <c:v>Sem 1 
2020</c:v>
                </c:pt>
                <c:pt idx="4">
                  <c:v>Sem 2 
2020</c:v>
                </c:pt>
                <c:pt idx="5">
                  <c:v>Sem 1 
2021</c:v>
                </c:pt>
                <c:pt idx="6">
                  <c:v>Sem 2 
2021</c:v>
                </c:pt>
                <c:pt idx="7">
                  <c:v>Sem 1 
2022</c:v>
                </c:pt>
                <c:pt idx="8">
                  <c:v>Sem 2 
2022</c:v>
                </c:pt>
                <c:pt idx="9">
                  <c:v>Sem 1 
2023</c:v>
                </c:pt>
                <c:pt idx="10">
                  <c:v>Sem 2 
2023</c:v>
                </c:pt>
              </c:strCache>
            </c:strRef>
          </c:cat>
          <c:val>
            <c:numRef>
              <c:f>Sheet1!$B$2:$B$17</c:f>
              <c:numCache>
                <c:formatCode>0</c:formatCode>
                <c:ptCount val="11"/>
                <c:pt idx="0">
                  <c:v>-2.9150823827629888</c:v>
                </c:pt>
                <c:pt idx="1">
                  <c:v>8.0171796707229763</c:v>
                </c:pt>
                <c:pt idx="2">
                  <c:v>11.663286004056797</c:v>
                </c:pt>
                <c:pt idx="3">
                  <c:v>19.02086677367576</c:v>
                </c:pt>
                <c:pt idx="4">
                  <c:v>22.741194486983201</c:v>
                </c:pt>
                <c:pt idx="5">
                  <c:v>21.759259259259199</c:v>
                </c:pt>
                <c:pt idx="6">
                  <c:v>20.4527712724434</c:v>
                </c:pt>
                <c:pt idx="7">
                  <c:v>23</c:v>
                </c:pt>
                <c:pt idx="8">
                  <c:v>22</c:v>
                </c:pt>
                <c:pt idx="9">
                  <c:v>22</c:v>
                </c:pt>
                <c:pt idx="10">
                  <c:v>37</c:v>
                </c:pt>
              </c:numCache>
            </c:numRef>
          </c:val>
          <c:smooth val="0"/>
          <c:extLst>
            <c:ext xmlns:c16="http://schemas.microsoft.com/office/drawing/2014/chart" uri="{C3380CC4-5D6E-409C-BE32-E72D297353CC}">
              <c16:uniqueId val="{00000000-734D-4758-AB96-E74AC447CFC6}"/>
            </c:ext>
          </c:extLst>
        </c:ser>
        <c:ser>
          <c:idx val="1"/>
          <c:order val="1"/>
          <c:tx>
            <c:strRef>
              <c:f>Sheet1!$C$1</c:f>
              <c:strCache>
                <c:ptCount val="1"/>
                <c:pt idx="0">
                  <c:v>New student NPS</c:v>
                </c:pt>
              </c:strCache>
            </c:strRef>
          </c:tx>
          <c:spPr>
            <a:ln w="28575" cap="rnd">
              <a:solidFill>
                <a:srgbClr val="C00000"/>
              </a:solidFill>
              <a:prstDash val="sysDash"/>
              <a:round/>
            </a:ln>
            <a:effectLst/>
          </c:spPr>
          <c:marker>
            <c:symbol val="none"/>
          </c:marker>
          <c:dPt>
            <c:idx val="0"/>
            <c:marker>
              <c:symbol val="circle"/>
              <c:size val="5"/>
              <c:spPr>
                <a:solidFill>
                  <a:srgbClr val="C00000"/>
                </a:solidFill>
                <a:ln w="9525">
                  <a:solidFill>
                    <a:srgbClr val="C00000"/>
                  </a:solidFill>
                  <a:prstDash val="sysDash"/>
                </a:ln>
                <a:effectLst/>
              </c:spPr>
            </c:marker>
            <c:bubble3D val="0"/>
            <c:extLst>
              <c:ext xmlns:c16="http://schemas.microsoft.com/office/drawing/2014/chart" uri="{C3380CC4-5D6E-409C-BE32-E72D297353CC}">
                <c16:uniqueId val="{00000003-6931-4890-87C2-8E027266CCAC}"/>
              </c:ext>
            </c:extLst>
          </c:dPt>
          <c:dPt>
            <c:idx val="5"/>
            <c:marker>
              <c:symbol val="none"/>
            </c:marker>
            <c:bubble3D val="0"/>
            <c:spPr>
              <a:ln w="28575" cap="rnd">
                <a:solidFill>
                  <a:srgbClr val="C00000"/>
                </a:solidFill>
                <a:prstDash val="sysDash"/>
                <a:round/>
              </a:ln>
              <a:effectLst/>
            </c:spPr>
            <c:extLst>
              <c:ext xmlns:c16="http://schemas.microsoft.com/office/drawing/2014/chart" uri="{C3380CC4-5D6E-409C-BE32-E72D297353CC}">
                <c16:uniqueId val="{00000001-7580-4017-8A0D-D7602B8ECB0A}"/>
              </c:ext>
            </c:extLst>
          </c:dPt>
          <c:dPt>
            <c:idx val="8"/>
            <c:marker>
              <c:symbol val="none"/>
            </c:marker>
            <c:bubble3D val="0"/>
            <c:extLst>
              <c:ext xmlns:c16="http://schemas.microsoft.com/office/drawing/2014/chart" uri="{C3380CC4-5D6E-409C-BE32-E72D297353CC}">
                <c16:uniqueId val="{00000000-B4C2-4444-9685-FFEF39A782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Sem 2 
2018</c:v>
                </c:pt>
                <c:pt idx="1">
                  <c:v>Sem 1 
2019</c:v>
                </c:pt>
                <c:pt idx="2">
                  <c:v>Sem 2 
2019</c:v>
                </c:pt>
                <c:pt idx="3">
                  <c:v>Sem 1 
2020</c:v>
                </c:pt>
                <c:pt idx="4">
                  <c:v>Sem 2 
2020</c:v>
                </c:pt>
                <c:pt idx="5">
                  <c:v>Sem 1 
2021</c:v>
                </c:pt>
                <c:pt idx="6">
                  <c:v>Sem 2 
2021</c:v>
                </c:pt>
                <c:pt idx="7">
                  <c:v>Sem 1 
2022</c:v>
                </c:pt>
                <c:pt idx="8">
                  <c:v>Sem 2 
2022</c:v>
                </c:pt>
                <c:pt idx="9">
                  <c:v>Sem 1 
2023</c:v>
                </c:pt>
                <c:pt idx="10">
                  <c:v>Sem 2 
2023</c:v>
                </c:pt>
              </c:strCache>
            </c:strRef>
          </c:cat>
          <c:val>
            <c:numRef>
              <c:f>Sheet1!$C$2:$C$17</c:f>
              <c:numCache>
                <c:formatCode>0</c:formatCode>
                <c:ptCount val="11"/>
                <c:pt idx="1">
                  <c:v>35.524652338811585</c:v>
                </c:pt>
                <c:pt idx="2">
                  <c:v>33.887043189368761</c:v>
                </c:pt>
                <c:pt idx="3">
                  <c:v>33.248081841432253</c:v>
                </c:pt>
                <c:pt idx="4">
                  <c:v>37.917485265225899</c:v>
                </c:pt>
                <c:pt idx="5">
                  <c:v>36.487804878048799</c:v>
                </c:pt>
                <c:pt idx="6">
                  <c:v>43.465909090909101</c:v>
                </c:pt>
                <c:pt idx="7">
                  <c:v>43</c:v>
                </c:pt>
                <c:pt idx="8">
                  <c:v>50</c:v>
                </c:pt>
                <c:pt idx="9">
                  <c:v>30</c:v>
                </c:pt>
                <c:pt idx="10">
                  <c:v>57</c:v>
                </c:pt>
              </c:numCache>
            </c:numRef>
          </c:val>
          <c:smooth val="0"/>
          <c:extLst>
            <c:ext xmlns:c16="http://schemas.microsoft.com/office/drawing/2014/chart" uri="{C3380CC4-5D6E-409C-BE32-E72D297353CC}">
              <c16:uniqueId val="{00000001-734D-4758-AB96-E74AC447CFC6}"/>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65"/>
          <c:min val="-1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am forming friendships with people I have met in class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1.282051282051282E-2</c:v>
                </c:pt>
                <c:pt idx="1">
                  <c:v>2.8846153846153844E-2</c:v>
                </c:pt>
                <c:pt idx="2">
                  <c:v>3.0497592295345103E-2</c:v>
                </c:pt>
                <c:pt idx="3">
                  <c:v>2.0100502512562811E-2</c:v>
                </c:pt>
                <c:pt idx="4">
                  <c:v>2.4691358024691357E-2</c:v>
                </c:pt>
                <c:pt idx="5">
                  <c:v>1.4492753623188406E-2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3.2763532763532763E-2</c:v>
                </c:pt>
                <c:pt idx="1">
                  <c:v>3.2051282051282048E-2</c:v>
                </c:pt>
                <c:pt idx="2">
                  <c:v>5.6179775280898875E-2</c:v>
                </c:pt>
                <c:pt idx="3">
                  <c:v>1.507537688442211E-2</c:v>
                </c:pt>
                <c:pt idx="4">
                  <c:v>4.4444444444444446E-2</c:v>
                </c:pt>
                <c:pt idx="5">
                  <c:v>1.2422360248447204E-2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0.10113960113960115</c:v>
                </c:pt>
                <c:pt idx="1">
                  <c:v>0.16346153846153846</c:v>
                </c:pt>
                <c:pt idx="2">
                  <c:v>0.14285714285714285</c:v>
                </c:pt>
                <c:pt idx="3">
                  <c:v>0.16080402010050249</c:v>
                </c:pt>
                <c:pt idx="4">
                  <c:v>8.8888888888888892E-2</c:v>
                </c:pt>
                <c:pt idx="5">
                  <c:v>6.6252587991718431E-2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0.30484330484330485</c:v>
                </c:pt>
                <c:pt idx="1">
                  <c:v>0.34615384615384615</c:v>
                </c:pt>
                <c:pt idx="2">
                  <c:v>0.30497592295345105</c:v>
                </c:pt>
                <c:pt idx="3">
                  <c:v>0.24623115577889446</c:v>
                </c:pt>
                <c:pt idx="4">
                  <c:v>0.3037037037037037</c:v>
                </c:pt>
                <c:pt idx="5">
                  <c:v>0.23809523809523805</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0.54843304843304841</c:v>
                </c:pt>
                <c:pt idx="1">
                  <c:v>0.42948717948717952</c:v>
                </c:pt>
                <c:pt idx="2">
                  <c:v>0.4654895666131621</c:v>
                </c:pt>
                <c:pt idx="3">
                  <c:v>0.55778894472361806</c:v>
                </c:pt>
                <c:pt idx="4">
                  <c:v>0.53827160493827164</c:v>
                </c:pt>
                <c:pt idx="5">
                  <c:v>0.66873706004140787</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Unitec is a place where everyone belongs, regardless of their background or other aspects of their identity</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4.335260115606936E-3</c:v>
                </c:pt>
                <c:pt idx="1">
                  <c:v>1.2618296529968454E-2</c:v>
                </c:pt>
                <c:pt idx="2">
                  <c:v>1.4516129032258065E-2</c:v>
                </c:pt>
                <c:pt idx="3">
                  <c:v>5.0251256281407027E-3</c:v>
                </c:pt>
                <c:pt idx="4">
                  <c:v>1.7283950617283949E-2</c:v>
                </c:pt>
                <c:pt idx="5">
                  <c:v>1.4462809917355372E-2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1.0115606936416187E-2</c:v>
                </c:pt>
                <c:pt idx="1">
                  <c:v>1.2618296529968454E-2</c:v>
                </c:pt>
                <c:pt idx="2">
                  <c:v>1.1290322580645161E-2</c:v>
                </c:pt>
                <c:pt idx="3">
                  <c:v>5.0251256281407027E-3</c:v>
                </c:pt>
                <c:pt idx="4">
                  <c:v>2.2222222222222223E-2</c:v>
                </c:pt>
                <c:pt idx="5">
                  <c:v>2.0661157024793389E-3</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5.3468208092485557E-2</c:v>
                </c:pt>
                <c:pt idx="1">
                  <c:v>5.3627760252365937E-2</c:v>
                </c:pt>
                <c:pt idx="2">
                  <c:v>5.1612903225806452E-2</c:v>
                </c:pt>
                <c:pt idx="3">
                  <c:v>7.0351758793969849E-2</c:v>
                </c:pt>
                <c:pt idx="4">
                  <c:v>3.9506172839506172E-2</c:v>
                </c:pt>
                <c:pt idx="5">
                  <c:v>3.0991735537190084E-2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0.2167630057803468</c:v>
                </c:pt>
                <c:pt idx="1">
                  <c:v>0.21766561514195584</c:v>
                </c:pt>
                <c:pt idx="2">
                  <c:v>0.15806451612903225</c:v>
                </c:pt>
                <c:pt idx="3">
                  <c:v>0.14572864321608039</c:v>
                </c:pt>
                <c:pt idx="4">
                  <c:v>0.18271604938271604</c:v>
                </c:pt>
                <c:pt idx="5">
                  <c:v>0.13016528925619836</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0.71531791907514441</c:v>
                </c:pt>
                <c:pt idx="1">
                  <c:v>0.70347003154574128</c:v>
                </c:pt>
                <c:pt idx="2">
                  <c:v>0.76451612903225807</c:v>
                </c:pt>
                <c:pt idx="3">
                  <c:v>0.77386934673366836</c:v>
                </c:pt>
                <c:pt idx="4">
                  <c:v>0.7382716049382716</c:v>
                </c:pt>
                <c:pt idx="5">
                  <c:v>0.8223140495867769</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Returning student NPS</a:t>
            </a:r>
          </a:p>
        </c:rich>
      </c:tx>
      <c:layout>
        <c:manualLayout>
          <c:xMode val="edge"/>
          <c:yMode val="edge"/>
          <c:x val="6.31775423676456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6488329109725908E-2"/>
          <c:y val="0.2536921106186919"/>
          <c:w val="0.96702334178054816"/>
          <c:h val="0.70222053491182945"/>
        </c:manualLayout>
      </c:layout>
      <c:lineChart>
        <c:grouping val="standard"/>
        <c:varyColors val="0"/>
        <c:ser>
          <c:idx val="0"/>
          <c:order val="0"/>
          <c:tx>
            <c:strRef>
              <c:f>Sheet1!$B$1</c:f>
              <c:strCache>
                <c:ptCount val="1"/>
                <c:pt idx="0">
                  <c:v>Net Promoter Score</c:v>
                </c:pt>
              </c:strCache>
            </c:strRef>
          </c:tx>
          <c:spPr>
            <a:ln w="28575" cap="rnd">
              <a:solidFill>
                <a:srgbClr val="404040"/>
              </a:solidFill>
              <a:round/>
            </a:ln>
            <a:effectLst/>
          </c:spPr>
          <c:marker>
            <c:symbol val="none"/>
          </c:marker>
          <c:dLbls>
            <c:spPr>
              <a:noFill/>
              <a:ln>
                <a:noFill/>
              </a:ln>
              <a:effectLst/>
            </c:spPr>
            <c:txPr>
              <a:bodyPr rot="0" spcFirstLastPara="1" vertOverflow="ellipsis" vert="horz" wrap="square" anchor="ctr" anchorCtr="1"/>
              <a:lstStyle/>
              <a:p>
                <a:pPr>
                  <a:defRPr sz="9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2018</c:v>
                </c:pt>
                <c:pt idx="1">
                  <c:v>Sem 2 2018</c:v>
                </c:pt>
                <c:pt idx="2">
                  <c:v>Sem 1 2019</c:v>
                </c:pt>
                <c:pt idx="3">
                  <c:v>Sem 2 2019</c:v>
                </c:pt>
                <c:pt idx="4">
                  <c:v>Sem 1 2020</c:v>
                </c:pt>
                <c:pt idx="5">
                  <c:v>Sem 2 2020</c:v>
                </c:pt>
                <c:pt idx="6">
                  <c:v>Sem 1 2021</c:v>
                </c:pt>
                <c:pt idx="7">
                  <c:v>Sem 2 2021</c:v>
                </c:pt>
                <c:pt idx="8">
                  <c:v>Sem 1 2022</c:v>
                </c:pt>
                <c:pt idx="9">
                  <c:v>Sem 2 2022</c:v>
                </c:pt>
                <c:pt idx="10">
                  <c:v>Sem 1 2023</c:v>
                </c:pt>
                <c:pt idx="11">
                  <c:v>Sem 2 2023</c:v>
                </c:pt>
              </c:strCache>
            </c:strRef>
          </c:cat>
          <c:val>
            <c:numRef>
              <c:f>Sheet1!$B$2:$B$13</c:f>
              <c:numCache>
                <c:formatCode>General</c:formatCode>
                <c:ptCount val="12"/>
                <c:pt idx="0">
                  <c:v>4</c:v>
                </c:pt>
                <c:pt idx="1">
                  <c:v>-3</c:v>
                </c:pt>
                <c:pt idx="2">
                  <c:v>8</c:v>
                </c:pt>
                <c:pt idx="3">
                  <c:v>12</c:v>
                </c:pt>
                <c:pt idx="4" formatCode="0">
                  <c:v>19.020866773675799</c:v>
                </c:pt>
                <c:pt idx="5" formatCode="0">
                  <c:v>22.741194486983201</c:v>
                </c:pt>
                <c:pt idx="6" formatCode="#,##0">
                  <c:v>21.759259259259199</c:v>
                </c:pt>
                <c:pt idx="7" formatCode="#,##0">
                  <c:v>20.4527712724434</c:v>
                </c:pt>
                <c:pt idx="8">
                  <c:v>23</c:v>
                </c:pt>
                <c:pt idx="9">
                  <c:v>22</c:v>
                </c:pt>
                <c:pt idx="10">
                  <c:v>22</c:v>
                </c:pt>
                <c:pt idx="11">
                  <c:v>37</c:v>
                </c:pt>
              </c:numCache>
            </c:numRef>
          </c:val>
          <c:smooth val="0"/>
          <c:extLst>
            <c:ext xmlns:c16="http://schemas.microsoft.com/office/drawing/2014/chart" uri="{C3380CC4-5D6E-409C-BE32-E72D297353CC}">
              <c16:uniqueId val="{00000000-FC3C-48CF-A8FB-73D54266A42B}"/>
            </c:ext>
          </c:extLst>
        </c:ser>
        <c:dLbls>
          <c:showLegendKey val="0"/>
          <c:showVal val="0"/>
          <c:showCatName val="0"/>
          <c:showSerName val="0"/>
          <c:showPercent val="0"/>
          <c:showBubbleSize val="0"/>
        </c:dLbls>
        <c:smooth val="0"/>
        <c:axId val="604353440"/>
        <c:axId val="604357704"/>
      </c:lineChart>
      <c:catAx>
        <c:axId val="604353440"/>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max val="50"/>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have a clear goal or purpose for studying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1.4326647564469914E-3</c:v>
                </c:pt>
                <c:pt idx="1">
                  <c:v>1.3029315960912053E-2</c:v>
                </c:pt>
                <c:pt idx="2">
                  <c:v>9.6153846153846159E-3</c:v>
                </c:pt>
                <c:pt idx="3">
                  <c:v>1.0101010101010102E-2</c:v>
                </c:pt>
                <c:pt idx="4">
                  <c:v>1.488833746898263E-2</c:v>
                </c:pt>
                <c:pt idx="5">
                  <c:v>1.4462809917355372E-2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1.4326647564469914E-3</c:v>
                </c:pt>
                <c:pt idx="1">
                  <c:v>0</c:v>
                </c:pt>
                <c:pt idx="2">
                  <c:v>1.1217948717948718E-2</c:v>
                </c:pt>
                <c:pt idx="3">
                  <c:v>1.0101010101010102E-2</c:v>
                </c:pt>
                <c:pt idx="4">
                  <c:v>7.4441687344913151E-3</c:v>
                </c:pt>
                <c:pt idx="5">
                  <c:v>4.1322314049586778E-3</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4.4412607449856735E-2</c:v>
                </c:pt>
                <c:pt idx="1">
                  <c:v>2.9315960912052116E-2</c:v>
                </c:pt>
                <c:pt idx="2">
                  <c:v>3.3653846153846152E-2</c:v>
                </c:pt>
                <c:pt idx="3">
                  <c:v>3.0303030303030304E-2</c:v>
                </c:pt>
                <c:pt idx="4">
                  <c:v>4.7146401985111656E-2</c:v>
                </c:pt>
                <c:pt idx="5">
                  <c:v>3.0991735537190084E-2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0.25787965616045844</c:v>
                </c:pt>
                <c:pt idx="1">
                  <c:v>0.3420195439739413</c:v>
                </c:pt>
                <c:pt idx="2">
                  <c:v>0.18429487179487183</c:v>
                </c:pt>
                <c:pt idx="3">
                  <c:v>0.13636363636363635</c:v>
                </c:pt>
                <c:pt idx="4">
                  <c:v>0.21588089330024815</c:v>
                </c:pt>
                <c:pt idx="5">
                  <c:v>0.13636363636363635</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0.69484240687679089</c:v>
                </c:pt>
                <c:pt idx="1">
                  <c:v>0.61563517915309451</c:v>
                </c:pt>
                <c:pt idx="2">
                  <c:v>0.76121794871794857</c:v>
                </c:pt>
                <c:pt idx="3">
                  <c:v>0.81313131313131326</c:v>
                </c:pt>
                <c:pt idx="4">
                  <c:v>0.71464019851116622</c:v>
                </c:pt>
                <c:pt idx="5">
                  <c:v>0.81404958677685935</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There is someone in my programme or department I can talk to if I have a question or need help</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1.1379800853485065E-2</c:v>
                </c:pt>
                <c:pt idx="1">
                  <c:v>1.6025641025641024E-2</c:v>
                </c:pt>
                <c:pt idx="2">
                  <c:v>1.6051364365971106E-2</c:v>
                </c:pt>
                <c:pt idx="3">
                  <c:v>0.01</c:v>
                </c:pt>
                <c:pt idx="4">
                  <c:v>1.4778325123152709E-2</c:v>
                </c:pt>
                <c:pt idx="5">
                  <c:v>1.4492753623188406E-2</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1.1379800853485065E-2</c:v>
                </c:pt>
                <c:pt idx="1">
                  <c:v>2.2435897435897436E-2</c:v>
                </c:pt>
                <c:pt idx="2">
                  <c:v>1.7656500802568219E-2</c:v>
                </c:pt>
                <c:pt idx="3">
                  <c:v>2.5000000000000001E-2</c:v>
                </c:pt>
                <c:pt idx="4">
                  <c:v>2.4630541871921183E-2</c:v>
                </c:pt>
                <c:pt idx="5">
                  <c:v>6.2111801242236021E-3</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6.4011379800853488E-2</c:v>
                </c:pt>
                <c:pt idx="1">
                  <c:v>6.0897435897435896E-2</c:v>
                </c:pt>
                <c:pt idx="2">
                  <c:v>7.3836276083467101E-2</c:v>
                </c:pt>
                <c:pt idx="3">
                  <c:v>0.06</c:v>
                </c:pt>
                <c:pt idx="4">
                  <c:v>8.1280788177339899E-2</c:v>
                </c:pt>
                <c:pt idx="5">
                  <c:v>5.1759834368530024E-2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0.20199146514935989</c:v>
                </c:pt>
                <c:pt idx="1">
                  <c:v>0.29166666666666669</c:v>
                </c:pt>
                <c:pt idx="2">
                  <c:v>0.18940609951845908</c:v>
                </c:pt>
                <c:pt idx="3">
                  <c:v>0.19</c:v>
                </c:pt>
                <c:pt idx="4">
                  <c:v>0.21428571428571427</c:v>
                </c:pt>
                <c:pt idx="5">
                  <c:v>0.20703933747412009</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0.71123755334281635</c:v>
                </c:pt>
                <c:pt idx="1">
                  <c:v>0.60897435897435892</c:v>
                </c:pt>
                <c:pt idx="2">
                  <c:v>0.7030497592295345</c:v>
                </c:pt>
                <c:pt idx="3">
                  <c:v>0.71499999999999997</c:v>
                </c:pt>
                <c:pt idx="4">
                  <c:v>0.66502463054187189</c:v>
                </c:pt>
                <c:pt idx="5">
                  <c:v>0.72049689440993792</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believe I can be successful in my studies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1.4164305949008499E-3</c:v>
                </c:pt>
                <c:pt idx="1">
                  <c:v>1.2738853503184716E-2</c:v>
                </c:pt>
                <c:pt idx="2">
                  <c:v>1.4469453376205787E-2</c:v>
                </c:pt>
                <c:pt idx="3">
                  <c:v>2.0202020202020204E-2</c:v>
                </c:pt>
                <c:pt idx="4">
                  <c:v>1.9753086419753086E-2</c:v>
                </c:pt>
                <c:pt idx="5">
                  <c:v>1.2345679012345678E-2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1.2747875354107647E-2</c:v>
                </c:pt>
                <c:pt idx="1">
                  <c:v>9.5541401273885346E-3</c:v>
                </c:pt>
                <c:pt idx="2">
                  <c:v>1.4469453376205787E-2</c:v>
                </c:pt>
                <c:pt idx="3">
                  <c:v>0</c:v>
                </c:pt>
                <c:pt idx="4">
                  <c:v>1.2345679012345678E-2</c:v>
                </c:pt>
                <c:pt idx="5">
                  <c:v>1.0288065843621399E-2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5.2407932011331447E-2</c:v>
                </c:pt>
                <c:pt idx="1">
                  <c:v>5.4140127388535034E-2</c:v>
                </c:pt>
                <c:pt idx="2">
                  <c:v>3.8585209003215437E-2</c:v>
                </c:pt>
                <c:pt idx="3">
                  <c:v>5.0505050505050504E-2</c:v>
                </c:pt>
                <c:pt idx="4">
                  <c:v>3.4567901234567898E-2</c:v>
                </c:pt>
                <c:pt idx="5">
                  <c:v>3.292181069958848E-2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0.27620396600566571</c:v>
                </c:pt>
                <c:pt idx="1">
                  <c:v>0.33757961783439489</c:v>
                </c:pt>
                <c:pt idx="2">
                  <c:v>0.25884244372990356</c:v>
                </c:pt>
                <c:pt idx="3">
                  <c:v>0.24242424242424243</c:v>
                </c:pt>
                <c:pt idx="4">
                  <c:v>0.28888888888888886</c:v>
                </c:pt>
                <c:pt idx="5">
                  <c:v>0.15226337448559671</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0.6572237960339945</c:v>
                </c:pt>
                <c:pt idx="1">
                  <c:v>0.5859872611464968</c:v>
                </c:pt>
                <c:pt idx="2">
                  <c:v>0.67363344051446949</c:v>
                </c:pt>
                <c:pt idx="3">
                  <c:v>0.68686868686868674</c:v>
                </c:pt>
                <c:pt idx="4">
                  <c:v>0.64444444444444438</c:v>
                </c:pt>
                <c:pt idx="5">
                  <c:v>0.79218106995884763</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 orientation activities were culturally familiar to Māori and Pacific students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6.3694267515923579E-3</c:v>
                </c:pt>
                <c:pt idx="1">
                  <c:v>3.5294117647058823E-2</c:v>
                </c:pt>
                <c:pt idx="2">
                  <c:v>0.02</c:v>
                </c:pt>
                <c:pt idx="3">
                  <c:v>0</c:v>
                </c:pt>
                <c:pt idx="4">
                  <c:v>1.2048192771084338E-2</c:v>
                </c:pt>
                <c:pt idx="5">
                  <c:v>9.3457943925233638E-3</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0</c:v>
                </c:pt>
                <c:pt idx="1">
                  <c:v>1.1764705882352941E-2</c:v>
                </c:pt>
                <c:pt idx="2">
                  <c:v>0</c:v>
                </c:pt>
                <c:pt idx="3">
                  <c:v>0</c:v>
                </c:pt>
                <c:pt idx="4">
                  <c:v>2.4096385542168676E-2</c:v>
                </c:pt>
                <c:pt idx="5">
                  <c:v>0</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0.12738853503184713</c:v>
                </c:pt>
                <c:pt idx="1">
                  <c:v>0.15294117647058825</c:v>
                </c:pt>
                <c:pt idx="2">
                  <c:v>0.19333333333333333</c:v>
                </c:pt>
                <c:pt idx="3">
                  <c:v>0.27586206896551724</c:v>
                </c:pt>
                <c:pt idx="4">
                  <c:v>0.19277108433734941</c:v>
                </c:pt>
                <c:pt idx="5">
                  <c:v>0.16822429906542055</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0.29936305732484075</c:v>
                </c:pt>
                <c:pt idx="1">
                  <c:v>0.25882352941176473</c:v>
                </c:pt>
                <c:pt idx="2">
                  <c:v>0.3</c:v>
                </c:pt>
                <c:pt idx="3">
                  <c:v>0.10344827586206896</c:v>
                </c:pt>
                <c:pt idx="4">
                  <c:v>0.21686746987951808</c:v>
                </c:pt>
                <c:pt idx="5">
                  <c:v>0.17757009345794392</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0.56687898089171973</c:v>
                </c:pt>
                <c:pt idx="1">
                  <c:v>0.54117647058823526</c:v>
                </c:pt>
                <c:pt idx="2">
                  <c:v>0.48666666666666669</c:v>
                </c:pt>
                <c:pt idx="3">
                  <c:v>0.62068965517241381</c:v>
                </c:pt>
                <c:pt idx="4">
                  <c:v>0.55421686746987953</c:v>
                </c:pt>
                <c:pt idx="5">
                  <c:v>0.64485981308411211</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feel welcomed to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Sheet1!$B$2:$B$8</c:f>
              <c:numCache>
                <c:formatCode>###0%</c:formatCode>
                <c:ptCount val="6"/>
                <c:pt idx="0">
                  <c:v>1.4388489208633094E-3</c:v>
                </c:pt>
                <c:pt idx="1">
                  <c:v>9.7087378640776691E-3</c:v>
                </c:pt>
                <c:pt idx="2">
                  <c:v>1.9199999999999998E-2</c:v>
                </c:pt>
                <c:pt idx="3">
                  <c:v>5.0000000000000001E-3</c:v>
                </c:pt>
                <c:pt idx="4">
                  <c:v>2.2222222222222223E-2</c:v>
                </c:pt>
                <c:pt idx="5">
                  <c:v>1.2345679012345678E-2</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2021</c:v>
                </c:pt>
                <c:pt idx="1">
                  <c:v>Sem 2 2021</c:v>
                </c:pt>
                <c:pt idx="2">
                  <c:v>Sem 1 2022</c:v>
                </c:pt>
                <c:pt idx="3">
                  <c:v>Sem 2 2022</c:v>
                </c:pt>
                <c:pt idx="4">
                  <c:v>Sem 1 2023</c:v>
                </c:pt>
                <c:pt idx="5">
                  <c:v>Sem 2 2023</c:v>
                </c:pt>
              </c:strCache>
            </c:strRef>
          </c:cat>
          <c:val>
            <c:numRef>
              <c:f>Sheet1!$C$2:$C$8</c:f>
              <c:numCache>
                <c:formatCode>###0%</c:formatCode>
                <c:ptCount val="6"/>
                <c:pt idx="0">
                  <c:v>5.7553956834532375E-3</c:v>
                </c:pt>
                <c:pt idx="1">
                  <c:v>6.4724919093851144E-3</c:v>
                </c:pt>
                <c:pt idx="2">
                  <c:v>1.6E-2</c:v>
                </c:pt>
                <c:pt idx="3">
                  <c:v>5.0000000000000001E-3</c:v>
                </c:pt>
                <c:pt idx="4">
                  <c:v>2.2222222222222223E-2</c:v>
                </c:pt>
                <c:pt idx="5">
                  <c:v>1.4403292181069959E-2</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Sheet1!$D$2:$D$8</c:f>
              <c:numCache>
                <c:formatCode>###0%</c:formatCode>
                <c:ptCount val="6"/>
                <c:pt idx="0">
                  <c:v>3.884892086330935E-2</c:v>
                </c:pt>
                <c:pt idx="1">
                  <c:v>3.8834951456310676E-2</c:v>
                </c:pt>
                <c:pt idx="2">
                  <c:v>5.28E-2</c:v>
                </c:pt>
                <c:pt idx="3">
                  <c:v>8.5000000000000006E-2</c:v>
                </c:pt>
                <c:pt idx="4">
                  <c:v>4.6913580246913583E-2</c:v>
                </c:pt>
                <c:pt idx="5">
                  <c:v>2.2633744855967079E-2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Sheet1!$E$2:$E$8</c:f>
              <c:numCache>
                <c:formatCode>###0%</c:formatCode>
                <c:ptCount val="6"/>
                <c:pt idx="0">
                  <c:v>0.23741007194244601</c:v>
                </c:pt>
                <c:pt idx="1">
                  <c:v>0.24595469255663432</c:v>
                </c:pt>
                <c:pt idx="2">
                  <c:v>0.22239999999999999</c:v>
                </c:pt>
                <c:pt idx="3">
                  <c:v>0.17</c:v>
                </c:pt>
                <c:pt idx="4">
                  <c:v>0.23950617283950618</c:v>
                </c:pt>
                <c:pt idx="5">
                  <c:v>0.16255144032921812</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2021</c:v>
                </c:pt>
                <c:pt idx="1">
                  <c:v>Sem 2 2021</c:v>
                </c:pt>
                <c:pt idx="2">
                  <c:v>Sem 1 2022</c:v>
                </c:pt>
                <c:pt idx="3">
                  <c:v>Sem 2 2022</c:v>
                </c:pt>
                <c:pt idx="4">
                  <c:v>Sem 1 2023</c:v>
                </c:pt>
                <c:pt idx="5">
                  <c:v>Sem 2 2023</c:v>
                </c:pt>
              </c:strCache>
            </c:strRef>
          </c:cat>
          <c:val>
            <c:numRef>
              <c:f>Sheet1!$F$2:$F$8</c:f>
              <c:numCache>
                <c:formatCode>###0%</c:formatCode>
                <c:ptCount val="6"/>
                <c:pt idx="0">
                  <c:v>0.71654676258992811</c:v>
                </c:pt>
                <c:pt idx="1">
                  <c:v>0.69902912621359226</c:v>
                </c:pt>
                <c:pt idx="2">
                  <c:v>0.68959999999999999</c:v>
                </c:pt>
                <c:pt idx="3">
                  <c:v>0.73499999999999999</c:v>
                </c:pt>
                <c:pt idx="4">
                  <c:v>0.66913580246913584</c:v>
                </c:pt>
                <c:pt idx="5">
                  <c:v>0.7880658436213992</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Student agreement on ‘Te</a:t>
            </a:r>
            <a:r>
              <a:rPr lang="en-US" sz="1600" baseline="0" dirty="0"/>
              <a:t> </a:t>
            </a:r>
            <a:r>
              <a:rPr lang="en-US" sz="1600" baseline="0" dirty="0" err="1"/>
              <a:t>Pūkenga</a:t>
            </a:r>
            <a:r>
              <a:rPr lang="en-US" sz="1600" dirty="0"/>
              <a:t>’ statements</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8500426457681802"/>
          <c:y val="0.11574973530163442"/>
          <c:w val="0.56633011532899047"/>
          <c:h val="0.7697727853570081"/>
        </c:manualLayout>
      </c:layout>
      <c:barChart>
        <c:barDir val="bar"/>
        <c:grouping val="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Sheet1!$A$2:$A$10</c:f>
              <c:strCache>
                <c:ptCount val="9"/>
                <c:pt idx="0">
                  <c:v>I am forming friendships with people I have met in class</c:v>
                </c:pt>
                <c:pt idx="1">
                  <c:v>There is someone in my programme or department I can talk to if I have a question or need help</c:v>
                </c:pt>
                <c:pt idx="2">
                  <c:v>Unitec is a place where everyone belongs, regardless of their background and other aspects of their identity</c:v>
                </c:pt>
                <c:pt idx="3">
                  <c:v>I have a clear goal or purpose for studying at Unitec</c:v>
                </c:pt>
                <c:pt idx="4">
                  <c:v>I believe I can be successful in my studies at Unitec</c:v>
                </c:pt>
                <c:pt idx="5">
                  <c:v>I feel welcomed to Unitec</c:v>
                </c:pt>
                <c:pt idx="6">
                  <c:v>The orientation activities were culturally familiar to Māori and Pacific students</c:v>
                </c:pt>
                <c:pt idx="7">
                  <c:v>I received advice from other ākonga (students) that was valuable</c:v>
                </c:pt>
                <c:pt idx="8">
                  <c:v>I received support from other ākonga (students) that helped build my confidence</c:v>
                </c:pt>
              </c:strCache>
            </c:strRef>
          </c:cat>
          <c:val>
            <c:numRef>
              <c:f>Sheet1!$B$2:$B$10</c:f>
              <c:numCache>
                <c:formatCode>###0%</c:formatCode>
                <c:ptCount val="9"/>
                <c:pt idx="0">
                  <c:v>1.4492753623188406E-2</c:v>
                </c:pt>
                <c:pt idx="1">
                  <c:v>1.4492753623188406E-2</c:v>
                </c:pt>
                <c:pt idx="2">
                  <c:v>1.4462809917355372E-2</c:v>
                </c:pt>
                <c:pt idx="3">
                  <c:v>1.4462809917355372E-2</c:v>
                </c:pt>
                <c:pt idx="4">
                  <c:v>1.2345679012345678E-2</c:v>
                </c:pt>
                <c:pt idx="5">
                  <c:v>1.2345679012345678E-2</c:v>
                </c:pt>
                <c:pt idx="6">
                  <c:v>9.3457943925233638E-3</c:v>
                </c:pt>
                <c:pt idx="7">
                  <c:v>2.2821576763485476E-2</c:v>
                </c:pt>
                <c:pt idx="8">
                  <c:v>2.0661157024793389E-2</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Somewhat disagree</c:v>
                </c:pt>
              </c:strCache>
            </c:strRef>
          </c:tx>
          <c:spPr>
            <a:solidFill>
              <a:srgbClr val="EA0000"/>
            </a:solidFill>
            <a:ln>
              <a:noFill/>
            </a:ln>
            <a:effectLst/>
          </c:spPr>
          <c:invertIfNegative val="0"/>
          <c:cat>
            <c:strRef>
              <c:f>Sheet1!$A$2:$A$10</c:f>
              <c:strCache>
                <c:ptCount val="9"/>
                <c:pt idx="0">
                  <c:v>I am forming friendships with people I have met in class</c:v>
                </c:pt>
                <c:pt idx="1">
                  <c:v>There is someone in my programme or department I can talk to if I have a question or need help</c:v>
                </c:pt>
                <c:pt idx="2">
                  <c:v>Unitec is a place where everyone belongs, regardless of their background and other aspects of their identity</c:v>
                </c:pt>
                <c:pt idx="3">
                  <c:v>I have a clear goal or purpose for studying at Unitec</c:v>
                </c:pt>
                <c:pt idx="4">
                  <c:v>I believe I can be successful in my studies at Unitec</c:v>
                </c:pt>
                <c:pt idx="5">
                  <c:v>I feel welcomed to Unitec</c:v>
                </c:pt>
                <c:pt idx="6">
                  <c:v>The orientation activities were culturally familiar to Māori and Pacific students</c:v>
                </c:pt>
                <c:pt idx="7">
                  <c:v>I received advice from other ākonga (students) that was valuable</c:v>
                </c:pt>
                <c:pt idx="8">
                  <c:v>I received support from other ākonga (students) that helped build my confidence</c:v>
                </c:pt>
              </c:strCache>
            </c:strRef>
          </c:cat>
          <c:val>
            <c:numRef>
              <c:f>Sheet1!$C$2:$C$10</c:f>
              <c:numCache>
                <c:formatCode>###0%</c:formatCode>
                <c:ptCount val="9"/>
                <c:pt idx="0">
                  <c:v>1.2422360248447204E-2</c:v>
                </c:pt>
                <c:pt idx="1">
                  <c:v>6.2111801242236021E-3</c:v>
                </c:pt>
                <c:pt idx="2">
                  <c:v>2.0661157024793389E-3</c:v>
                </c:pt>
                <c:pt idx="3">
                  <c:v>4.1322314049586778E-3</c:v>
                </c:pt>
                <c:pt idx="4">
                  <c:v>1.0288065843621399E-2</c:v>
                </c:pt>
                <c:pt idx="5">
                  <c:v>1.4403292181069959E-2</c:v>
                </c:pt>
                <c:pt idx="6">
                  <c:v>0</c:v>
                </c:pt>
                <c:pt idx="7">
                  <c:v>1.2448132780082988E-2</c:v>
                </c:pt>
                <c:pt idx="8">
                  <c:v>1.4462809917355372E-2</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Neither agree nor disagree</c:v>
                </c:pt>
              </c:strCache>
            </c:strRef>
          </c:tx>
          <c:spPr>
            <a:solidFill>
              <a:schemeClr val="bg1">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5FD-4D36-8268-A7DD4ABB211E}"/>
                </c:ext>
              </c:extLst>
            </c:dLbl>
            <c:dLbl>
              <c:idx val="3"/>
              <c:delete val="1"/>
              <c:extLst>
                <c:ext xmlns:c15="http://schemas.microsoft.com/office/drawing/2012/chart" uri="{CE6537A1-D6FC-4f65-9D91-7224C49458BB}"/>
                <c:ext xmlns:c16="http://schemas.microsoft.com/office/drawing/2014/chart" uri="{C3380CC4-5D6E-409C-BE32-E72D297353CC}">
                  <c16:uniqueId val="{00000001-C5FD-4D36-8268-A7DD4ABB211E}"/>
                </c:ext>
              </c:extLst>
            </c:dLbl>
            <c:dLbl>
              <c:idx val="4"/>
              <c:delete val="1"/>
              <c:extLst>
                <c:ext xmlns:c15="http://schemas.microsoft.com/office/drawing/2012/chart" uri="{CE6537A1-D6FC-4f65-9D91-7224C49458BB}"/>
                <c:ext xmlns:c16="http://schemas.microsoft.com/office/drawing/2014/chart" uri="{C3380CC4-5D6E-409C-BE32-E72D297353CC}">
                  <c16:uniqueId val="{00000002-C5FD-4D36-8268-A7DD4ABB211E}"/>
                </c:ext>
              </c:extLst>
            </c:dLbl>
            <c:dLbl>
              <c:idx val="5"/>
              <c:delete val="1"/>
              <c:extLst>
                <c:ext xmlns:c15="http://schemas.microsoft.com/office/drawing/2012/chart" uri="{CE6537A1-D6FC-4f65-9D91-7224C49458BB}"/>
                <c:ext xmlns:c16="http://schemas.microsoft.com/office/drawing/2014/chart" uri="{C3380CC4-5D6E-409C-BE32-E72D297353CC}">
                  <c16:uniqueId val="{00000003-C5FD-4D36-8268-A7DD4ABB21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am forming friendships with people I have met in class</c:v>
                </c:pt>
                <c:pt idx="1">
                  <c:v>There is someone in my programme or department I can talk to if I have a question or need help</c:v>
                </c:pt>
                <c:pt idx="2">
                  <c:v>Unitec is a place where everyone belongs, regardless of their background and other aspects of their identity</c:v>
                </c:pt>
                <c:pt idx="3">
                  <c:v>I have a clear goal or purpose for studying at Unitec</c:v>
                </c:pt>
                <c:pt idx="4">
                  <c:v>I believe I can be successful in my studies at Unitec</c:v>
                </c:pt>
                <c:pt idx="5">
                  <c:v>I feel welcomed to Unitec</c:v>
                </c:pt>
                <c:pt idx="6">
                  <c:v>The orientation activities were culturally familiar to Māori and Pacific students</c:v>
                </c:pt>
                <c:pt idx="7">
                  <c:v>I received advice from other ākonga (students) that was valuable</c:v>
                </c:pt>
                <c:pt idx="8">
                  <c:v>I received support from other ākonga (students) that helped build my confidence</c:v>
                </c:pt>
              </c:strCache>
            </c:strRef>
          </c:cat>
          <c:val>
            <c:numRef>
              <c:f>Sheet1!$D$2:$D$10</c:f>
              <c:numCache>
                <c:formatCode>###0%</c:formatCode>
                <c:ptCount val="9"/>
                <c:pt idx="0">
                  <c:v>6.6252587991718431E-2</c:v>
                </c:pt>
                <c:pt idx="1">
                  <c:v>5.1759834368530024E-2</c:v>
                </c:pt>
                <c:pt idx="2">
                  <c:v>3.0991735537190084E-2</c:v>
                </c:pt>
                <c:pt idx="3">
                  <c:v>3.0991735537190084E-2</c:v>
                </c:pt>
                <c:pt idx="4">
                  <c:v>3.292181069958848E-2</c:v>
                </c:pt>
                <c:pt idx="5">
                  <c:v>2.2633744855967079E-2</c:v>
                </c:pt>
                <c:pt idx="6">
                  <c:v>0.16822429906542055</c:v>
                </c:pt>
                <c:pt idx="7">
                  <c:v>0.13070539419087138</c:v>
                </c:pt>
                <c:pt idx="8">
                  <c:v>0.14256198347107438</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Somewhat agree</c:v>
                </c:pt>
              </c:strCache>
            </c:strRef>
          </c:tx>
          <c:spPr>
            <a:solidFill>
              <a:srgbClr val="84D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am forming friendships with people I have met in class</c:v>
                </c:pt>
                <c:pt idx="1">
                  <c:v>There is someone in my programme or department I can talk to if I have a question or need help</c:v>
                </c:pt>
                <c:pt idx="2">
                  <c:v>Unitec is a place where everyone belongs, regardless of their background and other aspects of their identity</c:v>
                </c:pt>
                <c:pt idx="3">
                  <c:v>I have a clear goal or purpose for studying at Unitec</c:v>
                </c:pt>
                <c:pt idx="4">
                  <c:v>I believe I can be successful in my studies at Unitec</c:v>
                </c:pt>
                <c:pt idx="5">
                  <c:v>I feel welcomed to Unitec</c:v>
                </c:pt>
                <c:pt idx="6">
                  <c:v>The orientation activities were culturally familiar to Māori and Pacific students</c:v>
                </c:pt>
                <c:pt idx="7">
                  <c:v>I received advice from other ākonga (students) that was valuable</c:v>
                </c:pt>
                <c:pt idx="8">
                  <c:v>I received support from other ākonga (students) that helped build my confidence</c:v>
                </c:pt>
              </c:strCache>
            </c:strRef>
          </c:cat>
          <c:val>
            <c:numRef>
              <c:f>Sheet1!$E$2:$E$10</c:f>
              <c:numCache>
                <c:formatCode>###0%</c:formatCode>
                <c:ptCount val="9"/>
                <c:pt idx="0">
                  <c:v>0.23809523809523805</c:v>
                </c:pt>
                <c:pt idx="1">
                  <c:v>0.20703933747412009</c:v>
                </c:pt>
                <c:pt idx="2">
                  <c:v>0.13016528925619836</c:v>
                </c:pt>
                <c:pt idx="3">
                  <c:v>0.13636363636363635</c:v>
                </c:pt>
                <c:pt idx="4">
                  <c:v>0.15226337448559671</c:v>
                </c:pt>
                <c:pt idx="5">
                  <c:v>0.16255144032921812</c:v>
                </c:pt>
                <c:pt idx="6">
                  <c:v>0.17757009345794392</c:v>
                </c:pt>
                <c:pt idx="7">
                  <c:v>0.32987551867219911</c:v>
                </c:pt>
                <c:pt idx="8">
                  <c:v>0.30991735537190085</c:v>
                </c:pt>
              </c:numCache>
            </c:numRef>
          </c:val>
          <c:extLst>
            <c:ext xmlns:c16="http://schemas.microsoft.com/office/drawing/2014/chart" uri="{C3380CC4-5D6E-409C-BE32-E72D297353CC}">
              <c16:uniqueId val="{00000003-794F-48C8-A9D4-C1FC6B9EA958}"/>
            </c:ext>
          </c:extLst>
        </c:ser>
        <c:ser>
          <c:idx val="4"/>
          <c:order val="4"/>
          <c:tx>
            <c:strRef>
              <c:f>Sheet1!$F$1</c:f>
              <c:strCache>
                <c:ptCount val="1"/>
                <c:pt idx="0">
                  <c:v>Strongly agree</c:v>
                </c:pt>
              </c:strCache>
            </c:strRef>
          </c:tx>
          <c:spPr>
            <a:solidFill>
              <a:srgbClr val="37B1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am forming friendships with people I have met in class</c:v>
                </c:pt>
                <c:pt idx="1">
                  <c:v>There is someone in my programme or department I can talk to if I have a question or need help</c:v>
                </c:pt>
                <c:pt idx="2">
                  <c:v>Unitec is a place where everyone belongs, regardless of their background and other aspects of their identity</c:v>
                </c:pt>
                <c:pt idx="3">
                  <c:v>I have a clear goal or purpose for studying at Unitec</c:v>
                </c:pt>
                <c:pt idx="4">
                  <c:v>I believe I can be successful in my studies at Unitec</c:v>
                </c:pt>
                <c:pt idx="5">
                  <c:v>I feel welcomed to Unitec</c:v>
                </c:pt>
                <c:pt idx="6">
                  <c:v>The orientation activities were culturally familiar to Māori and Pacific students</c:v>
                </c:pt>
                <c:pt idx="7">
                  <c:v>I received advice from other ākonga (students) that was valuable</c:v>
                </c:pt>
                <c:pt idx="8">
                  <c:v>I received support from other ākonga (students) that helped build my confidence</c:v>
                </c:pt>
              </c:strCache>
            </c:strRef>
          </c:cat>
          <c:val>
            <c:numRef>
              <c:f>Sheet1!$F$2:$F$10</c:f>
              <c:numCache>
                <c:formatCode>###0%</c:formatCode>
                <c:ptCount val="9"/>
                <c:pt idx="0">
                  <c:v>0.66873706004140787</c:v>
                </c:pt>
                <c:pt idx="1">
                  <c:v>0.72049689440993792</c:v>
                </c:pt>
                <c:pt idx="2">
                  <c:v>0.8223140495867769</c:v>
                </c:pt>
                <c:pt idx="3">
                  <c:v>0.81404958677685935</c:v>
                </c:pt>
                <c:pt idx="4">
                  <c:v>0.79218106995884763</c:v>
                </c:pt>
                <c:pt idx="5">
                  <c:v>0.7880658436213992</c:v>
                </c:pt>
                <c:pt idx="6">
                  <c:v>0.64485981308411211</c:v>
                </c:pt>
                <c:pt idx="7">
                  <c:v>0.50414937759336098</c:v>
                </c:pt>
                <c:pt idx="8">
                  <c:v>0.51239669421487599</c:v>
                </c:pt>
              </c:numCache>
            </c:numRef>
          </c:val>
          <c:extLst>
            <c:ext xmlns:c16="http://schemas.microsoft.com/office/drawing/2014/chart" uri="{C3380CC4-5D6E-409C-BE32-E72D297353CC}">
              <c16:uniqueId val="{00000000-DAE9-4239-AF77-58F728B4F7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Student agreement on ‘Te</a:t>
            </a:r>
            <a:r>
              <a:rPr lang="en-US" sz="1600" baseline="0" dirty="0"/>
              <a:t> </a:t>
            </a:r>
            <a:r>
              <a:rPr lang="en-US" sz="1600" baseline="0" dirty="0" err="1"/>
              <a:t>Pūkenga</a:t>
            </a:r>
            <a:r>
              <a:rPr lang="en-US" sz="1600" dirty="0"/>
              <a:t>’ statements</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8500426457681802"/>
          <c:y val="0.11574973530163442"/>
          <c:w val="0.45173042930073304"/>
          <c:h val="0.7697727853570081"/>
        </c:manualLayout>
      </c:layout>
      <c:barChart>
        <c:barDir val="bar"/>
        <c:grouping val="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89E-4A15-A741-6D158A45DB88}"/>
                </c:ext>
              </c:extLst>
            </c:dLbl>
            <c:dLbl>
              <c:idx val="3"/>
              <c:delete val="1"/>
              <c:extLst>
                <c:ext xmlns:c15="http://schemas.microsoft.com/office/drawing/2012/chart" uri="{CE6537A1-D6FC-4f65-9D91-7224C49458BB}"/>
                <c:ext xmlns:c16="http://schemas.microsoft.com/office/drawing/2014/chart" uri="{C3380CC4-5D6E-409C-BE32-E72D297353CC}">
                  <c16:uniqueId val="{00000001-389E-4A15-A741-6D158A45DB88}"/>
                </c:ext>
              </c:extLst>
            </c:dLbl>
            <c:dLbl>
              <c:idx val="4"/>
              <c:delete val="1"/>
              <c:extLst>
                <c:ext xmlns:c15="http://schemas.microsoft.com/office/drawing/2012/chart" uri="{CE6537A1-D6FC-4f65-9D91-7224C49458BB}"/>
                <c:ext xmlns:c16="http://schemas.microsoft.com/office/drawing/2014/chart" uri="{C3380CC4-5D6E-409C-BE32-E72D297353CC}">
                  <c16:uniqueId val="{00000002-389E-4A15-A741-6D158A45DB88}"/>
                </c:ext>
              </c:extLst>
            </c:dLbl>
            <c:dLbl>
              <c:idx val="5"/>
              <c:delete val="1"/>
              <c:extLst>
                <c:ext xmlns:c15="http://schemas.microsoft.com/office/drawing/2012/chart" uri="{CE6537A1-D6FC-4f65-9D91-7224C49458BB}"/>
                <c:ext xmlns:c16="http://schemas.microsoft.com/office/drawing/2014/chart" uri="{C3380CC4-5D6E-409C-BE32-E72D297353CC}">
                  <c16:uniqueId val="{00000003-389E-4A15-A741-6D158A45DB88}"/>
                </c:ext>
              </c:extLst>
            </c:dLbl>
            <c:dLbl>
              <c:idx val="6"/>
              <c:delete val="1"/>
              <c:extLst>
                <c:ext xmlns:c15="http://schemas.microsoft.com/office/drawing/2012/chart" uri="{CE6537A1-D6FC-4f65-9D91-7224C49458BB}"/>
                <c:ext xmlns:c16="http://schemas.microsoft.com/office/drawing/2014/chart" uri="{C3380CC4-5D6E-409C-BE32-E72D297353CC}">
                  <c16:uniqueId val="{00000004-389E-4A15-A741-6D158A45DB88}"/>
                </c:ext>
              </c:extLst>
            </c:dLbl>
            <c:dLbl>
              <c:idx val="7"/>
              <c:delete val="1"/>
              <c:extLst>
                <c:ext xmlns:c15="http://schemas.microsoft.com/office/drawing/2012/chart" uri="{CE6537A1-D6FC-4f65-9D91-7224C49458BB}"/>
                <c:ext xmlns:c16="http://schemas.microsoft.com/office/drawing/2014/chart" uri="{C3380CC4-5D6E-409C-BE32-E72D297353CC}">
                  <c16:uniqueId val="{00000005-389E-4A15-A741-6D158A45DB88}"/>
                </c:ext>
              </c:extLst>
            </c:dLbl>
            <c:dLbl>
              <c:idx val="8"/>
              <c:delete val="1"/>
              <c:extLst>
                <c:ext xmlns:c15="http://schemas.microsoft.com/office/drawing/2012/chart" uri="{CE6537A1-D6FC-4f65-9D91-7224C49458BB}"/>
                <c:ext xmlns:c16="http://schemas.microsoft.com/office/drawing/2014/chart" uri="{C3380CC4-5D6E-409C-BE32-E72D297353CC}">
                  <c16:uniqueId val="{00000006-389E-4A15-A741-6D158A45DB88}"/>
                </c:ext>
              </c:extLst>
            </c:dLbl>
            <c:dLbl>
              <c:idx val="9"/>
              <c:delete val="1"/>
              <c:extLst>
                <c:ext xmlns:c15="http://schemas.microsoft.com/office/drawing/2012/chart" uri="{CE6537A1-D6FC-4f65-9D91-7224C49458BB}"/>
                <c:ext xmlns:c16="http://schemas.microsoft.com/office/drawing/2014/chart" uri="{C3380CC4-5D6E-409C-BE32-E72D297353CC}">
                  <c16:uniqueId val="{00000007-389E-4A15-A741-6D158A45DB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Sheet1!$B$2:$B$11</c:f>
              <c:numCache>
                <c:formatCode>General</c:formatCode>
                <c:ptCount val="10"/>
                <c:pt idx="0" formatCode="###0%">
                  <c:v>0.16221765913757699</c:v>
                </c:pt>
                <c:pt idx="2" formatCode="###0%">
                  <c:v>1.0729613733905579E-2</c:v>
                </c:pt>
                <c:pt idx="3" formatCode="###0%">
                  <c:v>4.2918454935622317E-3</c:v>
                </c:pt>
                <c:pt idx="4" formatCode="###0%">
                  <c:v>4.2918454935622317E-3</c:v>
                </c:pt>
                <c:pt idx="5" formatCode="###0%">
                  <c:v>4.2918454935622317E-3</c:v>
                </c:pt>
                <c:pt idx="6" formatCode="###0%">
                  <c:v>8.5836909871244635E-3</c:v>
                </c:pt>
                <c:pt idx="7" formatCode="###0%">
                  <c:v>6.4377682403433476E-3</c:v>
                </c:pt>
                <c:pt idx="8" formatCode="###0%">
                  <c:v>1.0729613733905579E-2</c:v>
                </c:pt>
                <c:pt idx="9" formatCode="###0%">
                  <c:v>6.4377682403433476E-3</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Disagree</c:v>
                </c:pt>
              </c:strCache>
            </c:strRef>
          </c:tx>
          <c:spPr>
            <a:solidFill>
              <a:srgbClr val="EA0000"/>
            </a:solidFill>
            <a:ln>
              <a:noFill/>
            </a:ln>
            <a:effectLst/>
          </c:spPr>
          <c:invertIfNegative val="0"/>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Sheet1!$C$2:$C$11</c:f>
              <c:numCache>
                <c:formatCode>General</c:formatCode>
                <c:ptCount val="10"/>
                <c:pt idx="0" formatCode="###0%">
                  <c:v>4.1067761806981521E-3</c:v>
                </c:pt>
                <c:pt idx="2" formatCode="###0%">
                  <c:v>8.5836909871244635E-3</c:v>
                </c:pt>
                <c:pt idx="3" formatCode="###0%">
                  <c:v>4.2918454935622317E-3</c:v>
                </c:pt>
                <c:pt idx="4" formatCode="###0%">
                  <c:v>4.2918454935622317E-3</c:v>
                </c:pt>
                <c:pt idx="5" formatCode="###0%">
                  <c:v>2.1459227467811159E-3</c:v>
                </c:pt>
                <c:pt idx="6" formatCode="###0%">
                  <c:v>2.1459227467811159E-3</c:v>
                </c:pt>
                <c:pt idx="7" formatCode="###0%">
                  <c:v>1.0729613733905579E-2</c:v>
                </c:pt>
                <c:pt idx="8" formatCode="###0%">
                  <c:v>1.9313304721030045E-2</c:v>
                </c:pt>
                <c:pt idx="9" formatCode="###0%">
                  <c:v>2.1459227467811159E-3</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Slightly disagree</c:v>
                </c:pt>
              </c:strCache>
            </c:strRef>
          </c:tx>
          <c:spPr>
            <a:solidFill>
              <a:srgbClr val="FF6161"/>
            </a:solidFill>
            <a:ln>
              <a:noFill/>
            </a:ln>
            <a:effectLst/>
          </c:spPr>
          <c:invertIfNegative val="0"/>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Sheet1!$D$2:$D$11</c:f>
              <c:numCache>
                <c:formatCode>General</c:formatCode>
                <c:ptCount val="10"/>
                <c:pt idx="0" formatCode="###0%">
                  <c:v>1.2320328542094456E-2</c:v>
                </c:pt>
                <c:pt idx="2" formatCode="###0%">
                  <c:v>1.7167381974248927E-2</c:v>
                </c:pt>
                <c:pt idx="3" formatCode="###0%">
                  <c:v>8.5836909871244635E-3</c:v>
                </c:pt>
                <c:pt idx="4" formatCode="###0%">
                  <c:v>6.4377682403433476E-3</c:v>
                </c:pt>
                <c:pt idx="5" formatCode="###0%">
                  <c:v>4.2918454935622317E-3</c:v>
                </c:pt>
                <c:pt idx="6" formatCode="###0%">
                  <c:v>4.2918454935622317E-3</c:v>
                </c:pt>
                <c:pt idx="7" formatCode="###0%">
                  <c:v>2.1459227467811159E-2</c:v>
                </c:pt>
                <c:pt idx="8" formatCode="###0%">
                  <c:v>3.6480686695278972E-2</c:v>
                </c:pt>
                <c:pt idx="9" formatCode="###0%">
                  <c:v>4.2918454935622317E-3</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Slightly agree</c:v>
                </c:pt>
              </c:strCache>
            </c:strRef>
          </c:tx>
          <c:spPr>
            <a:solidFill>
              <a:srgbClr val="84DC8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0BF0-4CD2-A832-A07F733E47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Sheet1!$E$2:$E$11</c:f>
              <c:numCache>
                <c:formatCode>General</c:formatCode>
                <c:ptCount val="10"/>
                <c:pt idx="0" formatCode="###0%">
                  <c:v>5.5441478439425061E-2</c:v>
                </c:pt>
                <c:pt idx="2" formatCode="###0%">
                  <c:v>9.4420600858369105E-2</c:v>
                </c:pt>
                <c:pt idx="3" formatCode="###0%">
                  <c:v>0.11373390557939914</c:v>
                </c:pt>
                <c:pt idx="4" formatCode="###0%">
                  <c:v>6.652360515021459E-2</c:v>
                </c:pt>
                <c:pt idx="5" formatCode="###0%">
                  <c:v>7.2961373390557943E-2</c:v>
                </c:pt>
                <c:pt idx="6" formatCode="###0%">
                  <c:v>3.4334763948497854E-2</c:v>
                </c:pt>
                <c:pt idx="7" formatCode="###0%">
                  <c:v>0.11802575107296137</c:v>
                </c:pt>
                <c:pt idx="8" formatCode="###0%">
                  <c:v>0.15879828326180256</c:v>
                </c:pt>
                <c:pt idx="9" formatCode="###0%">
                  <c:v>0.11373390557939914</c:v>
                </c:pt>
              </c:numCache>
            </c:numRef>
          </c:val>
          <c:extLst>
            <c:ext xmlns:c16="http://schemas.microsoft.com/office/drawing/2014/chart" uri="{C3380CC4-5D6E-409C-BE32-E72D297353CC}">
              <c16:uniqueId val="{00000003-794F-48C8-A9D4-C1FC6B9EA958}"/>
            </c:ext>
          </c:extLst>
        </c:ser>
        <c:ser>
          <c:idx val="4"/>
          <c:order val="4"/>
          <c:tx>
            <c:strRef>
              <c:f>Sheet1!$F$1</c:f>
              <c:strCache>
                <c:ptCount val="1"/>
                <c:pt idx="0">
                  <c:v>Agree</c:v>
                </c:pt>
              </c:strCache>
            </c:strRef>
          </c:tx>
          <c:spPr>
            <a:solidFill>
              <a:srgbClr val="37B1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Sheet1!$F$2:$F$11</c:f>
              <c:numCache>
                <c:formatCode>General</c:formatCode>
                <c:ptCount val="10"/>
                <c:pt idx="0" formatCode="###0%">
                  <c:v>0.31006160164271046</c:v>
                </c:pt>
                <c:pt idx="2" formatCode="###0%">
                  <c:v>0.36266094420600858</c:v>
                </c:pt>
                <c:pt idx="3" formatCode="###0%">
                  <c:v>0.35407725321888411</c:v>
                </c:pt>
                <c:pt idx="4" formatCode="###0%">
                  <c:v>0.32832618025751065</c:v>
                </c:pt>
                <c:pt idx="5" formatCode="###0%">
                  <c:v>0.32403433476394849</c:v>
                </c:pt>
                <c:pt idx="6" formatCode="###0%">
                  <c:v>0.21888412017167383</c:v>
                </c:pt>
                <c:pt idx="7" formatCode="###0%">
                  <c:v>0.371244635193133</c:v>
                </c:pt>
                <c:pt idx="8" formatCode="###0%">
                  <c:v>0.36051502145922748</c:v>
                </c:pt>
                <c:pt idx="9" formatCode="###0%">
                  <c:v>0.32832618025751065</c:v>
                </c:pt>
              </c:numCache>
            </c:numRef>
          </c:val>
          <c:extLst>
            <c:ext xmlns:c16="http://schemas.microsoft.com/office/drawing/2014/chart" uri="{C3380CC4-5D6E-409C-BE32-E72D297353CC}">
              <c16:uniqueId val="{00000000-DAE9-4239-AF77-58F728B4F77D}"/>
            </c:ext>
          </c:extLst>
        </c:ser>
        <c:ser>
          <c:idx val="5"/>
          <c:order val="5"/>
          <c:tx>
            <c:strRef>
              <c:f>Sheet1!$G$1</c:f>
              <c:strCache>
                <c:ptCount val="1"/>
                <c:pt idx="0">
                  <c:v>Strongly agree</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Overall, I am satisfied with my experience at Unitec</c:v>
                </c:pt>
                <c:pt idx="2">
                  <c:v>I can easily access services that support me with my physical and mental wellbeing</c:v>
                </c:pt>
                <c:pt idx="3">
                  <c:v>I feel a sense of connection or belonging here</c:v>
                </c:pt>
                <c:pt idx="4">
                  <c:v>I can safely express myself and my identity here</c:v>
                </c:pt>
                <c:pt idx="5">
                  <c:v>I feel my culture is respected and valued here</c:v>
                </c:pt>
                <c:pt idx="6">
                  <c:v>My learning experience is free from discrimination, racism, bullying, harassment, and abuse</c:v>
                </c:pt>
                <c:pt idx="7">
                  <c:v>I know how to raise an issue, concern, or complaint</c:v>
                </c:pt>
                <c:pt idx="8">
                  <c:v>Unitec provides information on how I can maintain a healthy lifestyle</c:v>
                </c:pt>
                <c:pt idx="9">
                  <c:v>It’s easy for me to gain the skills and knowledge I need to achieve my study goals</c:v>
                </c:pt>
              </c:strCache>
            </c:strRef>
          </c:cat>
          <c:val>
            <c:numRef>
              <c:f>Sheet1!$G$2:$G$11</c:f>
              <c:numCache>
                <c:formatCode>General</c:formatCode>
                <c:ptCount val="10"/>
                <c:pt idx="0" formatCode="###0%">
                  <c:v>0.45585215605749485</c:v>
                </c:pt>
                <c:pt idx="2" formatCode="###0%">
                  <c:v>0.50643776824034337</c:v>
                </c:pt>
                <c:pt idx="3" formatCode="###0%">
                  <c:v>0.51502145922746778</c:v>
                </c:pt>
                <c:pt idx="4" formatCode="###0%">
                  <c:v>0.59012875536480691</c:v>
                </c:pt>
                <c:pt idx="5" formatCode="###0%">
                  <c:v>0.59227467811158796</c:v>
                </c:pt>
                <c:pt idx="6" formatCode="###0%">
                  <c:v>0.73175965665236054</c:v>
                </c:pt>
                <c:pt idx="7" formatCode="###0%">
                  <c:v>0.47210300429184548</c:v>
                </c:pt>
                <c:pt idx="8" formatCode="###0%">
                  <c:v>0.41416309012875535</c:v>
                </c:pt>
                <c:pt idx="9" formatCode="###0%">
                  <c:v>0.54506437768240346</c:v>
                </c:pt>
              </c:numCache>
            </c:numRef>
          </c:val>
          <c:extLst>
            <c:ext xmlns:c16="http://schemas.microsoft.com/office/drawing/2014/chart" uri="{C3380CC4-5D6E-409C-BE32-E72D297353CC}">
              <c16:uniqueId val="{00000001-DAE9-4239-AF77-58F728B4F7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Awareness and usage of support services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45520587399102586"/>
          <c:y val="0.19250568949360464"/>
          <c:w val="0.43490401611886426"/>
          <c:h val="0.77349121931628717"/>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Sheet1!$A$2:$A$20</c:f>
              <c:strCache>
                <c:ptCount val="19"/>
                <c:pt idx="0">
                  <c:v>Student Central</c:v>
                </c:pt>
                <c:pt idx="1">
                  <c:v>Online library resources</c:v>
                </c:pt>
                <c:pt idx="2">
                  <c:v>Te Puna (B180) including Library and Service Desk</c:v>
                </c:pt>
                <c:pt idx="3">
                  <c:v>International Student Support*</c:v>
                </c:pt>
                <c:pt idx="4">
                  <c:v>Visa and insurance support*</c:v>
                </c:pt>
                <c:pt idx="5">
                  <c:v>Pacific Centre*</c:v>
                </c:pt>
                <c:pt idx="6">
                  <c:v>Library Knowledge Specialists</c:v>
                </c:pt>
                <c:pt idx="7">
                  <c:v>Library at Waitakere Library on Level 3 of B520</c:v>
                </c:pt>
                <c:pt idx="8">
                  <c:v>Learning Advisors (also known as Academic Development Lecturers)</c:v>
                </c:pt>
                <c:pt idx="9">
                  <c:v>Support Services for Māori students*</c:v>
                </c:pt>
                <c:pt idx="10">
                  <c:v>Student Support Advisors – Financial and General support</c:v>
                </c:pt>
                <c:pt idx="11">
                  <c:v>Te Puna Waiora – Health &amp; Counselling</c:v>
                </c:pt>
                <c:pt idx="12">
                  <c:v>Student Events and Communications</c:v>
                </c:pt>
                <c:pt idx="13">
                  <c:v>Scholarships</c:v>
                </c:pt>
                <c:pt idx="14">
                  <c:v>Student Advocate Service</c:v>
                </c:pt>
                <c:pt idx="15">
                  <c:v>Career Development Service</c:v>
                </c:pt>
                <c:pt idx="16">
                  <c:v>Access4 Success – Disability Services</c:v>
                </c:pt>
                <c:pt idx="17">
                  <c:v>Chaplaincy &amp; Multifaith Services</c:v>
                </c:pt>
                <c:pt idx="18">
                  <c:v>Unitec Early Learning Centre (childcare)</c:v>
                </c:pt>
              </c:strCache>
            </c:strRef>
          </c:cat>
          <c:val>
            <c:numRef>
              <c:f>Sheet1!$B$2:$B$20</c:f>
              <c:numCache>
                <c:formatCode>#,##0.00</c:formatCode>
                <c:ptCount val="19"/>
                <c:pt idx="0">
                  <c:v>0.80947580645161277</c:v>
                </c:pt>
                <c:pt idx="1">
                  <c:v>0.72076612903225812</c:v>
                </c:pt>
                <c:pt idx="2">
                  <c:v>0.68080808080808086</c:v>
                </c:pt>
                <c:pt idx="3">
                  <c:v>0.66206896551724137</c:v>
                </c:pt>
                <c:pt idx="4">
                  <c:v>0.45517241379310347</c:v>
                </c:pt>
                <c:pt idx="5">
                  <c:v>0.41397849462365593</c:v>
                </c:pt>
                <c:pt idx="6">
                  <c:v>0.39415322580645162</c:v>
                </c:pt>
                <c:pt idx="7">
                  <c:v>0.37183383991894631</c:v>
                </c:pt>
                <c:pt idx="8">
                  <c:v>0.36730575176589303</c:v>
                </c:pt>
                <c:pt idx="9">
                  <c:v>0.28703703703703703</c:v>
                </c:pt>
                <c:pt idx="10">
                  <c:v>0.26315789473684209</c:v>
                </c:pt>
                <c:pt idx="11">
                  <c:v>0.22042467138523761</c:v>
                </c:pt>
                <c:pt idx="12">
                  <c:v>0.19574036511156187</c:v>
                </c:pt>
                <c:pt idx="13">
                  <c:v>0.18578680203045686</c:v>
                </c:pt>
                <c:pt idx="14">
                  <c:v>0.12474645030425964</c:v>
                </c:pt>
                <c:pt idx="15">
                  <c:v>0.11526794742163801</c:v>
                </c:pt>
                <c:pt idx="16">
                  <c:v>9.1185410334346517E-2</c:v>
                </c:pt>
                <c:pt idx="17">
                  <c:v>4.251012145748987E-2</c:v>
                </c:pt>
                <c:pt idx="18">
                  <c:v>3.7487335359675786E-2</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I haven't heard of this service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DFA-40FC-A497-34C486578976}"/>
                </c:ext>
              </c:extLst>
            </c:dLbl>
            <c:dLbl>
              <c:idx val="1"/>
              <c:delete val="1"/>
              <c:extLst>
                <c:ext xmlns:c15="http://schemas.microsoft.com/office/drawing/2012/chart" uri="{CE6537A1-D6FC-4f65-9D91-7224C49458BB}"/>
                <c:ext xmlns:c16="http://schemas.microsoft.com/office/drawing/2014/chart" uri="{C3380CC4-5D6E-409C-BE32-E72D297353CC}">
                  <c16:uniqueId val="{00000000-8DFA-40FC-A497-34C486578976}"/>
                </c:ext>
              </c:extLst>
            </c:dLbl>
            <c:dLbl>
              <c:idx val="2"/>
              <c:delete val="1"/>
              <c:extLst>
                <c:ext xmlns:c15="http://schemas.microsoft.com/office/drawing/2012/chart" uri="{CE6537A1-D6FC-4f65-9D91-7224C49458BB}"/>
                <c:ext xmlns:c16="http://schemas.microsoft.com/office/drawing/2014/chart" uri="{C3380CC4-5D6E-409C-BE32-E72D297353CC}">
                  <c16:uniqueId val="{00000002-2965-43FF-A72D-BB89C8D257F4}"/>
                </c:ext>
              </c:extLst>
            </c:dLbl>
            <c:dLbl>
              <c:idx val="3"/>
              <c:delete val="1"/>
              <c:extLst>
                <c:ext xmlns:c15="http://schemas.microsoft.com/office/drawing/2012/chart" uri="{CE6537A1-D6FC-4f65-9D91-7224C49458BB}"/>
                <c:ext xmlns:c16="http://schemas.microsoft.com/office/drawing/2014/chart" uri="{C3380CC4-5D6E-409C-BE32-E72D297353CC}">
                  <c16:uniqueId val="{00000003-2965-43FF-A72D-BB89C8D257F4}"/>
                </c:ext>
              </c:extLst>
            </c:dLbl>
            <c:dLbl>
              <c:idx val="4"/>
              <c:delete val="1"/>
              <c:extLst>
                <c:ext xmlns:c15="http://schemas.microsoft.com/office/drawing/2012/chart" uri="{CE6537A1-D6FC-4f65-9D91-7224C49458BB}"/>
                <c:ext xmlns:c16="http://schemas.microsoft.com/office/drawing/2014/chart" uri="{C3380CC4-5D6E-409C-BE32-E72D297353CC}">
                  <c16:uniqueId val="{00000001-2965-43FF-A72D-BB89C8D257F4}"/>
                </c:ext>
              </c:extLst>
            </c:dLbl>
            <c:dLbl>
              <c:idx val="5"/>
              <c:delete val="1"/>
              <c:extLst>
                <c:ext xmlns:c15="http://schemas.microsoft.com/office/drawing/2012/chart" uri="{CE6537A1-D6FC-4f65-9D91-7224C49458BB}"/>
                <c:ext xmlns:c16="http://schemas.microsoft.com/office/drawing/2014/chart" uri="{C3380CC4-5D6E-409C-BE32-E72D297353CC}">
                  <c16:uniqueId val="{00000000-2965-43FF-A72D-BB89C8D257F4}"/>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Student Central</c:v>
                </c:pt>
                <c:pt idx="1">
                  <c:v>Online library resources</c:v>
                </c:pt>
                <c:pt idx="2">
                  <c:v>Te Puna (B180) including Library and Service Desk</c:v>
                </c:pt>
                <c:pt idx="3">
                  <c:v>International Student Support*</c:v>
                </c:pt>
                <c:pt idx="4">
                  <c:v>Visa and insurance support*</c:v>
                </c:pt>
                <c:pt idx="5">
                  <c:v>Pacific Centre*</c:v>
                </c:pt>
                <c:pt idx="6">
                  <c:v>Library Knowledge Specialists</c:v>
                </c:pt>
                <c:pt idx="7">
                  <c:v>Library at Waitakere Library on Level 3 of B520</c:v>
                </c:pt>
                <c:pt idx="8">
                  <c:v>Learning Advisors (also known as Academic Development Lecturers)</c:v>
                </c:pt>
                <c:pt idx="9">
                  <c:v>Support Services for Māori students*</c:v>
                </c:pt>
                <c:pt idx="10">
                  <c:v>Student Support Advisors – Financial and General support</c:v>
                </c:pt>
                <c:pt idx="11">
                  <c:v>Te Puna Waiora – Health &amp; Counselling</c:v>
                </c:pt>
                <c:pt idx="12">
                  <c:v>Student Events and Communications</c:v>
                </c:pt>
                <c:pt idx="13">
                  <c:v>Scholarships</c:v>
                </c:pt>
                <c:pt idx="14">
                  <c:v>Student Advocate Service</c:v>
                </c:pt>
                <c:pt idx="15">
                  <c:v>Career Development Service</c:v>
                </c:pt>
                <c:pt idx="16">
                  <c:v>Access4 Success – Disability Services</c:v>
                </c:pt>
                <c:pt idx="17">
                  <c:v>Chaplaincy &amp; Multifaith Services</c:v>
                </c:pt>
                <c:pt idx="18">
                  <c:v>Unitec Early Learning Centre (childcare)</c:v>
                </c:pt>
              </c:strCache>
            </c:strRef>
          </c:cat>
          <c:val>
            <c:numRef>
              <c:f>Sheet1!$C$2:$C$20</c:f>
              <c:numCache>
                <c:formatCode>###0%</c:formatCode>
                <c:ptCount val="19"/>
                <c:pt idx="0">
                  <c:v>2.3185483870967739E-2</c:v>
                </c:pt>
                <c:pt idx="1">
                  <c:v>5.1411290322580648E-2</c:v>
                </c:pt>
                <c:pt idx="2">
                  <c:v>6.7676767676767682E-2</c:v>
                </c:pt>
                <c:pt idx="3">
                  <c:v>2.0689655172413793E-2</c:v>
                </c:pt>
                <c:pt idx="4">
                  <c:v>7.586206896551724E-2</c:v>
                </c:pt>
                <c:pt idx="5">
                  <c:v>8.0645161290322578E-2</c:v>
                </c:pt>
                <c:pt idx="6">
                  <c:v>0.16532258064516128</c:v>
                </c:pt>
                <c:pt idx="7">
                  <c:v>0.25633232016210739</c:v>
                </c:pt>
                <c:pt idx="8">
                  <c:v>0.11200807265388496</c:v>
                </c:pt>
                <c:pt idx="9">
                  <c:v>0.12037037037037036</c:v>
                </c:pt>
                <c:pt idx="10">
                  <c:v>0.16093117408906882</c:v>
                </c:pt>
                <c:pt idx="11">
                  <c:v>0.16683518705763398</c:v>
                </c:pt>
                <c:pt idx="12">
                  <c:v>0.20182555780933062</c:v>
                </c:pt>
                <c:pt idx="13">
                  <c:v>0.13908629441624365</c:v>
                </c:pt>
                <c:pt idx="14">
                  <c:v>0.28498985801217036</c:v>
                </c:pt>
                <c:pt idx="15">
                  <c:v>0.29221435793731043</c:v>
                </c:pt>
                <c:pt idx="16">
                  <c:v>0.28470111448834851</c:v>
                </c:pt>
                <c:pt idx="17">
                  <c:v>0.44736842105263158</c:v>
                </c:pt>
                <c:pt idx="18">
                  <c:v>0.32117527862208711</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I know about this but haven't used it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Student Central</c:v>
                </c:pt>
                <c:pt idx="1">
                  <c:v>Online library resources</c:v>
                </c:pt>
                <c:pt idx="2">
                  <c:v>Te Puna (B180) including Library and Service Desk</c:v>
                </c:pt>
                <c:pt idx="3">
                  <c:v>International Student Support*</c:v>
                </c:pt>
                <c:pt idx="4">
                  <c:v>Visa and insurance support*</c:v>
                </c:pt>
                <c:pt idx="5">
                  <c:v>Pacific Centre*</c:v>
                </c:pt>
                <c:pt idx="6">
                  <c:v>Library Knowledge Specialists</c:v>
                </c:pt>
                <c:pt idx="7">
                  <c:v>Library at Waitakere Library on Level 3 of B520</c:v>
                </c:pt>
                <c:pt idx="8">
                  <c:v>Learning Advisors (also known as Academic Development Lecturers)</c:v>
                </c:pt>
                <c:pt idx="9">
                  <c:v>Support Services for Māori students*</c:v>
                </c:pt>
                <c:pt idx="10">
                  <c:v>Student Support Advisors – Financial and General support</c:v>
                </c:pt>
                <c:pt idx="11">
                  <c:v>Te Puna Waiora – Health &amp; Counselling</c:v>
                </c:pt>
                <c:pt idx="12">
                  <c:v>Student Events and Communications</c:v>
                </c:pt>
                <c:pt idx="13">
                  <c:v>Scholarships</c:v>
                </c:pt>
                <c:pt idx="14">
                  <c:v>Student Advocate Service</c:v>
                </c:pt>
                <c:pt idx="15">
                  <c:v>Career Development Service</c:v>
                </c:pt>
                <c:pt idx="16">
                  <c:v>Access4 Success – Disability Services</c:v>
                </c:pt>
                <c:pt idx="17">
                  <c:v>Chaplaincy &amp; Multifaith Services</c:v>
                </c:pt>
                <c:pt idx="18">
                  <c:v>Unitec Early Learning Centre (childcare)</c:v>
                </c:pt>
              </c:strCache>
            </c:strRef>
          </c:cat>
          <c:val>
            <c:numRef>
              <c:f>Sheet1!$D$2:$D$20</c:f>
              <c:numCache>
                <c:formatCode>###0%</c:formatCode>
                <c:ptCount val="19"/>
                <c:pt idx="0">
                  <c:v>0.16733870967741937</c:v>
                </c:pt>
                <c:pt idx="1">
                  <c:v>0.22782258064516128</c:v>
                </c:pt>
                <c:pt idx="2">
                  <c:v>0.25151515151515152</c:v>
                </c:pt>
                <c:pt idx="3">
                  <c:v>0.31724137931034485</c:v>
                </c:pt>
                <c:pt idx="4">
                  <c:v>0.4689655172413793</c:v>
                </c:pt>
                <c:pt idx="5">
                  <c:v>0.5053763440860215</c:v>
                </c:pt>
                <c:pt idx="6">
                  <c:v>0.44052419354838712</c:v>
                </c:pt>
                <c:pt idx="7">
                  <c:v>0.37183383991894631</c:v>
                </c:pt>
                <c:pt idx="8">
                  <c:v>0.52068617558022201</c:v>
                </c:pt>
                <c:pt idx="9">
                  <c:v>0.59259259259259256</c:v>
                </c:pt>
                <c:pt idx="10">
                  <c:v>0.57591093117408909</c:v>
                </c:pt>
                <c:pt idx="11">
                  <c:v>0.61274014155712841</c:v>
                </c:pt>
                <c:pt idx="12">
                  <c:v>0.60243407707910746</c:v>
                </c:pt>
                <c:pt idx="13">
                  <c:v>0.67512690355329952</c:v>
                </c:pt>
                <c:pt idx="14">
                  <c:v>0.59026369168356996</c:v>
                </c:pt>
                <c:pt idx="15">
                  <c:v>0.59251769464105153</c:v>
                </c:pt>
                <c:pt idx="16">
                  <c:v>0.62411347517730498</c:v>
                </c:pt>
                <c:pt idx="17">
                  <c:v>0.51012145748987858</c:v>
                </c:pt>
                <c:pt idx="18">
                  <c:v>0.64133738601823709</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I've used this</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Student Central</c:v>
                </c:pt>
                <c:pt idx="1">
                  <c:v>Online library resources</c:v>
                </c:pt>
                <c:pt idx="2">
                  <c:v>Te Puna (B180) including Library and Service Desk</c:v>
                </c:pt>
                <c:pt idx="3">
                  <c:v>International Student Support*</c:v>
                </c:pt>
                <c:pt idx="4">
                  <c:v>Visa and insurance support*</c:v>
                </c:pt>
                <c:pt idx="5">
                  <c:v>Pacific Centre*</c:v>
                </c:pt>
                <c:pt idx="6">
                  <c:v>Library Knowledge Specialists</c:v>
                </c:pt>
                <c:pt idx="7">
                  <c:v>Library at Waitakere Library on Level 3 of B520</c:v>
                </c:pt>
                <c:pt idx="8">
                  <c:v>Learning Advisors (also known as Academic Development Lecturers)</c:v>
                </c:pt>
                <c:pt idx="9">
                  <c:v>Support Services for Māori students*</c:v>
                </c:pt>
                <c:pt idx="10">
                  <c:v>Student Support Advisors – Financial and General support</c:v>
                </c:pt>
                <c:pt idx="11">
                  <c:v>Te Puna Waiora – Health &amp; Counselling</c:v>
                </c:pt>
                <c:pt idx="12">
                  <c:v>Student Events and Communications</c:v>
                </c:pt>
                <c:pt idx="13">
                  <c:v>Scholarships</c:v>
                </c:pt>
                <c:pt idx="14">
                  <c:v>Student Advocate Service</c:v>
                </c:pt>
                <c:pt idx="15">
                  <c:v>Career Development Service</c:v>
                </c:pt>
                <c:pt idx="16">
                  <c:v>Access4 Success – Disability Services</c:v>
                </c:pt>
                <c:pt idx="17">
                  <c:v>Chaplaincy &amp; Multifaith Services</c:v>
                </c:pt>
                <c:pt idx="18">
                  <c:v>Unitec Early Learning Centre (childcare)</c:v>
                </c:pt>
              </c:strCache>
            </c:strRef>
          </c:cat>
          <c:val>
            <c:numRef>
              <c:f>Sheet1!$E$2:$E$20</c:f>
              <c:numCache>
                <c:formatCode>###0%</c:formatCode>
                <c:ptCount val="19"/>
                <c:pt idx="0">
                  <c:v>0.80947580645161277</c:v>
                </c:pt>
                <c:pt idx="1">
                  <c:v>0.72076612903225812</c:v>
                </c:pt>
                <c:pt idx="2">
                  <c:v>0.68080808080808086</c:v>
                </c:pt>
                <c:pt idx="3">
                  <c:v>0.66206896551724137</c:v>
                </c:pt>
                <c:pt idx="4">
                  <c:v>0.45517241379310347</c:v>
                </c:pt>
                <c:pt idx="5">
                  <c:v>0.41397849462365593</c:v>
                </c:pt>
                <c:pt idx="6">
                  <c:v>0.39415322580645162</c:v>
                </c:pt>
                <c:pt idx="7">
                  <c:v>0.37183383991894631</c:v>
                </c:pt>
                <c:pt idx="8">
                  <c:v>0.36730575176589303</c:v>
                </c:pt>
                <c:pt idx="9">
                  <c:v>0.28703703703703703</c:v>
                </c:pt>
                <c:pt idx="10">
                  <c:v>0.26315789473684209</c:v>
                </c:pt>
                <c:pt idx="11">
                  <c:v>0.22042467138523761</c:v>
                </c:pt>
                <c:pt idx="12">
                  <c:v>0.19574036511156187</c:v>
                </c:pt>
                <c:pt idx="13">
                  <c:v>0.18578680203045686</c:v>
                </c:pt>
                <c:pt idx="14">
                  <c:v>0.12474645030425964</c:v>
                </c:pt>
                <c:pt idx="15">
                  <c:v>0.11526794742163801</c:v>
                </c:pt>
                <c:pt idx="16">
                  <c:v>9.1185410334346517E-2</c:v>
                </c:pt>
                <c:pt idx="17">
                  <c:v>4.251012145748987E-2</c:v>
                </c:pt>
                <c:pt idx="18">
                  <c:v>3.7487335359675786E-2</c:v>
                </c:pt>
              </c:numCache>
            </c:numRef>
          </c:val>
          <c:extLst>
            <c:ext xmlns:c16="http://schemas.microsoft.com/office/drawing/2014/chart" uri="{C3380CC4-5D6E-409C-BE32-E72D297353CC}">
              <c16:uniqueId val="{00000003-04B4-4AC5-8CBE-DAED29FD4A15}"/>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Satisfaction</a:t>
            </a:r>
            <a:r>
              <a:rPr lang="en-NZ" sz="1600" baseline="0" dirty="0"/>
              <a:t> with </a:t>
            </a:r>
            <a:r>
              <a:rPr lang="en-NZ" sz="1600" dirty="0"/>
              <a:t>support services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45520587399102586"/>
          <c:y val="0.19250568949360464"/>
          <c:w val="0.42862458126800085"/>
          <c:h val="0.77349121931628717"/>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Sheet1!$B$2:$B$20</c:f>
              <c:numCache>
                <c:formatCode>#,##0.00</c:formatCode>
                <c:ptCount val="19"/>
                <c:pt idx="0">
                  <c:v>0.97402597402597402</c:v>
                </c:pt>
                <c:pt idx="1">
                  <c:v>0.94818652849740936</c:v>
                </c:pt>
                <c:pt idx="2">
                  <c:v>0.93740685543964231</c:v>
                </c:pt>
                <c:pt idx="3">
                  <c:v>0.92500000000000004</c:v>
                </c:pt>
                <c:pt idx="4">
                  <c:v>0.9233668341708543</c:v>
                </c:pt>
                <c:pt idx="5">
                  <c:v>0.91803278688524581</c:v>
                </c:pt>
                <c:pt idx="6">
                  <c:v>0.90832157968970373</c:v>
                </c:pt>
                <c:pt idx="7">
                  <c:v>0.90769230769230769</c:v>
                </c:pt>
                <c:pt idx="8">
                  <c:v>0.90704225352112688</c:v>
                </c:pt>
                <c:pt idx="9">
                  <c:v>0.9042553191489362</c:v>
                </c:pt>
                <c:pt idx="10">
                  <c:v>0.90104166666666663</c:v>
                </c:pt>
                <c:pt idx="11">
                  <c:v>0.89531680440771355</c:v>
                </c:pt>
                <c:pt idx="12">
                  <c:v>0.88803088803088803</c:v>
                </c:pt>
                <c:pt idx="13">
                  <c:v>0.87387387387387383</c:v>
                </c:pt>
                <c:pt idx="14">
                  <c:v>0.87096774193548399</c:v>
                </c:pt>
                <c:pt idx="15">
                  <c:v>0.83870967741935487</c:v>
                </c:pt>
                <c:pt idx="16">
                  <c:v>0.83783783783783783</c:v>
                </c:pt>
                <c:pt idx="17">
                  <c:v>0.8314606741573034</c:v>
                </c:pt>
                <c:pt idx="18">
                  <c:v>0.80327868852459017</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Extremely dissatisfied</c:v>
                </c:pt>
              </c:strCache>
            </c:strRef>
          </c:tx>
          <c:spPr>
            <a:solidFill>
              <a:srgbClr val="C00000"/>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02-4F93-BB4E-772C42C15AD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79-4E49-B91D-EE6FB004166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F-4C04-A9A5-9289FC21BC85}"/>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Sheet1!$C$2:$C$20</c:f>
              <c:numCache>
                <c:formatCode>###0%</c:formatCode>
                <c:ptCount val="19"/>
                <c:pt idx="0">
                  <c:v>0</c:v>
                </c:pt>
                <c:pt idx="1">
                  <c:v>5.1813471502590684E-3</c:v>
                </c:pt>
                <c:pt idx="2">
                  <c:v>1.4903129657228018E-3</c:v>
                </c:pt>
                <c:pt idx="3">
                  <c:v>2.5000000000000001E-2</c:v>
                </c:pt>
                <c:pt idx="4">
                  <c:v>2.5125628140703514E-3</c:v>
                </c:pt>
                <c:pt idx="5">
                  <c:v>0</c:v>
                </c:pt>
                <c:pt idx="6">
                  <c:v>2.8208744710860366E-3</c:v>
                </c:pt>
                <c:pt idx="7">
                  <c:v>0</c:v>
                </c:pt>
                <c:pt idx="8">
                  <c:v>0</c:v>
                </c:pt>
                <c:pt idx="9">
                  <c:v>0</c:v>
                </c:pt>
                <c:pt idx="10">
                  <c:v>5.2083333333333322E-3</c:v>
                </c:pt>
                <c:pt idx="11">
                  <c:v>5.5096418732782371E-3</c:v>
                </c:pt>
                <c:pt idx="12">
                  <c:v>1.9305019305019305E-2</c:v>
                </c:pt>
                <c:pt idx="13">
                  <c:v>9.0090090090090089E-3</c:v>
                </c:pt>
                <c:pt idx="14">
                  <c:v>0</c:v>
                </c:pt>
                <c:pt idx="15">
                  <c:v>2.3041474654377881E-2</c:v>
                </c:pt>
                <c:pt idx="16">
                  <c:v>0</c:v>
                </c:pt>
                <c:pt idx="17">
                  <c:v>3.3707865168539325E-2</c:v>
                </c:pt>
                <c:pt idx="18">
                  <c:v>4.3715846994535526E-2</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Somewhat dissatisfied</c:v>
                </c:pt>
              </c:strCache>
            </c:strRef>
          </c:tx>
          <c:spPr>
            <a:solidFill>
              <a:srgbClr val="FD625E"/>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F0-47F0-B05A-5CA79E028CB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2F-4C04-A9A5-9289FC21BC8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F0-47F0-B05A-5CA79E028CBA}"/>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F-4C04-A9A5-9289FC21BC85}"/>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02-4F93-BB4E-772C42C15AD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F-4C04-A9A5-9289FC21BC85}"/>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9-4E49-B91D-EE6FB004166F}"/>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Sheet1!$D$2:$D$20</c:f>
              <c:numCache>
                <c:formatCode>###0%</c:formatCode>
                <c:ptCount val="19"/>
                <c:pt idx="0">
                  <c:v>1.2987012987012986E-2</c:v>
                </c:pt>
                <c:pt idx="1">
                  <c:v>5.1813471502590684E-3</c:v>
                </c:pt>
                <c:pt idx="2">
                  <c:v>8.9418777943368107E-3</c:v>
                </c:pt>
                <c:pt idx="3">
                  <c:v>2.5000000000000001E-2</c:v>
                </c:pt>
                <c:pt idx="4">
                  <c:v>6.2814070351758797E-3</c:v>
                </c:pt>
                <c:pt idx="5">
                  <c:v>8.1967213114754103E-3</c:v>
                </c:pt>
                <c:pt idx="6">
                  <c:v>1.4104372355430184E-2</c:v>
                </c:pt>
                <c:pt idx="7">
                  <c:v>1.5384615384615385E-2</c:v>
                </c:pt>
                <c:pt idx="8">
                  <c:v>1.6901408450704224E-2</c:v>
                </c:pt>
                <c:pt idx="9">
                  <c:v>4.2553191489361701E-2</c:v>
                </c:pt>
                <c:pt idx="10">
                  <c:v>1.0416666666666664E-2</c:v>
                </c:pt>
                <c:pt idx="11">
                  <c:v>1.6528925619834711E-2</c:v>
                </c:pt>
                <c:pt idx="12">
                  <c:v>1.1583011583011582E-2</c:v>
                </c:pt>
                <c:pt idx="13">
                  <c:v>1.8018018018018018E-2</c:v>
                </c:pt>
                <c:pt idx="14">
                  <c:v>6.4516129032258063E-2</c:v>
                </c:pt>
                <c:pt idx="15">
                  <c:v>5.0691244239631332E-2</c:v>
                </c:pt>
                <c:pt idx="16">
                  <c:v>0</c:v>
                </c:pt>
                <c:pt idx="17">
                  <c:v>1.1235955056179777E-2</c:v>
                </c:pt>
                <c:pt idx="18">
                  <c:v>3.2786885245901641E-2</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Neither satisfied nor dissatisfied</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3F0-47F0-B05A-5CA79E028CBA}"/>
                </c:ext>
              </c:extLst>
            </c:dLbl>
            <c:dLbl>
              <c:idx val="8"/>
              <c:delete val="1"/>
              <c:extLst>
                <c:ext xmlns:c15="http://schemas.microsoft.com/office/drawing/2012/chart" uri="{CE6537A1-D6FC-4f65-9D91-7224C49458BB}"/>
                <c:ext xmlns:c16="http://schemas.microsoft.com/office/drawing/2014/chart" uri="{C3380CC4-5D6E-409C-BE32-E72D297353CC}">
                  <c16:uniqueId val="{00000001-E3F0-47F0-B05A-5CA79E028CBA}"/>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Sheet1!$E$2:$E$20</c:f>
              <c:numCache>
                <c:formatCode>###0%</c:formatCode>
                <c:ptCount val="19"/>
                <c:pt idx="0">
                  <c:v>1.2987012987012986E-2</c:v>
                </c:pt>
                <c:pt idx="1">
                  <c:v>4.1450777202072547E-2</c:v>
                </c:pt>
                <c:pt idx="2">
                  <c:v>5.216095380029806E-2</c:v>
                </c:pt>
                <c:pt idx="3">
                  <c:v>2.5000000000000001E-2</c:v>
                </c:pt>
                <c:pt idx="4">
                  <c:v>6.78391959798995E-2</c:v>
                </c:pt>
                <c:pt idx="5">
                  <c:v>7.3770491803278687E-2</c:v>
                </c:pt>
                <c:pt idx="6">
                  <c:v>7.4753173483779967E-2</c:v>
                </c:pt>
                <c:pt idx="7">
                  <c:v>7.6923076923076927E-2</c:v>
                </c:pt>
                <c:pt idx="8">
                  <c:v>7.605633802816901E-2</c:v>
                </c:pt>
                <c:pt idx="9">
                  <c:v>5.3191489361702128E-2</c:v>
                </c:pt>
                <c:pt idx="10">
                  <c:v>8.3333333333333315E-2</c:v>
                </c:pt>
                <c:pt idx="11">
                  <c:v>8.2644628099173556E-2</c:v>
                </c:pt>
                <c:pt idx="12">
                  <c:v>8.1081081081081086E-2</c:v>
                </c:pt>
                <c:pt idx="13">
                  <c:v>9.90990990990991E-2</c:v>
                </c:pt>
                <c:pt idx="14">
                  <c:v>6.4516129032258063E-2</c:v>
                </c:pt>
                <c:pt idx="15">
                  <c:v>8.755760368663594E-2</c:v>
                </c:pt>
                <c:pt idx="16">
                  <c:v>0.16216216216216217</c:v>
                </c:pt>
                <c:pt idx="17">
                  <c:v>0.12359550561797752</c:v>
                </c:pt>
                <c:pt idx="18">
                  <c:v>0.12021857923497267</c:v>
                </c:pt>
              </c:numCache>
            </c:numRef>
          </c:val>
          <c:extLst>
            <c:ext xmlns:c16="http://schemas.microsoft.com/office/drawing/2014/chart" uri="{C3380CC4-5D6E-409C-BE32-E72D297353CC}">
              <c16:uniqueId val="{00000003-04B4-4AC5-8CBE-DAED29FD4A15}"/>
            </c:ext>
          </c:extLst>
        </c:ser>
        <c:ser>
          <c:idx val="4"/>
          <c:order val="4"/>
          <c:tx>
            <c:strRef>
              <c:f>Sheet1!$F$1</c:f>
              <c:strCache>
                <c:ptCount val="1"/>
                <c:pt idx="0">
                  <c:v>Somewhat satisfied</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Sheet1!$F$2:$F$20</c:f>
              <c:numCache>
                <c:formatCode>###0%</c:formatCode>
                <c:ptCount val="19"/>
                <c:pt idx="0">
                  <c:v>0.27272727272727271</c:v>
                </c:pt>
                <c:pt idx="1">
                  <c:v>0.29274611398963729</c:v>
                </c:pt>
                <c:pt idx="2">
                  <c:v>0.33383010432190763</c:v>
                </c:pt>
                <c:pt idx="3">
                  <c:v>0.2</c:v>
                </c:pt>
                <c:pt idx="4">
                  <c:v>0.32035175879396988</c:v>
                </c:pt>
                <c:pt idx="5">
                  <c:v>0.33606557377049179</c:v>
                </c:pt>
                <c:pt idx="6">
                  <c:v>0.36248236953455565</c:v>
                </c:pt>
                <c:pt idx="7">
                  <c:v>0.32307692307692304</c:v>
                </c:pt>
                <c:pt idx="8">
                  <c:v>0.36056338028169016</c:v>
                </c:pt>
                <c:pt idx="9">
                  <c:v>0.37234042553191488</c:v>
                </c:pt>
                <c:pt idx="10">
                  <c:v>0.390625</c:v>
                </c:pt>
                <c:pt idx="11">
                  <c:v>0.31955922865013775</c:v>
                </c:pt>
                <c:pt idx="12">
                  <c:v>0.33204633204633205</c:v>
                </c:pt>
                <c:pt idx="13">
                  <c:v>0.36936936936936937</c:v>
                </c:pt>
                <c:pt idx="14">
                  <c:v>0.29032258064516131</c:v>
                </c:pt>
                <c:pt idx="15">
                  <c:v>0.30414746543778803</c:v>
                </c:pt>
                <c:pt idx="16">
                  <c:v>0.2162162162162162</c:v>
                </c:pt>
                <c:pt idx="17">
                  <c:v>0.19101123595505615</c:v>
                </c:pt>
                <c:pt idx="18">
                  <c:v>0.24043715846994534</c:v>
                </c:pt>
              </c:numCache>
            </c:numRef>
          </c:val>
          <c:extLst>
            <c:ext xmlns:c16="http://schemas.microsoft.com/office/drawing/2014/chart" uri="{C3380CC4-5D6E-409C-BE32-E72D297353CC}">
              <c16:uniqueId val="{00000000-DABA-4D2E-B8F1-C6AA3DEA2100}"/>
            </c:ext>
          </c:extLst>
        </c:ser>
        <c:ser>
          <c:idx val="5"/>
          <c:order val="5"/>
          <c:tx>
            <c:strRef>
              <c:f>Sheet1!$G$1</c:f>
              <c:strCache>
                <c:ptCount val="1"/>
                <c:pt idx="0">
                  <c:v>Extremely satisfied</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Pacific Centre*</c:v>
                </c:pt>
                <c:pt idx="1">
                  <c:v>Library Knowledge Specialists</c:v>
                </c:pt>
                <c:pt idx="2">
                  <c:v>Te Puna (B180) including Library and Service Desk</c:v>
                </c:pt>
                <c:pt idx="3">
                  <c:v>Chaplaincy &amp; Multifaith Services</c:v>
                </c:pt>
                <c:pt idx="4">
                  <c:v>Student Central</c:v>
                </c:pt>
                <c:pt idx="5">
                  <c:v>Student Advocate Service</c:v>
                </c:pt>
                <c:pt idx="6">
                  <c:v>Online library resources</c:v>
                </c:pt>
                <c:pt idx="7">
                  <c:v>Visa and insurance support*</c:v>
                </c:pt>
                <c:pt idx="8">
                  <c:v>Learning Advisors (also known as Academic Development Lecturers)</c:v>
                </c:pt>
                <c:pt idx="9">
                  <c:v>International Student Support*</c:v>
                </c:pt>
                <c:pt idx="10">
                  <c:v>Student Events and Communications</c:v>
                </c:pt>
                <c:pt idx="11">
                  <c:v>Library at Waitakere Library on Level 3 of B520</c:v>
                </c:pt>
                <c:pt idx="12">
                  <c:v>Student Support Advisors – Financial and General support</c:v>
                </c:pt>
                <c:pt idx="13">
                  <c:v>Career Development Service</c:v>
                </c:pt>
                <c:pt idx="14">
                  <c:v>Support Services for Māori students*</c:v>
                </c:pt>
                <c:pt idx="15">
                  <c:v>Te Puna Waiora – Health &amp; Counselling</c:v>
                </c:pt>
                <c:pt idx="16">
                  <c:v>Unitec Early Learning Centre (childcare)</c:v>
                </c:pt>
                <c:pt idx="17">
                  <c:v>Access4 Success – Disability Services</c:v>
                </c:pt>
                <c:pt idx="18">
                  <c:v>Scholarships</c:v>
                </c:pt>
              </c:strCache>
            </c:strRef>
          </c:cat>
          <c:val>
            <c:numRef>
              <c:f>Sheet1!$G$2:$G$20</c:f>
              <c:numCache>
                <c:formatCode>###0%</c:formatCode>
                <c:ptCount val="19"/>
                <c:pt idx="0">
                  <c:v>0.70129870129870131</c:v>
                </c:pt>
                <c:pt idx="1">
                  <c:v>0.65544041450777202</c:v>
                </c:pt>
                <c:pt idx="2">
                  <c:v>0.60357675111773468</c:v>
                </c:pt>
                <c:pt idx="3">
                  <c:v>0.72499999999999998</c:v>
                </c:pt>
                <c:pt idx="4">
                  <c:v>0.60301507537688437</c:v>
                </c:pt>
                <c:pt idx="5">
                  <c:v>0.58196721311475408</c:v>
                </c:pt>
                <c:pt idx="6">
                  <c:v>0.54583921015514814</c:v>
                </c:pt>
                <c:pt idx="7">
                  <c:v>0.58461538461538465</c:v>
                </c:pt>
                <c:pt idx="8">
                  <c:v>0.54647887323943667</c:v>
                </c:pt>
                <c:pt idx="9">
                  <c:v>0.53191489361702127</c:v>
                </c:pt>
                <c:pt idx="10">
                  <c:v>0.51041666666666663</c:v>
                </c:pt>
                <c:pt idx="11">
                  <c:v>0.5757575757575758</c:v>
                </c:pt>
                <c:pt idx="12">
                  <c:v>0.55598455598455598</c:v>
                </c:pt>
                <c:pt idx="13">
                  <c:v>0.50450450450450446</c:v>
                </c:pt>
                <c:pt idx="14">
                  <c:v>0.58064516129032262</c:v>
                </c:pt>
                <c:pt idx="15">
                  <c:v>0.53456221198156684</c:v>
                </c:pt>
                <c:pt idx="16">
                  <c:v>0.6216216216216216</c:v>
                </c:pt>
                <c:pt idx="17">
                  <c:v>0.6404494382022472</c:v>
                </c:pt>
                <c:pt idx="18">
                  <c:v>0.56284153005464477</c:v>
                </c:pt>
              </c:numCache>
            </c:numRef>
          </c:val>
          <c:extLst>
            <c:ext xmlns:c16="http://schemas.microsoft.com/office/drawing/2014/chart" uri="{C3380CC4-5D6E-409C-BE32-E72D297353CC}">
              <c16:uniqueId val="{00000001-DABA-4D2E-B8F1-C6AA3DEA2100}"/>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max val="2"/>
          <c:min val="0.70000000000000007"/>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layout>
        <c:manualLayout>
          <c:xMode val="edge"/>
          <c:yMode val="edge"/>
          <c:x val="0"/>
          <c:y val="8.174664411152624E-2"/>
          <c:w val="0.9"/>
          <c:h val="5.2026433326436979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88329109725908E-2"/>
          <c:y val="0.22089301954439575"/>
          <c:w val="0.96702334178054816"/>
          <c:h val="0.58254308631562313"/>
        </c:manualLayout>
      </c:layout>
      <c:barChart>
        <c:barDir val="col"/>
        <c:grouping val="percentStacked"/>
        <c:varyColors val="0"/>
        <c:ser>
          <c:idx val="0"/>
          <c:order val="0"/>
          <c:tx>
            <c:strRef>
              <c:f>Sheet1!$B$1</c:f>
              <c:strCache>
                <c:ptCount val="1"/>
                <c:pt idx="0">
                  <c:v>Detractors (%0-6)</c:v>
                </c:pt>
              </c:strCache>
            </c:strRef>
          </c:tx>
          <c:spPr>
            <a:solidFill>
              <a:srgbClr val="FF616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2018</c:v>
                </c:pt>
                <c:pt idx="1">
                  <c:v>Sem 2 2018</c:v>
                </c:pt>
                <c:pt idx="2">
                  <c:v>Sem 1 2019</c:v>
                </c:pt>
                <c:pt idx="3">
                  <c:v>Sem 2 2019</c:v>
                </c:pt>
                <c:pt idx="4">
                  <c:v>Sem 1 2020</c:v>
                </c:pt>
                <c:pt idx="5">
                  <c:v>Sem 2 2020</c:v>
                </c:pt>
                <c:pt idx="6">
                  <c:v>Sem 1 2021</c:v>
                </c:pt>
                <c:pt idx="7">
                  <c:v>Sem 2 2021</c:v>
                </c:pt>
                <c:pt idx="8">
                  <c:v>Sem 1 2022</c:v>
                </c:pt>
                <c:pt idx="9">
                  <c:v>Sem 2 2022</c:v>
                </c:pt>
                <c:pt idx="10">
                  <c:v>Sem 1 2023</c:v>
                </c:pt>
                <c:pt idx="11">
                  <c:v>Sem 2 2023</c:v>
                </c:pt>
              </c:strCache>
            </c:strRef>
          </c:cat>
          <c:val>
            <c:numRef>
              <c:f>Sheet1!$B$2:$B$13</c:f>
              <c:numCache>
                <c:formatCode>0%</c:formatCode>
                <c:ptCount val="12"/>
                <c:pt idx="0">
                  <c:v>0.28999999999999998</c:v>
                </c:pt>
                <c:pt idx="1">
                  <c:v>0.34</c:v>
                </c:pt>
                <c:pt idx="2">
                  <c:v>0.3</c:v>
                </c:pt>
                <c:pt idx="3">
                  <c:v>0.28999999999999998</c:v>
                </c:pt>
                <c:pt idx="4">
                  <c:v>0.24</c:v>
                </c:pt>
                <c:pt idx="5">
                  <c:v>0.23</c:v>
                </c:pt>
                <c:pt idx="6">
                  <c:v>0.25</c:v>
                </c:pt>
                <c:pt idx="7">
                  <c:v>0.22</c:v>
                </c:pt>
                <c:pt idx="8">
                  <c:v>0.23</c:v>
                </c:pt>
                <c:pt idx="9">
                  <c:v>0.25</c:v>
                </c:pt>
                <c:pt idx="10">
                  <c:v>0.21</c:v>
                </c:pt>
                <c:pt idx="11">
                  <c:v>0.16</c:v>
                </c:pt>
              </c:numCache>
            </c:numRef>
          </c:val>
          <c:extLst>
            <c:ext xmlns:c16="http://schemas.microsoft.com/office/drawing/2014/chart" uri="{C3380CC4-5D6E-409C-BE32-E72D297353CC}">
              <c16:uniqueId val="{00000000-FE5C-471B-86C0-7D11DDD56F6E}"/>
            </c:ext>
          </c:extLst>
        </c:ser>
        <c:ser>
          <c:idx val="1"/>
          <c:order val="1"/>
          <c:tx>
            <c:strRef>
              <c:f>Sheet1!$C$1</c:f>
              <c:strCache>
                <c:ptCount val="1"/>
                <c:pt idx="0">
                  <c:v>Passives (%7-8)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2018</c:v>
                </c:pt>
                <c:pt idx="1">
                  <c:v>Sem 2 2018</c:v>
                </c:pt>
                <c:pt idx="2">
                  <c:v>Sem 1 2019</c:v>
                </c:pt>
                <c:pt idx="3">
                  <c:v>Sem 2 2019</c:v>
                </c:pt>
                <c:pt idx="4">
                  <c:v>Sem 1 2020</c:v>
                </c:pt>
                <c:pt idx="5">
                  <c:v>Sem 2 2020</c:v>
                </c:pt>
                <c:pt idx="6">
                  <c:v>Sem 1 2021</c:v>
                </c:pt>
                <c:pt idx="7">
                  <c:v>Sem 2 2021</c:v>
                </c:pt>
                <c:pt idx="8">
                  <c:v>Sem 1 2022</c:v>
                </c:pt>
                <c:pt idx="9">
                  <c:v>Sem 2 2022</c:v>
                </c:pt>
                <c:pt idx="10">
                  <c:v>Sem 1 2023</c:v>
                </c:pt>
                <c:pt idx="11">
                  <c:v>Sem 2 2023</c:v>
                </c:pt>
              </c:strCache>
            </c:strRef>
          </c:cat>
          <c:val>
            <c:numRef>
              <c:f>Sheet1!$C$2:$C$13</c:f>
              <c:numCache>
                <c:formatCode>0%</c:formatCode>
                <c:ptCount val="12"/>
                <c:pt idx="0">
                  <c:v>0.38</c:v>
                </c:pt>
                <c:pt idx="1">
                  <c:v>0.35</c:v>
                </c:pt>
                <c:pt idx="2">
                  <c:v>0.32</c:v>
                </c:pt>
                <c:pt idx="3">
                  <c:v>0.33</c:v>
                </c:pt>
                <c:pt idx="4">
                  <c:v>0.34</c:v>
                </c:pt>
                <c:pt idx="5">
                  <c:v>0.3</c:v>
                </c:pt>
                <c:pt idx="6">
                  <c:v>0.28000000000000003</c:v>
                </c:pt>
                <c:pt idx="7">
                  <c:v>0.35</c:v>
                </c:pt>
                <c:pt idx="8">
                  <c:v>0.31</c:v>
                </c:pt>
                <c:pt idx="9">
                  <c:v>0.28999999999999998</c:v>
                </c:pt>
                <c:pt idx="10">
                  <c:v>0.36</c:v>
                </c:pt>
                <c:pt idx="11">
                  <c:v>0.31</c:v>
                </c:pt>
              </c:numCache>
            </c:numRef>
          </c:val>
          <c:extLst>
            <c:ext xmlns:c16="http://schemas.microsoft.com/office/drawing/2014/chart" uri="{C3380CC4-5D6E-409C-BE32-E72D297353CC}">
              <c16:uniqueId val="{00000001-FE5C-471B-86C0-7D11DDD56F6E}"/>
            </c:ext>
          </c:extLst>
        </c:ser>
        <c:ser>
          <c:idx val="2"/>
          <c:order val="2"/>
          <c:tx>
            <c:strRef>
              <c:f>Sheet1!$D$1</c:f>
              <c:strCache>
                <c:ptCount val="1"/>
                <c:pt idx="0">
                  <c:v>Promotors (%9-10)</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2018</c:v>
                </c:pt>
                <c:pt idx="1">
                  <c:v>Sem 2 2018</c:v>
                </c:pt>
                <c:pt idx="2">
                  <c:v>Sem 1 2019</c:v>
                </c:pt>
                <c:pt idx="3">
                  <c:v>Sem 2 2019</c:v>
                </c:pt>
                <c:pt idx="4">
                  <c:v>Sem 1 2020</c:v>
                </c:pt>
                <c:pt idx="5">
                  <c:v>Sem 2 2020</c:v>
                </c:pt>
                <c:pt idx="6">
                  <c:v>Sem 1 2021</c:v>
                </c:pt>
                <c:pt idx="7">
                  <c:v>Sem 2 2021</c:v>
                </c:pt>
                <c:pt idx="8">
                  <c:v>Sem 1 2022</c:v>
                </c:pt>
                <c:pt idx="9">
                  <c:v>Sem 2 2022</c:v>
                </c:pt>
                <c:pt idx="10">
                  <c:v>Sem 1 2023</c:v>
                </c:pt>
                <c:pt idx="11">
                  <c:v>Sem 2 2023</c:v>
                </c:pt>
              </c:strCache>
            </c:strRef>
          </c:cat>
          <c:val>
            <c:numRef>
              <c:f>Sheet1!$D$2:$D$13</c:f>
              <c:numCache>
                <c:formatCode>0%</c:formatCode>
                <c:ptCount val="12"/>
                <c:pt idx="0">
                  <c:v>0.33</c:v>
                </c:pt>
                <c:pt idx="1">
                  <c:v>0.31</c:v>
                </c:pt>
                <c:pt idx="2">
                  <c:v>0.38</c:v>
                </c:pt>
                <c:pt idx="3">
                  <c:v>0.39</c:v>
                </c:pt>
                <c:pt idx="4">
                  <c:v>0.43</c:v>
                </c:pt>
                <c:pt idx="5">
                  <c:v>0.46</c:v>
                </c:pt>
                <c:pt idx="6">
                  <c:v>0.47</c:v>
                </c:pt>
                <c:pt idx="7">
                  <c:v>0.43</c:v>
                </c:pt>
                <c:pt idx="8">
                  <c:v>0.46</c:v>
                </c:pt>
                <c:pt idx="9">
                  <c:v>0.46</c:v>
                </c:pt>
                <c:pt idx="10">
                  <c:v>0.43</c:v>
                </c:pt>
                <c:pt idx="11">
                  <c:v>0.53</c:v>
                </c:pt>
              </c:numCache>
            </c:numRef>
          </c:val>
          <c:extLst>
            <c:ext xmlns:c16="http://schemas.microsoft.com/office/drawing/2014/chart" uri="{C3380CC4-5D6E-409C-BE32-E72D297353CC}">
              <c16:uniqueId val="{00000002-FE5C-471B-86C0-7D11DDD56F6E}"/>
            </c:ext>
          </c:extLst>
        </c:ser>
        <c:dLbls>
          <c:showLegendKey val="0"/>
          <c:showVal val="0"/>
          <c:showCatName val="0"/>
          <c:showSerName val="0"/>
          <c:showPercent val="0"/>
          <c:showBubbleSize val="0"/>
        </c:dLbls>
        <c:gapWidth val="80"/>
        <c:overlap val="100"/>
        <c:axId val="604353440"/>
        <c:axId val="604357704"/>
      </c:barChart>
      <c:catAx>
        <c:axId val="60435344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US" sz="1600" dirty="0"/>
              <a:t>Returning student</a:t>
            </a:r>
            <a:r>
              <a:rPr lang="en-US" sz="1600" baseline="0" dirty="0"/>
              <a:t> NPS </a:t>
            </a:r>
            <a:r>
              <a:rPr lang="en-US" sz="1600" dirty="0"/>
              <a:t>by school (semester 2</a:t>
            </a:r>
            <a:r>
              <a:rPr lang="en-US" sz="1600" baseline="0" dirty="0"/>
              <a:t> 2023)</a:t>
            </a:r>
            <a:endParaRPr lang="en-US" sz="1600" dirty="0"/>
          </a:p>
        </c:rich>
      </c:tx>
      <c:layout>
        <c:manualLayout>
          <c:xMode val="edge"/>
          <c:yMode val="edge"/>
          <c:x val="1.5541601255887115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5.1805337519623233E-2"/>
          <c:y val="0.10690893159220631"/>
          <c:w val="0.93092621664050235"/>
          <c:h val="0.56788764619260301"/>
        </c:manualLayout>
      </c:layout>
      <c:barChart>
        <c:barDir val="col"/>
        <c:grouping val="clustered"/>
        <c:varyColors val="0"/>
        <c:ser>
          <c:idx val="0"/>
          <c:order val="0"/>
          <c:tx>
            <c:strRef>
              <c:f>Sheet1!$B$1</c:f>
              <c:strCache>
                <c:ptCount val="1"/>
                <c:pt idx="0">
                  <c:v>NPS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0</c:formatCode>
                <c:ptCount val="10"/>
                <c:pt idx="0">
                  <c:v>26.282051282051281</c:v>
                </c:pt>
                <c:pt idx="1">
                  <c:v>28.205128205128204</c:v>
                </c:pt>
                <c:pt idx="2">
                  <c:v>61.111111111111114</c:v>
                </c:pt>
                <c:pt idx="3">
                  <c:v>27.985074626865671</c:v>
                </c:pt>
                <c:pt idx="4">
                  <c:v>62</c:v>
                </c:pt>
                <c:pt idx="5">
                  <c:v>41.25874125874126</c:v>
                </c:pt>
                <c:pt idx="6">
                  <c:v>33.333333333333336</c:v>
                </c:pt>
                <c:pt idx="7">
                  <c:v>24.074074074074073</c:v>
                </c:pt>
                <c:pt idx="8">
                  <c:v>34.763948497854081</c:v>
                </c:pt>
                <c:pt idx="9">
                  <c:v>57.017543859649123</c:v>
                </c:pt>
              </c:numCache>
            </c:numRef>
          </c:val>
          <c:extLst>
            <c:ext xmlns:c16="http://schemas.microsoft.com/office/drawing/2014/chart" uri="{C3380CC4-5D6E-409C-BE32-E72D297353CC}">
              <c16:uniqueId val="{00000000-92BD-468F-A978-1E8D94E6E7BC}"/>
            </c:ext>
          </c:extLst>
        </c:ser>
        <c:dLbls>
          <c:showLegendKey val="0"/>
          <c:showVal val="0"/>
          <c:showCatName val="0"/>
          <c:showSerName val="0"/>
          <c:showPercent val="0"/>
          <c:showBubbleSize val="0"/>
        </c:dLbls>
        <c:gapWidth val="80"/>
        <c:overlap val="-27"/>
        <c:axId val="1301431359"/>
        <c:axId val="1301454399"/>
      </c:barChart>
      <c:catAx>
        <c:axId val="130143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301454399"/>
        <c:crosses val="autoZero"/>
        <c:auto val="1"/>
        <c:lblAlgn val="ctr"/>
        <c:lblOffset val="100"/>
        <c:noMultiLvlLbl val="0"/>
      </c:catAx>
      <c:valAx>
        <c:axId val="1301454399"/>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30143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Māori</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Sem 1 2019</c:v>
                </c:pt>
                <c:pt idx="1">
                  <c:v>Sem 2 2019</c:v>
                </c:pt>
                <c:pt idx="2">
                  <c:v>Sem 1 2020</c:v>
                </c:pt>
                <c:pt idx="3">
                  <c:v>Sem 2 2020</c:v>
                </c:pt>
                <c:pt idx="4">
                  <c:v>Sem 1 2021</c:v>
                </c:pt>
                <c:pt idx="5">
                  <c:v>Sem 2 2021</c:v>
                </c:pt>
                <c:pt idx="6">
                  <c:v>Sem 1 2022</c:v>
                </c:pt>
                <c:pt idx="7">
                  <c:v>Sem 2 2022</c:v>
                </c:pt>
                <c:pt idx="8">
                  <c:v>Sem 1 2023</c:v>
                </c:pt>
                <c:pt idx="9">
                  <c:v>Sem 2 2023</c:v>
                </c:pt>
              </c:strCache>
            </c:strRef>
          </c:cat>
          <c:val>
            <c:numRef>
              <c:f>Sheet1!$B$2:$B$12</c:f>
              <c:numCache>
                <c:formatCode>0</c:formatCode>
                <c:ptCount val="10"/>
                <c:pt idx="0">
                  <c:v>18.604651162790695</c:v>
                </c:pt>
                <c:pt idx="1">
                  <c:v>8.6021505376343992</c:v>
                </c:pt>
                <c:pt idx="2">
                  <c:v>14.285714285714301</c:v>
                </c:pt>
                <c:pt idx="3">
                  <c:v>30.188679245283002</c:v>
                </c:pt>
                <c:pt idx="4">
                  <c:v>36.274509803921603</c:v>
                </c:pt>
                <c:pt idx="5">
                  <c:v>18.939393939393899</c:v>
                </c:pt>
                <c:pt idx="6">
                  <c:v>21</c:v>
                </c:pt>
                <c:pt idx="7" formatCode="#,##0">
                  <c:v>31</c:v>
                </c:pt>
                <c:pt idx="8" formatCode="General">
                  <c:v>24</c:v>
                </c:pt>
                <c:pt idx="9" formatCode="General">
                  <c:v>43</c:v>
                </c:pt>
              </c:numCache>
            </c:numRef>
          </c:val>
          <c:smooth val="0"/>
          <c:extLst>
            <c:ext xmlns:c16="http://schemas.microsoft.com/office/drawing/2014/chart" uri="{C3380CC4-5D6E-409C-BE32-E72D297353CC}">
              <c16:uniqueId val="{00000000-6F2A-48E5-8EE6-288599BC1FB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Pacific</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Sem 1 2019</c:v>
                </c:pt>
                <c:pt idx="1">
                  <c:v>Sem 2 2019</c:v>
                </c:pt>
                <c:pt idx="2">
                  <c:v>Sem 1 2020</c:v>
                </c:pt>
                <c:pt idx="3">
                  <c:v>Sem 2 2020</c:v>
                </c:pt>
                <c:pt idx="4">
                  <c:v>Sem 1 2021</c:v>
                </c:pt>
                <c:pt idx="5">
                  <c:v>Sem 2 2021</c:v>
                </c:pt>
                <c:pt idx="6">
                  <c:v>Sem 1 2022</c:v>
                </c:pt>
                <c:pt idx="7">
                  <c:v>Sem 2 2022</c:v>
                </c:pt>
                <c:pt idx="8">
                  <c:v>Sem 1 2023</c:v>
                </c:pt>
                <c:pt idx="9">
                  <c:v>Sem 2 2023</c:v>
                </c:pt>
              </c:strCache>
            </c:strRef>
          </c:cat>
          <c:val>
            <c:numRef>
              <c:f>Sheet1!$B$2:$B$12</c:f>
              <c:numCache>
                <c:formatCode>0</c:formatCode>
                <c:ptCount val="10"/>
                <c:pt idx="0">
                  <c:v>31.020408163265291</c:v>
                </c:pt>
                <c:pt idx="1">
                  <c:v>34.911242603550299</c:v>
                </c:pt>
                <c:pt idx="2">
                  <c:v>47.867298578198998</c:v>
                </c:pt>
                <c:pt idx="3">
                  <c:v>37.727272727272698</c:v>
                </c:pt>
                <c:pt idx="4">
                  <c:v>49.756097560975597</c:v>
                </c:pt>
                <c:pt idx="5">
                  <c:v>43.494423791821603</c:v>
                </c:pt>
                <c:pt idx="6" formatCode="#,##0">
                  <c:v>39</c:v>
                </c:pt>
                <c:pt idx="7" formatCode="#,##0">
                  <c:v>44</c:v>
                </c:pt>
                <c:pt idx="8" formatCode="General">
                  <c:v>31</c:v>
                </c:pt>
                <c:pt idx="9" formatCode="General">
                  <c:v>58</c:v>
                </c:pt>
              </c:numCache>
            </c:numRef>
          </c:val>
          <c:smooth val="0"/>
          <c:extLst>
            <c:ext xmlns:c16="http://schemas.microsoft.com/office/drawing/2014/chart" uri="{C3380CC4-5D6E-409C-BE32-E72D297353CC}">
              <c16:uniqueId val="{00000000-4A63-4A79-A87C-92AEA695FBDE}"/>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Under 25</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Sem 1 2019</c:v>
                </c:pt>
                <c:pt idx="1">
                  <c:v>Sem 2 2019</c:v>
                </c:pt>
                <c:pt idx="2">
                  <c:v>Sem 1 2020</c:v>
                </c:pt>
                <c:pt idx="3">
                  <c:v>Sem 2 2020</c:v>
                </c:pt>
                <c:pt idx="4">
                  <c:v>Sem 1 2021</c:v>
                </c:pt>
                <c:pt idx="5">
                  <c:v>Sem 2 2021</c:v>
                </c:pt>
                <c:pt idx="6">
                  <c:v>Sem 1 2022</c:v>
                </c:pt>
                <c:pt idx="7">
                  <c:v>Sem 2 2022</c:v>
                </c:pt>
                <c:pt idx="8">
                  <c:v>Sem 1 2023</c:v>
                </c:pt>
                <c:pt idx="9">
                  <c:v>Sem 2 2023</c:v>
                </c:pt>
              </c:strCache>
            </c:strRef>
          </c:cat>
          <c:val>
            <c:numRef>
              <c:f>Sheet1!$B$2:$B$12</c:f>
              <c:numCache>
                <c:formatCode>0</c:formatCode>
                <c:ptCount val="10"/>
                <c:pt idx="0">
                  <c:v>3.8095238095238098</c:v>
                </c:pt>
                <c:pt idx="1">
                  <c:v>9.8850574712643606</c:v>
                </c:pt>
                <c:pt idx="2">
                  <c:v>19.291338582677099</c:v>
                </c:pt>
                <c:pt idx="3">
                  <c:v>23.429541595925301</c:v>
                </c:pt>
                <c:pt idx="4">
                  <c:v>17.480719794344498</c:v>
                </c:pt>
                <c:pt idx="5">
                  <c:v>15.129151291512899</c:v>
                </c:pt>
                <c:pt idx="6" formatCode="#,##0">
                  <c:v>14</c:v>
                </c:pt>
                <c:pt idx="7" formatCode="#,##0">
                  <c:v>22</c:v>
                </c:pt>
                <c:pt idx="8" formatCode="General">
                  <c:v>18</c:v>
                </c:pt>
                <c:pt idx="9" formatCode="General">
                  <c:v>37</c:v>
                </c:pt>
              </c:numCache>
            </c:numRef>
          </c:val>
          <c:smooth val="0"/>
          <c:extLst>
            <c:ext xmlns:c16="http://schemas.microsoft.com/office/drawing/2014/chart" uri="{C3380CC4-5D6E-409C-BE32-E72D297353CC}">
              <c16:uniqueId val="{00000000-6B50-4131-AB3E-D18812D3EA49}"/>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International</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Sem 1 2019</c:v>
                </c:pt>
                <c:pt idx="1">
                  <c:v>Sem 2 2019</c:v>
                </c:pt>
                <c:pt idx="2">
                  <c:v>Sem 1 2020</c:v>
                </c:pt>
                <c:pt idx="3">
                  <c:v>Sem 2 2020</c:v>
                </c:pt>
                <c:pt idx="4">
                  <c:v>Sem 1 2021</c:v>
                </c:pt>
                <c:pt idx="5">
                  <c:v>Sem 2 2021</c:v>
                </c:pt>
                <c:pt idx="6">
                  <c:v>Sem 1 2022</c:v>
                </c:pt>
                <c:pt idx="7">
                  <c:v>Sem 2 2022</c:v>
                </c:pt>
                <c:pt idx="8">
                  <c:v>Sem 1 2023</c:v>
                </c:pt>
                <c:pt idx="9">
                  <c:v>Sem 2 2023</c:v>
                </c:pt>
              </c:strCache>
            </c:strRef>
          </c:cat>
          <c:val>
            <c:numRef>
              <c:f>Sheet1!$B$2:$B$12</c:f>
              <c:numCache>
                <c:formatCode>0</c:formatCode>
                <c:ptCount val="10"/>
                <c:pt idx="0">
                  <c:v>14</c:v>
                </c:pt>
                <c:pt idx="1">
                  <c:v>13.5</c:v>
                </c:pt>
                <c:pt idx="2">
                  <c:v>22.421524663677101</c:v>
                </c:pt>
                <c:pt idx="3">
                  <c:v>24.423963133640601</c:v>
                </c:pt>
                <c:pt idx="4">
                  <c:v>20.175438596491201</c:v>
                </c:pt>
                <c:pt idx="5">
                  <c:v>25.7575757575758</c:v>
                </c:pt>
                <c:pt idx="6">
                  <c:v>15</c:v>
                </c:pt>
                <c:pt idx="7" formatCode="#,##0">
                  <c:v>28</c:v>
                </c:pt>
                <c:pt idx="8" formatCode="General">
                  <c:v>37</c:v>
                </c:pt>
                <c:pt idx="9" formatCode="General">
                  <c:v>40</c:v>
                </c:pt>
              </c:numCache>
            </c:numRef>
          </c:val>
          <c:smooth val="0"/>
          <c:extLst>
            <c:ext xmlns:c16="http://schemas.microsoft.com/office/drawing/2014/chart" uri="{C3380CC4-5D6E-409C-BE32-E72D297353CC}">
              <c16:uniqueId val="{00000000-B2A2-4290-808E-E027B2099A5F}"/>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12/10/2023</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10/12/2023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8C52AAFA-FC06-4FD6-A070-1D4A966B351D}" type="datetime1">
              <a:rPr lang="en-NZ"/>
              <a:pPr>
                <a:defRPr/>
              </a:pPr>
              <a:t>12/10/2023</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12/10/2023</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12/10/2023</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12/10/2023</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269856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ntent Slide 3">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2"/>
          <a:srcRect t="24042" b="2"/>
          <a:stretch/>
        </p:blipFill>
        <p:spPr>
          <a:xfrm>
            <a:off x="-1133" y="0"/>
            <a:ext cx="1271102" cy="2204814"/>
          </a:xfrm>
          <a:prstGeom prst="rect">
            <a:avLst/>
          </a:prstGeom>
        </p:spPr>
      </p:pic>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12/10/2023</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
        <p:nvSpPr>
          <p:cNvPr id="10" name="Title 1"/>
          <p:cNvSpPr>
            <a:spLocks noGrp="1"/>
          </p:cNvSpPr>
          <p:nvPr>
            <p:ph type="title"/>
          </p:nvPr>
        </p:nvSpPr>
        <p:spPr>
          <a:xfrm>
            <a:off x="1300497" y="463196"/>
            <a:ext cx="7316968" cy="508928"/>
          </a:xfrm>
        </p:spPr>
        <p:txBody>
          <a:bodyPr/>
          <a:lstStyle>
            <a:lvl1pPr algn="l">
              <a:defRPr sz="2400">
                <a:solidFill>
                  <a:srgbClr val="404040"/>
                </a:solidFill>
              </a:defRPr>
            </a:lvl1pPr>
          </a:lstStyle>
          <a:p>
            <a:r>
              <a:rPr lang="en-US"/>
              <a:t>Click to edit Master title style</a:t>
            </a:r>
            <a:endParaRPr lang="en-US" dirty="0"/>
          </a:p>
        </p:txBody>
      </p:sp>
      <p:grpSp>
        <p:nvGrpSpPr>
          <p:cNvPr id="99" name="Group 98"/>
          <p:cNvGrpSpPr/>
          <p:nvPr/>
        </p:nvGrpSpPr>
        <p:grpSpPr>
          <a:xfrm>
            <a:off x="128728" y="229798"/>
            <a:ext cx="674644" cy="969086"/>
            <a:chOff x="224753" y="229798"/>
            <a:chExt cx="674644" cy="969086"/>
          </a:xfrm>
        </p:grpSpPr>
        <p:sp>
          <p:nvSpPr>
            <p:cNvPr id="22" name="Shape 20"/>
            <p:cNvSpPr/>
            <p:nvPr/>
          </p:nvSpPr>
          <p:spPr>
            <a:xfrm>
              <a:off x="677887" y="1095110"/>
              <a:ext cx="86070" cy="64548"/>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1"/>
            <p:cNvSpPr/>
            <p:nvPr/>
          </p:nvSpPr>
          <p:spPr>
            <a:xfrm>
              <a:off x="224753" y="423572"/>
              <a:ext cx="539204" cy="775311"/>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2"/>
            <p:cNvSpPr/>
            <p:nvPr/>
          </p:nvSpPr>
          <p:spPr>
            <a:xfrm>
              <a:off x="388863" y="290111"/>
              <a:ext cx="342152" cy="751429"/>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23"/>
            <p:cNvSpPr/>
            <p:nvPr/>
          </p:nvSpPr>
          <p:spPr>
            <a:xfrm>
              <a:off x="584639" y="278135"/>
              <a:ext cx="179318" cy="823735"/>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27"/>
            <p:cNvSpPr/>
            <p:nvPr/>
          </p:nvSpPr>
          <p:spPr>
            <a:xfrm>
              <a:off x="763957" y="1189956"/>
              <a:ext cx="16369" cy="8928"/>
            </a:xfrm>
            <a:custGeom>
              <a:avLst/>
              <a:gdLst/>
              <a:ahLst/>
              <a:cxnLst/>
              <a:rect l="0" t="0" r="0" b="0"/>
              <a:pathLst>
                <a:path w="20421" h="11137">
                  <a:moveTo>
                    <a:pt x="0" y="0"/>
                  </a:moveTo>
                  <a:lnTo>
                    <a:pt x="20421" y="11137"/>
                  </a:lnTo>
                  <a:lnTo>
                    <a:pt x="0" y="8148"/>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28"/>
            <p:cNvSpPr/>
            <p:nvPr/>
          </p:nvSpPr>
          <p:spPr>
            <a:xfrm>
              <a:off x="763957" y="1143404"/>
              <a:ext cx="39415" cy="37511"/>
            </a:xfrm>
            <a:custGeom>
              <a:avLst/>
              <a:gdLst/>
              <a:ahLst/>
              <a:cxnLst/>
              <a:rect l="0" t="0" r="0" b="0"/>
              <a:pathLst>
                <a:path w="49174" h="46792">
                  <a:moveTo>
                    <a:pt x="0" y="0"/>
                  </a:moveTo>
                  <a:lnTo>
                    <a:pt x="49174" y="46792"/>
                  </a:lnTo>
                  <a:lnTo>
                    <a:pt x="0" y="20276"/>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29"/>
            <p:cNvSpPr/>
            <p:nvPr/>
          </p:nvSpPr>
          <p:spPr>
            <a:xfrm>
              <a:off x="763957" y="229798"/>
              <a:ext cx="135440" cy="810274"/>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9536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grpSp>
        <p:nvGrpSpPr>
          <p:cNvPr id="7" name="Group 6"/>
          <p:cNvGrpSpPr/>
          <p:nvPr userDrawn="1"/>
        </p:nvGrpSpPr>
        <p:grpSpPr>
          <a:xfrm>
            <a:off x="462676" y="193064"/>
            <a:ext cx="1027574" cy="1757159"/>
            <a:chOff x="1605318" y="5379813"/>
            <a:chExt cx="1027730" cy="1757233"/>
          </a:xfrm>
          <a:solidFill>
            <a:schemeClr val="bg1"/>
          </a:solidFill>
        </p:grpSpPr>
        <p:sp>
          <p:nvSpPr>
            <p:cNvPr id="9"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8"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9"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0"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1"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2"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6"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7"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8"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2"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3"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4"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5"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6"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7"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8"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9"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0"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1"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2"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3"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4"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5"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6"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7"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8"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9"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0"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1"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2"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3"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4"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5"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6"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7"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8"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9"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0"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1"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2"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3"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4"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5"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6"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7"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8"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9"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0"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1"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2"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3"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4"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5"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6"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7"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8"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9"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0"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1"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2"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3"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4"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5"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6"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7"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8"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9"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40934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93" name="Picture 192"/>
          <p:cNvPicPr>
            <a:picLocks noChangeAspect="1"/>
          </p:cNvPicPr>
          <p:nvPr userDrawn="1"/>
        </p:nvPicPr>
        <p:blipFill rotWithShape="1">
          <a:blip r:embed="rId2"/>
          <a:srcRect t="8832" r="20193" b="5537"/>
          <a:stretch/>
        </p:blipFill>
        <p:spPr>
          <a:xfrm>
            <a:off x="6151717" y="254000"/>
            <a:ext cx="2992283" cy="6604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9910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b="303"/>
          <a:stretch/>
        </p:blipFill>
        <p:spPr>
          <a:xfrm>
            <a:off x="6233730" y="1"/>
            <a:ext cx="2910270" cy="6858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97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 divider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47DB6D2-6B75-48A9-BBD3-79F307EFE20C}" type="datetime1">
              <a:rPr lang="en-NZ"/>
              <a:pPr>
                <a:defRPr/>
              </a:pPr>
              <a:t>12/10/2023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lide divider 2">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D6D07E0-4119-4433-BE87-FD44E24C59E5}" type="datetime1">
              <a:rPr lang="en-NZ"/>
              <a:pPr>
                <a:defRPr/>
              </a:pPr>
              <a:t>12/10/2023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cxnSp>
        <p:nvCxnSpPr>
          <p:cNvPr id="7" name="Straight Connector 6"/>
          <p:cNvCxnSpPr/>
          <p:nvPr userDrawn="1"/>
        </p:nvCxnSpPr>
        <p:spPr>
          <a:xfrm flipH="1">
            <a:off x="711200" y="5651500"/>
            <a:ext cx="799193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711200" y="4762500"/>
            <a:ext cx="7991932" cy="711200"/>
          </a:xfrm>
        </p:spPr>
        <p:txBody>
          <a:bodyPr/>
          <a:lstStyle>
            <a:lvl1pPr marL="0" indent="0" algn="r">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669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sp>
        <p:nvSpPr>
          <p:cNvPr id="2" name="Rectangle 1"/>
          <p:cNvSpPr/>
          <p:nvPr userDrawn="1"/>
        </p:nvSpPr>
        <p:spPr>
          <a:xfrm>
            <a:off x="1093862" y="837488"/>
            <a:ext cx="7768127" cy="602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1" name="Rectangle 90"/>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2"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93"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9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grpSp>
        <p:nvGrpSpPr>
          <p:cNvPr id="95" name="Group 94"/>
          <p:cNvGrpSpPr/>
          <p:nvPr userDrawn="1"/>
        </p:nvGrpSpPr>
        <p:grpSpPr>
          <a:xfrm>
            <a:off x="123269" y="2882609"/>
            <a:ext cx="850952" cy="1422633"/>
            <a:chOff x="1605318" y="5379813"/>
            <a:chExt cx="1027730" cy="1757233"/>
          </a:xfrm>
          <a:solidFill>
            <a:schemeClr val="bg1"/>
          </a:solidFill>
        </p:grpSpPr>
        <p:sp>
          <p:nvSpPr>
            <p:cNvPr id="96"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7"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8"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9"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0"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1"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2"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3"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4"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5"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6"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7"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8"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9"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0"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1"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2"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3"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4"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5"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6"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7"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8"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9"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0"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1"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2"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3"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4"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5"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6"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7"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8"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9"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0"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1"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2"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3"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4"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5"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6"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7"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8"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9"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0"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1"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2"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3"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4"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5"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6"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7"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8"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9"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0"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1"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2"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3"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4"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5"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6"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7"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8"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9"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0"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1"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2"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3"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4"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5"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6"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7"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8"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9"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0"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1"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2"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3"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4"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5"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6"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10431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1948E7-D7A1-4D94-9863-38CB966E0019}" type="datetime1">
              <a:rPr lang="en-NZ"/>
              <a:pPr>
                <a:defRPr/>
              </a:pPr>
              <a:t>12/10/2023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&gt;&gt;MARKETING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28" r:id="rId2"/>
    <p:sldLayoutId id="2147483829" r:id="rId3"/>
    <p:sldLayoutId id="2147483830" r:id="rId4"/>
    <p:sldLayoutId id="2147483831" r:id="rId5"/>
    <p:sldLayoutId id="2147483817" r:id="rId6"/>
    <p:sldLayoutId id="2147483818" r:id="rId7"/>
    <p:sldLayoutId id="2147483832" r:id="rId8"/>
    <p:sldLayoutId id="2147483833" r:id="rId9"/>
    <p:sldLayoutId id="2147483823" r:id="rId10"/>
    <p:sldLayoutId id="2147483815" r:id="rId11"/>
    <p:sldLayoutId id="2147483827" r:id="rId12"/>
    <p:sldLayoutId id="2147483816" r:id="rId13"/>
    <p:sldLayoutId id="2147483834" r:id="rId14"/>
    <p:sldLayoutId id="2147483836" r:id="rId15"/>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4.xml"/><Relationship Id="rId5" Type="http://schemas.openxmlformats.org/officeDocument/2006/relationships/hyperlink" Target="https://apc01.safelinks.protection.outlook.com/?url=https%3A%2F%2Fwww.i-graduate.org%2Finternational-student-barometer&amp;data=05%7C01%7Cbstewardson%40unitec.ac.nz%7C0c583d520b664ee4f38308db6603fe4d%7C80f389b273804b67b5277f711a578130%7C0%7C0%7C638215939565247620%7CUnknown%7CTWFpbGZsb3d8eyJWIjoiMC4wLjAwMDAiLCJQIjoiV2luMzIiLCJBTiI6Ik1haWwiLCJXVCI6Mn0%3D%7C3000%7C%7C%7C&amp;sdata=U%2BZc4sgN7VqRpNoWKKrKQPVTC5223dyHxRWLrcoM7YM%3D&amp;reserved=0" TargetMode="Externa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1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marketing@unitec.ac.nz" TargetMode="External"/><Relationship Id="rId2" Type="http://schemas.openxmlformats.org/officeDocument/2006/relationships/hyperlink" Target="https://app.powerbi.com/groups/23c173f2-3e31-472e-bc92-a9b3a1aa0015/reports/8f4dd99b-49a4-44b6-a828-6a63b83b5b84?ctid=80f389b2-7380-4b67-b527-7f711a578130" TargetMode="Externa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 Id="rId5" Type="http://schemas.openxmlformats.org/officeDocument/2006/relationships/chart" Target="../charts/chart31.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2.xml"/><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a:t>Student NPS Semester 2 2023</a:t>
            </a:r>
          </a:p>
        </p:txBody>
      </p:sp>
      <p:sp>
        <p:nvSpPr>
          <p:cNvPr id="5" name="Subtitle 4"/>
          <p:cNvSpPr>
            <a:spLocks noGrp="1"/>
          </p:cNvSpPr>
          <p:nvPr>
            <p:ph type="subTitle" idx="1"/>
          </p:nvPr>
        </p:nvSpPr>
        <p:spPr/>
        <p:txBody>
          <a:bodyPr/>
          <a:lstStyle/>
          <a:p>
            <a:r>
              <a:rPr lang="en-NZ" dirty="0"/>
              <a:t>October 2023</a:t>
            </a:r>
          </a:p>
        </p:txBody>
      </p:sp>
    </p:spTree>
    <p:extLst>
      <p:ext uri="{BB962C8B-B14F-4D97-AF65-F5344CB8AC3E}">
        <p14:creationId xmlns:p14="http://schemas.microsoft.com/office/powerpoint/2010/main" val="119025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50EABC-EE99-455D-A26B-2E03B920A601}"/>
              </a:ext>
            </a:extLst>
          </p:cNvPr>
          <p:cNvSpPr/>
          <p:nvPr/>
        </p:nvSpPr>
        <p:spPr>
          <a:xfrm flipH="1">
            <a:off x="5704114" y="4102216"/>
            <a:ext cx="772185" cy="169080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r>
              <a:rPr lang="en-US"/>
              <a:t>&gt;&gt;MARKETING</a:t>
            </a:r>
            <a:endParaRPr lang="en-US" dirty="0"/>
          </a:p>
        </p:txBody>
      </p:sp>
      <p:sp>
        <p:nvSpPr>
          <p:cNvPr id="14" name="Title 13">
            <a:extLst>
              <a:ext uri="{FF2B5EF4-FFF2-40B4-BE49-F238E27FC236}">
                <a16:creationId xmlns:a16="http://schemas.microsoft.com/office/drawing/2014/main" id="{6E75A21A-C500-4C6A-B80F-3F15C1654DFE}"/>
              </a:ext>
            </a:extLst>
          </p:cNvPr>
          <p:cNvSpPr>
            <a:spLocks noGrp="1"/>
          </p:cNvSpPr>
          <p:nvPr>
            <p:ph type="title"/>
          </p:nvPr>
        </p:nvSpPr>
        <p:spPr/>
        <p:txBody>
          <a:bodyPr/>
          <a:lstStyle/>
          <a:p>
            <a:r>
              <a:rPr lang="en-NZ" dirty="0"/>
              <a:t>All other priority groups have also hit new highs</a:t>
            </a:r>
          </a:p>
        </p:txBody>
      </p:sp>
      <p:sp>
        <p:nvSpPr>
          <p:cNvPr id="8" name="Rectangle 7"/>
          <p:cNvSpPr/>
          <p:nvPr/>
        </p:nvSpPr>
        <p:spPr>
          <a:xfrm>
            <a:off x="596428"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Defining disability in semester 2023 is different to previous waves as it was directly asked in the survey this semester</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2023 by priority group), n = 586 | 202 | 117</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learner can belong to multiple schools or priority groups</a:t>
            </a:r>
          </a:p>
        </p:txBody>
      </p:sp>
      <p:graphicFrame>
        <p:nvGraphicFramePr>
          <p:cNvPr id="7" name="Content Placeholder 14">
            <a:extLst>
              <a:ext uri="{FF2B5EF4-FFF2-40B4-BE49-F238E27FC236}">
                <a16:creationId xmlns:a16="http://schemas.microsoft.com/office/drawing/2014/main" id="{0BD94DBC-D542-469B-AEDC-E3BD42936C8A}"/>
              </a:ext>
            </a:extLst>
          </p:cNvPr>
          <p:cNvGraphicFramePr>
            <a:graphicFrameLocks/>
          </p:cNvGraphicFramePr>
          <p:nvPr>
            <p:extLst>
              <p:ext uri="{D42A27DB-BD31-4B8C-83A1-F6EECF244321}">
                <p14:modId xmlns:p14="http://schemas.microsoft.com/office/powerpoint/2010/main" val="12083107"/>
              </p:ext>
            </p:extLst>
          </p:nvPr>
        </p:nvGraphicFramePr>
        <p:xfrm>
          <a:off x="527565" y="1626316"/>
          <a:ext cx="4044950"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4">
            <a:extLst>
              <a:ext uri="{FF2B5EF4-FFF2-40B4-BE49-F238E27FC236}">
                <a16:creationId xmlns:a16="http://schemas.microsoft.com/office/drawing/2014/main" id="{BFF84C79-F445-4582-83D9-DDEEFD485568}"/>
              </a:ext>
            </a:extLst>
          </p:cNvPr>
          <p:cNvGraphicFramePr>
            <a:graphicFrameLocks/>
          </p:cNvGraphicFramePr>
          <p:nvPr>
            <p:extLst>
              <p:ext uri="{D42A27DB-BD31-4B8C-83A1-F6EECF244321}">
                <p14:modId xmlns:p14="http://schemas.microsoft.com/office/powerpoint/2010/main" val="1892358595"/>
              </p:ext>
            </p:extLst>
          </p:nvPr>
        </p:nvGraphicFramePr>
        <p:xfrm>
          <a:off x="4572000" y="1623411"/>
          <a:ext cx="4044950" cy="205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4">
            <a:extLst>
              <a:ext uri="{FF2B5EF4-FFF2-40B4-BE49-F238E27FC236}">
                <a16:creationId xmlns:a16="http://schemas.microsoft.com/office/drawing/2014/main" id="{70C1CC90-197D-45E4-A133-8EF2C09EBD4A}"/>
              </a:ext>
            </a:extLst>
          </p:cNvPr>
          <p:cNvGraphicFramePr>
            <a:graphicFrameLocks/>
          </p:cNvGraphicFramePr>
          <p:nvPr>
            <p:extLst>
              <p:ext uri="{D42A27DB-BD31-4B8C-83A1-F6EECF244321}">
                <p14:modId xmlns:p14="http://schemas.microsoft.com/office/powerpoint/2010/main" val="1699168564"/>
              </p:ext>
            </p:extLst>
          </p:nvPr>
        </p:nvGraphicFramePr>
        <p:xfrm>
          <a:off x="2549525" y="3763963"/>
          <a:ext cx="4044950" cy="2054225"/>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2570A139-7C6D-4627-8F2D-DF5E4A8F31E9}"/>
              </a:ext>
            </a:extLst>
          </p:cNvPr>
          <p:cNvSpPr/>
          <p:nvPr/>
        </p:nvSpPr>
        <p:spPr>
          <a:xfrm>
            <a:off x="6609086" y="2724666"/>
            <a:ext cx="1332411" cy="508928"/>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dirty="0">
                <a:solidFill>
                  <a:srgbClr val="404040"/>
                </a:solidFill>
                <a:latin typeface="Verdana" panose="020B0604030504040204" pitchFamily="34" charset="0"/>
                <a:ea typeface="Verdana" panose="020B0604030504040204" pitchFamily="34" charset="0"/>
              </a:rPr>
              <a:t>The </a:t>
            </a:r>
            <a:r>
              <a:rPr lang="en-NZ" sz="900" dirty="0">
                <a:solidFill>
                  <a:srgbClr val="404040"/>
                </a:solidFill>
                <a:latin typeface="Verdana" panose="020B0604030504040204" pitchFamily="34" charset="0"/>
                <a:ea typeface="Verdana" panose="020B0604030504040204" pitchFamily="34" charset="0"/>
                <a:hlinkClick r:id="rId5"/>
              </a:rPr>
              <a:t>ISB benchmark </a:t>
            </a:r>
            <a:r>
              <a:rPr lang="en-NZ" sz="900" dirty="0">
                <a:solidFill>
                  <a:srgbClr val="404040"/>
                </a:solidFill>
                <a:latin typeface="Verdana" panose="020B0604030504040204" pitchFamily="34" charset="0"/>
                <a:ea typeface="Verdana" panose="020B0604030504040204" pitchFamily="34" charset="0"/>
              </a:rPr>
              <a:t>for international student NPS is 10</a:t>
            </a:r>
          </a:p>
        </p:txBody>
      </p:sp>
      <p:cxnSp>
        <p:nvCxnSpPr>
          <p:cNvPr id="5" name="Connector: Elbow 4">
            <a:extLst>
              <a:ext uri="{FF2B5EF4-FFF2-40B4-BE49-F238E27FC236}">
                <a16:creationId xmlns:a16="http://schemas.microsoft.com/office/drawing/2014/main" id="{79B0FB67-7627-44AA-B7A4-F75C419CD6C2}"/>
              </a:ext>
            </a:extLst>
          </p:cNvPr>
          <p:cNvCxnSpPr>
            <a:cxnSpLocks/>
            <a:stCxn id="12" idx="3"/>
          </p:cNvCxnSpPr>
          <p:nvPr/>
        </p:nvCxnSpPr>
        <p:spPr>
          <a:xfrm flipV="1">
            <a:off x="7941497" y="2185857"/>
            <a:ext cx="351478" cy="793273"/>
          </a:xfrm>
          <a:prstGeom prst="bentConnector2">
            <a:avLst/>
          </a:prstGeom>
          <a:ln w="12700">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21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01398" y="2377440"/>
            <a:ext cx="360000" cy="34407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a:xfrm>
            <a:off x="4916488" y="6491288"/>
            <a:ext cx="3794125" cy="230187"/>
          </a:xfrm>
        </p:spPr>
        <p:txBody>
          <a:bodyPr/>
          <a:lstStyle/>
          <a:p>
            <a:pPr>
              <a:defRPr/>
            </a:pPr>
            <a:r>
              <a:rPr lang="en-NZ" dirty="0"/>
              <a:t>&gt;&gt;MARKETING</a:t>
            </a:r>
          </a:p>
        </p:txBody>
      </p:sp>
      <p:sp>
        <p:nvSpPr>
          <p:cNvPr id="15" name="Rectangle 14"/>
          <p:cNvSpPr/>
          <p:nvPr/>
        </p:nvSpPr>
        <p:spPr>
          <a:xfrm>
            <a:off x="586597" y="5926352"/>
            <a:ext cx="780846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 Perceptive customer monitor, New Zealand NPS® Industry Benchmarks 2022 report</a:t>
            </a:r>
          </a:p>
        </p:txBody>
      </p:sp>
      <p:sp>
        <p:nvSpPr>
          <p:cNvPr id="3" name="Title 2"/>
          <p:cNvSpPr>
            <a:spLocks noGrp="1"/>
          </p:cNvSpPr>
          <p:nvPr>
            <p:ph type="title"/>
          </p:nvPr>
        </p:nvSpPr>
        <p:spPr/>
        <p:txBody>
          <a:bodyPr/>
          <a:lstStyle/>
          <a:p>
            <a:r>
              <a:rPr lang="en-NZ" dirty="0"/>
              <a:t>Unitec’s student NPS is now well above the tertiary education benchmark</a:t>
            </a:r>
          </a:p>
        </p:txBody>
      </p:sp>
      <p:sp>
        <p:nvSpPr>
          <p:cNvPr id="8" name="Rectangle 7">
            <a:extLst>
              <a:ext uri="{FF2B5EF4-FFF2-40B4-BE49-F238E27FC236}">
                <a16:creationId xmlns:a16="http://schemas.microsoft.com/office/drawing/2014/main" id="{CE592962-9D6F-45FD-A931-0220962AB5D8}"/>
              </a:ext>
            </a:extLst>
          </p:cNvPr>
          <p:cNvSpPr/>
          <p:nvPr/>
        </p:nvSpPr>
        <p:spPr>
          <a:xfrm>
            <a:off x="667319" y="2377439"/>
            <a:ext cx="360000" cy="34407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00985297"/>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0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56C71-3A3E-B8B3-2521-BC8DDB6B491E}"/>
              </a:ext>
            </a:extLst>
          </p:cNvPr>
          <p:cNvSpPr/>
          <p:nvPr/>
        </p:nvSpPr>
        <p:spPr>
          <a:xfrm>
            <a:off x="2295296" y="2238106"/>
            <a:ext cx="336604" cy="357137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Rectangle 12"/>
          <p:cNvSpPr/>
          <p:nvPr/>
        </p:nvSpPr>
        <p:spPr>
          <a:xfrm>
            <a:off x="1637703" y="2238106"/>
            <a:ext cx="336604" cy="357137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a:xfrm>
            <a:off x="4916488" y="6491288"/>
            <a:ext cx="3794125" cy="230187"/>
          </a:xfrm>
        </p:spPr>
        <p:txBody>
          <a:bodyPr/>
          <a:lstStyle/>
          <a:p>
            <a:pPr>
              <a:defRPr/>
            </a:pPr>
            <a:r>
              <a:rPr lang="en-NZ" dirty="0"/>
              <a:t>&gt;&gt;MARKETING</a:t>
            </a:r>
          </a:p>
        </p:txBody>
      </p:sp>
      <p:sp>
        <p:nvSpPr>
          <p:cNvPr id="15" name="Rectangle 14"/>
          <p:cNvSpPr/>
          <p:nvPr/>
        </p:nvSpPr>
        <p:spPr>
          <a:xfrm>
            <a:off x="586597" y="5926352"/>
            <a:ext cx="780846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 Te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Pūkenga</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learner engagement survey – semester 2 2022</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Other institutes most likely have new and returning students mixed together at an unknown ratio</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sample size and response rate of other institutes is unknown</a:t>
            </a:r>
          </a:p>
        </p:txBody>
      </p:sp>
      <p:sp>
        <p:nvSpPr>
          <p:cNvPr id="3" name="Title 2"/>
          <p:cNvSpPr>
            <a:spLocks noGrp="1"/>
          </p:cNvSpPr>
          <p:nvPr>
            <p:ph type="title"/>
          </p:nvPr>
        </p:nvSpPr>
        <p:spPr/>
        <p:txBody>
          <a:bodyPr/>
          <a:lstStyle/>
          <a:p>
            <a:r>
              <a:rPr lang="en-NZ" dirty="0"/>
              <a:t>Unitec’s NPS places it at the upper end of all Te </a:t>
            </a:r>
            <a:r>
              <a:rPr lang="en-NZ" dirty="0" err="1"/>
              <a:t>Pūkenga</a:t>
            </a:r>
            <a:r>
              <a:rPr lang="en-NZ" dirty="0"/>
              <a:t> subsidiaries</a:t>
            </a:r>
          </a:p>
        </p:txBody>
      </p:sp>
      <p:sp>
        <p:nvSpPr>
          <p:cNvPr id="8" name="Rectangle 7">
            <a:extLst>
              <a:ext uri="{FF2B5EF4-FFF2-40B4-BE49-F238E27FC236}">
                <a16:creationId xmlns:a16="http://schemas.microsoft.com/office/drawing/2014/main" id="{CE592962-9D6F-45FD-A931-0220962AB5D8}"/>
              </a:ext>
            </a:extLst>
          </p:cNvPr>
          <p:cNvSpPr/>
          <p:nvPr/>
        </p:nvSpPr>
        <p:spPr>
          <a:xfrm>
            <a:off x="988819" y="2238105"/>
            <a:ext cx="336604" cy="357137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90209320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59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581761552"/>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2023), n = 1049</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2072054244"/>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2728880084"/>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908215894"/>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2757777374"/>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323318094"/>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6" name="Title 5">
            <a:extLst>
              <a:ext uri="{FF2B5EF4-FFF2-40B4-BE49-F238E27FC236}">
                <a16:creationId xmlns:a16="http://schemas.microsoft.com/office/drawing/2014/main" id="{671EEA38-A575-432D-B0BB-A7A03B32AB5C}"/>
              </a:ext>
            </a:extLst>
          </p:cNvPr>
          <p:cNvSpPr>
            <a:spLocks noGrp="1"/>
          </p:cNvSpPr>
          <p:nvPr>
            <p:ph type="title"/>
          </p:nvPr>
        </p:nvSpPr>
        <p:spPr>
          <a:xfrm>
            <a:off x="1418053" y="463196"/>
            <a:ext cx="7199412" cy="508928"/>
          </a:xfrm>
        </p:spPr>
        <p:txBody>
          <a:bodyPr/>
          <a:lstStyle/>
          <a:p>
            <a:r>
              <a:rPr lang="en-NZ" dirty="0"/>
              <a:t>Matching the increased NPS, satisfaction across almost every measured aspect is significantly up this semester</a:t>
            </a:r>
          </a:p>
        </p:txBody>
      </p:sp>
      <p:sp>
        <p:nvSpPr>
          <p:cNvPr id="66" name="Rectangle 65">
            <a:extLst>
              <a:ext uri="{FF2B5EF4-FFF2-40B4-BE49-F238E27FC236}">
                <a16:creationId xmlns:a16="http://schemas.microsoft.com/office/drawing/2014/main" id="{50E03DFA-20EE-4F7A-A33F-D532B84F1829}"/>
              </a:ext>
            </a:extLst>
          </p:cNvPr>
          <p:cNvSpPr/>
          <p:nvPr/>
        </p:nvSpPr>
        <p:spPr>
          <a:xfrm>
            <a:off x="7284345" y="1204715"/>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68" name="Isosceles Triangle 67">
            <a:extLst>
              <a:ext uri="{FF2B5EF4-FFF2-40B4-BE49-F238E27FC236}">
                <a16:creationId xmlns:a16="http://schemas.microsoft.com/office/drawing/2014/main" id="{FCCC3874-1838-4BDB-95B7-C5467847CA77}"/>
              </a:ext>
            </a:extLst>
          </p:cNvPr>
          <p:cNvSpPr/>
          <p:nvPr/>
        </p:nvSpPr>
        <p:spPr>
          <a:xfrm>
            <a:off x="1526639" y="219333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5651BC28-391A-41E7-81AD-D3B4C699F0D0}"/>
              </a:ext>
            </a:extLst>
          </p:cNvPr>
          <p:cNvSpPr/>
          <p:nvPr/>
        </p:nvSpPr>
        <p:spPr>
          <a:xfrm>
            <a:off x="1539020" y="292923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FF164DB7-D707-4686-AD21-2A8D3CFB646E}"/>
              </a:ext>
            </a:extLst>
          </p:cNvPr>
          <p:cNvSpPr/>
          <p:nvPr/>
        </p:nvSpPr>
        <p:spPr>
          <a:xfrm rot="10800000">
            <a:off x="1524040" y="285248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724C95BB-EC27-42DB-B3AD-5CD0D5ECDB1E}"/>
              </a:ext>
            </a:extLst>
          </p:cNvPr>
          <p:cNvSpPr/>
          <p:nvPr/>
        </p:nvSpPr>
        <p:spPr>
          <a:xfrm>
            <a:off x="4165193" y="288179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Isosceles Triangle 85">
            <a:extLst>
              <a:ext uri="{FF2B5EF4-FFF2-40B4-BE49-F238E27FC236}">
                <a16:creationId xmlns:a16="http://schemas.microsoft.com/office/drawing/2014/main" id="{CF917BCC-C09A-41F5-ABF8-D0CC0BDA830D}"/>
              </a:ext>
            </a:extLst>
          </p:cNvPr>
          <p:cNvSpPr/>
          <p:nvPr/>
        </p:nvSpPr>
        <p:spPr>
          <a:xfrm rot="10800000">
            <a:off x="6842118" y="256075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Isosceles Triangle 86">
            <a:extLst>
              <a:ext uri="{FF2B5EF4-FFF2-40B4-BE49-F238E27FC236}">
                <a16:creationId xmlns:a16="http://schemas.microsoft.com/office/drawing/2014/main" id="{6209E764-5193-49B9-88EF-86A33DA9F577}"/>
              </a:ext>
            </a:extLst>
          </p:cNvPr>
          <p:cNvSpPr/>
          <p:nvPr/>
        </p:nvSpPr>
        <p:spPr>
          <a:xfrm>
            <a:off x="6847964" y="286863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a:extLst>
              <a:ext uri="{FF2B5EF4-FFF2-40B4-BE49-F238E27FC236}">
                <a16:creationId xmlns:a16="http://schemas.microsoft.com/office/drawing/2014/main" id="{37B5278B-0EFC-4208-B353-52744D54F925}"/>
              </a:ext>
            </a:extLst>
          </p:cNvPr>
          <p:cNvSpPr/>
          <p:nvPr/>
        </p:nvSpPr>
        <p:spPr>
          <a:xfrm>
            <a:off x="1509222" y="402844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E5E3E700-7BC7-40DF-A108-A69ADAB42D6F}"/>
              </a:ext>
            </a:extLst>
          </p:cNvPr>
          <p:cNvSpPr/>
          <p:nvPr/>
        </p:nvSpPr>
        <p:spPr>
          <a:xfrm rot="10800000">
            <a:off x="1504184" y="436947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Isosceles Triangle 89">
            <a:extLst>
              <a:ext uri="{FF2B5EF4-FFF2-40B4-BE49-F238E27FC236}">
                <a16:creationId xmlns:a16="http://schemas.microsoft.com/office/drawing/2014/main" id="{69BBD814-EAE8-4371-99D1-9A0E3BC12C31}"/>
              </a:ext>
            </a:extLst>
          </p:cNvPr>
          <p:cNvSpPr/>
          <p:nvPr/>
        </p:nvSpPr>
        <p:spPr>
          <a:xfrm rot="10800000">
            <a:off x="4200262" y="439759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44326D89-8733-486B-B622-7F4974908B95}"/>
              </a:ext>
            </a:extLst>
          </p:cNvPr>
          <p:cNvSpPr/>
          <p:nvPr/>
        </p:nvSpPr>
        <p:spPr>
          <a:xfrm>
            <a:off x="4193889" y="473612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Isosceles Triangle 91">
            <a:extLst>
              <a:ext uri="{FF2B5EF4-FFF2-40B4-BE49-F238E27FC236}">
                <a16:creationId xmlns:a16="http://schemas.microsoft.com/office/drawing/2014/main" id="{E2440D4B-382C-49D5-B079-1AF34C028574}"/>
              </a:ext>
            </a:extLst>
          </p:cNvPr>
          <p:cNvSpPr/>
          <p:nvPr/>
        </p:nvSpPr>
        <p:spPr>
          <a:xfrm>
            <a:off x="6845375" y="400713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Isosceles Triangle 92">
            <a:extLst>
              <a:ext uri="{FF2B5EF4-FFF2-40B4-BE49-F238E27FC236}">
                <a16:creationId xmlns:a16="http://schemas.microsoft.com/office/drawing/2014/main" id="{89B8889B-18DF-4559-AEB3-A703DFA2CF81}"/>
              </a:ext>
            </a:extLst>
          </p:cNvPr>
          <p:cNvSpPr/>
          <p:nvPr/>
        </p:nvSpPr>
        <p:spPr>
          <a:xfrm rot="10800000">
            <a:off x="6847970" y="434527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Isosceles Triangle 93">
            <a:extLst>
              <a:ext uri="{FF2B5EF4-FFF2-40B4-BE49-F238E27FC236}">
                <a16:creationId xmlns:a16="http://schemas.microsoft.com/office/drawing/2014/main" id="{E7E4563D-7A68-4207-ADE5-79E1FCDBC87B}"/>
              </a:ext>
            </a:extLst>
          </p:cNvPr>
          <p:cNvSpPr/>
          <p:nvPr/>
        </p:nvSpPr>
        <p:spPr>
          <a:xfrm>
            <a:off x="4671394" y="275896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Isosceles Triangle 94">
            <a:extLst>
              <a:ext uri="{FF2B5EF4-FFF2-40B4-BE49-F238E27FC236}">
                <a16:creationId xmlns:a16="http://schemas.microsoft.com/office/drawing/2014/main" id="{076454BC-B33D-4340-9255-5E938D446DD0}"/>
              </a:ext>
            </a:extLst>
          </p:cNvPr>
          <p:cNvSpPr/>
          <p:nvPr/>
        </p:nvSpPr>
        <p:spPr>
          <a:xfrm>
            <a:off x="7331458" y="282913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Isosceles Triangle 100">
            <a:extLst>
              <a:ext uri="{FF2B5EF4-FFF2-40B4-BE49-F238E27FC236}">
                <a16:creationId xmlns:a16="http://schemas.microsoft.com/office/drawing/2014/main" id="{1A3192E9-6680-450E-8EEB-87BA57D1C130}"/>
              </a:ext>
            </a:extLst>
          </p:cNvPr>
          <p:cNvSpPr/>
          <p:nvPr/>
        </p:nvSpPr>
        <p:spPr>
          <a:xfrm>
            <a:off x="5180404" y="434947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Isosceles Triangle 101">
            <a:extLst>
              <a:ext uri="{FF2B5EF4-FFF2-40B4-BE49-F238E27FC236}">
                <a16:creationId xmlns:a16="http://schemas.microsoft.com/office/drawing/2014/main" id="{835A0266-6D4A-44D0-84E0-972E48D54CFC}"/>
              </a:ext>
            </a:extLst>
          </p:cNvPr>
          <p:cNvSpPr/>
          <p:nvPr/>
        </p:nvSpPr>
        <p:spPr>
          <a:xfrm rot="10800000">
            <a:off x="2509532" y="215219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Isosceles Triangle 102">
            <a:extLst>
              <a:ext uri="{FF2B5EF4-FFF2-40B4-BE49-F238E27FC236}">
                <a16:creationId xmlns:a16="http://schemas.microsoft.com/office/drawing/2014/main" id="{3CB4C783-0F60-4C7A-A0F4-014D1869D548}"/>
              </a:ext>
            </a:extLst>
          </p:cNvPr>
          <p:cNvSpPr/>
          <p:nvPr/>
        </p:nvSpPr>
        <p:spPr>
          <a:xfrm>
            <a:off x="2496829" y="284775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1E403BCC-ED65-5391-4DFB-F42E129C8498}"/>
              </a:ext>
            </a:extLst>
          </p:cNvPr>
          <p:cNvSpPr/>
          <p:nvPr/>
        </p:nvSpPr>
        <p:spPr>
          <a:xfrm>
            <a:off x="8340080" y="402583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3AE1A464-3F99-D60C-FBC5-5915FAD57E19}"/>
              </a:ext>
            </a:extLst>
          </p:cNvPr>
          <p:cNvSpPr/>
          <p:nvPr/>
        </p:nvSpPr>
        <p:spPr>
          <a:xfrm rot="10800000">
            <a:off x="8325754" y="464994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8FD6301D-DCEF-308A-41AA-3F1A70875C5C}"/>
              </a:ext>
            </a:extLst>
          </p:cNvPr>
          <p:cNvSpPr/>
          <p:nvPr/>
        </p:nvSpPr>
        <p:spPr>
          <a:xfrm>
            <a:off x="6831477" y="473612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94A4D2D4-C1A3-B974-BBC9-2DC4A45EABCD}"/>
              </a:ext>
            </a:extLst>
          </p:cNvPr>
          <p:cNvSpPr/>
          <p:nvPr/>
        </p:nvSpPr>
        <p:spPr>
          <a:xfrm>
            <a:off x="5665478" y="222539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377CD70B-700D-A739-A3FE-579051F170CD}"/>
              </a:ext>
            </a:extLst>
          </p:cNvPr>
          <p:cNvSpPr/>
          <p:nvPr/>
        </p:nvSpPr>
        <p:spPr>
          <a:xfrm rot="10800000">
            <a:off x="5652874" y="258234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FA4E213-3097-13E2-0D46-4504F93A6733}"/>
              </a:ext>
            </a:extLst>
          </p:cNvPr>
          <p:cNvSpPr/>
          <p:nvPr/>
        </p:nvSpPr>
        <p:spPr>
          <a:xfrm rot="10800000">
            <a:off x="5652874" y="281540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38928F9F-62B0-6351-D3B7-8B3AE48BC1F1}"/>
              </a:ext>
            </a:extLst>
          </p:cNvPr>
          <p:cNvSpPr/>
          <p:nvPr/>
        </p:nvSpPr>
        <p:spPr>
          <a:xfrm>
            <a:off x="8334462" y="22456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2BF8E67E-2BE7-7F70-8777-1979F42A3424}"/>
              </a:ext>
            </a:extLst>
          </p:cNvPr>
          <p:cNvSpPr/>
          <p:nvPr/>
        </p:nvSpPr>
        <p:spPr>
          <a:xfrm rot="10800000">
            <a:off x="8304994" y="2915701"/>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03503F40-2F57-EF05-E7DF-A6F952CF0A1B}"/>
              </a:ext>
            </a:extLst>
          </p:cNvPr>
          <p:cNvSpPr/>
          <p:nvPr/>
        </p:nvSpPr>
        <p:spPr>
          <a:xfrm>
            <a:off x="5679653" y="405616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81C2CBDD-BD62-C4EA-FF78-2FC96989ACAB}"/>
              </a:ext>
            </a:extLst>
          </p:cNvPr>
          <p:cNvSpPr/>
          <p:nvPr/>
        </p:nvSpPr>
        <p:spPr>
          <a:xfrm rot="10800000">
            <a:off x="5671617" y="465782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id="{ECA53948-8B16-BFDB-1800-BA1344E5AAD7}"/>
              </a:ext>
            </a:extLst>
          </p:cNvPr>
          <p:cNvSpPr/>
          <p:nvPr/>
        </p:nvSpPr>
        <p:spPr>
          <a:xfrm>
            <a:off x="2996303" y="404375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574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663172171"/>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2023), n = 1049</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1608605176"/>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2578612273"/>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492145257"/>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3381388997"/>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1249075144"/>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5" name="Title 4">
            <a:extLst>
              <a:ext uri="{FF2B5EF4-FFF2-40B4-BE49-F238E27FC236}">
                <a16:creationId xmlns:a16="http://schemas.microsoft.com/office/drawing/2014/main" id="{0D81F066-A700-49CC-8371-72781B8AED96}"/>
              </a:ext>
            </a:extLst>
          </p:cNvPr>
          <p:cNvSpPr>
            <a:spLocks noGrp="1"/>
          </p:cNvSpPr>
          <p:nvPr>
            <p:ph type="title"/>
          </p:nvPr>
        </p:nvSpPr>
        <p:spPr/>
        <p:txBody>
          <a:bodyPr/>
          <a:lstStyle/>
          <a:p>
            <a:r>
              <a:rPr lang="en-NZ" dirty="0"/>
              <a:t>Again, most aspects are up, but noticeable that dissatisfaction remains consistently high for facilities at 16%</a:t>
            </a:r>
          </a:p>
        </p:txBody>
      </p:sp>
      <p:sp>
        <p:nvSpPr>
          <p:cNvPr id="58" name="Rectangle 57">
            <a:extLst>
              <a:ext uri="{FF2B5EF4-FFF2-40B4-BE49-F238E27FC236}">
                <a16:creationId xmlns:a16="http://schemas.microsoft.com/office/drawing/2014/main" id="{A56F3437-F90E-4D1D-9CBD-8E13065F238E}"/>
              </a:ext>
            </a:extLst>
          </p:cNvPr>
          <p:cNvSpPr/>
          <p:nvPr/>
        </p:nvSpPr>
        <p:spPr>
          <a:xfrm>
            <a:off x="7281476" y="1200808"/>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61" name="Isosceles Triangle 60">
            <a:extLst>
              <a:ext uri="{FF2B5EF4-FFF2-40B4-BE49-F238E27FC236}">
                <a16:creationId xmlns:a16="http://schemas.microsoft.com/office/drawing/2014/main" id="{4F2EC01C-1B9D-4929-843F-0143F9AC93F7}"/>
              </a:ext>
            </a:extLst>
          </p:cNvPr>
          <p:cNvSpPr/>
          <p:nvPr/>
        </p:nvSpPr>
        <p:spPr>
          <a:xfrm>
            <a:off x="1516378" y="21842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75054289-A20D-445E-8949-FD8EB111B087}"/>
              </a:ext>
            </a:extLst>
          </p:cNvPr>
          <p:cNvSpPr/>
          <p:nvPr/>
        </p:nvSpPr>
        <p:spPr>
          <a:xfrm>
            <a:off x="4145242" y="291128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D0C355E2-301A-45BD-A3E4-6329C72F908D}"/>
              </a:ext>
            </a:extLst>
          </p:cNvPr>
          <p:cNvSpPr/>
          <p:nvPr/>
        </p:nvSpPr>
        <p:spPr>
          <a:xfrm>
            <a:off x="6860368" y="218816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Isosceles Triangle 80">
            <a:extLst>
              <a:ext uri="{FF2B5EF4-FFF2-40B4-BE49-F238E27FC236}">
                <a16:creationId xmlns:a16="http://schemas.microsoft.com/office/drawing/2014/main" id="{6866CC35-B2AF-40B7-B8BB-E0B5AF99DA49}"/>
              </a:ext>
            </a:extLst>
          </p:cNvPr>
          <p:cNvSpPr/>
          <p:nvPr/>
        </p:nvSpPr>
        <p:spPr>
          <a:xfrm>
            <a:off x="1507170" y="456235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921423ED-C880-48E1-A364-7F71751AE4B0}"/>
              </a:ext>
            </a:extLst>
          </p:cNvPr>
          <p:cNvSpPr/>
          <p:nvPr/>
        </p:nvSpPr>
        <p:spPr>
          <a:xfrm rot="10800000">
            <a:off x="1507170" y="4729335"/>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Isosceles Triangle 83">
            <a:extLst>
              <a:ext uri="{FF2B5EF4-FFF2-40B4-BE49-F238E27FC236}">
                <a16:creationId xmlns:a16="http://schemas.microsoft.com/office/drawing/2014/main" id="{3160747B-9E27-4C4B-94BF-CFFE9E02A43D}"/>
              </a:ext>
            </a:extLst>
          </p:cNvPr>
          <p:cNvSpPr/>
          <p:nvPr/>
        </p:nvSpPr>
        <p:spPr>
          <a:xfrm>
            <a:off x="6857733" y="398978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Isosceles Triangle 84">
            <a:extLst>
              <a:ext uri="{FF2B5EF4-FFF2-40B4-BE49-F238E27FC236}">
                <a16:creationId xmlns:a16="http://schemas.microsoft.com/office/drawing/2014/main" id="{55F497BA-2979-46FD-9A1B-219F45B76DF0}"/>
              </a:ext>
            </a:extLst>
          </p:cNvPr>
          <p:cNvSpPr/>
          <p:nvPr/>
        </p:nvSpPr>
        <p:spPr>
          <a:xfrm rot="10800000">
            <a:off x="6866902" y="426875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Isosceles Triangle 86">
            <a:extLst>
              <a:ext uri="{FF2B5EF4-FFF2-40B4-BE49-F238E27FC236}">
                <a16:creationId xmlns:a16="http://schemas.microsoft.com/office/drawing/2014/main" id="{BD19683C-1735-44B0-AF6A-4A215C88933C}"/>
              </a:ext>
            </a:extLst>
          </p:cNvPr>
          <p:cNvSpPr/>
          <p:nvPr/>
        </p:nvSpPr>
        <p:spPr>
          <a:xfrm>
            <a:off x="6860326" y="447405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a:extLst>
              <a:ext uri="{FF2B5EF4-FFF2-40B4-BE49-F238E27FC236}">
                <a16:creationId xmlns:a16="http://schemas.microsoft.com/office/drawing/2014/main" id="{C694D935-5007-4265-9CAC-7051DE7DA956}"/>
              </a:ext>
            </a:extLst>
          </p:cNvPr>
          <p:cNvSpPr/>
          <p:nvPr/>
        </p:nvSpPr>
        <p:spPr>
          <a:xfrm rot="10800000">
            <a:off x="6862960" y="469807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6126F4DB-55FE-4BA1-AB0E-5FA21268F163}"/>
              </a:ext>
            </a:extLst>
          </p:cNvPr>
          <p:cNvSpPr/>
          <p:nvPr/>
        </p:nvSpPr>
        <p:spPr>
          <a:xfrm>
            <a:off x="1999541" y="285852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7F825805-1B1D-47FF-90CF-B244AC47E7BE}"/>
              </a:ext>
            </a:extLst>
          </p:cNvPr>
          <p:cNvSpPr/>
          <p:nvPr/>
        </p:nvSpPr>
        <p:spPr>
          <a:xfrm>
            <a:off x="7350383" y="426875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D4AF840D-6C73-48EF-9855-75D40F50459E}"/>
              </a:ext>
            </a:extLst>
          </p:cNvPr>
          <p:cNvSpPr/>
          <p:nvPr/>
        </p:nvSpPr>
        <p:spPr>
          <a:xfrm rot="10800000">
            <a:off x="7351105" y="454738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Isosceles Triangle 91">
            <a:extLst>
              <a:ext uri="{FF2B5EF4-FFF2-40B4-BE49-F238E27FC236}">
                <a16:creationId xmlns:a16="http://schemas.microsoft.com/office/drawing/2014/main" id="{CD6BDAA8-17E1-49C7-A4EC-8E61EF38DCE2}"/>
              </a:ext>
            </a:extLst>
          </p:cNvPr>
          <p:cNvSpPr/>
          <p:nvPr/>
        </p:nvSpPr>
        <p:spPr>
          <a:xfrm>
            <a:off x="7819185" y="291792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0C3DE91D-3B81-62B5-4658-AA488A18A1E9}"/>
              </a:ext>
            </a:extLst>
          </p:cNvPr>
          <p:cNvSpPr/>
          <p:nvPr/>
        </p:nvSpPr>
        <p:spPr>
          <a:xfrm>
            <a:off x="5668087" y="40544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16F9E124-6075-E859-7FA5-092EE653AADD}"/>
              </a:ext>
            </a:extLst>
          </p:cNvPr>
          <p:cNvSpPr/>
          <p:nvPr/>
        </p:nvSpPr>
        <p:spPr>
          <a:xfrm rot="10800000">
            <a:off x="7846308" y="216728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7D90900A-5C08-6417-FC93-6683F27F3ED1}"/>
              </a:ext>
            </a:extLst>
          </p:cNvPr>
          <p:cNvSpPr/>
          <p:nvPr/>
        </p:nvSpPr>
        <p:spPr>
          <a:xfrm>
            <a:off x="8335150" y="221663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B5186B11-7483-02D4-5C66-4B10CD991DF7}"/>
              </a:ext>
            </a:extLst>
          </p:cNvPr>
          <p:cNvSpPr/>
          <p:nvPr/>
        </p:nvSpPr>
        <p:spPr>
          <a:xfrm rot="10800000">
            <a:off x="8335150" y="2910188"/>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E1BF91C-1779-497F-72E8-901E9E372A18}"/>
              </a:ext>
            </a:extLst>
          </p:cNvPr>
          <p:cNvSpPr/>
          <p:nvPr/>
        </p:nvSpPr>
        <p:spPr>
          <a:xfrm rot="10800000">
            <a:off x="5633788" y="4748535"/>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4022F570-19E1-36FE-C189-55721503D892}"/>
              </a:ext>
            </a:extLst>
          </p:cNvPr>
          <p:cNvSpPr/>
          <p:nvPr/>
        </p:nvSpPr>
        <p:spPr>
          <a:xfrm>
            <a:off x="3007095" y="40282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5501D64B-EC5B-0AB1-743A-38191FBFA8A5}"/>
              </a:ext>
            </a:extLst>
          </p:cNvPr>
          <p:cNvSpPr/>
          <p:nvPr/>
        </p:nvSpPr>
        <p:spPr>
          <a:xfrm rot="10800000">
            <a:off x="2997218" y="460565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DD14C09B-1551-565D-D97C-8B178ADF2D55}"/>
              </a:ext>
            </a:extLst>
          </p:cNvPr>
          <p:cNvSpPr/>
          <p:nvPr/>
        </p:nvSpPr>
        <p:spPr>
          <a:xfrm rot="10800000">
            <a:off x="1512853" y="435135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D62DCB50-BCBF-14B6-BB5A-813D7862D564}"/>
              </a:ext>
            </a:extLst>
          </p:cNvPr>
          <p:cNvSpPr/>
          <p:nvPr/>
        </p:nvSpPr>
        <p:spPr>
          <a:xfrm>
            <a:off x="5657486" y="225137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id="{22E44B03-2715-AEA4-A00A-C331B568EBD8}"/>
              </a:ext>
            </a:extLst>
          </p:cNvPr>
          <p:cNvSpPr/>
          <p:nvPr/>
        </p:nvSpPr>
        <p:spPr>
          <a:xfrm rot="10800000">
            <a:off x="5650669" y="262863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E247583E-1121-3503-46DD-2A1532E0B1E1}"/>
              </a:ext>
            </a:extLst>
          </p:cNvPr>
          <p:cNvSpPr/>
          <p:nvPr/>
        </p:nvSpPr>
        <p:spPr>
          <a:xfrm>
            <a:off x="2987156" y="219742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04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9616831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Data labels &lt;=5% are hidden for clarity</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Sample size, n = 1051 | 454</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 name="Title 4">
            <a:extLst>
              <a:ext uri="{FF2B5EF4-FFF2-40B4-BE49-F238E27FC236}">
                <a16:creationId xmlns:a16="http://schemas.microsoft.com/office/drawing/2014/main" id="{DE4EFF9B-0614-43A4-8616-AF6E1385912B}"/>
              </a:ext>
            </a:extLst>
          </p:cNvPr>
          <p:cNvSpPr>
            <a:spLocks noGrp="1"/>
          </p:cNvSpPr>
          <p:nvPr>
            <p:ph type="title"/>
          </p:nvPr>
        </p:nvSpPr>
        <p:spPr/>
        <p:txBody>
          <a:bodyPr/>
          <a:lstStyle/>
          <a:p>
            <a:r>
              <a:rPr lang="en-NZ" dirty="0"/>
              <a:t>All statements here are significantly up on agreement as well</a:t>
            </a:r>
          </a:p>
        </p:txBody>
      </p:sp>
      <p:graphicFrame>
        <p:nvGraphicFramePr>
          <p:cNvPr id="17" name="Table 16">
            <a:extLst>
              <a:ext uri="{FF2B5EF4-FFF2-40B4-BE49-F238E27FC236}">
                <a16:creationId xmlns:a16="http://schemas.microsoft.com/office/drawing/2014/main" id="{6B3AAB41-3488-4867-ADD1-0CF502BA80DE}"/>
              </a:ext>
            </a:extLst>
          </p:cNvPr>
          <p:cNvGraphicFramePr>
            <a:graphicFrameLocks noGrp="1"/>
          </p:cNvGraphicFramePr>
          <p:nvPr>
            <p:extLst>
              <p:ext uri="{D42A27DB-BD31-4B8C-83A1-F6EECF244321}">
                <p14:modId xmlns:p14="http://schemas.microsoft.com/office/powerpoint/2010/main" val="2909930935"/>
              </p:ext>
            </p:extLst>
          </p:nvPr>
        </p:nvGraphicFramePr>
        <p:xfrm>
          <a:off x="7580147" y="1358716"/>
          <a:ext cx="1038188" cy="3977924"/>
        </p:xfrm>
        <a:graphic>
          <a:graphicData uri="http://schemas.openxmlformats.org/drawingml/2006/table">
            <a:tbl>
              <a:tblPr firstRow="1" bandRow="1">
                <a:tableStyleId>{5C22544A-7EE6-4342-B048-85BDC9FD1C3A}</a:tableStyleId>
              </a:tblPr>
              <a:tblGrid>
                <a:gridCol w="519094">
                  <a:extLst>
                    <a:ext uri="{9D8B030D-6E8A-4147-A177-3AD203B41FA5}">
                      <a16:colId xmlns:a16="http://schemas.microsoft.com/office/drawing/2014/main" val="904147349"/>
                    </a:ext>
                  </a:extLst>
                </a:gridCol>
                <a:gridCol w="519094">
                  <a:extLst>
                    <a:ext uri="{9D8B030D-6E8A-4147-A177-3AD203B41FA5}">
                      <a16:colId xmlns:a16="http://schemas.microsoft.com/office/drawing/2014/main" val="1463239052"/>
                    </a:ext>
                  </a:extLst>
                </a:gridCol>
              </a:tblGrid>
              <a:tr h="49391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rPr>
                        <a:t>(%total agreement)</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316728">
                <a:tc>
                  <a:txBody>
                    <a:bodyPr/>
                    <a:lstStyle/>
                    <a:p>
                      <a:pPr algn="ctr" rtl="0" fontAlgn="b"/>
                      <a:r>
                        <a:rPr lang="en-NZ" sz="800" b="1" i="0" u="none" strike="noStrike" dirty="0">
                          <a:solidFill>
                            <a:srgbClr val="404040"/>
                          </a:solidFill>
                          <a:effectLst/>
                          <a:latin typeface="Verdana" panose="020B0604030504040204" pitchFamily="34" charset="0"/>
                        </a:rPr>
                        <a:t>Sem 2 2023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800" b="1" i="0" u="none" strike="noStrike" dirty="0">
                          <a:solidFill>
                            <a:srgbClr val="404040"/>
                          </a:solidFill>
                          <a:effectLst/>
                          <a:latin typeface="Verdana" panose="020B0604030504040204" pitchFamily="34" charset="0"/>
                        </a:rPr>
                        <a:t>Sem 1 2023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781246"/>
                  </a:ext>
                </a:extLst>
              </a:tr>
              <a:tr h="316728">
                <a:tc>
                  <a:txBody>
                    <a:bodyPr/>
                    <a:lstStyle/>
                    <a:p>
                      <a:pPr algn="ctr" rtl="0" fontAlgn="b"/>
                      <a:r>
                        <a:rPr lang="en-NZ" sz="900" b="0" i="0" u="none" strike="noStrike" dirty="0">
                          <a:solidFill>
                            <a:srgbClr val="404040"/>
                          </a:solidFill>
                          <a:effectLst/>
                          <a:latin typeface="Verdana" panose="020B0604030504040204" pitchFamily="34" charset="0"/>
                        </a:rPr>
                        <a:t>88%</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81%</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316728">
                <a:tc>
                  <a:txBody>
                    <a:bodyPr/>
                    <a:lstStyle/>
                    <a:p>
                      <a:pPr algn="ctr" rtl="0" fontAlgn="b"/>
                      <a:endParaRPr lang="en-NZ" sz="900" b="0" i="0" u="none" strike="noStrike" dirty="0">
                        <a:solidFill>
                          <a:srgbClr val="404040"/>
                        </a:solidFill>
                        <a:effectLst/>
                        <a:latin typeface="Verdana" panose="020B060403050404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endParaRPr lang="en-NZ" sz="900" b="0" i="0" u="none" strike="noStrike" dirty="0">
                        <a:solidFill>
                          <a:srgbClr val="404040"/>
                        </a:solidFill>
                        <a:effectLst/>
                        <a:latin typeface="Verdana" panose="020B060403050404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845438"/>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89%</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9797835"/>
                  </a:ext>
                </a:extLst>
              </a:tr>
              <a:tr h="316728">
                <a:tc>
                  <a:txBody>
                    <a:bodyPr/>
                    <a:lstStyle/>
                    <a:p>
                      <a:pPr algn="ctr" fontAlgn="b"/>
                      <a:r>
                        <a:rPr lang="en-NZ" sz="900" b="0" i="0" u="none" strike="noStrike" kern="1200">
                          <a:solidFill>
                            <a:srgbClr val="404040"/>
                          </a:solidFill>
                          <a:effectLst/>
                          <a:latin typeface="Verdana" panose="020B0604030504040204" pitchFamily="34" charset="0"/>
                          <a:ea typeface="+mn-ea"/>
                          <a:cs typeface="+mn-cs"/>
                        </a:rPr>
                        <a:t>87%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216813"/>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40679"/>
                  </a:ext>
                </a:extLst>
              </a:tr>
              <a:tr h="316728">
                <a:tc>
                  <a:txBody>
                    <a:bodyPr/>
                    <a:lstStyle/>
                    <a:p>
                      <a:pPr algn="ctr" fontAlgn="b"/>
                      <a:r>
                        <a:rPr lang="en-NZ" sz="900" b="0" i="0" u="none" strike="noStrike" kern="1200">
                          <a:solidFill>
                            <a:srgbClr val="404040"/>
                          </a:solidFill>
                          <a:effectLst/>
                          <a:latin typeface="Verdana" panose="020B0604030504040204" pitchFamily="34" charset="0"/>
                          <a:ea typeface="+mn-ea"/>
                          <a:cs typeface="+mn-cs"/>
                        </a:rPr>
                        <a:t>94%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020587"/>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77%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bl>
          </a:graphicData>
        </a:graphic>
      </p:graphicFrame>
      <p:sp>
        <p:nvSpPr>
          <p:cNvPr id="23" name="Rectangle 22">
            <a:extLst>
              <a:ext uri="{FF2B5EF4-FFF2-40B4-BE49-F238E27FC236}">
                <a16:creationId xmlns:a16="http://schemas.microsoft.com/office/drawing/2014/main" id="{1566BE19-ED7E-4C7F-ACE5-B6A7B5FC959B}"/>
              </a:ext>
            </a:extLst>
          </p:cNvPr>
          <p:cNvSpPr/>
          <p:nvPr/>
        </p:nvSpPr>
        <p:spPr>
          <a:xfrm>
            <a:off x="7283475" y="98418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2" name="Rectangle 1">
            <a:extLst>
              <a:ext uri="{FF2B5EF4-FFF2-40B4-BE49-F238E27FC236}">
                <a16:creationId xmlns:a16="http://schemas.microsoft.com/office/drawing/2014/main" id="{BE8FCF88-61D6-4058-B64B-42377768769E}"/>
              </a:ext>
            </a:extLst>
          </p:cNvPr>
          <p:cNvSpPr/>
          <p:nvPr/>
        </p:nvSpPr>
        <p:spPr>
          <a:xfrm>
            <a:off x="3661437" y="1989562"/>
            <a:ext cx="769441" cy="230832"/>
          </a:xfrm>
          <a:prstGeom prst="rect">
            <a:avLst/>
          </a:prstGeom>
        </p:spPr>
        <p:txBody>
          <a:bodyPr wrap="none" lIns="0" rIns="0">
            <a:spAutoFit/>
          </a:bodyPr>
          <a:lstStyle/>
          <a:p>
            <a:pPr lvl="0" fontAlgn="auto">
              <a:spcBef>
                <a:spcPts val="0"/>
              </a:spcBef>
              <a:spcAft>
                <a:spcPts val="0"/>
              </a:spcAft>
              <a:defRPr/>
            </a:pPr>
            <a:r>
              <a:rPr lang="en-NZ" sz="900" b="1" dirty="0">
                <a:solidFill>
                  <a:srgbClr val="404040"/>
                </a:solidFill>
                <a:latin typeface="Verdana" panose="020B0604030504040204" pitchFamily="34" charset="0"/>
                <a:ea typeface="Verdana" panose="020B0604030504040204" pitchFamily="34" charset="0"/>
              </a:rPr>
              <a:t>Sem 2 2023</a:t>
            </a:r>
          </a:p>
        </p:txBody>
      </p:sp>
      <p:sp>
        <p:nvSpPr>
          <p:cNvPr id="20" name="Isosceles Triangle 19">
            <a:extLst>
              <a:ext uri="{FF2B5EF4-FFF2-40B4-BE49-F238E27FC236}">
                <a16:creationId xmlns:a16="http://schemas.microsoft.com/office/drawing/2014/main" id="{6F2D6289-2AF3-4DDC-BFA5-F2723DAFE632}"/>
              </a:ext>
            </a:extLst>
          </p:cNvPr>
          <p:cNvSpPr/>
          <p:nvPr/>
        </p:nvSpPr>
        <p:spPr>
          <a:xfrm rot="10800000">
            <a:off x="3816207" y="2278168"/>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69A0B38E-688E-429D-B708-73435CC8CC55}"/>
              </a:ext>
            </a:extLst>
          </p:cNvPr>
          <p:cNvSpPr/>
          <p:nvPr/>
        </p:nvSpPr>
        <p:spPr>
          <a:xfrm>
            <a:off x="6836468" y="227291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6EBE157D-8235-69E3-A808-5E8612C10B28}"/>
              </a:ext>
            </a:extLst>
          </p:cNvPr>
          <p:cNvSpPr/>
          <p:nvPr/>
        </p:nvSpPr>
        <p:spPr>
          <a:xfrm>
            <a:off x="6827759" y="292543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8C5DC981-6CAA-4638-FAFC-935990E098BC}"/>
              </a:ext>
            </a:extLst>
          </p:cNvPr>
          <p:cNvSpPr/>
          <p:nvPr/>
        </p:nvSpPr>
        <p:spPr>
          <a:xfrm>
            <a:off x="6861433" y="322278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85BBB34C-403D-F698-7B1B-DF9072EBF3AE}"/>
              </a:ext>
            </a:extLst>
          </p:cNvPr>
          <p:cNvSpPr/>
          <p:nvPr/>
        </p:nvSpPr>
        <p:spPr>
          <a:xfrm>
            <a:off x="6701943" y="354311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35487080-C248-D6FF-31F5-F7CE46CEEFC4}"/>
              </a:ext>
            </a:extLst>
          </p:cNvPr>
          <p:cNvSpPr/>
          <p:nvPr/>
        </p:nvSpPr>
        <p:spPr>
          <a:xfrm>
            <a:off x="6728070" y="386785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8DBB0477-61CD-6A0F-4524-6CC6D177A604}"/>
              </a:ext>
            </a:extLst>
          </p:cNvPr>
          <p:cNvSpPr/>
          <p:nvPr/>
        </p:nvSpPr>
        <p:spPr>
          <a:xfrm>
            <a:off x="6550031" y="417939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86B9502-B7D1-1B71-3EB0-0B78A31D9E19}"/>
              </a:ext>
            </a:extLst>
          </p:cNvPr>
          <p:cNvSpPr/>
          <p:nvPr/>
        </p:nvSpPr>
        <p:spPr>
          <a:xfrm>
            <a:off x="6874719" y="448811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FD92D92-303F-EFC4-5525-53D7C1501E2A}"/>
              </a:ext>
            </a:extLst>
          </p:cNvPr>
          <p:cNvSpPr/>
          <p:nvPr/>
        </p:nvSpPr>
        <p:spPr>
          <a:xfrm>
            <a:off x="7005529" y="481159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a:extLst>
              <a:ext uri="{FF2B5EF4-FFF2-40B4-BE49-F238E27FC236}">
                <a16:creationId xmlns:a16="http://schemas.microsoft.com/office/drawing/2014/main" id="{B4C1BF19-76F9-A3F0-5A39-EC045C308A58}"/>
              </a:ext>
            </a:extLst>
          </p:cNvPr>
          <p:cNvSpPr/>
          <p:nvPr/>
        </p:nvSpPr>
        <p:spPr>
          <a:xfrm>
            <a:off x="6787663" y="512859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90B642F2-91A5-BC13-E017-394A0E553A2F}"/>
              </a:ext>
            </a:extLst>
          </p:cNvPr>
          <p:cNvSpPr/>
          <p:nvPr/>
        </p:nvSpPr>
        <p:spPr>
          <a:xfrm rot="10800000">
            <a:off x="4491841" y="292880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20110802-3EC9-B50A-4ED8-92E7F7888315}"/>
              </a:ext>
            </a:extLst>
          </p:cNvPr>
          <p:cNvSpPr/>
          <p:nvPr/>
        </p:nvSpPr>
        <p:spPr>
          <a:xfrm rot="10800000">
            <a:off x="4221876" y="355182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4A28A2E3-63BF-5A33-8135-EDD237551A5D}"/>
              </a:ext>
            </a:extLst>
          </p:cNvPr>
          <p:cNvSpPr/>
          <p:nvPr/>
        </p:nvSpPr>
        <p:spPr>
          <a:xfrm rot="10800000">
            <a:off x="4565160" y="44961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92E771ED-2D8E-3097-8FCC-B28629C3B788}"/>
              </a:ext>
            </a:extLst>
          </p:cNvPr>
          <p:cNvSpPr/>
          <p:nvPr/>
        </p:nvSpPr>
        <p:spPr>
          <a:xfrm rot="10800000">
            <a:off x="4359816" y="512983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FD0DB43A-2B42-E35D-5F89-3915BCC6C973}"/>
              </a:ext>
            </a:extLst>
          </p:cNvPr>
          <p:cNvSpPr/>
          <p:nvPr/>
        </p:nvSpPr>
        <p:spPr>
          <a:xfrm rot="10800000">
            <a:off x="5381695" y="512983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CC1EC891-7CC3-4012-D699-25D4301D1023}"/>
              </a:ext>
            </a:extLst>
          </p:cNvPr>
          <p:cNvSpPr/>
          <p:nvPr/>
        </p:nvSpPr>
        <p:spPr>
          <a:xfrm>
            <a:off x="7979683" y="290575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D77CEDE4-2F79-A8A1-5005-5865A11EB636}"/>
              </a:ext>
            </a:extLst>
          </p:cNvPr>
          <p:cNvSpPr/>
          <p:nvPr/>
        </p:nvSpPr>
        <p:spPr>
          <a:xfrm>
            <a:off x="7979683" y="322189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A84CAAC1-5914-63B5-8023-956DA31299C3}"/>
              </a:ext>
            </a:extLst>
          </p:cNvPr>
          <p:cNvSpPr/>
          <p:nvPr/>
        </p:nvSpPr>
        <p:spPr>
          <a:xfrm>
            <a:off x="7979683" y="353803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C9C70D1A-6BD1-CE2D-BB67-0844EA28030F}"/>
              </a:ext>
            </a:extLst>
          </p:cNvPr>
          <p:cNvSpPr/>
          <p:nvPr/>
        </p:nvSpPr>
        <p:spPr>
          <a:xfrm>
            <a:off x="7979683" y="385417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a:extLst>
              <a:ext uri="{FF2B5EF4-FFF2-40B4-BE49-F238E27FC236}">
                <a16:creationId xmlns:a16="http://schemas.microsoft.com/office/drawing/2014/main" id="{645FAE6F-4A61-FDDC-2BED-1A5AD17B3E61}"/>
              </a:ext>
            </a:extLst>
          </p:cNvPr>
          <p:cNvSpPr/>
          <p:nvPr/>
        </p:nvSpPr>
        <p:spPr>
          <a:xfrm>
            <a:off x="7979683" y="417032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65">
            <a:extLst>
              <a:ext uri="{FF2B5EF4-FFF2-40B4-BE49-F238E27FC236}">
                <a16:creationId xmlns:a16="http://schemas.microsoft.com/office/drawing/2014/main" id="{EB07CD0A-CAFD-A8AD-92D3-834C9FAB7FFC}"/>
              </a:ext>
            </a:extLst>
          </p:cNvPr>
          <p:cNvSpPr/>
          <p:nvPr/>
        </p:nvSpPr>
        <p:spPr>
          <a:xfrm>
            <a:off x="7979683" y="448646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DEF2C5E8-69AD-A2E0-6EF1-82AAD0288FF4}"/>
              </a:ext>
            </a:extLst>
          </p:cNvPr>
          <p:cNvSpPr/>
          <p:nvPr/>
        </p:nvSpPr>
        <p:spPr>
          <a:xfrm>
            <a:off x="7979683" y="48026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a:extLst>
              <a:ext uri="{FF2B5EF4-FFF2-40B4-BE49-F238E27FC236}">
                <a16:creationId xmlns:a16="http://schemas.microsoft.com/office/drawing/2014/main" id="{0111A96F-DD60-B91E-9EBC-5DA31883E5BC}"/>
              </a:ext>
            </a:extLst>
          </p:cNvPr>
          <p:cNvSpPr/>
          <p:nvPr/>
        </p:nvSpPr>
        <p:spPr>
          <a:xfrm>
            <a:off x="7979683" y="511874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BEDAC4AB-BF1E-347C-B3F0-71DDC3C58F2F}"/>
              </a:ext>
            </a:extLst>
          </p:cNvPr>
          <p:cNvSpPr/>
          <p:nvPr/>
        </p:nvSpPr>
        <p:spPr>
          <a:xfrm>
            <a:off x="7979683" y="225997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575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9" name="Oval 8"/>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Returning student NPS has skyrocketed up to a score of 37, up 15 points and easily the highest ever result</a:t>
            </a:r>
          </a:p>
        </p:txBody>
      </p:sp>
      <p:sp>
        <p:nvSpPr>
          <p:cNvPr id="12" name="Rectangle 11"/>
          <p:cNvSpPr/>
          <p:nvPr/>
        </p:nvSpPr>
        <p:spPr>
          <a:xfrm>
            <a:off x="1300497" y="2757692"/>
            <a:ext cx="7316967" cy="30777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All priority groups are also up at highest ever results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300497" y="3502128"/>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Satisfaction statements and the Te </a:t>
            </a:r>
            <a:r>
              <a:rPr lang="en-NZ" sz="1400" dirty="0" err="1">
                <a:solidFill>
                  <a:srgbClr val="404040"/>
                </a:solidFill>
                <a:latin typeface="Verdana" panose="020B0604030504040204" pitchFamily="34" charset="0"/>
                <a:ea typeface="Verdana" panose="020B0604030504040204" pitchFamily="34" charset="0"/>
                <a:cs typeface="Verdana" panose="020B0604030504040204" pitchFamily="34" charset="0"/>
              </a:rPr>
              <a:t>Pūkenga</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 statements mirror NPS and </a:t>
            </a:r>
            <a:r>
              <a:rPr lang="en-NZ" sz="1400">
                <a:solidFill>
                  <a:srgbClr val="404040"/>
                </a:solidFill>
                <a:latin typeface="Verdana" panose="020B0604030504040204" pitchFamily="34" charset="0"/>
                <a:ea typeface="Verdana" panose="020B0604030504040204" pitchFamily="34" charset="0"/>
                <a:cs typeface="Verdana" panose="020B0604030504040204" pitchFamily="34" charset="0"/>
              </a:rPr>
              <a:t>show much more </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positive scores across almost every metric </a:t>
            </a:r>
          </a:p>
        </p:txBody>
      </p:sp>
      <p:sp>
        <p:nvSpPr>
          <p:cNvPr id="14" name="Rectangle 13"/>
          <p:cNvSpPr/>
          <p:nvPr/>
        </p:nvSpPr>
        <p:spPr>
          <a:xfrm>
            <a:off x="1300498" y="4246558"/>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As with all research, when a sudden change like this occurs and is challenging to pinpoint a reason, results should be treated with caution. It’s recommended that we wait for subsequent semesters to confirm the high result</a:t>
            </a:r>
          </a:p>
        </p:txBody>
      </p:sp>
      <p:sp>
        <p:nvSpPr>
          <p:cNvPr id="3" name="Title 2"/>
          <p:cNvSpPr>
            <a:spLocks noGrp="1"/>
          </p:cNvSpPr>
          <p:nvPr>
            <p:ph type="title"/>
          </p:nvPr>
        </p:nvSpPr>
        <p:spPr/>
        <p:txBody>
          <a:bodyPr/>
          <a:lstStyle/>
          <a:p>
            <a:r>
              <a:rPr lang="en-NZ" dirty="0"/>
              <a:t>Summary of key findings about NPS and study experience</a:t>
            </a:r>
          </a:p>
        </p:txBody>
      </p:sp>
      <p:sp>
        <p:nvSpPr>
          <p:cNvPr id="15" name="Oval 14">
            <a:extLst>
              <a:ext uri="{FF2B5EF4-FFF2-40B4-BE49-F238E27FC236}">
                <a16:creationId xmlns:a16="http://schemas.microsoft.com/office/drawing/2014/main" id="{6ED96232-1FCF-4C9B-BF50-9F08A1D597E2}"/>
              </a:ext>
            </a:extLst>
          </p:cNvPr>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6" name="Rectangle 15">
            <a:extLst>
              <a:ext uri="{FF2B5EF4-FFF2-40B4-BE49-F238E27FC236}">
                <a16:creationId xmlns:a16="http://schemas.microsoft.com/office/drawing/2014/main" id="{21E627F9-15D2-45B1-A6DC-F62AE133F405}"/>
              </a:ext>
            </a:extLst>
          </p:cNvPr>
          <p:cNvSpPr/>
          <p:nvPr/>
        </p:nvSpPr>
        <p:spPr>
          <a:xfrm>
            <a:off x="1300496" y="5098713"/>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 reason for this caution is so that we can be sure this result really reflects student sentiment and is not caused by an unknown factor influencing the consistency of our trend (for example, such as the greater incentive)</a:t>
            </a:r>
          </a:p>
        </p:txBody>
      </p:sp>
    </p:spTree>
    <p:extLst>
      <p:ext uri="{BB962C8B-B14F-4D97-AF65-F5344CB8AC3E}">
        <p14:creationId xmlns:p14="http://schemas.microsoft.com/office/powerpoint/2010/main" val="37627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Reasons for NPS</a:t>
            </a:r>
          </a:p>
        </p:txBody>
      </p:sp>
      <p:sp>
        <p:nvSpPr>
          <p:cNvPr id="3" name="Text Placeholder 2"/>
          <p:cNvSpPr>
            <a:spLocks noGrp="1"/>
          </p:cNvSpPr>
          <p:nvPr>
            <p:ph type="body" idx="1"/>
          </p:nvPr>
        </p:nvSpPr>
        <p:spPr/>
        <p:txBody>
          <a:bodyPr/>
          <a:lstStyle/>
          <a:p>
            <a:r>
              <a:rPr lang="en-NZ" dirty="0"/>
              <a:t>02.</a:t>
            </a:r>
          </a:p>
        </p:txBody>
      </p:sp>
    </p:spTree>
    <p:extLst>
      <p:ext uri="{BB962C8B-B14F-4D97-AF65-F5344CB8AC3E}">
        <p14:creationId xmlns:p14="http://schemas.microsoft.com/office/powerpoint/2010/main" val="386055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0ECF55E-40A9-0E26-BB91-E5250527BEE4}"/>
              </a:ext>
            </a:extLst>
          </p:cNvPr>
          <p:cNvGraphicFramePr>
            <a:graphicFrameLocks noGrp="1"/>
          </p:cNvGraphicFramePr>
          <p:nvPr>
            <p:ph idx="1"/>
            <p:extLst>
              <p:ext uri="{D42A27DB-BD31-4B8C-83A1-F6EECF244321}">
                <p14:modId xmlns:p14="http://schemas.microsoft.com/office/powerpoint/2010/main" val="2233472311"/>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DA6E2213-57AD-A651-A1DB-9F91ACC34A84}"/>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79AABED3-B20C-E4D6-47A0-DC200BFDB6AD}"/>
              </a:ext>
            </a:extLst>
          </p:cNvPr>
          <p:cNvSpPr>
            <a:spLocks noGrp="1"/>
          </p:cNvSpPr>
          <p:nvPr>
            <p:ph type="title"/>
          </p:nvPr>
        </p:nvSpPr>
        <p:spPr/>
        <p:txBody>
          <a:bodyPr/>
          <a:lstStyle/>
          <a:p>
            <a:r>
              <a:rPr lang="en-NZ" dirty="0"/>
              <a:t>Detractors are less likely to mention feeling supported and more likely to mention courses &amp; content</a:t>
            </a:r>
          </a:p>
        </p:txBody>
      </p:sp>
      <p:sp>
        <p:nvSpPr>
          <p:cNvPr id="8" name="Rectangle 7">
            <a:extLst>
              <a:ext uri="{FF2B5EF4-FFF2-40B4-BE49-F238E27FC236}">
                <a16:creationId xmlns:a16="http://schemas.microsoft.com/office/drawing/2014/main" id="{DDCE42F9-AD9A-A12D-44BE-8FAB9DD308F3}"/>
              </a:ext>
            </a:extLst>
          </p:cNvPr>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Shown above are themes with more than n=20 mentions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80% of all verbatim were able to be coded into at least one theme</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Verbatim may be coded to more than one theme</a:t>
            </a: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149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0B0DDB-4E5A-1522-A456-82448E1548EF}"/>
              </a:ext>
            </a:extLst>
          </p:cNvPr>
          <p:cNvSpPr>
            <a:spLocks noGrp="1"/>
          </p:cNvSpPr>
          <p:nvPr>
            <p:ph type="ftr" sz="quarter" idx="11"/>
          </p:nvPr>
        </p:nvSpPr>
        <p:spPr/>
        <p:txBody>
          <a:bodyPr/>
          <a:lstStyle/>
          <a:p>
            <a:pPr>
              <a:defRPr/>
            </a:pPr>
            <a:r>
              <a:rPr lang="en-US" dirty="0"/>
              <a:t>&gt;&gt;MARKETING</a:t>
            </a:r>
          </a:p>
        </p:txBody>
      </p:sp>
      <p:sp>
        <p:nvSpPr>
          <p:cNvPr id="4" name="Title 3">
            <a:extLst>
              <a:ext uri="{FF2B5EF4-FFF2-40B4-BE49-F238E27FC236}">
                <a16:creationId xmlns:a16="http://schemas.microsoft.com/office/drawing/2014/main" id="{4EA00EDD-C177-D263-57D1-19B9850095F0}"/>
              </a:ext>
            </a:extLst>
          </p:cNvPr>
          <p:cNvSpPr>
            <a:spLocks noGrp="1"/>
          </p:cNvSpPr>
          <p:nvPr>
            <p:ph type="title"/>
          </p:nvPr>
        </p:nvSpPr>
        <p:spPr/>
        <p:txBody>
          <a:bodyPr/>
          <a:lstStyle/>
          <a:p>
            <a:r>
              <a:rPr lang="en-NZ" dirty="0"/>
              <a:t>Of the 163 student comments themed under staff friendliness 119 are also themed under staff support</a:t>
            </a:r>
          </a:p>
        </p:txBody>
      </p:sp>
      <p:sp>
        <p:nvSpPr>
          <p:cNvPr id="16" name="Content Placeholder 15">
            <a:extLst>
              <a:ext uri="{FF2B5EF4-FFF2-40B4-BE49-F238E27FC236}">
                <a16:creationId xmlns:a16="http://schemas.microsoft.com/office/drawing/2014/main" id="{D5E1A6FC-1162-B5F3-7EC8-6C159D723716}"/>
              </a:ext>
            </a:extLst>
          </p:cNvPr>
          <p:cNvSpPr>
            <a:spLocks noGrp="1"/>
          </p:cNvSpPr>
          <p:nvPr>
            <p:ph idx="1"/>
          </p:nvPr>
        </p:nvSpPr>
        <p:spPr/>
        <p:txBody>
          <a:bodyPr lIns="0"/>
          <a:lstStyle/>
          <a:p>
            <a:r>
              <a:rPr lang="en-NZ" sz="1600" dirty="0"/>
              <a:t>Overlap of student comment themes</a:t>
            </a:r>
          </a:p>
        </p:txBody>
      </p:sp>
      <p:graphicFrame>
        <p:nvGraphicFramePr>
          <p:cNvPr id="17" name="Table 16">
            <a:extLst>
              <a:ext uri="{FF2B5EF4-FFF2-40B4-BE49-F238E27FC236}">
                <a16:creationId xmlns:a16="http://schemas.microsoft.com/office/drawing/2014/main" id="{7159A98B-18D1-ADB1-016E-0BC0327430D5}"/>
              </a:ext>
            </a:extLst>
          </p:cNvPr>
          <p:cNvGraphicFramePr>
            <a:graphicFrameLocks noGrp="1"/>
          </p:cNvGraphicFramePr>
          <p:nvPr>
            <p:extLst>
              <p:ext uri="{D42A27DB-BD31-4B8C-83A1-F6EECF244321}">
                <p14:modId xmlns:p14="http://schemas.microsoft.com/office/powerpoint/2010/main" val="3464367270"/>
              </p:ext>
            </p:extLst>
          </p:nvPr>
        </p:nvGraphicFramePr>
        <p:xfrm>
          <a:off x="1506583" y="2473238"/>
          <a:ext cx="7110367" cy="3352800"/>
        </p:xfrm>
        <a:graphic>
          <a:graphicData uri="http://schemas.openxmlformats.org/drawingml/2006/table">
            <a:tbl>
              <a:tblPr/>
              <a:tblGrid>
                <a:gridCol w="646397">
                  <a:extLst>
                    <a:ext uri="{9D8B030D-6E8A-4147-A177-3AD203B41FA5}">
                      <a16:colId xmlns:a16="http://schemas.microsoft.com/office/drawing/2014/main" val="3141625668"/>
                    </a:ext>
                  </a:extLst>
                </a:gridCol>
                <a:gridCol w="646397">
                  <a:extLst>
                    <a:ext uri="{9D8B030D-6E8A-4147-A177-3AD203B41FA5}">
                      <a16:colId xmlns:a16="http://schemas.microsoft.com/office/drawing/2014/main" val="1440068794"/>
                    </a:ext>
                  </a:extLst>
                </a:gridCol>
                <a:gridCol w="646397">
                  <a:extLst>
                    <a:ext uri="{9D8B030D-6E8A-4147-A177-3AD203B41FA5}">
                      <a16:colId xmlns:a16="http://schemas.microsoft.com/office/drawing/2014/main" val="3239687290"/>
                    </a:ext>
                  </a:extLst>
                </a:gridCol>
                <a:gridCol w="646397">
                  <a:extLst>
                    <a:ext uri="{9D8B030D-6E8A-4147-A177-3AD203B41FA5}">
                      <a16:colId xmlns:a16="http://schemas.microsoft.com/office/drawing/2014/main" val="3010150632"/>
                    </a:ext>
                  </a:extLst>
                </a:gridCol>
                <a:gridCol w="646397">
                  <a:extLst>
                    <a:ext uri="{9D8B030D-6E8A-4147-A177-3AD203B41FA5}">
                      <a16:colId xmlns:a16="http://schemas.microsoft.com/office/drawing/2014/main" val="1829106830"/>
                    </a:ext>
                  </a:extLst>
                </a:gridCol>
                <a:gridCol w="646397">
                  <a:extLst>
                    <a:ext uri="{9D8B030D-6E8A-4147-A177-3AD203B41FA5}">
                      <a16:colId xmlns:a16="http://schemas.microsoft.com/office/drawing/2014/main" val="1730464039"/>
                    </a:ext>
                  </a:extLst>
                </a:gridCol>
                <a:gridCol w="646397">
                  <a:extLst>
                    <a:ext uri="{9D8B030D-6E8A-4147-A177-3AD203B41FA5}">
                      <a16:colId xmlns:a16="http://schemas.microsoft.com/office/drawing/2014/main" val="2200383556"/>
                    </a:ext>
                  </a:extLst>
                </a:gridCol>
                <a:gridCol w="646397">
                  <a:extLst>
                    <a:ext uri="{9D8B030D-6E8A-4147-A177-3AD203B41FA5}">
                      <a16:colId xmlns:a16="http://schemas.microsoft.com/office/drawing/2014/main" val="1391078221"/>
                    </a:ext>
                  </a:extLst>
                </a:gridCol>
                <a:gridCol w="646397">
                  <a:extLst>
                    <a:ext uri="{9D8B030D-6E8A-4147-A177-3AD203B41FA5}">
                      <a16:colId xmlns:a16="http://schemas.microsoft.com/office/drawing/2014/main" val="483808450"/>
                    </a:ext>
                  </a:extLst>
                </a:gridCol>
                <a:gridCol w="646397">
                  <a:extLst>
                    <a:ext uri="{9D8B030D-6E8A-4147-A177-3AD203B41FA5}">
                      <a16:colId xmlns:a16="http://schemas.microsoft.com/office/drawing/2014/main" val="4265258261"/>
                    </a:ext>
                  </a:extLst>
                </a:gridCol>
                <a:gridCol w="646397">
                  <a:extLst>
                    <a:ext uri="{9D8B030D-6E8A-4147-A177-3AD203B41FA5}">
                      <a16:colId xmlns:a16="http://schemas.microsoft.com/office/drawing/2014/main" val="2682939452"/>
                    </a:ext>
                  </a:extLst>
                </a:gridCol>
              </a:tblGrid>
              <a:tr h="304800">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AE8D4"/>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1EBDA"/>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3E5C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8DCF9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BCE2C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4E5C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CE9D6"/>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BE8D5"/>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DE9D7"/>
                    </a:solidFill>
                  </a:tcPr>
                </a:tc>
                <a:extLst>
                  <a:ext uri="{0D108BD9-81ED-4DB2-BD59-A6C34878D82A}">
                    <a16:rowId xmlns:a16="http://schemas.microsoft.com/office/drawing/2014/main" val="2977965159"/>
                  </a:ext>
                </a:extLst>
              </a:tr>
              <a:tr h="304800">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EE9D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8EEE0"/>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EEAD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7EDD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BF5F0"/>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AEFE2"/>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7EDD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FF1E6"/>
                    </a:solidFill>
                  </a:tcPr>
                </a:tc>
                <a:extLst>
                  <a:ext uri="{0D108BD9-81ED-4DB2-BD59-A6C34878D82A}">
                    <a16:rowId xmlns:a16="http://schemas.microsoft.com/office/drawing/2014/main" val="3885933785"/>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8EEE0"/>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DF0E4"/>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3F2E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AE8D4"/>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9EEE1"/>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DF0E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EF0E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8EEE0"/>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0F1E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1F8F5"/>
                    </a:solidFill>
                  </a:tcPr>
                </a:tc>
                <a:extLst>
                  <a:ext uri="{0D108BD9-81ED-4DB2-BD59-A6C34878D82A}">
                    <a16:rowId xmlns:a16="http://schemas.microsoft.com/office/drawing/2014/main" val="3613150797"/>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2F2E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8F4E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7F4ED"/>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4F9F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AF5E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6F4EC"/>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CF6F2"/>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EF0E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8F4E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FF1E6"/>
                    </a:solidFill>
                  </a:tcPr>
                </a:tc>
                <a:extLst>
                  <a:ext uri="{0D108BD9-81ED-4DB2-BD59-A6C34878D82A}">
                    <a16:rowId xmlns:a16="http://schemas.microsoft.com/office/drawing/2014/main" val="2852594491"/>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1F2E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8F4EE"/>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CF0E4"/>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7FAF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FEAD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AF5F0"/>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0F7F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4F9F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CF6F1"/>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BF5F0"/>
                    </a:solidFill>
                  </a:tcPr>
                </a:tc>
                <a:extLst>
                  <a:ext uri="{0D108BD9-81ED-4DB2-BD59-A6C34878D82A}">
                    <a16:rowId xmlns:a16="http://schemas.microsoft.com/office/drawing/2014/main" val="2251162327"/>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FEAD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AF5E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3F9F7"/>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6EDD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5F3E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EF7F3"/>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0F1E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4F9F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D9EEE1"/>
                    </a:solidFill>
                  </a:tcPr>
                </a:tc>
                <a:extLst>
                  <a:ext uri="{0D108BD9-81ED-4DB2-BD59-A6C34878D82A}">
                    <a16:rowId xmlns:a16="http://schemas.microsoft.com/office/drawing/2014/main" val="3615509042"/>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8F4ED"/>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1F8F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FF7F4"/>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2F8F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1F8F6"/>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8F4E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CF6F2"/>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CF6F2"/>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4F9F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C8E7D2"/>
                    </a:solidFill>
                  </a:tcPr>
                </a:tc>
                <a:extLst>
                  <a:ext uri="{0D108BD9-81ED-4DB2-BD59-A6C34878D82A}">
                    <a16:rowId xmlns:a16="http://schemas.microsoft.com/office/drawing/2014/main" val="1371092754"/>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EF7F3"/>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7FAF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3F8F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7FAF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6FAFA"/>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0F8F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0F7F4"/>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EF7F3"/>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0F7F5"/>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5F3EB"/>
                    </a:solidFill>
                  </a:tcPr>
                </a:tc>
                <a:extLst>
                  <a:ext uri="{0D108BD9-81ED-4DB2-BD59-A6C34878D82A}">
                    <a16:rowId xmlns:a16="http://schemas.microsoft.com/office/drawing/2014/main" val="2630113122"/>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2F8F7"/>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6FAFA"/>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4F9F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5FAF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EDF6F3"/>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5F9F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5FAF9"/>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extLst>
                  <a:ext uri="{0D108BD9-81ED-4DB2-BD59-A6C34878D82A}">
                    <a16:rowId xmlns:a16="http://schemas.microsoft.com/office/drawing/2014/main" val="428206223"/>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7FAF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9FBFC"/>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AFBFD"/>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9FBFC"/>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7FAFA"/>
                    </a:solidFill>
                  </a:tcPr>
                </a:tc>
                <a:extLst>
                  <a:ext uri="{0D108BD9-81ED-4DB2-BD59-A6C34878D82A}">
                    <a16:rowId xmlns:a16="http://schemas.microsoft.com/office/drawing/2014/main" val="3087927964"/>
                  </a:ext>
                </a:extLst>
              </a:tr>
              <a:tr h="304800">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9FBFC"/>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AFBFD"/>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5F9F9"/>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3F9F8"/>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BFCFE"/>
                    </a:solidFill>
                  </a:tcPr>
                </a:tc>
                <a:tc>
                  <a:txBody>
                    <a:bodyPr/>
                    <a:lstStyle/>
                    <a:p>
                      <a:pPr algn="r" fontAlgn="b"/>
                      <a:endParaRPr lang="en-NZ" sz="800" b="0" i="0" u="none" strike="noStrike">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CFCFF"/>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F8FBFC"/>
                    </a:solidFill>
                  </a:tcPr>
                </a:tc>
                <a:tc>
                  <a:txBody>
                    <a:bodyPr/>
                    <a:lstStyle/>
                    <a:p>
                      <a:pPr algn="r" fontAlgn="b"/>
                      <a:endParaRPr lang="en-NZ" sz="800" b="0" i="0" u="none" strike="noStrike" dirty="0">
                        <a:solidFill>
                          <a:srgbClr val="000000"/>
                        </a:solidFill>
                        <a:effectLst/>
                        <a:latin typeface="Calibri" panose="020F0502020204030204" pitchFamily="34" charset="0"/>
                      </a:endParaRPr>
                    </a:p>
                  </a:txBody>
                  <a:tcPr marL="6850" marR="6850" marT="6850" marB="0" anchor="b">
                    <a:lnL>
                      <a:noFill/>
                    </a:lnL>
                    <a:lnR>
                      <a:noFill/>
                    </a:lnR>
                    <a:lnT>
                      <a:noFill/>
                    </a:lnT>
                    <a:lnB>
                      <a:noFill/>
                    </a:lnB>
                    <a:solidFill>
                      <a:srgbClr val="63BE7B"/>
                    </a:solidFill>
                  </a:tcPr>
                </a:tc>
                <a:extLst>
                  <a:ext uri="{0D108BD9-81ED-4DB2-BD59-A6C34878D82A}">
                    <a16:rowId xmlns:a16="http://schemas.microsoft.com/office/drawing/2014/main" val="206963832"/>
                  </a:ext>
                </a:extLst>
              </a:tr>
            </a:tbl>
          </a:graphicData>
        </a:graphic>
      </p:graphicFrame>
      <p:graphicFrame>
        <p:nvGraphicFramePr>
          <p:cNvPr id="18" name="Content Placeholder 12">
            <a:extLst>
              <a:ext uri="{FF2B5EF4-FFF2-40B4-BE49-F238E27FC236}">
                <a16:creationId xmlns:a16="http://schemas.microsoft.com/office/drawing/2014/main" id="{5BF77201-2662-AA0E-3182-7D15841B4FB0}"/>
              </a:ext>
            </a:extLst>
          </p:cNvPr>
          <p:cNvGraphicFramePr>
            <a:graphicFrameLocks/>
          </p:cNvGraphicFramePr>
          <p:nvPr>
            <p:extLst>
              <p:ext uri="{D42A27DB-BD31-4B8C-83A1-F6EECF244321}">
                <p14:modId xmlns:p14="http://schemas.microsoft.com/office/powerpoint/2010/main" val="2434511767"/>
              </p:ext>
            </p:extLst>
          </p:nvPr>
        </p:nvGraphicFramePr>
        <p:xfrm>
          <a:off x="527050" y="2029102"/>
          <a:ext cx="8089901" cy="3796938"/>
        </p:xfrm>
        <a:graphic>
          <a:graphicData uri="http://schemas.openxmlformats.org/drawingml/2006/table">
            <a:tbl>
              <a:tblPr>
                <a:tableStyleId>{5C22544A-7EE6-4342-B048-85BDC9FD1C3A}</a:tableStyleId>
              </a:tblPr>
              <a:tblGrid>
                <a:gridCol w="971262">
                  <a:extLst>
                    <a:ext uri="{9D8B030D-6E8A-4147-A177-3AD203B41FA5}">
                      <a16:colId xmlns:a16="http://schemas.microsoft.com/office/drawing/2014/main" val="2476338414"/>
                    </a:ext>
                  </a:extLst>
                </a:gridCol>
                <a:gridCol w="647149">
                  <a:extLst>
                    <a:ext uri="{9D8B030D-6E8A-4147-A177-3AD203B41FA5}">
                      <a16:colId xmlns:a16="http://schemas.microsoft.com/office/drawing/2014/main" val="915060363"/>
                    </a:ext>
                  </a:extLst>
                </a:gridCol>
                <a:gridCol w="647149">
                  <a:extLst>
                    <a:ext uri="{9D8B030D-6E8A-4147-A177-3AD203B41FA5}">
                      <a16:colId xmlns:a16="http://schemas.microsoft.com/office/drawing/2014/main" val="2283072362"/>
                    </a:ext>
                  </a:extLst>
                </a:gridCol>
                <a:gridCol w="647149">
                  <a:extLst>
                    <a:ext uri="{9D8B030D-6E8A-4147-A177-3AD203B41FA5}">
                      <a16:colId xmlns:a16="http://schemas.microsoft.com/office/drawing/2014/main" val="1524145878"/>
                    </a:ext>
                  </a:extLst>
                </a:gridCol>
                <a:gridCol w="647149">
                  <a:extLst>
                    <a:ext uri="{9D8B030D-6E8A-4147-A177-3AD203B41FA5}">
                      <a16:colId xmlns:a16="http://schemas.microsoft.com/office/drawing/2014/main" val="1463300524"/>
                    </a:ext>
                  </a:extLst>
                </a:gridCol>
                <a:gridCol w="647149">
                  <a:extLst>
                    <a:ext uri="{9D8B030D-6E8A-4147-A177-3AD203B41FA5}">
                      <a16:colId xmlns:a16="http://schemas.microsoft.com/office/drawing/2014/main" val="3244935105"/>
                    </a:ext>
                  </a:extLst>
                </a:gridCol>
                <a:gridCol w="647149">
                  <a:extLst>
                    <a:ext uri="{9D8B030D-6E8A-4147-A177-3AD203B41FA5}">
                      <a16:colId xmlns:a16="http://schemas.microsoft.com/office/drawing/2014/main" val="1899004597"/>
                    </a:ext>
                  </a:extLst>
                </a:gridCol>
                <a:gridCol w="647149">
                  <a:extLst>
                    <a:ext uri="{9D8B030D-6E8A-4147-A177-3AD203B41FA5}">
                      <a16:colId xmlns:a16="http://schemas.microsoft.com/office/drawing/2014/main" val="2813502120"/>
                    </a:ext>
                  </a:extLst>
                </a:gridCol>
                <a:gridCol w="647149">
                  <a:extLst>
                    <a:ext uri="{9D8B030D-6E8A-4147-A177-3AD203B41FA5}">
                      <a16:colId xmlns:a16="http://schemas.microsoft.com/office/drawing/2014/main" val="2872089334"/>
                    </a:ext>
                  </a:extLst>
                </a:gridCol>
                <a:gridCol w="647149">
                  <a:extLst>
                    <a:ext uri="{9D8B030D-6E8A-4147-A177-3AD203B41FA5}">
                      <a16:colId xmlns:a16="http://schemas.microsoft.com/office/drawing/2014/main" val="2118866355"/>
                    </a:ext>
                  </a:extLst>
                </a:gridCol>
                <a:gridCol w="647149">
                  <a:extLst>
                    <a:ext uri="{9D8B030D-6E8A-4147-A177-3AD203B41FA5}">
                      <a16:colId xmlns:a16="http://schemas.microsoft.com/office/drawing/2014/main" val="4268883310"/>
                    </a:ext>
                  </a:extLst>
                </a:gridCol>
                <a:gridCol w="647149">
                  <a:extLst>
                    <a:ext uri="{9D8B030D-6E8A-4147-A177-3AD203B41FA5}">
                      <a16:colId xmlns:a16="http://schemas.microsoft.com/office/drawing/2014/main" val="2872037140"/>
                    </a:ext>
                  </a:extLst>
                </a:gridCol>
              </a:tblGrid>
              <a:tr h="442378">
                <a:tc>
                  <a:txBody>
                    <a:bodyPr/>
                    <a:lstStyle/>
                    <a:p>
                      <a:pPr algn="l" fontAlgn="b"/>
                      <a:endParaRPr lang="en-NZ" sz="800" b="1"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Staff Support</a:t>
                      </a:r>
                      <a:endParaRPr lang="en-NZ" sz="800" b="1"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dirty="0">
                          <a:solidFill>
                            <a:srgbClr val="404040"/>
                          </a:solidFill>
                          <a:effectLst/>
                          <a:latin typeface="Verdana" panose="020B0604030504040204" pitchFamily="34" charset="0"/>
                          <a:ea typeface="Verdana" panose="020B0604030504040204" pitchFamily="34" charset="0"/>
                        </a:rPr>
                        <a:t>Other Support</a:t>
                      </a:r>
                      <a:endParaRPr lang="en-NZ" sz="800" b="1"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Learning &amp; Development</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dirty="0">
                          <a:solidFill>
                            <a:srgbClr val="404040"/>
                          </a:solidFill>
                          <a:effectLst/>
                          <a:latin typeface="Verdana" panose="020B0604030504040204" pitchFamily="34" charset="0"/>
                          <a:ea typeface="Verdana" panose="020B0604030504040204" pitchFamily="34" charset="0"/>
                        </a:rPr>
                        <a:t>Courses &amp; content</a:t>
                      </a:r>
                      <a:endParaRPr lang="en-NZ" sz="800" b="1"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dirty="0">
                          <a:solidFill>
                            <a:srgbClr val="404040"/>
                          </a:solidFill>
                          <a:effectLst/>
                          <a:latin typeface="Verdana" panose="020B0604030504040204" pitchFamily="34" charset="0"/>
                          <a:ea typeface="Verdana" panose="020B0604030504040204" pitchFamily="34" charset="0"/>
                        </a:rPr>
                        <a:t>Atmosphere &amp; culture</a:t>
                      </a:r>
                      <a:endParaRPr lang="en-NZ" sz="800" b="1"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Staff Friendliness</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Facilities</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Rooms</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Staff Communication</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Price Perception</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tc>
                  <a:txBody>
                    <a:bodyPr/>
                    <a:lstStyle/>
                    <a:p>
                      <a:pPr algn="ctr" fontAlgn="b"/>
                      <a:r>
                        <a:rPr lang="en-NZ" sz="800" u="none" strike="noStrike">
                          <a:solidFill>
                            <a:srgbClr val="404040"/>
                          </a:solidFill>
                          <a:effectLst/>
                          <a:latin typeface="Verdana" panose="020B0604030504040204" pitchFamily="34" charset="0"/>
                          <a:ea typeface="Verdana" panose="020B0604030504040204" pitchFamily="34" charset="0"/>
                        </a:rPr>
                        <a:t>Parking</a:t>
                      </a:r>
                      <a:endParaRPr lang="en-NZ" sz="800" b="1"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839436"/>
                  </a:ext>
                </a:extLst>
              </a:tr>
              <a:tr h="304960">
                <a:tc>
                  <a:txBody>
                    <a:bodyPr/>
                    <a:lstStyle/>
                    <a:p>
                      <a:pPr algn="l" fontAlgn="b"/>
                      <a:r>
                        <a:rPr lang="en-NZ" sz="800" u="none" strike="noStrike" dirty="0">
                          <a:solidFill>
                            <a:srgbClr val="404040"/>
                          </a:solidFill>
                          <a:effectLst/>
                          <a:latin typeface="Verdana" panose="020B0604030504040204" pitchFamily="34" charset="0"/>
                          <a:ea typeface="Verdana" panose="020B0604030504040204" pitchFamily="34" charset="0"/>
                        </a:rPr>
                        <a:t>Staff Support</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89383"/>
                  </a:ext>
                </a:extLst>
              </a:tr>
              <a:tr h="304960">
                <a:tc>
                  <a:txBody>
                    <a:bodyPr/>
                    <a:lstStyle/>
                    <a:p>
                      <a:pPr algn="l" fontAlgn="b"/>
                      <a:r>
                        <a:rPr lang="en-NZ" sz="800" u="none" strike="noStrike" dirty="0">
                          <a:solidFill>
                            <a:srgbClr val="404040"/>
                          </a:solidFill>
                          <a:effectLst/>
                          <a:latin typeface="Verdana" panose="020B0604030504040204" pitchFamily="34" charset="0"/>
                          <a:ea typeface="Verdana" panose="020B0604030504040204" pitchFamily="34" charset="0"/>
                        </a:rPr>
                        <a:t>Other Support</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8359778"/>
                  </a:ext>
                </a:extLst>
              </a:tr>
              <a:tr h="304960">
                <a:tc>
                  <a:txBody>
                    <a:bodyPr/>
                    <a:lstStyle/>
                    <a:p>
                      <a:pPr algn="l" fontAlgn="b"/>
                      <a:r>
                        <a:rPr lang="en-NZ" sz="800" u="none" strike="noStrike" dirty="0">
                          <a:solidFill>
                            <a:srgbClr val="404040"/>
                          </a:solidFill>
                          <a:effectLst/>
                          <a:latin typeface="Verdana" panose="020B0604030504040204" pitchFamily="34" charset="0"/>
                          <a:ea typeface="Verdana" panose="020B0604030504040204" pitchFamily="34" charset="0"/>
                        </a:rPr>
                        <a:t>Learning &amp; Development</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344635"/>
                  </a:ext>
                </a:extLst>
              </a:tr>
              <a:tr h="304960">
                <a:tc>
                  <a:txBody>
                    <a:bodyPr/>
                    <a:lstStyle/>
                    <a:p>
                      <a:pPr algn="l" fontAlgn="b"/>
                      <a:r>
                        <a:rPr lang="en-NZ" sz="800" u="none" strike="noStrike" dirty="0">
                          <a:solidFill>
                            <a:srgbClr val="404040"/>
                          </a:solidFill>
                          <a:effectLst/>
                          <a:latin typeface="Verdana" panose="020B0604030504040204" pitchFamily="34" charset="0"/>
                          <a:ea typeface="Verdana" panose="020B0604030504040204" pitchFamily="34" charset="0"/>
                        </a:rPr>
                        <a:t>Courses &amp; content</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72255"/>
                  </a:ext>
                </a:extLst>
              </a:tr>
              <a:tr h="304960">
                <a:tc>
                  <a:txBody>
                    <a:bodyPr/>
                    <a:lstStyle/>
                    <a:p>
                      <a:pPr algn="l" fontAlgn="b"/>
                      <a:r>
                        <a:rPr lang="en-NZ" sz="800" u="none" strike="noStrike" dirty="0">
                          <a:solidFill>
                            <a:srgbClr val="404040"/>
                          </a:solidFill>
                          <a:effectLst/>
                          <a:latin typeface="Verdana" panose="020B0604030504040204" pitchFamily="34" charset="0"/>
                          <a:ea typeface="Verdana" panose="020B0604030504040204" pitchFamily="34" charset="0"/>
                        </a:rPr>
                        <a:t>Atmosphere &amp; culture</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61556"/>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Staff Friendliness</a:t>
                      </a:r>
                      <a:endParaRPr lang="en-NZ" sz="800" b="0"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515041"/>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Facilities</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305851"/>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Rooms</a:t>
                      </a:r>
                      <a:endParaRPr lang="en-NZ" sz="800" b="0"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70672"/>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Staff Communication</a:t>
                      </a:r>
                      <a:endParaRPr lang="en-NZ" sz="800" b="0"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600894"/>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Price Perception</a:t>
                      </a:r>
                      <a:endParaRPr lang="en-NZ" sz="800" b="0" i="0" u="none" strike="noStrike">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107724"/>
                  </a:ext>
                </a:extLst>
              </a:tr>
              <a:tr h="304960">
                <a:tc>
                  <a:txBody>
                    <a:bodyPr/>
                    <a:lstStyle/>
                    <a:p>
                      <a:pPr algn="l" fontAlgn="b"/>
                      <a:r>
                        <a:rPr lang="en-NZ" sz="800" u="none" strike="noStrike">
                          <a:solidFill>
                            <a:srgbClr val="404040"/>
                          </a:solidFill>
                          <a:effectLst/>
                          <a:latin typeface="Verdana" panose="020B0604030504040204" pitchFamily="34" charset="0"/>
                          <a:ea typeface="Verdana" panose="020B0604030504040204" pitchFamily="34" charset="0"/>
                        </a:rPr>
                        <a:t>Parking</a:t>
                      </a:r>
                      <a:endParaRPr lang="en-NZ" sz="800" b="0" i="0" u="none" strike="noStrike" dirty="0">
                        <a:solidFill>
                          <a:srgbClr val="404040"/>
                        </a:solidFill>
                        <a:effectLst/>
                        <a:latin typeface="Verdana" panose="020B0604030504040204" pitchFamily="34" charset="0"/>
                        <a:ea typeface="Verdana" panose="020B0604030504040204" pitchFamily="34" charset="0"/>
                      </a:endParaRPr>
                    </a:p>
                  </a:txBody>
                  <a:tcPr marL="5925" marR="5925" marT="5925" marB="0" anchor="ctr">
                    <a:lnR w="12700" cap="flat" cmpd="sng" algn="ctr">
                      <a:solidFill>
                        <a:schemeClr val="tx1"/>
                      </a:solidFill>
                      <a:prstDash val="solid"/>
                      <a:round/>
                      <a:headEnd type="none" w="med" len="med"/>
                      <a:tailEnd type="none" w="med" len="med"/>
                    </a:ln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5828458"/>
                  </a:ext>
                </a:extLst>
              </a:tr>
            </a:tbl>
          </a:graphicData>
        </a:graphic>
      </p:graphicFrame>
    </p:spTree>
    <p:extLst>
      <p:ext uri="{BB962C8B-B14F-4D97-AF65-F5344CB8AC3E}">
        <p14:creationId xmlns:p14="http://schemas.microsoft.com/office/powerpoint/2010/main" val="170001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Key findings</a:t>
            </a:r>
          </a:p>
        </p:txBody>
      </p:sp>
      <p:graphicFrame>
        <p:nvGraphicFramePr>
          <p:cNvPr id="8" name="Chart 7"/>
          <p:cNvGraphicFramePr/>
          <p:nvPr>
            <p:extLst>
              <p:ext uri="{D42A27DB-BD31-4B8C-83A1-F6EECF244321}">
                <p14:modId xmlns:p14="http://schemas.microsoft.com/office/powerpoint/2010/main" val="2915016849"/>
              </p:ext>
            </p:extLst>
          </p:nvPr>
        </p:nvGraphicFramePr>
        <p:xfrm>
          <a:off x="4297283" y="1075025"/>
          <a:ext cx="5763275" cy="288299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837092" y="2497909"/>
            <a:ext cx="589085" cy="230832"/>
          </a:xfrm>
          <a:prstGeom prst="rect">
            <a:avLst/>
          </a:prstGeom>
          <a:noFill/>
        </p:spPr>
        <p:txBody>
          <a:bodyPr wrap="square" rtlCol="0">
            <a:spAutoFit/>
          </a:bodyPr>
          <a:lstStyle/>
          <a:p>
            <a:pPr algn="ctr"/>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-100</a:t>
            </a:r>
          </a:p>
        </p:txBody>
      </p:sp>
      <p:sp>
        <p:nvSpPr>
          <p:cNvPr id="12" name="TextBox 11"/>
          <p:cNvSpPr txBox="1"/>
          <p:nvPr/>
        </p:nvSpPr>
        <p:spPr>
          <a:xfrm>
            <a:off x="7920868" y="2497909"/>
            <a:ext cx="589085" cy="230832"/>
          </a:xfrm>
          <a:prstGeom prst="rect">
            <a:avLst/>
          </a:prstGeom>
          <a:noFill/>
        </p:spPr>
        <p:txBody>
          <a:bodyPr wrap="square" rtlCol="0">
            <a:spAutoFit/>
          </a:bodyPr>
          <a:lstStyle/>
          <a:p>
            <a:pPr algn="ctr"/>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+100</a:t>
            </a:r>
          </a:p>
        </p:txBody>
      </p:sp>
      <p:sp>
        <p:nvSpPr>
          <p:cNvPr id="13" name="TextBox 12"/>
          <p:cNvSpPr txBox="1"/>
          <p:nvPr/>
        </p:nvSpPr>
        <p:spPr>
          <a:xfrm>
            <a:off x="6674236" y="1995293"/>
            <a:ext cx="927590" cy="584775"/>
          </a:xfrm>
          <a:prstGeom prst="rect">
            <a:avLst/>
          </a:prstGeom>
          <a:noFill/>
        </p:spPr>
        <p:txBody>
          <a:bodyPr wrap="square" rtlCol="0">
            <a:spAutoFit/>
          </a:bodyPr>
          <a:lstStyle/>
          <a:p>
            <a:pPr algn="ctr"/>
            <a:r>
              <a:rPr lang="en-NZ" sz="3200" dirty="0">
                <a:solidFill>
                  <a:schemeClr val="bg1"/>
                </a:solidFill>
                <a:latin typeface="Verdana" panose="020B0604030504040204" pitchFamily="34" charset="0"/>
                <a:ea typeface="Verdana" panose="020B0604030504040204" pitchFamily="34" charset="0"/>
                <a:cs typeface="Verdana" panose="020B0604030504040204" pitchFamily="34" charset="0"/>
              </a:rPr>
              <a:t>37</a:t>
            </a:r>
          </a:p>
        </p:txBody>
      </p:sp>
      <p:sp>
        <p:nvSpPr>
          <p:cNvPr id="2" name="Rectangle 1"/>
          <p:cNvSpPr/>
          <p:nvPr/>
        </p:nvSpPr>
        <p:spPr>
          <a:xfrm>
            <a:off x="5747961" y="836763"/>
            <a:ext cx="2770577" cy="244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rPr>
              <a:t>Returning Student NPS</a:t>
            </a:r>
          </a:p>
        </p:txBody>
      </p:sp>
      <p:sp>
        <p:nvSpPr>
          <p:cNvPr id="14" name="Rectangle 13"/>
          <p:cNvSpPr/>
          <p:nvPr/>
        </p:nvSpPr>
        <p:spPr>
          <a:xfrm>
            <a:off x="5167222"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aphicFrame>
        <p:nvGraphicFramePr>
          <p:cNvPr id="39" name="Content Placeholder 8">
            <a:extLst>
              <a:ext uri="{FF2B5EF4-FFF2-40B4-BE49-F238E27FC236}">
                <a16:creationId xmlns:a16="http://schemas.microsoft.com/office/drawing/2014/main" id="{D29E3166-B892-4E83-BCA6-D7E634CD622C}"/>
              </a:ext>
            </a:extLst>
          </p:cNvPr>
          <p:cNvGraphicFramePr>
            <a:graphicFrameLocks/>
          </p:cNvGraphicFramePr>
          <p:nvPr>
            <p:extLst>
              <p:ext uri="{D42A27DB-BD31-4B8C-83A1-F6EECF244321}">
                <p14:modId xmlns:p14="http://schemas.microsoft.com/office/powerpoint/2010/main" val="2203179255"/>
              </p:ext>
            </p:extLst>
          </p:nvPr>
        </p:nvGraphicFramePr>
        <p:xfrm>
          <a:off x="5167222" y="2829740"/>
          <a:ext cx="3976778" cy="2026932"/>
        </p:xfrm>
        <a:graphic>
          <a:graphicData uri="http://schemas.openxmlformats.org/drawingml/2006/chart">
            <c:chart xmlns:c="http://schemas.openxmlformats.org/drawingml/2006/chart" xmlns:r="http://schemas.openxmlformats.org/officeDocument/2006/relationships" r:id="rId3"/>
          </a:graphicData>
        </a:graphic>
      </p:graphicFrame>
      <p:sp>
        <p:nvSpPr>
          <p:cNvPr id="41" name="Oval 40">
            <a:extLst>
              <a:ext uri="{FF2B5EF4-FFF2-40B4-BE49-F238E27FC236}">
                <a16:creationId xmlns:a16="http://schemas.microsoft.com/office/drawing/2014/main" id="{2AA78896-45BA-4068-AE27-B0304D9222B5}"/>
              </a:ext>
            </a:extLst>
          </p:cNvPr>
          <p:cNvSpPr/>
          <p:nvPr/>
        </p:nvSpPr>
        <p:spPr>
          <a:xfrm>
            <a:off x="5365516" y="5343419"/>
            <a:ext cx="290222" cy="290222"/>
          </a:xfrm>
          <a:prstGeom prst="ellipse">
            <a:avLst/>
          </a:prstGeom>
          <a:noFill/>
          <a:ln w="38100">
            <a:solidFill>
              <a:srgbClr val="1163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42" name="Oval 41">
            <a:extLst>
              <a:ext uri="{FF2B5EF4-FFF2-40B4-BE49-F238E27FC236}">
                <a16:creationId xmlns:a16="http://schemas.microsoft.com/office/drawing/2014/main" id="{47412242-E4EC-449C-9FB9-BBCE3D7811BA}"/>
              </a:ext>
            </a:extLst>
          </p:cNvPr>
          <p:cNvSpPr/>
          <p:nvPr/>
        </p:nvSpPr>
        <p:spPr>
          <a:xfrm>
            <a:off x="5365516" y="5697166"/>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43" name="Oval 42">
            <a:extLst>
              <a:ext uri="{FF2B5EF4-FFF2-40B4-BE49-F238E27FC236}">
                <a16:creationId xmlns:a16="http://schemas.microsoft.com/office/drawing/2014/main" id="{CB8707CA-DC1E-4163-9CD8-0136DA400C9B}"/>
              </a:ext>
            </a:extLst>
          </p:cNvPr>
          <p:cNvSpPr/>
          <p:nvPr/>
        </p:nvSpPr>
        <p:spPr>
          <a:xfrm>
            <a:off x="5365516" y="6050913"/>
            <a:ext cx="290222" cy="290222"/>
          </a:xfrm>
          <a:prstGeom prst="ellipse">
            <a:avLst/>
          </a:prstGeom>
          <a:noFill/>
          <a:ln w="38100">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44" name="TextBox 43">
            <a:extLst>
              <a:ext uri="{FF2B5EF4-FFF2-40B4-BE49-F238E27FC236}">
                <a16:creationId xmlns:a16="http://schemas.microsoft.com/office/drawing/2014/main" id="{F96069F0-6486-4EC4-9FC2-EEEFCBC0DF0D}"/>
              </a:ext>
            </a:extLst>
          </p:cNvPr>
          <p:cNvSpPr txBox="1"/>
          <p:nvPr/>
        </p:nvSpPr>
        <p:spPr>
          <a:xfrm>
            <a:off x="5446418" y="4940943"/>
            <a:ext cx="3269412" cy="261610"/>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Top Improvement Suggestions</a:t>
            </a:r>
          </a:p>
        </p:txBody>
      </p:sp>
      <p:sp>
        <p:nvSpPr>
          <p:cNvPr id="45" name="Oval 44">
            <a:extLst>
              <a:ext uri="{FF2B5EF4-FFF2-40B4-BE49-F238E27FC236}">
                <a16:creationId xmlns:a16="http://schemas.microsoft.com/office/drawing/2014/main" id="{050B4414-72E1-46E0-9838-903342A88C92}"/>
              </a:ext>
            </a:extLst>
          </p:cNvPr>
          <p:cNvSpPr/>
          <p:nvPr/>
        </p:nvSpPr>
        <p:spPr>
          <a:xfrm>
            <a:off x="5365516" y="6404659"/>
            <a:ext cx="290222" cy="290222"/>
          </a:xfrm>
          <a:prstGeom prst="ellipse">
            <a:avLst/>
          </a:prstGeom>
          <a:noFill/>
          <a:ln w="38100">
            <a:solidFill>
              <a:srgbClr val="A0D1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46" name="TextBox 45">
            <a:extLst>
              <a:ext uri="{FF2B5EF4-FFF2-40B4-BE49-F238E27FC236}">
                <a16:creationId xmlns:a16="http://schemas.microsoft.com/office/drawing/2014/main" id="{F0B2AF57-F80A-4FE1-A15A-EEF3D839164E}"/>
              </a:ext>
            </a:extLst>
          </p:cNvPr>
          <p:cNvSpPr txBox="1"/>
          <p:nvPr/>
        </p:nvSpPr>
        <p:spPr>
          <a:xfrm>
            <a:off x="5747961" y="5371309"/>
            <a:ext cx="3269412" cy="2308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Parking! Parking! Parking!</a:t>
            </a:r>
          </a:p>
        </p:txBody>
      </p:sp>
      <p:sp>
        <p:nvSpPr>
          <p:cNvPr id="47" name="TextBox 46">
            <a:extLst>
              <a:ext uri="{FF2B5EF4-FFF2-40B4-BE49-F238E27FC236}">
                <a16:creationId xmlns:a16="http://schemas.microsoft.com/office/drawing/2014/main" id="{46EB0AF5-350E-4259-8712-9A90AB3188C5}"/>
              </a:ext>
            </a:extLst>
          </p:cNvPr>
          <p:cNvSpPr txBox="1"/>
          <p:nvPr/>
        </p:nvSpPr>
        <p:spPr>
          <a:xfrm>
            <a:off x="5747961" y="5726861"/>
            <a:ext cx="3269412" cy="2308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Outdated facilities and library opening hours</a:t>
            </a:r>
          </a:p>
        </p:txBody>
      </p:sp>
      <p:sp>
        <p:nvSpPr>
          <p:cNvPr id="48" name="TextBox 47">
            <a:extLst>
              <a:ext uri="{FF2B5EF4-FFF2-40B4-BE49-F238E27FC236}">
                <a16:creationId xmlns:a16="http://schemas.microsoft.com/office/drawing/2014/main" id="{832254F5-AB52-480F-B1C4-5C39D1D02530}"/>
              </a:ext>
            </a:extLst>
          </p:cNvPr>
          <p:cNvSpPr txBox="1"/>
          <p:nvPr/>
        </p:nvSpPr>
        <p:spPr>
          <a:xfrm>
            <a:off x="5747961" y="6080608"/>
            <a:ext cx="3269412" cy="2308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Enrolment communication and timetabling flexibility</a:t>
            </a:r>
          </a:p>
        </p:txBody>
      </p:sp>
      <p:sp>
        <p:nvSpPr>
          <p:cNvPr id="49" name="TextBox 48">
            <a:extLst>
              <a:ext uri="{FF2B5EF4-FFF2-40B4-BE49-F238E27FC236}">
                <a16:creationId xmlns:a16="http://schemas.microsoft.com/office/drawing/2014/main" id="{4354F87F-F46C-4DFB-B0B9-A923C0ED2034}"/>
              </a:ext>
            </a:extLst>
          </p:cNvPr>
          <p:cNvSpPr txBox="1"/>
          <p:nvPr/>
        </p:nvSpPr>
        <p:spPr>
          <a:xfrm>
            <a:off x="5747961" y="6365104"/>
            <a:ext cx="3269412"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Digital tools &amp; </a:t>
            </a:r>
            <a:r>
              <a:rPr lang="en-NZ" sz="900">
                <a:solidFill>
                  <a:schemeClr val="bg1"/>
                </a:solidFill>
                <a:latin typeface="Verdana" panose="020B0604030504040204" pitchFamily="34" charset="0"/>
                <a:ea typeface="Verdana" panose="020B0604030504040204" pitchFamily="34" charset="0"/>
                <a:cs typeface="Verdana" panose="020B0604030504040204" pitchFamily="34" charset="0"/>
              </a:rPr>
              <a:t>lecture recording continues </a:t>
            </a:r>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to be an area of suggested improvement</a:t>
            </a:r>
          </a:p>
        </p:txBody>
      </p:sp>
      <p:sp>
        <p:nvSpPr>
          <p:cNvPr id="56" name="Content Placeholder 1">
            <a:extLst>
              <a:ext uri="{FF2B5EF4-FFF2-40B4-BE49-F238E27FC236}">
                <a16:creationId xmlns:a16="http://schemas.microsoft.com/office/drawing/2014/main" id="{52C7185B-966E-4FE7-846B-B5798DB5FFC9}"/>
              </a:ext>
            </a:extLst>
          </p:cNvPr>
          <p:cNvSpPr>
            <a:spLocks noGrp="1"/>
          </p:cNvSpPr>
          <p:nvPr>
            <p:ph idx="1"/>
          </p:nvPr>
        </p:nvSpPr>
        <p:spPr>
          <a:xfrm>
            <a:off x="1196975" y="941560"/>
            <a:ext cx="3886200" cy="5792876"/>
          </a:xfrm>
        </p:spPr>
        <p:txBody>
          <a:bodyPr/>
          <a:lstStyle/>
          <a:p>
            <a:r>
              <a:rPr lang="en-NZ" sz="1000" dirty="0"/>
              <a:t>Student NPS result</a:t>
            </a:r>
          </a:p>
          <a:p>
            <a:r>
              <a:rPr lang="en-NZ" sz="1000" b="0" dirty="0"/>
              <a:t>Returning student NPS has jumped up to 37, as has NPS for new students which has rebounded back up to 57</a:t>
            </a:r>
          </a:p>
          <a:p>
            <a:pPr marL="171450" indent="-171450">
              <a:buFont typeface="Wingdings" panose="05000000000000000000" pitchFamily="2" charset="2"/>
              <a:buChar char="§"/>
            </a:pPr>
            <a:r>
              <a:rPr lang="en-NZ" sz="1000" b="0" dirty="0"/>
              <a:t>All priority groups are up at all-time highs</a:t>
            </a:r>
          </a:p>
          <a:p>
            <a:pPr marL="171450" indent="-171450">
              <a:buFont typeface="Wingdings" panose="05000000000000000000" pitchFamily="2" charset="2"/>
              <a:buChar char="§"/>
            </a:pPr>
            <a:r>
              <a:rPr lang="en-NZ" sz="1000" b="0" dirty="0"/>
              <a:t>Every school has achieved a good NPS</a:t>
            </a:r>
          </a:p>
          <a:p>
            <a:pPr marL="171450" indent="-171450">
              <a:buFont typeface="Wingdings" panose="05000000000000000000" pitchFamily="2" charset="2"/>
              <a:buChar char="§"/>
            </a:pPr>
            <a:r>
              <a:rPr lang="en-NZ" sz="1000" b="0" dirty="0"/>
              <a:t>New students are saying they feel very welcomed and supported at Unitec</a:t>
            </a:r>
          </a:p>
          <a:p>
            <a:r>
              <a:rPr lang="en-NZ" sz="1000" dirty="0"/>
              <a:t>Reasons for NPS</a:t>
            </a:r>
          </a:p>
          <a:p>
            <a:r>
              <a:rPr lang="en-NZ" sz="1000" b="0" dirty="0"/>
              <a:t>Comments from students are overwhelmingly positive, matching the high NPS. Themes are:</a:t>
            </a:r>
          </a:p>
          <a:p>
            <a:pPr marL="233363" lvl="1" indent="-228600">
              <a:spcAft>
                <a:spcPts val="240"/>
              </a:spcAft>
              <a:buAutoNum type="arabicParenR"/>
            </a:pPr>
            <a:r>
              <a:rPr lang="en-NZ" b="0" dirty="0"/>
              <a:t>Students are feeling supported from a whole host of avenues and their comments reflect this</a:t>
            </a:r>
          </a:p>
          <a:p>
            <a:pPr marL="233363" lvl="1" indent="-228600">
              <a:spcAft>
                <a:spcPts val="240"/>
              </a:spcAft>
              <a:buAutoNum type="arabicParenR"/>
            </a:pPr>
            <a:r>
              <a:rPr lang="en-NZ" b="0" dirty="0"/>
              <a:t>Although most comments on learning and development are positive, there are pockets of unsatisfied students</a:t>
            </a:r>
          </a:p>
          <a:p>
            <a:pPr marL="233363" lvl="1" indent="-228600">
              <a:spcAft>
                <a:spcPts val="240"/>
              </a:spcAft>
              <a:buAutoNum type="arabicParenR"/>
            </a:pPr>
            <a:r>
              <a:rPr lang="en-NZ" b="0" dirty="0"/>
              <a:t>Frustration with courses is a driver of being a detractor, however, most comments on courses &amp; content are still very positive</a:t>
            </a:r>
          </a:p>
          <a:p>
            <a:r>
              <a:rPr lang="en-NZ" sz="1000" dirty="0"/>
              <a:t>Improvement Suggestions</a:t>
            </a:r>
          </a:p>
          <a:p>
            <a:r>
              <a:rPr lang="en-NZ" sz="1000" b="0" dirty="0"/>
              <a:t>With such a fantastic response rate this semester, there are a wide range of improvement suggestions:</a:t>
            </a:r>
          </a:p>
          <a:p>
            <a:pPr marL="171450" indent="-171450">
              <a:buFont typeface="Wingdings" panose="05000000000000000000" pitchFamily="2" charset="2"/>
              <a:buChar char="§"/>
            </a:pPr>
            <a:r>
              <a:rPr lang="en-NZ" sz="1000" b="0" dirty="0"/>
              <a:t>By far the largest, about one in every seven improvement suggestions is related to parking!</a:t>
            </a:r>
          </a:p>
          <a:p>
            <a:pPr marL="171450" indent="-171450">
              <a:buFont typeface="Wingdings" panose="05000000000000000000" pitchFamily="2" charset="2"/>
              <a:buChar char="§"/>
            </a:pPr>
            <a:r>
              <a:rPr lang="en-NZ" sz="1000" b="0" dirty="0"/>
              <a:t>Students are noticing that the campus feels a bit rundown, especially when aircon doesn’t work</a:t>
            </a:r>
          </a:p>
          <a:p>
            <a:pPr marL="171450" indent="-171450">
              <a:buFont typeface="Wingdings" panose="05000000000000000000" pitchFamily="2" charset="2"/>
              <a:buChar char="§"/>
            </a:pPr>
            <a:r>
              <a:rPr lang="en-NZ" sz="1000" b="0" dirty="0"/>
              <a:t>The library is not open early or late enough for some students, mainly for study weeks</a:t>
            </a:r>
          </a:p>
          <a:p>
            <a:pPr marL="171450" indent="-171450">
              <a:buFont typeface="Wingdings" panose="05000000000000000000" pitchFamily="2" charset="2"/>
              <a:buChar char="§"/>
            </a:pPr>
            <a:r>
              <a:rPr lang="en-NZ" sz="1000" b="0" dirty="0"/>
              <a:t>Students would like more choice and flexibility to make their timetable suit them</a:t>
            </a:r>
          </a:p>
          <a:p>
            <a:pPr marL="171450" indent="-171450">
              <a:buFont typeface="Wingdings" panose="05000000000000000000" pitchFamily="2" charset="2"/>
              <a:buChar char="§"/>
            </a:pPr>
            <a:r>
              <a:rPr lang="en-NZ" sz="1000" b="0" dirty="0"/>
              <a:t>Digital tools and lecture recordings could be improved, which appears to be especially helpful for parents</a:t>
            </a:r>
          </a:p>
          <a:p>
            <a:pPr marL="171450" indent="-171450">
              <a:buFont typeface="Wingdings" panose="05000000000000000000" pitchFamily="2" charset="2"/>
              <a:buChar char="§"/>
            </a:pPr>
            <a:endParaRPr lang="en-NZ" sz="1000" b="0" dirty="0"/>
          </a:p>
        </p:txBody>
      </p:sp>
    </p:spTree>
    <p:extLst>
      <p:ext uri="{BB962C8B-B14F-4D97-AF65-F5344CB8AC3E}">
        <p14:creationId xmlns:p14="http://schemas.microsoft.com/office/powerpoint/2010/main" val="176632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about </a:t>
            </a:r>
            <a:r>
              <a:rPr lang="en-NZ" sz="1600" b="1" dirty="0"/>
              <a:t>staff support</a:t>
            </a:r>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Comments about staff support are very positive and when mentioned by detractors, it is always another aspect that is negative</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3"/>
            <a:ext cx="4811817"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Unitec has excellent infrastructure and helpful and encouraging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rPr>
              <a:t>Lecturers are really supportive and feel like a home.</a:t>
            </a:r>
          </a:p>
          <a:p>
            <a:pPr>
              <a:spcAft>
                <a:spcPts val="600"/>
              </a:spcAft>
            </a:pPr>
            <a:r>
              <a:rPr lang="en-NZ" sz="800" i="1" dirty="0">
                <a:solidFill>
                  <a:srgbClr val="404040"/>
                </a:solidFill>
                <a:latin typeface="Verdana" panose="020B0604030504040204" pitchFamily="34" charset="0"/>
                <a:ea typeface="Verdana" panose="020B0604030504040204" pitchFamily="34" charset="0"/>
              </a:rPr>
              <a:t>Teachers/Professors are very knowledgeable at their respective topics and make things for the most part clear and are very approachable if you’re stuck on anything.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Student support and better than other </a:t>
            </a:r>
            <a:r>
              <a:rPr lang="en-NZ" sz="800" i="1" dirty="0" err="1">
                <a:solidFill>
                  <a:srgbClr val="404040"/>
                </a:solidFill>
                <a:latin typeface="Verdana" panose="020B0604030504040204" pitchFamily="34" charset="0"/>
                <a:ea typeface="Verdana" panose="020B0604030504040204" pitchFamily="34" charset="0"/>
              </a:rPr>
              <a:t>uni's</a:t>
            </a:r>
            <a:r>
              <a:rPr lang="en-NZ" sz="800" i="1" dirty="0">
                <a:solidFill>
                  <a:srgbClr val="404040"/>
                </a:solidFill>
                <a:latin typeface="Verdana" panose="020B0604030504040204" pitchFamily="34" charset="0"/>
                <a:ea typeface="Verdana" panose="020B0604030504040204" pitchFamily="34" charset="0"/>
              </a:rPr>
              <a:t> I've been to. Great understanding between staff and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teachers and support which is available is just amazing. </a:t>
            </a:r>
          </a:p>
          <a:p>
            <a:pPr>
              <a:spcAft>
                <a:spcPts val="600"/>
              </a:spcAft>
            </a:pPr>
            <a:r>
              <a:rPr lang="en-NZ" sz="800" i="1" dirty="0">
                <a:solidFill>
                  <a:srgbClr val="404040"/>
                </a:solidFill>
                <a:latin typeface="Verdana" panose="020B0604030504040204" pitchFamily="34" charset="0"/>
                <a:ea typeface="Verdana" panose="020B0604030504040204" pitchFamily="34" charset="0"/>
              </a:rPr>
              <a:t>I say this because lecturers are amazing. Filled with knowledge and experience.</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There’s lots of different opportunities towards studying here! It’s more practical which is helpful for me, the lectures here are super helpful! There’s also opportunities to get more involved and meet new people throughout your years of studying. The support at Unitec is amazing, there’s lots of great people to help with anything you’re stuck with whether it’s school or family stuff. Amazing opportunities for Pacifica students as well!! </a:t>
            </a:r>
          </a:p>
          <a:p>
            <a:pPr>
              <a:spcAft>
                <a:spcPts val="600"/>
              </a:spcAft>
            </a:pPr>
            <a:r>
              <a:rPr lang="en-NZ" sz="800" i="1" dirty="0">
                <a:solidFill>
                  <a:srgbClr val="404040"/>
                </a:solidFill>
                <a:latin typeface="Verdana" panose="020B0604030504040204" pitchFamily="34" charset="0"/>
                <a:ea typeface="Verdana" panose="020B0604030504040204" pitchFamily="34" charset="0"/>
              </a:rPr>
              <a:t>I find studying in Unitec a lot easier as lecturers are willing to put in the effort to help understand what is been taught.</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people are very friends and lecturers. Great location for a campus and as being a Māori student there are a lot of places you can reach out for help.</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provides great support to students. Unitec is conscious about cultural awareness and inclusiveness, the staff make it that worth while and are always supportive to helping students succeed. </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teachers are amazing and want the best for their students so they ensure all students get the best study experiences and guide them to success.</a:t>
            </a:r>
          </a:p>
          <a:p>
            <a:pPr>
              <a:spcAft>
                <a:spcPts val="600"/>
              </a:spcAft>
            </a:pPr>
            <a:r>
              <a:rPr lang="en-NZ" sz="800" i="1" dirty="0">
                <a:solidFill>
                  <a:srgbClr val="404040"/>
                </a:solidFill>
                <a:latin typeface="Verdana" panose="020B0604030504040204" pitchFamily="34" charset="0"/>
                <a:ea typeface="Verdana" panose="020B0604030504040204" pitchFamily="34" charset="0"/>
              </a:rPr>
              <a:t>Teaching is great and the tutors I've had go out of their way to make sure you pass.</a:t>
            </a:r>
          </a:p>
          <a:p>
            <a:pPr>
              <a:spcAft>
                <a:spcPts val="600"/>
              </a:spcAft>
            </a:pPr>
            <a:r>
              <a:rPr lang="en-NZ" sz="800" i="1" dirty="0">
                <a:solidFill>
                  <a:srgbClr val="404040"/>
                </a:solidFill>
                <a:latin typeface="Verdana" panose="020B0604030504040204" pitchFamily="34" charset="0"/>
                <a:ea typeface="Verdana" panose="020B0604030504040204" pitchFamily="34" charset="0"/>
              </a:rPr>
              <a:t>I think the teachers in Unitec are fantastic and they have their responsibility of teaching that I am very grateful for them.</a:t>
            </a:r>
          </a:p>
        </p:txBody>
      </p:sp>
      <p:sp>
        <p:nvSpPr>
          <p:cNvPr id="8" name="Rectangle 7">
            <a:extLst>
              <a:ext uri="{FF2B5EF4-FFF2-40B4-BE49-F238E27FC236}">
                <a16:creationId xmlns:a16="http://schemas.microsoft.com/office/drawing/2014/main" id="{AC3FE716-8F93-4852-A973-0310D8A6041D}"/>
              </a:ext>
            </a:extLst>
          </p:cNvPr>
          <p:cNvSpPr/>
          <p:nvPr/>
        </p:nvSpPr>
        <p:spPr>
          <a:xfrm>
            <a:off x="5416730" y="2113473"/>
            <a:ext cx="32007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Since the takeover by Te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Pukenga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there have been changes which are negatively impacting Unitec.  The lecturers in my degree are all amazing and do the best they can with what they have but they need more staff and resources!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a great potential to become a fantastic educational institution in New Zealand in terms of the infrastructure, system and the people. However, I feel the school need to improve on their teaching resources quality and the organising the course in a more engaging manner to the student.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Whilst the teaching staff are doing their best, it seems like there is a reduction in resource with no reduction in expectation or fees.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they offer the right courses but just maybe the way of teaching could be better.</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Clear lack of resources/funding cuts obvious. No clear path of how a student can better the situation above and little to no contact when problems are brought to the attention of higher up staff members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great because of the small classrooms and the lecturers. All lecturers are highly educated and willing to help all students.  However, the management at Unitec is pretty bad. Every semester enrolment has been difficult and management unhelpful.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am a student in the acting program and though I love my lecturers, I don’t feel like my program is ever prioritised or acknowledged by wider Unitec.</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149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about </a:t>
            </a:r>
            <a:r>
              <a:rPr lang="en-NZ" sz="1600" b="1" dirty="0"/>
              <a:t>other support</a:t>
            </a:r>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Students are feeling supported from a whole host of avenues and their comments reflect this</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2"/>
            <a:ext cx="5830720"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In my time as a student in Unitec, it has really helped me adjust to the life here in New Zealand, especially being an international student. Having a wide variety of options to choose from and support systems to help me out has given me a more comfortable time during my studies. It's why I'd recommend Unitec to anyone who's interested in studying.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support system is exceptional.</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There are great help during studying. There’s great opportunities and assistance.</a:t>
            </a:r>
          </a:p>
          <a:p>
            <a:pPr>
              <a:spcAft>
                <a:spcPts val="600"/>
              </a:spcAft>
            </a:pPr>
            <a:r>
              <a:rPr lang="en-NZ" sz="800" i="1" dirty="0">
                <a:solidFill>
                  <a:srgbClr val="404040"/>
                </a:solidFill>
                <a:latin typeface="Verdana" panose="020B0604030504040204" pitchFamily="34" charset="0"/>
                <a:ea typeface="Verdana" panose="020B0604030504040204" pitchFamily="34" charset="0"/>
              </a:rPr>
              <a:t>My experience has been really good and the support is available is great.</a:t>
            </a:r>
          </a:p>
          <a:p>
            <a:pPr>
              <a:spcAft>
                <a:spcPts val="600"/>
              </a:spcAft>
            </a:pPr>
            <a:r>
              <a:rPr lang="en-NZ" sz="800" i="1" dirty="0">
                <a:solidFill>
                  <a:srgbClr val="404040"/>
                </a:solidFill>
                <a:latin typeface="Verdana" panose="020B0604030504040204" pitchFamily="34" charset="0"/>
                <a:ea typeface="Verdana" panose="020B0604030504040204" pitchFamily="34" charset="0"/>
              </a:rPr>
              <a:t>Being a mature student at Unitec. I have felt supported from the very moment my studies commenced. Unitec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is also a smaller campus so it was less daunting coming in to study after over a decade.</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immense support and flexibility will benefit anyone young and old who would like to study and further their qualifications.</a:t>
            </a:r>
          </a:p>
          <a:p>
            <a:pPr>
              <a:spcAft>
                <a:spcPts val="600"/>
              </a:spcAft>
            </a:pPr>
            <a:r>
              <a:rPr lang="en-NZ" sz="800" i="1" dirty="0">
                <a:solidFill>
                  <a:srgbClr val="404040"/>
                </a:solidFill>
                <a:latin typeface="Verdana" panose="020B0604030504040204" pitchFamily="34" charset="0"/>
                <a:ea typeface="Verdana" panose="020B0604030504040204" pitchFamily="34" charset="0"/>
              </a:rPr>
              <a:t>I feel like the support systems Unitec offers is a lot better compared to what I received when I studied at </a:t>
            </a:r>
            <a:r>
              <a:rPr lang="en-NZ" sz="800" i="1" dirty="0" err="1">
                <a:solidFill>
                  <a:srgbClr val="404040"/>
                </a:solidFill>
                <a:latin typeface="Verdana" panose="020B0604030504040204" pitchFamily="34" charset="0"/>
                <a:ea typeface="Verdana" panose="020B0604030504040204" pitchFamily="34" charset="0"/>
              </a:rPr>
              <a:t>UoA</a:t>
            </a:r>
            <a:r>
              <a:rPr lang="en-NZ" sz="800" i="1" dirty="0">
                <a:solidFill>
                  <a:srgbClr val="404040"/>
                </a:solidFill>
                <a:latin typeface="Verdana" panose="020B0604030504040204" pitchFamily="34" charset="0"/>
                <a:ea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offer great programs and opportunities. Also great student support and services</a:t>
            </a:r>
          </a:p>
          <a:p>
            <a:pPr>
              <a:spcAft>
                <a:spcPts val="600"/>
              </a:spcAft>
            </a:pPr>
            <a:r>
              <a:rPr lang="en-NZ" sz="800" i="1" dirty="0">
                <a:solidFill>
                  <a:srgbClr val="404040"/>
                </a:solidFill>
                <a:latin typeface="Verdana" panose="020B0604030504040204" pitchFamily="34" charset="0"/>
                <a:ea typeface="Verdana" panose="020B0604030504040204" pitchFamily="34" charset="0"/>
              </a:rPr>
              <a:t>Support system is very well organized especially for international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always does its best to help out and support me during my journey.</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I made it to my fourth year and I’m almost finished. Unitec has helped me make it this far. Thank you so much Unitec.</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amount of support and options are fantastic.</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is very friendly. They treat students with full care. Guide students appropriately.</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they have full on support provided for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offers generous student support services. Everyone needs support through their studies at least once in a while.</a:t>
            </a:r>
          </a:p>
        </p:txBody>
      </p:sp>
      <p:sp>
        <p:nvSpPr>
          <p:cNvPr id="8" name="Rectangle 7">
            <a:extLst>
              <a:ext uri="{FF2B5EF4-FFF2-40B4-BE49-F238E27FC236}">
                <a16:creationId xmlns:a16="http://schemas.microsoft.com/office/drawing/2014/main" id="{AC3FE716-8F93-4852-A973-0310D8A6041D}"/>
              </a:ext>
            </a:extLst>
          </p:cNvPr>
          <p:cNvSpPr/>
          <p:nvPr/>
        </p:nvSpPr>
        <p:spPr>
          <a:xfrm>
            <a:off x="6435634" y="2113473"/>
            <a:ext cx="2181830"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are better places to study if you are a high achiever and have the money to go there.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opaque and unsupportive culture. Limited support for students in the study, Huge parking issues, City and country are very expensive, rent, food and services are very expensive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Difficulty completing courses. Not easy finding help with accessing help and information to getting to study.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that Unitec  does not provide all qualities for better education.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is strongly negative about shuttle bus services. The shuttle schedule was often changed, so it was very difficult to go to school on another campus. I felt that the school was not responsible and didn't support us. I think schools should keep the bus schedule no matter what and try to keep students from going to school.</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836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about </a:t>
            </a:r>
            <a:r>
              <a:rPr lang="en-NZ" sz="1600" b="1" dirty="0"/>
              <a:t>learning &amp; development</a:t>
            </a:r>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Although most comments on learning and development are positive, there are pockets of unsatisfied students</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Because I like the way the process works and also Unitec open new doors for learning specially us with kids and work.</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teachers are extremely skilled and experienced. Their way of teaching is very effective. All the resources available for the students are very easily accessible.</a:t>
            </a:r>
          </a:p>
          <a:p>
            <a:pPr>
              <a:spcAft>
                <a:spcPts val="600"/>
              </a:spcAft>
            </a:pPr>
            <a:r>
              <a:rPr lang="en-NZ" sz="800" i="1" dirty="0">
                <a:solidFill>
                  <a:srgbClr val="404040"/>
                </a:solidFill>
                <a:latin typeface="Verdana" panose="020B0604030504040204" pitchFamily="34" charset="0"/>
                <a:ea typeface="Verdana" panose="020B0604030504040204" pitchFamily="34" charset="0"/>
              </a:rPr>
              <a:t>It is a very hands on education that consists of one on one and some people may want less.</a:t>
            </a:r>
          </a:p>
          <a:p>
            <a:pPr>
              <a:spcAft>
                <a:spcPts val="600"/>
              </a:spcAft>
            </a:pPr>
            <a:r>
              <a:rPr lang="en-NZ" sz="800" i="1" dirty="0">
                <a:solidFill>
                  <a:srgbClr val="404040"/>
                </a:solidFill>
                <a:latin typeface="Verdana" panose="020B0604030504040204" pitchFamily="34" charset="0"/>
                <a:ea typeface="Verdana" panose="020B0604030504040204" pitchFamily="34" charset="0"/>
              </a:rPr>
              <a:t>I like the way Unitec system especially for distance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I’ve loved my time at Unitec and found all the resources helpful and easy to access.</a:t>
            </a:r>
          </a:p>
          <a:p>
            <a:pPr>
              <a:spcAft>
                <a:spcPts val="600"/>
              </a:spcAft>
            </a:pPr>
            <a:r>
              <a:rPr lang="en-NZ" sz="800" i="1" dirty="0">
                <a:solidFill>
                  <a:srgbClr val="404040"/>
                </a:solidFill>
                <a:latin typeface="Verdana" panose="020B0604030504040204" pitchFamily="34" charset="0"/>
                <a:ea typeface="Verdana" panose="020B0604030504040204" pitchFamily="34" charset="0"/>
              </a:rPr>
              <a:t>Quality education, infrastructure and faculties.</a:t>
            </a:r>
          </a:p>
          <a:p>
            <a:pPr>
              <a:spcAft>
                <a:spcPts val="600"/>
              </a:spcAft>
            </a:pPr>
            <a:r>
              <a:rPr lang="en-NZ" sz="800" i="1" dirty="0">
                <a:solidFill>
                  <a:srgbClr val="404040"/>
                </a:solidFill>
                <a:latin typeface="Verdana" panose="020B0604030504040204" pitchFamily="34" charset="0"/>
                <a:ea typeface="Verdana" panose="020B0604030504040204" pitchFamily="34" charset="0"/>
              </a:rPr>
              <a:t>I have enjoyed my studies at Unitec and I'm glad I chose to gain my new profession through Unitec as I have learned a lot. </a:t>
            </a:r>
          </a:p>
          <a:p>
            <a:pPr>
              <a:spcAft>
                <a:spcPts val="600"/>
              </a:spcAft>
            </a:pPr>
            <a:r>
              <a:rPr lang="en-NZ" sz="800" i="1" dirty="0">
                <a:solidFill>
                  <a:srgbClr val="404040"/>
                </a:solidFill>
                <a:latin typeface="Verdana" panose="020B0604030504040204" pitchFamily="34" charset="0"/>
                <a:ea typeface="Verdana" panose="020B0604030504040204" pitchFamily="34" charset="0"/>
              </a:rPr>
              <a:t>I believe Unitec has key resources to get into any industry.</a:t>
            </a:r>
          </a:p>
          <a:p>
            <a:pPr>
              <a:spcAft>
                <a:spcPts val="600"/>
              </a:spcAft>
            </a:pPr>
            <a:r>
              <a:rPr lang="en-NZ" sz="800" i="1" dirty="0">
                <a:solidFill>
                  <a:srgbClr val="404040"/>
                </a:solidFill>
                <a:latin typeface="Verdana" panose="020B0604030504040204" pitchFamily="34" charset="0"/>
                <a:ea typeface="Verdana" panose="020B0604030504040204" pitchFamily="34" charset="0"/>
              </a:rPr>
              <a:t>Education has opened up many possibilities for me, I hope others people like me get the same opportunity.</a:t>
            </a:r>
          </a:p>
          <a:p>
            <a:pPr>
              <a:spcAft>
                <a:spcPts val="600"/>
              </a:spcAft>
            </a:pPr>
            <a:r>
              <a:rPr lang="en-NZ" sz="800" i="1" dirty="0">
                <a:solidFill>
                  <a:srgbClr val="404040"/>
                </a:solidFill>
                <a:latin typeface="Verdana" panose="020B0604030504040204" pitchFamily="34" charset="0"/>
                <a:ea typeface="Verdana" panose="020B0604030504040204" pitchFamily="34" charset="0"/>
              </a:rPr>
              <a:t>I believe Unitec provides a much more personalised education in comparison with other universities. </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learning is designed in a way that keeps me interested in the subject, and everyone is very friendly. </a:t>
            </a:r>
          </a:p>
          <a:p>
            <a:pPr>
              <a:spcAft>
                <a:spcPts val="600"/>
              </a:spcAft>
            </a:pPr>
            <a:r>
              <a:rPr lang="en-NZ" sz="800" i="1" dirty="0">
                <a:solidFill>
                  <a:srgbClr val="404040"/>
                </a:solidFill>
                <a:latin typeface="Verdana" panose="020B0604030504040204" pitchFamily="34" charset="0"/>
                <a:ea typeface="Verdana" panose="020B0604030504040204" pitchFamily="34" charset="0"/>
              </a:rPr>
              <a:t>I find the quality of teaching and learning amazing and everyone is incredibly supportive and focused on great student outcomes.</a:t>
            </a:r>
          </a:p>
          <a:p>
            <a:pPr>
              <a:spcAft>
                <a:spcPts val="600"/>
              </a:spcAft>
            </a:pPr>
            <a:r>
              <a:rPr lang="en-NZ" sz="800" i="1" dirty="0">
                <a:solidFill>
                  <a:srgbClr val="404040"/>
                </a:solidFill>
                <a:latin typeface="Verdana" panose="020B0604030504040204" pitchFamily="34" charset="0"/>
                <a:ea typeface="Verdana" panose="020B0604030504040204" pitchFamily="34" charset="0"/>
              </a:rPr>
              <a:t>Great environment for learning. Teachers are extremely skilled and helpful. Services provided by Unitec are exceptional. </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AC3FE716-8F93-4852-A973-0310D8A6041D}"/>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I’ve been studying at Unitec for 4 years now, and I have noticed a decline in the teaching/learning this year.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Lately I've been asking myself what the purpose of university, and whether or not it is worth the money students have to pay for it. With the rise of online learning such as skill share, or even specific YouTube channels that present academic material in an easily digestible delivery.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Quality of education not sufficient.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Quite a bit of it could have been online learning and condensed into less days onsite per week - make it more accessible to do while working full time.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Don't think I am learning what I need to in my course.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size of the classroom is small and resulted in an overcrowded environment. Not every student has access to power to run their learning tools. I'm the only Māori, Polynesian and New Zealander in my class.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parts very good, some papers very average and little to no online support. More should be done online / recorded to enable learning without having to be In person.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 much has changes just in the last two years and the changes are prevalent after Unitec becoming a part of Te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Pukenga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Unitec has lost its flexibility, resources, culture, teacher and no one is even talking about it. It is ridiculous. I’ve had family study as Unitec and the way they described it years ago is vastly different from what I am experiencing now. My sibling was looking at studying and I made sure he didn’t choose Unitec!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Provides great support on students. However, it's lacking in terms of practical practices in class. More labs would be great to practice what we've learn in theory.</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92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about </a:t>
            </a:r>
            <a:r>
              <a:rPr lang="en-NZ" sz="1600" b="1" dirty="0"/>
              <a:t>courses &amp; content</a:t>
            </a:r>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Frustration with courses is a driver of being a detractor, however, most comments on courses &amp; content are still very positive</a:t>
            </a:r>
          </a:p>
        </p:txBody>
      </p:sp>
      <p:sp>
        <p:nvSpPr>
          <p:cNvPr id="6" name="Rectangle 5">
            <a:extLst>
              <a:ext uri="{FF2B5EF4-FFF2-40B4-BE49-F238E27FC236}">
                <a16:creationId xmlns:a16="http://schemas.microsoft.com/office/drawing/2014/main" id="{940E3F5E-696E-8857-5177-0CB461D1D283}"/>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Unitec has been really good and has taught me a lot in the course that I am in. </a:t>
            </a:r>
          </a:p>
          <a:p>
            <a:pPr>
              <a:spcAft>
                <a:spcPts val="600"/>
              </a:spcAft>
            </a:pPr>
            <a:r>
              <a:rPr lang="en-NZ" sz="800" i="1" dirty="0">
                <a:solidFill>
                  <a:srgbClr val="404040"/>
                </a:solidFill>
                <a:latin typeface="Verdana" panose="020B0604030504040204" pitchFamily="34" charset="0"/>
                <a:ea typeface="Verdana" panose="020B0604030504040204" pitchFamily="34" charset="0"/>
              </a:rPr>
              <a:t>Courses very practical, enormous study support. I love the campus environment.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I have really enjoyed my experience studying at Unitec. I have found the tutors really supportive and the content that we learn to be very in depth</a:t>
            </a:r>
          </a:p>
          <a:p>
            <a:pPr>
              <a:spcAft>
                <a:spcPts val="600"/>
              </a:spcAft>
            </a:pPr>
            <a:r>
              <a:rPr lang="en-NZ" sz="800" i="1" dirty="0">
                <a:solidFill>
                  <a:srgbClr val="404040"/>
                </a:solidFill>
                <a:latin typeface="Verdana" panose="020B0604030504040204" pitchFamily="34" charset="0"/>
                <a:ea typeface="Verdana" panose="020B0604030504040204" pitchFamily="34" charset="0"/>
              </a:rPr>
              <a:t>I'm enjoying the course I'm taking, the lecturers are great as well.</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overall courses are well designed and tutorial sessions are helpful. </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is very supportive. The courses are well designed. The learning environment is modern and well looked after. The lecturers really want the best so are readily available for any query.</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There are so many amazing courses to choose from and my experience here has been the best schooling experience of my life.</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quality of the lecturers in the course I am taking plus the attitude of care for wellbeing evident.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You can learn technical skills that you couldn't while doing the same course by distance learning. </a:t>
            </a:r>
          </a:p>
          <a:p>
            <a:pPr>
              <a:spcAft>
                <a:spcPts val="600"/>
              </a:spcAft>
            </a:pPr>
            <a:r>
              <a:rPr lang="en-NZ" sz="800" i="1" dirty="0">
                <a:solidFill>
                  <a:srgbClr val="404040"/>
                </a:solidFill>
                <a:latin typeface="Verdana" panose="020B0604030504040204" pitchFamily="34" charset="0"/>
                <a:ea typeface="Verdana" panose="020B0604030504040204" pitchFamily="34" charset="0"/>
              </a:rPr>
              <a:t>I would highly recommend Unitec to your friend or colleague because it offers a diverse range of programs and courses, has a strong reputation for practical, hands-on education, and provides excellent student support services. Additionally, its modern facilities and industry connections enhance the overall learning experience, making it a great choice for those seeking a well-rounded education.</a:t>
            </a:r>
          </a:p>
          <a:p>
            <a:pPr>
              <a:spcAft>
                <a:spcPts val="600"/>
              </a:spcAft>
            </a:pPr>
            <a:r>
              <a:rPr lang="en-NZ" sz="800" i="1" dirty="0">
                <a:solidFill>
                  <a:srgbClr val="404040"/>
                </a:solidFill>
                <a:latin typeface="Verdana" panose="020B0604030504040204" pitchFamily="34" charset="0"/>
                <a:ea typeface="Verdana" panose="020B0604030504040204" pitchFamily="34" charset="0"/>
              </a:rPr>
              <a:t>I really enjoy the course I’m in - lecturers are very lovely and helpful.</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I think Unitec offers some really good courses. </a:t>
            </a:r>
          </a:p>
        </p:txBody>
      </p:sp>
      <p:sp>
        <p:nvSpPr>
          <p:cNvPr id="9" name="Rectangle 8">
            <a:extLst>
              <a:ext uri="{FF2B5EF4-FFF2-40B4-BE49-F238E27FC236}">
                <a16:creationId xmlns:a16="http://schemas.microsoft.com/office/drawing/2014/main" id="{6C20BADB-0DC5-79DB-2A40-0C8F761F7107}"/>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Courses are not designed properly.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academic manager has no idea and randomly send us to any course. I am not the only student with this problem.</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of the staff at student central are not as helpful as they should be. I have been given wrong information regarding courses before.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offers a unique set of courses that are tailored to a specific set of people.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has been too much disruption to  courses due to moving to Te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Pukenga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I started a diploma which got dropped so swapped to bachelors  then  graduate diploma that I am struggling to finish with options  relevant to my subject choice.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 was very badly organized and the content was sparse.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Poor course coordination, not cognisant of students' diverse range of needs, not an environment that supports student wellbeing.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Poor course development, Moodle confusing, grades for each paper all over the place.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Lecturers aren't that reliable and the course really doesn't teach anything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content being delivered is often dated and some of the lecturers appear content to present recycled content with little to no preparation.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Poor teaching management, quality of the content is not well prepared.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assignments are poorly written, some of them don’t even know the contents of the assignments or keep telling us don’t need to follow the assignment instructions. (Then, I don’t know how they are going to mark us.) I’m not sure if I keep studying for the course next year…</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14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Improvement Suggestions</a:t>
            </a:r>
          </a:p>
        </p:txBody>
      </p:sp>
      <p:sp>
        <p:nvSpPr>
          <p:cNvPr id="6" name="Text Placeholder 5"/>
          <p:cNvSpPr>
            <a:spLocks noGrp="1"/>
          </p:cNvSpPr>
          <p:nvPr>
            <p:ph type="body" idx="1"/>
          </p:nvPr>
        </p:nvSpPr>
        <p:spPr/>
        <p:txBody>
          <a:bodyPr/>
          <a:lstStyle/>
          <a:p>
            <a:r>
              <a:rPr lang="en-NZ" dirty="0"/>
              <a:t>03.</a:t>
            </a:r>
          </a:p>
        </p:txBody>
      </p:sp>
    </p:spTree>
    <p:extLst>
      <p:ext uri="{BB962C8B-B14F-4D97-AF65-F5344CB8AC3E}">
        <p14:creationId xmlns:p14="http://schemas.microsoft.com/office/powerpoint/2010/main" val="248232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parking</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Probably just the access to parking. It’s very scarce at the Mt Albert campus. I have to walk quite to get to my building because parking near my class is either for staff or I’m unable to afford it and get a ticket. </a:t>
            </a:r>
          </a:p>
          <a:p>
            <a:pPr>
              <a:spcAft>
                <a:spcPts val="600"/>
              </a:spcAft>
            </a:pPr>
            <a:r>
              <a:rPr lang="en-NZ" sz="800" i="1" dirty="0">
                <a:solidFill>
                  <a:srgbClr val="404040"/>
                </a:solidFill>
                <a:latin typeface="Verdana" panose="020B0604030504040204" pitchFamily="34" charset="0"/>
                <a:ea typeface="Verdana" panose="020B0604030504040204" pitchFamily="34" charset="0"/>
              </a:rPr>
              <a:t>Parking, I know it's cheap enough but most students come from a variety of areas, some near some far but expenses on gas is enough to worry about. I also more seats around the hub, every day at 12 it becomes packed and most seats are taken.</a:t>
            </a:r>
          </a:p>
          <a:p>
            <a:pPr>
              <a:spcAft>
                <a:spcPts val="600"/>
              </a:spcAft>
            </a:pPr>
            <a:r>
              <a:rPr lang="en-NZ" sz="800" i="1" dirty="0">
                <a:solidFill>
                  <a:srgbClr val="404040"/>
                </a:solidFill>
                <a:latin typeface="Verdana" panose="020B0604030504040204" pitchFamily="34" charset="0"/>
                <a:ea typeface="Verdana" panose="020B0604030504040204" pitchFamily="34" charset="0"/>
              </a:rPr>
              <a:t>After taking away the lower car park it is much harder to find a car park near my building. </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parking situation. </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carparking could be more easily accessible.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parking. With the increase of students- parking is very hard to get.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parking on the west end on campus.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parking sometimes could be hard to find sometimes depending on what time it is.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Carpark situation, it's such a tight space, sometimes difficult to get into the car park.</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student car parks please.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About parking. I want to have more space for people to park easily. </a:t>
            </a:r>
          </a:p>
        </p:txBody>
      </p:sp>
      <p:cxnSp>
        <p:nvCxnSpPr>
          <p:cNvPr id="9" name="Straight Connector 8"/>
          <p:cNvCxnSpPr>
            <a:cxnSpLocks/>
          </p:cNvCxnSpPr>
          <p:nvPr/>
        </p:nvCxnSpPr>
        <p:spPr>
          <a:xfrm>
            <a:off x="4661865" y="2464526"/>
            <a:ext cx="0" cy="351678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By far the largest, about one in every seven improvement suggestions is related to parking!</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Not charging $65 for a (not wealthy) student who accidentally forgot to pay the $3 parking fee. I think the staff are lovely though and I know you guys probably have your parking handled by a company outside of Unitec.</a:t>
            </a:r>
          </a:p>
          <a:p>
            <a:pPr>
              <a:spcAft>
                <a:spcPts val="600"/>
              </a:spcAft>
            </a:pPr>
            <a:r>
              <a:rPr lang="en-NZ" sz="800" i="1" dirty="0">
                <a:solidFill>
                  <a:srgbClr val="404040"/>
                </a:solidFill>
                <a:latin typeface="Verdana" panose="020B0604030504040204" pitchFamily="34" charset="0"/>
                <a:ea typeface="Verdana" panose="020B0604030504040204" pitchFamily="34" charset="0"/>
              </a:rPr>
              <a:t>I don't have any student loans or allowances that grant me enough to pay $15 per week in parking so I park on the street and walk but with short notice both myself and my peers found this quite upsetting.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Don’t pay for parking already pay enough.</a:t>
            </a:r>
          </a:p>
          <a:p>
            <a:pPr>
              <a:spcAft>
                <a:spcPts val="600"/>
              </a:spcAft>
            </a:pPr>
            <a:r>
              <a:rPr lang="en-NZ" sz="800" i="1" dirty="0">
                <a:solidFill>
                  <a:srgbClr val="404040"/>
                </a:solidFill>
                <a:latin typeface="Verdana" panose="020B0604030504040204" pitchFamily="34" charset="0"/>
                <a:ea typeface="Verdana" panose="020B0604030504040204" pitchFamily="34" charset="0"/>
              </a:rPr>
              <a:t>Free parking, improve the free parking or stop us having to pay to park on campus, are our fees not enough? </a:t>
            </a:r>
          </a:p>
          <a:p>
            <a:pPr>
              <a:spcAft>
                <a:spcPts val="600"/>
              </a:spcAft>
            </a:pPr>
            <a:r>
              <a:rPr lang="en-NZ" sz="800" i="1" dirty="0">
                <a:solidFill>
                  <a:srgbClr val="404040"/>
                </a:solidFill>
                <a:latin typeface="Verdana" panose="020B0604030504040204" pitchFamily="34" charset="0"/>
                <a:ea typeface="Verdana" panose="020B0604030504040204" pitchFamily="34" charset="0"/>
              </a:rPr>
              <a:t>Not paying for parking or not having to use the stickers.</a:t>
            </a:r>
          </a:p>
          <a:p>
            <a:pPr>
              <a:spcAft>
                <a:spcPts val="600"/>
              </a:spcAft>
            </a:pPr>
            <a:r>
              <a:rPr lang="en-NZ" sz="800" i="1" dirty="0">
                <a:solidFill>
                  <a:srgbClr val="404040"/>
                </a:solidFill>
                <a:latin typeface="Verdana" panose="020B0604030504040204" pitchFamily="34" charset="0"/>
                <a:ea typeface="Verdana" panose="020B0604030504040204" pitchFamily="34" charset="0"/>
              </a:rPr>
              <a:t>Parking, it used to be fine, but asking for basically 15 dollars a week on top of the actual cost of the course is ridiculous.</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There’s not heaps I’d change about Unitec. Perhaps less paid parking? </a:t>
            </a:r>
          </a:p>
          <a:p>
            <a:pPr>
              <a:spcAft>
                <a:spcPts val="600"/>
              </a:spcAft>
            </a:pPr>
            <a:r>
              <a:rPr lang="en-NZ" sz="800" i="1" dirty="0">
                <a:solidFill>
                  <a:srgbClr val="404040"/>
                </a:solidFill>
                <a:latin typeface="Verdana" panose="020B0604030504040204" pitchFamily="34" charset="0"/>
                <a:ea typeface="Verdana" panose="020B0604030504040204" pitchFamily="34" charset="0"/>
              </a:rPr>
              <a:t>Can we have much more free parking.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Bigger and cheaper parking.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Parking. Parking is a rip off especially at the Mt Albert Campus.</a:t>
            </a:r>
          </a:p>
          <a:p>
            <a:pPr>
              <a:spcAft>
                <a:spcPts val="600"/>
              </a:spcAft>
            </a:pPr>
            <a:r>
              <a:rPr lang="en-NZ" sz="800" i="1" dirty="0">
                <a:solidFill>
                  <a:srgbClr val="404040"/>
                </a:solidFill>
                <a:latin typeface="Verdana" panose="020B0604030504040204" pitchFamily="34" charset="0"/>
                <a:ea typeface="Verdana" panose="020B0604030504040204" pitchFamily="34" charset="0"/>
              </a:rPr>
              <a:t>Definitely the parking issues. I haven’t had parking beeches even though I have paid my parking etc. which has just been inconvenient.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parking!!! There should be more and we shouldn’t have to pay for it. </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D98E5B40-67C8-629A-EAFB-D74E824B926C}"/>
              </a:ext>
            </a:extLst>
          </p:cNvPr>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Cost and fines</a:t>
            </a:r>
          </a:p>
        </p:txBody>
      </p:sp>
      <p:sp>
        <p:nvSpPr>
          <p:cNvPr id="6" name="Rectangle 5">
            <a:extLst>
              <a:ext uri="{FF2B5EF4-FFF2-40B4-BE49-F238E27FC236}">
                <a16:creationId xmlns:a16="http://schemas.microsoft.com/office/drawing/2014/main" id="{AEFC381A-27E5-50C1-E834-D3BBFBD6ACBF}"/>
              </a:ext>
            </a:extLst>
          </p:cNvPr>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Parking availability</a:t>
            </a:r>
          </a:p>
        </p:txBody>
      </p:sp>
    </p:spTree>
    <p:extLst>
      <p:ext uri="{BB962C8B-B14F-4D97-AF65-F5344CB8AC3E}">
        <p14:creationId xmlns:p14="http://schemas.microsoft.com/office/powerpoint/2010/main" val="248397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opening hours and facilities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Longer building access would be great. Building 108 is not open until 8am, which </a:t>
            </a:r>
            <a:r>
              <a:rPr lang="en-NZ" sz="800" i="1" dirty="0" err="1">
                <a:solidFill>
                  <a:srgbClr val="404040"/>
                </a:solidFill>
                <a:latin typeface="Verdana" panose="020B0604030504040204" pitchFamily="34" charset="0"/>
                <a:ea typeface="Verdana" panose="020B0604030504040204" pitchFamily="34" charset="0"/>
              </a:rPr>
              <a:t>kinda</a:t>
            </a:r>
            <a:r>
              <a:rPr lang="en-NZ" sz="800" i="1" dirty="0">
                <a:solidFill>
                  <a:srgbClr val="404040"/>
                </a:solidFill>
                <a:latin typeface="Verdana" panose="020B0604030504040204" pitchFamily="34" charset="0"/>
                <a:ea typeface="Verdana" panose="020B0604030504040204" pitchFamily="34" charset="0"/>
              </a:rPr>
              <a:t> late, I couldn't do some work in the morning even if I want to.</a:t>
            </a:r>
          </a:p>
          <a:p>
            <a:pPr>
              <a:spcAft>
                <a:spcPts val="600"/>
              </a:spcAft>
            </a:pPr>
            <a:r>
              <a:rPr lang="en-NZ" sz="800" i="1" dirty="0">
                <a:solidFill>
                  <a:srgbClr val="404040"/>
                </a:solidFill>
                <a:latin typeface="Verdana" panose="020B0604030504040204" pitchFamily="34" charset="0"/>
                <a:ea typeface="Verdana" panose="020B0604030504040204" pitchFamily="34" charset="0"/>
              </a:rPr>
              <a:t>LIBRARY HOURS. Most of us students need to study in the library after 5 p.m. Everyone agrees that 8 pm is the best time to close the library. </a:t>
            </a:r>
          </a:p>
          <a:p>
            <a:pPr>
              <a:spcAft>
                <a:spcPts val="600"/>
              </a:spcAft>
            </a:pPr>
            <a:r>
              <a:rPr lang="en-NZ" sz="800" i="1" dirty="0">
                <a:solidFill>
                  <a:srgbClr val="404040"/>
                </a:solidFill>
                <a:latin typeface="Verdana" panose="020B0604030504040204" pitchFamily="34" charset="0"/>
                <a:ea typeface="Verdana" panose="020B0604030504040204" pitchFamily="34" charset="0"/>
              </a:rPr>
              <a:t>Unitec library to extend opening hours.</a:t>
            </a:r>
          </a:p>
          <a:p>
            <a:pPr>
              <a:spcAft>
                <a:spcPts val="600"/>
              </a:spcAft>
            </a:pPr>
            <a:r>
              <a:rPr lang="en-NZ" sz="800" i="1" dirty="0">
                <a:solidFill>
                  <a:srgbClr val="404040"/>
                </a:solidFill>
                <a:latin typeface="Verdana" panose="020B0604030504040204" pitchFamily="34" charset="0"/>
                <a:ea typeface="Verdana" panose="020B0604030504040204" pitchFamily="34" charset="0"/>
              </a:rPr>
              <a:t>I hope library is open until late (10pm). More private space for study. </a:t>
            </a:r>
          </a:p>
          <a:p>
            <a:pPr>
              <a:spcAft>
                <a:spcPts val="600"/>
              </a:spcAft>
            </a:pPr>
            <a:r>
              <a:rPr lang="en-NZ" sz="800" i="1" dirty="0">
                <a:solidFill>
                  <a:srgbClr val="404040"/>
                </a:solidFill>
                <a:latin typeface="Verdana" panose="020B0604030504040204" pitchFamily="34" charset="0"/>
                <a:ea typeface="Verdana" panose="020B0604030504040204" pitchFamily="34" charset="0"/>
              </a:rPr>
              <a:t>Longer opening hours? Kinda hard to say, more people, and maybe just more activities.</a:t>
            </a:r>
          </a:p>
          <a:p>
            <a:pPr>
              <a:spcAft>
                <a:spcPts val="600"/>
              </a:spcAft>
            </a:pPr>
            <a:r>
              <a:rPr lang="en-NZ" sz="800" i="1" dirty="0">
                <a:solidFill>
                  <a:srgbClr val="404040"/>
                </a:solidFill>
                <a:latin typeface="Verdana" panose="020B0604030504040204" pitchFamily="34" charset="0"/>
                <a:ea typeface="Verdana" panose="020B0604030504040204" pitchFamily="34" charset="0"/>
              </a:rPr>
              <a:t>Extending library hours at Unitec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campus. </a:t>
            </a:r>
          </a:p>
          <a:p>
            <a:pPr>
              <a:spcAft>
                <a:spcPts val="600"/>
              </a:spcAft>
            </a:pPr>
            <a:r>
              <a:rPr lang="en-NZ" sz="800" i="1" dirty="0">
                <a:solidFill>
                  <a:srgbClr val="404040"/>
                </a:solidFill>
                <a:latin typeface="Verdana" panose="020B0604030504040204" pitchFamily="34" charset="0"/>
                <a:ea typeface="Verdana" panose="020B0604030504040204" pitchFamily="34" charset="0"/>
              </a:rPr>
              <a:t>Sometimes I cannot access full facilities during the holiday period, but understandable with security issues etc. </a:t>
            </a:r>
          </a:p>
          <a:p>
            <a:pPr>
              <a:spcAft>
                <a:spcPts val="600"/>
              </a:spcAft>
            </a:pPr>
            <a:r>
              <a:rPr lang="en-NZ" sz="800" i="1" dirty="0">
                <a:solidFill>
                  <a:srgbClr val="404040"/>
                </a:solidFill>
                <a:latin typeface="Verdana" panose="020B0604030504040204" pitchFamily="34" charset="0"/>
                <a:ea typeface="Verdana" panose="020B0604030504040204" pitchFamily="34" charset="0"/>
              </a:rPr>
              <a:t>During the self-study time. Hub can extend a few hours to study.</a:t>
            </a:r>
          </a:p>
          <a:p>
            <a:pPr>
              <a:spcAft>
                <a:spcPts val="600"/>
              </a:spcAft>
            </a:pPr>
            <a:r>
              <a:rPr lang="en-NZ" sz="800" i="1" dirty="0">
                <a:solidFill>
                  <a:srgbClr val="404040"/>
                </a:solidFill>
                <a:latin typeface="Verdana" panose="020B0604030504040204" pitchFamily="34" charset="0"/>
                <a:ea typeface="Verdana" panose="020B0604030504040204" pitchFamily="34" charset="0"/>
              </a:rPr>
              <a:t>Opening the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campus earlier and staying open later, wish I could get inside before 7 sometimes and also wish there was the option to stay late and study at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a:t>
            </a:r>
          </a:p>
          <a:p>
            <a:pPr>
              <a:spcAft>
                <a:spcPts val="600"/>
              </a:spcAft>
            </a:pPr>
            <a:r>
              <a:rPr lang="en-NZ" sz="800" i="1" dirty="0">
                <a:solidFill>
                  <a:srgbClr val="404040"/>
                </a:solidFill>
                <a:latin typeface="Verdana" panose="020B0604030504040204" pitchFamily="34" charset="0"/>
                <a:ea typeface="Verdana" panose="020B0604030504040204" pitchFamily="34" charset="0"/>
              </a:rPr>
              <a:t>Increase the availability of sitting in library, as in rush hours like 11 am to 1 pm typically, students occupy the seats in all 3 floors of Te </a:t>
            </a:r>
            <a:r>
              <a:rPr lang="en-NZ" sz="800" i="1" dirty="0" err="1">
                <a:solidFill>
                  <a:srgbClr val="404040"/>
                </a:solidFill>
                <a:latin typeface="Verdana" panose="020B0604030504040204" pitchFamily="34" charset="0"/>
                <a:ea typeface="Verdana" panose="020B0604030504040204" pitchFamily="34" charset="0"/>
              </a:rPr>
              <a:t>puna</a:t>
            </a:r>
            <a:r>
              <a:rPr lang="en-NZ" sz="800" i="1" dirty="0">
                <a:solidFill>
                  <a:srgbClr val="404040"/>
                </a:solidFill>
                <a:latin typeface="Verdana" panose="020B0604030504040204" pitchFamily="34" charset="0"/>
                <a:ea typeface="Verdana" panose="020B0604030504040204" pitchFamily="34" charset="0"/>
              </a:rPr>
              <a:t> and others don't get a chance to sit and do their assignments etc in Te </a:t>
            </a:r>
            <a:r>
              <a:rPr lang="en-NZ" sz="800" i="1" dirty="0" err="1">
                <a:solidFill>
                  <a:srgbClr val="404040"/>
                </a:solidFill>
                <a:latin typeface="Verdana" panose="020B0604030504040204" pitchFamily="34" charset="0"/>
                <a:ea typeface="Verdana" panose="020B0604030504040204" pitchFamily="34" charset="0"/>
              </a:rPr>
              <a:t>puna</a:t>
            </a:r>
            <a:r>
              <a:rPr lang="en-NZ" sz="800" i="1" dirty="0">
                <a:solidFill>
                  <a:srgbClr val="404040"/>
                </a:solidFill>
                <a:latin typeface="Verdana" panose="020B0604030504040204" pitchFamily="34" charset="0"/>
                <a:ea typeface="Verdana" panose="020B0604030504040204" pitchFamily="34" charset="0"/>
              </a:rPr>
              <a:t>.</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cxnSp>
        <p:nvCxnSpPr>
          <p:cNvPr id="9" name="Straight Connector 8"/>
          <p:cNvCxnSpPr>
            <a:cxnSpLocks/>
          </p:cNvCxnSpPr>
          <p:nvPr/>
        </p:nvCxnSpPr>
        <p:spPr>
          <a:xfrm>
            <a:off x="4661865" y="2464526"/>
            <a:ext cx="0" cy="351678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Other common themes are related to outdated facilities and library opening hours</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The bathrooms in building 112, the flushing is not great. Other than that nothing.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availability to facilities outside of standard working hours would aid many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building numbers they are very confusing.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I would like the campus map to be improved as the map only show the building number and not the room that the building has. </a:t>
            </a:r>
          </a:p>
          <a:p>
            <a:pPr>
              <a:spcAft>
                <a:spcPts val="600"/>
              </a:spcAft>
            </a:pPr>
            <a:r>
              <a:rPr lang="en-NZ" sz="800" i="1" dirty="0">
                <a:solidFill>
                  <a:srgbClr val="404040"/>
                </a:solidFill>
                <a:latin typeface="Verdana" panose="020B0604030504040204" pitchFamily="34" charset="0"/>
                <a:ea typeface="Verdana" panose="020B0604030504040204" pitchFamily="34" charset="0"/>
              </a:rPr>
              <a:t>Maybe putting </a:t>
            </a:r>
            <a:r>
              <a:rPr lang="en-NZ" sz="800" i="1" dirty="0" err="1">
                <a:solidFill>
                  <a:srgbClr val="404040"/>
                </a:solidFill>
                <a:latin typeface="Verdana" panose="020B0604030504040204" pitchFamily="34" charset="0"/>
                <a:ea typeface="Verdana" panose="020B0604030504040204" pitchFamily="34" charset="0"/>
              </a:rPr>
              <a:t>aircorn</a:t>
            </a:r>
            <a:r>
              <a:rPr lang="en-NZ" sz="800" i="1" dirty="0">
                <a:solidFill>
                  <a:srgbClr val="404040"/>
                </a:solidFill>
                <a:latin typeface="Verdana" panose="020B0604030504040204" pitchFamily="34" charset="0"/>
                <a:ea typeface="Verdana" panose="020B0604030504040204" pitchFamily="34" charset="0"/>
              </a:rPr>
              <a:t> in the building as it gets quite hot inside.</a:t>
            </a:r>
          </a:p>
          <a:p>
            <a:pPr>
              <a:spcAft>
                <a:spcPts val="600"/>
              </a:spcAft>
            </a:pPr>
            <a:r>
              <a:rPr lang="en-NZ" sz="800" i="1" dirty="0">
                <a:solidFill>
                  <a:srgbClr val="404040"/>
                </a:solidFill>
                <a:latin typeface="Verdana" panose="020B0604030504040204" pitchFamily="34" charset="0"/>
                <a:ea typeface="Verdana" panose="020B0604030504040204" pitchFamily="34" charset="0"/>
              </a:rPr>
              <a:t>Perhaps better kitchen facilities for students and more outdoor space for lunch eating.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What I would hope for Unitec to improve on is the security for the bike parks. Having a security camera would help a lot in case of an unlikely event of </a:t>
            </a:r>
            <a:r>
              <a:rPr lang="en-NZ" sz="800" i="1" dirty="0" err="1">
                <a:solidFill>
                  <a:srgbClr val="404040"/>
                </a:solidFill>
                <a:latin typeface="Verdana" panose="020B0604030504040204" pitchFamily="34" charset="0"/>
                <a:ea typeface="Verdana" panose="020B0604030504040204" pitchFamily="34" charset="0"/>
              </a:rPr>
              <a:t>someones</a:t>
            </a:r>
            <a:r>
              <a:rPr lang="en-NZ" sz="800" i="1" dirty="0">
                <a:solidFill>
                  <a:srgbClr val="404040"/>
                </a:solidFill>
                <a:latin typeface="Verdana" panose="020B0604030504040204" pitchFamily="34" charset="0"/>
                <a:ea typeface="Verdana" panose="020B0604030504040204" pitchFamily="34" charset="0"/>
              </a:rPr>
              <a:t> bike getting stolen. </a:t>
            </a:r>
          </a:p>
          <a:p>
            <a:pPr>
              <a:spcAft>
                <a:spcPts val="600"/>
              </a:spcAft>
            </a:pPr>
            <a:r>
              <a:rPr lang="en-NZ" sz="800" i="1" dirty="0">
                <a:solidFill>
                  <a:srgbClr val="404040"/>
                </a:solidFill>
                <a:latin typeface="Verdana" panose="020B0604030504040204" pitchFamily="34" charset="0"/>
                <a:ea typeface="Verdana" panose="020B0604030504040204" pitchFamily="34" charset="0"/>
              </a:rPr>
              <a:t>Could use more signs to give directions while there is a lot of construction happening.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Air Conditioning System. Sometime is too hot, sometime is too cold. The voice quality is unstable with the class </a:t>
            </a:r>
            <a:r>
              <a:rPr lang="en-NZ" sz="800" i="1" dirty="0" err="1">
                <a:solidFill>
                  <a:srgbClr val="404040"/>
                </a:solidFill>
                <a:latin typeface="Verdana" panose="020B0604030504040204" pitchFamily="34" charset="0"/>
                <a:ea typeface="Verdana" panose="020B0604030504040204" pitchFamily="34" charset="0"/>
              </a:rPr>
              <a:t>recoeding</a:t>
            </a:r>
            <a:r>
              <a:rPr lang="en-NZ" sz="800" i="1" dirty="0">
                <a:solidFill>
                  <a:srgbClr val="404040"/>
                </a:solidFill>
                <a:latin typeface="Verdana" panose="020B0604030504040204" pitchFamily="34" charset="0"/>
                <a:ea typeface="Verdana" panose="020B0604030504040204" pitchFamily="34" charset="0"/>
              </a:rPr>
              <a:t> due to the teachers are not all the time standing beside of the desk where put on the microphone. </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heating system in the lecture theatres outside of Te </a:t>
            </a:r>
            <a:r>
              <a:rPr lang="en-NZ" sz="800" i="1" dirty="0" err="1">
                <a:solidFill>
                  <a:srgbClr val="404040"/>
                </a:solidFill>
                <a:latin typeface="Verdana" panose="020B0604030504040204" pitchFamily="34" charset="0"/>
                <a:ea typeface="Verdana" panose="020B0604030504040204" pitchFamily="34" charset="0"/>
              </a:rPr>
              <a:t>puna</a:t>
            </a:r>
            <a:r>
              <a:rPr lang="en-NZ" sz="800" i="1" dirty="0">
                <a:solidFill>
                  <a:srgbClr val="404040"/>
                </a:solidFill>
                <a:latin typeface="Verdana" panose="020B0604030504040204" pitchFamily="34" charset="0"/>
                <a:ea typeface="Verdana" panose="020B0604030504040204" pitchFamily="34" charset="0"/>
              </a:rPr>
              <a:t> is very cold during winter.</a:t>
            </a:r>
          </a:p>
          <a:p>
            <a:pPr>
              <a:spcAft>
                <a:spcPts val="600"/>
              </a:spcAft>
            </a:pPr>
            <a:r>
              <a:rPr lang="en-NZ" sz="800" i="1" dirty="0">
                <a:solidFill>
                  <a:srgbClr val="404040"/>
                </a:solidFill>
                <a:latin typeface="Verdana" panose="020B0604030504040204" pitchFamily="34" charset="0"/>
                <a:ea typeface="Verdana" panose="020B0604030504040204" pitchFamily="34" charset="0"/>
              </a:rPr>
              <a:t>Have a free gym so everyone could get fitness.</a:t>
            </a:r>
          </a:p>
        </p:txBody>
      </p:sp>
      <p:sp>
        <p:nvSpPr>
          <p:cNvPr id="5" name="Rectangle 4">
            <a:extLst>
              <a:ext uri="{FF2B5EF4-FFF2-40B4-BE49-F238E27FC236}">
                <a16:creationId xmlns:a16="http://schemas.microsoft.com/office/drawing/2014/main" id="{D98E5B40-67C8-629A-EAFB-D74E824B926C}"/>
              </a:ext>
            </a:extLst>
          </p:cNvPr>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Facilities</a:t>
            </a:r>
          </a:p>
        </p:txBody>
      </p:sp>
      <p:sp>
        <p:nvSpPr>
          <p:cNvPr id="6" name="Rectangle 5">
            <a:extLst>
              <a:ext uri="{FF2B5EF4-FFF2-40B4-BE49-F238E27FC236}">
                <a16:creationId xmlns:a16="http://schemas.microsoft.com/office/drawing/2014/main" id="{AEFC381A-27E5-50C1-E834-D3BBFBD6ACBF}"/>
              </a:ext>
            </a:extLst>
          </p:cNvPr>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Opening hours</a:t>
            </a:r>
          </a:p>
        </p:txBody>
      </p:sp>
    </p:spTree>
    <p:extLst>
      <p:ext uri="{BB962C8B-B14F-4D97-AF65-F5344CB8AC3E}">
        <p14:creationId xmlns:p14="http://schemas.microsoft.com/office/powerpoint/2010/main" val="426884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8" y="1710055"/>
            <a:ext cx="8090927" cy="4107359"/>
          </a:xfrm>
        </p:spPr>
        <p:txBody>
          <a:bodyPr/>
          <a:lstStyle/>
          <a:p>
            <a:r>
              <a:rPr lang="en-NZ" sz="1600" dirty="0"/>
              <a:t>Improvement suggestions for </a:t>
            </a:r>
            <a:r>
              <a:rPr lang="en-NZ" sz="1600" b="1" dirty="0"/>
              <a:t>timetabling, structure and enrolments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More courses/options of study </a:t>
            </a:r>
          </a:p>
          <a:p>
            <a:pPr>
              <a:spcAft>
                <a:spcPts val="600"/>
              </a:spcAft>
            </a:pPr>
            <a:r>
              <a:rPr lang="en-NZ" sz="800" i="1" dirty="0">
                <a:solidFill>
                  <a:srgbClr val="404040"/>
                </a:solidFill>
                <a:latin typeface="Verdana" panose="020B0604030504040204" pitchFamily="34" charset="0"/>
                <a:ea typeface="Verdana" panose="020B0604030504040204" pitchFamily="34" charset="0"/>
              </a:rPr>
              <a:t>No more forced electives, student should be able to choose his elective</a:t>
            </a:r>
          </a:p>
          <a:p>
            <a:pPr>
              <a:spcAft>
                <a:spcPts val="600"/>
              </a:spcAft>
            </a:pPr>
            <a:r>
              <a:rPr lang="en-NZ" sz="800" i="1" dirty="0">
                <a:solidFill>
                  <a:srgbClr val="404040"/>
                </a:solidFill>
                <a:latin typeface="Verdana" panose="020B0604030504040204" pitchFamily="34" charset="0"/>
                <a:ea typeface="Verdana" panose="020B0604030504040204" pitchFamily="34" charset="0"/>
              </a:rPr>
              <a:t>schedule of classes if to make it earlier than 5pm so students don't need to rush home late at night.</a:t>
            </a:r>
          </a:p>
          <a:p>
            <a:pPr>
              <a:spcAft>
                <a:spcPts val="600"/>
              </a:spcAft>
            </a:pPr>
            <a:r>
              <a:rPr lang="en-NZ" sz="800" i="1" dirty="0">
                <a:solidFill>
                  <a:srgbClr val="404040"/>
                </a:solidFill>
                <a:latin typeface="Verdana" panose="020B0604030504040204" pitchFamily="34" charset="0"/>
                <a:ea typeface="Verdana" panose="020B0604030504040204" pitchFamily="34" charset="0"/>
              </a:rPr>
              <a:t>Timetables, example I'm having classes on Saturday and Sunday and nothing in 3 weekdays.</a:t>
            </a:r>
          </a:p>
          <a:p>
            <a:pPr>
              <a:spcAft>
                <a:spcPts val="600"/>
              </a:spcAft>
            </a:pPr>
            <a:r>
              <a:rPr lang="en-NZ" sz="800" i="1" dirty="0">
                <a:solidFill>
                  <a:srgbClr val="404040"/>
                </a:solidFill>
                <a:latin typeface="Verdana" panose="020B0604030504040204" pitchFamily="34" charset="0"/>
                <a:ea typeface="Verdana" panose="020B0604030504040204" pitchFamily="34" charset="0"/>
              </a:rPr>
              <a:t>Change class times and decrease food costs.</a:t>
            </a:r>
          </a:p>
          <a:p>
            <a:pPr>
              <a:spcAft>
                <a:spcPts val="600"/>
              </a:spcAft>
            </a:pPr>
            <a:r>
              <a:rPr lang="en-NZ" sz="800" i="1" dirty="0">
                <a:solidFill>
                  <a:srgbClr val="404040"/>
                </a:solidFill>
                <a:latin typeface="Verdana" panose="020B0604030504040204" pitchFamily="34" charset="0"/>
                <a:ea typeface="Verdana" panose="020B0604030504040204" pitchFamily="34" charset="0"/>
              </a:rPr>
              <a:t>Academic Manager should actually know which course you are really supposed to do.</a:t>
            </a:r>
          </a:p>
          <a:p>
            <a:pPr>
              <a:spcAft>
                <a:spcPts val="600"/>
              </a:spcAft>
            </a:pPr>
            <a:r>
              <a:rPr lang="en-NZ" sz="800" i="1" dirty="0">
                <a:solidFill>
                  <a:srgbClr val="404040"/>
                </a:solidFill>
                <a:latin typeface="Verdana" panose="020B0604030504040204" pitchFamily="34" charset="0"/>
                <a:ea typeface="Verdana" panose="020B0604030504040204" pitchFamily="34" charset="0"/>
              </a:rPr>
              <a:t>Divide classes evenly along the week instead of having 3 hour or 4 hour classes.</a:t>
            </a:r>
          </a:p>
          <a:p>
            <a:pPr>
              <a:spcAft>
                <a:spcPts val="600"/>
              </a:spcAft>
            </a:pPr>
            <a:r>
              <a:rPr lang="en-NZ" sz="800" i="1" dirty="0">
                <a:solidFill>
                  <a:srgbClr val="404040"/>
                </a:solidFill>
                <a:latin typeface="Verdana" panose="020B0604030504040204" pitchFamily="34" charset="0"/>
                <a:ea typeface="Verdana" panose="020B0604030504040204" pitchFamily="34" charset="0"/>
              </a:rPr>
              <a:t>Improve class timing for evening classes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teachers so that scheduling can be at realistic hours.</a:t>
            </a:r>
          </a:p>
          <a:p>
            <a:pPr>
              <a:spcAft>
                <a:spcPts val="600"/>
              </a:spcAft>
            </a:pPr>
            <a:r>
              <a:rPr lang="en-NZ" sz="800" i="1" dirty="0">
                <a:solidFill>
                  <a:srgbClr val="404040"/>
                </a:solidFill>
                <a:latin typeface="Verdana" panose="020B0604030504040204" pitchFamily="34" charset="0"/>
                <a:ea typeface="Verdana" panose="020B0604030504040204" pitchFamily="34" charset="0"/>
              </a:rPr>
              <a:t>Better class schedules and better student portal. </a:t>
            </a:r>
          </a:p>
          <a:p>
            <a:pPr>
              <a:spcAft>
                <a:spcPts val="600"/>
              </a:spcAft>
            </a:pPr>
            <a:r>
              <a:rPr lang="en-NZ" sz="800" i="1" dirty="0">
                <a:solidFill>
                  <a:srgbClr val="404040"/>
                </a:solidFill>
                <a:latin typeface="Verdana" panose="020B0604030504040204" pitchFamily="34" charset="0"/>
                <a:ea typeface="Verdana" panose="020B0604030504040204" pitchFamily="34" charset="0"/>
              </a:rPr>
              <a:t>Arrange scheduling a bit better to avoid time gaps in between classes.</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night classes please, if convenient for full time working people. </a:t>
            </a:r>
          </a:p>
          <a:p>
            <a:pPr>
              <a:spcAft>
                <a:spcPts val="600"/>
              </a:spcAft>
            </a:pPr>
            <a:r>
              <a:rPr lang="en-NZ" sz="800" i="1" dirty="0">
                <a:solidFill>
                  <a:srgbClr val="404040"/>
                </a:solidFill>
                <a:latin typeface="Verdana" panose="020B0604030504040204" pitchFamily="34" charset="0"/>
                <a:ea typeface="Verdana" panose="020B0604030504040204" pitchFamily="34" charset="0"/>
              </a:rPr>
              <a:t>Night class or summer school papers.</a:t>
            </a:r>
          </a:p>
          <a:p>
            <a:pPr>
              <a:spcAft>
                <a:spcPts val="600"/>
              </a:spcAft>
            </a:pPr>
            <a:r>
              <a:rPr lang="en-NZ" sz="800" i="1" dirty="0">
                <a:solidFill>
                  <a:srgbClr val="404040"/>
                </a:solidFill>
                <a:latin typeface="Verdana" panose="020B0604030504040204" pitchFamily="34" charset="0"/>
                <a:ea typeface="Verdana" panose="020B0604030504040204" pitchFamily="34" charset="0"/>
              </a:rPr>
              <a:t>Summer school options.</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classes after 5pm, would be much appreciated.</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timetables changed a few times at the beginning of the semester which can be confusing.</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cxnSp>
        <p:nvCxnSpPr>
          <p:cNvPr id="9" name="Straight Connector 8"/>
          <p:cNvCxnSpPr>
            <a:cxnSpLocks/>
          </p:cNvCxnSpPr>
          <p:nvPr/>
        </p:nvCxnSpPr>
        <p:spPr>
          <a:xfrm>
            <a:off x="4661865" y="2464526"/>
            <a:ext cx="0" cy="351678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Enrolment communication is also a large improvement suggestion, along with timetabling flexibility</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Better communication with the students about crucial enrolment steps before the start of each semester.</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with external aids. This includes </a:t>
            </a:r>
            <a:r>
              <a:rPr lang="en-NZ" sz="800" i="1" dirty="0" err="1">
                <a:solidFill>
                  <a:srgbClr val="404040"/>
                </a:solidFill>
                <a:latin typeface="Verdana" panose="020B0604030504040204" pitchFamily="34" charset="0"/>
                <a:ea typeface="Verdana" panose="020B0604030504040204" pitchFamily="34" charset="0"/>
              </a:rPr>
              <a:t>Studylink</a:t>
            </a:r>
            <a:r>
              <a:rPr lang="en-NZ" sz="800" i="1" dirty="0">
                <a:solidFill>
                  <a:srgbClr val="404040"/>
                </a:solidFill>
                <a:latin typeface="Verdana" panose="020B0604030504040204" pitchFamily="34" charset="0"/>
                <a:ea typeface="Verdana" panose="020B0604030504040204" pitchFamily="34" charset="0"/>
              </a:rPr>
              <a:t>, our placement sites, and other areas of Unitec (like course leaders liaising better with student hub etc).</a:t>
            </a:r>
          </a:p>
          <a:p>
            <a:pPr>
              <a:spcAft>
                <a:spcPts val="600"/>
              </a:spcAft>
            </a:pPr>
            <a:r>
              <a:rPr lang="en-NZ" sz="800" i="1" dirty="0">
                <a:solidFill>
                  <a:srgbClr val="404040"/>
                </a:solidFill>
                <a:latin typeface="Verdana" panose="020B0604030504040204" pitchFamily="34" charset="0"/>
                <a:ea typeface="Verdana" panose="020B0604030504040204" pitchFamily="34" charset="0"/>
              </a:rPr>
              <a:t>Cashier / Finance team. As in my case they did not provide me with enough or right information at the right time.</a:t>
            </a:r>
          </a:p>
          <a:p>
            <a:pPr>
              <a:spcAft>
                <a:spcPts val="600"/>
              </a:spcAft>
            </a:pPr>
            <a:r>
              <a:rPr lang="en-NZ" sz="800" i="1" dirty="0">
                <a:solidFill>
                  <a:srgbClr val="404040"/>
                </a:solidFill>
                <a:latin typeface="Verdana" panose="020B0604030504040204" pitchFamily="34" charset="0"/>
                <a:ea typeface="Verdana" panose="020B0604030504040204" pitchFamily="34" charset="0"/>
              </a:rPr>
              <a:t>Follow up regularly and keep people informed where we are at in the process.</a:t>
            </a:r>
          </a:p>
          <a:p>
            <a:pPr>
              <a:spcAft>
                <a:spcPts val="600"/>
              </a:spcAft>
            </a:pPr>
            <a:r>
              <a:rPr lang="en-NZ" sz="800" i="1" dirty="0">
                <a:solidFill>
                  <a:srgbClr val="404040"/>
                </a:solidFill>
                <a:latin typeface="Verdana" panose="020B0604030504040204" pitchFamily="34" charset="0"/>
                <a:ea typeface="Verdana" panose="020B0604030504040204" pitchFamily="34" charset="0"/>
              </a:rPr>
              <a:t>Organisation in enrolments, no one seemed to have any idea what they were doing, very stressful as a student.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enrolment system is still confusing. need to update to a more modern interface.</a:t>
            </a:r>
          </a:p>
          <a:p>
            <a:pPr>
              <a:spcAft>
                <a:spcPts val="600"/>
              </a:spcAft>
            </a:pPr>
            <a:r>
              <a:rPr lang="en-NZ" sz="800" i="1" dirty="0">
                <a:solidFill>
                  <a:srgbClr val="404040"/>
                </a:solidFill>
                <a:latin typeface="Verdana" panose="020B0604030504040204" pitchFamily="34" charset="0"/>
                <a:ea typeface="Verdana" panose="020B0604030504040204" pitchFamily="34" charset="0"/>
              </a:rPr>
              <a:t>Sorting out fees better would help. It took multiple emails at the start of the year to sort out my fees free, also having to wait like weeks for a response back from someone who emailed me about getting fees paid back to me (who I responded to within the hour and still haven't heard from after 2 emails). Just quicker communication really, otherwise I haven't had many problems.</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thorough and attentive administration.</a:t>
            </a:r>
          </a:p>
          <a:p>
            <a:pPr>
              <a:spcAft>
                <a:spcPts val="600"/>
              </a:spcAft>
            </a:pPr>
            <a:r>
              <a:rPr lang="en-NZ" sz="800" i="1" dirty="0">
                <a:solidFill>
                  <a:srgbClr val="404040"/>
                </a:solidFill>
                <a:latin typeface="Verdana" panose="020B0604030504040204" pitchFamily="34" charset="0"/>
                <a:ea typeface="Verdana" panose="020B0604030504040204" pitchFamily="34" charset="0"/>
              </a:rPr>
              <a:t>Enrolment team should send confirmation of course at 4 weeks in advance.</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skills with classes and enrolments etc.</a:t>
            </a:r>
          </a:p>
          <a:p>
            <a:pPr>
              <a:spcAft>
                <a:spcPts val="600"/>
              </a:spcAft>
            </a:pPr>
            <a:r>
              <a:rPr lang="en-NZ" sz="800" i="1" dirty="0">
                <a:solidFill>
                  <a:srgbClr val="404040"/>
                </a:solidFill>
                <a:latin typeface="Verdana" panose="020B0604030504040204" pitchFamily="34" charset="0"/>
                <a:ea typeface="Verdana" panose="020B0604030504040204" pitchFamily="34" charset="0"/>
              </a:rPr>
              <a:t>Organisation of correspondence when starting a course.</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D98E5B40-67C8-629A-EAFB-D74E824B926C}"/>
              </a:ext>
            </a:extLst>
          </p:cNvPr>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Enrolment communication</a:t>
            </a:r>
          </a:p>
        </p:txBody>
      </p:sp>
      <p:sp>
        <p:nvSpPr>
          <p:cNvPr id="6" name="Rectangle 5">
            <a:extLst>
              <a:ext uri="{FF2B5EF4-FFF2-40B4-BE49-F238E27FC236}">
                <a16:creationId xmlns:a16="http://schemas.microsoft.com/office/drawing/2014/main" id="{AEFC381A-27E5-50C1-E834-D3BBFBD6ACBF}"/>
              </a:ext>
            </a:extLst>
          </p:cNvPr>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Timetabling and course structure</a:t>
            </a:r>
          </a:p>
        </p:txBody>
      </p:sp>
    </p:spTree>
    <p:extLst>
      <p:ext uri="{BB962C8B-B14F-4D97-AF65-F5344CB8AC3E}">
        <p14:creationId xmlns:p14="http://schemas.microsoft.com/office/powerpoint/2010/main" val="73904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communication and digital tools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Rectangle 5"/>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Digital tools</a:t>
            </a:r>
          </a:p>
        </p:txBody>
      </p:sp>
      <p:sp>
        <p:nvSpPr>
          <p:cNvPr id="7" name="Rectangle 6"/>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Lecturer communication</a:t>
            </a:r>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An issue I’ve noticed over the time being a student is for some how classes double book between Teachers in the same course industry. I’ve had this happen on multiple occasions. It would be the communication between teachers id hope to see improve. </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administration communication.</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Communications with each department.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between Unitec and </a:t>
            </a:r>
            <a:r>
              <a:rPr lang="en-NZ" sz="800" i="1" dirty="0" err="1">
                <a:solidFill>
                  <a:srgbClr val="404040"/>
                </a:solidFill>
                <a:latin typeface="Verdana" panose="020B0604030504040204" pitchFamily="34" charset="0"/>
                <a:ea typeface="Verdana" panose="020B0604030504040204" pitchFamily="34" charset="0"/>
              </a:rPr>
              <a:t>Studylink</a:t>
            </a:r>
            <a:r>
              <a:rPr lang="en-NZ" sz="800" i="1" dirty="0">
                <a:solidFill>
                  <a:srgbClr val="404040"/>
                </a:solidFill>
                <a:latin typeface="Verdana" panose="020B0604030504040204" pitchFamily="34" charset="0"/>
                <a:ea typeface="Verdana" panose="020B0604030504040204" pitchFamily="34" charset="0"/>
              </a:rPr>
              <a:t> can be improved. Better explanations of course fees should be given. </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to students relating to staff and timetable changes.</a:t>
            </a:r>
          </a:p>
          <a:p>
            <a:pPr>
              <a:spcAft>
                <a:spcPts val="600"/>
              </a:spcAft>
            </a:pPr>
            <a:r>
              <a:rPr lang="en-NZ" sz="800" i="1" dirty="0">
                <a:solidFill>
                  <a:srgbClr val="404040"/>
                </a:solidFill>
                <a:latin typeface="Verdana" panose="020B0604030504040204" pitchFamily="34" charset="0"/>
                <a:ea typeface="Verdana" panose="020B0604030504040204" pitchFamily="34" charset="0"/>
              </a:rPr>
              <a:t>Making sure lecturers are actually aware of what is happening.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with lecture.</a:t>
            </a:r>
          </a:p>
          <a:p>
            <a:pPr>
              <a:spcAft>
                <a:spcPts val="600"/>
              </a:spcAft>
            </a:pPr>
            <a:r>
              <a:rPr lang="en-NZ" sz="800" i="1" dirty="0">
                <a:solidFill>
                  <a:srgbClr val="404040"/>
                </a:solidFill>
                <a:latin typeface="Verdana" panose="020B0604030504040204" pitchFamily="34" charset="0"/>
                <a:ea typeface="Verdana" panose="020B0604030504040204" pitchFamily="34" charset="0"/>
              </a:rPr>
              <a:t>Communication and systems.</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4661865"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As with previous waves, digital tools remains a large area of suggested improvement</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Moodle, there are always outages.</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Moodle should be more user friendly.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Moodle was hard to use at some points of my studies and would occasionally be down due to unknown reasons but in saying that lecturers were supportive if this happened. </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online portal isn’t that straight forward.</a:t>
            </a:r>
          </a:p>
          <a:p>
            <a:pPr>
              <a:spcAft>
                <a:spcPts val="600"/>
              </a:spcAft>
            </a:pPr>
            <a:r>
              <a:rPr lang="en-NZ" sz="800" i="1" dirty="0">
                <a:solidFill>
                  <a:srgbClr val="404040"/>
                </a:solidFill>
                <a:latin typeface="Verdana" panose="020B0604030504040204" pitchFamily="34" charset="0"/>
                <a:ea typeface="Verdana" panose="020B0604030504040204" pitchFamily="34" charset="0"/>
              </a:rPr>
              <a:t>A better Moodle.</a:t>
            </a:r>
          </a:p>
          <a:p>
            <a:pPr>
              <a:spcAft>
                <a:spcPts val="600"/>
              </a:spcAft>
            </a:pPr>
            <a:r>
              <a:rPr lang="en-NZ" sz="800" i="1" dirty="0">
                <a:solidFill>
                  <a:srgbClr val="404040"/>
                </a:solidFill>
                <a:latin typeface="Verdana" panose="020B0604030504040204" pitchFamily="34" charset="0"/>
                <a:ea typeface="Verdana" panose="020B0604030504040204" pitchFamily="34" charset="0"/>
              </a:rPr>
              <a:t>Moodle is very difficult to navigate, it could be improved.</a:t>
            </a:r>
          </a:p>
          <a:p>
            <a:pPr>
              <a:spcAft>
                <a:spcPts val="600"/>
              </a:spcAft>
            </a:pPr>
            <a:r>
              <a:rPr lang="en-NZ" sz="800" i="1" dirty="0">
                <a:solidFill>
                  <a:srgbClr val="404040"/>
                </a:solidFill>
                <a:latin typeface="Verdana" panose="020B0604030504040204" pitchFamily="34" charset="0"/>
                <a:ea typeface="Verdana" panose="020B0604030504040204" pitchFamily="34" charset="0"/>
              </a:rPr>
              <a:t>A bit more help on getting started with Moodle.</a:t>
            </a:r>
          </a:p>
          <a:p>
            <a:pPr>
              <a:spcAft>
                <a:spcPts val="600"/>
              </a:spcAft>
            </a:pPr>
            <a:r>
              <a:rPr lang="en-NZ" sz="800" i="1" dirty="0">
                <a:solidFill>
                  <a:srgbClr val="404040"/>
                </a:solidFill>
                <a:latin typeface="Verdana" panose="020B0604030504040204" pitchFamily="34" charset="0"/>
                <a:ea typeface="Verdana" panose="020B0604030504040204" pitchFamily="34" charset="0"/>
              </a:rPr>
              <a:t>Definitely Moodle. It is quite outdated, there should be an app with everything on it instead. Such as Canvas </a:t>
            </a:r>
          </a:p>
          <a:p>
            <a:pPr>
              <a:spcAft>
                <a:spcPts val="600"/>
              </a:spcAft>
            </a:pPr>
            <a:r>
              <a:rPr lang="en-NZ" sz="800" i="1" dirty="0">
                <a:solidFill>
                  <a:srgbClr val="404040"/>
                </a:solidFill>
                <a:latin typeface="Verdana" panose="020B0604030504040204" pitchFamily="34" charset="0"/>
                <a:ea typeface="Verdana" panose="020B0604030504040204" pitchFamily="34" charset="0"/>
              </a:rPr>
              <a:t>Provide more online study options.</a:t>
            </a:r>
          </a:p>
          <a:p>
            <a:pPr>
              <a:spcAft>
                <a:spcPts val="600"/>
              </a:spcAft>
            </a:pPr>
            <a:r>
              <a:rPr lang="en-NZ" sz="800" i="1" dirty="0">
                <a:solidFill>
                  <a:srgbClr val="404040"/>
                </a:solidFill>
                <a:latin typeface="Verdana" panose="020B0604030504040204" pitchFamily="34" charset="0"/>
                <a:ea typeface="Verdana" panose="020B0604030504040204" pitchFamily="34" charset="0"/>
              </a:rPr>
              <a:t>One area for improvement at Unitec could be to enhance its online learning resources and technology infrastructure.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training on the Moodle should help.</a:t>
            </a:r>
          </a:p>
          <a:p>
            <a:pPr>
              <a:spcAft>
                <a:spcPts val="600"/>
              </a:spcAft>
            </a:pPr>
            <a:r>
              <a:rPr lang="en-NZ" sz="800" i="1" dirty="0">
                <a:solidFill>
                  <a:srgbClr val="404040"/>
                </a:solidFill>
                <a:latin typeface="Verdana" panose="020B0604030504040204" pitchFamily="34" charset="0"/>
                <a:ea typeface="Verdana" panose="020B0604030504040204" pitchFamily="34" charset="0"/>
              </a:rPr>
              <a:t>Add in more online class options. Echo 360 is not a reliable programme. Zoom is more efficient. </a:t>
            </a:r>
          </a:p>
          <a:p>
            <a:pPr>
              <a:spcAft>
                <a:spcPts val="600"/>
              </a:spcAft>
            </a:pPr>
            <a:r>
              <a:rPr lang="en-NZ" sz="800" i="1" dirty="0">
                <a:solidFill>
                  <a:srgbClr val="404040"/>
                </a:solidFill>
                <a:latin typeface="Verdana" panose="020B0604030504040204" pitchFamily="34" charset="0"/>
                <a:ea typeface="Verdana" panose="020B0604030504040204" pitchFamily="34" charset="0"/>
              </a:rPr>
              <a:t>Better assessment instructions, better layout on the Unitec Moodle, as everything doesn't occur in logical order, you have to hunt for the info. And updated slides, the information is relevant but often so outdated.</a:t>
            </a:r>
          </a:p>
          <a:p>
            <a:pPr>
              <a:spcAft>
                <a:spcPts val="600"/>
              </a:spcAft>
            </a:pPr>
            <a:r>
              <a:rPr lang="en-NZ" sz="800" i="1" dirty="0">
                <a:solidFill>
                  <a:srgbClr val="404040"/>
                </a:solidFill>
                <a:latin typeface="Verdana" panose="020B0604030504040204" pitchFamily="34" charset="0"/>
                <a:ea typeface="Verdana" panose="020B0604030504040204" pitchFamily="34" charset="0"/>
              </a:rPr>
              <a:t>Online recording for us with full time work who can't make it to class.</a:t>
            </a:r>
          </a:p>
        </p:txBody>
      </p:sp>
    </p:spTree>
    <p:extLst>
      <p:ext uri="{BB962C8B-B14F-4D97-AF65-F5344CB8AC3E}">
        <p14:creationId xmlns:p14="http://schemas.microsoft.com/office/powerpoint/2010/main" val="303112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learning style &amp; workload and lecturers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Rectangle 5"/>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Lecturers</a:t>
            </a:r>
          </a:p>
        </p:txBody>
      </p:sp>
      <p:sp>
        <p:nvSpPr>
          <p:cNvPr id="7" name="Rectangle 6"/>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Learning style &amp; workload</a:t>
            </a:r>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Practical</a:t>
            </a:r>
            <a:r>
              <a:rPr lang="fr-FR" sz="800" i="1" dirty="0">
                <a:solidFill>
                  <a:srgbClr val="404040"/>
                </a:solidFill>
                <a:latin typeface="Verdana" panose="020B0604030504040204" pitchFamily="34" charset="0"/>
                <a:ea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rPr>
              <a:t>lessons</a:t>
            </a:r>
            <a:r>
              <a:rPr lang="fr-FR" sz="800" i="1" dirty="0">
                <a:solidFill>
                  <a:srgbClr val="404040"/>
                </a:solidFill>
                <a:latin typeface="Verdana" panose="020B0604030504040204" pitchFamily="34" charset="0"/>
                <a:ea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rPr>
              <a:t>alongside</a:t>
            </a:r>
            <a:r>
              <a:rPr lang="fr-FR" sz="800" i="1" dirty="0">
                <a:solidFill>
                  <a:srgbClr val="404040"/>
                </a:solidFill>
                <a:latin typeface="Verdana" panose="020B0604030504040204" pitchFamily="34" charset="0"/>
                <a:ea typeface="Verdana" panose="020B0604030504040204" pitchFamily="34" charset="0"/>
              </a:rPr>
              <a:t> normal lectures.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practical for the trades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Make sure assignments aren't due so close together for 3 different subjects. Don't trial and error year 2 and 3 students but rather start something new with year 1's and see it through.</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way everything gets bombarded on us in second semester I know this is just how it rolls but with a lot of things all happening at once it’s hard to keep track of what is what sometimes.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practical learning assessments.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It depends heavily on presentations and literatures, it should be more practical and more connected to the real work market.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excessive/unmanageable workloads at level 7</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Learning structures.  The time slots for physical and theory work aren't planned the best and could use improvement to make the most out of the 'limited' time the students have </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Administration. better planning so we can have more time in practical field instead of all classes bumping together.</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Just the consistency of teaching quality across courses.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more interactive classes.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Ensure that the course outline is being used at all times without people saying no to certain parts of the course that we can’t do.</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Course assignments due dates in all subjects are falling due in the   same week.</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4661865"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Timing of assignments and having practical learning styles are frequently requested</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Ensuring the staffing are of consistent quality. Especially if you offer distance learning options, the teachers need to be onto it! </a:t>
            </a:r>
          </a:p>
          <a:p>
            <a:pPr>
              <a:spcAft>
                <a:spcPts val="600"/>
              </a:spcAft>
            </a:pPr>
            <a:r>
              <a:rPr lang="en-NZ" sz="800" i="1" dirty="0">
                <a:solidFill>
                  <a:srgbClr val="404040"/>
                </a:solidFill>
                <a:latin typeface="Verdana" panose="020B0604030504040204" pitchFamily="34" charset="0"/>
                <a:ea typeface="Verdana" panose="020B0604030504040204" pitchFamily="34" charset="0"/>
              </a:rPr>
              <a:t>Case by case, some lecturers and way of teaching. It is confusing sometimes to have different ways of learning, the choice of assignments to test our knowledge/reflection.</a:t>
            </a:r>
          </a:p>
          <a:p>
            <a:pPr>
              <a:spcAft>
                <a:spcPts val="600"/>
              </a:spcAft>
            </a:pPr>
            <a:r>
              <a:rPr lang="en-NZ" sz="800" i="1" dirty="0">
                <a:solidFill>
                  <a:srgbClr val="404040"/>
                </a:solidFill>
                <a:latin typeface="Verdana" panose="020B0604030504040204" pitchFamily="34" charset="0"/>
                <a:ea typeface="Verdana" panose="020B0604030504040204" pitchFamily="34" charset="0"/>
              </a:rPr>
              <a:t>Consistency of grading, quality of lecturer, we have some excellent lecturers and others who arrive unprepared and tell the lecture that their ppt was cobbled together in a rush. </a:t>
            </a:r>
          </a:p>
          <a:p>
            <a:pPr>
              <a:spcAft>
                <a:spcPts val="600"/>
              </a:spcAft>
            </a:pPr>
            <a:r>
              <a:rPr lang="en-NZ" sz="800" i="1" dirty="0">
                <a:solidFill>
                  <a:srgbClr val="404040"/>
                </a:solidFill>
                <a:latin typeface="Verdana" panose="020B0604030504040204" pitchFamily="34" charset="0"/>
                <a:ea typeface="Verdana" panose="020B0604030504040204" pitchFamily="34" charset="0"/>
              </a:rPr>
              <a:t>Ensure that when training staff that there is a senior staff member guiding them through so that they don't give wrong info to students and possible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support for the senior lecturer roles who not only teach, and support staff around them, they are representing all their students, and faculty at every turn.  Every effort should be made to equip those people for their roles, even just a sound insulated private space to complete office tasks, can make a difference.</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lecturers are all out of date with what is happening in the industry.</a:t>
            </a:r>
          </a:p>
          <a:p>
            <a:pPr>
              <a:spcAft>
                <a:spcPts val="600"/>
              </a:spcAft>
            </a:pPr>
            <a:r>
              <a:rPr lang="en-NZ" sz="800" i="1" dirty="0">
                <a:solidFill>
                  <a:srgbClr val="404040"/>
                </a:solidFill>
                <a:latin typeface="Verdana" panose="020B0604030504040204" pitchFamily="34" charset="0"/>
                <a:ea typeface="Verdana" panose="020B0604030504040204" pitchFamily="34" charset="0"/>
              </a:rPr>
              <a:t>Teaching quality and staff accountability.</a:t>
            </a:r>
          </a:p>
          <a:p>
            <a:pPr>
              <a:spcAft>
                <a:spcPts val="600"/>
              </a:spcAft>
            </a:pPr>
            <a:r>
              <a:rPr lang="en-NZ" sz="800" i="1" dirty="0">
                <a:solidFill>
                  <a:srgbClr val="404040"/>
                </a:solidFill>
                <a:latin typeface="Verdana" panose="020B0604030504040204" pitchFamily="34" charset="0"/>
                <a:ea typeface="Verdana" panose="020B0604030504040204" pitchFamily="34" charset="0"/>
              </a:rPr>
              <a:t>Consistency of lecturer quality.</a:t>
            </a:r>
          </a:p>
          <a:p>
            <a:pPr>
              <a:spcAft>
                <a:spcPts val="600"/>
              </a:spcAft>
            </a:pPr>
            <a:r>
              <a:rPr lang="en-NZ" sz="800" i="1" dirty="0">
                <a:solidFill>
                  <a:srgbClr val="404040"/>
                </a:solidFill>
                <a:latin typeface="Verdana" panose="020B0604030504040204" pitchFamily="34" charset="0"/>
                <a:ea typeface="Verdana" panose="020B0604030504040204" pitchFamily="34" charset="0"/>
              </a:rPr>
              <a:t>I feel the lecturers try to control the students, not motivate the students.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engagement with the lecturers and maybe bringing us in when necessary as a lot of people still have to work whilst studying .</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3075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1164713" y="1661021"/>
            <a:ext cx="7438962" cy="4465144"/>
          </a:xfrm>
        </p:spPr>
        <p:txBody>
          <a:bodyPr/>
          <a:lstStyle/>
          <a:p>
            <a:r>
              <a:rPr lang="en-NZ" sz="1400" dirty="0"/>
              <a:t>Student NPS results are available in a Power BI dashboard. This dashboard allows results to be filtered to a school or programme level if sample size allows.</a:t>
            </a:r>
          </a:p>
          <a:p>
            <a:endParaRPr lang="en-NZ" sz="1400" dirty="0"/>
          </a:p>
          <a:p>
            <a:endParaRPr lang="en-NZ" sz="1400" dirty="0"/>
          </a:p>
          <a:p>
            <a:endParaRPr lang="en-NZ" sz="1400" dirty="0"/>
          </a:p>
          <a:p>
            <a:endParaRPr lang="en-NZ" sz="1400" dirty="0"/>
          </a:p>
          <a:p>
            <a:r>
              <a:rPr lang="en-NZ" sz="1400" dirty="0">
                <a:hlinkClick r:id="rId2"/>
              </a:rPr>
              <a:t>Click here</a:t>
            </a:r>
            <a:r>
              <a:rPr lang="en-NZ" sz="1400" dirty="0"/>
              <a:t> to go to </a:t>
            </a:r>
            <a:br>
              <a:rPr lang="en-NZ" sz="1400" dirty="0"/>
            </a:br>
            <a:r>
              <a:rPr lang="en-NZ" sz="1400" dirty="0"/>
              <a:t>the dashboard.</a:t>
            </a:r>
          </a:p>
          <a:p>
            <a:endParaRPr lang="en-NZ" sz="1400" dirty="0"/>
          </a:p>
          <a:p>
            <a:endParaRPr lang="en-NZ" sz="1400" dirty="0"/>
          </a:p>
          <a:p>
            <a:endParaRPr lang="en-NZ" sz="1400" dirty="0"/>
          </a:p>
          <a:p>
            <a:endParaRPr lang="en-NZ" sz="1400" dirty="0"/>
          </a:p>
          <a:p>
            <a:r>
              <a:rPr lang="en-NZ" sz="1400" dirty="0"/>
              <a:t>If there are any problems getting access </a:t>
            </a:r>
            <a:br>
              <a:rPr lang="en-NZ" sz="1400" dirty="0"/>
            </a:br>
            <a:r>
              <a:rPr lang="en-NZ" sz="1400" dirty="0"/>
              <a:t>to the dashboard, or if there are any </a:t>
            </a:r>
            <a:br>
              <a:rPr lang="en-NZ" sz="1400" dirty="0"/>
            </a:br>
            <a:r>
              <a:rPr lang="en-NZ" sz="1400" dirty="0"/>
              <a:t>other questions about the content, please </a:t>
            </a:r>
            <a:br>
              <a:rPr lang="en-NZ" sz="1400" dirty="0"/>
            </a:br>
            <a:r>
              <a:rPr lang="en-NZ" sz="1400" dirty="0"/>
              <a:t>contact the </a:t>
            </a:r>
            <a:r>
              <a:rPr lang="en-NZ" sz="1400" dirty="0">
                <a:hlinkClick r:id="rId3"/>
              </a:rPr>
              <a:t>marketing team</a:t>
            </a:r>
            <a:r>
              <a:rPr lang="en-NZ" sz="1400" dirty="0"/>
              <a:t>.</a:t>
            </a:r>
          </a:p>
          <a:p>
            <a:endParaRPr lang="en-NZ" sz="900" dirty="0"/>
          </a:p>
          <a:p>
            <a:endParaRPr lang="en-NZ" sz="900" dirty="0"/>
          </a:p>
        </p:txBody>
      </p:sp>
      <p:sp>
        <p:nvSpPr>
          <p:cNvPr id="3" name="Title 2"/>
          <p:cNvSpPr>
            <a:spLocks noGrp="1"/>
          </p:cNvSpPr>
          <p:nvPr>
            <p:ph type="title"/>
          </p:nvPr>
        </p:nvSpPr>
        <p:spPr/>
        <p:txBody>
          <a:bodyPr/>
          <a:lstStyle/>
          <a:p>
            <a:r>
              <a:rPr lang="en-NZ" dirty="0"/>
              <a:t>Power BI dashboard</a:t>
            </a:r>
          </a:p>
        </p:txBody>
      </p:sp>
      <p:sp>
        <p:nvSpPr>
          <p:cNvPr id="4" name="Footer Placeholder 3"/>
          <p:cNvSpPr>
            <a:spLocks noGrp="1"/>
          </p:cNvSpPr>
          <p:nvPr>
            <p:ph type="ftr" sz="quarter" idx="11"/>
          </p:nvPr>
        </p:nvSpPr>
        <p:spPr/>
        <p:txBody>
          <a:bodyPr/>
          <a:lstStyle/>
          <a:p>
            <a:pPr>
              <a:defRPr/>
            </a:pPr>
            <a:r>
              <a:rPr lang="en-US"/>
              <a:t>&gt;&gt;BUSINESS INTELLIGENCE</a:t>
            </a:r>
            <a:endParaRPr lang="en-US" dirty="0"/>
          </a:p>
        </p:txBody>
      </p:sp>
      <p:pic>
        <p:nvPicPr>
          <p:cNvPr id="7" name="Picture 6">
            <a:extLst>
              <a:ext uri="{FF2B5EF4-FFF2-40B4-BE49-F238E27FC236}">
                <a16:creationId xmlns:a16="http://schemas.microsoft.com/office/drawing/2014/main" id="{87E36D16-92D2-720A-6827-2CD046B523CB}"/>
              </a:ext>
            </a:extLst>
          </p:cNvPr>
          <p:cNvPicPr>
            <a:picLocks noChangeAspect="1"/>
          </p:cNvPicPr>
          <p:nvPr/>
        </p:nvPicPr>
        <p:blipFill>
          <a:blip r:embed="rId4"/>
          <a:stretch>
            <a:fillRect/>
          </a:stretch>
        </p:blipFill>
        <p:spPr>
          <a:xfrm>
            <a:off x="3748134" y="2342584"/>
            <a:ext cx="4572000" cy="2542394"/>
          </a:xfrm>
          <a:prstGeom prst="rect">
            <a:avLst/>
          </a:prstGeom>
        </p:spPr>
      </p:pic>
    </p:spTree>
    <p:extLst>
      <p:ext uri="{BB962C8B-B14F-4D97-AF65-F5344CB8AC3E}">
        <p14:creationId xmlns:p14="http://schemas.microsoft.com/office/powerpoint/2010/main" val="10704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campus atmosphere and events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Improving the social life and connections amongst students. I believe what makes u item different from University is the social aspect. If Unitec were able to create more interesting activities for students like a toga party or creating dorms.</a:t>
            </a:r>
          </a:p>
          <a:p>
            <a:pPr>
              <a:spcAft>
                <a:spcPts val="600"/>
              </a:spcAft>
            </a:pPr>
            <a:r>
              <a:rPr lang="en-NZ" sz="800" i="1" dirty="0">
                <a:solidFill>
                  <a:srgbClr val="404040"/>
                </a:solidFill>
                <a:latin typeface="Verdana" panose="020B0604030504040204" pitchFamily="34" charset="0"/>
                <a:ea typeface="Verdana" panose="020B0604030504040204" pitchFamily="34" charset="0"/>
              </a:rPr>
              <a:t>I’m Part of a project that works towards getting what students need and I feel it’s student life, more events need to be held here at Unitec and I’m currently working towards it. By </a:t>
            </a:r>
            <a:r>
              <a:rPr lang="en-NZ" sz="800" i="1" dirty="0" err="1">
                <a:solidFill>
                  <a:srgbClr val="404040"/>
                </a:solidFill>
                <a:latin typeface="Verdana" panose="020B0604030504040204" pitchFamily="34" charset="0"/>
                <a:ea typeface="Verdana" panose="020B0604030504040204" pitchFamily="34" charset="0"/>
              </a:rPr>
              <a:t>ākonga</a:t>
            </a:r>
            <a:r>
              <a:rPr lang="en-NZ" sz="800" i="1" dirty="0">
                <a:solidFill>
                  <a:srgbClr val="404040"/>
                </a:solidFill>
                <a:latin typeface="Verdana" panose="020B0604030504040204" pitchFamily="34" charset="0"/>
                <a:ea typeface="Verdana" panose="020B0604030504040204" pitchFamily="34" charset="0"/>
              </a:rPr>
              <a:t> for </a:t>
            </a:r>
            <a:r>
              <a:rPr lang="en-NZ" sz="800" i="1" dirty="0" err="1">
                <a:solidFill>
                  <a:srgbClr val="404040"/>
                </a:solidFill>
                <a:latin typeface="Verdana" panose="020B0604030504040204" pitchFamily="34" charset="0"/>
                <a:ea typeface="Verdana" panose="020B0604030504040204" pitchFamily="34" charset="0"/>
              </a:rPr>
              <a:t>ākonga</a:t>
            </a:r>
            <a:r>
              <a:rPr lang="en-NZ" sz="800" i="1" dirty="0">
                <a:solidFill>
                  <a:srgbClr val="404040"/>
                </a:solidFill>
                <a:latin typeface="Verdana" panose="020B0604030504040204" pitchFamily="34" charset="0"/>
                <a:ea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rPr>
              <a:t>Support the clubs a bit more. </a:t>
            </a:r>
          </a:p>
          <a:p>
            <a:pPr>
              <a:spcAft>
                <a:spcPts val="600"/>
              </a:spcAft>
            </a:pPr>
            <a:r>
              <a:rPr lang="en-NZ" sz="800" i="1" dirty="0">
                <a:solidFill>
                  <a:srgbClr val="404040"/>
                </a:solidFill>
                <a:latin typeface="Verdana" panose="020B0604030504040204" pitchFamily="34" charset="0"/>
                <a:ea typeface="Verdana" panose="020B0604030504040204" pitchFamily="34" charset="0"/>
              </a:rPr>
              <a:t>Maybe to have our own small coffee stall on campus at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like we used to years ago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‘culture’ on campus. There’s minimal clubs and activities and low student interaction ‘ engagement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Maybe a more rich student life with clubs and </a:t>
            </a:r>
            <a:r>
              <a:rPr lang="en-NZ" sz="800" i="1" dirty="0" err="1">
                <a:solidFill>
                  <a:srgbClr val="404040"/>
                </a:solidFill>
                <a:latin typeface="Verdana" panose="020B0604030504040204" pitchFamily="34" charset="0"/>
                <a:ea typeface="Verdana" panose="020B0604030504040204" pitchFamily="34" charset="0"/>
              </a:rPr>
              <a:t>uni</a:t>
            </a:r>
            <a:r>
              <a:rPr lang="en-NZ" sz="800" i="1" dirty="0">
                <a:solidFill>
                  <a:srgbClr val="404040"/>
                </a:solidFill>
                <a:latin typeface="Verdana" panose="020B0604030504040204" pitchFamily="34" charset="0"/>
                <a:ea typeface="Verdana" panose="020B0604030504040204" pitchFamily="34" charset="0"/>
              </a:rPr>
              <a:t> activities to make </a:t>
            </a:r>
            <a:r>
              <a:rPr lang="en-NZ" sz="800" i="1" dirty="0" err="1">
                <a:solidFill>
                  <a:srgbClr val="404040"/>
                </a:solidFill>
                <a:latin typeface="Verdana" panose="020B0604030504040204" pitchFamily="34" charset="0"/>
                <a:ea typeface="Verdana" panose="020B0604030504040204" pitchFamily="34" charset="0"/>
              </a:rPr>
              <a:t>uni</a:t>
            </a:r>
            <a:r>
              <a:rPr lang="en-NZ" sz="800" i="1" dirty="0">
                <a:solidFill>
                  <a:srgbClr val="404040"/>
                </a:solidFill>
                <a:latin typeface="Verdana" panose="020B0604030504040204" pitchFamily="34" charset="0"/>
                <a:ea typeface="Verdana" panose="020B0604030504040204" pitchFamily="34" charset="0"/>
              </a:rPr>
              <a:t> more fun henceforth improving our performance 😅😝</a:t>
            </a:r>
          </a:p>
          <a:p>
            <a:pPr>
              <a:spcAft>
                <a:spcPts val="600"/>
              </a:spcAft>
            </a:pPr>
            <a:r>
              <a:rPr lang="en-NZ" sz="800" i="1" dirty="0">
                <a:solidFill>
                  <a:srgbClr val="404040"/>
                </a:solidFill>
                <a:latin typeface="Verdana" panose="020B0604030504040204" pitchFamily="34" charset="0"/>
                <a:ea typeface="Verdana" panose="020B0604030504040204" pitchFamily="34" charset="0"/>
              </a:rPr>
              <a:t>Student culture outside the classroom is none existent.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One thing I'd improve about Unitec is there isn't that much school clubs, those clubs can help provide connections and experience with other people in school and outside of school.</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environment in the library!</a:t>
            </a:r>
          </a:p>
          <a:p>
            <a:pPr>
              <a:spcAft>
                <a:spcPts val="600"/>
              </a:spcAft>
            </a:pPr>
            <a:r>
              <a:rPr lang="en-NZ" sz="800" i="1" dirty="0">
                <a:solidFill>
                  <a:srgbClr val="404040"/>
                </a:solidFill>
                <a:latin typeface="Verdana" panose="020B0604030504040204" pitchFamily="34" charset="0"/>
                <a:ea typeface="Verdana" panose="020B0604030504040204" pitchFamily="34" charset="0"/>
              </a:rPr>
              <a:t>I would appreciate if we could get more funding for things at the </a:t>
            </a:r>
            <a:r>
              <a:rPr lang="en-NZ" sz="800" i="1" dirty="0" err="1">
                <a:solidFill>
                  <a:srgbClr val="404040"/>
                </a:solidFill>
                <a:latin typeface="Verdana" panose="020B0604030504040204" pitchFamily="34" charset="0"/>
                <a:ea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rPr>
              <a:t> campus, </a:t>
            </a:r>
            <a:r>
              <a:rPr lang="en-NZ" sz="800" i="1" dirty="0" err="1">
                <a:solidFill>
                  <a:srgbClr val="404040"/>
                </a:solidFill>
                <a:latin typeface="Verdana" panose="020B0604030504040204" pitchFamily="34" charset="0"/>
                <a:ea typeface="Verdana" panose="020B0604030504040204" pitchFamily="34" charset="0"/>
              </a:rPr>
              <a:t>mt</a:t>
            </a:r>
            <a:r>
              <a:rPr lang="en-NZ" sz="800" i="1" dirty="0">
                <a:solidFill>
                  <a:srgbClr val="404040"/>
                </a:solidFill>
                <a:latin typeface="Verdana" panose="020B0604030504040204" pitchFamily="34" charset="0"/>
                <a:ea typeface="Verdana" panose="020B0604030504040204" pitchFamily="34" charset="0"/>
              </a:rPr>
              <a:t> albert campus feels like it's got everything. Also free car parking, because some days I can’t come to class purely because I cannot afford to park that day.</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cxnSp>
        <p:nvCxnSpPr>
          <p:cNvPr id="9" name="Straight Connector 8"/>
          <p:cNvCxnSpPr>
            <a:cxnSpLocks/>
          </p:cNvCxnSpPr>
          <p:nvPr/>
        </p:nvCxnSpPr>
        <p:spPr>
          <a:xfrm>
            <a:off x="4661865" y="2464526"/>
            <a:ext cx="0" cy="351678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Students have noted that Unitec lacks a campus atmosphere and social events</a:t>
            </a:r>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Please try to put some events, social outings or concerts if possible (paid concerts will also be a good option) so that all students can socialize with other students of the college.</a:t>
            </a:r>
          </a:p>
          <a:p>
            <a:pPr>
              <a:spcAft>
                <a:spcPts val="600"/>
              </a:spcAft>
            </a:pPr>
            <a:r>
              <a:rPr lang="en-NZ" sz="800" i="1" dirty="0">
                <a:solidFill>
                  <a:srgbClr val="404040"/>
                </a:solidFill>
                <a:latin typeface="Verdana" panose="020B0604030504040204" pitchFamily="34" charset="0"/>
                <a:ea typeface="Verdana" panose="020B0604030504040204" pitchFamily="34" charset="0"/>
              </a:rPr>
              <a:t>Extra curricular activities, and reactivate services such as the gym.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student engagement activities ,  More approachable ways to the management More activities value for money. Flexibility of attendance for Int students </a:t>
            </a:r>
          </a:p>
          <a:p>
            <a:pPr>
              <a:spcAft>
                <a:spcPts val="600"/>
              </a:spcAft>
            </a:pPr>
            <a:r>
              <a:rPr lang="en-NZ" sz="800" i="1" dirty="0">
                <a:solidFill>
                  <a:srgbClr val="404040"/>
                </a:solidFill>
                <a:latin typeface="Verdana" panose="020B0604030504040204" pitchFamily="34" charset="0"/>
                <a:ea typeface="Verdana" panose="020B0604030504040204" pitchFamily="34" charset="0"/>
              </a:rPr>
              <a:t>More social opportunities.</a:t>
            </a:r>
          </a:p>
          <a:p>
            <a:pPr>
              <a:spcAft>
                <a:spcPts val="600"/>
              </a:spcAft>
            </a:pPr>
            <a:r>
              <a:rPr lang="en-NZ" sz="800" i="1" dirty="0">
                <a:solidFill>
                  <a:srgbClr val="404040"/>
                </a:solidFill>
                <a:latin typeface="Verdana" panose="020B0604030504040204" pitchFamily="34" charset="0"/>
                <a:ea typeface="Verdana" panose="020B0604030504040204" pitchFamily="34" charset="0"/>
              </a:rPr>
              <a:t>Student Life and activities. </a:t>
            </a:r>
          </a:p>
          <a:p>
            <a:pPr>
              <a:spcAft>
                <a:spcPts val="600"/>
              </a:spcAft>
            </a:pPr>
            <a:r>
              <a:rPr lang="en-NZ" sz="800" i="1" dirty="0">
                <a:solidFill>
                  <a:srgbClr val="404040"/>
                </a:solidFill>
                <a:latin typeface="Verdana" panose="020B0604030504040204" pitchFamily="34" charset="0"/>
                <a:ea typeface="Verdana" panose="020B0604030504040204" pitchFamily="34" charset="0"/>
              </a:rPr>
              <a:t>One thing I would improve  about Unitec is the clubs and activities that other universities have that Unitec doesn't. As a </a:t>
            </a:r>
            <a:r>
              <a:rPr lang="en-NZ" sz="800" i="1" dirty="0" err="1">
                <a:solidFill>
                  <a:srgbClr val="404040"/>
                </a:solidFill>
                <a:latin typeface="Verdana" panose="020B0604030504040204" pitchFamily="34" charset="0"/>
                <a:ea typeface="Verdana" panose="020B0604030504040204" pitchFamily="34" charset="0"/>
              </a:rPr>
              <a:t>pasifika</a:t>
            </a:r>
            <a:r>
              <a:rPr lang="en-NZ" sz="800" i="1" dirty="0">
                <a:solidFill>
                  <a:srgbClr val="404040"/>
                </a:solidFill>
                <a:latin typeface="Verdana" panose="020B0604030504040204" pitchFamily="34" charset="0"/>
                <a:ea typeface="Verdana" panose="020B0604030504040204" pitchFamily="34" charset="0"/>
              </a:rPr>
              <a:t> young women I wished there was a club of some sort that we </a:t>
            </a:r>
            <a:r>
              <a:rPr lang="en-NZ" sz="800" i="1" dirty="0" err="1">
                <a:solidFill>
                  <a:srgbClr val="404040"/>
                </a:solidFill>
                <a:latin typeface="Verdana" panose="020B0604030504040204" pitchFamily="34" charset="0"/>
                <a:ea typeface="Verdana" panose="020B0604030504040204" pitchFamily="34" charset="0"/>
              </a:rPr>
              <a:t>pasifika</a:t>
            </a:r>
            <a:r>
              <a:rPr lang="en-NZ" sz="800" i="1" dirty="0">
                <a:solidFill>
                  <a:srgbClr val="404040"/>
                </a:solidFill>
                <a:latin typeface="Verdana" panose="020B0604030504040204" pitchFamily="34" charset="0"/>
                <a:ea typeface="Verdana" panose="020B0604030504040204" pitchFamily="34" charset="0"/>
              </a:rPr>
              <a:t> kids could go to just play games and chill. Yes, we have the pacific studies room but like another where we can go to be loud and not disturb others trying to do work.</a:t>
            </a:r>
          </a:p>
          <a:p>
            <a:pPr>
              <a:spcAft>
                <a:spcPts val="600"/>
              </a:spcAft>
            </a:pPr>
            <a:r>
              <a:rPr lang="en-NZ" sz="800" i="1" dirty="0">
                <a:solidFill>
                  <a:srgbClr val="404040"/>
                </a:solidFill>
                <a:latin typeface="Verdana" panose="020B0604030504040204" pitchFamily="34" charset="0"/>
                <a:ea typeface="Verdana" panose="020B0604030504040204" pitchFamily="34" charset="0"/>
              </a:rPr>
              <a:t>A board for the extracurricular clubs to advertise in the library, If such a board exists at the </a:t>
            </a:r>
            <a:r>
              <a:rPr lang="en-NZ" sz="800" i="1" dirty="0" err="1">
                <a:solidFill>
                  <a:srgbClr val="404040"/>
                </a:solidFill>
                <a:latin typeface="Verdana" panose="020B0604030504040204" pitchFamily="34" charset="0"/>
                <a:ea typeface="Verdana" panose="020B0604030504040204" pitchFamily="34" charset="0"/>
              </a:rPr>
              <a:t>mt</a:t>
            </a:r>
            <a:r>
              <a:rPr lang="en-NZ" sz="800" i="1" dirty="0">
                <a:solidFill>
                  <a:srgbClr val="404040"/>
                </a:solidFill>
                <a:latin typeface="Verdana" panose="020B0604030504040204" pitchFamily="34" charset="0"/>
                <a:ea typeface="Verdana" panose="020B0604030504040204" pitchFamily="34" charset="0"/>
              </a:rPr>
              <a:t> albert campus I am unaware of it</a:t>
            </a:r>
          </a:p>
          <a:p>
            <a:pPr>
              <a:spcAft>
                <a:spcPts val="600"/>
              </a:spcAft>
            </a:pPr>
            <a:r>
              <a:rPr lang="en-NZ" sz="800" i="1" dirty="0">
                <a:solidFill>
                  <a:srgbClr val="404040"/>
                </a:solidFill>
                <a:latin typeface="Verdana" panose="020B0604030504040204" pitchFamily="34" charset="0"/>
                <a:ea typeface="Verdana" panose="020B0604030504040204" pitchFamily="34" charset="0"/>
              </a:rPr>
              <a:t>I would recommend some sport activities or leisure to help the international students interact with other students to know each other and all that.</a:t>
            </a:r>
          </a:p>
          <a:p>
            <a:pPr>
              <a:spcAft>
                <a:spcPts val="600"/>
              </a:spcAft>
            </a:pPr>
            <a:r>
              <a:rPr lang="en-NZ" sz="800" i="1" dirty="0">
                <a:solidFill>
                  <a:srgbClr val="404040"/>
                </a:solidFill>
                <a:latin typeface="Verdana" panose="020B0604030504040204" pitchFamily="34" charset="0"/>
                <a:ea typeface="Verdana" panose="020B0604030504040204" pitchFamily="34" charset="0"/>
              </a:rPr>
              <a:t>An indoor social space facilities that has a gym, basketball court, table tennis, chess, </a:t>
            </a:r>
            <a:r>
              <a:rPr lang="en-NZ" sz="800" i="1" dirty="0" err="1">
                <a:solidFill>
                  <a:srgbClr val="404040"/>
                </a:solidFill>
                <a:latin typeface="Verdana" panose="020B0604030504040204" pitchFamily="34" charset="0"/>
                <a:ea typeface="Verdana" panose="020B0604030504040204" pitchFamily="34" charset="0"/>
              </a:rPr>
              <a:t>lego</a:t>
            </a:r>
            <a:r>
              <a:rPr lang="en-NZ" sz="800" i="1" dirty="0">
                <a:solidFill>
                  <a:srgbClr val="404040"/>
                </a:solidFill>
                <a:latin typeface="Verdana" panose="020B0604030504040204" pitchFamily="34" charset="0"/>
                <a:ea typeface="Verdana" panose="020B0604030504040204" pitchFamily="34" charset="0"/>
              </a:rPr>
              <a:t>, and a silent meditation space.</a:t>
            </a:r>
          </a:p>
          <a:p>
            <a:pPr>
              <a:spcAft>
                <a:spcPts val="600"/>
              </a:spcAft>
            </a:pPr>
            <a:r>
              <a:rPr lang="en-NZ" sz="800" i="1" dirty="0">
                <a:solidFill>
                  <a:srgbClr val="404040"/>
                </a:solidFill>
                <a:latin typeface="Verdana" panose="020B0604030504040204" pitchFamily="34" charset="0"/>
                <a:ea typeface="Verdana" panose="020B0604030504040204" pitchFamily="34" charset="0"/>
              </a:rPr>
              <a:t>It would be good to have more cultural activities which will help the students to engage with diverse people. </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D98E5B40-67C8-629A-EAFB-D74E824B926C}"/>
              </a:ext>
            </a:extLst>
          </p:cNvPr>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Events</a:t>
            </a:r>
          </a:p>
        </p:txBody>
      </p:sp>
      <p:sp>
        <p:nvSpPr>
          <p:cNvPr id="6" name="Rectangle 5">
            <a:extLst>
              <a:ext uri="{FF2B5EF4-FFF2-40B4-BE49-F238E27FC236}">
                <a16:creationId xmlns:a16="http://schemas.microsoft.com/office/drawing/2014/main" id="{AEFC381A-27E5-50C1-E834-D3BBFBD6ACBF}"/>
              </a:ext>
            </a:extLst>
          </p:cNvPr>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Campus atmosphere</a:t>
            </a:r>
          </a:p>
        </p:txBody>
      </p:sp>
    </p:spTree>
    <p:extLst>
      <p:ext uri="{BB962C8B-B14F-4D97-AF65-F5344CB8AC3E}">
        <p14:creationId xmlns:p14="http://schemas.microsoft.com/office/powerpoint/2010/main" val="1177603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New students</a:t>
            </a:r>
          </a:p>
        </p:txBody>
      </p:sp>
      <p:sp>
        <p:nvSpPr>
          <p:cNvPr id="6" name="Text Placeholder 5"/>
          <p:cNvSpPr>
            <a:spLocks noGrp="1"/>
          </p:cNvSpPr>
          <p:nvPr>
            <p:ph type="body" idx="1"/>
          </p:nvPr>
        </p:nvSpPr>
        <p:spPr/>
        <p:txBody>
          <a:bodyPr/>
          <a:lstStyle/>
          <a:p>
            <a:r>
              <a:rPr lang="en-NZ" dirty="0"/>
              <a:t>04.</a:t>
            </a:r>
          </a:p>
        </p:txBody>
      </p:sp>
    </p:spTree>
    <p:extLst>
      <p:ext uri="{BB962C8B-B14F-4D97-AF65-F5344CB8AC3E}">
        <p14:creationId xmlns:p14="http://schemas.microsoft.com/office/powerpoint/2010/main" val="137250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3556468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sp>
        <p:nvSpPr>
          <p:cNvPr id="18" name="Rectangle 17"/>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sample size, n = 1024 | 789 | 1397 | 986 | 1246 | 1306 | 1080 | 1281 | 734 | 666 | 1359</a:t>
            </a:r>
          </a:p>
          <a:p>
            <a:pPr marL="228600" indent="-228600">
              <a:buFont typeface="+mj-lt"/>
              <a:buAutoNum type="arabicPeriod"/>
            </a:pP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sample size, n = 0 | 791 | 602 | 782 | 509 | 1025 | 352 | 773 | 284 | 590 | 623</a:t>
            </a:r>
          </a:p>
        </p:txBody>
      </p:sp>
      <p:sp>
        <p:nvSpPr>
          <p:cNvPr id="5" name="Title 4">
            <a:extLst>
              <a:ext uri="{FF2B5EF4-FFF2-40B4-BE49-F238E27FC236}">
                <a16:creationId xmlns:a16="http://schemas.microsoft.com/office/drawing/2014/main" id="{7295CF0F-B8EE-48C4-AA11-6CC1B06B3F53}"/>
              </a:ext>
            </a:extLst>
          </p:cNvPr>
          <p:cNvSpPr>
            <a:spLocks noGrp="1"/>
          </p:cNvSpPr>
          <p:nvPr>
            <p:ph type="title"/>
          </p:nvPr>
        </p:nvSpPr>
        <p:spPr/>
        <p:txBody>
          <a:bodyPr/>
          <a:lstStyle/>
          <a:p>
            <a:r>
              <a:rPr lang="en-NZ" dirty="0"/>
              <a:t>Unitec’s new student NPS has returned to being excellent after the variation last semester</a:t>
            </a:r>
          </a:p>
        </p:txBody>
      </p:sp>
      <p:sp>
        <p:nvSpPr>
          <p:cNvPr id="10" name="Rectangle 9">
            <a:extLst>
              <a:ext uri="{FF2B5EF4-FFF2-40B4-BE49-F238E27FC236}">
                <a16:creationId xmlns:a16="http://schemas.microsoft.com/office/drawing/2014/main" id="{80F2BB6E-5254-438A-9521-203AE95ADD0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ALL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Tree>
    <p:extLst>
      <p:ext uri="{BB962C8B-B14F-4D97-AF65-F5344CB8AC3E}">
        <p14:creationId xmlns:p14="http://schemas.microsoft.com/office/powerpoint/2010/main" val="39863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from promoters</a:t>
            </a:r>
            <a:endParaRPr lang="en-NZ" sz="1600" b="1" dirty="0"/>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There is a lot of positivity among new students which is fantastic to see</a:t>
            </a:r>
          </a:p>
        </p:txBody>
      </p:sp>
      <p:sp>
        <p:nvSpPr>
          <p:cNvPr id="6" name="Rectangle 5">
            <a:extLst>
              <a:ext uri="{FF2B5EF4-FFF2-40B4-BE49-F238E27FC236}">
                <a16:creationId xmlns:a16="http://schemas.microsoft.com/office/drawing/2014/main" id="{5A88EA61-8A15-41C6-B724-3D2B05682E25}"/>
              </a:ext>
            </a:extLst>
          </p:cNvPr>
          <p:cNvSpPr/>
          <p:nvPr/>
        </p:nvSpPr>
        <p:spPr>
          <a:xfrm>
            <a:off x="526537" y="2113472"/>
            <a:ext cx="4045463" cy="409606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a great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welcoming community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 study with, everyone is welcoming with a lot of student support and services available.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have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best support system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every students need when they are studying not only on campus but also on the Unitec website. and that is something we as students need.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like in person studies and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tutors communicate well</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tutors are very helpful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surprisingly funny. But also the environment on campus is amazing, the cafeteria has everything you could need and it’s always handy to have toilets placed everywhere like Unitec has.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Great atmosphere, the teachers seem awesome so far. Overall Unitec just feels more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accepting and welcoming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than other places.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are a lot of resources to help succeed in the chosen course, professors and all the staff at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Unitec are so welcoming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go extra mile to help students.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course fee is much cheaper than university</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and also Unitec does same job than universities.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very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nice study culture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as well as its surroundings and it’s location is at best place in New Zealand. Teacher are very nice and supportive to the students they also have learning advisors which helps you to understand your study’s.</a:t>
            </a:r>
          </a:p>
          <a:p>
            <a:pPr>
              <a:spcAft>
                <a:spcPts val="600"/>
              </a:spcAft>
            </a:pP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Excellent teachers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 lot of support and helping hands:)))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a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beautiful campus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and teaching staffs to take care of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have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structured the course exceptionally well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always try to help the students reach their maximum. </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F89E4696-F590-4A0A-B897-621C4C0D669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a:solidFill>
                  <a:srgbClr val="404040"/>
                </a:solidFill>
                <a:latin typeface="Verdana" panose="020B0604030504040204" pitchFamily="34" charset="0"/>
                <a:ea typeface="Verdana" panose="020B0604030504040204" pitchFamily="34" charset="0"/>
              </a:rPr>
              <a:t>NEW </a:t>
            </a:r>
            <a:r>
              <a:rPr lang="en-NZ" sz="1000" dirty="0">
                <a:solidFill>
                  <a:srgbClr val="404040"/>
                </a:solidFill>
                <a:latin typeface="Verdana" panose="020B0604030504040204" pitchFamily="34" charset="0"/>
                <a:ea typeface="Verdana" panose="020B0604030504040204" pitchFamily="34" charset="0"/>
              </a:rPr>
              <a:t>STUDENTS</a:t>
            </a:r>
          </a:p>
        </p:txBody>
      </p:sp>
      <p:sp>
        <p:nvSpPr>
          <p:cNvPr id="9" name="Rectangle 8">
            <a:extLst>
              <a:ext uri="{FF2B5EF4-FFF2-40B4-BE49-F238E27FC236}">
                <a16:creationId xmlns:a16="http://schemas.microsoft.com/office/drawing/2014/main" id="{2BE4BB2E-02CD-40C1-8AA1-08AB7FFB4770}"/>
              </a:ext>
            </a:extLst>
          </p:cNvPr>
          <p:cNvSpPr/>
          <p:nvPr/>
        </p:nvSpPr>
        <p:spPr>
          <a:xfrm>
            <a:off x="4615132" y="2108562"/>
            <a:ext cx="4002333" cy="410097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offers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friendly environment and a friendly staff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who help students to learn and grow. Stress free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Found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classes very interesting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lecturers always keen to 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way I have been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welcomed into the university</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the staff are absolutely amazing.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Great experience, training and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support to students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Has been good especially with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a sense of knowing us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coaching us through material.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is a good school, with a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wide range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of subjects people can apply for.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one of the renowned institution in New Zealand.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lectures are always supportive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didn’t expect that much about polytechnic school but once I started studying I was very surprised how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 were supportive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also there’s a separate class if you need help for science/math. Since the subject is very hard, I’m going science/math class every week and get 1:1 lesson so I can understand the subject.</a:t>
            </a:r>
          </a:p>
          <a:p>
            <a:pPr>
              <a:spcAft>
                <a:spcPts val="600"/>
              </a:spcAft>
            </a:pP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Course well structured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good use of online resource’s to study material before lecture. Good choice of time to study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ie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during day or in evening. Knowledgeable and excellent teachers.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school has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professional and excellent teaching and non teaching staff</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The environment and atmosphere are ideal for learners. The objectivity and teaching standards are on the highest level.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its cool being here, I believe it makes university education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accessible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to everyone.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Awesome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tutors are very helpful</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759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from detractors</a:t>
            </a:r>
            <a:endParaRPr lang="en-NZ" sz="1600" b="1" dirty="0"/>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There are very few detractors, so this page is really diving deep to find some negative aspects from new students</a:t>
            </a:r>
          </a:p>
        </p:txBody>
      </p:sp>
      <p:sp>
        <p:nvSpPr>
          <p:cNvPr id="6" name="Rectangle 5">
            <a:extLst>
              <a:ext uri="{FF2B5EF4-FFF2-40B4-BE49-F238E27FC236}">
                <a16:creationId xmlns:a16="http://schemas.microsoft.com/office/drawing/2014/main" id="{5A88EA61-8A15-41C6-B724-3D2B05682E25}"/>
              </a:ext>
            </a:extLst>
          </p:cNvPr>
          <p:cNvSpPr/>
          <p:nvPr/>
        </p:nvSpPr>
        <p:spPr>
          <a:xfrm>
            <a:off x="526537" y="2113472"/>
            <a:ext cx="404546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love Unitec but I feel like there should be more information provided for what’s in the tests. Sometimes stuff we haven’t even learnt are in the tests.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information given is sometimes very disorganised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too.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Above average staff, ok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facilities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 have found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teaching at Unitec weak</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Solely a box ticking exercise.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prefer study at Auckland University.</a:t>
            </a:r>
          </a:p>
          <a:p>
            <a:pPr>
              <a:spcAft>
                <a:spcPts val="600"/>
              </a:spcAft>
            </a:pP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Nothing gets marked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for months!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Too stressful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So many quiz and assessments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no break to prepare for exams.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it is good but it is good for what in particular is being studied. More practical things. Also I think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attendance tracking is dumb</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is because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planner they gave for study is not actually followed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assessment are usually taken after that and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kinda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make confusion moreover, teachers doesn’t have to time to listen student queries they have to rush and they should also provide some go through of assessment question before assessment for international students in beginning before the first one as they have never done such stuff like that without taking them as a grade in their overall.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is an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unorganized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institution.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my 1st semester, and I'm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still getting use to studying</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there could be more efforts to make international students feel at home, and I've had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trouble with getting some of the materials for lectures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There was a book I was not able to get anywhere, and the library only has one on short loan. Also had to pay 120$ for an assessment, I don’t understand why this is not included in the tuition.</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F89E4696-F590-4A0A-B897-621C4C0D669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a:solidFill>
                  <a:srgbClr val="404040"/>
                </a:solidFill>
                <a:latin typeface="Verdana" panose="020B0604030504040204" pitchFamily="34" charset="0"/>
                <a:ea typeface="Verdana" panose="020B0604030504040204" pitchFamily="34" charset="0"/>
              </a:rPr>
              <a:t>NEW </a:t>
            </a:r>
            <a:r>
              <a:rPr lang="en-NZ" sz="1000" dirty="0">
                <a:solidFill>
                  <a:srgbClr val="404040"/>
                </a:solidFill>
                <a:latin typeface="Verdana" panose="020B0604030504040204" pitchFamily="34" charset="0"/>
                <a:ea typeface="Verdana" panose="020B0604030504040204" pitchFamily="34" charset="0"/>
              </a:rPr>
              <a:t>STUDENTS</a:t>
            </a:r>
          </a:p>
        </p:txBody>
      </p:sp>
      <p:sp>
        <p:nvSpPr>
          <p:cNvPr id="9" name="Rectangle 8">
            <a:extLst>
              <a:ext uri="{FF2B5EF4-FFF2-40B4-BE49-F238E27FC236}">
                <a16:creationId xmlns:a16="http://schemas.microsoft.com/office/drawing/2014/main" id="{2BE4BB2E-02CD-40C1-8AA1-08AB7FFB4770}"/>
              </a:ext>
            </a:extLst>
          </p:cNvPr>
          <p:cNvSpPr/>
          <p:nvPr/>
        </p:nvSpPr>
        <p:spPr>
          <a:xfrm>
            <a:off x="4615132" y="2108562"/>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Most of my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friends' study/studied at </a:t>
            </a:r>
            <a:r>
              <a:rPr lang="en-NZ" sz="800" b="1" i="1" dirty="0" err="1">
                <a:solidFill>
                  <a:srgbClr val="404040"/>
                </a:solidFill>
                <a:latin typeface="Verdana" panose="020B0604030504040204" pitchFamily="34" charset="0"/>
                <a:ea typeface="Verdana" panose="020B0604030504040204" pitchFamily="34" charset="0"/>
                <a:cs typeface="Verdana" panose="020B0604030504040204" pitchFamily="34" charset="0"/>
              </a:rPr>
              <a:t>UoA</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 or AUT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But I would still recommend Unitec because of the smaller class sizes and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mt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albert campus is pretty sweet with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pukeko</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chilling.</a:t>
            </a:r>
          </a:p>
          <a:p>
            <a:pPr>
              <a:spcAft>
                <a:spcPts val="600"/>
              </a:spcAft>
            </a:pP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Lectures aren't recorded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properly, disadvantaging students that travel from out of west Auckland.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is a nice environment overall however if you want to study anything that isn't creative or a trade, you're better off going to somewhere like University of Auckland for the prestige. Also it's a shame how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isn't as grand as it once was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cancelled my course on orientation day</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and now I'm doing business because I have no choice which is also half of a social work course. Seems like funding here is questionable.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the education in general is good and I like the diversity of the courses, however I sometime feel like the courses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could be a bit more challenging and dig deeper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into the topics. Unitec does not provide any opportunities for students to get to know people and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socialise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Despite a good teaching environment, I see some weaknesses of the college in providing services like old microwave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facilities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One course so far provides some useful information, but overall I struggle to justify its existence as a standalone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course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The other is more helpful. I like it.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For a friend who is living a bit far might have some difficulty and inconvenience attending classes in person as due to the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location of the University</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Unitec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has all the essential facilities and buildings but feels </a:t>
            </a:r>
            <a:r>
              <a:rPr lang="en-NZ" sz="800" b="1" i="1" dirty="0">
                <a:solidFill>
                  <a:srgbClr val="404040"/>
                </a:solidFill>
                <a:latin typeface="Verdana" panose="020B0604030504040204" pitchFamily="34" charset="0"/>
                <a:ea typeface="Verdana" panose="020B0604030504040204" pitchFamily="34" charset="0"/>
                <a:cs typeface="Verdana" panose="020B0604030504040204" pitchFamily="34" charset="0"/>
              </a:rPr>
              <a:t>very small compared to other universities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there is not many entertainments for the students. But I still think it has some good people and services our students can access and the campus is somewhat clean so I think it’s not too bad. </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331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703 | 312 | 623 | 199 | 405 | 484</a:t>
            </a:r>
          </a:p>
          <a:p>
            <a:pPr marL="228600" indent="-228600">
              <a:buFont typeface="+mj-lt"/>
              <a:buAutoNum type="arabicPeriod"/>
            </a:pPr>
            <a:endParaRPr lang="en-NZ" sz="600" dirty="0">
              <a:solidFill>
                <a:schemeClr val="tx1">
                  <a:lumMod val="65000"/>
                  <a:lumOff val="35000"/>
                </a:schemeClr>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3964078173"/>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1261354446"/>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ontent Placeholder 8">
            <a:extLst>
              <a:ext uri="{FF2B5EF4-FFF2-40B4-BE49-F238E27FC236}">
                <a16:creationId xmlns:a16="http://schemas.microsoft.com/office/drawing/2014/main" id="{6BE46298-98A0-4C5F-AD90-62AA9DE5294E}"/>
              </a:ext>
            </a:extLst>
          </p:cNvPr>
          <p:cNvGraphicFramePr>
            <a:graphicFrameLocks/>
          </p:cNvGraphicFramePr>
          <p:nvPr>
            <p:extLst>
              <p:ext uri="{D42A27DB-BD31-4B8C-83A1-F6EECF244321}">
                <p14:modId xmlns:p14="http://schemas.microsoft.com/office/powerpoint/2010/main" val="429304244"/>
              </p:ext>
            </p:extLst>
          </p:nvPr>
        </p:nvGraphicFramePr>
        <p:xfrm>
          <a:off x="4572000" y="3572322"/>
          <a:ext cx="3923030" cy="1992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3226878842"/>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5"/>
          </a:graphicData>
        </a:graphic>
      </p:graphicFrame>
      <p:sp>
        <p:nvSpPr>
          <p:cNvPr id="49" name="Isosceles Triangle 48">
            <a:extLst>
              <a:ext uri="{FF2B5EF4-FFF2-40B4-BE49-F238E27FC236}">
                <a16:creationId xmlns:a16="http://schemas.microsoft.com/office/drawing/2014/main" id="{F09ED858-C82E-42DC-9752-DF5D2E4F903E}"/>
              </a:ext>
            </a:extLst>
          </p:cNvPr>
          <p:cNvSpPr/>
          <p:nvPr/>
        </p:nvSpPr>
        <p:spPr>
          <a:xfrm>
            <a:off x="5775388" y="290841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CE68A64-3A14-4E6C-A30D-01A715601422}"/>
              </a:ext>
            </a:extLst>
          </p:cNvPr>
          <p:cNvSpPr>
            <a:spLocks noGrp="1"/>
          </p:cNvSpPr>
          <p:nvPr>
            <p:ph type="title"/>
          </p:nvPr>
        </p:nvSpPr>
        <p:spPr/>
        <p:txBody>
          <a:bodyPr/>
          <a:lstStyle/>
          <a:p>
            <a:r>
              <a:rPr lang="en-NZ" dirty="0"/>
              <a:t>The majority of metrics for new students are seeing higher levels of agreement</a:t>
            </a:r>
          </a:p>
        </p:txBody>
      </p:sp>
      <p:sp>
        <p:nvSpPr>
          <p:cNvPr id="37" name="Rectangle 36">
            <a:extLst>
              <a:ext uri="{FF2B5EF4-FFF2-40B4-BE49-F238E27FC236}">
                <a16:creationId xmlns:a16="http://schemas.microsoft.com/office/drawing/2014/main" id="{A0A1EDCD-FC67-4115-BF67-95B93E322C8E}"/>
              </a:ext>
            </a:extLst>
          </p:cNvPr>
          <p:cNvSpPr/>
          <p:nvPr/>
        </p:nvSpPr>
        <p:spPr>
          <a:xfrm>
            <a:off x="7284345" y="126412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
        <p:nvSpPr>
          <p:cNvPr id="40" name="Isosceles Triangle 39">
            <a:extLst>
              <a:ext uri="{FF2B5EF4-FFF2-40B4-BE49-F238E27FC236}">
                <a16:creationId xmlns:a16="http://schemas.microsoft.com/office/drawing/2014/main" id="{5116E8F3-3A97-4B7D-A129-FAD261FDD8CB}"/>
              </a:ext>
            </a:extLst>
          </p:cNvPr>
          <p:cNvSpPr/>
          <p:nvPr/>
        </p:nvSpPr>
        <p:spPr>
          <a:xfrm rot="10800000">
            <a:off x="1727101" y="233757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EAE7A02B-4809-412B-B45F-EF46D64AA2D4}"/>
              </a:ext>
            </a:extLst>
          </p:cNvPr>
          <p:cNvSpPr/>
          <p:nvPr/>
        </p:nvSpPr>
        <p:spPr>
          <a:xfrm>
            <a:off x="1723358" y="276126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D0D9E6FD-2769-4172-A08A-F0E4A19F074F}"/>
              </a:ext>
            </a:extLst>
          </p:cNvPr>
          <p:cNvSpPr/>
          <p:nvPr/>
        </p:nvSpPr>
        <p:spPr>
          <a:xfrm rot="10800000">
            <a:off x="5763825" y="244026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D87828E6-874B-4F74-8C6D-343439789884}"/>
              </a:ext>
            </a:extLst>
          </p:cNvPr>
          <p:cNvSpPr/>
          <p:nvPr/>
        </p:nvSpPr>
        <p:spPr>
          <a:xfrm>
            <a:off x="5770039" y="480645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1C857B54-9640-4BE5-8229-60FA696A38D5}"/>
              </a:ext>
            </a:extLst>
          </p:cNvPr>
          <p:cNvSpPr/>
          <p:nvPr/>
        </p:nvSpPr>
        <p:spPr>
          <a:xfrm rot="10800000">
            <a:off x="5763823" y="430709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A737047D-F756-4D3A-9FB4-AEC3163B45A2}"/>
              </a:ext>
            </a:extLst>
          </p:cNvPr>
          <p:cNvSpPr/>
          <p:nvPr/>
        </p:nvSpPr>
        <p:spPr>
          <a:xfrm>
            <a:off x="6359748" y="246793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9EFA7527-694D-499C-AFF2-0005C0C76E27}"/>
              </a:ext>
            </a:extLst>
          </p:cNvPr>
          <p:cNvSpPr/>
          <p:nvPr/>
        </p:nvSpPr>
        <p:spPr>
          <a:xfrm rot="10800000">
            <a:off x="6375310" y="292840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D8B37019-2706-4AFE-96FC-AF05215E33A6}"/>
              </a:ext>
            </a:extLst>
          </p:cNvPr>
          <p:cNvSpPr/>
          <p:nvPr/>
        </p:nvSpPr>
        <p:spPr>
          <a:xfrm>
            <a:off x="2326586" y="437901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C13AB12A-123E-45A0-852D-9B4CC7D7163B}"/>
              </a:ext>
            </a:extLst>
          </p:cNvPr>
          <p:cNvSpPr/>
          <p:nvPr/>
        </p:nvSpPr>
        <p:spPr>
          <a:xfrm rot="10800000">
            <a:off x="2332615" y="487837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5E7D1F42-6F51-4AFD-B56C-711A5E17E279}"/>
              </a:ext>
            </a:extLst>
          </p:cNvPr>
          <p:cNvSpPr/>
          <p:nvPr/>
        </p:nvSpPr>
        <p:spPr>
          <a:xfrm>
            <a:off x="6366599" y="437527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AE51981B-B373-4670-9AC4-3101BFA0E6C8}"/>
              </a:ext>
            </a:extLst>
          </p:cNvPr>
          <p:cNvSpPr/>
          <p:nvPr/>
        </p:nvSpPr>
        <p:spPr>
          <a:xfrm>
            <a:off x="2897410" y="241104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A3EF63A8-6521-498D-8897-2332F50C5C63}"/>
              </a:ext>
            </a:extLst>
          </p:cNvPr>
          <p:cNvSpPr/>
          <p:nvPr/>
        </p:nvSpPr>
        <p:spPr>
          <a:xfrm rot="10800000">
            <a:off x="2888371" y="316687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27F85122-382D-4644-91CF-A1CA119018B5}"/>
              </a:ext>
            </a:extLst>
          </p:cNvPr>
          <p:cNvSpPr/>
          <p:nvPr/>
        </p:nvSpPr>
        <p:spPr>
          <a:xfrm rot="10800000">
            <a:off x="3448008" y="305225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F554FC2E-9400-446A-9D80-D7D3632EF6D6}"/>
              </a:ext>
            </a:extLst>
          </p:cNvPr>
          <p:cNvSpPr/>
          <p:nvPr/>
        </p:nvSpPr>
        <p:spPr>
          <a:xfrm rot="10800000">
            <a:off x="7547830" y="435795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EED0554F-7573-4E09-AE10-71F1F42F2BFF}"/>
              </a:ext>
            </a:extLst>
          </p:cNvPr>
          <p:cNvSpPr/>
          <p:nvPr/>
        </p:nvSpPr>
        <p:spPr>
          <a:xfrm>
            <a:off x="7542860" y="48348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7F9B993C-2743-602E-AEB1-AAD54E7220DA}"/>
              </a:ext>
            </a:extLst>
          </p:cNvPr>
          <p:cNvSpPr/>
          <p:nvPr/>
        </p:nvSpPr>
        <p:spPr>
          <a:xfrm>
            <a:off x="4067719" y="245139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835DB70B-41E1-8CE2-443E-9E149741C143}"/>
              </a:ext>
            </a:extLst>
          </p:cNvPr>
          <p:cNvSpPr/>
          <p:nvPr/>
        </p:nvSpPr>
        <p:spPr>
          <a:xfrm rot="10800000">
            <a:off x="4058292" y="293954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6A10311A-3024-D258-289E-22945160EB4F}"/>
              </a:ext>
            </a:extLst>
          </p:cNvPr>
          <p:cNvSpPr/>
          <p:nvPr/>
        </p:nvSpPr>
        <p:spPr>
          <a:xfrm>
            <a:off x="4066301" y="439814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55E7DC90-B3D2-862D-D94F-B373A46F2F6A}"/>
              </a:ext>
            </a:extLst>
          </p:cNvPr>
          <p:cNvSpPr/>
          <p:nvPr/>
        </p:nvSpPr>
        <p:spPr>
          <a:xfrm rot="10800000">
            <a:off x="4058291" y="491335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4C1C752-2547-B959-B524-1340E5827696}"/>
              </a:ext>
            </a:extLst>
          </p:cNvPr>
          <p:cNvSpPr/>
          <p:nvPr/>
        </p:nvSpPr>
        <p:spPr>
          <a:xfrm>
            <a:off x="8129371" y="439942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A0B7AF42-6149-70EE-A9D1-2A98BB0C0083}"/>
              </a:ext>
            </a:extLst>
          </p:cNvPr>
          <p:cNvSpPr/>
          <p:nvPr/>
        </p:nvSpPr>
        <p:spPr>
          <a:xfrm rot="10800000">
            <a:off x="8099429" y="492563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195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363 | 706 | 317 | 199 | 405 | 486</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Māori/Pacific sample size, n = 157 | 85 | 150 | 29 | 83 | 107</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1554560556"/>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685967008"/>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3577244014"/>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E923BBE-2262-4793-A057-5DEE7B2EA04C}"/>
              </a:ext>
            </a:extLst>
          </p:cNvPr>
          <p:cNvSpPr>
            <a:spLocks noGrp="1"/>
          </p:cNvSpPr>
          <p:nvPr>
            <p:ph type="title"/>
          </p:nvPr>
        </p:nvSpPr>
        <p:spPr>
          <a:xfrm>
            <a:off x="1418053" y="463196"/>
            <a:ext cx="7199412" cy="508928"/>
          </a:xfrm>
        </p:spPr>
        <p:txBody>
          <a:bodyPr/>
          <a:lstStyle/>
          <a:p>
            <a:r>
              <a:rPr lang="en-NZ" dirty="0"/>
              <a:t>Higher metrics continued..</a:t>
            </a:r>
          </a:p>
        </p:txBody>
      </p:sp>
      <p:sp>
        <p:nvSpPr>
          <p:cNvPr id="46" name="Isosceles Triangle 45">
            <a:extLst>
              <a:ext uri="{FF2B5EF4-FFF2-40B4-BE49-F238E27FC236}">
                <a16:creationId xmlns:a16="http://schemas.microsoft.com/office/drawing/2014/main" id="{A2250F9E-DC24-4C03-B19A-D4861A9E222D}"/>
              </a:ext>
            </a:extLst>
          </p:cNvPr>
          <p:cNvSpPr/>
          <p:nvPr/>
        </p:nvSpPr>
        <p:spPr>
          <a:xfrm rot="10800000">
            <a:off x="1711528" y="243694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A1E80AEE-D325-442C-BBD9-A322C39A3BDF}"/>
              </a:ext>
            </a:extLst>
          </p:cNvPr>
          <p:cNvSpPr/>
          <p:nvPr/>
        </p:nvSpPr>
        <p:spPr>
          <a:xfrm>
            <a:off x="1706615" y="291224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62E8D65-7ADA-428E-B464-AA27471263ED}"/>
              </a:ext>
            </a:extLst>
          </p:cNvPr>
          <p:cNvSpPr/>
          <p:nvPr/>
        </p:nvSpPr>
        <p:spPr>
          <a:xfrm>
            <a:off x="7284345" y="126412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
        <p:nvSpPr>
          <p:cNvPr id="40" name="Isosceles Triangle 39">
            <a:extLst>
              <a:ext uri="{FF2B5EF4-FFF2-40B4-BE49-F238E27FC236}">
                <a16:creationId xmlns:a16="http://schemas.microsoft.com/office/drawing/2014/main" id="{6AE0A862-47B6-4670-9F82-F78B33FFFFDD}"/>
              </a:ext>
            </a:extLst>
          </p:cNvPr>
          <p:cNvSpPr/>
          <p:nvPr/>
        </p:nvSpPr>
        <p:spPr>
          <a:xfrm>
            <a:off x="2305919" y="245710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A8BC49F5-7A03-44F4-BB8A-2F131F8DDB07}"/>
              </a:ext>
            </a:extLst>
          </p:cNvPr>
          <p:cNvSpPr/>
          <p:nvPr/>
        </p:nvSpPr>
        <p:spPr>
          <a:xfrm rot="10800000">
            <a:off x="2305919" y="296714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F1673074-3F26-4468-9163-BA32EDBEC904}"/>
              </a:ext>
            </a:extLst>
          </p:cNvPr>
          <p:cNvSpPr/>
          <p:nvPr/>
        </p:nvSpPr>
        <p:spPr>
          <a:xfrm rot="10800000">
            <a:off x="2885046" y="469083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56DE1-0409-3626-E3E0-9F61643982CB}"/>
              </a:ext>
            </a:extLst>
          </p:cNvPr>
          <p:cNvSpPr/>
          <p:nvPr/>
        </p:nvSpPr>
        <p:spPr>
          <a:xfrm>
            <a:off x="4065328" y="252583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883D1A2D-0671-B68A-4899-4F010D07176A}"/>
              </a:ext>
            </a:extLst>
          </p:cNvPr>
          <p:cNvSpPr/>
          <p:nvPr/>
        </p:nvSpPr>
        <p:spPr>
          <a:xfrm rot="10800000">
            <a:off x="4058422" y="30386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51037280-F76B-F5E9-759C-8407155E4EB8}"/>
              </a:ext>
            </a:extLst>
          </p:cNvPr>
          <p:cNvSpPr/>
          <p:nvPr/>
        </p:nvSpPr>
        <p:spPr>
          <a:xfrm>
            <a:off x="8112801" y="251036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E113A816-294C-7832-63C2-4DBBCC2EFA80}"/>
              </a:ext>
            </a:extLst>
          </p:cNvPr>
          <p:cNvSpPr/>
          <p:nvPr/>
        </p:nvSpPr>
        <p:spPr>
          <a:xfrm rot="10800000">
            <a:off x="8121509" y="30386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7392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7DFBA-964B-290A-8CB7-9B74B8D34354}"/>
              </a:ext>
            </a:extLst>
          </p:cNvPr>
          <p:cNvSpPr/>
          <p:nvPr/>
        </p:nvSpPr>
        <p:spPr>
          <a:xfrm flipH="1">
            <a:off x="527048" y="4637607"/>
            <a:ext cx="7824471" cy="70945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412048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Data labels &lt;=5% are hidden for clarity</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Sample size, n = 484 (n=107 for Māori and Pacific statement)</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id="{DE4EFF9B-0614-43A4-8616-AF6E1385912B}"/>
              </a:ext>
            </a:extLst>
          </p:cNvPr>
          <p:cNvSpPr>
            <a:spLocks noGrp="1"/>
          </p:cNvSpPr>
          <p:nvPr>
            <p:ph type="title"/>
          </p:nvPr>
        </p:nvSpPr>
        <p:spPr/>
        <p:txBody>
          <a:bodyPr/>
          <a:lstStyle/>
          <a:p>
            <a:r>
              <a:rPr lang="en-NZ" dirty="0"/>
              <a:t>The two newly added statements about support or advice from other </a:t>
            </a:r>
            <a:r>
              <a:rPr lang="en-NZ" dirty="0" err="1"/>
              <a:t>ākonga</a:t>
            </a:r>
            <a:r>
              <a:rPr lang="en-NZ" dirty="0"/>
              <a:t> have relatively low agreement</a:t>
            </a:r>
          </a:p>
        </p:txBody>
      </p:sp>
      <p:sp>
        <p:nvSpPr>
          <p:cNvPr id="23" name="Rectangle 22">
            <a:extLst>
              <a:ext uri="{FF2B5EF4-FFF2-40B4-BE49-F238E27FC236}">
                <a16:creationId xmlns:a16="http://schemas.microsoft.com/office/drawing/2014/main" id="{1566BE19-ED7E-4C7F-ACE5-B6A7B5FC959B}"/>
              </a:ext>
            </a:extLst>
          </p:cNvPr>
          <p:cNvSpPr/>
          <p:nvPr/>
        </p:nvSpPr>
        <p:spPr>
          <a:xfrm>
            <a:off x="7283475" y="98418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STUDENTS</a:t>
            </a:r>
          </a:p>
        </p:txBody>
      </p:sp>
      <p:sp>
        <p:nvSpPr>
          <p:cNvPr id="2" name="Rectangle 1">
            <a:extLst>
              <a:ext uri="{FF2B5EF4-FFF2-40B4-BE49-F238E27FC236}">
                <a16:creationId xmlns:a16="http://schemas.microsoft.com/office/drawing/2014/main" id="{BE8FCF88-61D6-4058-B64B-42377768769E}"/>
              </a:ext>
            </a:extLst>
          </p:cNvPr>
          <p:cNvSpPr/>
          <p:nvPr/>
        </p:nvSpPr>
        <p:spPr>
          <a:xfrm>
            <a:off x="3661437" y="1989562"/>
            <a:ext cx="769441" cy="230832"/>
          </a:xfrm>
          <a:prstGeom prst="rect">
            <a:avLst/>
          </a:prstGeom>
        </p:spPr>
        <p:txBody>
          <a:bodyPr wrap="none" lIns="0" rIns="0">
            <a:spAutoFit/>
          </a:bodyPr>
          <a:lstStyle/>
          <a:p>
            <a:pPr lvl="0" fontAlgn="auto">
              <a:spcBef>
                <a:spcPts val="0"/>
              </a:spcBef>
              <a:spcAft>
                <a:spcPts val="0"/>
              </a:spcAft>
              <a:defRPr/>
            </a:pPr>
            <a:r>
              <a:rPr lang="en-NZ" sz="900" b="1" dirty="0">
                <a:solidFill>
                  <a:srgbClr val="404040"/>
                </a:solidFill>
                <a:latin typeface="Verdana" panose="020B0604030504040204" pitchFamily="34" charset="0"/>
                <a:ea typeface="Verdana" panose="020B0604030504040204" pitchFamily="34" charset="0"/>
              </a:rPr>
              <a:t>Sem 1 2023</a:t>
            </a:r>
          </a:p>
        </p:txBody>
      </p:sp>
    </p:spTree>
    <p:extLst>
      <p:ext uri="{BB962C8B-B14F-4D97-AF65-F5344CB8AC3E}">
        <p14:creationId xmlns:p14="http://schemas.microsoft.com/office/powerpoint/2010/main" val="1469856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5080772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Data labels &lt;=5% are hidden for clarity</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Sample size, n =  487 | 405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 name="Title 4">
            <a:extLst>
              <a:ext uri="{FF2B5EF4-FFF2-40B4-BE49-F238E27FC236}">
                <a16:creationId xmlns:a16="http://schemas.microsoft.com/office/drawing/2014/main" id="{DE4EFF9B-0614-43A4-8616-AF6E1385912B}"/>
              </a:ext>
            </a:extLst>
          </p:cNvPr>
          <p:cNvSpPr>
            <a:spLocks noGrp="1"/>
          </p:cNvSpPr>
          <p:nvPr>
            <p:ph type="title"/>
          </p:nvPr>
        </p:nvSpPr>
        <p:spPr/>
        <p:txBody>
          <a:bodyPr/>
          <a:lstStyle/>
          <a:p>
            <a:r>
              <a:rPr lang="en-NZ" dirty="0"/>
              <a:t>Like returning students, new students have much higher agreement on all statements</a:t>
            </a:r>
          </a:p>
        </p:txBody>
      </p:sp>
      <p:graphicFrame>
        <p:nvGraphicFramePr>
          <p:cNvPr id="17" name="Table 16">
            <a:extLst>
              <a:ext uri="{FF2B5EF4-FFF2-40B4-BE49-F238E27FC236}">
                <a16:creationId xmlns:a16="http://schemas.microsoft.com/office/drawing/2014/main" id="{6B3AAB41-3488-4867-ADD1-0CF502BA80DE}"/>
              </a:ext>
            </a:extLst>
          </p:cNvPr>
          <p:cNvGraphicFramePr>
            <a:graphicFrameLocks noGrp="1"/>
          </p:cNvGraphicFramePr>
          <p:nvPr>
            <p:extLst>
              <p:ext uri="{D42A27DB-BD31-4B8C-83A1-F6EECF244321}">
                <p14:modId xmlns:p14="http://schemas.microsoft.com/office/powerpoint/2010/main" val="3374810497"/>
              </p:ext>
            </p:extLst>
          </p:nvPr>
        </p:nvGraphicFramePr>
        <p:xfrm>
          <a:off x="7580147" y="1358716"/>
          <a:ext cx="1038188" cy="3977924"/>
        </p:xfrm>
        <a:graphic>
          <a:graphicData uri="http://schemas.openxmlformats.org/drawingml/2006/table">
            <a:tbl>
              <a:tblPr firstRow="1" bandRow="1">
                <a:tableStyleId>{5C22544A-7EE6-4342-B048-85BDC9FD1C3A}</a:tableStyleId>
              </a:tblPr>
              <a:tblGrid>
                <a:gridCol w="519094">
                  <a:extLst>
                    <a:ext uri="{9D8B030D-6E8A-4147-A177-3AD203B41FA5}">
                      <a16:colId xmlns:a16="http://schemas.microsoft.com/office/drawing/2014/main" val="904147349"/>
                    </a:ext>
                  </a:extLst>
                </a:gridCol>
                <a:gridCol w="519094">
                  <a:extLst>
                    <a:ext uri="{9D8B030D-6E8A-4147-A177-3AD203B41FA5}">
                      <a16:colId xmlns:a16="http://schemas.microsoft.com/office/drawing/2014/main" val="1463239052"/>
                    </a:ext>
                  </a:extLst>
                </a:gridCol>
              </a:tblGrid>
              <a:tr h="49391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rPr>
                        <a:t>(%total agreement)</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316728">
                <a:tc>
                  <a:txBody>
                    <a:bodyPr/>
                    <a:lstStyle/>
                    <a:p>
                      <a:pPr algn="ctr" rtl="0" fontAlgn="b"/>
                      <a:r>
                        <a:rPr lang="en-NZ" sz="800" b="1" i="0" u="none" strike="noStrike" dirty="0">
                          <a:solidFill>
                            <a:srgbClr val="404040"/>
                          </a:solidFill>
                          <a:effectLst/>
                          <a:latin typeface="Verdana" panose="020B0604030504040204" pitchFamily="34" charset="0"/>
                        </a:rPr>
                        <a:t>Sem 2 2023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800" b="1" i="0" u="none" strike="noStrike" dirty="0">
                          <a:solidFill>
                            <a:srgbClr val="404040"/>
                          </a:solidFill>
                          <a:effectLst/>
                          <a:latin typeface="Verdana" panose="020B0604030504040204" pitchFamily="34" charset="0"/>
                        </a:rPr>
                        <a:t>Sem 1 2023</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781246"/>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73%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316728">
                <a:tc>
                  <a:txBody>
                    <a:bodyPr/>
                    <a:lstStyle/>
                    <a:p>
                      <a:pPr algn="ctr" fontAlgn="b"/>
                      <a:endParaRPr lang="en-NZ" sz="900" b="0" i="0" u="none" strike="noStrike" kern="1200" dirty="0">
                        <a:solidFill>
                          <a:srgbClr val="404040"/>
                        </a:solidFill>
                        <a:effectLst/>
                        <a:latin typeface="Verdana" panose="020B0604030504040204" pitchFamily="34" charset="0"/>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NZ" sz="900" b="0" i="0" u="none" strike="noStrike" kern="1200" dirty="0">
                        <a:solidFill>
                          <a:srgbClr val="404040"/>
                        </a:solidFill>
                        <a:effectLst/>
                        <a:latin typeface="Verdana" panose="020B0604030504040204" pitchFamily="34" charset="0"/>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845438"/>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9797835"/>
                  </a:ext>
                </a:extLst>
              </a:tr>
              <a:tr h="316728">
                <a:tc>
                  <a:txBody>
                    <a:bodyPr/>
                    <a:lstStyle/>
                    <a:p>
                      <a:pPr algn="ctr" fontAlgn="b"/>
                      <a:r>
                        <a:rPr lang="en-NZ" sz="900" b="0" i="0" u="none" strike="noStrike" kern="1200">
                          <a:solidFill>
                            <a:srgbClr val="404040"/>
                          </a:solidFill>
                          <a:effectLst/>
                          <a:latin typeface="Verdana" panose="020B0604030504040204" pitchFamily="34" charset="0"/>
                          <a:ea typeface="+mn-ea"/>
                          <a:cs typeface="+mn-cs"/>
                        </a:rPr>
                        <a:t>98%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216813"/>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40679"/>
                  </a:ext>
                </a:extLst>
              </a:tr>
              <a:tr h="316728">
                <a:tc>
                  <a:txBody>
                    <a:bodyPr/>
                    <a:lstStyle/>
                    <a:p>
                      <a:pPr algn="ctr" fontAlgn="b"/>
                      <a:r>
                        <a:rPr lang="en-NZ" sz="900" b="0" i="0" u="none" strike="noStrike" kern="1200">
                          <a:solidFill>
                            <a:srgbClr val="404040"/>
                          </a:solidFill>
                          <a:effectLst/>
                          <a:latin typeface="Verdana" panose="020B0604030504040204" pitchFamily="34" charset="0"/>
                          <a:ea typeface="+mn-ea"/>
                          <a:cs typeface="+mn-cs"/>
                        </a:rPr>
                        <a:t>99%</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020587"/>
                  </a:ext>
                </a:extLst>
              </a:tr>
              <a:tr h="316728">
                <a:tc>
                  <a:txBody>
                    <a:bodyPr/>
                    <a:lstStyle/>
                    <a:p>
                      <a:pPr algn="ctr" fontAlgn="b"/>
                      <a:r>
                        <a:rPr lang="en-NZ" sz="900" b="0" i="0" u="none" strike="noStrike" kern="1200">
                          <a:solidFill>
                            <a:srgbClr val="404040"/>
                          </a:solidFill>
                          <a:effectLst/>
                          <a:latin typeface="Verdana" panose="020B0604030504040204" pitchFamily="34" charset="0"/>
                          <a:ea typeface="+mn-ea"/>
                          <a:cs typeface="+mn-cs"/>
                        </a:rPr>
                        <a:t>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316728">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i="0" u="none" strike="noStrike" kern="1200" dirty="0">
                          <a:solidFill>
                            <a:srgbClr val="404040"/>
                          </a:solidFill>
                          <a:effectLst/>
                          <a:latin typeface="Verdana" panose="020B0604030504040204" pitchFamily="34" charset="0"/>
                          <a:ea typeface="+mn-ea"/>
                          <a:cs typeface="+mn-cs"/>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bl>
          </a:graphicData>
        </a:graphic>
      </p:graphicFrame>
      <p:sp>
        <p:nvSpPr>
          <p:cNvPr id="23" name="Rectangle 22">
            <a:extLst>
              <a:ext uri="{FF2B5EF4-FFF2-40B4-BE49-F238E27FC236}">
                <a16:creationId xmlns:a16="http://schemas.microsoft.com/office/drawing/2014/main" id="{1566BE19-ED7E-4C7F-ACE5-B6A7B5FC959B}"/>
              </a:ext>
            </a:extLst>
          </p:cNvPr>
          <p:cNvSpPr/>
          <p:nvPr/>
        </p:nvSpPr>
        <p:spPr>
          <a:xfrm>
            <a:off x="7283475" y="1045145"/>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STUDENTS</a:t>
            </a:r>
          </a:p>
        </p:txBody>
      </p:sp>
      <p:sp>
        <p:nvSpPr>
          <p:cNvPr id="2" name="Rectangle 1">
            <a:extLst>
              <a:ext uri="{FF2B5EF4-FFF2-40B4-BE49-F238E27FC236}">
                <a16:creationId xmlns:a16="http://schemas.microsoft.com/office/drawing/2014/main" id="{BE8FCF88-61D6-4058-B64B-42377768769E}"/>
              </a:ext>
            </a:extLst>
          </p:cNvPr>
          <p:cNvSpPr/>
          <p:nvPr/>
        </p:nvSpPr>
        <p:spPr>
          <a:xfrm>
            <a:off x="3661437" y="1989562"/>
            <a:ext cx="769441" cy="230832"/>
          </a:xfrm>
          <a:prstGeom prst="rect">
            <a:avLst/>
          </a:prstGeom>
        </p:spPr>
        <p:txBody>
          <a:bodyPr wrap="none" lIns="0" rIns="0">
            <a:spAutoFit/>
          </a:bodyPr>
          <a:lstStyle/>
          <a:p>
            <a:pPr lvl="0" fontAlgn="auto">
              <a:spcBef>
                <a:spcPts val="0"/>
              </a:spcBef>
              <a:spcAft>
                <a:spcPts val="0"/>
              </a:spcAft>
              <a:defRPr/>
            </a:pPr>
            <a:r>
              <a:rPr lang="en-NZ" sz="900" b="1" dirty="0">
                <a:solidFill>
                  <a:srgbClr val="404040"/>
                </a:solidFill>
                <a:latin typeface="Verdana" panose="020B0604030504040204" pitchFamily="34" charset="0"/>
                <a:ea typeface="Verdana" panose="020B0604030504040204" pitchFamily="34" charset="0"/>
              </a:rPr>
              <a:t>Sem 2 2023</a:t>
            </a:r>
          </a:p>
        </p:txBody>
      </p:sp>
      <p:sp>
        <p:nvSpPr>
          <p:cNvPr id="58" name="Isosceles Triangle 57">
            <a:extLst>
              <a:ext uri="{FF2B5EF4-FFF2-40B4-BE49-F238E27FC236}">
                <a16:creationId xmlns:a16="http://schemas.microsoft.com/office/drawing/2014/main" id="{ABAF448F-F323-49A6-BCC4-7FB8E620126B}"/>
              </a:ext>
            </a:extLst>
          </p:cNvPr>
          <p:cNvSpPr/>
          <p:nvPr/>
        </p:nvSpPr>
        <p:spPr>
          <a:xfrm>
            <a:off x="6602492" y="228921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F35DD833-3645-C450-37EB-EDA7680140E2}"/>
              </a:ext>
            </a:extLst>
          </p:cNvPr>
          <p:cNvSpPr/>
          <p:nvPr/>
        </p:nvSpPr>
        <p:spPr>
          <a:xfrm>
            <a:off x="7979683" y="290575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BCCCE287-FF4A-A7A0-8A5A-99F30895F72C}"/>
              </a:ext>
            </a:extLst>
          </p:cNvPr>
          <p:cNvSpPr/>
          <p:nvPr/>
        </p:nvSpPr>
        <p:spPr>
          <a:xfrm>
            <a:off x="7979683" y="322189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0FF5037B-C7F9-EBD9-C47B-C11E4397E65A}"/>
              </a:ext>
            </a:extLst>
          </p:cNvPr>
          <p:cNvSpPr/>
          <p:nvPr/>
        </p:nvSpPr>
        <p:spPr>
          <a:xfrm>
            <a:off x="7979683" y="353803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8867A1F2-5AD6-FD14-EB06-3D99A9979935}"/>
              </a:ext>
            </a:extLst>
          </p:cNvPr>
          <p:cNvSpPr/>
          <p:nvPr/>
        </p:nvSpPr>
        <p:spPr>
          <a:xfrm>
            <a:off x="7979683" y="385417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4C916A83-A9DD-4A07-3FC5-A1BFF74FCE08}"/>
              </a:ext>
            </a:extLst>
          </p:cNvPr>
          <p:cNvSpPr/>
          <p:nvPr/>
        </p:nvSpPr>
        <p:spPr>
          <a:xfrm>
            <a:off x="7979683" y="417032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48FFDC26-5201-673C-4519-C3B909911508}"/>
              </a:ext>
            </a:extLst>
          </p:cNvPr>
          <p:cNvSpPr/>
          <p:nvPr/>
        </p:nvSpPr>
        <p:spPr>
          <a:xfrm>
            <a:off x="7979683" y="448646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82F218BC-E973-35C2-1766-38BD3DA21B95}"/>
              </a:ext>
            </a:extLst>
          </p:cNvPr>
          <p:cNvSpPr/>
          <p:nvPr/>
        </p:nvSpPr>
        <p:spPr>
          <a:xfrm>
            <a:off x="7979683" y="48026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7B6FC66D-563F-D20E-1775-86FA6A851A29}"/>
              </a:ext>
            </a:extLst>
          </p:cNvPr>
          <p:cNvSpPr/>
          <p:nvPr/>
        </p:nvSpPr>
        <p:spPr>
          <a:xfrm>
            <a:off x="7979683" y="511874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6EA6810C-3169-B4AC-AB55-533EEFC1445C}"/>
              </a:ext>
            </a:extLst>
          </p:cNvPr>
          <p:cNvSpPr/>
          <p:nvPr/>
        </p:nvSpPr>
        <p:spPr>
          <a:xfrm>
            <a:off x="7979683" y="225997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E7022C15-EE47-9F78-6F7F-DCF1F551F84D}"/>
              </a:ext>
            </a:extLst>
          </p:cNvPr>
          <p:cNvSpPr/>
          <p:nvPr/>
        </p:nvSpPr>
        <p:spPr>
          <a:xfrm>
            <a:off x="6504438" y="292320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1595060D-43ED-8064-2B92-E6C28DCD2A10}"/>
              </a:ext>
            </a:extLst>
          </p:cNvPr>
          <p:cNvSpPr/>
          <p:nvPr/>
        </p:nvSpPr>
        <p:spPr>
          <a:xfrm>
            <a:off x="6490679" y="323237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a:extLst>
              <a:ext uri="{FF2B5EF4-FFF2-40B4-BE49-F238E27FC236}">
                <a16:creationId xmlns:a16="http://schemas.microsoft.com/office/drawing/2014/main" id="{52044714-24FD-E0D0-F155-7CF9A66417A3}"/>
              </a:ext>
            </a:extLst>
          </p:cNvPr>
          <p:cNvSpPr/>
          <p:nvPr/>
        </p:nvSpPr>
        <p:spPr>
          <a:xfrm>
            <a:off x="6346819" y="35493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81663C00-EE8E-C11F-B0F8-0AEAF7EC5504}"/>
              </a:ext>
            </a:extLst>
          </p:cNvPr>
          <p:cNvSpPr/>
          <p:nvPr/>
        </p:nvSpPr>
        <p:spPr>
          <a:xfrm>
            <a:off x="6345086" y="387063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41E340AA-0DA8-3057-7214-1892DE0770FF}"/>
              </a:ext>
            </a:extLst>
          </p:cNvPr>
          <p:cNvSpPr/>
          <p:nvPr/>
        </p:nvSpPr>
        <p:spPr>
          <a:xfrm>
            <a:off x="6102641" y="417523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011A54E2-C9CE-9BA2-A75A-9D023C8DC707}"/>
              </a:ext>
            </a:extLst>
          </p:cNvPr>
          <p:cNvSpPr/>
          <p:nvPr/>
        </p:nvSpPr>
        <p:spPr>
          <a:xfrm>
            <a:off x="6563327" y="449043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59D2383D-E33C-8B5C-12CE-D58661F6AB96}"/>
              </a:ext>
            </a:extLst>
          </p:cNvPr>
          <p:cNvSpPr/>
          <p:nvPr/>
        </p:nvSpPr>
        <p:spPr>
          <a:xfrm>
            <a:off x="6677216" y="482169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18A8008D-EE0D-35AE-F653-EFBF575D48BF}"/>
              </a:ext>
            </a:extLst>
          </p:cNvPr>
          <p:cNvSpPr/>
          <p:nvPr/>
        </p:nvSpPr>
        <p:spPr>
          <a:xfrm>
            <a:off x="6447667" y="512745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707AF4FC-1C58-C807-0359-9986D28F51C2}"/>
              </a:ext>
            </a:extLst>
          </p:cNvPr>
          <p:cNvSpPr/>
          <p:nvPr/>
        </p:nvSpPr>
        <p:spPr>
          <a:xfrm rot="10800000">
            <a:off x="4835730" y="514068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467934DC-64C9-281A-1573-AEEF253AFFD0}"/>
              </a:ext>
            </a:extLst>
          </p:cNvPr>
          <p:cNvSpPr/>
          <p:nvPr/>
        </p:nvSpPr>
        <p:spPr>
          <a:xfrm rot="10800000">
            <a:off x="5027057" y="449517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F137B0AF-DE3B-18A4-0DAC-6BE0CB7BD3E3}"/>
              </a:ext>
            </a:extLst>
          </p:cNvPr>
          <p:cNvSpPr/>
          <p:nvPr/>
        </p:nvSpPr>
        <p:spPr>
          <a:xfrm rot="10800000">
            <a:off x="4361541" y="418034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13A193F3-7C33-3CE3-8947-9C3FD12A69D2}"/>
              </a:ext>
            </a:extLst>
          </p:cNvPr>
          <p:cNvSpPr/>
          <p:nvPr/>
        </p:nvSpPr>
        <p:spPr>
          <a:xfrm rot="10800000">
            <a:off x="4669552" y="355949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64EBCAA8-DC49-DE22-AE00-AC531D11515F}"/>
              </a:ext>
            </a:extLst>
          </p:cNvPr>
          <p:cNvSpPr/>
          <p:nvPr/>
        </p:nvSpPr>
        <p:spPr>
          <a:xfrm rot="10800000">
            <a:off x="4912337" y="323761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C70B26EB-CEB5-FFD0-7E53-1064FC55B4AA}"/>
              </a:ext>
            </a:extLst>
          </p:cNvPr>
          <p:cNvSpPr/>
          <p:nvPr/>
        </p:nvSpPr>
        <p:spPr>
          <a:xfrm rot="10800000">
            <a:off x="4482281" y="228619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3812983D-44F2-72C9-DD91-DDCDA5A2BCD0}"/>
              </a:ext>
            </a:extLst>
          </p:cNvPr>
          <p:cNvSpPr/>
          <p:nvPr/>
        </p:nvSpPr>
        <p:spPr>
          <a:xfrm rot="10800000">
            <a:off x="4033927" y="292125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6186503B-77A2-ED40-3C8C-1EDA1B85E33B}"/>
              </a:ext>
            </a:extLst>
          </p:cNvPr>
          <p:cNvSpPr/>
          <p:nvPr/>
        </p:nvSpPr>
        <p:spPr>
          <a:xfrm rot="10800000">
            <a:off x="4039432" y="323557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D3DC1B94-2C60-4C42-D60F-469636CCA872}"/>
              </a:ext>
            </a:extLst>
          </p:cNvPr>
          <p:cNvSpPr/>
          <p:nvPr/>
        </p:nvSpPr>
        <p:spPr>
          <a:xfrm rot="10800000">
            <a:off x="3903709" y="354939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Isosceles Triangle 39">
            <a:extLst>
              <a:ext uri="{FF2B5EF4-FFF2-40B4-BE49-F238E27FC236}">
                <a16:creationId xmlns:a16="http://schemas.microsoft.com/office/drawing/2014/main" id="{A641534C-E657-2ABB-081C-63992D38CAE7}"/>
              </a:ext>
            </a:extLst>
          </p:cNvPr>
          <p:cNvSpPr/>
          <p:nvPr/>
        </p:nvSpPr>
        <p:spPr>
          <a:xfrm rot="10800000">
            <a:off x="3913856" y="387063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B2ABA805-82C0-EDBC-472C-20F986481D70}"/>
              </a:ext>
            </a:extLst>
          </p:cNvPr>
          <p:cNvSpPr/>
          <p:nvPr/>
        </p:nvSpPr>
        <p:spPr>
          <a:xfrm rot="10800000">
            <a:off x="4305744" y="482002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5C35B0A5-9625-B2C9-28ED-011879A1CD6A}"/>
              </a:ext>
            </a:extLst>
          </p:cNvPr>
          <p:cNvSpPr/>
          <p:nvPr/>
        </p:nvSpPr>
        <p:spPr>
          <a:xfrm rot="10800000">
            <a:off x="4011868" y="513084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6230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Student Services</a:t>
            </a:r>
          </a:p>
        </p:txBody>
      </p:sp>
      <p:sp>
        <p:nvSpPr>
          <p:cNvPr id="6" name="Text Placeholder 5"/>
          <p:cNvSpPr>
            <a:spLocks noGrp="1"/>
          </p:cNvSpPr>
          <p:nvPr>
            <p:ph type="body" idx="1"/>
          </p:nvPr>
        </p:nvSpPr>
        <p:spPr/>
        <p:txBody>
          <a:bodyPr/>
          <a:lstStyle/>
          <a:p>
            <a:r>
              <a:rPr lang="en-NZ" dirty="0"/>
              <a:t>05.</a:t>
            </a:r>
          </a:p>
        </p:txBody>
      </p:sp>
    </p:spTree>
    <p:extLst>
      <p:ext uri="{BB962C8B-B14F-4D97-AF65-F5344CB8AC3E}">
        <p14:creationId xmlns:p14="http://schemas.microsoft.com/office/powerpoint/2010/main" val="297685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Background information to Student NPS</a:t>
            </a:r>
          </a:p>
        </p:txBody>
      </p:sp>
      <p:cxnSp>
        <p:nvCxnSpPr>
          <p:cNvPr id="8" name="Straight Connector 7"/>
          <p:cNvCxnSpPr/>
          <p:nvPr/>
        </p:nvCxnSpPr>
        <p:spPr>
          <a:xfrm>
            <a:off x="1125746" y="4115209"/>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25746" y="3192290"/>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74931" y="1959509"/>
            <a:ext cx="150815" cy="3692354"/>
          </a:xfrm>
          <a:prstGeom prst="rect">
            <a:avLst/>
          </a:prstGeom>
          <a:solidFill>
            <a:srgbClr val="298224"/>
          </a:solidFill>
          <a:ln>
            <a:solidFill>
              <a:srgbClr val="2982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1" name="Content Placeholder 8"/>
          <p:cNvSpPr>
            <a:spLocks noGrp="1"/>
          </p:cNvSpPr>
          <p:nvPr>
            <p:ph idx="1"/>
          </p:nvPr>
        </p:nvSpPr>
        <p:spPr>
          <a:xfrm>
            <a:off x="1164713" y="1733006"/>
            <a:ext cx="7438962" cy="44239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NZ" sz="1050" dirty="0"/>
          </a:p>
          <a:p>
            <a:r>
              <a:rPr lang="en-NZ" sz="1050" dirty="0"/>
              <a:t>The Student NPS survey is launched in approximately week 5-7 each semester to monitor Unitec student’s level of recommendation, the reason for their recommendation rating and perceptions of Unitec. This survey is designed to get a student’s perceptions about Unitec as a whole and not necessarily seek specific feedback about a programme, course or teacher.</a:t>
            </a:r>
          </a:p>
          <a:p>
            <a:r>
              <a:rPr lang="en-NZ" sz="1050" dirty="0"/>
              <a:t>There is now a permanent Te </a:t>
            </a:r>
            <a:r>
              <a:rPr lang="en-NZ" sz="1050" dirty="0" err="1"/>
              <a:t>Pūkenga</a:t>
            </a:r>
            <a:r>
              <a:rPr lang="en-NZ" sz="1050" dirty="0"/>
              <a:t> module about learner engagement which is standardised across all subsidiaries. It’s expected that this will be the last Unitec run student survey.</a:t>
            </a:r>
          </a:p>
          <a:p>
            <a:endParaRPr lang="en-NZ" sz="1050" dirty="0">
              <a:solidFill>
                <a:srgbClr val="404040"/>
              </a:solidFill>
            </a:endParaRPr>
          </a:p>
          <a:p>
            <a:r>
              <a:rPr lang="en-NZ" sz="1050" dirty="0">
                <a:solidFill>
                  <a:srgbClr val="404040"/>
                </a:solidFill>
              </a:rPr>
              <a:t>The survey this semester differed as a huge $3,000 prize pack was offered as the incentive. The survey was sent via </a:t>
            </a:r>
            <a:r>
              <a:rPr lang="en-NZ" sz="1050" dirty="0"/>
              <a:t>email to</a:t>
            </a:r>
            <a:r>
              <a:rPr lang="en-NZ" sz="1050" dirty="0">
                <a:solidFill>
                  <a:srgbClr val="404040"/>
                </a:solidFill>
              </a:rPr>
              <a:t> students enrolled in a formal programmes in semester 2 2023. The survey opened on </a:t>
            </a:r>
            <a:r>
              <a:rPr lang="en-NZ" sz="1050" dirty="0"/>
              <a:t>31-Aug</a:t>
            </a:r>
            <a:r>
              <a:rPr lang="en-NZ" sz="1050" dirty="0">
                <a:solidFill>
                  <a:srgbClr val="404040"/>
                </a:solidFill>
              </a:rPr>
              <a:t> </a:t>
            </a:r>
            <a:r>
              <a:rPr lang="en-NZ" sz="1050" dirty="0"/>
              <a:t>to n=5,725 students and closed on 15-Sep. </a:t>
            </a:r>
            <a:r>
              <a:rPr lang="en-NZ" sz="1050" dirty="0">
                <a:solidFill>
                  <a:srgbClr val="404040"/>
                </a:solidFill>
              </a:rPr>
              <a:t>In total, n</a:t>
            </a:r>
            <a:r>
              <a:rPr lang="en-NZ" sz="1050" dirty="0"/>
              <a:t>=1,982</a:t>
            </a:r>
            <a:r>
              <a:rPr lang="en-NZ" sz="1050" dirty="0">
                <a:solidFill>
                  <a:srgbClr val="404040"/>
                </a:solidFill>
              </a:rPr>
              <a:t> students </a:t>
            </a:r>
            <a:r>
              <a:rPr lang="en-NZ" sz="1050" dirty="0"/>
              <a:t>responded to</a:t>
            </a:r>
            <a:r>
              <a:rPr lang="en-NZ" sz="1050" dirty="0">
                <a:solidFill>
                  <a:srgbClr val="404040"/>
                </a:solidFill>
              </a:rPr>
              <a:t> the survey giving a response rate of </a:t>
            </a:r>
            <a:r>
              <a:rPr lang="en-NZ" sz="1050" dirty="0"/>
              <a:t>35</a:t>
            </a:r>
            <a:r>
              <a:rPr lang="en-NZ" sz="1050" dirty="0">
                <a:solidFill>
                  <a:srgbClr val="404040"/>
                </a:solidFill>
              </a:rPr>
              <a:t>%. Last semester’s response rate was </a:t>
            </a:r>
            <a:r>
              <a:rPr lang="en-NZ" sz="1050" dirty="0"/>
              <a:t>23</a:t>
            </a:r>
            <a:r>
              <a:rPr lang="en-NZ" sz="1050" dirty="0">
                <a:solidFill>
                  <a:srgbClr val="404040"/>
                </a:solidFill>
              </a:rPr>
              <a:t>%. </a:t>
            </a:r>
          </a:p>
          <a:p>
            <a:endParaRPr lang="en-NZ" sz="1050" dirty="0"/>
          </a:p>
          <a:p>
            <a:r>
              <a:rPr lang="en-NZ" sz="1050" dirty="0"/>
              <a:t>This student NPS survey is designed to address a number of research questions:</a:t>
            </a:r>
          </a:p>
          <a:p>
            <a:pPr marL="685800" lvl="1" indent="-228600">
              <a:buFont typeface="Wingdings" panose="05000000000000000000" pitchFamily="2" charset="2"/>
              <a:buChar char="§"/>
            </a:pPr>
            <a:r>
              <a:rPr lang="en-NZ" sz="1050" dirty="0"/>
              <a:t>What is the advocacy (NPS) of students?</a:t>
            </a:r>
          </a:p>
          <a:p>
            <a:pPr marL="685800" lvl="1" indent="-228600">
              <a:buFont typeface="Wingdings" panose="05000000000000000000" pitchFamily="2" charset="2"/>
              <a:buChar char="§"/>
            </a:pPr>
            <a:r>
              <a:rPr lang="en-NZ" sz="1050" dirty="0"/>
              <a:t>Why are they giving this rating and how does it compare to the past, benchmarks and targets?</a:t>
            </a:r>
          </a:p>
          <a:p>
            <a:pPr marL="685800" lvl="1" indent="-228600">
              <a:buFont typeface="Wingdings" panose="05000000000000000000" pitchFamily="2" charset="2"/>
              <a:buChar char="§"/>
            </a:pPr>
            <a:r>
              <a:rPr lang="en-NZ" sz="1050" dirty="0"/>
              <a:t>What improvement suggestions do students have?</a:t>
            </a:r>
          </a:p>
          <a:p>
            <a:pPr marL="685800" lvl="1" indent="-228600">
              <a:buFont typeface="Wingdings" panose="05000000000000000000" pitchFamily="2" charset="2"/>
              <a:buChar char="§"/>
            </a:pPr>
            <a:r>
              <a:rPr lang="en-NZ" sz="1050" dirty="0"/>
              <a:t>What aspects of Unitec are students satisfied and dissatisfied with?</a:t>
            </a:r>
          </a:p>
          <a:p>
            <a:pPr marL="685800" lvl="1" indent="-228600">
              <a:buFont typeface="Wingdings" panose="05000000000000000000" pitchFamily="2" charset="2"/>
              <a:buChar char="§"/>
            </a:pPr>
            <a:r>
              <a:rPr lang="en-NZ" sz="1050" dirty="0"/>
              <a:t>How does this vary for new students? And by priority group or school?</a:t>
            </a:r>
          </a:p>
          <a:p>
            <a:pPr marL="685800" lvl="1" indent="-228600">
              <a:buFont typeface="Wingdings" panose="05000000000000000000" pitchFamily="2" charset="2"/>
              <a:buChar char="§"/>
            </a:pPr>
            <a:r>
              <a:rPr lang="en-NZ" sz="1050" dirty="0"/>
              <a:t>Are new students starting study with Unitec feeling motivated and supported?</a:t>
            </a:r>
          </a:p>
        </p:txBody>
      </p:sp>
    </p:spTree>
    <p:extLst>
      <p:ext uri="{BB962C8B-B14F-4D97-AF65-F5344CB8AC3E}">
        <p14:creationId xmlns:p14="http://schemas.microsoft.com/office/powerpoint/2010/main" val="244286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A188E6C-2C25-4655-B2BB-049A3251AADC}"/>
              </a:ext>
            </a:extLst>
          </p:cNvPr>
          <p:cNvSpPr/>
          <p:nvPr/>
        </p:nvSpPr>
        <p:spPr>
          <a:xfrm>
            <a:off x="527050" y="2491258"/>
            <a:ext cx="8089706" cy="180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325977780"/>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Unitec has a range of services available to students, and we’d like to know which of these you know about or have used?</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990 | 398 | 1262</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a:extLst>
              <a:ext uri="{FF2B5EF4-FFF2-40B4-BE49-F238E27FC236}">
                <a16:creationId xmlns:a16="http://schemas.microsoft.com/office/drawing/2014/main" id="{584523E1-4DB3-4940-87AE-65D522E10B82}"/>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graphicFrame>
        <p:nvGraphicFramePr>
          <p:cNvPr id="2" name="Table 1">
            <a:extLst>
              <a:ext uri="{FF2B5EF4-FFF2-40B4-BE49-F238E27FC236}">
                <a16:creationId xmlns:a16="http://schemas.microsoft.com/office/drawing/2014/main" id="{E9D3FA2B-0319-41FA-B1FC-3E196B80D6AA}"/>
              </a:ext>
            </a:extLst>
          </p:cNvPr>
          <p:cNvGraphicFramePr>
            <a:graphicFrameLocks noGrp="1"/>
          </p:cNvGraphicFramePr>
          <p:nvPr>
            <p:extLst>
              <p:ext uri="{D42A27DB-BD31-4B8C-83A1-F6EECF244321}">
                <p14:modId xmlns:p14="http://schemas.microsoft.com/office/powerpoint/2010/main" val="2239032260"/>
              </p:ext>
            </p:extLst>
          </p:nvPr>
        </p:nvGraphicFramePr>
        <p:xfrm>
          <a:off x="7628705" y="2218667"/>
          <a:ext cx="988048" cy="3456003"/>
        </p:xfrm>
        <a:graphic>
          <a:graphicData uri="http://schemas.openxmlformats.org/drawingml/2006/table">
            <a:tbl>
              <a:tblPr>
                <a:tableStyleId>{5C22544A-7EE6-4342-B048-85BDC9FD1C3A}</a:tableStyleId>
              </a:tblPr>
              <a:tblGrid>
                <a:gridCol w="494024">
                  <a:extLst>
                    <a:ext uri="{9D8B030D-6E8A-4147-A177-3AD203B41FA5}">
                      <a16:colId xmlns:a16="http://schemas.microsoft.com/office/drawing/2014/main" val="1554985252"/>
                    </a:ext>
                  </a:extLst>
                </a:gridCol>
                <a:gridCol w="494024">
                  <a:extLst>
                    <a:ext uri="{9D8B030D-6E8A-4147-A177-3AD203B41FA5}">
                      <a16:colId xmlns:a16="http://schemas.microsoft.com/office/drawing/2014/main" val="231622930"/>
                    </a:ext>
                  </a:extLst>
                </a:gridCol>
              </a:tblGrid>
              <a:tr h="269760">
                <a:tc>
                  <a:txBody>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Sem 1 2023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2022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6768723"/>
                  </a:ext>
                </a:extLst>
              </a:tr>
              <a:tr h="167697">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2794501"/>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553644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225344"/>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1509388"/>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65037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6529380"/>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50150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12517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4184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8375871"/>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6662952"/>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651404"/>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8566647"/>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541653"/>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17462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1054822"/>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622560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2693455"/>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927585"/>
                  </a:ext>
                </a:extLst>
              </a:tr>
            </a:tbl>
          </a:graphicData>
        </a:graphic>
      </p:graphicFrame>
      <p:sp>
        <p:nvSpPr>
          <p:cNvPr id="6" name="Title 5">
            <a:extLst>
              <a:ext uri="{FF2B5EF4-FFF2-40B4-BE49-F238E27FC236}">
                <a16:creationId xmlns:a16="http://schemas.microsoft.com/office/drawing/2014/main" id="{5905C014-24A8-4608-97C1-4166D95021B1}"/>
              </a:ext>
            </a:extLst>
          </p:cNvPr>
          <p:cNvSpPr>
            <a:spLocks noGrp="1"/>
          </p:cNvSpPr>
          <p:nvPr>
            <p:ph type="title"/>
          </p:nvPr>
        </p:nvSpPr>
        <p:spPr/>
        <p:txBody>
          <a:bodyPr/>
          <a:lstStyle/>
          <a:p>
            <a:r>
              <a:rPr lang="en-NZ" dirty="0"/>
              <a:t>Student Central usage has risen and sits comfortably as the most used service</a:t>
            </a:r>
          </a:p>
        </p:txBody>
      </p:sp>
      <p:grpSp>
        <p:nvGrpSpPr>
          <p:cNvPr id="9" name="Group 8">
            <a:extLst>
              <a:ext uri="{FF2B5EF4-FFF2-40B4-BE49-F238E27FC236}">
                <a16:creationId xmlns:a16="http://schemas.microsoft.com/office/drawing/2014/main" id="{A4E8A382-065A-4C43-8CD8-21833E27219F}"/>
              </a:ext>
            </a:extLst>
          </p:cNvPr>
          <p:cNvGrpSpPr/>
          <p:nvPr/>
        </p:nvGrpSpPr>
        <p:grpSpPr>
          <a:xfrm>
            <a:off x="7181491" y="5965075"/>
            <a:ext cx="1720975" cy="269294"/>
            <a:chOff x="7724955" y="5863141"/>
            <a:chExt cx="1720975" cy="269294"/>
          </a:xfrm>
        </p:grpSpPr>
        <p:sp>
          <p:nvSpPr>
            <p:cNvPr id="10" name="Isosceles Triangle 9">
              <a:extLst>
                <a:ext uri="{FF2B5EF4-FFF2-40B4-BE49-F238E27FC236}">
                  <a16:creationId xmlns:a16="http://schemas.microsoft.com/office/drawing/2014/main" id="{8F5A35A0-029B-46A7-9930-F0DE3EE276A2}"/>
                </a:ext>
              </a:extLst>
            </p:cNvPr>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1EC1A823-CCDC-4C50-AC75-90E4B16FC370}"/>
                </a:ext>
              </a:extLst>
            </p:cNvPr>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459759D-B82E-4A54-BAF4-DA800B98E18E}"/>
                </a:ext>
              </a:extLst>
            </p:cNvPr>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 name="Isosceles Triangle 13">
            <a:extLst>
              <a:ext uri="{FF2B5EF4-FFF2-40B4-BE49-F238E27FC236}">
                <a16:creationId xmlns:a16="http://schemas.microsoft.com/office/drawing/2014/main" id="{3F630394-A68A-418A-80DC-3AA8A34F7AA2}"/>
              </a:ext>
            </a:extLst>
          </p:cNvPr>
          <p:cNvSpPr/>
          <p:nvPr/>
        </p:nvSpPr>
        <p:spPr>
          <a:xfrm>
            <a:off x="6817421" y="251388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5D39BC7F-1706-48AD-9B55-D30FED354667}"/>
              </a:ext>
            </a:extLst>
          </p:cNvPr>
          <p:cNvSpPr/>
          <p:nvPr/>
        </p:nvSpPr>
        <p:spPr>
          <a:xfrm>
            <a:off x="6750281" y="269019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4FE80225-DA4F-451E-ACEE-3FE28E8661C2}"/>
              </a:ext>
            </a:extLst>
          </p:cNvPr>
          <p:cNvSpPr/>
          <p:nvPr/>
        </p:nvSpPr>
        <p:spPr>
          <a:xfrm rot="10800000">
            <a:off x="5938997" y="252482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50A7321-91CF-19C8-8D67-FE015878A730}"/>
              </a:ext>
            </a:extLst>
          </p:cNvPr>
          <p:cNvSpPr txBox="1"/>
          <p:nvPr/>
        </p:nvSpPr>
        <p:spPr>
          <a:xfrm>
            <a:off x="7749689" y="2045158"/>
            <a:ext cx="701040" cy="215444"/>
          </a:xfrm>
          <a:prstGeom prst="rect">
            <a:avLst/>
          </a:prstGeom>
          <a:noFill/>
        </p:spPr>
        <p:txBody>
          <a:bodyPr wrap="square">
            <a:spAutoFit/>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(Used)</a:t>
            </a:r>
          </a:p>
        </p:txBody>
      </p:sp>
      <p:sp>
        <p:nvSpPr>
          <p:cNvPr id="7" name="Isosceles Triangle 6">
            <a:extLst>
              <a:ext uri="{FF2B5EF4-FFF2-40B4-BE49-F238E27FC236}">
                <a16:creationId xmlns:a16="http://schemas.microsoft.com/office/drawing/2014/main" id="{B97516F8-DB3D-5E72-AE24-9A8EEBDC5F94}"/>
              </a:ext>
            </a:extLst>
          </p:cNvPr>
          <p:cNvSpPr/>
          <p:nvPr/>
        </p:nvSpPr>
        <p:spPr>
          <a:xfrm rot="10800000">
            <a:off x="4843163" y="435362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85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4114129239"/>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satisfied are you with each of the services that you have used?</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77 | 386 | 671 | 40 | 796 | 122 | 709 | 65 | 355 | 94 | 192 | 363 | 259 | 111 | 31 | 217 | 37 | 89 | 183</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Services with a sample size n&lt;30 are not shown</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48CDD4C0-7F06-4F15-A4CC-49E1825CB23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
        <p:nvSpPr>
          <p:cNvPr id="5" name="Title 4">
            <a:extLst>
              <a:ext uri="{FF2B5EF4-FFF2-40B4-BE49-F238E27FC236}">
                <a16:creationId xmlns:a16="http://schemas.microsoft.com/office/drawing/2014/main" id="{82F1171C-BBED-4DC0-B95A-CC4ADA30E827}"/>
              </a:ext>
            </a:extLst>
          </p:cNvPr>
          <p:cNvSpPr>
            <a:spLocks noGrp="1"/>
          </p:cNvSpPr>
          <p:nvPr>
            <p:ph type="title"/>
          </p:nvPr>
        </p:nvSpPr>
        <p:spPr/>
        <p:txBody>
          <a:bodyPr/>
          <a:lstStyle/>
          <a:p>
            <a:r>
              <a:rPr lang="en-NZ" dirty="0"/>
              <a:t>Satisfaction among users remains high for all services</a:t>
            </a:r>
          </a:p>
        </p:txBody>
      </p:sp>
      <p:graphicFrame>
        <p:nvGraphicFramePr>
          <p:cNvPr id="8" name="Table 7">
            <a:extLst>
              <a:ext uri="{FF2B5EF4-FFF2-40B4-BE49-F238E27FC236}">
                <a16:creationId xmlns:a16="http://schemas.microsoft.com/office/drawing/2014/main" id="{3A475FE0-19C0-E923-D913-0311AFC32899}"/>
              </a:ext>
            </a:extLst>
          </p:cNvPr>
          <p:cNvGraphicFramePr>
            <a:graphicFrameLocks noGrp="1"/>
          </p:cNvGraphicFramePr>
          <p:nvPr>
            <p:extLst>
              <p:ext uri="{D42A27DB-BD31-4B8C-83A1-F6EECF244321}">
                <p14:modId xmlns:p14="http://schemas.microsoft.com/office/powerpoint/2010/main" val="3892320909"/>
              </p:ext>
            </p:extLst>
          </p:nvPr>
        </p:nvGraphicFramePr>
        <p:xfrm>
          <a:off x="7628705" y="2218667"/>
          <a:ext cx="988048" cy="3456003"/>
        </p:xfrm>
        <a:graphic>
          <a:graphicData uri="http://schemas.openxmlformats.org/drawingml/2006/table">
            <a:tbl>
              <a:tblPr>
                <a:tableStyleId>{5C22544A-7EE6-4342-B048-85BDC9FD1C3A}</a:tableStyleId>
              </a:tblPr>
              <a:tblGrid>
                <a:gridCol w="494024">
                  <a:extLst>
                    <a:ext uri="{9D8B030D-6E8A-4147-A177-3AD203B41FA5}">
                      <a16:colId xmlns:a16="http://schemas.microsoft.com/office/drawing/2014/main" val="1554985252"/>
                    </a:ext>
                  </a:extLst>
                </a:gridCol>
                <a:gridCol w="494024">
                  <a:extLst>
                    <a:ext uri="{9D8B030D-6E8A-4147-A177-3AD203B41FA5}">
                      <a16:colId xmlns:a16="http://schemas.microsoft.com/office/drawing/2014/main" val="231622930"/>
                    </a:ext>
                  </a:extLst>
                </a:gridCol>
              </a:tblGrid>
              <a:tr h="269760">
                <a:tc>
                  <a:txBody>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Sem 1 2023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2022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6768723"/>
                  </a:ext>
                </a:extLst>
              </a:tr>
              <a:tr h="167697">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2794501"/>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553644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225344"/>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1509388"/>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65037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6529380"/>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50150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512517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41849"/>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8375871"/>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6662952"/>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651404"/>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8566647"/>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541653"/>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17462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1054822"/>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6225606"/>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2693455"/>
                  </a:ext>
                </a:extLst>
              </a:tr>
              <a:tr h="167697">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927585"/>
                  </a:ext>
                </a:extLst>
              </a:tr>
            </a:tbl>
          </a:graphicData>
        </a:graphic>
      </p:graphicFrame>
      <p:sp>
        <p:nvSpPr>
          <p:cNvPr id="10" name="Isosceles Triangle 9">
            <a:extLst>
              <a:ext uri="{FF2B5EF4-FFF2-40B4-BE49-F238E27FC236}">
                <a16:creationId xmlns:a16="http://schemas.microsoft.com/office/drawing/2014/main" id="{7B305EFE-0CDF-44BC-6A06-5FD0A57888DE}"/>
              </a:ext>
            </a:extLst>
          </p:cNvPr>
          <p:cNvSpPr/>
          <p:nvPr/>
        </p:nvSpPr>
        <p:spPr>
          <a:xfrm>
            <a:off x="6788769" y="319006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191D7A-A987-D14D-A028-4BCCFE64AC00}"/>
              </a:ext>
            </a:extLst>
          </p:cNvPr>
          <p:cNvSpPr txBox="1"/>
          <p:nvPr/>
        </p:nvSpPr>
        <p:spPr>
          <a:xfrm>
            <a:off x="7739082" y="2055688"/>
            <a:ext cx="1185305" cy="215444"/>
          </a:xfrm>
          <a:prstGeom prst="rect">
            <a:avLst/>
          </a:prstGeom>
          <a:noFill/>
        </p:spPr>
        <p:txBody>
          <a:bodyPr wrap="square">
            <a:spAutoFit/>
          </a:bodyPr>
          <a:lstStyle/>
          <a:p>
            <a:pPr algn="ctr" fontAlgn="b"/>
            <a:r>
              <a:rPr lang="en-NZ" sz="800" b="1" i="0" u="none" strike="noStrike" dirty="0">
                <a:solidFill>
                  <a:srgbClr val="404040"/>
                </a:solidFill>
                <a:effectLst/>
                <a:latin typeface="Verdana" panose="020B0604030504040204" pitchFamily="34" charset="0"/>
                <a:ea typeface="Verdana" panose="020B0604030504040204" pitchFamily="34" charset="0"/>
              </a:rPr>
              <a:t>(% Satisfied)</a:t>
            </a:r>
          </a:p>
        </p:txBody>
      </p:sp>
      <p:grpSp>
        <p:nvGrpSpPr>
          <p:cNvPr id="14" name="Group 13">
            <a:extLst>
              <a:ext uri="{FF2B5EF4-FFF2-40B4-BE49-F238E27FC236}">
                <a16:creationId xmlns:a16="http://schemas.microsoft.com/office/drawing/2014/main" id="{0F09F3F9-8106-94B0-C996-E49642C0659D}"/>
              </a:ext>
            </a:extLst>
          </p:cNvPr>
          <p:cNvGrpSpPr/>
          <p:nvPr/>
        </p:nvGrpSpPr>
        <p:grpSpPr>
          <a:xfrm>
            <a:off x="7181491" y="5965075"/>
            <a:ext cx="1720975" cy="269294"/>
            <a:chOff x="7724955" y="5863141"/>
            <a:chExt cx="1720975" cy="269294"/>
          </a:xfrm>
        </p:grpSpPr>
        <p:sp>
          <p:nvSpPr>
            <p:cNvPr id="15" name="Isosceles Triangle 14">
              <a:extLst>
                <a:ext uri="{FF2B5EF4-FFF2-40B4-BE49-F238E27FC236}">
                  <a16:creationId xmlns:a16="http://schemas.microsoft.com/office/drawing/2014/main" id="{D20A07EB-3451-699E-A6C7-45894CBAE9DB}"/>
                </a:ext>
              </a:extLst>
            </p:cNvPr>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1455F475-5FF7-43AE-E219-82886F151C3B}"/>
                </a:ext>
              </a:extLst>
            </p:cNvPr>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19D02B-EE7E-F027-3474-1DC475950987}"/>
                </a:ext>
              </a:extLst>
            </p:cNvPr>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0" name="Isosceles Triangle 19">
            <a:extLst>
              <a:ext uri="{FF2B5EF4-FFF2-40B4-BE49-F238E27FC236}">
                <a16:creationId xmlns:a16="http://schemas.microsoft.com/office/drawing/2014/main" id="{C0EFFCB6-5E10-EB21-2033-499C0179F1B4}"/>
              </a:ext>
            </a:extLst>
          </p:cNvPr>
          <p:cNvSpPr/>
          <p:nvPr/>
        </p:nvSpPr>
        <p:spPr>
          <a:xfrm rot="10800000">
            <a:off x="5576645" y="319006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754B742A-D584-1336-9C7F-9D459FF0400C}"/>
              </a:ext>
            </a:extLst>
          </p:cNvPr>
          <p:cNvSpPr/>
          <p:nvPr/>
        </p:nvSpPr>
        <p:spPr>
          <a:xfrm rot="10800000">
            <a:off x="5611481" y="352534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4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Net promoter score &amp; STUDY Experience</a:t>
            </a:r>
          </a:p>
        </p:txBody>
      </p:sp>
      <p:sp>
        <p:nvSpPr>
          <p:cNvPr id="3" name="Text Placeholder 2"/>
          <p:cNvSpPr>
            <a:spLocks noGrp="1"/>
          </p:cNvSpPr>
          <p:nvPr>
            <p:ph type="body" idx="1"/>
          </p:nvPr>
        </p:nvSpPr>
        <p:spPr/>
        <p:txBody>
          <a:bodyPr/>
          <a:lstStyle/>
          <a:p>
            <a:r>
              <a:rPr lang="en-NZ" dirty="0"/>
              <a:t>01.</a:t>
            </a:r>
          </a:p>
        </p:txBody>
      </p:sp>
    </p:spTree>
    <p:extLst>
      <p:ext uri="{BB962C8B-B14F-4D97-AF65-F5344CB8AC3E}">
        <p14:creationId xmlns:p14="http://schemas.microsoft.com/office/powerpoint/2010/main" val="67063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AD8F16-7B7A-69F4-D532-21756F7A1B5F}"/>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6A8BE37F-202D-7BAC-D15F-D9FDEC8E7C1D}"/>
              </a:ext>
            </a:extLst>
          </p:cNvPr>
          <p:cNvSpPr>
            <a:spLocks noGrp="1"/>
          </p:cNvSpPr>
          <p:nvPr>
            <p:ph type="title"/>
          </p:nvPr>
        </p:nvSpPr>
        <p:spPr/>
        <p:txBody>
          <a:bodyPr/>
          <a:lstStyle/>
          <a:p>
            <a:r>
              <a:rPr lang="en-NZ" dirty="0"/>
              <a:t>What is the Net Promoter Score (NPS) and why do we use it?</a:t>
            </a:r>
          </a:p>
        </p:txBody>
      </p:sp>
      <p:sp>
        <p:nvSpPr>
          <p:cNvPr id="13" name="Rectangle 12">
            <a:extLst>
              <a:ext uri="{FF2B5EF4-FFF2-40B4-BE49-F238E27FC236}">
                <a16:creationId xmlns:a16="http://schemas.microsoft.com/office/drawing/2014/main" id="{741AE86F-90C3-C80E-BFED-1E62CABA4318}"/>
              </a:ext>
            </a:extLst>
          </p:cNvPr>
          <p:cNvSpPr/>
          <p:nvPr/>
        </p:nvSpPr>
        <p:spPr>
          <a:xfrm>
            <a:off x="586596" y="5840741"/>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Explanation and graphic sourced from Qualtrics: https://www.qualtrics.com/au/experience-management/customer/net-promoter-score/</a:t>
            </a:r>
          </a:p>
        </p:txBody>
      </p:sp>
      <p:sp>
        <p:nvSpPr>
          <p:cNvPr id="14" name="Content Placeholder 13">
            <a:extLst>
              <a:ext uri="{FF2B5EF4-FFF2-40B4-BE49-F238E27FC236}">
                <a16:creationId xmlns:a16="http://schemas.microsoft.com/office/drawing/2014/main" id="{C0B7E97D-28B2-43BB-D0A2-3D3D90665FE1}"/>
              </a:ext>
            </a:extLst>
          </p:cNvPr>
          <p:cNvSpPr>
            <a:spLocks noGrp="1"/>
          </p:cNvSpPr>
          <p:nvPr>
            <p:ph idx="1"/>
          </p:nvPr>
        </p:nvSpPr>
        <p:spPr/>
        <p:txBody>
          <a:bodyPr/>
          <a:lstStyle/>
          <a:p>
            <a:pPr algn="ctr"/>
            <a:r>
              <a:rPr lang="en-NZ" sz="1000" dirty="0"/>
              <a:t>NPS</a:t>
            </a:r>
            <a:r>
              <a:rPr lang="en-NZ" sz="1000" baseline="30000" dirty="0"/>
              <a:t>®</a:t>
            </a:r>
            <a:r>
              <a:rPr lang="en-NZ" sz="1000" dirty="0"/>
              <a:t> is often held up as the gold standard customer experience metric. First developed in 2003 by Bain and Company, it’s now used by millions of businesses to measure and track how they’re perceived by their customers. NPS scores determine segmenting between poor and positive feedback.</a:t>
            </a:r>
          </a:p>
          <a:p>
            <a:pPr algn="ctr"/>
            <a:endParaRPr lang="en-NZ" sz="1000" dirty="0"/>
          </a:p>
          <a:p>
            <a:pPr algn="ctr"/>
            <a:r>
              <a:rPr lang="en-NZ" sz="1000" dirty="0"/>
              <a:t>It measures customer perception based on one simple question:</a:t>
            </a:r>
          </a:p>
          <a:p>
            <a:pPr algn="ctr"/>
            <a:r>
              <a:rPr lang="en-NZ" sz="1000" i="1" dirty="0"/>
              <a:t>How likely is it that you would recommend [Organisation X/Product Y/Service Z] to a friend or colleague?</a:t>
            </a:r>
          </a:p>
        </p:txBody>
      </p:sp>
      <p:pic>
        <p:nvPicPr>
          <p:cNvPr id="17" name="Picture 16">
            <a:extLst>
              <a:ext uri="{FF2B5EF4-FFF2-40B4-BE49-F238E27FC236}">
                <a16:creationId xmlns:a16="http://schemas.microsoft.com/office/drawing/2014/main" id="{6145E91C-4BD2-6951-5B76-402B91C5CFAF}"/>
              </a:ext>
            </a:extLst>
          </p:cNvPr>
          <p:cNvPicPr>
            <a:picLocks noChangeAspect="1"/>
          </p:cNvPicPr>
          <p:nvPr/>
        </p:nvPicPr>
        <p:blipFill>
          <a:blip r:embed="rId2"/>
          <a:stretch>
            <a:fillRect/>
          </a:stretch>
        </p:blipFill>
        <p:spPr>
          <a:xfrm>
            <a:off x="681143" y="2987450"/>
            <a:ext cx="3864730" cy="2630344"/>
          </a:xfrm>
          <a:prstGeom prst="rect">
            <a:avLst/>
          </a:prstGeom>
        </p:spPr>
      </p:pic>
      <p:pic>
        <p:nvPicPr>
          <p:cNvPr id="21" name="Picture 20">
            <a:extLst>
              <a:ext uri="{FF2B5EF4-FFF2-40B4-BE49-F238E27FC236}">
                <a16:creationId xmlns:a16="http://schemas.microsoft.com/office/drawing/2014/main" id="{BD76A9E6-19AD-D01D-68AC-84BF03E05E08}"/>
              </a:ext>
            </a:extLst>
          </p:cNvPr>
          <p:cNvPicPr>
            <a:picLocks noChangeAspect="1"/>
          </p:cNvPicPr>
          <p:nvPr/>
        </p:nvPicPr>
        <p:blipFill>
          <a:blip r:embed="rId3"/>
          <a:stretch>
            <a:fillRect/>
          </a:stretch>
        </p:blipFill>
        <p:spPr>
          <a:xfrm>
            <a:off x="4572000" y="3974500"/>
            <a:ext cx="3864730" cy="744436"/>
          </a:xfrm>
          <a:prstGeom prst="rect">
            <a:avLst/>
          </a:prstGeom>
        </p:spPr>
      </p:pic>
    </p:spTree>
    <p:extLst>
      <p:ext uri="{BB962C8B-B14F-4D97-AF65-F5344CB8AC3E}">
        <p14:creationId xmlns:p14="http://schemas.microsoft.com/office/powerpoint/2010/main" val="299392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BBCEB-A66E-8FBB-D854-75276B0DD45C}"/>
              </a:ext>
            </a:extLst>
          </p:cNvPr>
          <p:cNvSpPr/>
          <p:nvPr/>
        </p:nvSpPr>
        <p:spPr>
          <a:xfrm flipH="1">
            <a:off x="7846422" y="2168435"/>
            <a:ext cx="612000" cy="350553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p:cNvSpPr>
            <a:spLocks noGrp="1"/>
          </p:cNvSpPr>
          <p:nvPr>
            <p:ph type="ftr" sz="quarter" idx="11"/>
          </p:nvPr>
        </p:nvSpPr>
        <p:spPr/>
        <p:txBody>
          <a:bodyPr/>
          <a:lstStyle/>
          <a:p>
            <a:pPr>
              <a:defRPr/>
            </a:pPr>
            <a:r>
              <a:rPr lang="en-NZ" dirty="0"/>
              <a:t>&gt;&gt;MARKETING</a:t>
            </a:r>
          </a:p>
        </p:txBody>
      </p:sp>
      <p:sp>
        <p:nvSpPr>
          <p:cNvPr id="22" name="Rectangle 21"/>
          <p:cNvSpPr/>
          <p:nvPr/>
        </p:nvSpPr>
        <p:spPr>
          <a:xfrm>
            <a:off x="586596" y="5840741"/>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displayed here is for returning students.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from 0-10, how likely are you to recommend studying at Unitec to a friend, colleague or family member?</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(student NPS by semester), n = 789 | 1397 | 986 | 1246 | 1306 | 1080 | 1281 | 1098 | 734 | 666 | 1359</a:t>
            </a:r>
          </a:p>
        </p:txBody>
      </p:sp>
      <p:sp>
        <p:nvSpPr>
          <p:cNvPr id="6" name="Title 5">
            <a:extLst>
              <a:ext uri="{FF2B5EF4-FFF2-40B4-BE49-F238E27FC236}">
                <a16:creationId xmlns:a16="http://schemas.microsoft.com/office/drawing/2014/main" id="{329CB841-91A2-41D1-B4B1-E5F95B4F0F97}"/>
              </a:ext>
            </a:extLst>
          </p:cNvPr>
          <p:cNvSpPr>
            <a:spLocks noGrp="1"/>
          </p:cNvSpPr>
          <p:nvPr>
            <p:ph type="title"/>
          </p:nvPr>
        </p:nvSpPr>
        <p:spPr/>
        <p:txBody>
          <a:bodyPr/>
          <a:lstStyle/>
          <a:p>
            <a:r>
              <a:rPr lang="en-NZ" dirty="0"/>
              <a:t>Unitec’s returning NPS is now 37, jumping up to the highest ever result and bucking the previous stable trend</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889028141"/>
              </p:ext>
            </p:extLst>
          </p:nvPr>
        </p:nvGraphicFramePr>
        <p:xfrm>
          <a:off x="527051" y="1709738"/>
          <a:ext cx="8090414" cy="1936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11">
            <a:extLst>
              <a:ext uri="{FF2B5EF4-FFF2-40B4-BE49-F238E27FC236}">
                <a16:creationId xmlns:a16="http://schemas.microsoft.com/office/drawing/2014/main" id="{17FF3E67-B1C6-DFB5-7E99-BEEF38A65354}"/>
              </a:ext>
            </a:extLst>
          </p:cNvPr>
          <p:cNvGraphicFramePr>
            <a:graphicFrameLocks/>
          </p:cNvGraphicFramePr>
          <p:nvPr>
            <p:extLst>
              <p:ext uri="{D42A27DB-BD31-4B8C-83A1-F6EECF244321}">
                <p14:modId xmlns:p14="http://schemas.microsoft.com/office/powerpoint/2010/main" val="3359414869"/>
              </p:ext>
            </p:extLst>
          </p:nvPr>
        </p:nvGraphicFramePr>
        <p:xfrm>
          <a:off x="526535" y="3645757"/>
          <a:ext cx="8090414" cy="196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619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4BFC10-F4C6-72D2-253D-E28EED8EF1C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C69E7C59-21FD-9807-FB33-585813346AE6}"/>
              </a:ext>
            </a:extLst>
          </p:cNvPr>
          <p:cNvSpPr>
            <a:spLocks noGrp="1"/>
          </p:cNvSpPr>
          <p:nvPr>
            <p:ph type="title"/>
          </p:nvPr>
        </p:nvSpPr>
        <p:spPr/>
        <p:txBody>
          <a:bodyPr/>
          <a:lstStyle/>
          <a:p>
            <a:r>
              <a:rPr lang="en-NZ" dirty="0"/>
              <a:t>All schools have received a good NPS from returning students this semester</a:t>
            </a:r>
          </a:p>
        </p:txBody>
      </p:sp>
      <p:graphicFrame>
        <p:nvGraphicFramePr>
          <p:cNvPr id="11" name="Content Placeholder 10">
            <a:extLst>
              <a:ext uri="{FF2B5EF4-FFF2-40B4-BE49-F238E27FC236}">
                <a16:creationId xmlns:a16="http://schemas.microsoft.com/office/drawing/2014/main" id="{5D95810D-C98D-6CFE-9CE6-1C6084D5C87D}"/>
              </a:ext>
            </a:extLst>
          </p:cNvPr>
          <p:cNvGraphicFramePr>
            <a:graphicFrameLocks noGrp="1"/>
          </p:cNvGraphicFramePr>
          <p:nvPr>
            <p:ph idx="1"/>
            <p:extLst>
              <p:ext uri="{D42A27DB-BD31-4B8C-83A1-F6EECF244321}">
                <p14:modId xmlns:p14="http://schemas.microsoft.com/office/powerpoint/2010/main" val="3675369760"/>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BA466681-D6B0-1E02-6C54-77A9E54747C0}"/>
              </a:ext>
            </a:extLst>
          </p:cNvPr>
          <p:cNvGraphicFramePr>
            <a:graphicFrameLocks noGrp="1"/>
          </p:cNvGraphicFramePr>
          <p:nvPr>
            <p:extLst>
              <p:ext uri="{D42A27DB-BD31-4B8C-83A1-F6EECF244321}">
                <p14:modId xmlns:p14="http://schemas.microsoft.com/office/powerpoint/2010/main" val="3082071156"/>
              </p:ext>
            </p:extLst>
          </p:nvPr>
        </p:nvGraphicFramePr>
        <p:xfrm>
          <a:off x="200298" y="4549363"/>
          <a:ext cx="8281845" cy="988695"/>
        </p:xfrm>
        <a:graphic>
          <a:graphicData uri="http://schemas.openxmlformats.org/drawingml/2006/table">
            <a:tbl>
              <a:tblPr>
                <a:tableStyleId>{5C22544A-7EE6-4342-B048-85BDC9FD1C3A}</a:tableStyleId>
              </a:tblPr>
              <a:tblGrid>
                <a:gridCol w="752895">
                  <a:extLst>
                    <a:ext uri="{9D8B030D-6E8A-4147-A177-3AD203B41FA5}">
                      <a16:colId xmlns:a16="http://schemas.microsoft.com/office/drawing/2014/main" val="4206137050"/>
                    </a:ext>
                  </a:extLst>
                </a:gridCol>
                <a:gridCol w="752895">
                  <a:extLst>
                    <a:ext uri="{9D8B030D-6E8A-4147-A177-3AD203B41FA5}">
                      <a16:colId xmlns:a16="http://schemas.microsoft.com/office/drawing/2014/main" val="309193471"/>
                    </a:ext>
                  </a:extLst>
                </a:gridCol>
                <a:gridCol w="752895">
                  <a:extLst>
                    <a:ext uri="{9D8B030D-6E8A-4147-A177-3AD203B41FA5}">
                      <a16:colId xmlns:a16="http://schemas.microsoft.com/office/drawing/2014/main" val="3570204519"/>
                    </a:ext>
                  </a:extLst>
                </a:gridCol>
                <a:gridCol w="752895">
                  <a:extLst>
                    <a:ext uri="{9D8B030D-6E8A-4147-A177-3AD203B41FA5}">
                      <a16:colId xmlns:a16="http://schemas.microsoft.com/office/drawing/2014/main" val="4155941854"/>
                    </a:ext>
                  </a:extLst>
                </a:gridCol>
                <a:gridCol w="752895">
                  <a:extLst>
                    <a:ext uri="{9D8B030D-6E8A-4147-A177-3AD203B41FA5}">
                      <a16:colId xmlns:a16="http://schemas.microsoft.com/office/drawing/2014/main" val="1900297080"/>
                    </a:ext>
                  </a:extLst>
                </a:gridCol>
                <a:gridCol w="752895">
                  <a:extLst>
                    <a:ext uri="{9D8B030D-6E8A-4147-A177-3AD203B41FA5}">
                      <a16:colId xmlns:a16="http://schemas.microsoft.com/office/drawing/2014/main" val="496186588"/>
                    </a:ext>
                  </a:extLst>
                </a:gridCol>
                <a:gridCol w="752895">
                  <a:extLst>
                    <a:ext uri="{9D8B030D-6E8A-4147-A177-3AD203B41FA5}">
                      <a16:colId xmlns:a16="http://schemas.microsoft.com/office/drawing/2014/main" val="3043169055"/>
                    </a:ext>
                  </a:extLst>
                </a:gridCol>
                <a:gridCol w="752895">
                  <a:extLst>
                    <a:ext uri="{9D8B030D-6E8A-4147-A177-3AD203B41FA5}">
                      <a16:colId xmlns:a16="http://schemas.microsoft.com/office/drawing/2014/main" val="2122080444"/>
                    </a:ext>
                  </a:extLst>
                </a:gridCol>
                <a:gridCol w="752895">
                  <a:extLst>
                    <a:ext uri="{9D8B030D-6E8A-4147-A177-3AD203B41FA5}">
                      <a16:colId xmlns:a16="http://schemas.microsoft.com/office/drawing/2014/main" val="3989078540"/>
                    </a:ext>
                  </a:extLst>
                </a:gridCol>
                <a:gridCol w="752895">
                  <a:extLst>
                    <a:ext uri="{9D8B030D-6E8A-4147-A177-3AD203B41FA5}">
                      <a16:colId xmlns:a16="http://schemas.microsoft.com/office/drawing/2014/main" val="3809686485"/>
                    </a:ext>
                  </a:extLst>
                </a:gridCol>
                <a:gridCol w="752895">
                  <a:extLst>
                    <a:ext uri="{9D8B030D-6E8A-4147-A177-3AD203B41FA5}">
                      <a16:colId xmlns:a16="http://schemas.microsoft.com/office/drawing/2014/main" val="3128087341"/>
                    </a:ext>
                  </a:extLst>
                </a:gridCol>
              </a:tblGrid>
              <a:tr h="190500">
                <a:tc>
                  <a:txBody>
                    <a:bodyPr/>
                    <a:lstStyle/>
                    <a:p>
                      <a:pPr algn="ctr" fontAlgn="b"/>
                      <a:endParaRPr lang="en-NZ" sz="900" b="0" i="0" u="none" strike="noStrike" dirty="0">
                        <a:solidFill>
                          <a:srgbClr val="404040"/>
                        </a:solidFill>
                        <a:effectLst/>
                        <a:latin typeface="Verdana" panose="020B0604030504040204" pitchFamily="34" charset="0"/>
                        <a:ea typeface="Verdana" panose="020B0604030504040204" pitchFamily="34" charset="0"/>
                      </a:endParaRP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Applied Business</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Architecture</a:t>
                      </a:r>
                    </a:p>
                  </a:txBody>
                  <a:tcPr marL="9525" marR="9525" marT="9525" marB="0">
                    <a:noFill/>
                  </a:tcPr>
                </a:tc>
                <a:tc>
                  <a:txBody>
                    <a:bodyPr/>
                    <a:lstStyle/>
                    <a:p>
                      <a:pPr algn="ctr" fontAlgn="b"/>
                      <a:r>
                        <a:rPr lang="en-NZ" sz="900" b="0" i="0" u="none" strike="noStrike">
                          <a:solidFill>
                            <a:srgbClr val="404040"/>
                          </a:solidFill>
                          <a:effectLst/>
                          <a:latin typeface="Verdana" panose="020B0604030504040204" pitchFamily="34" charset="0"/>
                          <a:ea typeface="Verdana" panose="020B0604030504040204" pitchFamily="34" charset="0"/>
                        </a:rPr>
                        <a:t>Bridgepoint</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Building </a:t>
                      </a:r>
                      <a:br>
                        <a:rPr lang="en-NZ" sz="900" b="0" i="0" u="none" strike="noStrike" dirty="0">
                          <a:solidFill>
                            <a:srgbClr val="404040"/>
                          </a:solidFill>
                          <a:effectLst/>
                          <a:latin typeface="Verdana" panose="020B0604030504040204" pitchFamily="34" charset="0"/>
                          <a:ea typeface="Verdana" panose="020B0604030504040204" pitchFamily="34" charset="0"/>
                        </a:rPr>
                      </a:br>
                      <a:r>
                        <a:rPr lang="en-NZ" sz="900" b="0" i="0" u="none" strike="noStrike" dirty="0">
                          <a:solidFill>
                            <a:srgbClr val="404040"/>
                          </a:solidFill>
                          <a:effectLst/>
                          <a:latin typeface="Verdana" panose="020B0604030504040204" pitchFamily="34" charset="0"/>
                          <a:ea typeface="Verdana" panose="020B0604030504040204" pitchFamily="34" charset="0"/>
                        </a:rPr>
                        <a:t>Construction</a:t>
                      </a:r>
                    </a:p>
                  </a:txBody>
                  <a:tcPr marL="9525" marR="9525" marT="9525" marB="0">
                    <a:noFill/>
                  </a:tcPr>
                </a:tc>
                <a:tc>
                  <a:txBody>
                    <a:bodyPr/>
                    <a:lstStyle/>
                    <a:p>
                      <a:pPr algn="ctr" fontAlgn="b"/>
                      <a:r>
                        <a:rPr lang="en-NZ" sz="900" b="0" i="0" u="none" strike="noStrike">
                          <a:solidFill>
                            <a:srgbClr val="404040"/>
                          </a:solidFill>
                          <a:effectLst/>
                          <a:latin typeface="Verdana" panose="020B0604030504040204" pitchFamily="34" charset="0"/>
                          <a:ea typeface="Verdana" panose="020B0604030504040204" pitchFamily="34" charset="0"/>
                        </a:rPr>
                        <a:t>Community Studies</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Computing, Electrical &amp; App Tech</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Creative Industries</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Enviro &amp; </a:t>
                      </a:r>
                      <a:br>
                        <a:rPr lang="en-NZ" sz="900" b="0" i="0" u="none" strike="noStrike" dirty="0">
                          <a:solidFill>
                            <a:srgbClr val="404040"/>
                          </a:solidFill>
                          <a:effectLst/>
                          <a:latin typeface="Verdana" panose="020B0604030504040204" pitchFamily="34" charset="0"/>
                          <a:ea typeface="Verdana" panose="020B0604030504040204" pitchFamily="34" charset="0"/>
                        </a:rPr>
                      </a:br>
                      <a:r>
                        <a:rPr lang="en-NZ" sz="900" b="0" i="0" u="none" strike="noStrike" dirty="0">
                          <a:solidFill>
                            <a:srgbClr val="404040"/>
                          </a:solidFill>
                          <a:effectLst/>
                          <a:latin typeface="Verdana" panose="020B0604030504040204" pitchFamily="34" charset="0"/>
                          <a:ea typeface="Verdana" panose="020B0604030504040204" pitchFamily="34" charset="0"/>
                        </a:rPr>
                        <a:t>Animal </a:t>
                      </a:r>
                      <a:br>
                        <a:rPr lang="en-NZ" sz="900" b="0" i="0" u="none" strike="noStrike" dirty="0">
                          <a:solidFill>
                            <a:srgbClr val="404040"/>
                          </a:solidFill>
                          <a:effectLst/>
                          <a:latin typeface="Verdana" panose="020B0604030504040204" pitchFamily="34" charset="0"/>
                          <a:ea typeface="Verdana" panose="020B0604030504040204" pitchFamily="34" charset="0"/>
                        </a:rPr>
                      </a:br>
                      <a:r>
                        <a:rPr lang="en-NZ" sz="900" b="0" i="0" u="none" strike="noStrike" dirty="0">
                          <a:solidFill>
                            <a:srgbClr val="404040"/>
                          </a:solidFill>
                          <a:effectLst/>
                          <a:latin typeface="Verdana" panose="020B0604030504040204" pitchFamily="34" charset="0"/>
                          <a:ea typeface="Verdana" panose="020B0604030504040204" pitchFamily="34" charset="0"/>
                        </a:rPr>
                        <a:t>Sciences</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Healthcare &amp; Social Practice</a:t>
                      </a:r>
                    </a:p>
                  </a:txBody>
                  <a:tcPr marL="9525" marR="9525" marT="9525" marB="0">
                    <a:noFill/>
                  </a:tcPr>
                </a:tc>
                <a:tc>
                  <a:txBody>
                    <a:bodyPr/>
                    <a:lstStyle/>
                    <a:p>
                      <a:pPr algn="ctr" fontAlgn="b"/>
                      <a:r>
                        <a:rPr lang="en-NZ" sz="900" b="0" i="0" u="none" strike="noStrike" dirty="0">
                          <a:solidFill>
                            <a:srgbClr val="404040"/>
                          </a:solidFill>
                          <a:effectLst/>
                          <a:latin typeface="Verdana" panose="020B0604030504040204" pitchFamily="34" charset="0"/>
                          <a:ea typeface="Verdana" panose="020B0604030504040204" pitchFamily="34" charset="0"/>
                        </a:rPr>
                        <a:t>Trades &amp; Services</a:t>
                      </a:r>
                    </a:p>
                  </a:txBody>
                  <a:tcPr marL="9525" marR="9525" marT="9525" marB="0">
                    <a:noFill/>
                  </a:tcPr>
                </a:tc>
                <a:extLst>
                  <a:ext uri="{0D108BD9-81ED-4DB2-BD59-A6C34878D82A}">
                    <a16:rowId xmlns:a16="http://schemas.microsoft.com/office/drawing/2014/main" val="2599118954"/>
                  </a:ext>
                </a:extLst>
              </a:tr>
              <a:tr h="19050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NZ" sz="900" b="1" kern="1200" dirty="0">
                          <a:solidFill>
                            <a:srgbClr val="404040"/>
                          </a:solidFill>
                          <a:latin typeface="Verdana" panose="020B0604030504040204" pitchFamily="34" charset="0"/>
                          <a:ea typeface="Verdana" panose="020B0604030504040204" pitchFamily="34" charset="0"/>
                          <a:cs typeface="+mn-cs"/>
                        </a:rPr>
                        <a:t>Sem 1 2023</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27</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54</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9</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45</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17</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-4</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25</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15</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70</a:t>
                      </a:r>
                    </a:p>
                  </a:txBody>
                  <a:tcPr marL="9525" marR="9525" marT="9525" marB="0" anchor="ctr">
                    <a:noFill/>
                  </a:tcPr>
                </a:tc>
                <a:extLst>
                  <a:ext uri="{0D108BD9-81ED-4DB2-BD59-A6C34878D82A}">
                    <a16:rowId xmlns:a16="http://schemas.microsoft.com/office/drawing/2014/main" val="53889081"/>
                  </a:ext>
                </a:extLst>
              </a:tr>
              <a:tr h="19050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NZ" sz="900" b="1" kern="1200" dirty="0">
                          <a:solidFill>
                            <a:srgbClr val="404040"/>
                          </a:solidFill>
                          <a:latin typeface="Verdana" panose="020B0604030504040204" pitchFamily="34" charset="0"/>
                          <a:ea typeface="Verdana" panose="020B0604030504040204" pitchFamily="34" charset="0"/>
                          <a:cs typeface="+mn-cs"/>
                        </a:rPr>
                        <a:t>Sem 2 2022</a:t>
                      </a:r>
                    </a:p>
                  </a:txBody>
                  <a:tcPr marL="9525" marR="9525" marT="9525" marB="0" anchor="ctr">
                    <a:noFill/>
                  </a:tcPr>
                </a:tc>
                <a:tc>
                  <a:txBody>
                    <a:bodyPr/>
                    <a:lstStyle/>
                    <a:p>
                      <a:pPr algn="ctr" rtl="0" fontAlgn="b"/>
                      <a:r>
                        <a:rPr lang="en-NZ" sz="900" b="0" i="0" u="none" strike="noStrike">
                          <a:solidFill>
                            <a:srgbClr val="404040"/>
                          </a:solidFill>
                          <a:effectLst/>
                          <a:latin typeface="Verdana" panose="020B0604030504040204" pitchFamily="34" charset="0"/>
                          <a:ea typeface="Verdana" panose="020B0604030504040204" pitchFamily="34" charset="0"/>
                        </a:rPr>
                        <a:t>21</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19</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30</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5</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35</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16</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19</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34</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31</a:t>
                      </a:r>
                    </a:p>
                  </a:txBody>
                  <a:tcPr marL="9525" marR="9525" marT="9525" marB="0" anchor="ctr">
                    <a:noFill/>
                  </a:tcPr>
                </a:tc>
                <a:tc>
                  <a:txBody>
                    <a:bodyPr/>
                    <a:lstStyle/>
                    <a:p>
                      <a:pPr algn="ctr" rtl="0" fontAlgn="b"/>
                      <a:r>
                        <a:rPr lang="en-NZ" sz="900" b="0" i="0" u="none" strike="noStrike" dirty="0">
                          <a:solidFill>
                            <a:srgbClr val="404040"/>
                          </a:solidFill>
                          <a:effectLst/>
                          <a:latin typeface="Verdana" panose="020B0604030504040204" pitchFamily="34" charset="0"/>
                          <a:ea typeface="Verdana" panose="020B0604030504040204" pitchFamily="34" charset="0"/>
                        </a:rPr>
                        <a:t>44</a:t>
                      </a:r>
                    </a:p>
                  </a:txBody>
                  <a:tcPr marL="9525" marR="9525" marT="9525" marB="0" anchor="ctr">
                    <a:noFill/>
                  </a:tcPr>
                </a:tc>
                <a:extLst>
                  <a:ext uri="{0D108BD9-81ED-4DB2-BD59-A6C34878D82A}">
                    <a16:rowId xmlns:a16="http://schemas.microsoft.com/office/drawing/2014/main" val="3258662749"/>
                  </a:ext>
                </a:extLst>
              </a:tr>
            </a:tbl>
          </a:graphicData>
        </a:graphic>
      </p:graphicFrame>
      <p:sp>
        <p:nvSpPr>
          <p:cNvPr id="15" name="Rectangle 14">
            <a:extLst>
              <a:ext uri="{FF2B5EF4-FFF2-40B4-BE49-F238E27FC236}">
                <a16:creationId xmlns:a16="http://schemas.microsoft.com/office/drawing/2014/main" id="{31CFE223-5A3D-542D-9486-5B66E30371F5}"/>
              </a:ext>
            </a:extLst>
          </p:cNvPr>
          <p:cNvSpPr/>
          <p:nvPr/>
        </p:nvSpPr>
        <p:spPr>
          <a:xfrm>
            <a:off x="586596" y="5840741"/>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displayed here is for returning students.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from 0-10, how likely are you to recommend studying at Unitec to a friend, colleague or family member?</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2023 by school), n = 156 | 117 | 90 | 268 | 50 | 143 | 69 | 108 | 233 | 114</a:t>
            </a:r>
          </a:p>
        </p:txBody>
      </p:sp>
    </p:spTree>
    <p:extLst>
      <p:ext uri="{BB962C8B-B14F-4D97-AF65-F5344CB8AC3E}">
        <p14:creationId xmlns:p14="http://schemas.microsoft.com/office/powerpoint/2010/main" val="414699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&gt;&gt;MARKETING</a:t>
            </a:r>
          </a:p>
        </p:txBody>
      </p:sp>
      <p:graphicFrame>
        <p:nvGraphicFramePr>
          <p:cNvPr id="28" name="Content Placeholder 14"/>
          <p:cNvGraphicFramePr>
            <a:graphicFrameLocks noGrp="1"/>
          </p:cNvGraphicFramePr>
          <p:nvPr>
            <p:ph idx="1"/>
            <p:extLst>
              <p:ext uri="{D42A27DB-BD31-4B8C-83A1-F6EECF244321}">
                <p14:modId xmlns:p14="http://schemas.microsoft.com/office/powerpoint/2010/main" val="2538359300"/>
              </p:ext>
            </p:extLst>
          </p:nvPr>
        </p:nvGraphicFramePr>
        <p:xfrm>
          <a:off x="527050" y="1709738"/>
          <a:ext cx="4044950"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ontent Placeholder 14"/>
          <p:cNvGraphicFramePr>
            <a:graphicFrameLocks/>
          </p:cNvGraphicFramePr>
          <p:nvPr>
            <p:extLst>
              <p:ext uri="{D42A27DB-BD31-4B8C-83A1-F6EECF244321}">
                <p14:modId xmlns:p14="http://schemas.microsoft.com/office/powerpoint/2010/main" val="3844460946"/>
              </p:ext>
            </p:extLst>
          </p:nvPr>
        </p:nvGraphicFramePr>
        <p:xfrm>
          <a:off x="4572515" y="1709738"/>
          <a:ext cx="4044950" cy="20542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displayed here is for returning students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2023 by priority group), n = 140 | 250</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learner can belong to multiple schools or priority groups</a:t>
            </a:r>
          </a:p>
        </p:txBody>
      </p:sp>
      <p:sp>
        <p:nvSpPr>
          <p:cNvPr id="5" name="Title 4">
            <a:extLst>
              <a:ext uri="{FF2B5EF4-FFF2-40B4-BE49-F238E27FC236}">
                <a16:creationId xmlns:a16="http://schemas.microsoft.com/office/drawing/2014/main" id="{47A70084-14FA-4ECD-84EB-6FB1D001AB8E}"/>
              </a:ext>
            </a:extLst>
          </p:cNvPr>
          <p:cNvSpPr>
            <a:spLocks noGrp="1"/>
          </p:cNvSpPr>
          <p:nvPr>
            <p:ph type="title"/>
          </p:nvPr>
        </p:nvSpPr>
        <p:spPr/>
        <p:txBody>
          <a:bodyPr/>
          <a:lstStyle/>
          <a:p>
            <a:r>
              <a:rPr lang="en-NZ" dirty="0"/>
              <a:t>Both Māori and Pacific NPS have followed the overall trend of reaching new highs</a:t>
            </a:r>
          </a:p>
        </p:txBody>
      </p:sp>
      <p:sp>
        <p:nvSpPr>
          <p:cNvPr id="9" name="Rectangle 8">
            <a:extLst>
              <a:ext uri="{FF2B5EF4-FFF2-40B4-BE49-F238E27FC236}">
                <a16:creationId xmlns:a16="http://schemas.microsoft.com/office/drawing/2014/main" id="{8874D566-0EF7-43B9-B331-D801F2B289E6}"/>
              </a:ext>
            </a:extLst>
          </p:cNvPr>
          <p:cNvSpPr/>
          <p:nvPr/>
        </p:nvSpPr>
        <p:spPr>
          <a:xfrm>
            <a:off x="704588" y="3905967"/>
            <a:ext cx="3790426" cy="170561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Because the support and understanding I’ve received from my lecturers is amazing. I am a solo mum of 3 under 6. I do not come to most classes, but I watch the echo360 classes and they’re very understanding about it. They don’t mind as long as I’m doing the work and passing, which I am. </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I felt like Unitec has really helped me push myself past my limits, expand my knowledge and support me in my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I feel they help support Māori student in every aspect of your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rPr>
              <a:t>All the staff I have interacted with are absolutely amazing and friendly people, the campus is also packed with everything you need.</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3F793191-F34A-4500-9739-5D5E6504142B}"/>
              </a:ext>
            </a:extLst>
          </p:cNvPr>
          <p:cNvSpPr/>
          <p:nvPr/>
        </p:nvSpPr>
        <p:spPr>
          <a:xfrm>
            <a:off x="4648986" y="3905967"/>
            <a:ext cx="3790426" cy="170561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rPr>
              <a:t>Unitec is a place of community, friendship and pretty much home. The vibes are on, and everything about it just keeps getting better. If you value family and community this is the place to study!</a:t>
            </a:r>
          </a:p>
          <a:p>
            <a:pPr>
              <a:spcAft>
                <a:spcPts val="600"/>
              </a:spcAft>
            </a:pPr>
            <a:r>
              <a:rPr lang="en-NZ" sz="800" i="1" dirty="0">
                <a:solidFill>
                  <a:srgbClr val="404040"/>
                </a:solidFill>
                <a:latin typeface="Verdana" panose="020B0604030504040204" pitchFamily="34" charset="0"/>
                <a:ea typeface="Verdana" panose="020B0604030504040204" pitchFamily="34" charset="0"/>
              </a:rPr>
              <a:t>The institution not only offers top-notch education but also provides a unique cultural experience.</a:t>
            </a:r>
          </a:p>
          <a:p>
            <a:pPr>
              <a:spcAft>
                <a:spcPts val="600"/>
              </a:spcAft>
            </a:pPr>
            <a:r>
              <a:rPr lang="en-NZ" sz="800" i="1" dirty="0">
                <a:solidFill>
                  <a:srgbClr val="404040"/>
                </a:solidFill>
                <a:latin typeface="Verdana" panose="020B0604030504040204" pitchFamily="34" charset="0"/>
                <a:ea typeface="Verdana" panose="020B0604030504040204" pitchFamily="34" charset="0"/>
              </a:rPr>
              <a:t>I really enjoy the one on one help from teachers and the students. I also appreciate the concern from teachers when I don't show up to class. Love the environment.</a:t>
            </a:r>
          </a:p>
          <a:p>
            <a:pPr>
              <a:spcAft>
                <a:spcPts val="600"/>
              </a:spcAft>
            </a:pPr>
            <a:r>
              <a:rPr lang="en-NZ" sz="800" i="1" dirty="0">
                <a:solidFill>
                  <a:srgbClr val="404040"/>
                </a:solidFill>
                <a:latin typeface="Verdana" panose="020B0604030504040204" pitchFamily="34" charset="0"/>
                <a:ea typeface="Verdana" panose="020B0604030504040204" pitchFamily="34" charset="0"/>
              </a:rPr>
              <a:t>Because all the knowledge that I learned from Unitec lead me to where I want to be. All the support and the lectures are all very helpful.</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527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9183</Words>
  <Application>Microsoft Office PowerPoint</Application>
  <PresentationFormat>On-screen Show (4:3)</PresentationFormat>
  <Paragraphs>973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Verdana</vt:lpstr>
      <vt:lpstr>Wingdings</vt:lpstr>
      <vt:lpstr>Office Theme</vt:lpstr>
      <vt:lpstr>Student NPS Semester 2 2023</vt:lpstr>
      <vt:lpstr>Key findings</vt:lpstr>
      <vt:lpstr>Power BI dashboard</vt:lpstr>
      <vt:lpstr>Background information to Student NPS</vt:lpstr>
      <vt:lpstr>Net promoter score &amp; STUDY Experience</vt:lpstr>
      <vt:lpstr>What is the Net Promoter Score (NPS) and why do we use it?</vt:lpstr>
      <vt:lpstr>Unitec’s returning NPS is now 37, jumping up to the highest ever result and bucking the previous stable trend</vt:lpstr>
      <vt:lpstr>All schools have received a good NPS from returning students this semester</vt:lpstr>
      <vt:lpstr>Both Māori and Pacific NPS have followed the overall trend of reaching new highs</vt:lpstr>
      <vt:lpstr>All other priority groups have also hit new highs</vt:lpstr>
      <vt:lpstr>Unitec’s student NPS is now well above the tertiary education benchmark</vt:lpstr>
      <vt:lpstr>Unitec’s NPS places it at the upper end of all Te Pūkenga subsidiaries</vt:lpstr>
      <vt:lpstr>Matching the increased NPS, satisfaction across almost every measured aspect is significantly up this semester</vt:lpstr>
      <vt:lpstr>Again, most aspects are up, but noticeable that dissatisfaction remains consistently high for facilities at 16%</vt:lpstr>
      <vt:lpstr>All statements here are significantly up on agreement as well</vt:lpstr>
      <vt:lpstr>Summary of key findings about NPS and study experience</vt:lpstr>
      <vt:lpstr>Reasons for NPS</vt:lpstr>
      <vt:lpstr>Detractors are less likely to mention feeling supported and more likely to mention courses &amp; content</vt:lpstr>
      <vt:lpstr>Of the 163 student comments themed under staff friendliness 119 are also themed under staff support</vt:lpstr>
      <vt:lpstr>Comments about staff support are very positive and when mentioned by detractors, it is always another aspect that is negative</vt:lpstr>
      <vt:lpstr>Students are feeling supported from a whole host of avenues and their comments reflect this</vt:lpstr>
      <vt:lpstr>Although most comments on learning and development are positive, there are pockets of unsatisfied students</vt:lpstr>
      <vt:lpstr>Frustration with courses is a driver of being a detractor, however, most comments on courses &amp; content are still very positive</vt:lpstr>
      <vt:lpstr>Improvement Suggestions</vt:lpstr>
      <vt:lpstr>By far the largest, about one in every seven improvement suggestions is related to parking!</vt:lpstr>
      <vt:lpstr>Other common themes are related to outdated facilities and library opening hours</vt:lpstr>
      <vt:lpstr>Enrolment communication is also a large improvement suggestion, along with timetabling flexibility</vt:lpstr>
      <vt:lpstr>As with previous waves, digital tools remains a large area of suggested improvement</vt:lpstr>
      <vt:lpstr>Timing of assignments and having practical learning styles are frequently requested</vt:lpstr>
      <vt:lpstr>Students have noted that Unitec lacks a campus atmosphere and social events</vt:lpstr>
      <vt:lpstr>New students</vt:lpstr>
      <vt:lpstr>Unitec’s new student NPS has returned to being excellent after the variation last semester</vt:lpstr>
      <vt:lpstr>There is a lot of positivity among new students which is fantastic to see</vt:lpstr>
      <vt:lpstr>There are very few detractors, so this page is really diving deep to find some negative aspects from new students</vt:lpstr>
      <vt:lpstr>The majority of metrics for new students are seeing higher levels of agreement</vt:lpstr>
      <vt:lpstr>Higher metrics continued..</vt:lpstr>
      <vt:lpstr>The two newly added statements about support or advice from other ākonga have relatively low agreement</vt:lpstr>
      <vt:lpstr>Like returning students, new students have much higher agreement on all statements</vt:lpstr>
      <vt:lpstr>Student Services</vt:lpstr>
      <vt:lpstr>Student Central usage has risen and sits comfortably as the most used service</vt:lpstr>
      <vt:lpstr>Satisfaction among users remains high for all services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2023-10-11T23:12:16Z</dcterms:modified>
</cp:coreProperties>
</file>