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nn Mckay" initials="GM" lastIdx="8" clrIdx="0">
    <p:extLst>
      <p:ext uri="{19B8F6BF-5375-455C-9EA6-DF929625EA0E}">
        <p15:presenceInfo xmlns:p15="http://schemas.microsoft.com/office/powerpoint/2012/main" userId="S-1-5-21-149251146-2169925306-3769764739-88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336600"/>
    <a:srgbClr val="165251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67" y="101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04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327D10-BDEE-4279-B709-B3B873E0B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F45C2-4251-4AB0-B255-D9FCFD368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B16-83B7-4AAF-8F14-E10F6FB21F64}" type="datetimeFigureOut">
              <a:rPr lang="en-NZ" smtClean="0"/>
              <a:t>25/05/2023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3C736-4E4A-4765-85EF-0B05E4D45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2FA95-4A89-443E-85A9-3C6BD381A1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DBF2-B44F-4CDB-9FD3-A88D8C0838F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593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270A5-B6DF-4ECE-A2A9-6F81E2B50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720"/>
            <a:ext cx="12207287" cy="7383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321B1-8FFE-4188-99E9-77493577C7A3}"/>
              </a:ext>
            </a:extLst>
          </p:cNvPr>
          <p:cNvSpPr txBox="1"/>
          <p:nvPr userDrawn="1"/>
        </p:nvSpPr>
        <p:spPr>
          <a:xfrm>
            <a:off x="752604" y="3070451"/>
            <a:ext cx="4419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solidFill>
                  <a:srgbClr val="0B5150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Action Plan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B646F-A48B-4224-B49A-5CCD685D316D}"/>
              </a:ext>
            </a:extLst>
          </p:cNvPr>
          <p:cNvSpPr txBox="1"/>
          <p:nvPr userDrawn="1"/>
        </p:nvSpPr>
        <p:spPr>
          <a:xfrm>
            <a:off x="752603" y="6263734"/>
            <a:ext cx="441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0B5150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 / Version no.</a:t>
            </a:r>
          </a:p>
        </p:txBody>
      </p:sp>
    </p:spTree>
    <p:extLst>
      <p:ext uri="{BB962C8B-B14F-4D97-AF65-F5344CB8AC3E}">
        <p14:creationId xmlns:p14="http://schemas.microsoft.com/office/powerpoint/2010/main" val="4506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42F19-4263-4D66-9B80-E08A6B578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13"/>
            <a:ext cx="12192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62EB0-AE75-4985-B146-F25FB4B97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544312"/>
            <a:ext cx="12192000" cy="1313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AAFBF-D70D-4DF4-8C64-2CAAB15AD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76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10C52-01D0-4FCD-A9BD-B8AFDE4E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5943600"/>
            <a:ext cx="1627558" cy="676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68EBD-DBB7-440A-9D9B-E0E35FC4C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544312"/>
            <a:ext cx="12192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7FC97-BDE3-4A7B-85DA-5DCAD24C6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75" y="-250"/>
            <a:ext cx="12246875" cy="6858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D247D-9F39-44FE-8C1E-282873806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5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D101F4-1380-47C9-97B3-835C2437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98753"/>
              </p:ext>
            </p:extLst>
          </p:nvPr>
        </p:nvGraphicFramePr>
        <p:xfrm>
          <a:off x="331694" y="1182312"/>
          <a:ext cx="11483786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611">
                  <a:extLst>
                    <a:ext uri="{9D8B030D-6E8A-4147-A177-3AD203B41FA5}">
                      <a16:colId xmlns:a16="http://schemas.microsoft.com/office/drawing/2014/main" val="3210990403"/>
                    </a:ext>
                  </a:extLst>
                </a:gridCol>
                <a:gridCol w="3665602">
                  <a:extLst>
                    <a:ext uri="{9D8B030D-6E8A-4147-A177-3AD203B41FA5}">
                      <a16:colId xmlns:a16="http://schemas.microsoft.com/office/drawing/2014/main" val="2866979411"/>
                    </a:ext>
                  </a:extLst>
                </a:gridCol>
                <a:gridCol w="4577573">
                  <a:extLst>
                    <a:ext uri="{9D8B030D-6E8A-4147-A177-3AD203B41FA5}">
                      <a16:colId xmlns:a16="http://schemas.microsoft.com/office/drawing/2014/main" val="2105983677"/>
                    </a:ext>
                  </a:extLst>
                </a:gridCol>
              </a:tblGrid>
              <a:tr h="147994">
                <a:tc>
                  <a:txBody>
                    <a:bodyPr/>
                    <a:lstStyle/>
                    <a:p>
                      <a:pPr algn="ctr"/>
                      <a:r>
                        <a:rPr lang="en-NZ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Unitec Priority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100" b="0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Team Priority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100" b="0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and Timing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06870"/>
                  </a:ext>
                </a:extLst>
              </a:tr>
              <a:tr h="532778">
                <a:tc>
                  <a:txBody>
                    <a:bodyPr/>
                    <a:lstStyle/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Improve the success of all learners, achieving parity</a:t>
                      </a:r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Māori, Pacific and under 25s by 2024, enhancing the success of international learners and Disabled learners, and serving the educational needs of Tāmaki Makaurau</a:t>
                      </a:r>
                    </a:p>
                    <a:p>
                      <a:endParaRPr lang="en-NZ" sz="800" b="1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RANGATIRATANGA</a:t>
                      </a:r>
                    </a:p>
                    <a:p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Authority and Responsibility</a:t>
                      </a:r>
                      <a:endParaRPr lang="en-NZ" sz="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Continue to build strong partnering relationships across Unit</a:t>
                      </a:r>
                      <a:r>
                        <a:rPr lang="en-NZ" sz="8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ec,  </a:t>
                      </a:r>
                      <a:r>
                        <a:rPr lang="en-NZ" sz="8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Tāmaki Makaurau and Te tai </a:t>
                      </a:r>
                      <a:r>
                        <a:rPr lang="en-NZ" sz="800" b="0" i="0" baseline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Tokerau</a:t>
                      </a:r>
                      <a:r>
                        <a:rPr lang="en-NZ" sz="8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with a focus on learners’ and staff needs.</a:t>
                      </a:r>
                      <a:endParaRPr lang="en-NZ" sz="8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Actively collaborate with staff across Schools and support teams to engage with them positively in the Wellbeing and Safety space. Measure this through staff engagement and learner NPS.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Actively collaborate across </a:t>
                      </a:r>
                      <a:r>
                        <a:rPr lang="en-NZ" sz="800" i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Takiw</a:t>
                      </a:r>
                      <a:r>
                        <a:rPr lang="mi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ā</a:t>
                      </a: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 to share good practice and have an aligned approach across </a:t>
                      </a:r>
                      <a:r>
                        <a:rPr lang="en-NZ" sz="8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region.</a:t>
                      </a: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Partner with </a:t>
                      </a:r>
                      <a:r>
                        <a:rPr lang="en-NZ" sz="8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 stakeholders to ensure that a collaborative approach is taken and approaches and initiatives are aligned.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and implement the Te P</a:t>
                      </a:r>
                      <a:r>
                        <a:rPr lang="en-NZ" sz="8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ū</a:t>
                      </a:r>
                      <a:r>
                        <a:rPr lang="en-NZ" sz="800" b="0" i="0" kern="12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kenga</a:t>
                      </a:r>
                      <a:r>
                        <a:rPr lang="en-NZ" sz="8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strategy as appropriate.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Have all conversations with integrity and try to find an outcome that delivers on everyone’s needs.</a:t>
                      </a:r>
                      <a:endParaRPr lang="en-NZ" sz="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86406"/>
                  </a:ext>
                </a:extLst>
              </a:tr>
              <a:tr h="392393">
                <a:tc>
                  <a:txBody>
                    <a:bodyPr/>
                    <a:lstStyle/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</a:t>
                      </a:r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high quality learning, teaching and applied research to develop work-ready lifelong learners</a:t>
                      </a:r>
                    </a:p>
                    <a:p>
                      <a:endParaRPr lang="en-NZ" sz="800" b="1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MAHI KOTAHITANGA</a:t>
                      </a:r>
                    </a:p>
                    <a:p>
                      <a:r>
                        <a:rPr lang="en-NZ" sz="8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Co-operation</a:t>
                      </a:r>
                      <a:endParaRPr lang="en-NZ" sz="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Good practice delivery to continue to contribute toward a culture of excellence.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Continue to embed all Wellbeing and Safety processes and activities via the Risk Assurance Programme (risk registers, safety walks, audits, and critical risks).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Continue to apply the Safe 365 model across Unitec and Tāmaki Makaurau in line with changing structures. Achieve 85% compliance at Unitec by the end of 2023.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800" i="0" kern="12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Embed</a:t>
                      </a:r>
                      <a:r>
                        <a:rPr lang="en-NZ" sz="80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Wellbeing and Safety resources and training sessions to grow leadership and kaimahi capability. 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34016"/>
                  </a:ext>
                </a:extLst>
              </a:tr>
              <a:tr h="365453">
                <a:tc>
                  <a:txBody>
                    <a:bodyPr/>
                    <a:lstStyle/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 and inspire staff so they are proud to work at Unitec and are equipped with the capabilities to support quality learning</a:t>
                      </a:r>
                    </a:p>
                    <a:p>
                      <a:endParaRPr lang="en-NZ" sz="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WAKARITENGA</a:t>
                      </a:r>
                    </a:p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Legitimacy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 staff development capability opportunities to proactively partner with Wellbeing and Safety in order to achieve a safe working culture and environment while supporting quality learning across Unitec.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Continue building capability with kaimahi to support learners in Wellbeing and Safety through agreed initiatives.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Encourage and deliver initiatives to further promote a safe working culture and environment.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Actively partner with the Wellbeing and Safety committee to continue to build capability while providing training opportunities.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40102"/>
                  </a:ext>
                </a:extLst>
              </a:tr>
              <a:tr h="274675">
                <a:tc>
                  <a:txBody>
                    <a:bodyPr/>
                    <a:lstStyle/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Build a financially sustainable organisation to invest in the future with an annual operating surplus</a:t>
                      </a:r>
                    </a:p>
                    <a:p>
                      <a:endParaRPr lang="en-NZ" sz="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KAITIAKITANGA</a:t>
                      </a:r>
                    </a:p>
                    <a:p>
                      <a:r>
                        <a:rPr lang="en-NZ" sz="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Guardianship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Continue to develop an enterprising mindset of financial sustainability by sharing of resources and collaboration across the wider Te P</a:t>
                      </a:r>
                      <a:r>
                        <a:rPr lang="en-NZ" sz="8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ū</a:t>
                      </a:r>
                      <a:r>
                        <a:rPr lang="en-NZ" sz="8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kenga network, specifically within </a:t>
                      </a:r>
                      <a:r>
                        <a:rPr lang="en-NZ" sz="800" b="0" i="0" kern="12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Takiwā</a:t>
                      </a:r>
                      <a:r>
                        <a:rPr lang="en-NZ" sz="8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1.</a:t>
                      </a: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Work within budgets and continuously review and support changes which impact the most value-adding areas of our work.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80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Deliver internally where possible, leveraging resource across </a:t>
                      </a:r>
                      <a:r>
                        <a:rPr lang="en-NZ" sz="800" b="0" i="0" baseline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Takiwā</a:t>
                      </a:r>
                      <a:r>
                        <a:rPr lang="en-NZ" sz="8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 to support the organisation’s needs in Wellbeing and Safety training.</a:t>
                      </a:r>
                      <a:endParaRPr lang="en-NZ" sz="8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NZ" sz="8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131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3C046B-3881-4213-B999-D777141B781B}"/>
              </a:ext>
            </a:extLst>
          </p:cNvPr>
          <p:cNvSpPr txBox="1"/>
          <p:nvPr/>
        </p:nvSpPr>
        <p:spPr>
          <a:xfrm>
            <a:off x="603501" y="0"/>
            <a:ext cx="6600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Wellbeing and Safety Action Plan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705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B35812CD8612468976E7D83BC0F0A4" ma:contentTypeVersion="13" ma:contentTypeDescription="Create a new document." ma:contentTypeScope="" ma:versionID="b28f44845dabe611da6f87bef010e9a8">
  <xsd:schema xmlns:xsd="http://www.w3.org/2001/XMLSchema" xmlns:xs="http://www.w3.org/2001/XMLSchema" xmlns:p="http://schemas.microsoft.com/office/2006/metadata/properties" xmlns:ns3="e01a0b1f-4f13-421a-a456-92faa1c9a7ad" xmlns:ns4="b507e6d3-e61b-46bb-87f7-aa955879b9bd" targetNamespace="http://schemas.microsoft.com/office/2006/metadata/properties" ma:root="true" ma:fieldsID="2223d5beefedca9d8a02d6ed7f4ea808" ns3:_="" ns4:_="">
    <xsd:import namespace="e01a0b1f-4f13-421a-a456-92faa1c9a7ad"/>
    <xsd:import namespace="b507e6d3-e61b-46bb-87f7-aa955879b9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a0b1f-4f13-421a-a456-92faa1c9a7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7e6d3-e61b-46bb-87f7-aa955879b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A9D51F-1D77-4399-A2F6-16A9BCB15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a0b1f-4f13-421a-a456-92faa1c9a7ad"/>
    <ds:schemaRef ds:uri="b507e6d3-e61b-46bb-87f7-aa955879b9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3073C7-ABA6-40E9-B20F-37E6EECD312A}">
  <ds:schemaRefs>
    <ds:schemaRef ds:uri="b507e6d3-e61b-46bb-87f7-aa955879b9bd"/>
    <ds:schemaRef ds:uri="http://purl.org/dc/terms/"/>
    <ds:schemaRef ds:uri="http://schemas.microsoft.com/office/2006/documentManagement/types"/>
    <ds:schemaRef ds:uri="e01a0b1f-4f13-421a-a456-92faa1c9a7ad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6DF046-408D-47A8-B662-3752641E19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462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Soho Gothic Pro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Jo Adlam</cp:lastModifiedBy>
  <cp:revision>50</cp:revision>
  <dcterms:created xsi:type="dcterms:W3CDTF">2019-11-19T04:54:32Z</dcterms:created>
  <dcterms:modified xsi:type="dcterms:W3CDTF">2023-05-25T04:05:36Z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58B3A29D-79E9-4884-A783-93EF8199E861</vt:lpwstr>
  </property>
  <property fmtid="{D5CDD505-2E9C-101B-9397-08002B2CF9AE}" pid="3" name="ArticulatePath">
    <vt:lpwstr>Team Action Plan Template PPT</vt:lpwstr>
  </property>
  <property fmtid="{D5CDD505-2E9C-101B-9397-08002B2CF9AE}" pid="4" name="ContentTypeId">
    <vt:lpwstr>0x010100EEB35812CD8612468976E7D83BC0F0A4</vt:lpwstr>
  </property>
</Properties>
</file>