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6"/>
  </p:handoutMasterIdLst>
  <p:sldIdLst>
    <p:sldId id="256" r:id="rId5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2B4E48F-DE52-1206-FA51-5377D0814DB7}" name="Jo Barnes" initials="JB" userId="S::jbarnes@unitec.ac.nz::d9f4c6f5-6a85-4072-94f9-e165bf70b9d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lenn Mckay" initials="GM" lastIdx="8" clrIdx="0">
    <p:extLst>
      <p:ext uri="{19B8F6BF-5375-455C-9EA6-DF929625EA0E}">
        <p15:presenceInfo xmlns:p15="http://schemas.microsoft.com/office/powerpoint/2012/main" userId="S-1-5-21-149251146-2169925306-3769764739-880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6600"/>
    <a:srgbClr val="336600"/>
    <a:srgbClr val="165251"/>
    <a:srgbClr val="95C1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63" d="100"/>
          <a:sy n="63" d="100"/>
        </p:scale>
        <p:origin x="656" y="92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4327D10-BDEE-4279-B709-B3B873E0BD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EF45C2-4251-4AB0-B255-D9FCFD3682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ABB16-83B7-4AAF-8F14-E10F6FB21F64}" type="datetimeFigureOut">
              <a:rPr lang="en-NZ" smtClean="0"/>
              <a:t>29/05/2023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13C736-4E4A-4765-85EF-0B05E4D45E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E2FA95-4A89-443E-85A9-3C6BD381A1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5DBF2-B44F-4CDB-9FD3-A88D8C0838F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85939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2D42F19-4263-4D66-9B80-E08A6B5783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9413"/>
            <a:ext cx="12192000" cy="131368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5872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3"/>
    </p:custDataLst>
    <p:extLst>
      <p:ext uri="{BB962C8B-B14F-4D97-AF65-F5344CB8AC3E}">
        <p14:creationId xmlns:p14="http://schemas.microsoft.com/office/powerpoint/2010/main" val="822307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8D101F4-1380-47C9-97B3-835C2437B4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589627"/>
              </p:ext>
            </p:extLst>
          </p:nvPr>
        </p:nvGraphicFramePr>
        <p:xfrm>
          <a:off x="282388" y="1182312"/>
          <a:ext cx="11627222" cy="489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399">
                  <a:extLst>
                    <a:ext uri="{9D8B030D-6E8A-4147-A177-3AD203B41FA5}">
                      <a16:colId xmlns:a16="http://schemas.microsoft.com/office/drawing/2014/main" val="3210990403"/>
                    </a:ext>
                  </a:extLst>
                </a:gridCol>
                <a:gridCol w="1927412">
                  <a:extLst>
                    <a:ext uri="{9D8B030D-6E8A-4147-A177-3AD203B41FA5}">
                      <a16:colId xmlns:a16="http://schemas.microsoft.com/office/drawing/2014/main" val="2866979411"/>
                    </a:ext>
                  </a:extLst>
                </a:gridCol>
                <a:gridCol w="6880411">
                  <a:extLst>
                    <a:ext uri="{9D8B030D-6E8A-4147-A177-3AD203B41FA5}">
                      <a16:colId xmlns:a16="http://schemas.microsoft.com/office/drawing/2014/main" val="2105983677"/>
                    </a:ext>
                  </a:extLst>
                </a:gridCol>
              </a:tblGrid>
              <a:tr h="147994">
                <a:tc>
                  <a:txBody>
                    <a:bodyPr/>
                    <a:lstStyle/>
                    <a:p>
                      <a:pPr algn="ctr"/>
                      <a:r>
                        <a:rPr lang="en-NZ" sz="1100" b="0">
                          <a:latin typeface="Verdana"/>
                          <a:ea typeface="Verdana"/>
                          <a:cs typeface="Verdana" panose="020B0604030504040204" pitchFamily="34" charset="0"/>
                        </a:rPr>
                        <a:t>Unitec Priority</a:t>
                      </a:r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100" b="0" kern="1200">
                          <a:solidFill>
                            <a:schemeClr val="lt1"/>
                          </a:solidFill>
                          <a:latin typeface="Verdana"/>
                          <a:ea typeface="Verdana"/>
                          <a:cs typeface="Verdana" panose="020B0604030504040204" pitchFamily="34" charset="0"/>
                        </a:rPr>
                        <a:t>Student Success Priority</a:t>
                      </a:r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100" b="0" kern="1200" dirty="0">
                          <a:solidFill>
                            <a:schemeClr val="lt1"/>
                          </a:solidFill>
                          <a:latin typeface="Verdana"/>
                          <a:ea typeface="Verdana"/>
                          <a:cs typeface="Verdana" panose="020B0604030504040204" pitchFamily="34" charset="0"/>
                        </a:rPr>
                        <a:t>Library Team Action and Timing</a:t>
                      </a:r>
                      <a:endParaRPr lang="en-NZ" sz="1100" b="0" kern="1200" dirty="0">
                        <a:solidFill>
                          <a:schemeClr val="lt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906870"/>
                  </a:ext>
                </a:extLst>
              </a:tr>
              <a:tr h="615386">
                <a:tc>
                  <a:txBody>
                    <a:bodyPr/>
                    <a:lstStyle/>
                    <a:p>
                      <a:r>
                        <a:rPr lang="en-NZ" sz="800" b="1" noProof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  <a:cs typeface="Verdana" panose="020B0604030504040204" pitchFamily="34" charset="0"/>
                        </a:rPr>
                        <a:t>Improve the success of all learners, achieving parity</a:t>
                      </a:r>
                      <a:r>
                        <a:rPr lang="en-NZ" sz="800" b="1" baseline="0" noProof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  <a:cs typeface="Verdana" panose="020B0604030504040204" pitchFamily="34" charset="0"/>
                        </a:rPr>
                        <a:t> for Māori, Pacific and under 25s by 2024, enhancing the success of International learners and Disabled learners, and serving the educational needs of Tāmaki Makaurau</a:t>
                      </a:r>
                      <a:endParaRPr lang="en-NZ" sz="800" b="1" noProof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/>
                        <a:ea typeface="Verdana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en-NZ" sz="800" b="0" i="1" dirty="0">
                        <a:solidFill>
                          <a:srgbClr val="262626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algn="l" rtl="0" fontAlgn="base"/>
                      <a:r>
                        <a:rPr lang="en-NZ" sz="800" b="0" i="1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</a:rPr>
                        <a:t>Support and engage all learners to develop a range of relevant skills and connections that raise learner outcomes, progression and wellbeing, while prioritising our Maori, Pacific and Disability Strategies ​</a:t>
                      </a:r>
                    </a:p>
                    <a:p>
                      <a:pPr algn="l" rtl="0" fontAlgn="base"/>
                      <a:endParaRPr lang="en-NZ" sz="800" b="0" i="1" dirty="0">
                        <a:solidFill>
                          <a:srgbClr val="262626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algn="l" rtl="0" fontAlgn="base"/>
                      <a:endParaRPr lang="en-NZ" sz="800" b="0" i="1" dirty="0">
                        <a:solidFill>
                          <a:srgbClr val="262626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AutoNum type="arabicPeriod"/>
                      </a:pPr>
                      <a:r>
                        <a:rPr lang="en-NZ" sz="800" b="0" i="0" u="none" strike="noStrike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</a:rPr>
                        <a:t>Provide front facing student services in partnership with Ask Me Team including providing a library service at Waitakere Campus Library, a weekend service at Te Puna Library during semester time, and answering enquiries via digital channels </a:t>
                      </a:r>
                      <a:endParaRPr lang="en-NZ" sz="800" b="0" i="0" u="none" strike="noStrike" noProof="0" dirty="0">
                        <a:solidFill>
                          <a:srgbClr val="FF0000"/>
                        </a:solidFill>
                        <a:latin typeface="Verdana"/>
                        <a:ea typeface="Verdana"/>
                      </a:endParaRPr>
                    </a:p>
                    <a:p>
                      <a:pPr marL="228600" marR="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AutoNum type="arabicPeriod"/>
                      </a:pPr>
                      <a:r>
                        <a:rPr lang="en-NZ" sz="800" b="0" i="0" u="none" strike="noStrike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</a:rPr>
                        <a:t>Partner with other teams to enable access to services by all students </a:t>
                      </a:r>
                    </a:p>
                    <a:p>
                      <a:pPr marL="228600" marR="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AutoNum type="arabicPeriod"/>
                      </a:pPr>
                      <a:r>
                        <a:rPr lang="en-NZ" sz="800" b="0" i="0" u="none" strike="noStrike" noProof="0" dirty="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Update dashboard about usage of Student Success services by students each semester </a:t>
                      </a:r>
                    </a:p>
                    <a:p>
                      <a:pPr marL="228600" marR="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AutoNum type="arabicPeriod"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Review and improve </a:t>
                      </a:r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study spaces in line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with </a:t>
                      </a:r>
                      <a:r>
                        <a:rPr lang="en-US" sz="800" kern="1200" dirty="0" err="1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Akonga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 needs </a:t>
                      </a:r>
                    </a:p>
                    <a:p>
                      <a:pPr marL="228600" marR="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AutoNum type="arabicPeriod"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Partner with and support Student Central (including providing ID card back-up at peak times, and streamlining support of printer issues on Level 1 Rangimarie Waitakere)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Support priority group initiatives </a:t>
                      </a:r>
                    </a:p>
                    <a:p>
                      <a:pPr marL="228600" lvl="0" indent="-228600">
                        <a:buAutoNum type="arabicPeriod"/>
                      </a:pPr>
                      <a:r>
                        <a:rPr lang="en-US" sz="800" b="0" i="0" u="none" strike="noStrike" noProof="0" dirty="0">
                          <a:solidFill>
                            <a:schemeClr val="dk1"/>
                          </a:solidFill>
                          <a:latin typeface="Verdana"/>
                        </a:rPr>
                        <a:t>Contribute to Unitec's compliance with the </a:t>
                      </a:r>
                      <a:r>
                        <a:rPr lang="en-US" sz="800" b="0" i="0" u="none" strike="noStrike" noProof="0" dirty="0">
                          <a:latin typeface="Verdana"/>
                        </a:rPr>
                        <a:t>Education (Pastoral Care of Tertiary and International Learners) Code of Practice </a:t>
                      </a:r>
                      <a:br>
                        <a:rPr lang="en-US" sz="800" b="0" i="0" u="none" strike="noStrike" noProof="0" dirty="0">
                          <a:latin typeface="Verdana"/>
                        </a:rPr>
                      </a:br>
                      <a:endParaRPr lang="en-NZ" sz="800" b="0" i="0" baseline="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786406"/>
                  </a:ext>
                </a:extLst>
              </a:tr>
              <a:tr h="392393">
                <a:tc>
                  <a:txBody>
                    <a:bodyPr/>
                    <a:lstStyle/>
                    <a:p>
                      <a:r>
                        <a:rPr lang="en-NZ" sz="800" b="1" noProof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  <a:cs typeface="Verdana" panose="020B0604030504040204" pitchFamily="34" charset="0"/>
                        </a:rPr>
                        <a:t>Provide</a:t>
                      </a:r>
                      <a:r>
                        <a:rPr lang="en-NZ" sz="800" b="1" baseline="0" noProof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  <a:cs typeface="Verdana" panose="020B0604030504040204" pitchFamily="34" charset="0"/>
                        </a:rPr>
                        <a:t> high quality learning, teaching and applied research to develop work-ready lifelong learners</a:t>
                      </a:r>
                      <a:endParaRPr lang="en-NZ" sz="800" b="1" noProof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/>
                        <a:ea typeface="Verdana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en-NZ" sz="800" b="0" i="1" dirty="0">
                        <a:solidFill>
                          <a:srgbClr val="262626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algn="l" rtl="0" fontAlgn="base"/>
                      <a:r>
                        <a:rPr lang="en-NZ" sz="800" b="0" i="1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</a:rPr>
                        <a:t>Provide effective Academic, </a:t>
                      </a:r>
                    </a:p>
                    <a:p>
                      <a:pPr algn="l" rtl="0" fontAlgn="base"/>
                      <a:r>
                        <a:rPr lang="en-NZ" sz="800" b="0" i="1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</a:rPr>
                        <a:t>Pastoral and Research support that is accessible and caters to the diverse academic and wellbeing needs of our learners</a:t>
                      </a: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AutoNum type="arabicPeriod"/>
                      </a:pPr>
                      <a:r>
                        <a:rPr lang="en-NZ" sz="800" b="0" i="0" u="none" strike="noStrike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</a:rPr>
                        <a:t>Provide effective library, information literacy and research services and support in partnership with </a:t>
                      </a:r>
                      <a:r>
                        <a:rPr lang="en-NZ" sz="800" b="0" i="0" u="none" strike="noStrike" noProof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</a:rPr>
                        <a:t>Akonga</a:t>
                      </a:r>
                      <a:r>
                        <a:rPr lang="en-NZ" sz="800" b="0" i="0" u="none" strike="noStrike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</a:rPr>
                        <a:t> and </a:t>
                      </a:r>
                      <a:r>
                        <a:rPr lang="en-NZ" sz="800" b="0" i="0" u="none" strike="noStrike" noProof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</a:rPr>
                        <a:t>Kaimahi</a:t>
                      </a:r>
                      <a:r>
                        <a:rPr lang="en-NZ" sz="800" b="0" i="0" u="none" strike="noStrike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</a:rPr>
                        <a:t>, including course reserve and distance services as required </a:t>
                      </a:r>
                    </a:p>
                    <a:p>
                      <a:pPr marL="685800" lvl="1" indent="-22860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Lead Information Literacy embedding and development </a:t>
                      </a:r>
                      <a:r>
                        <a:rPr lang="en-NZ" sz="800" b="0" i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​</a:t>
                      </a:r>
                    </a:p>
                    <a:p>
                      <a:pPr marL="685800" lvl="1" indent="-22860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Ensure currency and development of library resources in print and electronic formats</a:t>
                      </a: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​</a:t>
                      </a:r>
                    </a:p>
                    <a:p>
                      <a:pPr marL="685800" lvl="1" indent="-22860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Promote library resources to </a:t>
                      </a:r>
                      <a:r>
                        <a:rPr lang="en-US" sz="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Akonga</a:t>
                      </a:r>
                      <a:r>
                        <a:rPr lang="en-US" sz="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 and </a:t>
                      </a:r>
                      <a:r>
                        <a:rPr lang="en-US" sz="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Kaimahi</a:t>
                      </a:r>
                      <a:r>
                        <a:rPr lang="en-US" sz="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 </a:t>
                      </a: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​</a:t>
                      </a:r>
                      <a:r>
                        <a:rPr lang="en-US" sz="800" b="0" i="0" kern="120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maintaining or improving usage of resources from 2022</a:t>
                      </a:r>
                    </a:p>
                    <a:p>
                      <a:pPr marL="685800" lvl="1" indent="-22860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Support reference management software (Zotero, Mendeley) and research software </a:t>
                      </a:r>
                    </a:p>
                    <a:p>
                      <a:pPr marL="228600" lvl="0" indent="-228600" rtl="0" fontAlgn="base">
                        <a:buFont typeface="+mj-lt"/>
                        <a:buAutoNum type="arabicPeriod"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Review and improve library processes and services </a:t>
                      </a:r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as required </a:t>
                      </a: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maintaining or </a:t>
                      </a:r>
                      <a:r>
                        <a:rPr lang="en-US" sz="800" kern="1200">
                          <a:solidFill>
                            <a:srgbClr val="FF0000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improving satisfaction </a:t>
                      </a: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with library services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Provide an efficient Inter-Library Loan service to facilitate </a:t>
                      </a:r>
                      <a:r>
                        <a:rPr lang="en-US" sz="800" kern="1200" dirty="0" err="1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Akonga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 and </a:t>
                      </a:r>
                      <a:r>
                        <a:rPr lang="en-US" sz="800" kern="1200" dirty="0" err="1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Kaimahi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 access to borrowing resources held by other libraries and lending resources to other libraries, including sharing resources with other TP libraries via </a:t>
                      </a:r>
                      <a:r>
                        <a:rPr lang="en-US" sz="800" kern="1200" dirty="0" err="1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interloan</a:t>
                      </a:r>
                      <a:endParaRPr lang="en-US" sz="800" kern="1200" dirty="0">
                        <a:solidFill>
                          <a:srgbClr val="FF0000"/>
                        </a:solidFill>
                        <a:effectLst/>
                        <a:latin typeface="Verdana"/>
                        <a:ea typeface="Verdana"/>
                        <a:cs typeface="+mn-cs"/>
                      </a:endParaRPr>
                    </a:p>
                    <a:p>
                      <a:pPr marL="228600" marR="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AutoNum type="arabicPeriod"/>
                      </a:pPr>
                      <a:r>
                        <a:rPr lang="en-NZ" sz="800" b="0" i="0" u="none" strike="noStrike" kern="120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Verdana"/>
                        </a:rPr>
                        <a:t>Continue to provide the Research Bank for Unitec and 4 other Te </a:t>
                      </a:r>
                      <a:r>
                        <a:rPr lang="en-NZ" sz="800" b="0" i="0" u="none" strike="noStrike" kern="1200" noProof="0" dirty="0">
                          <a:effectLst/>
                          <a:latin typeface="Verdana"/>
                        </a:rPr>
                        <a:t>Pūkenga</a:t>
                      </a:r>
                      <a:r>
                        <a:rPr lang="en-NZ" sz="800" b="0" i="0" u="none" strike="noStrike" kern="120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Verdana"/>
                        </a:rPr>
                        <a:t> Business Divisions in partnership with IT/Digital. </a:t>
                      </a:r>
                    </a:p>
                    <a:p>
                      <a:pPr marL="228600" marR="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AutoNum type="arabicPeriod"/>
                      </a:pPr>
                      <a:r>
                        <a:rPr lang="en-NZ" sz="800" b="0" i="0" u="none" strike="noStrike" kern="120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Verdana"/>
                        </a:rPr>
                        <a:t>Continue to partner with counterparts at MIT, </a:t>
                      </a:r>
                      <a:r>
                        <a:rPr lang="en-NZ" sz="800" b="0" i="0" u="none" strike="noStrike" kern="1200" noProof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Verdana"/>
                        </a:rPr>
                        <a:t>Northtec</a:t>
                      </a:r>
                      <a:r>
                        <a:rPr lang="en-NZ" sz="800" b="0" i="0" u="none" strike="noStrike" kern="120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Verdana"/>
                        </a:rPr>
                        <a:t> and across Te </a:t>
                      </a:r>
                      <a:r>
                        <a:rPr lang="en-NZ" sz="800" b="0" i="0" u="none" strike="noStrike" kern="1200" noProof="0" dirty="0">
                          <a:effectLst/>
                          <a:latin typeface="Verdana"/>
                        </a:rPr>
                        <a:t>Pūkenga</a:t>
                      </a:r>
                      <a:r>
                        <a:rPr lang="en-NZ" sz="800" b="0" i="0" u="none" strike="noStrike" kern="120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Verdana"/>
                        </a:rPr>
                        <a:t> network</a:t>
                      </a:r>
                      <a:br>
                        <a:rPr lang="en-NZ" sz="800" b="0" i="0" u="none" strike="noStrike" kern="120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Verdana"/>
                        </a:rPr>
                      </a:br>
                      <a:endParaRPr lang="en-NZ" sz="800" b="1" i="1" baseline="0" noProof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934016"/>
                  </a:ext>
                </a:extLst>
              </a:tr>
              <a:tr h="561399">
                <a:tc>
                  <a:txBody>
                    <a:bodyPr/>
                    <a:lstStyle/>
                    <a:p>
                      <a:r>
                        <a:rPr lang="en-NZ" sz="800" b="1" noProof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  <a:cs typeface="Verdana" panose="020B0604030504040204" pitchFamily="34" charset="0"/>
                        </a:rPr>
                        <a:t>Engage and inspire staff so they are proud to work at Unitec and are equipped with the capabilities to support quality learning</a:t>
                      </a: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NZ" sz="800" i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Enhance team wellbeing and trust together with professional and leadership competencies, and support the transition to Te Pūkenga with improved communication and increase staff engagement</a:t>
                      </a:r>
                      <a:endParaRPr lang="en-NZ" sz="800" b="0" i="1" dirty="0">
                        <a:solidFill>
                          <a:srgbClr val="262626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AutoNum type="arabicPeriod"/>
                      </a:pPr>
                      <a:r>
                        <a:rPr lang="en-NZ" sz="800" b="0" i="0" u="none" strike="noStrike" noProof="0" dirty="0">
                          <a:latin typeface="Verdana"/>
                        </a:rPr>
                        <a:t>Promote and engage in professional development</a:t>
                      </a:r>
                      <a:endParaRPr lang="en-US" sz="800" dirty="0">
                        <a:solidFill>
                          <a:srgbClr val="FF0000"/>
                        </a:solidFill>
                        <a:latin typeface="Verdana"/>
                        <a:ea typeface="Verdana"/>
                      </a:endParaRPr>
                    </a:p>
                    <a:p>
                      <a:pPr marL="22860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AutoNum type="arabicPeriod"/>
                      </a:pPr>
                      <a:r>
                        <a:rPr lang="en-NZ" sz="800" b="0" i="0" u="none" strike="noStrike" noProof="0" dirty="0">
                          <a:latin typeface="Verdana"/>
                        </a:rPr>
                        <a:t>Enhance team wellbeing and cohesion, maintaining or improving on staff survey results from 2022</a:t>
                      </a:r>
                      <a:endParaRPr lang="en-US" sz="800" b="0" u="none" strike="noStrike" dirty="0">
                        <a:latin typeface="Verdana"/>
                      </a:endParaRPr>
                    </a:p>
                    <a:p>
                      <a:pPr marL="22860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AutoNum type="arabicPeriod"/>
                      </a:pPr>
                      <a:r>
                        <a:rPr lang="en-NZ" sz="800" b="0" i="0" u="none" strike="noStrike" noProof="0" dirty="0">
                          <a:latin typeface="Verdana"/>
                        </a:rPr>
                        <a:t>Engage with Te Pūkenga and Unitec change support and consultation processes, including completing inductions, and staff surveys, and staying up to date with changes in organisation policies and procedures </a:t>
                      </a:r>
                      <a:endParaRPr lang="en-US" dirty="0">
                        <a:solidFill>
                          <a:srgbClr val="FF0000"/>
                        </a:solidFill>
                        <a:latin typeface="Verdana"/>
                      </a:endParaRPr>
                    </a:p>
                    <a:p>
                      <a:pPr marL="0" marR="0" lvl="1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en-NZ" sz="800" b="0" i="0" kern="12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140102"/>
                  </a:ext>
                </a:extLst>
              </a:tr>
              <a:tr h="159907">
                <a:tc>
                  <a:txBody>
                    <a:bodyPr/>
                    <a:lstStyle/>
                    <a:p>
                      <a:r>
                        <a:rPr lang="en-NZ" sz="800" b="1" noProof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  <a:cs typeface="Verdana" panose="020B0604030504040204" pitchFamily="34" charset="0"/>
                        </a:rPr>
                        <a:t>Build a financially sustainable organisation to invest in the future with an annual operating surplus</a:t>
                      </a: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endParaRPr lang="en-NZ" sz="800" b="0" i="1" dirty="0">
                        <a:solidFill>
                          <a:srgbClr val="262626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algn="l" rtl="0" fontAlgn="base"/>
                      <a:r>
                        <a:rPr lang="en-NZ" sz="800" b="0" i="1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</a:rPr>
                        <a:t>Align, review and invest in best practices across the sector to ensure our services are​</a:t>
                      </a:r>
                    </a:p>
                    <a:p>
                      <a:pPr algn="l" rtl="0" fontAlgn="base"/>
                      <a:r>
                        <a:rPr lang="en-NZ" sz="800" b="0" i="1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</a:rPr>
                        <a:t>adaptable, sustainable and compliant​</a:t>
                      </a: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NZ" sz="800" b="0" i="0" u="none" strike="noStrike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</a:rPr>
                        <a:t>Provide sustainable library services including adapting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to changes in Programmes, Schools and other areas as we transition into the new TP structure, continuing to provide the best support and services possible within budgetary constraints </a:t>
                      </a:r>
                      <a:endParaRPr lang="en-NZ" sz="800" b="0" i="0" u="none" strike="noStrike" noProof="0" dirty="0">
                        <a:solidFill>
                          <a:srgbClr val="FF0000"/>
                        </a:solidFill>
                        <a:latin typeface="Verdana"/>
                        <a:ea typeface="Verdana"/>
                      </a:endParaRPr>
                    </a:p>
                    <a:p>
                      <a:pPr marL="228600" marR="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AutoNum type="arabicPeriod"/>
                      </a:pPr>
                      <a:r>
                        <a:rPr lang="en-NZ" sz="800" b="0" i="0" u="none" strike="noStrike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</a:rPr>
                        <a:t>Collaborate with Te </a:t>
                      </a:r>
                      <a:r>
                        <a:rPr lang="en-NZ" sz="800" b="0" i="0" u="none" strike="noStrike" noProof="0" dirty="0">
                          <a:latin typeface="Verdana"/>
                          <a:ea typeface="Verdana"/>
                        </a:rPr>
                        <a:t>Pūkenga</a:t>
                      </a:r>
                      <a:r>
                        <a:rPr lang="en-NZ" sz="800" b="0" i="0" u="none" strike="noStrike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</a:rPr>
                        <a:t> Libraries to enable more efficient use of resources – including contributing to Library Resource Consortia Group to leverage group negotiation</a:t>
                      </a:r>
                      <a:endParaRPr lang="en-NZ" sz="800" b="0" i="0" u="none" strike="noStrike" noProof="0" dirty="0">
                        <a:solidFill>
                          <a:srgbClr val="FF0000"/>
                        </a:solidFill>
                        <a:latin typeface="Verdana"/>
                        <a:ea typeface="Verdana"/>
                      </a:endParaRPr>
                    </a:p>
                    <a:p>
                      <a:pPr marL="228600" marR="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AutoNum type="arabicPeriod"/>
                      </a:pPr>
                      <a:r>
                        <a:rPr lang="en-NZ" sz="800" b="0" i="0" u="none" strike="noStrike" kern="120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Verdana"/>
                        </a:rPr>
                        <a:t>Regularly report on work in progress and achievements</a:t>
                      </a:r>
                      <a:br>
                        <a:rPr lang="en-NZ" sz="800" b="0" i="0" u="none" strike="noStrike" kern="120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Verdana"/>
                        </a:rPr>
                      </a:b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Verdana"/>
                        <a:ea typeface="Verdana"/>
                        <a:cs typeface="+mn-cs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11311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53C046B-3881-4213-B999-D777141B781B}"/>
              </a:ext>
            </a:extLst>
          </p:cNvPr>
          <p:cNvSpPr txBox="1"/>
          <p:nvPr/>
        </p:nvSpPr>
        <p:spPr>
          <a:xfrm>
            <a:off x="603501" y="0"/>
            <a:ext cx="52248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3200" dirty="0">
                <a:solidFill>
                  <a:schemeClr val="bg1"/>
                </a:solidFill>
                <a:latin typeface="Soho Gothic Pro Light" panose="020B03030305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Library Team Action Plan 2023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17053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DESIGN_ID_OFFICE THEME" val="MXGhHlj4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377CDB83D2E94AB6D192B690C2B7AD" ma:contentTypeVersion="22" ma:contentTypeDescription="Create a new document." ma:contentTypeScope="" ma:versionID="beacdcf6442b5c2eb9a656c9dab3d626">
  <xsd:schema xmlns:xsd="http://www.w3.org/2001/XMLSchema" xmlns:xs="http://www.w3.org/2001/XMLSchema" xmlns:p="http://schemas.microsoft.com/office/2006/metadata/properties" xmlns:ns2="d77e33ea-f1a8-40b2-a800-795fdf87e3a3" xmlns:ns3="574dae01-a2e7-49c4-b796-09392f73f8d8" targetNamespace="http://schemas.microsoft.com/office/2006/metadata/properties" ma:root="true" ma:fieldsID="aa46404536409b2b5b2a1cc42fcf4b68" ns2:_="" ns3:_="">
    <xsd:import namespace="d77e33ea-f1a8-40b2-a800-795fdf87e3a3"/>
    <xsd:import namespace="574dae01-a2e7-49c4-b796-09392f73f8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3:TaxKeywordTaxHTField" minOccurs="0"/>
                <xsd:element ref="ns3:TaxCatchAll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_Flow_SignoffStatus" minOccurs="0"/>
                <xsd:element ref="ns2:MediaServiceAutoKeyPoints" minOccurs="0"/>
                <xsd:element ref="ns2:MediaServiceKeyPoints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7e33ea-f1a8-40b2-a800-795fdf87e3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Flow_SignoffStatus" ma:index="22" nillable="true" ma:displayName="Sign-off status" ma:internalName="Sign_x002d_off_x0020_status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bafc5d77-928a-4056-b429-bcc2e32b21c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4dae01-a2e7-49c4-b796-09392f73f8d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KeywordTaxHTField" ma:index="12" nillable="true" ma:taxonomy="true" ma:internalName="TaxKeywordTaxHTField" ma:taxonomyFieldName="TaxKeyword" ma:displayName="Enterprise Keywords" ma:fieldId="{23f27201-bee3-471e-b2e7-b64fd8b7ca38}" ma:taxonomyMulti="true" ma:sspId="bafc5d77-928a-4056-b429-bcc2e32b21ca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1a604368-6038-4981-9a16-eff244d41dbd}" ma:internalName="TaxCatchAll" ma:showField="CatchAllData" ma:web="574dae01-a2e7-49c4-b796-09392f73f8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7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 ma:index="2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574dae01-a2e7-49c4-b796-09392f73f8d8">
      <Terms xmlns="http://schemas.microsoft.com/office/infopath/2007/PartnerControls"/>
    </TaxKeywordTaxHTField>
    <_Flow_SignoffStatus xmlns="d77e33ea-f1a8-40b2-a800-795fdf87e3a3" xsi:nil="true"/>
    <lcf76f155ced4ddcb4097134ff3c332f xmlns="d77e33ea-f1a8-40b2-a800-795fdf87e3a3">
      <Terms xmlns="http://schemas.microsoft.com/office/infopath/2007/PartnerControls"/>
    </lcf76f155ced4ddcb4097134ff3c332f>
    <TaxCatchAll xmlns="574dae01-a2e7-49c4-b796-09392f73f8d8" xsi:nil="true"/>
  </documentManagement>
</p:properties>
</file>

<file path=customXml/itemProps1.xml><?xml version="1.0" encoding="utf-8"?>
<ds:datastoreItem xmlns:ds="http://schemas.openxmlformats.org/officeDocument/2006/customXml" ds:itemID="{B530B4EF-1D90-466A-840A-8E2528394612}">
  <ds:schemaRefs>
    <ds:schemaRef ds:uri="574dae01-a2e7-49c4-b796-09392f73f8d8"/>
    <ds:schemaRef ds:uri="d77e33ea-f1a8-40b2-a800-795fdf87e3a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06DF046-408D-47A8-B662-3752641E19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3073C7-ABA6-40E9-B20F-37E6EECD312A}">
  <ds:schemaRefs>
    <ds:schemaRef ds:uri="574dae01-a2e7-49c4-b796-09392f73f8d8"/>
    <ds:schemaRef ds:uri="b507e6d3-e61b-46bb-87f7-aa955879b9bd"/>
    <ds:schemaRef ds:uri="d77e33ea-f1a8-40b2-a800-795fdf87e3a3"/>
    <ds:schemaRef ds:uri="e01a0b1f-4f13-421a-a456-92faa1c9a7a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616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Soho Gothic Pro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</dc:creator>
  <cp:lastModifiedBy>Mirela Szekely</cp:lastModifiedBy>
  <cp:revision>11</cp:revision>
  <dcterms:created xsi:type="dcterms:W3CDTF">2019-11-19T04:54:32Z</dcterms:created>
  <dcterms:modified xsi:type="dcterms:W3CDTF">2023-05-28T22:15:55Z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58B3A29D-79E9-4884-A783-93EF8199E861</vt:lpwstr>
  </property>
  <property fmtid="{D5CDD505-2E9C-101B-9397-08002B2CF9AE}" pid="3" name="ArticulatePath">
    <vt:lpwstr>Team Action Plan Template PPT</vt:lpwstr>
  </property>
  <property fmtid="{D5CDD505-2E9C-101B-9397-08002B2CF9AE}" pid="4" name="ContentTypeId">
    <vt:lpwstr>0x0101007F377CDB83D2E94AB6D192B690C2B7AD</vt:lpwstr>
  </property>
  <property fmtid="{D5CDD505-2E9C-101B-9397-08002B2CF9AE}" pid="5" name="TaxKeyword">
    <vt:lpwstr/>
  </property>
  <property fmtid="{D5CDD505-2E9C-101B-9397-08002B2CF9AE}" pid="6" name="MediaServiceImageTags">
    <vt:lpwstr/>
  </property>
</Properties>
</file>