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handoutMasterIdLst>
    <p:handoutMasterId r:id="rId8"/>
  </p:handoutMasterIdLst>
  <p:sldIdLst>
    <p:sldId id="256" r:id="rId5"/>
    <p:sldId id="257" r:id="rId6"/>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nn Mckay" initials="GM" lastIdx="8" clrIdx="0">
    <p:extLst>
      <p:ext uri="{19B8F6BF-5375-455C-9EA6-DF929625EA0E}">
        <p15:presenceInfo xmlns:p15="http://schemas.microsoft.com/office/powerpoint/2012/main" userId="S-1-5-21-149251146-2169925306-3769764739-880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a:srgbClr val="006600"/>
    <a:srgbClr val="336600"/>
    <a:srgbClr val="165251"/>
    <a:srgbClr val="95C1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695" autoAdjust="0"/>
    <p:restoredTop sz="95169" autoAdjust="0"/>
  </p:normalViewPr>
  <p:slideViewPr>
    <p:cSldViewPr snapToGrid="0">
      <p:cViewPr varScale="1">
        <p:scale>
          <a:sx n="59" d="100"/>
          <a:sy n="59" d="100"/>
        </p:scale>
        <p:origin x="1248" y="60"/>
      </p:cViewPr>
      <p:guideLst>
        <p:guide orient="horz"/>
        <p:guide/>
      </p:guideLst>
    </p:cSldViewPr>
  </p:slideViewPr>
  <p:notesTextViewPr>
    <p:cViewPr>
      <p:scale>
        <a:sx n="1" d="1"/>
        <a:sy n="1" d="1"/>
      </p:scale>
      <p:origin x="0" y="0"/>
    </p:cViewPr>
  </p:notesTextViewPr>
  <p:notesViewPr>
    <p:cSldViewPr snapToGrid="0">
      <p:cViewPr varScale="1">
        <p:scale>
          <a:sx n="92" d="100"/>
          <a:sy n="92" d="100"/>
        </p:scale>
        <p:origin x="4042"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tags" Target="tags/tag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327D10-BDEE-4279-B709-B3B873E0BD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a:extLst>
              <a:ext uri="{FF2B5EF4-FFF2-40B4-BE49-F238E27FC236}">
                <a16:creationId xmlns:a16="http://schemas.microsoft.com/office/drawing/2014/main" id="{34EF45C2-4251-4AB0-B255-D9FCFD3682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7ABB16-83B7-4AAF-8F14-E10F6FB21F64}" type="datetimeFigureOut">
              <a:rPr lang="en-NZ" smtClean="0"/>
              <a:t>29/05/2023</a:t>
            </a:fld>
            <a:endParaRPr lang="en-NZ"/>
          </a:p>
        </p:txBody>
      </p:sp>
      <p:sp>
        <p:nvSpPr>
          <p:cNvPr id="4" name="Footer Placeholder 3">
            <a:extLst>
              <a:ext uri="{FF2B5EF4-FFF2-40B4-BE49-F238E27FC236}">
                <a16:creationId xmlns:a16="http://schemas.microsoft.com/office/drawing/2014/main" id="{1613C736-4E4A-4765-85EF-0B05E4D45E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a:extLst>
              <a:ext uri="{FF2B5EF4-FFF2-40B4-BE49-F238E27FC236}">
                <a16:creationId xmlns:a16="http://schemas.microsoft.com/office/drawing/2014/main" id="{C2E2FA95-4A89-443E-85A9-3C6BD381A1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15DBF2-B44F-4CDB-9FD3-A88D8C0838F2}" type="slidenum">
              <a:rPr lang="en-NZ" smtClean="0"/>
              <a:t>‹#›</a:t>
            </a:fld>
            <a:endParaRPr lang="en-NZ"/>
          </a:p>
        </p:txBody>
      </p:sp>
    </p:spTree>
    <p:extLst>
      <p:ext uri="{BB962C8B-B14F-4D97-AF65-F5344CB8AC3E}">
        <p14:creationId xmlns:p14="http://schemas.microsoft.com/office/powerpoint/2010/main" val="1285939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C85887-319B-480A-B168-D009156E2702}" type="datetimeFigureOut">
              <a:rPr lang="en-NZ" smtClean="0"/>
              <a:t>29/05/2023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04A884-91C8-483D-B5C0-573360063566}" type="slidenum">
              <a:rPr lang="en-NZ" smtClean="0"/>
              <a:t>‹#›</a:t>
            </a:fld>
            <a:endParaRPr lang="en-NZ"/>
          </a:p>
        </p:txBody>
      </p:sp>
    </p:spTree>
    <p:extLst>
      <p:ext uri="{BB962C8B-B14F-4D97-AF65-F5344CB8AC3E}">
        <p14:creationId xmlns:p14="http://schemas.microsoft.com/office/powerpoint/2010/main" val="289897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B04A884-91C8-483D-B5C0-573360063566}" type="slidenum">
              <a:rPr lang="en-NZ" smtClean="0"/>
              <a:t>2</a:t>
            </a:fld>
            <a:endParaRPr lang="en-NZ"/>
          </a:p>
        </p:txBody>
      </p:sp>
    </p:spTree>
    <p:extLst>
      <p:ext uri="{BB962C8B-B14F-4D97-AF65-F5344CB8AC3E}">
        <p14:creationId xmlns:p14="http://schemas.microsoft.com/office/powerpoint/2010/main" val="423606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B270A5-B6DF-4ECE-A2A9-6F81E2B502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2720"/>
            <a:ext cx="12207287" cy="7383440"/>
          </a:xfrm>
          <a:prstGeom prst="rect">
            <a:avLst/>
          </a:prstGeom>
        </p:spPr>
      </p:pic>
      <p:sp>
        <p:nvSpPr>
          <p:cNvPr id="6" name="TextBox 5">
            <a:extLst>
              <a:ext uri="{FF2B5EF4-FFF2-40B4-BE49-F238E27FC236}">
                <a16:creationId xmlns:a16="http://schemas.microsoft.com/office/drawing/2014/main" id="{228321B1-8FFE-4188-99E9-77493577C7A3}"/>
              </a:ext>
            </a:extLst>
          </p:cNvPr>
          <p:cNvSpPr txBox="1"/>
          <p:nvPr userDrawn="1"/>
        </p:nvSpPr>
        <p:spPr>
          <a:xfrm>
            <a:off x="752604" y="3070451"/>
            <a:ext cx="4419899" cy="1754326"/>
          </a:xfrm>
          <a:prstGeom prst="rect">
            <a:avLst/>
          </a:prstGeom>
          <a:noFill/>
        </p:spPr>
        <p:txBody>
          <a:bodyPr wrap="square" rtlCol="0">
            <a:spAutoFit/>
          </a:bodyPr>
          <a:lstStyle/>
          <a:p>
            <a:r>
              <a:rPr lang="en-NZ" sz="5400" dirty="0">
                <a:solidFill>
                  <a:srgbClr val="0B5150"/>
                </a:solidFill>
                <a:latin typeface="Soho Gothic Pro Light" panose="020B0303030504020204" pitchFamily="34" charset="0"/>
                <a:ea typeface="Verdana" panose="020B0604030504040204" pitchFamily="34" charset="0"/>
                <a:cs typeface="Verdana" panose="020B0604030504040204" pitchFamily="34" charset="0"/>
              </a:rPr>
              <a:t>Team Action Plan 2020</a:t>
            </a:r>
          </a:p>
        </p:txBody>
      </p:sp>
      <p:sp>
        <p:nvSpPr>
          <p:cNvPr id="8" name="TextBox 7">
            <a:extLst>
              <a:ext uri="{FF2B5EF4-FFF2-40B4-BE49-F238E27FC236}">
                <a16:creationId xmlns:a16="http://schemas.microsoft.com/office/drawing/2014/main" id="{482B646F-A48B-4224-B49A-5CCD685D316D}"/>
              </a:ext>
            </a:extLst>
          </p:cNvPr>
          <p:cNvSpPr txBox="1"/>
          <p:nvPr userDrawn="1"/>
        </p:nvSpPr>
        <p:spPr>
          <a:xfrm>
            <a:off x="752603" y="6263734"/>
            <a:ext cx="4419899" cy="307777"/>
          </a:xfrm>
          <a:prstGeom prst="rect">
            <a:avLst/>
          </a:prstGeom>
          <a:noFill/>
        </p:spPr>
        <p:txBody>
          <a:bodyPr wrap="square" rtlCol="0">
            <a:spAutoFit/>
          </a:bodyPr>
          <a:lstStyle/>
          <a:p>
            <a:r>
              <a:rPr lang="en-NZ" sz="1400" dirty="0">
                <a:solidFill>
                  <a:srgbClr val="0B5150"/>
                </a:solidFill>
                <a:latin typeface="Soho Gothic Pro Light" panose="020B0303030504020204" pitchFamily="34" charset="0"/>
                <a:ea typeface="Verdana" panose="020B0604030504040204" pitchFamily="34" charset="0"/>
                <a:cs typeface="Verdana" panose="020B0604030504040204" pitchFamily="34" charset="0"/>
              </a:rPr>
              <a:t>Date / Version no.</a:t>
            </a:r>
          </a:p>
        </p:txBody>
      </p:sp>
    </p:spTree>
    <p:extLst>
      <p:ext uri="{BB962C8B-B14F-4D97-AF65-F5344CB8AC3E}">
        <p14:creationId xmlns:p14="http://schemas.microsoft.com/office/powerpoint/2010/main" val="45068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D42F19-4263-4D66-9B80-E08A6B5783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9413"/>
            <a:ext cx="12192000" cy="1313688"/>
          </a:xfrm>
          <a:prstGeom prst="rect">
            <a:avLst/>
          </a:prstGeom>
        </p:spPr>
      </p:pic>
    </p:spTree>
    <p:extLst>
      <p:ext uri="{BB962C8B-B14F-4D97-AF65-F5344CB8AC3E}">
        <p14:creationId xmlns:p14="http://schemas.microsoft.com/office/powerpoint/2010/main" val="55872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562EB0-AE75-4985-B146-F25FB4B97C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800000">
            <a:off x="0" y="5544312"/>
            <a:ext cx="12192000" cy="1313688"/>
          </a:xfrm>
          <a:prstGeom prst="rect">
            <a:avLst/>
          </a:prstGeom>
        </p:spPr>
      </p:pic>
      <p:pic>
        <p:nvPicPr>
          <p:cNvPr id="7" name="Picture 6">
            <a:extLst>
              <a:ext uri="{FF2B5EF4-FFF2-40B4-BE49-F238E27FC236}">
                <a16:creationId xmlns:a16="http://schemas.microsoft.com/office/drawing/2014/main" id="{DE2AAFBF-D70D-4DF4-8C64-2CAAB15ADD2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02276" y="5903634"/>
            <a:ext cx="1753818" cy="729148"/>
          </a:xfrm>
          <a:prstGeom prst="rect">
            <a:avLst/>
          </a:prstGeom>
        </p:spPr>
      </p:pic>
    </p:spTree>
    <p:extLst>
      <p:ext uri="{BB962C8B-B14F-4D97-AF65-F5344CB8AC3E}">
        <p14:creationId xmlns:p14="http://schemas.microsoft.com/office/powerpoint/2010/main" val="288212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F10C52-01D0-4FCD-A9BD-B8AFDE4E26F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07848" y="5943600"/>
            <a:ext cx="1627558" cy="676656"/>
          </a:xfrm>
          <a:prstGeom prst="rect">
            <a:avLst/>
          </a:prstGeom>
        </p:spPr>
      </p:pic>
      <p:pic>
        <p:nvPicPr>
          <p:cNvPr id="2" name="Picture 1">
            <a:extLst>
              <a:ext uri="{FF2B5EF4-FFF2-40B4-BE49-F238E27FC236}">
                <a16:creationId xmlns:a16="http://schemas.microsoft.com/office/drawing/2014/main" id="{8A568EBD-DBB7-440A-9D9B-E0E35FC4C7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a:off x="0" y="5544312"/>
            <a:ext cx="12192000" cy="1313688"/>
          </a:xfrm>
          <a:prstGeom prst="rect">
            <a:avLst/>
          </a:prstGeom>
        </p:spPr>
      </p:pic>
    </p:spTree>
    <p:extLst>
      <p:ext uri="{BB962C8B-B14F-4D97-AF65-F5344CB8AC3E}">
        <p14:creationId xmlns:p14="http://schemas.microsoft.com/office/powerpoint/2010/main" val="3175584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67FC97-BDE3-4A7B-85DA-5DCAD24C60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75" y="-250"/>
            <a:ext cx="12246875" cy="6858250"/>
          </a:xfrm>
          <a:prstGeom prst="rect">
            <a:avLst/>
          </a:prstGeom>
        </p:spPr>
      </p:pic>
      <p:pic>
        <p:nvPicPr>
          <p:cNvPr id="14" name="Picture 13">
            <a:extLst>
              <a:ext uri="{FF2B5EF4-FFF2-40B4-BE49-F238E27FC236}">
                <a16:creationId xmlns:a16="http://schemas.microsoft.com/office/drawing/2014/main" id="{E1BD247D-9F39-44FE-8C1E-2828738068D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287925" y="5903634"/>
            <a:ext cx="1753818" cy="729148"/>
          </a:xfrm>
          <a:prstGeom prst="rect">
            <a:avLst/>
          </a:prstGeom>
        </p:spPr>
      </p:pic>
    </p:spTree>
    <p:extLst>
      <p:ext uri="{BB962C8B-B14F-4D97-AF65-F5344CB8AC3E}">
        <p14:creationId xmlns:p14="http://schemas.microsoft.com/office/powerpoint/2010/main" val="40048975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307850"/>
      </p:ext>
    </p:extLst>
  </p:cSld>
  <p:clrMap bg1="lt1" tx1="dk1" bg2="lt2" tx2="dk2" accent1="accent1" accent2="accent2" accent3="accent3" accent4="accent4" accent5="accent5" accent6="accent6" hlink="hlink" folHlink="folHlink"/>
  <p:sldLayoutIdLst>
    <p:sldLayoutId id="2147483653" r:id="rId1"/>
    <p:sldLayoutId id="2147483649" r:id="rId2"/>
    <p:sldLayoutId id="2147483650" r:id="rId3"/>
    <p:sldLayoutId id="2147483651" r:id="rId4"/>
    <p:sldLayoutId id="214748365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8D101F4-1380-47C9-97B3-835C2437B4D7}"/>
              </a:ext>
            </a:extLst>
          </p:cNvPr>
          <p:cNvGraphicFramePr>
            <a:graphicFrameLocks noGrp="1"/>
          </p:cNvGraphicFramePr>
          <p:nvPr>
            <p:extLst>
              <p:ext uri="{D42A27DB-BD31-4B8C-83A1-F6EECF244321}">
                <p14:modId xmlns:p14="http://schemas.microsoft.com/office/powerpoint/2010/main" val="1661621568"/>
              </p:ext>
            </p:extLst>
          </p:nvPr>
        </p:nvGraphicFramePr>
        <p:xfrm>
          <a:off x="142613" y="1006681"/>
          <a:ext cx="11757287" cy="6924506"/>
        </p:xfrm>
        <a:graphic>
          <a:graphicData uri="http://schemas.openxmlformats.org/drawingml/2006/table">
            <a:tbl>
              <a:tblPr firstRow="1" bandRow="1">
                <a:tableStyleId>{5C22544A-7EE6-4342-B048-85BDC9FD1C3A}</a:tableStyleId>
              </a:tblPr>
              <a:tblGrid>
                <a:gridCol w="2510416">
                  <a:extLst>
                    <a:ext uri="{9D8B030D-6E8A-4147-A177-3AD203B41FA5}">
                      <a16:colId xmlns:a16="http://schemas.microsoft.com/office/drawing/2014/main" val="3210990403"/>
                    </a:ext>
                  </a:extLst>
                </a:gridCol>
                <a:gridCol w="1836799">
                  <a:extLst>
                    <a:ext uri="{9D8B030D-6E8A-4147-A177-3AD203B41FA5}">
                      <a16:colId xmlns:a16="http://schemas.microsoft.com/office/drawing/2014/main" val="2866979411"/>
                    </a:ext>
                  </a:extLst>
                </a:gridCol>
                <a:gridCol w="7410072">
                  <a:extLst>
                    <a:ext uri="{9D8B030D-6E8A-4147-A177-3AD203B41FA5}">
                      <a16:colId xmlns:a16="http://schemas.microsoft.com/office/drawing/2014/main" val="2105983677"/>
                    </a:ext>
                  </a:extLst>
                </a:gridCol>
              </a:tblGrid>
              <a:tr h="432266">
                <a:tc>
                  <a:txBody>
                    <a:bodyPr/>
                    <a:lstStyle/>
                    <a:p>
                      <a:pPr algn="ctr"/>
                      <a:r>
                        <a:rPr lang="en-NZ" sz="1100" b="0" dirty="0">
                          <a:latin typeface="Verdana" panose="020B0604030504040204" pitchFamily="34" charset="0"/>
                          <a:ea typeface="Verdana" panose="020B0604030504040204" pitchFamily="34" charset="0"/>
                          <a:cs typeface="Verdana" panose="020B0604030504040204" pitchFamily="34" charset="0"/>
                        </a:rPr>
                        <a:t>Unitec Priority</a:t>
                      </a:r>
                    </a:p>
                  </a:txBody>
                  <a:tcPr>
                    <a:solidFill>
                      <a:srgbClr val="003300"/>
                    </a:solidFill>
                  </a:tcPr>
                </a:tc>
                <a:tc>
                  <a:txBody>
                    <a:bodyPr/>
                    <a:lstStyle/>
                    <a:p>
                      <a:pPr algn="ctr"/>
                      <a:r>
                        <a:rPr lang="en-NZ" sz="1100" b="0" kern="1200" dirty="0">
                          <a:solidFill>
                            <a:schemeClr val="lt1"/>
                          </a:solidFill>
                          <a:latin typeface="Verdana" panose="020B0604030504040204" pitchFamily="34" charset="0"/>
                          <a:ea typeface="Verdana" panose="020B0604030504040204" pitchFamily="34" charset="0"/>
                          <a:cs typeface="Verdana" panose="020B0604030504040204" pitchFamily="34" charset="0"/>
                        </a:rPr>
                        <a:t>Student Success Team Priority</a:t>
                      </a:r>
                    </a:p>
                  </a:txBody>
                  <a:tcPr>
                    <a:solidFill>
                      <a:srgbClr val="003300"/>
                    </a:solidFill>
                  </a:tcPr>
                </a:tc>
                <a:tc>
                  <a:txBody>
                    <a:bodyPr/>
                    <a:lstStyle/>
                    <a:p>
                      <a:pPr algn="ctr">
                        <a:lnSpc>
                          <a:spcPct val="100000"/>
                        </a:lnSpc>
                      </a:pPr>
                      <a:r>
                        <a:rPr lang="en-NZ" sz="1100" b="0" kern="1200" dirty="0">
                          <a:solidFill>
                            <a:schemeClr val="lt1"/>
                          </a:solidFill>
                          <a:latin typeface="Verdana" panose="020B0604030504040204" pitchFamily="34" charset="0"/>
                          <a:ea typeface="Verdana" panose="020B0604030504040204" pitchFamily="34" charset="0"/>
                          <a:cs typeface="Verdana" panose="020B0604030504040204" pitchFamily="34" charset="0"/>
                        </a:rPr>
                        <a:t>Action and Timing</a:t>
                      </a:r>
                    </a:p>
                  </a:txBody>
                  <a:tcPr>
                    <a:solidFill>
                      <a:srgbClr val="003300"/>
                    </a:solidFill>
                  </a:tcPr>
                </a:tc>
                <a:extLst>
                  <a:ext uri="{0D108BD9-81ED-4DB2-BD59-A6C34878D82A}">
                    <a16:rowId xmlns:a16="http://schemas.microsoft.com/office/drawing/2014/main" val="1495906870"/>
                  </a:ext>
                </a:extLst>
              </a:tr>
              <a:tr h="3050738">
                <a:tc>
                  <a:txBody>
                    <a:bodyPr/>
                    <a:lstStyle/>
                    <a:p>
                      <a:r>
                        <a:rPr lang="en-NZ" sz="800" b="1"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Improve the success of all learners, achieving parity</a:t>
                      </a:r>
                      <a:r>
                        <a:rPr lang="en-NZ" sz="800" b="1" baseline="0"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for Māori, Pacific and under 25s by 2022, enhancing international learner success and serving the educational needs of </a:t>
                      </a:r>
                      <a:r>
                        <a:rPr lang="en-NZ" sz="800" b="1" baseline="0" noProof="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Tāmaki</a:t>
                      </a:r>
                      <a:r>
                        <a:rPr lang="en-NZ" sz="800" b="1" baseline="0"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a:t>
                      </a:r>
                      <a:r>
                        <a:rPr lang="en-NZ" sz="800" b="1" baseline="0" noProof="0" dirty="0" err="1">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Makaurau</a:t>
                      </a:r>
                      <a:endParaRPr lang="en-NZ" sz="800" b="1"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tc>
                  <a:txBody>
                    <a:bodyPr/>
                    <a:lstStyle/>
                    <a:p>
                      <a:r>
                        <a:rPr lang="en-NZ" sz="900" b="0" i="0" u="none" strike="noStrike" kern="1200" baseline="0" dirty="0">
                          <a:solidFill>
                            <a:schemeClr val="dk1"/>
                          </a:solidFill>
                          <a:latin typeface="Verdana" panose="020B0604030504040204" pitchFamily="34" charset="0"/>
                          <a:ea typeface="Verdana" panose="020B0604030504040204" pitchFamily="34" charset="0"/>
                          <a:cs typeface="Verdana" panose="020B0604030504040204" pitchFamily="34" charset="0"/>
                        </a:rPr>
                        <a:t>Support &amp; engage all learners to develop a range of relevant skills and connections that enable progression and wellbeing</a:t>
                      </a:r>
                      <a:endParaRPr lang="en-NZ" sz="900" b="0" i="0"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tc>
                  <a:txBody>
                    <a:bodyPr/>
                    <a:lstStyle/>
                    <a:p>
                      <a:pPr marL="0" marR="0" indent="0" algn="l">
                        <a:lnSpc>
                          <a:spcPct val="100000"/>
                        </a:lnSpc>
                        <a:spcBef>
                          <a:spcPts val="0"/>
                        </a:spcBef>
                        <a:spcAft>
                          <a:spcPts val="0"/>
                        </a:spcAft>
                        <a:buFont typeface="+mj-lt"/>
                        <a:buNone/>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1.1 Develop a robust Orientation programme in alignment with the NZQA Code of Practice requirements that caters to the needs of international students. Timing: to be actioned once within the first 3 weeks of the month in which the semester commences.  </a:t>
                      </a:r>
                    </a:p>
                    <a:p>
                      <a:pPr marL="0" marR="0" indent="0" algn="l">
                        <a:lnSpc>
                          <a:spcPct val="100000"/>
                        </a:lnSpc>
                        <a:spcBef>
                          <a:spcPts val="0"/>
                        </a:spcBef>
                        <a:spcAft>
                          <a:spcPts val="0"/>
                        </a:spcAft>
                        <a:buFont typeface="+mj-lt"/>
                        <a:buNone/>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1.2 Design and conduct workshops each semester, to support International students to develop understanding of available support services, students’ rights and responsibilities, compliance obligations and other areas as specified in International Success strategy and the Code of Practice. Timing: Each workshop to be conducted at least once during a semester. </a:t>
                      </a:r>
                    </a:p>
                    <a:p>
                      <a:pPr marL="0" marR="0" indent="0" algn="l">
                        <a:lnSpc>
                          <a:spcPct val="100000"/>
                        </a:lnSpc>
                        <a:spcBef>
                          <a:spcPts val="0"/>
                        </a:spcBef>
                        <a:spcAft>
                          <a:spcPts val="0"/>
                        </a:spcAft>
                        <a:buFont typeface="+mj-lt"/>
                        <a:buNone/>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1.3 Empower students by allowing development opportunities such as Student Connectors Programme. Developing leadership skills by encouraging student connectors to lead student centric activities such as student groups/ clubs, events and cultural celebrations. Timing: Connectors recruited and Trained for each semester within the first four weeks of the month in which the semester starts.</a:t>
                      </a:r>
                    </a:p>
                    <a:p>
                      <a:pPr marL="0" marR="0" indent="0" algn="l">
                        <a:lnSpc>
                          <a:spcPct val="100000"/>
                        </a:lnSpc>
                        <a:spcBef>
                          <a:spcPts val="0"/>
                        </a:spcBef>
                        <a:spcAft>
                          <a:spcPts val="0"/>
                        </a:spcAft>
                        <a:buFont typeface="+mj-lt"/>
                        <a:buNone/>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1.4 Capture and Incorporate student voice to reflect on processes, policies and practices, through various forms of channels such as but not limited to Focus groups, surveys.</a:t>
                      </a:r>
                    </a:p>
                    <a:p>
                      <a:pPr marL="0" marR="0" indent="0" algn="l">
                        <a:lnSpc>
                          <a:spcPct val="100000"/>
                        </a:lnSpc>
                        <a:spcBef>
                          <a:spcPts val="0"/>
                        </a:spcBef>
                        <a:spcAft>
                          <a:spcPts val="0"/>
                        </a:spcAft>
                        <a:buFont typeface="+mj-lt"/>
                        <a:buNone/>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1.5 Develop collaborative relationships with stakeholders to support students’ needs through ensuring the following:     </a:t>
                      </a:r>
                    </a:p>
                    <a:p>
                      <a:pPr marL="628650" marR="0" lvl="1" indent="-171450" algn="l">
                        <a:lnSpc>
                          <a:spcPct val="100000"/>
                        </a:lnSpc>
                        <a:spcBef>
                          <a:spcPts val="0"/>
                        </a:spcBef>
                        <a:spcAft>
                          <a:spcPts val="0"/>
                        </a:spcAft>
                        <a:buFont typeface="Arial" panose="020B0604020202020204" pitchFamily="34" charset="0"/>
                        <a:buChar cha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Ongoing partnership with the Schools and Student success teams. </a:t>
                      </a:r>
                    </a:p>
                    <a:p>
                      <a:pPr marL="628650" marR="0" lvl="1" indent="-171450" algn="l">
                        <a:lnSpc>
                          <a:spcPct val="100000"/>
                        </a:lnSpc>
                        <a:spcBef>
                          <a:spcPts val="0"/>
                        </a:spcBef>
                        <a:spcAft>
                          <a:spcPts val="0"/>
                        </a:spcAft>
                        <a:buFont typeface="Arial" panose="020B0604020202020204" pitchFamily="34" charset="0"/>
                        <a:buChar cha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Having an Immigration visit and/or phone conference once a semester to ensure compliance requirements are being met.                        </a:t>
                      </a:r>
                    </a:p>
                    <a:p>
                      <a:pPr marL="628650" marR="0" lvl="1" indent="-171450" algn="l">
                        <a:lnSpc>
                          <a:spcPct val="100000"/>
                        </a:lnSpc>
                        <a:spcBef>
                          <a:spcPts val="0"/>
                        </a:spcBef>
                        <a:spcAft>
                          <a:spcPts val="0"/>
                        </a:spcAft>
                        <a:buFont typeface="Arial" panose="020B0604020202020204" pitchFamily="34" charset="0"/>
                        <a:buChar cha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 Maintaining ongoing engagement with Southern cross and Homestay providers, at least twice a semester.               </a:t>
                      </a:r>
                    </a:p>
                    <a:p>
                      <a:pPr marL="628650" marR="0" lvl="1" indent="-171450" algn="l">
                        <a:lnSpc>
                          <a:spcPct val="100000"/>
                        </a:lnSpc>
                        <a:spcBef>
                          <a:spcPts val="0"/>
                        </a:spcBef>
                        <a:spcAft>
                          <a:spcPts val="0"/>
                        </a:spcAft>
                        <a:buFont typeface="Arial" panose="020B0604020202020204" pitchFamily="34" charset="0"/>
                        <a:buChar cha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Ensuring ongoing engagement with Home stay to support accommodation and smooth transition for international students. </a:t>
                      </a:r>
                    </a:p>
                    <a:p>
                      <a:pPr marL="0" marR="0" indent="0" algn="l">
                        <a:lnSpc>
                          <a:spcPct val="100000"/>
                        </a:lnSpc>
                        <a:spcBef>
                          <a:spcPts val="0"/>
                        </a:spcBef>
                        <a:spcAft>
                          <a:spcPts val="0"/>
                        </a:spcAft>
                        <a:buFont typeface="Arial" panose="020B0604020202020204" pitchFamily="34" charset="0"/>
                        <a:buNone/>
                      </a:pPr>
                      <a:r>
                        <a:rPr lang="en-US"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1.6 COVID-19</a:t>
                      </a:r>
                      <a:r>
                        <a:rPr lang="en-US" sz="900" i="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rPr>
                        <a:t> adjustment – Establish online channels for support and engagement to international learners. </a:t>
                      </a:r>
                    </a:p>
                    <a:p>
                      <a:pPr marL="0" marR="0" indent="0" algn="l">
                        <a:lnSpc>
                          <a:spcPct val="100000"/>
                        </a:lnSpc>
                        <a:spcBef>
                          <a:spcPts val="0"/>
                        </a:spcBef>
                        <a:spcAft>
                          <a:spcPts val="0"/>
                        </a:spcAft>
                        <a:buFont typeface="Arial" panose="020B0604020202020204" pitchFamily="34" charset="0"/>
                        <a:buNone/>
                      </a:pPr>
                      <a:r>
                        <a:rPr lang="en-US" altLang="zh-TW" sz="900" i="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rPr>
                        <a:t>1.7 </a:t>
                      </a:r>
                      <a:r>
                        <a:rPr lang="en-US" altLang="zh-TW"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Provide returning/new</a:t>
                      </a:r>
                      <a:r>
                        <a:rPr lang="en-US" altLang="zh-TW" sz="900" i="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rPr>
                        <a:t> student support for border policies related to their returning plan</a:t>
                      </a:r>
                    </a:p>
                    <a:p>
                      <a:pPr marL="0" marR="0" indent="0" algn="l">
                        <a:lnSpc>
                          <a:spcPct val="100000"/>
                        </a:lnSpc>
                        <a:spcBef>
                          <a:spcPts val="0"/>
                        </a:spcBef>
                        <a:spcAft>
                          <a:spcPts val="0"/>
                        </a:spcAft>
                        <a:buFont typeface="Arial" panose="020B0604020202020204" pitchFamily="34" charset="0"/>
                        <a:buNone/>
                      </a:pPr>
                      <a:endParaRPr lang="en-US" sz="900" i="0" kern="120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indent="0" algn="l">
                        <a:lnSpc>
                          <a:spcPct val="100000"/>
                        </a:lnSpc>
                        <a:spcBef>
                          <a:spcPts val="0"/>
                        </a:spcBef>
                        <a:spcAft>
                          <a:spcPts val="0"/>
                        </a:spcAft>
                        <a:buFont typeface="Arial" panose="020B0604020202020204" pitchFamily="34" charset="0"/>
                        <a:buNone/>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Timings: Ongoing during the semester. </a:t>
                      </a:r>
                    </a:p>
                  </a:txBody>
                  <a:tcPr>
                    <a:solidFill>
                      <a:srgbClr val="165251">
                        <a:alpha val="25098"/>
                      </a:srgbClr>
                    </a:solidFill>
                  </a:tcPr>
                </a:tc>
                <a:extLst>
                  <a:ext uri="{0D108BD9-81ED-4DB2-BD59-A6C34878D82A}">
                    <a16:rowId xmlns:a16="http://schemas.microsoft.com/office/drawing/2014/main" val="728786406"/>
                  </a:ext>
                </a:extLst>
              </a:tr>
              <a:tr h="3149365">
                <a:tc>
                  <a:txBody>
                    <a:bodyPr/>
                    <a:lstStyle/>
                    <a:p>
                      <a:r>
                        <a:rPr lang="en-NZ" sz="800" b="1"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Provide</a:t>
                      </a:r>
                      <a:r>
                        <a:rPr lang="en-NZ" sz="800" b="1" baseline="0"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 high quality learning, teaching and applied research to develop work-ready lifelong learners</a:t>
                      </a:r>
                      <a:endParaRPr lang="en-NZ" sz="800" b="1"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tc>
                  <a:txBody>
                    <a:bodyPr/>
                    <a:lstStyle/>
                    <a:p>
                      <a:r>
                        <a:rPr lang="en-NZ" sz="900" i="0"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Provide effective Academic, Pastoral and Research support that is accessible and caters to the diverse academic and wellbeing needs of our learners</a:t>
                      </a:r>
                    </a:p>
                  </a:txBody>
                  <a:tcPr>
                    <a:solidFill>
                      <a:srgbClr val="165251">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2.1 Easing the transition of International students to Unitec and ensuring retention and success, through focus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Providing effective information regarding the services available </a:t>
                      </a: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during orientation, workshops, and student journey.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Providing on going pastoral care to ensure retention and success through monitoring reports.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Ensuring early identification of at-risk students and providing relevant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Providing accessibility and visibility through Drop-in/Online sessions and Zoom appointments.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Regular monitoring of the visa status through ongoing visa reporting to ensure student’s  compliance with Immigration regulations.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2.2 Ongoing attendance monitoring through regular attendance </a:t>
                      </a: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reporting and </a:t>
                      </a:r>
                      <a:r>
                        <a:rPr lang="en-NZ" sz="900" i="0" kern="1200" noProof="0" dirty="0" err="1">
                          <a:solidFill>
                            <a:schemeClr val="tx1"/>
                          </a:solidFill>
                          <a:latin typeface="Verdana" panose="020B0604030504040204" pitchFamily="34" charset="0"/>
                          <a:ea typeface="Verdana" panose="020B0604030504040204" pitchFamily="34" charset="0"/>
                          <a:cs typeface="Verdana" panose="020B0604030504040204" pitchFamily="34" charset="0"/>
                        </a:rPr>
                        <a:t>SEAtS</a:t>
                      </a: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/PeopleSoft/Moodle to ensure </a:t>
                      </a: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student wellbeing, success, retention, and compliance obligations are managed effectively.</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2.3 Ongoing monitoring of students insurance through insurance reporting to ensure students are safe and covered.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2.4 Providing tailored support to Under 18 Students through regular follow-ups, workshops and engagement with Designated caregivers/guardians/parents.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2.5 Providing tailored support to international students that are starting late due to visa delays; students on performance agreements; Students studying online offshore; and sub priority groups such as SCAT, Partnership, pathways and Transferring/progressing students particularly from Bridgepoint.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2.6 Managing and supporting students that are arriving via border exceptions.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2.7 Managing and supporting students as per the NZ border reopen policies and Immigration policies.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0" kern="1200" noProof="0" dirty="0">
                          <a:solidFill>
                            <a:schemeClr val="tx1"/>
                          </a:solidFill>
                          <a:latin typeface="Verdana" panose="020B0604030504040204" pitchFamily="34" charset="0"/>
                          <a:ea typeface="Verdana" panose="020B0604030504040204" pitchFamily="34" charset="0"/>
                          <a:cs typeface="Verdana" panose="020B0604030504040204" pitchFamily="34" charset="0"/>
                        </a:rPr>
                        <a:t>2.8 Responding </a:t>
                      </a:r>
                      <a:r>
                        <a:rPr lang="en-NZ" sz="900" i="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rPr>
                        <a:t>to COVID related queries, challenges, concerns from the </a:t>
                      </a:r>
                      <a:r>
                        <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rPr>
                        <a:t>international students.</a:t>
                      </a:r>
                      <a:r>
                        <a:rPr lang="en-NZ" sz="900" i="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900" i="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rPr>
                        <a:t>2.9 Reviewing current processes as per the new Code of Practice. </a:t>
                      </a:r>
                      <a:endParaRPr lang="en-NZ" sz="900" i="0" baseline="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b="0" i="1" noProof="0" dirty="0">
                          <a:solidFill>
                            <a:schemeClr val="tx1"/>
                          </a:solidFill>
                          <a:latin typeface="Verdana" panose="020B0604030504040204" pitchFamily="34" charset="0"/>
                          <a:ea typeface="Verdana" panose="020B0604030504040204" pitchFamily="34" charset="0"/>
                          <a:cs typeface="Verdana" panose="020B0604030504040204" pitchFamily="34" charset="0"/>
                        </a:rPr>
                        <a:t>Note- To ensure support provisions are available across both Mt Albert and Waitakere campus.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NZ" sz="900" i="1"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i="1" noProof="0" dirty="0">
                          <a:solidFill>
                            <a:schemeClr val="tx1"/>
                          </a:solidFill>
                          <a:latin typeface="Verdana" panose="020B0604030504040204" pitchFamily="34" charset="0"/>
                          <a:ea typeface="Verdana" panose="020B0604030504040204" pitchFamily="34" charset="0"/>
                          <a:cs typeface="Verdana" panose="020B0604030504040204" pitchFamily="34" charset="0"/>
                        </a:rPr>
                        <a:t>Timings: Ongoing during the semester.</a:t>
                      </a:r>
                    </a:p>
                  </a:txBody>
                  <a:tcPr>
                    <a:solidFill>
                      <a:srgbClr val="165251">
                        <a:alpha val="25098"/>
                      </a:srgbClr>
                    </a:solidFill>
                  </a:tcPr>
                </a:tc>
                <a:extLst>
                  <a:ext uri="{0D108BD9-81ED-4DB2-BD59-A6C34878D82A}">
                    <a16:rowId xmlns:a16="http://schemas.microsoft.com/office/drawing/2014/main" val="2592934016"/>
                  </a:ext>
                </a:extLst>
              </a:tr>
            </a:tbl>
          </a:graphicData>
        </a:graphic>
      </p:graphicFrame>
      <p:sp>
        <p:nvSpPr>
          <p:cNvPr id="5" name="TextBox 4">
            <a:extLst>
              <a:ext uri="{FF2B5EF4-FFF2-40B4-BE49-F238E27FC236}">
                <a16:creationId xmlns:a16="http://schemas.microsoft.com/office/drawing/2014/main" id="{753C046B-3881-4213-B999-D777141B781B}"/>
              </a:ext>
            </a:extLst>
          </p:cNvPr>
          <p:cNvSpPr txBox="1"/>
          <p:nvPr/>
        </p:nvSpPr>
        <p:spPr>
          <a:xfrm>
            <a:off x="586084" y="-70537"/>
            <a:ext cx="11013733" cy="584775"/>
          </a:xfrm>
          <a:prstGeom prst="rect">
            <a:avLst/>
          </a:prstGeom>
          <a:noFill/>
        </p:spPr>
        <p:txBody>
          <a:bodyPr wrap="square" rtlCol="0">
            <a:spAutoFit/>
          </a:bodyPr>
          <a:lstStyle/>
          <a:p>
            <a:r>
              <a:rPr lang="en-NZ" sz="3200" dirty="0">
                <a:solidFill>
                  <a:schemeClr val="bg1"/>
                </a:solidFill>
                <a:latin typeface="Soho Gothic Pro Light" panose="020B0303030504020204" pitchFamily="34" charset="0"/>
                <a:ea typeface="Verdana" panose="020B0604030504040204" pitchFamily="34" charset="0"/>
                <a:cs typeface="Verdana" panose="020B0604030504040204" pitchFamily="34" charset="0"/>
              </a:rPr>
              <a:t>International Student and Business Support Action Plan 2023</a:t>
            </a:r>
          </a:p>
        </p:txBody>
      </p:sp>
    </p:spTree>
    <p:custDataLst>
      <p:tags r:id="rId1"/>
    </p:custDataLst>
    <p:extLst>
      <p:ext uri="{BB962C8B-B14F-4D97-AF65-F5344CB8AC3E}">
        <p14:creationId xmlns:p14="http://schemas.microsoft.com/office/powerpoint/2010/main" val="213170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3CE92B3-CA44-41BB-ACC1-C01CE4E6AB34}"/>
              </a:ext>
            </a:extLst>
          </p:cNvPr>
          <p:cNvGraphicFramePr>
            <a:graphicFrameLocks noGrp="1"/>
          </p:cNvGraphicFramePr>
          <p:nvPr>
            <p:extLst>
              <p:ext uri="{D42A27DB-BD31-4B8C-83A1-F6EECF244321}">
                <p14:modId xmlns:p14="http://schemas.microsoft.com/office/powerpoint/2010/main" val="493959305"/>
              </p:ext>
            </p:extLst>
          </p:nvPr>
        </p:nvGraphicFramePr>
        <p:xfrm>
          <a:off x="393584" y="1825625"/>
          <a:ext cx="11798416" cy="4841347"/>
        </p:xfrm>
        <a:graphic>
          <a:graphicData uri="http://schemas.openxmlformats.org/drawingml/2006/table">
            <a:tbl>
              <a:tblPr firstRow="1" bandRow="1">
                <a:tableStyleId>{5C22544A-7EE6-4342-B048-85BDC9FD1C3A}</a:tableStyleId>
              </a:tblPr>
              <a:tblGrid>
                <a:gridCol w="2519197">
                  <a:extLst>
                    <a:ext uri="{9D8B030D-6E8A-4147-A177-3AD203B41FA5}">
                      <a16:colId xmlns:a16="http://schemas.microsoft.com/office/drawing/2014/main" val="873481979"/>
                    </a:ext>
                  </a:extLst>
                </a:gridCol>
                <a:gridCol w="1865545">
                  <a:extLst>
                    <a:ext uri="{9D8B030D-6E8A-4147-A177-3AD203B41FA5}">
                      <a16:colId xmlns:a16="http://schemas.microsoft.com/office/drawing/2014/main" val="2054511734"/>
                    </a:ext>
                  </a:extLst>
                </a:gridCol>
                <a:gridCol w="7413674">
                  <a:extLst>
                    <a:ext uri="{9D8B030D-6E8A-4147-A177-3AD203B41FA5}">
                      <a16:colId xmlns:a16="http://schemas.microsoft.com/office/drawing/2014/main" val="2534113595"/>
                    </a:ext>
                  </a:extLst>
                </a:gridCol>
              </a:tblGrid>
              <a:tr h="1422885">
                <a:tc>
                  <a:txBody>
                    <a:bodyPr/>
                    <a:lstStyle/>
                    <a:p>
                      <a:r>
                        <a:rPr lang="en-NZ" sz="800" b="1"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Engage and inspire staff so they are proud to work at Unitec and are equipped with the capabilities to support quality learning</a:t>
                      </a:r>
                    </a:p>
                  </a:txBody>
                  <a:tcPr>
                    <a:solidFill>
                      <a:srgbClr val="165251">
                        <a:alpha val="25098"/>
                      </a:srgbClr>
                    </a:solidFill>
                  </a:tcPr>
                </a:tc>
                <a:tc>
                  <a:txBody>
                    <a:bodyPr/>
                    <a:lstStyle/>
                    <a:p>
                      <a:pPr algn="ctr"/>
                      <a:endParaRPr lang="en-GB" sz="800" b="1" i="1" baseline="30000" dirty="0">
                        <a:solidFill>
                          <a:schemeClr val="bg1"/>
                        </a:solidFill>
                        <a:latin typeface="Soho Gothic Pro Light" panose="020B0303030504020204" pitchFamily="34" charset="0"/>
                      </a:endParaRPr>
                    </a:p>
                    <a:p>
                      <a:pPr algn="l"/>
                      <a:r>
                        <a:rPr lang="en-GB" sz="900" b="0" i="0" baseline="0" dirty="0">
                          <a:solidFill>
                            <a:schemeClr val="tx1"/>
                          </a:solidFill>
                          <a:latin typeface="Verdana" panose="020B0604030504040204" pitchFamily="34" charset="0"/>
                          <a:ea typeface="Verdana" panose="020B0604030504040204" pitchFamily="34" charset="0"/>
                          <a:cs typeface="Verdana" panose="020B0604030504040204" pitchFamily="34" charset="0"/>
                        </a:rPr>
                        <a:t>Enhance team wellbeing and trust, together with professional and leadership competencies, in line with Te Noho Kotahitanga</a:t>
                      </a:r>
                    </a:p>
                  </a:txBody>
                  <a:tcPr>
                    <a:solidFill>
                      <a:srgbClr val="165251">
                        <a:alpha val="25098"/>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3.1 Maintaining team cohesiveness through regular team meetings, one on one sessions and team activities.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3.2 Ensuring collaboration within student success, wider Unitec Teams and external stakeholders, to enhance team development opportunities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3.3 Encouraging opportunities for the team to engage in development activities such as but not limited to attending People Management workshops offered by Unitec, any external relevant workshops.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3.4 Supporting more opportunities for cross skills training.</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3.5 Ensuring staff voice is captured </a:t>
                      </a: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and reflected in processes. </a:t>
                      </a:r>
                    </a:p>
                    <a:p>
                      <a:r>
                        <a:rPr lang="en-US"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3.6 </a:t>
                      </a:r>
                      <a:r>
                        <a:rPr lang="en-US"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Encouraging flexible working style to meet needs of balance physical and mental wellbeing over COVID pandemic </a:t>
                      </a:r>
                      <a:endPar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extLst>
                  <a:ext uri="{0D108BD9-81ED-4DB2-BD59-A6C34878D82A}">
                    <a16:rowId xmlns:a16="http://schemas.microsoft.com/office/drawing/2014/main" val="661292028"/>
                  </a:ext>
                </a:extLst>
              </a:tr>
              <a:tr h="3149707">
                <a:tc>
                  <a:txBody>
                    <a:bodyPr/>
                    <a:lstStyle/>
                    <a:p>
                      <a:r>
                        <a:rPr lang="en-NZ" sz="800" b="1"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Build a financially sustainable organisation to invest in the future with an annual operating surplus</a:t>
                      </a:r>
                    </a:p>
                  </a:txBody>
                  <a:tcPr>
                    <a:solidFill>
                      <a:srgbClr val="165251">
                        <a:alpha val="25098"/>
                      </a:srgbClr>
                    </a:solidFill>
                  </a:tcPr>
                </a:tc>
                <a:tc>
                  <a:txBody>
                    <a:bodyPr/>
                    <a:lstStyle/>
                    <a:p>
                      <a:pPr algn="ctr"/>
                      <a:endParaRPr lang="en-GB" sz="800" b="1" i="1" baseline="30000" dirty="0">
                        <a:solidFill>
                          <a:schemeClr val="bg1"/>
                        </a:solidFill>
                        <a:latin typeface="Soho Gothic Pro Light" panose="020B0303030504020204" pitchFamily="34" charset="0"/>
                      </a:endParaRPr>
                    </a:p>
                    <a:p>
                      <a:pPr algn="l"/>
                      <a:r>
                        <a:rPr lang="en-GB" sz="900" b="0" i="0" baseline="0" dirty="0">
                          <a:solidFill>
                            <a:schemeClr val="tx1"/>
                          </a:solidFill>
                          <a:latin typeface="Verdana" panose="020B0604030504040204" pitchFamily="34" charset="0"/>
                          <a:ea typeface="Verdana" panose="020B0604030504040204" pitchFamily="34" charset="0"/>
                          <a:cs typeface="Verdana" panose="020B0604030504040204" pitchFamily="34" charset="0"/>
                        </a:rPr>
                        <a:t>Align, review and invest in best practices across the sector to sustain Student Success</a:t>
                      </a:r>
                    </a:p>
                  </a:txBody>
                  <a:tcPr>
                    <a:solidFill>
                      <a:srgbClr val="165251">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4.1 Benchmarking through collaboration with communities and stakeholders through below practices: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Regular data from INZ regarding Unitec and ITP sector.</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Engaging with ITP to understand the pastoral care</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Optimising resources through cross training and partnering within the team to attain effective outcomes.</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4.2 Partnering with Finance to support robust refund process, insurance</a:t>
                      </a:r>
                      <a:r>
                        <a:rPr lang="en-NZ" sz="900" b="0" i="0" kern="1200" baseline="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compliance, </a:t>
                      </a: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deferrals and debt collection</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4.3 Partnering with Communications and Marketing within Unitec to ensure effective communication to students</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4.4 Partnering with Academic to communicate student support and compliance requirement in relevance to international.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4.5 Periodic review of processes to ensure effective resource allocation and sustainability.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4.6 Working with internal</a:t>
                      </a:r>
                      <a:r>
                        <a:rPr lang="en-NZ" sz="900" b="0" i="0" kern="1200" baseline="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stakeholders (</a:t>
                      </a: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Operations</a:t>
                      </a:r>
                      <a:r>
                        <a:rPr lang="en-NZ" sz="900" b="0" i="0" kern="1200" baseline="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Team) and external stakeholders (</a:t>
                      </a:r>
                      <a:r>
                        <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Te </a:t>
                      </a:r>
                      <a:r>
                        <a:rPr lang="en-NZ" sz="900" b="0" i="0" kern="1200" dirty="0" err="1">
                          <a:solidFill>
                            <a:schemeClr val="tx1"/>
                          </a:solidFill>
                          <a:effectLst/>
                          <a:latin typeface="Verdana" panose="020B0604030504040204" pitchFamily="34" charset="0"/>
                          <a:ea typeface="Verdana" panose="020B0604030504040204" pitchFamily="34" charset="0"/>
                          <a:cs typeface="Verdana" panose="020B0604030504040204" pitchFamily="34" charset="0"/>
                        </a:rPr>
                        <a:t>Pūkenga</a:t>
                      </a:r>
                      <a:r>
                        <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MOE,</a:t>
                      </a:r>
                      <a:r>
                        <a:rPr lang="en-NZ" sz="900" b="0" i="0" kern="1200" baseline="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 </a:t>
                      </a: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INZ) through Border Exception processes to supports student’s return to NZ.</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4.7 Building confidence in our performance among stakeholder through focus on:</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Successful External Audits</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Self-review of compliance with the code of practice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Effective management of risk cases </a:t>
                      </a:r>
                    </a:p>
                    <a:p>
                      <a:r>
                        <a:rPr lang="en-US" sz="900" b="0" i="0" kern="1200" noProof="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4.8 </a:t>
                      </a:r>
                      <a:r>
                        <a:rPr lang="en-US"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rPr>
                        <a:t>Partnering with MIT International and student support team to cross-learn the processes and enabling a practical self-evaluation assessment on topics related to international sectors. </a:t>
                      </a:r>
                      <a:endParaRPr lang="en-NZ" sz="900" b="0" i="0" kern="1200"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extLst>
                  <a:ext uri="{0D108BD9-81ED-4DB2-BD59-A6C34878D82A}">
                    <a16:rowId xmlns:a16="http://schemas.microsoft.com/office/drawing/2014/main" val="1395483299"/>
                  </a:ext>
                </a:extLst>
              </a:tr>
              <a:tr h="0">
                <a:tc>
                  <a:txBody>
                    <a:bodyPr/>
                    <a:lstStyle/>
                    <a:p>
                      <a:endParaRPr lang="en-NZ" sz="800" b="1" noProof="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tc>
                  <a:txBody>
                    <a:bodyPr/>
                    <a:lstStyle/>
                    <a:p>
                      <a:pPr algn="l"/>
                      <a:endParaRPr lang="en-GB" sz="900" b="0" i="0" baseline="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endParaRPr lang="en-NZ" sz="900" i="0" noProof="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solidFill>
                      <a:srgbClr val="165251">
                        <a:alpha val="25098"/>
                      </a:srgbClr>
                    </a:solidFill>
                  </a:tcPr>
                </a:tc>
                <a:extLst>
                  <a:ext uri="{0D108BD9-81ED-4DB2-BD59-A6C34878D82A}">
                    <a16:rowId xmlns:a16="http://schemas.microsoft.com/office/drawing/2014/main" val="3060459929"/>
                  </a:ext>
                </a:extLst>
              </a:tr>
            </a:tbl>
          </a:graphicData>
        </a:graphic>
      </p:graphicFrame>
      <p:graphicFrame>
        <p:nvGraphicFramePr>
          <p:cNvPr id="3" name="Table 2">
            <a:extLst>
              <a:ext uri="{FF2B5EF4-FFF2-40B4-BE49-F238E27FC236}">
                <a16:creationId xmlns:a16="http://schemas.microsoft.com/office/drawing/2014/main" id="{EBDDF8E5-5740-4B90-9809-04E5BFDF8034}"/>
              </a:ext>
            </a:extLst>
          </p:cNvPr>
          <p:cNvGraphicFramePr>
            <a:graphicFrameLocks noGrp="1"/>
          </p:cNvGraphicFramePr>
          <p:nvPr>
            <p:extLst>
              <p:ext uri="{D42A27DB-BD31-4B8C-83A1-F6EECF244321}">
                <p14:modId xmlns:p14="http://schemas.microsoft.com/office/powerpoint/2010/main" val="3982144037"/>
              </p:ext>
            </p:extLst>
          </p:nvPr>
        </p:nvGraphicFramePr>
        <p:xfrm>
          <a:off x="393584" y="1398905"/>
          <a:ext cx="11584290" cy="426720"/>
        </p:xfrm>
        <a:graphic>
          <a:graphicData uri="http://schemas.openxmlformats.org/drawingml/2006/table">
            <a:tbl>
              <a:tblPr firstRow="1" bandRow="1">
                <a:tableStyleId>{5C22544A-7EE6-4342-B048-85BDC9FD1C3A}</a:tableStyleId>
              </a:tblPr>
              <a:tblGrid>
                <a:gridCol w="2473477">
                  <a:extLst>
                    <a:ext uri="{9D8B030D-6E8A-4147-A177-3AD203B41FA5}">
                      <a16:colId xmlns:a16="http://schemas.microsoft.com/office/drawing/2014/main" val="1887279378"/>
                    </a:ext>
                  </a:extLst>
                </a:gridCol>
                <a:gridCol w="1778552">
                  <a:extLst>
                    <a:ext uri="{9D8B030D-6E8A-4147-A177-3AD203B41FA5}">
                      <a16:colId xmlns:a16="http://schemas.microsoft.com/office/drawing/2014/main" val="1251741811"/>
                    </a:ext>
                  </a:extLst>
                </a:gridCol>
                <a:gridCol w="7332261">
                  <a:extLst>
                    <a:ext uri="{9D8B030D-6E8A-4147-A177-3AD203B41FA5}">
                      <a16:colId xmlns:a16="http://schemas.microsoft.com/office/drawing/2014/main" val="1882485970"/>
                    </a:ext>
                  </a:extLst>
                </a:gridCol>
              </a:tblGrid>
              <a:tr h="156216">
                <a:tc>
                  <a:txBody>
                    <a:bodyPr/>
                    <a:lstStyle/>
                    <a:p>
                      <a:pPr algn="ctr"/>
                      <a:r>
                        <a:rPr lang="en-NZ" sz="1100" b="0" dirty="0">
                          <a:latin typeface="Verdana" panose="020B0604030504040204" pitchFamily="34" charset="0"/>
                          <a:ea typeface="Verdana" panose="020B0604030504040204" pitchFamily="34" charset="0"/>
                          <a:cs typeface="Verdana" panose="020B0604030504040204" pitchFamily="34" charset="0"/>
                        </a:rPr>
                        <a:t>Unitec Priority</a:t>
                      </a:r>
                    </a:p>
                  </a:txBody>
                  <a:tcPr>
                    <a:solidFill>
                      <a:srgbClr val="003300"/>
                    </a:solidFill>
                  </a:tcPr>
                </a:tc>
                <a:tc>
                  <a:txBody>
                    <a:bodyPr/>
                    <a:lstStyle/>
                    <a:p>
                      <a:pPr algn="ctr"/>
                      <a:r>
                        <a:rPr lang="en-NZ" sz="1100" b="0" kern="1200" dirty="0">
                          <a:solidFill>
                            <a:schemeClr val="lt1"/>
                          </a:solidFill>
                          <a:latin typeface="Verdana" panose="020B0604030504040204" pitchFamily="34" charset="0"/>
                          <a:ea typeface="Verdana" panose="020B0604030504040204" pitchFamily="34" charset="0"/>
                          <a:cs typeface="Verdana" panose="020B0604030504040204" pitchFamily="34" charset="0"/>
                        </a:rPr>
                        <a:t>Student Success Team Priority</a:t>
                      </a:r>
                    </a:p>
                  </a:txBody>
                  <a:tcPr>
                    <a:solidFill>
                      <a:srgbClr val="003300"/>
                    </a:solidFill>
                  </a:tcPr>
                </a:tc>
                <a:tc>
                  <a:txBody>
                    <a:bodyPr/>
                    <a:lstStyle/>
                    <a:p>
                      <a:pPr algn="ctr">
                        <a:lnSpc>
                          <a:spcPct val="100000"/>
                        </a:lnSpc>
                      </a:pPr>
                      <a:r>
                        <a:rPr lang="en-NZ" sz="1100" b="0" kern="1200" dirty="0">
                          <a:solidFill>
                            <a:schemeClr val="lt1"/>
                          </a:solidFill>
                          <a:latin typeface="Verdana" panose="020B0604030504040204" pitchFamily="34" charset="0"/>
                          <a:ea typeface="Verdana" panose="020B0604030504040204" pitchFamily="34" charset="0"/>
                          <a:cs typeface="Verdana" panose="020B0604030504040204" pitchFamily="34" charset="0"/>
                        </a:rPr>
                        <a:t>Action and Timing</a:t>
                      </a:r>
                    </a:p>
                  </a:txBody>
                  <a:tcPr>
                    <a:solidFill>
                      <a:srgbClr val="003300"/>
                    </a:solidFill>
                  </a:tcPr>
                </a:tc>
                <a:extLst>
                  <a:ext uri="{0D108BD9-81ED-4DB2-BD59-A6C34878D82A}">
                    <a16:rowId xmlns:a16="http://schemas.microsoft.com/office/drawing/2014/main" val="3791348726"/>
                  </a:ext>
                </a:extLst>
              </a:tr>
            </a:tbl>
          </a:graphicData>
        </a:graphic>
      </p:graphicFrame>
    </p:spTree>
    <p:extLst>
      <p:ext uri="{BB962C8B-B14F-4D97-AF65-F5344CB8AC3E}">
        <p14:creationId xmlns:p14="http://schemas.microsoft.com/office/powerpoint/2010/main" val="41338088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B35812CD8612468976E7D83BC0F0A4" ma:contentTypeVersion="13" ma:contentTypeDescription="Create a new document." ma:contentTypeScope="" ma:versionID="b28f44845dabe611da6f87bef010e9a8">
  <xsd:schema xmlns:xsd="http://www.w3.org/2001/XMLSchema" xmlns:xs="http://www.w3.org/2001/XMLSchema" xmlns:p="http://schemas.microsoft.com/office/2006/metadata/properties" xmlns:ns3="e01a0b1f-4f13-421a-a456-92faa1c9a7ad" xmlns:ns4="b507e6d3-e61b-46bb-87f7-aa955879b9bd" targetNamespace="http://schemas.microsoft.com/office/2006/metadata/properties" ma:root="true" ma:fieldsID="2223d5beefedca9d8a02d6ed7f4ea808" ns3:_="" ns4:_="">
    <xsd:import namespace="e01a0b1f-4f13-421a-a456-92faa1c9a7ad"/>
    <xsd:import namespace="b507e6d3-e61b-46bb-87f7-aa955879b9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1a0b1f-4f13-421a-a456-92faa1c9a7a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07e6d3-e61b-46bb-87f7-aa955879b9b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A9D51F-1D77-4399-A2F6-16A9BCB15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1a0b1f-4f13-421a-a456-92faa1c9a7ad"/>
    <ds:schemaRef ds:uri="b507e6d3-e61b-46bb-87f7-aa955879b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3073C7-ABA6-40E9-B20F-37E6EECD312A}">
  <ds:schemaRefs>
    <ds:schemaRef ds:uri="e01a0b1f-4f13-421a-a456-92faa1c9a7ad"/>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b507e6d3-e61b-46bb-87f7-aa955879b9b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06DF046-408D-47A8-B662-3752641E19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2186</TotalTime>
  <Words>1070</Words>
  <Application>Microsoft Office PowerPoint</Application>
  <PresentationFormat>Widescreen</PresentationFormat>
  <Paragraphs>71</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Soho Gothic Pro Light</vt:lpstr>
      <vt:lpstr>Verdana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dc:creator>
  <cp:lastModifiedBy>Mirela Szekely</cp:lastModifiedBy>
  <cp:revision>101</cp:revision>
  <dcterms:created xsi:type="dcterms:W3CDTF">2019-11-19T04:54:32Z</dcterms:created>
  <dcterms:modified xsi:type="dcterms:W3CDTF">2023-05-28T22:16:51Z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58B3A29D-79E9-4884-A783-93EF8199E861</vt:lpwstr>
  </property>
  <property fmtid="{D5CDD505-2E9C-101B-9397-08002B2CF9AE}" pid="3" name="ArticulatePath">
    <vt:lpwstr>Team Action Plan Template PPT</vt:lpwstr>
  </property>
  <property fmtid="{D5CDD505-2E9C-101B-9397-08002B2CF9AE}" pid="4" name="ContentTypeId">
    <vt:lpwstr>0x010100EEB35812CD8612468976E7D83BC0F0A4</vt:lpwstr>
  </property>
</Properties>
</file>