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351680-8580-6C58-93B4-08DE89384B1F}" name="Donna Cavell" initials="DC" userId="S::dcavell@unitec.ac.nz::dfc2f45a-18b5-4751-b7be-a293a6d96e70" providerId="AD"/>
  <p188:author id="{A8ACB7DF-6B1E-3B39-295A-3D8D6B1CBF4E}" name="Aanoalii Rowena Fuluifaga" initials="AF" userId="S::rfuluifa@unitec.ac.nz::9c0197a1-2e03-4cd9-b223-1810dcb266d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Mckay" initials="GM" lastIdx="8" clrIdx="0">
    <p:extLst>
      <p:ext uri="{19B8F6BF-5375-455C-9EA6-DF929625EA0E}">
        <p15:presenceInfo xmlns:p15="http://schemas.microsoft.com/office/powerpoint/2012/main" userId="S-1-5-21-149251146-2169925306-3769764739-880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336600"/>
    <a:srgbClr val="165251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9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327D10-BDEE-4279-B709-B3B873E0BD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F45C2-4251-4AB0-B255-D9FCFD3682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B16-83B7-4AAF-8F14-E10F6FB21F64}" type="datetimeFigureOut">
              <a:rPr lang="en-NZ" smtClean="0"/>
              <a:t>29/05/2023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3C736-4E4A-4765-85EF-0B05E4D45E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2FA95-4A89-443E-85A9-3C6BD381A1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DBF2-B44F-4CDB-9FD3-A88D8C0838F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93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42F19-4263-4D66-9B80-E08A6B5783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9413"/>
            <a:ext cx="12192000" cy="1313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7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3"/>
    </p:custDataLst>
    <p:extLst>
      <p:ext uri="{BB962C8B-B14F-4D97-AF65-F5344CB8AC3E}">
        <p14:creationId xmlns:p14="http://schemas.microsoft.com/office/powerpoint/2010/main" val="82230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D101F4-1380-47C9-97B3-835C2437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97307"/>
              </p:ext>
            </p:extLst>
          </p:nvPr>
        </p:nvGraphicFramePr>
        <p:xfrm>
          <a:off x="282388" y="1182312"/>
          <a:ext cx="1162722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3210990403"/>
                    </a:ext>
                  </a:extLst>
                </a:gridCol>
                <a:gridCol w="2737037">
                  <a:extLst>
                    <a:ext uri="{9D8B030D-6E8A-4147-A177-3AD203B41FA5}">
                      <a16:colId xmlns:a16="http://schemas.microsoft.com/office/drawing/2014/main" val="2866979411"/>
                    </a:ext>
                  </a:extLst>
                </a:gridCol>
                <a:gridCol w="6070787">
                  <a:extLst>
                    <a:ext uri="{9D8B030D-6E8A-4147-A177-3AD203B41FA5}">
                      <a16:colId xmlns:a16="http://schemas.microsoft.com/office/drawing/2014/main" val="2105983677"/>
                    </a:ext>
                  </a:extLst>
                </a:gridCol>
              </a:tblGrid>
              <a:tr h="147994"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Unitec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Student Success Priority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kern="1200" dirty="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Action and Timing</a:t>
                      </a: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06870"/>
                  </a:ext>
                </a:extLst>
              </a:tr>
              <a:tr h="615386">
                <a:tc>
                  <a:txBody>
                    <a:bodyPr/>
                    <a:lstStyle/>
                    <a:p>
                      <a:r>
                        <a:rPr lang="en-NZ" sz="9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Improve the success of all learners, achieving parity</a:t>
                      </a:r>
                      <a:r>
                        <a:rPr lang="en-NZ" sz="9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for Māori, Pacific and under 25s by 2024, enhancing the success of International learners and Disabled learners, and serving the educational needs of Tāmaki Makaurau</a:t>
                      </a:r>
                    </a:p>
                    <a:p>
                      <a:endParaRPr lang="en-NZ" sz="900" b="1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NZ" sz="10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RANGATIRATANGA</a:t>
                      </a:r>
                    </a:p>
                    <a:p>
                      <a:pPr algn="ctr"/>
                      <a:r>
                        <a:rPr lang="en-NZ" sz="900" b="0" i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Authority &amp; Responsibility</a:t>
                      </a:r>
                    </a:p>
                    <a:p>
                      <a:pPr algn="ctr"/>
                      <a:endParaRPr lang="en-NZ" sz="1000" b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&amp; engage all learners to develop a range of relevant skills and connections that raise learner outcomes, progression and wellbeing, while prioritising our Disability Strategy</a:t>
                      </a:r>
                      <a:endParaRPr lang="en-US" sz="800" i="1" dirty="0">
                        <a:latin typeface="Soho Gothic Pro Light" panose="020B0303030504020204" pitchFamily="34" charset="0"/>
                      </a:endParaRPr>
                    </a:p>
                    <a:p>
                      <a:pPr algn="ctr"/>
                      <a:endParaRPr lang="en-US" sz="800" i="1" dirty="0">
                        <a:latin typeface="Soho Gothic Pro Light" panose="020B0303030504020204" pitchFamily="34" charset="0"/>
                      </a:endParaRPr>
                    </a:p>
                    <a:p>
                      <a:pPr algn="ctr"/>
                      <a:endParaRPr lang="en-US" sz="800" i="1" dirty="0">
                        <a:latin typeface="Soho Gothic Pro Light" panose="020B0303030504020204" pitchFamily="34" charset="0"/>
                      </a:endParaRPr>
                    </a:p>
                    <a:p>
                      <a:pPr algn="ctr"/>
                      <a:endParaRPr lang="en-US" sz="1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0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Embed the principals and through best practice, support outcomes of the Unitec/MIT Disability Strategy. (Q1 - 4)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Collaborate with Unitec whānau to create and operationalise the Unitec Disability Action Plan.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Work in partnership with key priority group staff &amp; learners to ensure Access4Success communications, information and practices are accessible, inclusive and culturally aware.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with Disabled and Neurodiverse Learners to ensure they have opportunities to influence continuous improvement in equity, diversity and inclusion across Unitec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 information and support to ensure institution wide access to accurate and timely disability data. (Q1 – Q2)</a:t>
                      </a:r>
                      <a:endParaRPr lang="en-NZ" sz="800" b="0" i="0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6406"/>
                  </a:ext>
                </a:extLst>
              </a:tr>
              <a:tr h="392393">
                <a:tc>
                  <a:txBody>
                    <a:bodyPr/>
                    <a:lstStyle/>
                    <a:p>
                      <a:r>
                        <a:rPr lang="en-NZ" sz="9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Provide</a:t>
                      </a:r>
                      <a:r>
                        <a:rPr lang="en-NZ" sz="900" b="1" baseline="0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high quality learning, teaching and applied research to develop work-ready lifelong learners</a:t>
                      </a:r>
                    </a:p>
                    <a:p>
                      <a:endParaRPr lang="en-NZ" sz="900" b="1" baseline="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NZ" sz="10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MAHI KOTAHITANGA</a:t>
                      </a:r>
                    </a:p>
                    <a:p>
                      <a:pPr algn="ctr"/>
                      <a:r>
                        <a:rPr lang="en-NZ" sz="900" b="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Co-operation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effective Academic, Pastoral and Research support that is accessible and caters to the diverse academic and wellbeing needs of our learners.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i="1" dirty="0">
                        <a:latin typeface="Soho Gothic Pro Light" panose="020B0303030504020204" pitchFamily="34" charset="0"/>
                      </a:endParaRPr>
                    </a:p>
                    <a:p>
                      <a:pPr algn="l"/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 support and resources that promote and enable accessible and equitable access to information and learning.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Promote and provide Assistive Technology advice, equipment and training and source funding options for all eligible students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with Learning and Achievement colleagues to provide high quality learning, inclusive teaching and resources to disabled learners across Unitec (Q1 – Q4)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 connections with external employment service providers to ensure disabled learners and graduates have equal employment opportunities. (Q3 – Q4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NZ" sz="800" b="1" i="1" baseline="0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34016"/>
                  </a:ext>
                </a:extLst>
              </a:tr>
              <a:tr h="365453">
                <a:tc>
                  <a:txBody>
                    <a:bodyPr/>
                    <a:lstStyle/>
                    <a:p>
                      <a:r>
                        <a:rPr lang="en-NZ" sz="9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Engage and inspire staff so they are proud to work at Unitec and are equipped with the capabilities to support quality learning</a:t>
                      </a:r>
                    </a:p>
                    <a:p>
                      <a:endParaRPr lang="en-NZ" sz="900" b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NZ" sz="10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WAKARITENGA</a:t>
                      </a:r>
                    </a:p>
                    <a:p>
                      <a:pPr algn="ctr"/>
                      <a:r>
                        <a:rPr lang="en-NZ" sz="900" b="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Legitimacy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 team wellbeing and trust, together with professional and leadership competencies, and support the transition to Te P</a:t>
                      </a:r>
                      <a:r>
                        <a:rPr lang="mi-NZ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ūkenga with improved Communications and increase staff Engagement.</a:t>
                      </a:r>
                      <a:endParaRPr lang="en-NZ" sz="9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NZ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Provide insights, guidance and support to the Te Pūkenga Disability Leadership Group (TPDLG) to ensure to ensure equitable outcomes for disabled learners.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with Te Puna Ako &amp; the Learning &amp; Development team to increase staff disability confidence and capability across Unitec. (Q3 – 4)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with Maia and Pacific Centre to reciprocate knowledge and increase disability and cultural confidence and capability. (Q1 –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0" i="0" kern="12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40102"/>
                  </a:ext>
                </a:extLst>
              </a:tr>
              <a:tr h="159907">
                <a:tc>
                  <a:txBody>
                    <a:bodyPr/>
                    <a:lstStyle/>
                    <a:p>
                      <a:r>
                        <a:rPr lang="en-NZ" sz="9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Build a financially sustainable organisation to invest in the future with an annual operating surplus</a:t>
                      </a:r>
                    </a:p>
                    <a:p>
                      <a:endParaRPr lang="en-NZ" sz="900" b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NZ" sz="1000" b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KAITIAKITANGA</a:t>
                      </a:r>
                    </a:p>
                    <a:p>
                      <a:pPr algn="ctr"/>
                      <a:r>
                        <a:rPr lang="en-NZ" sz="900" b="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Guardianship</a:t>
                      </a: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Align, review and invest in best practices across the sector to ensure our services are adaptable, sustainable and compliant.</a:t>
                      </a:r>
                      <a:endParaRPr lang="en-NZ" sz="9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800" b="0" i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Partner with relevant stakeholders to ensure Unitec practices reflect best practice in the disability sector (Q1 – 4)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NZ" sz="800" b="0" i="1" u="none" strike="noStrike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</a:rPr>
                        <a:t>Partner with IT to streamline Student information and Enrolment systems management by creating a SOP (Standards operation procedures) to enhance access and information for enrolled Disabled learners  (Q1 – Q2)</a:t>
                      </a:r>
                      <a:endParaRPr lang="en-NZ" sz="80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Verdana"/>
                        <a:ea typeface="Verdana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Represent and advocate for disability and accessibility across Unitec by active representation with the Diversity and Inclusion Rōpū </a:t>
                      </a:r>
                      <a:r>
                        <a:rPr lang="en-NZ" sz="800" i="1" noProof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(Q2 </a:t>
                      </a: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– 4)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NZ" sz="800" i="1" noProof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"/>
                          <a:ea typeface="Verdana"/>
                          <a:cs typeface="Verdana" panose="020B0604030504040204" pitchFamily="34" charset="0"/>
                        </a:rPr>
                        <a:t>Support the implementation of any relevant actions of the Unitec Disability Action Plan (Q1 – Q4)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NZ" sz="800" b="1" i="1" noProof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165251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1131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3C046B-3881-4213-B999-D777141B781B}"/>
              </a:ext>
            </a:extLst>
          </p:cNvPr>
          <p:cNvSpPr txBox="1"/>
          <p:nvPr/>
        </p:nvSpPr>
        <p:spPr>
          <a:xfrm>
            <a:off x="603500" y="0"/>
            <a:ext cx="1088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  <a:latin typeface="Soho Gothic Pro Light" panose="020B0303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Access4Success Team  Action Plan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705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HEME" val="MXGhHlj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B097FF4030924F9A4082DC36726C5E" ma:contentTypeVersion="14" ma:contentTypeDescription="Create a new document." ma:contentTypeScope="" ma:versionID="87a9a16597b4d78d3a64c16e2af6ecdc">
  <xsd:schema xmlns:xsd="http://www.w3.org/2001/XMLSchema" xmlns:xs="http://www.w3.org/2001/XMLSchema" xmlns:p="http://schemas.microsoft.com/office/2006/metadata/properties" xmlns:ns2="741d39a9-364a-4606-b0f7-92d41bd5ac7d" xmlns:ns3="47e96286-102e-42a2-962f-f1ad60aa3963" targetNamespace="http://schemas.microsoft.com/office/2006/metadata/properties" ma:root="true" ma:fieldsID="c09c6a8f9f55facd97e6c2a7997f4975" ns2:_="" ns3:_="">
    <xsd:import namespace="741d39a9-364a-4606-b0f7-92d41bd5ac7d"/>
    <xsd:import namespace="47e96286-102e-42a2-962f-f1ad60aa39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Lastaccessed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1d39a9-364a-4606-b0f7-92d41bd5ac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astaccessed" ma:index="20" nillable="true" ma:displayName="Last accessed" ma:description="Person last accessed this folder" ma:format="Dropdown" ma:list="UserInfo" ma:SharePointGroup="0" ma:internalName="Lastaccesse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96286-102e-42a2-962f-f1ad60aa396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accessed xmlns="741d39a9-364a-4606-b0f7-92d41bd5ac7d">
      <UserInfo>
        <DisplayName/>
        <AccountId xsi:nil="true"/>
        <AccountType/>
      </UserInfo>
    </Lastaccessed>
    <SharedWithUsers xmlns="47e96286-102e-42a2-962f-f1ad60aa3963">
      <UserInfo>
        <DisplayName>Aanoalii Rowena Fuluifaga</DisplayName>
        <AccountId>6</AccountId>
        <AccountType/>
      </UserInfo>
      <UserInfo>
        <DisplayName>Katy Mann Benn</DisplayName>
        <AccountId>22</AccountId>
        <AccountType/>
      </UserInfo>
      <UserInfo>
        <DisplayName>Donna Cavell</DisplayName>
        <AccountId>24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DF5EDC-252C-414E-B112-5246651000F0}">
  <ds:schemaRefs>
    <ds:schemaRef ds:uri="47e96286-102e-42a2-962f-f1ad60aa3963"/>
    <ds:schemaRef ds:uri="741d39a9-364a-4606-b0f7-92d41bd5ac7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73073C7-ABA6-40E9-B20F-37E6EECD312A}">
  <ds:schemaRefs>
    <ds:schemaRef ds:uri="47e96286-102e-42a2-962f-f1ad60aa3963"/>
    <ds:schemaRef ds:uri="741d39a9-364a-4606-b0f7-92d41bd5ac7d"/>
    <ds:schemaRef ds:uri="b507e6d3-e61b-46bb-87f7-aa955879b9bd"/>
    <ds:schemaRef ds:uri="e01a0b1f-4f13-421a-a456-92faa1c9a7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6DF046-408D-47A8-B662-3752641E19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606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Soho Gothic Pro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Meena</dc:creator>
  <cp:lastModifiedBy>Mirela Szekely</cp:lastModifiedBy>
  <cp:revision>62</cp:revision>
  <dcterms:created xsi:type="dcterms:W3CDTF">2019-11-19T04:54:32Z</dcterms:created>
  <dcterms:modified xsi:type="dcterms:W3CDTF">2023-05-28T22:16:26Z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58B3A29D-79E9-4884-A783-93EF8199E861</vt:lpwstr>
  </property>
  <property fmtid="{D5CDD505-2E9C-101B-9397-08002B2CF9AE}" pid="3" name="ArticulatePath">
    <vt:lpwstr>Team Action Plan Template PPT</vt:lpwstr>
  </property>
  <property fmtid="{D5CDD505-2E9C-101B-9397-08002B2CF9AE}" pid="4" name="ContentTypeId">
    <vt:lpwstr>0x01010056B097FF4030924F9A4082DC36726C5E</vt:lpwstr>
  </property>
</Properties>
</file>