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enn Mckay" initials="GM" lastIdx="8" clrIdx="0">
    <p:extLst>
      <p:ext uri="{19B8F6BF-5375-455C-9EA6-DF929625EA0E}">
        <p15:presenceInfo xmlns:p15="http://schemas.microsoft.com/office/powerpoint/2012/main" userId="S-1-5-21-149251146-2169925306-3769764739-880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336600"/>
    <a:srgbClr val="165251"/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0" autoAdjust="0"/>
    <p:restoredTop sz="95273" autoAdjust="0"/>
  </p:normalViewPr>
  <p:slideViewPr>
    <p:cSldViewPr snapToGrid="0">
      <p:cViewPr varScale="1">
        <p:scale>
          <a:sx n="59" d="100"/>
          <a:sy n="59" d="100"/>
        </p:scale>
        <p:origin x="972" y="9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04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327D10-BDEE-4279-B709-B3B873E0BD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F45C2-4251-4AB0-B255-D9FCFD368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BB16-83B7-4AAF-8F14-E10F6FB21F64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3C736-4E4A-4765-85EF-0B05E4D45E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2FA95-4A89-443E-85A9-3C6BD381A1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DBF2-B44F-4CDB-9FD3-A88D8C0838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593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270A5-B6DF-4ECE-A2A9-6F81E2B50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720"/>
            <a:ext cx="12207287" cy="7383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321B1-8FFE-4188-99E9-77493577C7A3}"/>
              </a:ext>
            </a:extLst>
          </p:cNvPr>
          <p:cNvSpPr txBox="1"/>
          <p:nvPr userDrawn="1"/>
        </p:nvSpPr>
        <p:spPr>
          <a:xfrm>
            <a:off x="752604" y="3070451"/>
            <a:ext cx="4419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>
                <a:solidFill>
                  <a:srgbClr val="0B5150"/>
                </a:solidFill>
                <a:latin typeface="Soho Gothic Pro Light" panose="020B03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 Action Plan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B646F-A48B-4224-B49A-5CCD685D316D}"/>
              </a:ext>
            </a:extLst>
          </p:cNvPr>
          <p:cNvSpPr txBox="1"/>
          <p:nvPr userDrawn="1"/>
        </p:nvSpPr>
        <p:spPr>
          <a:xfrm>
            <a:off x="752603" y="6263734"/>
            <a:ext cx="441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>
                <a:solidFill>
                  <a:srgbClr val="0B5150"/>
                </a:solidFill>
                <a:latin typeface="Soho Gothic Pro Light" panose="020B03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 / Version no.</a:t>
            </a:r>
          </a:p>
        </p:txBody>
      </p:sp>
    </p:spTree>
    <p:extLst>
      <p:ext uri="{BB962C8B-B14F-4D97-AF65-F5344CB8AC3E}">
        <p14:creationId xmlns:p14="http://schemas.microsoft.com/office/powerpoint/2010/main" val="45068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42F19-4263-4D66-9B80-E08A6B578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413"/>
            <a:ext cx="12192000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62EB0-AE75-4985-B146-F25FB4B97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544312"/>
            <a:ext cx="12192000" cy="1313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AAFBF-D70D-4DF4-8C64-2CAAB15AD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276" y="5903634"/>
            <a:ext cx="1753818" cy="7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2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F10C52-01D0-4FCD-A9BD-B8AFDE4E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5943600"/>
            <a:ext cx="1627558" cy="6766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568EBD-DBB7-440A-9D9B-E0E35FC4C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544312"/>
            <a:ext cx="12192000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7FC97-BDE3-4A7B-85DA-5DCAD24C6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75" y="-250"/>
            <a:ext cx="12246875" cy="6858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BD247D-9F39-44FE-8C1E-282873806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5" y="5903634"/>
            <a:ext cx="1753818" cy="7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9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30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D101F4-1380-47C9-97B3-835C2437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46879"/>
              </p:ext>
            </p:extLst>
          </p:nvPr>
        </p:nvGraphicFramePr>
        <p:xfrm>
          <a:off x="188253" y="1357717"/>
          <a:ext cx="11851347" cy="4274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243">
                  <a:extLst>
                    <a:ext uri="{9D8B030D-6E8A-4147-A177-3AD203B41FA5}">
                      <a16:colId xmlns:a16="http://schemas.microsoft.com/office/drawing/2014/main" val="3210990403"/>
                    </a:ext>
                  </a:extLst>
                </a:gridCol>
                <a:gridCol w="3419856">
                  <a:extLst>
                    <a:ext uri="{9D8B030D-6E8A-4147-A177-3AD203B41FA5}">
                      <a16:colId xmlns:a16="http://schemas.microsoft.com/office/drawing/2014/main" val="3289092617"/>
                    </a:ext>
                  </a:extLst>
                </a:gridCol>
                <a:gridCol w="5794248">
                  <a:extLst>
                    <a:ext uri="{9D8B030D-6E8A-4147-A177-3AD203B41FA5}">
                      <a16:colId xmlns:a16="http://schemas.microsoft.com/office/drawing/2014/main" val="21059836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 sz="11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Manaakitia</a:t>
                      </a:r>
                      <a:r>
                        <a:rPr lang="en-NZ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 Rito Priorities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Student Success Team Priority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1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and Timing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06870"/>
                  </a:ext>
                </a:extLst>
              </a:tr>
              <a:tr h="1241541">
                <a:tc>
                  <a:txBody>
                    <a:bodyPr/>
                    <a:lstStyle/>
                    <a:p>
                      <a:r>
                        <a:rPr lang="en-NZ" sz="10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Improve the success of all learners, achieving parity</a:t>
                      </a:r>
                      <a:r>
                        <a:rPr lang="en-NZ" sz="1000" b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for Māori, Pacific and under 25s by 2022, enhancing international learner success and serving the educational needs of </a:t>
                      </a:r>
                      <a:r>
                        <a:rPr lang="en-NZ" sz="1000" b="0" baseline="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Tāmaki</a:t>
                      </a:r>
                      <a:r>
                        <a:rPr lang="en-NZ" sz="1000" b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Z" sz="1000" b="0" baseline="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Makaurau</a:t>
                      </a:r>
                      <a:endParaRPr lang="en-NZ" sz="10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00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and engage all learners to develop a range of relevant skills and connections that raise learner outcomes, progression and wellbeing, while prioritising our Maori, Pacific and Disability Strategies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1000" i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Raise student progression by delivering a comprehensive and quality service with a focus on priority groups</a:t>
                      </a:r>
                      <a:br>
                        <a:rPr lang="en-NZ" sz="10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mi-NZ" sz="1000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10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Enhance the spirit of engagement through active relationship management and learners’ feedback</a:t>
                      </a:r>
                      <a:endParaRPr lang="en-NZ" sz="1000" b="1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8640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NZ" sz="10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Provide</a:t>
                      </a:r>
                      <a:r>
                        <a:rPr lang="en-NZ" sz="1000" b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high quality learning, teaching and applied research to develop work-ready lifelong learners</a:t>
                      </a:r>
                      <a:endParaRPr lang="en-NZ" sz="10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000" i="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Provide effective Academic, Pastoral and Research support that is accessible and caters to the diverse academic and wellbeing needs of our learners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10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Promote and provide access to support services, including both face to face and online channels</a:t>
                      </a:r>
                      <a:br>
                        <a:rPr lang="mi-NZ" sz="10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mi-NZ" sz="1000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10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Commitment to foster a culture of diversity and inclusion by raising awareness and developing relevant skills within the team to support our learners needs</a:t>
                      </a:r>
                      <a:endParaRPr lang="en-NZ" sz="1000" b="1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34016"/>
                  </a:ext>
                </a:extLst>
              </a:tr>
              <a:tr h="851621">
                <a:tc>
                  <a:txBody>
                    <a:bodyPr/>
                    <a:lstStyle/>
                    <a:p>
                      <a:r>
                        <a:rPr lang="en-NZ" sz="10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 and inspire staff so they are proud to work at Unitec and are equipped with the capabilities to support quality learning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000" i="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Enhance team wellbeing and trust, together with professional and leadership competencies, and support the transition to Te P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ū</a:t>
                      </a:r>
                      <a:r>
                        <a:rPr lang="en-NZ" sz="1000" i="0" noProof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kenga</a:t>
                      </a:r>
                      <a:endParaRPr lang="en-NZ" sz="1000" i="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10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Foster a positive and safe environment to empower the team to learn and deliver quality results</a:t>
                      </a:r>
                      <a:br>
                        <a:rPr lang="en-NZ" sz="10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mi-NZ" sz="1000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10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Build collaborative relationships with internal teams via regular information sessions and events</a:t>
                      </a:r>
                      <a:br>
                        <a:rPr lang="en-NZ" sz="1000" b="1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en-NZ" sz="1000" b="1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401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NZ" sz="10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Build a financially sustainable organisation to invest in the future with an annual operating surplus</a:t>
                      </a: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000" i="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Align, review and invest in best practices across the sector to ensure our services are adaptable, sustainable </a:t>
                      </a:r>
                      <a:r>
                        <a:rPr lang="en-NZ" sz="1000" i="0" noProof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compliant</a:t>
                      </a:r>
                      <a:endParaRPr lang="en-NZ" sz="1000" i="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10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Create and maintain KPI targets to measure success</a:t>
                      </a:r>
                      <a:br>
                        <a:rPr lang="en-NZ" sz="10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en-NZ" sz="1000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10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Review current processes, technology and space through continuous improvements to ensure the best industry practice is achieved</a:t>
                      </a:r>
                      <a:br>
                        <a:rPr lang="en-NZ" sz="1000" b="1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en-NZ" sz="1000" b="1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6525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131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3C046B-3881-4213-B999-D777141B781B}"/>
              </a:ext>
            </a:extLst>
          </p:cNvPr>
          <p:cNvSpPr txBox="1"/>
          <p:nvPr/>
        </p:nvSpPr>
        <p:spPr>
          <a:xfrm>
            <a:off x="116596" y="-189000"/>
            <a:ext cx="119230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solidFill>
                  <a:schemeClr val="bg1"/>
                </a:solidFill>
                <a:latin typeface="Soho Gothic Pro" panose="020B0503030504020204"/>
                <a:ea typeface="Verdana" panose="020B0604030504040204" pitchFamily="34" charset="0"/>
                <a:cs typeface="Verdana" panose="020B0604030504040204" pitchFamily="34" charset="0"/>
              </a:rPr>
              <a:t>Student Success – Ask Me &amp; Student Central</a:t>
            </a:r>
          </a:p>
          <a:p>
            <a:r>
              <a:rPr lang="en-NZ" dirty="0">
                <a:solidFill>
                  <a:schemeClr val="bg1"/>
                </a:solidFill>
                <a:latin typeface="Soho Gothic Pro" panose="020B0503030504020204"/>
                <a:ea typeface="Verdana" panose="020B0604030504040204" pitchFamily="34" charset="0"/>
                <a:cs typeface="Verdana" panose="020B0604030504040204" pitchFamily="34" charset="0"/>
              </a:rPr>
              <a:t>Action </a:t>
            </a:r>
            <a:r>
              <a:rPr lang="en-NZ">
                <a:solidFill>
                  <a:schemeClr val="bg1"/>
                </a:solidFill>
                <a:latin typeface="Soho Gothic Pro" panose="020B0503030504020204"/>
                <a:ea typeface="Verdana" panose="020B0604030504040204" pitchFamily="34" charset="0"/>
                <a:cs typeface="Verdana" panose="020B0604030504040204" pitchFamily="34" charset="0"/>
              </a:rPr>
              <a:t>Plan 2023 </a:t>
            </a:r>
            <a:r>
              <a:rPr lang="en-NZ" dirty="0">
                <a:solidFill>
                  <a:schemeClr val="bg1"/>
                </a:solidFill>
                <a:latin typeface="Soho Gothic Pro" panose="020B0503030504020204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NZ" b="1" dirty="0">
                <a:solidFill>
                  <a:schemeClr val="bg1"/>
                </a:solidFill>
                <a:latin typeface="Soho Gothic Pro" panose="020B0503030504020204"/>
              </a:rPr>
              <a:t>NGĀKAU MĀHAKI - Led by Te </a:t>
            </a:r>
            <a:r>
              <a:rPr lang="en-NZ" b="1" dirty="0" err="1">
                <a:solidFill>
                  <a:schemeClr val="bg1"/>
                </a:solidFill>
                <a:latin typeface="Soho Gothic Pro" panose="020B0503030504020204"/>
              </a:rPr>
              <a:t>Noho</a:t>
            </a:r>
            <a:r>
              <a:rPr lang="en-NZ" b="1" dirty="0">
                <a:solidFill>
                  <a:schemeClr val="bg1"/>
                </a:solidFill>
                <a:latin typeface="Soho Gothic Pro" panose="020B0503030504020204"/>
              </a:rPr>
              <a:t> Kotahitanga we </a:t>
            </a:r>
            <a:r>
              <a:rPr lang="en-NZ" b="1" dirty="0" err="1">
                <a:solidFill>
                  <a:schemeClr val="bg1"/>
                </a:solidFill>
                <a:latin typeface="Soho Gothic Pro" panose="020B0503030504020204"/>
              </a:rPr>
              <a:t>manaaki</a:t>
            </a:r>
            <a:r>
              <a:rPr lang="en-NZ" b="1" dirty="0">
                <a:solidFill>
                  <a:schemeClr val="bg1"/>
                </a:solidFill>
                <a:latin typeface="Soho Gothic Pro" panose="020B0503030504020204"/>
              </a:rPr>
              <a:t> the success of our learners and communities</a:t>
            </a:r>
            <a:endParaRPr lang="en-NZ" b="1" dirty="0">
              <a:solidFill>
                <a:schemeClr val="bg1"/>
              </a:solidFill>
              <a:latin typeface="Soho Gothic Pro" panose="020B050303050402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7053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5B4D8199F90C4F8ECC7367E4D2B74F" ma:contentTypeVersion="14" ma:contentTypeDescription="Create a new document." ma:contentTypeScope="" ma:versionID="a2d22c352db536074bad8e27257100cd">
  <xsd:schema xmlns:xsd="http://www.w3.org/2001/XMLSchema" xmlns:xs="http://www.w3.org/2001/XMLSchema" xmlns:p="http://schemas.microsoft.com/office/2006/metadata/properties" xmlns:ns3="ad00e634-8c58-4acb-8fd7-ded1628f4e4c" xmlns:ns4="1c31d5e1-66ef-4080-aeca-91333f782a6c" targetNamespace="http://schemas.microsoft.com/office/2006/metadata/properties" ma:root="true" ma:fieldsID="53ee711b961c243e22cde8dc8a308ca7" ns3:_="" ns4:_="">
    <xsd:import namespace="ad00e634-8c58-4acb-8fd7-ded1628f4e4c"/>
    <xsd:import namespace="1c31d5e1-66ef-4080-aeca-91333f782a6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0e634-8c58-4acb-8fd7-ded1628f4e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1d5e1-66ef-4080-aeca-91333f782a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62A929-1B7C-4666-9160-789D77617A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0e634-8c58-4acb-8fd7-ded1628f4e4c"/>
    <ds:schemaRef ds:uri="1c31d5e1-66ef-4080-aeca-91333f782a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6DF046-408D-47A8-B662-3752641E19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3073C7-ABA6-40E9-B20F-37E6EECD312A}">
  <ds:schemaRefs>
    <ds:schemaRef ds:uri="http://schemas.microsoft.com/office/2006/metadata/properties"/>
    <ds:schemaRef ds:uri="1c31d5e1-66ef-4080-aeca-91333f782a6c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ad00e634-8c58-4acb-8fd7-ded1628f4e4c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349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Soho Gothic Pro</vt:lpstr>
      <vt:lpstr>Soho Gothic Pro Light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</dc:creator>
  <cp:lastModifiedBy>Mirela Szekely</cp:lastModifiedBy>
  <cp:revision>29</cp:revision>
  <dcterms:created xsi:type="dcterms:W3CDTF">2019-11-19T04:54:32Z</dcterms:created>
  <dcterms:modified xsi:type="dcterms:W3CDTF">2023-05-28T22:16:11Z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58B3A29D-79E9-4884-A783-93EF8199E861</vt:lpwstr>
  </property>
  <property fmtid="{D5CDD505-2E9C-101B-9397-08002B2CF9AE}" pid="3" name="ArticulatePath">
    <vt:lpwstr>Team Action Plan Template PPT</vt:lpwstr>
  </property>
  <property fmtid="{D5CDD505-2E9C-101B-9397-08002B2CF9AE}" pid="4" name="ContentTypeId">
    <vt:lpwstr>0x0101007F5B4D8199F90C4F8ECC7367E4D2B74F</vt:lpwstr>
  </property>
</Properties>
</file>