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9"/>
  </p:notesMasterIdLst>
  <p:handoutMasterIdLst>
    <p:handoutMasterId r:id="rId30"/>
  </p:handoutMasterIdLst>
  <p:sldIdLst>
    <p:sldId id="256" r:id="rId2"/>
    <p:sldId id="258" r:id="rId3"/>
    <p:sldId id="395" r:id="rId4"/>
    <p:sldId id="308" r:id="rId5"/>
    <p:sldId id="259" r:id="rId6"/>
    <p:sldId id="261" r:id="rId7"/>
    <p:sldId id="267" r:id="rId8"/>
    <p:sldId id="449" r:id="rId9"/>
    <p:sldId id="262" r:id="rId10"/>
    <p:sldId id="276" r:id="rId11"/>
    <p:sldId id="357" r:id="rId12"/>
    <p:sldId id="399" r:id="rId13"/>
    <p:sldId id="321" r:id="rId14"/>
    <p:sldId id="317" r:id="rId15"/>
    <p:sldId id="456" r:id="rId16"/>
    <p:sldId id="441" r:id="rId17"/>
    <p:sldId id="455" r:id="rId18"/>
    <p:sldId id="447" r:id="rId19"/>
    <p:sldId id="453" r:id="rId20"/>
    <p:sldId id="454" r:id="rId21"/>
    <p:sldId id="322" r:id="rId22"/>
    <p:sldId id="279" r:id="rId23"/>
    <p:sldId id="293" r:id="rId24"/>
    <p:sldId id="438" r:id="rId25"/>
    <p:sldId id="295" r:id="rId26"/>
    <p:sldId id="380" r:id="rId27"/>
    <p:sldId id="324" r:id="rId28"/>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Title and summary" id="{B44382D1-5CBB-4C4F-AB91-C2A9A31990CA}">
          <p14:sldIdLst>
            <p14:sldId id="256"/>
            <p14:sldId id="258"/>
            <p14:sldId id="395"/>
            <p14:sldId id="308"/>
          </p14:sldIdLst>
        </p14:section>
        <p14:section name="Net Promoter Score" id="{B6728B75-2439-422A-B4C9-7ECC75903121}">
          <p14:sldIdLst>
            <p14:sldId id="259"/>
            <p14:sldId id="261"/>
            <p14:sldId id="267"/>
            <p14:sldId id="449"/>
            <p14:sldId id="262"/>
            <p14:sldId id="276"/>
            <p14:sldId id="357"/>
            <p14:sldId id="399"/>
            <p14:sldId id="321"/>
          </p14:sldIdLst>
        </p14:section>
        <p14:section name="Reasons &amp; Improvements" id="{42091112-67C8-478D-B861-9B6BE1AE8FC9}">
          <p14:sldIdLst>
            <p14:sldId id="317"/>
            <p14:sldId id="456"/>
            <p14:sldId id="441"/>
            <p14:sldId id="455"/>
            <p14:sldId id="447"/>
            <p14:sldId id="453"/>
            <p14:sldId id="454"/>
            <p14:sldId id="322"/>
          </p14:sldIdLst>
        </p14:section>
        <p14:section name="New students" id="{41F9B335-5E11-45EB-B472-A839ABC7BDD8}">
          <p14:sldIdLst>
            <p14:sldId id="279"/>
            <p14:sldId id="293"/>
            <p14:sldId id="438"/>
            <p14:sldId id="295"/>
            <p14:sldId id="380"/>
            <p14:sldId id="324"/>
          </p14:sldIdLst>
        </p14:section>
      </p14:sectionLst>
    </p:ext>
    <p:ext uri="{EFAFB233-063F-42B5-8137-9DF3F51BA10A}">
      <p15:sldGuideLst xmlns:p15="http://schemas.microsoft.com/office/powerpoint/2012/main">
        <p15:guide id="1" orient="horz" pos="1026" userDrawn="1">
          <p15:clr>
            <a:srgbClr val="A4A3A4"/>
          </p15:clr>
        </p15:guide>
        <p15:guide id="2" pos="748" userDrawn="1">
          <p15:clr>
            <a:srgbClr val="A4A3A4"/>
          </p15:clr>
        </p15:guide>
        <p15:guide id="3" pos="319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188E2E"/>
    <a:srgbClr val="FD625E"/>
    <a:srgbClr val="003F59"/>
    <a:srgbClr val="008896"/>
    <a:srgbClr val="051C43"/>
    <a:srgbClr val="00B1C1"/>
    <a:srgbClr val="77BD51"/>
    <a:srgbClr val="A0D185"/>
    <a:srgbClr val="1163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28" autoAdjust="0"/>
    <p:restoredTop sz="96404" autoAdjust="0"/>
  </p:normalViewPr>
  <p:slideViewPr>
    <p:cSldViewPr snapToGrid="0" snapToObjects="1">
      <p:cViewPr varScale="1">
        <p:scale>
          <a:sx n="114" d="100"/>
          <a:sy n="114" d="100"/>
        </p:scale>
        <p:origin x="1638" y="114"/>
      </p:cViewPr>
      <p:guideLst>
        <p:guide orient="horz" pos="1026"/>
        <p:guide pos="748"/>
        <p:guide pos="3198"/>
      </p:guideLst>
    </p:cSldViewPr>
  </p:slideViewPr>
  <p:outlineViewPr>
    <p:cViewPr>
      <p:scale>
        <a:sx n="33" d="100"/>
        <a:sy n="33" d="100"/>
      </p:scale>
      <p:origin x="0" y="-2244"/>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noFill/>
              <a:ln w="19050">
                <a:noFill/>
              </a:ln>
              <a:effectLst/>
            </c:spPr>
            <c:extLst>
              <c:ext xmlns:c16="http://schemas.microsoft.com/office/drawing/2014/chart" uri="{C3380CC4-5D6E-409C-BE32-E72D297353CC}">
                <c16:uniqueId val="{00000001-593D-48AA-A855-F05A834AEFC6}"/>
              </c:ext>
            </c:extLst>
          </c:dPt>
          <c:dPt>
            <c:idx val="1"/>
            <c:bubble3D val="0"/>
            <c:spPr>
              <a:solidFill>
                <a:srgbClr val="298224"/>
              </a:solidFill>
              <a:ln w="19050">
                <a:solidFill>
                  <a:srgbClr val="298224"/>
                </a:solidFill>
              </a:ln>
              <a:effectLst/>
            </c:spPr>
            <c:extLst>
              <c:ext xmlns:c16="http://schemas.microsoft.com/office/drawing/2014/chart" uri="{C3380CC4-5D6E-409C-BE32-E72D297353CC}">
                <c16:uniqueId val="{00000003-593D-48AA-A855-F05A834AEFC6}"/>
              </c:ext>
            </c:extLst>
          </c:dPt>
          <c:dPt>
            <c:idx val="2"/>
            <c:bubble3D val="0"/>
            <c:spPr>
              <a:solidFill>
                <a:schemeClr val="bg1"/>
              </a:solidFill>
              <a:ln w="19050">
                <a:solidFill>
                  <a:srgbClr val="298224"/>
                </a:solidFill>
              </a:ln>
              <a:effectLst/>
            </c:spPr>
            <c:extLst>
              <c:ext xmlns:c16="http://schemas.microsoft.com/office/drawing/2014/chart" uri="{C3380CC4-5D6E-409C-BE32-E72D297353CC}">
                <c16:uniqueId val="{00000005-593D-48AA-A855-F05A834AEFC6}"/>
              </c:ext>
            </c:extLst>
          </c:dPt>
          <c:dPt>
            <c:idx val="3"/>
            <c:bubble3D val="0"/>
            <c:spPr>
              <a:solidFill>
                <a:schemeClr val="bg1"/>
              </a:solidFill>
              <a:ln w="19050">
                <a:solidFill>
                  <a:srgbClr val="298224"/>
                </a:solidFill>
              </a:ln>
              <a:effectLst/>
            </c:spPr>
            <c:extLst>
              <c:ext xmlns:c16="http://schemas.microsoft.com/office/drawing/2014/chart" uri="{C3380CC4-5D6E-409C-BE32-E72D297353CC}">
                <c16:uniqueId val="{00000007-593D-48AA-A855-F05A834AEFC6}"/>
              </c:ext>
            </c:extLst>
          </c:dPt>
          <c:dPt>
            <c:idx val="4"/>
            <c:bubble3D val="0"/>
            <c:spPr>
              <a:solidFill>
                <a:schemeClr val="bg1"/>
              </a:solidFill>
              <a:ln w="19050">
                <a:solidFill>
                  <a:srgbClr val="298224"/>
                </a:solidFill>
              </a:ln>
              <a:effectLst/>
            </c:spPr>
            <c:extLst>
              <c:ext xmlns:c16="http://schemas.microsoft.com/office/drawing/2014/chart" uri="{C3380CC4-5D6E-409C-BE32-E72D297353CC}">
                <c16:uniqueId val="{00000009-593D-48AA-A855-F05A834AEFC6}"/>
              </c:ext>
            </c:extLst>
          </c:dPt>
          <c:cat>
            <c:strRef>
              <c:f>Sheet1!$A$2:$A$5</c:f>
              <c:strCache>
                <c:ptCount val="4"/>
                <c:pt idx="0">
                  <c:v>PLACEHOLDER</c:v>
                </c:pt>
                <c:pt idx="1">
                  <c:v>NPS</c:v>
                </c:pt>
                <c:pt idx="2">
                  <c:v>Target</c:v>
                </c:pt>
                <c:pt idx="3">
                  <c:v>PLACEHOLDER</c:v>
                </c:pt>
              </c:strCache>
            </c:strRef>
          </c:cat>
          <c:val>
            <c:numRef>
              <c:f>Sheet1!$B$2:$B$5</c:f>
              <c:numCache>
                <c:formatCode>General</c:formatCode>
                <c:ptCount val="4"/>
                <c:pt idx="0">
                  <c:v>200</c:v>
                </c:pt>
                <c:pt idx="1">
                  <c:v>122</c:v>
                </c:pt>
                <c:pt idx="2">
                  <c:v>2</c:v>
                </c:pt>
                <c:pt idx="3">
                  <c:v>76</c:v>
                </c:pt>
              </c:numCache>
            </c:numRef>
          </c:val>
          <c:extLst>
            <c:ext xmlns:c16="http://schemas.microsoft.com/office/drawing/2014/chart" uri="{C3380CC4-5D6E-409C-BE32-E72D297353CC}">
              <c16:uniqueId val="{0000000A-593D-48AA-A855-F05A834AEFC6}"/>
            </c:ext>
          </c:extLst>
        </c:ser>
        <c:dLbls>
          <c:showLegendKey val="0"/>
          <c:showVal val="0"/>
          <c:showCatName val="0"/>
          <c:showSerName val="0"/>
          <c:showPercent val="0"/>
          <c:showBubbleSize val="0"/>
          <c:showLeaderLines val="1"/>
        </c:dLbls>
        <c:firstSliceAng val="9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a:solidFill>
                  <a:srgbClr val="404040"/>
                </a:solidFill>
                <a:latin typeface="Verdana" panose="020B0604030504040204" pitchFamily="34" charset="0"/>
                <a:ea typeface="Verdana" panose="020B0604030504040204" pitchFamily="34" charset="0"/>
                <a:cs typeface="Verdana" panose="020B0604030504040204" pitchFamily="34" charset="0"/>
              </a:rPr>
              <a:t>New Zealand NPS industry </a:t>
            </a:r>
            <a:r>
              <a:rPr lang="en-NZ" sz="1600">
                <a:solidFill>
                  <a:srgbClr val="404040"/>
                </a:solidFill>
                <a:latin typeface="Verdana" panose="020B0604030504040204" pitchFamily="34" charset="0"/>
                <a:ea typeface="Verdana" panose="020B0604030504040204" pitchFamily="34" charset="0"/>
                <a:cs typeface="Verdana" panose="020B0604030504040204" pitchFamily="34" charset="0"/>
              </a:rPr>
              <a:t>benchmarks 2022</a:t>
            </a:r>
            <a:endParaRPr lang="en-NZ" sz="1600" dirty="0">
              <a:solidFill>
                <a:srgbClr val="404040"/>
              </a:solidFill>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2.3931074549749266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clustered"/>
        <c:varyColors val="0"/>
        <c:ser>
          <c:idx val="0"/>
          <c:order val="0"/>
          <c:tx>
            <c:strRef>
              <c:f>Sheet1!$B$1</c:f>
              <c:strCache>
                <c:ptCount val="1"/>
                <c:pt idx="0">
                  <c:v>Education services</c:v>
                </c:pt>
              </c:strCache>
            </c:strRef>
          </c:tx>
          <c:spPr>
            <a:solidFill>
              <a:srgbClr val="404040"/>
            </a:solidFill>
            <a:ln>
              <a:noFill/>
            </a:ln>
            <a:effectLst/>
          </c:spPr>
          <c:invertIfNegative val="0"/>
          <c:dPt>
            <c:idx val="3"/>
            <c:invertIfNegative val="0"/>
            <c:bubble3D val="0"/>
            <c:spPr>
              <a:solidFill>
                <a:srgbClr val="404040"/>
              </a:solidFill>
              <a:ln>
                <a:noFill/>
              </a:ln>
              <a:effectLst/>
            </c:spPr>
            <c:extLst>
              <c:ext xmlns:c16="http://schemas.microsoft.com/office/drawing/2014/chart" uri="{C3380CC4-5D6E-409C-BE32-E72D297353CC}">
                <c16:uniqueId val="{00000012-EDDE-4F51-836E-E79B6B20AB7F}"/>
              </c:ext>
            </c:extLst>
          </c:dPt>
          <c:dPt>
            <c:idx val="4"/>
            <c:invertIfNegative val="0"/>
            <c:bubble3D val="0"/>
            <c:spPr>
              <a:solidFill>
                <a:srgbClr val="404040"/>
              </a:solidFill>
              <a:ln>
                <a:noFill/>
              </a:ln>
              <a:effectLst/>
            </c:spPr>
            <c:extLst>
              <c:ext xmlns:c16="http://schemas.microsoft.com/office/drawing/2014/chart" uri="{C3380CC4-5D6E-409C-BE32-E72D297353CC}">
                <c16:uniqueId val="{00000011-EDDE-4F51-836E-E79B6B20AB7F}"/>
              </c:ext>
            </c:extLst>
          </c:dPt>
          <c:dPt>
            <c:idx val="6"/>
            <c:invertIfNegative val="0"/>
            <c:bubble3D val="0"/>
            <c:spPr>
              <a:solidFill>
                <a:srgbClr val="188E2E"/>
              </a:solidFill>
              <a:ln>
                <a:noFill/>
              </a:ln>
              <a:effectLst/>
            </c:spPr>
            <c:extLst>
              <c:ext xmlns:c16="http://schemas.microsoft.com/office/drawing/2014/chart" uri="{C3380CC4-5D6E-409C-BE32-E72D297353CC}">
                <c16:uniqueId val="{00000001-DB3A-4207-A4E9-135CFF929DA0}"/>
              </c:ext>
            </c:extLst>
          </c:dPt>
          <c:dPt>
            <c:idx val="9"/>
            <c:invertIfNegative val="0"/>
            <c:bubble3D val="0"/>
            <c:spPr>
              <a:solidFill>
                <a:srgbClr val="404040"/>
              </a:solidFill>
              <a:ln>
                <a:noFill/>
              </a:ln>
              <a:effectLst/>
            </c:spPr>
            <c:extLst>
              <c:ext xmlns:c16="http://schemas.microsoft.com/office/drawing/2014/chart" uri="{C3380CC4-5D6E-409C-BE32-E72D297353CC}">
                <c16:uniqueId val="{00000009-95E4-401B-B956-AF8BAF8DC934}"/>
              </c:ext>
            </c:extLst>
          </c:dPt>
          <c:dPt>
            <c:idx val="11"/>
            <c:invertIfNegative val="0"/>
            <c:bubble3D val="0"/>
            <c:spPr>
              <a:solidFill>
                <a:srgbClr val="404040"/>
              </a:solidFill>
              <a:ln>
                <a:noFill/>
              </a:ln>
              <a:effectLst/>
            </c:spPr>
            <c:extLst>
              <c:ext xmlns:c16="http://schemas.microsoft.com/office/drawing/2014/chart" uri="{C3380CC4-5D6E-409C-BE32-E72D297353CC}">
                <c16:uniqueId val="{0000000E-C040-4218-BA84-45EE74F469ED}"/>
              </c:ext>
            </c:extLst>
          </c:dPt>
          <c:dPt>
            <c:idx val="12"/>
            <c:invertIfNegative val="0"/>
            <c:bubble3D val="0"/>
            <c:spPr>
              <a:solidFill>
                <a:srgbClr val="404040"/>
              </a:solidFill>
              <a:ln>
                <a:noFill/>
              </a:ln>
              <a:effectLst/>
            </c:spPr>
            <c:extLst>
              <c:ext xmlns:c16="http://schemas.microsoft.com/office/drawing/2014/chart" uri="{C3380CC4-5D6E-409C-BE32-E72D297353CC}">
                <c16:uniqueId val="{0000000C-95E4-401B-B956-AF8BAF8DC934}"/>
              </c:ext>
            </c:extLst>
          </c:dPt>
          <c:dPt>
            <c:idx val="13"/>
            <c:invertIfNegative val="0"/>
            <c:bubble3D val="0"/>
            <c:spPr>
              <a:solidFill>
                <a:srgbClr val="188E2E"/>
              </a:solidFill>
              <a:ln>
                <a:noFill/>
              </a:ln>
              <a:effectLst/>
            </c:spPr>
            <c:extLst>
              <c:ext xmlns:c16="http://schemas.microsoft.com/office/drawing/2014/chart" uri="{C3380CC4-5D6E-409C-BE32-E72D297353CC}">
                <c16:uniqueId val="{0000000A-5DB5-474D-9BB8-81DCF2665BFC}"/>
              </c:ext>
            </c:extLst>
          </c:dPt>
          <c:dPt>
            <c:idx val="14"/>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18-07DF-42DD-A5F4-C1EE76D550AA}"/>
              </c:ext>
            </c:extLst>
          </c:dPt>
          <c:dPt>
            <c:idx val="16"/>
            <c:invertIfNegative val="0"/>
            <c:bubble3D val="0"/>
            <c:spPr>
              <a:solidFill>
                <a:srgbClr val="404040"/>
              </a:solidFill>
              <a:ln>
                <a:noFill/>
              </a:ln>
              <a:effectLst/>
            </c:spPr>
            <c:extLst>
              <c:ext xmlns:c16="http://schemas.microsoft.com/office/drawing/2014/chart" uri="{C3380CC4-5D6E-409C-BE32-E72D297353CC}">
                <c16:uniqueId val="{00000010-EDDE-4F51-836E-E79B6B20AB7F}"/>
              </c:ext>
            </c:extLst>
          </c:dPt>
          <c:dPt>
            <c:idx val="20"/>
            <c:invertIfNegative val="0"/>
            <c:bubble3D val="0"/>
            <c:spPr>
              <a:solidFill>
                <a:srgbClr val="404040"/>
              </a:solidFill>
              <a:ln>
                <a:noFill/>
              </a:ln>
              <a:effectLst/>
            </c:spPr>
            <c:extLst>
              <c:ext xmlns:c16="http://schemas.microsoft.com/office/drawing/2014/chart" uri="{C3380CC4-5D6E-409C-BE32-E72D297353CC}">
                <c16:uniqueId val="{00000008-95E4-401B-B956-AF8BAF8DC934}"/>
              </c:ext>
            </c:extLst>
          </c:dPt>
          <c:dPt>
            <c:idx val="21"/>
            <c:invertIfNegative val="0"/>
            <c:bubble3D val="0"/>
            <c:spPr>
              <a:solidFill>
                <a:srgbClr val="404040"/>
              </a:solidFill>
              <a:ln>
                <a:noFill/>
              </a:ln>
              <a:effectLst/>
            </c:spPr>
            <c:extLst>
              <c:ext xmlns:c16="http://schemas.microsoft.com/office/drawing/2014/chart" uri="{C3380CC4-5D6E-409C-BE32-E72D297353CC}">
                <c16:uniqueId val="{00000000-DB3A-4207-A4E9-135CFF929DA0}"/>
              </c:ext>
            </c:extLst>
          </c:dPt>
          <c:dPt>
            <c:idx val="24"/>
            <c:invertIfNegative val="0"/>
            <c:bubble3D val="0"/>
            <c:spPr>
              <a:solidFill>
                <a:srgbClr val="404040"/>
              </a:solidFill>
              <a:ln>
                <a:noFill/>
              </a:ln>
              <a:effectLst/>
            </c:spPr>
            <c:extLst>
              <c:ext xmlns:c16="http://schemas.microsoft.com/office/drawing/2014/chart" uri="{C3380CC4-5D6E-409C-BE32-E72D297353CC}">
                <c16:uniqueId val="{00000009-5DB5-474D-9BB8-81DCF2665BFC}"/>
              </c:ext>
            </c:extLst>
          </c:dPt>
          <c:dPt>
            <c:idx val="35"/>
            <c:invertIfNegative val="0"/>
            <c:bubble3D val="0"/>
            <c:spPr>
              <a:solidFill>
                <a:srgbClr val="404040"/>
              </a:solidFill>
              <a:ln>
                <a:noFill/>
              </a:ln>
              <a:effectLst/>
            </c:spPr>
            <c:extLst>
              <c:ext xmlns:c16="http://schemas.microsoft.com/office/drawing/2014/chart" uri="{C3380CC4-5D6E-409C-BE32-E72D297353CC}">
                <c16:uniqueId val="{00000002-DB3A-4207-A4E9-135CFF929DA0}"/>
              </c:ext>
            </c:extLst>
          </c:dPt>
          <c:dLbls>
            <c:dLbl>
              <c:idx val="13"/>
              <c:tx>
                <c:rich>
                  <a:bodyPr/>
                  <a:lstStyle/>
                  <a:p>
                    <a:fld id="{FD4C3EDE-4B01-45FB-A253-4FDEA16836A0}" type="VALUE">
                      <a:rPr lang="en-US" smtClean="0"/>
                      <a:pPr/>
                      <a:t>[VALUE]</a:t>
                    </a:fld>
                    <a:endParaRPr lang="en-N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DB5-474D-9BB8-81DCF2665BFC}"/>
                </c:ext>
              </c:extLst>
            </c:dLbl>
            <c:dLbl>
              <c:idx val="24"/>
              <c:tx>
                <c:rich>
                  <a:bodyPr/>
                  <a:lstStyle/>
                  <a:p>
                    <a:fld id="{5F4304D4-B75A-41CD-8400-C0A2887A9745}" type="VALUE">
                      <a:rPr lang="en-US" smtClean="0"/>
                      <a:pPr/>
                      <a:t>[VALUE]</a:t>
                    </a:fld>
                    <a:endParaRPr lang="en-N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DB5-474D-9BB8-81DCF2665B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Freight and Logistics</c:v>
                </c:pt>
                <c:pt idx="1">
                  <c:v>Real Estate</c:v>
                </c:pt>
                <c:pt idx="2">
                  <c:v>Western Institute of Technology (2019)</c:v>
                </c:pt>
                <c:pt idx="3">
                  <c:v>Energy and Gas</c:v>
                </c:pt>
                <c:pt idx="4">
                  <c:v>IT Services</c:v>
                </c:pt>
                <c:pt idx="5">
                  <c:v>Insurance</c:v>
                </c:pt>
                <c:pt idx="6">
                  <c:v>Unitec - Returning students</c:v>
                </c:pt>
                <c:pt idx="7">
                  <c:v>Open Polytechnic (2021)</c:v>
                </c:pt>
                <c:pt idx="8">
                  <c:v>Financial Services</c:v>
                </c:pt>
                <c:pt idx="9">
                  <c:v>Tertiary Education</c:v>
                </c:pt>
                <c:pt idx="10">
                  <c:v>Hospitality</c:v>
                </c:pt>
                <c:pt idx="11">
                  <c:v>Retail</c:v>
                </c:pt>
                <c:pt idx="12">
                  <c:v>Automotive</c:v>
                </c:pt>
                <c:pt idx="13">
                  <c:v>Professional Services</c:v>
                </c:pt>
                <c:pt idx="14">
                  <c:v>Tutoring Services</c:v>
                </c:pt>
                <c:pt idx="15">
                  <c:v>Services (Trades)</c:v>
                </c:pt>
                <c:pt idx="16">
                  <c:v>Recruitment</c:v>
                </c:pt>
                <c:pt idx="17">
                  <c:v>Medical Practitioners</c:v>
                </c:pt>
                <c:pt idx="18">
                  <c:v>Secondary Education</c:v>
                </c:pt>
                <c:pt idx="19">
                  <c:v>Security</c:v>
                </c:pt>
                <c:pt idx="20">
                  <c:v>Travel and Leisure</c:v>
                </c:pt>
                <c:pt idx="21">
                  <c:v>Unitec - New students</c:v>
                </c:pt>
                <c:pt idx="22">
                  <c:v>Not-for-Profit</c:v>
                </c:pt>
              </c:strCache>
            </c:strRef>
          </c:cat>
          <c:val>
            <c:numRef>
              <c:f>Sheet1!$B$2:$B$24</c:f>
              <c:numCache>
                <c:formatCode>General</c:formatCode>
                <c:ptCount val="23"/>
                <c:pt idx="2">
                  <c:v>18</c:v>
                </c:pt>
                <c:pt idx="6">
                  <c:v>22</c:v>
                </c:pt>
                <c:pt idx="7">
                  <c:v>23</c:v>
                </c:pt>
                <c:pt idx="9">
                  <c:v>27</c:v>
                </c:pt>
                <c:pt idx="14">
                  <c:v>34</c:v>
                </c:pt>
                <c:pt idx="18">
                  <c:v>39</c:v>
                </c:pt>
              </c:numCache>
            </c:numRef>
          </c:val>
          <c:extLst>
            <c:ext xmlns:c16="http://schemas.microsoft.com/office/drawing/2014/chart" uri="{C3380CC4-5D6E-409C-BE32-E72D297353CC}">
              <c16:uniqueId val="{00000000-5DB5-474D-9BB8-81DCF2665BFC}"/>
            </c:ext>
          </c:extLst>
        </c:ser>
        <c:ser>
          <c:idx val="1"/>
          <c:order val="1"/>
          <c:tx>
            <c:strRef>
              <c:f>Sheet1!$C$1</c:f>
              <c:strCache>
                <c:ptCount val="1"/>
                <c:pt idx="0">
                  <c:v>Other industries</c:v>
                </c:pt>
              </c:strCache>
            </c:strRef>
          </c:tx>
          <c:spPr>
            <a:solidFill>
              <a:schemeClr val="bg1">
                <a:lumMod val="75000"/>
              </a:schemeClr>
            </a:solidFill>
            <a:ln>
              <a:noFill/>
            </a:ln>
            <a:effectLst/>
          </c:spPr>
          <c:invertIfNegative val="0"/>
          <c:dPt>
            <c:idx val="21"/>
            <c:invertIfNegative val="0"/>
            <c:bubble3D val="0"/>
            <c:spPr>
              <a:solidFill>
                <a:srgbClr val="188E2E"/>
              </a:solidFill>
              <a:ln>
                <a:noFill/>
              </a:ln>
              <a:effectLst/>
            </c:spPr>
            <c:extLst>
              <c:ext xmlns:c16="http://schemas.microsoft.com/office/drawing/2014/chart" uri="{C3380CC4-5D6E-409C-BE32-E72D297353CC}">
                <c16:uniqueId val="{0000001A-7F92-48C6-B3D5-83B63F4D6672}"/>
              </c:ext>
            </c:extLst>
          </c:dPt>
          <c:dLbls>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F92-48C6-B3D5-83B63F4D6672}"/>
                </c:ext>
              </c:extLst>
            </c:dLbl>
            <c:spPr>
              <a:noFill/>
              <a:ln>
                <a:noFill/>
              </a:ln>
              <a:effectLst/>
            </c:spPr>
            <c:txPr>
              <a:bodyPr rot="0" spcFirstLastPara="1" vertOverflow="ellipsis" vert="horz" wrap="square" lIns="38100" tIns="19050" rIns="38100" bIns="19050" anchor="ctr" anchorCtr="0">
                <a:spAutoFit/>
              </a:bodyPr>
              <a:lstStyle/>
              <a:p>
                <a:pPr algn="ctr">
                  <a:defRPr lang="en-NZ"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Freight and Logistics</c:v>
                </c:pt>
                <c:pt idx="1">
                  <c:v>Real Estate</c:v>
                </c:pt>
                <c:pt idx="2">
                  <c:v>Western Institute of Technology (2019)</c:v>
                </c:pt>
                <c:pt idx="3">
                  <c:v>Energy and Gas</c:v>
                </c:pt>
                <c:pt idx="4">
                  <c:v>IT Services</c:v>
                </c:pt>
                <c:pt idx="5">
                  <c:v>Insurance</c:v>
                </c:pt>
                <c:pt idx="6">
                  <c:v>Unitec - Returning students</c:v>
                </c:pt>
                <c:pt idx="7">
                  <c:v>Open Polytechnic (2021)</c:v>
                </c:pt>
                <c:pt idx="8">
                  <c:v>Financial Services</c:v>
                </c:pt>
                <c:pt idx="9">
                  <c:v>Tertiary Education</c:v>
                </c:pt>
                <c:pt idx="10">
                  <c:v>Hospitality</c:v>
                </c:pt>
                <c:pt idx="11">
                  <c:v>Retail</c:v>
                </c:pt>
                <c:pt idx="12">
                  <c:v>Automotive</c:v>
                </c:pt>
                <c:pt idx="13">
                  <c:v>Professional Services</c:v>
                </c:pt>
                <c:pt idx="14">
                  <c:v>Tutoring Services</c:v>
                </c:pt>
                <c:pt idx="15">
                  <c:v>Services (Trades)</c:v>
                </c:pt>
                <c:pt idx="16">
                  <c:v>Recruitment</c:v>
                </c:pt>
                <c:pt idx="17">
                  <c:v>Medical Practitioners</c:v>
                </c:pt>
                <c:pt idx="18">
                  <c:v>Secondary Education</c:v>
                </c:pt>
                <c:pt idx="19">
                  <c:v>Security</c:v>
                </c:pt>
                <c:pt idx="20">
                  <c:v>Travel and Leisure</c:v>
                </c:pt>
                <c:pt idx="21">
                  <c:v>Unitec - New students</c:v>
                </c:pt>
                <c:pt idx="22">
                  <c:v>Not-for-Profit</c:v>
                </c:pt>
              </c:strCache>
            </c:strRef>
          </c:cat>
          <c:val>
            <c:numRef>
              <c:f>Sheet1!$C$2:$C$24</c:f>
              <c:numCache>
                <c:formatCode>General</c:formatCode>
                <c:ptCount val="23"/>
                <c:pt idx="0">
                  <c:v>6</c:v>
                </c:pt>
                <c:pt idx="1">
                  <c:v>10</c:v>
                </c:pt>
                <c:pt idx="3">
                  <c:v>19</c:v>
                </c:pt>
                <c:pt idx="4">
                  <c:v>19</c:v>
                </c:pt>
                <c:pt idx="5">
                  <c:v>21</c:v>
                </c:pt>
                <c:pt idx="8">
                  <c:v>24</c:v>
                </c:pt>
                <c:pt idx="10">
                  <c:v>27</c:v>
                </c:pt>
                <c:pt idx="11">
                  <c:v>31</c:v>
                </c:pt>
                <c:pt idx="12">
                  <c:v>33</c:v>
                </c:pt>
                <c:pt idx="13">
                  <c:v>34</c:v>
                </c:pt>
                <c:pt idx="15">
                  <c:v>35</c:v>
                </c:pt>
                <c:pt idx="16">
                  <c:v>36</c:v>
                </c:pt>
                <c:pt idx="17">
                  <c:v>37</c:v>
                </c:pt>
                <c:pt idx="19">
                  <c:v>40</c:v>
                </c:pt>
                <c:pt idx="20">
                  <c:v>49</c:v>
                </c:pt>
                <c:pt idx="21">
                  <c:v>50</c:v>
                </c:pt>
                <c:pt idx="22">
                  <c:v>52</c:v>
                </c:pt>
              </c:numCache>
            </c:numRef>
          </c:val>
          <c:extLst>
            <c:ext xmlns:c16="http://schemas.microsoft.com/office/drawing/2014/chart" uri="{C3380CC4-5D6E-409C-BE32-E72D297353CC}">
              <c16:uniqueId val="{00000001-5DB5-474D-9BB8-81DCF2665BFC}"/>
            </c:ext>
          </c:extLst>
        </c:ser>
        <c:dLbls>
          <c:showLegendKey val="0"/>
          <c:showVal val="0"/>
          <c:showCatName val="0"/>
          <c:showSerName val="0"/>
          <c:showPercent val="0"/>
          <c:showBubbleSize val="0"/>
        </c:dLbls>
        <c:gapWidth val="20"/>
        <c:overlap val="100"/>
        <c:axId val="618003456"/>
        <c:axId val="618003784"/>
      </c:barChart>
      <c:catAx>
        <c:axId val="618003456"/>
        <c:scaling>
          <c:orientation val="maxMin"/>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18003784"/>
        <c:crosses val="autoZero"/>
        <c:auto val="1"/>
        <c:lblAlgn val="ctr"/>
        <c:lblOffset val="100"/>
        <c:noMultiLvlLbl val="0"/>
      </c:catAx>
      <c:valAx>
        <c:axId val="618003784"/>
        <c:scaling>
          <c:orientation val="minMax"/>
          <c:min val="-35"/>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8003456"/>
        <c:crosses val="autoZero"/>
        <c:crossBetween val="between"/>
      </c:valAx>
      <c:spPr>
        <a:noFill/>
        <a:ln>
          <a:noFill/>
        </a:ln>
        <a:effectLst/>
      </c:spPr>
    </c:plotArea>
    <c:legend>
      <c:legendPos val="t"/>
      <c:layout>
        <c:manualLayout>
          <c:xMode val="edge"/>
          <c:yMode val="edge"/>
          <c:x val="0.25327606027268573"/>
          <c:y val="0.10647616497705947"/>
          <c:w val="0.48716844460376518"/>
          <c:h val="8.0868940841436546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Value for money for the fees paid</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Sheet1!$B$2:$B$6</c:f>
              <c:numCache>
                <c:formatCode>###0%</c:formatCode>
                <c:ptCount val="5"/>
                <c:pt idx="0">
                  <c:v>5.9684684684684693E-2</c:v>
                </c:pt>
                <c:pt idx="1">
                  <c:v>4.6130952380952384E-2</c:v>
                </c:pt>
                <c:pt idx="2">
                  <c:v>3.9325842696629212E-2</c:v>
                </c:pt>
                <c:pt idx="3">
                  <c:v>6.148055207026349E-2</c:v>
                </c:pt>
                <c:pt idx="4">
                  <c:v>6.889352818371608E-2</c:v>
                </c:pt>
              </c:numCache>
            </c:numRef>
          </c:val>
          <c:extLst>
            <c:ext xmlns:c16="http://schemas.microsoft.com/office/drawing/2014/chart" uri="{C3380CC4-5D6E-409C-BE32-E72D297353CC}">
              <c16:uniqueId val="{00000000-F5DD-473A-8EB8-07EE8A6459E3}"/>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Sheet1!$C$2:$C$6</c:f>
              <c:numCache>
                <c:formatCode>###0%</c:formatCode>
                <c:ptCount val="5"/>
                <c:pt idx="0">
                  <c:v>9.6846846846846843E-2</c:v>
                </c:pt>
                <c:pt idx="1">
                  <c:v>7.2916666666666671E-2</c:v>
                </c:pt>
                <c:pt idx="2">
                  <c:v>0.12546816479400749</c:v>
                </c:pt>
                <c:pt idx="3">
                  <c:v>6.0225846925972396E-2</c:v>
                </c:pt>
                <c:pt idx="4">
                  <c:v>7.9331941544885182E-2</c:v>
                </c:pt>
              </c:numCache>
            </c:numRef>
          </c:val>
          <c:extLst>
            <c:ext xmlns:c16="http://schemas.microsoft.com/office/drawing/2014/chart" uri="{C3380CC4-5D6E-409C-BE32-E72D297353CC}">
              <c16:uniqueId val="{00000001-F5DD-473A-8EB8-07EE8A6459E3}"/>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Sheet1!$D$2:$D$6</c:f>
              <c:numCache>
                <c:formatCode>###0%</c:formatCode>
                <c:ptCount val="5"/>
                <c:pt idx="0">
                  <c:v>0.22635135135135134</c:v>
                </c:pt>
                <c:pt idx="1">
                  <c:v>0.21428571428571427</c:v>
                </c:pt>
                <c:pt idx="2">
                  <c:v>0.24063670411985019</c:v>
                </c:pt>
                <c:pt idx="3">
                  <c:v>0.23839397741530738</c:v>
                </c:pt>
                <c:pt idx="4">
                  <c:v>0.21503131524008348</c:v>
                </c:pt>
              </c:numCache>
            </c:numRef>
          </c:val>
          <c:extLst>
            <c:ext xmlns:c16="http://schemas.microsoft.com/office/drawing/2014/chart" uri="{C3380CC4-5D6E-409C-BE32-E72D297353CC}">
              <c16:uniqueId val="{00000002-F5DD-473A-8EB8-07EE8A6459E3}"/>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Sheet1!$E$2:$E$6</c:f>
              <c:numCache>
                <c:formatCode>###0%</c:formatCode>
                <c:ptCount val="5"/>
                <c:pt idx="0">
                  <c:v>0.33108108108108103</c:v>
                </c:pt>
                <c:pt idx="1">
                  <c:v>0.33035714285714285</c:v>
                </c:pt>
                <c:pt idx="2">
                  <c:v>0.33801498127340823</c:v>
                </c:pt>
                <c:pt idx="3">
                  <c:v>0.30363864491844417</c:v>
                </c:pt>
                <c:pt idx="4">
                  <c:v>0.29645093945720252</c:v>
                </c:pt>
              </c:numCache>
            </c:numRef>
          </c:val>
          <c:extLst>
            <c:ext xmlns:c16="http://schemas.microsoft.com/office/drawing/2014/chart" uri="{C3380CC4-5D6E-409C-BE32-E72D297353CC}">
              <c16:uniqueId val="{00000003-F5DD-473A-8EB8-07EE8A6459E3}"/>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Sheet1!$F$2:$F$6</c:f>
              <c:numCache>
                <c:formatCode>###0%</c:formatCode>
                <c:ptCount val="5"/>
                <c:pt idx="0">
                  <c:v>0.28603603603603606</c:v>
                </c:pt>
                <c:pt idx="1">
                  <c:v>0.33630952380952389</c:v>
                </c:pt>
                <c:pt idx="2">
                  <c:v>0.25655430711610488</c:v>
                </c:pt>
                <c:pt idx="3">
                  <c:v>0.33626097867001259</c:v>
                </c:pt>
                <c:pt idx="4">
                  <c:v>0.34029227557411273</c:v>
                </c:pt>
              </c:numCache>
            </c:numRef>
          </c:val>
          <c:extLst>
            <c:ext xmlns:c16="http://schemas.microsoft.com/office/drawing/2014/chart" uri="{C3380CC4-5D6E-409C-BE32-E72D297353CC}">
              <c16:uniqueId val="{00000004-F5DD-473A-8EB8-07EE8A6459E3}"/>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Quality of the communications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Sheet1!$B$2:$B$6</c:f>
              <c:numCache>
                <c:formatCode>###0%</c:formatCode>
                <c:ptCount val="5"/>
                <c:pt idx="0">
                  <c:v>3.1567080045095827E-2</c:v>
                </c:pt>
                <c:pt idx="1">
                  <c:v>4.4776119402985072E-2</c:v>
                </c:pt>
                <c:pt idx="2">
                  <c:v>2.4390243902439025E-2</c:v>
                </c:pt>
                <c:pt idx="3">
                  <c:v>5.1378446115288218E-2</c:v>
                </c:pt>
                <c:pt idx="4">
                  <c:v>3.9337474120082816E-2</c:v>
                </c:pt>
              </c:numCache>
            </c:numRef>
          </c:val>
          <c:extLst>
            <c:ext xmlns:c16="http://schemas.microsoft.com/office/drawing/2014/chart" uri="{C3380CC4-5D6E-409C-BE32-E72D297353CC}">
              <c16:uniqueId val="{00000000-66E7-419B-9A4A-F25133CF34AF}"/>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Sheet1!$C$2:$C$6</c:f>
              <c:numCache>
                <c:formatCode>###0%</c:formatCode>
                <c:ptCount val="5"/>
                <c:pt idx="0">
                  <c:v>8.1172491544532127E-2</c:v>
                </c:pt>
                <c:pt idx="1">
                  <c:v>8.5074626865671646E-2</c:v>
                </c:pt>
                <c:pt idx="2">
                  <c:v>7.1294559099437146E-2</c:v>
                </c:pt>
                <c:pt idx="3">
                  <c:v>8.8972431077694231E-2</c:v>
                </c:pt>
                <c:pt idx="4">
                  <c:v>6.4182194616977231E-2</c:v>
                </c:pt>
              </c:numCache>
            </c:numRef>
          </c:val>
          <c:extLst>
            <c:ext xmlns:c16="http://schemas.microsoft.com/office/drawing/2014/chart" uri="{C3380CC4-5D6E-409C-BE32-E72D297353CC}">
              <c16:uniqueId val="{00000001-66E7-419B-9A4A-F25133CF34AF}"/>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Sheet1!$D$2:$D$6</c:f>
              <c:numCache>
                <c:formatCode>###0%</c:formatCode>
                <c:ptCount val="5"/>
                <c:pt idx="0">
                  <c:v>0.14092446448703494</c:v>
                </c:pt>
                <c:pt idx="1">
                  <c:v>0.11492537313432835</c:v>
                </c:pt>
                <c:pt idx="2">
                  <c:v>0.14821763602251406</c:v>
                </c:pt>
                <c:pt idx="3">
                  <c:v>0.12531328320802004</c:v>
                </c:pt>
                <c:pt idx="4">
                  <c:v>0.18012422360248448</c:v>
                </c:pt>
              </c:numCache>
            </c:numRef>
          </c:val>
          <c:extLst>
            <c:ext xmlns:c16="http://schemas.microsoft.com/office/drawing/2014/chart" uri="{C3380CC4-5D6E-409C-BE32-E72D297353CC}">
              <c16:uniqueId val="{00000002-66E7-419B-9A4A-F25133CF34AF}"/>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Sheet1!$E$2:$E$6</c:f>
              <c:numCache>
                <c:formatCode>###0%</c:formatCode>
                <c:ptCount val="5"/>
                <c:pt idx="0">
                  <c:v>0.38331454340473509</c:v>
                </c:pt>
                <c:pt idx="1">
                  <c:v>0.37313432835820898</c:v>
                </c:pt>
                <c:pt idx="2">
                  <c:v>0.39212007504690433</c:v>
                </c:pt>
                <c:pt idx="3">
                  <c:v>0.36215538847117801</c:v>
                </c:pt>
                <c:pt idx="4">
                  <c:v>0.39130434782608697</c:v>
                </c:pt>
              </c:numCache>
            </c:numRef>
          </c:val>
          <c:extLst>
            <c:ext xmlns:c16="http://schemas.microsoft.com/office/drawing/2014/chart" uri="{C3380CC4-5D6E-409C-BE32-E72D297353CC}">
              <c16:uniqueId val="{00000003-66E7-419B-9A4A-F25133CF34AF}"/>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Sheet1!$F$2:$F$6</c:f>
              <c:numCache>
                <c:formatCode>###0%</c:formatCode>
                <c:ptCount val="5"/>
                <c:pt idx="0">
                  <c:v>0.36302142051860203</c:v>
                </c:pt>
                <c:pt idx="1">
                  <c:v>0.38208955223880603</c:v>
                </c:pt>
                <c:pt idx="2">
                  <c:v>0.36397748592870544</c:v>
                </c:pt>
                <c:pt idx="3">
                  <c:v>0.37218045112781956</c:v>
                </c:pt>
                <c:pt idx="4">
                  <c:v>0.32505175983436851</c:v>
                </c:pt>
              </c:numCache>
            </c:numRef>
          </c:val>
          <c:extLst>
            <c:ext xmlns:c16="http://schemas.microsoft.com/office/drawing/2014/chart" uri="{C3380CC4-5D6E-409C-BE32-E72D297353CC}">
              <c16:uniqueId val="{00000004-66E7-419B-9A4A-F25133CF34AF}"/>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Quality of teaching and tutoring</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Sheet1!$B$2:$B$6</c:f>
              <c:numCache>
                <c:formatCode>###0%</c:formatCode>
                <c:ptCount val="5"/>
                <c:pt idx="0">
                  <c:v>3.6036036036036036E-2</c:v>
                </c:pt>
                <c:pt idx="1">
                  <c:v>3.273809523809524E-2</c:v>
                </c:pt>
                <c:pt idx="2">
                  <c:v>2.4231127679403542E-2</c:v>
                </c:pt>
                <c:pt idx="3">
                  <c:v>4.228855721393035E-2</c:v>
                </c:pt>
                <c:pt idx="4">
                  <c:v>5.405405405405405E-2</c:v>
                </c:pt>
              </c:numCache>
            </c:numRef>
          </c:val>
          <c:extLst>
            <c:ext xmlns:c16="http://schemas.microsoft.com/office/drawing/2014/chart" uri="{C3380CC4-5D6E-409C-BE32-E72D297353CC}">
              <c16:uniqueId val="{00000000-BC67-4D7C-8651-C5437BEAD8CC}"/>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Sheet1!$C$2:$C$6</c:f>
              <c:numCache>
                <c:formatCode>###0%</c:formatCode>
                <c:ptCount val="5"/>
                <c:pt idx="0">
                  <c:v>6.9819819819819814E-2</c:v>
                </c:pt>
                <c:pt idx="1">
                  <c:v>7.4404761904761904E-2</c:v>
                </c:pt>
                <c:pt idx="2">
                  <c:v>8.2945013979496732E-2</c:v>
                </c:pt>
                <c:pt idx="3">
                  <c:v>7.2139303482587069E-2</c:v>
                </c:pt>
                <c:pt idx="4">
                  <c:v>0.11642411642411643</c:v>
                </c:pt>
              </c:numCache>
            </c:numRef>
          </c:val>
          <c:extLst>
            <c:ext xmlns:c16="http://schemas.microsoft.com/office/drawing/2014/chart" uri="{C3380CC4-5D6E-409C-BE32-E72D297353CC}">
              <c16:uniqueId val="{00000001-BC67-4D7C-8651-C5437BEAD8CC}"/>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Sheet1!$D$2:$D$6</c:f>
              <c:numCache>
                <c:formatCode>###0%</c:formatCode>
                <c:ptCount val="5"/>
                <c:pt idx="0">
                  <c:v>9.00900900900901E-2</c:v>
                </c:pt>
                <c:pt idx="1">
                  <c:v>9.6726190476190479E-2</c:v>
                </c:pt>
                <c:pt idx="2">
                  <c:v>0.10344827586206896</c:v>
                </c:pt>
                <c:pt idx="3">
                  <c:v>0.11940298507462685</c:v>
                </c:pt>
                <c:pt idx="4">
                  <c:v>9.1476091476091495E-2</c:v>
                </c:pt>
              </c:numCache>
            </c:numRef>
          </c:val>
          <c:extLst>
            <c:ext xmlns:c16="http://schemas.microsoft.com/office/drawing/2014/chart" uri="{C3380CC4-5D6E-409C-BE32-E72D297353CC}">
              <c16:uniqueId val="{00000002-BC67-4D7C-8651-C5437BEAD8CC}"/>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Sheet1!$E$2:$E$6</c:f>
              <c:numCache>
                <c:formatCode>###0%</c:formatCode>
                <c:ptCount val="5"/>
                <c:pt idx="0">
                  <c:v>0.38288288288288286</c:v>
                </c:pt>
                <c:pt idx="1">
                  <c:v>0.37648809523809523</c:v>
                </c:pt>
                <c:pt idx="2">
                  <c:v>0.42590866728797766</c:v>
                </c:pt>
                <c:pt idx="3">
                  <c:v>0.37064676616915421</c:v>
                </c:pt>
                <c:pt idx="4">
                  <c:v>0.3388773388773389</c:v>
                </c:pt>
              </c:numCache>
            </c:numRef>
          </c:val>
          <c:extLst>
            <c:ext xmlns:c16="http://schemas.microsoft.com/office/drawing/2014/chart" uri="{C3380CC4-5D6E-409C-BE32-E72D297353CC}">
              <c16:uniqueId val="{00000003-BC67-4D7C-8651-C5437BEAD8CC}"/>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Sheet1!$F$2:$F$6</c:f>
              <c:numCache>
                <c:formatCode>###0%</c:formatCode>
                <c:ptCount val="5"/>
                <c:pt idx="0">
                  <c:v>0.42117117117117109</c:v>
                </c:pt>
                <c:pt idx="1">
                  <c:v>0.41964285714285715</c:v>
                </c:pt>
                <c:pt idx="2">
                  <c:v>0.36346691519105312</c:v>
                </c:pt>
                <c:pt idx="3">
                  <c:v>0.39552238805970147</c:v>
                </c:pt>
                <c:pt idx="4">
                  <c:v>0.39916839916839919</c:v>
                </c:pt>
              </c:numCache>
            </c:numRef>
          </c:val>
          <c:extLst>
            <c:ext xmlns:c16="http://schemas.microsoft.com/office/drawing/2014/chart" uri="{C3380CC4-5D6E-409C-BE32-E72D297353CC}">
              <c16:uniqueId val="{00000004-BC67-4D7C-8651-C5437BEAD8CC}"/>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Ease of finding information</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Sheet1!$B$2:$B$6</c:f>
              <c:numCache>
                <c:formatCode>###0%</c:formatCode>
                <c:ptCount val="5"/>
                <c:pt idx="0">
                  <c:v>2.5930101465614429E-2</c:v>
                </c:pt>
                <c:pt idx="1">
                  <c:v>2.7149321266968326E-2</c:v>
                </c:pt>
                <c:pt idx="2">
                  <c:v>1.7790262172284643E-2</c:v>
                </c:pt>
                <c:pt idx="3">
                  <c:v>3.5087719298245612E-2</c:v>
                </c:pt>
                <c:pt idx="4">
                  <c:v>2.6970954356846474E-2</c:v>
                </c:pt>
              </c:numCache>
            </c:numRef>
          </c:val>
          <c:extLst>
            <c:ext xmlns:c16="http://schemas.microsoft.com/office/drawing/2014/chart" uri="{C3380CC4-5D6E-409C-BE32-E72D297353CC}">
              <c16:uniqueId val="{00000000-BA9B-42D3-BA67-DEA1EB73DC52}"/>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Sheet1!$C$2:$C$6</c:f>
              <c:numCache>
                <c:formatCode>###0%</c:formatCode>
                <c:ptCount val="5"/>
                <c:pt idx="0">
                  <c:v>6.426155580608793E-2</c:v>
                </c:pt>
                <c:pt idx="1">
                  <c:v>6.3348416289592757E-2</c:v>
                </c:pt>
                <c:pt idx="2">
                  <c:v>5.7116104868913858E-2</c:v>
                </c:pt>
                <c:pt idx="3">
                  <c:v>7.3934837092731825E-2</c:v>
                </c:pt>
                <c:pt idx="4">
                  <c:v>6.2240663900414939E-2</c:v>
                </c:pt>
              </c:numCache>
            </c:numRef>
          </c:val>
          <c:extLst>
            <c:ext xmlns:c16="http://schemas.microsoft.com/office/drawing/2014/chart" uri="{C3380CC4-5D6E-409C-BE32-E72D297353CC}">
              <c16:uniqueId val="{00000001-BA9B-42D3-BA67-DEA1EB73DC52}"/>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Sheet1!$D$2:$D$6</c:f>
              <c:numCache>
                <c:formatCode>###0%</c:formatCode>
                <c:ptCount val="5"/>
                <c:pt idx="0">
                  <c:v>0.17023675310033823</c:v>
                </c:pt>
                <c:pt idx="1">
                  <c:v>0.14630467571644043</c:v>
                </c:pt>
                <c:pt idx="2">
                  <c:v>0.15730337078651685</c:v>
                </c:pt>
                <c:pt idx="3">
                  <c:v>0.15413533834586465</c:v>
                </c:pt>
                <c:pt idx="4">
                  <c:v>0.15560165975103735</c:v>
                </c:pt>
              </c:numCache>
            </c:numRef>
          </c:val>
          <c:extLst>
            <c:ext xmlns:c16="http://schemas.microsoft.com/office/drawing/2014/chart" uri="{C3380CC4-5D6E-409C-BE32-E72D297353CC}">
              <c16:uniqueId val="{00000002-BA9B-42D3-BA67-DEA1EB73DC52}"/>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Sheet1!$E$2:$E$6</c:f>
              <c:numCache>
                <c:formatCode>###0%</c:formatCode>
                <c:ptCount val="5"/>
                <c:pt idx="0">
                  <c:v>0.42615558060879366</c:v>
                </c:pt>
                <c:pt idx="1">
                  <c:v>0.42081447963800905</c:v>
                </c:pt>
                <c:pt idx="2">
                  <c:v>0.50936329588014984</c:v>
                </c:pt>
                <c:pt idx="3">
                  <c:v>0.41979949874686717</c:v>
                </c:pt>
                <c:pt idx="4">
                  <c:v>0.44190871369294604</c:v>
                </c:pt>
              </c:numCache>
            </c:numRef>
          </c:val>
          <c:extLst>
            <c:ext xmlns:c16="http://schemas.microsoft.com/office/drawing/2014/chart" uri="{C3380CC4-5D6E-409C-BE32-E72D297353CC}">
              <c16:uniqueId val="{00000003-BA9B-42D3-BA67-DEA1EB73DC52}"/>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Sheet1!$F$2:$F$6</c:f>
              <c:numCache>
                <c:formatCode>###0%</c:formatCode>
                <c:ptCount val="5"/>
                <c:pt idx="0">
                  <c:v>0.31341600901916572</c:v>
                </c:pt>
                <c:pt idx="1">
                  <c:v>0.34238310708898945</c:v>
                </c:pt>
                <c:pt idx="2">
                  <c:v>0.25842696629213485</c:v>
                </c:pt>
                <c:pt idx="3">
                  <c:v>0.31704260651629074</c:v>
                </c:pt>
                <c:pt idx="4">
                  <c:v>0.31327800829875518</c:v>
                </c:pt>
              </c:numCache>
            </c:numRef>
          </c:val>
          <c:extLst>
            <c:ext xmlns:c16="http://schemas.microsoft.com/office/drawing/2014/chart" uri="{C3380CC4-5D6E-409C-BE32-E72D297353CC}">
              <c16:uniqueId val="{00000004-BA9B-42D3-BA67-DEA1EB73DC52}"/>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Course structure</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Sheet1!$B$2:$B$6</c:f>
              <c:numCache>
                <c:formatCode>###0%</c:formatCode>
                <c:ptCount val="5"/>
                <c:pt idx="0">
                  <c:v>3.2657657657657657E-2</c:v>
                </c:pt>
                <c:pt idx="1">
                  <c:v>3.6199095022624438E-2</c:v>
                </c:pt>
                <c:pt idx="2">
                  <c:v>1.8779342723004695E-2</c:v>
                </c:pt>
                <c:pt idx="3">
                  <c:v>3.2540675844806008E-2</c:v>
                </c:pt>
                <c:pt idx="4">
                  <c:v>3.7499999999999999E-2</c:v>
                </c:pt>
              </c:numCache>
            </c:numRef>
          </c:val>
          <c:extLst>
            <c:ext xmlns:c16="http://schemas.microsoft.com/office/drawing/2014/chart" uri="{C3380CC4-5D6E-409C-BE32-E72D297353CC}">
              <c16:uniqueId val="{00000000-E0D3-4733-AC70-D761499DE031}"/>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Sheet1!$C$2:$C$6</c:f>
              <c:numCache>
                <c:formatCode>###0%</c:formatCode>
                <c:ptCount val="5"/>
                <c:pt idx="0">
                  <c:v>7.2072072072072071E-2</c:v>
                </c:pt>
                <c:pt idx="1">
                  <c:v>6.485671191553545E-2</c:v>
                </c:pt>
                <c:pt idx="2">
                  <c:v>8.4507042253521125E-2</c:v>
                </c:pt>
                <c:pt idx="3">
                  <c:v>8.8861076345431791E-2</c:v>
                </c:pt>
                <c:pt idx="4">
                  <c:v>0.10625</c:v>
                </c:pt>
              </c:numCache>
            </c:numRef>
          </c:val>
          <c:extLst>
            <c:ext xmlns:c16="http://schemas.microsoft.com/office/drawing/2014/chart" uri="{C3380CC4-5D6E-409C-BE32-E72D297353CC}">
              <c16:uniqueId val="{00000001-E0D3-4733-AC70-D761499DE0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Sheet1!$D$2:$D$6</c:f>
              <c:numCache>
                <c:formatCode>###0%</c:formatCode>
                <c:ptCount val="5"/>
                <c:pt idx="0">
                  <c:v>0.14076576576576577</c:v>
                </c:pt>
                <c:pt idx="1">
                  <c:v>0.10859728506787331</c:v>
                </c:pt>
                <c:pt idx="2">
                  <c:v>0.13427230046948357</c:v>
                </c:pt>
                <c:pt idx="3">
                  <c:v>0.13391739674593242</c:v>
                </c:pt>
                <c:pt idx="4">
                  <c:v>0.11458333333333331</c:v>
                </c:pt>
              </c:numCache>
            </c:numRef>
          </c:val>
          <c:extLst>
            <c:ext xmlns:c16="http://schemas.microsoft.com/office/drawing/2014/chart" uri="{C3380CC4-5D6E-409C-BE32-E72D297353CC}">
              <c16:uniqueId val="{00000002-E0D3-4733-AC70-D761499DE0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Sheet1!$E$2:$E$6</c:f>
              <c:numCache>
                <c:formatCode>###0%</c:formatCode>
                <c:ptCount val="5"/>
                <c:pt idx="0">
                  <c:v>0.41666666666666674</c:v>
                </c:pt>
                <c:pt idx="1">
                  <c:v>0.45399698340874811</c:v>
                </c:pt>
                <c:pt idx="2">
                  <c:v>0.49295774647887325</c:v>
                </c:pt>
                <c:pt idx="3">
                  <c:v>0.392991239048811</c:v>
                </c:pt>
                <c:pt idx="4">
                  <c:v>0.41875000000000001</c:v>
                </c:pt>
              </c:numCache>
            </c:numRef>
          </c:val>
          <c:extLst>
            <c:ext xmlns:c16="http://schemas.microsoft.com/office/drawing/2014/chart" uri="{C3380CC4-5D6E-409C-BE32-E72D297353CC}">
              <c16:uniqueId val="{00000003-E0D3-4733-AC70-D761499DE0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Sheet1!$F$2:$F$6</c:f>
              <c:numCache>
                <c:formatCode>###0%</c:formatCode>
                <c:ptCount val="5"/>
                <c:pt idx="0">
                  <c:v>0.33783783783783783</c:v>
                </c:pt>
                <c:pt idx="1">
                  <c:v>0.33634992458521873</c:v>
                </c:pt>
                <c:pt idx="2">
                  <c:v>0.26948356807511736</c:v>
                </c:pt>
                <c:pt idx="3">
                  <c:v>0.35168961201501875</c:v>
                </c:pt>
                <c:pt idx="4">
                  <c:v>0.32291666666666674</c:v>
                </c:pt>
              </c:numCache>
            </c:numRef>
          </c:val>
          <c:extLst>
            <c:ext xmlns:c16="http://schemas.microsoft.com/office/drawing/2014/chart" uri="{C3380CC4-5D6E-409C-BE32-E72D297353CC}">
              <c16:uniqueId val="{00000004-E0D3-4733-AC70-D761499DE0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Ease of getting help/support</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Sheet1!$B$2:$B$6</c:f>
              <c:numCache>
                <c:formatCode>###0%</c:formatCode>
                <c:ptCount val="5"/>
                <c:pt idx="0">
                  <c:v>2.3569023569023569E-2</c:v>
                </c:pt>
                <c:pt idx="1">
                  <c:v>3.1626506024096383E-2</c:v>
                </c:pt>
                <c:pt idx="2">
                  <c:v>1.9644527595884004E-2</c:v>
                </c:pt>
                <c:pt idx="3">
                  <c:v>3.5043804755944929E-2</c:v>
                </c:pt>
                <c:pt idx="4">
                  <c:v>3.9501039501039503E-2</c:v>
                </c:pt>
              </c:numCache>
            </c:numRef>
          </c:val>
          <c:extLst>
            <c:ext xmlns:c16="http://schemas.microsoft.com/office/drawing/2014/chart" uri="{C3380CC4-5D6E-409C-BE32-E72D297353CC}">
              <c16:uniqueId val="{00000000-FF1C-4174-9733-2FEE87D5BBDD}"/>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Sheet1!$C$2:$C$6</c:f>
              <c:numCache>
                <c:formatCode>###0%</c:formatCode>
                <c:ptCount val="5"/>
                <c:pt idx="0">
                  <c:v>6.6217732884399555E-2</c:v>
                </c:pt>
                <c:pt idx="1">
                  <c:v>6.0240963855421686E-2</c:v>
                </c:pt>
                <c:pt idx="2">
                  <c:v>3.9289055191768008E-2</c:v>
                </c:pt>
                <c:pt idx="3">
                  <c:v>5.6320400500625784E-2</c:v>
                </c:pt>
                <c:pt idx="4">
                  <c:v>4.9896049896049899E-2</c:v>
                </c:pt>
              </c:numCache>
            </c:numRef>
          </c:val>
          <c:extLst>
            <c:ext xmlns:c16="http://schemas.microsoft.com/office/drawing/2014/chart" uri="{C3380CC4-5D6E-409C-BE32-E72D297353CC}">
              <c16:uniqueId val="{00000001-FF1C-4174-9733-2FEE87D5BBDD}"/>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Sheet1!$D$2:$D$6</c:f>
              <c:numCache>
                <c:formatCode>###0%</c:formatCode>
                <c:ptCount val="5"/>
                <c:pt idx="0">
                  <c:v>0.17171717171717168</c:v>
                </c:pt>
                <c:pt idx="1">
                  <c:v>0.13253012048192772</c:v>
                </c:pt>
                <c:pt idx="2">
                  <c:v>0.15154349859681945</c:v>
                </c:pt>
                <c:pt idx="3">
                  <c:v>0.15269086357947434</c:v>
                </c:pt>
                <c:pt idx="4">
                  <c:v>0.16839916839916844</c:v>
                </c:pt>
              </c:numCache>
            </c:numRef>
          </c:val>
          <c:extLst>
            <c:ext xmlns:c16="http://schemas.microsoft.com/office/drawing/2014/chart" uri="{C3380CC4-5D6E-409C-BE32-E72D297353CC}">
              <c16:uniqueId val="{00000002-FF1C-4174-9733-2FEE87D5BBDD}"/>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Sheet1!$E$2:$E$6</c:f>
              <c:numCache>
                <c:formatCode>###0%</c:formatCode>
                <c:ptCount val="5"/>
                <c:pt idx="0">
                  <c:v>0.33894500561167229</c:v>
                </c:pt>
                <c:pt idx="1">
                  <c:v>0.36746987951807225</c:v>
                </c:pt>
                <c:pt idx="2">
                  <c:v>0.41814780168381666</c:v>
                </c:pt>
                <c:pt idx="3">
                  <c:v>0.35419274092615771</c:v>
                </c:pt>
                <c:pt idx="4">
                  <c:v>0.34927234927234929</c:v>
                </c:pt>
              </c:numCache>
            </c:numRef>
          </c:val>
          <c:extLst>
            <c:ext xmlns:c16="http://schemas.microsoft.com/office/drawing/2014/chart" uri="{C3380CC4-5D6E-409C-BE32-E72D297353CC}">
              <c16:uniqueId val="{00000003-FF1C-4174-9733-2FEE87D5BBDD}"/>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Sheet1!$F$2:$F$6</c:f>
              <c:numCache>
                <c:formatCode>###0%</c:formatCode>
                <c:ptCount val="5"/>
                <c:pt idx="0">
                  <c:v>0.3995510662177329</c:v>
                </c:pt>
                <c:pt idx="1">
                  <c:v>0.40813253012048195</c:v>
                </c:pt>
                <c:pt idx="2">
                  <c:v>0.37137511693171193</c:v>
                </c:pt>
                <c:pt idx="3">
                  <c:v>0.40175219023779724</c:v>
                </c:pt>
                <c:pt idx="4">
                  <c:v>0.39293139293139295</c:v>
                </c:pt>
              </c:numCache>
            </c:numRef>
          </c:val>
          <c:extLst>
            <c:ext xmlns:c16="http://schemas.microsoft.com/office/drawing/2014/chart" uri="{C3380CC4-5D6E-409C-BE32-E72D297353CC}">
              <c16:uniqueId val="{00000004-FF1C-4174-9733-2FEE87D5BBDD}"/>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Student life/culture at Unitec</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Sheet1!$B$2:$B$6</c:f>
              <c:numCache>
                <c:formatCode>###0%</c:formatCode>
                <c:ptCount val="5"/>
                <c:pt idx="0">
                  <c:v>2.8216704288939055E-2</c:v>
                </c:pt>
                <c:pt idx="1">
                  <c:v>1.8045112781954888E-2</c:v>
                </c:pt>
                <c:pt idx="2">
                  <c:v>2.6315789473684209E-2</c:v>
                </c:pt>
                <c:pt idx="3">
                  <c:v>4.1561712846347604E-2</c:v>
                </c:pt>
                <c:pt idx="4">
                  <c:v>3.1380753138075312E-2</c:v>
                </c:pt>
              </c:numCache>
            </c:numRef>
          </c:val>
          <c:extLst>
            <c:ext xmlns:c16="http://schemas.microsoft.com/office/drawing/2014/chart" uri="{C3380CC4-5D6E-409C-BE32-E72D297353CC}">
              <c16:uniqueId val="{00000000-F5DD-473A-8EB8-07EE8A6459E3}"/>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Sheet1!$C$2:$C$6</c:f>
              <c:numCache>
                <c:formatCode>###0%</c:formatCode>
                <c:ptCount val="5"/>
                <c:pt idx="0">
                  <c:v>5.4176072234762979E-2</c:v>
                </c:pt>
                <c:pt idx="1">
                  <c:v>5.4135338345864661E-2</c:v>
                </c:pt>
                <c:pt idx="2">
                  <c:v>5.5451127819548869E-2</c:v>
                </c:pt>
                <c:pt idx="3">
                  <c:v>5.2896725440806043E-2</c:v>
                </c:pt>
                <c:pt idx="4">
                  <c:v>8.1589958158995821E-2</c:v>
                </c:pt>
              </c:numCache>
            </c:numRef>
          </c:val>
          <c:extLst>
            <c:ext xmlns:c16="http://schemas.microsoft.com/office/drawing/2014/chart" uri="{C3380CC4-5D6E-409C-BE32-E72D297353CC}">
              <c16:uniqueId val="{00000001-F5DD-473A-8EB8-07EE8A6459E3}"/>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Sheet1!$D$2:$D$6</c:f>
              <c:numCache>
                <c:formatCode>###0%</c:formatCode>
                <c:ptCount val="5"/>
                <c:pt idx="0">
                  <c:v>0.25056433408577877</c:v>
                </c:pt>
                <c:pt idx="1">
                  <c:v>0.23759398496240602</c:v>
                </c:pt>
                <c:pt idx="2">
                  <c:v>0.26127819548872183</c:v>
                </c:pt>
                <c:pt idx="3">
                  <c:v>0.23425692695214106</c:v>
                </c:pt>
                <c:pt idx="4">
                  <c:v>0.23430962343096234</c:v>
                </c:pt>
              </c:numCache>
            </c:numRef>
          </c:val>
          <c:extLst>
            <c:ext xmlns:c16="http://schemas.microsoft.com/office/drawing/2014/chart" uri="{C3380CC4-5D6E-409C-BE32-E72D297353CC}">
              <c16:uniqueId val="{00000002-F5DD-473A-8EB8-07EE8A6459E3}"/>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Sheet1!$E$2:$E$6</c:f>
              <c:numCache>
                <c:formatCode>###0%</c:formatCode>
                <c:ptCount val="5"/>
                <c:pt idx="0">
                  <c:v>0.33069977426636571</c:v>
                </c:pt>
                <c:pt idx="1">
                  <c:v>0.34736842105263155</c:v>
                </c:pt>
                <c:pt idx="2">
                  <c:v>0.37687969924812031</c:v>
                </c:pt>
                <c:pt idx="3">
                  <c:v>0.33501259445843828</c:v>
                </c:pt>
                <c:pt idx="4">
                  <c:v>0.34937238493723849</c:v>
                </c:pt>
              </c:numCache>
            </c:numRef>
          </c:val>
          <c:extLst>
            <c:ext xmlns:c16="http://schemas.microsoft.com/office/drawing/2014/chart" uri="{C3380CC4-5D6E-409C-BE32-E72D297353CC}">
              <c16:uniqueId val="{00000003-F5DD-473A-8EB8-07EE8A6459E3}"/>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Sheet1!$F$2:$F$6</c:f>
              <c:numCache>
                <c:formatCode>###0%</c:formatCode>
                <c:ptCount val="5"/>
                <c:pt idx="0">
                  <c:v>0.33634311512415349</c:v>
                </c:pt>
                <c:pt idx="1">
                  <c:v>0.34285714285714286</c:v>
                </c:pt>
                <c:pt idx="2">
                  <c:v>0.28007518796992481</c:v>
                </c:pt>
                <c:pt idx="3">
                  <c:v>0.33627204030226698</c:v>
                </c:pt>
                <c:pt idx="4">
                  <c:v>0.30334728033472802</c:v>
                </c:pt>
              </c:numCache>
            </c:numRef>
          </c:val>
          <c:extLst>
            <c:ext xmlns:c16="http://schemas.microsoft.com/office/drawing/2014/chart" uri="{C3380CC4-5D6E-409C-BE32-E72D297353CC}">
              <c16:uniqueId val="{00000004-F5DD-473A-8EB8-07EE8A6459E3}"/>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Range of student services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Sheet1!$B$2:$B$6</c:f>
              <c:numCache>
                <c:formatCode>###0%</c:formatCode>
                <c:ptCount val="5"/>
                <c:pt idx="0">
                  <c:v>1.1235955056179777E-2</c:v>
                </c:pt>
                <c:pt idx="1">
                  <c:v>1.6417910447761194E-2</c:v>
                </c:pt>
                <c:pt idx="2">
                  <c:v>8.3876980428704562E-3</c:v>
                </c:pt>
                <c:pt idx="3">
                  <c:v>2.1250000000000002E-2</c:v>
                </c:pt>
                <c:pt idx="4">
                  <c:v>1.6528925619834711E-2</c:v>
                </c:pt>
              </c:numCache>
            </c:numRef>
          </c:val>
          <c:extLst>
            <c:ext xmlns:c16="http://schemas.microsoft.com/office/drawing/2014/chart" uri="{C3380CC4-5D6E-409C-BE32-E72D297353CC}">
              <c16:uniqueId val="{00000000-66E7-419B-9A4A-F25133CF34AF}"/>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Sheet1!$C$2:$C$6</c:f>
              <c:numCache>
                <c:formatCode>###0%</c:formatCode>
                <c:ptCount val="5"/>
                <c:pt idx="0">
                  <c:v>4.0449438202247195E-2</c:v>
                </c:pt>
                <c:pt idx="1">
                  <c:v>2.6865671641791041E-2</c:v>
                </c:pt>
                <c:pt idx="2">
                  <c:v>1.9571295433364399E-2</c:v>
                </c:pt>
                <c:pt idx="3">
                  <c:v>3.875E-2</c:v>
                </c:pt>
                <c:pt idx="4">
                  <c:v>3.0991735537190084E-2</c:v>
                </c:pt>
              </c:numCache>
            </c:numRef>
          </c:val>
          <c:extLst>
            <c:ext xmlns:c16="http://schemas.microsoft.com/office/drawing/2014/chart" uri="{C3380CC4-5D6E-409C-BE32-E72D297353CC}">
              <c16:uniqueId val="{00000001-66E7-419B-9A4A-F25133CF34AF}"/>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Sheet1!$D$2:$D$6</c:f>
              <c:numCache>
                <c:formatCode>###0%</c:formatCode>
                <c:ptCount val="5"/>
                <c:pt idx="0">
                  <c:v>0.17977528089887643</c:v>
                </c:pt>
                <c:pt idx="1">
                  <c:v>0.14029850746268657</c:v>
                </c:pt>
                <c:pt idx="2">
                  <c:v>0.16216216216216217</c:v>
                </c:pt>
                <c:pt idx="3">
                  <c:v>0.14624999999999999</c:v>
                </c:pt>
                <c:pt idx="4">
                  <c:v>0.18595041322314049</c:v>
                </c:pt>
              </c:numCache>
            </c:numRef>
          </c:val>
          <c:extLst>
            <c:ext xmlns:c16="http://schemas.microsoft.com/office/drawing/2014/chart" uri="{C3380CC4-5D6E-409C-BE32-E72D297353CC}">
              <c16:uniqueId val="{00000002-66E7-419B-9A4A-F25133CF34AF}"/>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Sheet1!$E$2:$E$6</c:f>
              <c:numCache>
                <c:formatCode>###0%</c:formatCode>
                <c:ptCount val="5"/>
                <c:pt idx="0">
                  <c:v>0.36292134831460676</c:v>
                </c:pt>
                <c:pt idx="1">
                  <c:v>0.37910447761194027</c:v>
                </c:pt>
                <c:pt idx="2">
                  <c:v>0.37092264678471581</c:v>
                </c:pt>
                <c:pt idx="3">
                  <c:v>0.33750000000000002</c:v>
                </c:pt>
                <c:pt idx="4">
                  <c:v>0.32231404958677684</c:v>
                </c:pt>
              </c:numCache>
            </c:numRef>
          </c:val>
          <c:extLst>
            <c:ext xmlns:c16="http://schemas.microsoft.com/office/drawing/2014/chart" uri="{C3380CC4-5D6E-409C-BE32-E72D297353CC}">
              <c16:uniqueId val="{00000003-66E7-419B-9A4A-F25133CF34AF}"/>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Sheet1!$F$2:$F$6</c:f>
              <c:numCache>
                <c:formatCode>###0%</c:formatCode>
                <c:ptCount val="5"/>
                <c:pt idx="0">
                  <c:v>0.40561797752808987</c:v>
                </c:pt>
                <c:pt idx="1">
                  <c:v>0.43731343283582091</c:v>
                </c:pt>
                <c:pt idx="2">
                  <c:v>0.43895619757688725</c:v>
                </c:pt>
                <c:pt idx="3">
                  <c:v>0.45624999999999999</c:v>
                </c:pt>
                <c:pt idx="4">
                  <c:v>0.44421487603305787</c:v>
                </c:pt>
              </c:numCache>
            </c:numRef>
          </c:val>
          <c:extLst>
            <c:ext xmlns:c16="http://schemas.microsoft.com/office/drawing/2014/chart" uri="{C3380CC4-5D6E-409C-BE32-E72D297353CC}">
              <c16:uniqueId val="{00000004-66E7-419B-9A4A-F25133CF34AF}"/>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Timetabling</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Sheet1!$B$2:$B$6</c:f>
              <c:numCache>
                <c:formatCode>###0%</c:formatCode>
                <c:ptCount val="5"/>
                <c:pt idx="0">
                  <c:v>2.828054298642534E-2</c:v>
                </c:pt>
                <c:pt idx="1">
                  <c:v>3.2786885245901641E-2</c:v>
                </c:pt>
                <c:pt idx="2">
                  <c:v>2.6217228464419477E-2</c:v>
                </c:pt>
                <c:pt idx="3">
                  <c:v>3.2459425717852687E-2</c:v>
                </c:pt>
                <c:pt idx="4">
                  <c:v>2.2821576763485476E-2</c:v>
                </c:pt>
              </c:numCache>
            </c:numRef>
          </c:val>
          <c:extLst>
            <c:ext xmlns:c16="http://schemas.microsoft.com/office/drawing/2014/chart" uri="{C3380CC4-5D6E-409C-BE32-E72D297353CC}">
              <c16:uniqueId val="{00000000-BC67-4D7C-8651-C5437BEAD8CC}"/>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Sheet1!$C$2:$C$6</c:f>
              <c:numCache>
                <c:formatCode>###0%</c:formatCode>
                <c:ptCount val="5"/>
                <c:pt idx="0">
                  <c:v>6.7873303167420809E-2</c:v>
                </c:pt>
                <c:pt idx="1">
                  <c:v>7.1535022354694486E-2</c:v>
                </c:pt>
                <c:pt idx="2">
                  <c:v>9.3632958801498134E-2</c:v>
                </c:pt>
                <c:pt idx="3">
                  <c:v>7.6154806491885149E-2</c:v>
                </c:pt>
                <c:pt idx="4">
                  <c:v>8.9211618257261413E-2</c:v>
                </c:pt>
              </c:numCache>
            </c:numRef>
          </c:val>
          <c:extLst>
            <c:ext xmlns:c16="http://schemas.microsoft.com/office/drawing/2014/chart" uri="{C3380CC4-5D6E-409C-BE32-E72D297353CC}">
              <c16:uniqueId val="{00000001-BC67-4D7C-8651-C5437BEAD8CC}"/>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Sheet1!$D$2:$D$6</c:f>
              <c:numCache>
                <c:formatCode>###0%</c:formatCode>
                <c:ptCount val="5"/>
                <c:pt idx="0">
                  <c:v>0.16289592760180993</c:v>
                </c:pt>
                <c:pt idx="1">
                  <c:v>0.15946348733233978</c:v>
                </c:pt>
                <c:pt idx="2">
                  <c:v>0.16853932584269665</c:v>
                </c:pt>
                <c:pt idx="3">
                  <c:v>0.16354556803995007</c:v>
                </c:pt>
                <c:pt idx="4">
                  <c:v>0.16182572614107882</c:v>
                </c:pt>
              </c:numCache>
            </c:numRef>
          </c:val>
          <c:extLst>
            <c:ext xmlns:c16="http://schemas.microsoft.com/office/drawing/2014/chart" uri="{C3380CC4-5D6E-409C-BE32-E72D297353CC}">
              <c16:uniqueId val="{00000002-BC67-4D7C-8651-C5437BEAD8CC}"/>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Sheet1!$E$2:$E$6</c:f>
              <c:numCache>
                <c:formatCode>###0%</c:formatCode>
                <c:ptCount val="5"/>
                <c:pt idx="0">
                  <c:v>0.41402714932126694</c:v>
                </c:pt>
                <c:pt idx="1">
                  <c:v>0.38748137108792846</c:v>
                </c:pt>
                <c:pt idx="2">
                  <c:v>0.43539325842696625</c:v>
                </c:pt>
                <c:pt idx="3">
                  <c:v>0.3957553058676655</c:v>
                </c:pt>
                <c:pt idx="4">
                  <c:v>0.40248962655601661</c:v>
                </c:pt>
              </c:numCache>
            </c:numRef>
          </c:val>
          <c:extLst>
            <c:ext xmlns:c16="http://schemas.microsoft.com/office/drawing/2014/chart" uri="{C3380CC4-5D6E-409C-BE32-E72D297353CC}">
              <c16:uniqueId val="{00000003-BC67-4D7C-8651-C5437BEAD8CC}"/>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Sheet1!$F$2:$F$6</c:f>
              <c:numCache>
                <c:formatCode>###0%</c:formatCode>
                <c:ptCount val="5"/>
                <c:pt idx="0">
                  <c:v>0.32692307692307693</c:v>
                </c:pt>
                <c:pt idx="1">
                  <c:v>0.34873323397913564</c:v>
                </c:pt>
                <c:pt idx="2">
                  <c:v>0.27621722846441948</c:v>
                </c:pt>
                <c:pt idx="3">
                  <c:v>0.33208489388264667</c:v>
                </c:pt>
                <c:pt idx="4">
                  <c:v>0.32365145228215764</c:v>
                </c:pt>
              </c:numCache>
            </c:numRef>
          </c:val>
          <c:extLst>
            <c:ext xmlns:c16="http://schemas.microsoft.com/office/drawing/2014/chart" uri="{C3380CC4-5D6E-409C-BE32-E72D297353CC}">
              <c16:uniqueId val="{00000004-BC67-4D7C-8651-C5437BEAD8CC}"/>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dirty="0"/>
              <a:t>Student NPS over time</a:t>
            </a:r>
          </a:p>
        </c:rich>
      </c:tx>
      <c:overlay val="0"/>
      <c:spPr>
        <a:noFill/>
        <a:ln>
          <a:noFill/>
        </a:ln>
        <a:effectLst/>
      </c:spPr>
      <c:txPr>
        <a:bodyPr rot="0" spcFirstLastPara="1" vertOverflow="ellipsis" vert="horz" wrap="square" anchor="ctr" anchorCtr="1"/>
        <a:lstStyle/>
        <a:p>
          <a:pPr>
            <a:defRPr sz="96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1.5192705047328527E-2"/>
          <c:y val="0.34900393588853795"/>
          <c:w val="0.96961458990534299"/>
          <c:h val="0.47196085397338866"/>
        </c:manualLayout>
      </c:layout>
      <c:lineChart>
        <c:grouping val="standard"/>
        <c:varyColors val="0"/>
        <c:ser>
          <c:idx val="0"/>
          <c:order val="0"/>
          <c:tx>
            <c:strRef>
              <c:f>Sheet1!$B$1</c:f>
              <c:strCache>
                <c:ptCount val="1"/>
                <c:pt idx="0">
                  <c:v>Returning student NPS</c:v>
                </c:pt>
              </c:strCache>
            </c:strRef>
          </c:tx>
          <c:spPr>
            <a:ln w="28575" cap="rnd">
              <a:solidFill>
                <a:srgbClr val="298224"/>
              </a:solidFill>
              <a:round/>
            </a:ln>
            <a:effectLst/>
          </c:spPr>
          <c:marker>
            <c:symbol val="none"/>
          </c:marker>
          <c:dLbls>
            <c:spPr>
              <a:noFill/>
              <a:ln>
                <a:noFill/>
              </a:ln>
              <a:effectLst/>
            </c:spPr>
            <c:txPr>
              <a:bodyPr rot="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8"/>
                <c:pt idx="0">
                  <c:v>Sem 1 
2019</c:v>
                </c:pt>
                <c:pt idx="1">
                  <c:v>Sem 2 
2019</c:v>
                </c:pt>
                <c:pt idx="2">
                  <c:v>Sem 1 
2020</c:v>
                </c:pt>
                <c:pt idx="3">
                  <c:v>Sem 2 2020</c:v>
                </c:pt>
                <c:pt idx="4">
                  <c:v>Sem 1 2021</c:v>
                </c:pt>
                <c:pt idx="5">
                  <c:v>Sem 2 2021</c:v>
                </c:pt>
                <c:pt idx="6">
                  <c:v>Sem 1 2022</c:v>
                </c:pt>
                <c:pt idx="7">
                  <c:v>Sem 2 2022</c:v>
                </c:pt>
              </c:strCache>
            </c:strRef>
          </c:cat>
          <c:val>
            <c:numRef>
              <c:f>Sheet1!$B$2:$B$15</c:f>
              <c:numCache>
                <c:formatCode>0</c:formatCode>
                <c:ptCount val="8"/>
                <c:pt idx="0">
                  <c:v>8.0171796707229763</c:v>
                </c:pt>
                <c:pt idx="1">
                  <c:v>11.663286004056797</c:v>
                </c:pt>
                <c:pt idx="2">
                  <c:v>19.02086677367576</c:v>
                </c:pt>
                <c:pt idx="3">
                  <c:v>23</c:v>
                </c:pt>
                <c:pt idx="4">
                  <c:v>21.759259259259199</c:v>
                </c:pt>
                <c:pt idx="5">
                  <c:v>20</c:v>
                </c:pt>
                <c:pt idx="6">
                  <c:v>23</c:v>
                </c:pt>
                <c:pt idx="7">
                  <c:v>22</c:v>
                </c:pt>
              </c:numCache>
            </c:numRef>
          </c:val>
          <c:smooth val="0"/>
          <c:extLst>
            <c:ext xmlns:c16="http://schemas.microsoft.com/office/drawing/2014/chart" uri="{C3380CC4-5D6E-409C-BE32-E72D297353CC}">
              <c16:uniqueId val="{00000000-BD65-40CE-B2F0-6CC87ACE0BC8}"/>
            </c:ext>
          </c:extLst>
        </c:ser>
        <c:ser>
          <c:idx val="1"/>
          <c:order val="1"/>
          <c:tx>
            <c:strRef>
              <c:f>Sheet1!$C$1</c:f>
              <c:strCache>
                <c:ptCount val="1"/>
                <c:pt idx="0">
                  <c:v>New student NPS</c:v>
                </c:pt>
              </c:strCache>
            </c:strRef>
          </c:tx>
          <c:spPr>
            <a:ln w="28575" cap="rnd">
              <a:solidFill>
                <a:srgbClr val="C00000"/>
              </a:solidFill>
              <a:prstDash val="solid"/>
              <a:round/>
            </a:ln>
            <a:effectLst/>
          </c:spPr>
          <c:marker>
            <c:symbol val="none"/>
          </c:marker>
          <c:dPt>
            <c:idx val="0"/>
            <c:marker>
              <c:symbol val="none"/>
            </c:marker>
            <c:bubble3D val="0"/>
            <c:extLst>
              <c:ext xmlns:c16="http://schemas.microsoft.com/office/drawing/2014/chart" uri="{C3380CC4-5D6E-409C-BE32-E72D297353CC}">
                <c16:uniqueId val="{00000007-BD65-40CE-B2F0-6CC87ACE0BC8}"/>
              </c:ext>
            </c:extLst>
          </c:dPt>
          <c:dPt>
            <c:idx val="4"/>
            <c:marker>
              <c:symbol val="none"/>
            </c:marker>
            <c:bubble3D val="0"/>
            <c:spPr>
              <a:ln w="28575" cap="rnd">
                <a:solidFill>
                  <a:srgbClr val="C00000"/>
                </a:solidFill>
                <a:prstDash val="solid"/>
                <a:round/>
              </a:ln>
              <a:effectLst/>
            </c:spPr>
            <c:extLst>
              <c:ext xmlns:c16="http://schemas.microsoft.com/office/drawing/2014/chart" uri="{C3380CC4-5D6E-409C-BE32-E72D297353CC}">
                <c16:uniqueId val="{00000002-BD65-40CE-B2F0-6CC87ACE0BC8}"/>
              </c:ext>
            </c:extLst>
          </c:dPt>
          <c:dPt>
            <c:idx val="5"/>
            <c:marker>
              <c:symbol val="none"/>
            </c:marker>
            <c:bubble3D val="0"/>
            <c:spPr>
              <a:ln w="28575" cap="rnd">
                <a:solidFill>
                  <a:srgbClr val="C00000"/>
                </a:solidFill>
                <a:prstDash val="solid"/>
                <a:round/>
              </a:ln>
              <a:effectLst/>
            </c:spPr>
            <c:extLst>
              <c:ext xmlns:c16="http://schemas.microsoft.com/office/drawing/2014/chart" uri="{C3380CC4-5D6E-409C-BE32-E72D297353CC}">
                <c16:uniqueId val="{00000004-BD65-40CE-B2F0-6CC87ACE0BC8}"/>
              </c:ext>
            </c:extLst>
          </c:dPt>
          <c:dPt>
            <c:idx val="8"/>
            <c:marker>
              <c:symbol val="none"/>
            </c:marker>
            <c:bubble3D val="0"/>
            <c:extLst>
              <c:ext xmlns:c16="http://schemas.microsoft.com/office/drawing/2014/chart" uri="{C3380CC4-5D6E-409C-BE32-E72D297353CC}">
                <c16:uniqueId val="{00000005-BD65-40CE-B2F0-6CC87ACE0BC8}"/>
              </c:ext>
            </c:extLst>
          </c:dPt>
          <c:dLbls>
            <c:spPr>
              <a:noFill/>
              <a:ln>
                <a:noFill/>
              </a:ln>
              <a:effectLst/>
            </c:spPr>
            <c:txPr>
              <a:bodyPr rot="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8"/>
                <c:pt idx="0">
                  <c:v>Sem 1 
2019</c:v>
                </c:pt>
                <c:pt idx="1">
                  <c:v>Sem 2 
2019</c:v>
                </c:pt>
                <c:pt idx="2">
                  <c:v>Sem 1 
2020</c:v>
                </c:pt>
                <c:pt idx="3">
                  <c:v>Sem 2 2020</c:v>
                </c:pt>
                <c:pt idx="4">
                  <c:v>Sem 1 2021</c:v>
                </c:pt>
                <c:pt idx="5">
                  <c:v>Sem 2 2021</c:v>
                </c:pt>
                <c:pt idx="6">
                  <c:v>Sem 1 2022</c:v>
                </c:pt>
                <c:pt idx="7">
                  <c:v>Sem 2 2022</c:v>
                </c:pt>
              </c:strCache>
            </c:strRef>
          </c:cat>
          <c:val>
            <c:numRef>
              <c:f>Sheet1!$C$2:$C$15</c:f>
              <c:numCache>
                <c:formatCode>0</c:formatCode>
                <c:ptCount val="8"/>
                <c:pt idx="0">
                  <c:v>35.524652338811585</c:v>
                </c:pt>
                <c:pt idx="1">
                  <c:v>33.887043189368761</c:v>
                </c:pt>
                <c:pt idx="2">
                  <c:v>33.248081841432253</c:v>
                </c:pt>
                <c:pt idx="3">
                  <c:v>38</c:v>
                </c:pt>
                <c:pt idx="4">
                  <c:v>36.487804878048799</c:v>
                </c:pt>
                <c:pt idx="5">
                  <c:v>43</c:v>
                </c:pt>
                <c:pt idx="6">
                  <c:v>43</c:v>
                </c:pt>
                <c:pt idx="7">
                  <c:v>50</c:v>
                </c:pt>
              </c:numCache>
            </c:numRef>
          </c:val>
          <c:smooth val="0"/>
          <c:extLst>
            <c:ext xmlns:c16="http://schemas.microsoft.com/office/drawing/2014/chart" uri="{C3380CC4-5D6E-409C-BE32-E72D297353CC}">
              <c16:uniqueId val="{00000006-BD65-40CE-B2F0-6CC87ACE0BC8}"/>
            </c:ext>
          </c:extLst>
        </c:ser>
        <c:dLbls>
          <c:showLegendKey val="0"/>
          <c:showVal val="0"/>
          <c:showCatName val="0"/>
          <c:showSerName val="0"/>
          <c:showPercent val="0"/>
          <c:showBubbleSize val="0"/>
        </c:dLbls>
        <c:smooth val="0"/>
        <c:axId val="579288200"/>
        <c:axId val="579288528"/>
      </c:lineChart>
      <c:catAx>
        <c:axId val="579288200"/>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79288528"/>
        <c:crosses val="autoZero"/>
        <c:auto val="1"/>
        <c:lblAlgn val="ctr"/>
        <c:lblOffset val="100"/>
        <c:noMultiLvlLbl val="0"/>
      </c:catAx>
      <c:valAx>
        <c:axId val="579288528"/>
        <c:scaling>
          <c:orientation val="minMax"/>
          <c:max val="55"/>
          <c:min val="-1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792882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8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General campus facilities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Sheet1!$B$2:$B$6</c:f>
              <c:numCache>
                <c:formatCode>###0%</c:formatCode>
                <c:ptCount val="5"/>
                <c:pt idx="0">
                  <c:v>2.1300448430493269E-2</c:v>
                </c:pt>
                <c:pt idx="1">
                  <c:v>2.8657616892911009E-2</c:v>
                </c:pt>
                <c:pt idx="2">
                  <c:v>5.6444026340545628E-2</c:v>
                </c:pt>
                <c:pt idx="3">
                  <c:v>4.2341220423412207E-2</c:v>
                </c:pt>
                <c:pt idx="4">
                  <c:v>5.3941908713692949E-2</c:v>
                </c:pt>
              </c:numCache>
            </c:numRef>
          </c:val>
          <c:extLst>
            <c:ext xmlns:c16="http://schemas.microsoft.com/office/drawing/2014/chart" uri="{C3380CC4-5D6E-409C-BE32-E72D297353CC}">
              <c16:uniqueId val="{00000000-BA9B-42D3-BA67-DEA1EB73DC52}"/>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Sheet1!$C$2:$C$6</c:f>
              <c:numCache>
                <c:formatCode>###0%</c:formatCode>
                <c:ptCount val="5"/>
                <c:pt idx="0">
                  <c:v>8.2959641255605371E-2</c:v>
                </c:pt>
                <c:pt idx="1">
                  <c:v>0.11010558069381599</c:v>
                </c:pt>
                <c:pt idx="2">
                  <c:v>0.15428033866415805</c:v>
                </c:pt>
                <c:pt idx="3">
                  <c:v>0.1195516811955168</c:v>
                </c:pt>
                <c:pt idx="4">
                  <c:v>9.9585062240663907E-2</c:v>
                </c:pt>
              </c:numCache>
            </c:numRef>
          </c:val>
          <c:extLst>
            <c:ext xmlns:c16="http://schemas.microsoft.com/office/drawing/2014/chart" uri="{C3380CC4-5D6E-409C-BE32-E72D297353CC}">
              <c16:uniqueId val="{00000001-BA9B-42D3-BA67-DEA1EB73DC52}"/>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Sheet1!$D$2:$D$6</c:f>
              <c:numCache>
                <c:formatCode>###0%</c:formatCode>
                <c:ptCount val="5"/>
                <c:pt idx="0">
                  <c:v>0.16143497757847533</c:v>
                </c:pt>
                <c:pt idx="1">
                  <c:v>0.18702865761689291</c:v>
                </c:pt>
                <c:pt idx="2">
                  <c:v>0.17591721542803387</c:v>
                </c:pt>
                <c:pt idx="3">
                  <c:v>0.236612702366127</c:v>
                </c:pt>
                <c:pt idx="4">
                  <c:v>0.18464730290456433</c:v>
                </c:pt>
              </c:numCache>
            </c:numRef>
          </c:val>
          <c:extLst>
            <c:ext xmlns:c16="http://schemas.microsoft.com/office/drawing/2014/chart" uri="{C3380CC4-5D6E-409C-BE32-E72D297353CC}">
              <c16:uniqueId val="{00000002-BA9B-42D3-BA67-DEA1EB73DC52}"/>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Sheet1!$E$2:$E$6</c:f>
              <c:numCache>
                <c:formatCode>###0%</c:formatCode>
                <c:ptCount val="5"/>
                <c:pt idx="0">
                  <c:v>0.39013452914798208</c:v>
                </c:pt>
                <c:pt idx="1">
                  <c:v>0.38612368024132737</c:v>
                </c:pt>
                <c:pt idx="2">
                  <c:v>0.40545625587958606</c:v>
                </c:pt>
                <c:pt idx="3">
                  <c:v>0.31631382316313822</c:v>
                </c:pt>
                <c:pt idx="4">
                  <c:v>0.40871369294605808</c:v>
                </c:pt>
              </c:numCache>
            </c:numRef>
          </c:val>
          <c:extLst>
            <c:ext xmlns:c16="http://schemas.microsoft.com/office/drawing/2014/chart" uri="{C3380CC4-5D6E-409C-BE32-E72D297353CC}">
              <c16:uniqueId val="{00000003-BA9B-42D3-BA67-DEA1EB73DC52}"/>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Sheet1!$F$2:$F$6</c:f>
              <c:numCache>
                <c:formatCode>###0%</c:formatCode>
                <c:ptCount val="5"/>
                <c:pt idx="0">
                  <c:v>0.34417040358744394</c:v>
                </c:pt>
                <c:pt idx="1">
                  <c:v>0.28808446455505277</c:v>
                </c:pt>
                <c:pt idx="2">
                  <c:v>0.20790216368767639</c:v>
                </c:pt>
                <c:pt idx="3">
                  <c:v>0.2851805728518057</c:v>
                </c:pt>
                <c:pt idx="4">
                  <c:v>0.25311203319502074</c:v>
                </c:pt>
              </c:numCache>
            </c:numRef>
          </c:val>
          <c:extLst>
            <c:ext xmlns:c16="http://schemas.microsoft.com/office/drawing/2014/chart" uri="{C3380CC4-5D6E-409C-BE32-E72D297353CC}">
              <c16:uniqueId val="{00000004-BA9B-42D3-BA67-DEA1EB73DC52}"/>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Quality of study spaces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Sheet1!$B$2:$B$6</c:f>
              <c:numCache>
                <c:formatCode>###0%</c:formatCode>
                <c:ptCount val="5"/>
                <c:pt idx="0">
                  <c:v>2.5813692480359151E-2</c:v>
                </c:pt>
                <c:pt idx="1">
                  <c:v>2.9717682020802372E-2</c:v>
                </c:pt>
                <c:pt idx="2">
                  <c:v>2.1596244131455399E-2</c:v>
                </c:pt>
                <c:pt idx="3">
                  <c:v>3.262233375156838E-2</c:v>
                </c:pt>
                <c:pt idx="4">
                  <c:v>3.5343035343035345E-2</c:v>
                </c:pt>
              </c:numCache>
            </c:numRef>
          </c:val>
          <c:extLst>
            <c:ext xmlns:c16="http://schemas.microsoft.com/office/drawing/2014/chart" uri="{C3380CC4-5D6E-409C-BE32-E72D297353CC}">
              <c16:uniqueId val="{00000000-E0D3-4733-AC70-D761499DE031}"/>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Sheet1!$C$2:$C$6</c:f>
              <c:numCache>
                <c:formatCode>###0%</c:formatCode>
                <c:ptCount val="5"/>
                <c:pt idx="0">
                  <c:v>7.407407407407407E-2</c:v>
                </c:pt>
                <c:pt idx="1">
                  <c:v>9.6582466567607744E-2</c:v>
                </c:pt>
                <c:pt idx="2">
                  <c:v>0.10140845070422536</c:v>
                </c:pt>
                <c:pt idx="3">
                  <c:v>7.1518193224592227E-2</c:v>
                </c:pt>
                <c:pt idx="4">
                  <c:v>7.2765072765072769E-2</c:v>
                </c:pt>
              </c:numCache>
            </c:numRef>
          </c:val>
          <c:extLst>
            <c:ext xmlns:c16="http://schemas.microsoft.com/office/drawing/2014/chart" uri="{C3380CC4-5D6E-409C-BE32-E72D297353CC}">
              <c16:uniqueId val="{00000001-E0D3-4733-AC70-D761499DE0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Sheet1!$D$2:$D$6</c:f>
              <c:numCache>
                <c:formatCode>###0%</c:formatCode>
                <c:ptCount val="5"/>
                <c:pt idx="0">
                  <c:v>0.16610549943883279</c:v>
                </c:pt>
                <c:pt idx="1">
                  <c:v>0.15601783060921248</c:v>
                </c:pt>
                <c:pt idx="2">
                  <c:v>0.13145539906103287</c:v>
                </c:pt>
                <c:pt idx="3">
                  <c:v>0.18444165621079048</c:v>
                </c:pt>
                <c:pt idx="4">
                  <c:v>0.18295218295218299</c:v>
                </c:pt>
              </c:numCache>
            </c:numRef>
          </c:val>
          <c:extLst>
            <c:ext xmlns:c16="http://schemas.microsoft.com/office/drawing/2014/chart" uri="{C3380CC4-5D6E-409C-BE32-E72D297353CC}">
              <c16:uniqueId val="{00000002-E0D3-4733-AC70-D761499DE0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Sheet1!$E$2:$E$6</c:f>
              <c:numCache>
                <c:formatCode>###0%</c:formatCode>
                <c:ptCount val="5"/>
                <c:pt idx="0">
                  <c:v>0.37934904601571268</c:v>
                </c:pt>
                <c:pt idx="1">
                  <c:v>0.40861812778603268</c:v>
                </c:pt>
                <c:pt idx="2">
                  <c:v>0.43755868544600945</c:v>
                </c:pt>
                <c:pt idx="3">
                  <c:v>0.37390213299874531</c:v>
                </c:pt>
                <c:pt idx="4">
                  <c:v>0.3783783783783784</c:v>
                </c:pt>
              </c:numCache>
            </c:numRef>
          </c:val>
          <c:extLst>
            <c:ext xmlns:c16="http://schemas.microsoft.com/office/drawing/2014/chart" uri="{C3380CC4-5D6E-409C-BE32-E72D297353CC}">
              <c16:uniqueId val="{00000003-E0D3-4733-AC70-D761499DE0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Sheet1!$F$2:$F$6</c:f>
              <c:numCache>
                <c:formatCode>###0%</c:formatCode>
                <c:ptCount val="5"/>
                <c:pt idx="0">
                  <c:v>0.35465768799102126</c:v>
                </c:pt>
                <c:pt idx="1">
                  <c:v>0.30906389301634474</c:v>
                </c:pt>
                <c:pt idx="2">
                  <c:v>0.30798122065727701</c:v>
                </c:pt>
                <c:pt idx="3">
                  <c:v>0.33751568381430358</c:v>
                </c:pt>
                <c:pt idx="4">
                  <c:v>0.33056133056133058</c:v>
                </c:pt>
              </c:numCache>
            </c:numRef>
          </c:val>
          <c:extLst>
            <c:ext xmlns:c16="http://schemas.microsoft.com/office/drawing/2014/chart" uri="{C3380CC4-5D6E-409C-BE32-E72D297353CC}">
              <c16:uniqueId val="{00000004-E0D3-4733-AC70-D761499DE0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Enrolment/administration processes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Sheet1!$B$2:$B$6</c:f>
              <c:numCache>
                <c:formatCode>###0%</c:formatCode>
                <c:ptCount val="5"/>
                <c:pt idx="0">
                  <c:v>3.7037037037037035E-2</c:v>
                </c:pt>
                <c:pt idx="1">
                  <c:v>5.2631578947368418E-2</c:v>
                </c:pt>
                <c:pt idx="2">
                  <c:v>3.8353601496725911E-2</c:v>
                </c:pt>
                <c:pt idx="3">
                  <c:v>4.3859649122807015E-2</c:v>
                </c:pt>
                <c:pt idx="4">
                  <c:v>3.5416666666666666E-2</c:v>
                </c:pt>
              </c:numCache>
            </c:numRef>
          </c:val>
          <c:extLst>
            <c:ext xmlns:c16="http://schemas.microsoft.com/office/drawing/2014/chart" uri="{C3380CC4-5D6E-409C-BE32-E72D297353CC}">
              <c16:uniqueId val="{00000000-FF1C-4174-9733-2FEE87D5BBDD}"/>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Sheet1!$C$2:$C$6</c:f>
              <c:numCache>
                <c:formatCode>###0%</c:formatCode>
                <c:ptCount val="5"/>
                <c:pt idx="0">
                  <c:v>6.3973063973063973E-2</c:v>
                </c:pt>
                <c:pt idx="1">
                  <c:v>7.8195488721804512E-2</c:v>
                </c:pt>
                <c:pt idx="2">
                  <c:v>6.4546304957904588E-2</c:v>
                </c:pt>
                <c:pt idx="3">
                  <c:v>6.5162907268170422E-2</c:v>
                </c:pt>
                <c:pt idx="4">
                  <c:v>5.6250000000000001E-2</c:v>
                </c:pt>
              </c:numCache>
            </c:numRef>
          </c:val>
          <c:extLst>
            <c:ext xmlns:c16="http://schemas.microsoft.com/office/drawing/2014/chart" uri="{C3380CC4-5D6E-409C-BE32-E72D297353CC}">
              <c16:uniqueId val="{00000001-FF1C-4174-9733-2FEE87D5BBDD}"/>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Sheet1!$D$2:$D$6</c:f>
              <c:numCache>
                <c:formatCode>###0%</c:formatCode>
                <c:ptCount val="5"/>
                <c:pt idx="0">
                  <c:v>0.16722783389450055</c:v>
                </c:pt>
                <c:pt idx="1">
                  <c:v>0.13082706766917293</c:v>
                </c:pt>
                <c:pt idx="2">
                  <c:v>0.15434985968194576</c:v>
                </c:pt>
                <c:pt idx="3">
                  <c:v>0.16416040100250626</c:v>
                </c:pt>
                <c:pt idx="4">
                  <c:v>0.13750000000000001</c:v>
                </c:pt>
              </c:numCache>
            </c:numRef>
          </c:val>
          <c:extLst>
            <c:ext xmlns:c16="http://schemas.microsoft.com/office/drawing/2014/chart" uri="{C3380CC4-5D6E-409C-BE32-E72D297353CC}">
              <c16:uniqueId val="{00000002-FF1C-4174-9733-2FEE87D5BBDD}"/>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Sheet1!$E$2:$E$6</c:f>
              <c:numCache>
                <c:formatCode>###0%</c:formatCode>
                <c:ptCount val="5"/>
                <c:pt idx="0">
                  <c:v>0.36363636363636365</c:v>
                </c:pt>
                <c:pt idx="1">
                  <c:v>0.37293233082706773</c:v>
                </c:pt>
                <c:pt idx="2">
                  <c:v>0.38540692235734331</c:v>
                </c:pt>
                <c:pt idx="3">
                  <c:v>0.3446115288220552</c:v>
                </c:pt>
                <c:pt idx="4">
                  <c:v>0.37291666666666662</c:v>
                </c:pt>
              </c:numCache>
            </c:numRef>
          </c:val>
          <c:extLst>
            <c:ext xmlns:c16="http://schemas.microsoft.com/office/drawing/2014/chart" uri="{C3380CC4-5D6E-409C-BE32-E72D297353CC}">
              <c16:uniqueId val="{00000003-FF1C-4174-9733-2FEE87D5BBDD}"/>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2020</c:v>
                </c:pt>
                <c:pt idx="1">
                  <c:v>Sem 1 2021</c:v>
                </c:pt>
                <c:pt idx="2">
                  <c:v>Sem 2 2021</c:v>
                </c:pt>
                <c:pt idx="3">
                  <c:v>Sem 1 2022</c:v>
                </c:pt>
                <c:pt idx="4">
                  <c:v>Sem 2 2022</c:v>
                </c:pt>
              </c:strCache>
            </c:strRef>
          </c:cat>
          <c:val>
            <c:numRef>
              <c:f>Sheet1!$F$2:$F$6</c:f>
              <c:numCache>
                <c:formatCode>###0%</c:formatCode>
                <c:ptCount val="5"/>
                <c:pt idx="0">
                  <c:v>0.36812570145903478</c:v>
                </c:pt>
                <c:pt idx="1">
                  <c:v>0.36541353383458647</c:v>
                </c:pt>
                <c:pt idx="2">
                  <c:v>0.35734331150608045</c:v>
                </c:pt>
                <c:pt idx="3">
                  <c:v>0.38220551378446116</c:v>
                </c:pt>
                <c:pt idx="4">
                  <c:v>0.39791666666666664</c:v>
                </c:pt>
              </c:numCache>
            </c:numRef>
          </c:val>
          <c:extLst>
            <c:ext xmlns:c16="http://schemas.microsoft.com/office/drawing/2014/chart" uri="{C3380CC4-5D6E-409C-BE32-E72D297353CC}">
              <c16:uniqueId val="{00000004-FF1C-4174-9733-2FEE87D5BBDD}"/>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dirty="0"/>
              <a:t>Student agreement on ‘I See</a:t>
            </a:r>
            <a:r>
              <a:rPr lang="en-US" sz="1600" baseline="0" dirty="0"/>
              <a:t> </a:t>
            </a:r>
            <a:r>
              <a:rPr lang="en-US" sz="1600" dirty="0"/>
              <a:t>Me’ metrics</a:t>
            </a:r>
          </a:p>
        </c:rich>
      </c:tx>
      <c:layout>
        <c:manualLayout>
          <c:xMode val="edge"/>
          <c:yMode val="edge"/>
          <c:x val="6.750392464678174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38500426457681802"/>
          <c:y val="0.11574973530163442"/>
          <c:w val="0.45173042930073304"/>
          <c:h val="0.7697727853570081"/>
        </c:manualLayout>
      </c:layout>
      <c:barChart>
        <c:barDir val="bar"/>
        <c:grouping val="stacked"/>
        <c:varyColors val="0"/>
        <c:ser>
          <c:idx val="0"/>
          <c:order val="0"/>
          <c:tx>
            <c:strRef>
              <c:f>Sheet1!$B$1</c:f>
              <c:strCache>
                <c:ptCount val="1"/>
                <c:pt idx="0">
                  <c:v>PLACEHOLDER</c:v>
                </c:pt>
              </c:strCache>
            </c:strRef>
          </c:tx>
          <c:spPr>
            <a:noFill/>
            <a:ln>
              <a:noFill/>
            </a:ln>
            <a:effectLst/>
          </c:spPr>
          <c:invertIfNegative val="0"/>
          <c:cat>
            <c:strRef>
              <c:f>Sheet1!$A$2:$A$6</c:f>
              <c:strCache>
                <c:ptCount val="5"/>
                <c:pt idx="0">
                  <c:v>Unitec has a learning style that suits me</c:v>
                </c:pt>
                <c:pt idx="1">
                  <c:v>There is someone at Unitec who I can talk to about my concerns</c:v>
                </c:pt>
                <c:pt idx="2">
                  <c:v>There are learning practices that are culturally familiar to Māori and Pacific students</c:v>
                </c:pt>
                <c:pt idx="3">
                  <c:v>I am able to express my culture in my learning</c:v>
                </c:pt>
                <c:pt idx="4">
                  <c:v>Unitec has proactively reached out to me when things got tough</c:v>
                </c:pt>
              </c:strCache>
            </c:strRef>
          </c:cat>
          <c:val>
            <c:numRef>
              <c:f>Sheet1!$B$2:$B$6</c:f>
              <c:numCache>
                <c:formatCode>0%</c:formatCode>
                <c:ptCount val="5"/>
                <c:pt idx="0">
                  <c:v>0.62421711899791232</c:v>
                </c:pt>
                <c:pt idx="1">
                  <c:v>0.59623430962343094</c:v>
                </c:pt>
                <c:pt idx="2">
                  <c:v>0.58695652173913049</c:v>
                </c:pt>
                <c:pt idx="3">
                  <c:v>0.5229166666666667</c:v>
                </c:pt>
                <c:pt idx="4">
                  <c:v>0.45416666666666666</c:v>
                </c:pt>
              </c:numCache>
            </c:numRef>
          </c:val>
          <c:extLst>
            <c:ext xmlns:c16="http://schemas.microsoft.com/office/drawing/2014/chart" uri="{C3380CC4-5D6E-409C-BE32-E72D297353CC}">
              <c16:uniqueId val="{00000000-794F-48C8-A9D4-C1FC6B9EA958}"/>
            </c:ext>
          </c:extLst>
        </c:ser>
        <c:ser>
          <c:idx val="1"/>
          <c:order val="1"/>
          <c:tx>
            <c:strRef>
              <c:f>Sheet1!$C$1</c:f>
              <c:strCache>
                <c:ptCount val="1"/>
                <c:pt idx="0">
                  <c:v>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Unitec has a learning style that suits me</c:v>
                </c:pt>
                <c:pt idx="1">
                  <c:v>There is someone at Unitec who I can talk to about my concerns</c:v>
                </c:pt>
                <c:pt idx="2">
                  <c:v>There are learning practices that are culturally familiar to Māori and Pacific students</c:v>
                </c:pt>
                <c:pt idx="3">
                  <c:v>I am able to express my culture in my learning</c:v>
                </c:pt>
                <c:pt idx="4">
                  <c:v>Unitec has proactively reached out to me when things got tough</c:v>
                </c:pt>
              </c:strCache>
            </c:strRef>
          </c:cat>
          <c:val>
            <c:numRef>
              <c:f>Sheet1!$C$2:$C$6</c:f>
              <c:numCache>
                <c:formatCode>###0%</c:formatCode>
                <c:ptCount val="5"/>
                <c:pt idx="0">
                  <c:v>7.9331941544885182E-2</c:v>
                </c:pt>
                <c:pt idx="1">
                  <c:v>8.3682008368200833E-2</c:v>
                </c:pt>
                <c:pt idx="2">
                  <c:v>8.6956521739130432E-2</c:v>
                </c:pt>
                <c:pt idx="3">
                  <c:v>6.25E-2</c:v>
                </c:pt>
                <c:pt idx="4">
                  <c:v>0.13958333333333334</c:v>
                </c:pt>
              </c:numCache>
            </c:numRef>
          </c:val>
          <c:extLst>
            <c:ext xmlns:c16="http://schemas.microsoft.com/office/drawing/2014/chart" uri="{C3380CC4-5D6E-409C-BE32-E72D297353CC}">
              <c16:uniqueId val="{00000001-794F-48C8-A9D4-C1FC6B9EA958}"/>
            </c:ext>
          </c:extLst>
        </c:ser>
        <c:ser>
          <c:idx val="2"/>
          <c:order val="2"/>
          <c:tx>
            <c:strRef>
              <c:f>Sheet1!$D$1</c:f>
              <c:strCache>
                <c:ptCount val="1"/>
                <c:pt idx="0">
                  <c:v>Neutral</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Unitec has a learning style that suits me</c:v>
                </c:pt>
                <c:pt idx="1">
                  <c:v>There is someone at Unitec who I can talk to about my concerns</c:v>
                </c:pt>
                <c:pt idx="2">
                  <c:v>There are learning practices that are culturally familiar to Māori and Pacific students</c:v>
                </c:pt>
                <c:pt idx="3">
                  <c:v>I am able to express my culture in my learning</c:v>
                </c:pt>
                <c:pt idx="4">
                  <c:v>Unitec has proactively reached out to me when things got tough</c:v>
                </c:pt>
              </c:strCache>
            </c:strRef>
          </c:cat>
          <c:val>
            <c:numRef>
              <c:f>Sheet1!$D$2:$D$6</c:f>
              <c:numCache>
                <c:formatCode>###0%</c:formatCode>
                <c:ptCount val="5"/>
                <c:pt idx="0">
                  <c:v>0.29645093945720252</c:v>
                </c:pt>
                <c:pt idx="1">
                  <c:v>0.32008368200836818</c:v>
                </c:pt>
                <c:pt idx="2">
                  <c:v>0.32608695652173914</c:v>
                </c:pt>
                <c:pt idx="3">
                  <c:v>0.41458333333333336</c:v>
                </c:pt>
                <c:pt idx="4">
                  <c:v>0.40625</c:v>
                </c:pt>
              </c:numCache>
            </c:numRef>
          </c:val>
          <c:extLst>
            <c:ext xmlns:c16="http://schemas.microsoft.com/office/drawing/2014/chart" uri="{C3380CC4-5D6E-409C-BE32-E72D297353CC}">
              <c16:uniqueId val="{00000002-794F-48C8-A9D4-C1FC6B9EA958}"/>
            </c:ext>
          </c:extLst>
        </c:ser>
        <c:ser>
          <c:idx val="3"/>
          <c:order val="3"/>
          <c:tx>
            <c:strRef>
              <c:f>Sheet1!$E$1</c:f>
              <c:strCache>
                <c:ptCount val="1"/>
                <c:pt idx="0">
                  <c:v>Agree</c:v>
                </c:pt>
              </c:strCache>
            </c:strRef>
          </c:tx>
          <c:spPr>
            <a:solidFill>
              <a:srgbClr val="29822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Unitec has a learning style that suits me</c:v>
                </c:pt>
                <c:pt idx="1">
                  <c:v>There is someone at Unitec who I can talk to about my concerns</c:v>
                </c:pt>
                <c:pt idx="2">
                  <c:v>There are learning practices that are culturally familiar to Māori and Pacific students</c:v>
                </c:pt>
                <c:pt idx="3">
                  <c:v>I am able to express my culture in my learning</c:v>
                </c:pt>
                <c:pt idx="4">
                  <c:v>Unitec has proactively reached out to me when things got tough</c:v>
                </c:pt>
              </c:strCache>
            </c:strRef>
          </c:cat>
          <c:val>
            <c:numRef>
              <c:f>Sheet1!$E$2:$E$6</c:f>
              <c:numCache>
                <c:formatCode>###0%</c:formatCode>
                <c:ptCount val="5"/>
                <c:pt idx="0">
                  <c:v>0.62421711899791232</c:v>
                </c:pt>
                <c:pt idx="1">
                  <c:v>0.59623430962343094</c:v>
                </c:pt>
                <c:pt idx="2">
                  <c:v>0.58695652173913049</c:v>
                </c:pt>
                <c:pt idx="3">
                  <c:v>0.5229166666666667</c:v>
                </c:pt>
                <c:pt idx="4">
                  <c:v>0.45416666666666666</c:v>
                </c:pt>
              </c:numCache>
            </c:numRef>
          </c:val>
          <c:extLst>
            <c:ext xmlns:c16="http://schemas.microsoft.com/office/drawing/2014/chart" uri="{C3380CC4-5D6E-409C-BE32-E72D297353CC}">
              <c16:uniqueId val="{00000003-794F-48C8-A9D4-C1FC6B9EA958}"/>
            </c:ext>
          </c:extLst>
        </c:ser>
        <c:dLbls>
          <c:showLegendKey val="0"/>
          <c:showVal val="0"/>
          <c:showCatName val="0"/>
          <c:showSerName val="0"/>
          <c:showPercent val="0"/>
          <c:showBubbleSize val="0"/>
        </c:dLbls>
        <c:gapWidth val="60"/>
        <c:overlap val="100"/>
        <c:axId val="493034328"/>
        <c:axId val="493038264"/>
      </c:barChart>
      <c:catAx>
        <c:axId val="4930343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8264"/>
        <c:crosses val="autoZero"/>
        <c:auto val="1"/>
        <c:lblAlgn val="ctr"/>
        <c:lblOffset val="100"/>
        <c:noMultiLvlLbl val="0"/>
      </c:catAx>
      <c:valAx>
        <c:axId val="493038264"/>
        <c:scaling>
          <c:orientation val="minMax"/>
          <c:max val="1.8"/>
          <c:min val="0.5"/>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432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a:t>NPS for new and returning students</a:t>
            </a:r>
          </a:p>
        </c:rich>
      </c:tx>
      <c:layout>
        <c:manualLayout>
          <c:xMode val="edge"/>
          <c:yMode val="edge"/>
          <c:x val="6.7503924646782857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Returning student NPS</c:v>
                </c:pt>
              </c:strCache>
            </c:strRef>
          </c:tx>
          <c:spPr>
            <a:ln w="28575" cap="rnd">
              <a:solidFill>
                <a:srgbClr val="29822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9"/>
                <c:pt idx="0">
                  <c:v>Sem 2 
2018</c:v>
                </c:pt>
                <c:pt idx="1">
                  <c:v>Sem 1 
2019</c:v>
                </c:pt>
                <c:pt idx="2">
                  <c:v>Sem 2 
2019</c:v>
                </c:pt>
                <c:pt idx="3">
                  <c:v>Sem 1 
2020</c:v>
                </c:pt>
                <c:pt idx="4">
                  <c:v>Sem 2 
2020</c:v>
                </c:pt>
                <c:pt idx="5">
                  <c:v>Sem 1 
2021</c:v>
                </c:pt>
                <c:pt idx="6">
                  <c:v>Sem 2 
2021</c:v>
                </c:pt>
                <c:pt idx="7">
                  <c:v>Sem 1 
2022</c:v>
                </c:pt>
                <c:pt idx="8">
                  <c:v>Sem 2 
2022</c:v>
                </c:pt>
              </c:strCache>
            </c:strRef>
          </c:cat>
          <c:val>
            <c:numRef>
              <c:f>Sheet1!$B$2:$B$15</c:f>
              <c:numCache>
                <c:formatCode>0</c:formatCode>
                <c:ptCount val="9"/>
                <c:pt idx="0">
                  <c:v>-2.9150823827629888</c:v>
                </c:pt>
                <c:pt idx="1">
                  <c:v>8.0171796707229763</c:v>
                </c:pt>
                <c:pt idx="2">
                  <c:v>11.663286004056797</c:v>
                </c:pt>
                <c:pt idx="3">
                  <c:v>19.02086677367576</c:v>
                </c:pt>
                <c:pt idx="4">
                  <c:v>22.741194486983201</c:v>
                </c:pt>
                <c:pt idx="5">
                  <c:v>21.759259259259199</c:v>
                </c:pt>
                <c:pt idx="6">
                  <c:v>20.4527712724434</c:v>
                </c:pt>
                <c:pt idx="7">
                  <c:v>23</c:v>
                </c:pt>
                <c:pt idx="8">
                  <c:v>22</c:v>
                </c:pt>
              </c:numCache>
            </c:numRef>
          </c:val>
          <c:smooth val="0"/>
          <c:extLst>
            <c:ext xmlns:c16="http://schemas.microsoft.com/office/drawing/2014/chart" uri="{C3380CC4-5D6E-409C-BE32-E72D297353CC}">
              <c16:uniqueId val="{00000000-734D-4758-AB96-E74AC447CFC6}"/>
            </c:ext>
          </c:extLst>
        </c:ser>
        <c:ser>
          <c:idx val="1"/>
          <c:order val="1"/>
          <c:tx>
            <c:strRef>
              <c:f>Sheet1!$C$1</c:f>
              <c:strCache>
                <c:ptCount val="1"/>
                <c:pt idx="0">
                  <c:v>New student NPS</c:v>
                </c:pt>
              </c:strCache>
            </c:strRef>
          </c:tx>
          <c:spPr>
            <a:ln w="28575" cap="rnd">
              <a:solidFill>
                <a:srgbClr val="C00000"/>
              </a:solidFill>
              <a:prstDash val="solid"/>
              <a:round/>
            </a:ln>
            <a:effectLst/>
          </c:spPr>
          <c:marker>
            <c:symbol val="none"/>
          </c:marker>
          <c:dPt>
            <c:idx val="0"/>
            <c:marker>
              <c:symbol val="circle"/>
              <c:size val="5"/>
              <c:spPr>
                <a:solidFill>
                  <a:srgbClr val="C00000"/>
                </a:solidFill>
                <a:ln w="9525">
                  <a:noFill/>
                </a:ln>
                <a:effectLst/>
              </c:spPr>
            </c:marker>
            <c:bubble3D val="0"/>
            <c:extLst>
              <c:ext xmlns:c16="http://schemas.microsoft.com/office/drawing/2014/chart" uri="{C3380CC4-5D6E-409C-BE32-E72D297353CC}">
                <c16:uniqueId val="{00000003-6931-4890-87C2-8E027266CCAC}"/>
              </c:ext>
            </c:extLst>
          </c:dPt>
          <c:dPt>
            <c:idx val="5"/>
            <c:marker>
              <c:symbol val="none"/>
            </c:marker>
            <c:bubble3D val="0"/>
            <c:spPr>
              <a:ln w="28575" cap="rnd">
                <a:noFill/>
                <a:prstDash val="solid"/>
                <a:round/>
              </a:ln>
              <a:effectLst/>
            </c:spPr>
            <c:extLst>
              <c:ext xmlns:c16="http://schemas.microsoft.com/office/drawing/2014/chart" uri="{C3380CC4-5D6E-409C-BE32-E72D297353CC}">
                <c16:uniqueId val="{00000001-7580-4017-8A0D-D7602B8ECB0A}"/>
              </c:ext>
            </c:extLst>
          </c:dPt>
          <c:dPt>
            <c:idx val="8"/>
            <c:marker>
              <c:symbol val="none"/>
            </c:marker>
            <c:bubble3D val="0"/>
            <c:extLst>
              <c:ext xmlns:c16="http://schemas.microsoft.com/office/drawing/2014/chart" uri="{C3380CC4-5D6E-409C-BE32-E72D297353CC}">
                <c16:uniqueId val="{00000000-B4C2-4444-9685-FFEF39A7823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9"/>
                <c:pt idx="0">
                  <c:v>Sem 2 
2018</c:v>
                </c:pt>
                <c:pt idx="1">
                  <c:v>Sem 1 
2019</c:v>
                </c:pt>
                <c:pt idx="2">
                  <c:v>Sem 2 
2019</c:v>
                </c:pt>
                <c:pt idx="3">
                  <c:v>Sem 1 
2020</c:v>
                </c:pt>
                <c:pt idx="4">
                  <c:v>Sem 2 
2020</c:v>
                </c:pt>
                <c:pt idx="5">
                  <c:v>Sem 1 
2021</c:v>
                </c:pt>
                <c:pt idx="6">
                  <c:v>Sem 2 
2021</c:v>
                </c:pt>
                <c:pt idx="7">
                  <c:v>Sem 1 
2022</c:v>
                </c:pt>
                <c:pt idx="8">
                  <c:v>Sem 2 
2022</c:v>
                </c:pt>
              </c:strCache>
            </c:strRef>
          </c:cat>
          <c:val>
            <c:numRef>
              <c:f>Sheet1!$C$2:$C$15</c:f>
              <c:numCache>
                <c:formatCode>0</c:formatCode>
                <c:ptCount val="9"/>
                <c:pt idx="1">
                  <c:v>35.524652338811585</c:v>
                </c:pt>
                <c:pt idx="2">
                  <c:v>33.887043189368761</c:v>
                </c:pt>
                <c:pt idx="3">
                  <c:v>33.248081841432253</c:v>
                </c:pt>
                <c:pt idx="4">
                  <c:v>37.917485265225899</c:v>
                </c:pt>
                <c:pt idx="5">
                  <c:v>36.487804878048799</c:v>
                </c:pt>
                <c:pt idx="6">
                  <c:v>43.465909090909101</c:v>
                </c:pt>
                <c:pt idx="7">
                  <c:v>43</c:v>
                </c:pt>
                <c:pt idx="8">
                  <c:v>50</c:v>
                </c:pt>
              </c:numCache>
            </c:numRef>
          </c:val>
          <c:smooth val="0"/>
          <c:extLst>
            <c:ext xmlns:c16="http://schemas.microsoft.com/office/drawing/2014/chart" uri="{C3380CC4-5D6E-409C-BE32-E72D297353CC}">
              <c16:uniqueId val="{00000001-734D-4758-AB96-E74AC447CFC6}"/>
            </c:ext>
          </c:extLst>
        </c:ser>
        <c:dLbls>
          <c:showLegendKey val="0"/>
          <c:showVal val="0"/>
          <c:showCatName val="0"/>
          <c:showSerName val="0"/>
          <c:showPercent val="0"/>
          <c:showBubbleSize val="0"/>
        </c:dLbls>
        <c:smooth val="0"/>
        <c:axId val="579288200"/>
        <c:axId val="579288528"/>
      </c:lineChart>
      <c:catAx>
        <c:axId val="579288200"/>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79288528"/>
        <c:crosses val="autoZero"/>
        <c:auto val="1"/>
        <c:lblAlgn val="ctr"/>
        <c:lblOffset val="100"/>
        <c:noMultiLvlLbl val="0"/>
      </c:catAx>
      <c:valAx>
        <c:axId val="579288528"/>
        <c:scaling>
          <c:orientation val="minMax"/>
          <c:max val="55"/>
          <c:min val="-1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792882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I am forming friendships with people I have met in class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Sheet1!$A$2:$A$8</c:f>
              <c:strCache>
                <c:ptCount val="6"/>
                <c:pt idx="0">
                  <c:v>Sem 1 2020</c:v>
                </c:pt>
                <c:pt idx="1">
                  <c:v>Sem 2 2020</c:v>
                </c:pt>
                <c:pt idx="2">
                  <c:v>Sem 1 2021</c:v>
                </c:pt>
                <c:pt idx="3">
                  <c:v>Sem 2 2021</c:v>
                </c:pt>
                <c:pt idx="4">
                  <c:v>Sem 1 2022</c:v>
                </c:pt>
                <c:pt idx="5">
                  <c:v>Sem 2 2022</c:v>
                </c:pt>
              </c:strCache>
            </c:strRef>
          </c:cat>
          <c:val>
            <c:numRef>
              <c:f>Sheet1!$B$2:$B$8</c:f>
              <c:numCache>
                <c:formatCode>###0%</c:formatCode>
                <c:ptCount val="6"/>
                <c:pt idx="0">
                  <c:v>1.9031141868512111E-2</c:v>
                </c:pt>
                <c:pt idx="1">
                  <c:v>1.6666666666666666E-2</c:v>
                </c:pt>
                <c:pt idx="2">
                  <c:v>1.282051282051282E-2</c:v>
                </c:pt>
                <c:pt idx="3">
                  <c:v>2.8846153846153844E-2</c:v>
                </c:pt>
                <c:pt idx="4">
                  <c:v>3.0497592295345103E-2</c:v>
                </c:pt>
                <c:pt idx="5">
                  <c:v>2.2471910112359553E-2</c:v>
                </c:pt>
              </c:numCache>
            </c:numRef>
          </c:val>
          <c:extLst>
            <c:ext xmlns:c16="http://schemas.microsoft.com/office/drawing/2014/chart" uri="{C3380CC4-5D6E-409C-BE32-E72D297353CC}">
              <c16:uniqueId val="{00000000-1846-4158-8983-337DC87CE231}"/>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NZ"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Sheet1!$C$2:$C$8</c:f>
              <c:numCache>
                <c:formatCode>###0%</c:formatCode>
                <c:ptCount val="6"/>
                <c:pt idx="0">
                  <c:v>3.9792387543252594E-2</c:v>
                </c:pt>
                <c:pt idx="1">
                  <c:v>3.6111111111111108E-2</c:v>
                </c:pt>
                <c:pt idx="2">
                  <c:v>3.2763532763532763E-2</c:v>
                </c:pt>
                <c:pt idx="3">
                  <c:v>3.2051282051282048E-2</c:v>
                </c:pt>
                <c:pt idx="4">
                  <c:v>5.6179775280898875E-2</c:v>
                </c:pt>
                <c:pt idx="5">
                  <c:v>1.8726591760299626E-2</c:v>
                </c:pt>
              </c:numCache>
            </c:numRef>
          </c:val>
          <c:extLst>
            <c:ext xmlns:c16="http://schemas.microsoft.com/office/drawing/2014/chart" uri="{C3380CC4-5D6E-409C-BE32-E72D297353CC}">
              <c16:uniqueId val="{00000001-1846-4158-8983-337DC87CE2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Sheet1!$D$2:$D$8</c:f>
              <c:numCache>
                <c:formatCode>###0%</c:formatCode>
                <c:ptCount val="6"/>
                <c:pt idx="0">
                  <c:v>0.12975778546712802</c:v>
                </c:pt>
                <c:pt idx="1">
                  <c:v>0.1111111111111111</c:v>
                </c:pt>
                <c:pt idx="2">
                  <c:v>0.10113960113960115</c:v>
                </c:pt>
                <c:pt idx="3">
                  <c:v>0.16346153846153846</c:v>
                </c:pt>
                <c:pt idx="4">
                  <c:v>0.14285714285714285</c:v>
                </c:pt>
                <c:pt idx="5">
                  <c:v>0.14232209737827714</c:v>
                </c:pt>
              </c:numCache>
            </c:numRef>
          </c:val>
          <c:extLst>
            <c:ext xmlns:c16="http://schemas.microsoft.com/office/drawing/2014/chart" uri="{C3380CC4-5D6E-409C-BE32-E72D297353CC}">
              <c16:uniqueId val="{00000002-1846-4158-8983-337DC87CE2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Sheet1!$E$2:$E$8</c:f>
              <c:numCache>
                <c:formatCode>###0%</c:formatCode>
                <c:ptCount val="6"/>
                <c:pt idx="0">
                  <c:v>0.32179930795847755</c:v>
                </c:pt>
                <c:pt idx="1">
                  <c:v>0.33888888888888891</c:v>
                </c:pt>
                <c:pt idx="2">
                  <c:v>0.30484330484330485</c:v>
                </c:pt>
                <c:pt idx="3">
                  <c:v>0.34615384615384615</c:v>
                </c:pt>
                <c:pt idx="4">
                  <c:v>0.30497592295345105</c:v>
                </c:pt>
                <c:pt idx="5">
                  <c:v>0.26217228464419473</c:v>
                </c:pt>
              </c:numCache>
            </c:numRef>
          </c:val>
          <c:extLst>
            <c:ext xmlns:c16="http://schemas.microsoft.com/office/drawing/2014/chart" uri="{C3380CC4-5D6E-409C-BE32-E72D297353CC}">
              <c16:uniqueId val="{00000003-1846-4158-8983-337DC87CE2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Sheet1!$F$2:$F$8</c:f>
              <c:numCache>
                <c:formatCode>###0%</c:formatCode>
                <c:ptCount val="6"/>
                <c:pt idx="0">
                  <c:v>0.48961937716262971</c:v>
                </c:pt>
                <c:pt idx="1">
                  <c:v>0.49722222222222223</c:v>
                </c:pt>
                <c:pt idx="2">
                  <c:v>0.54843304843304841</c:v>
                </c:pt>
                <c:pt idx="3">
                  <c:v>0.42948717948717952</c:v>
                </c:pt>
                <c:pt idx="4">
                  <c:v>0.4654895666131621</c:v>
                </c:pt>
                <c:pt idx="5">
                  <c:v>0.55430711610486894</c:v>
                </c:pt>
              </c:numCache>
            </c:numRef>
          </c:val>
          <c:extLst>
            <c:ext xmlns:c16="http://schemas.microsoft.com/office/drawing/2014/chart" uri="{C3380CC4-5D6E-409C-BE32-E72D297353CC}">
              <c16:uniqueId val="{00000004-1846-4158-8983-337DC87CE2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Unitec is a place where everyone belongs, regardless of their background or other aspects of their identity</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Sheet1!$A$2:$A$8</c:f>
              <c:strCache>
                <c:ptCount val="6"/>
                <c:pt idx="0">
                  <c:v>Sem 1 2020</c:v>
                </c:pt>
                <c:pt idx="1">
                  <c:v>Sem 2 2020</c:v>
                </c:pt>
                <c:pt idx="2">
                  <c:v>Sem 1 2021</c:v>
                </c:pt>
                <c:pt idx="3">
                  <c:v>Sem 2 2021</c:v>
                </c:pt>
                <c:pt idx="4">
                  <c:v>Sem 1 2022</c:v>
                </c:pt>
                <c:pt idx="5">
                  <c:v>Sem 2 2022</c:v>
                </c:pt>
              </c:strCache>
            </c:strRef>
          </c:cat>
          <c:val>
            <c:numRef>
              <c:f>Sheet1!$B$2:$B$8</c:f>
              <c:numCache>
                <c:formatCode>###0%</c:formatCode>
                <c:ptCount val="6"/>
                <c:pt idx="0">
                  <c:v>5.1635111876075735E-3</c:v>
                </c:pt>
                <c:pt idx="1">
                  <c:v>1.3888888888888888E-2</c:v>
                </c:pt>
                <c:pt idx="2">
                  <c:v>4.335260115606936E-3</c:v>
                </c:pt>
                <c:pt idx="3">
                  <c:v>1.2618296529968454E-2</c:v>
                </c:pt>
                <c:pt idx="4">
                  <c:v>1.4516129032258065E-2</c:v>
                </c:pt>
                <c:pt idx="5">
                  <c:v>3.7593984962406013E-3</c:v>
                </c:pt>
              </c:numCache>
            </c:numRef>
          </c:val>
          <c:extLst>
            <c:ext xmlns:c16="http://schemas.microsoft.com/office/drawing/2014/chart" uri="{C3380CC4-5D6E-409C-BE32-E72D297353CC}">
              <c16:uniqueId val="{00000000-1846-4158-8983-337DC87CE231}"/>
            </c:ext>
          </c:extLst>
        </c:ser>
        <c:ser>
          <c:idx val="1"/>
          <c:order val="1"/>
          <c:tx>
            <c:strRef>
              <c:f>Sheet1!$C$1</c:f>
              <c:strCache>
                <c:ptCount val="1"/>
                <c:pt idx="0">
                  <c:v>Somewhat disagree</c:v>
                </c:pt>
              </c:strCache>
            </c:strRef>
          </c:tx>
          <c:spPr>
            <a:solidFill>
              <a:srgbClr val="FD625E"/>
            </a:solidFill>
            <a:ln>
              <a:noFill/>
            </a:ln>
            <a:effectLst/>
          </c:spPr>
          <c:invertIfNegative val="0"/>
          <c:cat>
            <c:strRef>
              <c:f>Sheet1!$A$2:$A$8</c:f>
              <c:strCache>
                <c:ptCount val="6"/>
                <c:pt idx="0">
                  <c:v>Sem 1 2020</c:v>
                </c:pt>
                <c:pt idx="1">
                  <c:v>Sem 2 2020</c:v>
                </c:pt>
                <c:pt idx="2">
                  <c:v>Sem 1 2021</c:v>
                </c:pt>
                <c:pt idx="3">
                  <c:v>Sem 2 2021</c:v>
                </c:pt>
                <c:pt idx="4">
                  <c:v>Sem 1 2022</c:v>
                </c:pt>
                <c:pt idx="5">
                  <c:v>Sem 2 2022</c:v>
                </c:pt>
              </c:strCache>
            </c:strRef>
          </c:cat>
          <c:val>
            <c:numRef>
              <c:f>Sheet1!$C$2:$C$8</c:f>
              <c:numCache>
                <c:formatCode>###0%</c:formatCode>
                <c:ptCount val="6"/>
                <c:pt idx="0">
                  <c:v>1.0327022375215147E-2</c:v>
                </c:pt>
                <c:pt idx="1">
                  <c:v>1.3888888888888888E-2</c:v>
                </c:pt>
                <c:pt idx="2">
                  <c:v>1.0115606936416187E-2</c:v>
                </c:pt>
                <c:pt idx="3">
                  <c:v>1.2618296529968454E-2</c:v>
                </c:pt>
                <c:pt idx="4">
                  <c:v>1.1290322580645161E-2</c:v>
                </c:pt>
                <c:pt idx="5">
                  <c:v>7.5187969924812026E-3</c:v>
                </c:pt>
              </c:numCache>
            </c:numRef>
          </c:val>
          <c:extLst>
            <c:ext xmlns:c16="http://schemas.microsoft.com/office/drawing/2014/chart" uri="{C3380CC4-5D6E-409C-BE32-E72D297353CC}">
              <c16:uniqueId val="{00000001-1846-4158-8983-337DC87CE2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Sheet1!$D$2:$D$8</c:f>
              <c:numCache>
                <c:formatCode>###0%</c:formatCode>
                <c:ptCount val="6"/>
                <c:pt idx="0">
                  <c:v>7.4010327022375214E-2</c:v>
                </c:pt>
                <c:pt idx="1">
                  <c:v>6.6666666666666666E-2</c:v>
                </c:pt>
                <c:pt idx="2">
                  <c:v>5.3468208092485557E-2</c:v>
                </c:pt>
                <c:pt idx="3">
                  <c:v>5.3627760252365937E-2</c:v>
                </c:pt>
                <c:pt idx="4">
                  <c:v>5.1612903225806452E-2</c:v>
                </c:pt>
                <c:pt idx="5">
                  <c:v>7.8947368421052627E-2</c:v>
                </c:pt>
              </c:numCache>
            </c:numRef>
          </c:val>
          <c:extLst>
            <c:ext xmlns:c16="http://schemas.microsoft.com/office/drawing/2014/chart" uri="{C3380CC4-5D6E-409C-BE32-E72D297353CC}">
              <c16:uniqueId val="{00000002-1846-4158-8983-337DC87CE2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Sheet1!$E$2:$E$8</c:f>
              <c:numCache>
                <c:formatCode>###0%</c:formatCode>
                <c:ptCount val="6"/>
                <c:pt idx="0">
                  <c:v>0.22030981067125649</c:v>
                </c:pt>
                <c:pt idx="1">
                  <c:v>0.22222222222222221</c:v>
                </c:pt>
                <c:pt idx="2">
                  <c:v>0.2167630057803468</c:v>
                </c:pt>
                <c:pt idx="3">
                  <c:v>0.21766561514195584</c:v>
                </c:pt>
                <c:pt idx="4">
                  <c:v>0.15806451612903225</c:v>
                </c:pt>
                <c:pt idx="5">
                  <c:v>0.15413533834586465</c:v>
                </c:pt>
              </c:numCache>
            </c:numRef>
          </c:val>
          <c:extLst>
            <c:ext xmlns:c16="http://schemas.microsoft.com/office/drawing/2014/chart" uri="{C3380CC4-5D6E-409C-BE32-E72D297353CC}">
              <c16:uniqueId val="{00000003-1846-4158-8983-337DC87CE2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Sheet1!$F$2:$F$8</c:f>
              <c:numCache>
                <c:formatCode>###0%</c:formatCode>
                <c:ptCount val="6"/>
                <c:pt idx="0">
                  <c:v>0.69018932874354566</c:v>
                </c:pt>
                <c:pt idx="1">
                  <c:v>0.68333333333333324</c:v>
                </c:pt>
                <c:pt idx="2">
                  <c:v>0.71531791907514441</c:v>
                </c:pt>
                <c:pt idx="3">
                  <c:v>0.70347003154574128</c:v>
                </c:pt>
                <c:pt idx="4">
                  <c:v>0.76451612903225807</c:v>
                </c:pt>
                <c:pt idx="5">
                  <c:v>0.75563909774436089</c:v>
                </c:pt>
              </c:numCache>
            </c:numRef>
          </c:val>
          <c:extLst>
            <c:ext xmlns:c16="http://schemas.microsoft.com/office/drawing/2014/chart" uri="{C3380CC4-5D6E-409C-BE32-E72D297353CC}">
              <c16:uniqueId val="{00000004-1846-4158-8983-337DC87CE2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I have a clear goal or purpose for studying at Unitec</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Sheet1!$A$2:$A$8</c:f>
              <c:strCache>
                <c:ptCount val="6"/>
                <c:pt idx="0">
                  <c:v>Sem 1 2020</c:v>
                </c:pt>
                <c:pt idx="1">
                  <c:v>Sem 2 2020</c:v>
                </c:pt>
                <c:pt idx="2">
                  <c:v>Sem 1 2021</c:v>
                </c:pt>
                <c:pt idx="3">
                  <c:v>Sem 2 2021</c:v>
                </c:pt>
                <c:pt idx="4">
                  <c:v>Sem 1 2022</c:v>
                </c:pt>
                <c:pt idx="5">
                  <c:v>Sem 2 2022</c:v>
                </c:pt>
              </c:strCache>
            </c:strRef>
          </c:cat>
          <c:val>
            <c:numRef>
              <c:f>Sheet1!$B$2:$B$8</c:f>
              <c:numCache>
                <c:formatCode>###0%</c:formatCode>
                <c:ptCount val="6"/>
                <c:pt idx="0">
                  <c:v>6.8610634648370496E-3</c:v>
                </c:pt>
                <c:pt idx="1">
                  <c:v>8.2644628099173556E-3</c:v>
                </c:pt>
                <c:pt idx="2">
                  <c:v>1.4326647564469914E-3</c:v>
                </c:pt>
                <c:pt idx="3">
                  <c:v>1.3029315960912053E-2</c:v>
                </c:pt>
                <c:pt idx="4">
                  <c:v>9.6153846153846159E-3</c:v>
                </c:pt>
                <c:pt idx="5">
                  <c:v>7.5187969924812026E-3</c:v>
                </c:pt>
              </c:numCache>
            </c:numRef>
          </c:val>
          <c:extLst>
            <c:ext xmlns:c16="http://schemas.microsoft.com/office/drawing/2014/chart" uri="{C3380CC4-5D6E-409C-BE32-E72D297353CC}">
              <c16:uniqueId val="{00000000-1846-4158-8983-337DC87CE231}"/>
            </c:ext>
          </c:extLst>
        </c:ser>
        <c:ser>
          <c:idx val="1"/>
          <c:order val="1"/>
          <c:tx>
            <c:strRef>
              <c:f>Sheet1!$C$1</c:f>
              <c:strCache>
                <c:ptCount val="1"/>
                <c:pt idx="0">
                  <c:v>Somewhat disagree</c:v>
                </c:pt>
              </c:strCache>
            </c:strRef>
          </c:tx>
          <c:spPr>
            <a:solidFill>
              <a:srgbClr val="FD625E"/>
            </a:solidFill>
            <a:ln>
              <a:noFill/>
            </a:ln>
            <a:effectLst/>
          </c:spPr>
          <c:invertIfNegative val="0"/>
          <c:cat>
            <c:strRef>
              <c:f>Sheet1!$A$2:$A$8</c:f>
              <c:strCache>
                <c:ptCount val="6"/>
                <c:pt idx="0">
                  <c:v>Sem 1 2020</c:v>
                </c:pt>
                <c:pt idx="1">
                  <c:v>Sem 2 2020</c:v>
                </c:pt>
                <c:pt idx="2">
                  <c:v>Sem 1 2021</c:v>
                </c:pt>
                <c:pt idx="3">
                  <c:v>Sem 2 2021</c:v>
                </c:pt>
                <c:pt idx="4">
                  <c:v>Sem 1 2022</c:v>
                </c:pt>
                <c:pt idx="5">
                  <c:v>Sem 2 2022</c:v>
                </c:pt>
              </c:strCache>
            </c:strRef>
          </c:cat>
          <c:val>
            <c:numRef>
              <c:f>Sheet1!$C$2:$C$8</c:f>
              <c:numCache>
                <c:formatCode>###0%</c:formatCode>
                <c:ptCount val="6"/>
                <c:pt idx="0">
                  <c:v>5.1457975986277885E-3</c:v>
                </c:pt>
                <c:pt idx="1">
                  <c:v>8.2644628099173556E-3</c:v>
                </c:pt>
                <c:pt idx="2">
                  <c:v>1.4326647564469914E-3</c:v>
                </c:pt>
                <c:pt idx="3">
                  <c:v>0</c:v>
                </c:pt>
                <c:pt idx="4">
                  <c:v>1.1217948717948718E-2</c:v>
                </c:pt>
                <c:pt idx="5">
                  <c:v>1.1278195488721802E-2</c:v>
                </c:pt>
              </c:numCache>
            </c:numRef>
          </c:val>
          <c:extLst>
            <c:ext xmlns:c16="http://schemas.microsoft.com/office/drawing/2014/chart" uri="{C3380CC4-5D6E-409C-BE32-E72D297353CC}">
              <c16:uniqueId val="{00000001-1846-4158-8983-337DC87CE2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Sheet1!$D$2:$D$8</c:f>
              <c:numCache>
                <c:formatCode>###0%</c:formatCode>
                <c:ptCount val="6"/>
                <c:pt idx="0">
                  <c:v>6.3464837049742706E-2</c:v>
                </c:pt>
                <c:pt idx="1">
                  <c:v>4.1322314049586778E-2</c:v>
                </c:pt>
                <c:pt idx="2">
                  <c:v>4.4412607449856735E-2</c:v>
                </c:pt>
                <c:pt idx="3">
                  <c:v>2.9315960912052116E-2</c:v>
                </c:pt>
                <c:pt idx="4">
                  <c:v>3.3653846153846152E-2</c:v>
                </c:pt>
                <c:pt idx="5">
                  <c:v>3.3834586466165412E-2</c:v>
                </c:pt>
              </c:numCache>
            </c:numRef>
          </c:val>
          <c:extLst>
            <c:ext xmlns:c16="http://schemas.microsoft.com/office/drawing/2014/chart" uri="{C3380CC4-5D6E-409C-BE32-E72D297353CC}">
              <c16:uniqueId val="{00000002-1846-4158-8983-337DC87CE2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Sheet1!$E$2:$E$8</c:f>
              <c:numCache>
                <c:formatCode>###0%</c:formatCode>
                <c:ptCount val="6"/>
                <c:pt idx="0">
                  <c:v>0.21269296740994853</c:v>
                </c:pt>
                <c:pt idx="1">
                  <c:v>0.21763085399449036</c:v>
                </c:pt>
                <c:pt idx="2">
                  <c:v>0.25787965616045844</c:v>
                </c:pt>
                <c:pt idx="3">
                  <c:v>0.3420195439739413</c:v>
                </c:pt>
                <c:pt idx="4">
                  <c:v>0.18429487179487183</c:v>
                </c:pt>
                <c:pt idx="5">
                  <c:v>0.15789473684210525</c:v>
                </c:pt>
              </c:numCache>
            </c:numRef>
          </c:val>
          <c:extLst>
            <c:ext xmlns:c16="http://schemas.microsoft.com/office/drawing/2014/chart" uri="{C3380CC4-5D6E-409C-BE32-E72D297353CC}">
              <c16:uniqueId val="{00000003-1846-4158-8983-337DC87CE2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Sheet1!$F$2:$F$8</c:f>
              <c:numCache>
                <c:formatCode>###0%</c:formatCode>
                <c:ptCount val="6"/>
                <c:pt idx="0">
                  <c:v>0.71183533447684377</c:v>
                </c:pt>
                <c:pt idx="1">
                  <c:v>0.72451790633608804</c:v>
                </c:pt>
                <c:pt idx="2">
                  <c:v>0.69484240687679089</c:v>
                </c:pt>
                <c:pt idx="3">
                  <c:v>0.61563517915309451</c:v>
                </c:pt>
                <c:pt idx="4">
                  <c:v>0.76121794871794857</c:v>
                </c:pt>
                <c:pt idx="5">
                  <c:v>0.78947368421052633</c:v>
                </c:pt>
              </c:numCache>
            </c:numRef>
          </c:val>
          <c:extLst>
            <c:ext xmlns:c16="http://schemas.microsoft.com/office/drawing/2014/chart" uri="{C3380CC4-5D6E-409C-BE32-E72D297353CC}">
              <c16:uniqueId val="{00000004-1846-4158-8983-337DC87CE2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There is someone in my programme or department I can talk to if I have a question or need help</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Sheet1!$A$2:$A$8</c:f>
              <c:strCache>
                <c:ptCount val="6"/>
                <c:pt idx="0">
                  <c:v>Sem 1 2020</c:v>
                </c:pt>
                <c:pt idx="1">
                  <c:v>Sem 2 2020</c:v>
                </c:pt>
                <c:pt idx="2">
                  <c:v>Sem 1 2021</c:v>
                </c:pt>
                <c:pt idx="3">
                  <c:v>Sem 2 2021</c:v>
                </c:pt>
                <c:pt idx="4">
                  <c:v>Sem 1 2022</c:v>
                </c:pt>
                <c:pt idx="5">
                  <c:v>Sem 2 2022</c:v>
                </c:pt>
              </c:strCache>
            </c:strRef>
          </c:cat>
          <c:val>
            <c:numRef>
              <c:f>Sheet1!$B$2:$B$8</c:f>
              <c:numCache>
                <c:formatCode>###0%</c:formatCode>
                <c:ptCount val="6"/>
                <c:pt idx="0">
                  <c:v>1.3769363166953531E-2</c:v>
                </c:pt>
                <c:pt idx="1">
                  <c:v>1.3850415512465374E-2</c:v>
                </c:pt>
                <c:pt idx="2">
                  <c:v>1.1379800853485065E-2</c:v>
                </c:pt>
                <c:pt idx="3">
                  <c:v>1.6025641025641024E-2</c:v>
                </c:pt>
                <c:pt idx="4">
                  <c:v>1.6051364365971106E-2</c:v>
                </c:pt>
                <c:pt idx="5">
                  <c:v>1.8656716417910446E-2</c:v>
                </c:pt>
              </c:numCache>
            </c:numRef>
          </c:val>
          <c:extLst>
            <c:ext xmlns:c16="http://schemas.microsoft.com/office/drawing/2014/chart" uri="{C3380CC4-5D6E-409C-BE32-E72D297353CC}">
              <c16:uniqueId val="{00000000-5D13-4245-A640-F868405B448A}"/>
            </c:ext>
          </c:extLst>
        </c:ser>
        <c:ser>
          <c:idx val="1"/>
          <c:order val="1"/>
          <c:tx>
            <c:strRef>
              <c:f>Sheet1!$C$1</c:f>
              <c:strCache>
                <c:ptCount val="1"/>
                <c:pt idx="0">
                  <c:v>Somewhat disagree</c:v>
                </c:pt>
              </c:strCache>
            </c:strRef>
          </c:tx>
          <c:spPr>
            <a:solidFill>
              <a:srgbClr val="FD625E"/>
            </a:solidFill>
            <a:ln>
              <a:noFill/>
            </a:ln>
            <a:effectLst/>
          </c:spPr>
          <c:invertIfNegative val="0"/>
          <c:cat>
            <c:strRef>
              <c:f>Sheet1!$A$2:$A$8</c:f>
              <c:strCache>
                <c:ptCount val="6"/>
                <c:pt idx="0">
                  <c:v>Sem 1 2020</c:v>
                </c:pt>
                <c:pt idx="1">
                  <c:v>Sem 2 2020</c:v>
                </c:pt>
                <c:pt idx="2">
                  <c:v>Sem 1 2021</c:v>
                </c:pt>
                <c:pt idx="3">
                  <c:v>Sem 2 2021</c:v>
                </c:pt>
                <c:pt idx="4">
                  <c:v>Sem 1 2022</c:v>
                </c:pt>
                <c:pt idx="5">
                  <c:v>Sem 2 2022</c:v>
                </c:pt>
              </c:strCache>
            </c:strRef>
          </c:cat>
          <c:val>
            <c:numRef>
              <c:f>Sheet1!$C$2:$C$8</c:f>
              <c:numCache>
                <c:formatCode>###0%</c:formatCode>
                <c:ptCount val="6"/>
                <c:pt idx="0">
                  <c:v>1.0327022375215147E-2</c:v>
                </c:pt>
                <c:pt idx="1">
                  <c:v>2.2160664819944598E-2</c:v>
                </c:pt>
                <c:pt idx="2">
                  <c:v>1.1379800853485065E-2</c:v>
                </c:pt>
                <c:pt idx="3">
                  <c:v>2.2435897435897436E-2</c:v>
                </c:pt>
                <c:pt idx="4">
                  <c:v>1.7656500802568219E-2</c:v>
                </c:pt>
                <c:pt idx="5">
                  <c:v>3.7313432835820892E-2</c:v>
                </c:pt>
              </c:numCache>
            </c:numRef>
          </c:val>
          <c:extLst>
            <c:ext xmlns:c16="http://schemas.microsoft.com/office/drawing/2014/chart" uri="{C3380CC4-5D6E-409C-BE32-E72D297353CC}">
              <c16:uniqueId val="{00000001-5D13-4245-A640-F868405B448A}"/>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Sheet1!$D$2:$D$8</c:f>
              <c:numCache>
                <c:formatCode>###0%</c:formatCode>
                <c:ptCount val="6"/>
                <c:pt idx="0">
                  <c:v>9.1222030981067126E-2</c:v>
                </c:pt>
                <c:pt idx="1">
                  <c:v>7.7562326869806089E-2</c:v>
                </c:pt>
                <c:pt idx="2">
                  <c:v>6.4011379800853488E-2</c:v>
                </c:pt>
                <c:pt idx="3">
                  <c:v>6.0897435897435896E-2</c:v>
                </c:pt>
                <c:pt idx="4">
                  <c:v>7.3836276083467101E-2</c:v>
                </c:pt>
                <c:pt idx="5">
                  <c:v>6.7164179104477612E-2</c:v>
                </c:pt>
              </c:numCache>
            </c:numRef>
          </c:val>
          <c:extLst>
            <c:ext xmlns:c16="http://schemas.microsoft.com/office/drawing/2014/chart" uri="{C3380CC4-5D6E-409C-BE32-E72D297353CC}">
              <c16:uniqueId val="{00000002-5D13-4245-A640-F868405B448A}"/>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Sheet1!$E$2:$E$8</c:f>
              <c:numCache>
                <c:formatCode>###0%</c:formatCode>
                <c:ptCount val="6"/>
                <c:pt idx="0">
                  <c:v>0.27022375215146299</c:v>
                </c:pt>
                <c:pt idx="1">
                  <c:v>0.22991689750692518</c:v>
                </c:pt>
                <c:pt idx="2">
                  <c:v>0.20199146514935989</c:v>
                </c:pt>
                <c:pt idx="3">
                  <c:v>0.29166666666666669</c:v>
                </c:pt>
                <c:pt idx="4">
                  <c:v>0.18940609951845908</c:v>
                </c:pt>
                <c:pt idx="5">
                  <c:v>0.19029850746268656</c:v>
                </c:pt>
              </c:numCache>
            </c:numRef>
          </c:val>
          <c:extLst>
            <c:ext xmlns:c16="http://schemas.microsoft.com/office/drawing/2014/chart" uri="{C3380CC4-5D6E-409C-BE32-E72D297353CC}">
              <c16:uniqueId val="{00000003-5D13-4245-A640-F868405B448A}"/>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Sheet1!$F$2:$F$8</c:f>
              <c:numCache>
                <c:formatCode>###0%</c:formatCode>
                <c:ptCount val="6"/>
                <c:pt idx="0">
                  <c:v>0.61445783132530118</c:v>
                </c:pt>
                <c:pt idx="1">
                  <c:v>0.65650969529085867</c:v>
                </c:pt>
                <c:pt idx="2">
                  <c:v>0.71123755334281635</c:v>
                </c:pt>
                <c:pt idx="3">
                  <c:v>0.60897435897435892</c:v>
                </c:pt>
                <c:pt idx="4">
                  <c:v>0.7030497592295345</c:v>
                </c:pt>
                <c:pt idx="5">
                  <c:v>0.68656716417910446</c:v>
                </c:pt>
              </c:numCache>
            </c:numRef>
          </c:val>
          <c:extLst>
            <c:ext xmlns:c16="http://schemas.microsoft.com/office/drawing/2014/chart" uri="{C3380CC4-5D6E-409C-BE32-E72D297353CC}">
              <c16:uniqueId val="{00000004-5D13-4245-A640-F868405B448A}"/>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I believe I can be successful in my studies at Unitec</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Sheet1!$A$2:$A$8</c:f>
              <c:strCache>
                <c:ptCount val="6"/>
                <c:pt idx="0">
                  <c:v>Sem 1 2020</c:v>
                </c:pt>
                <c:pt idx="1">
                  <c:v>Sem 2 2020</c:v>
                </c:pt>
                <c:pt idx="2">
                  <c:v>Sem 1 2021</c:v>
                </c:pt>
                <c:pt idx="3">
                  <c:v>Sem 2 2021</c:v>
                </c:pt>
                <c:pt idx="4">
                  <c:v>Sem 1 2022</c:v>
                </c:pt>
                <c:pt idx="5">
                  <c:v>Sem 2 2022</c:v>
                </c:pt>
              </c:strCache>
            </c:strRef>
          </c:cat>
          <c:val>
            <c:numRef>
              <c:f>Sheet1!$B$2:$B$8</c:f>
              <c:numCache>
                <c:formatCode>###0%</c:formatCode>
                <c:ptCount val="6"/>
                <c:pt idx="0">
                  <c:v>8.5910652920962206E-3</c:v>
                </c:pt>
                <c:pt idx="1">
                  <c:v>1.1019283746556474E-2</c:v>
                </c:pt>
                <c:pt idx="2">
                  <c:v>1.4164305949008499E-3</c:v>
                </c:pt>
                <c:pt idx="3">
                  <c:v>1.2738853503184716E-2</c:v>
                </c:pt>
                <c:pt idx="4">
                  <c:v>1.4469453376205787E-2</c:v>
                </c:pt>
                <c:pt idx="5">
                  <c:v>2.2556390977443604E-2</c:v>
                </c:pt>
              </c:numCache>
            </c:numRef>
          </c:val>
          <c:extLst>
            <c:ext xmlns:c16="http://schemas.microsoft.com/office/drawing/2014/chart" uri="{C3380CC4-5D6E-409C-BE32-E72D297353CC}">
              <c16:uniqueId val="{00000000-1846-4158-8983-337DC87CE231}"/>
            </c:ext>
          </c:extLst>
        </c:ser>
        <c:ser>
          <c:idx val="1"/>
          <c:order val="1"/>
          <c:tx>
            <c:strRef>
              <c:f>Sheet1!$C$1</c:f>
              <c:strCache>
                <c:ptCount val="1"/>
                <c:pt idx="0">
                  <c:v>Somewhat disagree</c:v>
                </c:pt>
              </c:strCache>
            </c:strRef>
          </c:tx>
          <c:spPr>
            <a:solidFill>
              <a:srgbClr val="FD625E"/>
            </a:solidFill>
            <a:ln>
              <a:noFill/>
            </a:ln>
            <a:effectLst/>
          </c:spPr>
          <c:invertIfNegative val="0"/>
          <c:cat>
            <c:strRef>
              <c:f>Sheet1!$A$2:$A$8</c:f>
              <c:strCache>
                <c:ptCount val="6"/>
                <c:pt idx="0">
                  <c:v>Sem 1 2020</c:v>
                </c:pt>
                <c:pt idx="1">
                  <c:v>Sem 2 2020</c:v>
                </c:pt>
                <c:pt idx="2">
                  <c:v>Sem 1 2021</c:v>
                </c:pt>
                <c:pt idx="3">
                  <c:v>Sem 2 2021</c:v>
                </c:pt>
                <c:pt idx="4">
                  <c:v>Sem 1 2022</c:v>
                </c:pt>
                <c:pt idx="5">
                  <c:v>Sem 2 2022</c:v>
                </c:pt>
              </c:strCache>
            </c:strRef>
          </c:cat>
          <c:val>
            <c:numRef>
              <c:f>Sheet1!$C$2:$C$8</c:f>
              <c:numCache>
                <c:formatCode>###0%</c:formatCode>
                <c:ptCount val="6"/>
                <c:pt idx="0">
                  <c:v>6.8728522336769758E-3</c:v>
                </c:pt>
                <c:pt idx="1">
                  <c:v>1.6528925619834711E-2</c:v>
                </c:pt>
                <c:pt idx="2">
                  <c:v>1.2747875354107647E-2</c:v>
                </c:pt>
                <c:pt idx="3">
                  <c:v>9.5541401273885346E-3</c:v>
                </c:pt>
                <c:pt idx="4">
                  <c:v>1.4469453376205787E-2</c:v>
                </c:pt>
                <c:pt idx="5">
                  <c:v>7.5187969924812026E-3</c:v>
                </c:pt>
              </c:numCache>
            </c:numRef>
          </c:val>
          <c:extLst>
            <c:ext xmlns:c16="http://schemas.microsoft.com/office/drawing/2014/chart" uri="{C3380CC4-5D6E-409C-BE32-E72D297353CC}">
              <c16:uniqueId val="{00000001-1846-4158-8983-337DC87CE2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Sheet1!$D$2:$D$8</c:f>
              <c:numCache>
                <c:formatCode>###0%</c:formatCode>
                <c:ptCount val="6"/>
                <c:pt idx="0">
                  <c:v>5.6701030927835051E-2</c:v>
                </c:pt>
                <c:pt idx="1">
                  <c:v>6.3360881542699726E-2</c:v>
                </c:pt>
                <c:pt idx="2">
                  <c:v>5.2407932011331447E-2</c:v>
                </c:pt>
                <c:pt idx="3">
                  <c:v>5.4140127388535034E-2</c:v>
                </c:pt>
                <c:pt idx="4">
                  <c:v>3.8585209003215437E-2</c:v>
                </c:pt>
                <c:pt idx="5">
                  <c:v>4.8872180451127817E-2</c:v>
                </c:pt>
              </c:numCache>
            </c:numRef>
          </c:val>
          <c:extLst>
            <c:ext xmlns:c16="http://schemas.microsoft.com/office/drawing/2014/chart" uri="{C3380CC4-5D6E-409C-BE32-E72D297353CC}">
              <c16:uniqueId val="{00000002-1846-4158-8983-337DC87CE2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Sheet1!$E$2:$E$8</c:f>
              <c:numCache>
                <c:formatCode>###0%</c:formatCode>
                <c:ptCount val="6"/>
                <c:pt idx="0">
                  <c:v>0.29037800687285226</c:v>
                </c:pt>
                <c:pt idx="1">
                  <c:v>0.23140495867768596</c:v>
                </c:pt>
                <c:pt idx="2">
                  <c:v>0.27620396600566571</c:v>
                </c:pt>
                <c:pt idx="3">
                  <c:v>0.33757961783439489</c:v>
                </c:pt>
                <c:pt idx="4">
                  <c:v>0.25884244372990356</c:v>
                </c:pt>
                <c:pt idx="5">
                  <c:v>0.25939849624060152</c:v>
                </c:pt>
              </c:numCache>
            </c:numRef>
          </c:val>
          <c:extLst>
            <c:ext xmlns:c16="http://schemas.microsoft.com/office/drawing/2014/chart" uri="{C3380CC4-5D6E-409C-BE32-E72D297353CC}">
              <c16:uniqueId val="{00000003-1846-4158-8983-337DC87CE2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Sheet1!$F$2:$F$8</c:f>
              <c:numCache>
                <c:formatCode>###0%</c:formatCode>
                <c:ptCount val="6"/>
                <c:pt idx="0">
                  <c:v>0.63745704467353947</c:v>
                </c:pt>
                <c:pt idx="1">
                  <c:v>0.6776859504132231</c:v>
                </c:pt>
                <c:pt idx="2">
                  <c:v>0.6572237960339945</c:v>
                </c:pt>
                <c:pt idx="3">
                  <c:v>0.5859872611464968</c:v>
                </c:pt>
                <c:pt idx="4">
                  <c:v>0.67363344051446949</c:v>
                </c:pt>
                <c:pt idx="5">
                  <c:v>0.66165413533834583</c:v>
                </c:pt>
              </c:numCache>
            </c:numRef>
          </c:val>
          <c:extLst>
            <c:ext xmlns:c16="http://schemas.microsoft.com/office/drawing/2014/chart" uri="{C3380CC4-5D6E-409C-BE32-E72D297353CC}">
              <c16:uniqueId val="{00000004-1846-4158-8983-337DC87CE2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00163785214436"/>
          <c:y val="1.9880733609998903E-2"/>
          <c:w val="0.45608219780079801"/>
          <c:h val="0.96023853278000215"/>
        </c:manualLayout>
      </c:layout>
      <c:barChart>
        <c:barDir val="bar"/>
        <c:grouping val="clustered"/>
        <c:varyColors val="0"/>
        <c:ser>
          <c:idx val="0"/>
          <c:order val="0"/>
          <c:tx>
            <c:strRef>
              <c:f>Sheet1!$B$1</c:f>
              <c:strCache>
                <c:ptCount val="1"/>
                <c:pt idx="0">
                  <c:v>NPS</c:v>
                </c:pt>
              </c:strCache>
            </c:strRef>
          </c:tx>
          <c:spPr>
            <a:solidFill>
              <a:srgbClr val="298224"/>
            </a:solidFill>
            <a:ln>
              <a:noFill/>
            </a:ln>
            <a:effectLst/>
          </c:spPr>
          <c:invertIfNegative val="0"/>
          <c:dLbls>
            <c:dLbl>
              <c:idx val="0"/>
              <c:spPr>
                <a:noFill/>
                <a:ln>
                  <a:noFill/>
                </a:ln>
                <a:effectLst/>
              </c:spPr>
              <c:txPr>
                <a:bodyPr rot="0" spcFirstLastPara="1" vertOverflow="ellipsis" vert="horz" wrap="square" lIns="38100" tIns="19050" rIns="38100" bIns="19050" anchor="ctr" anchorCtr="0">
                  <a:spAutoFit/>
                </a:bodyPr>
                <a:lstStyle/>
                <a:p>
                  <a:pPr algn="ctr">
                    <a:defRPr lang="en-NZ"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F14E-4C02-8272-A25728E2AD3C}"/>
                </c:ext>
              </c:extLst>
            </c:dLbl>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4E-4C02-8272-A25728E2AD3C}"/>
                </c:ext>
              </c:extLst>
            </c:dLbl>
            <c:dLbl>
              <c:idx val="9"/>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71-4C74-AF29-E9C491A1B6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Trades &amp; Services</c:v>
                </c:pt>
                <c:pt idx="1">
                  <c:v>Community Studies</c:v>
                </c:pt>
                <c:pt idx="2">
                  <c:v>Environment &amp;  Animal Sciences</c:v>
                </c:pt>
                <c:pt idx="3">
                  <c:v>Healthcare &amp; Social Practice</c:v>
                </c:pt>
                <c:pt idx="4">
                  <c:v>Bridgepoint</c:v>
                </c:pt>
                <c:pt idx="5">
                  <c:v>Creative Industries</c:v>
                </c:pt>
                <c:pt idx="6">
                  <c:v>Applied Business</c:v>
                </c:pt>
                <c:pt idx="7">
                  <c:v>Architecture</c:v>
                </c:pt>
                <c:pt idx="8">
                  <c:v>Computing, Electrical &amp; Applied Technology</c:v>
                </c:pt>
                <c:pt idx="9">
                  <c:v>Building  Construction</c:v>
                </c:pt>
              </c:strCache>
            </c:strRef>
          </c:cat>
          <c:val>
            <c:numRef>
              <c:f>Sheet1!$B$2:$B$11</c:f>
              <c:numCache>
                <c:formatCode>0</c:formatCode>
                <c:ptCount val="10"/>
                <c:pt idx="0">
                  <c:v>48</c:v>
                </c:pt>
                <c:pt idx="1">
                  <c:v>0</c:v>
                </c:pt>
                <c:pt idx="2">
                  <c:v>34.000000000000007</c:v>
                </c:pt>
                <c:pt idx="3">
                  <c:v>31</c:v>
                </c:pt>
                <c:pt idx="4">
                  <c:v>30</c:v>
                </c:pt>
                <c:pt idx="5">
                  <c:v>27</c:v>
                </c:pt>
                <c:pt idx="6">
                  <c:v>19</c:v>
                </c:pt>
                <c:pt idx="7">
                  <c:v>19</c:v>
                </c:pt>
                <c:pt idx="8">
                  <c:v>8</c:v>
                </c:pt>
                <c:pt idx="9">
                  <c:v>4</c:v>
                </c:pt>
              </c:numCache>
            </c:numRef>
          </c:val>
          <c:extLst>
            <c:ext xmlns:c16="http://schemas.microsoft.com/office/drawing/2014/chart" uri="{C3380CC4-5D6E-409C-BE32-E72D297353CC}">
              <c16:uniqueId val="{00000000-2D28-4BD1-B4F4-F16C669C3B4F}"/>
            </c:ext>
          </c:extLst>
        </c:ser>
        <c:dLbls>
          <c:showLegendKey val="0"/>
          <c:showVal val="0"/>
          <c:showCatName val="0"/>
          <c:showSerName val="0"/>
          <c:showPercent val="0"/>
          <c:showBubbleSize val="0"/>
        </c:dLbls>
        <c:gapWidth val="80"/>
        <c:overlap val="100"/>
        <c:axId val="541213008"/>
        <c:axId val="541205464"/>
      </c:barChart>
      <c:catAx>
        <c:axId val="541213008"/>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41205464"/>
        <c:crosses val="autoZero"/>
        <c:auto val="1"/>
        <c:lblAlgn val="ctr"/>
        <c:lblOffset val="100"/>
        <c:noMultiLvlLbl val="0"/>
      </c:catAx>
      <c:valAx>
        <c:axId val="541205464"/>
        <c:scaling>
          <c:orientation val="minMax"/>
          <c:max val="70"/>
          <c:min val="-2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1213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The orientation activities were culturally familiar to Māori and Pacific students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Sheet1!$A$2:$A$8</c:f>
              <c:strCache>
                <c:ptCount val="6"/>
                <c:pt idx="0">
                  <c:v>Sem 1 2020</c:v>
                </c:pt>
                <c:pt idx="1">
                  <c:v>Sem 2 2020</c:v>
                </c:pt>
                <c:pt idx="2">
                  <c:v>Sem 1 2021</c:v>
                </c:pt>
                <c:pt idx="3">
                  <c:v>Sem 2 2021</c:v>
                </c:pt>
                <c:pt idx="4">
                  <c:v>Sem 1 2022</c:v>
                </c:pt>
                <c:pt idx="5">
                  <c:v>Sem 2 2022</c:v>
                </c:pt>
              </c:strCache>
            </c:strRef>
          </c:cat>
          <c:val>
            <c:numRef>
              <c:f>Sheet1!$B$2:$B$8</c:f>
              <c:numCache>
                <c:formatCode>###0%</c:formatCode>
                <c:ptCount val="6"/>
                <c:pt idx="0">
                  <c:v>7.6923076923076927E-3</c:v>
                </c:pt>
                <c:pt idx="1">
                  <c:v>3.5714285714285712E-2</c:v>
                </c:pt>
                <c:pt idx="2">
                  <c:v>6.3694267515923579E-3</c:v>
                </c:pt>
                <c:pt idx="3">
                  <c:v>3.5294117647058823E-2</c:v>
                </c:pt>
                <c:pt idx="4">
                  <c:v>0.02</c:v>
                </c:pt>
                <c:pt idx="5">
                  <c:v>0</c:v>
                </c:pt>
              </c:numCache>
            </c:numRef>
          </c:val>
          <c:extLst>
            <c:ext xmlns:c16="http://schemas.microsoft.com/office/drawing/2014/chart" uri="{C3380CC4-5D6E-409C-BE32-E72D297353CC}">
              <c16:uniqueId val="{00000000-1846-4158-8983-337DC87CE231}"/>
            </c:ext>
          </c:extLst>
        </c:ser>
        <c:ser>
          <c:idx val="1"/>
          <c:order val="1"/>
          <c:tx>
            <c:strRef>
              <c:f>Sheet1!$C$1</c:f>
              <c:strCache>
                <c:ptCount val="1"/>
                <c:pt idx="0">
                  <c:v>Somewhat disagree</c:v>
                </c:pt>
              </c:strCache>
            </c:strRef>
          </c:tx>
          <c:spPr>
            <a:solidFill>
              <a:srgbClr val="FD625E"/>
            </a:solidFill>
            <a:ln>
              <a:noFill/>
            </a:ln>
            <a:effectLst/>
          </c:spPr>
          <c:invertIfNegative val="0"/>
          <c:cat>
            <c:strRef>
              <c:f>Sheet1!$A$2:$A$8</c:f>
              <c:strCache>
                <c:ptCount val="6"/>
                <c:pt idx="0">
                  <c:v>Sem 1 2020</c:v>
                </c:pt>
                <c:pt idx="1">
                  <c:v>Sem 2 2020</c:v>
                </c:pt>
                <c:pt idx="2">
                  <c:v>Sem 1 2021</c:v>
                </c:pt>
                <c:pt idx="3">
                  <c:v>Sem 2 2021</c:v>
                </c:pt>
                <c:pt idx="4">
                  <c:v>Sem 1 2022</c:v>
                </c:pt>
                <c:pt idx="5">
                  <c:v>Sem 2 2022</c:v>
                </c:pt>
              </c:strCache>
            </c:strRef>
          </c:cat>
          <c:val>
            <c:numRef>
              <c:f>Sheet1!$C$2:$C$8</c:f>
              <c:numCache>
                <c:formatCode>###0%</c:formatCode>
                <c:ptCount val="6"/>
                <c:pt idx="0">
                  <c:v>1.5384615384615385E-2</c:v>
                </c:pt>
                <c:pt idx="1">
                  <c:v>1.1904761904761904E-2</c:v>
                </c:pt>
                <c:pt idx="2">
                  <c:v>0</c:v>
                </c:pt>
                <c:pt idx="3">
                  <c:v>1.1764705882352941E-2</c:v>
                </c:pt>
                <c:pt idx="4">
                  <c:v>0</c:v>
                </c:pt>
                <c:pt idx="5">
                  <c:v>2.2222222222222223E-2</c:v>
                </c:pt>
              </c:numCache>
            </c:numRef>
          </c:val>
          <c:extLst>
            <c:ext xmlns:c16="http://schemas.microsoft.com/office/drawing/2014/chart" uri="{C3380CC4-5D6E-409C-BE32-E72D297353CC}">
              <c16:uniqueId val="{00000001-1846-4158-8983-337DC87CE2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Sheet1!$D$2:$D$8</c:f>
              <c:numCache>
                <c:formatCode>###0%</c:formatCode>
                <c:ptCount val="6"/>
                <c:pt idx="0">
                  <c:v>0.12307692307692308</c:v>
                </c:pt>
                <c:pt idx="1">
                  <c:v>0.15476190476190477</c:v>
                </c:pt>
                <c:pt idx="2">
                  <c:v>0.12738853503184713</c:v>
                </c:pt>
                <c:pt idx="3">
                  <c:v>0.15294117647058825</c:v>
                </c:pt>
                <c:pt idx="4">
                  <c:v>0.19333333333333333</c:v>
                </c:pt>
                <c:pt idx="5">
                  <c:v>0.2</c:v>
                </c:pt>
              </c:numCache>
            </c:numRef>
          </c:val>
          <c:extLst>
            <c:ext xmlns:c16="http://schemas.microsoft.com/office/drawing/2014/chart" uri="{C3380CC4-5D6E-409C-BE32-E72D297353CC}">
              <c16:uniqueId val="{00000002-1846-4158-8983-337DC87CE2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Sheet1!$E$2:$E$8</c:f>
              <c:numCache>
                <c:formatCode>###0%</c:formatCode>
                <c:ptCount val="6"/>
                <c:pt idx="0">
                  <c:v>0.23076923076923075</c:v>
                </c:pt>
                <c:pt idx="1">
                  <c:v>0.19047619047619047</c:v>
                </c:pt>
                <c:pt idx="2">
                  <c:v>0.29936305732484075</c:v>
                </c:pt>
                <c:pt idx="3">
                  <c:v>0.25882352941176473</c:v>
                </c:pt>
                <c:pt idx="4">
                  <c:v>0.3</c:v>
                </c:pt>
                <c:pt idx="5">
                  <c:v>0.2</c:v>
                </c:pt>
              </c:numCache>
            </c:numRef>
          </c:val>
          <c:extLst>
            <c:ext xmlns:c16="http://schemas.microsoft.com/office/drawing/2014/chart" uri="{C3380CC4-5D6E-409C-BE32-E72D297353CC}">
              <c16:uniqueId val="{00000003-1846-4158-8983-337DC87CE2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Sheet1!$F$2:$F$8</c:f>
              <c:numCache>
                <c:formatCode>###0%</c:formatCode>
                <c:ptCount val="6"/>
                <c:pt idx="0">
                  <c:v>0.62307692307692308</c:v>
                </c:pt>
                <c:pt idx="1">
                  <c:v>0.6071428571428571</c:v>
                </c:pt>
                <c:pt idx="2">
                  <c:v>0.56687898089171973</c:v>
                </c:pt>
                <c:pt idx="3">
                  <c:v>0.54117647058823526</c:v>
                </c:pt>
                <c:pt idx="4">
                  <c:v>0.48666666666666669</c:v>
                </c:pt>
                <c:pt idx="5">
                  <c:v>0.57777777777777772</c:v>
                </c:pt>
              </c:numCache>
            </c:numRef>
          </c:val>
          <c:extLst>
            <c:ext xmlns:c16="http://schemas.microsoft.com/office/drawing/2014/chart" uri="{C3380CC4-5D6E-409C-BE32-E72D297353CC}">
              <c16:uniqueId val="{00000004-1846-4158-8983-337DC87CE2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I feel welcomed to Unitec</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Sheet1!$A$2:$A$8</c:f>
              <c:strCache>
                <c:ptCount val="6"/>
                <c:pt idx="0">
                  <c:v>Sem 1 2020</c:v>
                </c:pt>
                <c:pt idx="1">
                  <c:v>Sem 2 2020</c:v>
                </c:pt>
                <c:pt idx="2">
                  <c:v>Sem 1 2021</c:v>
                </c:pt>
                <c:pt idx="3">
                  <c:v>Sem 2 2021</c:v>
                </c:pt>
                <c:pt idx="4">
                  <c:v>Sem 1 2022</c:v>
                </c:pt>
                <c:pt idx="5">
                  <c:v>Sem 2 2022</c:v>
                </c:pt>
              </c:strCache>
            </c:strRef>
          </c:cat>
          <c:val>
            <c:numRef>
              <c:f>Sheet1!$B$2:$B$8</c:f>
              <c:numCache>
                <c:formatCode>###0%</c:formatCode>
                <c:ptCount val="6"/>
                <c:pt idx="0">
                  <c:v>5.1903114186851208E-3</c:v>
                </c:pt>
                <c:pt idx="1">
                  <c:v>1.9444444444444445E-2</c:v>
                </c:pt>
                <c:pt idx="2">
                  <c:v>1.4388489208633094E-3</c:v>
                </c:pt>
                <c:pt idx="3">
                  <c:v>9.7087378640776691E-3</c:v>
                </c:pt>
                <c:pt idx="4">
                  <c:v>1.9199999999999998E-2</c:v>
                </c:pt>
                <c:pt idx="5">
                  <c:v>3.731343283582089E-3</c:v>
                </c:pt>
              </c:numCache>
            </c:numRef>
          </c:val>
          <c:extLst>
            <c:ext xmlns:c16="http://schemas.microsoft.com/office/drawing/2014/chart" uri="{C3380CC4-5D6E-409C-BE32-E72D297353CC}">
              <c16:uniqueId val="{00000000-5D13-4245-A640-F868405B448A}"/>
            </c:ext>
          </c:extLst>
        </c:ser>
        <c:ser>
          <c:idx val="1"/>
          <c:order val="1"/>
          <c:tx>
            <c:strRef>
              <c:f>Sheet1!$C$1</c:f>
              <c:strCache>
                <c:ptCount val="1"/>
                <c:pt idx="0">
                  <c:v>Somewhat disagree</c:v>
                </c:pt>
              </c:strCache>
            </c:strRef>
          </c:tx>
          <c:spPr>
            <a:solidFill>
              <a:srgbClr val="FD625E"/>
            </a:solidFill>
            <a:ln>
              <a:noFill/>
            </a:ln>
            <a:effectLst/>
          </c:spPr>
          <c:invertIfNegative val="0"/>
          <c:cat>
            <c:strRef>
              <c:f>Sheet1!$A$2:$A$8</c:f>
              <c:strCache>
                <c:ptCount val="6"/>
                <c:pt idx="0">
                  <c:v>Sem 1 2020</c:v>
                </c:pt>
                <c:pt idx="1">
                  <c:v>Sem 2 2020</c:v>
                </c:pt>
                <c:pt idx="2">
                  <c:v>Sem 1 2021</c:v>
                </c:pt>
                <c:pt idx="3">
                  <c:v>Sem 2 2021</c:v>
                </c:pt>
                <c:pt idx="4">
                  <c:v>Sem 1 2022</c:v>
                </c:pt>
                <c:pt idx="5">
                  <c:v>Sem 2 2022</c:v>
                </c:pt>
              </c:strCache>
            </c:strRef>
          </c:cat>
          <c:val>
            <c:numRef>
              <c:f>Sheet1!$C$2:$C$8</c:f>
              <c:numCache>
                <c:formatCode>###0%</c:formatCode>
                <c:ptCount val="6"/>
                <c:pt idx="0">
                  <c:v>1.0380622837370242E-2</c:v>
                </c:pt>
                <c:pt idx="1">
                  <c:v>1.1111111111111112E-2</c:v>
                </c:pt>
                <c:pt idx="2">
                  <c:v>5.7553956834532375E-3</c:v>
                </c:pt>
                <c:pt idx="3">
                  <c:v>6.4724919093851144E-3</c:v>
                </c:pt>
                <c:pt idx="4">
                  <c:v>1.6E-2</c:v>
                </c:pt>
                <c:pt idx="5">
                  <c:v>7.4626865671641781E-3</c:v>
                </c:pt>
              </c:numCache>
            </c:numRef>
          </c:val>
          <c:extLst>
            <c:ext xmlns:c16="http://schemas.microsoft.com/office/drawing/2014/chart" uri="{C3380CC4-5D6E-409C-BE32-E72D297353CC}">
              <c16:uniqueId val="{00000001-5D13-4245-A640-F868405B448A}"/>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Sheet1!$D$2:$D$8</c:f>
              <c:numCache>
                <c:formatCode>###0%</c:formatCode>
                <c:ptCount val="6"/>
                <c:pt idx="0">
                  <c:v>6.9204152249134954E-2</c:v>
                </c:pt>
                <c:pt idx="1">
                  <c:v>5.2777777777777778E-2</c:v>
                </c:pt>
                <c:pt idx="2">
                  <c:v>3.884892086330935E-2</c:v>
                </c:pt>
                <c:pt idx="3">
                  <c:v>3.8834951456310676E-2</c:v>
                </c:pt>
                <c:pt idx="4">
                  <c:v>5.28E-2</c:v>
                </c:pt>
                <c:pt idx="5">
                  <c:v>7.4626865671641784E-2</c:v>
                </c:pt>
              </c:numCache>
            </c:numRef>
          </c:val>
          <c:extLst>
            <c:ext xmlns:c16="http://schemas.microsoft.com/office/drawing/2014/chart" uri="{C3380CC4-5D6E-409C-BE32-E72D297353CC}">
              <c16:uniqueId val="{00000002-5D13-4245-A640-F868405B448A}"/>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Sheet1!$E$2:$E$8</c:f>
              <c:numCache>
                <c:formatCode>###0%</c:formatCode>
                <c:ptCount val="6"/>
                <c:pt idx="0">
                  <c:v>0.21107266435986158</c:v>
                </c:pt>
                <c:pt idx="1">
                  <c:v>0.23333333333333331</c:v>
                </c:pt>
                <c:pt idx="2">
                  <c:v>0.23741007194244601</c:v>
                </c:pt>
                <c:pt idx="3">
                  <c:v>0.24595469255663432</c:v>
                </c:pt>
                <c:pt idx="4">
                  <c:v>0.22239999999999999</c:v>
                </c:pt>
                <c:pt idx="5">
                  <c:v>0.21268656716417911</c:v>
                </c:pt>
              </c:numCache>
            </c:numRef>
          </c:val>
          <c:extLst>
            <c:ext xmlns:c16="http://schemas.microsoft.com/office/drawing/2014/chart" uri="{C3380CC4-5D6E-409C-BE32-E72D297353CC}">
              <c16:uniqueId val="{00000003-5D13-4245-A640-F868405B448A}"/>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Sem 1 2020</c:v>
                </c:pt>
                <c:pt idx="1">
                  <c:v>Sem 2 2020</c:v>
                </c:pt>
                <c:pt idx="2">
                  <c:v>Sem 1 2021</c:v>
                </c:pt>
                <c:pt idx="3">
                  <c:v>Sem 2 2021</c:v>
                </c:pt>
                <c:pt idx="4">
                  <c:v>Sem 1 2022</c:v>
                </c:pt>
                <c:pt idx="5">
                  <c:v>Sem 2 2022</c:v>
                </c:pt>
              </c:strCache>
            </c:strRef>
          </c:cat>
          <c:val>
            <c:numRef>
              <c:f>Sheet1!$F$2:$F$8</c:f>
              <c:numCache>
                <c:formatCode>###0%</c:formatCode>
                <c:ptCount val="6"/>
                <c:pt idx="0">
                  <c:v>0.70415224913494812</c:v>
                </c:pt>
                <c:pt idx="1">
                  <c:v>0.68333333333333324</c:v>
                </c:pt>
                <c:pt idx="2">
                  <c:v>0.71654676258992811</c:v>
                </c:pt>
                <c:pt idx="3">
                  <c:v>0.69902912621359226</c:v>
                </c:pt>
                <c:pt idx="4">
                  <c:v>0.68959999999999999</c:v>
                </c:pt>
                <c:pt idx="5">
                  <c:v>0.70149253731343297</c:v>
                </c:pt>
              </c:numCache>
            </c:numRef>
          </c:val>
          <c:extLst>
            <c:ext xmlns:c16="http://schemas.microsoft.com/office/drawing/2014/chart" uri="{C3380CC4-5D6E-409C-BE32-E72D297353CC}">
              <c16:uniqueId val="{00000004-5D13-4245-A640-F868405B448A}"/>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a:t>Student net promoter score</a:t>
            </a:r>
          </a:p>
        </c:rich>
      </c:tx>
      <c:layout>
        <c:manualLayout>
          <c:xMode val="edge"/>
          <c:yMode val="edge"/>
          <c:x val="6.3177542367645666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1.6488329109725908E-2"/>
          <c:y val="0.17608105144168312"/>
          <c:w val="0.96702334178054816"/>
          <c:h val="0.68413726780381634"/>
        </c:manualLayout>
      </c:layout>
      <c:lineChart>
        <c:grouping val="standard"/>
        <c:varyColors val="0"/>
        <c:ser>
          <c:idx val="0"/>
          <c:order val="0"/>
          <c:tx>
            <c:strRef>
              <c:f>Sheet1!$B$1</c:f>
              <c:strCache>
                <c:ptCount val="1"/>
                <c:pt idx="0">
                  <c:v>NPS</c:v>
                </c:pt>
              </c:strCache>
            </c:strRef>
          </c:tx>
          <c:spPr>
            <a:ln w="28575" cap="rnd">
              <a:solidFill>
                <a:srgbClr val="298224"/>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Sem 1 2018</c:v>
                </c:pt>
                <c:pt idx="1">
                  <c:v>Sem 2 2018</c:v>
                </c:pt>
                <c:pt idx="2">
                  <c:v>Sem 1 2019</c:v>
                </c:pt>
                <c:pt idx="3">
                  <c:v>Sem 2 2019</c:v>
                </c:pt>
                <c:pt idx="4">
                  <c:v>Sem 1 2020</c:v>
                </c:pt>
                <c:pt idx="5">
                  <c:v>Sem 2 2020</c:v>
                </c:pt>
                <c:pt idx="6">
                  <c:v>Sem 1 2021</c:v>
                </c:pt>
                <c:pt idx="7">
                  <c:v>Sem 2 2021</c:v>
                </c:pt>
                <c:pt idx="8">
                  <c:v>Sem 1 2022</c:v>
                </c:pt>
                <c:pt idx="9">
                  <c:v>Sem 2 2022</c:v>
                </c:pt>
              </c:strCache>
            </c:strRef>
          </c:cat>
          <c:val>
            <c:numRef>
              <c:f>Sheet1!$B$2:$B$11</c:f>
              <c:numCache>
                <c:formatCode>General</c:formatCode>
                <c:ptCount val="10"/>
                <c:pt idx="0">
                  <c:v>4</c:v>
                </c:pt>
                <c:pt idx="1">
                  <c:v>-3</c:v>
                </c:pt>
                <c:pt idx="2">
                  <c:v>8</c:v>
                </c:pt>
                <c:pt idx="3">
                  <c:v>12</c:v>
                </c:pt>
                <c:pt idx="4" formatCode="0">
                  <c:v>19.020866773675799</c:v>
                </c:pt>
                <c:pt idx="5" formatCode="0">
                  <c:v>22.741194486983201</c:v>
                </c:pt>
                <c:pt idx="6" formatCode="#,##0">
                  <c:v>21.759259259259199</c:v>
                </c:pt>
                <c:pt idx="7" formatCode="#,##0">
                  <c:v>20.4527712724434</c:v>
                </c:pt>
                <c:pt idx="8">
                  <c:v>23</c:v>
                </c:pt>
                <c:pt idx="9">
                  <c:v>22</c:v>
                </c:pt>
              </c:numCache>
            </c:numRef>
          </c:val>
          <c:smooth val="0"/>
          <c:extLst>
            <c:ext xmlns:c16="http://schemas.microsoft.com/office/drawing/2014/chart" uri="{C3380CC4-5D6E-409C-BE32-E72D297353CC}">
              <c16:uniqueId val="{00000000-FC3C-48CF-A8FB-73D54266A42B}"/>
            </c:ext>
          </c:extLst>
        </c:ser>
        <c:dLbls>
          <c:showLegendKey val="0"/>
          <c:showVal val="0"/>
          <c:showCatName val="0"/>
          <c:showSerName val="0"/>
          <c:showPercent val="0"/>
          <c:showBubbleSize val="0"/>
        </c:dLbls>
        <c:smooth val="0"/>
        <c:axId val="604353440"/>
        <c:axId val="604357704"/>
      </c:lineChart>
      <c:catAx>
        <c:axId val="604353440"/>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04357704"/>
        <c:crosses val="autoZero"/>
        <c:auto val="1"/>
        <c:lblAlgn val="ctr"/>
        <c:lblOffset val="100"/>
        <c:noMultiLvlLbl val="0"/>
      </c:catAx>
      <c:valAx>
        <c:axId val="604357704"/>
        <c:scaling>
          <c:orientation val="minMax"/>
          <c:max val="40"/>
          <c:min val="-1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04353440"/>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Māori</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Sem 2 2018</c:v>
                </c:pt>
                <c:pt idx="1">
                  <c:v>Sem 1 2019</c:v>
                </c:pt>
                <c:pt idx="2">
                  <c:v>Sem 2 2019</c:v>
                </c:pt>
                <c:pt idx="3">
                  <c:v>Sem 1 2020</c:v>
                </c:pt>
                <c:pt idx="4">
                  <c:v>Sem 2 2020</c:v>
                </c:pt>
                <c:pt idx="5">
                  <c:v>Sem 1 2021</c:v>
                </c:pt>
                <c:pt idx="6">
                  <c:v>Sem 2 2021</c:v>
                </c:pt>
                <c:pt idx="7">
                  <c:v>Sem 1 2022</c:v>
                </c:pt>
                <c:pt idx="8">
                  <c:v>Sem 2 2022</c:v>
                </c:pt>
              </c:strCache>
            </c:strRef>
          </c:cat>
          <c:val>
            <c:numRef>
              <c:f>Sheet1!$B$2:$B$10</c:f>
              <c:numCache>
                <c:formatCode>0</c:formatCode>
                <c:ptCount val="9"/>
                <c:pt idx="0">
                  <c:v>-7.3170731707317058</c:v>
                </c:pt>
                <c:pt idx="1">
                  <c:v>18.604651162790695</c:v>
                </c:pt>
                <c:pt idx="2">
                  <c:v>8.6021505376343992</c:v>
                </c:pt>
                <c:pt idx="3">
                  <c:v>14.285714285714301</c:v>
                </c:pt>
                <c:pt idx="4">
                  <c:v>30.188679245283002</c:v>
                </c:pt>
                <c:pt idx="5">
                  <c:v>36.274509803921603</c:v>
                </c:pt>
                <c:pt idx="6">
                  <c:v>18.939393939393899</c:v>
                </c:pt>
                <c:pt idx="7">
                  <c:v>21</c:v>
                </c:pt>
                <c:pt idx="8" formatCode="#,##0">
                  <c:v>31</c:v>
                </c:pt>
              </c:numCache>
            </c:numRef>
          </c:val>
          <c:smooth val="0"/>
          <c:extLst>
            <c:ext xmlns:c16="http://schemas.microsoft.com/office/drawing/2014/chart" uri="{C3380CC4-5D6E-409C-BE32-E72D297353CC}">
              <c16:uniqueId val="{00000000-6F2A-48E5-8EE6-288599BC1FBC}"/>
            </c:ext>
          </c:extLst>
        </c:ser>
        <c:dLbls>
          <c:showLegendKey val="0"/>
          <c:showVal val="0"/>
          <c:showCatName val="0"/>
          <c:showSerName val="0"/>
          <c:showPercent val="0"/>
          <c:showBubbleSize val="0"/>
        </c:dLbls>
        <c:smooth val="0"/>
        <c:axId val="667917279"/>
        <c:axId val="667917695"/>
      </c:lineChart>
      <c:catAx>
        <c:axId val="667917279"/>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695"/>
        <c:crosses val="autoZero"/>
        <c:auto val="1"/>
        <c:lblAlgn val="ctr"/>
        <c:lblOffset val="100"/>
        <c:noMultiLvlLbl val="0"/>
      </c:catAx>
      <c:valAx>
        <c:axId val="667917695"/>
        <c:scaling>
          <c:orientation val="minMax"/>
          <c:max val="6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279"/>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Pacific</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Sem 2 2018</c:v>
                </c:pt>
                <c:pt idx="1">
                  <c:v>Sem 1 2019</c:v>
                </c:pt>
                <c:pt idx="2">
                  <c:v>Sem 2 2019</c:v>
                </c:pt>
                <c:pt idx="3">
                  <c:v>Sem 1 2020</c:v>
                </c:pt>
                <c:pt idx="4">
                  <c:v>Sem 2 2020</c:v>
                </c:pt>
                <c:pt idx="5">
                  <c:v>Sem 1 2021</c:v>
                </c:pt>
                <c:pt idx="6">
                  <c:v>Sem 2 2021</c:v>
                </c:pt>
                <c:pt idx="7">
                  <c:v>Sem 1 2022</c:v>
                </c:pt>
                <c:pt idx="8">
                  <c:v>Sem 2 2022</c:v>
                </c:pt>
              </c:strCache>
            </c:strRef>
          </c:cat>
          <c:val>
            <c:numRef>
              <c:f>Sheet1!$B$2:$B$10</c:f>
              <c:numCache>
                <c:formatCode>0</c:formatCode>
                <c:ptCount val="9"/>
                <c:pt idx="0">
                  <c:v>20.472440944881889</c:v>
                </c:pt>
                <c:pt idx="1">
                  <c:v>31.020408163265291</c:v>
                </c:pt>
                <c:pt idx="2">
                  <c:v>34.911242603550299</c:v>
                </c:pt>
                <c:pt idx="3">
                  <c:v>47.867298578198998</c:v>
                </c:pt>
                <c:pt idx="4">
                  <c:v>37.727272727272698</c:v>
                </c:pt>
                <c:pt idx="5">
                  <c:v>49.756097560975597</c:v>
                </c:pt>
                <c:pt idx="6">
                  <c:v>43.494423791821603</c:v>
                </c:pt>
                <c:pt idx="7" formatCode="#,##0">
                  <c:v>39</c:v>
                </c:pt>
                <c:pt idx="8" formatCode="#,##0">
                  <c:v>44</c:v>
                </c:pt>
              </c:numCache>
            </c:numRef>
          </c:val>
          <c:smooth val="0"/>
          <c:extLst>
            <c:ext xmlns:c16="http://schemas.microsoft.com/office/drawing/2014/chart" uri="{C3380CC4-5D6E-409C-BE32-E72D297353CC}">
              <c16:uniqueId val="{00000000-4A63-4A79-A87C-92AEA695FBDE}"/>
            </c:ext>
          </c:extLst>
        </c:ser>
        <c:dLbls>
          <c:showLegendKey val="0"/>
          <c:showVal val="0"/>
          <c:showCatName val="0"/>
          <c:showSerName val="0"/>
          <c:showPercent val="0"/>
          <c:showBubbleSize val="0"/>
        </c:dLbls>
        <c:smooth val="0"/>
        <c:axId val="667917279"/>
        <c:axId val="667917695"/>
      </c:lineChart>
      <c:catAx>
        <c:axId val="667917279"/>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695"/>
        <c:crosses val="autoZero"/>
        <c:auto val="1"/>
        <c:lblAlgn val="ctr"/>
        <c:lblOffset val="100"/>
        <c:noMultiLvlLbl val="0"/>
      </c:catAx>
      <c:valAx>
        <c:axId val="667917695"/>
        <c:scaling>
          <c:orientation val="minMax"/>
          <c:max val="6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279"/>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a:t>Disability</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Disability</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Sem 2 2018</c:v>
                </c:pt>
                <c:pt idx="1">
                  <c:v>Sem 1 2019</c:v>
                </c:pt>
                <c:pt idx="2">
                  <c:v>Sem 2 2019</c:v>
                </c:pt>
                <c:pt idx="3">
                  <c:v>Sem 1 2020</c:v>
                </c:pt>
                <c:pt idx="4">
                  <c:v>Sem 2 2020</c:v>
                </c:pt>
                <c:pt idx="5">
                  <c:v>Sem 1 2021</c:v>
                </c:pt>
                <c:pt idx="6">
                  <c:v>Sem 2 2021</c:v>
                </c:pt>
                <c:pt idx="7">
                  <c:v>Sem 1 2022</c:v>
                </c:pt>
                <c:pt idx="8">
                  <c:v>Sem 2 2022</c:v>
                </c:pt>
              </c:strCache>
            </c:strRef>
          </c:cat>
          <c:val>
            <c:numRef>
              <c:f>Sheet1!$B$2:$B$10</c:f>
              <c:numCache>
                <c:formatCode>0</c:formatCode>
                <c:ptCount val="9"/>
                <c:pt idx="1">
                  <c:v>17.1875</c:v>
                </c:pt>
                <c:pt idx="2">
                  <c:v>27.083333333333325</c:v>
                </c:pt>
                <c:pt idx="3">
                  <c:v>10.606060606060606</c:v>
                </c:pt>
                <c:pt idx="4">
                  <c:v>21.15384615384615</c:v>
                </c:pt>
                <c:pt idx="5">
                  <c:v>28.571428571428566</c:v>
                </c:pt>
                <c:pt idx="6">
                  <c:v>13.333333333333339</c:v>
                </c:pt>
                <c:pt idx="7">
                  <c:v>22.535211267605639</c:v>
                </c:pt>
                <c:pt idx="8">
                  <c:v>9.0909090909090864</c:v>
                </c:pt>
              </c:numCache>
            </c:numRef>
          </c:val>
          <c:smooth val="0"/>
          <c:extLst>
            <c:ext xmlns:c16="http://schemas.microsoft.com/office/drawing/2014/chart" uri="{C3380CC4-5D6E-409C-BE32-E72D297353CC}">
              <c16:uniqueId val="{00000000-6F2A-48E5-8EE6-288599BC1FBC}"/>
            </c:ext>
          </c:extLst>
        </c:ser>
        <c:dLbls>
          <c:showLegendKey val="0"/>
          <c:showVal val="0"/>
          <c:showCatName val="0"/>
          <c:showSerName val="0"/>
          <c:showPercent val="0"/>
          <c:showBubbleSize val="0"/>
        </c:dLbls>
        <c:smooth val="0"/>
        <c:axId val="667917279"/>
        <c:axId val="667917695"/>
      </c:lineChart>
      <c:catAx>
        <c:axId val="667917279"/>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695"/>
        <c:crosses val="autoZero"/>
        <c:auto val="1"/>
        <c:lblAlgn val="ctr"/>
        <c:lblOffset val="100"/>
        <c:noMultiLvlLbl val="0"/>
      </c:catAx>
      <c:valAx>
        <c:axId val="667917695"/>
        <c:scaling>
          <c:orientation val="minMax"/>
          <c:max val="6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279"/>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Under 25</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Sem 2 2018</c:v>
                </c:pt>
                <c:pt idx="1">
                  <c:v>Sem 1 2019</c:v>
                </c:pt>
                <c:pt idx="2">
                  <c:v>Sem 2 2019</c:v>
                </c:pt>
                <c:pt idx="3">
                  <c:v>Sem 1 2020</c:v>
                </c:pt>
                <c:pt idx="4">
                  <c:v>Sem 2 2020</c:v>
                </c:pt>
                <c:pt idx="5">
                  <c:v>Sem 1 2021</c:v>
                </c:pt>
                <c:pt idx="6">
                  <c:v>Sem 2 2021</c:v>
                </c:pt>
                <c:pt idx="7">
                  <c:v>Sem 1 2022</c:v>
                </c:pt>
                <c:pt idx="8">
                  <c:v>Sem 2 2022</c:v>
                </c:pt>
              </c:strCache>
            </c:strRef>
          </c:cat>
          <c:val>
            <c:numRef>
              <c:f>Sheet1!$B$2:$B$10</c:f>
              <c:numCache>
                <c:formatCode>0</c:formatCode>
                <c:ptCount val="9"/>
                <c:pt idx="0">
                  <c:v>-5.5276381909547743</c:v>
                </c:pt>
                <c:pt idx="1">
                  <c:v>3.8095238095238098</c:v>
                </c:pt>
                <c:pt idx="2">
                  <c:v>9.8850574712643606</c:v>
                </c:pt>
                <c:pt idx="3">
                  <c:v>19.291338582677099</c:v>
                </c:pt>
                <c:pt idx="4">
                  <c:v>23.429541595925301</c:v>
                </c:pt>
                <c:pt idx="5">
                  <c:v>17.480719794344498</c:v>
                </c:pt>
                <c:pt idx="6">
                  <c:v>15.129151291512899</c:v>
                </c:pt>
                <c:pt idx="7" formatCode="#,##0">
                  <c:v>14</c:v>
                </c:pt>
                <c:pt idx="8" formatCode="#,##0">
                  <c:v>22</c:v>
                </c:pt>
              </c:numCache>
            </c:numRef>
          </c:val>
          <c:smooth val="0"/>
          <c:extLst>
            <c:ext xmlns:c16="http://schemas.microsoft.com/office/drawing/2014/chart" uri="{C3380CC4-5D6E-409C-BE32-E72D297353CC}">
              <c16:uniqueId val="{00000000-6B50-4131-AB3E-D18812D3EA49}"/>
            </c:ext>
          </c:extLst>
        </c:ser>
        <c:dLbls>
          <c:showLegendKey val="0"/>
          <c:showVal val="0"/>
          <c:showCatName val="0"/>
          <c:showSerName val="0"/>
          <c:showPercent val="0"/>
          <c:showBubbleSize val="0"/>
        </c:dLbls>
        <c:smooth val="0"/>
        <c:axId val="667917279"/>
        <c:axId val="667917695"/>
      </c:lineChart>
      <c:catAx>
        <c:axId val="667917279"/>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695"/>
        <c:crosses val="autoZero"/>
        <c:auto val="1"/>
        <c:lblAlgn val="ctr"/>
        <c:lblOffset val="100"/>
        <c:noMultiLvlLbl val="0"/>
      </c:catAx>
      <c:valAx>
        <c:axId val="667917695"/>
        <c:scaling>
          <c:orientation val="minMax"/>
          <c:max val="6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279"/>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International</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Sem 2 2018</c:v>
                </c:pt>
                <c:pt idx="1">
                  <c:v>Sem 1 2019</c:v>
                </c:pt>
                <c:pt idx="2">
                  <c:v>Sem 2 2019</c:v>
                </c:pt>
                <c:pt idx="3">
                  <c:v>Sem 1 2020</c:v>
                </c:pt>
                <c:pt idx="4">
                  <c:v>Sem 2 2020</c:v>
                </c:pt>
                <c:pt idx="5">
                  <c:v>Sem 1 2021</c:v>
                </c:pt>
                <c:pt idx="6">
                  <c:v>Sem 2 2021</c:v>
                </c:pt>
                <c:pt idx="7">
                  <c:v>Sem 1 2022</c:v>
                </c:pt>
                <c:pt idx="8">
                  <c:v>Sem 2 2022</c:v>
                </c:pt>
              </c:strCache>
            </c:strRef>
          </c:cat>
          <c:val>
            <c:numRef>
              <c:f>Sheet1!$B$2:$B$10</c:f>
              <c:numCache>
                <c:formatCode>0</c:formatCode>
                <c:ptCount val="9"/>
                <c:pt idx="0">
                  <c:v>7.6433119999999999</c:v>
                </c:pt>
                <c:pt idx="1">
                  <c:v>14</c:v>
                </c:pt>
                <c:pt idx="2">
                  <c:v>13.5</c:v>
                </c:pt>
                <c:pt idx="3">
                  <c:v>22.421524663677101</c:v>
                </c:pt>
                <c:pt idx="4">
                  <c:v>24.423963133640601</c:v>
                </c:pt>
                <c:pt idx="5">
                  <c:v>20.175438596491201</c:v>
                </c:pt>
                <c:pt idx="6">
                  <c:v>25.7575757575758</c:v>
                </c:pt>
                <c:pt idx="7">
                  <c:v>15</c:v>
                </c:pt>
                <c:pt idx="8" formatCode="#,##0">
                  <c:v>28</c:v>
                </c:pt>
              </c:numCache>
            </c:numRef>
          </c:val>
          <c:smooth val="0"/>
          <c:extLst>
            <c:ext xmlns:c16="http://schemas.microsoft.com/office/drawing/2014/chart" uri="{C3380CC4-5D6E-409C-BE32-E72D297353CC}">
              <c16:uniqueId val="{00000000-B2A2-4290-808E-E027B2099A5F}"/>
            </c:ext>
          </c:extLst>
        </c:ser>
        <c:dLbls>
          <c:showLegendKey val="0"/>
          <c:showVal val="0"/>
          <c:showCatName val="0"/>
          <c:showSerName val="0"/>
          <c:showPercent val="0"/>
          <c:showBubbleSize val="0"/>
        </c:dLbls>
        <c:smooth val="0"/>
        <c:axId val="667917279"/>
        <c:axId val="667917695"/>
      </c:lineChart>
      <c:catAx>
        <c:axId val="667917279"/>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695"/>
        <c:crosses val="autoZero"/>
        <c:auto val="1"/>
        <c:lblAlgn val="ctr"/>
        <c:lblOffset val="100"/>
        <c:noMultiLvlLbl val="0"/>
      </c:catAx>
      <c:valAx>
        <c:axId val="667917695"/>
        <c:scaling>
          <c:orientation val="minMax"/>
          <c:max val="6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279"/>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charset="0"/>
              </a:defRPr>
            </a:lvl1pPr>
          </a:lstStyle>
          <a:p>
            <a:pPr>
              <a:defRPr/>
            </a:pPr>
            <a:endParaRPr lang="en-NZ"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atin typeface="Arial" charset="0"/>
              </a:defRPr>
            </a:lvl1pPr>
          </a:lstStyle>
          <a:p>
            <a:pPr>
              <a:defRPr/>
            </a:pPr>
            <a:fld id="{71A48473-59D6-4AE4-98A9-4C89044ABC3E}" type="datetimeFigureOut">
              <a:rPr lang="en-NZ"/>
              <a:pPr>
                <a:defRPr/>
              </a:pPr>
              <a:t>25/10/2022</a:t>
            </a:fld>
            <a:endParaRPr lang="en-NZ"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atin typeface="Arial" charset="0"/>
              </a:defRPr>
            </a:lvl1pPr>
          </a:lstStyle>
          <a:p>
            <a:pPr>
              <a:defRPr/>
            </a:pPr>
            <a:endParaRPr lang="en-NZ"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4440FCF-5232-4EF9-B5AE-735C3D0E955A}"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66AFCE6-2C68-485E-88B8-ECCF54D9C170}" type="datetimeFigureOut">
              <a:rPr lang="en-US"/>
              <a:pPr>
                <a:defRPr/>
              </a:pPr>
              <a:t>10/25/2022</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DE2762D-ABF6-4824-87E4-6CA0B613FB5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4213"/>
            <a:ext cx="2878138"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941415" y="2139353"/>
            <a:ext cx="5149103" cy="3152159"/>
          </a:xfrm>
        </p:spPr>
        <p:txBody>
          <a:bodyPr/>
          <a:lstStyle>
            <a:lvl1pPr algn="r" defTabSz="457200" rtl="0" fontAlgn="auto">
              <a:spcBef>
                <a:spcPts val="0"/>
              </a:spcBef>
              <a:spcAft>
                <a:spcPts val="1800"/>
              </a:spcAft>
              <a:defRPr lang="en-US" sz="4800" kern="1200" dirty="0">
                <a:solidFill>
                  <a:schemeClr val="tx1">
                    <a:lumMod val="75000"/>
                    <a:lumOff val="25000"/>
                  </a:schemeClr>
                </a:solidFill>
                <a:latin typeface="Verdana"/>
                <a:ea typeface="+mn-e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2941415" y="5291512"/>
            <a:ext cx="5149103" cy="515525"/>
          </a:xfrm>
          <a:noFill/>
          <a:ln>
            <a:noFill/>
          </a:ln>
        </p:spPr>
        <p:txBody>
          <a:bodyPr anchor="ctr"/>
          <a:lstStyle>
            <a:lvl1pPr marL="0" indent="0" algn="r">
              <a:buNone/>
              <a:defRPr lang="en-US" sz="2000" dirty="0">
                <a:solidFill>
                  <a:schemeClr val="tx1">
                    <a:lumMod val="75000"/>
                    <a:lumOff val="25000"/>
                  </a:schemeClr>
                </a:solidFill>
                <a:latin typeface="Verdana"/>
                <a:cs typeface="Verdana"/>
              </a:defRPr>
            </a:lvl1pPr>
          </a:lstStyle>
          <a:p>
            <a:pPr lvl="0"/>
            <a:r>
              <a:rPr lang="en-US"/>
              <a:t>Click to edit Master subtitle style</a:t>
            </a:r>
            <a:endParaRPr lang="en-US" dirty="0"/>
          </a:p>
        </p:txBody>
      </p:sp>
    </p:spTree>
    <p:extLst>
      <p:ext uri="{BB962C8B-B14F-4D97-AF65-F5344CB8AC3E}">
        <p14:creationId xmlns:p14="http://schemas.microsoft.com/office/powerpoint/2010/main" val="189187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97" y="-297"/>
            <a:ext cx="9144793" cy="6858594"/>
          </a:xfrm>
          <a:prstGeom prst="rect">
            <a:avLst/>
          </a:prstGeom>
        </p:spPr>
      </p:pic>
      <p:sp>
        <p:nvSpPr>
          <p:cNvPr id="4" name="Rectangle 3"/>
          <p:cNvSpPr/>
          <p:nvPr userDrawn="1"/>
        </p:nvSpPr>
        <p:spPr>
          <a:xfrm>
            <a:off x="5167223" y="836762"/>
            <a:ext cx="3976777" cy="6021238"/>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29" name="Content Placeholder 2"/>
          <p:cNvSpPr>
            <a:spLocks noGrp="1"/>
          </p:cNvSpPr>
          <p:nvPr>
            <p:ph idx="1"/>
          </p:nvPr>
        </p:nvSpPr>
        <p:spPr>
          <a:xfrm>
            <a:off x="1196411" y="914401"/>
            <a:ext cx="3886763" cy="5845322"/>
          </a:xfrm>
        </p:spPr>
        <p:txBody>
          <a:bodyPr/>
          <a:lstStyle>
            <a:lvl1pPr marL="0" indent="0">
              <a:spcAft>
                <a:spcPts val="300"/>
              </a:spcAft>
              <a:buNone/>
              <a:defRPr sz="1200" b="1">
                <a:solidFill>
                  <a:srgbClr val="404040"/>
                </a:solidFill>
                <a:latin typeface="Verdana" pitchFamily="34" charset="0"/>
                <a:ea typeface="Verdana" pitchFamily="34" charset="0"/>
                <a:cs typeface="Verdana" pitchFamily="34" charset="0"/>
              </a:defRPr>
            </a:lvl1pPr>
            <a:lvl2pPr marL="4763" indent="0">
              <a:buNone/>
              <a:defRPr sz="10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a:t>Edit Master text styles</a:t>
            </a:r>
          </a:p>
          <a:p>
            <a:pPr lvl="1"/>
            <a:r>
              <a:rPr lang="en-US" dirty="0"/>
              <a:t>Second level</a:t>
            </a:r>
          </a:p>
        </p:txBody>
      </p:sp>
      <p:sp>
        <p:nvSpPr>
          <p:cNvPr id="30" name="Content Placeholder 2"/>
          <p:cNvSpPr>
            <a:spLocks noGrp="1"/>
          </p:cNvSpPr>
          <p:nvPr>
            <p:ph idx="10" hasCustomPrompt="1"/>
          </p:nvPr>
        </p:nvSpPr>
        <p:spPr>
          <a:xfrm>
            <a:off x="5167223" y="836763"/>
            <a:ext cx="3976777" cy="6021237"/>
          </a:xfrm>
        </p:spPr>
        <p:txBody>
          <a:bodyPr/>
          <a:lstStyle>
            <a:lvl1pPr marL="0" indent="0">
              <a:spcAft>
                <a:spcPts val="300"/>
              </a:spcAft>
              <a:buNone/>
              <a:defRPr sz="1200" b="0">
                <a:solidFill>
                  <a:schemeClr val="bg1"/>
                </a:solidFill>
                <a:latin typeface="Verdana" pitchFamily="34" charset="0"/>
                <a:ea typeface="Verdana" pitchFamily="34" charset="0"/>
                <a:cs typeface="Verdana" pitchFamily="34" charset="0"/>
              </a:defRPr>
            </a:lvl1pPr>
            <a:lvl2pPr marL="4763" indent="0">
              <a:buNone/>
              <a:defRPr sz="1000">
                <a:solidFill>
                  <a:schemeClr val="bg1"/>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a:t>Click to add chart</a:t>
            </a:r>
          </a:p>
        </p:txBody>
      </p:sp>
      <p:sp>
        <p:nvSpPr>
          <p:cNvPr id="14" name="Title 1"/>
          <p:cNvSpPr>
            <a:spLocks noGrp="1"/>
          </p:cNvSpPr>
          <p:nvPr>
            <p:ph type="title"/>
          </p:nvPr>
        </p:nvSpPr>
        <p:spPr>
          <a:xfrm>
            <a:off x="1088008" y="163388"/>
            <a:ext cx="7714160" cy="500987"/>
          </a:xfrm>
        </p:spPr>
        <p:txBody>
          <a:bodyPr/>
          <a:lstStyle>
            <a:lvl1pPr>
              <a:defRPr sz="2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501771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1164713" y="201880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164712" y="463196"/>
            <a:ext cx="7878337" cy="508928"/>
          </a:xfrm>
        </p:spPr>
        <p:txBody>
          <a:bodyPr/>
          <a:lstStyle>
            <a:lvl1pPr algn="l">
              <a:defRPr sz="2400">
                <a:solidFill>
                  <a:schemeClr val="bg1"/>
                </a:solidFill>
              </a:defRPr>
            </a:lvl1pPr>
          </a:lstStyle>
          <a:p>
            <a:r>
              <a:rPr lang="en-US"/>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8C52AAFA-FC06-4FD6-A070-1D4A966B351D}" type="datetime1">
              <a:rPr lang="en-NZ"/>
              <a:pPr>
                <a:defRPr/>
              </a:pPr>
              <a:t>25/10/2022</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F590B21-0D15-4CED-8117-3E86442BB1EF}" type="slidenum">
              <a:rPr lang="en-US" altLang="en-US"/>
              <a:pPr/>
              <a:t>‹#›</a:t>
            </a:fld>
            <a:endParaRPr lang="en-US" altLang="en-US" dirty="0"/>
          </a:p>
        </p:txBody>
      </p:sp>
    </p:spTree>
    <p:extLst>
      <p:ext uri="{BB962C8B-B14F-4D97-AF65-F5344CB8AC3E}">
        <p14:creationId xmlns:p14="http://schemas.microsoft.com/office/powerpoint/2010/main" val="202594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526537" y="1710055"/>
            <a:ext cx="8090927"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ECC56AAB-58BD-446A-B6D5-2ED5443B3773}" type="datetime1">
              <a:rPr lang="en-NZ"/>
              <a:pPr>
                <a:defRPr/>
              </a:pPr>
              <a:t>25/10/2022</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dirty="0"/>
          </a:p>
        </p:txBody>
      </p:sp>
      <p:pic>
        <p:nvPicPr>
          <p:cNvPr id="9"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448"/>
            <a:ext cx="1418052" cy="141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418053" y="463196"/>
            <a:ext cx="7199412" cy="508928"/>
          </a:xfrm>
        </p:spPr>
        <p:txBody>
          <a:bodyPr/>
          <a:lstStyle>
            <a:lvl1pPr algn="l">
              <a:defRPr sz="2400">
                <a:solidFill>
                  <a:srgbClr val="404040"/>
                </a:solidFill>
              </a:defRPr>
            </a:lvl1pPr>
          </a:lstStyle>
          <a:p>
            <a:r>
              <a:rPr lang="en-US"/>
              <a:t>Click to edit Master title style</a:t>
            </a:r>
            <a:endParaRPr lang="en-US" dirty="0"/>
          </a:p>
        </p:txBody>
      </p:sp>
    </p:spTree>
    <p:extLst>
      <p:ext uri="{BB962C8B-B14F-4D97-AF65-F5344CB8AC3E}">
        <p14:creationId xmlns:p14="http://schemas.microsoft.com/office/powerpoint/2010/main" val="409293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Slide 4">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64713" y="171005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164712" y="893516"/>
            <a:ext cx="7878337" cy="508928"/>
          </a:xfrm>
        </p:spPr>
        <p:txBody>
          <a:bodyPr/>
          <a:lstStyle>
            <a:lvl1pPr algn="l">
              <a:defRPr sz="2400">
                <a:solidFill>
                  <a:srgbClr val="404040"/>
                </a:solidFill>
              </a:defRPr>
            </a:lvl1pPr>
          </a:lstStyle>
          <a:p>
            <a:r>
              <a:rPr lang="en-US"/>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ECC56AAB-58BD-446A-B6D5-2ED5443B3773}" type="datetime1">
              <a:rPr lang="en-NZ"/>
              <a:pPr>
                <a:defRPr/>
              </a:pPr>
              <a:t>25/10/2022</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dirty="0"/>
          </a:p>
        </p:txBody>
      </p:sp>
    </p:spTree>
    <p:extLst>
      <p:ext uri="{BB962C8B-B14F-4D97-AF65-F5344CB8AC3E}">
        <p14:creationId xmlns:p14="http://schemas.microsoft.com/office/powerpoint/2010/main" val="2408972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Style 3">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526537" y="1710055"/>
            <a:ext cx="8090927"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ECC56AAB-58BD-446A-B6D5-2ED5443B3773}" type="datetime1">
              <a:rPr lang="en-NZ"/>
              <a:pPr>
                <a:defRPr/>
              </a:pPr>
              <a:t>25/10/2022</a:t>
            </a:fld>
            <a:endParaRPr lang="en-NZ"/>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a:p>
        </p:txBody>
      </p:sp>
      <p:pic>
        <p:nvPicPr>
          <p:cNvPr id="9"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448"/>
            <a:ext cx="1418052" cy="141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418053" y="463196"/>
            <a:ext cx="7199412" cy="508928"/>
          </a:xfrm>
        </p:spPr>
        <p:txBody>
          <a:bodyPr/>
          <a:lstStyle>
            <a:lvl1pPr algn="l">
              <a:defRPr sz="2400">
                <a:solidFill>
                  <a:srgbClr val="404040"/>
                </a:solidFill>
              </a:defRPr>
            </a:lvl1pPr>
          </a:lstStyle>
          <a:p>
            <a:r>
              <a:rPr lang="en-US"/>
              <a:t>Click to edit Master title style</a:t>
            </a:r>
            <a:endParaRPr lang="en-US" dirty="0"/>
          </a:p>
        </p:txBody>
      </p:sp>
    </p:spTree>
    <p:extLst>
      <p:ext uri="{BB962C8B-B14F-4D97-AF65-F5344CB8AC3E}">
        <p14:creationId xmlns:p14="http://schemas.microsoft.com/office/powerpoint/2010/main" val="2698566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Content Slide 3">
    <p:spTree>
      <p:nvGrpSpPr>
        <p:cNvPr id="1" name=""/>
        <p:cNvGrpSpPr/>
        <p:nvPr/>
      </p:nvGrpSpPr>
      <p:grpSpPr>
        <a:xfrm>
          <a:off x="0" y="0"/>
          <a:ext cx="0" cy="0"/>
          <a:chOff x="0" y="0"/>
          <a:chExt cx="0" cy="0"/>
        </a:xfrm>
      </p:grpSpPr>
      <p:pic>
        <p:nvPicPr>
          <p:cNvPr id="97" name="Picture 96"/>
          <p:cNvPicPr>
            <a:picLocks noChangeAspect="1"/>
          </p:cNvPicPr>
          <p:nvPr/>
        </p:nvPicPr>
        <p:blipFill rotWithShape="1">
          <a:blip r:embed="rId2"/>
          <a:srcRect t="24042" b="2"/>
          <a:stretch/>
        </p:blipFill>
        <p:spPr>
          <a:xfrm>
            <a:off x="-1133" y="0"/>
            <a:ext cx="1271102" cy="2204814"/>
          </a:xfrm>
          <a:prstGeom prst="rect">
            <a:avLst/>
          </a:prstGeom>
        </p:spPr>
      </p:pic>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526537" y="1710055"/>
            <a:ext cx="8090927"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ECC56AAB-58BD-446A-B6D5-2ED5443B3773}" type="datetime1">
              <a:rPr lang="en-NZ"/>
              <a:pPr>
                <a:defRPr/>
              </a:pPr>
              <a:t>25/10/2022</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dirty="0"/>
          </a:p>
        </p:txBody>
      </p:sp>
      <p:sp>
        <p:nvSpPr>
          <p:cNvPr id="10" name="Title 1"/>
          <p:cNvSpPr>
            <a:spLocks noGrp="1"/>
          </p:cNvSpPr>
          <p:nvPr>
            <p:ph type="title"/>
          </p:nvPr>
        </p:nvSpPr>
        <p:spPr>
          <a:xfrm>
            <a:off x="1300497" y="463196"/>
            <a:ext cx="7316968" cy="508928"/>
          </a:xfrm>
        </p:spPr>
        <p:txBody>
          <a:bodyPr/>
          <a:lstStyle>
            <a:lvl1pPr algn="l">
              <a:defRPr sz="2400">
                <a:solidFill>
                  <a:srgbClr val="404040"/>
                </a:solidFill>
              </a:defRPr>
            </a:lvl1pPr>
          </a:lstStyle>
          <a:p>
            <a:r>
              <a:rPr lang="en-US"/>
              <a:t>Click to edit Master title style</a:t>
            </a:r>
            <a:endParaRPr lang="en-US" dirty="0"/>
          </a:p>
        </p:txBody>
      </p:sp>
      <p:grpSp>
        <p:nvGrpSpPr>
          <p:cNvPr id="99" name="Group 98"/>
          <p:cNvGrpSpPr/>
          <p:nvPr/>
        </p:nvGrpSpPr>
        <p:grpSpPr>
          <a:xfrm>
            <a:off x="128728" y="229798"/>
            <a:ext cx="674644" cy="969086"/>
            <a:chOff x="224753" y="229798"/>
            <a:chExt cx="674644" cy="969086"/>
          </a:xfrm>
        </p:grpSpPr>
        <p:sp>
          <p:nvSpPr>
            <p:cNvPr id="22" name="Shape 20"/>
            <p:cNvSpPr/>
            <p:nvPr/>
          </p:nvSpPr>
          <p:spPr>
            <a:xfrm>
              <a:off x="677887" y="1095110"/>
              <a:ext cx="86070" cy="64548"/>
            </a:xfrm>
            <a:custGeom>
              <a:avLst/>
              <a:gdLst/>
              <a:ahLst/>
              <a:cxnLst/>
              <a:rect l="0" t="0" r="0" b="0"/>
              <a:pathLst>
                <a:path w="107379" h="80520">
                  <a:moveTo>
                    <a:pt x="44069" y="0"/>
                  </a:moveTo>
                  <a:lnTo>
                    <a:pt x="107379" y="60244"/>
                  </a:lnTo>
                  <a:lnTo>
                    <a:pt x="107379" y="80520"/>
                  </a:lnTo>
                  <a:lnTo>
                    <a:pt x="85802" y="68885"/>
                  </a:lnTo>
                  <a:cubicBezTo>
                    <a:pt x="68986" y="59652"/>
                    <a:pt x="51867" y="50102"/>
                    <a:pt x="34735" y="40500"/>
                  </a:cubicBezTo>
                  <a:cubicBezTo>
                    <a:pt x="22720" y="34569"/>
                    <a:pt x="11202" y="28588"/>
                    <a:pt x="0" y="22454"/>
                  </a:cubicBezTo>
                  <a:cubicBezTo>
                    <a:pt x="21387" y="14135"/>
                    <a:pt x="35319" y="6134"/>
                    <a:pt x="44069" y="0"/>
                  </a:cubicBez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3" name="Shape 21"/>
            <p:cNvSpPr/>
            <p:nvPr/>
          </p:nvSpPr>
          <p:spPr>
            <a:xfrm>
              <a:off x="224753" y="423572"/>
              <a:ext cx="539204" cy="775311"/>
            </a:xfrm>
            <a:custGeom>
              <a:avLst/>
              <a:gdLst/>
              <a:ahLst/>
              <a:cxnLst/>
              <a:rect l="0" t="0" r="0" b="0"/>
              <a:pathLst>
                <a:path w="672695" h="967156">
                  <a:moveTo>
                    <a:pt x="174016" y="0"/>
                  </a:moveTo>
                  <a:lnTo>
                    <a:pt x="174016" y="351371"/>
                  </a:lnTo>
                  <a:cubicBezTo>
                    <a:pt x="174016" y="431203"/>
                    <a:pt x="172162" y="518020"/>
                    <a:pt x="189523" y="573506"/>
                  </a:cubicBezTo>
                  <a:cubicBezTo>
                    <a:pt x="200559" y="608431"/>
                    <a:pt x="223063" y="640359"/>
                    <a:pt x="251791" y="671182"/>
                  </a:cubicBezTo>
                  <a:cubicBezTo>
                    <a:pt x="278257" y="698157"/>
                    <a:pt x="312001" y="726275"/>
                    <a:pt x="348983" y="753986"/>
                  </a:cubicBezTo>
                  <a:cubicBezTo>
                    <a:pt x="349035" y="754025"/>
                    <a:pt x="349060" y="754063"/>
                    <a:pt x="349110" y="754101"/>
                  </a:cubicBezTo>
                  <a:cubicBezTo>
                    <a:pt x="363665" y="765746"/>
                    <a:pt x="399250" y="790194"/>
                    <a:pt x="399250" y="790194"/>
                  </a:cubicBezTo>
                  <a:cubicBezTo>
                    <a:pt x="484163" y="848982"/>
                    <a:pt x="576225" y="902589"/>
                    <a:pt x="634226" y="935038"/>
                  </a:cubicBezTo>
                  <a:lnTo>
                    <a:pt x="672695" y="956018"/>
                  </a:lnTo>
                  <a:lnTo>
                    <a:pt x="672695" y="964167"/>
                  </a:lnTo>
                  <a:lnTo>
                    <a:pt x="616919" y="956003"/>
                  </a:lnTo>
                  <a:cubicBezTo>
                    <a:pt x="543368" y="943299"/>
                    <a:pt x="477854" y="926173"/>
                    <a:pt x="421246" y="906704"/>
                  </a:cubicBezTo>
                  <a:lnTo>
                    <a:pt x="270079" y="943204"/>
                  </a:lnTo>
                  <a:lnTo>
                    <a:pt x="147714" y="967156"/>
                  </a:lnTo>
                  <a:lnTo>
                    <a:pt x="322021" y="866115"/>
                  </a:lnTo>
                  <a:cubicBezTo>
                    <a:pt x="311125" y="861047"/>
                    <a:pt x="300610" y="855942"/>
                    <a:pt x="290526" y="850786"/>
                  </a:cubicBezTo>
                  <a:cubicBezTo>
                    <a:pt x="257594" y="868871"/>
                    <a:pt x="223457" y="886930"/>
                    <a:pt x="187389" y="906590"/>
                  </a:cubicBezTo>
                  <a:cubicBezTo>
                    <a:pt x="162916" y="920090"/>
                    <a:pt x="139154" y="932904"/>
                    <a:pt x="116637" y="944740"/>
                  </a:cubicBezTo>
                  <a:cubicBezTo>
                    <a:pt x="156629" y="908672"/>
                    <a:pt x="200254" y="869366"/>
                    <a:pt x="246736" y="826948"/>
                  </a:cubicBezTo>
                  <a:cubicBezTo>
                    <a:pt x="148463" y="769798"/>
                    <a:pt x="97740" y="714439"/>
                    <a:pt x="83236" y="697141"/>
                  </a:cubicBezTo>
                  <a:cubicBezTo>
                    <a:pt x="0" y="606044"/>
                    <a:pt x="471" y="513652"/>
                    <a:pt x="471" y="358686"/>
                  </a:cubicBezTo>
                  <a:lnTo>
                    <a:pt x="471" y="63233"/>
                  </a:lnTo>
                  <a:lnTo>
                    <a:pt x="174016"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4" name="Shape 22"/>
            <p:cNvSpPr/>
            <p:nvPr/>
          </p:nvSpPr>
          <p:spPr>
            <a:xfrm>
              <a:off x="388863" y="290111"/>
              <a:ext cx="342152" cy="751429"/>
            </a:xfrm>
            <a:custGeom>
              <a:avLst/>
              <a:gdLst/>
              <a:ahLst/>
              <a:cxnLst/>
              <a:rect l="0" t="0" r="0" b="0"/>
              <a:pathLst>
                <a:path w="426860" h="937362">
                  <a:moveTo>
                    <a:pt x="426745" y="0"/>
                  </a:moveTo>
                  <a:lnTo>
                    <a:pt x="426745" y="641058"/>
                  </a:lnTo>
                  <a:cubicBezTo>
                    <a:pt x="426860" y="644284"/>
                    <a:pt x="426745" y="647700"/>
                    <a:pt x="426745" y="651345"/>
                  </a:cubicBezTo>
                  <a:cubicBezTo>
                    <a:pt x="426745" y="765924"/>
                    <a:pt x="312369" y="869811"/>
                    <a:pt x="216509" y="937362"/>
                  </a:cubicBezTo>
                  <a:cubicBezTo>
                    <a:pt x="201117" y="926922"/>
                    <a:pt x="184010" y="913790"/>
                    <a:pt x="180924" y="911593"/>
                  </a:cubicBezTo>
                  <a:cubicBezTo>
                    <a:pt x="163588" y="898842"/>
                    <a:pt x="148387" y="886739"/>
                    <a:pt x="136042" y="875906"/>
                  </a:cubicBezTo>
                  <a:cubicBezTo>
                    <a:pt x="70244" y="817956"/>
                    <a:pt x="37020" y="780974"/>
                    <a:pt x="20409" y="739673"/>
                  </a:cubicBezTo>
                  <a:cubicBezTo>
                    <a:pt x="0" y="689089"/>
                    <a:pt x="2616" y="606654"/>
                    <a:pt x="2616" y="517855"/>
                  </a:cubicBezTo>
                  <a:lnTo>
                    <a:pt x="2502" y="154368"/>
                  </a:lnTo>
                  <a:lnTo>
                    <a:pt x="136461" y="105651"/>
                  </a:lnTo>
                  <a:lnTo>
                    <a:pt x="136461" y="539369"/>
                  </a:lnTo>
                  <a:cubicBezTo>
                    <a:pt x="136461" y="651053"/>
                    <a:pt x="135699" y="725322"/>
                    <a:pt x="216509" y="824306"/>
                  </a:cubicBezTo>
                  <a:cubicBezTo>
                    <a:pt x="294678" y="724205"/>
                    <a:pt x="292595" y="645820"/>
                    <a:pt x="292595" y="539268"/>
                  </a:cubicBezTo>
                  <a:lnTo>
                    <a:pt x="292595" y="48768"/>
                  </a:lnTo>
                  <a:lnTo>
                    <a:pt x="426745"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5" name="Shape 23"/>
            <p:cNvSpPr/>
            <p:nvPr/>
          </p:nvSpPr>
          <p:spPr>
            <a:xfrm>
              <a:off x="584639" y="278135"/>
              <a:ext cx="179318" cy="823735"/>
            </a:xfrm>
            <a:custGeom>
              <a:avLst/>
              <a:gdLst/>
              <a:ahLst/>
              <a:cxnLst/>
              <a:rect l="0" t="0" r="0" b="0"/>
              <a:pathLst>
                <a:path w="223711" h="1027561">
                  <a:moveTo>
                    <a:pt x="223711" y="0"/>
                  </a:moveTo>
                  <a:lnTo>
                    <a:pt x="223711" y="950472"/>
                  </a:lnTo>
                  <a:lnTo>
                    <a:pt x="187617" y="974779"/>
                  </a:lnTo>
                  <a:cubicBezTo>
                    <a:pt x="185065" y="975909"/>
                    <a:pt x="182169" y="977395"/>
                    <a:pt x="178283" y="979631"/>
                  </a:cubicBezTo>
                  <a:cubicBezTo>
                    <a:pt x="140564" y="1001614"/>
                    <a:pt x="101918" y="1021845"/>
                    <a:pt x="91034" y="1027561"/>
                  </a:cubicBezTo>
                  <a:cubicBezTo>
                    <a:pt x="54229" y="1006479"/>
                    <a:pt x="22517" y="985663"/>
                    <a:pt x="0" y="970131"/>
                  </a:cubicBezTo>
                  <a:cubicBezTo>
                    <a:pt x="23699" y="954713"/>
                    <a:pt x="44132" y="939778"/>
                    <a:pt x="60681" y="926913"/>
                  </a:cubicBezTo>
                  <a:lnTo>
                    <a:pt x="60731" y="926964"/>
                  </a:lnTo>
                  <a:cubicBezTo>
                    <a:pt x="130416" y="873179"/>
                    <a:pt x="177902" y="819446"/>
                    <a:pt x="199999" y="754930"/>
                  </a:cubicBezTo>
                  <a:cubicBezTo>
                    <a:pt x="218567" y="700777"/>
                    <a:pt x="215684" y="649875"/>
                    <a:pt x="215684" y="532794"/>
                  </a:cubicBezTo>
                  <a:lnTo>
                    <a:pt x="215684" y="2925"/>
                  </a:lnTo>
                  <a:lnTo>
                    <a:pt x="223711"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9" name="Shape 27"/>
            <p:cNvSpPr/>
            <p:nvPr/>
          </p:nvSpPr>
          <p:spPr>
            <a:xfrm>
              <a:off x="763957" y="1189956"/>
              <a:ext cx="16369" cy="8928"/>
            </a:xfrm>
            <a:custGeom>
              <a:avLst/>
              <a:gdLst/>
              <a:ahLst/>
              <a:cxnLst/>
              <a:rect l="0" t="0" r="0" b="0"/>
              <a:pathLst>
                <a:path w="20421" h="11137">
                  <a:moveTo>
                    <a:pt x="0" y="0"/>
                  </a:moveTo>
                  <a:lnTo>
                    <a:pt x="20421" y="11137"/>
                  </a:lnTo>
                  <a:lnTo>
                    <a:pt x="0" y="8148"/>
                  </a:lnTo>
                  <a:lnTo>
                    <a:pt x="0"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0" name="Shape 28"/>
            <p:cNvSpPr/>
            <p:nvPr/>
          </p:nvSpPr>
          <p:spPr>
            <a:xfrm>
              <a:off x="763957" y="1143404"/>
              <a:ext cx="39415" cy="37511"/>
            </a:xfrm>
            <a:custGeom>
              <a:avLst/>
              <a:gdLst/>
              <a:ahLst/>
              <a:cxnLst/>
              <a:rect l="0" t="0" r="0" b="0"/>
              <a:pathLst>
                <a:path w="49174" h="46792">
                  <a:moveTo>
                    <a:pt x="0" y="0"/>
                  </a:moveTo>
                  <a:lnTo>
                    <a:pt x="49174" y="46792"/>
                  </a:lnTo>
                  <a:lnTo>
                    <a:pt x="0" y="20276"/>
                  </a:lnTo>
                  <a:lnTo>
                    <a:pt x="0"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1" name="Shape 29"/>
            <p:cNvSpPr/>
            <p:nvPr/>
          </p:nvSpPr>
          <p:spPr>
            <a:xfrm>
              <a:off x="763957" y="229798"/>
              <a:ext cx="135440" cy="810274"/>
            </a:xfrm>
            <a:custGeom>
              <a:avLst/>
              <a:gdLst/>
              <a:ahLst/>
              <a:cxnLst/>
              <a:rect l="0" t="0" r="0" b="0"/>
              <a:pathLst>
                <a:path w="168970" h="1010769">
                  <a:moveTo>
                    <a:pt x="165493" y="0"/>
                  </a:moveTo>
                  <a:lnTo>
                    <a:pt x="165493" y="600405"/>
                  </a:lnTo>
                  <a:cubicBezTo>
                    <a:pt x="166255" y="783750"/>
                    <a:pt x="168970" y="890176"/>
                    <a:pt x="33" y="1010746"/>
                  </a:cubicBezTo>
                  <a:lnTo>
                    <a:pt x="0" y="1010769"/>
                  </a:lnTo>
                  <a:lnTo>
                    <a:pt x="0" y="60296"/>
                  </a:lnTo>
                  <a:lnTo>
                    <a:pt x="165493"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grpSp>
    </p:spTree>
    <p:extLst>
      <p:ext uri="{BB962C8B-B14F-4D97-AF65-F5344CB8AC3E}">
        <p14:creationId xmlns:p14="http://schemas.microsoft.com/office/powerpoint/2010/main" val="95366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6" name="Picture 2" descr="Image result for journey black and whit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696" r="5696"/>
          <a:stretch/>
        </p:blipFill>
        <p:spPr bwMode="auto">
          <a:xfrm>
            <a:off x="-1" y="-5007"/>
            <a:ext cx="9144001" cy="68680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39066" y="2139353"/>
            <a:ext cx="5149103" cy="2278823"/>
          </a:xfrm>
        </p:spPr>
        <p:txBody>
          <a:bodyPr/>
          <a:lstStyle>
            <a:lvl1pPr algn="r" defTabSz="457200" rtl="0" fontAlgn="auto">
              <a:spcBef>
                <a:spcPts val="0"/>
              </a:spcBef>
              <a:spcAft>
                <a:spcPts val="1800"/>
              </a:spcAft>
              <a:defRPr lang="en-US" sz="4000" kern="1200" dirty="0">
                <a:solidFill>
                  <a:schemeClr val="bg1"/>
                </a:solidFill>
                <a:latin typeface="Verdana"/>
                <a:ea typeface="+mn-e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2941415" y="4633486"/>
            <a:ext cx="5149103" cy="515525"/>
          </a:xfrm>
          <a:noFill/>
          <a:ln>
            <a:noFill/>
          </a:ln>
        </p:spPr>
        <p:txBody>
          <a:bodyPr anchor="ctr"/>
          <a:lstStyle>
            <a:lvl1pPr marL="0" indent="0" algn="r">
              <a:buNone/>
              <a:defRPr lang="en-US" sz="2000" dirty="0">
                <a:solidFill>
                  <a:schemeClr val="bg1"/>
                </a:solidFill>
                <a:latin typeface="Verdana"/>
                <a:cs typeface="Verdana"/>
              </a:defRPr>
            </a:lvl1pPr>
          </a:lstStyle>
          <a:p>
            <a:pPr lvl="0"/>
            <a:r>
              <a:rPr lang="en-US"/>
              <a:t>Click to edit Master subtitle style</a:t>
            </a:r>
            <a:endParaRPr lang="en-US" dirty="0"/>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131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6" name="Picture 2" descr="Image result for journey black and whit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696" r="5696"/>
          <a:stretch/>
        </p:blipFill>
        <p:spPr bwMode="auto">
          <a:xfrm>
            <a:off x="-1" y="-5007"/>
            <a:ext cx="9144001" cy="68680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39066" y="2139353"/>
            <a:ext cx="5149103" cy="2278823"/>
          </a:xfrm>
        </p:spPr>
        <p:txBody>
          <a:bodyPr/>
          <a:lstStyle>
            <a:lvl1pPr algn="r" defTabSz="457200" rtl="0" fontAlgn="auto">
              <a:spcBef>
                <a:spcPts val="0"/>
              </a:spcBef>
              <a:spcAft>
                <a:spcPts val="1800"/>
              </a:spcAft>
              <a:defRPr lang="en-US" sz="4000" kern="1200" dirty="0">
                <a:solidFill>
                  <a:schemeClr val="bg1"/>
                </a:solidFill>
                <a:latin typeface="Verdana"/>
                <a:ea typeface="+mn-e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2941415" y="4633486"/>
            <a:ext cx="5149103" cy="515525"/>
          </a:xfrm>
          <a:noFill/>
          <a:ln>
            <a:noFill/>
          </a:ln>
        </p:spPr>
        <p:txBody>
          <a:bodyPr anchor="ctr"/>
          <a:lstStyle>
            <a:lvl1pPr marL="0" indent="0" algn="r">
              <a:buNone/>
              <a:defRPr lang="en-US" sz="2000" dirty="0">
                <a:solidFill>
                  <a:schemeClr val="bg1"/>
                </a:solidFill>
                <a:latin typeface="Verdana"/>
                <a:cs typeface="Verdana"/>
              </a:defRPr>
            </a:lvl1pPr>
          </a:lstStyle>
          <a:p>
            <a:pPr lvl="0"/>
            <a:r>
              <a:rPr lang="en-US"/>
              <a:t>Click to edit Master subtitle style</a:t>
            </a:r>
            <a:endParaRPr lang="en-US" dirty="0"/>
          </a:p>
        </p:txBody>
      </p:sp>
      <p:grpSp>
        <p:nvGrpSpPr>
          <p:cNvPr id="7" name="Group 6"/>
          <p:cNvGrpSpPr/>
          <p:nvPr userDrawn="1"/>
        </p:nvGrpSpPr>
        <p:grpSpPr>
          <a:xfrm>
            <a:off x="462676" y="193064"/>
            <a:ext cx="1027574" cy="1757159"/>
            <a:chOff x="1605318" y="5379813"/>
            <a:chExt cx="1027730" cy="1757233"/>
          </a:xfrm>
          <a:solidFill>
            <a:schemeClr val="bg1"/>
          </a:solidFill>
        </p:grpSpPr>
        <p:sp>
          <p:nvSpPr>
            <p:cNvPr id="9" name="Shape 42217"/>
            <p:cNvSpPr/>
            <p:nvPr/>
          </p:nvSpPr>
          <p:spPr>
            <a:xfrm>
              <a:off x="2056178" y="6730357"/>
              <a:ext cx="45860" cy="194069"/>
            </a:xfrm>
            <a:custGeom>
              <a:avLst/>
              <a:gdLst/>
              <a:ahLst/>
              <a:cxnLst/>
              <a:rect l="0" t="0" r="0" b="0"/>
              <a:pathLst>
                <a:path w="45860" h="194069">
                  <a:moveTo>
                    <a:pt x="0" y="0"/>
                  </a:moveTo>
                  <a:lnTo>
                    <a:pt x="45860" y="0"/>
                  </a:lnTo>
                  <a:lnTo>
                    <a:pt x="45860" y="194069"/>
                  </a:lnTo>
                  <a:lnTo>
                    <a:pt x="0" y="19406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 name="Shape 15"/>
            <p:cNvSpPr/>
            <p:nvPr/>
          </p:nvSpPr>
          <p:spPr>
            <a:xfrm>
              <a:off x="2286035" y="6725563"/>
              <a:ext cx="87516" cy="203233"/>
            </a:xfrm>
            <a:custGeom>
              <a:avLst/>
              <a:gdLst/>
              <a:ahLst/>
              <a:cxnLst/>
              <a:rect l="0" t="0" r="0" b="0"/>
              <a:pathLst>
                <a:path w="87516" h="203233">
                  <a:moveTo>
                    <a:pt x="87516" y="0"/>
                  </a:moveTo>
                  <a:lnTo>
                    <a:pt x="87516" y="36553"/>
                  </a:lnTo>
                  <a:lnTo>
                    <a:pt x="65569" y="40766"/>
                  </a:lnTo>
                  <a:cubicBezTo>
                    <a:pt x="48589" y="48781"/>
                    <a:pt x="45466" y="66880"/>
                    <a:pt x="45466" y="83445"/>
                  </a:cubicBezTo>
                  <a:lnTo>
                    <a:pt x="45466" y="86480"/>
                  </a:lnTo>
                  <a:lnTo>
                    <a:pt x="87516" y="86480"/>
                  </a:lnTo>
                  <a:lnTo>
                    <a:pt x="87516" y="116160"/>
                  </a:lnTo>
                  <a:lnTo>
                    <a:pt x="45148" y="116160"/>
                  </a:lnTo>
                  <a:lnTo>
                    <a:pt x="45148" y="119627"/>
                  </a:lnTo>
                  <a:cubicBezTo>
                    <a:pt x="45148" y="140791"/>
                    <a:pt x="47456" y="156383"/>
                    <a:pt x="68690" y="162858"/>
                  </a:cubicBezTo>
                  <a:lnTo>
                    <a:pt x="87516" y="165065"/>
                  </a:lnTo>
                  <a:lnTo>
                    <a:pt x="87516" y="203233"/>
                  </a:lnTo>
                  <a:lnTo>
                    <a:pt x="50428" y="198825"/>
                  </a:lnTo>
                  <a:cubicBezTo>
                    <a:pt x="13930" y="188061"/>
                    <a:pt x="0" y="160133"/>
                    <a:pt x="0" y="108946"/>
                  </a:cubicBezTo>
                  <a:lnTo>
                    <a:pt x="0" y="96893"/>
                  </a:lnTo>
                  <a:cubicBezTo>
                    <a:pt x="0" y="47982"/>
                    <a:pt x="16688" y="17931"/>
                    <a:pt x="49458" y="5962"/>
                  </a:cubicBezTo>
                  <a:lnTo>
                    <a:pt x="875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 name="Shape 16"/>
            <p:cNvSpPr/>
            <p:nvPr/>
          </p:nvSpPr>
          <p:spPr>
            <a:xfrm>
              <a:off x="1847796" y="6725556"/>
              <a:ext cx="169291" cy="198870"/>
            </a:xfrm>
            <a:custGeom>
              <a:avLst/>
              <a:gdLst/>
              <a:ahLst/>
              <a:cxnLst/>
              <a:rect l="0" t="0" r="0" b="0"/>
              <a:pathLst>
                <a:path w="169291" h="198870">
                  <a:moveTo>
                    <a:pt x="107201" y="0"/>
                  </a:moveTo>
                  <a:cubicBezTo>
                    <a:pt x="162052" y="0"/>
                    <a:pt x="169291" y="31686"/>
                    <a:pt x="169291" y="75819"/>
                  </a:cubicBezTo>
                  <a:lnTo>
                    <a:pt x="169291" y="198870"/>
                  </a:lnTo>
                  <a:lnTo>
                    <a:pt x="123419" y="198870"/>
                  </a:lnTo>
                  <a:lnTo>
                    <a:pt x="123419" y="75819"/>
                  </a:lnTo>
                  <a:cubicBezTo>
                    <a:pt x="123419" y="47917"/>
                    <a:pt x="118618" y="38253"/>
                    <a:pt x="96216" y="38253"/>
                  </a:cubicBezTo>
                  <a:cubicBezTo>
                    <a:pt x="83109" y="38253"/>
                    <a:pt x="65849" y="43117"/>
                    <a:pt x="45200" y="51384"/>
                  </a:cubicBezTo>
                  <a:lnTo>
                    <a:pt x="45200" y="198870"/>
                  </a:lnTo>
                  <a:lnTo>
                    <a:pt x="0" y="198870"/>
                  </a:lnTo>
                  <a:lnTo>
                    <a:pt x="0" y="4801"/>
                  </a:lnTo>
                  <a:lnTo>
                    <a:pt x="43435" y="4801"/>
                  </a:lnTo>
                  <a:lnTo>
                    <a:pt x="43435" y="20320"/>
                  </a:lnTo>
                  <a:cubicBezTo>
                    <a:pt x="64491" y="8268"/>
                    <a:pt x="85510" y="0"/>
                    <a:pt x="10720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 name="Shape 17"/>
            <p:cNvSpPr/>
            <p:nvPr/>
          </p:nvSpPr>
          <p:spPr>
            <a:xfrm>
              <a:off x="2134385" y="6681106"/>
              <a:ext cx="128930" cy="248552"/>
            </a:xfrm>
            <a:custGeom>
              <a:avLst/>
              <a:gdLst/>
              <a:ahLst/>
              <a:cxnLst/>
              <a:rect l="0" t="0" r="0" b="0"/>
              <a:pathLst>
                <a:path w="128930" h="248552">
                  <a:moveTo>
                    <a:pt x="36182" y="0"/>
                  </a:moveTo>
                  <a:lnTo>
                    <a:pt x="81648" y="0"/>
                  </a:lnTo>
                  <a:lnTo>
                    <a:pt x="81648" y="49251"/>
                  </a:lnTo>
                  <a:lnTo>
                    <a:pt x="128930" y="49251"/>
                  </a:lnTo>
                  <a:lnTo>
                    <a:pt x="128930" y="85802"/>
                  </a:lnTo>
                  <a:lnTo>
                    <a:pt x="81648" y="85802"/>
                  </a:lnTo>
                  <a:lnTo>
                    <a:pt x="81648" y="191986"/>
                  </a:lnTo>
                  <a:cubicBezTo>
                    <a:pt x="81648" y="209919"/>
                    <a:pt x="83032" y="213335"/>
                    <a:pt x="99568" y="213335"/>
                  </a:cubicBezTo>
                  <a:cubicBezTo>
                    <a:pt x="109613" y="213335"/>
                    <a:pt x="123380" y="212700"/>
                    <a:pt x="128930" y="212002"/>
                  </a:cubicBezTo>
                  <a:lnTo>
                    <a:pt x="128930" y="243002"/>
                  </a:lnTo>
                  <a:cubicBezTo>
                    <a:pt x="123698" y="244387"/>
                    <a:pt x="106832" y="248552"/>
                    <a:pt x="89598" y="248552"/>
                  </a:cubicBezTo>
                  <a:cubicBezTo>
                    <a:pt x="51346" y="248552"/>
                    <a:pt x="36182" y="233338"/>
                    <a:pt x="36182" y="192672"/>
                  </a:cubicBezTo>
                  <a:lnTo>
                    <a:pt x="36182" y="85802"/>
                  </a:lnTo>
                  <a:lnTo>
                    <a:pt x="0" y="82703"/>
                  </a:lnTo>
                  <a:lnTo>
                    <a:pt x="0" y="49251"/>
                  </a:lnTo>
                  <a:lnTo>
                    <a:pt x="36182" y="49251"/>
                  </a:lnTo>
                  <a:lnTo>
                    <a:pt x="3618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 name="Shape 18"/>
            <p:cNvSpPr/>
            <p:nvPr/>
          </p:nvSpPr>
          <p:spPr>
            <a:xfrm>
              <a:off x="1610039" y="6668355"/>
              <a:ext cx="200991" cy="261620"/>
            </a:xfrm>
            <a:custGeom>
              <a:avLst/>
              <a:gdLst/>
              <a:ahLst/>
              <a:cxnLst/>
              <a:rect l="0" t="0" r="0" b="0"/>
              <a:pathLst>
                <a:path w="200991" h="261620">
                  <a:moveTo>
                    <a:pt x="0" y="0"/>
                  </a:moveTo>
                  <a:lnTo>
                    <a:pt x="47600" y="0"/>
                  </a:lnTo>
                  <a:lnTo>
                    <a:pt x="47600" y="148869"/>
                  </a:lnTo>
                  <a:cubicBezTo>
                    <a:pt x="47600" y="200571"/>
                    <a:pt x="59665" y="220269"/>
                    <a:pt x="100699" y="220269"/>
                  </a:cubicBezTo>
                  <a:cubicBezTo>
                    <a:pt x="141364" y="220269"/>
                    <a:pt x="153760" y="200571"/>
                    <a:pt x="153760" y="148869"/>
                  </a:cubicBezTo>
                  <a:lnTo>
                    <a:pt x="153760" y="0"/>
                  </a:lnTo>
                  <a:lnTo>
                    <a:pt x="200991" y="0"/>
                  </a:lnTo>
                  <a:lnTo>
                    <a:pt x="200991" y="151270"/>
                  </a:lnTo>
                  <a:cubicBezTo>
                    <a:pt x="200991" y="225069"/>
                    <a:pt x="165507" y="261620"/>
                    <a:pt x="100699" y="261620"/>
                  </a:cubicBezTo>
                  <a:cubicBezTo>
                    <a:pt x="35523" y="261620"/>
                    <a:pt x="0" y="225069"/>
                    <a:pt x="0" y="151270"/>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 name="Shape 42218"/>
            <p:cNvSpPr/>
            <p:nvPr/>
          </p:nvSpPr>
          <p:spPr>
            <a:xfrm>
              <a:off x="2055860" y="6656608"/>
              <a:ext cx="46876" cy="43752"/>
            </a:xfrm>
            <a:custGeom>
              <a:avLst/>
              <a:gdLst/>
              <a:ahLst/>
              <a:cxnLst/>
              <a:rect l="0" t="0" r="0" b="0"/>
              <a:pathLst>
                <a:path w="46876" h="43752">
                  <a:moveTo>
                    <a:pt x="0" y="0"/>
                  </a:moveTo>
                  <a:lnTo>
                    <a:pt x="46876" y="0"/>
                  </a:lnTo>
                  <a:lnTo>
                    <a:pt x="46876" y="43752"/>
                  </a:lnTo>
                  <a:lnTo>
                    <a:pt x="0" y="4375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 name="Shape 20"/>
            <p:cNvSpPr/>
            <p:nvPr/>
          </p:nvSpPr>
          <p:spPr>
            <a:xfrm>
              <a:off x="2266172" y="6459237"/>
              <a:ext cx="107379" cy="80520"/>
            </a:xfrm>
            <a:custGeom>
              <a:avLst/>
              <a:gdLst/>
              <a:ahLst/>
              <a:cxnLst/>
              <a:rect l="0" t="0" r="0" b="0"/>
              <a:pathLst>
                <a:path w="107379" h="80520">
                  <a:moveTo>
                    <a:pt x="44069" y="0"/>
                  </a:moveTo>
                  <a:lnTo>
                    <a:pt x="107379" y="60244"/>
                  </a:lnTo>
                  <a:lnTo>
                    <a:pt x="107379" y="80520"/>
                  </a:lnTo>
                  <a:lnTo>
                    <a:pt x="85802" y="68885"/>
                  </a:lnTo>
                  <a:cubicBezTo>
                    <a:pt x="68986" y="59652"/>
                    <a:pt x="51867" y="50102"/>
                    <a:pt x="34735" y="40500"/>
                  </a:cubicBezTo>
                  <a:cubicBezTo>
                    <a:pt x="22720" y="34569"/>
                    <a:pt x="11202" y="28588"/>
                    <a:pt x="0" y="22454"/>
                  </a:cubicBezTo>
                  <a:cubicBezTo>
                    <a:pt x="21387" y="14135"/>
                    <a:pt x="35319" y="6134"/>
                    <a:pt x="44069"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 name="Shape 21"/>
            <p:cNvSpPr/>
            <p:nvPr/>
          </p:nvSpPr>
          <p:spPr>
            <a:xfrm>
              <a:off x="1700857" y="5621532"/>
              <a:ext cx="672695" cy="967156"/>
            </a:xfrm>
            <a:custGeom>
              <a:avLst/>
              <a:gdLst/>
              <a:ahLst/>
              <a:cxnLst/>
              <a:rect l="0" t="0" r="0" b="0"/>
              <a:pathLst>
                <a:path w="672695" h="967156">
                  <a:moveTo>
                    <a:pt x="174016" y="0"/>
                  </a:moveTo>
                  <a:lnTo>
                    <a:pt x="174016" y="351371"/>
                  </a:lnTo>
                  <a:cubicBezTo>
                    <a:pt x="174016" y="431203"/>
                    <a:pt x="172162" y="518020"/>
                    <a:pt x="189523" y="573506"/>
                  </a:cubicBezTo>
                  <a:cubicBezTo>
                    <a:pt x="200559" y="608431"/>
                    <a:pt x="223063" y="640359"/>
                    <a:pt x="251791" y="671182"/>
                  </a:cubicBezTo>
                  <a:cubicBezTo>
                    <a:pt x="278257" y="698157"/>
                    <a:pt x="312001" y="726275"/>
                    <a:pt x="348983" y="753986"/>
                  </a:cubicBezTo>
                  <a:cubicBezTo>
                    <a:pt x="349035" y="754025"/>
                    <a:pt x="349060" y="754063"/>
                    <a:pt x="349110" y="754101"/>
                  </a:cubicBezTo>
                  <a:cubicBezTo>
                    <a:pt x="363665" y="765746"/>
                    <a:pt x="399250" y="790194"/>
                    <a:pt x="399250" y="790194"/>
                  </a:cubicBezTo>
                  <a:cubicBezTo>
                    <a:pt x="484163" y="848982"/>
                    <a:pt x="576225" y="902589"/>
                    <a:pt x="634226" y="935038"/>
                  </a:cubicBezTo>
                  <a:lnTo>
                    <a:pt x="672695" y="956018"/>
                  </a:lnTo>
                  <a:lnTo>
                    <a:pt x="672695" y="964167"/>
                  </a:lnTo>
                  <a:lnTo>
                    <a:pt x="616919" y="956003"/>
                  </a:lnTo>
                  <a:cubicBezTo>
                    <a:pt x="543368" y="943299"/>
                    <a:pt x="477854" y="926173"/>
                    <a:pt x="421246" y="906704"/>
                  </a:cubicBezTo>
                  <a:lnTo>
                    <a:pt x="270079" y="943204"/>
                  </a:lnTo>
                  <a:lnTo>
                    <a:pt x="147714" y="967156"/>
                  </a:lnTo>
                  <a:lnTo>
                    <a:pt x="322021" y="866115"/>
                  </a:lnTo>
                  <a:cubicBezTo>
                    <a:pt x="311125" y="861047"/>
                    <a:pt x="300610" y="855942"/>
                    <a:pt x="290526" y="850786"/>
                  </a:cubicBezTo>
                  <a:cubicBezTo>
                    <a:pt x="257594" y="868871"/>
                    <a:pt x="223457" y="886930"/>
                    <a:pt x="187389" y="906590"/>
                  </a:cubicBezTo>
                  <a:cubicBezTo>
                    <a:pt x="162916" y="920090"/>
                    <a:pt x="139154" y="932904"/>
                    <a:pt x="116637" y="944740"/>
                  </a:cubicBezTo>
                  <a:cubicBezTo>
                    <a:pt x="156629" y="908672"/>
                    <a:pt x="200254" y="869366"/>
                    <a:pt x="246736" y="826948"/>
                  </a:cubicBezTo>
                  <a:cubicBezTo>
                    <a:pt x="148463" y="769798"/>
                    <a:pt x="97740" y="714439"/>
                    <a:pt x="83236" y="697141"/>
                  </a:cubicBezTo>
                  <a:cubicBezTo>
                    <a:pt x="0" y="606044"/>
                    <a:pt x="471" y="513652"/>
                    <a:pt x="471" y="358686"/>
                  </a:cubicBezTo>
                  <a:lnTo>
                    <a:pt x="471" y="63233"/>
                  </a:lnTo>
                  <a:lnTo>
                    <a:pt x="1740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 name="Shape 22"/>
            <p:cNvSpPr/>
            <p:nvPr/>
          </p:nvSpPr>
          <p:spPr>
            <a:xfrm>
              <a:off x="1905594" y="5455048"/>
              <a:ext cx="426860" cy="937362"/>
            </a:xfrm>
            <a:custGeom>
              <a:avLst/>
              <a:gdLst/>
              <a:ahLst/>
              <a:cxnLst/>
              <a:rect l="0" t="0" r="0" b="0"/>
              <a:pathLst>
                <a:path w="426860" h="937362">
                  <a:moveTo>
                    <a:pt x="426745" y="0"/>
                  </a:moveTo>
                  <a:lnTo>
                    <a:pt x="426745" y="641058"/>
                  </a:lnTo>
                  <a:cubicBezTo>
                    <a:pt x="426860" y="644284"/>
                    <a:pt x="426745" y="647700"/>
                    <a:pt x="426745" y="651345"/>
                  </a:cubicBezTo>
                  <a:cubicBezTo>
                    <a:pt x="426745" y="765924"/>
                    <a:pt x="312369" y="869811"/>
                    <a:pt x="216509" y="937362"/>
                  </a:cubicBezTo>
                  <a:cubicBezTo>
                    <a:pt x="201117" y="926922"/>
                    <a:pt x="184010" y="913790"/>
                    <a:pt x="180924" y="911593"/>
                  </a:cubicBezTo>
                  <a:cubicBezTo>
                    <a:pt x="163588" y="898842"/>
                    <a:pt x="148387" y="886739"/>
                    <a:pt x="136042" y="875906"/>
                  </a:cubicBezTo>
                  <a:cubicBezTo>
                    <a:pt x="70244" y="817956"/>
                    <a:pt x="37020" y="780974"/>
                    <a:pt x="20409" y="739673"/>
                  </a:cubicBezTo>
                  <a:cubicBezTo>
                    <a:pt x="0" y="689089"/>
                    <a:pt x="2616" y="606654"/>
                    <a:pt x="2616" y="517855"/>
                  </a:cubicBezTo>
                  <a:lnTo>
                    <a:pt x="2502" y="154368"/>
                  </a:lnTo>
                  <a:lnTo>
                    <a:pt x="136461" y="105651"/>
                  </a:lnTo>
                  <a:lnTo>
                    <a:pt x="136461" y="539369"/>
                  </a:lnTo>
                  <a:cubicBezTo>
                    <a:pt x="136461" y="651053"/>
                    <a:pt x="135699" y="725322"/>
                    <a:pt x="216509" y="824306"/>
                  </a:cubicBezTo>
                  <a:cubicBezTo>
                    <a:pt x="294678" y="724205"/>
                    <a:pt x="292595" y="645820"/>
                    <a:pt x="292595" y="539268"/>
                  </a:cubicBezTo>
                  <a:lnTo>
                    <a:pt x="292595" y="48768"/>
                  </a:lnTo>
                  <a:lnTo>
                    <a:pt x="426745"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8" name="Shape 23"/>
            <p:cNvSpPr/>
            <p:nvPr/>
          </p:nvSpPr>
          <p:spPr>
            <a:xfrm>
              <a:off x="2149840" y="5440109"/>
              <a:ext cx="223711" cy="1027561"/>
            </a:xfrm>
            <a:custGeom>
              <a:avLst/>
              <a:gdLst/>
              <a:ahLst/>
              <a:cxnLst/>
              <a:rect l="0" t="0" r="0" b="0"/>
              <a:pathLst>
                <a:path w="223711" h="1027561">
                  <a:moveTo>
                    <a:pt x="223711" y="0"/>
                  </a:moveTo>
                  <a:lnTo>
                    <a:pt x="223711" y="950472"/>
                  </a:lnTo>
                  <a:lnTo>
                    <a:pt x="187617" y="974779"/>
                  </a:lnTo>
                  <a:cubicBezTo>
                    <a:pt x="185065" y="975909"/>
                    <a:pt x="182169" y="977395"/>
                    <a:pt x="178283" y="979631"/>
                  </a:cubicBezTo>
                  <a:cubicBezTo>
                    <a:pt x="140564" y="1001614"/>
                    <a:pt x="101918" y="1021845"/>
                    <a:pt x="91034" y="1027561"/>
                  </a:cubicBezTo>
                  <a:cubicBezTo>
                    <a:pt x="54229" y="1006479"/>
                    <a:pt x="22517" y="985663"/>
                    <a:pt x="0" y="970131"/>
                  </a:cubicBezTo>
                  <a:cubicBezTo>
                    <a:pt x="23699" y="954713"/>
                    <a:pt x="44132" y="939778"/>
                    <a:pt x="60681" y="926913"/>
                  </a:cubicBezTo>
                  <a:lnTo>
                    <a:pt x="60731" y="926964"/>
                  </a:lnTo>
                  <a:cubicBezTo>
                    <a:pt x="130416" y="873179"/>
                    <a:pt x="177902" y="819446"/>
                    <a:pt x="199999" y="754930"/>
                  </a:cubicBezTo>
                  <a:cubicBezTo>
                    <a:pt x="218567" y="700777"/>
                    <a:pt x="215684" y="649875"/>
                    <a:pt x="215684" y="532794"/>
                  </a:cubicBezTo>
                  <a:lnTo>
                    <a:pt x="215684" y="2925"/>
                  </a:lnTo>
                  <a:lnTo>
                    <a:pt x="223711"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9" name="Shape 24"/>
            <p:cNvSpPr/>
            <p:nvPr/>
          </p:nvSpPr>
          <p:spPr>
            <a:xfrm>
              <a:off x="2373551" y="6887240"/>
              <a:ext cx="79298" cy="42418"/>
            </a:xfrm>
            <a:custGeom>
              <a:avLst/>
              <a:gdLst/>
              <a:ahLst/>
              <a:cxnLst/>
              <a:rect l="0" t="0" r="0" b="0"/>
              <a:pathLst>
                <a:path w="79298" h="42418">
                  <a:moveTo>
                    <a:pt x="79298" y="0"/>
                  </a:moveTo>
                  <a:lnTo>
                    <a:pt x="79298" y="34087"/>
                  </a:lnTo>
                  <a:cubicBezTo>
                    <a:pt x="64884" y="37618"/>
                    <a:pt x="39700" y="42418"/>
                    <a:pt x="7251" y="42418"/>
                  </a:cubicBezTo>
                  <a:lnTo>
                    <a:pt x="0" y="41556"/>
                  </a:lnTo>
                  <a:lnTo>
                    <a:pt x="0" y="3389"/>
                  </a:lnTo>
                  <a:lnTo>
                    <a:pt x="9334" y="4483"/>
                  </a:lnTo>
                  <a:cubicBezTo>
                    <a:pt x="29666" y="4483"/>
                    <a:pt x="53784" y="2401"/>
                    <a:pt x="7929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0" name="Shape 25"/>
            <p:cNvSpPr/>
            <p:nvPr/>
          </p:nvSpPr>
          <p:spPr>
            <a:xfrm>
              <a:off x="2490975" y="6725556"/>
              <a:ext cx="141630" cy="204102"/>
            </a:xfrm>
            <a:custGeom>
              <a:avLst/>
              <a:gdLst/>
              <a:ahLst/>
              <a:cxnLst/>
              <a:rect l="0" t="0" r="0" b="0"/>
              <a:pathLst>
                <a:path w="141630" h="204102">
                  <a:moveTo>
                    <a:pt x="81648" y="0"/>
                  </a:moveTo>
                  <a:cubicBezTo>
                    <a:pt x="111315" y="0"/>
                    <a:pt x="132714" y="4483"/>
                    <a:pt x="141630" y="7201"/>
                  </a:cubicBezTo>
                  <a:lnTo>
                    <a:pt x="141630" y="41669"/>
                  </a:lnTo>
                  <a:cubicBezTo>
                    <a:pt x="117183" y="39637"/>
                    <a:pt x="100317" y="38634"/>
                    <a:pt x="89598" y="38634"/>
                  </a:cubicBezTo>
                  <a:cubicBezTo>
                    <a:pt x="61366" y="38634"/>
                    <a:pt x="45465" y="47600"/>
                    <a:pt x="45465" y="89586"/>
                  </a:cubicBezTo>
                  <a:lnTo>
                    <a:pt x="45465" y="114085"/>
                  </a:lnTo>
                  <a:cubicBezTo>
                    <a:pt x="45465" y="155867"/>
                    <a:pt x="61366" y="165469"/>
                    <a:pt x="89598" y="165469"/>
                  </a:cubicBezTo>
                  <a:cubicBezTo>
                    <a:pt x="100317" y="165469"/>
                    <a:pt x="117183" y="164402"/>
                    <a:pt x="141630" y="162319"/>
                  </a:cubicBezTo>
                  <a:lnTo>
                    <a:pt x="141630" y="196838"/>
                  </a:lnTo>
                  <a:cubicBezTo>
                    <a:pt x="132714" y="199302"/>
                    <a:pt x="111315" y="204102"/>
                    <a:pt x="81648" y="204102"/>
                  </a:cubicBezTo>
                  <a:cubicBezTo>
                    <a:pt x="25832" y="204102"/>
                    <a:pt x="0" y="172352"/>
                    <a:pt x="0" y="114085"/>
                  </a:cubicBezTo>
                  <a:lnTo>
                    <a:pt x="0" y="89586"/>
                  </a:lnTo>
                  <a:cubicBezTo>
                    <a:pt x="0" y="30303"/>
                    <a:pt x="25832" y="0"/>
                    <a:pt x="8164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1" name="Shape 26"/>
            <p:cNvSpPr/>
            <p:nvPr/>
          </p:nvSpPr>
          <p:spPr>
            <a:xfrm>
              <a:off x="2373551" y="6725556"/>
              <a:ext cx="87616" cy="116167"/>
            </a:xfrm>
            <a:custGeom>
              <a:avLst/>
              <a:gdLst/>
              <a:ahLst/>
              <a:cxnLst/>
              <a:rect l="0" t="0" r="0" b="0"/>
              <a:pathLst>
                <a:path w="87616" h="116167">
                  <a:moveTo>
                    <a:pt x="50" y="0"/>
                  </a:moveTo>
                  <a:cubicBezTo>
                    <a:pt x="64884" y="0"/>
                    <a:pt x="87616" y="42101"/>
                    <a:pt x="87616" y="100953"/>
                  </a:cubicBezTo>
                  <a:lnTo>
                    <a:pt x="87616" y="116167"/>
                  </a:lnTo>
                  <a:lnTo>
                    <a:pt x="0" y="116167"/>
                  </a:lnTo>
                  <a:lnTo>
                    <a:pt x="0" y="86488"/>
                  </a:lnTo>
                  <a:lnTo>
                    <a:pt x="42049" y="86488"/>
                  </a:lnTo>
                  <a:lnTo>
                    <a:pt x="42049" y="83452"/>
                  </a:lnTo>
                  <a:cubicBezTo>
                    <a:pt x="42049" y="61037"/>
                    <a:pt x="37566" y="36551"/>
                    <a:pt x="50" y="36551"/>
                  </a:cubicBezTo>
                  <a:lnTo>
                    <a:pt x="0" y="36561"/>
                  </a:lnTo>
                  <a:lnTo>
                    <a:pt x="0" y="8"/>
                  </a:lnTo>
                  <a:lnTo>
                    <a:pt x="5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2" name="Shape 27"/>
            <p:cNvSpPr/>
            <p:nvPr/>
          </p:nvSpPr>
          <p:spPr>
            <a:xfrm>
              <a:off x="2373551" y="6577551"/>
              <a:ext cx="20421" cy="11137"/>
            </a:xfrm>
            <a:custGeom>
              <a:avLst/>
              <a:gdLst/>
              <a:ahLst/>
              <a:cxnLst/>
              <a:rect l="0" t="0" r="0" b="0"/>
              <a:pathLst>
                <a:path w="20421" h="11137">
                  <a:moveTo>
                    <a:pt x="0" y="0"/>
                  </a:moveTo>
                  <a:lnTo>
                    <a:pt x="20421" y="11137"/>
                  </a:lnTo>
                  <a:lnTo>
                    <a:pt x="0" y="814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3" name="Shape 28"/>
            <p:cNvSpPr/>
            <p:nvPr/>
          </p:nvSpPr>
          <p:spPr>
            <a:xfrm>
              <a:off x="2373551" y="6519481"/>
              <a:ext cx="49174" cy="46792"/>
            </a:xfrm>
            <a:custGeom>
              <a:avLst/>
              <a:gdLst/>
              <a:ahLst/>
              <a:cxnLst/>
              <a:rect l="0" t="0" r="0" b="0"/>
              <a:pathLst>
                <a:path w="49174" h="46792">
                  <a:moveTo>
                    <a:pt x="0" y="0"/>
                  </a:moveTo>
                  <a:lnTo>
                    <a:pt x="49174" y="46792"/>
                  </a:lnTo>
                  <a:lnTo>
                    <a:pt x="0" y="2027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4" name="Shape 29"/>
            <p:cNvSpPr/>
            <p:nvPr/>
          </p:nvSpPr>
          <p:spPr>
            <a:xfrm>
              <a:off x="2373551" y="5379813"/>
              <a:ext cx="168970" cy="1010769"/>
            </a:xfrm>
            <a:custGeom>
              <a:avLst/>
              <a:gdLst/>
              <a:ahLst/>
              <a:cxnLst/>
              <a:rect l="0" t="0" r="0" b="0"/>
              <a:pathLst>
                <a:path w="168970" h="1010769">
                  <a:moveTo>
                    <a:pt x="165493" y="0"/>
                  </a:moveTo>
                  <a:lnTo>
                    <a:pt x="165493" y="600405"/>
                  </a:lnTo>
                  <a:cubicBezTo>
                    <a:pt x="166255" y="783750"/>
                    <a:pt x="168970" y="890176"/>
                    <a:pt x="33" y="1010746"/>
                  </a:cubicBezTo>
                  <a:lnTo>
                    <a:pt x="0" y="1010769"/>
                  </a:lnTo>
                  <a:lnTo>
                    <a:pt x="0" y="60296"/>
                  </a:lnTo>
                  <a:lnTo>
                    <a:pt x="16549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5" name="Shape 30"/>
            <p:cNvSpPr/>
            <p:nvPr/>
          </p:nvSpPr>
          <p:spPr>
            <a:xfrm>
              <a:off x="1605318" y="7098103"/>
              <a:ext cx="29959" cy="38126"/>
            </a:xfrm>
            <a:custGeom>
              <a:avLst/>
              <a:gdLst/>
              <a:ahLst/>
              <a:cxnLst/>
              <a:rect l="0" t="0" r="0" b="0"/>
              <a:pathLst>
                <a:path w="29959" h="38126">
                  <a:moveTo>
                    <a:pt x="0" y="0"/>
                  </a:moveTo>
                  <a:lnTo>
                    <a:pt x="29959" y="0"/>
                  </a:lnTo>
                  <a:lnTo>
                    <a:pt x="29959" y="5956"/>
                  </a:lnTo>
                  <a:lnTo>
                    <a:pt x="18567" y="5956"/>
                  </a:lnTo>
                  <a:lnTo>
                    <a:pt x="18567" y="38126"/>
                  </a:lnTo>
                  <a:lnTo>
                    <a:pt x="11392" y="38126"/>
                  </a:lnTo>
                  <a:lnTo>
                    <a:pt x="11392" y="5956"/>
                  </a:lnTo>
                  <a:lnTo>
                    <a:pt x="0" y="595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6" name="Shape 31"/>
            <p:cNvSpPr/>
            <p:nvPr/>
          </p:nvSpPr>
          <p:spPr>
            <a:xfrm>
              <a:off x="1648464"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7" name="Shape 32"/>
            <p:cNvSpPr/>
            <p:nvPr/>
          </p:nvSpPr>
          <p:spPr>
            <a:xfrm>
              <a:off x="170287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32" y="6617"/>
                  </a:lnTo>
                  <a:lnTo>
                    <a:pt x="30633" y="23546"/>
                  </a:lnTo>
                  <a:cubicBezTo>
                    <a:pt x="31141" y="25806"/>
                    <a:pt x="31712" y="28156"/>
                    <a:pt x="32169" y="30467"/>
                  </a:cubicBezTo>
                  <a:lnTo>
                    <a:pt x="32372" y="30467"/>
                  </a:lnTo>
                  <a:cubicBezTo>
                    <a:pt x="32690" y="28067"/>
                    <a:pt x="32995" y="25705"/>
                    <a:pt x="33452" y="23089"/>
                  </a:cubicBezTo>
                  <a:lnTo>
                    <a:pt x="37300" y="0"/>
                  </a:lnTo>
                  <a:lnTo>
                    <a:pt x="44438" y="0"/>
                  </a:lnTo>
                  <a:lnTo>
                    <a:pt x="37757" y="38112"/>
                  </a:lnTo>
                  <a:lnTo>
                    <a:pt x="28169" y="38112"/>
                  </a:lnTo>
                  <a:lnTo>
                    <a:pt x="23343" y="17945"/>
                  </a:lnTo>
                  <a:cubicBezTo>
                    <a:pt x="22937" y="16269"/>
                    <a:pt x="22682" y="14465"/>
                    <a:pt x="22276" y="12878"/>
                  </a:cubicBezTo>
                  <a:lnTo>
                    <a:pt x="22161" y="12878"/>
                  </a:lnTo>
                  <a:cubicBezTo>
                    <a:pt x="21755" y="14465"/>
                    <a:pt x="21489" y="16269"/>
                    <a:pt x="21095"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8" name="Shape 33"/>
            <p:cNvSpPr/>
            <p:nvPr/>
          </p:nvSpPr>
          <p:spPr>
            <a:xfrm>
              <a:off x="1761113" y="7098111"/>
              <a:ext cx="31026" cy="38112"/>
            </a:xfrm>
            <a:custGeom>
              <a:avLst/>
              <a:gdLst/>
              <a:ahLst/>
              <a:cxnLst/>
              <a:rect l="0" t="0" r="0" b="0"/>
              <a:pathLst>
                <a:path w="31026" h="38112">
                  <a:moveTo>
                    <a:pt x="0" y="0"/>
                  </a:moveTo>
                  <a:lnTo>
                    <a:pt x="7176" y="0"/>
                  </a:lnTo>
                  <a:lnTo>
                    <a:pt x="7176" y="15176"/>
                  </a:lnTo>
                  <a:lnTo>
                    <a:pt x="23850" y="15176"/>
                  </a:lnTo>
                  <a:lnTo>
                    <a:pt x="23850" y="0"/>
                  </a:lnTo>
                  <a:lnTo>
                    <a:pt x="31026" y="0"/>
                  </a:lnTo>
                  <a:lnTo>
                    <a:pt x="31026" y="38112"/>
                  </a:lnTo>
                  <a:lnTo>
                    <a:pt x="23850" y="38112"/>
                  </a:lnTo>
                  <a:lnTo>
                    <a:pt x="23850" y="21336"/>
                  </a:lnTo>
                  <a:lnTo>
                    <a:pt x="7176" y="21336"/>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9" name="Shape 34"/>
            <p:cNvSpPr/>
            <p:nvPr/>
          </p:nvSpPr>
          <p:spPr>
            <a:xfrm>
              <a:off x="1805064" y="7098111"/>
              <a:ext cx="16827" cy="38112"/>
            </a:xfrm>
            <a:custGeom>
              <a:avLst/>
              <a:gdLst/>
              <a:ahLst/>
              <a:cxnLst/>
              <a:rect l="0" t="0" r="0" b="0"/>
              <a:pathLst>
                <a:path w="16827" h="38112">
                  <a:moveTo>
                    <a:pt x="11544" y="0"/>
                  </a:moveTo>
                  <a:lnTo>
                    <a:pt x="16827" y="0"/>
                  </a:lnTo>
                  <a:lnTo>
                    <a:pt x="16827" y="5029"/>
                  </a:lnTo>
                  <a:lnTo>
                    <a:pt x="16625" y="5029"/>
                  </a:lnTo>
                  <a:cubicBezTo>
                    <a:pt x="16218" y="7074"/>
                    <a:pt x="15849" y="9131"/>
                    <a:pt x="15291" y="11023"/>
                  </a:cubicBezTo>
                  <a:lnTo>
                    <a:pt x="12052" y="21539"/>
                  </a:lnTo>
                  <a:lnTo>
                    <a:pt x="16827" y="21539"/>
                  </a:lnTo>
                  <a:lnTo>
                    <a:pt x="16827"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0" name="Shape 35"/>
            <p:cNvSpPr/>
            <p:nvPr/>
          </p:nvSpPr>
          <p:spPr>
            <a:xfrm>
              <a:off x="1821890"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601" y="11023"/>
                  </a:lnTo>
                  <a:cubicBezTo>
                    <a:pt x="1029"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1" name="Shape 36"/>
            <p:cNvSpPr/>
            <p:nvPr/>
          </p:nvSpPr>
          <p:spPr>
            <a:xfrm>
              <a:off x="1851799" y="7097857"/>
              <a:ext cx="13697" cy="38367"/>
            </a:xfrm>
            <a:custGeom>
              <a:avLst/>
              <a:gdLst/>
              <a:ahLst/>
              <a:cxnLst/>
              <a:rect l="0" t="0" r="0" b="0"/>
              <a:pathLst>
                <a:path w="13697" h="38367">
                  <a:moveTo>
                    <a:pt x="10655" y="0"/>
                  </a:moveTo>
                  <a:lnTo>
                    <a:pt x="13697" y="560"/>
                  </a:lnTo>
                  <a:lnTo>
                    <a:pt x="13697" y="6547"/>
                  </a:lnTo>
                  <a:lnTo>
                    <a:pt x="6985" y="6045"/>
                  </a:lnTo>
                  <a:lnTo>
                    <a:pt x="6985" y="18567"/>
                  </a:lnTo>
                  <a:cubicBezTo>
                    <a:pt x="8318" y="18618"/>
                    <a:pt x="9589" y="18618"/>
                    <a:pt x="10922" y="18618"/>
                  </a:cubicBezTo>
                  <a:lnTo>
                    <a:pt x="13697" y="18114"/>
                  </a:lnTo>
                  <a:lnTo>
                    <a:pt x="13697" y="24259"/>
                  </a:lnTo>
                  <a:lnTo>
                    <a:pt x="10516" y="24308"/>
                  </a:lnTo>
                  <a:lnTo>
                    <a:pt x="6985" y="24308"/>
                  </a:lnTo>
                  <a:lnTo>
                    <a:pt x="6985" y="38367"/>
                  </a:lnTo>
                  <a:lnTo>
                    <a:pt x="0" y="38367"/>
                  </a:lnTo>
                  <a:lnTo>
                    <a:pt x="0" y="254"/>
                  </a:lnTo>
                  <a:cubicBezTo>
                    <a:pt x="3378" y="102"/>
                    <a:pt x="6820" y="0"/>
                    <a:pt x="10655"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2" name="Shape 37"/>
            <p:cNvSpPr/>
            <p:nvPr/>
          </p:nvSpPr>
          <p:spPr>
            <a:xfrm>
              <a:off x="1865496" y="7098417"/>
              <a:ext cx="16161" cy="37807"/>
            </a:xfrm>
            <a:custGeom>
              <a:avLst/>
              <a:gdLst/>
              <a:ahLst/>
              <a:cxnLst/>
              <a:rect l="0" t="0" r="0" b="0"/>
              <a:pathLst>
                <a:path w="16161" h="37807">
                  <a:moveTo>
                    <a:pt x="0" y="0"/>
                  </a:moveTo>
                  <a:lnTo>
                    <a:pt x="8801" y="1619"/>
                  </a:lnTo>
                  <a:cubicBezTo>
                    <a:pt x="11850" y="3336"/>
                    <a:pt x="13748" y="6311"/>
                    <a:pt x="13748" y="11340"/>
                  </a:cubicBezTo>
                  <a:lnTo>
                    <a:pt x="13748" y="11695"/>
                  </a:lnTo>
                  <a:cubicBezTo>
                    <a:pt x="13748" y="17487"/>
                    <a:pt x="11220" y="20522"/>
                    <a:pt x="7182" y="22262"/>
                  </a:cubicBezTo>
                  <a:lnTo>
                    <a:pt x="16161" y="37807"/>
                  </a:lnTo>
                  <a:lnTo>
                    <a:pt x="8566" y="37807"/>
                  </a:lnTo>
                  <a:lnTo>
                    <a:pt x="146" y="23697"/>
                  </a:lnTo>
                  <a:lnTo>
                    <a:pt x="0" y="23699"/>
                  </a:lnTo>
                  <a:lnTo>
                    <a:pt x="0" y="17555"/>
                  </a:lnTo>
                  <a:lnTo>
                    <a:pt x="4431" y="16750"/>
                  </a:lnTo>
                  <a:cubicBezTo>
                    <a:pt x="5982" y="15788"/>
                    <a:pt x="6712" y="14210"/>
                    <a:pt x="6712" y="11747"/>
                  </a:cubicBezTo>
                  <a:lnTo>
                    <a:pt x="6712" y="11442"/>
                  </a:lnTo>
                  <a:cubicBezTo>
                    <a:pt x="6712" y="8489"/>
                    <a:pt x="5690" y="7000"/>
                    <a:pt x="3501" y="6249"/>
                  </a:cubicBezTo>
                  <a:lnTo>
                    <a:pt x="0" y="5987"/>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3" name="Shape 38"/>
            <p:cNvSpPr/>
            <p:nvPr/>
          </p:nvSpPr>
          <p:spPr>
            <a:xfrm>
              <a:off x="1894219"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4" name="Shape 39"/>
            <p:cNvSpPr/>
            <p:nvPr/>
          </p:nvSpPr>
          <p:spPr>
            <a:xfrm>
              <a:off x="194863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19" y="6617"/>
                  </a:lnTo>
                  <a:lnTo>
                    <a:pt x="30620" y="23546"/>
                  </a:lnTo>
                  <a:cubicBezTo>
                    <a:pt x="31141" y="25806"/>
                    <a:pt x="31700" y="28156"/>
                    <a:pt x="32169" y="30467"/>
                  </a:cubicBezTo>
                  <a:lnTo>
                    <a:pt x="32372" y="30467"/>
                  </a:lnTo>
                  <a:cubicBezTo>
                    <a:pt x="32690" y="28067"/>
                    <a:pt x="32982" y="25705"/>
                    <a:pt x="33452" y="23089"/>
                  </a:cubicBezTo>
                  <a:lnTo>
                    <a:pt x="37300" y="0"/>
                  </a:lnTo>
                  <a:lnTo>
                    <a:pt x="44438" y="0"/>
                  </a:lnTo>
                  <a:lnTo>
                    <a:pt x="37757" y="38112"/>
                  </a:lnTo>
                  <a:lnTo>
                    <a:pt x="28169" y="38112"/>
                  </a:lnTo>
                  <a:lnTo>
                    <a:pt x="23356" y="17945"/>
                  </a:lnTo>
                  <a:cubicBezTo>
                    <a:pt x="22937" y="16269"/>
                    <a:pt x="22682" y="14465"/>
                    <a:pt x="22276" y="12878"/>
                  </a:cubicBezTo>
                  <a:lnTo>
                    <a:pt x="22161" y="12878"/>
                  </a:lnTo>
                  <a:cubicBezTo>
                    <a:pt x="21755"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5" name="Shape 40"/>
            <p:cNvSpPr/>
            <p:nvPr/>
          </p:nvSpPr>
          <p:spPr>
            <a:xfrm>
              <a:off x="2000966" y="7098111"/>
              <a:ext cx="16821" cy="38112"/>
            </a:xfrm>
            <a:custGeom>
              <a:avLst/>
              <a:gdLst/>
              <a:ahLst/>
              <a:cxnLst/>
              <a:rect l="0" t="0" r="0" b="0"/>
              <a:pathLst>
                <a:path w="16821" h="38112">
                  <a:moveTo>
                    <a:pt x="11544" y="0"/>
                  </a:moveTo>
                  <a:lnTo>
                    <a:pt x="16821" y="0"/>
                  </a:lnTo>
                  <a:lnTo>
                    <a:pt x="16821" y="5029"/>
                  </a:lnTo>
                  <a:lnTo>
                    <a:pt x="16625" y="5029"/>
                  </a:lnTo>
                  <a:cubicBezTo>
                    <a:pt x="16218" y="7074"/>
                    <a:pt x="15849" y="9131"/>
                    <a:pt x="15291" y="11023"/>
                  </a:cubicBezTo>
                  <a:lnTo>
                    <a:pt x="12052" y="21539"/>
                  </a:lnTo>
                  <a:lnTo>
                    <a:pt x="16821" y="21539"/>
                  </a:lnTo>
                  <a:lnTo>
                    <a:pt x="16821"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6" name="Shape 42219"/>
            <p:cNvSpPr/>
            <p:nvPr/>
          </p:nvSpPr>
          <p:spPr>
            <a:xfrm>
              <a:off x="2008256" y="7089907"/>
              <a:ext cx="9531" cy="9144"/>
            </a:xfrm>
            <a:custGeom>
              <a:avLst/>
              <a:gdLst/>
              <a:ahLst/>
              <a:cxnLst/>
              <a:rect l="0" t="0" r="0" b="0"/>
              <a:pathLst>
                <a:path w="9531" h="9144">
                  <a:moveTo>
                    <a:pt x="0" y="0"/>
                  </a:moveTo>
                  <a:lnTo>
                    <a:pt x="9531" y="0"/>
                  </a:lnTo>
                  <a:lnTo>
                    <a:pt x="9531"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7" name="Shape 42"/>
            <p:cNvSpPr/>
            <p:nvPr/>
          </p:nvSpPr>
          <p:spPr>
            <a:xfrm>
              <a:off x="2017787" y="7098111"/>
              <a:ext cx="16987" cy="38112"/>
            </a:xfrm>
            <a:custGeom>
              <a:avLst/>
              <a:gdLst/>
              <a:ahLst/>
              <a:cxnLst/>
              <a:rect l="0" t="0" r="0" b="0"/>
              <a:pathLst>
                <a:path w="16987" h="38112">
                  <a:moveTo>
                    <a:pt x="0" y="0"/>
                  </a:moveTo>
                  <a:lnTo>
                    <a:pt x="5442" y="0"/>
                  </a:lnTo>
                  <a:lnTo>
                    <a:pt x="16987" y="38112"/>
                  </a:lnTo>
                  <a:lnTo>
                    <a:pt x="9443" y="38112"/>
                  </a:lnTo>
                  <a:lnTo>
                    <a:pt x="6154" y="27444"/>
                  </a:lnTo>
                  <a:lnTo>
                    <a:pt x="0" y="27444"/>
                  </a:lnTo>
                  <a:lnTo>
                    <a:pt x="0" y="21539"/>
                  </a:lnTo>
                  <a:lnTo>
                    <a:pt x="4769" y="21539"/>
                  </a:lnTo>
                  <a:lnTo>
                    <a:pt x="1594" y="11023"/>
                  </a:lnTo>
                  <a:cubicBezTo>
                    <a:pt x="1022" y="9131"/>
                    <a:pt x="616"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8" name="Shape 42220"/>
            <p:cNvSpPr/>
            <p:nvPr/>
          </p:nvSpPr>
          <p:spPr>
            <a:xfrm>
              <a:off x="2017787" y="7089907"/>
              <a:ext cx="9747" cy="9144"/>
            </a:xfrm>
            <a:custGeom>
              <a:avLst/>
              <a:gdLst/>
              <a:ahLst/>
              <a:cxnLst/>
              <a:rect l="0" t="0" r="0" b="0"/>
              <a:pathLst>
                <a:path w="9747" h="9144">
                  <a:moveTo>
                    <a:pt x="0" y="0"/>
                  </a:moveTo>
                  <a:lnTo>
                    <a:pt x="9747" y="0"/>
                  </a:lnTo>
                  <a:lnTo>
                    <a:pt x="9747"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9" name="Shape 44"/>
            <p:cNvSpPr/>
            <p:nvPr/>
          </p:nvSpPr>
          <p:spPr>
            <a:xfrm>
              <a:off x="2047689" y="7098111"/>
              <a:ext cx="29921" cy="38112"/>
            </a:xfrm>
            <a:custGeom>
              <a:avLst/>
              <a:gdLst/>
              <a:ahLst/>
              <a:cxnLst/>
              <a:rect l="0" t="0" r="0" b="0"/>
              <a:pathLst>
                <a:path w="29921" h="38112">
                  <a:moveTo>
                    <a:pt x="0" y="0"/>
                  </a:moveTo>
                  <a:lnTo>
                    <a:pt x="8319" y="0"/>
                  </a:lnTo>
                  <a:lnTo>
                    <a:pt x="20486" y="22161"/>
                  </a:lnTo>
                  <a:cubicBezTo>
                    <a:pt x="21399" y="23901"/>
                    <a:pt x="22581" y="26111"/>
                    <a:pt x="23394" y="27953"/>
                  </a:cubicBezTo>
                  <a:lnTo>
                    <a:pt x="23495" y="27953"/>
                  </a:lnTo>
                  <a:cubicBezTo>
                    <a:pt x="23343" y="25705"/>
                    <a:pt x="23305" y="23037"/>
                    <a:pt x="23305" y="20726"/>
                  </a:cubicBezTo>
                  <a:lnTo>
                    <a:pt x="23305" y="0"/>
                  </a:lnTo>
                  <a:lnTo>
                    <a:pt x="29921" y="0"/>
                  </a:lnTo>
                  <a:lnTo>
                    <a:pt x="29921" y="38112"/>
                  </a:lnTo>
                  <a:lnTo>
                    <a:pt x="21552" y="38112"/>
                  </a:lnTo>
                  <a:lnTo>
                    <a:pt x="9347" y="15494"/>
                  </a:lnTo>
                  <a:cubicBezTo>
                    <a:pt x="8420" y="13753"/>
                    <a:pt x="7341" y="11696"/>
                    <a:pt x="6465" y="9792"/>
                  </a:cubicBezTo>
                  <a:lnTo>
                    <a:pt x="6363" y="9792"/>
                  </a:lnTo>
                  <a:cubicBezTo>
                    <a:pt x="6465" y="11950"/>
                    <a:pt x="6579" y="14300"/>
                    <a:pt x="6579" y="16611"/>
                  </a:cubicBezTo>
                  <a:lnTo>
                    <a:pt x="6579"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0" name="Shape 45"/>
            <p:cNvSpPr/>
            <p:nvPr/>
          </p:nvSpPr>
          <p:spPr>
            <a:xfrm>
              <a:off x="2090477" y="7098111"/>
              <a:ext cx="16827" cy="38112"/>
            </a:xfrm>
            <a:custGeom>
              <a:avLst/>
              <a:gdLst/>
              <a:ahLst/>
              <a:cxnLst/>
              <a:rect l="0" t="0" r="0" b="0"/>
              <a:pathLst>
                <a:path w="16827" h="38112">
                  <a:moveTo>
                    <a:pt x="11544" y="0"/>
                  </a:moveTo>
                  <a:lnTo>
                    <a:pt x="16827" y="0"/>
                  </a:lnTo>
                  <a:lnTo>
                    <a:pt x="16827" y="5029"/>
                  </a:lnTo>
                  <a:lnTo>
                    <a:pt x="16625"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1" name="Shape 46"/>
            <p:cNvSpPr/>
            <p:nvPr/>
          </p:nvSpPr>
          <p:spPr>
            <a:xfrm>
              <a:off x="2107304"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2" name="Shape 47"/>
            <p:cNvSpPr/>
            <p:nvPr/>
          </p:nvSpPr>
          <p:spPr>
            <a:xfrm>
              <a:off x="2137200" y="7098111"/>
              <a:ext cx="29909" cy="38112"/>
            </a:xfrm>
            <a:custGeom>
              <a:avLst/>
              <a:gdLst/>
              <a:ahLst/>
              <a:cxnLst/>
              <a:rect l="0" t="0" r="0" b="0"/>
              <a:pathLst>
                <a:path w="29909" h="38112">
                  <a:moveTo>
                    <a:pt x="0" y="0"/>
                  </a:moveTo>
                  <a:lnTo>
                    <a:pt x="8319" y="0"/>
                  </a:lnTo>
                  <a:lnTo>
                    <a:pt x="20472" y="22161"/>
                  </a:lnTo>
                  <a:cubicBezTo>
                    <a:pt x="21399" y="23901"/>
                    <a:pt x="22568" y="26111"/>
                    <a:pt x="23406" y="27953"/>
                  </a:cubicBezTo>
                  <a:lnTo>
                    <a:pt x="23495" y="27953"/>
                  </a:lnTo>
                  <a:cubicBezTo>
                    <a:pt x="23343" y="25705"/>
                    <a:pt x="23292" y="23037"/>
                    <a:pt x="23292" y="20726"/>
                  </a:cubicBezTo>
                  <a:lnTo>
                    <a:pt x="23292" y="0"/>
                  </a:lnTo>
                  <a:lnTo>
                    <a:pt x="29909" y="0"/>
                  </a:lnTo>
                  <a:lnTo>
                    <a:pt x="29909" y="38112"/>
                  </a:lnTo>
                  <a:lnTo>
                    <a:pt x="21552" y="38112"/>
                  </a:lnTo>
                  <a:lnTo>
                    <a:pt x="9347" y="15494"/>
                  </a:lnTo>
                  <a:cubicBezTo>
                    <a:pt x="8420" y="13753"/>
                    <a:pt x="7341" y="11696"/>
                    <a:pt x="6477" y="9792"/>
                  </a:cubicBezTo>
                  <a:lnTo>
                    <a:pt x="6376" y="9792"/>
                  </a:lnTo>
                  <a:cubicBezTo>
                    <a:pt x="6477" y="11950"/>
                    <a:pt x="6566" y="14300"/>
                    <a:pt x="6566" y="16611"/>
                  </a:cubicBezTo>
                  <a:lnTo>
                    <a:pt x="656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3" name="Shape 48"/>
            <p:cNvSpPr/>
            <p:nvPr/>
          </p:nvSpPr>
          <p:spPr>
            <a:xfrm>
              <a:off x="2181479" y="7097333"/>
              <a:ext cx="28422" cy="39713"/>
            </a:xfrm>
            <a:custGeom>
              <a:avLst/>
              <a:gdLst/>
              <a:ahLst/>
              <a:cxnLst/>
              <a:rect l="0" t="0" r="0" b="0"/>
              <a:pathLst>
                <a:path w="28422" h="39713">
                  <a:moveTo>
                    <a:pt x="16104" y="0"/>
                  </a:moveTo>
                  <a:cubicBezTo>
                    <a:pt x="21704" y="0"/>
                    <a:pt x="27177" y="927"/>
                    <a:pt x="28372" y="1283"/>
                  </a:cubicBezTo>
                  <a:lnTo>
                    <a:pt x="28372" y="6769"/>
                  </a:lnTo>
                  <a:cubicBezTo>
                    <a:pt x="25895" y="6579"/>
                    <a:pt x="19951" y="6262"/>
                    <a:pt x="17335" y="6262"/>
                  </a:cubicBezTo>
                  <a:cubicBezTo>
                    <a:pt x="11125" y="6262"/>
                    <a:pt x="7124" y="7645"/>
                    <a:pt x="7124" y="17145"/>
                  </a:cubicBezTo>
                  <a:lnTo>
                    <a:pt x="7124" y="22530"/>
                  </a:lnTo>
                  <a:cubicBezTo>
                    <a:pt x="7124" y="31242"/>
                    <a:pt x="10313" y="33452"/>
                    <a:pt x="16472" y="33452"/>
                  </a:cubicBezTo>
                  <a:cubicBezTo>
                    <a:pt x="18352" y="33452"/>
                    <a:pt x="20269" y="33401"/>
                    <a:pt x="21589" y="33300"/>
                  </a:cubicBezTo>
                  <a:lnTo>
                    <a:pt x="21589" y="18568"/>
                  </a:lnTo>
                  <a:lnTo>
                    <a:pt x="28422" y="18568"/>
                  </a:lnTo>
                  <a:lnTo>
                    <a:pt x="28422" y="38532"/>
                  </a:lnTo>
                  <a:cubicBezTo>
                    <a:pt x="26314" y="38989"/>
                    <a:pt x="21437" y="39713"/>
                    <a:pt x="15951" y="39713"/>
                  </a:cubicBezTo>
                  <a:cubicBezTo>
                    <a:pt x="7226" y="39713"/>
                    <a:pt x="0" y="36322"/>
                    <a:pt x="0" y="22530"/>
                  </a:cubicBezTo>
                  <a:lnTo>
                    <a:pt x="0" y="17145"/>
                  </a:lnTo>
                  <a:cubicBezTo>
                    <a:pt x="0" y="2578"/>
                    <a:pt x="8204" y="0"/>
                    <a:pt x="1610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4" name="Shape 49"/>
            <p:cNvSpPr/>
            <p:nvPr/>
          </p:nvSpPr>
          <p:spPr>
            <a:xfrm>
              <a:off x="2222005" y="7098111"/>
              <a:ext cx="16821" cy="38112"/>
            </a:xfrm>
            <a:custGeom>
              <a:avLst/>
              <a:gdLst/>
              <a:ahLst/>
              <a:cxnLst/>
              <a:rect l="0" t="0" r="0" b="0"/>
              <a:pathLst>
                <a:path w="16821" h="38112">
                  <a:moveTo>
                    <a:pt x="11544" y="0"/>
                  </a:moveTo>
                  <a:lnTo>
                    <a:pt x="16821" y="0"/>
                  </a:lnTo>
                  <a:lnTo>
                    <a:pt x="16821" y="5029"/>
                  </a:lnTo>
                  <a:lnTo>
                    <a:pt x="16625" y="5029"/>
                  </a:lnTo>
                  <a:cubicBezTo>
                    <a:pt x="16205" y="7074"/>
                    <a:pt x="15849" y="9131"/>
                    <a:pt x="15291" y="11023"/>
                  </a:cubicBezTo>
                  <a:lnTo>
                    <a:pt x="12052" y="21539"/>
                  </a:lnTo>
                  <a:lnTo>
                    <a:pt x="16821" y="21539"/>
                  </a:lnTo>
                  <a:lnTo>
                    <a:pt x="16821"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5" name="Shape 50"/>
            <p:cNvSpPr/>
            <p:nvPr/>
          </p:nvSpPr>
          <p:spPr>
            <a:xfrm>
              <a:off x="2238826"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6" name="Shape 51"/>
            <p:cNvSpPr/>
            <p:nvPr/>
          </p:nvSpPr>
          <p:spPr>
            <a:xfrm>
              <a:off x="2285042" y="7097333"/>
              <a:ext cx="15672" cy="39713"/>
            </a:xfrm>
            <a:custGeom>
              <a:avLst/>
              <a:gdLst/>
              <a:ahLst/>
              <a:cxnLst/>
              <a:rect l="0" t="0" r="0" b="0"/>
              <a:pathLst>
                <a:path w="15672" h="39713">
                  <a:moveTo>
                    <a:pt x="15646" y="0"/>
                  </a:moveTo>
                  <a:lnTo>
                    <a:pt x="15672" y="9"/>
                  </a:lnTo>
                  <a:lnTo>
                    <a:pt x="15672" y="6272"/>
                  </a:lnTo>
                  <a:lnTo>
                    <a:pt x="15646" y="6262"/>
                  </a:lnTo>
                  <a:cubicBezTo>
                    <a:pt x="10464" y="6262"/>
                    <a:pt x="7124" y="9131"/>
                    <a:pt x="7124" y="17653"/>
                  </a:cubicBezTo>
                  <a:lnTo>
                    <a:pt x="7124" y="22060"/>
                  </a:lnTo>
                  <a:cubicBezTo>
                    <a:pt x="7124" y="30632"/>
                    <a:pt x="10516" y="33503"/>
                    <a:pt x="15646" y="33503"/>
                  </a:cubicBezTo>
                  <a:lnTo>
                    <a:pt x="15672" y="33493"/>
                  </a:lnTo>
                  <a:lnTo>
                    <a:pt x="15672" y="39704"/>
                  </a:lnTo>
                  <a:lnTo>
                    <a:pt x="15646" y="39713"/>
                  </a:lnTo>
                  <a:cubicBezTo>
                    <a:pt x="5956" y="39713"/>
                    <a:pt x="0" y="34430"/>
                    <a:pt x="0" y="22060"/>
                  </a:cubicBezTo>
                  <a:lnTo>
                    <a:pt x="0" y="17602"/>
                  </a:lnTo>
                  <a:cubicBezTo>
                    <a:pt x="0" y="5296"/>
                    <a:pt x="6007" y="0"/>
                    <a:pt x="156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7" name="Shape 52"/>
            <p:cNvSpPr/>
            <p:nvPr/>
          </p:nvSpPr>
          <p:spPr>
            <a:xfrm>
              <a:off x="2300714" y="7097342"/>
              <a:ext cx="15672" cy="39694"/>
            </a:xfrm>
            <a:custGeom>
              <a:avLst/>
              <a:gdLst/>
              <a:ahLst/>
              <a:cxnLst/>
              <a:rect l="0" t="0" r="0" b="0"/>
              <a:pathLst>
                <a:path w="15672" h="39694">
                  <a:moveTo>
                    <a:pt x="0" y="0"/>
                  </a:moveTo>
                  <a:lnTo>
                    <a:pt x="11438" y="4176"/>
                  </a:lnTo>
                  <a:cubicBezTo>
                    <a:pt x="14157" y="7039"/>
                    <a:pt x="15672" y="11440"/>
                    <a:pt x="15672" y="17593"/>
                  </a:cubicBezTo>
                  <a:lnTo>
                    <a:pt x="15672" y="22051"/>
                  </a:lnTo>
                  <a:cubicBezTo>
                    <a:pt x="15672" y="28235"/>
                    <a:pt x="14173" y="32649"/>
                    <a:pt x="11461" y="35516"/>
                  </a:cubicBezTo>
                  <a:lnTo>
                    <a:pt x="0" y="39694"/>
                  </a:lnTo>
                  <a:lnTo>
                    <a:pt x="0" y="33483"/>
                  </a:lnTo>
                  <a:lnTo>
                    <a:pt x="6203" y="30986"/>
                  </a:lnTo>
                  <a:cubicBezTo>
                    <a:pt x="7699" y="29197"/>
                    <a:pt x="8547" y="26336"/>
                    <a:pt x="8547" y="22051"/>
                  </a:cubicBezTo>
                  <a:lnTo>
                    <a:pt x="8547" y="17644"/>
                  </a:lnTo>
                  <a:cubicBezTo>
                    <a:pt x="8547" y="13383"/>
                    <a:pt x="7712" y="10535"/>
                    <a:pt x="6223" y="8752"/>
                  </a:cubicBezTo>
                  <a:lnTo>
                    <a:pt x="0" y="626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8" name="Shape 53"/>
            <p:cNvSpPr/>
            <p:nvPr/>
          </p:nvSpPr>
          <p:spPr>
            <a:xfrm>
              <a:off x="2346547" y="7098111"/>
              <a:ext cx="44425" cy="38112"/>
            </a:xfrm>
            <a:custGeom>
              <a:avLst/>
              <a:gdLst/>
              <a:ahLst/>
              <a:cxnLst/>
              <a:rect l="0" t="0" r="0" b="0"/>
              <a:pathLst>
                <a:path w="44425" h="38112">
                  <a:moveTo>
                    <a:pt x="0" y="0"/>
                  </a:moveTo>
                  <a:lnTo>
                    <a:pt x="7290" y="0"/>
                  </a:lnTo>
                  <a:lnTo>
                    <a:pt x="11088" y="23089"/>
                  </a:lnTo>
                  <a:cubicBezTo>
                    <a:pt x="11494" y="25540"/>
                    <a:pt x="11799" y="28156"/>
                    <a:pt x="12154" y="30467"/>
                  </a:cubicBezTo>
                  <a:lnTo>
                    <a:pt x="12357" y="30467"/>
                  </a:lnTo>
                  <a:cubicBezTo>
                    <a:pt x="12929" y="28104"/>
                    <a:pt x="13386" y="25705"/>
                    <a:pt x="13957" y="23381"/>
                  </a:cubicBezTo>
                  <a:lnTo>
                    <a:pt x="17945" y="6617"/>
                  </a:lnTo>
                  <a:lnTo>
                    <a:pt x="26619" y="6617"/>
                  </a:lnTo>
                  <a:lnTo>
                    <a:pt x="30633" y="23546"/>
                  </a:lnTo>
                  <a:cubicBezTo>
                    <a:pt x="31141" y="25806"/>
                    <a:pt x="31712" y="28156"/>
                    <a:pt x="32169" y="30467"/>
                  </a:cubicBezTo>
                  <a:lnTo>
                    <a:pt x="32372" y="30467"/>
                  </a:lnTo>
                  <a:cubicBezTo>
                    <a:pt x="32677" y="28067"/>
                    <a:pt x="32982" y="25705"/>
                    <a:pt x="33452" y="23089"/>
                  </a:cubicBezTo>
                  <a:lnTo>
                    <a:pt x="37300" y="0"/>
                  </a:lnTo>
                  <a:lnTo>
                    <a:pt x="44425" y="0"/>
                  </a:lnTo>
                  <a:lnTo>
                    <a:pt x="37757" y="38112"/>
                  </a:lnTo>
                  <a:lnTo>
                    <a:pt x="28169" y="38112"/>
                  </a:lnTo>
                  <a:lnTo>
                    <a:pt x="23343" y="17945"/>
                  </a:lnTo>
                  <a:cubicBezTo>
                    <a:pt x="22937" y="16269"/>
                    <a:pt x="22682" y="14465"/>
                    <a:pt x="22276" y="12878"/>
                  </a:cubicBezTo>
                  <a:lnTo>
                    <a:pt x="22161" y="12878"/>
                  </a:lnTo>
                  <a:cubicBezTo>
                    <a:pt x="21743"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9" name="Shape 54"/>
            <p:cNvSpPr/>
            <p:nvPr/>
          </p:nvSpPr>
          <p:spPr>
            <a:xfrm>
              <a:off x="2398871" y="7098111"/>
              <a:ext cx="16827" cy="38112"/>
            </a:xfrm>
            <a:custGeom>
              <a:avLst/>
              <a:gdLst/>
              <a:ahLst/>
              <a:cxnLst/>
              <a:rect l="0" t="0" r="0" b="0"/>
              <a:pathLst>
                <a:path w="16827" h="38112">
                  <a:moveTo>
                    <a:pt x="11544" y="0"/>
                  </a:moveTo>
                  <a:lnTo>
                    <a:pt x="16827" y="0"/>
                  </a:lnTo>
                  <a:lnTo>
                    <a:pt x="16827" y="5029"/>
                  </a:lnTo>
                  <a:lnTo>
                    <a:pt x="16611"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0" name="Shape 55"/>
            <p:cNvSpPr/>
            <p:nvPr/>
          </p:nvSpPr>
          <p:spPr>
            <a:xfrm>
              <a:off x="2415698"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1" name="Shape 42221"/>
            <p:cNvSpPr/>
            <p:nvPr/>
          </p:nvSpPr>
          <p:spPr>
            <a:xfrm>
              <a:off x="2445600" y="7098107"/>
              <a:ext cx="9144" cy="38113"/>
            </a:xfrm>
            <a:custGeom>
              <a:avLst/>
              <a:gdLst/>
              <a:ahLst/>
              <a:cxnLst/>
              <a:rect l="0" t="0" r="0" b="0"/>
              <a:pathLst>
                <a:path w="9144" h="38113">
                  <a:moveTo>
                    <a:pt x="0" y="0"/>
                  </a:moveTo>
                  <a:lnTo>
                    <a:pt x="9144" y="0"/>
                  </a:lnTo>
                  <a:lnTo>
                    <a:pt x="9144" y="38113"/>
                  </a:lnTo>
                  <a:lnTo>
                    <a:pt x="0" y="38113"/>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2" name="Shape 57"/>
            <p:cNvSpPr/>
            <p:nvPr/>
          </p:nvSpPr>
          <p:spPr>
            <a:xfrm>
              <a:off x="2468580" y="7097857"/>
              <a:ext cx="13691" cy="38367"/>
            </a:xfrm>
            <a:custGeom>
              <a:avLst/>
              <a:gdLst/>
              <a:ahLst/>
              <a:cxnLst/>
              <a:rect l="0" t="0" r="0" b="0"/>
              <a:pathLst>
                <a:path w="13691" h="38367">
                  <a:moveTo>
                    <a:pt x="10681" y="0"/>
                  </a:moveTo>
                  <a:lnTo>
                    <a:pt x="13691" y="555"/>
                  </a:lnTo>
                  <a:lnTo>
                    <a:pt x="13691" y="6547"/>
                  </a:lnTo>
                  <a:lnTo>
                    <a:pt x="6972" y="6045"/>
                  </a:lnTo>
                  <a:lnTo>
                    <a:pt x="6972" y="18567"/>
                  </a:lnTo>
                  <a:cubicBezTo>
                    <a:pt x="8318" y="18618"/>
                    <a:pt x="9601" y="18618"/>
                    <a:pt x="10922" y="18618"/>
                  </a:cubicBezTo>
                  <a:lnTo>
                    <a:pt x="13691" y="18116"/>
                  </a:lnTo>
                  <a:lnTo>
                    <a:pt x="13691" y="24259"/>
                  </a:lnTo>
                  <a:lnTo>
                    <a:pt x="10516" y="24308"/>
                  </a:lnTo>
                  <a:lnTo>
                    <a:pt x="6972" y="24308"/>
                  </a:lnTo>
                  <a:lnTo>
                    <a:pt x="6972" y="38367"/>
                  </a:lnTo>
                  <a:lnTo>
                    <a:pt x="0" y="38367"/>
                  </a:lnTo>
                  <a:lnTo>
                    <a:pt x="0" y="254"/>
                  </a:lnTo>
                  <a:cubicBezTo>
                    <a:pt x="3390" y="102"/>
                    <a:pt x="6832" y="0"/>
                    <a:pt x="1068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3" name="Shape 58"/>
            <p:cNvSpPr/>
            <p:nvPr/>
          </p:nvSpPr>
          <p:spPr>
            <a:xfrm>
              <a:off x="2482271" y="7098412"/>
              <a:ext cx="16167" cy="37812"/>
            </a:xfrm>
            <a:custGeom>
              <a:avLst/>
              <a:gdLst/>
              <a:ahLst/>
              <a:cxnLst/>
              <a:rect l="0" t="0" r="0" b="0"/>
              <a:pathLst>
                <a:path w="16167" h="37812">
                  <a:moveTo>
                    <a:pt x="0" y="0"/>
                  </a:moveTo>
                  <a:lnTo>
                    <a:pt x="8810" y="1623"/>
                  </a:lnTo>
                  <a:cubicBezTo>
                    <a:pt x="11856" y="3341"/>
                    <a:pt x="13754" y="6316"/>
                    <a:pt x="13754" y="11345"/>
                  </a:cubicBezTo>
                  <a:lnTo>
                    <a:pt x="13754" y="11700"/>
                  </a:lnTo>
                  <a:cubicBezTo>
                    <a:pt x="13754" y="17492"/>
                    <a:pt x="11240" y="20527"/>
                    <a:pt x="7188" y="22267"/>
                  </a:cubicBezTo>
                  <a:lnTo>
                    <a:pt x="16167" y="37812"/>
                  </a:lnTo>
                  <a:lnTo>
                    <a:pt x="8572" y="37812"/>
                  </a:lnTo>
                  <a:lnTo>
                    <a:pt x="165" y="23702"/>
                  </a:lnTo>
                  <a:lnTo>
                    <a:pt x="0" y="23704"/>
                  </a:lnTo>
                  <a:lnTo>
                    <a:pt x="0" y="17561"/>
                  </a:lnTo>
                  <a:lnTo>
                    <a:pt x="4437" y="16755"/>
                  </a:lnTo>
                  <a:cubicBezTo>
                    <a:pt x="5988" y="15793"/>
                    <a:pt x="6718" y="14215"/>
                    <a:pt x="6718" y="11751"/>
                  </a:cubicBezTo>
                  <a:lnTo>
                    <a:pt x="6718" y="11447"/>
                  </a:lnTo>
                  <a:cubicBezTo>
                    <a:pt x="6718" y="8494"/>
                    <a:pt x="5696" y="7004"/>
                    <a:pt x="3505" y="6254"/>
                  </a:cubicBezTo>
                  <a:lnTo>
                    <a:pt x="0" y="599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4" name="Shape 59"/>
            <p:cNvSpPr/>
            <p:nvPr/>
          </p:nvSpPr>
          <p:spPr>
            <a:xfrm>
              <a:off x="2508132" y="7098111"/>
              <a:ext cx="16828" cy="38112"/>
            </a:xfrm>
            <a:custGeom>
              <a:avLst/>
              <a:gdLst/>
              <a:ahLst/>
              <a:cxnLst/>
              <a:rect l="0" t="0" r="0" b="0"/>
              <a:pathLst>
                <a:path w="16828" h="38112">
                  <a:moveTo>
                    <a:pt x="11544" y="0"/>
                  </a:moveTo>
                  <a:lnTo>
                    <a:pt x="16828" y="0"/>
                  </a:lnTo>
                  <a:lnTo>
                    <a:pt x="16828" y="5029"/>
                  </a:lnTo>
                  <a:lnTo>
                    <a:pt x="16611" y="5029"/>
                  </a:lnTo>
                  <a:cubicBezTo>
                    <a:pt x="16205" y="7074"/>
                    <a:pt x="15849" y="9131"/>
                    <a:pt x="15291" y="11023"/>
                  </a:cubicBezTo>
                  <a:lnTo>
                    <a:pt x="12052" y="21539"/>
                  </a:lnTo>
                  <a:lnTo>
                    <a:pt x="16828" y="21539"/>
                  </a:lnTo>
                  <a:lnTo>
                    <a:pt x="16828"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5" name="Shape 60"/>
            <p:cNvSpPr/>
            <p:nvPr/>
          </p:nvSpPr>
          <p:spPr>
            <a:xfrm>
              <a:off x="2524959" y="7098111"/>
              <a:ext cx="16980" cy="38112"/>
            </a:xfrm>
            <a:custGeom>
              <a:avLst/>
              <a:gdLst/>
              <a:ahLst/>
              <a:cxnLst/>
              <a:rect l="0" t="0" r="0" b="0"/>
              <a:pathLst>
                <a:path w="16980" h="38112">
                  <a:moveTo>
                    <a:pt x="0" y="0"/>
                  </a:moveTo>
                  <a:lnTo>
                    <a:pt x="5435" y="0"/>
                  </a:lnTo>
                  <a:lnTo>
                    <a:pt x="16980" y="38112"/>
                  </a:lnTo>
                  <a:lnTo>
                    <a:pt x="9436" y="38112"/>
                  </a:lnTo>
                  <a:lnTo>
                    <a:pt x="6147" y="27444"/>
                  </a:lnTo>
                  <a:lnTo>
                    <a:pt x="0" y="27444"/>
                  </a:lnTo>
                  <a:lnTo>
                    <a:pt x="0" y="21539"/>
                  </a:lnTo>
                  <a:lnTo>
                    <a:pt x="4775" y="21539"/>
                  </a:lnTo>
                  <a:lnTo>
                    <a:pt x="1588" y="11023"/>
                  </a:lnTo>
                  <a:cubicBezTo>
                    <a:pt x="1029" y="9131"/>
                    <a:pt x="609" y="7074"/>
                    <a:pt x="253"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6" name="Shape 61"/>
            <p:cNvSpPr/>
            <p:nvPr/>
          </p:nvSpPr>
          <p:spPr>
            <a:xfrm>
              <a:off x="2555070" y="7098111"/>
              <a:ext cx="30467" cy="38112"/>
            </a:xfrm>
            <a:custGeom>
              <a:avLst/>
              <a:gdLst/>
              <a:ahLst/>
              <a:cxnLst/>
              <a:rect l="0" t="0" r="0" b="0"/>
              <a:pathLst>
                <a:path w="30467" h="38112">
                  <a:moveTo>
                    <a:pt x="0" y="0"/>
                  </a:moveTo>
                  <a:lnTo>
                    <a:pt x="7176" y="0"/>
                  </a:lnTo>
                  <a:lnTo>
                    <a:pt x="7176" y="17742"/>
                  </a:lnTo>
                  <a:lnTo>
                    <a:pt x="21857" y="0"/>
                  </a:lnTo>
                  <a:lnTo>
                    <a:pt x="30467" y="0"/>
                  </a:lnTo>
                  <a:lnTo>
                    <a:pt x="14719" y="18770"/>
                  </a:lnTo>
                  <a:lnTo>
                    <a:pt x="30366" y="38112"/>
                  </a:lnTo>
                  <a:lnTo>
                    <a:pt x="21336" y="38112"/>
                  </a:lnTo>
                  <a:lnTo>
                    <a:pt x="7176" y="20155"/>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7" name="Shape 62"/>
            <p:cNvSpPr/>
            <p:nvPr/>
          </p:nvSpPr>
          <p:spPr>
            <a:xfrm>
              <a:off x="2594878" y="7098111"/>
              <a:ext cx="16821" cy="38112"/>
            </a:xfrm>
            <a:custGeom>
              <a:avLst/>
              <a:gdLst/>
              <a:ahLst/>
              <a:cxnLst/>
              <a:rect l="0" t="0" r="0" b="0"/>
              <a:pathLst>
                <a:path w="16821" h="38112">
                  <a:moveTo>
                    <a:pt x="11532" y="0"/>
                  </a:moveTo>
                  <a:lnTo>
                    <a:pt x="16821" y="0"/>
                  </a:lnTo>
                  <a:lnTo>
                    <a:pt x="16821" y="5029"/>
                  </a:lnTo>
                  <a:lnTo>
                    <a:pt x="16625" y="5029"/>
                  </a:lnTo>
                  <a:cubicBezTo>
                    <a:pt x="16192" y="7074"/>
                    <a:pt x="15849" y="9131"/>
                    <a:pt x="15278" y="11023"/>
                  </a:cubicBezTo>
                  <a:lnTo>
                    <a:pt x="12052" y="21539"/>
                  </a:lnTo>
                  <a:lnTo>
                    <a:pt x="16821" y="21539"/>
                  </a:lnTo>
                  <a:lnTo>
                    <a:pt x="16821" y="27444"/>
                  </a:lnTo>
                  <a:lnTo>
                    <a:pt x="10719" y="27444"/>
                  </a:lnTo>
                  <a:lnTo>
                    <a:pt x="7327" y="38112"/>
                  </a:lnTo>
                  <a:lnTo>
                    <a:pt x="0" y="38112"/>
                  </a:lnTo>
                  <a:lnTo>
                    <a:pt x="1153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8" name="Shape 63"/>
            <p:cNvSpPr/>
            <p:nvPr/>
          </p:nvSpPr>
          <p:spPr>
            <a:xfrm>
              <a:off x="2611700"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9" name="Shape 64"/>
            <p:cNvSpPr/>
            <p:nvPr/>
          </p:nvSpPr>
          <p:spPr>
            <a:xfrm>
              <a:off x="1847934" y="6991617"/>
              <a:ext cx="44755" cy="52692"/>
            </a:xfrm>
            <a:custGeom>
              <a:avLst/>
              <a:gdLst/>
              <a:ahLst/>
              <a:cxnLst/>
              <a:rect l="0" t="0" r="0" b="0"/>
              <a:pathLst>
                <a:path w="44755" h="52692">
                  <a:moveTo>
                    <a:pt x="0" y="0"/>
                  </a:moveTo>
                  <a:lnTo>
                    <a:pt x="11938" y="0"/>
                  </a:lnTo>
                  <a:lnTo>
                    <a:pt x="11938" y="32627"/>
                  </a:lnTo>
                  <a:cubicBezTo>
                    <a:pt x="11938" y="39929"/>
                    <a:pt x="13309" y="42570"/>
                    <a:pt x="19317" y="42570"/>
                  </a:cubicBezTo>
                  <a:cubicBezTo>
                    <a:pt x="22796" y="42570"/>
                    <a:pt x="27254" y="41199"/>
                    <a:pt x="32727" y="39103"/>
                  </a:cubicBezTo>
                  <a:lnTo>
                    <a:pt x="32727" y="0"/>
                  </a:lnTo>
                  <a:lnTo>
                    <a:pt x="44755" y="0"/>
                  </a:lnTo>
                  <a:lnTo>
                    <a:pt x="44755" y="51321"/>
                  </a:lnTo>
                  <a:lnTo>
                    <a:pt x="33185" y="51321"/>
                  </a:lnTo>
                  <a:lnTo>
                    <a:pt x="33185" y="47219"/>
                  </a:lnTo>
                  <a:cubicBezTo>
                    <a:pt x="27076" y="50495"/>
                    <a:pt x="21336" y="52692"/>
                    <a:pt x="15405" y="52692"/>
                  </a:cubicBezTo>
                  <a:cubicBezTo>
                    <a:pt x="2006" y="52692"/>
                    <a:pt x="0" y="43205"/>
                    <a:pt x="0" y="32627"/>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0" name="Shape 42222"/>
            <p:cNvSpPr/>
            <p:nvPr/>
          </p:nvSpPr>
          <p:spPr>
            <a:xfrm>
              <a:off x="1783443" y="6991617"/>
              <a:ext cx="12116" cy="51321"/>
            </a:xfrm>
            <a:custGeom>
              <a:avLst/>
              <a:gdLst/>
              <a:ahLst/>
              <a:cxnLst/>
              <a:rect l="0" t="0" r="0" b="0"/>
              <a:pathLst>
                <a:path w="12116" h="51321">
                  <a:moveTo>
                    <a:pt x="0" y="0"/>
                  </a:moveTo>
                  <a:lnTo>
                    <a:pt x="12116" y="0"/>
                  </a:lnTo>
                  <a:lnTo>
                    <a:pt x="12116" y="51321"/>
                  </a:lnTo>
                  <a:lnTo>
                    <a:pt x="0" y="5132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1" name="Shape 66"/>
            <p:cNvSpPr/>
            <p:nvPr/>
          </p:nvSpPr>
          <p:spPr>
            <a:xfrm>
              <a:off x="1941507" y="6990334"/>
              <a:ext cx="23153" cy="53403"/>
            </a:xfrm>
            <a:custGeom>
              <a:avLst/>
              <a:gdLst/>
              <a:ahLst/>
              <a:cxnLst/>
              <a:rect l="0" t="0" r="0" b="0"/>
              <a:pathLst>
                <a:path w="23153" h="53403">
                  <a:moveTo>
                    <a:pt x="23152" y="0"/>
                  </a:moveTo>
                  <a:lnTo>
                    <a:pt x="23153" y="0"/>
                  </a:lnTo>
                  <a:lnTo>
                    <a:pt x="23153" y="9665"/>
                  </a:lnTo>
                  <a:lnTo>
                    <a:pt x="23152" y="9665"/>
                  </a:lnTo>
                  <a:cubicBezTo>
                    <a:pt x="13500" y="9665"/>
                    <a:pt x="12027" y="16231"/>
                    <a:pt x="12027" y="22060"/>
                  </a:cubicBezTo>
                  <a:lnTo>
                    <a:pt x="12027" y="22885"/>
                  </a:lnTo>
                  <a:lnTo>
                    <a:pt x="23153" y="22885"/>
                  </a:lnTo>
                  <a:lnTo>
                    <a:pt x="23153" y="30721"/>
                  </a:lnTo>
                  <a:lnTo>
                    <a:pt x="11950" y="30721"/>
                  </a:lnTo>
                  <a:lnTo>
                    <a:pt x="11950" y="31624"/>
                  </a:lnTo>
                  <a:cubicBezTo>
                    <a:pt x="11950" y="35370"/>
                    <a:pt x="12220" y="38450"/>
                    <a:pt x="14063" y="40593"/>
                  </a:cubicBezTo>
                  <a:lnTo>
                    <a:pt x="23153" y="43228"/>
                  </a:lnTo>
                  <a:lnTo>
                    <a:pt x="23153" y="53403"/>
                  </a:lnTo>
                  <a:lnTo>
                    <a:pt x="5596" y="48161"/>
                  </a:lnTo>
                  <a:cubicBezTo>
                    <a:pt x="1642" y="44126"/>
                    <a:pt x="0" y="37833"/>
                    <a:pt x="0" y="28804"/>
                  </a:cubicBezTo>
                  <a:lnTo>
                    <a:pt x="0" y="25616"/>
                  </a:lnTo>
                  <a:cubicBezTo>
                    <a:pt x="0" y="8395"/>
                    <a:pt x="7836"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2" name="Shape 67"/>
            <p:cNvSpPr/>
            <p:nvPr/>
          </p:nvSpPr>
          <p:spPr>
            <a:xfrm>
              <a:off x="1695064" y="6990334"/>
              <a:ext cx="39014" cy="53873"/>
            </a:xfrm>
            <a:custGeom>
              <a:avLst/>
              <a:gdLst/>
              <a:ahLst/>
              <a:cxnLst/>
              <a:rect l="0" t="0" r="0" b="0"/>
              <a:pathLst>
                <a:path w="39014" h="53873">
                  <a:moveTo>
                    <a:pt x="20510" y="0"/>
                  </a:moveTo>
                  <a:cubicBezTo>
                    <a:pt x="26339" y="0"/>
                    <a:pt x="33998" y="1194"/>
                    <a:pt x="36550" y="2019"/>
                  </a:cubicBezTo>
                  <a:lnTo>
                    <a:pt x="36550" y="10389"/>
                  </a:lnTo>
                  <a:cubicBezTo>
                    <a:pt x="30810" y="9843"/>
                    <a:pt x="25158" y="9487"/>
                    <a:pt x="20701" y="9487"/>
                  </a:cubicBezTo>
                  <a:cubicBezTo>
                    <a:pt x="14491" y="9487"/>
                    <a:pt x="11849" y="10020"/>
                    <a:pt x="11849" y="13678"/>
                  </a:cubicBezTo>
                  <a:cubicBezTo>
                    <a:pt x="11849" y="16955"/>
                    <a:pt x="13677" y="17882"/>
                    <a:pt x="19964" y="20333"/>
                  </a:cubicBezTo>
                  <a:lnTo>
                    <a:pt x="24066" y="21984"/>
                  </a:lnTo>
                  <a:cubicBezTo>
                    <a:pt x="35090" y="26442"/>
                    <a:pt x="38938" y="29909"/>
                    <a:pt x="39014" y="38380"/>
                  </a:cubicBezTo>
                  <a:cubicBezTo>
                    <a:pt x="39014" y="48044"/>
                    <a:pt x="32537" y="53873"/>
                    <a:pt x="18237" y="53873"/>
                  </a:cubicBezTo>
                  <a:cubicBezTo>
                    <a:pt x="11125" y="53873"/>
                    <a:pt x="3010" y="52604"/>
                    <a:pt x="723" y="51867"/>
                  </a:cubicBezTo>
                  <a:lnTo>
                    <a:pt x="723" y="43294"/>
                  </a:lnTo>
                  <a:cubicBezTo>
                    <a:pt x="3378" y="43485"/>
                    <a:pt x="11125" y="44488"/>
                    <a:pt x="17690" y="44488"/>
                  </a:cubicBezTo>
                  <a:cubicBezTo>
                    <a:pt x="25158" y="44488"/>
                    <a:pt x="27153" y="42749"/>
                    <a:pt x="27153" y="39116"/>
                  </a:cubicBezTo>
                  <a:cubicBezTo>
                    <a:pt x="27153" y="35561"/>
                    <a:pt x="25615" y="34634"/>
                    <a:pt x="18046" y="31624"/>
                  </a:cubicBezTo>
                  <a:lnTo>
                    <a:pt x="14135" y="30099"/>
                  </a:lnTo>
                  <a:cubicBezTo>
                    <a:pt x="4470" y="26264"/>
                    <a:pt x="0" y="21882"/>
                    <a:pt x="0" y="13945"/>
                  </a:cubicBezTo>
                  <a:cubicBezTo>
                    <a:pt x="0" y="3658"/>
                    <a:pt x="6832" y="0"/>
                    <a:pt x="20510"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3" name="Shape 68"/>
            <p:cNvSpPr/>
            <p:nvPr/>
          </p:nvSpPr>
          <p:spPr>
            <a:xfrm>
              <a:off x="1639768" y="6990334"/>
              <a:ext cx="44755" cy="52604"/>
            </a:xfrm>
            <a:custGeom>
              <a:avLst/>
              <a:gdLst/>
              <a:ahLst/>
              <a:cxnLst/>
              <a:rect l="0" t="0" r="0" b="0"/>
              <a:pathLst>
                <a:path w="44755" h="52604">
                  <a:moveTo>
                    <a:pt x="28346" y="0"/>
                  </a:moveTo>
                  <a:cubicBezTo>
                    <a:pt x="42824" y="0"/>
                    <a:pt x="44755" y="8395"/>
                    <a:pt x="44755" y="20054"/>
                  </a:cubicBezTo>
                  <a:lnTo>
                    <a:pt x="44755" y="52604"/>
                  </a:lnTo>
                  <a:lnTo>
                    <a:pt x="32614" y="52604"/>
                  </a:lnTo>
                  <a:lnTo>
                    <a:pt x="32614" y="20054"/>
                  </a:lnTo>
                  <a:cubicBezTo>
                    <a:pt x="32614" y="12675"/>
                    <a:pt x="31343" y="10135"/>
                    <a:pt x="25425" y="10135"/>
                  </a:cubicBezTo>
                  <a:cubicBezTo>
                    <a:pt x="21958" y="10135"/>
                    <a:pt x="17399" y="11405"/>
                    <a:pt x="11925" y="13589"/>
                  </a:cubicBezTo>
                  <a:lnTo>
                    <a:pt x="11925" y="52604"/>
                  </a:lnTo>
                  <a:lnTo>
                    <a:pt x="0" y="52604"/>
                  </a:lnTo>
                  <a:lnTo>
                    <a:pt x="0" y="1283"/>
                  </a:lnTo>
                  <a:lnTo>
                    <a:pt x="11481" y="1283"/>
                  </a:lnTo>
                  <a:lnTo>
                    <a:pt x="11481" y="5385"/>
                  </a:lnTo>
                  <a:cubicBezTo>
                    <a:pt x="17043"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4" name="Shape 69"/>
            <p:cNvSpPr/>
            <p:nvPr/>
          </p:nvSpPr>
          <p:spPr>
            <a:xfrm>
              <a:off x="1901413" y="6978574"/>
              <a:ext cx="34099" cy="65735"/>
            </a:xfrm>
            <a:custGeom>
              <a:avLst/>
              <a:gdLst/>
              <a:ahLst/>
              <a:cxnLst/>
              <a:rect l="0" t="0" r="0" b="0"/>
              <a:pathLst>
                <a:path w="34099" h="65735">
                  <a:moveTo>
                    <a:pt x="9563" y="0"/>
                  </a:moveTo>
                  <a:lnTo>
                    <a:pt x="21603" y="0"/>
                  </a:lnTo>
                  <a:lnTo>
                    <a:pt x="21603" y="13043"/>
                  </a:lnTo>
                  <a:lnTo>
                    <a:pt x="34099" y="13043"/>
                  </a:lnTo>
                  <a:lnTo>
                    <a:pt x="34099" y="22707"/>
                  </a:lnTo>
                  <a:lnTo>
                    <a:pt x="21603" y="22707"/>
                  </a:lnTo>
                  <a:lnTo>
                    <a:pt x="21603" y="50787"/>
                  </a:lnTo>
                  <a:cubicBezTo>
                    <a:pt x="21603" y="55511"/>
                    <a:pt x="21971" y="56426"/>
                    <a:pt x="26339" y="56426"/>
                  </a:cubicBezTo>
                  <a:cubicBezTo>
                    <a:pt x="28981" y="56426"/>
                    <a:pt x="32626" y="56248"/>
                    <a:pt x="34099" y="56070"/>
                  </a:cubicBezTo>
                  <a:lnTo>
                    <a:pt x="34099" y="64262"/>
                  </a:lnTo>
                  <a:cubicBezTo>
                    <a:pt x="32727" y="64643"/>
                    <a:pt x="28257" y="65735"/>
                    <a:pt x="23698" y="65735"/>
                  </a:cubicBezTo>
                  <a:cubicBezTo>
                    <a:pt x="13576" y="65735"/>
                    <a:pt x="9563" y="61722"/>
                    <a:pt x="9563" y="50965"/>
                  </a:cubicBezTo>
                  <a:lnTo>
                    <a:pt x="9563" y="22707"/>
                  </a:lnTo>
                  <a:lnTo>
                    <a:pt x="0" y="21895"/>
                  </a:lnTo>
                  <a:lnTo>
                    <a:pt x="0" y="13043"/>
                  </a:lnTo>
                  <a:lnTo>
                    <a:pt x="9563" y="13043"/>
                  </a:lnTo>
                  <a:lnTo>
                    <a:pt x="956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5" name="Shape 70"/>
            <p:cNvSpPr/>
            <p:nvPr/>
          </p:nvSpPr>
          <p:spPr>
            <a:xfrm>
              <a:off x="1804652" y="6978574"/>
              <a:ext cx="34099" cy="65735"/>
            </a:xfrm>
            <a:custGeom>
              <a:avLst/>
              <a:gdLst/>
              <a:ahLst/>
              <a:cxnLst/>
              <a:rect l="0" t="0" r="0" b="0"/>
              <a:pathLst>
                <a:path w="34099" h="65735">
                  <a:moveTo>
                    <a:pt x="9576" y="0"/>
                  </a:moveTo>
                  <a:lnTo>
                    <a:pt x="21603" y="0"/>
                  </a:lnTo>
                  <a:lnTo>
                    <a:pt x="21603" y="13043"/>
                  </a:lnTo>
                  <a:lnTo>
                    <a:pt x="34099" y="13043"/>
                  </a:lnTo>
                  <a:lnTo>
                    <a:pt x="34099" y="22707"/>
                  </a:lnTo>
                  <a:lnTo>
                    <a:pt x="21603" y="22707"/>
                  </a:lnTo>
                  <a:lnTo>
                    <a:pt x="21603" y="50787"/>
                  </a:lnTo>
                  <a:cubicBezTo>
                    <a:pt x="21603" y="55511"/>
                    <a:pt x="21971" y="56426"/>
                    <a:pt x="26353" y="56426"/>
                  </a:cubicBezTo>
                  <a:cubicBezTo>
                    <a:pt x="28994" y="56426"/>
                    <a:pt x="32639" y="56248"/>
                    <a:pt x="34099" y="56070"/>
                  </a:cubicBezTo>
                  <a:lnTo>
                    <a:pt x="34099" y="64262"/>
                  </a:lnTo>
                  <a:cubicBezTo>
                    <a:pt x="32728" y="64643"/>
                    <a:pt x="28270" y="65735"/>
                    <a:pt x="23711"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6" name="Shape 71"/>
            <p:cNvSpPr/>
            <p:nvPr/>
          </p:nvSpPr>
          <p:spPr>
            <a:xfrm>
              <a:off x="1739602" y="6978574"/>
              <a:ext cx="34099" cy="65735"/>
            </a:xfrm>
            <a:custGeom>
              <a:avLst/>
              <a:gdLst/>
              <a:ahLst/>
              <a:cxnLst/>
              <a:rect l="0" t="0" r="0" b="0"/>
              <a:pathLst>
                <a:path w="34099" h="65735">
                  <a:moveTo>
                    <a:pt x="9576" y="0"/>
                  </a:moveTo>
                  <a:lnTo>
                    <a:pt x="21616" y="0"/>
                  </a:lnTo>
                  <a:lnTo>
                    <a:pt x="21616" y="13043"/>
                  </a:lnTo>
                  <a:lnTo>
                    <a:pt x="34099" y="13043"/>
                  </a:lnTo>
                  <a:lnTo>
                    <a:pt x="34099" y="22707"/>
                  </a:lnTo>
                  <a:lnTo>
                    <a:pt x="21616" y="22707"/>
                  </a:lnTo>
                  <a:lnTo>
                    <a:pt x="21616" y="50787"/>
                  </a:lnTo>
                  <a:cubicBezTo>
                    <a:pt x="21616" y="55511"/>
                    <a:pt x="21972" y="56426"/>
                    <a:pt x="26353" y="56426"/>
                  </a:cubicBezTo>
                  <a:cubicBezTo>
                    <a:pt x="28994" y="56426"/>
                    <a:pt x="32639" y="56248"/>
                    <a:pt x="34099" y="56070"/>
                  </a:cubicBezTo>
                  <a:lnTo>
                    <a:pt x="34099" y="64262"/>
                  </a:lnTo>
                  <a:cubicBezTo>
                    <a:pt x="32728" y="64643"/>
                    <a:pt x="28270" y="65735"/>
                    <a:pt x="23699"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7" name="Shape 42223"/>
            <p:cNvSpPr/>
            <p:nvPr/>
          </p:nvSpPr>
          <p:spPr>
            <a:xfrm>
              <a:off x="1613161" y="6975209"/>
              <a:ext cx="12764" cy="67729"/>
            </a:xfrm>
            <a:custGeom>
              <a:avLst/>
              <a:gdLst/>
              <a:ahLst/>
              <a:cxnLst/>
              <a:rect l="0" t="0" r="0" b="0"/>
              <a:pathLst>
                <a:path w="12764" h="67729">
                  <a:moveTo>
                    <a:pt x="0" y="0"/>
                  </a:moveTo>
                  <a:lnTo>
                    <a:pt x="12764" y="0"/>
                  </a:lnTo>
                  <a:lnTo>
                    <a:pt x="12764" y="67729"/>
                  </a:lnTo>
                  <a:lnTo>
                    <a:pt x="0" y="6772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8" name="Shape 42224"/>
            <p:cNvSpPr/>
            <p:nvPr/>
          </p:nvSpPr>
          <p:spPr>
            <a:xfrm>
              <a:off x="1783342" y="6972097"/>
              <a:ext cx="12395" cy="11582"/>
            </a:xfrm>
            <a:custGeom>
              <a:avLst/>
              <a:gdLst/>
              <a:ahLst/>
              <a:cxnLst/>
              <a:rect l="0" t="0" r="0" b="0"/>
              <a:pathLst>
                <a:path w="12395" h="11582">
                  <a:moveTo>
                    <a:pt x="0" y="0"/>
                  </a:moveTo>
                  <a:lnTo>
                    <a:pt x="12395" y="0"/>
                  </a:lnTo>
                  <a:lnTo>
                    <a:pt x="12395" y="11582"/>
                  </a:lnTo>
                  <a:lnTo>
                    <a:pt x="0" y="1158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9" name="Shape 74"/>
            <p:cNvSpPr/>
            <p:nvPr/>
          </p:nvSpPr>
          <p:spPr>
            <a:xfrm>
              <a:off x="1964660" y="7033083"/>
              <a:ext cx="20967" cy="11226"/>
            </a:xfrm>
            <a:custGeom>
              <a:avLst/>
              <a:gdLst/>
              <a:ahLst/>
              <a:cxnLst/>
              <a:rect l="0" t="0" r="0" b="0"/>
              <a:pathLst>
                <a:path w="20967" h="11226">
                  <a:moveTo>
                    <a:pt x="20967" y="0"/>
                  </a:moveTo>
                  <a:lnTo>
                    <a:pt x="20967" y="9030"/>
                  </a:lnTo>
                  <a:cubicBezTo>
                    <a:pt x="17132" y="9944"/>
                    <a:pt x="10489" y="11226"/>
                    <a:pt x="1917" y="11226"/>
                  </a:cubicBezTo>
                  <a:lnTo>
                    <a:pt x="0" y="10654"/>
                  </a:lnTo>
                  <a:lnTo>
                    <a:pt x="0" y="480"/>
                  </a:lnTo>
                  <a:lnTo>
                    <a:pt x="2463" y="1194"/>
                  </a:lnTo>
                  <a:cubicBezTo>
                    <a:pt x="7848" y="1194"/>
                    <a:pt x="14223" y="647"/>
                    <a:pt x="20967"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0" name="Shape 75"/>
            <p:cNvSpPr/>
            <p:nvPr/>
          </p:nvSpPr>
          <p:spPr>
            <a:xfrm>
              <a:off x="1964660" y="6990334"/>
              <a:ext cx="23151" cy="30721"/>
            </a:xfrm>
            <a:custGeom>
              <a:avLst/>
              <a:gdLst/>
              <a:ahLst/>
              <a:cxnLst/>
              <a:rect l="0" t="0" r="0" b="0"/>
              <a:pathLst>
                <a:path w="23151" h="30721">
                  <a:moveTo>
                    <a:pt x="0" y="0"/>
                  </a:moveTo>
                  <a:lnTo>
                    <a:pt x="18000" y="7507"/>
                  </a:lnTo>
                  <a:cubicBezTo>
                    <a:pt x="21647" y="12236"/>
                    <a:pt x="23151" y="18917"/>
                    <a:pt x="23151" y="26721"/>
                  </a:cubicBezTo>
                  <a:lnTo>
                    <a:pt x="23151" y="30721"/>
                  </a:lnTo>
                  <a:lnTo>
                    <a:pt x="0" y="30721"/>
                  </a:lnTo>
                  <a:lnTo>
                    <a:pt x="0" y="22885"/>
                  </a:lnTo>
                  <a:lnTo>
                    <a:pt x="11125" y="22885"/>
                  </a:lnTo>
                  <a:lnTo>
                    <a:pt x="11125" y="22060"/>
                  </a:lnTo>
                  <a:cubicBezTo>
                    <a:pt x="11125" y="19100"/>
                    <a:pt x="10826" y="16002"/>
                    <a:pt x="9286" y="13643"/>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1" name="Shape 76"/>
            <p:cNvSpPr/>
            <p:nvPr/>
          </p:nvSpPr>
          <p:spPr>
            <a:xfrm>
              <a:off x="2014748" y="6990334"/>
              <a:ext cx="23164" cy="53975"/>
            </a:xfrm>
            <a:custGeom>
              <a:avLst/>
              <a:gdLst/>
              <a:ahLst/>
              <a:cxnLst/>
              <a:rect l="0" t="0" r="0" b="0"/>
              <a:pathLst>
                <a:path w="23164" h="53975">
                  <a:moveTo>
                    <a:pt x="23152" y="0"/>
                  </a:moveTo>
                  <a:lnTo>
                    <a:pt x="23164" y="4"/>
                  </a:lnTo>
                  <a:lnTo>
                    <a:pt x="23164" y="10305"/>
                  </a:lnTo>
                  <a:lnTo>
                    <a:pt x="23152" y="10300"/>
                  </a:lnTo>
                  <a:cubicBezTo>
                    <a:pt x="15404"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2" name="Shape 77"/>
            <p:cNvSpPr/>
            <p:nvPr/>
          </p:nvSpPr>
          <p:spPr>
            <a:xfrm>
              <a:off x="2037913"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4" y="35010"/>
                    <a:pt x="11214" y="30095"/>
                  </a:cubicBezTo>
                  <a:lnTo>
                    <a:pt x="11214" y="23784"/>
                  </a:lnTo>
                  <a:cubicBezTo>
                    <a:pt x="11214"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3" name="Shape 78"/>
            <p:cNvSpPr/>
            <p:nvPr/>
          </p:nvSpPr>
          <p:spPr>
            <a:xfrm>
              <a:off x="2176101" y="6990334"/>
              <a:ext cx="23158" cy="53404"/>
            </a:xfrm>
            <a:custGeom>
              <a:avLst/>
              <a:gdLst/>
              <a:ahLst/>
              <a:cxnLst/>
              <a:rect l="0" t="0" r="0" b="0"/>
              <a:pathLst>
                <a:path w="23158" h="53404">
                  <a:moveTo>
                    <a:pt x="23152" y="0"/>
                  </a:moveTo>
                  <a:lnTo>
                    <a:pt x="23158" y="2"/>
                  </a:lnTo>
                  <a:lnTo>
                    <a:pt x="23158" y="9668"/>
                  </a:lnTo>
                  <a:lnTo>
                    <a:pt x="23152" y="9665"/>
                  </a:lnTo>
                  <a:cubicBezTo>
                    <a:pt x="13501" y="9665"/>
                    <a:pt x="12040" y="16231"/>
                    <a:pt x="12040" y="22060"/>
                  </a:cubicBezTo>
                  <a:lnTo>
                    <a:pt x="12040" y="22885"/>
                  </a:lnTo>
                  <a:lnTo>
                    <a:pt x="23158" y="22885"/>
                  </a:lnTo>
                  <a:lnTo>
                    <a:pt x="23158" y="30721"/>
                  </a:lnTo>
                  <a:lnTo>
                    <a:pt x="11951" y="30721"/>
                  </a:lnTo>
                  <a:lnTo>
                    <a:pt x="11951" y="31624"/>
                  </a:lnTo>
                  <a:cubicBezTo>
                    <a:pt x="11951" y="35370"/>
                    <a:pt x="12224" y="38450"/>
                    <a:pt x="14069" y="40593"/>
                  </a:cubicBezTo>
                  <a:lnTo>
                    <a:pt x="23158" y="43229"/>
                  </a:lnTo>
                  <a:lnTo>
                    <a:pt x="23158" y="53404"/>
                  </a:lnTo>
                  <a:lnTo>
                    <a:pt x="5596" y="48161"/>
                  </a:lnTo>
                  <a:cubicBezTo>
                    <a:pt x="1642" y="44126"/>
                    <a:pt x="0" y="37833"/>
                    <a:pt x="0" y="28804"/>
                  </a:cubicBezTo>
                  <a:lnTo>
                    <a:pt x="0" y="25616"/>
                  </a:lnTo>
                  <a:cubicBezTo>
                    <a:pt x="0" y="8395"/>
                    <a:pt x="7849"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4" name="Shape 79"/>
            <p:cNvSpPr/>
            <p:nvPr/>
          </p:nvSpPr>
          <p:spPr>
            <a:xfrm>
              <a:off x="2123447" y="6975209"/>
              <a:ext cx="53239" cy="67729"/>
            </a:xfrm>
            <a:custGeom>
              <a:avLst/>
              <a:gdLst/>
              <a:ahLst/>
              <a:cxnLst/>
              <a:rect l="0" t="0" r="0" b="0"/>
              <a:pathLst>
                <a:path w="53239" h="67729">
                  <a:moveTo>
                    <a:pt x="0" y="0"/>
                  </a:moveTo>
                  <a:lnTo>
                    <a:pt x="53239" y="0"/>
                  </a:lnTo>
                  <a:lnTo>
                    <a:pt x="53239" y="10579"/>
                  </a:lnTo>
                  <a:lnTo>
                    <a:pt x="32995" y="10579"/>
                  </a:lnTo>
                  <a:lnTo>
                    <a:pt x="32995" y="67729"/>
                  </a:lnTo>
                  <a:lnTo>
                    <a:pt x="20244" y="67729"/>
                  </a:lnTo>
                  <a:lnTo>
                    <a:pt x="20244" y="10579"/>
                  </a:lnTo>
                  <a:lnTo>
                    <a:pt x="0" y="1057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5" name="Shape 80"/>
            <p:cNvSpPr/>
            <p:nvPr/>
          </p:nvSpPr>
          <p:spPr>
            <a:xfrm>
              <a:off x="2065853" y="6970738"/>
              <a:ext cx="34468" cy="72199"/>
            </a:xfrm>
            <a:custGeom>
              <a:avLst/>
              <a:gdLst/>
              <a:ahLst/>
              <a:cxnLst/>
              <a:rect l="0" t="0" r="0" b="0"/>
              <a:pathLst>
                <a:path w="34468" h="72199">
                  <a:moveTo>
                    <a:pt x="23444" y="0"/>
                  </a:moveTo>
                  <a:cubicBezTo>
                    <a:pt x="27711" y="0"/>
                    <a:pt x="31737" y="736"/>
                    <a:pt x="34468" y="1460"/>
                  </a:cubicBezTo>
                  <a:lnTo>
                    <a:pt x="34468" y="9119"/>
                  </a:lnTo>
                  <a:cubicBezTo>
                    <a:pt x="31915" y="9030"/>
                    <a:pt x="29096" y="8851"/>
                    <a:pt x="26454" y="8851"/>
                  </a:cubicBezTo>
                  <a:cubicBezTo>
                    <a:pt x="21437" y="8851"/>
                    <a:pt x="21158" y="10846"/>
                    <a:pt x="21158" y="16142"/>
                  </a:cubicBezTo>
                  <a:lnTo>
                    <a:pt x="21158" y="20879"/>
                  </a:lnTo>
                  <a:lnTo>
                    <a:pt x="34277" y="20879"/>
                  </a:lnTo>
                  <a:lnTo>
                    <a:pt x="34277" y="30543"/>
                  </a:lnTo>
                  <a:lnTo>
                    <a:pt x="21158" y="30543"/>
                  </a:lnTo>
                  <a:lnTo>
                    <a:pt x="21158" y="72199"/>
                  </a:lnTo>
                  <a:lnTo>
                    <a:pt x="9030" y="72199"/>
                  </a:lnTo>
                  <a:lnTo>
                    <a:pt x="9030" y="30543"/>
                  </a:lnTo>
                  <a:lnTo>
                    <a:pt x="0" y="29731"/>
                  </a:lnTo>
                  <a:lnTo>
                    <a:pt x="0" y="20879"/>
                  </a:lnTo>
                  <a:lnTo>
                    <a:pt x="9030" y="20879"/>
                  </a:lnTo>
                  <a:lnTo>
                    <a:pt x="9030" y="15951"/>
                  </a:lnTo>
                  <a:cubicBezTo>
                    <a:pt x="9030" y="6565"/>
                    <a:pt x="11684" y="0"/>
                    <a:pt x="2344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6" name="Shape 81"/>
            <p:cNvSpPr/>
            <p:nvPr/>
          </p:nvSpPr>
          <p:spPr>
            <a:xfrm>
              <a:off x="2199260" y="7033083"/>
              <a:ext cx="20962" cy="11226"/>
            </a:xfrm>
            <a:custGeom>
              <a:avLst/>
              <a:gdLst/>
              <a:ahLst/>
              <a:cxnLst/>
              <a:rect l="0" t="0" r="0" b="0"/>
              <a:pathLst>
                <a:path w="20962" h="11226">
                  <a:moveTo>
                    <a:pt x="20962" y="0"/>
                  </a:moveTo>
                  <a:lnTo>
                    <a:pt x="20962" y="9030"/>
                  </a:lnTo>
                  <a:cubicBezTo>
                    <a:pt x="17126" y="9944"/>
                    <a:pt x="10485" y="11226"/>
                    <a:pt x="1912" y="11226"/>
                  </a:cubicBezTo>
                  <a:lnTo>
                    <a:pt x="0" y="10656"/>
                  </a:lnTo>
                  <a:lnTo>
                    <a:pt x="0" y="481"/>
                  </a:lnTo>
                  <a:lnTo>
                    <a:pt x="2458" y="1194"/>
                  </a:lnTo>
                  <a:cubicBezTo>
                    <a:pt x="7843" y="1194"/>
                    <a:pt x="14231" y="647"/>
                    <a:pt x="2096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7" name="Shape 82"/>
            <p:cNvSpPr/>
            <p:nvPr/>
          </p:nvSpPr>
          <p:spPr>
            <a:xfrm>
              <a:off x="2199260" y="6990336"/>
              <a:ext cx="23146" cy="30719"/>
            </a:xfrm>
            <a:custGeom>
              <a:avLst/>
              <a:gdLst/>
              <a:ahLst/>
              <a:cxnLst/>
              <a:rect l="0" t="0" r="0" b="0"/>
              <a:pathLst>
                <a:path w="23146" h="30719">
                  <a:moveTo>
                    <a:pt x="0" y="0"/>
                  </a:moveTo>
                  <a:lnTo>
                    <a:pt x="17994" y="7505"/>
                  </a:lnTo>
                  <a:cubicBezTo>
                    <a:pt x="21641" y="12234"/>
                    <a:pt x="23146" y="18914"/>
                    <a:pt x="23146" y="26719"/>
                  </a:cubicBezTo>
                  <a:lnTo>
                    <a:pt x="23146" y="30719"/>
                  </a:lnTo>
                  <a:lnTo>
                    <a:pt x="0" y="30719"/>
                  </a:lnTo>
                  <a:lnTo>
                    <a:pt x="0" y="22883"/>
                  </a:lnTo>
                  <a:lnTo>
                    <a:pt x="11119" y="22883"/>
                  </a:lnTo>
                  <a:lnTo>
                    <a:pt x="11119" y="22058"/>
                  </a:lnTo>
                  <a:cubicBezTo>
                    <a:pt x="11119" y="19098"/>
                    <a:pt x="10824" y="16000"/>
                    <a:pt x="9285" y="13641"/>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8" name="Shape 83"/>
            <p:cNvSpPr/>
            <p:nvPr/>
          </p:nvSpPr>
          <p:spPr>
            <a:xfrm>
              <a:off x="2392853" y="6990334"/>
              <a:ext cx="23164" cy="53975"/>
            </a:xfrm>
            <a:custGeom>
              <a:avLst/>
              <a:gdLst/>
              <a:ahLst/>
              <a:cxnLst/>
              <a:rect l="0" t="0" r="0" b="0"/>
              <a:pathLst>
                <a:path w="23164" h="53975">
                  <a:moveTo>
                    <a:pt x="23152" y="0"/>
                  </a:moveTo>
                  <a:lnTo>
                    <a:pt x="23164" y="4"/>
                  </a:lnTo>
                  <a:lnTo>
                    <a:pt x="23164" y="10305"/>
                  </a:lnTo>
                  <a:lnTo>
                    <a:pt x="23152" y="10300"/>
                  </a:lnTo>
                  <a:cubicBezTo>
                    <a:pt x="15405"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9" name="Shape 84"/>
            <p:cNvSpPr/>
            <p:nvPr/>
          </p:nvSpPr>
          <p:spPr>
            <a:xfrm>
              <a:off x="2337099" y="6990334"/>
              <a:ext cx="44755" cy="52604"/>
            </a:xfrm>
            <a:custGeom>
              <a:avLst/>
              <a:gdLst/>
              <a:ahLst/>
              <a:cxnLst/>
              <a:rect l="0" t="0" r="0" b="0"/>
              <a:pathLst>
                <a:path w="44755" h="52604">
                  <a:moveTo>
                    <a:pt x="28346" y="0"/>
                  </a:moveTo>
                  <a:cubicBezTo>
                    <a:pt x="42850" y="0"/>
                    <a:pt x="44755" y="8395"/>
                    <a:pt x="44755" y="20054"/>
                  </a:cubicBezTo>
                  <a:lnTo>
                    <a:pt x="44755" y="52604"/>
                  </a:lnTo>
                  <a:lnTo>
                    <a:pt x="32627" y="52604"/>
                  </a:lnTo>
                  <a:lnTo>
                    <a:pt x="32627" y="20054"/>
                  </a:lnTo>
                  <a:cubicBezTo>
                    <a:pt x="32627" y="12675"/>
                    <a:pt x="31356" y="10135"/>
                    <a:pt x="25438" y="10135"/>
                  </a:cubicBezTo>
                  <a:cubicBezTo>
                    <a:pt x="21972" y="10135"/>
                    <a:pt x="17412" y="11405"/>
                    <a:pt x="11938" y="13589"/>
                  </a:cubicBezTo>
                  <a:lnTo>
                    <a:pt x="11938" y="52604"/>
                  </a:lnTo>
                  <a:lnTo>
                    <a:pt x="0" y="52604"/>
                  </a:lnTo>
                  <a:lnTo>
                    <a:pt x="0" y="1283"/>
                  </a:lnTo>
                  <a:lnTo>
                    <a:pt x="11494" y="1283"/>
                  </a:lnTo>
                  <a:lnTo>
                    <a:pt x="11494" y="5385"/>
                  </a:lnTo>
                  <a:cubicBezTo>
                    <a:pt x="17044"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0" name="Shape 85"/>
            <p:cNvSpPr/>
            <p:nvPr/>
          </p:nvSpPr>
          <p:spPr>
            <a:xfrm>
              <a:off x="2231499" y="6990334"/>
              <a:ext cx="37478" cy="53975"/>
            </a:xfrm>
            <a:custGeom>
              <a:avLst/>
              <a:gdLst/>
              <a:ahLst/>
              <a:cxnLst/>
              <a:rect l="0" t="0" r="0" b="0"/>
              <a:pathLst>
                <a:path w="37478" h="53975">
                  <a:moveTo>
                    <a:pt x="21616" y="0"/>
                  </a:moveTo>
                  <a:cubicBezTo>
                    <a:pt x="29464" y="0"/>
                    <a:pt x="35103" y="1194"/>
                    <a:pt x="37478" y="1918"/>
                  </a:cubicBezTo>
                  <a:lnTo>
                    <a:pt x="37478" y="11037"/>
                  </a:lnTo>
                  <a:cubicBezTo>
                    <a:pt x="31014" y="10491"/>
                    <a:pt x="26531" y="10211"/>
                    <a:pt x="23711" y="10211"/>
                  </a:cubicBezTo>
                  <a:cubicBezTo>
                    <a:pt x="16231" y="10211"/>
                    <a:pt x="12040" y="12586"/>
                    <a:pt x="12040" y="23711"/>
                  </a:cubicBezTo>
                  <a:lnTo>
                    <a:pt x="12040" y="30176"/>
                  </a:lnTo>
                  <a:cubicBezTo>
                    <a:pt x="12040" y="41211"/>
                    <a:pt x="16231" y="43752"/>
                    <a:pt x="23711" y="43752"/>
                  </a:cubicBezTo>
                  <a:cubicBezTo>
                    <a:pt x="26531" y="43752"/>
                    <a:pt x="31014" y="43485"/>
                    <a:pt x="37478" y="42939"/>
                  </a:cubicBezTo>
                  <a:lnTo>
                    <a:pt x="37478" y="52057"/>
                  </a:lnTo>
                  <a:cubicBezTo>
                    <a:pt x="35103" y="52693"/>
                    <a:pt x="29464" y="53975"/>
                    <a:pt x="21616" y="53975"/>
                  </a:cubicBezTo>
                  <a:cubicBezTo>
                    <a:pt x="6845" y="53975"/>
                    <a:pt x="0" y="45581"/>
                    <a:pt x="0" y="30176"/>
                  </a:cubicBezTo>
                  <a:lnTo>
                    <a:pt x="0" y="23711"/>
                  </a:lnTo>
                  <a:cubicBezTo>
                    <a:pt x="0" y="8027"/>
                    <a:pt x="6845" y="0"/>
                    <a:pt x="2161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1" name="Shape 86"/>
            <p:cNvSpPr/>
            <p:nvPr/>
          </p:nvSpPr>
          <p:spPr>
            <a:xfrm>
              <a:off x="2279251" y="6972110"/>
              <a:ext cx="44755" cy="70828"/>
            </a:xfrm>
            <a:custGeom>
              <a:avLst/>
              <a:gdLst/>
              <a:ahLst/>
              <a:cxnLst/>
              <a:rect l="0" t="0" r="0" b="0"/>
              <a:pathLst>
                <a:path w="44755" h="70828">
                  <a:moveTo>
                    <a:pt x="0" y="0"/>
                  </a:moveTo>
                  <a:lnTo>
                    <a:pt x="11938" y="0"/>
                  </a:lnTo>
                  <a:lnTo>
                    <a:pt x="11938" y="22047"/>
                  </a:lnTo>
                  <a:cubicBezTo>
                    <a:pt x="15494" y="20142"/>
                    <a:pt x="21324" y="18224"/>
                    <a:pt x="27889" y="18224"/>
                  </a:cubicBezTo>
                  <a:cubicBezTo>
                    <a:pt x="40551" y="18224"/>
                    <a:pt x="44755" y="25794"/>
                    <a:pt x="44755" y="38278"/>
                  </a:cubicBezTo>
                  <a:lnTo>
                    <a:pt x="44755" y="70828"/>
                  </a:lnTo>
                  <a:lnTo>
                    <a:pt x="32639" y="70828"/>
                  </a:lnTo>
                  <a:lnTo>
                    <a:pt x="32639" y="38468"/>
                  </a:lnTo>
                  <a:cubicBezTo>
                    <a:pt x="32639" y="30531"/>
                    <a:pt x="30518" y="28360"/>
                    <a:pt x="24511" y="28360"/>
                  </a:cubicBezTo>
                  <a:cubicBezTo>
                    <a:pt x="19596" y="28360"/>
                    <a:pt x="14757" y="29896"/>
                    <a:pt x="11938" y="31179"/>
                  </a:cubicBezTo>
                  <a:lnTo>
                    <a:pt x="11938" y="70828"/>
                  </a:lnTo>
                  <a:lnTo>
                    <a:pt x="0" y="7082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2" name="Shape 87"/>
            <p:cNvSpPr/>
            <p:nvPr/>
          </p:nvSpPr>
          <p:spPr>
            <a:xfrm>
              <a:off x="2416017"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5" y="35010"/>
                    <a:pt x="11215" y="30095"/>
                  </a:cubicBezTo>
                  <a:lnTo>
                    <a:pt x="11215" y="23784"/>
                  </a:lnTo>
                  <a:cubicBezTo>
                    <a:pt x="11215"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3" name="Shape 88"/>
            <p:cNvSpPr/>
            <p:nvPr/>
          </p:nvSpPr>
          <p:spPr>
            <a:xfrm>
              <a:off x="2474488" y="6990334"/>
              <a:ext cx="23159" cy="53975"/>
            </a:xfrm>
            <a:custGeom>
              <a:avLst/>
              <a:gdLst/>
              <a:ahLst/>
              <a:cxnLst/>
              <a:rect l="0" t="0" r="0" b="0"/>
              <a:pathLst>
                <a:path w="23159" h="53975">
                  <a:moveTo>
                    <a:pt x="23152" y="0"/>
                  </a:moveTo>
                  <a:lnTo>
                    <a:pt x="23159" y="2"/>
                  </a:lnTo>
                  <a:lnTo>
                    <a:pt x="23159" y="10302"/>
                  </a:lnTo>
                  <a:lnTo>
                    <a:pt x="23152" y="10300"/>
                  </a:lnTo>
                  <a:cubicBezTo>
                    <a:pt x="15405" y="10300"/>
                    <a:pt x="11951" y="13945"/>
                    <a:pt x="11951" y="23788"/>
                  </a:cubicBezTo>
                  <a:lnTo>
                    <a:pt x="11951" y="30099"/>
                  </a:lnTo>
                  <a:cubicBezTo>
                    <a:pt x="11951" y="39929"/>
                    <a:pt x="15317" y="43663"/>
                    <a:pt x="23152" y="43663"/>
                  </a:cubicBezTo>
                  <a:lnTo>
                    <a:pt x="23159" y="43661"/>
                  </a:lnTo>
                  <a:lnTo>
                    <a:pt x="23159" y="53973"/>
                  </a:lnTo>
                  <a:lnTo>
                    <a:pt x="23152" y="53975"/>
                  </a:lnTo>
                  <a:cubicBezTo>
                    <a:pt x="8204" y="53975"/>
                    <a:pt x="0" y="46304"/>
                    <a:pt x="0" y="30099"/>
                  </a:cubicBezTo>
                  <a:lnTo>
                    <a:pt x="0" y="23788"/>
                  </a:lnTo>
                  <a:cubicBezTo>
                    <a:pt x="0" y="7658"/>
                    <a:pt x="8204"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4" name="Shape 42225"/>
            <p:cNvSpPr/>
            <p:nvPr/>
          </p:nvSpPr>
          <p:spPr>
            <a:xfrm>
              <a:off x="2450802" y="6972097"/>
              <a:ext cx="12027" cy="70841"/>
            </a:xfrm>
            <a:custGeom>
              <a:avLst/>
              <a:gdLst/>
              <a:ahLst/>
              <a:cxnLst/>
              <a:rect l="0" t="0" r="0" b="0"/>
              <a:pathLst>
                <a:path w="12027" h="70841">
                  <a:moveTo>
                    <a:pt x="0" y="0"/>
                  </a:moveTo>
                  <a:lnTo>
                    <a:pt x="12027" y="0"/>
                  </a:lnTo>
                  <a:lnTo>
                    <a:pt x="12027" y="70841"/>
                  </a:lnTo>
                  <a:lnTo>
                    <a:pt x="0" y="7084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5" name="Shape 90"/>
            <p:cNvSpPr/>
            <p:nvPr/>
          </p:nvSpPr>
          <p:spPr>
            <a:xfrm>
              <a:off x="2533073" y="7052691"/>
              <a:ext cx="19514" cy="10175"/>
            </a:xfrm>
            <a:custGeom>
              <a:avLst/>
              <a:gdLst/>
              <a:ahLst/>
              <a:cxnLst/>
              <a:rect l="0" t="0" r="0" b="0"/>
              <a:pathLst>
                <a:path w="19514" h="10175">
                  <a:moveTo>
                    <a:pt x="0" y="0"/>
                  </a:moveTo>
                  <a:cubicBezTo>
                    <a:pt x="5753" y="368"/>
                    <a:pt x="13043" y="826"/>
                    <a:pt x="19342" y="826"/>
                  </a:cubicBezTo>
                  <a:lnTo>
                    <a:pt x="19514" y="784"/>
                  </a:lnTo>
                  <a:lnTo>
                    <a:pt x="19514" y="10175"/>
                  </a:lnTo>
                  <a:lnTo>
                    <a:pt x="7369" y="9346"/>
                  </a:lnTo>
                  <a:cubicBezTo>
                    <a:pt x="3677" y="8890"/>
                    <a:pt x="870" y="8388"/>
                    <a:pt x="0" y="8204"/>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6" name="Shape 91"/>
            <p:cNvSpPr/>
            <p:nvPr/>
          </p:nvSpPr>
          <p:spPr>
            <a:xfrm>
              <a:off x="2530165" y="6991160"/>
              <a:ext cx="22422" cy="52047"/>
            </a:xfrm>
            <a:custGeom>
              <a:avLst/>
              <a:gdLst/>
              <a:ahLst/>
              <a:cxnLst/>
              <a:rect l="0" t="0" r="0" b="0"/>
              <a:pathLst>
                <a:path w="22422" h="52047">
                  <a:moveTo>
                    <a:pt x="22422" y="0"/>
                  </a:moveTo>
                  <a:lnTo>
                    <a:pt x="22422" y="9878"/>
                  </a:lnTo>
                  <a:lnTo>
                    <a:pt x="14540" y="12575"/>
                  </a:lnTo>
                  <a:cubicBezTo>
                    <a:pt x="12674" y="14859"/>
                    <a:pt x="12040" y="18325"/>
                    <a:pt x="12040" y="23063"/>
                  </a:cubicBezTo>
                  <a:lnTo>
                    <a:pt x="12040" y="28715"/>
                  </a:lnTo>
                  <a:cubicBezTo>
                    <a:pt x="12040" y="33864"/>
                    <a:pt x="12856" y="37284"/>
                    <a:pt x="14789" y="39415"/>
                  </a:cubicBezTo>
                  <a:lnTo>
                    <a:pt x="22422" y="41818"/>
                  </a:lnTo>
                  <a:lnTo>
                    <a:pt x="22422" y="52047"/>
                  </a:lnTo>
                  <a:lnTo>
                    <a:pt x="6159" y="46988"/>
                  </a:lnTo>
                  <a:cubicBezTo>
                    <a:pt x="2140" y="43205"/>
                    <a:pt x="0" y="37281"/>
                    <a:pt x="0" y="28715"/>
                  </a:cubicBezTo>
                  <a:lnTo>
                    <a:pt x="0" y="22961"/>
                  </a:lnTo>
                  <a:cubicBezTo>
                    <a:pt x="0" y="14853"/>
                    <a:pt x="1848" y="8906"/>
                    <a:pt x="5917" y="4986"/>
                  </a:cubicBezTo>
                  <a:lnTo>
                    <a:pt x="2242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7" name="Shape 92"/>
            <p:cNvSpPr/>
            <p:nvPr/>
          </p:nvSpPr>
          <p:spPr>
            <a:xfrm>
              <a:off x="2497647" y="6990336"/>
              <a:ext cx="23145" cy="53970"/>
            </a:xfrm>
            <a:custGeom>
              <a:avLst/>
              <a:gdLst/>
              <a:ahLst/>
              <a:cxnLst/>
              <a:rect l="0" t="0" r="0" b="0"/>
              <a:pathLst>
                <a:path w="23145" h="53970">
                  <a:moveTo>
                    <a:pt x="0" y="0"/>
                  </a:moveTo>
                  <a:lnTo>
                    <a:pt x="17175" y="5843"/>
                  </a:lnTo>
                  <a:cubicBezTo>
                    <a:pt x="21094" y="9774"/>
                    <a:pt x="23145" y="15721"/>
                    <a:pt x="23145" y="23785"/>
                  </a:cubicBezTo>
                  <a:lnTo>
                    <a:pt x="23145" y="30097"/>
                  </a:lnTo>
                  <a:cubicBezTo>
                    <a:pt x="23145" y="38199"/>
                    <a:pt x="21094" y="44168"/>
                    <a:pt x="17175" y="48112"/>
                  </a:cubicBezTo>
                  <a:lnTo>
                    <a:pt x="0" y="53970"/>
                  </a:lnTo>
                  <a:lnTo>
                    <a:pt x="0" y="43659"/>
                  </a:lnTo>
                  <a:lnTo>
                    <a:pt x="8544" y="40565"/>
                  </a:lnTo>
                  <a:cubicBezTo>
                    <a:pt x="10366" y="38403"/>
                    <a:pt x="11208" y="35012"/>
                    <a:pt x="11208" y="30097"/>
                  </a:cubicBezTo>
                  <a:lnTo>
                    <a:pt x="11208" y="23785"/>
                  </a:lnTo>
                  <a:cubicBezTo>
                    <a:pt x="11208" y="18864"/>
                    <a:pt x="10366" y="15492"/>
                    <a:pt x="8544" y="13350"/>
                  </a:cubicBezTo>
                  <a:lnTo>
                    <a:pt x="0" y="10300"/>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8" name="Shape 93"/>
            <p:cNvSpPr/>
            <p:nvPr/>
          </p:nvSpPr>
          <p:spPr>
            <a:xfrm>
              <a:off x="2583353" y="6991617"/>
              <a:ext cx="49695" cy="71286"/>
            </a:xfrm>
            <a:custGeom>
              <a:avLst/>
              <a:gdLst/>
              <a:ahLst/>
              <a:cxnLst/>
              <a:rect l="0" t="0" r="0" b="0"/>
              <a:pathLst>
                <a:path w="49695" h="71286">
                  <a:moveTo>
                    <a:pt x="0" y="0"/>
                  </a:moveTo>
                  <a:lnTo>
                    <a:pt x="13056" y="0"/>
                  </a:lnTo>
                  <a:lnTo>
                    <a:pt x="21984" y="27254"/>
                  </a:lnTo>
                  <a:cubicBezTo>
                    <a:pt x="23444" y="31814"/>
                    <a:pt x="24257" y="35916"/>
                    <a:pt x="25718" y="40919"/>
                  </a:cubicBezTo>
                  <a:cubicBezTo>
                    <a:pt x="26810" y="35916"/>
                    <a:pt x="27724" y="31814"/>
                    <a:pt x="29083" y="27254"/>
                  </a:cubicBezTo>
                  <a:lnTo>
                    <a:pt x="37211" y="0"/>
                  </a:lnTo>
                  <a:lnTo>
                    <a:pt x="49695" y="0"/>
                  </a:lnTo>
                  <a:lnTo>
                    <a:pt x="31826" y="53239"/>
                  </a:lnTo>
                  <a:cubicBezTo>
                    <a:pt x="27724" y="65354"/>
                    <a:pt x="23888" y="71286"/>
                    <a:pt x="12586" y="71286"/>
                  </a:cubicBezTo>
                  <a:cubicBezTo>
                    <a:pt x="7671" y="71286"/>
                    <a:pt x="3010" y="70739"/>
                    <a:pt x="381" y="70193"/>
                  </a:cubicBezTo>
                  <a:lnTo>
                    <a:pt x="381" y="61443"/>
                  </a:lnTo>
                  <a:cubicBezTo>
                    <a:pt x="4572" y="61722"/>
                    <a:pt x="6845" y="61799"/>
                    <a:pt x="10033" y="61799"/>
                  </a:cubicBezTo>
                  <a:cubicBezTo>
                    <a:pt x="14415" y="61799"/>
                    <a:pt x="15786" y="59804"/>
                    <a:pt x="17970" y="54153"/>
                  </a:cubicBezTo>
                  <a:lnTo>
                    <a:pt x="19165" y="50953"/>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9" name="Shape 94"/>
            <p:cNvSpPr/>
            <p:nvPr/>
          </p:nvSpPr>
          <p:spPr>
            <a:xfrm>
              <a:off x="2552587" y="6990334"/>
              <a:ext cx="22422" cy="72568"/>
            </a:xfrm>
            <a:custGeom>
              <a:avLst/>
              <a:gdLst/>
              <a:ahLst/>
              <a:cxnLst/>
              <a:rect l="0" t="0" r="0" b="0"/>
              <a:pathLst>
                <a:path w="22422" h="72568">
                  <a:moveTo>
                    <a:pt x="2737" y="0"/>
                  </a:moveTo>
                  <a:cubicBezTo>
                    <a:pt x="9480" y="0"/>
                    <a:pt x="16872" y="648"/>
                    <a:pt x="22422" y="1283"/>
                  </a:cubicBezTo>
                  <a:lnTo>
                    <a:pt x="22422" y="54521"/>
                  </a:lnTo>
                  <a:cubicBezTo>
                    <a:pt x="22422" y="65646"/>
                    <a:pt x="18053" y="72568"/>
                    <a:pt x="540" y="72568"/>
                  </a:cubicBezTo>
                  <a:lnTo>
                    <a:pt x="0" y="72532"/>
                  </a:lnTo>
                  <a:lnTo>
                    <a:pt x="0" y="63141"/>
                  </a:lnTo>
                  <a:lnTo>
                    <a:pt x="8658" y="61038"/>
                  </a:lnTo>
                  <a:cubicBezTo>
                    <a:pt x="10113" y="59602"/>
                    <a:pt x="10382" y="57436"/>
                    <a:pt x="10382" y="54521"/>
                  </a:cubicBezTo>
                  <a:lnTo>
                    <a:pt x="10382" y="52502"/>
                  </a:lnTo>
                  <a:cubicBezTo>
                    <a:pt x="8744" y="52781"/>
                    <a:pt x="4464" y="53239"/>
                    <a:pt x="1174" y="53239"/>
                  </a:cubicBezTo>
                  <a:lnTo>
                    <a:pt x="0" y="52874"/>
                  </a:lnTo>
                  <a:lnTo>
                    <a:pt x="0" y="42645"/>
                  </a:lnTo>
                  <a:lnTo>
                    <a:pt x="1822" y="43218"/>
                  </a:lnTo>
                  <a:cubicBezTo>
                    <a:pt x="5023" y="43218"/>
                    <a:pt x="9213" y="42850"/>
                    <a:pt x="10382" y="42571"/>
                  </a:cubicBezTo>
                  <a:lnTo>
                    <a:pt x="10382" y="10579"/>
                  </a:lnTo>
                  <a:cubicBezTo>
                    <a:pt x="9392" y="10389"/>
                    <a:pt x="5835" y="10020"/>
                    <a:pt x="2000" y="10020"/>
                  </a:cubicBezTo>
                  <a:lnTo>
                    <a:pt x="0" y="10705"/>
                  </a:lnTo>
                  <a:lnTo>
                    <a:pt x="0" y="826"/>
                  </a:lnTo>
                  <a:lnTo>
                    <a:pt x="2737"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grpSp>
    </p:spTree>
    <p:extLst>
      <p:ext uri="{BB962C8B-B14F-4D97-AF65-F5344CB8AC3E}">
        <p14:creationId xmlns:p14="http://schemas.microsoft.com/office/powerpoint/2010/main" val="409346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93" name="Picture 192"/>
          <p:cNvPicPr>
            <a:picLocks noChangeAspect="1"/>
          </p:cNvPicPr>
          <p:nvPr userDrawn="1"/>
        </p:nvPicPr>
        <p:blipFill rotWithShape="1">
          <a:blip r:embed="rId2"/>
          <a:srcRect t="8832" r="20193" b="5537"/>
          <a:stretch/>
        </p:blipFill>
        <p:spPr>
          <a:xfrm>
            <a:off x="6151717" y="254000"/>
            <a:ext cx="2992283" cy="6604000"/>
          </a:xfrm>
          <a:prstGeom prst="rect">
            <a:avLst/>
          </a:prstGeom>
        </p:spPr>
      </p:pic>
      <p:sp>
        <p:nvSpPr>
          <p:cNvPr id="194" name="Title 1"/>
          <p:cNvSpPr>
            <a:spLocks noGrp="1"/>
          </p:cNvSpPr>
          <p:nvPr>
            <p:ph type="ctrTitle"/>
          </p:nvPr>
        </p:nvSpPr>
        <p:spPr>
          <a:xfrm>
            <a:off x="992482" y="2507653"/>
            <a:ext cx="5149103" cy="2278823"/>
          </a:xfrm>
        </p:spPr>
        <p:txBody>
          <a:bodyPr/>
          <a:lstStyle>
            <a:lvl1pPr algn="l" defTabSz="457200" rtl="0" fontAlgn="auto">
              <a:spcBef>
                <a:spcPts val="0"/>
              </a:spcBef>
              <a:spcAft>
                <a:spcPts val="1800"/>
              </a:spcAft>
              <a:defRPr lang="en-US" sz="4000" kern="1200" dirty="0">
                <a:solidFill>
                  <a:srgbClr val="404040"/>
                </a:solidFill>
                <a:latin typeface="Verdana"/>
                <a:ea typeface="+mn-ea"/>
                <a:cs typeface="Verdana"/>
              </a:defRPr>
            </a:lvl1pPr>
          </a:lstStyle>
          <a:p>
            <a:r>
              <a:rPr lang="en-US"/>
              <a:t>Click to edit Master title style</a:t>
            </a:r>
            <a:endParaRPr lang="en-US" dirty="0"/>
          </a:p>
        </p:txBody>
      </p:sp>
      <p:sp>
        <p:nvSpPr>
          <p:cNvPr id="195" name="Subtitle 2"/>
          <p:cNvSpPr>
            <a:spLocks noGrp="1"/>
          </p:cNvSpPr>
          <p:nvPr>
            <p:ph type="subTitle" idx="1"/>
          </p:nvPr>
        </p:nvSpPr>
        <p:spPr>
          <a:xfrm>
            <a:off x="994831" y="5001786"/>
            <a:ext cx="5149103" cy="515525"/>
          </a:xfrm>
          <a:noFill/>
          <a:ln>
            <a:noFill/>
          </a:ln>
        </p:spPr>
        <p:txBody>
          <a:bodyPr anchor="ctr"/>
          <a:lstStyle>
            <a:lvl1pPr marL="0" indent="0" algn="l">
              <a:buNone/>
              <a:defRPr lang="en-US" sz="2000" dirty="0">
                <a:solidFill>
                  <a:srgbClr val="404040"/>
                </a:solidFill>
                <a:latin typeface="Verdana"/>
                <a:cs typeface="Verdana"/>
              </a:defRPr>
            </a:lvl1pPr>
          </a:lstStyle>
          <a:p>
            <a:pPr lvl="0"/>
            <a:r>
              <a:rPr lang="en-US"/>
              <a:t>Click to edit Master subtitle style</a:t>
            </a:r>
            <a:endParaRPr lang="en-US" dirty="0"/>
          </a:p>
        </p:txBody>
      </p:sp>
    </p:spTree>
    <p:extLst>
      <p:ext uri="{BB962C8B-B14F-4D97-AF65-F5344CB8AC3E}">
        <p14:creationId xmlns:p14="http://schemas.microsoft.com/office/powerpoint/2010/main" val="399100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b="303"/>
          <a:stretch/>
        </p:blipFill>
        <p:spPr>
          <a:xfrm>
            <a:off x="6233730" y="1"/>
            <a:ext cx="2910270" cy="6858000"/>
          </a:xfrm>
          <a:prstGeom prst="rect">
            <a:avLst/>
          </a:prstGeom>
        </p:spPr>
      </p:pic>
      <p:sp>
        <p:nvSpPr>
          <p:cNvPr id="194" name="Title 1"/>
          <p:cNvSpPr>
            <a:spLocks noGrp="1"/>
          </p:cNvSpPr>
          <p:nvPr>
            <p:ph type="ctrTitle"/>
          </p:nvPr>
        </p:nvSpPr>
        <p:spPr>
          <a:xfrm>
            <a:off x="992482" y="2507653"/>
            <a:ext cx="5149103" cy="2278823"/>
          </a:xfrm>
        </p:spPr>
        <p:txBody>
          <a:bodyPr/>
          <a:lstStyle>
            <a:lvl1pPr algn="l" defTabSz="457200" rtl="0" fontAlgn="auto">
              <a:spcBef>
                <a:spcPts val="0"/>
              </a:spcBef>
              <a:spcAft>
                <a:spcPts val="1800"/>
              </a:spcAft>
              <a:defRPr lang="en-US" sz="4000" kern="1200" dirty="0">
                <a:solidFill>
                  <a:srgbClr val="404040"/>
                </a:solidFill>
                <a:latin typeface="Verdana"/>
                <a:ea typeface="+mn-ea"/>
                <a:cs typeface="Verdana"/>
              </a:defRPr>
            </a:lvl1pPr>
          </a:lstStyle>
          <a:p>
            <a:r>
              <a:rPr lang="en-US"/>
              <a:t>Click to edit Master title style</a:t>
            </a:r>
            <a:endParaRPr lang="en-US" dirty="0"/>
          </a:p>
        </p:txBody>
      </p:sp>
      <p:sp>
        <p:nvSpPr>
          <p:cNvPr id="195" name="Subtitle 2"/>
          <p:cNvSpPr>
            <a:spLocks noGrp="1"/>
          </p:cNvSpPr>
          <p:nvPr>
            <p:ph type="subTitle" idx="1"/>
          </p:nvPr>
        </p:nvSpPr>
        <p:spPr>
          <a:xfrm>
            <a:off x="994831" y="5001786"/>
            <a:ext cx="5149103" cy="515525"/>
          </a:xfrm>
          <a:noFill/>
          <a:ln>
            <a:noFill/>
          </a:ln>
        </p:spPr>
        <p:txBody>
          <a:bodyPr anchor="ctr"/>
          <a:lstStyle>
            <a:lvl1pPr marL="0" indent="0" algn="l">
              <a:buNone/>
              <a:defRPr lang="en-US" sz="2000" dirty="0">
                <a:solidFill>
                  <a:srgbClr val="404040"/>
                </a:solidFill>
                <a:latin typeface="Verdana"/>
                <a:cs typeface="Verdana"/>
              </a:defRPr>
            </a:lvl1pPr>
          </a:lstStyle>
          <a:p>
            <a:pPr lvl="0"/>
            <a:r>
              <a:rPr lang="en-US"/>
              <a:t>Click to edit Master subtitle style</a:t>
            </a:r>
            <a:endParaRPr lang="en-US" dirty="0"/>
          </a:p>
        </p:txBody>
      </p:sp>
    </p:spTree>
    <p:extLst>
      <p:ext uri="{BB962C8B-B14F-4D97-AF65-F5344CB8AC3E}">
        <p14:creationId xmlns:p14="http://schemas.microsoft.com/office/powerpoint/2010/main" val="1971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lide divider 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47DB6D2-6B75-48A9-BBD3-79F307EFE20C}" type="datetime1">
              <a:rPr lang="en-NZ"/>
              <a:pPr>
                <a:defRPr/>
              </a:pPr>
              <a:t>25/10/2022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&gt;&gt;MARKETING</a:t>
            </a:r>
          </a:p>
        </p:txBody>
      </p:sp>
      <p:sp>
        <p:nvSpPr>
          <p:cNvPr id="7" name="Slide Number Placeholder 5"/>
          <p:cNvSpPr>
            <a:spLocks noGrp="1"/>
          </p:cNvSpPr>
          <p:nvPr>
            <p:ph type="sldNum" sz="quarter" idx="12"/>
          </p:nvPr>
        </p:nvSpPr>
        <p:spPr/>
        <p:txBody>
          <a:bodyPr/>
          <a:lstStyle>
            <a:lvl1pPr>
              <a:defRPr/>
            </a:lvl1pPr>
          </a:lstStyle>
          <a:p>
            <a:fld id="{BBF59D4B-78CD-4F9D-B485-9AA15C11E5AF}" type="slidenum">
              <a:rPr lang="en-US" altLang="en-US"/>
              <a:pPr/>
              <a:t>‹#›</a:t>
            </a:fld>
            <a:endParaRPr lang="en-US" altLang="en-US" dirty="0"/>
          </a:p>
        </p:txBody>
      </p:sp>
    </p:spTree>
    <p:extLst>
      <p:ext uri="{BB962C8B-B14F-4D97-AF65-F5344CB8AC3E}">
        <p14:creationId xmlns:p14="http://schemas.microsoft.com/office/powerpoint/2010/main" val="64335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lide divider 2">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D6D07E0-4119-4433-BE87-FD44E24C59E5}" type="datetime1">
              <a:rPr lang="en-NZ"/>
              <a:pPr>
                <a:defRPr/>
              </a:pPr>
              <a:t>25/10/2022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&gt;&gt;MARKETING</a:t>
            </a:r>
          </a:p>
        </p:txBody>
      </p:sp>
      <p:sp>
        <p:nvSpPr>
          <p:cNvPr id="7" name="Slide Number Placeholder 5"/>
          <p:cNvSpPr>
            <a:spLocks noGrp="1"/>
          </p:cNvSpPr>
          <p:nvPr>
            <p:ph type="sldNum" sz="quarter" idx="12"/>
          </p:nvPr>
        </p:nvSpPr>
        <p:spPr/>
        <p:txBody>
          <a:bodyPr/>
          <a:lstStyle>
            <a:lvl1pPr>
              <a:defRPr/>
            </a:lvl1pPr>
          </a:lstStyle>
          <a:p>
            <a:fld id="{0EB031FF-CC55-4FE8-93F2-B06193D7E58D}" type="slidenum">
              <a:rPr lang="en-US" altLang="en-US"/>
              <a:pPr/>
              <a:t>‹#›</a:t>
            </a:fld>
            <a:endParaRPr lang="en-US" altLang="en-US"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88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4994" t="745" r="7101" b="1530"/>
          <a:stretch/>
        </p:blipFill>
        <p:spPr>
          <a:xfrm>
            <a:off x="0" y="235"/>
            <a:ext cx="9144000" cy="6857765"/>
          </a:xfrm>
          <a:prstGeom prst="rect">
            <a:avLst/>
          </a:prstGeom>
        </p:spPr>
      </p:pic>
      <p:cxnSp>
        <p:nvCxnSpPr>
          <p:cNvPr id="7" name="Straight Connector 6"/>
          <p:cNvCxnSpPr/>
          <p:nvPr userDrawn="1"/>
        </p:nvCxnSpPr>
        <p:spPr>
          <a:xfrm flipH="1">
            <a:off x="711200" y="5651500"/>
            <a:ext cx="799193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p:nvPr>
        </p:nvSpPr>
        <p:spPr>
          <a:xfrm>
            <a:off x="711200" y="4762500"/>
            <a:ext cx="7991932" cy="711200"/>
          </a:xfrm>
        </p:spPr>
        <p:txBody>
          <a:bodyPr/>
          <a:lstStyle>
            <a:lvl1pPr marL="0" indent="0" algn="r">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p:txBody>
      </p:sp>
    </p:spTree>
    <p:extLst>
      <p:ext uri="{BB962C8B-B14F-4D97-AF65-F5344CB8AC3E}">
        <p14:creationId xmlns:p14="http://schemas.microsoft.com/office/powerpoint/2010/main" val="66989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divider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4994" t="745" r="7101" b="1530"/>
          <a:stretch/>
        </p:blipFill>
        <p:spPr>
          <a:xfrm>
            <a:off x="0" y="235"/>
            <a:ext cx="9144000" cy="6857765"/>
          </a:xfrm>
          <a:prstGeom prst="rect">
            <a:avLst/>
          </a:prstGeom>
        </p:spPr>
      </p:pic>
      <p:sp>
        <p:nvSpPr>
          <p:cNvPr id="2" name="Rectangle 1"/>
          <p:cNvSpPr/>
          <p:nvPr userDrawn="1"/>
        </p:nvSpPr>
        <p:spPr>
          <a:xfrm>
            <a:off x="1093862" y="837488"/>
            <a:ext cx="7768127" cy="60208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91" name="Rectangle 90"/>
          <p:cNvSpPr/>
          <p:nvPr userDrawn="1"/>
        </p:nvSpPr>
        <p:spPr>
          <a:xfrm>
            <a:off x="5167223" y="836762"/>
            <a:ext cx="3976777" cy="6021238"/>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92" name="Content Placeholder 2"/>
          <p:cNvSpPr>
            <a:spLocks noGrp="1"/>
          </p:cNvSpPr>
          <p:nvPr>
            <p:ph idx="1"/>
          </p:nvPr>
        </p:nvSpPr>
        <p:spPr>
          <a:xfrm>
            <a:off x="1196411" y="914401"/>
            <a:ext cx="3886763" cy="5845322"/>
          </a:xfrm>
        </p:spPr>
        <p:txBody>
          <a:bodyPr/>
          <a:lstStyle>
            <a:lvl1pPr marL="0" indent="0">
              <a:spcAft>
                <a:spcPts val="300"/>
              </a:spcAft>
              <a:buNone/>
              <a:defRPr sz="1200" b="1">
                <a:solidFill>
                  <a:srgbClr val="404040"/>
                </a:solidFill>
                <a:latin typeface="Verdana" pitchFamily="34" charset="0"/>
                <a:ea typeface="Verdana" pitchFamily="34" charset="0"/>
                <a:cs typeface="Verdana" pitchFamily="34" charset="0"/>
              </a:defRPr>
            </a:lvl1pPr>
            <a:lvl2pPr marL="4763" indent="0">
              <a:buNone/>
              <a:defRPr sz="10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a:t>Edit Master text styles</a:t>
            </a:r>
          </a:p>
          <a:p>
            <a:pPr lvl="1"/>
            <a:r>
              <a:rPr lang="en-US" dirty="0"/>
              <a:t>Second level</a:t>
            </a:r>
          </a:p>
        </p:txBody>
      </p:sp>
      <p:sp>
        <p:nvSpPr>
          <p:cNvPr id="93" name="Content Placeholder 2"/>
          <p:cNvSpPr>
            <a:spLocks noGrp="1"/>
          </p:cNvSpPr>
          <p:nvPr>
            <p:ph idx="10" hasCustomPrompt="1"/>
          </p:nvPr>
        </p:nvSpPr>
        <p:spPr>
          <a:xfrm>
            <a:off x="5167223" y="836763"/>
            <a:ext cx="3976777" cy="6021237"/>
          </a:xfrm>
        </p:spPr>
        <p:txBody>
          <a:bodyPr/>
          <a:lstStyle>
            <a:lvl1pPr marL="0" indent="0">
              <a:spcAft>
                <a:spcPts val="300"/>
              </a:spcAft>
              <a:buNone/>
              <a:defRPr sz="1200" b="0">
                <a:solidFill>
                  <a:schemeClr val="bg1"/>
                </a:solidFill>
                <a:latin typeface="Verdana" pitchFamily="34" charset="0"/>
                <a:ea typeface="Verdana" pitchFamily="34" charset="0"/>
                <a:cs typeface="Verdana" pitchFamily="34" charset="0"/>
              </a:defRPr>
            </a:lvl1pPr>
            <a:lvl2pPr marL="4763" indent="0">
              <a:buNone/>
              <a:defRPr sz="1000">
                <a:solidFill>
                  <a:schemeClr val="bg1"/>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a:t>Click to add chart</a:t>
            </a:r>
          </a:p>
        </p:txBody>
      </p:sp>
      <p:sp>
        <p:nvSpPr>
          <p:cNvPr id="94" name="Title 1"/>
          <p:cNvSpPr>
            <a:spLocks noGrp="1"/>
          </p:cNvSpPr>
          <p:nvPr>
            <p:ph type="title"/>
          </p:nvPr>
        </p:nvSpPr>
        <p:spPr>
          <a:xfrm>
            <a:off x="1088008" y="163388"/>
            <a:ext cx="7714160" cy="500987"/>
          </a:xfrm>
        </p:spPr>
        <p:txBody>
          <a:bodyPr/>
          <a:lstStyle>
            <a:lvl1pPr>
              <a:defRPr sz="2400">
                <a:solidFill>
                  <a:schemeClr val="bg1"/>
                </a:solidFill>
              </a:defRPr>
            </a:lvl1pPr>
          </a:lstStyle>
          <a:p>
            <a:r>
              <a:rPr lang="en-US"/>
              <a:t>Click to edit Master title style</a:t>
            </a:r>
            <a:endParaRPr lang="en-US" dirty="0"/>
          </a:p>
        </p:txBody>
      </p:sp>
      <p:grpSp>
        <p:nvGrpSpPr>
          <p:cNvPr id="95" name="Group 94"/>
          <p:cNvGrpSpPr/>
          <p:nvPr userDrawn="1"/>
        </p:nvGrpSpPr>
        <p:grpSpPr>
          <a:xfrm>
            <a:off x="123269" y="2882609"/>
            <a:ext cx="850952" cy="1422633"/>
            <a:chOff x="1605318" y="5379813"/>
            <a:chExt cx="1027730" cy="1757233"/>
          </a:xfrm>
          <a:solidFill>
            <a:schemeClr val="bg1"/>
          </a:solidFill>
        </p:grpSpPr>
        <p:sp>
          <p:nvSpPr>
            <p:cNvPr id="96" name="Shape 42217"/>
            <p:cNvSpPr/>
            <p:nvPr/>
          </p:nvSpPr>
          <p:spPr>
            <a:xfrm>
              <a:off x="2056178" y="6730357"/>
              <a:ext cx="45860" cy="194069"/>
            </a:xfrm>
            <a:custGeom>
              <a:avLst/>
              <a:gdLst/>
              <a:ahLst/>
              <a:cxnLst/>
              <a:rect l="0" t="0" r="0" b="0"/>
              <a:pathLst>
                <a:path w="45860" h="194069">
                  <a:moveTo>
                    <a:pt x="0" y="0"/>
                  </a:moveTo>
                  <a:lnTo>
                    <a:pt x="45860" y="0"/>
                  </a:lnTo>
                  <a:lnTo>
                    <a:pt x="45860" y="194069"/>
                  </a:lnTo>
                  <a:lnTo>
                    <a:pt x="0" y="19406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97" name="Shape 15"/>
            <p:cNvSpPr/>
            <p:nvPr/>
          </p:nvSpPr>
          <p:spPr>
            <a:xfrm>
              <a:off x="2286035" y="6725563"/>
              <a:ext cx="87516" cy="203233"/>
            </a:xfrm>
            <a:custGeom>
              <a:avLst/>
              <a:gdLst/>
              <a:ahLst/>
              <a:cxnLst/>
              <a:rect l="0" t="0" r="0" b="0"/>
              <a:pathLst>
                <a:path w="87516" h="203233">
                  <a:moveTo>
                    <a:pt x="87516" y="0"/>
                  </a:moveTo>
                  <a:lnTo>
                    <a:pt x="87516" y="36553"/>
                  </a:lnTo>
                  <a:lnTo>
                    <a:pt x="65569" y="40766"/>
                  </a:lnTo>
                  <a:cubicBezTo>
                    <a:pt x="48589" y="48781"/>
                    <a:pt x="45466" y="66880"/>
                    <a:pt x="45466" y="83445"/>
                  </a:cubicBezTo>
                  <a:lnTo>
                    <a:pt x="45466" y="86480"/>
                  </a:lnTo>
                  <a:lnTo>
                    <a:pt x="87516" y="86480"/>
                  </a:lnTo>
                  <a:lnTo>
                    <a:pt x="87516" y="116160"/>
                  </a:lnTo>
                  <a:lnTo>
                    <a:pt x="45148" y="116160"/>
                  </a:lnTo>
                  <a:lnTo>
                    <a:pt x="45148" y="119627"/>
                  </a:lnTo>
                  <a:cubicBezTo>
                    <a:pt x="45148" y="140791"/>
                    <a:pt x="47456" y="156383"/>
                    <a:pt x="68690" y="162858"/>
                  </a:cubicBezTo>
                  <a:lnTo>
                    <a:pt x="87516" y="165065"/>
                  </a:lnTo>
                  <a:lnTo>
                    <a:pt x="87516" y="203233"/>
                  </a:lnTo>
                  <a:lnTo>
                    <a:pt x="50428" y="198825"/>
                  </a:lnTo>
                  <a:cubicBezTo>
                    <a:pt x="13930" y="188061"/>
                    <a:pt x="0" y="160133"/>
                    <a:pt x="0" y="108946"/>
                  </a:cubicBezTo>
                  <a:lnTo>
                    <a:pt x="0" y="96893"/>
                  </a:lnTo>
                  <a:cubicBezTo>
                    <a:pt x="0" y="47982"/>
                    <a:pt x="16688" y="17931"/>
                    <a:pt x="49458" y="5962"/>
                  </a:cubicBezTo>
                  <a:lnTo>
                    <a:pt x="875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98" name="Shape 16"/>
            <p:cNvSpPr/>
            <p:nvPr/>
          </p:nvSpPr>
          <p:spPr>
            <a:xfrm>
              <a:off x="1847796" y="6725556"/>
              <a:ext cx="169291" cy="198870"/>
            </a:xfrm>
            <a:custGeom>
              <a:avLst/>
              <a:gdLst/>
              <a:ahLst/>
              <a:cxnLst/>
              <a:rect l="0" t="0" r="0" b="0"/>
              <a:pathLst>
                <a:path w="169291" h="198870">
                  <a:moveTo>
                    <a:pt x="107201" y="0"/>
                  </a:moveTo>
                  <a:cubicBezTo>
                    <a:pt x="162052" y="0"/>
                    <a:pt x="169291" y="31686"/>
                    <a:pt x="169291" y="75819"/>
                  </a:cubicBezTo>
                  <a:lnTo>
                    <a:pt x="169291" y="198870"/>
                  </a:lnTo>
                  <a:lnTo>
                    <a:pt x="123419" y="198870"/>
                  </a:lnTo>
                  <a:lnTo>
                    <a:pt x="123419" y="75819"/>
                  </a:lnTo>
                  <a:cubicBezTo>
                    <a:pt x="123419" y="47917"/>
                    <a:pt x="118618" y="38253"/>
                    <a:pt x="96216" y="38253"/>
                  </a:cubicBezTo>
                  <a:cubicBezTo>
                    <a:pt x="83109" y="38253"/>
                    <a:pt x="65849" y="43117"/>
                    <a:pt x="45200" y="51384"/>
                  </a:cubicBezTo>
                  <a:lnTo>
                    <a:pt x="45200" y="198870"/>
                  </a:lnTo>
                  <a:lnTo>
                    <a:pt x="0" y="198870"/>
                  </a:lnTo>
                  <a:lnTo>
                    <a:pt x="0" y="4801"/>
                  </a:lnTo>
                  <a:lnTo>
                    <a:pt x="43435" y="4801"/>
                  </a:lnTo>
                  <a:lnTo>
                    <a:pt x="43435" y="20320"/>
                  </a:lnTo>
                  <a:cubicBezTo>
                    <a:pt x="64491" y="8268"/>
                    <a:pt x="85510" y="0"/>
                    <a:pt x="10720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99" name="Shape 17"/>
            <p:cNvSpPr/>
            <p:nvPr/>
          </p:nvSpPr>
          <p:spPr>
            <a:xfrm>
              <a:off x="2134385" y="6681106"/>
              <a:ext cx="128930" cy="248552"/>
            </a:xfrm>
            <a:custGeom>
              <a:avLst/>
              <a:gdLst/>
              <a:ahLst/>
              <a:cxnLst/>
              <a:rect l="0" t="0" r="0" b="0"/>
              <a:pathLst>
                <a:path w="128930" h="248552">
                  <a:moveTo>
                    <a:pt x="36182" y="0"/>
                  </a:moveTo>
                  <a:lnTo>
                    <a:pt x="81648" y="0"/>
                  </a:lnTo>
                  <a:lnTo>
                    <a:pt x="81648" y="49251"/>
                  </a:lnTo>
                  <a:lnTo>
                    <a:pt x="128930" y="49251"/>
                  </a:lnTo>
                  <a:lnTo>
                    <a:pt x="128930" y="85802"/>
                  </a:lnTo>
                  <a:lnTo>
                    <a:pt x="81648" y="85802"/>
                  </a:lnTo>
                  <a:lnTo>
                    <a:pt x="81648" y="191986"/>
                  </a:lnTo>
                  <a:cubicBezTo>
                    <a:pt x="81648" y="209919"/>
                    <a:pt x="83032" y="213335"/>
                    <a:pt x="99568" y="213335"/>
                  </a:cubicBezTo>
                  <a:cubicBezTo>
                    <a:pt x="109613" y="213335"/>
                    <a:pt x="123380" y="212700"/>
                    <a:pt x="128930" y="212002"/>
                  </a:cubicBezTo>
                  <a:lnTo>
                    <a:pt x="128930" y="243002"/>
                  </a:lnTo>
                  <a:cubicBezTo>
                    <a:pt x="123698" y="244387"/>
                    <a:pt x="106832" y="248552"/>
                    <a:pt x="89598" y="248552"/>
                  </a:cubicBezTo>
                  <a:cubicBezTo>
                    <a:pt x="51346" y="248552"/>
                    <a:pt x="36182" y="233338"/>
                    <a:pt x="36182" y="192672"/>
                  </a:cubicBezTo>
                  <a:lnTo>
                    <a:pt x="36182" y="85802"/>
                  </a:lnTo>
                  <a:lnTo>
                    <a:pt x="0" y="82703"/>
                  </a:lnTo>
                  <a:lnTo>
                    <a:pt x="0" y="49251"/>
                  </a:lnTo>
                  <a:lnTo>
                    <a:pt x="36182" y="49251"/>
                  </a:lnTo>
                  <a:lnTo>
                    <a:pt x="3618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0" name="Shape 18"/>
            <p:cNvSpPr/>
            <p:nvPr/>
          </p:nvSpPr>
          <p:spPr>
            <a:xfrm>
              <a:off x="1610039" y="6668355"/>
              <a:ext cx="200991" cy="261620"/>
            </a:xfrm>
            <a:custGeom>
              <a:avLst/>
              <a:gdLst/>
              <a:ahLst/>
              <a:cxnLst/>
              <a:rect l="0" t="0" r="0" b="0"/>
              <a:pathLst>
                <a:path w="200991" h="261620">
                  <a:moveTo>
                    <a:pt x="0" y="0"/>
                  </a:moveTo>
                  <a:lnTo>
                    <a:pt x="47600" y="0"/>
                  </a:lnTo>
                  <a:lnTo>
                    <a:pt x="47600" y="148869"/>
                  </a:lnTo>
                  <a:cubicBezTo>
                    <a:pt x="47600" y="200571"/>
                    <a:pt x="59665" y="220269"/>
                    <a:pt x="100699" y="220269"/>
                  </a:cubicBezTo>
                  <a:cubicBezTo>
                    <a:pt x="141364" y="220269"/>
                    <a:pt x="153760" y="200571"/>
                    <a:pt x="153760" y="148869"/>
                  </a:cubicBezTo>
                  <a:lnTo>
                    <a:pt x="153760" y="0"/>
                  </a:lnTo>
                  <a:lnTo>
                    <a:pt x="200991" y="0"/>
                  </a:lnTo>
                  <a:lnTo>
                    <a:pt x="200991" y="151270"/>
                  </a:lnTo>
                  <a:cubicBezTo>
                    <a:pt x="200991" y="225069"/>
                    <a:pt x="165507" y="261620"/>
                    <a:pt x="100699" y="261620"/>
                  </a:cubicBezTo>
                  <a:cubicBezTo>
                    <a:pt x="35523" y="261620"/>
                    <a:pt x="0" y="225069"/>
                    <a:pt x="0" y="151270"/>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1" name="Shape 42218"/>
            <p:cNvSpPr/>
            <p:nvPr/>
          </p:nvSpPr>
          <p:spPr>
            <a:xfrm>
              <a:off x="2055860" y="6656608"/>
              <a:ext cx="46876" cy="43752"/>
            </a:xfrm>
            <a:custGeom>
              <a:avLst/>
              <a:gdLst/>
              <a:ahLst/>
              <a:cxnLst/>
              <a:rect l="0" t="0" r="0" b="0"/>
              <a:pathLst>
                <a:path w="46876" h="43752">
                  <a:moveTo>
                    <a:pt x="0" y="0"/>
                  </a:moveTo>
                  <a:lnTo>
                    <a:pt x="46876" y="0"/>
                  </a:lnTo>
                  <a:lnTo>
                    <a:pt x="46876" y="43752"/>
                  </a:lnTo>
                  <a:lnTo>
                    <a:pt x="0" y="4375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2" name="Shape 20"/>
            <p:cNvSpPr/>
            <p:nvPr/>
          </p:nvSpPr>
          <p:spPr>
            <a:xfrm>
              <a:off x="2266172" y="6459237"/>
              <a:ext cx="107379" cy="80520"/>
            </a:xfrm>
            <a:custGeom>
              <a:avLst/>
              <a:gdLst/>
              <a:ahLst/>
              <a:cxnLst/>
              <a:rect l="0" t="0" r="0" b="0"/>
              <a:pathLst>
                <a:path w="107379" h="80520">
                  <a:moveTo>
                    <a:pt x="44069" y="0"/>
                  </a:moveTo>
                  <a:lnTo>
                    <a:pt x="107379" y="60244"/>
                  </a:lnTo>
                  <a:lnTo>
                    <a:pt x="107379" y="80520"/>
                  </a:lnTo>
                  <a:lnTo>
                    <a:pt x="85802" y="68885"/>
                  </a:lnTo>
                  <a:cubicBezTo>
                    <a:pt x="68986" y="59652"/>
                    <a:pt x="51867" y="50102"/>
                    <a:pt x="34735" y="40500"/>
                  </a:cubicBezTo>
                  <a:cubicBezTo>
                    <a:pt x="22720" y="34569"/>
                    <a:pt x="11202" y="28588"/>
                    <a:pt x="0" y="22454"/>
                  </a:cubicBezTo>
                  <a:cubicBezTo>
                    <a:pt x="21387" y="14135"/>
                    <a:pt x="35319" y="6134"/>
                    <a:pt x="44069"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3" name="Shape 21"/>
            <p:cNvSpPr/>
            <p:nvPr/>
          </p:nvSpPr>
          <p:spPr>
            <a:xfrm>
              <a:off x="1700857" y="5621532"/>
              <a:ext cx="672695" cy="967156"/>
            </a:xfrm>
            <a:custGeom>
              <a:avLst/>
              <a:gdLst/>
              <a:ahLst/>
              <a:cxnLst/>
              <a:rect l="0" t="0" r="0" b="0"/>
              <a:pathLst>
                <a:path w="672695" h="967156">
                  <a:moveTo>
                    <a:pt x="174016" y="0"/>
                  </a:moveTo>
                  <a:lnTo>
                    <a:pt x="174016" y="351371"/>
                  </a:lnTo>
                  <a:cubicBezTo>
                    <a:pt x="174016" y="431203"/>
                    <a:pt x="172162" y="518020"/>
                    <a:pt x="189523" y="573506"/>
                  </a:cubicBezTo>
                  <a:cubicBezTo>
                    <a:pt x="200559" y="608431"/>
                    <a:pt x="223063" y="640359"/>
                    <a:pt x="251791" y="671182"/>
                  </a:cubicBezTo>
                  <a:cubicBezTo>
                    <a:pt x="278257" y="698157"/>
                    <a:pt x="312001" y="726275"/>
                    <a:pt x="348983" y="753986"/>
                  </a:cubicBezTo>
                  <a:cubicBezTo>
                    <a:pt x="349035" y="754025"/>
                    <a:pt x="349060" y="754063"/>
                    <a:pt x="349110" y="754101"/>
                  </a:cubicBezTo>
                  <a:cubicBezTo>
                    <a:pt x="363665" y="765746"/>
                    <a:pt x="399250" y="790194"/>
                    <a:pt x="399250" y="790194"/>
                  </a:cubicBezTo>
                  <a:cubicBezTo>
                    <a:pt x="484163" y="848982"/>
                    <a:pt x="576225" y="902589"/>
                    <a:pt x="634226" y="935038"/>
                  </a:cubicBezTo>
                  <a:lnTo>
                    <a:pt x="672695" y="956018"/>
                  </a:lnTo>
                  <a:lnTo>
                    <a:pt x="672695" y="964167"/>
                  </a:lnTo>
                  <a:lnTo>
                    <a:pt x="616919" y="956003"/>
                  </a:lnTo>
                  <a:cubicBezTo>
                    <a:pt x="543368" y="943299"/>
                    <a:pt x="477854" y="926173"/>
                    <a:pt x="421246" y="906704"/>
                  </a:cubicBezTo>
                  <a:lnTo>
                    <a:pt x="270079" y="943204"/>
                  </a:lnTo>
                  <a:lnTo>
                    <a:pt x="147714" y="967156"/>
                  </a:lnTo>
                  <a:lnTo>
                    <a:pt x="322021" y="866115"/>
                  </a:lnTo>
                  <a:cubicBezTo>
                    <a:pt x="311125" y="861047"/>
                    <a:pt x="300610" y="855942"/>
                    <a:pt x="290526" y="850786"/>
                  </a:cubicBezTo>
                  <a:cubicBezTo>
                    <a:pt x="257594" y="868871"/>
                    <a:pt x="223457" y="886930"/>
                    <a:pt x="187389" y="906590"/>
                  </a:cubicBezTo>
                  <a:cubicBezTo>
                    <a:pt x="162916" y="920090"/>
                    <a:pt x="139154" y="932904"/>
                    <a:pt x="116637" y="944740"/>
                  </a:cubicBezTo>
                  <a:cubicBezTo>
                    <a:pt x="156629" y="908672"/>
                    <a:pt x="200254" y="869366"/>
                    <a:pt x="246736" y="826948"/>
                  </a:cubicBezTo>
                  <a:cubicBezTo>
                    <a:pt x="148463" y="769798"/>
                    <a:pt x="97740" y="714439"/>
                    <a:pt x="83236" y="697141"/>
                  </a:cubicBezTo>
                  <a:cubicBezTo>
                    <a:pt x="0" y="606044"/>
                    <a:pt x="471" y="513652"/>
                    <a:pt x="471" y="358686"/>
                  </a:cubicBezTo>
                  <a:lnTo>
                    <a:pt x="471" y="63233"/>
                  </a:lnTo>
                  <a:lnTo>
                    <a:pt x="1740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4" name="Shape 22"/>
            <p:cNvSpPr/>
            <p:nvPr/>
          </p:nvSpPr>
          <p:spPr>
            <a:xfrm>
              <a:off x="1905594" y="5455048"/>
              <a:ext cx="426860" cy="937362"/>
            </a:xfrm>
            <a:custGeom>
              <a:avLst/>
              <a:gdLst/>
              <a:ahLst/>
              <a:cxnLst/>
              <a:rect l="0" t="0" r="0" b="0"/>
              <a:pathLst>
                <a:path w="426860" h="937362">
                  <a:moveTo>
                    <a:pt x="426745" y="0"/>
                  </a:moveTo>
                  <a:lnTo>
                    <a:pt x="426745" y="641058"/>
                  </a:lnTo>
                  <a:cubicBezTo>
                    <a:pt x="426860" y="644284"/>
                    <a:pt x="426745" y="647700"/>
                    <a:pt x="426745" y="651345"/>
                  </a:cubicBezTo>
                  <a:cubicBezTo>
                    <a:pt x="426745" y="765924"/>
                    <a:pt x="312369" y="869811"/>
                    <a:pt x="216509" y="937362"/>
                  </a:cubicBezTo>
                  <a:cubicBezTo>
                    <a:pt x="201117" y="926922"/>
                    <a:pt x="184010" y="913790"/>
                    <a:pt x="180924" y="911593"/>
                  </a:cubicBezTo>
                  <a:cubicBezTo>
                    <a:pt x="163588" y="898842"/>
                    <a:pt x="148387" y="886739"/>
                    <a:pt x="136042" y="875906"/>
                  </a:cubicBezTo>
                  <a:cubicBezTo>
                    <a:pt x="70244" y="817956"/>
                    <a:pt x="37020" y="780974"/>
                    <a:pt x="20409" y="739673"/>
                  </a:cubicBezTo>
                  <a:cubicBezTo>
                    <a:pt x="0" y="689089"/>
                    <a:pt x="2616" y="606654"/>
                    <a:pt x="2616" y="517855"/>
                  </a:cubicBezTo>
                  <a:lnTo>
                    <a:pt x="2502" y="154368"/>
                  </a:lnTo>
                  <a:lnTo>
                    <a:pt x="136461" y="105651"/>
                  </a:lnTo>
                  <a:lnTo>
                    <a:pt x="136461" y="539369"/>
                  </a:lnTo>
                  <a:cubicBezTo>
                    <a:pt x="136461" y="651053"/>
                    <a:pt x="135699" y="725322"/>
                    <a:pt x="216509" y="824306"/>
                  </a:cubicBezTo>
                  <a:cubicBezTo>
                    <a:pt x="294678" y="724205"/>
                    <a:pt x="292595" y="645820"/>
                    <a:pt x="292595" y="539268"/>
                  </a:cubicBezTo>
                  <a:lnTo>
                    <a:pt x="292595" y="48768"/>
                  </a:lnTo>
                  <a:lnTo>
                    <a:pt x="426745"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5" name="Shape 23"/>
            <p:cNvSpPr/>
            <p:nvPr/>
          </p:nvSpPr>
          <p:spPr>
            <a:xfrm>
              <a:off x="2149840" y="5440109"/>
              <a:ext cx="223711" cy="1027561"/>
            </a:xfrm>
            <a:custGeom>
              <a:avLst/>
              <a:gdLst/>
              <a:ahLst/>
              <a:cxnLst/>
              <a:rect l="0" t="0" r="0" b="0"/>
              <a:pathLst>
                <a:path w="223711" h="1027561">
                  <a:moveTo>
                    <a:pt x="223711" y="0"/>
                  </a:moveTo>
                  <a:lnTo>
                    <a:pt x="223711" y="950472"/>
                  </a:lnTo>
                  <a:lnTo>
                    <a:pt x="187617" y="974779"/>
                  </a:lnTo>
                  <a:cubicBezTo>
                    <a:pt x="185065" y="975909"/>
                    <a:pt x="182169" y="977395"/>
                    <a:pt x="178283" y="979631"/>
                  </a:cubicBezTo>
                  <a:cubicBezTo>
                    <a:pt x="140564" y="1001614"/>
                    <a:pt x="101918" y="1021845"/>
                    <a:pt x="91034" y="1027561"/>
                  </a:cubicBezTo>
                  <a:cubicBezTo>
                    <a:pt x="54229" y="1006479"/>
                    <a:pt x="22517" y="985663"/>
                    <a:pt x="0" y="970131"/>
                  </a:cubicBezTo>
                  <a:cubicBezTo>
                    <a:pt x="23699" y="954713"/>
                    <a:pt x="44132" y="939778"/>
                    <a:pt x="60681" y="926913"/>
                  </a:cubicBezTo>
                  <a:lnTo>
                    <a:pt x="60731" y="926964"/>
                  </a:lnTo>
                  <a:cubicBezTo>
                    <a:pt x="130416" y="873179"/>
                    <a:pt x="177902" y="819446"/>
                    <a:pt x="199999" y="754930"/>
                  </a:cubicBezTo>
                  <a:cubicBezTo>
                    <a:pt x="218567" y="700777"/>
                    <a:pt x="215684" y="649875"/>
                    <a:pt x="215684" y="532794"/>
                  </a:cubicBezTo>
                  <a:lnTo>
                    <a:pt x="215684" y="2925"/>
                  </a:lnTo>
                  <a:lnTo>
                    <a:pt x="223711"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6" name="Shape 24"/>
            <p:cNvSpPr/>
            <p:nvPr/>
          </p:nvSpPr>
          <p:spPr>
            <a:xfrm>
              <a:off x="2373551" y="6887240"/>
              <a:ext cx="79298" cy="42418"/>
            </a:xfrm>
            <a:custGeom>
              <a:avLst/>
              <a:gdLst/>
              <a:ahLst/>
              <a:cxnLst/>
              <a:rect l="0" t="0" r="0" b="0"/>
              <a:pathLst>
                <a:path w="79298" h="42418">
                  <a:moveTo>
                    <a:pt x="79298" y="0"/>
                  </a:moveTo>
                  <a:lnTo>
                    <a:pt x="79298" y="34087"/>
                  </a:lnTo>
                  <a:cubicBezTo>
                    <a:pt x="64884" y="37618"/>
                    <a:pt x="39700" y="42418"/>
                    <a:pt x="7251" y="42418"/>
                  </a:cubicBezTo>
                  <a:lnTo>
                    <a:pt x="0" y="41556"/>
                  </a:lnTo>
                  <a:lnTo>
                    <a:pt x="0" y="3389"/>
                  </a:lnTo>
                  <a:lnTo>
                    <a:pt x="9334" y="4483"/>
                  </a:lnTo>
                  <a:cubicBezTo>
                    <a:pt x="29666" y="4483"/>
                    <a:pt x="53784" y="2401"/>
                    <a:pt x="7929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7" name="Shape 25"/>
            <p:cNvSpPr/>
            <p:nvPr/>
          </p:nvSpPr>
          <p:spPr>
            <a:xfrm>
              <a:off x="2490975" y="6725556"/>
              <a:ext cx="141630" cy="204102"/>
            </a:xfrm>
            <a:custGeom>
              <a:avLst/>
              <a:gdLst/>
              <a:ahLst/>
              <a:cxnLst/>
              <a:rect l="0" t="0" r="0" b="0"/>
              <a:pathLst>
                <a:path w="141630" h="204102">
                  <a:moveTo>
                    <a:pt x="81648" y="0"/>
                  </a:moveTo>
                  <a:cubicBezTo>
                    <a:pt x="111315" y="0"/>
                    <a:pt x="132714" y="4483"/>
                    <a:pt x="141630" y="7201"/>
                  </a:cubicBezTo>
                  <a:lnTo>
                    <a:pt x="141630" y="41669"/>
                  </a:lnTo>
                  <a:cubicBezTo>
                    <a:pt x="117183" y="39637"/>
                    <a:pt x="100317" y="38634"/>
                    <a:pt x="89598" y="38634"/>
                  </a:cubicBezTo>
                  <a:cubicBezTo>
                    <a:pt x="61366" y="38634"/>
                    <a:pt x="45465" y="47600"/>
                    <a:pt x="45465" y="89586"/>
                  </a:cubicBezTo>
                  <a:lnTo>
                    <a:pt x="45465" y="114085"/>
                  </a:lnTo>
                  <a:cubicBezTo>
                    <a:pt x="45465" y="155867"/>
                    <a:pt x="61366" y="165469"/>
                    <a:pt x="89598" y="165469"/>
                  </a:cubicBezTo>
                  <a:cubicBezTo>
                    <a:pt x="100317" y="165469"/>
                    <a:pt x="117183" y="164402"/>
                    <a:pt x="141630" y="162319"/>
                  </a:cubicBezTo>
                  <a:lnTo>
                    <a:pt x="141630" y="196838"/>
                  </a:lnTo>
                  <a:cubicBezTo>
                    <a:pt x="132714" y="199302"/>
                    <a:pt x="111315" y="204102"/>
                    <a:pt x="81648" y="204102"/>
                  </a:cubicBezTo>
                  <a:cubicBezTo>
                    <a:pt x="25832" y="204102"/>
                    <a:pt x="0" y="172352"/>
                    <a:pt x="0" y="114085"/>
                  </a:cubicBezTo>
                  <a:lnTo>
                    <a:pt x="0" y="89586"/>
                  </a:lnTo>
                  <a:cubicBezTo>
                    <a:pt x="0" y="30303"/>
                    <a:pt x="25832" y="0"/>
                    <a:pt x="8164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8" name="Shape 26"/>
            <p:cNvSpPr/>
            <p:nvPr/>
          </p:nvSpPr>
          <p:spPr>
            <a:xfrm>
              <a:off x="2373551" y="6725556"/>
              <a:ext cx="87616" cy="116167"/>
            </a:xfrm>
            <a:custGeom>
              <a:avLst/>
              <a:gdLst/>
              <a:ahLst/>
              <a:cxnLst/>
              <a:rect l="0" t="0" r="0" b="0"/>
              <a:pathLst>
                <a:path w="87616" h="116167">
                  <a:moveTo>
                    <a:pt x="50" y="0"/>
                  </a:moveTo>
                  <a:cubicBezTo>
                    <a:pt x="64884" y="0"/>
                    <a:pt x="87616" y="42101"/>
                    <a:pt x="87616" y="100953"/>
                  </a:cubicBezTo>
                  <a:lnTo>
                    <a:pt x="87616" y="116167"/>
                  </a:lnTo>
                  <a:lnTo>
                    <a:pt x="0" y="116167"/>
                  </a:lnTo>
                  <a:lnTo>
                    <a:pt x="0" y="86488"/>
                  </a:lnTo>
                  <a:lnTo>
                    <a:pt x="42049" y="86488"/>
                  </a:lnTo>
                  <a:lnTo>
                    <a:pt x="42049" y="83452"/>
                  </a:lnTo>
                  <a:cubicBezTo>
                    <a:pt x="42049" y="61037"/>
                    <a:pt x="37566" y="36551"/>
                    <a:pt x="50" y="36551"/>
                  </a:cubicBezTo>
                  <a:lnTo>
                    <a:pt x="0" y="36561"/>
                  </a:lnTo>
                  <a:lnTo>
                    <a:pt x="0" y="8"/>
                  </a:lnTo>
                  <a:lnTo>
                    <a:pt x="5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9" name="Shape 27"/>
            <p:cNvSpPr/>
            <p:nvPr/>
          </p:nvSpPr>
          <p:spPr>
            <a:xfrm>
              <a:off x="2373551" y="6577551"/>
              <a:ext cx="20421" cy="11137"/>
            </a:xfrm>
            <a:custGeom>
              <a:avLst/>
              <a:gdLst/>
              <a:ahLst/>
              <a:cxnLst/>
              <a:rect l="0" t="0" r="0" b="0"/>
              <a:pathLst>
                <a:path w="20421" h="11137">
                  <a:moveTo>
                    <a:pt x="0" y="0"/>
                  </a:moveTo>
                  <a:lnTo>
                    <a:pt x="20421" y="11137"/>
                  </a:lnTo>
                  <a:lnTo>
                    <a:pt x="0" y="814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0" name="Shape 28"/>
            <p:cNvSpPr/>
            <p:nvPr/>
          </p:nvSpPr>
          <p:spPr>
            <a:xfrm>
              <a:off x="2373551" y="6519481"/>
              <a:ext cx="49174" cy="46792"/>
            </a:xfrm>
            <a:custGeom>
              <a:avLst/>
              <a:gdLst/>
              <a:ahLst/>
              <a:cxnLst/>
              <a:rect l="0" t="0" r="0" b="0"/>
              <a:pathLst>
                <a:path w="49174" h="46792">
                  <a:moveTo>
                    <a:pt x="0" y="0"/>
                  </a:moveTo>
                  <a:lnTo>
                    <a:pt x="49174" y="46792"/>
                  </a:lnTo>
                  <a:lnTo>
                    <a:pt x="0" y="2027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1" name="Shape 29"/>
            <p:cNvSpPr/>
            <p:nvPr/>
          </p:nvSpPr>
          <p:spPr>
            <a:xfrm>
              <a:off x="2373551" y="5379813"/>
              <a:ext cx="168970" cy="1010769"/>
            </a:xfrm>
            <a:custGeom>
              <a:avLst/>
              <a:gdLst/>
              <a:ahLst/>
              <a:cxnLst/>
              <a:rect l="0" t="0" r="0" b="0"/>
              <a:pathLst>
                <a:path w="168970" h="1010769">
                  <a:moveTo>
                    <a:pt x="165493" y="0"/>
                  </a:moveTo>
                  <a:lnTo>
                    <a:pt x="165493" y="600405"/>
                  </a:lnTo>
                  <a:cubicBezTo>
                    <a:pt x="166255" y="783750"/>
                    <a:pt x="168970" y="890176"/>
                    <a:pt x="33" y="1010746"/>
                  </a:cubicBezTo>
                  <a:lnTo>
                    <a:pt x="0" y="1010769"/>
                  </a:lnTo>
                  <a:lnTo>
                    <a:pt x="0" y="60296"/>
                  </a:lnTo>
                  <a:lnTo>
                    <a:pt x="16549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2" name="Shape 30"/>
            <p:cNvSpPr/>
            <p:nvPr/>
          </p:nvSpPr>
          <p:spPr>
            <a:xfrm>
              <a:off x="1605318" y="7098103"/>
              <a:ext cx="29959" cy="38126"/>
            </a:xfrm>
            <a:custGeom>
              <a:avLst/>
              <a:gdLst/>
              <a:ahLst/>
              <a:cxnLst/>
              <a:rect l="0" t="0" r="0" b="0"/>
              <a:pathLst>
                <a:path w="29959" h="38126">
                  <a:moveTo>
                    <a:pt x="0" y="0"/>
                  </a:moveTo>
                  <a:lnTo>
                    <a:pt x="29959" y="0"/>
                  </a:lnTo>
                  <a:lnTo>
                    <a:pt x="29959" y="5956"/>
                  </a:lnTo>
                  <a:lnTo>
                    <a:pt x="18567" y="5956"/>
                  </a:lnTo>
                  <a:lnTo>
                    <a:pt x="18567" y="38126"/>
                  </a:lnTo>
                  <a:lnTo>
                    <a:pt x="11392" y="38126"/>
                  </a:lnTo>
                  <a:lnTo>
                    <a:pt x="11392" y="5956"/>
                  </a:lnTo>
                  <a:lnTo>
                    <a:pt x="0" y="595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3" name="Shape 31"/>
            <p:cNvSpPr/>
            <p:nvPr/>
          </p:nvSpPr>
          <p:spPr>
            <a:xfrm>
              <a:off x="1648464"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4" name="Shape 32"/>
            <p:cNvSpPr/>
            <p:nvPr/>
          </p:nvSpPr>
          <p:spPr>
            <a:xfrm>
              <a:off x="170287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32" y="6617"/>
                  </a:lnTo>
                  <a:lnTo>
                    <a:pt x="30633" y="23546"/>
                  </a:lnTo>
                  <a:cubicBezTo>
                    <a:pt x="31141" y="25806"/>
                    <a:pt x="31712" y="28156"/>
                    <a:pt x="32169" y="30467"/>
                  </a:cubicBezTo>
                  <a:lnTo>
                    <a:pt x="32372" y="30467"/>
                  </a:lnTo>
                  <a:cubicBezTo>
                    <a:pt x="32690" y="28067"/>
                    <a:pt x="32995" y="25705"/>
                    <a:pt x="33452" y="23089"/>
                  </a:cubicBezTo>
                  <a:lnTo>
                    <a:pt x="37300" y="0"/>
                  </a:lnTo>
                  <a:lnTo>
                    <a:pt x="44438" y="0"/>
                  </a:lnTo>
                  <a:lnTo>
                    <a:pt x="37757" y="38112"/>
                  </a:lnTo>
                  <a:lnTo>
                    <a:pt x="28169" y="38112"/>
                  </a:lnTo>
                  <a:lnTo>
                    <a:pt x="23343" y="17945"/>
                  </a:lnTo>
                  <a:cubicBezTo>
                    <a:pt x="22937" y="16269"/>
                    <a:pt x="22682" y="14465"/>
                    <a:pt x="22276" y="12878"/>
                  </a:cubicBezTo>
                  <a:lnTo>
                    <a:pt x="22161" y="12878"/>
                  </a:lnTo>
                  <a:cubicBezTo>
                    <a:pt x="21755" y="14465"/>
                    <a:pt x="21489" y="16269"/>
                    <a:pt x="21095"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5" name="Shape 33"/>
            <p:cNvSpPr/>
            <p:nvPr/>
          </p:nvSpPr>
          <p:spPr>
            <a:xfrm>
              <a:off x="1761113" y="7098111"/>
              <a:ext cx="31026" cy="38112"/>
            </a:xfrm>
            <a:custGeom>
              <a:avLst/>
              <a:gdLst/>
              <a:ahLst/>
              <a:cxnLst/>
              <a:rect l="0" t="0" r="0" b="0"/>
              <a:pathLst>
                <a:path w="31026" h="38112">
                  <a:moveTo>
                    <a:pt x="0" y="0"/>
                  </a:moveTo>
                  <a:lnTo>
                    <a:pt x="7176" y="0"/>
                  </a:lnTo>
                  <a:lnTo>
                    <a:pt x="7176" y="15176"/>
                  </a:lnTo>
                  <a:lnTo>
                    <a:pt x="23850" y="15176"/>
                  </a:lnTo>
                  <a:lnTo>
                    <a:pt x="23850" y="0"/>
                  </a:lnTo>
                  <a:lnTo>
                    <a:pt x="31026" y="0"/>
                  </a:lnTo>
                  <a:lnTo>
                    <a:pt x="31026" y="38112"/>
                  </a:lnTo>
                  <a:lnTo>
                    <a:pt x="23850" y="38112"/>
                  </a:lnTo>
                  <a:lnTo>
                    <a:pt x="23850" y="21336"/>
                  </a:lnTo>
                  <a:lnTo>
                    <a:pt x="7176" y="21336"/>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6" name="Shape 34"/>
            <p:cNvSpPr/>
            <p:nvPr/>
          </p:nvSpPr>
          <p:spPr>
            <a:xfrm>
              <a:off x="1805064" y="7098111"/>
              <a:ext cx="16827" cy="38112"/>
            </a:xfrm>
            <a:custGeom>
              <a:avLst/>
              <a:gdLst/>
              <a:ahLst/>
              <a:cxnLst/>
              <a:rect l="0" t="0" r="0" b="0"/>
              <a:pathLst>
                <a:path w="16827" h="38112">
                  <a:moveTo>
                    <a:pt x="11544" y="0"/>
                  </a:moveTo>
                  <a:lnTo>
                    <a:pt x="16827" y="0"/>
                  </a:lnTo>
                  <a:lnTo>
                    <a:pt x="16827" y="5029"/>
                  </a:lnTo>
                  <a:lnTo>
                    <a:pt x="16625" y="5029"/>
                  </a:lnTo>
                  <a:cubicBezTo>
                    <a:pt x="16218" y="7074"/>
                    <a:pt x="15849" y="9131"/>
                    <a:pt x="15291" y="11023"/>
                  </a:cubicBezTo>
                  <a:lnTo>
                    <a:pt x="12052" y="21539"/>
                  </a:lnTo>
                  <a:lnTo>
                    <a:pt x="16827" y="21539"/>
                  </a:lnTo>
                  <a:lnTo>
                    <a:pt x="16827"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7" name="Shape 35"/>
            <p:cNvSpPr/>
            <p:nvPr/>
          </p:nvSpPr>
          <p:spPr>
            <a:xfrm>
              <a:off x="1821890"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601" y="11023"/>
                  </a:lnTo>
                  <a:cubicBezTo>
                    <a:pt x="1029"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8" name="Shape 36"/>
            <p:cNvSpPr/>
            <p:nvPr/>
          </p:nvSpPr>
          <p:spPr>
            <a:xfrm>
              <a:off x="1851799" y="7097857"/>
              <a:ext cx="13697" cy="38367"/>
            </a:xfrm>
            <a:custGeom>
              <a:avLst/>
              <a:gdLst/>
              <a:ahLst/>
              <a:cxnLst/>
              <a:rect l="0" t="0" r="0" b="0"/>
              <a:pathLst>
                <a:path w="13697" h="38367">
                  <a:moveTo>
                    <a:pt x="10655" y="0"/>
                  </a:moveTo>
                  <a:lnTo>
                    <a:pt x="13697" y="560"/>
                  </a:lnTo>
                  <a:lnTo>
                    <a:pt x="13697" y="6547"/>
                  </a:lnTo>
                  <a:lnTo>
                    <a:pt x="6985" y="6045"/>
                  </a:lnTo>
                  <a:lnTo>
                    <a:pt x="6985" y="18567"/>
                  </a:lnTo>
                  <a:cubicBezTo>
                    <a:pt x="8318" y="18618"/>
                    <a:pt x="9589" y="18618"/>
                    <a:pt x="10922" y="18618"/>
                  </a:cubicBezTo>
                  <a:lnTo>
                    <a:pt x="13697" y="18114"/>
                  </a:lnTo>
                  <a:lnTo>
                    <a:pt x="13697" y="24259"/>
                  </a:lnTo>
                  <a:lnTo>
                    <a:pt x="10516" y="24308"/>
                  </a:lnTo>
                  <a:lnTo>
                    <a:pt x="6985" y="24308"/>
                  </a:lnTo>
                  <a:lnTo>
                    <a:pt x="6985" y="38367"/>
                  </a:lnTo>
                  <a:lnTo>
                    <a:pt x="0" y="38367"/>
                  </a:lnTo>
                  <a:lnTo>
                    <a:pt x="0" y="254"/>
                  </a:lnTo>
                  <a:cubicBezTo>
                    <a:pt x="3378" y="102"/>
                    <a:pt x="6820" y="0"/>
                    <a:pt x="10655"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9" name="Shape 37"/>
            <p:cNvSpPr/>
            <p:nvPr/>
          </p:nvSpPr>
          <p:spPr>
            <a:xfrm>
              <a:off x="1865496" y="7098417"/>
              <a:ext cx="16161" cy="37807"/>
            </a:xfrm>
            <a:custGeom>
              <a:avLst/>
              <a:gdLst/>
              <a:ahLst/>
              <a:cxnLst/>
              <a:rect l="0" t="0" r="0" b="0"/>
              <a:pathLst>
                <a:path w="16161" h="37807">
                  <a:moveTo>
                    <a:pt x="0" y="0"/>
                  </a:moveTo>
                  <a:lnTo>
                    <a:pt x="8801" y="1619"/>
                  </a:lnTo>
                  <a:cubicBezTo>
                    <a:pt x="11850" y="3336"/>
                    <a:pt x="13748" y="6311"/>
                    <a:pt x="13748" y="11340"/>
                  </a:cubicBezTo>
                  <a:lnTo>
                    <a:pt x="13748" y="11695"/>
                  </a:lnTo>
                  <a:cubicBezTo>
                    <a:pt x="13748" y="17487"/>
                    <a:pt x="11220" y="20522"/>
                    <a:pt x="7182" y="22262"/>
                  </a:cubicBezTo>
                  <a:lnTo>
                    <a:pt x="16161" y="37807"/>
                  </a:lnTo>
                  <a:lnTo>
                    <a:pt x="8566" y="37807"/>
                  </a:lnTo>
                  <a:lnTo>
                    <a:pt x="146" y="23697"/>
                  </a:lnTo>
                  <a:lnTo>
                    <a:pt x="0" y="23699"/>
                  </a:lnTo>
                  <a:lnTo>
                    <a:pt x="0" y="17555"/>
                  </a:lnTo>
                  <a:lnTo>
                    <a:pt x="4431" y="16750"/>
                  </a:lnTo>
                  <a:cubicBezTo>
                    <a:pt x="5982" y="15788"/>
                    <a:pt x="6712" y="14210"/>
                    <a:pt x="6712" y="11747"/>
                  </a:cubicBezTo>
                  <a:lnTo>
                    <a:pt x="6712" y="11442"/>
                  </a:lnTo>
                  <a:cubicBezTo>
                    <a:pt x="6712" y="8489"/>
                    <a:pt x="5690" y="7000"/>
                    <a:pt x="3501" y="6249"/>
                  </a:cubicBezTo>
                  <a:lnTo>
                    <a:pt x="0" y="5987"/>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0" name="Shape 38"/>
            <p:cNvSpPr/>
            <p:nvPr/>
          </p:nvSpPr>
          <p:spPr>
            <a:xfrm>
              <a:off x="1894219"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1" name="Shape 39"/>
            <p:cNvSpPr/>
            <p:nvPr/>
          </p:nvSpPr>
          <p:spPr>
            <a:xfrm>
              <a:off x="194863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19" y="6617"/>
                  </a:lnTo>
                  <a:lnTo>
                    <a:pt x="30620" y="23546"/>
                  </a:lnTo>
                  <a:cubicBezTo>
                    <a:pt x="31141" y="25806"/>
                    <a:pt x="31700" y="28156"/>
                    <a:pt x="32169" y="30467"/>
                  </a:cubicBezTo>
                  <a:lnTo>
                    <a:pt x="32372" y="30467"/>
                  </a:lnTo>
                  <a:cubicBezTo>
                    <a:pt x="32690" y="28067"/>
                    <a:pt x="32982" y="25705"/>
                    <a:pt x="33452" y="23089"/>
                  </a:cubicBezTo>
                  <a:lnTo>
                    <a:pt x="37300" y="0"/>
                  </a:lnTo>
                  <a:lnTo>
                    <a:pt x="44438" y="0"/>
                  </a:lnTo>
                  <a:lnTo>
                    <a:pt x="37757" y="38112"/>
                  </a:lnTo>
                  <a:lnTo>
                    <a:pt x="28169" y="38112"/>
                  </a:lnTo>
                  <a:lnTo>
                    <a:pt x="23356" y="17945"/>
                  </a:lnTo>
                  <a:cubicBezTo>
                    <a:pt x="22937" y="16269"/>
                    <a:pt x="22682" y="14465"/>
                    <a:pt x="22276" y="12878"/>
                  </a:cubicBezTo>
                  <a:lnTo>
                    <a:pt x="22161" y="12878"/>
                  </a:lnTo>
                  <a:cubicBezTo>
                    <a:pt x="21755"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2" name="Shape 40"/>
            <p:cNvSpPr/>
            <p:nvPr/>
          </p:nvSpPr>
          <p:spPr>
            <a:xfrm>
              <a:off x="2000966" y="7098111"/>
              <a:ext cx="16821" cy="38112"/>
            </a:xfrm>
            <a:custGeom>
              <a:avLst/>
              <a:gdLst/>
              <a:ahLst/>
              <a:cxnLst/>
              <a:rect l="0" t="0" r="0" b="0"/>
              <a:pathLst>
                <a:path w="16821" h="38112">
                  <a:moveTo>
                    <a:pt x="11544" y="0"/>
                  </a:moveTo>
                  <a:lnTo>
                    <a:pt x="16821" y="0"/>
                  </a:lnTo>
                  <a:lnTo>
                    <a:pt x="16821" y="5029"/>
                  </a:lnTo>
                  <a:lnTo>
                    <a:pt x="16625" y="5029"/>
                  </a:lnTo>
                  <a:cubicBezTo>
                    <a:pt x="16218" y="7074"/>
                    <a:pt x="15849" y="9131"/>
                    <a:pt x="15291" y="11023"/>
                  </a:cubicBezTo>
                  <a:lnTo>
                    <a:pt x="12052" y="21539"/>
                  </a:lnTo>
                  <a:lnTo>
                    <a:pt x="16821" y="21539"/>
                  </a:lnTo>
                  <a:lnTo>
                    <a:pt x="16821"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3" name="Shape 42219"/>
            <p:cNvSpPr/>
            <p:nvPr/>
          </p:nvSpPr>
          <p:spPr>
            <a:xfrm>
              <a:off x="2008256" y="7089907"/>
              <a:ext cx="9531" cy="9144"/>
            </a:xfrm>
            <a:custGeom>
              <a:avLst/>
              <a:gdLst/>
              <a:ahLst/>
              <a:cxnLst/>
              <a:rect l="0" t="0" r="0" b="0"/>
              <a:pathLst>
                <a:path w="9531" h="9144">
                  <a:moveTo>
                    <a:pt x="0" y="0"/>
                  </a:moveTo>
                  <a:lnTo>
                    <a:pt x="9531" y="0"/>
                  </a:lnTo>
                  <a:lnTo>
                    <a:pt x="9531"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4" name="Shape 42"/>
            <p:cNvSpPr/>
            <p:nvPr/>
          </p:nvSpPr>
          <p:spPr>
            <a:xfrm>
              <a:off x="2017787" y="7098111"/>
              <a:ext cx="16987" cy="38112"/>
            </a:xfrm>
            <a:custGeom>
              <a:avLst/>
              <a:gdLst/>
              <a:ahLst/>
              <a:cxnLst/>
              <a:rect l="0" t="0" r="0" b="0"/>
              <a:pathLst>
                <a:path w="16987" h="38112">
                  <a:moveTo>
                    <a:pt x="0" y="0"/>
                  </a:moveTo>
                  <a:lnTo>
                    <a:pt x="5442" y="0"/>
                  </a:lnTo>
                  <a:lnTo>
                    <a:pt x="16987" y="38112"/>
                  </a:lnTo>
                  <a:lnTo>
                    <a:pt x="9443" y="38112"/>
                  </a:lnTo>
                  <a:lnTo>
                    <a:pt x="6154" y="27444"/>
                  </a:lnTo>
                  <a:lnTo>
                    <a:pt x="0" y="27444"/>
                  </a:lnTo>
                  <a:lnTo>
                    <a:pt x="0" y="21539"/>
                  </a:lnTo>
                  <a:lnTo>
                    <a:pt x="4769" y="21539"/>
                  </a:lnTo>
                  <a:lnTo>
                    <a:pt x="1594" y="11023"/>
                  </a:lnTo>
                  <a:cubicBezTo>
                    <a:pt x="1022" y="9131"/>
                    <a:pt x="616"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5" name="Shape 42220"/>
            <p:cNvSpPr/>
            <p:nvPr/>
          </p:nvSpPr>
          <p:spPr>
            <a:xfrm>
              <a:off x="2017787" y="7089907"/>
              <a:ext cx="9747" cy="9144"/>
            </a:xfrm>
            <a:custGeom>
              <a:avLst/>
              <a:gdLst/>
              <a:ahLst/>
              <a:cxnLst/>
              <a:rect l="0" t="0" r="0" b="0"/>
              <a:pathLst>
                <a:path w="9747" h="9144">
                  <a:moveTo>
                    <a:pt x="0" y="0"/>
                  </a:moveTo>
                  <a:lnTo>
                    <a:pt x="9747" y="0"/>
                  </a:lnTo>
                  <a:lnTo>
                    <a:pt x="9747"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6" name="Shape 44"/>
            <p:cNvSpPr/>
            <p:nvPr/>
          </p:nvSpPr>
          <p:spPr>
            <a:xfrm>
              <a:off x="2047689" y="7098111"/>
              <a:ext cx="29921" cy="38112"/>
            </a:xfrm>
            <a:custGeom>
              <a:avLst/>
              <a:gdLst/>
              <a:ahLst/>
              <a:cxnLst/>
              <a:rect l="0" t="0" r="0" b="0"/>
              <a:pathLst>
                <a:path w="29921" h="38112">
                  <a:moveTo>
                    <a:pt x="0" y="0"/>
                  </a:moveTo>
                  <a:lnTo>
                    <a:pt x="8319" y="0"/>
                  </a:lnTo>
                  <a:lnTo>
                    <a:pt x="20486" y="22161"/>
                  </a:lnTo>
                  <a:cubicBezTo>
                    <a:pt x="21399" y="23901"/>
                    <a:pt x="22581" y="26111"/>
                    <a:pt x="23394" y="27953"/>
                  </a:cubicBezTo>
                  <a:lnTo>
                    <a:pt x="23495" y="27953"/>
                  </a:lnTo>
                  <a:cubicBezTo>
                    <a:pt x="23343" y="25705"/>
                    <a:pt x="23305" y="23037"/>
                    <a:pt x="23305" y="20726"/>
                  </a:cubicBezTo>
                  <a:lnTo>
                    <a:pt x="23305" y="0"/>
                  </a:lnTo>
                  <a:lnTo>
                    <a:pt x="29921" y="0"/>
                  </a:lnTo>
                  <a:lnTo>
                    <a:pt x="29921" y="38112"/>
                  </a:lnTo>
                  <a:lnTo>
                    <a:pt x="21552" y="38112"/>
                  </a:lnTo>
                  <a:lnTo>
                    <a:pt x="9347" y="15494"/>
                  </a:lnTo>
                  <a:cubicBezTo>
                    <a:pt x="8420" y="13753"/>
                    <a:pt x="7341" y="11696"/>
                    <a:pt x="6465" y="9792"/>
                  </a:cubicBezTo>
                  <a:lnTo>
                    <a:pt x="6363" y="9792"/>
                  </a:lnTo>
                  <a:cubicBezTo>
                    <a:pt x="6465" y="11950"/>
                    <a:pt x="6579" y="14300"/>
                    <a:pt x="6579" y="16611"/>
                  </a:cubicBezTo>
                  <a:lnTo>
                    <a:pt x="6579"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7" name="Shape 45"/>
            <p:cNvSpPr/>
            <p:nvPr/>
          </p:nvSpPr>
          <p:spPr>
            <a:xfrm>
              <a:off x="2090477" y="7098111"/>
              <a:ext cx="16827" cy="38112"/>
            </a:xfrm>
            <a:custGeom>
              <a:avLst/>
              <a:gdLst/>
              <a:ahLst/>
              <a:cxnLst/>
              <a:rect l="0" t="0" r="0" b="0"/>
              <a:pathLst>
                <a:path w="16827" h="38112">
                  <a:moveTo>
                    <a:pt x="11544" y="0"/>
                  </a:moveTo>
                  <a:lnTo>
                    <a:pt x="16827" y="0"/>
                  </a:lnTo>
                  <a:lnTo>
                    <a:pt x="16827" y="5029"/>
                  </a:lnTo>
                  <a:lnTo>
                    <a:pt x="16625"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8" name="Shape 46"/>
            <p:cNvSpPr/>
            <p:nvPr/>
          </p:nvSpPr>
          <p:spPr>
            <a:xfrm>
              <a:off x="2107304"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9" name="Shape 47"/>
            <p:cNvSpPr/>
            <p:nvPr/>
          </p:nvSpPr>
          <p:spPr>
            <a:xfrm>
              <a:off x="2137200" y="7098111"/>
              <a:ext cx="29909" cy="38112"/>
            </a:xfrm>
            <a:custGeom>
              <a:avLst/>
              <a:gdLst/>
              <a:ahLst/>
              <a:cxnLst/>
              <a:rect l="0" t="0" r="0" b="0"/>
              <a:pathLst>
                <a:path w="29909" h="38112">
                  <a:moveTo>
                    <a:pt x="0" y="0"/>
                  </a:moveTo>
                  <a:lnTo>
                    <a:pt x="8319" y="0"/>
                  </a:lnTo>
                  <a:lnTo>
                    <a:pt x="20472" y="22161"/>
                  </a:lnTo>
                  <a:cubicBezTo>
                    <a:pt x="21399" y="23901"/>
                    <a:pt x="22568" y="26111"/>
                    <a:pt x="23406" y="27953"/>
                  </a:cubicBezTo>
                  <a:lnTo>
                    <a:pt x="23495" y="27953"/>
                  </a:lnTo>
                  <a:cubicBezTo>
                    <a:pt x="23343" y="25705"/>
                    <a:pt x="23292" y="23037"/>
                    <a:pt x="23292" y="20726"/>
                  </a:cubicBezTo>
                  <a:lnTo>
                    <a:pt x="23292" y="0"/>
                  </a:lnTo>
                  <a:lnTo>
                    <a:pt x="29909" y="0"/>
                  </a:lnTo>
                  <a:lnTo>
                    <a:pt x="29909" y="38112"/>
                  </a:lnTo>
                  <a:lnTo>
                    <a:pt x="21552" y="38112"/>
                  </a:lnTo>
                  <a:lnTo>
                    <a:pt x="9347" y="15494"/>
                  </a:lnTo>
                  <a:cubicBezTo>
                    <a:pt x="8420" y="13753"/>
                    <a:pt x="7341" y="11696"/>
                    <a:pt x="6477" y="9792"/>
                  </a:cubicBezTo>
                  <a:lnTo>
                    <a:pt x="6376" y="9792"/>
                  </a:lnTo>
                  <a:cubicBezTo>
                    <a:pt x="6477" y="11950"/>
                    <a:pt x="6566" y="14300"/>
                    <a:pt x="6566" y="16611"/>
                  </a:cubicBezTo>
                  <a:lnTo>
                    <a:pt x="656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0" name="Shape 48"/>
            <p:cNvSpPr/>
            <p:nvPr/>
          </p:nvSpPr>
          <p:spPr>
            <a:xfrm>
              <a:off x="2181479" y="7097333"/>
              <a:ext cx="28422" cy="39713"/>
            </a:xfrm>
            <a:custGeom>
              <a:avLst/>
              <a:gdLst/>
              <a:ahLst/>
              <a:cxnLst/>
              <a:rect l="0" t="0" r="0" b="0"/>
              <a:pathLst>
                <a:path w="28422" h="39713">
                  <a:moveTo>
                    <a:pt x="16104" y="0"/>
                  </a:moveTo>
                  <a:cubicBezTo>
                    <a:pt x="21704" y="0"/>
                    <a:pt x="27177" y="927"/>
                    <a:pt x="28372" y="1283"/>
                  </a:cubicBezTo>
                  <a:lnTo>
                    <a:pt x="28372" y="6769"/>
                  </a:lnTo>
                  <a:cubicBezTo>
                    <a:pt x="25895" y="6579"/>
                    <a:pt x="19951" y="6262"/>
                    <a:pt x="17335" y="6262"/>
                  </a:cubicBezTo>
                  <a:cubicBezTo>
                    <a:pt x="11125" y="6262"/>
                    <a:pt x="7124" y="7645"/>
                    <a:pt x="7124" y="17145"/>
                  </a:cubicBezTo>
                  <a:lnTo>
                    <a:pt x="7124" y="22530"/>
                  </a:lnTo>
                  <a:cubicBezTo>
                    <a:pt x="7124" y="31242"/>
                    <a:pt x="10313" y="33452"/>
                    <a:pt x="16472" y="33452"/>
                  </a:cubicBezTo>
                  <a:cubicBezTo>
                    <a:pt x="18352" y="33452"/>
                    <a:pt x="20269" y="33401"/>
                    <a:pt x="21589" y="33300"/>
                  </a:cubicBezTo>
                  <a:lnTo>
                    <a:pt x="21589" y="18568"/>
                  </a:lnTo>
                  <a:lnTo>
                    <a:pt x="28422" y="18568"/>
                  </a:lnTo>
                  <a:lnTo>
                    <a:pt x="28422" y="38532"/>
                  </a:lnTo>
                  <a:cubicBezTo>
                    <a:pt x="26314" y="38989"/>
                    <a:pt x="21437" y="39713"/>
                    <a:pt x="15951" y="39713"/>
                  </a:cubicBezTo>
                  <a:cubicBezTo>
                    <a:pt x="7226" y="39713"/>
                    <a:pt x="0" y="36322"/>
                    <a:pt x="0" y="22530"/>
                  </a:cubicBezTo>
                  <a:lnTo>
                    <a:pt x="0" y="17145"/>
                  </a:lnTo>
                  <a:cubicBezTo>
                    <a:pt x="0" y="2578"/>
                    <a:pt x="8204" y="0"/>
                    <a:pt x="1610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1" name="Shape 49"/>
            <p:cNvSpPr/>
            <p:nvPr/>
          </p:nvSpPr>
          <p:spPr>
            <a:xfrm>
              <a:off x="2222005" y="7098111"/>
              <a:ext cx="16821" cy="38112"/>
            </a:xfrm>
            <a:custGeom>
              <a:avLst/>
              <a:gdLst/>
              <a:ahLst/>
              <a:cxnLst/>
              <a:rect l="0" t="0" r="0" b="0"/>
              <a:pathLst>
                <a:path w="16821" h="38112">
                  <a:moveTo>
                    <a:pt x="11544" y="0"/>
                  </a:moveTo>
                  <a:lnTo>
                    <a:pt x="16821" y="0"/>
                  </a:lnTo>
                  <a:lnTo>
                    <a:pt x="16821" y="5029"/>
                  </a:lnTo>
                  <a:lnTo>
                    <a:pt x="16625" y="5029"/>
                  </a:lnTo>
                  <a:cubicBezTo>
                    <a:pt x="16205" y="7074"/>
                    <a:pt x="15849" y="9131"/>
                    <a:pt x="15291" y="11023"/>
                  </a:cubicBezTo>
                  <a:lnTo>
                    <a:pt x="12052" y="21539"/>
                  </a:lnTo>
                  <a:lnTo>
                    <a:pt x="16821" y="21539"/>
                  </a:lnTo>
                  <a:lnTo>
                    <a:pt x="16821"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2" name="Shape 50"/>
            <p:cNvSpPr/>
            <p:nvPr/>
          </p:nvSpPr>
          <p:spPr>
            <a:xfrm>
              <a:off x="2238826"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3" name="Shape 51"/>
            <p:cNvSpPr/>
            <p:nvPr/>
          </p:nvSpPr>
          <p:spPr>
            <a:xfrm>
              <a:off x="2285042" y="7097333"/>
              <a:ext cx="15672" cy="39713"/>
            </a:xfrm>
            <a:custGeom>
              <a:avLst/>
              <a:gdLst/>
              <a:ahLst/>
              <a:cxnLst/>
              <a:rect l="0" t="0" r="0" b="0"/>
              <a:pathLst>
                <a:path w="15672" h="39713">
                  <a:moveTo>
                    <a:pt x="15646" y="0"/>
                  </a:moveTo>
                  <a:lnTo>
                    <a:pt x="15672" y="9"/>
                  </a:lnTo>
                  <a:lnTo>
                    <a:pt x="15672" y="6272"/>
                  </a:lnTo>
                  <a:lnTo>
                    <a:pt x="15646" y="6262"/>
                  </a:lnTo>
                  <a:cubicBezTo>
                    <a:pt x="10464" y="6262"/>
                    <a:pt x="7124" y="9131"/>
                    <a:pt x="7124" y="17653"/>
                  </a:cubicBezTo>
                  <a:lnTo>
                    <a:pt x="7124" y="22060"/>
                  </a:lnTo>
                  <a:cubicBezTo>
                    <a:pt x="7124" y="30632"/>
                    <a:pt x="10516" y="33503"/>
                    <a:pt x="15646" y="33503"/>
                  </a:cubicBezTo>
                  <a:lnTo>
                    <a:pt x="15672" y="33493"/>
                  </a:lnTo>
                  <a:lnTo>
                    <a:pt x="15672" y="39704"/>
                  </a:lnTo>
                  <a:lnTo>
                    <a:pt x="15646" y="39713"/>
                  </a:lnTo>
                  <a:cubicBezTo>
                    <a:pt x="5956" y="39713"/>
                    <a:pt x="0" y="34430"/>
                    <a:pt x="0" y="22060"/>
                  </a:cubicBezTo>
                  <a:lnTo>
                    <a:pt x="0" y="17602"/>
                  </a:lnTo>
                  <a:cubicBezTo>
                    <a:pt x="0" y="5296"/>
                    <a:pt x="6007" y="0"/>
                    <a:pt x="156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4" name="Shape 52"/>
            <p:cNvSpPr/>
            <p:nvPr/>
          </p:nvSpPr>
          <p:spPr>
            <a:xfrm>
              <a:off x="2300714" y="7097342"/>
              <a:ext cx="15672" cy="39694"/>
            </a:xfrm>
            <a:custGeom>
              <a:avLst/>
              <a:gdLst/>
              <a:ahLst/>
              <a:cxnLst/>
              <a:rect l="0" t="0" r="0" b="0"/>
              <a:pathLst>
                <a:path w="15672" h="39694">
                  <a:moveTo>
                    <a:pt x="0" y="0"/>
                  </a:moveTo>
                  <a:lnTo>
                    <a:pt x="11438" y="4176"/>
                  </a:lnTo>
                  <a:cubicBezTo>
                    <a:pt x="14157" y="7039"/>
                    <a:pt x="15672" y="11440"/>
                    <a:pt x="15672" y="17593"/>
                  </a:cubicBezTo>
                  <a:lnTo>
                    <a:pt x="15672" y="22051"/>
                  </a:lnTo>
                  <a:cubicBezTo>
                    <a:pt x="15672" y="28235"/>
                    <a:pt x="14173" y="32649"/>
                    <a:pt x="11461" y="35516"/>
                  </a:cubicBezTo>
                  <a:lnTo>
                    <a:pt x="0" y="39694"/>
                  </a:lnTo>
                  <a:lnTo>
                    <a:pt x="0" y="33483"/>
                  </a:lnTo>
                  <a:lnTo>
                    <a:pt x="6203" y="30986"/>
                  </a:lnTo>
                  <a:cubicBezTo>
                    <a:pt x="7699" y="29197"/>
                    <a:pt x="8547" y="26336"/>
                    <a:pt x="8547" y="22051"/>
                  </a:cubicBezTo>
                  <a:lnTo>
                    <a:pt x="8547" y="17644"/>
                  </a:lnTo>
                  <a:cubicBezTo>
                    <a:pt x="8547" y="13383"/>
                    <a:pt x="7712" y="10535"/>
                    <a:pt x="6223" y="8752"/>
                  </a:cubicBezTo>
                  <a:lnTo>
                    <a:pt x="0" y="626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5" name="Shape 53"/>
            <p:cNvSpPr/>
            <p:nvPr/>
          </p:nvSpPr>
          <p:spPr>
            <a:xfrm>
              <a:off x="2346547" y="7098111"/>
              <a:ext cx="44425" cy="38112"/>
            </a:xfrm>
            <a:custGeom>
              <a:avLst/>
              <a:gdLst/>
              <a:ahLst/>
              <a:cxnLst/>
              <a:rect l="0" t="0" r="0" b="0"/>
              <a:pathLst>
                <a:path w="44425" h="38112">
                  <a:moveTo>
                    <a:pt x="0" y="0"/>
                  </a:moveTo>
                  <a:lnTo>
                    <a:pt x="7290" y="0"/>
                  </a:lnTo>
                  <a:lnTo>
                    <a:pt x="11088" y="23089"/>
                  </a:lnTo>
                  <a:cubicBezTo>
                    <a:pt x="11494" y="25540"/>
                    <a:pt x="11799" y="28156"/>
                    <a:pt x="12154" y="30467"/>
                  </a:cubicBezTo>
                  <a:lnTo>
                    <a:pt x="12357" y="30467"/>
                  </a:lnTo>
                  <a:cubicBezTo>
                    <a:pt x="12929" y="28104"/>
                    <a:pt x="13386" y="25705"/>
                    <a:pt x="13957" y="23381"/>
                  </a:cubicBezTo>
                  <a:lnTo>
                    <a:pt x="17945" y="6617"/>
                  </a:lnTo>
                  <a:lnTo>
                    <a:pt x="26619" y="6617"/>
                  </a:lnTo>
                  <a:lnTo>
                    <a:pt x="30633" y="23546"/>
                  </a:lnTo>
                  <a:cubicBezTo>
                    <a:pt x="31141" y="25806"/>
                    <a:pt x="31712" y="28156"/>
                    <a:pt x="32169" y="30467"/>
                  </a:cubicBezTo>
                  <a:lnTo>
                    <a:pt x="32372" y="30467"/>
                  </a:lnTo>
                  <a:cubicBezTo>
                    <a:pt x="32677" y="28067"/>
                    <a:pt x="32982" y="25705"/>
                    <a:pt x="33452" y="23089"/>
                  </a:cubicBezTo>
                  <a:lnTo>
                    <a:pt x="37300" y="0"/>
                  </a:lnTo>
                  <a:lnTo>
                    <a:pt x="44425" y="0"/>
                  </a:lnTo>
                  <a:lnTo>
                    <a:pt x="37757" y="38112"/>
                  </a:lnTo>
                  <a:lnTo>
                    <a:pt x="28169" y="38112"/>
                  </a:lnTo>
                  <a:lnTo>
                    <a:pt x="23343" y="17945"/>
                  </a:lnTo>
                  <a:cubicBezTo>
                    <a:pt x="22937" y="16269"/>
                    <a:pt x="22682" y="14465"/>
                    <a:pt x="22276" y="12878"/>
                  </a:cubicBezTo>
                  <a:lnTo>
                    <a:pt x="22161" y="12878"/>
                  </a:lnTo>
                  <a:cubicBezTo>
                    <a:pt x="21743"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6" name="Shape 54"/>
            <p:cNvSpPr/>
            <p:nvPr/>
          </p:nvSpPr>
          <p:spPr>
            <a:xfrm>
              <a:off x="2398871" y="7098111"/>
              <a:ext cx="16827" cy="38112"/>
            </a:xfrm>
            <a:custGeom>
              <a:avLst/>
              <a:gdLst/>
              <a:ahLst/>
              <a:cxnLst/>
              <a:rect l="0" t="0" r="0" b="0"/>
              <a:pathLst>
                <a:path w="16827" h="38112">
                  <a:moveTo>
                    <a:pt x="11544" y="0"/>
                  </a:moveTo>
                  <a:lnTo>
                    <a:pt x="16827" y="0"/>
                  </a:lnTo>
                  <a:lnTo>
                    <a:pt x="16827" y="5029"/>
                  </a:lnTo>
                  <a:lnTo>
                    <a:pt x="16611"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7" name="Shape 55"/>
            <p:cNvSpPr/>
            <p:nvPr/>
          </p:nvSpPr>
          <p:spPr>
            <a:xfrm>
              <a:off x="2415698"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8" name="Shape 42221"/>
            <p:cNvSpPr/>
            <p:nvPr/>
          </p:nvSpPr>
          <p:spPr>
            <a:xfrm>
              <a:off x="2445600" y="7098107"/>
              <a:ext cx="9144" cy="38113"/>
            </a:xfrm>
            <a:custGeom>
              <a:avLst/>
              <a:gdLst/>
              <a:ahLst/>
              <a:cxnLst/>
              <a:rect l="0" t="0" r="0" b="0"/>
              <a:pathLst>
                <a:path w="9144" h="38113">
                  <a:moveTo>
                    <a:pt x="0" y="0"/>
                  </a:moveTo>
                  <a:lnTo>
                    <a:pt x="9144" y="0"/>
                  </a:lnTo>
                  <a:lnTo>
                    <a:pt x="9144" y="38113"/>
                  </a:lnTo>
                  <a:lnTo>
                    <a:pt x="0" y="38113"/>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9" name="Shape 57"/>
            <p:cNvSpPr/>
            <p:nvPr/>
          </p:nvSpPr>
          <p:spPr>
            <a:xfrm>
              <a:off x="2468580" y="7097857"/>
              <a:ext cx="13691" cy="38367"/>
            </a:xfrm>
            <a:custGeom>
              <a:avLst/>
              <a:gdLst/>
              <a:ahLst/>
              <a:cxnLst/>
              <a:rect l="0" t="0" r="0" b="0"/>
              <a:pathLst>
                <a:path w="13691" h="38367">
                  <a:moveTo>
                    <a:pt x="10681" y="0"/>
                  </a:moveTo>
                  <a:lnTo>
                    <a:pt x="13691" y="555"/>
                  </a:lnTo>
                  <a:lnTo>
                    <a:pt x="13691" y="6547"/>
                  </a:lnTo>
                  <a:lnTo>
                    <a:pt x="6972" y="6045"/>
                  </a:lnTo>
                  <a:lnTo>
                    <a:pt x="6972" y="18567"/>
                  </a:lnTo>
                  <a:cubicBezTo>
                    <a:pt x="8318" y="18618"/>
                    <a:pt x="9601" y="18618"/>
                    <a:pt x="10922" y="18618"/>
                  </a:cubicBezTo>
                  <a:lnTo>
                    <a:pt x="13691" y="18116"/>
                  </a:lnTo>
                  <a:lnTo>
                    <a:pt x="13691" y="24259"/>
                  </a:lnTo>
                  <a:lnTo>
                    <a:pt x="10516" y="24308"/>
                  </a:lnTo>
                  <a:lnTo>
                    <a:pt x="6972" y="24308"/>
                  </a:lnTo>
                  <a:lnTo>
                    <a:pt x="6972" y="38367"/>
                  </a:lnTo>
                  <a:lnTo>
                    <a:pt x="0" y="38367"/>
                  </a:lnTo>
                  <a:lnTo>
                    <a:pt x="0" y="254"/>
                  </a:lnTo>
                  <a:cubicBezTo>
                    <a:pt x="3390" y="102"/>
                    <a:pt x="6832" y="0"/>
                    <a:pt x="1068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0" name="Shape 58"/>
            <p:cNvSpPr/>
            <p:nvPr/>
          </p:nvSpPr>
          <p:spPr>
            <a:xfrm>
              <a:off x="2482271" y="7098412"/>
              <a:ext cx="16167" cy="37812"/>
            </a:xfrm>
            <a:custGeom>
              <a:avLst/>
              <a:gdLst/>
              <a:ahLst/>
              <a:cxnLst/>
              <a:rect l="0" t="0" r="0" b="0"/>
              <a:pathLst>
                <a:path w="16167" h="37812">
                  <a:moveTo>
                    <a:pt x="0" y="0"/>
                  </a:moveTo>
                  <a:lnTo>
                    <a:pt x="8810" y="1623"/>
                  </a:lnTo>
                  <a:cubicBezTo>
                    <a:pt x="11856" y="3341"/>
                    <a:pt x="13754" y="6316"/>
                    <a:pt x="13754" y="11345"/>
                  </a:cubicBezTo>
                  <a:lnTo>
                    <a:pt x="13754" y="11700"/>
                  </a:lnTo>
                  <a:cubicBezTo>
                    <a:pt x="13754" y="17492"/>
                    <a:pt x="11240" y="20527"/>
                    <a:pt x="7188" y="22267"/>
                  </a:cubicBezTo>
                  <a:lnTo>
                    <a:pt x="16167" y="37812"/>
                  </a:lnTo>
                  <a:lnTo>
                    <a:pt x="8572" y="37812"/>
                  </a:lnTo>
                  <a:lnTo>
                    <a:pt x="165" y="23702"/>
                  </a:lnTo>
                  <a:lnTo>
                    <a:pt x="0" y="23704"/>
                  </a:lnTo>
                  <a:lnTo>
                    <a:pt x="0" y="17561"/>
                  </a:lnTo>
                  <a:lnTo>
                    <a:pt x="4437" y="16755"/>
                  </a:lnTo>
                  <a:cubicBezTo>
                    <a:pt x="5988" y="15793"/>
                    <a:pt x="6718" y="14215"/>
                    <a:pt x="6718" y="11751"/>
                  </a:cubicBezTo>
                  <a:lnTo>
                    <a:pt x="6718" y="11447"/>
                  </a:lnTo>
                  <a:cubicBezTo>
                    <a:pt x="6718" y="8494"/>
                    <a:pt x="5696" y="7004"/>
                    <a:pt x="3505" y="6254"/>
                  </a:cubicBezTo>
                  <a:lnTo>
                    <a:pt x="0" y="599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1" name="Shape 59"/>
            <p:cNvSpPr/>
            <p:nvPr/>
          </p:nvSpPr>
          <p:spPr>
            <a:xfrm>
              <a:off x="2508132" y="7098111"/>
              <a:ext cx="16828" cy="38112"/>
            </a:xfrm>
            <a:custGeom>
              <a:avLst/>
              <a:gdLst/>
              <a:ahLst/>
              <a:cxnLst/>
              <a:rect l="0" t="0" r="0" b="0"/>
              <a:pathLst>
                <a:path w="16828" h="38112">
                  <a:moveTo>
                    <a:pt x="11544" y="0"/>
                  </a:moveTo>
                  <a:lnTo>
                    <a:pt x="16828" y="0"/>
                  </a:lnTo>
                  <a:lnTo>
                    <a:pt x="16828" y="5029"/>
                  </a:lnTo>
                  <a:lnTo>
                    <a:pt x="16611" y="5029"/>
                  </a:lnTo>
                  <a:cubicBezTo>
                    <a:pt x="16205" y="7074"/>
                    <a:pt x="15849" y="9131"/>
                    <a:pt x="15291" y="11023"/>
                  </a:cubicBezTo>
                  <a:lnTo>
                    <a:pt x="12052" y="21539"/>
                  </a:lnTo>
                  <a:lnTo>
                    <a:pt x="16828" y="21539"/>
                  </a:lnTo>
                  <a:lnTo>
                    <a:pt x="16828"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2" name="Shape 60"/>
            <p:cNvSpPr/>
            <p:nvPr/>
          </p:nvSpPr>
          <p:spPr>
            <a:xfrm>
              <a:off x="2524959" y="7098111"/>
              <a:ext cx="16980" cy="38112"/>
            </a:xfrm>
            <a:custGeom>
              <a:avLst/>
              <a:gdLst/>
              <a:ahLst/>
              <a:cxnLst/>
              <a:rect l="0" t="0" r="0" b="0"/>
              <a:pathLst>
                <a:path w="16980" h="38112">
                  <a:moveTo>
                    <a:pt x="0" y="0"/>
                  </a:moveTo>
                  <a:lnTo>
                    <a:pt x="5435" y="0"/>
                  </a:lnTo>
                  <a:lnTo>
                    <a:pt x="16980" y="38112"/>
                  </a:lnTo>
                  <a:lnTo>
                    <a:pt x="9436" y="38112"/>
                  </a:lnTo>
                  <a:lnTo>
                    <a:pt x="6147" y="27444"/>
                  </a:lnTo>
                  <a:lnTo>
                    <a:pt x="0" y="27444"/>
                  </a:lnTo>
                  <a:lnTo>
                    <a:pt x="0" y="21539"/>
                  </a:lnTo>
                  <a:lnTo>
                    <a:pt x="4775" y="21539"/>
                  </a:lnTo>
                  <a:lnTo>
                    <a:pt x="1588" y="11023"/>
                  </a:lnTo>
                  <a:cubicBezTo>
                    <a:pt x="1029" y="9131"/>
                    <a:pt x="609" y="7074"/>
                    <a:pt x="253"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3" name="Shape 61"/>
            <p:cNvSpPr/>
            <p:nvPr/>
          </p:nvSpPr>
          <p:spPr>
            <a:xfrm>
              <a:off x="2555070" y="7098111"/>
              <a:ext cx="30467" cy="38112"/>
            </a:xfrm>
            <a:custGeom>
              <a:avLst/>
              <a:gdLst/>
              <a:ahLst/>
              <a:cxnLst/>
              <a:rect l="0" t="0" r="0" b="0"/>
              <a:pathLst>
                <a:path w="30467" h="38112">
                  <a:moveTo>
                    <a:pt x="0" y="0"/>
                  </a:moveTo>
                  <a:lnTo>
                    <a:pt x="7176" y="0"/>
                  </a:lnTo>
                  <a:lnTo>
                    <a:pt x="7176" y="17742"/>
                  </a:lnTo>
                  <a:lnTo>
                    <a:pt x="21857" y="0"/>
                  </a:lnTo>
                  <a:lnTo>
                    <a:pt x="30467" y="0"/>
                  </a:lnTo>
                  <a:lnTo>
                    <a:pt x="14719" y="18770"/>
                  </a:lnTo>
                  <a:lnTo>
                    <a:pt x="30366" y="38112"/>
                  </a:lnTo>
                  <a:lnTo>
                    <a:pt x="21336" y="38112"/>
                  </a:lnTo>
                  <a:lnTo>
                    <a:pt x="7176" y="20155"/>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4" name="Shape 62"/>
            <p:cNvSpPr/>
            <p:nvPr/>
          </p:nvSpPr>
          <p:spPr>
            <a:xfrm>
              <a:off x="2594878" y="7098111"/>
              <a:ext cx="16821" cy="38112"/>
            </a:xfrm>
            <a:custGeom>
              <a:avLst/>
              <a:gdLst/>
              <a:ahLst/>
              <a:cxnLst/>
              <a:rect l="0" t="0" r="0" b="0"/>
              <a:pathLst>
                <a:path w="16821" h="38112">
                  <a:moveTo>
                    <a:pt x="11532" y="0"/>
                  </a:moveTo>
                  <a:lnTo>
                    <a:pt x="16821" y="0"/>
                  </a:lnTo>
                  <a:lnTo>
                    <a:pt x="16821" y="5029"/>
                  </a:lnTo>
                  <a:lnTo>
                    <a:pt x="16625" y="5029"/>
                  </a:lnTo>
                  <a:cubicBezTo>
                    <a:pt x="16192" y="7074"/>
                    <a:pt x="15849" y="9131"/>
                    <a:pt x="15278" y="11023"/>
                  </a:cubicBezTo>
                  <a:lnTo>
                    <a:pt x="12052" y="21539"/>
                  </a:lnTo>
                  <a:lnTo>
                    <a:pt x="16821" y="21539"/>
                  </a:lnTo>
                  <a:lnTo>
                    <a:pt x="16821" y="27444"/>
                  </a:lnTo>
                  <a:lnTo>
                    <a:pt x="10719" y="27444"/>
                  </a:lnTo>
                  <a:lnTo>
                    <a:pt x="7327" y="38112"/>
                  </a:lnTo>
                  <a:lnTo>
                    <a:pt x="0" y="38112"/>
                  </a:lnTo>
                  <a:lnTo>
                    <a:pt x="1153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5" name="Shape 63"/>
            <p:cNvSpPr/>
            <p:nvPr/>
          </p:nvSpPr>
          <p:spPr>
            <a:xfrm>
              <a:off x="2611700"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6" name="Shape 64"/>
            <p:cNvSpPr/>
            <p:nvPr/>
          </p:nvSpPr>
          <p:spPr>
            <a:xfrm>
              <a:off x="1847934" y="6991617"/>
              <a:ext cx="44755" cy="52692"/>
            </a:xfrm>
            <a:custGeom>
              <a:avLst/>
              <a:gdLst/>
              <a:ahLst/>
              <a:cxnLst/>
              <a:rect l="0" t="0" r="0" b="0"/>
              <a:pathLst>
                <a:path w="44755" h="52692">
                  <a:moveTo>
                    <a:pt x="0" y="0"/>
                  </a:moveTo>
                  <a:lnTo>
                    <a:pt x="11938" y="0"/>
                  </a:lnTo>
                  <a:lnTo>
                    <a:pt x="11938" y="32627"/>
                  </a:lnTo>
                  <a:cubicBezTo>
                    <a:pt x="11938" y="39929"/>
                    <a:pt x="13309" y="42570"/>
                    <a:pt x="19317" y="42570"/>
                  </a:cubicBezTo>
                  <a:cubicBezTo>
                    <a:pt x="22796" y="42570"/>
                    <a:pt x="27254" y="41199"/>
                    <a:pt x="32727" y="39103"/>
                  </a:cubicBezTo>
                  <a:lnTo>
                    <a:pt x="32727" y="0"/>
                  </a:lnTo>
                  <a:lnTo>
                    <a:pt x="44755" y="0"/>
                  </a:lnTo>
                  <a:lnTo>
                    <a:pt x="44755" y="51321"/>
                  </a:lnTo>
                  <a:lnTo>
                    <a:pt x="33185" y="51321"/>
                  </a:lnTo>
                  <a:lnTo>
                    <a:pt x="33185" y="47219"/>
                  </a:lnTo>
                  <a:cubicBezTo>
                    <a:pt x="27076" y="50495"/>
                    <a:pt x="21336" y="52692"/>
                    <a:pt x="15405" y="52692"/>
                  </a:cubicBezTo>
                  <a:cubicBezTo>
                    <a:pt x="2006" y="52692"/>
                    <a:pt x="0" y="43205"/>
                    <a:pt x="0" y="32627"/>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7" name="Shape 42222"/>
            <p:cNvSpPr/>
            <p:nvPr/>
          </p:nvSpPr>
          <p:spPr>
            <a:xfrm>
              <a:off x="1783443" y="6991617"/>
              <a:ext cx="12116" cy="51321"/>
            </a:xfrm>
            <a:custGeom>
              <a:avLst/>
              <a:gdLst/>
              <a:ahLst/>
              <a:cxnLst/>
              <a:rect l="0" t="0" r="0" b="0"/>
              <a:pathLst>
                <a:path w="12116" h="51321">
                  <a:moveTo>
                    <a:pt x="0" y="0"/>
                  </a:moveTo>
                  <a:lnTo>
                    <a:pt x="12116" y="0"/>
                  </a:lnTo>
                  <a:lnTo>
                    <a:pt x="12116" y="51321"/>
                  </a:lnTo>
                  <a:lnTo>
                    <a:pt x="0" y="5132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8" name="Shape 66"/>
            <p:cNvSpPr/>
            <p:nvPr/>
          </p:nvSpPr>
          <p:spPr>
            <a:xfrm>
              <a:off x="1941507" y="6990334"/>
              <a:ext cx="23153" cy="53403"/>
            </a:xfrm>
            <a:custGeom>
              <a:avLst/>
              <a:gdLst/>
              <a:ahLst/>
              <a:cxnLst/>
              <a:rect l="0" t="0" r="0" b="0"/>
              <a:pathLst>
                <a:path w="23153" h="53403">
                  <a:moveTo>
                    <a:pt x="23152" y="0"/>
                  </a:moveTo>
                  <a:lnTo>
                    <a:pt x="23153" y="0"/>
                  </a:lnTo>
                  <a:lnTo>
                    <a:pt x="23153" y="9665"/>
                  </a:lnTo>
                  <a:lnTo>
                    <a:pt x="23152" y="9665"/>
                  </a:lnTo>
                  <a:cubicBezTo>
                    <a:pt x="13500" y="9665"/>
                    <a:pt x="12027" y="16231"/>
                    <a:pt x="12027" y="22060"/>
                  </a:cubicBezTo>
                  <a:lnTo>
                    <a:pt x="12027" y="22885"/>
                  </a:lnTo>
                  <a:lnTo>
                    <a:pt x="23153" y="22885"/>
                  </a:lnTo>
                  <a:lnTo>
                    <a:pt x="23153" y="30721"/>
                  </a:lnTo>
                  <a:lnTo>
                    <a:pt x="11950" y="30721"/>
                  </a:lnTo>
                  <a:lnTo>
                    <a:pt x="11950" y="31624"/>
                  </a:lnTo>
                  <a:cubicBezTo>
                    <a:pt x="11950" y="35370"/>
                    <a:pt x="12220" y="38450"/>
                    <a:pt x="14063" y="40593"/>
                  </a:cubicBezTo>
                  <a:lnTo>
                    <a:pt x="23153" y="43228"/>
                  </a:lnTo>
                  <a:lnTo>
                    <a:pt x="23153" y="53403"/>
                  </a:lnTo>
                  <a:lnTo>
                    <a:pt x="5596" y="48161"/>
                  </a:lnTo>
                  <a:cubicBezTo>
                    <a:pt x="1642" y="44126"/>
                    <a:pt x="0" y="37833"/>
                    <a:pt x="0" y="28804"/>
                  </a:cubicBezTo>
                  <a:lnTo>
                    <a:pt x="0" y="25616"/>
                  </a:lnTo>
                  <a:cubicBezTo>
                    <a:pt x="0" y="8395"/>
                    <a:pt x="7836"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9" name="Shape 67"/>
            <p:cNvSpPr/>
            <p:nvPr/>
          </p:nvSpPr>
          <p:spPr>
            <a:xfrm>
              <a:off x="1695064" y="6990334"/>
              <a:ext cx="39014" cy="53873"/>
            </a:xfrm>
            <a:custGeom>
              <a:avLst/>
              <a:gdLst/>
              <a:ahLst/>
              <a:cxnLst/>
              <a:rect l="0" t="0" r="0" b="0"/>
              <a:pathLst>
                <a:path w="39014" h="53873">
                  <a:moveTo>
                    <a:pt x="20510" y="0"/>
                  </a:moveTo>
                  <a:cubicBezTo>
                    <a:pt x="26339" y="0"/>
                    <a:pt x="33998" y="1194"/>
                    <a:pt x="36550" y="2019"/>
                  </a:cubicBezTo>
                  <a:lnTo>
                    <a:pt x="36550" y="10389"/>
                  </a:lnTo>
                  <a:cubicBezTo>
                    <a:pt x="30810" y="9843"/>
                    <a:pt x="25158" y="9487"/>
                    <a:pt x="20701" y="9487"/>
                  </a:cubicBezTo>
                  <a:cubicBezTo>
                    <a:pt x="14491" y="9487"/>
                    <a:pt x="11849" y="10020"/>
                    <a:pt x="11849" y="13678"/>
                  </a:cubicBezTo>
                  <a:cubicBezTo>
                    <a:pt x="11849" y="16955"/>
                    <a:pt x="13677" y="17882"/>
                    <a:pt x="19964" y="20333"/>
                  </a:cubicBezTo>
                  <a:lnTo>
                    <a:pt x="24066" y="21984"/>
                  </a:lnTo>
                  <a:cubicBezTo>
                    <a:pt x="35090" y="26442"/>
                    <a:pt x="38938" y="29909"/>
                    <a:pt x="39014" y="38380"/>
                  </a:cubicBezTo>
                  <a:cubicBezTo>
                    <a:pt x="39014" y="48044"/>
                    <a:pt x="32537" y="53873"/>
                    <a:pt x="18237" y="53873"/>
                  </a:cubicBezTo>
                  <a:cubicBezTo>
                    <a:pt x="11125" y="53873"/>
                    <a:pt x="3010" y="52604"/>
                    <a:pt x="723" y="51867"/>
                  </a:cubicBezTo>
                  <a:lnTo>
                    <a:pt x="723" y="43294"/>
                  </a:lnTo>
                  <a:cubicBezTo>
                    <a:pt x="3378" y="43485"/>
                    <a:pt x="11125" y="44488"/>
                    <a:pt x="17690" y="44488"/>
                  </a:cubicBezTo>
                  <a:cubicBezTo>
                    <a:pt x="25158" y="44488"/>
                    <a:pt x="27153" y="42749"/>
                    <a:pt x="27153" y="39116"/>
                  </a:cubicBezTo>
                  <a:cubicBezTo>
                    <a:pt x="27153" y="35561"/>
                    <a:pt x="25615" y="34634"/>
                    <a:pt x="18046" y="31624"/>
                  </a:cubicBezTo>
                  <a:lnTo>
                    <a:pt x="14135" y="30099"/>
                  </a:lnTo>
                  <a:cubicBezTo>
                    <a:pt x="4470" y="26264"/>
                    <a:pt x="0" y="21882"/>
                    <a:pt x="0" y="13945"/>
                  </a:cubicBezTo>
                  <a:cubicBezTo>
                    <a:pt x="0" y="3658"/>
                    <a:pt x="6832" y="0"/>
                    <a:pt x="20510"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0" name="Shape 68"/>
            <p:cNvSpPr/>
            <p:nvPr/>
          </p:nvSpPr>
          <p:spPr>
            <a:xfrm>
              <a:off x="1639768" y="6990334"/>
              <a:ext cx="44755" cy="52604"/>
            </a:xfrm>
            <a:custGeom>
              <a:avLst/>
              <a:gdLst/>
              <a:ahLst/>
              <a:cxnLst/>
              <a:rect l="0" t="0" r="0" b="0"/>
              <a:pathLst>
                <a:path w="44755" h="52604">
                  <a:moveTo>
                    <a:pt x="28346" y="0"/>
                  </a:moveTo>
                  <a:cubicBezTo>
                    <a:pt x="42824" y="0"/>
                    <a:pt x="44755" y="8395"/>
                    <a:pt x="44755" y="20054"/>
                  </a:cubicBezTo>
                  <a:lnTo>
                    <a:pt x="44755" y="52604"/>
                  </a:lnTo>
                  <a:lnTo>
                    <a:pt x="32614" y="52604"/>
                  </a:lnTo>
                  <a:lnTo>
                    <a:pt x="32614" y="20054"/>
                  </a:lnTo>
                  <a:cubicBezTo>
                    <a:pt x="32614" y="12675"/>
                    <a:pt x="31343" y="10135"/>
                    <a:pt x="25425" y="10135"/>
                  </a:cubicBezTo>
                  <a:cubicBezTo>
                    <a:pt x="21958" y="10135"/>
                    <a:pt x="17399" y="11405"/>
                    <a:pt x="11925" y="13589"/>
                  </a:cubicBezTo>
                  <a:lnTo>
                    <a:pt x="11925" y="52604"/>
                  </a:lnTo>
                  <a:lnTo>
                    <a:pt x="0" y="52604"/>
                  </a:lnTo>
                  <a:lnTo>
                    <a:pt x="0" y="1283"/>
                  </a:lnTo>
                  <a:lnTo>
                    <a:pt x="11481" y="1283"/>
                  </a:lnTo>
                  <a:lnTo>
                    <a:pt x="11481" y="5385"/>
                  </a:lnTo>
                  <a:cubicBezTo>
                    <a:pt x="17043"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1" name="Shape 69"/>
            <p:cNvSpPr/>
            <p:nvPr/>
          </p:nvSpPr>
          <p:spPr>
            <a:xfrm>
              <a:off x="1901413" y="6978574"/>
              <a:ext cx="34099" cy="65735"/>
            </a:xfrm>
            <a:custGeom>
              <a:avLst/>
              <a:gdLst/>
              <a:ahLst/>
              <a:cxnLst/>
              <a:rect l="0" t="0" r="0" b="0"/>
              <a:pathLst>
                <a:path w="34099" h="65735">
                  <a:moveTo>
                    <a:pt x="9563" y="0"/>
                  </a:moveTo>
                  <a:lnTo>
                    <a:pt x="21603" y="0"/>
                  </a:lnTo>
                  <a:lnTo>
                    <a:pt x="21603" y="13043"/>
                  </a:lnTo>
                  <a:lnTo>
                    <a:pt x="34099" y="13043"/>
                  </a:lnTo>
                  <a:lnTo>
                    <a:pt x="34099" y="22707"/>
                  </a:lnTo>
                  <a:lnTo>
                    <a:pt x="21603" y="22707"/>
                  </a:lnTo>
                  <a:lnTo>
                    <a:pt x="21603" y="50787"/>
                  </a:lnTo>
                  <a:cubicBezTo>
                    <a:pt x="21603" y="55511"/>
                    <a:pt x="21971" y="56426"/>
                    <a:pt x="26339" y="56426"/>
                  </a:cubicBezTo>
                  <a:cubicBezTo>
                    <a:pt x="28981" y="56426"/>
                    <a:pt x="32626" y="56248"/>
                    <a:pt x="34099" y="56070"/>
                  </a:cubicBezTo>
                  <a:lnTo>
                    <a:pt x="34099" y="64262"/>
                  </a:lnTo>
                  <a:cubicBezTo>
                    <a:pt x="32727" y="64643"/>
                    <a:pt x="28257" y="65735"/>
                    <a:pt x="23698" y="65735"/>
                  </a:cubicBezTo>
                  <a:cubicBezTo>
                    <a:pt x="13576" y="65735"/>
                    <a:pt x="9563" y="61722"/>
                    <a:pt x="9563" y="50965"/>
                  </a:cubicBezTo>
                  <a:lnTo>
                    <a:pt x="9563" y="22707"/>
                  </a:lnTo>
                  <a:lnTo>
                    <a:pt x="0" y="21895"/>
                  </a:lnTo>
                  <a:lnTo>
                    <a:pt x="0" y="13043"/>
                  </a:lnTo>
                  <a:lnTo>
                    <a:pt x="9563" y="13043"/>
                  </a:lnTo>
                  <a:lnTo>
                    <a:pt x="956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2" name="Shape 70"/>
            <p:cNvSpPr/>
            <p:nvPr/>
          </p:nvSpPr>
          <p:spPr>
            <a:xfrm>
              <a:off x="1804652" y="6978574"/>
              <a:ext cx="34099" cy="65735"/>
            </a:xfrm>
            <a:custGeom>
              <a:avLst/>
              <a:gdLst/>
              <a:ahLst/>
              <a:cxnLst/>
              <a:rect l="0" t="0" r="0" b="0"/>
              <a:pathLst>
                <a:path w="34099" h="65735">
                  <a:moveTo>
                    <a:pt x="9576" y="0"/>
                  </a:moveTo>
                  <a:lnTo>
                    <a:pt x="21603" y="0"/>
                  </a:lnTo>
                  <a:lnTo>
                    <a:pt x="21603" y="13043"/>
                  </a:lnTo>
                  <a:lnTo>
                    <a:pt x="34099" y="13043"/>
                  </a:lnTo>
                  <a:lnTo>
                    <a:pt x="34099" y="22707"/>
                  </a:lnTo>
                  <a:lnTo>
                    <a:pt x="21603" y="22707"/>
                  </a:lnTo>
                  <a:lnTo>
                    <a:pt x="21603" y="50787"/>
                  </a:lnTo>
                  <a:cubicBezTo>
                    <a:pt x="21603" y="55511"/>
                    <a:pt x="21971" y="56426"/>
                    <a:pt x="26353" y="56426"/>
                  </a:cubicBezTo>
                  <a:cubicBezTo>
                    <a:pt x="28994" y="56426"/>
                    <a:pt x="32639" y="56248"/>
                    <a:pt x="34099" y="56070"/>
                  </a:cubicBezTo>
                  <a:lnTo>
                    <a:pt x="34099" y="64262"/>
                  </a:lnTo>
                  <a:cubicBezTo>
                    <a:pt x="32728" y="64643"/>
                    <a:pt x="28270" y="65735"/>
                    <a:pt x="23711"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3" name="Shape 71"/>
            <p:cNvSpPr/>
            <p:nvPr/>
          </p:nvSpPr>
          <p:spPr>
            <a:xfrm>
              <a:off x="1739602" y="6978574"/>
              <a:ext cx="34099" cy="65735"/>
            </a:xfrm>
            <a:custGeom>
              <a:avLst/>
              <a:gdLst/>
              <a:ahLst/>
              <a:cxnLst/>
              <a:rect l="0" t="0" r="0" b="0"/>
              <a:pathLst>
                <a:path w="34099" h="65735">
                  <a:moveTo>
                    <a:pt x="9576" y="0"/>
                  </a:moveTo>
                  <a:lnTo>
                    <a:pt x="21616" y="0"/>
                  </a:lnTo>
                  <a:lnTo>
                    <a:pt x="21616" y="13043"/>
                  </a:lnTo>
                  <a:lnTo>
                    <a:pt x="34099" y="13043"/>
                  </a:lnTo>
                  <a:lnTo>
                    <a:pt x="34099" y="22707"/>
                  </a:lnTo>
                  <a:lnTo>
                    <a:pt x="21616" y="22707"/>
                  </a:lnTo>
                  <a:lnTo>
                    <a:pt x="21616" y="50787"/>
                  </a:lnTo>
                  <a:cubicBezTo>
                    <a:pt x="21616" y="55511"/>
                    <a:pt x="21972" y="56426"/>
                    <a:pt x="26353" y="56426"/>
                  </a:cubicBezTo>
                  <a:cubicBezTo>
                    <a:pt x="28994" y="56426"/>
                    <a:pt x="32639" y="56248"/>
                    <a:pt x="34099" y="56070"/>
                  </a:cubicBezTo>
                  <a:lnTo>
                    <a:pt x="34099" y="64262"/>
                  </a:lnTo>
                  <a:cubicBezTo>
                    <a:pt x="32728" y="64643"/>
                    <a:pt x="28270" y="65735"/>
                    <a:pt x="23699"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4" name="Shape 42223"/>
            <p:cNvSpPr/>
            <p:nvPr/>
          </p:nvSpPr>
          <p:spPr>
            <a:xfrm>
              <a:off x="1613161" y="6975209"/>
              <a:ext cx="12764" cy="67729"/>
            </a:xfrm>
            <a:custGeom>
              <a:avLst/>
              <a:gdLst/>
              <a:ahLst/>
              <a:cxnLst/>
              <a:rect l="0" t="0" r="0" b="0"/>
              <a:pathLst>
                <a:path w="12764" h="67729">
                  <a:moveTo>
                    <a:pt x="0" y="0"/>
                  </a:moveTo>
                  <a:lnTo>
                    <a:pt x="12764" y="0"/>
                  </a:lnTo>
                  <a:lnTo>
                    <a:pt x="12764" y="67729"/>
                  </a:lnTo>
                  <a:lnTo>
                    <a:pt x="0" y="6772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5" name="Shape 42224"/>
            <p:cNvSpPr/>
            <p:nvPr/>
          </p:nvSpPr>
          <p:spPr>
            <a:xfrm>
              <a:off x="1783342" y="6972097"/>
              <a:ext cx="12395" cy="11582"/>
            </a:xfrm>
            <a:custGeom>
              <a:avLst/>
              <a:gdLst/>
              <a:ahLst/>
              <a:cxnLst/>
              <a:rect l="0" t="0" r="0" b="0"/>
              <a:pathLst>
                <a:path w="12395" h="11582">
                  <a:moveTo>
                    <a:pt x="0" y="0"/>
                  </a:moveTo>
                  <a:lnTo>
                    <a:pt x="12395" y="0"/>
                  </a:lnTo>
                  <a:lnTo>
                    <a:pt x="12395" y="11582"/>
                  </a:lnTo>
                  <a:lnTo>
                    <a:pt x="0" y="1158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6" name="Shape 74"/>
            <p:cNvSpPr/>
            <p:nvPr/>
          </p:nvSpPr>
          <p:spPr>
            <a:xfrm>
              <a:off x="1964660" y="7033083"/>
              <a:ext cx="20967" cy="11226"/>
            </a:xfrm>
            <a:custGeom>
              <a:avLst/>
              <a:gdLst/>
              <a:ahLst/>
              <a:cxnLst/>
              <a:rect l="0" t="0" r="0" b="0"/>
              <a:pathLst>
                <a:path w="20967" h="11226">
                  <a:moveTo>
                    <a:pt x="20967" y="0"/>
                  </a:moveTo>
                  <a:lnTo>
                    <a:pt x="20967" y="9030"/>
                  </a:lnTo>
                  <a:cubicBezTo>
                    <a:pt x="17132" y="9944"/>
                    <a:pt x="10489" y="11226"/>
                    <a:pt x="1917" y="11226"/>
                  </a:cubicBezTo>
                  <a:lnTo>
                    <a:pt x="0" y="10654"/>
                  </a:lnTo>
                  <a:lnTo>
                    <a:pt x="0" y="480"/>
                  </a:lnTo>
                  <a:lnTo>
                    <a:pt x="2463" y="1194"/>
                  </a:lnTo>
                  <a:cubicBezTo>
                    <a:pt x="7848" y="1194"/>
                    <a:pt x="14223" y="647"/>
                    <a:pt x="20967"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7" name="Shape 75"/>
            <p:cNvSpPr/>
            <p:nvPr/>
          </p:nvSpPr>
          <p:spPr>
            <a:xfrm>
              <a:off x="1964660" y="6990334"/>
              <a:ext cx="23151" cy="30721"/>
            </a:xfrm>
            <a:custGeom>
              <a:avLst/>
              <a:gdLst/>
              <a:ahLst/>
              <a:cxnLst/>
              <a:rect l="0" t="0" r="0" b="0"/>
              <a:pathLst>
                <a:path w="23151" h="30721">
                  <a:moveTo>
                    <a:pt x="0" y="0"/>
                  </a:moveTo>
                  <a:lnTo>
                    <a:pt x="18000" y="7507"/>
                  </a:lnTo>
                  <a:cubicBezTo>
                    <a:pt x="21647" y="12236"/>
                    <a:pt x="23151" y="18917"/>
                    <a:pt x="23151" y="26721"/>
                  </a:cubicBezTo>
                  <a:lnTo>
                    <a:pt x="23151" y="30721"/>
                  </a:lnTo>
                  <a:lnTo>
                    <a:pt x="0" y="30721"/>
                  </a:lnTo>
                  <a:lnTo>
                    <a:pt x="0" y="22885"/>
                  </a:lnTo>
                  <a:lnTo>
                    <a:pt x="11125" y="22885"/>
                  </a:lnTo>
                  <a:lnTo>
                    <a:pt x="11125" y="22060"/>
                  </a:lnTo>
                  <a:cubicBezTo>
                    <a:pt x="11125" y="19100"/>
                    <a:pt x="10826" y="16002"/>
                    <a:pt x="9286" y="13643"/>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8" name="Shape 76"/>
            <p:cNvSpPr/>
            <p:nvPr/>
          </p:nvSpPr>
          <p:spPr>
            <a:xfrm>
              <a:off x="2014748" y="6990334"/>
              <a:ext cx="23164" cy="53975"/>
            </a:xfrm>
            <a:custGeom>
              <a:avLst/>
              <a:gdLst/>
              <a:ahLst/>
              <a:cxnLst/>
              <a:rect l="0" t="0" r="0" b="0"/>
              <a:pathLst>
                <a:path w="23164" h="53975">
                  <a:moveTo>
                    <a:pt x="23152" y="0"/>
                  </a:moveTo>
                  <a:lnTo>
                    <a:pt x="23164" y="4"/>
                  </a:lnTo>
                  <a:lnTo>
                    <a:pt x="23164" y="10305"/>
                  </a:lnTo>
                  <a:lnTo>
                    <a:pt x="23152" y="10300"/>
                  </a:lnTo>
                  <a:cubicBezTo>
                    <a:pt x="15404"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9" name="Shape 77"/>
            <p:cNvSpPr/>
            <p:nvPr/>
          </p:nvSpPr>
          <p:spPr>
            <a:xfrm>
              <a:off x="2037913"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4" y="35010"/>
                    <a:pt x="11214" y="30095"/>
                  </a:cubicBezTo>
                  <a:lnTo>
                    <a:pt x="11214" y="23784"/>
                  </a:lnTo>
                  <a:cubicBezTo>
                    <a:pt x="11214"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0" name="Shape 78"/>
            <p:cNvSpPr/>
            <p:nvPr/>
          </p:nvSpPr>
          <p:spPr>
            <a:xfrm>
              <a:off x="2176101" y="6990334"/>
              <a:ext cx="23158" cy="53404"/>
            </a:xfrm>
            <a:custGeom>
              <a:avLst/>
              <a:gdLst/>
              <a:ahLst/>
              <a:cxnLst/>
              <a:rect l="0" t="0" r="0" b="0"/>
              <a:pathLst>
                <a:path w="23158" h="53404">
                  <a:moveTo>
                    <a:pt x="23152" y="0"/>
                  </a:moveTo>
                  <a:lnTo>
                    <a:pt x="23158" y="2"/>
                  </a:lnTo>
                  <a:lnTo>
                    <a:pt x="23158" y="9668"/>
                  </a:lnTo>
                  <a:lnTo>
                    <a:pt x="23152" y="9665"/>
                  </a:lnTo>
                  <a:cubicBezTo>
                    <a:pt x="13501" y="9665"/>
                    <a:pt x="12040" y="16231"/>
                    <a:pt x="12040" y="22060"/>
                  </a:cubicBezTo>
                  <a:lnTo>
                    <a:pt x="12040" y="22885"/>
                  </a:lnTo>
                  <a:lnTo>
                    <a:pt x="23158" y="22885"/>
                  </a:lnTo>
                  <a:lnTo>
                    <a:pt x="23158" y="30721"/>
                  </a:lnTo>
                  <a:lnTo>
                    <a:pt x="11951" y="30721"/>
                  </a:lnTo>
                  <a:lnTo>
                    <a:pt x="11951" y="31624"/>
                  </a:lnTo>
                  <a:cubicBezTo>
                    <a:pt x="11951" y="35370"/>
                    <a:pt x="12224" y="38450"/>
                    <a:pt x="14069" y="40593"/>
                  </a:cubicBezTo>
                  <a:lnTo>
                    <a:pt x="23158" y="43229"/>
                  </a:lnTo>
                  <a:lnTo>
                    <a:pt x="23158" y="53404"/>
                  </a:lnTo>
                  <a:lnTo>
                    <a:pt x="5596" y="48161"/>
                  </a:lnTo>
                  <a:cubicBezTo>
                    <a:pt x="1642" y="44126"/>
                    <a:pt x="0" y="37833"/>
                    <a:pt x="0" y="28804"/>
                  </a:cubicBezTo>
                  <a:lnTo>
                    <a:pt x="0" y="25616"/>
                  </a:lnTo>
                  <a:cubicBezTo>
                    <a:pt x="0" y="8395"/>
                    <a:pt x="7849"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1" name="Shape 79"/>
            <p:cNvSpPr/>
            <p:nvPr/>
          </p:nvSpPr>
          <p:spPr>
            <a:xfrm>
              <a:off x="2123447" y="6975209"/>
              <a:ext cx="53239" cy="67729"/>
            </a:xfrm>
            <a:custGeom>
              <a:avLst/>
              <a:gdLst/>
              <a:ahLst/>
              <a:cxnLst/>
              <a:rect l="0" t="0" r="0" b="0"/>
              <a:pathLst>
                <a:path w="53239" h="67729">
                  <a:moveTo>
                    <a:pt x="0" y="0"/>
                  </a:moveTo>
                  <a:lnTo>
                    <a:pt x="53239" y="0"/>
                  </a:lnTo>
                  <a:lnTo>
                    <a:pt x="53239" y="10579"/>
                  </a:lnTo>
                  <a:lnTo>
                    <a:pt x="32995" y="10579"/>
                  </a:lnTo>
                  <a:lnTo>
                    <a:pt x="32995" y="67729"/>
                  </a:lnTo>
                  <a:lnTo>
                    <a:pt x="20244" y="67729"/>
                  </a:lnTo>
                  <a:lnTo>
                    <a:pt x="20244" y="10579"/>
                  </a:lnTo>
                  <a:lnTo>
                    <a:pt x="0" y="1057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2" name="Shape 80"/>
            <p:cNvSpPr/>
            <p:nvPr/>
          </p:nvSpPr>
          <p:spPr>
            <a:xfrm>
              <a:off x="2065853" y="6970738"/>
              <a:ext cx="34468" cy="72199"/>
            </a:xfrm>
            <a:custGeom>
              <a:avLst/>
              <a:gdLst/>
              <a:ahLst/>
              <a:cxnLst/>
              <a:rect l="0" t="0" r="0" b="0"/>
              <a:pathLst>
                <a:path w="34468" h="72199">
                  <a:moveTo>
                    <a:pt x="23444" y="0"/>
                  </a:moveTo>
                  <a:cubicBezTo>
                    <a:pt x="27711" y="0"/>
                    <a:pt x="31737" y="736"/>
                    <a:pt x="34468" y="1460"/>
                  </a:cubicBezTo>
                  <a:lnTo>
                    <a:pt x="34468" y="9119"/>
                  </a:lnTo>
                  <a:cubicBezTo>
                    <a:pt x="31915" y="9030"/>
                    <a:pt x="29096" y="8851"/>
                    <a:pt x="26454" y="8851"/>
                  </a:cubicBezTo>
                  <a:cubicBezTo>
                    <a:pt x="21437" y="8851"/>
                    <a:pt x="21158" y="10846"/>
                    <a:pt x="21158" y="16142"/>
                  </a:cubicBezTo>
                  <a:lnTo>
                    <a:pt x="21158" y="20879"/>
                  </a:lnTo>
                  <a:lnTo>
                    <a:pt x="34277" y="20879"/>
                  </a:lnTo>
                  <a:lnTo>
                    <a:pt x="34277" y="30543"/>
                  </a:lnTo>
                  <a:lnTo>
                    <a:pt x="21158" y="30543"/>
                  </a:lnTo>
                  <a:lnTo>
                    <a:pt x="21158" y="72199"/>
                  </a:lnTo>
                  <a:lnTo>
                    <a:pt x="9030" y="72199"/>
                  </a:lnTo>
                  <a:lnTo>
                    <a:pt x="9030" y="30543"/>
                  </a:lnTo>
                  <a:lnTo>
                    <a:pt x="0" y="29731"/>
                  </a:lnTo>
                  <a:lnTo>
                    <a:pt x="0" y="20879"/>
                  </a:lnTo>
                  <a:lnTo>
                    <a:pt x="9030" y="20879"/>
                  </a:lnTo>
                  <a:lnTo>
                    <a:pt x="9030" y="15951"/>
                  </a:lnTo>
                  <a:cubicBezTo>
                    <a:pt x="9030" y="6565"/>
                    <a:pt x="11684" y="0"/>
                    <a:pt x="2344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3" name="Shape 81"/>
            <p:cNvSpPr/>
            <p:nvPr/>
          </p:nvSpPr>
          <p:spPr>
            <a:xfrm>
              <a:off x="2199260" y="7033083"/>
              <a:ext cx="20962" cy="11226"/>
            </a:xfrm>
            <a:custGeom>
              <a:avLst/>
              <a:gdLst/>
              <a:ahLst/>
              <a:cxnLst/>
              <a:rect l="0" t="0" r="0" b="0"/>
              <a:pathLst>
                <a:path w="20962" h="11226">
                  <a:moveTo>
                    <a:pt x="20962" y="0"/>
                  </a:moveTo>
                  <a:lnTo>
                    <a:pt x="20962" y="9030"/>
                  </a:lnTo>
                  <a:cubicBezTo>
                    <a:pt x="17126" y="9944"/>
                    <a:pt x="10485" y="11226"/>
                    <a:pt x="1912" y="11226"/>
                  </a:cubicBezTo>
                  <a:lnTo>
                    <a:pt x="0" y="10656"/>
                  </a:lnTo>
                  <a:lnTo>
                    <a:pt x="0" y="481"/>
                  </a:lnTo>
                  <a:lnTo>
                    <a:pt x="2458" y="1194"/>
                  </a:lnTo>
                  <a:cubicBezTo>
                    <a:pt x="7843" y="1194"/>
                    <a:pt x="14231" y="647"/>
                    <a:pt x="2096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4" name="Shape 82"/>
            <p:cNvSpPr/>
            <p:nvPr/>
          </p:nvSpPr>
          <p:spPr>
            <a:xfrm>
              <a:off x="2199260" y="6990336"/>
              <a:ext cx="23146" cy="30719"/>
            </a:xfrm>
            <a:custGeom>
              <a:avLst/>
              <a:gdLst/>
              <a:ahLst/>
              <a:cxnLst/>
              <a:rect l="0" t="0" r="0" b="0"/>
              <a:pathLst>
                <a:path w="23146" h="30719">
                  <a:moveTo>
                    <a:pt x="0" y="0"/>
                  </a:moveTo>
                  <a:lnTo>
                    <a:pt x="17994" y="7505"/>
                  </a:lnTo>
                  <a:cubicBezTo>
                    <a:pt x="21641" y="12234"/>
                    <a:pt x="23146" y="18914"/>
                    <a:pt x="23146" y="26719"/>
                  </a:cubicBezTo>
                  <a:lnTo>
                    <a:pt x="23146" y="30719"/>
                  </a:lnTo>
                  <a:lnTo>
                    <a:pt x="0" y="30719"/>
                  </a:lnTo>
                  <a:lnTo>
                    <a:pt x="0" y="22883"/>
                  </a:lnTo>
                  <a:lnTo>
                    <a:pt x="11119" y="22883"/>
                  </a:lnTo>
                  <a:lnTo>
                    <a:pt x="11119" y="22058"/>
                  </a:lnTo>
                  <a:cubicBezTo>
                    <a:pt x="11119" y="19098"/>
                    <a:pt x="10824" y="16000"/>
                    <a:pt x="9285" y="13641"/>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5" name="Shape 83"/>
            <p:cNvSpPr/>
            <p:nvPr/>
          </p:nvSpPr>
          <p:spPr>
            <a:xfrm>
              <a:off x="2392853" y="6990334"/>
              <a:ext cx="23164" cy="53975"/>
            </a:xfrm>
            <a:custGeom>
              <a:avLst/>
              <a:gdLst/>
              <a:ahLst/>
              <a:cxnLst/>
              <a:rect l="0" t="0" r="0" b="0"/>
              <a:pathLst>
                <a:path w="23164" h="53975">
                  <a:moveTo>
                    <a:pt x="23152" y="0"/>
                  </a:moveTo>
                  <a:lnTo>
                    <a:pt x="23164" y="4"/>
                  </a:lnTo>
                  <a:lnTo>
                    <a:pt x="23164" y="10305"/>
                  </a:lnTo>
                  <a:lnTo>
                    <a:pt x="23152" y="10300"/>
                  </a:lnTo>
                  <a:cubicBezTo>
                    <a:pt x="15405"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6" name="Shape 84"/>
            <p:cNvSpPr/>
            <p:nvPr/>
          </p:nvSpPr>
          <p:spPr>
            <a:xfrm>
              <a:off x="2337099" y="6990334"/>
              <a:ext cx="44755" cy="52604"/>
            </a:xfrm>
            <a:custGeom>
              <a:avLst/>
              <a:gdLst/>
              <a:ahLst/>
              <a:cxnLst/>
              <a:rect l="0" t="0" r="0" b="0"/>
              <a:pathLst>
                <a:path w="44755" h="52604">
                  <a:moveTo>
                    <a:pt x="28346" y="0"/>
                  </a:moveTo>
                  <a:cubicBezTo>
                    <a:pt x="42850" y="0"/>
                    <a:pt x="44755" y="8395"/>
                    <a:pt x="44755" y="20054"/>
                  </a:cubicBezTo>
                  <a:lnTo>
                    <a:pt x="44755" y="52604"/>
                  </a:lnTo>
                  <a:lnTo>
                    <a:pt x="32627" y="52604"/>
                  </a:lnTo>
                  <a:lnTo>
                    <a:pt x="32627" y="20054"/>
                  </a:lnTo>
                  <a:cubicBezTo>
                    <a:pt x="32627" y="12675"/>
                    <a:pt x="31356" y="10135"/>
                    <a:pt x="25438" y="10135"/>
                  </a:cubicBezTo>
                  <a:cubicBezTo>
                    <a:pt x="21972" y="10135"/>
                    <a:pt x="17412" y="11405"/>
                    <a:pt x="11938" y="13589"/>
                  </a:cubicBezTo>
                  <a:lnTo>
                    <a:pt x="11938" y="52604"/>
                  </a:lnTo>
                  <a:lnTo>
                    <a:pt x="0" y="52604"/>
                  </a:lnTo>
                  <a:lnTo>
                    <a:pt x="0" y="1283"/>
                  </a:lnTo>
                  <a:lnTo>
                    <a:pt x="11494" y="1283"/>
                  </a:lnTo>
                  <a:lnTo>
                    <a:pt x="11494" y="5385"/>
                  </a:lnTo>
                  <a:cubicBezTo>
                    <a:pt x="17044"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7" name="Shape 85"/>
            <p:cNvSpPr/>
            <p:nvPr/>
          </p:nvSpPr>
          <p:spPr>
            <a:xfrm>
              <a:off x="2231499" y="6990334"/>
              <a:ext cx="37478" cy="53975"/>
            </a:xfrm>
            <a:custGeom>
              <a:avLst/>
              <a:gdLst/>
              <a:ahLst/>
              <a:cxnLst/>
              <a:rect l="0" t="0" r="0" b="0"/>
              <a:pathLst>
                <a:path w="37478" h="53975">
                  <a:moveTo>
                    <a:pt x="21616" y="0"/>
                  </a:moveTo>
                  <a:cubicBezTo>
                    <a:pt x="29464" y="0"/>
                    <a:pt x="35103" y="1194"/>
                    <a:pt x="37478" y="1918"/>
                  </a:cubicBezTo>
                  <a:lnTo>
                    <a:pt x="37478" y="11037"/>
                  </a:lnTo>
                  <a:cubicBezTo>
                    <a:pt x="31014" y="10491"/>
                    <a:pt x="26531" y="10211"/>
                    <a:pt x="23711" y="10211"/>
                  </a:cubicBezTo>
                  <a:cubicBezTo>
                    <a:pt x="16231" y="10211"/>
                    <a:pt x="12040" y="12586"/>
                    <a:pt x="12040" y="23711"/>
                  </a:cubicBezTo>
                  <a:lnTo>
                    <a:pt x="12040" y="30176"/>
                  </a:lnTo>
                  <a:cubicBezTo>
                    <a:pt x="12040" y="41211"/>
                    <a:pt x="16231" y="43752"/>
                    <a:pt x="23711" y="43752"/>
                  </a:cubicBezTo>
                  <a:cubicBezTo>
                    <a:pt x="26531" y="43752"/>
                    <a:pt x="31014" y="43485"/>
                    <a:pt x="37478" y="42939"/>
                  </a:cubicBezTo>
                  <a:lnTo>
                    <a:pt x="37478" y="52057"/>
                  </a:lnTo>
                  <a:cubicBezTo>
                    <a:pt x="35103" y="52693"/>
                    <a:pt x="29464" y="53975"/>
                    <a:pt x="21616" y="53975"/>
                  </a:cubicBezTo>
                  <a:cubicBezTo>
                    <a:pt x="6845" y="53975"/>
                    <a:pt x="0" y="45581"/>
                    <a:pt x="0" y="30176"/>
                  </a:cubicBezTo>
                  <a:lnTo>
                    <a:pt x="0" y="23711"/>
                  </a:lnTo>
                  <a:cubicBezTo>
                    <a:pt x="0" y="8027"/>
                    <a:pt x="6845" y="0"/>
                    <a:pt x="2161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8" name="Shape 86"/>
            <p:cNvSpPr/>
            <p:nvPr/>
          </p:nvSpPr>
          <p:spPr>
            <a:xfrm>
              <a:off x="2279251" y="6972110"/>
              <a:ext cx="44755" cy="70828"/>
            </a:xfrm>
            <a:custGeom>
              <a:avLst/>
              <a:gdLst/>
              <a:ahLst/>
              <a:cxnLst/>
              <a:rect l="0" t="0" r="0" b="0"/>
              <a:pathLst>
                <a:path w="44755" h="70828">
                  <a:moveTo>
                    <a:pt x="0" y="0"/>
                  </a:moveTo>
                  <a:lnTo>
                    <a:pt x="11938" y="0"/>
                  </a:lnTo>
                  <a:lnTo>
                    <a:pt x="11938" y="22047"/>
                  </a:lnTo>
                  <a:cubicBezTo>
                    <a:pt x="15494" y="20142"/>
                    <a:pt x="21324" y="18224"/>
                    <a:pt x="27889" y="18224"/>
                  </a:cubicBezTo>
                  <a:cubicBezTo>
                    <a:pt x="40551" y="18224"/>
                    <a:pt x="44755" y="25794"/>
                    <a:pt x="44755" y="38278"/>
                  </a:cubicBezTo>
                  <a:lnTo>
                    <a:pt x="44755" y="70828"/>
                  </a:lnTo>
                  <a:lnTo>
                    <a:pt x="32639" y="70828"/>
                  </a:lnTo>
                  <a:lnTo>
                    <a:pt x="32639" y="38468"/>
                  </a:lnTo>
                  <a:cubicBezTo>
                    <a:pt x="32639" y="30531"/>
                    <a:pt x="30518" y="28360"/>
                    <a:pt x="24511" y="28360"/>
                  </a:cubicBezTo>
                  <a:cubicBezTo>
                    <a:pt x="19596" y="28360"/>
                    <a:pt x="14757" y="29896"/>
                    <a:pt x="11938" y="31179"/>
                  </a:cubicBezTo>
                  <a:lnTo>
                    <a:pt x="11938" y="70828"/>
                  </a:lnTo>
                  <a:lnTo>
                    <a:pt x="0" y="7082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9" name="Shape 87"/>
            <p:cNvSpPr/>
            <p:nvPr/>
          </p:nvSpPr>
          <p:spPr>
            <a:xfrm>
              <a:off x="2416017"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5" y="35010"/>
                    <a:pt x="11215" y="30095"/>
                  </a:cubicBezTo>
                  <a:lnTo>
                    <a:pt x="11215" y="23784"/>
                  </a:lnTo>
                  <a:cubicBezTo>
                    <a:pt x="11215"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0" name="Shape 88"/>
            <p:cNvSpPr/>
            <p:nvPr/>
          </p:nvSpPr>
          <p:spPr>
            <a:xfrm>
              <a:off x="2474488" y="6990334"/>
              <a:ext cx="23159" cy="53975"/>
            </a:xfrm>
            <a:custGeom>
              <a:avLst/>
              <a:gdLst/>
              <a:ahLst/>
              <a:cxnLst/>
              <a:rect l="0" t="0" r="0" b="0"/>
              <a:pathLst>
                <a:path w="23159" h="53975">
                  <a:moveTo>
                    <a:pt x="23152" y="0"/>
                  </a:moveTo>
                  <a:lnTo>
                    <a:pt x="23159" y="2"/>
                  </a:lnTo>
                  <a:lnTo>
                    <a:pt x="23159" y="10302"/>
                  </a:lnTo>
                  <a:lnTo>
                    <a:pt x="23152" y="10300"/>
                  </a:lnTo>
                  <a:cubicBezTo>
                    <a:pt x="15405" y="10300"/>
                    <a:pt x="11951" y="13945"/>
                    <a:pt x="11951" y="23788"/>
                  </a:cubicBezTo>
                  <a:lnTo>
                    <a:pt x="11951" y="30099"/>
                  </a:lnTo>
                  <a:cubicBezTo>
                    <a:pt x="11951" y="39929"/>
                    <a:pt x="15317" y="43663"/>
                    <a:pt x="23152" y="43663"/>
                  </a:cubicBezTo>
                  <a:lnTo>
                    <a:pt x="23159" y="43661"/>
                  </a:lnTo>
                  <a:lnTo>
                    <a:pt x="23159" y="53973"/>
                  </a:lnTo>
                  <a:lnTo>
                    <a:pt x="23152" y="53975"/>
                  </a:lnTo>
                  <a:cubicBezTo>
                    <a:pt x="8204" y="53975"/>
                    <a:pt x="0" y="46304"/>
                    <a:pt x="0" y="30099"/>
                  </a:cubicBezTo>
                  <a:lnTo>
                    <a:pt x="0" y="23788"/>
                  </a:lnTo>
                  <a:cubicBezTo>
                    <a:pt x="0" y="7658"/>
                    <a:pt x="8204"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1" name="Shape 42225"/>
            <p:cNvSpPr/>
            <p:nvPr/>
          </p:nvSpPr>
          <p:spPr>
            <a:xfrm>
              <a:off x="2450802" y="6972097"/>
              <a:ext cx="12027" cy="70841"/>
            </a:xfrm>
            <a:custGeom>
              <a:avLst/>
              <a:gdLst/>
              <a:ahLst/>
              <a:cxnLst/>
              <a:rect l="0" t="0" r="0" b="0"/>
              <a:pathLst>
                <a:path w="12027" h="70841">
                  <a:moveTo>
                    <a:pt x="0" y="0"/>
                  </a:moveTo>
                  <a:lnTo>
                    <a:pt x="12027" y="0"/>
                  </a:lnTo>
                  <a:lnTo>
                    <a:pt x="12027" y="70841"/>
                  </a:lnTo>
                  <a:lnTo>
                    <a:pt x="0" y="7084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2" name="Shape 90"/>
            <p:cNvSpPr/>
            <p:nvPr/>
          </p:nvSpPr>
          <p:spPr>
            <a:xfrm>
              <a:off x="2533073" y="7052691"/>
              <a:ext cx="19514" cy="10175"/>
            </a:xfrm>
            <a:custGeom>
              <a:avLst/>
              <a:gdLst/>
              <a:ahLst/>
              <a:cxnLst/>
              <a:rect l="0" t="0" r="0" b="0"/>
              <a:pathLst>
                <a:path w="19514" h="10175">
                  <a:moveTo>
                    <a:pt x="0" y="0"/>
                  </a:moveTo>
                  <a:cubicBezTo>
                    <a:pt x="5753" y="368"/>
                    <a:pt x="13043" y="826"/>
                    <a:pt x="19342" y="826"/>
                  </a:cubicBezTo>
                  <a:lnTo>
                    <a:pt x="19514" y="784"/>
                  </a:lnTo>
                  <a:lnTo>
                    <a:pt x="19514" y="10175"/>
                  </a:lnTo>
                  <a:lnTo>
                    <a:pt x="7369" y="9346"/>
                  </a:lnTo>
                  <a:cubicBezTo>
                    <a:pt x="3677" y="8890"/>
                    <a:pt x="870" y="8388"/>
                    <a:pt x="0" y="8204"/>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3" name="Shape 91"/>
            <p:cNvSpPr/>
            <p:nvPr/>
          </p:nvSpPr>
          <p:spPr>
            <a:xfrm>
              <a:off x="2530165" y="6991160"/>
              <a:ext cx="22422" cy="52047"/>
            </a:xfrm>
            <a:custGeom>
              <a:avLst/>
              <a:gdLst/>
              <a:ahLst/>
              <a:cxnLst/>
              <a:rect l="0" t="0" r="0" b="0"/>
              <a:pathLst>
                <a:path w="22422" h="52047">
                  <a:moveTo>
                    <a:pt x="22422" y="0"/>
                  </a:moveTo>
                  <a:lnTo>
                    <a:pt x="22422" y="9878"/>
                  </a:lnTo>
                  <a:lnTo>
                    <a:pt x="14540" y="12575"/>
                  </a:lnTo>
                  <a:cubicBezTo>
                    <a:pt x="12674" y="14859"/>
                    <a:pt x="12040" y="18325"/>
                    <a:pt x="12040" y="23063"/>
                  </a:cubicBezTo>
                  <a:lnTo>
                    <a:pt x="12040" y="28715"/>
                  </a:lnTo>
                  <a:cubicBezTo>
                    <a:pt x="12040" y="33864"/>
                    <a:pt x="12856" y="37284"/>
                    <a:pt x="14789" y="39415"/>
                  </a:cubicBezTo>
                  <a:lnTo>
                    <a:pt x="22422" y="41818"/>
                  </a:lnTo>
                  <a:lnTo>
                    <a:pt x="22422" y="52047"/>
                  </a:lnTo>
                  <a:lnTo>
                    <a:pt x="6159" y="46988"/>
                  </a:lnTo>
                  <a:cubicBezTo>
                    <a:pt x="2140" y="43205"/>
                    <a:pt x="0" y="37281"/>
                    <a:pt x="0" y="28715"/>
                  </a:cubicBezTo>
                  <a:lnTo>
                    <a:pt x="0" y="22961"/>
                  </a:lnTo>
                  <a:cubicBezTo>
                    <a:pt x="0" y="14853"/>
                    <a:pt x="1848" y="8906"/>
                    <a:pt x="5917" y="4986"/>
                  </a:cubicBezTo>
                  <a:lnTo>
                    <a:pt x="2242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4" name="Shape 92"/>
            <p:cNvSpPr/>
            <p:nvPr/>
          </p:nvSpPr>
          <p:spPr>
            <a:xfrm>
              <a:off x="2497647" y="6990336"/>
              <a:ext cx="23145" cy="53970"/>
            </a:xfrm>
            <a:custGeom>
              <a:avLst/>
              <a:gdLst/>
              <a:ahLst/>
              <a:cxnLst/>
              <a:rect l="0" t="0" r="0" b="0"/>
              <a:pathLst>
                <a:path w="23145" h="53970">
                  <a:moveTo>
                    <a:pt x="0" y="0"/>
                  </a:moveTo>
                  <a:lnTo>
                    <a:pt x="17175" y="5843"/>
                  </a:lnTo>
                  <a:cubicBezTo>
                    <a:pt x="21094" y="9774"/>
                    <a:pt x="23145" y="15721"/>
                    <a:pt x="23145" y="23785"/>
                  </a:cubicBezTo>
                  <a:lnTo>
                    <a:pt x="23145" y="30097"/>
                  </a:lnTo>
                  <a:cubicBezTo>
                    <a:pt x="23145" y="38199"/>
                    <a:pt x="21094" y="44168"/>
                    <a:pt x="17175" y="48112"/>
                  </a:cubicBezTo>
                  <a:lnTo>
                    <a:pt x="0" y="53970"/>
                  </a:lnTo>
                  <a:lnTo>
                    <a:pt x="0" y="43659"/>
                  </a:lnTo>
                  <a:lnTo>
                    <a:pt x="8544" y="40565"/>
                  </a:lnTo>
                  <a:cubicBezTo>
                    <a:pt x="10366" y="38403"/>
                    <a:pt x="11208" y="35012"/>
                    <a:pt x="11208" y="30097"/>
                  </a:cubicBezTo>
                  <a:lnTo>
                    <a:pt x="11208" y="23785"/>
                  </a:lnTo>
                  <a:cubicBezTo>
                    <a:pt x="11208" y="18864"/>
                    <a:pt x="10366" y="15492"/>
                    <a:pt x="8544" y="13350"/>
                  </a:cubicBezTo>
                  <a:lnTo>
                    <a:pt x="0" y="10300"/>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5" name="Shape 93"/>
            <p:cNvSpPr/>
            <p:nvPr/>
          </p:nvSpPr>
          <p:spPr>
            <a:xfrm>
              <a:off x="2583353" y="6991617"/>
              <a:ext cx="49695" cy="71286"/>
            </a:xfrm>
            <a:custGeom>
              <a:avLst/>
              <a:gdLst/>
              <a:ahLst/>
              <a:cxnLst/>
              <a:rect l="0" t="0" r="0" b="0"/>
              <a:pathLst>
                <a:path w="49695" h="71286">
                  <a:moveTo>
                    <a:pt x="0" y="0"/>
                  </a:moveTo>
                  <a:lnTo>
                    <a:pt x="13056" y="0"/>
                  </a:lnTo>
                  <a:lnTo>
                    <a:pt x="21984" y="27254"/>
                  </a:lnTo>
                  <a:cubicBezTo>
                    <a:pt x="23444" y="31814"/>
                    <a:pt x="24257" y="35916"/>
                    <a:pt x="25718" y="40919"/>
                  </a:cubicBezTo>
                  <a:cubicBezTo>
                    <a:pt x="26810" y="35916"/>
                    <a:pt x="27724" y="31814"/>
                    <a:pt x="29083" y="27254"/>
                  </a:cubicBezTo>
                  <a:lnTo>
                    <a:pt x="37211" y="0"/>
                  </a:lnTo>
                  <a:lnTo>
                    <a:pt x="49695" y="0"/>
                  </a:lnTo>
                  <a:lnTo>
                    <a:pt x="31826" y="53239"/>
                  </a:lnTo>
                  <a:cubicBezTo>
                    <a:pt x="27724" y="65354"/>
                    <a:pt x="23888" y="71286"/>
                    <a:pt x="12586" y="71286"/>
                  </a:cubicBezTo>
                  <a:cubicBezTo>
                    <a:pt x="7671" y="71286"/>
                    <a:pt x="3010" y="70739"/>
                    <a:pt x="381" y="70193"/>
                  </a:cubicBezTo>
                  <a:lnTo>
                    <a:pt x="381" y="61443"/>
                  </a:lnTo>
                  <a:cubicBezTo>
                    <a:pt x="4572" y="61722"/>
                    <a:pt x="6845" y="61799"/>
                    <a:pt x="10033" y="61799"/>
                  </a:cubicBezTo>
                  <a:cubicBezTo>
                    <a:pt x="14415" y="61799"/>
                    <a:pt x="15786" y="59804"/>
                    <a:pt x="17970" y="54153"/>
                  </a:cubicBezTo>
                  <a:lnTo>
                    <a:pt x="19165" y="50953"/>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6" name="Shape 94"/>
            <p:cNvSpPr/>
            <p:nvPr/>
          </p:nvSpPr>
          <p:spPr>
            <a:xfrm>
              <a:off x="2552587" y="6990334"/>
              <a:ext cx="22422" cy="72568"/>
            </a:xfrm>
            <a:custGeom>
              <a:avLst/>
              <a:gdLst/>
              <a:ahLst/>
              <a:cxnLst/>
              <a:rect l="0" t="0" r="0" b="0"/>
              <a:pathLst>
                <a:path w="22422" h="72568">
                  <a:moveTo>
                    <a:pt x="2737" y="0"/>
                  </a:moveTo>
                  <a:cubicBezTo>
                    <a:pt x="9480" y="0"/>
                    <a:pt x="16872" y="648"/>
                    <a:pt x="22422" y="1283"/>
                  </a:cubicBezTo>
                  <a:lnTo>
                    <a:pt x="22422" y="54521"/>
                  </a:lnTo>
                  <a:cubicBezTo>
                    <a:pt x="22422" y="65646"/>
                    <a:pt x="18053" y="72568"/>
                    <a:pt x="540" y="72568"/>
                  </a:cubicBezTo>
                  <a:lnTo>
                    <a:pt x="0" y="72532"/>
                  </a:lnTo>
                  <a:lnTo>
                    <a:pt x="0" y="63141"/>
                  </a:lnTo>
                  <a:lnTo>
                    <a:pt x="8658" y="61038"/>
                  </a:lnTo>
                  <a:cubicBezTo>
                    <a:pt x="10113" y="59602"/>
                    <a:pt x="10382" y="57436"/>
                    <a:pt x="10382" y="54521"/>
                  </a:cubicBezTo>
                  <a:lnTo>
                    <a:pt x="10382" y="52502"/>
                  </a:lnTo>
                  <a:cubicBezTo>
                    <a:pt x="8744" y="52781"/>
                    <a:pt x="4464" y="53239"/>
                    <a:pt x="1174" y="53239"/>
                  </a:cubicBezTo>
                  <a:lnTo>
                    <a:pt x="0" y="52874"/>
                  </a:lnTo>
                  <a:lnTo>
                    <a:pt x="0" y="42645"/>
                  </a:lnTo>
                  <a:lnTo>
                    <a:pt x="1822" y="43218"/>
                  </a:lnTo>
                  <a:cubicBezTo>
                    <a:pt x="5023" y="43218"/>
                    <a:pt x="9213" y="42850"/>
                    <a:pt x="10382" y="42571"/>
                  </a:cubicBezTo>
                  <a:lnTo>
                    <a:pt x="10382" y="10579"/>
                  </a:lnTo>
                  <a:cubicBezTo>
                    <a:pt x="9392" y="10389"/>
                    <a:pt x="5835" y="10020"/>
                    <a:pt x="2000" y="10020"/>
                  </a:cubicBezTo>
                  <a:lnTo>
                    <a:pt x="0" y="10705"/>
                  </a:lnTo>
                  <a:lnTo>
                    <a:pt x="0" y="826"/>
                  </a:lnTo>
                  <a:lnTo>
                    <a:pt x="2737"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grpSp>
    </p:spTree>
    <p:extLst>
      <p:ext uri="{BB962C8B-B14F-4D97-AF65-F5344CB8AC3E}">
        <p14:creationId xmlns:p14="http://schemas.microsoft.com/office/powerpoint/2010/main" val="10431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81948E7-D7A1-4D94-9863-38CB966E0019}" type="datetime1">
              <a:rPr lang="en-NZ"/>
              <a:pPr>
                <a:defRPr/>
              </a:pPr>
              <a:t>25/10/2022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NZ" dirty="0"/>
              <a:t>&gt;&gt;MARKETING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E1B3F7E-FBBA-4529-954D-33A279128BA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813" r:id="rId1"/>
    <p:sldLayoutId id="2147483828" r:id="rId2"/>
    <p:sldLayoutId id="2147483829" r:id="rId3"/>
    <p:sldLayoutId id="2147483830" r:id="rId4"/>
    <p:sldLayoutId id="2147483831" r:id="rId5"/>
    <p:sldLayoutId id="2147483817" r:id="rId6"/>
    <p:sldLayoutId id="2147483818" r:id="rId7"/>
    <p:sldLayoutId id="2147483832" r:id="rId8"/>
    <p:sldLayoutId id="2147483833" r:id="rId9"/>
    <p:sldLayoutId id="2147483823" r:id="rId10"/>
    <p:sldLayoutId id="2147483815" r:id="rId11"/>
    <p:sldLayoutId id="2147483827" r:id="rId12"/>
    <p:sldLayoutId id="2147483816" r:id="rId13"/>
    <p:sldLayoutId id="2147483834" r:id="rId14"/>
    <p:sldLayoutId id="2147483836" r:id="rId15"/>
  </p:sldLayoutIdLst>
  <p:hf sldNum="0" hdr="0" dt="0"/>
  <p:txStyles>
    <p:titleStyle>
      <a:lvl1pPr algn="l" defTabSz="457200" rtl="0" eaLnBrk="1" fontAlgn="base" hangingPunct="1">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rgbClr val="404040"/>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404040"/>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chart" Target="../charts/chart11.xml"/><Relationship Id="rId1" Type="http://schemas.openxmlformats.org/officeDocument/2006/relationships/slideLayout" Target="../slideLayouts/slideLayout1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chart" Target="../charts/chart17.xml"/><Relationship Id="rId1" Type="http://schemas.openxmlformats.org/officeDocument/2006/relationships/slideLayout" Target="../slideLayouts/slideLayout1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2.xml"/><Relationship Id="rId5" Type="http://schemas.openxmlformats.org/officeDocument/2006/relationships/chart" Target="../charts/chart28.xml"/><Relationship Id="rId4" Type="http://schemas.openxmlformats.org/officeDocument/2006/relationships/chart" Target="../charts/chart27.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2.xml"/><Relationship Id="rId4" Type="http://schemas.openxmlformats.org/officeDocument/2006/relationships/chart" Target="../charts/char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mailto:marketing@unitec.ac.nz" TargetMode="External"/><Relationship Id="rId2" Type="http://schemas.openxmlformats.org/officeDocument/2006/relationships/hyperlink" Target="https://app.powerbi.com/groups/23c173f2-3e31-472e-bc92-a9b3a1aa0015/reports/8f4dd99b-49a4-44b6-a828-6a63b83b5b84?ctid=80f389b2-7380-4b67-b527-7f711a578130" TargetMode="Externa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4.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NZ" dirty="0"/>
              <a:t>Student NPS </a:t>
            </a:r>
            <a:r>
              <a:rPr lang="en-NZ"/>
              <a:t>Semester 2 </a:t>
            </a:r>
            <a:r>
              <a:rPr lang="en-NZ" dirty="0"/>
              <a:t>2022</a:t>
            </a:r>
          </a:p>
        </p:txBody>
      </p:sp>
      <p:sp>
        <p:nvSpPr>
          <p:cNvPr id="5" name="Subtitle 4"/>
          <p:cNvSpPr>
            <a:spLocks noGrp="1"/>
          </p:cNvSpPr>
          <p:nvPr>
            <p:ph type="subTitle" idx="1"/>
          </p:nvPr>
        </p:nvSpPr>
        <p:spPr/>
        <p:txBody>
          <a:bodyPr/>
          <a:lstStyle/>
          <a:p>
            <a:r>
              <a:rPr lang="en-NZ"/>
              <a:t>September </a:t>
            </a:r>
            <a:r>
              <a:rPr lang="en-NZ" dirty="0"/>
              <a:t>2022</a:t>
            </a:r>
          </a:p>
        </p:txBody>
      </p:sp>
    </p:spTree>
    <p:extLst>
      <p:ext uri="{BB962C8B-B14F-4D97-AF65-F5344CB8AC3E}">
        <p14:creationId xmlns:p14="http://schemas.microsoft.com/office/powerpoint/2010/main" val="1190250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467821061"/>
              </p:ext>
            </p:extLst>
          </p:nvPr>
        </p:nvGraphicFramePr>
        <p:xfrm>
          <a:off x="527051" y="1709736"/>
          <a:ext cx="2750988" cy="1689071"/>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a:xfrm>
            <a:off x="4916488" y="6491288"/>
            <a:ext cx="3794125" cy="230187"/>
          </a:xfrm>
        </p:spPr>
        <p:txBody>
          <a:bodyPr/>
          <a:lstStyle/>
          <a:p>
            <a:pPr>
              <a:defRPr/>
            </a:pPr>
            <a:r>
              <a:rPr lang="en-US"/>
              <a:t>&gt;&gt;MARKETING</a:t>
            </a:r>
            <a:endParaRPr lang="en-US" dirty="0"/>
          </a:p>
        </p:txBody>
      </p:sp>
      <p:grpSp>
        <p:nvGrpSpPr>
          <p:cNvPr id="18" name="Group 17"/>
          <p:cNvGrpSpPr/>
          <p:nvPr/>
        </p:nvGrpSpPr>
        <p:grpSpPr>
          <a:xfrm>
            <a:off x="738188" y="5473816"/>
            <a:ext cx="7660891" cy="138499"/>
            <a:chOff x="738188" y="5353051"/>
            <a:chExt cx="7660891" cy="138499"/>
          </a:xfrm>
        </p:grpSpPr>
        <p:sp>
          <p:nvSpPr>
            <p:cNvPr id="19" name="Rectangle 98"/>
            <p:cNvSpPr>
              <a:spLocks noChangeArrowheads="1"/>
            </p:cNvSpPr>
            <p:nvPr/>
          </p:nvSpPr>
          <p:spPr bwMode="auto">
            <a:xfrm>
              <a:off x="738188" y="5392738"/>
              <a:ext cx="71438" cy="714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0" name="Rectangle 99"/>
            <p:cNvSpPr>
              <a:spLocks noChangeArrowheads="1"/>
            </p:cNvSpPr>
            <p:nvPr/>
          </p:nvSpPr>
          <p:spPr bwMode="auto">
            <a:xfrm>
              <a:off x="839788" y="5353051"/>
              <a:ext cx="127438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Extremely dissatisfied</a:t>
              </a:r>
              <a:endParaRPr kumimoji="0" lang="en-US" altLang="en-US" sz="900" b="0" i="0" u="none" strike="noStrike" cap="none" normalizeH="0" baseline="0">
                <a:ln>
                  <a:noFill/>
                </a:ln>
                <a:solidFill>
                  <a:schemeClr val="tx1"/>
                </a:solidFill>
                <a:effectLst/>
              </a:endParaRPr>
            </a:p>
          </p:txBody>
        </p:sp>
        <p:sp>
          <p:nvSpPr>
            <p:cNvPr id="21" name="Rectangle 100"/>
            <p:cNvSpPr>
              <a:spLocks noChangeArrowheads="1"/>
            </p:cNvSpPr>
            <p:nvPr/>
          </p:nvSpPr>
          <p:spPr bwMode="auto">
            <a:xfrm>
              <a:off x="2222501" y="5392738"/>
              <a:ext cx="71438" cy="71438"/>
            </a:xfrm>
            <a:prstGeom prst="rect">
              <a:avLst/>
            </a:prstGeom>
            <a:solidFill>
              <a:srgbClr val="FD62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2" name="Rectangle 101"/>
            <p:cNvSpPr>
              <a:spLocks noChangeArrowheads="1"/>
            </p:cNvSpPr>
            <p:nvPr/>
          </p:nvSpPr>
          <p:spPr bwMode="auto">
            <a:xfrm>
              <a:off x="2325688" y="5353051"/>
              <a:ext cx="129843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Somewhat dissatisfied</a:t>
              </a:r>
              <a:endParaRPr kumimoji="0" lang="en-US" altLang="en-US" sz="900" b="0" i="0" u="none" strike="noStrike" cap="none" normalizeH="0" baseline="0">
                <a:ln>
                  <a:noFill/>
                </a:ln>
                <a:solidFill>
                  <a:schemeClr val="tx1"/>
                </a:solidFill>
                <a:effectLst/>
              </a:endParaRPr>
            </a:p>
          </p:txBody>
        </p:sp>
        <p:sp>
          <p:nvSpPr>
            <p:cNvPr id="23" name="Rectangle 102"/>
            <p:cNvSpPr>
              <a:spLocks noChangeArrowheads="1"/>
            </p:cNvSpPr>
            <p:nvPr/>
          </p:nvSpPr>
          <p:spPr bwMode="auto">
            <a:xfrm>
              <a:off x="3738563" y="5392738"/>
              <a:ext cx="71438" cy="71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4" name="Rectangle 103"/>
            <p:cNvSpPr>
              <a:spLocks noChangeArrowheads="1"/>
            </p:cNvSpPr>
            <p:nvPr/>
          </p:nvSpPr>
          <p:spPr bwMode="auto">
            <a:xfrm>
              <a:off x="3838576" y="5353051"/>
              <a:ext cx="186589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Neither satisfied nor dissatisfied</a:t>
              </a:r>
              <a:endParaRPr kumimoji="0" lang="en-US" altLang="en-US" sz="900" b="0" i="0" u="none" strike="noStrike" cap="none" normalizeH="0" baseline="0" dirty="0">
                <a:ln>
                  <a:noFill/>
                </a:ln>
                <a:solidFill>
                  <a:schemeClr val="tx1"/>
                </a:solidFill>
                <a:effectLst/>
              </a:endParaRPr>
            </a:p>
          </p:txBody>
        </p:sp>
        <p:sp>
          <p:nvSpPr>
            <p:cNvPr id="25" name="Rectangle 104"/>
            <p:cNvSpPr>
              <a:spLocks noChangeArrowheads="1"/>
            </p:cNvSpPr>
            <p:nvPr/>
          </p:nvSpPr>
          <p:spPr bwMode="auto">
            <a:xfrm>
              <a:off x="5853113" y="5392738"/>
              <a:ext cx="61913" cy="71438"/>
            </a:xfrm>
            <a:prstGeom prst="rect">
              <a:avLst/>
            </a:prstGeom>
            <a:solidFill>
              <a:srgbClr val="77BD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6" name="Rectangle 105"/>
            <p:cNvSpPr>
              <a:spLocks noChangeArrowheads="1"/>
            </p:cNvSpPr>
            <p:nvPr/>
          </p:nvSpPr>
          <p:spPr bwMode="auto">
            <a:xfrm>
              <a:off x="5948363" y="5353051"/>
              <a:ext cx="11333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Somewhat satisfied</a:t>
              </a:r>
              <a:endParaRPr kumimoji="0" lang="en-US" altLang="en-US" sz="900" b="0" i="0" u="none" strike="noStrike" cap="none" normalizeH="0" baseline="0">
                <a:ln>
                  <a:noFill/>
                </a:ln>
                <a:solidFill>
                  <a:schemeClr val="tx1"/>
                </a:solidFill>
                <a:effectLst/>
              </a:endParaRPr>
            </a:p>
          </p:txBody>
        </p:sp>
        <p:sp>
          <p:nvSpPr>
            <p:cNvPr id="27" name="Rectangle 106"/>
            <p:cNvSpPr>
              <a:spLocks noChangeArrowheads="1"/>
            </p:cNvSpPr>
            <p:nvPr/>
          </p:nvSpPr>
          <p:spPr bwMode="auto">
            <a:xfrm>
              <a:off x="7185026" y="5392738"/>
              <a:ext cx="71438" cy="71438"/>
            </a:xfrm>
            <a:prstGeom prst="rect">
              <a:avLst/>
            </a:prstGeom>
            <a:solidFill>
              <a:srgbClr val="188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8" name="Rectangle 107"/>
            <p:cNvSpPr>
              <a:spLocks noChangeArrowheads="1"/>
            </p:cNvSpPr>
            <p:nvPr/>
          </p:nvSpPr>
          <p:spPr bwMode="auto">
            <a:xfrm>
              <a:off x="7289801" y="5353051"/>
              <a:ext cx="11092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Extremely satisfied</a:t>
              </a:r>
              <a:endParaRPr kumimoji="0" lang="en-US" altLang="en-US" sz="900" b="0" i="0" u="none" strike="noStrike" cap="none" normalizeH="0" baseline="0">
                <a:ln>
                  <a:noFill/>
                </a:ln>
                <a:solidFill>
                  <a:schemeClr val="tx1"/>
                </a:solidFill>
                <a:effectLst/>
              </a:endParaRPr>
            </a:p>
          </p:txBody>
        </p:sp>
      </p:grpSp>
      <p:grpSp>
        <p:nvGrpSpPr>
          <p:cNvPr id="30" name="Group 29"/>
          <p:cNvGrpSpPr/>
          <p:nvPr/>
        </p:nvGrpSpPr>
        <p:grpSpPr>
          <a:xfrm>
            <a:off x="7181490" y="5965075"/>
            <a:ext cx="1720975" cy="269294"/>
            <a:chOff x="7724955" y="5863141"/>
            <a:chExt cx="1720975" cy="269294"/>
          </a:xfrm>
        </p:grpSpPr>
        <p:sp>
          <p:nvSpPr>
            <p:cNvPr id="31" name="Isosceles Triangle 3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7" name="Rectangle 36"/>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How satisfied are you with the following aspects of Unitec ...</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(semester 2 2021), n </a:t>
            </a:r>
            <a:r>
              <a:rPr lang="en-NZ" sz="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268</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8" name="Content Placeholder 8"/>
          <p:cNvGraphicFramePr>
            <a:graphicFrameLocks/>
          </p:cNvGraphicFramePr>
          <p:nvPr>
            <p:extLst>
              <p:ext uri="{D42A27DB-BD31-4B8C-83A1-F6EECF244321}">
                <p14:modId xmlns:p14="http://schemas.microsoft.com/office/powerpoint/2010/main" val="3681505720"/>
              </p:ext>
            </p:extLst>
          </p:nvPr>
        </p:nvGraphicFramePr>
        <p:xfrm>
          <a:off x="3196764" y="1709736"/>
          <a:ext cx="2750988" cy="16890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ontent Placeholder 8"/>
          <p:cNvGraphicFramePr>
            <a:graphicFrameLocks/>
          </p:cNvGraphicFramePr>
          <p:nvPr>
            <p:extLst>
              <p:ext uri="{D42A27DB-BD31-4B8C-83A1-F6EECF244321}">
                <p14:modId xmlns:p14="http://schemas.microsoft.com/office/powerpoint/2010/main" val="817069121"/>
              </p:ext>
            </p:extLst>
          </p:nvPr>
        </p:nvGraphicFramePr>
        <p:xfrm>
          <a:off x="5866477" y="1709736"/>
          <a:ext cx="2750988" cy="16890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ontent Placeholder 8"/>
          <p:cNvGraphicFramePr>
            <a:graphicFrameLocks/>
          </p:cNvGraphicFramePr>
          <p:nvPr>
            <p:extLst>
              <p:ext uri="{D42A27DB-BD31-4B8C-83A1-F6EECF244321}">
                <p14:modId xmlns:p14="http://schemas.microsoft.com/office/powerpoint/2010/main" val="3699588316"/>
              </p:ext>
            </p:extLst>
          </p:nvPr>
        </p:nvGraphicFramePr>
        <p:xfrm>
          <a:off x="5866477" y="3535576"/>
          <a:ext cx="2750988" cy="16890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ontent Placeholder 8"/>
          <p:cNvGraphicFramePr>
            <a:graphicFrameLocks/>
          </p:cNvGraphicFramePr>
          <p:nvPr>
            <p:extLst>
              <p:ext uri="{D42A27DB-BD31-4B8C-83A1-F6EECF244321}">
                <p14:modId xmlns:p14="http://schemas.microsoft.com/office/powerpoint/2010/main" val="434570028"/>
              </p:ext>
            </p:extLst>
          </p:nvPr>
        </p:nvGraphicFramePr>
        <p:xfrm>
          <a:off x="527051" y="3535576"/>
          <a:ext cx="2750988" cy="16890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ontent Placeholder 8"/>
          <p:cNvGraphicFramePr>
            <a:graphicFrameLocks/>
          </p:cNvGraphicFramePr>
          <p:nvPr>
            <p:extLst>
              <p:ext uri="{D42A27DB-BD31-4B8C-83A1-F6EECF244321}">
                <p14:modId xmlns:p14="http://schemas.microsoft.com/office/powerpoint/2010/main" val="1696717660"/>
              </p:ext>
            </p:extLst>
          </p:nvPr>
        </p:nvGraphicFramePr>
        <p:xfrm>
          <a:off x="3196764" y="3535576"/>
          <a:ext cx="2750988" cy="1689071"/>
        </p:xfrm>
        <a:graphic>
          <a:graphicData uri="http://schemas.openxmlformats.org/drawingml/2006/chart">
            <c:chart xmlns:c="http://schemas.openxmlformats.org/drawingml/2006/chart" xmlns:r="http://schemas.openxmlformats.org/officeDocument/2006/relationships" r:id="rId7"/>
          </a:graphicData>
        </a:graphic>
      </p:graphicFrame>
      <p:sp>
        <p:nvSpPr>
          <p:cNvPr id="55" name="Isosceles Triangle 54">
            <a:extLst>
              <a:ext uri="{FF2B5EF4-FFF2-40B4-BE49-F238E27FC236}">
                <a16:creationId xmlns:a16="http://schemas.microsoft.com/office/drawing/2014/main" id="{E1733076-1E53-4031-9886-04FEBF92A38A}"/>
              </a:ext>
            </a:extLst>
          </p:cNvPr>
          <p:cNvSpPr/>
          <p:nvPr/>
        </p:nvSpPr>
        <p:spPr>
          <a:xfrm rot="10800000">
            <a:off x="6338643" y="459484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Isosceles Triangle 55">
            <a:extLst>
              <a:ext uri="{FF2B5EF4-FFF2-40B4-BE49-F238E27FC236}">
                <a16:creationId xmlns:a16="http://schemas.microsoft.com/office/drawing/2014/main" id="{9DE17C33-6C7C-489B-A15C-A39A2FC51A3A}"/>
              </a:ext>
            </a:extLst>
          </p:cNvPr>
          <p:cNvSpPr/>
          <p:nvPr/>
        </p:nvSpPr>
        <p:spPr>
          <a:xfrm>
            <a:off x="6338644" y="398972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Isosceles Triangle 56">
            <a:extLst>
              <a:ext uri="{FF2B5EF4-FFF2-40B4-BE49-F238E27FC236}">
                <a16:creationId xmlns:a16="http://schemas.microsoft.com/office/drawing/2014/main" id="{92AAAED0-05C1-4E47-BF26-CB39AE156E3C}"/>
              </a:ext>
            </a:extLst>
          </p:cNvPr>
          <p:cNvSpPr/>
          <p:nvPr/>
        </p:nvSpPr>
        <p:spPr>
          <a:xfrm rot="10800000">
            <a:off x="3671376" y="2789278"/>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Isosceles Triangle 57">
            <a:extLst>
              <a:ext uri="{FF2B5EF4-FFF2-40B4-BE49-F238E27FC236}">
                <a16:creationId xmlns:a16="http://schemas.microsoft.com/office/drawing/2014/main" id="{5EF32570-5BDF-4AFA-BB57-0B4378DD1210}"/>
              </a:ext>
            </a:extLst>
          </p:cNvPr>
          <p:cNvSpPr/>
          <p:nvPr/>
        </p:nvSpPr>
        <p:spPr>
          <a:xfrm>
            <a:off x="6368376" y="2276758"/>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Isosceles Triangle 58">
            <a:extLst>
              <a:ext uri="{FF2B5EF4-FFF2-40B4-BE49-F238E27FC236}">
                <a16:creationId xmlns:a16="http://schemas.microsoft.com/office/drawing/2014/main" id="{6653C488-BF3D-4FA6-8F1F-3028773BF0C5}"/>
              </a:ext>
            </a:extLst>
          </p:cNvPr>
          <p:cNvSpPr/>
          <p:nvPr/>
        </p:nvSpPr>
        <p:spPr>
          <a:xfrm rot="10800000">
            <a:off x="6357922" y="280819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Isosceles Triangle 59">
            <a:extLst>
              <a:ext uri="{FF2B5EF4-FFF2-40B4-BE49-F238E27FC236}">
                <a16:creationId xmlns:a16="http://schemas.microsoft.com/office/drawing/2014/main" id="{2375E6BC-7685-4387-9891-974ED5E50AFC}"/>
              </a:ext>
            </a:extLst>
          </p:cNvPr>
          <p:cNvSpPr/>
          <p:nvPr/>
        </p:nvSpPr>
        <p:spPr>
          <a:xfrm>
            <a:off x="3676882" y="404624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Isosceles Triangle 60">
            <a:extLst>
              <a:ext uri="{FF2B5EF4-FFF2-40B4-BE49-F238E27FC236}">
                <a16:creationId xmlns:a16="http://schemas.microsoft.com/office/drawing/2014/main" id="{B1B17FFB-CC5F-4D44-BE21-331E82D4ACC6}"/>
              </a:ext>
            </a:extLst>
          </p:cNvPr>
          <p:cNvSpPr/>
          <p:nvPr/>
        </p:nvSpPr>
        <p:spPr>
          <a:xfrm rot="10800000">
            <a:off x="3681963" y="4422615"/>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Isosceles Triangle 61">
            <a:extLst>
              <a:ext uri="{FF2B5EF4-FFF2-40B4-BE49-F238E27FC236}">
                <a16:creationId xmlns:a16="http://schemas.microsoft.com/office/drawing/2014/main" id="{8B42EC2E-D50D-4D4A-8159-D7001D56B956}"/>
              </a:ext>
            </a:extLst>
          </p:cNvPr>
          <p:cNvSpPr/>
          <p:nvPr/>
        </p:nvSpPr>
        <p:spPr>
          <a:xfrm rot="10800000">
            <a:off x="1031355" y="2822179"/>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Isosceles Triangle 62">
            <a:extLst>
              <a:ext uri="{FF2B5EF4-FFF2-40B4-BE49-F238E27FC236}">
                <a16:creationId xmlns:a16="http://schemas.microsoft.com/office/drawing/2014/main" id="{6450CBB4-94C2-4942-8C07-F284791EA8CA}"/>
              </a:ext>
            </a:extLst>
          </p:cNvPr>
          <p:cNvSpPr/>
          <p:nvPr/>
        </p:nvSpPr>
        <p:spPr>
          <a:xfrm>
            <a:off x="1004263" y="2166214"/>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Isosceles Triangle 63">
            <a:extLst>
              <a:ext uri="{FF2B5EF4-FFF2-40B4-BE49-F238E27FC236}">
                <a16:creationId xmlns:a16="http://schemas.microsoft.com/office/drawing/2014/main" id="{4B95CFBE-913B-47DC-981F-CE6F1164D99C}"/>
              </a:ext>
            </a:extLst>
          </p:cNvPr>
          <p:cNvSpPr/>
          <p:nvPr/>
        </p:nvSpPr>
        <p:spPr>
          <a:xfrm>
            <a:off x="1010163" y="4028223"/>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Isosceles Triangle 64">
            <a:extLst>
              <a:ext uri="{FF2B5EF4-FFF2-40B4-BE49-F238E27FC236}">
                <a16:creationId xmlns:a16="http://schemas.microsoft.com/office/drawing/2014/main" id="{6DCAC55D-B0E2-413D-9769-8DA2B689BA18}"/>
              </a:ext>
            </a:extLst>
          </p:cNvPr>
          <p:cNvSpPr/>
          <p:nvPr/>
        </p:nvSpPr>
        <p:spPr>
          <a:xfrm rot="10800000">
            <a:off x="1021574" y="461806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671EEA38-A575-432D-B0BB-A7A03B32AB5C}"/>
              </a:ext>
            </a:extLst>
          </p:cNvPr>
          <p:cNvSpPr>
            <a:spLocks noGrp="1"/>
          </p:cNvSpPr>
          <p:nvPr>
            <p:ph type="title"/>
          </p:nvPr>
        </p:nvSpPr>
        <p:spPr>
          <a:xfrm>
            <a:off x="1418053" y="463196"/>
            <a:ext cx="7199412" cy="508928"/>
          </a:xfrm>
        </p:spPr>
        <p:txBody>
          <a:bodyPr/>
          <a:lstStyle/>
          <a:p>
            <a:r>
              <a:rPr lang="en-NZ" dirty="0"/>
              <a:t>Satisfaction is largely stable, although the small rise in dissatisfaction with teaching and tutoring which should be monitored</a:t>
            </a:r>
          </a:p>
        </p:txBody>
      </p:sp>
      <p:sp>
        <p:nvSpPr>
          <p:cNvPr id="72" name="Isosceles Triangle 71">
            <a:extLst>
              <a:ext uri="{FF2B5EF4-FFF2-40B4-BE49-F238E27FC236}">
                <a16:creationId xmlns:a16="http://schemas.microsoft.com/office/drawing/2014/main" id="{3834EC51-DF1A-4D77-8B81-2B7D8EC7FD15}"/>
              </a:ext>
            </a:extLst>
          </p:cNvPr>
          <p:cNvSpPr/>
          <p:nvPr/>
        </p:nvSpPr>
        <p:spPr>
          <a:xfrm rot="10800000">
            <a:off x="4161624" y="462426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Isosceles Triangle 72">
            <a:extLst>
              <a:ext uri="{FF2B5EF4-FFF2-40B4-BE49-F238E27FC236}">
                <a16:creationId xmlns:a16="http://schemas.microsoft.com/office/drawing/2014/main" id="{28A1280D-AEF3-411A-B5D8-CB97AB632E6E}"/>
              </a:ext>
            </a:extLst>
          </p:cNvPr>
          <p:cNvSpPr/>
          <p:nvPr/>
        </p:nvSpPr>
        <p:spPr>
          <a:xfrm>
            <a:off x="1521611" y="221354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50E03DFA-20EE-4F7A-A33F-D532B84F1829}"/>
              </a:ext>
            </a:extLst>
          </p:cNvPr>
          <p:cNvSpPr/>
          <p:nvPr/>
        </p:nvSpPr>
        <p:spPr>
          <a:xfrm>
            <a:off x="7284345" y="1204715"/>
            <a:ext cx="1332411" cy="508928"/>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dirty="0">
                <a:solidFill>
                  <a:srgbClr val="404040"/>
                </a:solidFill>
                <a:latin typeface="Verdana" panose="020B0604030504040204" pitchFamily="34" charset="0"/>
                <a:ea typeface="Verdana" panose="020B0604030504040204" pitchFamily="34" charset="0"/>
              </a:rPr>
              <a:t>RETURNING STUDENTS</a:t>
            </a:r>
          </a:p>
        </p:txBody>
      </p:sp>
      <p:sp>
        <p:nvSpPr>
          <p:cNvPr id="74" name="Isosceles Triangle 73">
            <a:extLst>
              <a:ext uri="{FF2B5EF4-FFF2-40B4-BE49-F238E27FC236}">
                <a16:creationId xmlns:a16="http://schemas.microsoft.com/office/drawing/2014/main" id="{F052D4B4-965F-43E0-85F5-E25A104AF9F9}"/>
              </a:ext>
            </a:extLst>
          </p:cNvPr>
          <p:cNvSpPr/>
          <p:nvPr/>
        </p:nvSpPr>
        <p:spPr>
          <a:xfrm rot="10800000">
            <a:off x="7345357" y="4021290"/>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Isosceles Triangle 74">
            <a:extLst>
              <a:ext uri="{FF2B5EF4-FFF2-40B4-BE49-F238E27FC236}">
                <a16:creationId xmlns:a16="http://schemas.microsoft.com/office/drawing/2014/main" id="{C216B2BC-655A-45D7-B2E5-D40C50D79799}"/>
              </a:ext>
            </a:extLst>
          </p:cNvPr>
          <p:cNvSpPr/>
          <p:nvPr/>
        </p:nvSpPr>
        <p:spPr>
          <a:xfrm>
            <a:off x="7350999" y="4359404"/>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Isosceles Triangle 75">
            <a:extLst>
              <a:ext uri="{FF2B5EF4-FFF2-40B4-BE49-F238E27FC236}">
                <a16:creationId xmlns:a16="http://schemas.microsoft.com/office/drawing/2014/main" id="{D3D4CACB-2A5A-4CA5-A4DE-1A5BDE8927E8}"/>
              </a:ext>
            </a:extLst>
          </p:cNvPr>
          <p:cNvSpPr/>
          <p:nvPr/>
        </p:nvSpPr>
        <p:spPr>
          <a:xfrm>
            <a:off x="4673933" y="276292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Isosceles Triangle 76">
            <a:extLst>
              <a:ext uri="{FF2B5EF4-FFF2-40B4-BE49-F238E27FC236}">
                <a16:creationId xmlns:a16="http://schemas.microsoft.com/office/drawing/2014/main" id="{FC9D3C56-CA83-4A92-A2EC-468DBE052E88}"/>
              </a:ext>
            </a:extLst>
          </p:cNvPr>
          <p:cNvSpPr/>
          <p:nvPr/>
        </p:nvSpPr>
        <p:spPr>
          <a:xfrm rot="10800000">
            <a:off x="4666572" y="2923738"/>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Isosceles Triangle 77">
            <a:extLst>
              <a:ext uri="{FF2B5EF4-FFF2-40B4-BE49-F238E27FC236}">
                <a16:creationId xmlns:a16="http://schemas.microsoft.com/office/drawing/2014/main" id="{D86E9508-956E-4908-9495-2B9DBFB4F446}"/>
              </a:ext>
            </a:extLst>
          </p:cNvPr>
          <p:cNvSpPr/>
          <p:nvPr/>
        </p:nvSpPr>
        <p:spPr>
          <a:xfrm rot="10800000">
            <a:off x="7351000" y="2268935"/>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Isosceles Triangle 78">
            <a:extLst>
              <a:ext uri="{FF2B5EF4-FFF2-40B4-BE49-F238E27FC236}">
                <a16:creationId xmlns:a16="http://schemas.microsoft.com/office/drawing/2014/main" id="{FD656782-AA95-413C-B8FE-A44E4A53DB92}"/>
              </a:ext>
            </a:extLst>
          </p:cNvPr>
          <p:cNvSpPr/>
          <p:nvPr/>
        </p:nvSpPr>
        <p:spPr>
          <a:xfrm>
            <a:off x="7370240" y="261999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Isosceles Triangle 79">
            <a:extLst>
              <a:ext uri="{FF2B5EF4-FFF2-40B4-BE49-F238E27FC236}">
                <a16:creationId xmlns:a16="http://schemas.microsoft.com/office/drawing/2014/main" id="{F8479B2F-EBAA-4D8A-B7EA-0AB753108D94}"/>
              </a:ext>
            </a:extLst>
          </p:cNvPr>
          <p:cNvSpPr/>
          <p:nvPr/>
        </p:nvSpPr>
        <p:spPr>
          <a:xfrm>
            <a:off x="4672730" y="438878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Isosceles Triangle 80">
            <a:extLst>
              <a:ext uri="{FF2B5EF4-FFF2-40B4-BE49-F238E27FC236}">
                <a16:creationId xmlns:a16="http://schemas.microsoft.com/office/drawing/2014/main" id="{FB041F7D-6666-4717-926C-2919791DDFBF}"/>
              </a:ext>
            </a:extLst>
          </p:cNvPr>
          <p:cNvSpPr/>
          <p:nvPr/>
        </p:nvSpPr>
        <p:spPr>
          <a:xfrm rot="10800000">
            <a:off x="4673933" y="4702826"/>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Isosceles Triangle 81">
            <a:extLst>
              <a:ext uri="{FF2B5EF4-FFF2-40B4-BE49-F238E27FC236}">
                <a16:creationId xmlns:a16="http://schemas.microsoft.com/office/drawing/2014/main" id="{94034875-2492-463F-8314-954188088558}"/>
              </a:ext>
            </a:extLst>
          </p:cNvPr>
          <p:cNvSpPr/>
          <p:nvPr/>
        </p:nvSpPr>
        <p:spPr>
          <a:xfrm rot="10800000">
            <a:off x="2016085" y="223057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Isosceles Triangle 82">
            <a:extLst>
              <a:ext uri="{FF2B5EF4-FFF2-40B4-BE49-F238E27FC236}">
                <a16:creationId xmlns:a16="http://schemas.microsoft.com/office/drawing/2014/main" id="{44131F13-DA53-475E-9057-8DF62A872AEB}"/>
              </a:ext>
            </a:extLst>
          </p:cNvPr>
          <p:cNvSpPr/>
          <p:nvPr/>
        </p:nvSpPr>
        <p:spPr>
          <a:xfrm>
            <a:off x="2016085" y="2847753"/>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Isosceles Triangle 83">
            <a:extLst>
              <a:ext uri="{FF2B5EF4-FFF2-40B4-BE49-F238E27FC236}">
                <a16:creationId xmlns:a16="http://schemas.microsoft.com/office/drawing/2014/main" id="{0E79DEDC-C32A-465F-932F-CF4319BC1D9F}"/>
              </a:ext>
            </a:extLst>
          </p:cNvPr>
          <p:cNvSpPr/>
          <p:nvPr/>
        </p:nvSpPr>
        <p:spPr>
          <a:xfrm rot="10800000">
            <a:off x="2001933" y="402822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Isosceles Triangle 84">
            <a:extLst>
              <a:ext uri="{FF2B5EF4-FFF2-40B4-BE49-F238E27FC236}">
                <a16:creationId xmlns:a16="http://schemas.microsoft.com/office/drawing/2014/main" id="{87803A98-F0C3-425F-BE65-C6F2A98D08F4}"/>
              </a:ext>
            </a:extLst>
          </p:cNvPr>
          <p:cNvSpPr/>
          <p:nvPr/>
        </p:nvSpPr>
        <p:spPr>
          <a:xfrm rot="10800000">
            <a:off x="1984503" y="4744489"/>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Isosceles Triangle 67">
            <a:extLst>
              <a:ext uri="{FF2B5EF4-FFF2-40B4-BE49-F238E27FC236}">
                <a16:creationId xmlns:a16="http://schemas.microsoft.com/office/drawing/2014/main" id="{FCCC3874-1838-4BDB-95B7-C5467847CA77}"/>
              </a:ext>
            </a:extLst>
          </p:cNvPr>
          <p:cNvSpPr/>
          <p:nvPr/>
        </p:nvSpPr>
        <p:spPr>
          <a:xfrm>
            <a:off x="2493296" y="2193334"/>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Isosceles Triangle 68">
            <a:extLst>
              <a:ext uri="{FF2B5EF4-FFF2-40B4-BE49-F238E27FC236}">
                <a16:creationId xmlns:a16="http://schemas.microsoft.com/office/drawing/2014/main" id="{5651BC28-391A-41E7-81AD-D3B4C699F0D0}"/>
              </a:ext>
            </a:extLst>
          </p:cNvPr>
          <p:cNvSpPr/>
          <p:nvPr/>
        </p:nvSpPr>
        <p:spPr>
          <a:xfrm>
            <a:off x="2505677" y="292923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Isosceles Triangle 69">
            <a:extLst>
              <a:ext uri="{FF2B5EF4-FFF2-40B4-BE49-F238E27FC236}">
                <a16:creationId xmlns:a16="http://schemas.microsoft.com/office/drawing/2014/main" id="{FF164DB7-D707-4686-AD21-2A8D3CFB646E}"/>
              </a:ext>
            </a:extLst>
          </p:cNvPr>
          <p:cNvSpPr/>
          <p:nvPr/>
        </p:nvSpPr>
        <p:spPr>
          <a:xfrm rot="10800000">
            <a:off x="2490697" y="2852489"/>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Isosceles Triangle 70">
            <a:extLst>
              <a:ext uri="{FF2B5EF4-FFF2-40B4-BE49-F238E27FC236}">
                <a16:creationId xmlns:a16="http://schemas.microsoft.com/office/drawing/2014/main" id="{724C95BB-EC27-42DB-B3AD-5CD0D5ECDB1E}"/>
              </a:ext>
            </a:extLst>
          </p:cNvPr>
          <p:cNvSpPr/>
          <p:nvPr/>
        </p:nvSpPr>
        <p:spPr>
          <a:xfrm>
            <a:off x="5175390" y="2881794"/>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Isosceles Triangle 85">
            <a:extLst>
              <a:ext uri="{FF2B5EF4-FFF2-40B4-BE49-F238E27FC236}">
                <a16:creationId xmlns:a16="http://schemas.microsoft.com/office/drawing/2014/main" id="{CF917BCC-C09A-41F5-ABF8-D0CC0BDA830D}"/>
              </a:ext>
            </a:extLst>
          </p:cNvPr>
          <p:cNvSpPr/>
          <p:nvPr/>
        </p:nvSpPr>
        <p:spPr>
          <a:xfrm rot="10800000">
            <a:off x="7843608" y="260430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Isosceles Triangle 86">
            <a:extLst>
              <a:ext uri="{FF2B5EF4-FFF2-40B4-BE49-F238E27FC236}">
                <a16:creationId xmlns:a16="http://schemas.microsoft.com/office/drawing/2014/main" id="{6209E764-5193-49B9-88EF-86A33DA9F577}"/>
              </a:ext>
            </a:extLst>
          </p:cNvPr>
          <p:cNvSpPr/>
          <p:nvPr/>
        </p:nvSpPr>
        <p:spPr>
          <a:xfrm>
            <a:off x="7849454" y="291218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Isosceles Triangle 87">
            <a:extLst>
              <a:ext uri="{FF2B5EF4-FFF2-40B4-BE49-F238E27FC236}">
                <a16:creationId xmlns:a16="http://schemas.microsoft.com/office/drawing/2014/main" id="{37B5278B-0EFC-4208-B353-52744D54F925}"/>
              </a:ext>
            </a:extLst>
          </p:cNvPr>
          <p:cNvSpPr/>
          <p:nvPr/>
        </p:nvSpPr>
        <p:spPr>
          <a:xfrm>
            <a:off x="2493296" y="4071993"/>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Isosceles Triangle 88">
            <a:extLst>
              <a:ext uri="{FF2B5EF4-FFF2-40B4-BE49-F238E27FC236}">
                <a16:creationId xmlns:a16="http://schemas.microsoft.com/office/drawing/2014/main" id="{E5E3E700-7BC7-40DF-A108-A69ADAB42D6F}"/>
              </a:ext>
            </a:extLst>
          </p:cNvPr>
          <p:cNvSpPr/>
          <p:nvPr/>
        </p:nvSpPr>
        <p:spPr>
          <a:xfrm rot="10800000">
            <a:off x="2505676" y="4421725"/>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Isosceles Triangle 89">
            <a:extLst>
              <a:ext uri="{FF2B5EF4-FFF2-40B4-BE49-F238E27FC236}">
                <a16:creationId xmlns:a16="http://schemas.microsoft.com/office/drawing/2014/main" id="{69BBD814-EAE8-4371-99D1-9A0E3BC12C31}"/>
              </a:ext>
            </a:extLst>
          </p:cNvPr>
          <p:cNvSpPr/>
          <p:nvPr/>
        </p:nvSpPr>
        <p:spPr>
          <a:xfrm rot="10800000">
            <a:off x="5175628" y="4397597"/>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Isosceles Triangle 90">
            <a:extLst>
              <a:ext uri="{FF2B5EF4-FFF2-40B4-BE49-F238E27FC236}">
                <a16:creationId xmlns:a16="http://schemas.microsoft.com/office/drawing/2014/main" id="{44326D89-8733-486B-B622-7F4974908B95}"/>
              </a:ext>
            </a:extLst>
          </p:cNvPr>
          <p:cNvSpPr/>
          <p:nvPr/>
        </p:nvSpPr>
        <p:spPr>
          <a:xfrm>
            <a:off x="5169255" y="473612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Isosceles Triangle 91">
            <a:extLst>
              <a:ext uri="{FF2B5EF4-FFF2-40B4-BE49-F238E27FC236}">
                <a16:creationId xmlns:a16="http://schemas.microsoft.com/office/drawing/2014/main" id="{E2440D4B-382C-49D5-B079-1AF34C028574}"/>
              </a:ext>
            </a:extLst>
          </p:cNvPr>
          <p:cNvSpPr/>
          <p:nvPr/>
        </p:nvSpPr>
        <p:spPr>
          <a:xfrm>
            <a:off x="7846859" y="398972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Isosceles Triangle 92">
            <a:extLst>
              <a:ext uri="{FF2B5EF4-FFF2-40B4-BE49-F238E27FC236}">
                <a16:creationId xmlns:a16="http://schemas.microsoft.com/office/drawing/2014/main" id="{89B8889B-18DF-4559-AEB3-A703DFA2CF81}"/>
              </a:ext>
            </a:extLst>
          </p:cNvPr>
          <p:cNvSpPr/>
          <p:nvPr/>
        </p:nvSpPr>
        <p:spPr>
          <a:xfrm rot="10800000">
            <a:off x="7849454" y="438011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Isosceles Triangle 93">
            <a:extLst>
              <a:ext uri="{FF2B5EF4-FFF2-40B4-BE49-F238E27FC236}">
                <a16:creationId xmlns:a16="http://schemas.microsoft.com/office/drawing/2014/main" id="{E7E4563D-7A68-4207-ADE5-79E1FCDBC87B}"/>
              </a:ext>
            </a:extLst>
          </p:cNvPr>
          <p:cNvSpPr/>
          <p:nvPr/>
        </p:nvSpPr>
        <p:spPr>
          <a:xfrm>
            <a:off x="5681591" y="2758968"/>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Isosceles Triangle 94">
            <a:extLst>
              <a:ext uri="{FF2B5EF4-FFF2-40B4-BE49-F238E27FC236}">
                <a16:creationId xmlns:a16="http://schemas.microsoft.com/office/drawing/2014/main" id="{076454BC-B33D-4340-9255-5E938D446DD0}"/>
              </a:ext>
            </a:extLst>
          </p:cNvPr>
          <p:cNvSpPr/>
          <p:nvPr/>
        </p:nvSpPr>
        <p:spPr>
          <a:xfrm>
            <a:off x="8332948" y="282042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574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558547476"/>
              </p:ext>
            </p:extLst>
          </p:nvPr>
        </p:nvGraphicFramePr>
        <p:xfrm>
          <a:off x="527051" y="1709736"/>
          <a:ext cx="2750988" cy="1689071"/>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a:xfrm>
            <a:off x="4916488" y="6491288"/>
            <a:ext cx="3794125" cy="230187"/>
          </a:xfrm>
        </p:spPr>
        <p:txBody>
          <a:bodyPr/>
          <a:lstStyle/>
          <a:p>
            <a:pPr>
              <a:defRPr/>
            </a:pPr>
            <a:r>
              <a:rPr lang="en-US"/>
              <a:t>&gt;&gt;MARKETING</a:t>
            </a:r>
            <a:endParaRPr lang="en-US" dirty="0"/>
          </a:p>
        </p:txBody>
      </p:sp>
      <p:grpSp>
        <p:nvGrpSpPr>
          <p:cNvPr id="18" name="Group 17"/>
          <p:cNvGrpSpPr/>
          <p:nvPr/>
        </p:nvGrpSpPr>
        <p:grpSpPr>
          <a:xfrm>
            <a:off x="738188" y="5473816"/>
            <a:ext cx="7660891" cy="138499"/>
            <a:chOff x="738188" y="5353051"/>
            <a:chExt cx="7660891" cy="138499"/>
          </a:xfrm>
        </p:grpSpPr>
        <p:sp>
          <p:nvSpPr>
            <p:cNvPr id="19" name="Rectangle 98"/>
            <p:cNvSpPr>
              <a:spLocks noChangeArrowheads="1"/>
            </p:cNvSpPr>
            <p:nvPr/>
          </p:nvSpPr>
          <p:spPr bwMode="auto">
            <a:xfrm>
              <a:off x="738188" y="5392738"/>
              <a:ext cx="71438" cy="714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0" name="Rectangle 99"/>
            <p:cNvSpPr>
              <a:spLocks noChangeArrowheads="1"/>
            </p:cNvSpPr>
            <p:nvPr/>
          </p:nvSpPr>
          <p:spPr bwMode="auto">
            <a:xfrm>
              <a:off x="839788" y="5353051"/>
              <a:ext cx="127438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Extremely dissatisfied</a:t>
              </a:r>
              <a:endParaRPr kumimoji="0" lang="en-US" altLang="en-US" sz="900" b="0" i="0" u="none" strike="noStrike" cap="none" normalizeH="0" baseline="0">
                <a:ln>
                  <a:noFill/>
                </a:ln>
                <a:solidFill>
                  <a:schemeClr val="tx1"/>
                </a:solidFill>
                <a:effectLst/>
              </a:endParaRPr>
            </a:p>
          </p:txBody>
        </p:sp>
        <p:sp>
          <p:nvSpPr>
            <p:cNvPr id="21" name="Rectangle 100"/>
            <p:cNvSpPr>
              <a:spLocks noChangeArrowheads="1"/>
            </p:cNvSpPr>
            <p:nvPr/>
          </p:nvSpPr>
          <p:spPr bwMode="auto">
            <a:xfrm>
              <a:off x="2222501" y="5392738"/>
              <a:ext cx="71438" cy="71438"/>
            </a:xfrm>
            <a:prstGeom prst="rect">
              <a:avLst/>
            </a:prstGeom>
            <a:solidFill>
              <a:srgbClr val="FD62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2" name="Rectangle 101"/>
            <p:cNvSpPr>
              <a:spLocks noChangeArrowheads="1"/>
            </p:cNvSpPr>
            <p:nvPr/>
          </p:nvSpPr>
          <p:spPr bwMode="auto">
            <a:xfrm>
              <a:off x="2325688" y="5353051"/>
              <a:ext cx="129843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Somewhat dissatisfied</a:t>
              </a:r>
              <a:endParaRPr kumimoji="0" lang="en-US" altLang="en-US" sz="900" b="0" i="0" u="none" strike="noStrike" cap="none" normalizeH="0" baseline="0">
                <a:ln>
                  <a:noFill/>
                </a:ln>
                <a:solidFill>
                  <a:schemeClr val="tx1"/>
                </a:solidFill>
                <a:effectLst/>
              </a:endParaRPr>
            </a:p>
          </p:txBody>
        </p:sp>
        <p:sp>
          <p:nvSpPr>
            <p:cNvPr id="23" name="Rectangle 102"/>
            <p:cNvSpPr>
              <a:spLocks noChangeArrowheads="1"/>
            </p:cNvSpPr>
            <p:nvPr/>
          </p:nvSpPr>
          <p:spPr bwMode="auto">
            <a:xfrm>
              <a:off x="3738563" y="5392738"/>
              <a:ext cx="71438" cy="71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4" name="Rectangle 103"/>
            <p:cNvSpPr>
              <a:spLocks noChangeArrowheads="1"/>
            </p:cNvSpPr>
            <p:nvPr/>
          </p:nvSpPr>
          <p:spPr bwMode="auto">
            <a:xfrm>
              <a:off x="3838576" y="5353051"/>
              <a:ext cx="186589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Neither satisfied nor dissatisfied</a:t>
              </a:r>
              <a:endParaRPr kumimoji="0" lang="en-US" altLang="en-US" sz="900" b="0" i="0" u="none" strike="noStrike" cap="none" normalizeH="0" baseline="0" dirty="0">
                <a:ln>
                  <a:noFill/>
                </a:ln>
                <a:solidFill>
                  <a:schemeClr val="tx1"/>
                </a:solidFill>
                <a:effectLst/>
              </a:endParaRPr>
            </a:p>
          </p:txBody>
        </p:sp>
        <p:sp>
          <p:nvSpPr>
            <p:cNvPr id="25" name="Rectangle 104"/>
            <p:cNvSpPr>
              <a:spLocks noChangeArrowheads="1"/>
            </p:cNvSpPr>
            <p:nvPr/>
          </p:nvSpPr>
          <p:spPr bwMode="auto">
            <a:xfrm>
              <a:off x="5853113" y="5392738"/>
              <a:ext cx="61913" cy="71438"/>
            </a:xfrm>
            <a:prstGeom prst="rect">
              <a:avLst/>
            </a:prstGeom>
            <a:solidFill>
              <a:srgbClr val="77BD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6" name="Rectangle 105"/>
            <p:cNvSpPr>
              <a:spLocks noChangeArrowheads="1"/>
            </p:cNvSpPr>
            <p:nvPr/>
          </p:nvSpPr>
          <p:spPr bwMode="auto">
            <a:xfrm>
              <a:off x="5948363" y="5353051"/>
              <a:ext cx="11333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Somewhat satisfied</a:t>
              </a:r>
              <a:endParaRPr kumimoji="0" lang="en-US" altLang="en-US" sz="900" b="0" i="0" u="none" strike="noStrike" cap="none" normalizeH="0" baseline="0">
                <a:ln>
                  <a:noFill/>
                </a:ln>
                <a:solidFill>
                  <a:schemeClr val="tx1"/>
                </a:solidFill>
                <a:effectLst/>
              </a:endParaRPr>
            </a:p>
          </p:txBody>
        </p:sp>
        <p:sp>
          <p:nvSpPr>
            <p:cNvPr id="27" name="Rectangle 106"/>
            <p:cNvSpPr>
              <a:spLocks noChangeArrowheads="1"/>
            </p:cNvSpPr>
            <p:nvPr/>
          </p:nvSpPr>
          <p:spPr bwMode="auto">
            <a:xfrm>
              <a:off x="7185026" y="5392738"/>
              <a:ext cx="71438" cy="71438"/>
            </a:xfrm>
            <a:prstGeom prst="rect">
              <a:avLst/>
            </a:prstGeom>
            <a:solidFill>
              <a:srgbClr val="188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8" name="Rectangle 107"/>
            <p:cNvSpPr>
              <a:spLocks noChangeArrowheads="1"/>
            </p:cNvSpPr>
            <p:nvPr/>
          </p:nvSpPr>
          <p:spPr bwMode="auto">
            <a:xfrm>
              <a:off x="7289801" y="5353051"/>
              <a:ext cx="11092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Extremely satisfied</a:t>
              </a:r>
              <a:endParaRPr kumimoji="0" lang="en-US" altLang="en-US" sz="900" b="0" i="0" u="none" strike="noStrike" cap="none" normalizeH="0" baseline="0">
                <a:ln>
                  <a:noFill/>
                </a:ln>
                <a:solidFill>
                  <a:schemeClr val="tx1"/>
                </a:solidFill>
                <a:effectLst/>
              </a:endParaRPr>
            </a:p>
          </p:txBody>
        </p:sp>
      </p:grpSp>
      <p:grpSp>
        <p:nvGrpSpPr>
          <p:cNvPr id="30" name="Group 29"/>
          <p:cNvGrpSpPr/>
          <p:nvPr/>
        </p:nvGrpSpPr>
        <p:grpSpPr>
          <a:xfrm>
            <a:off x="7181490" y="5965075"/>
            <a:ext cx="1720975" cy="269294"/>
            <a:chOff x="7724955" y="5863141"/>
            <a:chExt cx="1720975" cy="269294"/>
          </a:xfrm>
        </p:grpSpPr>
        <p:sp>
          <p:nvSpPr>
            <p:cNvPr id="31" name="Isosceles Triangle 3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7" name="Rectangle 36"/>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How satisfied are you with the following aspects of Unitec ...</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(semester 2 2021), n </a:t>
            </a:r>
            <a:r>
              <a:rPr lang="en-NZ" sz="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268</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8" name="Content Placeholder 8"/>
          <p:cNvGraphicFramePr>
            <a:graphicFrameLocks/>
          </p:cNvGraphicFramePr>
          <p:nvPr>
            <p:extLst>
              <p:ext uri="{D42A27DB-BD31-4B8C-83A1-F6EECF244321}">
                <p14:modId xmlns:p14="http://schemas.microsoft.com/office/powerpoint/2010/main" val="1172516347"/>
              </p:ext>
            </p:extLst>
          </p:nvPr>
        </p:nvGraphicFramePr>
        <p:xfrm>
          <a:off x="3196764" y="1709736"/>
          <a:ext cx="2750988" cy="16890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ontent Placeholder 8"/>
          <p:cNvGraphicFramePr>
            <a:graphicFrameLocks/>
          </p:cNvGraphicFramePr>
          <p:nvPr>
            <p:extLst>
              <p:ext uri="{D42A27DB-BD31-4B8C-83A1-F6EECF244321}">
                <p14:modId xmlns:p14="http://schemas.microsoft.com/office/powerpoint/2010/main" val="3492232631"/>
              </p:ext>
            </p:extLst>
          </p:nvPr>
        </p:nvGraphicFramePr>
        <p:xfrm>
          <a:off x="5866477" y="1709736"/>
          <a:ext cx="2750988" cy="16890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ontent Placeholder 8"/>
          <p:cNvGraphicFramePr>
            <a:graphicFrameLocks/>
          </p:cNvGraphicFramePr>
          <p:nvPr>
            <p:extLst>
              <p:ext uri="{D42A27DB-BD31-4B8C-83A1-F6EECF244321}">
                <p14:modId xmlns:p14="http://schemas.microsoft.com/office/powerpoint/2010/main" val="299831344"/>
              </p:ext>
            </p:extLst>
          </p:nvPr>
        </p:nvGraphicFramePr>
        <p:xfrm>
          <a:off x="5866477" y="3535576"/>
          <a:ext cx="2750988" cy="16890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ontent Placeholder 8"/>
          <p:cNvGraphicFramePr>
            <a:graphicFrameLocks/>
          </p:cNvGraphicFramePr>
          <p:nvPr>
            <p:extLst>
              <p:ext uri="{D42A27DB-BD31-4B8C-83A1-F6EECF244321}">
                <p14:modId xmlns:p14="http://schemas.microsoft.com/office/powerpoint/2010/main" val="1275230126"/>
              </p:ext>
            </p:extLst>
          </p:nvPr>
        </p:nvGraphicFramePr>
        <p:xfrm>
          <a:off x="527051" y="3535576"/>
          <a:ext cx="2750988" cy="16890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ontent Placeholder 8"/>
          <p:cNvGraphicFramePr>
            <a:graphicFrameLocks/>
          </p:cNvGraphicFramePr>
          <p:nvPr>
            <p:extLst>
              <p:ext uri="{D42A27DB-BD31-4B8C-83A1-F6EECF244321}">
                <p14:modId xmlns:p14="http://schemas.microsoft.com/office/powerpoint/2010/main" val="3655171519"/>
              </p:ext>
            </p:extLst>
          </p:nvPr>
        </p:nvGraphicFramePr>
        <p:xfrm>
          <a:off x="3196764" y="3535576"/>
          <a:ext cx="2750988" cy="1689071"/>
        </p:xfrm>
        <a:graphic>
          <a:graphicData uri="http://schemas.openxmlformats.org/drawingml/2006/chart">
            <c:chart xmlns:c="http://schemas.openxmlformats.org/drawingml/2006/chart" xmlns:r="http://schemas.openxmlformats.org/officeDocument/2006/relationships" r:id="rId7"/>
          </a:graphicData>
        </a:graphic>
      </p:graphicFrame>
      <p:sp>
        <p:nvSpPr>
          <p:cNvPr id="44" name="Isosceles Triangle 43">
            <a:extLst>
              <a:ext uri="{FF2B5EF4-FFF2-40B4-BE49-F238E27FC236}">
                <a16:creationId xmlns:a16="http://schemas.microsoft.com/office/drawing/2014/main" id="{4B136266-A55D-4AD1-9A4D-11C56EB533BC}"/>
              </a:ext>
            </a:extLst>
          </p:cNvPr>
          <p:cNvSpPr/>
          <p:nvPr/>
        </p:nvSpPr>
        <p:spPr>
          <a:xfrm>
            <a:off x="3666834" y="4091503"/>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Isosceles Triangle 45">
            <a:extLst>
              <a:ext uri="{FF2B5EF4-FFF2-40B4-BE49-F238E27FC236}">
                <a16:creationId xmlns:a16="http://schemas.microsoft.com/office/drawing/2014/main" id="{C0139211-7301-4D27-9F44-A40D8F24CF03}"/>
              </a:ext>
            </a:extLst>
          </p:cNvPr>
          <p:cNvSpPr/>
          <p:nvPr/>
        </p:nvSpPr>
        <p:spPr>
          <a:xfrm rot="10800000">
            <a:off x="3666834" y="4609182"/>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Isosceles Triangle 47">
            <a:extLst>
              <a:ext uri="{FF2B5EF4-FFF2-40B4-BE49-F238E27FC236}">
                <a16:creationId xmlns:a16="http://schemas.microsoft.com/office/drawing/2014/main" id="{43BE02DE-A44A-4A0B-9F70-38E35AF8BF53}"/>
              </a:ext>
            </a:extLst>
          </p:cNvPr>
          <p:cNvSpPr/>
          <p:nvPr/>
        </p:nvSpPr>
        <p:spPr>
          <a:xfrm>
            <a:off x="6351138" y="218424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Isosceles Triangle 48">
            <a:extLst>
              <a:ext uri="{FF2B5EF4-FFF2-40B4-BE49-F238E27FC236}">
                <a16:creationId xmlns:a16="http://schemas.microsoft.com/office/drawing/2014/main" id="{4862A78D-F853-44F8-9BC4-A19F89BF8EF1}"/>
              </a:ext>
            </a:extLst>
          </p:cNvPr>
          <p:cNvSpPr/>
          <p:nvPr/>
        </p:nvSpPr>
        <p:spPr>
          <a:xfrm>
            <a:off x="1018114" y="403089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Isosceles Triangle 49">
            <a:extLst>
              <a:ext uri="{FF2B5EF4-FFF2-40B4-BE49-F238E27FC236}">
                <a16:creationId xmlns:a16="http://schemas.microsoft.com/office/drawing/2014/main" id="{D368AFDC-4450-463B-86F9-B8B6FC65340B}"/>
              </a:ext>
            </a:extLst>
          </p:cNvPr>
          <p:cNvSpPr/>
          <p:nvPr/>
        </p:nvSpPr>
        <p:spPr>
          <a:xfrm rot="10800000">
            <a:off x="1028288" y="4704520"/>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Isosceles Triangle 50">
            <a:extLst>
              <a:ext uri="{FF2B5EF4-FFF2-40B4-BE49-F238E27FC236}">
                <a16:creationId xmlns:a16="http://schemas.microsoft.com/office/drawing/2014/main" id="{FED8081A-B7C1-47CD-9BB8-DCFED00A682E}"/>
              </a:ext>
            </a:extLst>
          </p:cNvPr>
          <p:cNvSpPr/>
          <p:nvPr/>
        </p:nvSpPr>
        <p:spPr>
          <a:xfrm>
            <a:off x="6342564" y="402829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Isosceles Triangle 51">
            <a:extLst>
              <a:ext uri="{FF2B5EF4-FFF2-40B4-BE49-F238E27FC236}">
                <a16:creationId xmlns:a16="http://schemas.microsoft.com/office/drawing/2014/main" id="{A48B8543-231E-42F4-9D67-F16A2F426C2F}"/>
              </a:ext>
            </a:extLst>
          </p:cNvPr>
          <p:cNvSpPr/>
          <p:nvPr/>
        </p:nvSpPr>
        <p:spPr>
          <a:xfrm rot="10800000">
            <a:off x="6359169" y="4582870"/>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Isosceles Triangle 52">
            <a:extLst>
              <a:ext uri="{FF2B5EF4-FFF2-40B4-BE49-F238E27FC236}">
                <a16:creationId xmlns:a16="http://schemas.microsoft.com/office/drawing/2014/main" id="{93C30B59-5991-4F61-8E79-A7ABDEBABAD2}"/>
              </a:ext>
            </a:extLst>
          </p:cNvPr>
          <p:cNvSpPr/>
          <p:nvPr/>
        </p:nvSpPr>
        <p:spPr>
          <a:xfrm>
            <a:off x="3695779" y="2193794"/>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Isosceles Triangle 53">
            <a:extLst>
              <a:ext uri="{FF2B5EF4-FFF2-40B4-BE49-F238E27FC236}">
                <a16:creationId xmlns:a16="http://schemas.microsoft.com/office/drawing/2014/main" id="{7B07B794-A9CF-4EA3-AB56-AF5B3EF60146}"/>
              </a:ext>
            </a:extLst>
          </p:cNvPr>
          <p:cNvSpPr/>
          <p:nvPr/>
        </p:nvSpPr>
        <p:spPr>
          <a:xfrm rot="10800000">
            <a:off x="3691927" y="2812498"/>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Isosceles Triangle 68">
            <a:extLst>
              <a:ext uri="{FF2B5EF4-FFF2-40B4-BE49-F238E27FC236}">
                <a16:creationId xmlns:a16="http://schemas.microsoft.com/office/drawing/2014/main" id="{64A59D2A-7974-4778-B8FC-45AC4EA0806C}"/>
              </a:ext>
            </a:extLst>
          </p:cNvPr>
          <p:cNvSpPr/>
          <p:nvPr/>
        </p:nvSpPr>
        <p:spPr>
          <a:xfrm>
            <a:off x="1018116" y="216124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Isosceles Triangle 69">
            <a:extLst>
              <a:ext uri="{FF2B5EF4-FFF2-40B4-BE49-F238E27FC236}">
                <a16:creationId xmlns:a16="http://schemas.microsoft.com/office/drawing/2014/main" id="{C4924CF5-68A7-4862-9758-B3BC1804E7D7}"/>
              </a:ext>
            </a:extLst>
          </p:cNvPr>
          <p:cNvSpPr/>
          <p:nvPr/>
        </p:nvSpPr>
        <p:spPr>
          <a:xfrm rot="10800000">
            <a:off x="1018115" y="2496598"/>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Isosceles Triangle 77">
            <a:extLst>
              <a:ext uri="{FF2B5EF4-FFF2-40B4-BE49-F238E27FC236}">
                <a16:creationId xmlns:a16="http://schemas.microsoft.com/office/drawing/2014/main" id="{F4A1A398-09CB-4C33-8B07-F5C37237C439}"/>
              </a:ext>
            </a:extLst>
          </p:cNvPr>
          <p:cNvSpPr/>
          <p:nvPr/>
        </p:nvSpPr>
        <p:spPr>
          <a:xfrm rot="10800000">
            <a:off x="4176584" y="462395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D81F066-A700-49CC-8371-72781B8AED96}"/>
              </a:ext>
            </a:extLst>
          </p:cNvPr>
          <p:cNvSpPr>
            <a:spLocks noGrp="1"/>
          </p:cNvSpPr>
          <p:nvPr>
            <p:ph type="title"/>
          </p:nvPr>
        </p:nvSpPr>
        <p:spPr/>
        <p:txBody>
          <a:bodyPr/>
          <a:lstStyle/>
          <a:p>
            <a:r>
              <a:rPr lang="en-NZ" dirty="0"/>
              <a:t>The other tracked statements also show consistency in satisfaction</a:t>
            </a:r>
          </a:p>
        </p:txBody>
      </p:sp>
      <p:sp>
        <p:nvSpPr>
          <p:cNvPr id="79" name="Isosceles Triangle 78">
            <a:extLst>
              <a:ext uri="{FF2B5EF4-FFF2-40B4-BE49-F238E27FC236}">
                <a16:creationId xmlns:a16="http://schemas.microsoft.com/office/drawing/2014/main" id="{6887E913-DBE7-4842-BFC6-6DA02B795F51}"/>
              </a:ext>
            </a:extLst>
          </p:cNvPr>
          <p:cNvSpPr/>
          <p:nvPr/>
        </p:nvSpPr>
        <p:spPr>
          <a:xfrm rot="10800000">
            <a:off x="6836899" y="4030896"/>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Isosceles Triangle 81">
            <a:extLst>
              <a:ext uri="{FF2B5EF4-FFF2-40B4-BE49-F238E27FC236}">
                <a16:creationId xmlns:a16="http://schemas.microsoft.com/office/drawing/2014/main" id="{10B08D97-D295-4186-9B22-FED9C5F996B2}"/>
              </a:ext>
            </a:extLst>
          </p:cNvPr>
          <p:cNvSpPr/>
          <p:nvPr/>
        </p:nvSpPr>
        <p:spPr>
          <a:xfrm rot="10800000">
            <a:off x="4171694" y="2854609"/>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A56F3437-F90E-4D1D-9CBD-8E13065F238E}"/>
              </a:ext>
            </a:extLst>
          </p:cNvPr>
          <p:cNvSpPr/>
          <p:nvPr/>
        </p:nvSpPr>
        <p:spPr>
          <a:xfrm>
            <a:off x="7281476" y="1200808"/>
            <a:ext cx="1332411" cy="508928"/>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dirty="0">
                <a:solidFill>
                  <a:srgbClr val="404040"/>
                </a:solidFill>
                <a:latin typeface="Verdana" panose="020B0604030504040204" pitchFamily="34" charset="0"/>
                <a:ea typeface="Verdana" panose="020B0604030504040204" pitchFamily="34" charset="0"/>
              </a:rPr>
              <a:t>RETURNING STUDENTS</a:t>
            </a:r>
          </a:p>
        </p:txBody>
      </p:sp>
      <p:sp>
        <p:nvSpPr>
          <p:cNvPr id="73" name="Isosceles Triangle 72">
            <a:extLst>
              <a:ext uri="{FF2B5EF4-FFF2-40B4-BE49-F238E27FC236}">
                <a16:creationId xmlns:a16="http://schemas.microsoft.com/office/drawing/2014/main" id="{AEDF2EF2-B9DD-4C09-BD98-EB5A34DD6AF8}"/>
              </a:ext>
            </a:extLst>
          </p:cNvPr>
          <p:cNvSpPr/>
          <p:nvPr/>
        </p:nvSpPr>
        <p:spPr>
          <a:xfrm rot="10800000">
            <a:off x="7342168" y="2202382"/>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Isosceles Triangle 73">
            <a:extLst>
              <a:ext uri="{FF2B5EF4-FFF2-40B4-BE49-F238E27FC236}">
                <a16:creationId xmlns:a16="http://schemas.microsoft.com/office/drawing/2014/main" id="{AC15A0C9-FB9C-43DD-8BF3-8847FE797939}"/>
              </a:ext>
            </a:extLst>
          </p:cNvPr>
          <p:cNvSpPr/>
          <p:nvPr/>
        </p:nvSpPr>
        <p:spPr>
          <a:xfrm>
            <a:off x="7355046" y="2536644"/>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Isosceles Triangle 74">
            <a:extLst>
              <a:ext uri="{FF2B5EF4-FFF2-40B4-BE49-F238E27FC236}">
                <a16:creationId xmlns:a16="http://schemas.microsoft.com/office/drawing/2014/main" id="{AAA330D9-9DF4-4E89-BAF1-07D30B93B510}"/>
              </a:ext>
            </a:extLst>
          </p:cNvPr>
          <p:cNvSpPr/>
          <p:nvPr/>
        </p:nvSpPr>
        <p:spPr>
          <a:xfrm rot="10800000">
            <a:off x="7355046" y="400646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Isosceles Triangle 75">
            <a:extLst>
              <a:ext uri="{FF2B5EF4-FFF2-40B4-BE49-F238E27FC236}">
                <a16:creationId xmlns:a16="http://schemas.microsoft.com/office/drawing/2014/main" id="{DBF19BC5-9513-41CD-96D1-EE53BFC8B146}"/>
              </a:ext>
            </a:extLst>
          </p:cNvPr>
          <p:cNvSpPr/>
          <p:nvPr/>
        </p:nvSpPr>
        <p:spPr>
          <a:xfrm>
            <a:off x="7354646" y="4713478"/>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Isosceles Triangle 76">
            <a:extLst>
              <a:ext uri="{FF2B5EF4-FFF2-40B4-BE49-F238E27FC236}">
                <a16:creationId xmlns:a16="http://schemas.microsoft.com/office/drawing/2014/main" id="{964FCAC3-DA22-46CE-8395-8F0EDDFEE155}"/>
              </a:ext>
            </a:extLst>
          </p:cNvPr>
          <p:cNvSpPr/>
          <p:nvPr/>
        </p:nvSpPr>
        <p:spPr>
          <a:xfrm>
            <a:off x="7354647" y="462248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Isosceles Triangle 79">
            <a:extLst>
              <a:ext uri="{FF2B5EF4-FFF2-40B4-BE49-F238E27FC236}">
                <a16:creationId xmlns:a16="http://schemas.microsoft.com/office/drawing/2014/main" id="{4EF9FFAC-945B-4435-8060-99DED4D3A390}"/>
              </a:ext>
            </a:extLst>
          </p:cNvPr>
          <p:cNvSpPr/>
          <p:nvPr/>
        </p:nvSpPr>
        <p:spPr>
          <a:xfrm rot="10800000">
            <a:off x="2000533" y="2161242"/>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Isosceles Triangle 60">
            <a:extLst>
              <a:ext uri="{FF2B5EF4-FFF2-40B4-BE49-F238E27FC236}">
                <a16:creationId xmlns:a16="http://schemas.microsoft.com/office/drawing/2014/main" id="{4F2EC01C-1B9D-4929-843F-0143F9AC93F7}"/>
              </a:ext>
            </a:extLst>
          </p:cNvPr>
          <p:cNvSpPr/>
          <p:nvPr/>
        </p:nvSpPr>
        <p:spPr>
          <a:xfrm>
            <a:off x="2491741" y="218424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Isosceles Triangle 62">
            <a:extLst>
              <a:ext uri="{FF2B5EF4-FFF2-40B4-BE49-F238E27FC236}">
                <a16:creationId xmlns:a16="http://schemas.microsoft.com/office/drawing/2014/main" id="{75054289-A20D-445E-8949-FD8EB111B087}"/>
              </a:ext>
            </a:extLst>
          </p:cNvPr>
          <p:cNvSpPr/>
          <p:nvPr/>
        </p:nvSpPr>
        <p:spPr>
          <a:xfrm>
            <a:off x="5155439" y="291128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Isosceles Triangle 70">
            <a:extLst>
              <a:ext uri="{FF2B5EF4-FFF2-40B4-BE49-F238E27FC236}">
                <a16:creationId xmlns:a16="http://schemas.microsoft.com/office/drawing/2014/main" id="{D0C355E2-301A-45BD-A3E4-6329C72F908D}"/>
              </a:ext>
            </a:extLst>
          </p:cNvPr>
          <p:cNvSpPr/>
          <p:nvPr/>
        </p:nvSpPr>
        <p:spPr>
          <a:xfrm>
            <a:off x="7844440" y="217945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Isosceles Triangle 71">
            <a:extLst>
              <a:ext uri="{FF2B5EF4-FFF2-40B4-BE49-F238E27FC236}">
                <a16:creationId xmlns:a16="http://schemas.microsoft.com/office/drawing/2014/main" id="{5D26F7C9-BE31-4315-8BF3-20BEE5000DAD}"/>
              </a:ext>
            </a:extLst>
          </p:cNvPr>
          <p:cNvSpPr/>
          <p:nvPr/>
        </p:nvSpPr>
        <p:spPr>
          <a:xfrm rot="10800000">
            <a:off x="2491740" y="4354716"/>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Isosceles Triangle 80">
            <a:extLst>
              <a:ext uri="{FF2B5EF4-FFF2-40B4-BE49-F238E27FC236}">
                <a16:creationId xmlns:a16="http://schemas.microsoft.com/office/drawing/2014/main" id="{6866CC35-B2AF-40B7-B8BB-E0B5AF99DA49}"/>
              </a:ext>
            </a:extLst>
          </p:cNvPr>
          <p:cNvSpPr/>
          <p:nvPr/>
        </p:nvSpPr>
        <p:spPr>
          <a:xfrm>
            <a:off x="2508654" y="456235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Isosceles Triangle 82">
            <a:extLst>
              <a:ext uri="{FF2B5EF4-FFF2-40B4-BE49-F238E27FC236}">
                <a16:creationId xmlns:a16="http://schemas.microsoft.com/office/drawing/2014/main" id="{921423ED-C880-48E1-A364-7F71751AE4B0}"/>
              </a:ext>
            </a:extLst>
          </p:cNvPr>
          <p:cNvSpPr/>
          <p:nvPr/>
        </p:nvSpPr>
        <p:spPr>
          <a:xfrm rot="10800000">
            <a:off x="2508654" y="4729335"/>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Isosceles Triangle 83">
            <a:extLst>
              <a:ext uri="{FF2B5EF4-FFF2-40B4-BE49-F238E27FC236}">
                <a16:creationId xmlns:a16="http://schemas.microsoft.com/office/drawing/2014/main" id="{3160747B-9E27-4C4B-94BF-CFFE9E02A43D}"/>
              </a:ext>
            </a:extLst>
          </p:cNvPr>
          <p:cNvSpPr/>
          <p:nvPr/>
        </p:nvSpPr>
        <p:spPr>
          <a:xfrm>
            <a:off x="7833104" y="399848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Isosceles Triangle 84">
            <a:extLst>
              <a:ext uri="{FF2B5EF4-FFF2-40B4-BE49-F238E27FC236}">
                <a16:creationId xmlns:a16="http://schemas.microsoft.com/office/drawing/2014/main" id="{55F497BA-2979-46FD-9A1B-219F45B76DF0}"/>
              </a:ext>
            </a:extLst>
          </p:cNvPr>
          <p:cNvSpPr/>
          <p:nvPr/>
        </p:nvSpPr>
        <p:spPr>
          <a:xfrm rot="10800000">
            <a:off x="7842273" y="427746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Isosceles Triangle 86">
            <a:extLst>
              <a:ext uri="{FF2B5EF4-FFF2-40B4-BE49-F238E27FC236}">
                <a16:creationId xmlns:a16="http://schemas.microsoft.com/office/drawing/2014/main" id="{BD19683C-1735-44B0-AF6A-4A215C88933C}"/>
              </a:ext>
            </a:extLst>
          </p:cNvPr>
          <p:cNvSpPr/>
          <p:nvPr/>
        </p:nvSpPr>
        <p:spPr>
          <a:xfrm>
            <a:off x="7835697" y="448276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Isosceles Triangle 87">
            <a:extLst>
              <a:ext uri="{FF2B5EF4-FFF2-40B4-BE49-F238E27FC236}">
                <a16:creationId xmlns:a16="http://schemas.microsoft.com/office/drawing/2014/main" id="{C694D935-5007-4265-9CAC-7051DE7DA956}"/>
              </a:ext>
            </a:extLst>
          </p:cNvPr>
          <p:cNvSpPr/>
          <p:nvPr/>
        </p:nvSpPr>
        <p:spPr>
          <a:xfrm rot="10800000">
            <a:off x="7838331" y="470678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Isosceles Triangle 59">
            <a:extLst>
              <a:ext uri="{FF2B5EF4-FFF2-40B4-BE49-F238E27FC236}">
                <a16:creationId xmlns:a16="http://schemas.microsoft.com/office/drawing/2014/main" id="{6126F4DB-55FE-4BA1-AB0E-5FA21268F163}"/>
              </a:ext>
            </a:extLst>
          </p:cNvPr>
          <p:cNvSpPr/>
          <p:nvPr/>
        </p:nvSpPr>
        <p:spPr>
          <a:xfrm>
            <a:off x="2974904" y="2875944"/>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Isosceles Triangle 61">
            <a:extLst>
              <a:ext uri="{FF2B5EF4-FFF2-40B4-BE49-F238E27FC236}">
                <a16:creationId xmlns:a16="http://schemas.microsoft.com/office/drawing/2014/main" id="{7F825805-1B1D-47FF-90CF-B244AC47E7BE}"/>
              </a:ext>
            </a:extLst>
          </p:cNvPr>
          <p:cNvSpPr/>
          <p:nvPr/>
        </p:nvSpPr>
        <p:spPr>
          <a:xfrm>
            <a:off x="8325754" y="427746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Isosceles Triangle 63">
            <a:extLst>
              <a:ext uri="{FF2B5EF4-FFF2-40B4-BE49-F238E27FC236}">
                <a16:creationId xmlns:a16="http://schemas.microsoft.com/office/drawing/2014/main" id="{D4AF840D-6C73-48EF-9855-75D40F50459E}"/>
              </a:ext>
            </a:extLst>
          </p:cNvPr>
          <p:cNvSpPr/>
          <p:nvPr/>
        </p:nvSpPr>
        <p:spPr>
          <a:xfrm rot="10800000">
            <a:off x="8326476" y="4556094"/>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2040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06363993"/>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NZ" dirty="0"/>
              <a:t>&gt;&gt;MARKETING</a:t>
            </a:r>
          </a:p>
        </p:txBody>
      </p:sp>
      <p:sp>
        <p:nvSpPr>
          <p:cNvPr id="14" name="Rectangle 13"/>
          <p:cNvSpPr/>
          <p:nvPr/>
        </p:nvSpPr>
        <p:spPr>
          <a:xfrm>
            <a:off x="586596" y="5926352"/>
            <a:ext cx="617996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rPr>
              <a:t>Question text: Please tell us how much you agree or disagree with each of the following statements about the study experience at Unitec ...</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rPr>
              <a:t>Sample size, n </a:t>
            </a:r>
            <a:r>
              <a:rPr lang="en-NZ" sz="600">
                <a:solidFill>
                  <a:schemeClr val="tx1">
                    <a:lumMod val="65000"/>
                    <a:lumOff val="35000"/>
                  </a:schemeClr>
                </a:solidFill>
                <a:latin typeface="Verdana" panose="020B0604030504040204" pitchFamily="34" charset="0"/>
                <a:ea typeface="Verdana" panose="020B0604030504040204" pitchFamily="34" charset="0"/>
              </a:rPr>
              <a:t>= 480 </a:t>
            </a:r>
            <a:r>
              <a:rPr lang="en-NZ" sz="600" dirty="0">
                <a:solidFill>
                  <a:schemeClr val="tx1">
                    <a:lumMod val="65000"/>
                    <a:lumOff val="35000"/>
                  </a:schemeClr>
                </a:solidFill>
                <a:latin typeface="Verdana" panose="020B0604030504040204" pitchFamily="34" charset="0"/>
                <a:ea typeface="Verdana" panose="020B0604030504040204" pitchFamily="34" charset="0"/>
              </a:rPr>
              <a:t>(</a:t>
            </a:r>
            <a:r>
              <a:rPr lang="en-NZ" sz="600">
                <a:solidFill>
                  <a:schemeClr val="tx1">
                    <a:lumMod val="65000"/>
                    <a:lumOff val="35000"/>
                  </a:schemeClr>
                </a:solidFill>
                <a:latin typeface="Verdana" panose="020B0604030504040204" pitchFamily="34" charset="0"/>
                <a:ea typeface="Verdana" panose="020B0604030504040204" pitchFamily="34" charset="0"/>
              </a:rPr>
              <a:t>n=92 </a:t>
            </a:r>
            <a:r>
              <a:rPr lang="en-NZ" sz="600" dirty="0">
                <a:solidFill>
                  <a:schemeClr val="tx1">
                    <a:lumMod val="65000"/>
                    <a:lumOff val="35000"/>
                  </a:schemeClr>
                </a:solidFill>
                <a:latin typeface="Verdana" panose="020B0604030504040204" pitchFamily="34" charset="0"/>
                <a:ea typeface="Verdana" panose="020B0604030504040204" pitchFamily="34" charset="0"/>
              </a:rPr>
              <a:t>Māori/Pacific </a:t>
            </a:r>
            <a:r>
              <a:rPr lang="en-NZ" sz="600">
                <a:solidFill>
                  <a:schemeClr val="tx1">
                    <a:lumMod val="65000"/>
                    <a:lumOff val="35000"/>
                  </a:schemeClr>
                </a:solidFill>
                <a:latin typeface="Verdana" panose="020B0604030504040204" pitchFamily="34" charset="0"/>
                <a:ea typeface="Verdana" panose="020B0604030504040204" pitchFamily="34" charset="0"/>
              </a:rPr>
              <a:t>students)</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 name="Group 7"/>
          <p:cNvGrpSpPr/>
          <p:nvPr/>
        </p:nvGrpSpPr>
        <p:grpSpPr>
          <a:xfrm>
            <a:off x="7181491" y="5965075"/>
            <a:ext cx="1720975" cy="269294"/>
            <a:chOff x="7724955" y="5863141"/>
            <a:chExt cx="1720975" cy="269294"/>
          </a:xfrm>
        </p:grpSpPr>
        <p:sp>
          <p:nvSpPr>
            <p:cNvPr id="10" name="Isosceles Triangle 9"/>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Isosceles Triangle 10"/>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5" name="Title 4">
            <a:extLst>
              <a:ext uri="{FF2B5EF4-FFF2-40B4-BE49-F238E27FC236}">
                <a16:creationId xmlns:a16="http://schemas.microsoft.com/office/drawing/2014/main" id="{DE4EFF9B-0614-43A4-8616-AF6E1385912B}"/>
              </a:ext>
            </a:extLst>
          </p:cNvPr>
          <p:cNvSpPr>
            <a:spLocks noGrp="1"/>
          </p:cNvSpPr>
          <p:nvPr>
            <p:ph type="title"/>
          </p:nvPr>
        </p:nvSpPr>
        <p:spPr/>
        <p:txBody>
          <a:bodyPr/>
          <a:lstStyle/>
          <a:p>
            <a:r>
              <a:rPr lang="en-NZ" dirty="0"/>
              <a:t>While the ISM metrics are consistent with last semester too</a:t>
            </a:r>
          </a:p>
        </p:txBody>
      </p:sp>
      <p:graphicFrame>
        <p:nvGraphicFramePr>
          <p:cNvPr id="17" name="Table 16">
            <a:extLst>
              <a:ext uri="{FF2B5EF4-FFF2-40B4-BE49-F238E27FC236}">
                <a16:creationId xmlns:a16="http://schemas.microsoft.com/office/drawing/2014/main" id="{6B3AAB41-3488-4867-ADD1-0CF502BA80DE}"/>
              </a:ext>
            </a:extLst>
          </p:cNvPr>
          <p:cNvGraphicFramePr>
            <a:graphicFrameLocks noGrp="1"/>
          </p:cNvGraphicFramePr>
          <p:nvPr>
            <p:extLst>
              <p:ext uri="{D42A27DB-BD31-4B8C-83A1-F6EECF244321}">
                <p14:modId xmlns:p14="http://schemas.microsoft.com/office/powerpoint/2010/main" val="1828640901"/>
              </p:ext>
            </p:extLst>
          </p:nvPr>
        </p:nvGraphicFramePr>
        <p:xfrm>
          <a:off x="7084088" y="1544646"/>
          <a:ext cx="1532862" cy="3787201"/>
        </p:xfrm>
        <a:graphic>
          <a:graphicData uri="http://schemas.openxmlformats.org/drawingml/2006/table">
            <a:tbl>
              <a:tblPr firstRow="1" bandRow="1">
                <a:tableStyleId>{5C22544A-7EE6-4342-B048-85BDC9FD1C3A}</a:tableStyleId>
              </a:tblPr>
              <a:tblGrid>
                <a:gridCol w="766431">
                  <a:extLst>
                    <a:ext uri="{9D8B030D-6E8A-4147-A177-3AD203B41FA5}">
                      <a16:colId xmlns:a16="http://schemas.microsoft.com/office/drawing/2014/main" val="904147349"/>
                    </a:ext>
                  </a:extLst>
                </a:gridCol>
                <a:gridCol w="766431">
                  <a:extLst>
                    <a:ext uri="{9D8B030D-6E8A-4147-A177-3AD203B41FA5}">
                      <a16:colId xmlns:a16="http://schemas.microsoft.com/office/drawing/2014/main" val="132087595"/>
                    </a:ext>
                  </a:extLst>
                </a:gridCol>
              </a:tblGrid>
              <a:tr h="63629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900" b="1">
                          <a:solidFill>
                            <a:srgbClr val="404040"/>
                          </a:solidFill>
                          <a:latin typeface="Verdana" panose="020B0604030504040204" pitchFamily="34" charset="0"/>
                          <a:ea typeface="Verdana" panose="020B0604030504040204" pitchFamily="34" charset="0"/>
                          <a:cs typeface="Verdana" panose="020B0604030504040204" pitchFamily="34" charset="0"/>
                        </a:rPr>
                        <a:t>Sem 1 2022</a:t>
                      </a:r>
                      <a:endParaRPr lang="en-NZ" sz="900" b="1"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900" b="1">
                          <a:solidFill>
                            <a:srgbClr val="404040"/>
                          </a:solidFill>
                          <a:latin typeface="Verdana" panose="020B0604030504040204" pitchFamily="34" charset="0"/>
                          <a:ea typeface="Verdana" panose="020B0604030504040204" pitchFamily="34" charset="0"/>
                          <a:cs typeface="Verdana" panose="020B0604030504040204" pitchFamily="34" charset="0"/>
                        </a:rPr>
                        <a:t>Sem 2 </a:t>
                      </a:r>
                      <a:r>
                        <a:rPr lang="en-NZ" sz="900" b="1" dirty="0">
                          <a:solidFill>
                            <a:srgbClr val="404040"/>
                          </a:solidFill>
                          <a:latin typeface="Verdana" panose="020B0604030504040204" pitchFamily="34" charset="0"/>
                          <a:ea typeface="Verdana" panose="020B0604030504040204" pitchFamily="34" charset="0"/>
                          <a:cs typeface="Verdana" panose="020B0604030504040204" pitchFamily="34" charset="0"/>
                        </a:rPr>
                        <a:t>2021</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6941179"/>
                  </a:ext>
                </a:extLst>
              </a:tr>
              <a:tr h="630181">
                <a:tc>
                  <a:txBody>
                    <a:bodyPr/>
                    <a:lstStyle/>
                    <a:p>
                      <a:pPr algn="ctr" rtl="0" fontAlgn="b"/>
                      <a:r>
                        <a:rPr lang="en-NZ" sz="900" b="0" i="0" u="none" strike="noStrike">
                          <a:solidFill>
                            <a:srgbClr val="404040"/>
                          </a:solidFill>
                          <a:effectLst/>
                          <a:latin typeface="Verdana" panose="020B0604030504040204" pitchFamily="34" charset="0"/>
                        </a:rPr>
                        <a:t>64%</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a:solidFill>
                            <a:srgbClr val="404040"/>
                          </a:solidFill>
                          <a:effectLst/>
                          <a:latin typeface="Verdana" panose="020B0604030504040204" pitchFamily="34" charset="0"/>
                        </a:rPr>
                        <a:t>59%</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0971777"/>
                  </a:ext>
                </a:extLst>
              </a:tr>
              <a:tr h="630181">
                <a:tc>
                  <a:txBody>
                    <a:bodyPr/>
                    <a:lstStyle/>
                    <a:p>
                      <a:pPr algn="ctr" rtl="0" fontAlgn="b"/>
                      <a:r>
                        <a:rPr lang="en-NZ" sz="900" b="0" i="0" u="none" strike="noStrike">
                          <a:solidFill>
                            <a:srgbClr val="404040"/>
                          </a:solidFill>
                          <a:effectLst/>
                          <a:latin typeface="Verdana" panose="020B0604030504040204" pitchFamily="34" charset="0"/>
                        </a:rPr>
                        <a:t>64%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a:solidFill>
                            <a:srgbClr val="404040"/>
                          </a:solidFill>
                          <a:effectLst/>
                          <a:latin typeface="Verdana" panose="020B0604030504040204" pitchFamily="34" charset="0"/>
                        </a:rPr>
                        <a:t>58%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2611322"/>
                  </a:ext>
                </a:extLst>
              </a:tr>
              <a:tr h="630181">
                <a:tc>
                  <a:txBody>
                    <a:bodyPr/>
                    <a:lstStyle/>
                    <a:p>
                      <a:pPr algn="ctr" rtl="0" fontAlgn="b"/>
                      <a:r>
                        <a:rPr lang="en-NZ" sz="900" b="0" i="0" u="none" strike="noStrike">
                          <a:solidFill>
                            <a:srgbClr val="404040"/>
                          </a:solidFill>
                          <a:effectLst/>
                          <a:latin typeface="Verdana" panose="020B0604030504040204" pitchFamily="34" charset="0"/>
                        </a:rPr>
                        <a:t>60%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a:solidFill>
                            <a:srgbClr val="404040"/>
                          </a:solidFill>
                          <a:effectLst/>
                          <a:latin typeface="Verdana" panose="020B0604030504040204" pitchFamily="34" charset="0"/>
                        </a:rPr>
                        <a:t>65%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4076727"/>
                  </a:ext>
                </a:extLst>
              </a:tr>
              <a:tr h="630181">
                <a:tc>
                  <a:txBody>
                    <a:bodyPr/>
                    <a:lstStyle/>
                    <a:p>
                      <a:pPr algn="ctr" rtl="0" fontAlgn="b"/>
                      <a:r>
                        <a:rPr lang="en-NZ" sz="900" b="0" i="0" u="none" strike="noStrike">
                          <a:solidFill>
                            <a:srgbClr val="404040"/>
                          </a:solidFill>
                          <a:effectLst/>
                          <a:latin typeface="Verdana" panose="020B0604030504040204" pitchFamily="34" charset="0"/>
                        </a:rPr>
                        <a:t>57%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a:solidFill>
                            <a:srgbClr val="404040"/>
                          </a:solidFill>
                          <a:effectLst/>
                          <a:latin typeface="Verdana" panose="020B0604030504040204" pitchFamily="34" charset="0"/>
                        </a:rPr>
                        <a:t>48%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081130"/>
                  </a:ext>
                </a:extLst>
              </a:tr>
              <a:tr h="630181">
                <a:tc>
                  <a:txBody>
                    <a:bodyPr/>
                    <a:lstStyle/>
                    <a:p>
                      <a:pPr algn="ctr" rtl="0" fontAlgn="b"/>
                      <a:r>
                        <a:rPr lang="en-NZ" sz="900" b="0" i="0" u="none" strike="noStrike">
                          <a:solidFill>
                            <a:srgbClr val="404040"/>
                          </a:solidFill>
                          <a:effectLst/>
                          <a:latin typeface="Verdana" panose="020B0604030504040204" pitchFamily="34" charset="0"/>
                        </a:rPr>
                        <a:t>50%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a:solidFill>
                            <a:srgbClr val="404040"/>
                          </a:solidFill>
                          <a:effectLst/>
                          <a:latin typeface="Verdana" panose="020B0604030504040204" pitchFamily="34" charset="0"/>
                        </a:rPr>
                        <a:t>56%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521405"/>
                  </a:ext>
                </a:extLst>
              </a:tr>
            </a:tbl>
          </a:graphicData>
        </a:graphic>
      </p:graphicFrame>
      <p:sp>
        <p:nvSpPr>
          <p:cNvPr id="23" name="Rectangle 22">
            <a:extLst>
              <a:ext uri="{FF2B5EF4-FFF2-40B4-BE49-F238E27FC236}">
                <a16:creationId xmlns:a16="http://schemas.microsoft.com/office/drawing/2014/main" id="{1566BE19-ED7E-4C7F-ACE5-B6A7B5FC959B}"/>
              </a:ext>
            </a:extLst>
          </p:cNvPr>
          <p:cNvSpPr/>
          <p:nvPr/>
        </p:nvSpPr>
        <p:spPr>
          <a:xfrm>
            <a:off x="7184313" y="1304400"/>
            <a:ext cx="1332411" cy="508928"/>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dirty="0">
                <a:solidFill>
                  <a:srgbClr val="404040"/>
                </a:solidFill>
                <a:latin typeface="Verdana" panose="020B0604030504040204" pitchFamily="34" charset="0"/>
                <a:ea typeface="Verdana" panose="020B0604030504040204" pitchFamily="34" charset="0"/>
              </a:rPr>
              <a:t>RETURNING STUDENTS</a:t>
            </a:r>
          </a:p>
        </p:txBody>
      </p:sp>
      <p:sp>
        <p:nvSpPr>
          <p:cNvPr id="19" name="Isosceles Triangle 18">
            <a:extLst>
              <a:ext uri="{FF2B5EF4-FFF2-40B4-BE49-F238E27FC236}">
                <a16:creationId xmlns:a16="http://schemas.microsoft.com/office/drawing/2014/main" id="{FEA5DFF4-609F-45E8-BEEA-F59BC354C82A}"/>
              </a:ext>
            </a:extLst>
          </p:cNvPr>
          <p:cNvSpPr/>
          <p:nvPr/>
        </p:nvSpPr>
        <p:spPr>
          <a:xfrm rot="10800000">
            <a:off x="7612042" y="495685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2EB4BAB8-8EDE-460F-B9D7-187B8AB0BFF0}"/>
              </a:ext>
            </a:extLst>
          </p:cNvPr>
          <p:cNvSpPr/>
          <p:nvPr/>
        </p:nvSpPr>
        <p:spPr>
          <a:xfrm>
            <a:off x="7603030" y="306916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Isosceles Triangle 24">
            <a:extLst>
              <a:ext uri="{FF2B5EF4-FFF2-40B4-BE49-F238E27FC236}">
                <a16:creationId xmlns:a16="http://schemas.microsoft.com/office/drawing/2014/main" id="{B81CF692-DB97-4C20-B831-F5150072670E}"/>
              </a:ext>
            </a:extLst>
          </p:cNvPr>
          <p:cNvSpPr/>
          <p:nvPr/>
        </p:nvSpPr>
        <p:spPr>
          <a:xfrm>
            <a:off x="7603030" y="431516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id="{93224783-C8AD-4E5A-BF16-6BCB0DC701AF}"/>
              </a:ext>
            </a:extLst>
          </p:cNvPr>
          <p:cNvSpPr/>
          <p:nvPr/>
        </p:nvSpPr>
        <p:spPr>
          <a:xfrm>
            <a:off x="7612042" y="244725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E8FCF88-61D6-4058-B64B-42377768769E}"/>
              </a:ext>
            </a:extLst>
          </p:cNvPr>
          <p:cNvSpPr/>
          <p:nvPr/>
        </p:nvSpPr>
        <p:spPr>
          <a:xfrm>
            <a:off x="3962381" y="1989562"/>
            <a:ext cx="954108" cy="230832"/>
          </a:xfrm>
          <a:prstGeom prst="rect">
            <a:avLst/>
          </a:prstGeom>
        </p:spPr>
        <p:txBody>
          <a:bodyPr wrap="none">
            <a:spAutoFit/>
          </a:bodyPr>
          <a:lstStyle/>
          <a:p>
            <a:pPr lvl="0" algn="ctr" fontAlgn="auto">
              <a:spcBef>
                <a:spcPts val="0"/>
              </a:spcBef>
              <a:spcAft>
                <a:spcPts val="0"/>
              </a:spcAft>
              <a:defRPr/>
            </a:pPr>
            <a:r>
              <a:rPr lang="en-NZ" sz="900" b="1">
                <a:solidFill>
                  <a:srgbClr val="404040"/>
                </a:solidFill>
                <a:latin typeface="Verdana" panose="020B0604030504040204" pitchFamily="34" charset="0"/>
                <a:ea typeface="Verdana" panose="020B0604030504040204" pitchFamily="34" charset="0"/>
              </a:rPr>
              <a:t>Sem 2 </a:t>
            </a:r>
            <a:r>
              <a:rPr lang="en-NZ" sz="900" b="1" dirty="0">
                <a:solidFill>
                  <a:srgbClr val="404040"/>
                </a:solidFill>
                <a:latin typeface="Verdana" panose="020B0604030504040204" pitchFamily="34" charset="0"/>
                <a:ea typeface="Verdana" panose="020B0604030504040204" pitchFamily="34" charset="0"/>
              </a:rPr>
              <a:t>2022</a:t>
            </a:r>
          </a:p>
        </p:txBody>
      </p:sp>
    </p:spTree>
    <p:extLst>
      <p:ext uri="{BB962C8B-B14F-4D97-AF65-F5344CB8AC3E}">
        <p14:creationId xmlns:p14="http://schemas.microsoft.com/office/powerpoint/2010/main" val="3825750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537" y="1710055"/>
            <a:ext cx="698740" cy="698740"/>
          </a:xfrm>
          <a:prstGeom prst="ellipse">
            <a:avLst/>
          </a:prstGeom>
          <a:solidFill>
            <a:srgbClr val="006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7" name="Oval 6"/>
          <p:cNvSpPr/>
          <p:nvPr/>
        </p:nvSpPr>
        <p:spPr>
          <a:xfrm>
            <a:off x="526537" y="2562210"/>
            <a:ext cx="698740" cy="698740"/>
          </a:xfrm>
          <a:prstGeom prst="ellipse">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8" name="Oval 7"/>
          <p:cNvSpPr/>
          <p:nvPr/>
        </p:nvSpPr>
        <p:spPr>
          <a:xfrm>
            <a:off x="526537" y="3414365"/>
            <a:ext cx="698740" cy="698740"/>
          </a:xfrm>
          <a:prstGeom prst="ellipse">
            <a:avLst/>
          </a:prstGeom>
          <a:solidFill>
            <a:srgbClr val="20B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sp>
        <p:nvSpPr>
          <p:cNvPr id="9" name="Oval 8"/>
          <p:cNvSpPr/>
          <p:nvPr/>
        </p:nvSpPr>
        <p:spPr>
          <a:xfrm>
            <a:off x="526537" y="4266520"/>
            <a:ext cx="698740" cy="69874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sp>
        <p:nvSpPr>
          <p:cNvPr id="11" name="Rectangle 10"/>
          <p:cNvSpPr/>
          <p:nvPr/>
        </p:nvSpPr>
        <p:spPr>
          <a:xfrm>
            <a:off x="1300498" y="1905538"/>
            <a:ext cx="7316967" cy="307777"/>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Returning student NPS remains stable and high at 22 this semester</a:t>
            </a:r>
          </a:p>
        </p:txBody>
      </p:sp>
      <p:sp>
        <p:nvSpPr>
          <p:cNvPr id="12" name="Rectangle 11"/>
          <p:cNvSpPr/>
          <p:nvPr/>
        </p:nvSpPr>
        <p:spPr>
          <a:xfrm>
            <a:off x="1300497" y="2649971"/>
            <a:ext cx="7316967" cy="523220"/>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rPr>
              <a:t>Trades &amp; Services continue the trend of improved student NPS semester on semester</a:t>
            </a:r>
            <a:endParaRPr lang="en-NZ" sz="1400" dirty="0">
              <a:solidFill>
                <a:srgbClr val="404040"/>
              </a:solidFill>
              <a:highlight>
                <a:srgbClr val="FFFF00"/>
              </a:highlight>
              <a:latin typeface="Verdana" panose="020B0604030504040204" pitchFamily="34" charset="0"/>
              <a:ea typeface="Verdana" panose="020B0604030504040204" pitchFamily="34" charset="0"/>
            </a:endParaRPr>
          </a:p>
        </p:txBody>
      </p:sp>
      <p:sp>
        <p:nvSpPr>
          <p:cNvPr id="13" name="Rectangle 12"/>
          <p:cNvSpPr/>
          <p:nvPr/>
        </p:nvSpPr>
        <p:spPr>
          <a:xfrm>
            <a:off x="1300497" y="3394406"/>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rPr>
              <a:t>Māori, Pacific, Under 25 and International all have seen their NPS increase slightly on last semester. </a:t>
            </a:r>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Disability NPS is highly variable due to a smaller cohort size</a:t>
            </a:r>
          </a:p>
        </p:txBody>
      </p:sp>
      <p:sp>
        <p:nvSpPr>
          <p:cNvPr id="14" name="Rectangle 13"/>
          <p:cNvSpPr/>
          <p:nvPr/>
        </p:nvSpPr>
        <p:spPr>
          <a:xfrm>
            <a:off x="1300498" y="4462001"/>
            <a:ext cx="7316967" cy="307777"/>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Unitec’s student NPS continues to be in line with industry benchmarks</a:t>
            </a:r>
          </a:p>
        </p:txBody>
      </p:sp>
      <p:sp>
        <p:nvSpPr>
          <p:cNvPr id="3" name="Title 2"/>
          <p:cNvSpPr>
            <a:spLocks noGrp="1"/>
          </p:cNvSpPr>
          <p:nvPr>
            <p:ph type="title"/>
          </p:nvPr>
        </p:nvSpPr>
        <p:spPr/>
        <p:txBody>
          <a:bodyPr/>
          <a:lstStyle/>
          <a:p>
            <a:r>
              <a:rPr lang="en-NZ" dirty="0"/>
              <a:t>Summary of key findings about NPS and study experience</a:t>
            </a:r>
          </a:p>
        </p:txBody>
      </p:sp>
      <p:sp>
        <p:nvSpPr>
          <p:cNvPr id="15" name="Oval 14">
            <a:extLst>
              <a:ext uri="{FF2B5EF4-FFF2-40B4-BE49-F238E27FC236}">
                <a16:creationId xmlns:a16="http://schemas.microsoft.com/office/drawing/2014/main" id="{6ED96232-1FCF-4C9B-BF50-9F08A1D597E2}"/>
              </a:ext>
            </a:extLst>
          </p:cNvPr>
          <p:cNvSpPr/>
          <p:nvPr/>
        </p:nvSpPr>
        <p:spPr>
          <a:xfrm>
            <a:off x="526537" y="5118675"/>
            <a:ext cx="698740" cy="698740"/>
          </a:xfrm>
          <a:prstGeom prst="ellipse">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sp>
        <p:nvSpPr>
          <p:cNvPr id="16" name="Rectangle 15">
            <a:extLst>
              <a:ext uri="{FF2B5EF4-FFF2-40B4-BE49-F238E27FC236}">
                <a16:creationId xmlns:a16="http://schemas.microsoft.com/office/drawing/2014/main" id="{21E627F9-15D2-45B1-A6DC-F62AE133F405}"/>
              </a:ext>
            </a:extLst>
          </p:cNvPr>
          <p:cNvSpPr/>
          <p:nvPr/>
        </p:nvSpPr>
        <p:spPr>
          <a:xfrm>
            <a:off x="1300496" y="5206435"/>
            <a:ext cx="7316967" cy="523220"/>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Satisfaction is largely stable, although the small rise in dissatisfaction with teaching and tutoring which should be monitored</a:t>
            </a:r>
          </a:p>
        </p:txBody>
      </p:sp>
    </p:spTree>
    <p:extLst>
      <p:ext uri="{BB962C8B-B14F-4D97-AF65-F5344CB8AC3E}">
        <p14:creationId xmlns:p14="http://schemas.microsoft.com/office/powerpoint/2010/main" val="376276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Reasons &amp; Improvements</a:t>
            </a:r>
          </a:p>
        </p:txBody>
      </p:sp>
      <p:sp>
        <p:nvSpPr>
          <p:cNvPr id="3" name="Text Placeholder 2"/>
          <p:cNvSpPr>
            <a:spLocks noGrp="1"/>
          </p:cNvSpPr>
          <p:nvPr>
            <p:ph type="body" idx="1"/>
          </p:nvPr>
        </p:nvSpPr>
        <p:spPr/>
        <p:txBody>
          <a:bodyPr/>
          <a:lstStyle/>
          <a:p>
            <a:r>
              <a:rPr lang="en-NZ" dirty="0"/>
              <a:t>02.</a:t>
            </a:r>
          </a:p>
        </p:txBody>
      </p:sp>
    </p:spTree>
    <p:extLst>
      <p:ext uri="{BB962C8B-B14F-4D97-AF65-F5344CB8AC3E}">
        <p14:creationId xmlns:p14="http://schemas.microsoft.com/office/powerpoint/2010/main" val="3860550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494631-73B9-460F-ADC0-7163885A6EF7}"/>
              </a:ext>
            </a:extLst>
          </p:cNvPr>
          <p:cNvSpPr>
            <a:spLocks noGrp="1"/>
          </p:cNvSpPr>
          <p:nvPr>
            <p:ph idx="1"/>
          </p:nvPr>
        </p:nvSpPr>
        <p:spPr/>
        <p:txBody>
          <a:bodyPr/>
          <a:lstStyle/>
          <a:p>
            <a:r>
              <a:rPr lang="en-NZ" sz="1600" dirty="0"/>
              <a:t>Student comments </a:t>
            </a:r>
            <a:r>
              <a:rPr lang="en-NZ" sz="1600"/>
              <a:t>about </a:t>
            </a:r>
            <a:r>
              <a:rPr lang="en-NZ" sz="1600" b="1"/>
              <a:t>Caring and Respect</a:t>
            </a:r>
            <a:endParaRPr lang="en-NZ" sz="1600" b="1" dirty="0"/>
          </a:p>
          <a:p>
            <a:endParaRPr lang="en-NZ" sz="1600" dirty="0"/>
          </a:p>
        </p:txBody>
      </p:sp>
      <p:sp>
        <p:nvSpPr>
          <p:cNvPr id="3" name="Footer Placeholder 2">
            <a:extLst>
              <a:ext uri="{FF2B5EF4-FFF2-40B4-BE49-F238E27FC236}">
                <a16:creationId xmlns:a16="http://schemas.microsoft.com/office/drawing/2014/main" id="{5C2B0A5B-25E3-4638-AE72-11A8923C6BBE}"/>
              </a:ext>
            </a:extLst>
          </p:cNvPr>
          <p:cNvSpPr>
            <a:spLocks noGrp="1"/>
          </p:cNvSpPr>
          <p:nvPr>
            <p:ph type="ftr" sz="quarter" idx="11"/>
          </p:nvPr>
        </p:nvSpPr>
        <p:spPr/>
        <p:txBody>
          <a:bodyPr/>
          <a:lstStyle/>
          <a:p>
            <a:pPr>
              <a:defRPr/>
            </a:pPr>
            <a:r>
              <a:rPr lang="en-US"/>
              <a:t>&gt;&gt;MARKETING</a:t>
            </a:r>
            <a:endParaRPr lang="en-US" dirty="0"/>
          </a:p>
        </p:txBody>
      </p:sp>
      <p:sp>
        <p:nvSpPr>
          <p:cNvPr id="4" name="Title 3">
            <a:extLst>
              <a:ext uri="{FF2B5EF4-FFF2-40B4-BE49-F238E27FC236}">
                <a16:creationId xmlns:a16="http://schemas.microsoft.com/office/drawing/2014/main" id="{D8CC63BB-F869-425B-A202-368D62EB00D1}"/>
              </a:ext>
            </a:extLst>
          </p:cNvPr>
          <p:cNvSpPr>
            <a:spLocks noGrp="1"/>
          </p:cNvSpPr>
          <p:nvPr>
            <p:ph type="title"/>
          </p:nvPr>
        </p:nvSpPr>
        <p:spPr/>
        <p:txBody>
          <a:bodyPr/>
          <a:lstStyle/>
          <a:p>
            <a:r>
              <a:rPr lang="en-NZ" dirty="0"/>
              <a:t>Feeling disrespected can have lasting impacts on students and there are numerous comments about where this has happened</a:t>
            </a:r>
          </a:p>
        </p:txBody>
      </p:sp>
      <p:sp>
        <p:nvSpPr>
          <p:cNvPr id="7" name="Rectangle 6">
            <a:extLst>
              <a:ext uri="{FF2B5EF4-FFF2-40B4-BE49-F238E27FC236}">
                <a16:creationId xmlns:a16="http://schemas.microsoft.com/office/drawing/2014/main" id="{6318CCE8-4749-4A55-93D6-32FD02899BD0}"/>
              </a:ext>
            </a:extLst>
          </p:cNvPr>
          <p:cNvSpPr/>
          <p:nvPr/>
        </p:nvSpPr>
        <p:spPr>
          <a:xfrm>
            <a:off x="526537" y="2113472"/>
            <a:ext cx="4002333"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a:solidFill>
                  <a:srgbClr val="404040"/>
                </a:solidFill>
                <a:latin typeface="Verdana" panose="020B0604030504040204" pitchFamily="34" charset="0"/>
                <a:ea typeface="Verdana" panose="020B0604030504040204" pitchFamily="34" charset="0"/>
              </a:rPr>
              <a:t>Unitec is a </a:t>
            </a:r>
            <a:r>
              <a:rPr lang="en-NZ" sz="800" b="1" i="1">
                <a:solidFill>
                  <a:srgbClr val="404040"/>
                </a:solidFill>
                <a:latin typeface="Verdana" panose="020B0604030504040204" pitchFamily="34" charset="0"/>
                <a:ea typeface="Verdana" panose="020B0604030504040204" pitchFamily="34" charset="0"/>
              </a:rPr>
              <a:t>comfortable</a:t>
            </a:r>
            <a:r>
              <a:rPr lang="en-NZ" sz="800" i="1">
                <a:solidFill>
                  <a:srgbClr val="404040"/>
                </a:solidFill>
                <a:latin typeface="Verdana" panose="020B0604030504040204" pitchFamily="34" charset="0"/>
                <a:ea typeface="Verdana" panose="020B0604030504040204" pitchFamily="34" charset="0"/>
              </a:rPr>
              <a:t> place to do study, the staff and students are very kind and welcoming. </a:t>
            </a:r>
          </a:p>
          <a:p>
            <a:pPr>
              <a:spcAft>
                <a:spcPts val="600"/>
              </a:spcAft>
            </a:pPr>
            <a:r>
              <a:rPr lang="en-NZ" sz="800" i="1">
                <a:solidFill>
                  <a:srgbClr val="404040"/>
                </a:solidFill>
                <a:latin typeface="Verdana" panose="020B0604030504040204" pitchFamily="34" charset="0"/>
                <a:ea typeface="Verdana" panose="020B0604030504040204" pitchFamily="34" charset="0"/>
              </a:rPr>
              <a:t>Unitec is amazing. It is </a:t>
            </a:r>
            <a:r>
              <a:rPr lang="en-NZ" sz="800" b="1" i="1">
                <a:solidFill>
                  <a:srgbClr val="404040"/>
                </a:solidFill>
                <a:latin typeface="Verdana" panose="020B0604030504040204" pitchFamily="34" charset="0"/>
                <a:ea typeface="Verdana" panose="020B0604030504040204" pitchFamily="34" charset="0"/>
              </a:rPr>
              <a:t>inclusive</a:t>
            </a:r>
            <a:r>
              <a:rPr lang="en-NZ" sz="800" i="1">
                <a:solidFill>
                  <a:srgbClr val="404040"/>
                </a:solidFill>
                <a:latin typeface="Verdana" panose="020B0604030504040204" pitchFamily="34" charset="0"/>
                <a:ea typeface="Verdana" panose="020B0604030504040204" pitchFamily="34" charset="0"/>
              </a:rPr>
              <a:t>, understanding, amazing education, lots of support. Best uni ever.</a:t>
            </a:r>
          </a:p>
          <a:p>
            <a:pPr>
              <a:spcAft>
                <a:spcPts val="600"/>
              </a:spcAft>
            </a:pPr>
            <a:r>
              <a:rPr lang="en-NZ" sz="800" i="1">
                <a:solidFill>
                  <a:srgbClr val="404040"/>
                </a:solidFill>
                <a:latin typeface="Verdana" panose="020B0604030504040204" pitchFamily="34" charset="0"/>
                <a:ea typeface="Verdana" panose="020B0604030504040204" pitchFamily="34" charset="0"/>
              </a:rPr>
              <a:t>I like the </a:t>
            </a:r>
            <a:r>
              <a:rPr lang="en-NZ" sz="800" b="1" i="1">
                <a:solidFill>
                  <a:srgbClr val="404040"/>
                </a:solidFill>
                <a:latin typeface="Verdana" panose="020B0604030504040204" pitchFamily="34" charset="0"/>
                <a:ea typeface="Verdana" panose="020B0604030504040204" pitchFamily="34" charset="0"/>
              </a:rPr>
              <a:t>community feeling </a:t>
            </a:r>
            <a:r>
              <a:rPr lang="en-NZ" sz="800" i="1">
                <a:solidFill>
                  <a:srgbClr val="404040"/>
                </a:solidFill>
                <a:latin typeface="Verdana" panose="020B0604030504040204" pitchFamily="34" charset="0"/>
                <a:ea typeface="Verdana" panose="020B0604030504040204" pitchFamily="34" charset="0"/>
              </a:rPr>
              <a:t>that studying at Unitec gives me. Learning about Te Ao Maori, hauora and Te reo Maori has been a valuable part of my learning.</a:t>
            </a:r>
          </a:p>
          <a:p>
            <a:pPr>
              <a:spcAft>
                <a:spcPts val="600"/>
              </a:spcAft>
            </a:pPr>
            <a:r>
              <a:rPr lang="en-NZ" sz="800" i="1">
                <a:solidFill>
                  <a:srgbClr val="404040"/>
                </a:solidFill>
                <a:latin typeface="Verdana" panose="020B0604030504040204" pitchFamily="34" charset="0"/>
                <a:ea typeface="Verdana" panose="020B0604030504040204" pitchFamily="34" charset="0"/>
              </a:rPr>
              <a:t>lecturers, course coordinator and staff are very </a:t>
            </a:r>
            <a:r>
              <a:rPr lang="en-NZ" sz="800" b="1" i="1">
                <a:solidFill>
                  <a:srgbClr val="404040"/>
                </a:solidFill>
                <a:latin typeface="Verdana" panose="020B0604030504040204" pitchFamily="34" charset="0"/>
                <a:ea typeface="Verdana" panose="020B0604030504040204" pitchFamily="34" charset="0"/>
              </a:rPr>
              <a:t>helpful</a:t>
            </a:r>
            <a:r>
              <a:rPr lang="en-NZ" sz="800" i="1">
                <a:solidFill>
                  <a:srgbClr val="404040"/>
                </a:solidFill>
                <a:latin typeface="Verdana" panose="020B0604030504040204" pitchFamily="34" charset="0"/>
                <a:ea typeface="Verdana" panose="020B0604030504040204" pitchFamily="34" charset="0"/>
              </a:rPr>
              <a:t> during lecture and giving students tutorials after class. Pacificka department is also very </a:t>
            </a:r>
            <a:r>
              <a:rPr lang="en-NZ" sz="800" b="1" i="1">
                <a:solidFill>
                  <a:srgbClr val="404040"/>
                </a:solidFill>
                <a:latin typeface="Verdana" panose="020B0604030504040204" pitchFamily="34" charset="0"/>
                <a:ea typeface="Verdana" panose="020B0604030504040204" pitchFamily="34" charset="0"/>
              </a:rPr>
              <a:t>helpful</a:t>
            </a:r>
          </a:p>
          <a:p>
            <a:pPr>
              <a:spcAft>
                <a:spcPts val="600"/>
              </a:spcAft>
            </a:pPr>
            <a:r>
              <a:rPr lang="en-NZ" sz="800" i="1">
                <a:solidFill>
                  <a:srgbClr val="404040"/>
                </a:solidFill>
                <a:latin typeface="Verdana" panose="020B0604030504040204" pitchFamily="34" charset="0"/>
                <a:ea typeface="Verdana" panose="020B0604030504040204" pitchFamily="34" charset="0"/>
              </a:rPr>
              <a:t>I love the </a:t>
            </a:r>
            <a:r>
              <a:rPr lang="en-NZ" sz="800" b="1" i="1">
                <a:solidFill>
                  <a:srgbClr val="404040"/>
                </a:solidFill>
                <a:latin typeface="Verdana" panose="020B0604030504040204" pitchFamily="34" charset="0"/>
                <a:ea typeface="Verdana" panose="020B0604030504040204" pitchFamily="34" charset="0"/>
              </a:rPr>
              <a:t>diverse environment </a:t>
            </a:r>
            <a:r>
              <a:rPr lang="en-NZ" sz="800" i="1">
                <a:solidFill>
                  <a:srgbClr val="404040"/>
                </a:solidFill>
                <a:latin typeface="Verdana" panose="020B0604030504040204" pitchFamily="34" charset="0"/>
                <a:ea typeface="Verdana" panose="020B0604030504040204" pitchFamily="34" charset="0"/>
              </a:rPr>
              <a:t>and how the courses are aligned with Te Tiriti. Most lecturers are super lovely and course content is mind blowing and extremely informative. It’s a very </a:t>
            </a:r>
            <a:r>
              <a:rPr lang="en-NZ" sz="800" b="1" i="1">
                <a:solidFill>
                  <a:srgbClr val="404040"/>
                </a:solidFill>
                <a:latin typeface="Verdana" panose="020B0604030504040204" pitchFamily="34" charset="0"/>
                <a:ea typeface="Verdana" panose="020B0604030504040204" pitchFamily="34" charset="0"/>
              </a:rPr>
              <a:t>whānau based</a:t>
            </a:r>
            <a:r>
              <a:rPr lang="en-NZ" sz="800" i="1">
                <a:solidFill>
                  <a:srgbClr val="404040"/>
                </a:solidFill>
                <a:latin typeface="Verdana" panose="020B0604030504040204" pitchFamily="34" charset="0"/>
                <a:ea typeface="Verdana" panose="020B0604030504040204" pitchFamily="34" charset="0"/>
              </a:rPr>
              <a:t> space that works great for me.</a:t>
            </a:r>
          </a:p>
          <a:p>
            <a:pPr>
              <a:spcAft>
                <a:spcPts val="600"/>
              </a:spcAft>
            </a:pPr>
            <a:r>
              <a:rPr lang="en-NZ" sz="800" i="1">
                <a:solidFill>
                  <a:srgbClr val="404040"/>
                </a:solidFill>
                <a:latin typeface="Verdana" panose="020B0604030504040204" pitchFamily="34" charset="0"/>
                <a:ea typeface="Verdana" panose="020B0604030504040204" pitchFamily="34" charset="0"/>
              </a:rPr>
              <a:t>I have enjoyed my experience at Unitec Waitakere. I have loved the </a:t>
            </a:r>
            <a:r>
              <a:rPr lang="en-NZ" sz="800" b="1" i="1">
                <a:solidFill>
                  <a:srgbClr val="404040"/>
                </a:solidFill>
                <a:latin typeface="Verdana" panose="020B0604030504040204" pitchFamily="34" charset="0"/>
                <a:ea typeface="Verdana" panose="020B0604030504040204" pitchFamily="34" charset="0"/>
              </a:rPr>
              <a:t>relationships</a:t>
            </a:r>
            <a:r>
              <a:rPr lang="en-NZ" sz="800" i="1">
                <a:solidFill>
                  <a:srgbClr val="404040"/>
                </a:solidFill>
                <a:latin typeface="Verdana" panose="020B0604030504040204" pitchFamily="34" charset="0"/>
                <a:ea typeface="Verdana" panose="020B0604030504040204" pitchFamily="34" charset="0"/>
              </a:rPr>
              <a:t> we are able to create with lecturers and management staff. I enjoy how </a:t>
            </a:r>
            <a:r>
              <a:rPr lang="en-NZ" sz="800" b="1" i="1">
                <a:solidFill>
                  <a:srgbClr val="404040"/>
                </a:solidFill>
                <a:latin typeface="Verdana" panose="020B0604030504040204" pitchFamily="34" charset="0"/>
                <a:ea typeface="Verdana" panose="020B0604030504040204" pitchFamily="34" charset="0"/>
              </a:rPr>
              <a:t>culturally appropriate </a:t>
            </a:r>
            <a:r>
              <a:rPr lang="en-NZ" sz="800" i="1">
                <a:solidFill>
                  <a:srgbClr val="404040"/>
                </a:solidFill>
                <a:latin typeface="Verdana" panose="020B0604030504040204" pitchFamily="34" charset="0"/>
                <a:ea typeface="Verdana" panose="020B0604030504040204" pitchFamily="34" charset="0"/>
              </a:rPr>
              <a:t>staff have been. I have no other tertiary institution experience to compare to though.</a:t>
            </a:r>
          </a:p>
          <a:p>
            <a:pPr>
              <a:spcAft>
                <a:spcPts val="600"/>
              </a:spcAft>
            </a:pPr>
            <a:r>
              <a:rPr lang="en-NZ" sz="800" i="1">
                <a:solidFill>
                  <a:srgbClr val="404040"/>
                </a:solidFill>
                <a:latin typeface="Verdana" panose="020B0604030504040204" pitchFamily="34" charset="0"/>
                <a:ea typeface="Verdana" panose="020B0604030504040204" pitchFamily="34" charset="0"/>
              </a:rPr>
              <a:t>It’s a very </a:t>
            </a:r>
            <a:r>
              <a:rPr lang="en-NZ" sz="800" b="1" i="1">
                <a:solidFill>
                  <a:srgbClr val="404040"/>
                </a:solidFill>
                <a:latin typeface="Verdana" panose="020B0604030504040204" pitchFamily="34" charset="0"/>
                <a:ea typeface="Verdana" panose="020B0604030504040204" pitchFamily="34" charset="0"/>
              </a:rPr>
              <a:t>welcoming</a:t>
            </a:r>
            <a:r>
              <a:rPr lang="en-NZ" sz="800" i="1">
                <a:solidFill>
                  <a:srgbClr val="404040"/>
                </a:solidFill>
                <a:latin typeface="Verdana" panose="020B0604030504040204" pitchFamily="34" charset="0"/>
                <a:ea typeface="Verdana" panose="020B0604030504040204" pitchFamily="34" charset="0"/>
              </a:rPr>
              <a:t> environment. Good resources for education and health. A lot of support. </a:t>
            </a:r>
            <a:r>
              <a:rPr lang="en-NZ" sz="800" b="1" i="1">
                <a:solidFill>
                  <a:srgbClr val="404040"/>
                </a:solidFill>
                <a:latin typeface="Verdana" panose="020B0604030504040204" pitchFamily="34" charset="0"/>
                <a:ea typeface="Verdana" panose="020B0604030504040204" pitchFamily="34" charset="0"/>
              </a:rPr>
              <a:t>Kind</a:t>
            </a:r>
            <a:r>
              <a:rPr lang="en-NZ" sz="800" i="1">
                <a:solidFill>
                  <a:srgbClr val="404040"/>
                </a:solidFill>
                <a:latin typeface="Verdana" panose="020B0604030504040204" pitchFamily="34" charset="0"/>
                <a:ea typeface="Verdana" panose="020B0604030504040204" pitchFamily="34" charset="0"/>
              </a:rPr>
              <a:t> and funny staff.</a:t>
            </a:r>
          </a:p>
          <a:p>
            <a:pPr>
              <a:spcAft>
                <a:spcPts val="600"/>
              </a:spcAft>
            </a:pPr>
            <a:r>
              <a:rPr lang="en-NZ" sz="800" i="1">
                <a:solidFill>
                  <a:srgbClr val="404040"/>
                </a:solidFill>
                <a:latin typeface="Verdana" panose="020B0604030504040204" pitchFamily="34" charset="0"/>
                <a:ea typeface="Verdana" panose="020B0604030504040204" pitchFamily="34" charset="0"/>
              </a:rPr>
              <a:t>There is alot of help available, i don't feel alone with my work like i would imagine there to be at other universities. I like the smaller classes as you can get to know everyone and help each other out. it feels like a </a:t>
            </a:r>
            <a:r>
              <a:rPr lang="en-NZ" sz="800" b="1" i="1">
                <a:solidFill>
                  <a:srgbClr val="404040"/>
                </a:solidFill>
                <a:latin typeface="Verdana" panose="020B0604030504040204" pitchFamily="34" charset="0"/>
                <a:ea typeface="Verdana" panose="020B0604030504040204" pitchFamily="34" charset="0"/>
              </a:rPr>
              <a:t>community</a:t>
            </a:r>
            <a:r>
              <a:rPr lang="en-NZ" sz="800" i="1">
                <a:solidFill>
                  <a:srgbClr val="404040"/>
                </a:solidFill>
                <a:latin typeface="Verdana" panose="020B0604030504040204" pitchFamily="34" charset="0"/>
                <a:ea typeface="Verdana" panose="020B0604030504040204" pitchFamily="34" charset="0"/>
              </a:rPr>
              <a:t>.</a:t>
            </a:r>
          </a:p>
          <a:p>
            <a:pPr>
              <a:spcAft>
                <a:spcPts val="600"/>
              </a:spcAft>
            </a:pPr>
            <a:endParaRPr lang="en-NZ" sz="800" i="1">
              <a:solidFill>
                <a:srgbClr val="404040"/>
              </a:solidFill>
              <a:latin typeface="Verdana" panose="020B0604030504040204" pitchFamily="34" charset="0"/>
              <a:ea typeface="Verdana" panose="020B0604030504040204" pitchFamily="34" charset="0"/>
            </a:endParaRPr>
          </a:p>
          <a:p>
            <a:pPr>
              <a:spcAft>
                <a:spcPts val="600"/>
              </a:spcAft>
            </a:pPr>
            <a:endParaRPr lang="en-NZ" sz="800" i="1">
              <a:solidFill>
                <a:srgbClr val="404040"/>
              </a:solidFill>
              <a:latin typeface="Verdana" panose="020B0604030504040204" pitchFamily="34" charset="0"/>
              <a:ea typeface="Verdana" panose="020B0604030504040204" pitchFamily="34" charset="0"/>
            </a:endParaRPr>
          </a:p>
        </p:txBody>
      </p:sp>
      <p:sp>
        <p:nvSpPr>
          <p:cNvPr id="8" name="Rectangle 7">
            <a:extLst>
              <a:ext uri="{FF2B5EF4-FFF2-40B4-BE49-F238E27FC236}">
                <a16:creationId xmlns:a16="http://schemas.microsoft.com/office/drawing/2014/main" id="{AC3FE716-8F93-4852-A973-0310D8A6041D}"/>
              </a:ext>
            </a:extLst>
          </p:cNvPr>
          <p:cNvSpPr/>
          <p:nvPr/>
        </p:nvSpPr>
        <p:spPr>
          <a:xfrm>
            <a:off x="4615131" y="2113473"/>
            <a:ext cx="4002333" cy="40457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I went to [a staff member] about my learning disability in first year she called me a 'trickster' and said that i was faking my learning disability. Shes very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unhelpful</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has caused me alot of stress.</a:t>
            </a:r>
          </a:p>
          <a:p>
            <a:pPr>
              <a:spcAft>
                <a:spcPts val="600"/>
              </a:spcAft>
            </a:pPr>
            <a:r>
              <a:rPr lang="en-NZ" sz="800" i="1">
                <a:solidFill>
                  <a:srgbClr val="404040"/>
                </a:solidFill>
                <a:latin typeface="Verdana" panose="020B0604030504040204" pitchFamily="34" charset="0"/>
                <a:ea typeface="Verdana" panose="020B0604030504040204" pitchFamily="34" charset="0"/>
              </a:rPr>
              <a:t>It has been very unorganised and I </a:t>
            </a:r>
            <a:r>
              <a:rPr lang="en-NZ" sz="800" b="1" i="1">
                <a:solidFill>
                  <a:srgbClr val="404040"/>
                </a:solidFill>
                <a:latin typeface="Verdana" panose="020B0604030504040204" pitchFamily="34" charset="0"/>
                <a:ea typeface="Verdana" panose="020B0604030504040204" pitchFamily="34" charset="0"/>
              </a:rPr>
              <a:t>haven't felt heard </a:t>
            </a:r>
            <a:r>
              <a:rPr lang="en-NZ" sz="800" i="1">
                <a:solidFill>
                  <a:srgbClr val="404040"/>
                </a:solidFill>
                <a:latin typeface="Verdana" panose="020B0604030504040204" pitchFamily="34" charset="0"/>
                <a:ea typeface="Verdana" panose="020B0604030504040204" pitchFamily="34" charset="0"/>
              </a:rPr>
              <a:t>or treated well most of the time.</a:t>
            </a:r>
          </a:p>
          <a:p>
            <a:pPr>
              <a:spcAft>
                <a:spcPts val="600"/>
              </a:spcAft>
            </a:pPr>
            <a:r>
              <a:rPr lang="mi-NZ" sz="800" i="1">
                <a:solidFill>
                  <a:srgbClr val="404040"/>
                </a:solidFill>
                <a:latin typeface="Verdana" panose="020B0604030504040204" pitchFamily="34" charset="0"/>
                <a:ea typeface="Verdana" panose="020B0604030504040204" pitchFamily="34" charset="0"/>
              </a:rPr>
              <a:t>[The lecturer] </a:t>
            </a:r>
            <a:r>
              <a:rPr lang="en-NZ" sz="800" i="1">
                <a:solidFill>
                  <a:srgbClr val="404040"/>
                </a:solidFill>
                <a:latin typeface="Verdana" panose="020B0604030504040204" pitchFamily="34" charset="0"/>
                <a:ea typeface="Verdana" panose="020B0604030504040204" pitchFamily="34" charset="0"/>
              </a:rPr>
              <a:t>also has a </a:t>
            </a:r>
            <a:r>
              <a:rPr lang="en-NZ" sz="800" b="1" i="1">
                <a:solidFill>
                  <a:srgbClr val="404040"/>
                </a:solidFill>
                <a:latin typeface="Verdana" panose="020B0604030504040204" pitchFamily="34" charset="0"/>
                <a:ea typeface="Verdana" panose="020B0604030504040204" pitchFamily="34" charset="0"/>
              </a:rPr>
              <a:t>negative</a:t>
            </a:r>
            <a:r>
              <a:rPr lang="en-NZ" sz="800" i="1">
                <a:solidFill>
                  <a:srgbClr val="404040"/>
                </a:solidFill>
                <a:latin typeface="Verdana" panose="020B0604030504040204" pitchFamily="34" charset="0"/>
                <a:ea typeface="Verdana" panose="020B0604030504040204" pitchFamily="34" charset="0"/>
              </a:rPr>
              <a:t> and </a:t>
            </a:r>
            <a:r>
              <a:rPr lang="en-NZ" sz="800" b="1" i="1">
                <a:solidFill>
                  <a:srgbClr val="404040"/>
                </a:solidFill>
                <a:latin typeface="Verdana" panose="020B0604030504040204" pitchFamily="34" charset="0"/>
                <a:ea typeface="Verdana" panose="020B0604030504040204" pitchFamily="34" charset="0"/>
              </a:rPr>
              <a:t>demoralizing</a:t>
            </a:r>
            <a:r>
              <a:rPr lang="en-NZ" sz="800" i="1">
                <a:solidFill>
                  <a:srgbClr val="404040"/>
                </a:solidFill>
                <a:latin typeface="Verdana" panose="020B0604030504040204" pitchFamily="34" charset="0"/>
                <a:ea typeface="Verdana" panose="020B0604030504040204" pitchFamily="34" charset="0"/>
              </a:rPr>
              <a:t> teaching style where from day 1 you start </a:t>
            </a:r>
            <a:r>
              <a:rPr lang="en-NZ" sz="800" b="1" i="1">
                <a:solidFill>
                  <a:srgbClr val="404040"/>
                </a:solidFill>
                <a:latin typeface="Verdana" panose="020B0604030504040204" pitchFamily="34" charset="0"/>
                <a:ea typeface="Verdana" panose="020B0604030504040204" pitchFamily="34" charset="0"/>
              </a:rPr>
              <a:t>losing confidence </a:t>
            </a:r>
            <a:r>
              <a:rPr lang="en-NZ" sz="800" i="1">
                <a:solidFill>
                  <a:srgbClr val="404040"/>
                </a:solidFill>
                <a:latin typeface="Verdana" panose="020B0604030504040204" pitchFamily="34" charset="0"/>
                <a:ea typeface="Verdana" panose="020B0604030504040204" pitchFamily="34" charset="0"/>
              </a:rPr>
              <a:t>that you can do well in this course. His tone of teaching is like assuming the students know everything</a:t>
            </a:r>
          </a:p>
          <a:p>
            <a:pPr>
              <a:spcAft>
                <a:spcPts val="600"/>
              </a:spcAft>
            </a:pPr>
            <a:r>
              <a:rPr lang="en-NZ" sz="800" i="1">
                <a:solidFill>
                  <a:srgbClr val="404040"/>
                </a:solidFill>
                <a:latin typeface="Verdana" panose="020B0604030504040204" pitchFamily="34" charset="0"/>
                <a:ea typeface="Verdana" panose="020B0604030504040204" pitchFamily="34" charset="0"/>
              </a:rPr>
              <a:t>… the teaching team </a:t>
            </a:r>
            <a:r>
              <a:rPr lang="en-NZ" sz="800" b="1" i="1">
                <a:solidFill>
                  <a:srgbClr val="404040"/>
                </a:solidFill>
                <a:latin typeface="Verdana" panose="020B0604030504040204" pitchFamily="34" charset="0"/>
                <a:ea typeface="Verdana" panose="020B0604030504040204" pitchFamily="34" charset="0"/>
              </a:rPr>
              <a:t>did not respect </a:t>
            </a:r>
            <a:r>
              <a:rPr lang="en-NZ" sz="800" i="1">
                <a:solidFill>
                  <a:srgbClr val="404040"/>
                </a:solidFill>
                <a:latin typeface="Verdana" panose="020B0604030504040204" pitchFamily="34" charset="0"/>
                <a:ea typeface="Verdana" panose="020B0604030504040204" pitchFamily="34" charset="0"/>
              </a:rPr>
              <a:t>the students' questions, leaving them at a loss as to what to do and in a difficult position.</a:t>
            </a:r>
          </a:p>
          <a:p>
            <a:pPr>
              <a:spcAft>
                <a:spcPts val="600"/>
              </a:spcAft>
            </a:pPr>
            <a:r>
              <a:rPr lang="en-NZ" sz="800" i="1">
                <a:solidFill>
                  <a:srgbClr val="404040"/>
                </a:solidFill>
                <a:latin typeface="Verdana" panose="020B0604030504040204" pitchFamily="34" charset="0"/>
                <a:ea typeface="Verdana" panose="020B0604030504040204" pitchFamily="34" charset="0"/>
              </a:rPr>
              <a:t>I don’t think teachers are properly trained, they </a:t>
            </a:r>
            <a:r>
              <a:rPr lang="en-NZ" sz="800" b="1" i="1">
                <a:solidFill>
                  <a:srgbClr val="404040"/>
                </a:solidFill>
                <a:latin typeface="Verdana" panose="020B0604030504040204" pitchFamily="34" charset="0"/>
                <a:ea typeface="Verdana" panose="020B0604030504040204" pitchFamily="34" charset="0"/>
              </a:rPr>
              <a:t>ignore student’s problems</a:t>
            </a:r>
            <a:r>
              <a:rPr lang="en-NZ" sz="800" i="1">
                <a:solidFill>
                  <a:srgbClr val="404040"/>
                </a:solidFill>
                <a:latin typeface="Verdana" panose="020B0604030504040204" pitchFamily="34" charset="0"/>
                <a:ea typeface="Verdana" panose="020B0604030504040204" pitchFamily="34" charset="0"/>
              </a:rPr>
              <a:t> and suggestions. </a:t>
            </a:r>
          </a:p>
          <a:p>
            <a:pPr>
              <a:spcAft>
                <a:spcPts val="600"/>
              </a:spcAft>
            </a:pPr>
            <a:r>
              <a:rPr lang="en-NZ" sz="800" i="1">
                <a:solidFill>
                  <a:srgbClr val="404040"/>
                </a:solidFill>
                <a:latin typeface="Verdana" panose="020B0604030504040204" pitchFamily="34" charset="0"/>
                <a:ea typeface="Verdana" panose="020B0604030504040204" pitchFamily="34" charset="0"/>
              </a:rPr>
              <a:t>… Raising issues with the course coordinator typically results in a </a:t>
            </a:r>
            <a:r>
              <a:rPr lang="en-NZ" sz="800" b="1" i="1">
                <a:solidFill>
                  <a:srgbClr val="404040"/>
                </a:solidFill>
                <a:latin typeface="Verdana" panose="020B0604030504040204" pitchFamily="34" charset="0"/>
                <a:ea typeface="Verdana" panose="020B0604030504040204" pitchFamily="34" charset="0"/>
              </a:rPr>
              <a:t>defensive response</a:t>
            </a:r>
            <a:r>
              <a:rPr lang="en-NZ" sz="800" i="1">
                <a:solidFill>
                  <a:srgbClr val="404040"/>
                </a:solidFill>
                <a:latin typeface="Verdana" panose="020B0604030504040204" pitchFamily="34" charset="0"/>
                <a:ea typeface="Verdana" panose="020B0604030504040204" pitchFamily="34" charset="0"/>
              </a:rPr>
              <a:t>. I’m aware there has been numerous attempts to improve things but the course coordinator &amp; lecturers seem very obstinate.</a:t>
            </a:r>
          </a:p>
          <a:p>
            <a:pPr>
              <a:spcAft>
                <a:spcPts val="600"/>
              </a:spcAft>
            </a:pPr>
            <a:r>
              <a:rPr lang="en-NZ" sz="800" i="1">
                <a:solidFill>
                  <a:srgbClr val="404040"/>
                </a:solidFill>
                <a:latin typeface="Verdana" panose="020B0604030504040204" pitchFamily="34" charset="0"/>
                <a:ea typeface="Verdana" panose="020B0604030504040204" pitchFamily="34" charset="0"/>
              </a:rPr>
              <a:t>[The lecturer] is very </a:t>
            </a:r>
            <a:r>
              <a:rPr lang="en-NZ" sz="800" b="1" i="1">
                <a:solidFill>
                  <a:srgbClr val="404040"/>
                </a:solidFill>
                <a:latin typeface="Verdana" panose="020B0604030504040204" pitchFamily="34" charset="0"/>
                <a:ea typeface="Verdana" panose="020B0604030504040204" pitchFamily="34" charset="0"/>
              </a:rPr>
              <a:t>disrespectful</a:t>
            </a:r>
            <a:r>
              <a:rPr lang="en-NZ" sz="800" i="1">
                <a:solidFill>
                  <a:srgbClr val="404040"/>
                </a:solidFill>
                <a:latin typeface="Verdana" panose="020B0604030504040204" pitchFamily="34" charset="0"/>
                <a:ea typeface="Verdana" panose="020B0604030504040204" pitchFamily="34" charset="0"/>
              </a:rPr>
              <a:t> to students. He may not answer positively to questions asked by students that he finds ridiculous. He even answers in a way that makes it seem like he is being sarcastic. We basically don't learn anything useful from his classes. </a:t>
            </a:r>
          </a:p>
          <a:p>
            <a:pPr>
              <a:spcAft>
                <a:spcPts val="600"/>
              </a:spcAft>
            </a:pPr>
            <a:r>
              <a:rPr lang="en-NZ" sz="800" i="1">
                <a:solidFill>
                  <a:srgbClr val="404040"/>
                </a:solidFill>
                <a:latin typeface="Verdana" panose="020B0604030504040204" pitchFamily="34" charset="0"/>
                <a:ea typeface="Verdana" panose="020B0604030504040204" pitchFamily="34" charset="0"/>
              </a:rPr>
              <a:t>The structure of the course is good and what we learned is useful, but some teachers are unorganized, </a:t>
            </a:r>
            <a:r>
              <a:rPr lang="en-NZ" sz="800" b="1" i="1">
                <a:solidFill>
                  <a:srgbClr val="404040"/>
                </a:solidFill>
                <a:latin typeface="Verdana" panose="020B0604030504040204" pitchFamily="34" charset="0"/>
                <a:ea typeface="Verdana" panose="020B0604030504040204" pitchFamily="34" charset="0"/>
              </a:rPr>
              <a:t>rude</a:t>
            </a:r>
            <a:r>
              <a:rPr lang="en-NZ" sz="800" i="1">
                <a:solidFill>
                  <a:srgbClr val="404040"/>
                </a:solidFill>
                <a:latin typeface="Verdana" panose="020B0604030504040204" pitchFamily="34" charset="0"/>
                <a:ea typeface="Verdana" panose="020B0604030504040204" pitchFamily="34" charset="0"/>
              </a:rPr>
              <a:t>, unpatient.</a:t>
            </a: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18511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494631-73B9-460F-ADC0-7163885A6EF7}"/>
              </a:ext>
            </a:extLst>
          </p:cNvPr>
          <p:cNvSpPr>
            <a:spLocks noGrp="1"/>
          </p:cNvSpPr>
          <p:nvPr>
            <p:ph idx="1"/>
          </p:nvPr>
        </p:nvSpPr>
        <p:spPr/>
        <p:txBody>
          <a:bodyPr/>
          <a:lstStyle/>
          <a:p>
            <a:r>
              <a:rPr lang="en-NZ" sz="1600" dirty="0"/>
              <a:t>Student comments </a:t>
            </a:r>
            <a:r>
              <a:rPr lang="en-NZ" sz="1600"/>
              <a:t>about </a:t>
            </a:r>
            <a:r>
              <a:rPr lang="en-NZ" sz="1600" b="1"/>
              <a:t>Teaching and Learning</a:t>
            </a:r>
            <a:endParaRPr lang="en-NZ" sz="1600" b="1" dirty="0"/>
          </a:p>
          <a:p>
            <a:endParaRPr lang="en-NZ" sz="1600" dirty="0"/>
          </a:p>
        </p:txBody>
      </p:sp>
      <p:sp>
        <p:nvSpPr>
          <p:cNvPr id="3" name="Footer Placeholder 2">
            <a:extLst>
              <a:ext uri="{FF2B5EF4-FFF2-40B4-BE49-F238E27FC236}">
                <a16:creationId xmlns:a16="http://schemas.microsoft.com/office/drawing/2014/main" id="{5C2B0A5B-25E3-4638-AE72-11A8923C6BBE}"/>
              </a:ext>
            </a:extLst>
          </p:cNvPr>
          <p:cNvSpPr>
            <a:spLocks noGrp="1"/>
          </p:cNvSpPr>
          <p:nvPr>
            <p:ph type="ftr" sz="quarter" idx="11"/>
          </p:nvPr>
        </p:nvSpPr>
        <p:spPr/>
        <p:txBody>
          <a:bodyPr/>
          <a:lstStyle/>
          <a:p>
            <a:pPr>
              <a:defRPr/>
            </a:pPr>
            <a:r>
              <a:rPr lang="en-US"/>
              <a:t>&gt;&gt;MARKETING</a:t>
            </a:r>
            <a:endParaRPr lang="en-US" dirty="0"/>
          </a:p>
        </p:txBody>
      </p:sp>
      <p:sp>
        <p:nvSpPr>
          <p:cNvPr id="4" name="Title 3">
            <a:extLst>
              <a:ext uri="{FF2B5EF4-FFF2-40B4-BE49-F238E27FC236}">
                <a16:creationId xmlns:a16="http://schemas.microsoft.com/office/drawing/2014/main" id="{D8CC63BB-F869-425B-A202-368D62EB00D1}"/>
              </a:ext>
            </a:extLst>
          </p:cNvPr>
          <p:cNvSpPr>
            <a:spLocks noGrp="1"/>
          </p:cNvSpPr>
          <p:nvPr>
            <p:ph type="title"/>
          </p:nvPr>
        </p:nvSpPr>
        <p:spPr/>
        <p:txBody>
          <a:bodyPr/>
          <a:lstStyle/>
          <a:p>
            <a:r>
              <a:rPr lang="en-NZ" dirty="0"/>
              <a:t>Teaching staff are often supportive and engaging, but there are still students who feeling the teaching is below expectations</a:t>
            </a:r>
          </a:p>
        </p:txBody>
      </p:sp>
      <p:sp>
        <p:nvSpPr>
          <p:cNvPr id="7" name="Rectangle 6">
            <a:extLst>
              <a:ext uri="{FF2B5EF4-FFF2-40B4-BE49-F238E27FC236}">
                <a16:creationId xmlns:a16="http://schemas.microsoft.com/office/drawing/2014/main" id="{6318CCE8-4749-4A55-93D6-32FD02899BD0}"/>
              </a:ext>
            </a:extLst>
          </p:cNvPr>
          <p:cNvSpPr/>
          <p:nvPr/>
        </p:nvSpPr>
        <p:spPr>
          <a:xfrm>
            <a:off x="526537" y="2113472"/>
            <a:ext cx="4002333"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a:solidFill>
                  <a:srgbClr val="404040"/>
                </a:solidFill>
                <a:latin typeface="Verdana" panose="020B0604030504040204" pitchFamily="34" charset="0"/>
                <a:ea typeface="Verdana" panose="020B0604030504040204" pitchFamily="34" charset="0"/>
              </a:rPr>
              <a:t>I like how students and teachers interact. </a:t>
            </a:r>
            <a:r>
              <a:rPr lang="en-NZ" sz="800" b="1" i="1">
                <a:solidFill>
                  <a:srgbClr val="404040"/>
                </a:solidFill>
                <a:latin typeface="Verdana" panose="020B0604030504040204" pitchFamily="34" charset="0"/>
                <a:ea typeface="Verdana" panose="020B0604030504040204" pitchFamily="34" charset="0"/>
              </a:rPr>
              <a:t>I felt included</a:t>
            </a:r>
            <a:r>
              <a:rPr lang="en-NZ" sz="800" i="1">
                <a:solidFill>
                  <a:srgbClr val="404040"/>
                </a:solidFill>
                <a:latin typeface="Verdana" panose="020B0604030504040204" pitchFamily="34" charset="0"/>
                <a:ea typeface="Verdana" panose="020B0604030504040204" pitchFamily="34" charset="0"/>
              </a:rPr>
              <a:t>.</a:t>
            </a:r>
          </a:p>
          <a:p>
            <a:pPr>
              <a:spcAft>
                <a:spcPts val="600"/>
              </a:spcAft>
            </a:pPr>
            <a:r>
              <a:rPr lang="en-NZ" sz="800" i="1">
                <a:solidFill>
                  <a:srgbClr val="404040"/>
                </a:solidFill>
                <a:latin typeface="Verdana" panose="020B0604030504040204" pitchFamily="34" charset="0"/>
                <a:ea typeface="Verdana" panose="020B0604030504040204" pitchFamily="34" charset="0"/>
              </a:rPr>
              <a:t>You </a:t>
            </a:r>
            <a:r>
              <a:rPr lang="en-NZ" sz="800" b="1" i="1">
                <a:solidFill>
                  <a:srgbClr val="404040"/>
                </a:solidFill>
                <a:latin typeface="Verdana" panose="020B0604030504040204" pitchFamily="34" charset="0"/>
                <a:ea typeface="Verdana" panose="020B0604030504040204" pitchFamily="34" charset="0"/>
              </a:rPr>
              <a:t>get the help you need </a:t>
            </a:r>
            <a:r>
              <a:rPr lang="en-NZ" sz="800" i="1">
                <a:solidFill>
                  <a:srgbClr val="404040"/>
                </a:solidFill>
                <a:latin typeface="Verdana" panose="020B0604030504040204" pitchFamily="34" charset="0"/>
                <a:ea typeface="Verdana" panose="020B0604030504040204" pitchFamily="34" charset="0"/>
              </a:rPr>
              <a:t>with teachers and your well-being.</a:t>
            </a:r>
          </a:p>
          <a:p>
            <a:pPr>
              <a:spcAft>
                <a:spcPts val="600"/>
              </a:spcAft>
            </a:pPr>
            <a:r>
              <a:rPr lang="en-NZ" sz="800" i="1">
                <a:solidFill>
                  <a:srgbClr val="404040"/>
                </a:solidFill>
                <a:latin typeface="Verdana" panose="020B0604030504040204" pitchFamily="34" charset="0"/>
                <a:ea typeface="Verdana" panose="020B0604030504040204" pitchFamily="34" charset="0"/>
              </a:rPr>
              <a:t>This is because the teachers </a:t>
            </a:r>
            <a:r>
              <a:rPr lang="en-NZ" sz="800" b="1" i="1">
                <a:solidFill>
                  <a:srgbClr val="404040"/>
                </a:solidFill>
                <a:latin typeface="Verdana" panose="020B0604030504040204" pitchFamily="34" charset="0"/>
                <a:ea typeface="Verdana" panose="020B0604030504040204" pitchFamily="34" charset="0"/>
              </a:rPr>
              <a:t>teaching styles </a:t>
            </a:r>
            <a:r>
              <a:rPr lang="en-NZ" sz="800" i="1">
                <a:solidFill>
                  <a:srgbClr val="404040"/>
                </a:solidFill>
                <a:latin typeface="Verdana" panose="020B0604030504040204" pitchFamily="34" charset="0"/>
                <a:ea typeface="Verdana" panose="020B0604030504040204" pitchFamily="34" charset="0"/>
              </a:rPr>
              <a:t>are so excellent.</a:t>
            </a:r>
          </a:p>
          <a:p>
            <a:pPr>
              <a:spcAft>
                <a:spcPts val="600"/>
              </a:spcAft>
            </a:pPr>
            <a:r>
              <a:rPr lang="en-NZ" sz="800" i="1">
                <a:solidFill>
                  <a:srgbClr val="404040"/>
                </a:solidFill>
                <a:latin typeface="Verdana" panose="020B0604030504040204" pitchFamily="34" charset="0"/>
                <a:ea typeface="Verdana" panose="020B0604030504040204" pitchFamily="34" charset="0"/>
              </a:rPr>
              <a:t>Unitec is very supportive. All teachers are very </a:t>
            </a:r>
            <a:r>
              <a:rPr lang="en-NZ" sz="800" b="1" i="1">
                <a:solidFill>
                  <a:srgbClr val="404040"/>
                </a:solidFill>
                <a:latin typeface="Verdana" panose="020B0604030504040204" pitchFamily="34" charset="0"/>
                <a:ea typeface="Verdana" panose="020B0604030504040204" pitchFamily="34" charset="0"/>
              </a:rPr>
              <a:t>professional</a:t>
            </a:r>
            <a:r>
              <a:rPr lang="en-NZ" sz="800" i="1">
                <a:solidFill>
                  <a:srgbClr val="404040"/>
                </a:solidFill>
                <a:latin typeface="Verdana" panose="020B0604030504040204" pitchFamily="34" charset="0"/>
                <a:ea typeface="Verdana" panose="020B0604030504040204" pitchFamily="34" charset="0"/>
              </a:rPr>
              <a:t>.</a:t>
            </a:r>
          </a:p>
          <a:p>
            <a:pPr>
              <a:spcAft>
                <a:spcPts val="600"/>
              </a:spcAft>
            </a:pPr>
            <a:r>
              <a:rPr lang="en-NZ" sz="800" i="1">
                <a:solidFill>
                  <a:srgbClr val="404040"/>
                </a:solidFill>
                <a:latin typeface="Verdana" panose="020B0604030504040204" pitchFamily="34" charset="0"/>
                <a:ea typeface="Verdana" panose="020B0604030504040204" pitchFamily="34" charset="0"/>
              </a:rPr>
              <a:t>The lecturers are excellent. They are very </a:t>
            </a:r>
            <a:r>
              <a:rPr lang="en-NZ" sz="800" b="1" i="1">
                <a:solidFill>
                  <a:srgbClr val="404040"/>
                </a:solidFill>
                <a:latin typeface="Verdana" panose="020B0604030504040204" pitchFamily="34" charset="0"/>
                <a:ea typeface="Verdana" panose="020B0604030504040204" pitchFamily="34" charset="0"/>
              </a:rPr>
              <a:t>patient</a:t>
            </a:r>
            <a:r>
              <a:rPr lang="en-NZ" sz="800" i="1">
                <a:solidFill>
                  <a:srgbClr val="404040"/>
                </a:solidFill>
                <a:latin typeface="Verdana" panose="020B0604030504040204" pitchFamily="34" charset="0"/>
                <a:ea typeface="Verdana" panose="020B0604030504040204" pitchFamily="34" charset="0"/>
              </a:rPr>
              <a:t> to the students.</a:t>
            </a:r>
          </a:p>
          <a:p>
            <a:pPr>
              <a:spcAft>
                <a:spcPts val="600"/>
              </a:spcAft>
            </a:pPr>
            <a:r>
              <a:rPr lang="en-NZ" sz="800" i="1">
                <a:solidFill>
                  <a:srgbClr val="404040"/>
                </a:solidFill>
                <a:latin typeface="Verdana" panose="020B0604030504040204" pitchFamily="34" charset="0"/>
                <a:ea typeface="Verdana" panose="020B0604030504040204" pitchFamily="34" charset="0"/>
              </a:rPr>
              <a:t>The course is well suited for the industry.  The lecturers are very good.</a:t>
            </a:r>
          </a:p>
          <a:p>
            <a:pPr>
              <a:spcAft>
                <a:spcPts val="600"/>
              </a:spcAft>
            </a:pPr>
            <a:r>
              <a:rPr lang="en-NZ" sz="800" i="1">
                <a:solidFill>
                  <a:srgbClr val="404040"/>
                </a:solidFill>
                <a:latin typeface="Verdana" panose="020B0604030504040204" pitchFamily="34" charset="0"/>
                <a:ea typeface="Verdana" panose="020B0604030504040204" pitchFamily="34" charset="0"/>
              </a:rPr>
              <a:t>Overall experience is positive with </a:t>
            </a:r>
            <a:r>
              <a:rPr lang="en-NZ" sz="800" b="1" i="1">
                <a:solidFill>
                  <a:srgbClr val="404040"/>
                </a:solidFill>
                <a:latin typeface="Verdana" panose="020B0604030504040204" pitchFamily="34" charset="0"/>
                <a:ea typeface="Verdana" panose="020B0604030504040204" pitchFamily="34" charset="0"/>
              </a:rPr>
              <a:t>good teachers </a:t>
            </a:r>
            <a:r>
              <a:rPr lang="en-NZ" sz="800" i="1">
                <a:solidFill>
                  <a:srgbClr val="404040"/>
                </a:solidFill>
                <a:latin typeface="Verdana" panose="020B0604030504040204" pitchFamily="34" charset="0"/>
                <a:ea typeface="Verdana" panose="020B0604030504040204" pitchFamily="34" charset="0"/>
              </a:rPr>
              <a:t>and content of study material.</a:t>
            </a:r>
          </a:p>
          <a:p>
            <a:pPr>
              <a:spcAft>
                <a:spcPts val="600"/>
              </a:spcAft>
            </a:pPr>
            <a:r>
              <a:rPr lang="en-NZ" sz="800" i="1">
                <a:solidFill>
                  <a:srgbClr val="404040"/>
                </a:solidFill>
                <a:latin typeface="Verdana" panose="020B0604030504040204" pitchFamily="34" charset="0"/>
                <a:ea typeface="Verdana" panose="020B0604030504040204" pitchFamily="34" charset="0"/>
              </a:rPr>
              <a:t>I like the practical nature of the course, the </a:t>
            </a:r>
            <a:r>
              <a:rPr lang="en-NZ" sz="800" b="1" i="1">
                <a:solidFill>
                  <a:srgbClr val="404040"/>
                </a:solidFill>
                <a:latin typeface="Verdana" panose="020B0604030504040204" pitchFamily="34" charset="0"/>
                <a:ea typeface="Verdana" panose="020B0604030504040204" pitchFamily="34" charset="0"/>
              </a:rPr>
              <a:t>quality of teaching </a:t>
            </a:r>
            <a:r>
              <a:rPr lang="en-NZ" sz="800" i="1">
                <a:solidFill>
                  <a:srgbClr val="404040"/>
                </a:solidFill>
                <a:latin typeface="Verdana" panose="020B0604030504040204" pitchFamily="34" charset="0"/>
                <a:ea typeface="Verdana" panose="020B0604030504040204" pitchFamily="34" charset="0"/>
              </a:rPr>
              <a:t>and the facilities.</a:t>
            </a:r>
          </a:p>
          <a:p>
            <a:pPr>
              <a:spcAft>
                <a:spcPts val="600"/>
              </a:spcAft>
            </a:pPr>
            <a:r>
              <a:rPr lang="en-NZ" sz="800" i="1">
                <a:solidFill>
                  <a:srgbClr val="404040"/>
                </a:solidFill>
                <a:latin typeface="Verdana" panose="020B0604030504040204" pitchFamily="34" charset="0"/>
                <a:ea typeface="Verdana" panose="020B0604030504040204" pitchFamily="34" charset="0"/>
              </a:rPr>
              <a:t>Classes are above my expectations for the course. </a:t>
            </a:r>
            <a:r>
              <a:rPr lang="en-NZ" sz="800" b="1" i="1">
                <a:solidFill>
                  <a:srgbClr val="404040"/>
                </a:solidFill>
                <a:latin typeface="Verdana" panose="020B0604030504040204" pitchFamily="34" charset="0"/>
                <a:ea typeface="Verdana" panose="020B0604030504040204" pitchFamily="34" charset="0"/>
              </a:rPr>
              <a:t>Great exercises </a:t>
            </a:r>
            <a:r>
              <a:rPr lang="en-NZ" sz="800" i="1">
                <a:solidFill>
                  <a:srgbClr val="404040"/>
                </a:solidFill>
                <a:latin typeface="Verdana" panose="020B0604030504040204" pitchFamily="34" charset="0"/>
                <a:ea typeface="Verdana" panose="020B0604030504040204" pitchFamily="34" charset="0"/>
              </a:rPr>
              <a:t>and </a:t>
            </a:r>
            <a:r>
              <a:rPr lang="en-NZ" sz="800" b="1" i="1">
                <a:solidFill>
                  <a:srgbClr val="404040"/>
                </a:solidFill>
                <a:latin typeface="Verdana" panose="020B0604030504040204" pitchFamily="34" charset="0"/>
                <a:ea typeface="Verdana" panose="020B0604030504040204" pitchFamily="34" charset="0"/>
              </a:rPr>
              <a:t>support</a:t>
            </a:r>
            <a:r>
              <a:rPr lang="en-NZ" sz="800" i="1">
                <a:solidFill>
                  <a:srgbClr val="404040"/>
                </a:solidFill>
                <a:latin typeface="Verdana" panose="020B0604030504040204" pitchFamily="34" charset="0"/>
                <a:ea typeface="Verdana" panose="020B0604030504040204" pitchFamily="34" charset="0"/>
              </a:rPr>
              <a:t> from all involved.</a:t>
            </a:r>
          </a:p>
          <a:p>
            <a:pPr>
              <a:spcAft>
                <a:spcPts val="600"/>
              </a:spcAft>
            </a:pPr>
            <a:r>
              <a:rPr lang="en-NZ" sz="800" i="1">
                <a:solidFill>
                  <a:srgbClr val="404040"/>
                </a:solidFill>
                <a:latin typeface="Verdana" panose="020B0604030504040204" pitchFamily="34" charset="0"/>
                <a:ea typeface="Verdana" panose="020B0604030504040204" pitchFamily="34" charset="0"/>
              </a:rPr>
              <a:t>Because the kaiako and courses are so student </a:t>
            </a:r>
            <a:r>
              <a:rPr lang="en-NZ" sz="800" b="1" i="1">
                <a:solidFill>
                  <a:srgbClr val="404040"/>
                </a:solidFill>
                <a:latin typeface="Verdana" panose="020B0604030504040204" pitchFamily="34" charset="0"/>
                <a:ea typeface="Verdana" panose="020B0604030504040204" pitchFamily="34" charset="0"/>
              </a:rPr>
              <a:t>friendly and supportive </a:t>
            </a:r>
            <a:r>
              <a:rPr lang="en-NZ" sz="800" i="1">
                <a:solidFill>
                  <a:srgbClr val="404040"/>
                </a:solidFill>
                <a:latin typeface="Verdana" panose="020B0604030504040204" pitchFamily="34" charset="0"/>
                <a:ea typeface="Verdana" panose="020B0604030504040204" pitchFamily="34" charset="0"/>
              </a:rPr>
              <a:t>towards helping you </a:t>
            </a:r>
            <a:r>
              <a:rPr lang="en-NZ" sz="800" b="1" i="1">
                <a:solidFill>
                  <a:srgbClr val="404040"/>
                </a:solidFill>
                <a:latin typeface="Verdana" panose="020B0604030504040204" pitchFamily="34" charset="0"/>
                <a:ea typeface="Verdana" panose="020B0604030504040204" pitchFamily="34" charset="0"/>
              </a:rPr>
              <a:t>reach your goal</a:t>
            </a:r>
            <a:r>
              <a:rPr lang="en-NZ" sz="800" i="1">
                <a:solidFill>
                  <a:srgbClr val="404040"/>
                </a:solidFill>
                <a:latin typeface="Verdana" panose="020B0604030504040204" pitchFamily="34" charset="0"/>
                <a:ea typeface="Verdana" panose="020B0604030504040204" pitchFamily="34" charset="0"/>
              </a:rPr>
              <a:t>.</a:t>
            </a:r>
          </a:p>
          <a:p>
            <a:pPr>
              <a:spcAft>
                <a:spcPts val="600"/>
              </a:spcAft>
            </a:pPr>
            <a:r>
              <a:rPr lang="en-NZ" sz="800" i="1">
                <a:solidFill>
                  <a:srgbClr val="404040"/>
                </a:solidFill>
                <a:latin typeface="Verdana" panose="020B0604030504040204" pitchFamily="34" charset="0"/>
                <a:ea typeface="Verdana" panose="020B0604030504040204" pitchFamily="34" charset="0"/>
              </a:rPr>
              <a:t>I’m really enjoying my course. I think the lecture’s are high </a:t>
            </a:r>
            <a:r>
              <a:rPr lang="en-NZ" sz="800" b="1" i="1">
                <a:solidFill>
                  <a:srgbClr val="404040"/>
                </a:solidFill>
                <a:latin typeface="Verdana" panose="020B0604030504040204" pitchFamily="34" charset="0"/>
                <a:ea typeface="Verdana" panose="020B0604030504040204" pitchFamily="34" charset="0"/>
              </a:rPr>
              <a:t>qualified</a:t>
            </a:r>
            <a:r>
              <a:rPr lang="en-NZ" sz="800" i="1">
                <a:solidFill>
                  <a:srgbClr val="404040"/>
                </a:solidFill>
                <a:latin typeface="Verdana" panose="020B0604030504040204" pitchFamily="34" charset="0"/>
                <a:ea typeface="Verdana" panose="020B0604030504040204" pitchFamily="34" charset="0"/>
              </a:rPr>
              <a:t> and have a </a:t>
            </a:r>
            <a:r>
              <a:rPr lang="en-NZ" sz="800" b="1" i="1">
                <a:solidFill>
                  <a:srgbClr val="404040"/>
                </a:solidFill>
                <a:latin typeface="Verdana" panose="020B0604030504040204" pitchFamily="34" charset="0"/>
                <a:ea typeface="Verdana" panose="020B0604030504040204" pitchFamily="34" charset="0"/>
              </a:rPr>
              <a:t>great engagement </a:t>
            </a:r>
            <a:r>
              <a:rPr lang="en-NZ" sz="800" i="1">
                <a:solidFill>
                  <a:srgbClr val="404040"/>
                </a:solidFill>
                <a:latin typeface="Verdana" panose="020B0604030504040204" pitchFamily="34" charset="0"/>
                <a:ea typeface="Verdana" panose="020B0604030504040204" pitchFamily="34" charset="0"/>
              </a:rPr>
              <a:t>with the students</a:t>
            </a:r>
          </a:p>
          <a:p>
            <a:pPr>
              <a:spcAft>
                <a:spcPts val="600"/>
              </a:spcAft>
            </a:pPr>
            <a:r>
              <a:rPr lang="en-NZ" sz="800" i="1">
                <a:solidFill>
                  <a:srgbClr val="404040"/>
                </a:solidFill>
                <a:latin typeface="Verdana" panose="020B0604030504040204" pitchFamily="34" charset="0"/>
                <a:ea typeface="Verdana" panose="020B0604030504040204" pitchFamily="34" charset="0"/>
              </a:rPr>
              <a:t>All the lectures are very </a:t>
            </a:r>
            <a:r>
              <a:rPr lang="en-NZ" sz="800" b="1" i="1">
                <a:solidFill>
                  <a:srgbClr val="404040"/>
                </a:solidFill>
                <a:latin typeface="Verdana" panose="020B0604030504040204" pitchFamily="34" charset="0"/>
                <a:ea typeface="Verdana" panose="020B0604030504040204" pitchFamily="34" charset="0"/>
              </a:rPr>
              <a:t>involved</a:t>
            </a:r>
            <a:r>
              <a:rPr lang="en-NZ" sz="800" i="1">
                <a:solidFill>
                  <a:srgbClr val="404040"/>
                </a:solidFill>
                <a:latin typeface="Verdana" panose="020B0604030504040204" pitchFamily="34" charset="0"/>
                <a:ea typeface="Verdana" panose="020B0604030504040204" pitchFamily="34" charset="0"/>
              </a:rPr>
              <a:t> and make sure you are making it through.</a:t>
            </a:r>
          </a:p>
          <a:p>
            <a:pPr>
              <a:spcAft>
                <a:spcPts val="600"/>
              </a:spcAft>
            </a:pPr>
            <a:r>
              <a:rPr lang="en-NZ" sz="800" i="1">
                <a:solidFill>
                  <a:srgbClr val="404040"/>
                </a:solidFill>
                <a:latin typeface="Verdana" panose="020B0604030504040204" pitchFamily="34" charset="0"/>
                <a:ea typeface="Verdana" panose="020B0604030504040204" pitchFamily="34" charset="0"/>
              </a:rPr>
              <a:t>Because I believe that the teachers and staffs are </a:t>
            </a:r>
            <a:r>
              <a:rPr lang="en-NZ" sz="800" b="1" i="1">
                <a:solidFill>
                  <a:srgbClr val="404040"/>
                </a:solidFill>
                <a:latin typeface="Verdana" panose="020B0604030504040204" pitchFamily="34" charset="0"/>
                <a:ea typeface="Verdana" panose="020B0604030504040204" pitchFamily="34" charset="0"/>
              </a:rPr>
              <a:t>very professional</a:t>
            </a:r>
            <a:r>
              <a:rPr lang="en-NZ" sz="800" i="1">
                <a:solidFill>
                  <a:srgbClr val="404040"/>
                </a:solidFill>
                <a:latin typeface="Verdana" panose="020B0604030504040204" pitchFamily="34" charset="0"/>
                <a:ea typeface="Verdana" panose="020B0604030504040204" pitchFamily="34" charset="0"/>
              </a:rPr>
              <a:t>, and I like the </a:t>
            </a:r>
            <a:r>
              <a:rPr lang="en-NZ" sz="800" b="1" i="1">
                <a:solidFill>
                  <a:srgbClr val="404040"/>
                </a:solidFill>
                <a:latin typeface="Verdana" panose="020B0604030504040204" pitchFamily="34" charset="0"/>
                <a:ea typeface="Verdana" panose="020B0604030504040204" pitchFamily="34" charset="0"/>
              </a:rPr>
              <a:t>friendly methods </a:t>
            </a:r>
            <a:r>
              <a:rPr lang="en-NZ" sz="800" i="1">
                <a:solidFill>
                  <a:srgbClr val="404040"/>
                </a:solidFill>
                <a:latin typeface="Verdana" panose="020B0604030504040204" pitchFamily="34" charset="0"/>
                <a:ea typeface="Verdana" panose="020B0604030504040204" pitchFamily="34" charset="0"/>
              </a:rPr>
              <a:t>which make me more </a:t>
            </a:r>
            <a:r>
              <a:rPr lang="en-NZ" sz="800" b="1" i="1">
                <a:solidFill>
                  <a:srgbClr val="404040"/>
                </a:solidFill>
                <a:latin typeface="Verdana" panose="020B0604030504040204" pitchFamily="34" charset="0"/>
                <a:ea typeface="Verdana" panose="020B0604030504040204" pitchFamily="34" charset="0"/>
              </a:rPr>
              <a:t>comfortable</a:t>
            </a:r>
            <a:r>
              <a:rPr lang="en-NZ" sz="800" i="1">
                <a:solidFill>
                  <a:srgbClr val="404040"/>
                </a:solidFill>
                <a:latin typeface="Verdana" panose="020B0604030504040204" pitchFamily="34" charset="0"/>
                <a:ea typeface="Verdana" panose="020B0604030504040204" pitchFamily="34" charset="0"/>
              </a:rPr>
              <a:t> studying there.</a:t>
            </a:r>
          </a:p>
          <a:p>
            <a:pPr>
              <a:spcAft>
                <a:spcPts val="600"/>
              </a:spcAft>
            </a:pPr>
            <a:r>
              <a:rPr lang="en-NZ" sz="800" i="1">
                <a:solidFill>
                  <a:srgbClr val="404040"/>
                </a:solidFill>
                <a:latin typeface="Verdana" panose="020B0604030504040204" pitchFamily="34" charset="0"/>
                <a:ea typeface="Verdana" panose="020B0604030504040204" pitchFamily="34" charset="0"/>
              </a:rPr>
              <a:t>The teachers that I have are very </a:t>
            </a:r>
            <a:r>
              <a:rPr lang="en-NZ" sz="800" b="1" i="1">
                <a:solidFill>
                  <a:srgbClr val="404040"/>
                </a:solidFill>
                <a:latin typeface="Verdana" panose="020B0604030504040204" pitchFamily="34" charset="0"/>
                <a:ea typeface="Verdana" panose="020B0604030504040204" pitchFamily="34" charset="0"/>
              </a:rPr>
              <a:t>genuine</a:t>
            </a:r>
            <a:r>
              <a:rPr lang="en-NZ" sz="800" i="1">
                <a:solidFill>
                  <a:srgbClr val="404040"/>
                </a:solidFill>
                <a:latin typeface="Verdana" panose="020B0604030504040204" pitchFamily="34" charset="0"/>
                <a:ea typeface="Verdana" panose="020B0604030504040204" pitchFamily="34" charset="0"/>
              </a:rPr>
              <a:t> and </a:t>
            </a:r>
            <a:r>
              <a:rPr lang="en-NZ" sz="800" b="1" i="1">
                <a:solidFill>
                  <a:srgbClr val="404040"/>
                </a:solidFill>
                <a:latin typeface="Verdana" panose="020B0604030504040204" pitchFamily="34" charset="0"/>
                <a:ea typeface="Verdana" panose="020B0604030504040204" pitchFamily="34" charset="0"/>
              </a:rPr>
              <a:t>understanding</a:t>
            </a:r>
            <a:r>
              <a:rPr lang="en-NZ" sz="800" i="1">
                <a:solidFill>
                  <a:srgbClr val="404040"/>
                </a:solidFill>
                <a:latin typeface="Verdana" panose="020B0604030504040204" pitchFamily="34" charset="0"/>
                <a:ea typeface="Verdana" panose="020B0604030504040204" pitchFamily="34" charset="0"/>
              </a:rPr>
              <a:t>, they always try their best to help me </a:t>
            </a:r>
            <a:r>
              <a:rPr lang="en-NZ" sz="800" b="1" i="1">
                <a:solidFill>
                  <a:srgbClr val="404040"/>
                </a:solidFill>
                <a:latin typeface="Verdana" panose="020B0604030504040204" pitchFamily="34" charset="0"/>
                <a:ea typeface="Verdana" panose="020B0604030504040204" pitchFamily="34" charset="0"/>
              </a:rPr>
              <a:t>achieve my goals </a:t>
            </a:r>
            <a:r>
              <a:rPr lang="en-NZ" sz="800" i="1">
                <a:solidFill>
                  <a:srgbClr val="404040"/>
                </a:solidFill>
                <a:latin typeface="Verdana" panose="020B0604030504040204" pitchFamily="34" charset="0"/>
                <a:ea typeface="Verdana" panose="020B0604030504040204" pitchFamily="34" charset="0"/>
              </a:rPr>
              <a:t>which </a:t>
            </a:r>
            <a:r>
              <a:rPr lang="en-NZ" sz="800" b="1" i="1">
                <a:solidFill>
                  <a:srgbClr val="404040"/>
                </a:solidFill>
                <a:latin typeface="Verdana" panose="020B0604030504040204" pitchFamily="34" charset="0"/>
                <a:ea typeface="Verdana" panose="020B0604030504040204" pitchFamily="34" charset="0"/>
              </a:rPr>
              <a:t>encourages me </a:t>
            </a:r>
            <a:r>
              <a:rPr lang="en-NZ" sz="800" i="1">
                <a:solidFill>
                  <a:srgbClr val="404040"/>
                </a:solidFill>
                <a:latin typeface="Verdana" panose="020B0604030504040204" pitchFamily="34" charset="0"/>
                <a:ea typeface="Verdana" panose="020B0604030504040204" pitchFamily="34" charset="0"/>
              </a:rPr>
              <a:t>to do my best in return.</a:t>
            </a:r>
          </a:p>
        </p:txBody>
      </p:sp>
      <p:sp>
        <p:nvSpPr>
          <p:cNvPr id="8" name="Rectangle 7">
            <a:extLst>
              <a:ext uri="{FF2B5EF4-FFF2-40B4-BE49-F238E27FC236}">
                <a16:creationId xmlns:a16="http://schemas.microsoft.com/office/drawing/2014/main" id="{AC3FE716-8F93-4852-A973-0310D8A6041D}"/>
              </a:ext>
            </a:extLst>
          </p:cNvPr>
          <p:cNvSpPr/>
          <p:nvPr/>
        </p:nvSpPr>
        <p:spPr>
          <a:xfrm>
            <a:off x="4615131" y="2113473"/>
            <a:ext cx="4002333" cy="40457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Poor communication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between students and teachers. As well as unorganised course content and poor teaching method.</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Courses are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inconsistent</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Tutors are inconsistent.  Tutors let bolshy students who love their own voices run the class.</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I have had a few great semesters, but things have been different. The lecturers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don't seem experienced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enough to know the best approaches for teaching.</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The course content is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not communicated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well. The materials are not up to date, the chosen software have multiple bugs. Lecturers need to better their communication</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Some lecturers are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not well prepared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for their job, and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cannot explain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the materials clearly and logically.</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In my experience the classes are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over-enrolled</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and lecturers are unable to deliver courses adequately due to their size, which also means they've stayed online for over a year now.</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Because of how up and down the lecturers are,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some are interested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in teaching you and others are not. Sometimes feels like i’m working for a lecturer rather than learning from them.</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I have recently had a poor experience with a lecturer with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no teaching experience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which is severely affecting my ability to learn. Also, the lecturers spoken English is particularly poor which I would have expected would have needed to be of a much higher standard.</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I don’t think teachers are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properly trained</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they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ignore</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student’s problems and suggestions. Some of the activities, are not being allowed free navigation and sufficient time to finish, which needs lots of time to go through 64 drawings before answering, raised issue twice but no hearing. Few teachers are biased and marking inappropriately.</a:t>
            </a: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0149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494631-73B9-460F-ADC0-7163885A6EF7}"/>
              </a:ext>
            </a:extLst>
          </p:cNvPr>
          <p:cNvSpPr>
            <a:spLocks noGrp="1"/>
          </p:cNvSpPr>
          <p:nvPr>
            <p:ph idx="1"/>
          </p:nvPr>
        </p:nvSpPr>
        <p:spPr/>
        <p:txBody>
          <a:bodyPr/>
          <a:lstStyle/>
          <a:p>
            <a:r>
              <a:rPr lang="en-NZ" sz="1600" dirty="0"/>
              <a:t>Student comments </a:t>
            </a:r>
            <a:r>
              <a:rPr lang="en-NZ" sz="1600"/>
              <a:t>about </a:t>
            </a:r>
            <a:r>
              <a:rPr lang="en-NZ" sz="1600" b="1"/>
              <a:t>Course Content</a:t>
            </a:r>
            <a:endParaRPr lang="en-NZ" sz="1600" b="1" dirty="0"/>
          </a:p>
          <a:p>
            <a:endParaRPr lang="en-NZ" sz="1600" dirty="0"/>
          </a:p>
        </p:txBody>
      </p:sp>
      <p:sp>
        <p:nvSpPr>
          <p:cNvPr id="3" name="Footer Placeholder 2">
            <a:extLst>
              <a:ext uri="{FF2B5EF4-FFF2-40B4-BE49-F238E27FC236}">
                <a16:creationId xmlns:a16="http://schemas.microsoft.com/office/drawing/2014/main" id="{5C2B0A5B-25E3-4638-AE72-11A8923C6BBE}"/>
              </a:ext>
            </a:extLst>
          </p:cNvPr>
          <p:cNvSpPr>
            <a:spLocks noGrp="1"/>
          </p:cNvSpPr>
          <p:nvPr>
            <p:ph type="ftr" sz="quarter" idx="11"/>
          </p:nvPr>
        </p:nvSpPr>
        <p:spPr/>
        <p:txBody>
          <a:bodyPr/>
          <a:lstStyle/>
          <a:p>
            <a:pPr>
              <a:defRPr/>
            </a:pPr>
            <a:r>
              <a:rPr lang="en-US"/>
              <a:t>&gt;&gt;MARKETING</a:t>
            </a:r>
            <a:endParaRPr lang="en-US" dirty="0"/>
          </a:p>
        </p:txBody>
      </p:sp>
      <p:sp>
        <p:nvSpPr>
          <p:cNvPr id="4" name="Title 3">
            <a:extLst>
              <a:ext uri="{FF2B5EF4-FFF2-40B4-BE49-F238E27FC236}">
                <a16:creationId xmlns:a16="http://schemas.microsoft.com/office/drawing/2014/main" id="{D8CC63BB-F869-425B-A202-368D62EB00D1}"/>
              </a:ext>
            </a:extLst>
          </p:cNvPr>
          <p:cNvSpPr>
            <a:spLocks noGrp="1"/>
          </p:cNvSpPr>
          <p:nvPr>
            <p:ph type="title"/>
          </p:nvPr>
        </p:nvSpPr>
        <p:spPr/>
        <p:txBody>
          <a:bodyPr/>
          <a:lstStyle/>
          <a:p>
            <a:r>
              <a:rPr lang="en-NZ" dirty="0"/>
              <a:t>Many courses are receiving positive comments, but others have outdated material and appear disorganised</a:t>
            </a:r>
          </a:p>
        </p:txBody>
      </p:sp>
      <p:sp>
        <p:nvSpPr>
          <p:cNvPr id="7" name="Rectangle 6">
            <a:extLst>
              <a:ext uri="{FF2B5EF4-FFF2-40B4-BE49-F238E27FC236}">
                <a16:creationId xmlns:a16="http://schemas.microsoft.com/office/drawing/2014/main" id="{6318CCE8-4749-4A55-93D6-32FD02899BD0}"/>
              </a:ext>
            </a:extLst>
          </p:cNvPr>
          <p:cNvSpPr/>
          <p:nvPr/>
        </p:nvSpPr>
        <p:spPr>
          <a:xfrm>
            <a:off x="526537" y="2113472"/>
            <a:ext cx="4002333"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b="1" i="1">
                <a:solidFill>
                  <a:srgbClr val="404040"/>
                </a:solidFill>
                <a:latin typeface="Verdana" panose="020B0604030504040204" pitchFamily="34" charset="0"/>
                <a:ea typeface="Verdana" panose="020B0604030504040204" pitchFamily="34" charset="0"/>
              </a:rPr>
              <a:t>Practical knowledge </a:t>
            </a:r>
            <a:r>
              <a:rPr lang="en-NZ" sz="800" i="1">
                <a:solidFill>
                  <a:srgbClr val="404040"/>
                </a:solidFill>
                <a:latin typeface="Verdana" panose="020B0604030504040204" pitchFamily="34" charset="0"/>
                <a:ea typeface="Verdana" panose="020B0604030504040204" pitchFamily="34" charset="0"/>
              </a:rPr>
              <a:t>given by people already working in industry</a:t>
            </a:r>
          </a:p>
          <a:p>
            <a:pPr>
              <a:spcAft>
                <a:spcPts val="600"/>
              </a:spcAft>
            </a:pPr>
            <a:r>
              <a:rPr lang="en-NZ" sz="800" i="1">
                <a:solidFill>
                  <a:srgbClr val="404040"/>
                </a:solidFill>
                <a:latin typeface="Verdana" panose="020B0604030504040204" pitchFamily="34" charset="0"/>
                <a:ea typeface="Verdana" panose="020B0604030504040204" pitchFamily="34" charset="0"/>
              </a:rPr>
              <a:t>The course is </a:t>
            </a:r>
            <a:r>
              <a:rPr lang="en-NZ" sz="800" b="1" i="1">
                <a:solidFill>
                  <a:srgbClr val="404040"/>
                </a:solidFill>
                <a:latin typeface="Verdana" panose="020B0604030504040204" pitchFamily="34" charset="0"/>
                <a:ea typeface="Verdana" panose="020B0604030504040204" pitchFamily="34" charset="0"/>
              </a:rPr>
              <a:t>very useful</a:t>
            </a:r>
            <a:r>
              <a:rPr lang="en-NZ" sz="800" i="1">
                <a:solidFill>
                  <a:srgbClr val="404040"/>
                </a:solidFill>
                <a:latin typeface="Verdana" panose="020B0604030504040204" pitchFamily="34" charset="0"/>
                <a:ea typeface="Verdana" panose="020B0604030504040204" pitchFamily="34" charset="0"/>
              </a:rPr>
              <a:t>, the tutor is very professional.</a:t>
            </a:r>
          </a:p>
          <a:p>
            <a:pPr>
              <a:spcAft>
                <a:spcPts val="600"/>
              </a:spcAft>
            </a:pPr>
            <a:r>
              <a:rPr lang="en-NZ" sz="800" i="1">
                <a:solidFill>
                  <a:srgbClr val="404040"/>
                </a:solidFill>
                <a:latin typeface="Verdana" panose="020B0604030504040204" pitchFamily="34" charset="0"/>
                <a:ea typeface="Verdana" panose="020B0604030504040204" pitchFamily="34" charset="0"/>
              </a:rPr>
              <a:t>Very </a:t>
            </a:r>
            <a:r>
              <a:rPr lang="en-NZ" sz="800" b="1" i="1">
                <a:solidFill>
                  <a:srgbClr val="404040"/>
                </a:solidFill>
                <a:latin typeface="Verdana" panose="020B0604030504040204" pitchFamily="34" charset="0"/>
                <a:ea typeface="Verdana" panose="020B0604030504040204" pitchFamily="34" charset="0"/>
              </a:rPr>
              <a:t>practical</a:t>
            </a:r>
            <a:r>
              <a:rPr lang="en-NZ" sz="800" i="1">
                <a:solidFill>
                  <a:srgbClr val="404040"/>
                </a:solidFill>
                <a:latin typeface="Verdana" panose="020B0604030504040204" pitchFamily="34" charset="0"/>
                <a:ea typeface="Verdana" panose="020B0604030504040204" pitchFamily="34" charset="0"/>
              </a:rPr>
              <a:t> content, </a:t>
            </a:r>
            <a:r>
              <a:rPr lang="en-NZ" sz="800" b="1" i="1">
                <a:solidFill>
                  <a:srgbClr val="404040"/>
                </a:solidFill>
                <a:latin typeface="Verdana" panose="020B0604030504040204" pitchFamily="34" charset="0"/>
                <a:ea typeface="Verdana" panose="020B0604030504040204" pitchFamily="34" charset="0"/>
              </a:rPr>
              <a:t>industry focussed</a:t>
            </a:r>
            <a:r>
              <a:rPr lang="en-NZ" sz="800" i="1">
                <a:solidFill>
                  <a:srgbClr val="404040"/>
                </a:solidFill>
                <a:latin typeface="Verdana" panose="020B0604030504040204" pitchFamily="34" charset="0"/>
                <a:ea typeface="Verdana" panose="020B0604030504040204" pitchFamily="34" charset="0"/>
              </a:rPr>
              <a:t>. Good, up to date facilities.</a:t>
            </a:r>
          </a:p>
          <a:p>
            <a:pPr>
              <a:spcAft>
                <a:spcPts val="600"/>
              </a:spcAft>
            </a:pPr>
            <a:r>
              <a:rPr lang="en-NZ" sz="800" i="1">
                <a:solidFill>
                  <a:srgbClr val="404040"/>
                </a:solidFill>
                <a:latin typeface="Verdana" panose="020B0604030504040204" pitchFamily="34" charset="0"/>
                <a:ea typeface="Verdana" panose="020B0604030504040204" pitchFamily="34" charset="0"/>
              </a:rPr>
              <a:t>Very good support from teaching staff with </a:t>
            </a:r>
            <a:r>
              <a:rPr lang="en-NZ" sz="800" b="1" i="1">
                <a:solidFill>
                  <a:srgbClr val="404040"/>
                </a:solidFill>
                <a:latin typeface="Verdana" panose="020B0604030504040204" pitchFamily="34" charset="0"/>
                <a:ea typeface="Verdana" panose="020B0604030504040204" pitchFamily="34" charset="0"/>
              </a:rPr>
              <a:t>real world learning </a:t>
            </a:r>
            <a:r>
              <a:rPr lang="en-NZ" sz="800" i="1">
                <a:solidFill>
                  <a:srgbClr val="404040"/>
                </a:solidFill>
                <a:latin typeface="Verdana" panose="020B0604030504040204" pitchFamily="34" charset="0"/>
                <a:ea typeface="Verdana" panose="020B0604030504040204" pitchFamily="34" charset="0"/>
              </a:rPr>
              <a:t>experiences.</a:t>
            </a:r>
          </a:p>
          <a:p>
            <a:pPr>
              <a:spcAft>
                <a:spcPts val="600"/>
              </a:spcAft>
            </a:pPr>
            <a:r>
              <a:rPr lang="en-NZ" sz="800" i="1">
                <a:solidFill>
                  <a:srgbClr val="404040"/>
                </a:solidFill>
                <a:latin typeface="Verdana" panose="020B0604030504040204" pitchFamily="34" charset="0"/>
                <a:ea typeface="Verdana" panose="020B0604030504040204" pitchFamily="34" charset="0"/>
              </a:rPr>
              <a:t>Practical courses for construction that lead to a </a:t>
            </a:r>
            <a:r>
              <a:rPr lang="en-NZ" sz="800" b="1" i="1">
                <a:solidFill>
                  <a:srgbClr val="404040"/>
                </a:solidFill>
                <a:latin typeface="Verdana" panose="020B0604030504040204" pitchFamily="34" charset="0"/>
                <a:ea typeface="Verdana" panose="020B0604030504040204" pitchFamily="34" charset="0"/>
              </a:rPr>
              <a:t>real career </a:t>
            </a:r>
            <a:r>
              <a:rPr lang="en-NZ" sz="800" i="1">
                <a:solidFill>
                  <a:srgbClr val="404040"/>
                </a:solidFill>
                <a:latin typeface="Verdana" panose="020B0604030504040204" pitchFamily="34" charset="0"/>
                <a:ea typeface="Verdana" panose="020B0604030504040204" pitchFamily="34" charset="0"/>
              </a:rPr>
              <a:t>and employment</a:t>
            </a:r>
          </a:p>
          <a:p>
            <a:pPr>
              <a:spcAft>
                <a:spcPts val="600"/>
              </a:spcAft>
            </a:pPr>
            <a:r>
              <a:rPr lang="en-NZ" sz="800" i="1">
                <a:solidFill>
                  <a:srgbClr val="404040"/>
                </a:solidFill>
                <a:latin typeface="Verdana" panose="020B0604030504040204" pitchFamily="34" charset="0"/>
                <a:ea typeface="Verdana" panose="020B0604030504040204" pitchFamily="34" charset="0"/>
              </a:rPr>
              <a:t>I like the </a:t>
            </a:r>
            <a:r>
              <a:rPr lang="en-NZ" sz="800" b="1" i="1">
                <a:solidFill>
                  <a:srgbClr val="404040"/>
                </a:solidFill>
                <a:latin typeface="Verdana" panose="020B0604030504040204" pitchFamily="34" charset="0"/>
                <a:ea typeface="Verdana" panose="020B0604030504040204" pitchFamily="34" charset="0"/>
              </a:rPr>
              <a:t>practical</a:t>
            </a:r>
            <a:r>
              <a:rPr lang="en-NZ" sz="800" i="1">
                <a:solidFill>
                  <a:srgbClr val="404040"/>
                </a:solidFill>
                <a:latin typeface="Verdana" panose="020B0604030504040204" pitchFamily="34" charset="0"/>
                <a:ea typeface="Verdana" panose="020B0604030504040204" pitchFamily="34" charset="0"/>
              </a:rPr>
              <a:t> nature of the course, the quality of teaching and the facilities.</a:t>
            </a:r>
          </a:p>
          <a:p>
            <a:pPr>
              <a:spcAft>
                <a:spcPts val="600"/>
              </a:spcAft>
            </a:pPr>
            <a:r>
              <a:rPr lang="en-NZ" sz="800" i="1">
                <a:solidFill>
                  <a:srgbClr val="404040"/>
                </a:solidFill>
                <a:latin typeface="Verdana" panose="020B0604030504040204" pitchFamily="34" charset="0"/>
                <a:ea typeface="Verdana" panose="020B0604030504040204" pitchFamily="34" charset="0"/>
              </a:rPr>
              <a:t>Unitec is a friendly place, with lots of courses, but smaller classes that gives </a:t>
            </a:r>
            <a:r>
              <a:rPr lang="en-NZ" sz="800" b="1" i="1">
                <a:solidFill>
                  <a:srgbClr val="404040"/>
                </a:solidFill>
                <a:latin typeface="Verdana" panose="020B0604030504040204" pitchFamily="34" charset="0"/>
                <a:ea typeface="Verdana" panose="020B0604030504040204" pitchFamily="34" charset="0"/>
              </a:rPr>
              <a:t>hands-on experience</a:t>
            </a:r>
            <a:r>
              <a:rPr lang="en-NZ" sz="800" i="1">
                <a:solidFill>
                  <a:srgbClr val="404040"/>
                </a:solidFill>
                <a:latin typeface="Verdana" panose="020B0604030504040204" pitchFamily="34" charset="0"/>
                <a:ea typeface="Verdana" panose="020B0604030504040204" pitchFamily="34" charset="0"/>
              </a:rPr>
              <a:t>.</a:t>
            </a:r>
          </a:p>
          <a:p>
            <a:pPr>
              <a:spcAft>
                <a:spcPts val="600"/>
              </a:spcAft>
            </a:pPr>
            <a:r>
              <a:rPr lang="en-NZ" sz="800" i="1">
                <a:solidFill>
                  <a:srgbClr val="404040"/>
                </a:solidFill>
                <a:latin typeface="Verdana" panose="020B0604030504040204" pitchFamily="34" charset="0"/>
                <a:ea typeface="Verdana" panose="020B0604030504040204" pitchFamily="34" charset="0"/>
              </a:rPr>
              <a:t>Lecturers are very friendly and helpful.  Its also easy to get a job coming from Unitec with some practical</a:t>
            </a:r>
            <a:r>
              <a:rPr lang="en-NZ" sz="800" b="1" i="1">
                <a:solidFill>
                  <a:srgbClr val="404040"/>
                </a:solidFill>
                <a:latin typeface="Verdana" panose="020B0604030504040204" pitchFamily="34" charset="0"/>
                <a:ea typeface="Verdana" panose="020B0604030504040204" pitchFamily="34" charset="0"/>
              </a:rPr>
              <a:t> practice </a:t>
            </a:r>
            <a:r>
              <a:rPr lang="en-NZ" sz="800" i="1">
                <a:solidFill>
                  <a:srgbClr val="404040"/>
                </a:solidFill>
                <a:latin typeface="Verdana" panose="020B0604030504040204" pitchFamily="34" charset="0"/>
                <a:ea typeface="Verdana" panose="020B0604030504040204" pitchFamily="34" charset="0"/>
              </a:rPr>
              <a:t>we do.</a:t>
            </a:r>
          </a:p>
          <a:p>
            <a:pPr>
              <a:spcAft>
                <a:spcPts val="600"/>
              </a:spcAft>
            </a:pPr>
            <a:r>
              <a:rPr lang="en-NZ" sz="800" i="1">
                <a:solidFill>
                  <a:srgbClr val="404040"/>
                </a:solidFill>
                <a:latin typeface="Verdana" panose="020B0604030504040204" pitchFamily="34" charset="0"/>
                <a:ea typeface="Verdana" panose="020B0604030504040204" pitchFamily="34" charset="0"/>
              </a:rPr>
              <a:t>I feel welcome in Unitec. All tutors are really nice and knowledgable. The course is very practical and </a:t>
            </a:r>
            <a:r>
              <a:rPr lang="en-NZ" sz="800" b="1" i="1">
                <a:solidFill>
                  <a:srgbClr val="404040"/>
                </a:solidFill>
                <a:latin typeface="Verdana" panose="020B0604030504040204" pitchFamily="34" charset="0"/>
                <a:ea typeface="Verdana" panose="020B0604030504040204" pitchFamily="34" charset="0"/>
              </a:rPr>
              <a:t>applicable in the industry</a:t>
            </a:r>
            <a:r>
              <a:rPr lang="en-NZ" sz="800" i="1">
                <a:solidFill>
                  <a:srgbClr val="404040"/>
                </a:solidFill>
                <a:latin typeface="Verdana" panose="020B0604030504040204" pitchFamily="34" charset="0"/>
                <a:ea typeface="Verdana" panose="020B0604030504040204" pitchFamily="34" charset="0"/>
              </a:rPr>
              <a:t>.</a:t>
            </a:r>
          </a:p>
          <a:p>
            <a:pPr>
              <a:spcAft>
                <a:spcPts val="600"/>
              </a:spcAft>
            </a:pPr>
            <a:r>
              <a:rPr lang="en-NZ" sz="800" i="1">
                <a:solidFill>
                  <a:srgbClr val="404040"/>
                </a:solidFill>
                <a:latin typeface="Verdana" panose="020B0604030504040204" pitchFamily="34" charset="0"/>
                <a:ea typeface="Verdana" panose="020B0604030504040204" pitchFamily="34" charset="0"/>
              </a:rPr>
              <a:t>The content &amp; context are "</a:t>
            </a:r>
            <a:r>
              <a:rPr lang="en-NZ" sz="800" b="1" i="1">
                <a:solidFill>
                  <a:srgbClr val="404040"/>
                </a:solidFill>
                <a:latin typeface="Verdana" panose="020B0604030504040204" pitchFamily="34" charset="0"/>
                <a:ea typeface="Verdana" panose="020B0604030504040204" pitchFamily="34" charset="0"/>
              </a:rPr>
              <a:t>real</a:t>
            </a:r>
            <a:r>
              <a:rPr lang="en-NZ" sz="800" i="1">
                <a:solidFill>
                  <a:srgbClr val="404040"/>
                </a:solidFill>
                <a:latin typeface="Verdana" panose="020B0604030504040204" pitchFamily="34" charset="0"/>
                <a:ea typeface="Verdana" panose="020B0604030504040204" pitchFamily="34" charset="0"/>
              </a:rPr>
              <a:t>".  Relevant to the past present &amp; future.  Every tutor has an individuality yet united front with content &amp; delivery.</a:t>
            </a:r>
          </a:p>
          <a:p>
            <a:pPr>
              <a:spcAft>
                <a:spcPts val="600"/>
              </a:spcAft>
            </a:pPr>
            <a:r>
              <a:rPr lang="en-NZ" sz="800" i="1">
                <a:solidFill>
                  <a:srgbClr val="404040"/>
                </a:solidFill>
                <a:latin typeface="Verdana" panose="020B0604030504040204" pitchFamily="34" charset="0"/>
                <a:ea typeface="Verdana" panose="020B0604030504040204" pitchFamily="34" charset="0"/>
              </a:rPr>
              <a:t>… Course </a:t>
            </a:r>
            <a:r>
              <a:rPr lang="en-NZ" sz="800" b="1" i="1">
                <a:solidFill>
                  <a:srgbClr val="404040"/>
                </a:solidFill>
                <a:latin typeface="Verdana" panose="020B0604030504040204" pitchFamily="34" charset="0"/>
                <a:ea typeface="Verdana" panose="020B0604030504040204" pitchFamily="34" charset="0"/>
              </a:rPr>
              <a:t>content is current </a:t>
            </a:r>
            <a:r>
              <a:rPr lang="en-NZ" sz="800" i="1">
                <a:solidFill>
                  <a:srgbClr val="404040"/>
                </a:solidFill>
                <a:latin typeface="Verdana" panose="020B0604030504040204" pitchFamily="34" charset="0"/>
                <a:ea typeface="Verdana" panose="020B0604030504040204" pitchFamily="34" charset="0"/>
              </a:rPr>
              <a:t>and relevant to service requirements.</a:t>
            </a:r>
          </a:p>
          <a:p>
            <a:pPr>
              <a:spcAft>
                <a:spcPts val="600"/>
              </a:spcAft>
            </a:pPr>
            <a:r>
              <a:rPr lang="en-NZ" sz="800" i="1">
                <a:solidFill>
                  <a:srgbClr val="404040"/>
                </a:solidFill>
                <a:latin typeface="Verdana" panose="020B0604030504040204" pitchFamily="34" charset="0"/>
                <a:ea typeface="Verdana" panose="020B0604030504040204" pitchFamily="34" charset="0"/>
              </a:rPr>
              <a:t>Studied at other tertiary institutes where learning was heavily theory focused whereas Unitec provides more </a:t>
            </a:r>
            <a:r>
              <a:rPr lang="en-NZ" sz="800" b="1" i="1">
                <a:solidFill>
                  <a:srgbClr val="404040"/>
                </a:solidFill>
                <a:latin typeface="Verdana" panose="020B0604030504040204" pitchFamily="34" charset="0"/>
                <a:ea typeface="Verdana" panose="020B0604030504040204" pitchFamily="34" charset="0"/>
              </a:rPr>
              <a:t>specific industry training </a:t>
            </a:r>
            <a:r>
              <a:rPr lang="en-NZ" sz="800" i="1">
                <a:solidFill>
                  <a:srgbClr val="404040"/>
                </a:solidFill>
                <a:latin typeface="Verdana" panose="020B0604030504040204" pitchFamily="34" charset="0"/>
                <a:ea typeface="Verdana" panose="020B0604030504040204" pitchFamily="34" charset="0"/>
              </a:rPr>
              <a:t>which provides better preparation for careers</a:t>
            </a:r>
          </a:p>
          <a:p>
            <a:pPr>
              <a:spcAft>
                <a:spcPts val="600"/>
              </a:spcAft>
            </a:pPr>
            <a:r>
              <a:rPr lang="en-NZ" sz="800" i="1">
                <a:solidFill>
                  <a:srgbClr val="404040"/>
                </a:solidFill>
                <a:latin typeface="Verdana" panose="020B0604030504040204" pitchFamily="34" charset="0"/>
                <a:ea typeface="Verdana" panose="020B0604030504040204" pitchFamily="34" charset="0"/>
              </a:rPr>
              <a:t>I really like the delivery style of the lecture and the </a:t>
            </a:r>
            <a:r>
              <a:rPr lang="en-NZ" sz="800" b="1" i="1">
                <a:solidFill>
                  <a:srgbClr val="404040"/>
                </a:solidFill>
                <a:latin typeface="Verdana" panose="020B0604030504040204" pitchFamily="34" charset="0"/>
                <a:ea typeface="Verdana" panose="020B0604030504040204" pitchFamily="34" charset="0"/>
              </a:rPr>
              <a:t>practical sessions </a:t>
            </a:r>
            <a:r>
              <a:rPr lang="en-NZ" sz="800" i="1">
                <a:solidFill>
                  <a:srgbClr val="404040"/>
                </a:solidFill>
                <a:latin typeface="Verdana" panose="020B0604030504040204" pitchFamily="34" charset="0"/>
                <a:ea typeface="Verdana" panose="020B0604030504040204" pitchFamily="34" charset="0"/>
              </a:rPr>
              <a:t>after class are the best as most of the University in the Auckland region don't focus on practical learning.</a:t>
            </a:r>
          </a:p>
        </p:txBody>
      </p:sp>
      <p:sp>
        <p:nvSpPr>
          <p:cNvPr id="8" name="Rectangle 7">
            <a:extLst>
              <a:ext uri="{FF2B5EF4-FFF2-40B4-BE49-F238E27FC236}">
                <a16:creationId xmlns:a16="http://schemas.microsoft.com/office/drawing/2014/main" id="{AC3FE716-8F93-4852-A973-0310D8A6041D}"/>
              </a:ext>
            </a:extLst>
          </p:cNvPr>
          <p:cNvSpPr/>
          <p:nvPr/>
        </p:nvSpPr>
        <p:spPr>
          <a:xfrm>
            <a:off x="4615131" y="2113473"/>
            <a:ext cx="4002333" cy="40457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Poor communication between students and teachers. As well as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unorganised course content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and poor teaching method.</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The course content is not communicated well. The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materials are not up to date</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the chosen software have multiple bugs. </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I feel for two of my courses in particular that we are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not being taught enough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and I am constantly having to attend tutorials to find out the correct information which again is very time consuming.</a:t>
            </a:r>
          </a:p>
          <a:p>
            <a:pPr>
              <a:spcAft>
                <a:spcPts val="600"/>
              </a:spcAft>
            </a:pPr>
            <a:r>
              <a:rPr lang="en-NZ" sz="800" i="1">
                <a:solidFill>
                  <a:srgbClr val="404040"/>
                </a:solidFill>
                <a:latin typeface="Verdana" panose="020B0604030504040204" pitchFamily="34" charset="0"/>
                <a:ea typeface="Verdana" panose="020B0604030504040204" pitchFamily="34" charset="0"/>
              </a:rPr>
              <a:t>Too many foundation papers, would prefer to concentrate on less papers but with </a:t>
            </a:r>
            <a:r>
              <a:rPr lang="en-NZ" sz="800" b="1" i="1">
                <a:solidFill>
                  <a:srgbClr val="404040"/>
                </a:solidFill>
                <a:latin typeface="Verdana" panose="020B0604030504040204" pitchFamily="34" charset="0"/>
                <a:ea typeface="Verdana" panose="020B0604030504040204" pitchFamily="34" charset="0"/>
              </a:rPr>
              <a:t>more in depth training</a:t>
            </a:r>
            <a:r>
              <a:rPr lang="en-NZ" sz="800" i="1">
                <a:solidFill>
                  <a:srgbClr val="404040"/>
                </a:solidFill>
                <a:latin typeface="Verdana" panose="020B0604030504040204" pitchFamily="34" charset="0"/>
                <a:ea typeface="Verdana" panose="020B0604030504040204" pitchFamily="34" charset="0"/>
              </a:rPr>
              <a:t>. More small group tutorials would work better.</a:t>
            </a:r>
          </a:p>
          <a:p>
            <a:pPr>
              <a:spcAft>
                <a:spcPts val="600"/>
              </a:spcAft>
            </a:pPr>
            <a:r>
              <a:rPr lang="en-NZ" sz="800" i="1">
                <a:solidFill>
                  <a:srgbClr val="404040"/>
                </a:solidFill>
                <a:latin typeface="Verdana" panose="020B0604030504040204" pitchFamily="34" charset="0"/>
                <a:ea typeface="Verdana" panose="020B0604030504040204" pitchFamily="34" charset="0"/>
              </a:rPr>
              <a:t>The course has </a:t>
            </a:r>
            <a:r>
              <a:rPr lang="en-NZ" sz="800" b="1" i="1">
                <a:solidFill>
                  <a:srgbClr val="404040"/>
                </a:solidFill>
                <a:latin typeface="Verdana" panose="020B0604030504040204" pitchFamily="34" charset="0"/>
                <a:ea typeface="Verdana" panose="020B0604030504040204" pitchFamily="34" charset="0"/>
              </a:rPr>
              <a:t>not been relevant </a:t>
            </a:r>
            <a:r>
              <a:rPr lang="en-NZ" sz="800" i="1">
                <a:solidFill>
                  <a:srgbClr val="404040"/>
                </a:solidFill>
                <a:latin typeface="Verdana" panose="020B0604030504040204" pitchFamily="34" charset="0"/>
                <a:ea typeface="Verdana" panose="020B0604030504040204" pitchFamily="34" charset="0"/>
              </a:rPr>
              <a:t>to performing at a higher level in my career</a:t>
            </a:r>
          </a:p>
          <a:p>
            <a:pPr>
              <a:spcAft>
                <a:spcPts val="600"/>
              </a:spcAft>
            </a:pPr>
            <a:r>
              <a:rPr lang="en-NZ" sz="800" i="1">
                <a:solidFill>
                  <a:srgbClr val="404040"/>
                </a:solidFill>
                <a:latin typeface="Verdana" panose="020B0604030504040204" pitchFamily="34" charset="0"/>
                <a:ea typeface="Verdana" panose="020B0604030504040204" pitchFamily="34" charset="0"/>
              </a:rPr>
              <a:t>Unorganized, a lack of consistency over courses, </a:t>
            </a:r>
            <a:r>
              <a:rPr lang="en-NZ" sz="800" b="1" i="1">
                <a:solidFill>
                  <a:srgbClr val="404040"/>
                </a:solidFill>
                <a:latin typeface="Verdana" panose="020B0604030504040204" pitchFamily="34" charset="0"/>
                <a:ea typeface="Verdana" panose="020B0604030504040204" pitchFamily="34" charset="0"/>
              </a:rPr>
              <a:t>irrelevant learnings </a:t>
            </a:r>
            <a:r>
              <a:rPr lang="en-NZ" sz="800" i="1">
                <a:solidFill>
                  <a:srgbClr val="404040"/>
                </a:solidFill>
                <a:latin typeface="Verdana" panose="020B0604030504040204" pitchFamily="34" charset="0"/>
                <a:ea typeface="Verdana" panose="020B0604030504040204" pitchFamily="34" charset="0"/>
              </a:rPr>
              <a:t>for my industry instead of focusing on what I'll be doing day to day</a:t>
            </a:r>
          </a:p>
          <a:p>
            <a:pPr>
              <a:spcAft>
                <a:spcPts val="600"/>
              </a:spcAft>
            </a:pPr>
            <a:r>
              <a:rPr lang="en-NZ" sz="800" i="1">
                <a:solidFill>
                  <a:srgbClr val="404040"/>
                </a:solidFill>
                <a:latin typeface="Verdana" panose="020B0604030504040204" pitchFamily="34" charset="0"/>
                <a:ea typeface="Verdana" panose="020B0604030504040204" pitchFamily="34" charset="0"/>
              </a:rPr>
              <a:t>1. Materials taught in class are </a:t>
            </a:r>
            <a:r>
              <a:rPr lang="en-NZ" sz="800" b="1" i="1">
                <a:solidFill>
                  <a:srgbClr val="404040"/>
                </a:solidFill>
                <a:latin typeface="Verdana" panose="020B0604030504040204" pitchFamily="34" charset="0"/>
                <a:ea typeface="Verdana" panose="020B0604030504040204" pitchFamily="34" charset="0"/>
              </a:rPr>
              <a:t>not close to market</a:t>
            </a:r>
            <a:r>
              <a:rPr lang="en-NZ" sz="800" i="1">
                <a:solidFill>
                  <a:srgbClr val="404040"/>
                </a:solidFill>
                <a:latin typeface="Verdana" panose="020B0604030504040204" pitchFamily="34" charset="0"/>
                <a:ea typeface="Verdana" panose="020B0604030504040204" pitchFamily="34" charset="0"/>
              </a:rPr>
              <a:t>.  2. Some lecturers are not well prepared for their job, and cannot explain the materials clearly and logically.</a:t>
            </a:r>
          </a:p>
          <a:p>
            <a:pPr>
              <a:spcAft>
                <a:spcPts val="600"/>
              </a:spcAft>
            </a:pPr>
            <a:r>
              <a:rPr lang="en-NZ" sz="800" i="1">
                <a:solidFill>
                  <a:srgbClr val="404040"/>
                </a:solidFill>
                <a:latin typeface="Verdana" panose="020B0604030504040204" pitchFamily="34" charset="0"/>
                <a:ea typeface="Verdana" panose="020B0604030504040204" pitchFamily="34" charset="0"/>
              </a:rPr>
              <a:t>… I do not feel like the course content can help with future employment.</a:t>
            </a:r>
          </a:p>
          <a:p>
            <a:pPr>
              <a:spcAft>
                <a:spcPts val="600"/>
              </a:spcAft>
            </a:pPr>
            <a:r>
              <a:rPr lang="en-NZ" sz="800" i="1">
                <a:solidFill>
                  <a:srgbClr val="404040"/>
                </a:solidFill>
                <a:latin typeface="Verdana" panose="020B0604030504040204" pitchFamily="34" charset="0"/>
                <a:ea typeface="Verdana" panose="020B0604030504040204" pitchFamily="34" charset="0"/>
              </a:rPr>
              <a:t>Course content is </a:t>
            </a:r>
            <a:r>
              <a:rPr lang="en-NZ" sz="800" b="1" i="1">
                <a:solidFill>
                  <a:srgbClr val="404040"/>
                </a:solidFill>
                <a:latin typeface="Verdana" panose="020B0604030504040204" pitchFamily="34" charset="0"/>
                <a:ea typeface="Verdana" panose="020B0604030504040204" pitchFamily="34" charset="0"/>
              </a:rPr>
              <a:t>not well balanced</a:t>
            </a:r>
            <a:r>
              <a:rPr lang="en-NZ" sz="800" i="1">
                <a:solidFill>
                  <a:srgbClr val="404040"/>
                </a:solidFill>
                <a:latin typeface="Verdana" panose="020B0604030504040204" pitchFamily="34" charset="0"/>
                <a:ea typeface="Verdana" panose="020B0604030504040204" pitchFamily="34" charset="0"/>
              </a:rPr>
              <a:t>. Too much background theory without actually teaching us how to do the job we're training for. And then other times a lot of assumed knowledge particulary around physics and maths principles which for some of us high school learning in these subjects was a long time ago. Lectures are often waffly and badly structured not really conveying the information properly.</a:t>
            </a:r>
          </a:p>
          <a:p>
            <a:pPr>
              <a:spcAft>
                <a:spcPts val="600"/>
              </a:spcAft>
            </a:pPr>
            <a:endParaRPr lang="en-NZ" sz="800" i="1" dirty="0">
              <a:solidFill>
                <a:srgbClr val="40404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87278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a:t>Improvement </a:t>
            </a:r>
            <a:r>
              <a:rPr lang="en-NZ" sz="1600" dirty="0"/>
              <a:t>suggestions </a:t>
            </a:r>
            <a:r>
              <a:rPr lang="en-NZ" sz="1600"/>
              <a:t>for </a:t>
            </a:r>
            <a:r>
              <a:rPr lang="en-NZ" sz="1600" b="1"/>
              <a:t>Teaching</a:t>
            </a:r>
            <a:endParaRPr lang="en-NZ" sz="1600" b="1" dirty="0"/>
          </a:p>
        </p:txBody>
      </p:sp>
      <p:sp>
        <p:nvSpPr>
          <p:cNvPr id="3" name="Footer Placeholder 2"/>
          <p:cNvSpPr>
            <a:spLocks noGrp="1"/>
          </p:cNvSpPr>
          <p:nvPr>
            <p:ph type="ftr" sz="quarter" idx="11"/>
          </p:nvPr>
        </p:nvSpPr>
        <p:spPr/>
        <p:txBody>
          <a:bodyPr/>
          <a:lstStyle/>
          <a:p>
            <a:pPr>
              <a:defRPr/>
            </a:pPr>
            <a:r>
              <a:rPr lang="en-US"/>
              <a:t>&gt;&gt;MARKETING</a:t>
            </a:r>
            <a:endParaRPr lang="en-US" dirty="0"/>
          </a:p>
        </p:txBody>
      </p:sp>
      <p:sp>
        <p:nvSpPr>
          <p:cNvPr id="5" name="Rectangle 4"/>
          <p:cNvSpPr/>
          <p:nvPr/>
        </p:nvSpPr>
        <p:spPr>
          <a:xfrm>
            <a:off x="6150634" y="2115495"/>
            <a:ext cx="2466830" cy="265396"/>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a:solidFill>
                  <a:schemeClr val="bg1"/>
                </a:solidFill>
                <a:latin typeface="Verdana" panose="020B0604030504040204" pitchFamily="34" charset="0"/>
                <a:ea typeface="Verdana" panose="020B0604030504040204" pitchFamily="34" charset="0"/>
                <a:cs typeface="Verdana" panose="020B0604030504040204" pitchFamily="34" charset="0"/>
              </a:rPr>
              <a:t>Assessment</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3338585" y="2115495"/>
            <a:ext cx="2466830" cy="265396"/>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a:solidFill>
                  <a:schemeClr val="bg1"/>
                </a:solidFill>
                <a:latin typeface="Verdana" panose="020B0604030504040204" pitchFamily="34" charset="0"/>
                <a:ea typeface="Verdana" panose="020B0604030504040204" pitchFamily="34" charset="0"/>
                <a:cs typeface="Verdana" panose="020B0604030504040204" pitchFamily="34" charset="0"/>
              </a:rPr>
              <a:t>Delivery</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526537" y="2115495"/>
            <a:ext cx="2466830" cy="26539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a:solidFill>
                  <a:schemeClr val="bg1"/>
                </a:solidFill>
                <a:latin typeface="Verdana" panose="020B0604030504040204" pitchFamily="34" charset="0"/>
                <a:ea typeface="Verdana" panose="020B0604030504040204" pitchFamily="34" charset="0"/>
                <a:cs typeface="Verdana" panose="020B0604030504040204" pitchFamily="34" charset="0"/>
              </a:rPr>
              <a:t>Communication</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526537"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a:solidFill>
                  <a:srgbClr val="404040"/>
                </a:solidFill>
                <a:latin typeface="Verdana" panose="020B0604030504040204" pitchFamily="34" charset="0"/>
                <a:ea typeface="Verdana" panose="020B0604030504040204" pitchFamily="34" charset="0"/>
              </a:rPr>
              <a:t>Employ teachers that are skilled and speak English fluently</a:t>
            </a:r>
          </a:p>
          <a:p>
            <a:pPr>
              <a:spcAft>
                <a:spcPts val="600"/>
              </a:spcAft>
            </a:pPr>
            <a:r>
              <a:rPr lang="en-NZ" sz="800" i="1">
                <a:solidFill>
                  <a:srgbClr val="404040"/>
                </a:solidFill>
                <a:latin typeface="Verdana" panose="020B0604030504040204" pitchFamily="34" charset="0"/>
                <a:ea typeface="Verdana" panose="020B0604030504040204" pitchFamily="34" charset="0"/>
              </a:rPr>
              <a:t>Lectures to be more friendly and encouraging student not discouraging them on any reasons</a:t>
            </a:r>
          </a:p>
          <a:p>
            <a:pPr>
              <a:spcAft>
                <a:spcPts val="600"/>
              </a:spcAft>
            </a:pPr>
            <a:r>
              <a:rPr lang="en-NZ" sz="800" i="1">
                <a:solidFill>
                  <a:srgbClr val="404040"/>
                </a:solidFill>
                <a:latin typeface="Verdana" panose="020B0604030504040204" pitchFamily="34" charset="0"/>
                <a:ea typeface="Verdana" panose="020B0604030504040204" pitchFamily="34" charset="0"/>
              </a:rPr>
              <a:t>Ask the lecturers to use a microphone! Some talk so quietly and their classes are struggling.</a:t>
            </a:r>
          </a:p>
          <a:p>
            <a:pPr>
              <a:spcAft>
                <a:spcPts val="600"/>
              </a:spcAft>
            </a:pPr>
            <a:r>
              <a:rPr lang="en-NZ" sz="800" i="1">
                <a:solidFill>
                  <a:srgbClr val="404040"/>
                </a:solidFill>
                <a:latin typeface="Verdana" panose="020B0604030504040204" pitchFamily="34" charset="0"/>
                <a:ea typeface="Verdana" panose="020B0604030504040204" pitchFamily="34" charset="0"/>
              </a:rPr>
              <a:t>The tutors who take everything personally need to have better communication skills and be more professional within their job.</a:t>
            </a:r>
          </a:p>
          <a:p>
            <a:pPr>
              <a:spcAft>
                <a:spcPts val="600"/>
              </a:spcAft>
            </a:pPr>
            <a:r>
              <a:rPr lang="en-NZ" sz="800" i="1">
                <a:solidFill>
                  <a:srgbClr val="404040"/>
                </a:solidFill>
                <a:latin typeface="Verdana" panose="020B0604030504040204" pitchFamily="34" charset="0"/>
                <a:ea typeface="Verdana" panose="020B0604030504040204" pitchFamily="34" charset="0"/>
              </a:rPr>
              <a:t>Plan what lecturers are going to say in lectures. So often they are improvising and miss the point or use annecdotes, go off on tangents that aren't relevant to the topic</a:t>
            </a:r>
          </a:p>
          <a:p>
            <a:pPr>
              <a:spcAft>
                <a:spcPts val="600"/>
              </a:spcAft>
            </a:pPr>
            <a:r>
              <a:rPr lang="en-NZ" sz="800" i="1">
                <a:solidFill>
                  <a:srgbClr val="404040"/>
                </a:solidFill>
                <a:latin typeface="Verdana" panose="020B0604030504040204" pitchFamily="34" charset="0"/>
                <a:ea typeface="Verdana" panose="020B0604030504040204" pitchFamily="34" charset="0"/>
              </a:rPr>
              <a:t>Some lectures not replying to emails.</a:t>
            </a:r>
          </a:p>
          <a:p>
            <a:pPr>
              <a:spcAft>
                <a:spcPts val="600"/>
              </a:spcAft>
            </a:pPr>
            <a:r>
              <a:rPr lang="en-NZ" sz="800" i="1">
                <a:solidFill>
                  <a:srgbClr val="404040"/>
                </a:solidFill>
                <a:latin typeface="Verdana" panose="020B0604030504040204" pitchFamily="34" charset="0"/>
                <a:ea typeface="Verdana" panose="020B0604030504040204" pitchFamily="34" charset="0"/>
              </a:rPr>
              <a:t>Sometimes communication could be better.</a:t>
            </a:r>
          </a:p>
          <a:p>
            <a:pPr>
              <a:spcAft>
                <a:spcPts val="600"/>
              </a:spcAft>
            </a:pPr>
            <a:r>
              <a:rPr lang="en-NZ" sz="800" i="1">
                <a:solidFill>
                  <a:srgbClr val="404040"/>
                </a:solidFill>
                <a:latin typeface="Verdana" panose="020B0604030504040204" pitchFamily="34" charset="0"/>
                <a:ea typeface="Verdana" panose="020B0604030504040204" pitchFamily="34" charset="0"/>
              </a:rPr>
              <a:t>I have had trouble understanding my lecturer and feel the class is not structured as well as it could be</a:t>
            </a:r>
          </a:p>
          <a:p>
            <a:pPr>
              <a:spcAft>
                <a:spcPts val="600"/>
              </a:spcAft>
            </a:pPr>
            <a:r>
              <a:rPr lang="en-NZ" sz="800" i="1">
                <a:solidFill>
                  <a:srgbClr val="404040"/>
                </a:solidFill>
                <a:latin typeface="Verdana" panose="020B0604030504040204" pitchFamily="34" charset="0"/>
                <a:ea typeface="Verdana" panose="020B0604030504040204" pitchFamily="34" charset="0"/>
              </a:rPr>
              <a:t>Having more lectures that could speak English fluently. Most of the times I’m having trouble understanding some of them</a:t>
            </a:r>
          </a:p>
          <a:p>
            <a:pPr>
              <a:spcAft>
                <a:spcPts val="600"/>
              </a:spcAft>
            </a:pPr>
            <a:endParaRPr lang="en-NZ" sz="800" i="1">
              <a:solidFill>
                <a:srgbClr val="404040"/>
              </a:solidFill>
              <a:latin typeface="Verdana" panose="020B0604030504040204" pitchFamily="34" charset="0"/>
              <a:ea typeface="Verdana" panose="020B0604030504040204" pitchFamily="34" charset="0"/>
            </a:endParaRPr>
          </a:p>
        </p:txBody>
      </p:sp>
      <p:cxnSp>
        <p:nvCxnSpPr>
          <p:cNvPr id="9" name="Straight Connector 8"/>
          <p:cNvCxnSpPr/>
          <p:nvPr/>
        </p:nvCxnSpPr>
        <p:spPr>
          <a:xfrm>
            <a:off x="3166219" y="238951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987057" y="238951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338748"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a:solidFill>
                  <a:srgbClr val="404040"/>
                </a:solidFill>
                <a:latin typeface="Verdana" panose="020B0604030504040204" pitchFamily="34" charset="0"/>
                <a:ea typeface="Verdana" panose="020B0604030504040204" pitchFamily="34" charset="0"/>
              </a:rPr>
              <a:t>More in-class demos and labs.</a:t>
            </a:r>
          </a:p>
          <a:p>
            <a:pPr>
              <a:spcAft>
                <a:spcPts val="600"/>
              </a:spcAft>
            </a:pPr>
            <a:r>
              <a:rPr lang="en-NZ" sz="800" i="1">
                <a:solidFill>
                  <a:srgbClr val="404040"/>
                </a:solidFill>
                <a:latin typeface="Verdana" panose="020B0604030504040204" pitchFamily="34" charset="0"/>
                <a:ea typeface="Verdana" panose="020B0604030504040204" pitchFamily="34" charset="0"/>
              </a:rPr>
              <a:t>More practical learning or hand on learning in place</a:t>
            </a:r>
          </a:p>
          <a:p>
            <a:pPr>
              <a:spcAft>
                <a:spcPts val="600"/>
              </a:spcAft>
            </a:pPr>
            <a:r>
              <a:rPr lang="en-NZ" sz="800" i="1">
                <a:solidFill>
                  <a:srgbClr val="404040"/>
                </a:solidFill>
                <a:latin typeface="Verdana" panose="020B0604030504040204" pitchFamily="34" charset="0"/>
                <a:ea typeface="Verdana" panose="020B0604030504040204" pitchFamily="34" charset="0"/>
              </a:rPr>
              <a:t>Better course content plan and teaching organisations</a:t>
            </a:r>
          </a:p>
          <a:p>
            <a:pPr>
              <a:spcAft>
                <a:spcPts val="600"/>
              </a:spcAft>
            </a:pPr>
            <a:r>
              <a:rPr lang="en-NZ" sz="800" i="1">
                <a:solidFill>
                  <a:srgbClr val="404040"/>
                </a:solidFill>
                <a:latin typeface="Verdana" panose="020B0604030504040204" pitchFamily="34" charset="0"/>
                <a:ea typeface="Verdana" panose="020B0604030504040204" pitchFamily="34" charset="0"/>
              </a:rPr>
              <a:t>Tutors are more organised with the delivery of lectures.</a:t>
            </a:r>
          </a:p>
          <a:p>
            <a:pPr>
              <a:spcAft>
                <a:spcPts val="600"/>
              </a:spcAft>
            </a:pPr>
            <a:r>
              <a:rPr lang="en-NZ" sz="800" i="1">
                <a:solidFill>
                  <a:srgbClr val="404040"/>
                </a:solidFill>
                <a:latin typeface="Verdana" panose="020B0604030504040204" pitchFamily="34" charset="0"/>
                <a:ea typeface="Verdana" panose="020B0604030504040204" pitchFamily="34" charset="0"/>
              </a:rPr>
              <a:t>Teachers should be more interactive and fair to everyone</a:t>
            </a:r>
          </a:p>
          <a:p>
            <a:pPr>
              <a:spcAft>
                <a:spcPts val="600"/>
              </a:spcAft>
            </a:pPr>
            <a:r>
              <a:rPr lang="en-NZ" sz="800" i="1">
                <a:solidFill>
                  <a:srgbClr val="404040"/>
                </a:solidFill>
                <a:latin typeface="Verdana" panose="020B0604030504040204" pitchFamily="34" charset="0"/>
                <a:ea typeface="Verdana" panose="020B0604030504040204" pitchFamily="34" charset="0"/>
              </a:rPr>
              <a:t>Longer course - felt like a lot of content in a short space of time</a:t>
            </a:r>
          </a:p>
          <a:p>
            <a:pPr>
              <a:spcAft>
                <a:spcPts val="600"/>
              </a:spcAft>
            </a:pPr>
            <a:r>
              <a:rPr lang="en-NZ" sz="800" i="1">
                <a:solidFill>
                  <a:srgbClr val="404040"/>
                </a:solidFill>
                <a:latin typeface="Verdana" panose="020B0604030504040204" pitchFamily="34" charset="0"/>
                <a:ea typeface="Verdana" panose="020B0604030504040204" pitchFamily="34" charset="0"/>
              </a:rPr>
              <a:t>Clear, up to date course content. Better learning materials which is relevant to current market.</a:t>
            </a:r>
          </a:p>
          <a:p>
            <a:pPr>
              <a:spcAft>
                <a:spcPts val="600"/>
              </a:spcAft>
            </a:pPr>
            <a:r>
              <a:rPr lang="en-NZ" sz="800" i="1">
                <a:solidFill>
                  <a:srgbClr val="404040"/>
                </a:solidFill>
                <a:latin typeface="Verdana" panose="020B0604030504040204" pitchFamily="34" charset="0"/>
                <a:ea typeface="Verdana" panose="020B0604030504040204" pitchFamily="34" charset="0"/>
              </a:rPr>
              <a:t>Need to show us how to do a task before putting us in the deep end to strive and figure out ourselves</a:t>
            </a:r>
          </a:p>
          <a:p>
            <a:pPr>
              <a:spcAft>
                <a:spcPts val="600"/>
              </a:spcAft>
            </a:pPr>
            <a:r>
              <a:rPr lang="en-NZ" sz="800" i="1">
                <a:solidFill>
                  <a:srgbClr val="404040"/>
                </a:solidFill>
                <a:latin typeface="Verdana" panose="020B0604030504040204" pitchFamily="34" charset="0"/>
                <a:ea typeface="Verdana" panose="020B0604030504040204" pitchFamily="34" charset="0"/>
              </a:rPr>
              <a:t>have proper lectures. not read the lecture PowerPoint at home yourself and attend a class basically just to do a weekly quiz.</a:t>
            </a:r>
          </a:p>
          <a:p>
            <a:pPr>
              <a:spcAft>
                <a:spcPts val="600"/>
              </a:spcAft>
            </a:pPr>
            <a:r>
              <a:rPr lang="en-NZ" sz="800" i="1">
                <a:solidFill>
                  <a:srgbClr val="404040"/>
                </a:solidFill>
                <a:latin typeface="Verdana" panose="020B0604030504040204" pitchFamily="34" charset="0"/>
                <a:ea typeface="Verdana" panose="020B0604030504040204" pitchFamily="34" charset="0"/>
              </a:rPr>
              <a:t>More structured teaching with consolidated learning materials provided.</a:t>
            </a:r>
          </a:p>
          <a:p>
            <a:pPr>
              <a:spcAft>
                <a:spcPts val="600"/>
              </a:spcAft>
            </a:pPr>
            <a:r>
              <a:rPr lang="en-NZ" sz="800" i="1">
                <a:solidFill>
                  <a:srgbClr val="404040"/>
                </a:solidFill>
                <a:latin typeface="Verdana" panose="020B0604030504040204" pitchFamily="34" charset="0"/>
                <a:ea typeface="Verdana" panose="020B0604030504040204" pitchFamily="34" charset="0"/>
              </a:rPr>
              <a:t>Programming course 6014 to be into 2 papers and this was quite a heavy paper.</a:t>
            </a:r>
          </a:p>
          <a:p>
            <a:pPr>
              <a:spcAft>
                <a:spcPts val="600"/>
              </a:spcAft>
            </a:pPr>
            <a:r>
              <a:rPr lang="en-NZ" sz="800" i="1">
                <a:solidFill>
                  <a:srgbClr val="404040"/>
                </a:solidFill>
                <a:latin typeface="Verdana" panose="020B0604030504040204" pitchFamily="34" charset="0"/>
                <a:ea typeface="Verdana" panose="020B0604030504040204" pitchFamily="34" charset="0"/>
              </a:rPr>
              <a:t>Better delivery of the course and allowing students to come into campus to have class.</a:t>
            </a:r>
          </a:p>
          <a:p>
            <a:pPr>
              <a:spcAft>
                <a:spcPts val="600"/>
              </a:spcAft>
            </a:pPr>
            <a:endParaRPr lang="en-NZ" sz="800" i="1">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6150635" y="239272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a:solidFill>
                  <a:srgbClr val="404040"/>
                </a:solidFill>
                <a:latin typeface="Verdana" panose="020B0604030504040204" pitchFamily="34" charset="0"/>
                <a:ea typeface="Verdana" panose="020B0604030504040204" pitchFamily="34" charset="0"/>
              </a:rPr>
              <a:t>More time for review before exam</a:t>
            </a:r>
          </a:p>
          <a:p>
            <a:pPr>
              <a:spcAft>
                <a:spcPts val="600"/>
              </a:spcAft>
            </a:pPr>
            <a:r>
              <a:rPr lang="en-NZ" sz="800" i="1">
                <a:solidFill>
                  <a:srgbClr val="404040"/>
                </a:solidFill>
                <a:latin typeface="Verdana" panose="020B0604030504040204" pitchFamily="34" charset="0"/>
                <a:ea typeface="Verdana" panose="020B0604030504040204" pitchFamily="34" charset="0"/>
              </a:rPr>
              <a:t>Test results take a while to be graded.</a:t>
            </a:r>
          </a:p>
          <a:p>
            <a:pPr>
              <a:spcAft>
                <a:spcPts val="600"/>
              </a:spcAft>
            </a:pPr>
            <a:r>
              <a:rPr lang="en-NZ" sz="800" i="1">
                <a:solidFill>
                  <a:srgbClr val="404040"/>
                </a:solidFill>
                <a:latin typeface="Verdana" panose="020B0604030504040204" pitchFamily="34" charset="0"/>
                <a:ea typeface="Verdana" panose="020B0604030504040204" pitchFamily="34" charset="0"/>
              </a:rPr>
              <a:t>Increase the assessment and course difficulty</a:t>
            </a:r>
          </a:p>
          <a:p>
            <a:pPr>
              <a:spcAft>
                <a:spcPts val="600"/>
              </a:spcAft>
            </a:pPr>
            <a:r>
              <a:rPr lang="en-NZ" sz="800" i="1">
                <a:solidFill>
                  <a:srgbClr val="404040"/>
                </a:solidFill>
                <a:latin typeface="Verdana" panose="020B0604030504040204" pitchFamily="34" charset="0"/>
                <a:ea typeface="Verdana" panose="020B0604030504040204" pitchFamily="34" charset="0"/>
              </a:rPr>
              <a:t>Define scope of learning for examination purposes.</a:t>
            </a:r>
          </a:p>
          <a:p>
            <a:pPr>
              <a:spcAft>
                <a:spcPts val="600"/>
              </a:spcAft>
            </a:pPr>
            <a:r>
              <a:rPr lang="en-NZ" sz="800" i="1">
                <a:solidFill>
                  <a:srgbClr val="404040"/>
                </a:solidFill>
                <a:latin typeface="Verdana" panose="020B0604030504040204" pitchFamily="34" charset="0"/>
                <a:ea typeface="Verdana" panose="020B0604030504040204" pitchFamily="34" charset="0"/>
              </a:rPr>
              <a:t>Academic quality and unprofessionalism in examination</a:t>
            </a:r>
          </a:p>
          <a:p>
            <a:pPr>
              <a:spcAft>
                <a:spcPts val="600"/>
              </a:spcAft>
            </a:pPr>
            <a:r>
              <a:rPr lang="en-NZ" sz="800" i="1">
                <a:solidFill>
                  <a:srgbClr val="404040"/>
                </a:solidFill>
                <a:latin typeface="Verdana" panose="020B0604030504040204" pitchFamily="34" charset="0"/>
                <a:ea typeface="Verdana" panose="020B0604030504040204" pitchFamily="34" charset="0"/>
              </a:rPr>
              <a:t>More individualised comments on where you lost marks and why in assignments</a:t>
            </a:r>
          </a:p>
          <a:p>
            <a:pPr>
              <a:spcAft>
                <a:spcPts val="600"/>
              </a:spcAft>
            </a:pPr>
            <a:r>
              <a:rPr lang="en-NZ" sz="800" i="1">
                <a:solidFill>
                  <a:srgbClr val="404040"/>
                </a:solidFill>
                <a:latin typeface="Verdana" panose="020B0604030504040204" pitchFamily="34" charset="0"/>
                <a:ea typeface="Verdana" panose="020B0604030504040204" pitchFamily="34" charset="0"/>
              </a:rPr>
              <a:t>The workload that is given. It is hard when assignments are due at the same too.</a:t>
            </a:r>
          </a:p>
          <a:p>
            <a:pPr>
              <a:spcAft>
                <a:spcPts val="600"/>
              </a:spcAft>
            </a:pPr>
            <a:r>
              <a:rPr lang="en-NZ" sz="800" i="1">
                <a:solidFill>
                  <a:srgbClr val="404040"/>
                </a:solidFill>
                <a:latin typeface="Verdana" panose="020B0604030504040204" pitchFamily="34" charset="0"/>
                <a:ea typeface="Verdana" panose="020B0604030504040204" pitchFamily="34" charset="0"/>
              </a:rPr>
              <a:t>Personalised marking.  I hardly even know why I get the marks I get half the time.</a:t>
            </a:r>
          </a:p>
          <a:p>
            <a:pPr>
              <a:spcAft>
                <a:spcPts val="600"/>
              </a:spcAft>
            </a:pPr>
            <a:r>
              <a:rPr lang="en-NZ" sz="800" i="1">
                <a:solidFill>
                  <a:srgbClr val="404040"/>
                </a:solidFill>
                <a:latin typeface="Verdana" panose="020B0604030504040204" pitchFamily="34" charset="0"/>
                <a:ea typeface="Verdana" panose="020B0604030504040204" pitchFamily="34" charset="0"/>
              </a:rPr>
              <a:t>Remove group assignments, they are unfair on those who put in the effort. I understand that unitec is trying to facilitate real world but in my opinion its not comparable</a:t>
            </a:r>
          </a:p>
          <a:p>
            <a:pPr>
              <a:spcAft>
                <a:spcPts val="600"/>
              </a:spcAft>
            </a:pPr>
            <a:r>
              <a:rPr lang="en-NZ" sz="800" i="1">
                <a:solidFill>
                  <a:srgbClr val="404040"/>
                </a:solidFill>
                <a:latin typeface="Verdana" panose="020B0604030504040204" pitchFamily="34" charset="0"/>
                <a:ea typeface="Verdana" panose="020B0604030504040204" pitchFamily="34" charset="0"/>
              </a:rPr>
              <a:t>More teaching aides/ staff so that we get feedback on our performance in a timely and transparent manner.</a:t>
            </a:r>
          </a:p>
          <a:p>
            <a:pPr>
              <a:spcAft>
                <a:spcPts val="600"/>
              </a:spcAft>
            </a:pPr>
            <a:r>
              <a:rPr lang="en-NZ" sz="800" i="1">
                <a:solidFill>
                  <a:srgbClr val="404040"/>
                </a:solidFill>
                <a:latin typeface="Verdana" panose="020B0604030504040204" pitchFamily="34" charset="0"/>
                <a:ea typeface="Verdana" panose="020B0604030504040204" pitchFamily="34" charset="0"/>
              </a:rPr>
              <a:t>… Remove group assignments as they have so much dependency on others</a:t>
            </a:r>
          </a:p>
          <a:p>
            <a:pPr>
              <a:spcAft>
                <a:spcPts val="600"/>
              </a:spcAft>
            </a:pPr>
            <a:endParaRPr lang="en-NZ" sz="800" i="1">
              <a:solidFill>
                <a:srgbClr val="404040"/>
              </a:solidFill>
              <a:latin typeface="Verdana" panose="020B0604030504040204" pitchFamily="34" charset="0"/>
              <a:ea typeface="Verdana" panose="020B0604030504040204" pitchFamily="34" charset="0"/>
            </a:endParaRPr>
          </a:p>
          <a:p>
            <a:pPr>
              <a:spcAft>
                <a:spcPts val="600"/>
              </a:spcAft>
            </a:pPr>
            <a:endParaRPr lang="en-NZ" sz="800" i="1">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tle 12">
            <a:extLst>
              <a:ext uri="{FF2B5EF4-FFF2-40B4-BE49-F238E27FC236}">
                <a16:creationId xmlns:a16="http://schemas.microsoft.com/office/drawing/2014/main" id="{40BA51F7-73DD-406A-A254-51172DB8214C}"/>
              </a:ext>
            </a:extLst>
          </p:cNvPr>
          <p:cNvSpPr>
            <a:spLocks noGrp="1"/>
          </p:cNvSpPr>
          <p:nvPr>
            <p:ph type="title"/>
          </p:nvPr>
        </p:nvSpPr>
        <p:spPr/>
        <p:txBody>
          <a:bodyPr/>
          <a:lstStyle/>
          <a:p>
            <a:r>
              <a:rPr lang="en-NZ"/>
              <a:t>Communication, delivery and assessment are </a:t>
            </a:r>
            <a:r>
              <a:rPr lang="en-NZ" dirty="0"/>
              <a:t>the three most common improvement suggestions </a:t>
            </a:r>
            <a:r>
              <a:rPr lang="en-NZ"/>
              <a:t>for teaching</a:t>
            </a:r>
            <a:endParaRPr lang="en-NZ" dirty="0"/>
          </a:p>
        </p:txBody>
      </p:sp>
    </p:spTree>
    <p:extLst>
      <p:ext uri="{BB962C8B-B14F-4D97-AF65-F5344CB8AC3E}">
        <p14:creationId xmlns:p14="http://schemas.microsoft.com/office/powerpoint/2010/main" val="1922167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a:t>Improvement </a:t>
            </a:r>
            <a:r>
              <a:rPr lang="en-NZ" sz="1600"/>
              <a:t>suggestions are making requests to </a:t>
            </a:r>
            <a:r>
              <a:rPr lang="en-NZ" sz="1600" b="1"/>
              <a:t>Continue Online</a:t>
            </a:r>
            <a:endParaRPr lang="en-NZ" sz="1600" b="1" dirty="0"/>
          </a:p>
        </p:txBody>
      </p:sp>
      <p:sp>
        <p:nvSpPr>
          <p:cNvPr id="3" name="Footer Placeholder 2"/>
          <p:cNvSpPr>
            <a:spLocks noGrp="1"/>
          </p:cNvSpPr>
          <p:nvPr>
            <p:ph type="ftr" sz="quarter" idx="11"/>
          </p:nvPr>
        </p:nvSpPr>
        <p:spPr/>
        <p:txBody>
          <a:bodyPr/>
          <a:lstStyle/>
          <a:p>
            <a:pPr>
              <a:defRPr/>
            </a:pPr>
            <a:r>
              <a:rPr lang="en-US"/>
              <a:t>&gt;&gt;MARKETING</a:t>
            </a:r>
            <a:endParaRPr lang="en-US" dirty="0"/>
          </a:p>
        </p:txBody>
      </p:sp>
      <p:sp>
        <p:nvSpPr>
          <p:cNvPr id="5" name="Rectangle 4"/>
          <p:cNvSpPr/>
          <p:nvPr/>
        </p:nvSpPr>
        <p:spPr>
          <a:xfrm>
            <a:off x="4735039" y="2115494"/>
            <a:ext cx="3882425" cy="277231"/>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a:solidFill>
                  <a:schemeClr val="bg1"/>
                </a:solidFill>
                <a:latin typeface="Verdana" panose="020B0604030504040204" pitchFamily="34" charset="0"/>
                <a:ea typeface="Verdana" panose="020B0604030504040204" pitchFamily="34" charset="0"/>
                <a:cs typeface="Verdana" panose="020B0604030504040204" pitchFamily="34" charset="0"/>
              </a:rPr>
              <a:t>Online study</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526536" y="2115494"/>
            <a:ext cx="3669779" cy="277231"/>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a:solidFill>
                  <a:schemeClr val="bg1"/>
                </a:solidFill>
                <a:latin typeface="Verdana" panose="020B0604030504040204" pitchFamily="34" charset="0"/>
                <a:ea typeface="Verdana" panose="020B0604030504040204" pitchFamily="34" charset="0"/>
                <a:cs typeface="Verdana" panose="020B0604030504040204" pitchFamily="34" charset="0"/>
              </a:rPr>
              <a:t>Lecture recording</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526536" y="2389516"/>
            <a:ext cx="3669777"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Recording all lectures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whether online or in class</a:t>
            </a:r>
          </a:p>
          <a:p>
            <a:pPr>
              <a:spcAft>
                <a:spcPts val="600"/>
              </a:spcAft>
            </a:pP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Record lectures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to access online. Forget about attendance.</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Having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recorded lectures</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I learn through listening and watching videos over and over again.</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Bring back online class or at least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record important lesson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so student can go back and refer to the lesson.</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Keep recording the lectures so us adults that aren't full time students can still study without missing so much information.</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It is hoped that there are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recordings in every class</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so that people who are not very good at language can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review</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through recordings.</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Students should have the options of studying online/on-campus for most papers and also there should be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better equipment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in terms of recording on campus. </a:t>
            </a:r>
          </a:p>
          <a:p>
            <a:pPr>
              <a:spcAft>
                <a:spcPts val="600"/>
              </a:spcAft>
            </a:pP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Better resources for recording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good quality lectures. Recording cameras should be set in the ceiling with tracking capability so that wherever the lecturer is, then the camera is pointing at them, as there are chalkboards and projector screens in different places…</a:t>
            </a:r>
          </a:p>
          <a:p>
            <a:pPr>
              <a:spcAft>
                <a:spcPts val="600"/>
              </a:spcAft>
            </a:pP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Record your lectures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and allow students to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play these back</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Life is chaotic and everyone needs a degree of flexibility. None is being provided at this time. I understand that note taking and attending lectures are traditional methods, but the technology to incorporate recordings is not far-fetched or revolutionary.</a:t>
            </a:r>
          </a:p>
          <a:p>
            <a:pPr>
              <a:spcAft>
                <a:spcPts val="600"/>
              </a:spcAft>
            </a:pPr>
            <a:endParaRPr lang="en-NZ" sz="800" i="1">
              <a:solidFill>
                <a:srgbClr val="404040"/>
              </a:solidFill>
              <a:latin typeface="Verdana" panose="020B0604030504040204" pitchFamily="34" charset="0"/>
              <a:ea typeface="Verdana" panose="020B0604030504040204" pitchFamily="34" charset="0"/>
            </a:endParaRPr>
          </a:p>
          <a:p>
            <a:pPr>
              <a:spcAft>
                <a:spcPts val="600"/>
              </a:spcAft>
            </a:pPr>
            <a:r>
              <a:rPr lang="mi-NZ" sz="800" i="1">
                <a:solidFill>
                  <a:srgbClr val="404040"/>
                </a:solidFill>
                <a:latin typeface="Verdana" panose="020B0604030504040204" pitchFamily="34" charset="0"/>
                <a:ea typeface="Verdana" panose="020B0604030504040204" pitchFamily="34" charset="0"/>
              </a:rPr>
              <a:t>Note: [1] https://www.vuwsa.org.nz/media</a:t>
            </a:r>
            <a:endParaRPr lang="en-NZ" sz="800" i="1">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8"/>
          <p:cNvCxnSpPr/>
          <p:nvPr/>
        </p:nvCxnSpPr>
        <p:spPr>
          <a:xfrm>
            <a:off x="4286182" y="239272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338748"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endParaRPr lang="en-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4472764" y="2392726"/>
            <a:ext cx="4472757"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a:solidFill>
                  <a:srgbClr val="404040"/>
                </a:solidFill>
                <a:latin typeface="Verdana" panose="020B0604030504040204" pitchFamily="34" charset="0"/>
                <a:ea typeface="Verdana" panose="020B0604030504040204" pitchFamily="34" charset="0"/>
              </a:rPr>
              <a:t>.</a:t>
            </a:r>
            <a:endParaRPr lang="en-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tle 12">
            <a:extLst>
              <a:ext uri="{FF2B5EF4-FFF2-40B4-BE49-F238E27FC236}">
                <a16:creationId xmlns:a16="http://schemas.microsoft.com/office/drawing/2014/main" id="{40BA51F7-73DD-406A-A254-51172DB8214C}"/>
              </a:ext>
            </a:extLst>
          </p:cNvPr>
          <p:cNvSpPr>
            <a:spLocks noGrp="1"/>
          </p:cNvSpPr>
          <p:nvPr>
            <p:ph type="title"/>
          </p:nvPr>
        </p:nvSpPr>
        <p:spPr/>
        <p:txBody>
          <a:bodyPr/>
          <a:lstStyle/>
          <a:p>
            <a:r>
              <a:rPr lang="en-NZ"/>
              <a:t>Online learning continues to be a key theme, with comments requesting recorded lectures or full online study, a trend also seen at other tertiary institutes </a:t>
            </a:r>
            <a:r>
              <a:rPr lang="en-NZ" baseline="30000"/>
              <a:t>[1]</a:t>
            </a:r>
            <a:endParaRPr lang="en-NZ" baseline="30000" dirty="0"/>
          </a:p>
        </p:txBody>
      </p:sp>
      <p:sp>
        <p:nvSpPr>
          <p:cNvPr id="15" name="Rectangle 14">
            <a:extLst>
              <a:ext uri="{FF2B5EF4-FFF2-40B4-BE49-F238E27FC236}">
                <a16:creationId xmlns:a16="http://schemas.microsoft.com/office/drawing/2014/main" id="{F63518BE-9F1B-4487-8CBD-504231699206}"/>
              </a:ext>
            </a:extLst>
          </p:cNvPr>
          <p:cNvSpPr/>
          <p:nvPr/>
        </p:nvSpPr>
        <p:spPr>
          <a:xfrm>
            <a:off x="4821076" y="2395936"/>
            <a:ext cx="3669777"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Study at home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all the time |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More online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classes when possible</a:t>
            </a:r>
          </a:p>
          <a:p>
            <a:pPr>
              <a:spcAft>
                <a:spcPts val="600"/>
              </a:spcAft>
            </a:pP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Keep online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teaching available |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Option</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for online classes</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ABLE TO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CHOOSE</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STUDY ONLINE OR BACK TO UNI</a:t>
            </a:r>
          </a:p>
          <a:p>
            <a:pPr>
              <a:spcAft>
                <a:spcPts val="600"/>
              </a:spcAft>
            </a:pP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Stay online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course longer [while] covid still on. Got family with elderly.</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Courses could be attended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both online and offline</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If we could do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straight online course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rather than jump in between back to campus and online</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Degrees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online only</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especially non trade ones, like BCONS, no need to come to site.</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Always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keep online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learning avaliable, if some one want to study at campus, they can attend class.</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Ability to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learn remotely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needs improvement</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teachers being properly educated and supported in providing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online classes</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being able to make zoom/echo classes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more interactive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so the people who are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sick or can’t make it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to class, can still participate otherwise it feels like watching a boring movie yknow?</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Please let the course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remain online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as an option. I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work full time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and struggle to leave work and travel to Unitec. Please consider having an online option and not punish students who cant attend  on campus.</a:t>
            </a:r>
          </a:p>
          <a:p>
            <a:pPr>
              <a:spcAft>
                <a:spcPts val="600"/>
              </a:spcAft>
            </a:pPr>
            <a:endParaRPr lang="mi-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mi-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mi-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mi-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mi-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mi-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mi-NZ" sz="800" i="1">
                <a:solidFill>
                  <a:srgbClr val="404040"/>
                </a:solidFill>
                <a:latin typeface="Verdana" panose="020B0604030504040204" pitchFamily="34" charset="0"/>
                <a:ea typeface="Verdana" panose="020B0604030504040204" pitchFamily="34" charset="0"/>
                <a:cs typeface="Verdana" panose="020B0604030504040204" pitchFamily="34" charset="0"/>
              </a:rPr>
              <a:t>A</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minority of comments wanted to end all online delivery:</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No more zoom. Lectures should be in person as there’s no more restrictions.</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While some papers might be well suited to online learning. NOT all are and require some face to face time to help students with the desired learning outcomes. These papers should be back on campus.</a:t>
            </a:r>
          </a:p>
          <a:p>
            <a:pPr>
              <a:spcAft>
                <a:spcPts val="600"/>
              </a:spcAft>
            </a:pPr>
            <a:endParaRPr lang="en-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8934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Key findings</a:t>
            </a:r>
          </a:p>
        </p:txBody>
      </p:sp>
      <p:graphicFrame>
        <p:nvGraphicFramePr>
          <p:cNvPr id="8" name="Chart 7"/>
          <p:cNvGraphicFramePr/>
          <p:nvPr>
            <p:extLst>
              <p:ext uri="{D42A27DB-BD31-4B8C-83A1-F6EECF244321}">
                <p14:modId xmlns:p14="http://schemas.microsoft.com/office/powerpoint/2010/main" val="366979669"/>
              </p:ext>
            </p:extLst>
          </p:nvPr>
        </p:nvGraphicFramePr>
        <p:xfrm>
          <a:off x="4297283" y="1075025"/>
          <a:ext cx="5763275" cy="2882991"/>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a:cxnSpLocks/>
          </p:cNvCxnSpPr>
          <p:nvPr/>
        </p:nvCxnSpPr>
        <p:spPr>
          <a:xfrm flipH="1">
            <a:off x="7422356" y="1212054"/>
            <a:ext cx="266701" cy="692750"/>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718878" y="1028967"/>
            <a:ext cx="1253061" cy="230832"/>
          </a:xfrm>
          <a:prstGeom prst="rect">
            <a:avLst/>
          </a:prstGeom>
          <a:noFill/>
        </p:spPr>
        <p:txBody>
          <a:bodyPr wrap="square" rtlCol="0">
            <a:spAutoFit/>
          </a:bodyPr>
          <a:lstStyle/>
          <a:p>
            <a:r>
              <a:rPr lang="en-NZ" sz="900" dirty="0">
                <a:solidFill>
                  <a:schemeClr val="accent6"/>
                </a:solidFill>
                <a:latin typeface="Verdana" panose="020B0604030504040204" pitchFamily="34" charset="0"/>
                <a:ea typeface="Verdana" panose="020B0604030504040204" pitchFamily="34" charset="0"/>
                <a:cs typeface="Verdana" panose="020B0604030504040204" pitchFamily="34" charset="0"/>
              </a:rPr>
              <a:t>2022 target = 25</a:t>
            </a:r>
          </a:p>
        </p:txBody>
      </p:sp>
      <p:sp>
        <p:nvSpPr>
          <p:cNvPr id="11" name="TextBox 10"/>
          <p:cNvSpPr txBox="1"/>
          <p:nvPr/>
        </p:nvSpPr>
        <p:spPr>
          <a:xfrm>
            <a:off x="5837092" y="2497909"/>
            <a:ext cx="589085" cy="230832"/>
          </a:xfrm>
          <a:prstGeom prst="rect">
            <a:avLst/>
          </a:prstGeom>
          <a:noFill/>
        </p:spPr>
        <p:txBody>
          <a:bodyPr wrap="square" rtlCol="0">
            <a:spAutoFit/>
          </a:bodyPr>
          <a:lstStyle/>
          <a:p>
            <a:pPr algn="ctr"/>
            <a:r>
              <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rPr>
              <a:t>-100</a:t>
            </a:r>
          </a:p>
        </p:txBody>
      </p:sp>
      <p:sp>
        <p:nvSpPr>
          <p:cNvPr id="12" name="TextBox 11"/>
          <p:cNvSpPr txBox="1"/>
          <p:nvPr/>
        </p:nvSpPr>
        <p:spPr>
          <a:xfrm>
            <a:off x="7920868" y="2497909"/>
            <a:ext cx="589085" cy="230832"/>
          </a:xfrm>
          <a:prstGeom prst="rect">
            <a:avLst/>
          </a:prstGeom>
          <a:noFill/>
        </p:spPr>
        <p:txBody>
          <a:bodyPr wrap="square" rtlCol="0">
            <a:spAutoFit/>
          </a:bodyPr>
          <a:lstStyle/>
          <a:p>
            <a:pPr algn="ctr"/>
            <a:r>
              <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rPr>
              <a:t>+100</a:t>
            </a:r>
          </a:p>
        </p:txBody>
      </p:sp>
      <p:sp>
        <p:nvSpPr>
          <p:cNvPr id="13" name="TextBox 12"/>
          <p:cNvSpPr txBox="1"/>
          <p:nvPr/>
        </p:nvSpPr>
        <p:spPr>
          <a:xfrm>
            <a:off x="6674236" y="1995293"/>
            <a:ext cx="927590" cy="584775"/>
          </a:xfrm>
          <a:prstGeom prst="rect">
            <a:avLst/>
          </a:prstGeom>
          <a:noFill/>
        </p:spPr>
        <p:txBody>
          <a:bodyPr wrap="square" rtlCol="0">
            <a:spAutoFit/>
          </a:bodyPr>
          <a:lstStyle/>
          <a:p>
            <a:pPr algn="ctr"/>
            <a:r>
              <a:rPr lang="en-NZ" sz="3200">
                <a:solidFill>
                  <a:schemeClr val="bg1"/>
                </a:solidFill>
                <a:latin typeface="Verdana" panose="020B0604030504040204" pitchFamily="34" charset="0"/>
                <a:ea typeface="Verdana" panose="020B0604030504040204" pitchFamily="34" charset="0"/>
                <a:cs typeface="Verdana" panose="020B0604030504040204" pitchFamily="34" charset="0"/>
              </a:rPr>
              <a:t>22</a:t>
            </a:r>
            <a:endParaRPr lang="en-NZ"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5747961" y="836763"/>
            <a:ext cx="2770577" cy="2441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dirty="0">
                <a:solidFill>
                  <a:schemeClr val="bg1"/>
                </a:solidFill>
                <a:latin typeface="Verdana" panose="020B0604030504040204" pitchFamily="34" charset="0"/>
                <a:ea typeface="Verdana" panose="020B0604030504040204" pitchFamily="34" charset="0"/>
                <a:cs typeface="Verdana" panose="020B0604030504040204" pitchFamily="34" charset="0"/>
              </a:rPr>
              <a:t>Returning Student NPS</a:t>
            </a:r>
          </a:p>
        </p:txBody>
      </p:sp>
      <p:sp>
        <p:nvSpPr>
          <p:cNvPr id="14" name="Rectangle 13"/>
          <p:cNvSpPr/>
          <p:nvPr/>
        </p:nvSpPr>
        <p:spPr>
          <a:xfrm>
            <a:off x="5167222" y="2838090"/>
            <a:ext cx="3976777" cy="2018582"/>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graphicFrame>
        <p:nvGraphicFramePr>
          <p:cNvPr id="39" name="Content Placeholder 8">
            <a:extLst>
              <a:ext uri="{FF2B5EF4-FFF2-40B4-BE49-F238E27FC236}">
                <a16:creationId xmlns:a16="http://schemas.microsoft.com/office/drawing/2014/main" id="{D29E3166-B892-4E83-BCA6-D7E634CD622C}"/>
              </a:ext>
            </a:extLst>
          </p:cNvPr>
          <p:cNvGraphicFramePr>
            <a:graphicFrameLocks/>
          </p:cNvGraphicFramePr>
          <p:nvPr>
            <p:extLst>
              <p:ext uri="{D42A27DB-BD31-4B8C-83A1-F6EECF244321}">
                <p14:modId xmlns:p14="http://schemas.microsoft.com/office/powerpoint/2010/main" val="1939959801"/>
              </p:ext>
            </p:extLst>
          </p:nvPr>
        </p:nvGraphicFramePr>
        <p:xfrm>
          <a:off x="5167222" y="2829740"/>
          <a:ext cx="3976778" cy="2026932"/>
        </p:xfrm>
        <a:graphic>
          <a:graphicData uri="http://schemas.openxmlformats.org/drawingml/2006/chart">
            <c:chart xmlns:c="http://schemas.openxmlformats.org/drawingml/2006/chart" xmlns:r="http://schemas.openxmlformats.org/officeDocument/2006/relationships" r:id="rId3"/>
          </a:graphicData>
        </a:graphic>
      </p:graphicFrame>
      <p:sp>
        <p:nvSpPr>
          <p:cNvPr id="41" name="Oval 40">
            <a:extLst>
              <a:ext uri="{FF2B5EF4-FFF2-40B4-BE49-F238E27FC236}">
                <a16:creationId xmlns:a16="http://schemas.microsoft.com/office/drawing/2014/main" id="{2AA78896-45BA-4068-AE27-B0304D9222B5}"/>
              </a:ext>
            </a:extLst>
          </p:cNvPr>
          <p:cNvSpPr/>
          <p:nvPr/>
        </p:nvSpPr>
        <p:spPr>
          <a:xfrm>
            <a:off x="5365516" y="5343419"/>
            <a:ext cx="290222" cy="290222"/>
          </a:xfrm>
          <a:prstGeom prst="ellipse">
            <a:avLst/>
          </a:prstGeom>
          <a:noFill/>
          <a:ln w="38100">
            <a:solidFill>
              <a:srgbClr val="1163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42" name="Oval 41">
            <a:extLst>
              <a:ext uri="{FF2B5EF4-FFF2-40B4-BE49-F238E27FC236}">
                <a16:creationId xmlns:a16="http://schemas.microsoft.com/office/drawing/2014/main" id="{47412242-E4EC-449C-9FB9-BBCE3D7811BA}"/>
              </a:ext>
            </a:extLst>
          </p:cNvPr>
          <p:cNvSpPr/>
          <p:nvPr/>
        </p:nvSpPr>
        <p:spPr>
          <a:xfrm>
            <a:off x="5365516" y="5697166"/>
            <a:ext cx="290222" cy="290222"/>
          </a:xfrm>
          <a:prstGeom prst="ellipse">
            <a:avLst/>
          </a:prstGeom>
          <a:noFill/>
          <a:ln w="38100">
            <a:solidFill>
              <a:srgbClr val="188E2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43" name="Oval 42">
            <a:extLst>
              <a:ext uri="{FF2B5EF4-FFF2-40B4-BE49-F238E27FC236}">
                <a16:creationId xmlns:a16="http://schemas.microsoft.com/office/drawing/2014/main" id="{CB8707CA-DC1E-4163-9CD8-0136DA400C9B}"/>
              </a:ext>
            </a:extLst>
          </p:cNvPr>
          <p:cNvSpPr/>
          <p:nvPr/>
        </p:nvSpPr>
        <p:spPr>
          <a:xfrm>
            <a:off x="5365516" y="6050913"/>
            <a:ext cx="290222" cy="290222"/>
          </a:xfrm>
          <a:prstGeom prst="ellipse">
            <a:avLst/>
          </a:prstGeom>
          <a:noFill/>
          <a:ln w="38100">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b="1"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sp>
        <p:nvSpPr>
          <p:cNvPr id="44" name="TextBox 43">
            <a:extLst>
              <a:ext uri="{FF2B5EF4-FFF2-40B4-BE49-F238E27FC236}">
                <a16:creationId xmlns:a16="http://schemas.microsoft.com/office/drawing/2014/main" id="{F96069F0-6486-4EC4-9FC2-EEEFCBC0DF0D}"/>
              </a:ext>
            </a:extLst>
          </p:cNvPr>
          <p:cNvSpPr txBox="1"/>
          <p:nvPr/>
        </p:nvSpPr>
        <p:spPr>
          <a:xfrm>
            <a:off x="5446418" y="4940943"/>
            <a:ext cx="3269412" cy="261610"/>
          </a:xfrm>
          <a:prstGeom prst="rect">
            <a:avLst/>
          </a:prstGeom>
          <a:noFill/>
        </p:spPr>
        <p:txBody>
          <a:bodyPr wrap="square" rtlCol="0">
            <a:spAutoFit/>
          </a:bodyPr>
          <a:lstStyle/>
          <a:p>
            <a:pPr algn="ctr"/>
            <a:r>
              <a:rPr lang="en-NZ" sz="1100">
                <a:solidFill>
                  <a:schemeClr val="bg1"/>
                </a:solidFill>
                <a:latin typeface="Verdana" panose="020B0604030504040204" pitchFamily="34" charset="0"/>
                <a:ea typeface="Verdana" panose="020B0604030504040204" pitchFamily="34" charset="0"/>
                <a:cs typeface="Verdana" panose="020B0604030504040204" pitchFamily="34" charset="0"/>
              </a:rPr>
              <a:t>Top Improvement Suggestions</a:t>
            </a:r>
            <a:endParaRPr lang="en-NZ"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Oval 44">
            <a:extLst>
              <a:ext uri="{FF2B5EF4-FFF2-40B4-BE49-F238E27FC236}">
                <a16:creationId xmlns:a16="http://schemas.microsoft.com/office/drawing/2014/main" id="{050B4414-72E1-46E0-9838-903342A88C92}"/>
              </a:ext>
            </a:extLst>
          </p:cNvPr>
          <p:cNvSpPr/>
          <p:nvPr/>
        </p:nvSpPr>
        <p:spPr>
          <a:xfrm>
            <a:off x="5365516" y="6404659"/>
            <a:ext cx="290222" cy="290222"/>
          </a:xfrm>
          <a:prstGeom prst="ellipse">
            <a:avLst/>
          </a:prstGeom>
          <a:noFill/>
          <a:ln w="38100">
            <a:solidFill>
              <a:srgbClr val="A0D1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b="1"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sp>
        <p:nvSpPr>
          <p:cNvPr id="46" name="TextBox 45">
            <a:extLst>
              <a:ext uri="{FF2B5EF4-FFF2-40B4-BE49-F238E27FC236}">
                <a16:creationId xmlns:a16="http://schemas.microsoft.com/office/drawing/2014/main" id="{F0B2AF57-F80A-4FE1-A15A-EEF3D839164E}"/>
              </a:ext>
            </a:extLst>
          </p:cNvPr>
          <p:cNvSpPr txBox="1"/>
          <p:nvPr/>
        </p:nvSpPr>
        <p:spPr>
          <a:xfrm>
            <a:off x="5747961" y="5302059"/>
            <a:ext cx="3269412" cy="369332"/>
          </a:xfrm>
          <a:prstGeom prst="rect">
            <a:avLst/>
          </a:prstGeom>
          <a:noFill/>
        </p:spPr>
        <p:txBody>
          <a:bodyPr wrap="square" rtlCol="0" anchor="ctr">
            <a:spAutoFit/>
          </a:bodyPr>
          <a:lstStyle/>
          <a:p>
            <a:r>
              <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rPr>
              <a:t>Facilities – opening hours, maintenance of existing buildings/equipment and parking availability</a:t>
            </a:r>
          </a:p>
        </p:txBody>
      </p:sp>
      <p:sp>
        <p:nvSpPr>
          <p:cNvPr id="47" name="TextBox 46">
            <a:extLst>
              <a:ext uri="{FF2B5EF4-FFF2-40B4-BE49-F238E27FC236}">
                <a16:creationId xmlns:a16="http://schemas.microsoft.com/office/drawing/2014/main" id="{46EB0AF5-350E-4259-8712-9A90AB3188C5}"/>
              </a:ext>
            </a:extLst>
          </p:cNvPr>
          <p:cNvSpPr txBox="1"/>
          <p:nvPr/>
        </p:nvSpPr>
        <p:spPr>
          <a:xfrm>
            <a:off x="5747961" y="5657611"/>
            <a:ext cx="3269412" cy="369332"/>
          </a:xfrm>
          <a:prstGeom prst="rect">
            <a:avLst/>
          </a:prstGeom>
          <a:noFill/>
        </p:spPr>
        <p:txBody>
          <a:bodyPr wrap="square" rtlCol="0" anchor="ctr">
            <a:spAutoFit/>
          </a:bodyPr>
          <a:lstStyle/>
          <a:p>
            <a:r>
              <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rPr>
              <a:t>Online learning &amp; lecture recordings to be implemented wherever possible</a:t>
            </a:r>
          </a:p>
        </p:txBody>
      </p:sp>
      <p:sp>
        <p:nvSpPr>
          <p:cNvPr id="48" name="TextBox 47">
            <a:extLst>
              <a:ext uri="{FF2B5EF4-FFF2-40B4-BE49-F238E27FC236}">
                <a16:creationId xmlns:a16="http://schemas.microsoft.com/office/drawing/2014/main" id="{832254F5-AB52-480F-B1C4-5C39D1D02530}"/>
              </a:ext>
            </a:extLst>
          </p:cNvPr>
          <p:cNvSpPr txBox="1"/>
          <p:nvPr/>
        </p:nvSpPr>
        <p:spPr>
          <a:xfrm>
            <a:off x="5747961" y="6011358"/>
            <a:ext cx="3269412" cy="369332"/>
          </a:xfrm>
          <a:prstGeom prst="rect">
            <a:avLst/>
          </a:prstGeom>
          <a:noFill/>
        </p:spPr>
        <p:txBody>
          <a:bodyPr wrap="square" rtlCol="0" anchor="ctr">
            <a:spAutoFit/>
          </a:bodyPr>
          <a:lstStyle/>
          <a:p>
            <a:r>
              <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rPr>
              <a:t>Teaching delivery – clear content plans, well organised and interactive learning</a:t>
            </a:r>
          </a:p>
        </p:txBody>
      </p:sp>
      <p:sp>
        <p:nvSpPr>
          <p:cNvPr id="49" name="TextBox 48">
            <a:extLst>
              <a:ext uri="{FF2B5EF4-FFF2-40B4-BE49-F238E27FC236}">
                <a16:creationId xmlns:a16="http://schemas.microsoft.com/office/drawing/2014/main" id="{4354F87F-F46C-4DFB-B0B9-A923C0ED2034}"/>
              </a:ext>
            </a:extLst>
          </p:cNvPr>
          <p:cNvSpPr txBox="1"/>
          <p:nvPr/>
        </p:nvSpPr>
        <p:spPr>
          <a:xfrm>
            <a:off x="5747961" y="6365104"/>
            <a:ext cx="3269412" cy="369332"/>
          </a:xfrm>
          <a:prstGeom prst="rect">
            <a:avLst/>
          </a:prstGeom>
          <a:noFill/>
        </p:spPr>
        <p:txBody>
          <a:bodyPr wrap="square" rtlCol="0" anchor="ctr">
            <a:spAutoFit/>
          </a:bodyPr>
          <a:lstStyle/>
          <a:p>
            <a:r>
              <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rPr>
              <a:t>Learning assessments – marking timeframes, better feedback and defined scope</a:t>
            </a:r>
          </a:p>
        </p:txBody>
      </p:sp>
      <p:sp>
        <p:nvSpPr>
          <p:cNvPr id="56" name="Content Placeholder 1">
            <a:extLst>
              <a:ext uri="{FF2B5EF4-FFF2-40B4-BE49-F238E27FC236}">
                <a16:creationId xmlns:a16="http://schemas.microsoft.com/office/drawing/2014/main" id="{52C7185B-966E-4FE7-846B-B5798DB5FFC9}"/>
              </a:ext>
            </a:extLst>
          </p:cNvPr>
          <p:cNvSpPr>
            <a:spLocks noGrp="1"/>
          </p:cNvSpPr>
          <p:nvPr>
            <p:ph idx="1"/>
          </p:nvPr>
        </p:nvSpPr>
        <p:spPr>
          <a:xfrm>
            <a:off x="1196975" y="914400"/>
            <a:ext cx="3886200" cy="5845175"/>
          </a:xfrm>
        </p:spPr>
        <p:txBody>
          <a:bodyPr/>
          <a:lstStyle/>
          <a:p>
            <a:r>
              <a:rPr lang="en-NZ" sz="1000" dirty="0"/>
              <a:t>Student NPS result</a:t>
            </a:r>
          </a:p>
          <a:p>
            <a:r>
              <a:rPr lang="en-NZ" sz="1000" b="0" dirty="0"/>
              <a:t>Overall, Unitec’s stable NPS demonstrates that Unitec is providing more consistent, positive learning experiences than in the past. However, pockets of inconsistency remain - as evidenced by some student comments.</a:t>
            </a:r>
          </a:p>
          <a:p>
            <a:pPr marL="171450" indent="-171450">
              <a:buFont typeface="Wingdings" panose="05000000000000000000" pitchFamily="2" charset="2"/>
              <a:buChar char="§"/>
            </a:pPr>
            <a:r>
              <a:rPr lang="en-NZ" sz="1000" b="0" dirty="0"/>
              <a:t>Both Māori and Pacific NPS have increased slightly on last semester</a:t>
            </a:r>
          </a:p>
          <a:p>
            <a:pPr marL="171450" indent="-171450">
              <a:buFont typeface="Wingdings" panose="05000000000000000000" pitchFamily="2" charset="2"/>
              <a:buChar char="§"/>
            </a:pPr>
            <a:r>
              <a:rPr lang="en-NZ" sz="1000" b="0" dirty="0"/>
              <a:t>Under 25s and International students also saw increases in NPS this semester</a:t>
            </a:r>
          </a:p>
          <a:p>
            <a:r>
              <a:rPr lang="en-NZ" sz="1000" dirty="0"/>
              <a:t>Reasons for NPS</a:t>
            </a:r>
          </a:p>
          <a:p>
            <a:pPr marL="171450" indent="-171450">
              <a:buFont typeface="Wingdings" panose="05000000000000000000" pitchFamily="2" charset="2"/>
              <a:buChar char="§"/>
            </a:pPr>
            <a:r>
              <a:rPr lang="en-NZ" sz="1000" b="0" dirty="0"/>
              <a:t>Themes from students with low NPS include having confrontational staff interactions, courses having unclear expectations and teaching material that students think is outdated. Minimising these  occurrences would be beneficial for increasing NPS further</a:t>
            </a:r>
          </a:p>
          <a:p>
            <a:pPr marL="171450" indent="-171450">
              <a:buFont typeface="Wingdings" panose="05000000000000000000" pitchFamily="2" charset="2"/>
              <a:buChar char="§"/>
            </a:pPr>
            <a:r>
              <a:rPr lang="en-NZ" sz="1000" b="0" dirty="0"/>
              <a:t>Satisfaction statements are largely stable, as are the “I See Me” statements. Although, the small rise in dissatisfaction with teaching and tutoring which should be monitored</a:t>
            </a:r>
          </a:p>
          <a:p>
            <a:pPr marL="171450" indent="-171450">
              <a:buFont typeface="Wingdings" panose="05000000000000000000" pitchFamily="2" charset="2"/>
              <a:buChar char="§"/>
            </a:pPr>
            <a:r>
              <a:rPr lang="en-NZ" sz="1000" b="0" dirty="0"/>
              <a:t>New students continue to record high NPS, with students mentioning feeling supported at Unitec, and enjoying their lecturers’ teaching styles</a:t>
            </a:r>
          </a:p>
          <a:p>
            <a:r>
              <a:rPr lang="en-NZ" sz="1000" dirty="0"/>
              <a:t>Improvement Suggestions</a:t>
            </a:r>
            <a:endParaRPr lang="en-NZ" sz="1000" b="0" dirty="0"/>
          </a:p>
          <a:p>
            <a:pPr marL="171450" indent="-171450">
              <a:buFont typeface="Wingdings" panose="05000000000000000000" pitchFamily="2" charset="2"/>
              <a:buChar char="§"/>
            </a:pPr>
            <a:r>
              <a:rPr lang="en-NZ" sz="1000" b="0" dirty="0"/>
              <a:t>Communication, delivery and assessment are the three most common improvement suggestions for teaching</a:t>
            </a:r>
          </a:p>
          <a:p>
            <a:pPr marL="171450" indent="-171450">
              <a:buFont typeface="Wingdings" panose="05000000000000000000" pitchFamily="2" charset="2"/>
              <a:buChar char="§"/>
            </a:pPr>
            <a:r>
              <a:rPr lang="en-NZ" sz="1000" b="0" dirty="0"/>
              <a:t>An additional theme is online learning, with comments requesting recorded lectures or full online study, a trend also seen at other tertiary institutes</a:t>
            </a:r>
          </a:p>
          <a:p>
            <a:pPr marL="171450" indent="-171450">
              <a:buFont typeface="Wingdings" panose="05000000000000000000" pitchFamily="2" charset="2"/>
              <a:buChar char="§"/>
            </a:pPr>
            <a:endParaRPr lang="en-NZ" sz="1000" b="0" dirty="0"/>
          </a:p>
          <a:p>
            <a:pPr marL="171450" indent="-171450">
              <a:buFont typeface="Wingdings" panose="05000000000000000000" pitchFamily="2" charset="2"/>
              <a:buChar char="§"/>
            </a:pPr>
            <a:endParaRPr lang="en-NZ" sz="1000" b="0" dirty="0"/>
          </a:p>
          <a:p>
            <a:pPr marL="171450" indent="-171450">
              <a:buFont typeface="Wingdings" panose="05000000000000000000" pitchFamily="2" charset="2"/>
              <a:buChar char="§"/>
            </a:pPr>
            <a:endParaRPr lang="en-NZ" sz="1000" b="0" dirty="0"/>
          </a:p>
        </p:txBody>
      </p:sp>
    </p:spTree>
    <p:extLst>
      <p:ext uri="{BB962C8B-B14F-4D97-AF65-F5344CB8AC3E}">
        <p14:creationId xmlns:p14="http://schemas.microsoft.com/office/powerpoint/2010/main" val="1766326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a:t>Improvement suggestions for </a:t>
            </a:r>
            <a:r>
              <a:rPr lang="en-NZ" sz="1600" b="1"/>
              <a:t>Student Experience </a:t>
            </a:r>
            <a:r>
              <a:rPr lang="en-NZ" sz="1600"/>
              <a:t>and </a:t>
            </a:r>
            <a:r>
              <a:rPr lang="en-NZ" sz="1600" b="1"/>
              <a:t>Campus Facilities</a:t>
            </a:r>
            <a:endParaRPr lang="en-NZ" sz="1600" b="1" dirty="0"/>
          </a:p>
        </p:txBody>
      </p:sp>
      <p:sp>
        <p:nvSpPr>
          <p:cNvPr id="3" name="Footer Placeholder 2"/>
          <p:cNvSpPr>
            <a:spLocks noGrp="1"/>
          </p:cNvSpPr>
          <p:nvPr>
            <p:ph type="ftr" sz="quarter" idx="11"/>
          </p:nvPr>
        </p:nvSpPr>
        <p:spPr/>
        <p:txBody>
          <a:bodyPr/>
          <a:lstStyle/>
          <a:p>
            <a:pPr>
              <a:defRPr/>
            </a:pPr>
            <a:r>
              <a:rPr lang="en-US"/>
              <a:t>&gt;&gt;MARKETING</a:t>
            </a:r>
            <a:endParaRPr lang="en-US" dirty="0"/>
          </a:p>
        </p:txBody>
      </p:sp>
      <p:sp>
        <p:nvSpPr>
          <p:cNvPr id="6" name="Rectangle 5"/>
          <p:cNvSpPr/>
          <p:nvPr/>
        </p:nvSpPr>
        <p:spPr>
          <a:xfrm>
            <a:off x="4916488" y="2124119"/>
            <a:ext cx="3873342" cy="274021"/>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a:solidFill>
                  <a:schemeClr val="bg1"/>
                </a:solidFill>
                <a:latin typeface="Verdana" panose="020B0604030504040204" pitchFamily="34" charset="0"/>
                <a:ea typeface="Verdana" panose="020B0604030504040204" pitchFamily="34" charset="0"/>
                <a:cs typeface="Verdana" panose="020B0604030504040204" pitchFamily="34" charset="0"/>
              </a:rPr>
              <a:t>Campus Facilities</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526536" y="2115494"/>
            <a:ext cx="3839889" cy="274021"/>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rPr>
              <a:t>Social Experience</a:t>
            </a:r>
          </a:p>
        </p:txBody>
      </p:sp>
      <p:sp>
        <p:nvSpPr>
          <p:cNvPr id="8" name="Rectangle 7"/>
          <p:cNvSpPr/>
          <p:nvPr/>
        </p:nvSpPr>
        <p:spPr>
          <a:xfrm>
            <a:off x="526536" y="2389516"/>
            <a:ext cx="3839881"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b="1" i="1">
                <a:solidFill>
                  <a:srgbClr val="404040"/>
                </a:solidFill>
                <a:latin typeface="Verdana" panose="020B0604030504040204" pitchFamily="34" charset="0"/>
                <a:ea typeface="Verdana" panose="020B0604030504040204" pitchFamily="34" charset="0"/>
              </a:rPr>
              <a:t>Extra curricular </a:t>
            </a:r>
            <a:r>
              <a:rPr lang="en-NZ" sz="800" i="1">
                <a:solidFill>
                  <a:srgbClr val="404040"/>
                </a:solidFill>
                <a:latin typeface="Verdana" panose="020B0604030504040204" pitchFamily="34" charset="0"/>
                <a:ea typeface="Verdana" panose="020B0604030504040204" pitchFamily="34" charset="0"/>
              </a:rPr>
              <a:t>activities / </a:t>
            </a:r>
            <a:r>
              <a:rPr lang="en-NZ" sz="800" b="1" i="1">
                <a:solidFill>
                  <a:srgbClr val="404040"/>
                </a:solidFill>
                <a:latin typeface="Verdana" panose="020B0604030504040204" pitchFamily="34" charset="0"/>
                <a:ea typeface="Verdana" panose="020B0604030504040204" pitchFamily="34" charset="0"/>
              </a:rPr>
              <a:t>clubs</a:t>
            </a:r>
          </a:p>
          <a:p>
            <a:pPr>
              <a:spcAft>
                <a:spcPts val="600"/>
              </a:spcAft>
            </a:pPr>
            <a:r>
              <a:rPr lang="en-NZ" sz="800" i="1">
                <a:solidFill>
                  <a:srgbClr val="404040"/>
                </a:solidFill>
                <a:latin typeface="Verdana" panose="020B0604030504040204" pitchFamily="34" charset="0"/>
                <a:ea typeface="Verdana" panose="020B0604030504040204" pitchFamily="34" charset="0"/>
              </a:rPr>
              <a:t>More </a:t>
            </a:r>
            <a:r>
              <a:rPr lang="en-NZ" sz="800" b="1" i="1">
                <a:solidFill>
                  <a:srgbClr val="404040"/>
                </a:solidFill>
                <a:latin typeface="Verdana" panose="020B0604030504040204" pitchFamily="34" charset="0"/>
                <a:ea typeface="Verdana" panose="020B0604030504040204" pitchFamily="34" charset="0"/>
              </a:rPr>
              <a:t>social spaces </a:t>
            </a:r>
            <a:r>
              <a:rPr lang="en-NZ" sz="800" i="1">
                <a:solidFill>
                  <a:srgbClr val="404040"/>
                </a:solidFill>
                <a:latin typeface="Verdana" panose="020B0604030504040204" pitchFamily="34" charset="0"/>
                <a:ea typeface="Verdana" panose="020B0604030504040204" pitchFamily="34" charset="0"/>
              </a:rPr>
              <a:t>on campus &amp; </a:t>
            </a:r>
            <a:r>
              <a:rPr lang="en-NZ" sz="800" b="1" i="1">
                <a:solidFill>
                  <a:srgbClr val="404040"/>
                </a:solidFill>
                <a:latin typeface="Verdana" panose="020B0604030504040204" pitchFamily="34" charset="0"/>
                <a:ea typeface="Verdana" panose="020B0604030504040204" pitchFamily="34" charset="0"/>
              </a:rPr>
              <a:t>clubs</a:t>
            </a:r>
          </a:p>
          <a:p>
            <a:pPr>
              <a:spcAft>
                <a:spcPts val="600"/>
              </a:spcAft>
            </a:pPr>
            <a:r>
              <a:rPr lang="en-NZ" sz="800" i="1">
                <a:solidFill>
                  <a:srgbClr val="404040"/>
                </a:solidFill>
                <a:latin typeface="Verdana" panose="020B0604030504040204" pitchFamily="34" charset="0"/>
                <a:ea typeface="Verdana" panose="020B0604030504040204" pitchFamily="34" charset="0"/>
              </a:rPr>
              <a:t>I would upgrade the student </a:t>
            </a:r>
            <a:r>
              <a:rPr lang="en-NZ" sz="800" b="1" i="1">
                <a:solidFill>
                  <a:srgbClr val="404040"/>
                </a:solidFill>
                <a:latin typeface="Verdana" panose="020B0604030504040204" pitchFamily="34" charset="0"/>
                <a:ea typeface="Verdana" panose="020B0604030504040204" pitchFamily="34" charset="0"/>
              </a:rPr>
              <a:t>social areas</a:t>
            </a:r>
          </a:p>
          <a:p>
            <a:pPr>
              <a:spcAft>
                <a:spcPts val="600"/>
              </a:spcAft>
            </a:pPr>
            <a:r>
              <a:rPr lang="en-NZ" sz="800" i="1">
                <a:solidFill>
                  <a:srgbClr val="404040"/>
                </a:solidFill>
                <a:latin typeface="Verdana" panose="020B0604030504040204" pitchFamily="34" charset="0"/>
                <a:ea typeface="Verdana" panose="020B0604030504040204" pitchFamily="34" charset="0"/>
              </a:rPr>
              <a:t>More student activities like </a:t>
            </a:r>
            <a:r>
              <a:rPr lang="en-NZ" sz="800" b="1" i="1">
                <a:solidFill>
                  <a:srgbClr val="404040"/>
                </a:solidFill>
                <a:latin typeface="Verdana" panose="020B0604030504040204" pitchFamily="34" charset="0"/>
                <a:ea typeface="Verdana" panose="020B0604030504040204" pitchFamily="34" charset="0"/>
              </a:rPr>
              <a:t>sports</a:t>
            </a:r>
            <a:r>
              <a:rPr lang="en-NZ" sz="800" i="1">
                <a:solidFill>
                  <a:srgbClr val="404040"/>
                </a:solidFill>
                <a:latin typeface="Verdana" panose="020B0604030504040204" pitchFamily="34" charset="0"/>
                <a:ea typeface="Verdana" panose="020B0604030504040204" pitchFamily="34" charset="0"/>
              </a:rPr>
              <a:t> and </a:t>
            </a:r>
            <a:r>
              <a:rPr lang="en-NZ" sz="800" b="1" i="1">
                <a:solidFill>
                  <a:srgbClr val="404040"/>
                </a:solidFill>
                <a:latin typeface="Verdana" panose="020B0604030504040204" pitchFamily="34" charset="0"/>
                <a:ea typeface="Verdana" panose="020B0604030504040204" pitchFamily="34" charset="0"/>
              </a:rPr>
              <a:t>cultural activities</a:t>
            </a:r>
            <a:r>
              <a:rPr lang="en-NZ" sz="800" i="1">
                <a:solidFill>
                  <a:srgbClr val="404040"/>
                </a:solidFill>
                <a:latin typeface="Verdana" panose="020B0604030504040204" pitchFamily="34" charset="0"/>
                <a:ea typeface="Verdana" panose="020B0604030504040204" pitchFamily="34" charset="0"/>
              </a:rPr>
              <a:t>, </a:t>
            </a:r>
            <a:r>
              <a:rPr lang="en-NZ" sz="800" b="1" i="1">
                <a:solidFill>
                  <a:srgbClr val="404040"/>
                </a:solidFill>
                <a:latin typeface="Verdana" panose="020B0604030504040204" pitchFamily="34" charset="0"/>
                <a:ea typeface="Verdana" panose="020B0604030504040204" pitchFamily="34" charset="0"/>
              </a:rPr>
              <a:t>clubs</a:t>
            </a:r>
            <a:r>
              <a:rPr lang="en-NZ" sz="800" i="1">
                <a:solidFill>
                  <a:srgbClr val="404040"/>
                </a:solidFill>
                <a:latin typeface="Verdana" panose="020B0604030504040204" pitchFamily="34" charset="0"/>
                <a:ea typeface="Verdana" panose="020B0604030504040204" pitchFamily="34" charset="0"/>
              </a:rPr>
              <a:t> etc.</a:t>
            </a:r>
          </a:p>
          <a:p>
            <a:pPr>
              <a:spcAft>
                <a:spcPts val="600"/>
              </a:spcAft>
            </a:pPr>
            <a:r>
              <a:rPr lang="en-NZ" sz="800" i="1">
                <a:solidFill>
                  <a:srgbClr val="404040"/>
                </a:solidFill>
                <a:latin typeface="Verdana" panose="020B0604030504040204" pitchFamily="34" charset="0"/>
                <a:ea typeface="Verdana" panose="020B0604030504040204" pitchFamily="34" charset="0"/>
              </a:rPr>
              <a:t>Will be great if i could connect to someone with the same culture.  Maybe house some more </a:t>
            </a:r>
            <a:r>
              <a:rPr lang="en-NZ" sz="800" b="1" i="1">
                <a:solidFill>
                  <a:srgbClr val="404040"/>
                </a:solidFill>
                <a:latin typeface="Verdana" panose="020B0604030504040204" pitchFamily="34" charset="0"/>
                <a:ea typeface="Verdana" panose="020B0604030504040204" pitchFamily="34" charset="0"/>
              </a:rPr>
              <a:t>community meetups</a:t>
            </a:r>
            <a:r>
              <a:rPr lang="en-NZ" sz="800" i="1">
                <a:solidFill>
                  <a:srgbClr val="404040"/>
                </a:solidFill>
                <a:latin typeface="Verdana" panose="020B0604030504040204" pitchFamily="34" charset="0"/>
                <a:ea typeface="Verdana" panose="020B0604030504040204" pitchFamily="34" charset="0"/>
              </a:rPr>
              <a:t>? Or workshops?</a:t>
            </a:r>
          </a:p>
          <a:p>
            <a:pPr>
              <a:spcAft>
                <a:spcPts val="600"/>
              </a:spcAft>
            </a:pPr>
            <a:r>
              <a:rPr lang="en-NZ" sz="800" i="1">
                <a:solidFill>
                  <a:srgbClr val="404040"/>
                </a:solidFill>
                <a:latin typeface="Verdana" panose="020B0604030504040204" pitchFamily="34" charset="0"/>
                <a:ea typeface="Verdana" panose="020B0604030504040204" pitchFamily="34" charset="0"/>
              </a:rPr>
              <a:t>I would love to see more </a:t>
            </a:r>
            <a:r>
              <a:rPr lang="en-NZ" sz="800" b="1" i="1">
                <a:solidFill>
                  <a:srgbClr val="404040"/>
                </a:solidFill>
                <a:latin typeface="Verdana" panose="020B0604030504040204" pitchFamily="34" charset="0"/>
                <a:ea typeface="Verdana" panose="020B0604030504040204" pitchFamily="34" charset="0"/>
              </a:rPr>
              <a:t>extra curricular </a:t>
            </a:r>
            <a:r>
              <a:rPr lang="en-NZ" sz="800" i="1">
                <a:solidFill>
                  <a:srgbClr val="404040"/>
                </a:solidFill>
                <a:latin typeface="Verdana" panose="020B0604030504040204" pitchFamily="34" charset="0"/>
                <a:ea typeface="Verdana" panose="020B0604030504040204" pitchFamily="34" charset="0"/>
              </a:rPr>
              <a:t>groups and activities. I’m sure there’s plenty available but I don’t know how to access them or join </a:t>
            </a:r>
          </a:p>
          <a:p>
            <a:pPr>
              <a:spcAft>
                <a:spcPts val="600"/>
              </a:spcAft>
            </a:pPr>
            <a:r>
              <a:rPr lang="en-NZ" sz="800" i="1">
                <a:solidFill>
                  <a:srgbClr val="404040"/>
                </a:solidFill>
                <a:latin typeface="Verdana" panose="020B0604030504040204" pitchFamily="34" charset="0"/>
                <a:ea typeface="Verdana" panose="020B0604030504040204" pitchFamily="34" charset="0"/>
              </a:rPr>
              <a:t>More </a:t>
            </a:r>
            <a:r>
              <a:rPr lang="en-NZ" sz="800" b="1" i="1">
                <a:solidFill>
                  <a:srgbClr val="404040"/>
                </a:solidFill>
                <a:latin typeface="Verdana" panose="020B0604030504040204" pitchFamily="34" charset="0"/>
                <a:ea typeface="Verdana" panose="020B0604030504040204" pitchFamily="34" charset="0"/>
              </a:rPr>
              <a:t>extra curricular </a:t>
            </a:r>
            <a:r>
              <a:rPr lang="en-NZ" sz="800" i="1">
                <a:solidFill>
                  <a:srgbClr val="404040"/>
                </a:solidFill>
                <a:latin typeface="Verdana" panose="020B0604030504040204" pitchFamily="34" charset="0"/>
                <a:ea typeface="Verdana" panose="020B0604030504040204" pitchFamily="34" charset="0"/>
              </a:rPr>
              <a:t>activities. More activities where students can interact with each other (maybe a meet-up before the semester starts, so the students can know each other)</a:t>
            </a:r>
          </a:p>
          <a:p>
            <a:pPr>
              <a:spcAft>
                <a:spcPts val="600"/>
              </a:spcAft>
            </a:pPr>
            <a:r>
              <a:rPr lang="en-NZ" sz="800" i="1">
                <a:solidFill>
                  <a:srgbClr val="404040"/>
                </a:solidFill>
                <a:latin typeface="Verdana" panose="020B0604030504040204" pitchFamily="34" charset="0"/>
                <a:ea typeface="Verdana" panose="020B0604030504040204" pitchFamily="34" charset="0"/>
              </a:rPr>
              <a:t>A cooler environment for young people at the waitakere campus. More advertising of groups and </a:t>
            </a:r>
            <a:r>
              <a:rPr lang="en-NZ" sz="800" b="1" i="1">
                <a:solidFill>
                  <a:srgbClr val="404040"/>
                </a:solidFill>
                <a:latin typeface="Verdana" panose="020B0604030504040204" pitchFamily="34" charset="0"/>
                <a:ea typeface="Verdana" panose="020B0604030504040204" pitchFamily="34" charset="0"/>
              </a:rPr>
              <a:t>social events </a:t>
            </a:r>
            <a:r>
              <a:rPr lang="en-NZ" sz="800" i="1">
                <a:solidFill>
                  <a:srgbClr val="404040"/>
                </a:solidFill>
                <a:latin typeface="Verdana" panose="020B0604030504040204" pitchFamily="34" charset="0"/>
                <a:ea typeface="Verdana" panose="020B0604030504040204" pitchFamily="34" charset="0"/>
              </a:rPr>
              <a:t>being held. </a:t>
            </a:r>
          </a:p>
          <a:p>
            <a:pPr>
              <a:spcAft>
                <a:spcPts val="600"/>
              </a:spcAft>
            </a:pPr>
            <a:r>
              <a:rPr lang="en-NZ" sz="800" i="1">
                <a:solidFill>
                  <a:srgbClr val="404040"/>
                </a:solidFill>
                <a:latin typeface="Verdana" panose="020B0604030504040204" pitchFamily="34" charset="0"/>
                <a:ea typeface="Verdana" panose="020B0604030504040204" pitchFamily="34" charset="0"/>
              </a:rPr>
              <a:t>… more </a:t>
            </a:r>
            <a:r>
              <a:rPr lang="en-NZ" sz="800" b="1" i="1">
                <a:solidFill>
                  <a:srgbClr val="404040"/>
                </a:solidFill>
                <a:latin typeface="Verdana" panose="020B0604030504040204" pitchFamily="34" charset="0"/>
                <a:ea typeface="Verdana" panose="020B0604030504040204" pitchFamily="34" charset="0"/>
              </a:rPr>
              <a:t>events</a:t>
            </a:r>
            <a:r>
              <a:rPr lang="en-NZ" sz="800" i="1">
                <a:solidFill>
                  <a:srgbClr val="404040"/>
                </a:solidFill>
                <a:latin typeface="Verdana" panose="020B0604030504040204" pitchFamily="34" charset="0"/>
                <a:ea typeface="Verdana" panose="020B0604030504040204" pitchFamily="34" charset="0"/>
              </a:rPr>
              <a:t> and </a:t>
            </a:r>
            <a:r>
              <a:rPr lang="en-NZ" sz="800" b="1" i="1">
                <a:solidFill>
                  <a:srgbClr val="404040"/>
                </a:solidFill>
                <a:latin typeface="Verdana" panose="020B0604030504040204" pitchFamily="34" charset="0"/>
                <a:ea typeface="Verdana" panose="020B0604030504040204" pitchFamily="34" charset="0"/>
              </a:rPr>
              <a:t>clubs</a:t>
            </a:r>
            <a:r>
              <a:rPr lang="en-NZ" sz="800" i="1">
                <a:solidFill>
                  <a:srgbClr val="404040"/>
                </a:solidFill>
                <a:latin typeface="Verdana" panose="020B0604030504040204" pitchFamily="34" charset="0"/>
                <a:ea typeface="Verdana" panose="020B0604030504040204" pitchFamily="34" charset="0"/>
              </a:rPr>
              <a:t> bringing more courses together. As my course is quite small it doesn’t really feel like a social place.</a:t>
            </a:r>
          </a:p>
          <a:p>
            <a:pPr>
              <a:spcAft>
                <a:spcPts val="600"/>
              </a:spcAft>
            </a:pPr>
            <a:r>
              <a:rPr lang="en-NZ" sz="800" i="1">
                <a:solidFill>
                  <a:srgbClr val="404040"/>
                </a:solidFill>
                <a:latin typeface="Verdana" panose="020B0604030504040204" pitchFamily="34" charset="0"/>
                <a:ea typeface="Verdana" panose="020B0604030504040204" pitchFamily="34" charset="0"/>
              </a:rPr>
              <a:t>Specifically Waitakere &amp; facilities as that’s where I study … the whole place needs </a:t>
            </a:r>
            <a:r>
              <a:rPr lang="en-NZ" sz="800" b="1" i="1">
                <a:solidFill>
                  <a:srgbClr val="404040"/>
                </a:solidFill>
                <a:latin typeface="Verdana" panose="020B0604030504040204" pitchFamily="34" charset="0"/>
                <a:ea typeface="Verdana" panose="020B0604030504040204" pitchFamily="34" charset="0"/>
              </a:rPr>
              <a:t>more liveliness </a:t>
            </a:r>
            <a:r>
              <a:rPr lang="en-NZ" sz="800" i="1">
                <a:solidFill>
                  <a:srgbClr val="404040"/>
                </a:solidFill>
                <a:latin typeface="Verdana" panose="020B0604030504040204" pitchFamily="34" charset="0"/>
                <a:ea typeface="Verdana" panose="020B0604030504040204" pitchFamily="34" charset="0"/>
              </a:rPr>
              <a:t>brought into it. Possible </a:t>
            </a:r>
            <a:r>
              <a:rPr lang="en-NZ" sz="800" b="1" i="1">
                <a:solidFill>
                  <a:srgbClr val="404040"/>
                </a:solidFill>
                <a:latin typeface="Verdana" panose="020B0604030504040204" pitchFamily="34" charset="0"/>
                <a:ea typeface="Verdana" panose="020B0604030504040204" pitchFamily="34" charset="0"/>
              </a:rPr>
              <a:t>market days </a:t>
            </a:r>
            <a:r>
              <a:rPr lang="en-NZ" sz="800" i="1">
                <a:solidFill>
                  <a:srgbClr val="404040"/>
                </a:solidFill>
                <a:latin typeface="Verdana" panose="020B0604030504040204" pitchFamily="34" charset="0"/>
                <a:ea typeface="Verdana" panose="020B0604030504040204" pitchFamily="34" charset="0"/>
              </a:rPr>
              <a:t>once a month or local food trucks to come through. </a:t>
            </a:r>
            <a:endParaRPr lang="mi-NZ" sz="800" i="1">
              <a:solidFill>
                <a:srgbClr val="404040"/>
              </a:solidFill>
              <a:latin typeface="Verdana" panose="020B0604030504040204" pitchFamily="34" charset="0"/>
              <a:ea typeface="Verdana" panose="020B0604030504040204" pitchFamily="34" charset="0"/>
            </a:endParaRPr>
          </a:p>
          <a:p>
            <a:pPr>
              <a:spcAft>
                <a:spcPts val="600"/>
              </a:spcAft>
            </a:pPr>
            <a:r>
              <a:rPr lang="en-NZ" sz="800" i="1">
                <a:solidFill>
                  <a:srgbClr val="404040"/>
                </a:solidFill>
                <a:latin typeface="Verdana" panose="020B0604030504040204" pitchFamily="34" charset="0"/>
                <a:ea typeface="Verdana" panose="020B0604030504040204" pitchFamily="34" charset="0"/>
              </a:rPr>
              <a:t>Bring back the </a:t>
            </a:r>
            <a:r>
              <a:rPr lang="en-NZ" sz="800" b="1" i="1">
                <a:solidFill>
                  <a:srgbClr val="404040"/>
                </a:solidFill>
                <a:latin typeface="Verdana" panose="020B0604030504040204" pitchFamily="34" charset="0"/>
                <a:ea typeface="Verdana" panose="020B0604030504040204" pitchFamily="34" charset="0"/>
              </a:rPr>
              <a:t>gym</a:t>
            </a:r>
            <a:r>
              <a:rPr lang="en-NZ" sz="800" i="1">
                <a:solidFill>
                  <a:srgbClr val="404040"/>
                </a:solidFill>
                <a:latin typeface="Verdana" panose="020B0604030504040204" pitchFamily="34" charset="0"/>
                <a:ea typeface="Verdana" panose="020B0604030504040204" pitchFamily="34" charset="0"/>
              </a:rPr>
              <a:t> and </a:t>
            </a:r>
            <a:r>
              <a:rPr lang="en-NZ" sz="800" b="1" i="1">
                <a:solidFill>
                  <a:srgbClr val="404040"/>
                </a:solidFill>
                <a:latin typeface="Verdana" panose="020B0604030504040204" pitchFamily="34" charset="0"/>
                <a:ea typeface="Verdana" panose="020B0604030504040204" pitchFamily="34" charset="0"/>
              </a:rPr>
              <a:t>sports centre</a:t>
            </a:r>
            <a:r>
              <a:rPr lang="en-NZ" sz="800" i="1">
                <a:solidFill>
                  <a:srgbClr val="404040"/>
                </a:solidFill>
                <a:latin typeface="Verdana" panose="020B0604030504040204" pitchFamily="34" charset="0"/>
                <a:ea typeface="Verdana" panose="020B0604030504040204" pitchFamily="34" charset="0"/>
              </a:rPr>
              <a:t>.</a:t>
            </a:r>
          </a:p>
          <a:p>
            <a:pPr>
              <a:spcAft>
                <a:spcPts val="600"/>
              </a:spcAft>
            </a:pPr>
            <a:r>
              <a:rPr lang="en-NZ" sz="800" b="1" i="1">
                <a:solidFill>
                  <a:srgbClr val="404040"/>
                </a:solidFill>
                <a:latin typeface="Verdana" panose="020B0604030504040204" pitchFamily="34" charset="0"/>
                <a:ea typeface="Verdana" panose="020B0604030504040204" pitchFamily="34" charset="0"/>
              </a:rPr>
              <a:t>Sports centre </a:t>
            </a:r>
            <a:r>
              <a:rPr lang="en-NZ" sz="800" i="1">
                <a:solidFill>
                  <a:srgbClr val="404040"/>
                </a:solidFill>
                <a:latin typeface="Verdana" panose="020B0604030504040204" pitchFamily="34" charset="0"/>
                <a:ea typeface="Verdana" panose="020B0604030504040204" pitchFamily="34" charset="0"/>
              </a:rPr>
              <a:t>upgrade</a:t>
            </a:r>
          </a:p>
          <a:p>
            <a:pPr>
              <a:spcAft>
                <a:spcPts val="600"/>
              </a:spcAft>
            </a:pPr>
            <a:endParaRPr lang="en-NZ" sz="800" i="1">
              <a:solidFill>
                <a:srgbClr val="404040"/>
              </a:solidFill>
              <a:latin typeface="Verdana" panose="020B0604030504040204" pitchFamily="34" charset="0"/>
              <a:ea typeface="Verdana" panose="020B0604030504040204" pitchFamily="34" charset="0"/>
            </a:endParaRPr>
          </a:p>
          <a:p>
            <a:pPr>
              <a:spcAft>
                <a:spcPts val="600"/>
              </a:spcAft>
            </a:pPr>
            <a:endParaRPr lang="en-NZ" sz="800" i="1">
              <a:solidFill>
                <a:srgbClr val="404040"/>
              </a:solidFill>
              <a:latin typeface="Verdana" panose="020B0604030504040204" pitchFamily="34" charset="0"/>
              <a:ea typeface="Verdana" panose="020B0604030504040204" pitchFamily="34" charset="0"/>
            </a:endParaRPr>
          </a:p>
          <a:p>
            <a:pPr>
              <a:spcAft>
                <a:spcPts val="600"/>
              </a:spcAft>
            </a:pPr>
            <a:endParaRPr lang="en-NZ" sz="800" i="1">
              <a:solidFill>
                <a:srgbClr val="404040"/>
              </a:solidFill>
              <a:latin typeface="Verdana" panose="020B0604030504040204" pitchFamily="34" charset="0"/>
              <a:ea typeface="Verdana" panose="020B0604030504040204" pitchFamily="34" charset="0"/>
            </a:endParaRPr>
          </a:p>
          <a:p>
            <a:pPr>
              <a:spcAft>
                <a:spcPts val="600"/>
              </a:spcAft>
            </a:pPr>
            <a:endParaRPr lang="en-NZ" sz="800" i="1">
              <a:solidFill>
                <a:srgbClr val="404040"/>
              </a:solidFill>
              <a:latin typeface="Verdana" panose="020B0604030504040204" pitchFamily="34" charset="0"/>
              <a:ea typeface="Verdana" panose="020B0604030504040204" pitchFamily="34" charset="0"/>
            </a:endParaRPr>
          </a:p>
          <a:p>
            <a:pPr>
              <a:spcAft>
                <a:spcPts val="600"/>
              </a:spcAft>
            </a:pPr>
            <a:endParaRPr lang="en-NZ" sz="800" i="1">
              <a:solidFill>
                <a:srgbClr val="404040"/>
              </a:solidFill>
              <a:latin typeface="Verdana" panose="020B0604030504040204" pitchFamily="34" charset="0"/>
              <a:ea typeface="Verdana" panose="020B0604030504040204" pitchFamily="34" charset="0"/>
            </a:endParaRPr>
          </a:p>
          <a:p>
            <a:pPr>
              <a:spcAft>
                <a:spcPts val="600"/>
              </a:spcAft>
            </a:pPr>
            <a:endParaRPr lang="en-NZ" sz="800" i="1">
              <a:solidFill>
                <a:srgbClr val="404040"/>
              </a:solidFill>
              <a:latin typeface="Verdana" panose="020B0604030504040204" pitchFamily="34" charset="0"/>
              <a:ea typeface="Verdana" panose="020B0604030504040204" pitchFamily="34" charset="0"/>
            </a:endParaRPr>
          </a:p>
          <a:p>
            <a:pPr>
              <a:spcAft>
                <a:spcPts val="600"/>
              </a:spcAft>
            </a:pPr>
            <a:endParaRPr lang="en-NZ" sz="800" b="1" i="1">
              <a:solidFill>
                <a:srgbClr val="404040"/>
              </a:solidFill>
              <a:latin typeface="Verdana" panose="020B0604030504040204" pitchFamily="34" charset="0"/>
              <a:ea typeface="Verdana" panose="020B0604030504040204" pitchFamily="34" charset="0"/>
            </a:endParaRPr>
          </a:p>
          <a:p>
            <a:pPr>
              <a:spcAft>
                <a:spcPts val="600"/>
              </a:spcAft>
            </a:pPr>
            <a:endParaRPr lang="en-NZ" sz="800" b="1" i="1">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8"/>
          <p:cNvCxnSpPr/>
          <p:nvPr/>
        </p:nvCxnSpPr>
        <p:spPr>
          <a:xfrm>
            <a:off x="4661865" y="238951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338748"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endParaRPr lang="en-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tle 12">
            <a:extLst>
              <a:ext uri="{FF2B5EF4-FFF2-40B4-BE49-F238E27FC236}">
                <a16:creationId xmlns:a16="http://schemas.microsoft.com/office/drawing/2014/main" id="{40BA51F7-73DD-406A-A254-51172DB8214C}"/>
              </a:ext>
            </a:extLst>
          </p:cNvPr>
          <p:cNvSpPr>
            <a:spLocks noGrp="1"/>
          </p:cNvSpPr>
          <p:nvPr>
            <p:ph type="title"/>
          </p:nvPr>
        </p:nvSpPr>
        <p:spPr/>
        <p:txBody>
          <a:bodyPr/>
          <a:lstStyle/>
          <a:p>
            <a:r>
              <a:rPr lang="mi-NZ"/>
              <a:t>Since the return to campus, we are seeing more recommendations about our facilities, as well as the student social experience</a:t>
            </a:r>
            <a:endParaRPr lang="en-NZ" dirty="0"/>
          </a:p>
        </p:txBody>
      </p:sp>
      <p:sp>
        <p:nvSpPr>
          <p:cNvPr id="16" name="Rectangle 15">
            <a:extLst>
              <a:ext uri="{FF2B5EF4-FFF2-40B4-BE49-F238E27FC236}">
                <a16:creationId xmlns:a16="http://schemas.microsoft.com/office/drawing/2014/main" id="{331556A3-3A35-4D84-9C1B-6ABC25B3AE63}"/>
              </a:ext>
            </a:extLst>
          </p:cNvPr>
          <p:cNvSpPr/>
          <p:nvPr/>
        </p:nvSpPr>
        <p:spPr>
          <a:xfrm>
            <a:off x="4862647" y="2398140"/>
            <a:ext cx="3873341"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b="1" i="1">
                <a:solidFill>
                  <a:srgbClr val="404040"/>
                </a:solidFill>
                <a:latin typeface="Verdana" panose="020B0604030504040204" pitchFamily="34" charset="0"/>
                <a:ea typeface="Verdana" panose="020B0604030504040204" pitchFamily="34" charset="0"/>
              </a:rPr>
              <a:t>Heat pumps </a:t>
            </a:r>
            <a:r>
              <a:rPr lang="en-NZ" sz="800" i="1">
                <a:solidFill>
                  <a:srgbClr val="404040"/>
                </a:solidFill>
                <a:latin typeface="Verdana" panose="020B0604030504040204" pitchFamily="34" charset="0"/>
                <a:ea typeface="Verdana" panose="020B0604030504040204" pitchFamily="34" charset="0"/>
              </a:rPr>
              <a:t>in class rooms | Install </a:t>
            </a:r>
            <a:r>
              <a:rPr lang="en-NZ" sz="800" b="1" i="1">
                <a:solidFill>
                  <a:srgbClr val="404040"/>
                </a:solidFill>
                <a:latin typeface="Verdana" panose="020B0604030504040204" pitchFamily="34" charset="0"/>
                <a:ea typeface="Verdana" panose="020B0604030504040204" pitchFamily="34" charset="0"/>
              </a:rPr>
              <a:t>heat pump </a:t>
            </a:r>
            <a:r>
              <a:rPr lang="en-NZ" sz="800" i="1">
                <a:solidFill>
                  <a:srgbClr val="404040"/>
                </a:solidFill>
                <a:latin typeface="Verdana" panose="020B0604030504040204" pitchFamily="34" charset="0"/>
                <a:ea typeface="Verdana" panose="020B0604030504040204" pitchFamily="34" charset="0"/>
              </a:rPr>
              <a:t>in the classroom</a:t>
            </a:r>
          </a:p>
          <a:p>
            <a:pPr>
              <a:spcAft>
                <a:spcPts val="600"/>
              </a:spcAft>
            </a:pPr>
            <a:r>
              <a:rPr lang="en-NZ" sz="800" i="1">
                <a:solidFill>
                  <a:srgbClr val="404040"/>
                </a:solidFill>
                <a:latin typeface="Verdana" panose="020B0604030504040204" pitchFamily="34" charset="0"/>
                <a:ea typeface="Verdana" panose="020B0604030504040204" pitchFamily="34" charset="0"/>
              </a:rPr>
              <a:t>More </a:t>
            </a:r>
            <a:r>
              <a:rPr lang="en-NZ" sz="800" b="1" i="1">
                <a:solidFill>
                  <a:srgbClr val="404040"/>
                </a:solidFill>
                <a:latin typeface="Verdana" panose="020B0604030504040204" pitchFamily="34" charset="0"/>
                <a:ea typeface="Verdana" panose="020B0604030504040204" pitchFamily="34" charset="0"/>
              </a:rPr>
              <a:t>studying space </a:t>
            </a:r>
            <a:r>
              <a:rPr lang="en-NZ" sz="800" i="1">
                <a:solidFill>
                  <a:srgbClr val="404040"/>
                </a:solidFill>
                <a:latin typeface="Verdana" panose="020B0604030504040204" pitchFamily="34" charset="0"/>
                <a:ea typeface="Verdana" panose="020B0604030504040204" pitchFamily="34" charset="0"/>
              </a:rPr>
              <a:t>at library | Extending the library and campus opening hrs | More </a:t>
            </a:r>
            <a:r>
              <a:rPr lang="en-NZ" sz="800" b="1" i="1">
                <a:solidFill>
                  <a:srgbClr val="404040"/>
                </a:solidFill>
                <a:latin typeface="Verdana" panose="020B0604030504040204" pitchFamily="34" charset="0"/>
                <a:ea typeface="Verdana" panose="020B0604030504040204" pitchFamily="34" charset="0"/>
              </a:rPr>
              <a:t>study meeting room </a:t>
            </a:r>
            <a:r>
              <a:rPr lang="en-NZ" sz="800" i="1">
                <a:solidFill>
                  <a:srgbClr val="404040"/>
                </a:solidFill>
                <a:latin typeface="Verdana" panose="020B0604030504040204" pitchFamily="34" charset="0"/>
                <a:ea typeface="Verdana" panose="020B0604030504040204" pitchFamily="34" charset="0"/>
              </a:rPr>
              <a:t>and </a:t>
            </a:r>
            <a:r>
              <a:rPr lang="en-NZ" sz="800" b="1" i="1">
                <a:solidFill>
                  <a:srgbClr val="404040"/>
                </a:solidFill>
                <a:latin typeface="Verdana" panose="020B0604030504040204" pitchFamily="34" charset="0"/>
                <a:ea typeface="Verdana" panose="020B0604030504040204" pitchFamily="34" charset="0"/>
              </a:rPr>
              <a:t>extended library time</a:t>
            </a:r>
            <a:r>
              <a:rPr lang="en-NZ" sz="800" i="1">
                <a:solidFill>
                  <a:srgbClr val="404040"/>
                </a:solidFill>
                <a:latin typeface="Verdana" panose="020B0604030504040204" pitchFamily="34" charset="0"/>
                <a:ea typeface="Verdana" panose="020B0604030504040204" pitchFamily="34" charset="0"/>
              </a:rPr>
              <a:t>. | Extend </a:t>
            </a:r>
            <a:r>
              <a:rPr lang="en-NZ" sz="800" b="1" i="1">
                <a:solidFill>
                  <a:srgbClr val="404040"/>
                </a:solidFill>
                <a:latin typeface="Verdana" panose="020B0604030504040204" pitchFamily="34" charset="0"/>
                <a:ea typeface="Verdana" panose="020B0604030504040204" pitchFamily="34" charset="0"/>
              </a:rPr>
              <a:t>library hours </a:t>
            </a:r>
            <a:r>
              <a:rPr lang="en-NZ" sz="800" i="1">
                <a:solidFill>
                  <a:srgbClr val="404040"/>
                </a:solidFill>
                <a:latin typeface="Verdana" panose="020B0604030504040204" pitchFamily="34" charset="0"/>
                <a:ea typeface="Verdana" panose="020B0604030504040204" pitchFamily="34" charset="0"/>
              </a:rPr>
              <a:t>so students study more on the campus. | Can unitec Henderson library open on weekends or </a:t>
            </a:r>
            <a:r>
              <a:rPr lang="en-NZ" sz="800" b="1" i="1">
                <a:solidFill>
                  <a:srgbClr val="404040"/>
                </a:solidFill>
                <a:latin typeface="Verdana" panose="020B0604030504040204" pitchFamily="34" charset="0"/>
                <a:ea typeface="Verdana" panose="020B0604030504040204" pitchFamily="34" charset="0"/>
              </a:rPr>
              <a:t>extend hours</a:t>
            </a:r>
            <a:r>
              <a:rPr lang="en-NZ" sz="800" i="1">
                <a:solidFill>
                  <a:srgbClr val="404040"/>
                </a:solidFill>
                <a:latin typeface="Verdana" panose="020B0604030504040204" pitchFamily="34" charset="0"/>
                <a:ea typeface="Verdana" panose="020B0604030504040204" pitchFamily="34" charset="0"/>
              </a:rPr>
              <a:t>? | What I see lacking is </a:t>
            </a:r>
            <a:r>
              <a:rPr lang="en-NZ" sz="800" b="1" i="1">
                <a:solidFill>
                  <a:srgbClr val="404040"/>
                </a:solidFill>
                <a:latin typeface="Verdana" panose="020B0604030504040204" pitchFamily="34" charset="0"/>
                <a:ea typeface="Verdana" panose="020B0604030504040204" pitchFamily="34" charset="0"/>
              </a:rPr>
              <a:t>areas to study </a:t>
            </a:r>
            <a:r>
              <a:rPr lang="en-NZ" sz="800" i="1">
                <a:solidFill>
                  <a:srgbClr val="404040"/>
                </a:solidFill>
                <a:latin typeface="Verdana" panose="020B0604030504040204" pitchFamily="34" charset="0"/>
                <a:ea typeface="Verdana" panose="020B0604030504040204" pitchFamily="34" charset="0"/>
              </a:rPr>
              <a:t>are bit limited for the students. | The library is too open can’t study in there as its so noisy and not enough </a:t>
            </a:r>
            <a:r>
              <a:rPr lang="en-NZ" sz="800" b="1" i="1">
                <a:solidFill>
                  <a:srgbClr val="404040"/>
                </a:solidFill>
                <a:latin typeface="Verdana" panose="020B0604030504040204" pitchFamily="34" charset="0"/>
                <a:ea typeface="Verdana" panose="020B0604030504040204" pitchFamily="34" charset="0"/>
              </a:rPr>
              <a:t>quiet rooms </a:t>
            </a:r>
            <a:r>
              <a:rPr lang="en-NZ" sz="800" i="1">
                <a:solidFill>
                  <a:srgbClr val="404040"/>
                </a:solidFill>
                <a:latin typeface="Verdana" panose="020B0604030504040204" pitchFamily="34" charset="0"/>
                <a:ea typeface="Verdana" panose="020B0604030504040204" pitchFamily="34" charset="0"/>
              </a:rPr>
              <a:t>during busy times</a:t>
            </a:r>
          </a:p>
          <a:p>
            <a:pPr>
              <a:spcAft>
                <a:spcPts val="600"/>
              </a:spcAft>
            </a:pPr>
            <a:r>
              <a:rPr lang="en-NZ" sz="800" i="1">
                <a:solidFill>
                  <a:srgbClr val="404040"/>
                </a:solidFill>
                <a:latin typeface="Verdana" panose="020B0604030504040204" pitchFamily="34" charset="0"/>
                <a:ea typeface="Verdana" panose="020B0604030504040204" pitchFamily="34" charset="0"/>
              </a:rPr>
              <a:t>Availability of the </a:t>
            </a:r>
            <a:r>
              <a:rPr lang="en-NZ" sz="800" b="1" i="1">
                <a:solidFill>
                  <a:srgbClr val="404040"/>
                </a:solidFill>
                <a:latin typeface="Verdana" panose="020B0604030504040204" pitchFamily="34" charset="0"/>
                <a:ea typeface="Verdana" panose="020B0604030504040204" pitchFamily="34" charset="0"/>
              </a:rPr>
              <a:t>whanau room </a:t>
            </a:r>
            <a:r>
              <a:rPr lang="en-NZ" sz="800" i="1">
                <a:solidFill>
                  <a:srgbClr val="404040"/>
                </a:solidFill>
                <a:latin typeface="Verdana" panose="020B0604030504040204" pitchFamily="34" charset="0"/>
                <a:ea typeface="Verdana" panose="020B0604030504040204" pitchFamily="34" charset="0"/>
              </a:rPr>
              <a:t>as it is always locked.</a:t>
            </a:r>
          </a:p>
          <a:p>
            <a:pPr>
              <a:spcAft>
                <a:spcPts val="600"/>
              </a:spcAft>
            </a:pPr>
            <a:r>
              <a:rPr lang="en-NZ" sz="800" i="1">
                <a:solidFill>
                  <a:srgbClr val="404040"/>
                </a:solidFill>
                <a:latin typeface="Verdana" panose="020B0604030504040204" pitchFamily="34" charset="0"/>
                <a:ea typeface="Verdana" panose="020B0604030504040204" pitchFamily="34" charset="0"/>
              </a:rPr>
              <a:t>Improve </a:t>
            </a:r>
            <a:r>
              <a:rPr lang="en-NZ" sz="800" b="1" i="1">
                <a:solidFill>
                  <a:srgbClr val="404040"/>
                </a:solidFill>
                <a:latin typeface="Verdana" panose="020B0604030504040204" pitchFamily="34" charset="0"/>
                <a:ea typeface="Verdana" panose="020B0604030504040204" pitchFamily="34" charset="0"/>
              </a:rPr>
              <a:t>access to labs, computers </a:t>
            </a:r>
            <a:r>
              <a:rPr lang="en-NZ" sz="800" i="1">
                <a:solidFill>
                  <a:srgbClr val="404040"/>
                </a:solidFill>
                <a:latin typeface="Verdana" panose="020B0604030504040204" pitchFamily="34" charset="0"/>
                <a:ea typeface="Verdana" panose="020B0604030504040204" pitchFamily="34" charset="0"/>
              </a:rPr>
              <a:t>and rooms where no classes are held</a:t>
            </a:r>
          </a:p>
          <a:p>
            <a:pPr>
              <a:spcAft>
                <a:spcPts val="600"/>
              </a:spcAft>
            </a:pPr>
            <a:r>
              <a:rPr lang="en-NZ" sz="800" i="1">
                <a:solidFill>
                  <a:srgbClr val="404040"/>
                </a:solidFill>
                <a:latin typeface="Verdana" panose="020B0604030504040204" pitchFamily="34" charset="0"/>
                <a:ea typeface="Verdana" panose="020B0604030504040204" pitchFamily="34" charset="0"/>
              </a:rPr>
              <a:t>Improve some classrooms. They need </a:t>
            </a:r>
            <a:r>
              <a:rPr lang="en-NZ" sz="800" b="1" i="1">
                <a:solidFill>
                  <a:srgbClr val="404040"/>
                </a:solidFill>
                <a:latin typeface="Verdana" panose="020B0604030504040204" pitchFamily="34" charset="0"/>
                <a:ea typeface="Verdana" panose="020B0604030504040204" pitchFamily="34" charset="0"/>
              </a:rPr>
              <a:t>renovations</a:t>
            </a:r>
            <a:r>
              <a:rPr lang="en-NZ" sz="800" i="1">
                <a:solidFill>
                  <a:srgbClr val="404040"/>
                </a:solidFill>
                <a:latin typeface="Verdana" panose="020B0604030504040204" pitchFamily="34" charset="0"/>
                <a:ea typeface="Verdana" panose="020B0604030504040204" pitchFamily="34" charset="0"/>
              </a:rPr>
              <a:t>. Provide more student </a:t>
            </a:r>
            <a:r>
              <a:rPr lang="en-NZ" sz="800" b="1" i="1">
                <a:solidFill>
                  <a:srgbClr val="404040"/>
                </a:solidFill>
                <a:latin typeface="Verdana" panose="020B0604030504040204" pitchFamily="34" charset="0"/>
                <a:ea typeface="Verdana" panose="020B0604030504040204" pitchFamily="34" charset="0"/>
              </a:rPr>
              <a:t>carparks</a:t>
            </a:r>
            <a:r>
              <a:rPr lang="en-NZ" sz="800" i="1">
                <a:solidFill>
                  <a:srgbClr val="404040"/>
                </a:solidFill>
                <a:latin typeface="Verdana" panose="020B0604030504040204" pitchFamily="34" charset="0"/>
                <a:ea typeface="Verdana" panose="020B0604030504040204" pitchFamily="34" charset="0"/>
              </a:rPr>
              <a:t>.</a:t>
            </a:r>
          </a:p>
          <a:p>
            <a:pPr>
              <a:spcAft>
                <a:spcPts val="600"/>
              </a:spcAft>
            </a:pPr>
            <a:r>
              <a:rPr lang="en-NZ" sz="800" i="1">
                <a:solidFill>
                  <a:srgbClr val="404040"/>
                </a:solidFill>
                <a:latin typeface="Verdana" panose="020B0604030504040204" pitchFamily="34" charset="0"/>
                <a:ea typeface="Verdana" panose="020B0604030504040204" pitchFamily="34" charset="0"/>
              </a:rPr>
              <a:t>FREE </a:t>
            </a:r>
            <a:r>
              <a:rPr lang="en-NZ" sz="800" b="1" i="1">
                <a:solidFill>
                  <a:srgbClr val="404040"/>
                </a:solidFill>
                <a:latin typeface="Verdana" panose="020B0604030504040204" pitchFamily="34" charset="0"/>
                <a:ea typeface="Verdana" panose="020B0604030504040204" pitchFamily="34" charset="0"/>
              </a:rPr>
              <a:t>Parking</a:t>
            </a:r>
            <a:r>
              <a:rPr lang="en-NZ" sz="800" i="1">
                <a:solidFill>
                  <a:srgbClr val="404040"/>
                </a:solidFill>
                <a:latin typeface="Verdana" panose="020B0604030504040204" pitchFamily="34" charset="0"/>
                <a:ea typeface="Verdana" panose="020B0604030504040204" pitchFamily="34" charset="0"/>
              </a:rPr>
              <a:t>, </a:t>
            </a:r>
            <a:r>
              <a:rPr lang="en-NZ" sz="800" b="1" i="1">
                <a:solidFill>
                  <a:srgbClr val="404040"/>
                </a:solidFill>
                <a:latin typeface="Verdana" panose="020B0604030504040204" pitchFamily="34" charset="0"/>
                <a:ea typeface="Verdana" panose="020B0604030504040204" pitchFamily="34" charset="0"/>
              </a:rPr>
              <a:t>Lights</a:t>
            </a:r>
            <a:r>
              <a:rPr lang="en-NZ" sz="800" i="1">
                <a:solidFill>
                  <a:srgbClr val="404040"/>
                </a:solidFill>
                <a:latin typeface="Verdana" panose="020B0604030504040204" pitchFamily="34" charset="0"/>
                <a:ea typeface="Verdana" panose="020B0604030504040204" pitchFamily="34" charset="0"/>
              </a:rPr>
              <a:t> in some of our Lecture room are not good and some </a:t>
            </a:r>
            <a:r>
              <a:rPr lang="en-NZ" sz="800" b="1" i="1">
                <a:solidFill>
                  <a:srgbClr val="404040"/>
                </a:solidFill>
                <a:latin typeface="Verdana" panose="020B0604030504040204" pitchFamily="34" charset="0"/>
                <a:ea typeface="Verdana" panose="020B0604030504040204" pitchFamily="34" charset="0"/>
              </a:rPr>
              <a:t>computers</a:t>
            </a:r>
          </a:p>
          <a:p>
            <a:pPr>
              <a:spcAft>
                <a:spcPts val="600"/>
              </a:spcAft>
            </a:pPr>
            <a:r>
              <a:rPr lang="en-NZ" sz="800" i="1">
                <a:solidFill>
                  <a:srgbClr val="404040"/>
                </a:solidFill>
                <a:latin typeface="Verdana" panose="020B0604030504040204" pitchFamily="34" charset="0"/>
                <a:ea typeface="Verdana" panose="020B0604030504040204" pitchFamily="34" charset="0"/>
              </a:rPr>
              <a:t>Some of the </a:t>
            </a:r>
            <a:r>
              <a:rPr lang="en-NZ" sz="800" b="1" i="1">
                <a:solidFill>
                  <a:srgbClr val="404040"/>
                </a:solidFill>
                <a:latin typeface="Verdana" panose="020B0604030504040204" pitchFamily="34" charset="0"/>
                <a:ea typeface="Verdana" panose="020B0604030504040204" pitchFamily="34" charset="0"/>
              </a:rPr>
              <a:t>computer monitors </a:t>
            </a:r>
            <a:r>
              <a:rPr lang="en-NZ" sz="800" i="1">
                <a:solidFill>
                  <a:srgbClr val="404040"/>
                </a:solidFill>
                <a:latin typeface="Verdana" panose="020B0604030504040204" pitchFamily="34" charset="0"/>
                <a:ea typeface="Verdana" panose="020B0604030504040204" pitchFamily="34" charset="0"/>
              </a:rPr>
              <a:t>in the library are blurry. They should be replaced.</a:t>
            </a:r>
          </a:p>
          <a:p>
            <a:pPr>
              <a:spcAft>
                <a:spcPts val="600"/>
              </a:spcAft>
            </a:pPr>
            <a:r>
              <a:rPr lang="en-NZ" sz="800" i="1">
                <a:solidFill>
                  <a:srgbClr val="404040"/>
                </a:solidFill>
                <a:latin typeface="Verdana" panose="020B0604030504040204" pitchFamily="34" charset="0"/>
                <a:ea typeface="Verdana" panose="020B0604030504040204" pitchFamily="34" charset="0"/>
              </a:rPr>
              <a:t>Better facilities eg: </a:t>
            </a:r>
            <a:r>
              <a:rPr lang="en-NZ" sz="800" b="1" i="1">
                <a:solidFill>
                  <a:srgbClr val="404040"/>
                </a:solidFill>
                <a:latin typeface="Verdana" panose="020B0604030504040204" pitchFamily="34" charset="0"/>
                <a:ea typeface="Verdana" panose="020B0604030504040204" pitchFamily="34" charset="0"/>
              </a:rPr>
              <a:t>toilets</a:t>
            </a:r>
            <a:r>
              <a:rPr lang="en-NZ" sz="800" i="1">
                <a:solidFill>
                  <a:srgbClr val="404040"/>
                </a:solidFill>
                <a:latin typeface="Verdana" panose="020B0604030504040204" pitchFamily="34" charset="0"/>
                <a:ea typeface="Verdana" panose="020B0604030504040204" pitchFamily="34" charset="0"/>
              </a:rPr>
              <a:t> would be cleaner, more quiet zones for study.</a:t>
            </a:r>
          </a:p>
          <a:p>
            <a:pPr>
              <a:spcAft>
                <a:spcPts val="600"/>
              </a:spcAft>
            </a:pPr>
            <a:r>
              <a:rPr lang="en-NZ" sz="800" i="1">
                <a:solidFill>
                  <a:srgbClr val="404040"/>
                </a:solidFill>
                <a:latin typeface="Verdana" panose="020B0604030504040204" pitchFamily="34" charset="0"/>
                <a:ea typeface="Verdana" panose="020B0604030504040204" pitchFamily="34" charset="0"/>
              </a:rPr>
              <a:t>Refurbish some of the </a:t>
            </a:r>
            <a:r>
              <a:rPr lang="en-NZ" sz="800" b="1" i="1">
                <a:solidFill>
                  <a:srgbClr val="404040"/>
                </a:solidFill>
                <a:latin typeface="Verdana" panose="020B0604030504040204" pitchFamily="34" charset="0"/>
                <a:ea typeface="Verdana" panose="020B0604030504040204" pitchFamily="34" charset="0"/>
              </a:rPr>
              <a:t>older classes </a:t>
            </a:r>
            <a:r>
              <a:rPr lang="en-NZ" sz="800" i="1">
                <a:solidFill>
                  <a:srgbClr val="404040"/>
                </a:solidFill>
                <a:latin typeface="Verdana" panose="020B0604030504040204" pitchFamily="34" charset="0"/>
                <a:ea typeface="Verdana" panose="020B0604030504040204" pitchFamily="34" charset="0"/>
              </a:rPr>
              <a:t>and </a:t>
            </a:r>
            <a:r>
              <a:rPr lang="en-NZ" sz="800" b="1" i="1">
                <a:solidFill>
                  <a:srgbClr val="404040"/>
                </a:solidFill>
                <a:latin typeface="Verdana" panose="020B0604030504040204" pitchFamily="34" charset="0"/>
                <a:ea typeface="Verdana" panose="020B0604030504040204" pitchFamily="34" charset="0"/>
              </a:rPr>
              <a:t>toilet facilities </a:t>
            </a:r>
            <a:r>
              <a:rPr lang="en-NZ" sz="800" i="1">
                <a:solidFill>
                  <a:srgbClr val="404040"/>
                </a:solidFill>
                <a:latin typeface="Verdana" panose="020B0604030504040204" pitchFamily="34" charset="0"/>
                <a:ea typeface="Verdana" panose="020B0604030504040204" pitchFamily="34" charset="0"/>
              </a:rPr>
              <a:t>to bring them up to the standard of the buildings of 180.</a:t>
            </a:r>
          </a:p>
          <a:p>
            <a:pPr>
              <a:spcAft>
                <a:spcPts val="600"/>
              </a:spcAft>
            </a:pPr>
            <a:r>
              <a:rPr lang="en-NZ" sz="800" i="1">
                <a:solidFill>
                  <a:srgbClr val="404040"/>
                </a:solidFill>
                <a:latin typeface="Verdana" panose="020B0604030504040204" pitchFamily="34" charset="0"/>
                <a:ea typeface="Verdana" panose="020B0604030504040204" pitchFamily="34" charset="0"/>
              </a:rPr>
              <a:t>The labrooms need to be checked regularly to make sure the </a:t>
            </a:r>
            <a:r>
              <a:rPr lang="en-NZ" sz="800" b="1" i="1">
                <a:solidFill>
                  <a:srgbClr val="404040"/>
                </a:solidFill>
                <a:latin typeface="Verdana" panose="020B0604030504040204" pitchFamily="34" charset="0"/>
                <a:ea typeface="Verdana" panose="020B0604030504040204" pitchFamily="34" charset="0"/>
              </a:rPr>
              <a:t>computers</a:t>
            </a:r>
            <a:r>
              <a:rPr lang="en-NZ" sz="800" i="1">
                <a:solidFill>
                  <a:srgbClr val="404040"/>
                </a:solidFill>
                <a:latin typeface="Verdana" panose="020B0604030504040204" pitchFamily="34" charset="0"/>
                <a:ea typeface="Verdana" panose="020B0604030504040204" pitchFamily="34" charset="0"/>
              </a:rPr>
              <a:t> are actually going for when students want to use them in class.</a:t>
            </a:r>
          </a:p>
          <a:p>
            <a:pPr>
              <a:spcAft>
                <a:spcPts val="600"/>
              </a:spcAft>
            </a:pPr>
            <a:r>
              <a:rPr lang="en-NZ" sz="800" i="1">
                <a:solidFill>
                  <a:srgbClr val="404040"/>
                </a:solidFill>
                <a:latin typeface="Verdana" panose="020B0604030504040204" pitchFamily="34" charset="0"/>
                <a:ea typeface="Verdana" panose="020B0604030504040204" pitchFamily="34" charset="0"/>
              </a:rPr>
              <a:t>Classrooms in Bridge point, they are </a:t>
            </a:r>
            <a:r>
              <a:rPr lang="en-NZ" sz="800" b="1" i="1">
                <a:solidFill>
                  <a:srgbClr val="404040"/>
                </a:solidFill>
                <a:latin typeface="Verdana" panose="020B0604030504040204" pitchFamily="34" charset="0"/>
                <a:ea typeface="Verdana" panose="020B0604030504040204" pitchFamily="34" charset="0"/>
              </a:rPr>
              <a:t>outdated</a:t>
            </a:r>
            <a:r>
              <a:rPr lang="en-NZ" sz="800" i="1">
                <a:solidFill>
                  <a:srgbClr val="404040"/>
                </a:solidFill>
                <a:latin typeface="Verdana" panose="020B0604030504040204" pitchFamily="34" charset="0"/>
                <a:ea typeface="Verdana" panose="020B0604030504040204" pitchFamily="34" charset="0"/>
              </a:rPr>
              <a:t> and dull. Maybe a fresh coat of paint? new curtains Inspirational qoutes on the wall? Something to make the rooms more inviting and vibrant. </a:t>
            </a:r>
          </a:p>
          <a:p>
            <a:pPr>
              <a:spcAft>
                <a:spcPts val="600"/>
              </a:spcAft>
            </a:pPr>
            <a:endParaRPr lang="en-NZ" sz="800" i="1">
              <a:solidFill>
                <a:srgbClr val="404040"/>
              </a:solidFill>
              <a:latin typeface="Verdana" panose="020B0604030504040204" pitchFamily="34" charset="0"/>
              <a:ea typeface="Verdana" panose="020B0604030504040204" pitchFamily="34" charset="0"/>
            </a:endParaRPr>
          </a:p>
          <a:p>
            <a:pPr>
              <a:spcAft>
                <a:spcPts val="600"/>
              </a:spcAft>
            </a:pPr>
            <a:endParaRPr lang="en-NZ" sz="800" i="1">
              <a:solidFill>
                <a:srgbClr val="404040"/>
              </a:solidFill>
              <a:latin typeface="Verdana" panose="020B0604030504040204" pitchFamily="34" charset="0"/>
              <a:ea typeface="Verdana" panose="020B0604030504040204" pitchFamily="34" charset="0"/>
            </a:endParaRPr>
          </a:p>
          <a:p>
            <a:pPr>
              <a:spcAft>
                <a:spcPts val="600"/>
              </a:spcAft>
            </a:pPr>
            <a:endParaRPr lang="en-NZ" sz="800" i="1">
              <a:solidFill>
                <a:srgbClr val="404040"/>
              </a:solidFill>
              <a:latin typeface="Verdana" panose="020B0604030504040204" pitchFamily="34" charset="0"/>
              <a:ea typeface="Verdana" panose="020B0604030504040204" pitchFamily="34" charset="0"/>
            </a:endParaRPr>
          </a:p>
          <a:p>
            <a:pPr>
              <a:spcAft>
                <a:spcPts val="600"/>
              </a:spcAft>
            </a:pPr>
            <a:endParaRPr lang="en-NZ" sz="800" i="1">
              <a:solidFill>
                <a:srgbClr val="404040"/>
              </a:solidFill>
              <a:latin typeface="Verdana" panose="020B0604030504040204" pitchFamily="34" charset="0"/>
              <a:ea typeface="Verdana" panose="020B0604030504040204" pitchFamily="34" charset="0"/>
            </a:endParaRPr>
          </a:p>
          <a:p>
            <a:pPr>
              <a:spcAft>
                <a:spcPts val="600"/>
              </a:spcAft>
            </a:pPr>
            <a:endParaRPr lang="en-NZ" sz="800" b="1" i="1">
              <a:solidFill>
                <a:srgbClr val="404040"/>
              </a:solidFill>
              <a:latin typeface="Verdana" panose="020B0604030504040204" pitchFamily="34" charset="0"/>
              <a:ea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78276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537" y="1710055"/>
            <a:ext cx="698740" cy="698740"/>
          </a:xfrm>
          <a:prstGeom prst="ellipse">
            <a:avLst/>
          </a:prstGeom>
          <a:solidFill>
            <a:srgbClr val="006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7" name="Oval 6"/>
          <p:cNvSpPr/>
          <p:nvPr/>
        </p:nvSpPr>
        <p:spPr>
          <a:xfrm>
            <a:off x="526537" y="2562210"/>
            <a:ext cx="698740" cy="698740"/>
          </a:xfrm>
          <a:prstGeom prst="ellipse">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8" name="Oval 7"/>
          <p:cNvSpPr/>
          <p:nvPr/>
        </p:nvSpPr>
        <p:spPr>
          <a:xfrm>
            <a:off x="526537" y="3414365"/>
            <a:ext cx="698740" cy="698740"/>
          </a:xfrm>
          <a:prstGeom prst="ellipse">
            <a:avLst/>
          </a:prstGeom>
          <a:solidFill>
            <a:srgbClr val="20B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sp>
        <p:nvSpPr>
          <p:cNvPr id="11" name="Rectangle 10"/>
          <p:cNvSpPr/>
          <p:nvPr/>
        </p:nvSpPr>
        <p:spPr>
          <a:xfrm>
            <a:off x="1300498" y="1690095"/>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Student verbatim show many positive aspects of Unitec and this is reflected in the net promoter score remaining high, but there are still areas where this experience is not consistent and leading to negative experiences</a:t>
            </a:r>
            <a:endParaRPr lang="en-NZ" sz="1400" dirty="0">
              <a:solidFill>
                <a:srgbClr val="404040"/>
              </a:solidFill>
              <a:latin typeface="Verdana" panose="020B0604030504040204" pitchFamily="34" charset="0"/>
              <a:ea typeface="Verdana" panose="020B0604030504040204" pitchFamily="34" charset="0"/>
            </a:endParaRPr>
          </a:p>
        </p:txBody>
      </p:sp>
      <p:sp>
        <p:nvSpPr>
          <p:cNvPr id="12" name="Rectangle 11"/>
          <p:cNvSpPr/>
          <p:nvPr/>
        </p:nvSpPr>
        <p:spPr>
          <a:xfrm>
            <a:off x="1300497" y="2542249"/>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Promoters mention support teaching staff who are supportive and engaging, find their courses relevant and practical, and find Unitec to be a place they feel welcome &amp; comfortable</a:t>
            </a:r>
            <a:endParaRPr lang="en-NZ" sz="1400" dirty="0">
              <a:solidFill>
                <a:srgbClr val="404040"/>
              </a:solidFill>
              <a:latin typeface="Verdana" panose="020B0604030504040204" pitchFamily="34" charset="0"/>
              <a:ea typeface="Verdana" panose="020B0604030504040204" pitchFamily="34" charset="0"/>
            </a:endParaRPr>
          </a:p>
        </p:txBody>
      </p:sp>
      <p:sp>
        <p:nvSpPr>
          <p:cNvPr id="13" name="Rectangle 12"/>
          <p:cNvSpPr/>
          <p:nvPr/>
        </p:nvSpPr>
        <p:spPr>
          <a:xfrm>
            <a:off x="1300498" y="3394404"/>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rPr>
              <a:t>Key indicators of a student being a detractor are that their expectations for teaching have not been met, they find the material outdated, courses are disorganised, and have had an experience which made them feel disrespected</a:t>
            </a:r>
          </a:p>
        </p:txBody>
      </p:sp>
      <p:sp>
        <p:nvSpPr>
          <p:cNvPr id="3" name="Title 2"/>
          <p:cNvSpPr>
            <a:spLocks noGrp="1"/>
          </p:cNvSpPr>
          <p:nvPr>
            <p:ph type="title"/>
          </p:nvPr>
        </p:nvSpPr>
        <p:spPr/>
        <p:txBody>
          <a:bodyPr/>
          <a:lstStyle/>
          <a:p>
            <a:r>
              <a:rPr lang="en-NZ" dirty="0"/>
              <a:t>Summary of key findings about NPS reasons</a:t>
            </a:r>
          </a:p>
        </p:txBody>
      </p:sp>
      <p:sp>
        <p:nvSpPr>
          <p:cNvPr id="14" name="Oval 13">
            <a:extLst>
              <a:ext uri="{FF2B5EF4-FFF2-40B4-BE49-F238E27FC236}">
                <a16:creationId xmlns:a16="http://schemas.microsoft.com/office/drawing/2014/main" id="{0D5CE5E0-92DE-4DC0-8997-B54983C7D257}"/>
              </a:ext>
            </a:extLst>
          </p:cNvPr>
          <p:cNvSpPr/>
          <p:nvPr/>
        </p:nvSpPr>
        <p:spPr>
          <a:xfrm>
            <a:off x="526537" y="4266520"/>
            <a:ext cx="698740" cy="69874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sp>
        <p:nvSpPr>
          <p:cNvPr id="15" name="Rectangle 14">
            <a:extLst>
              <a:ext uri="{FF2B5EF4-FFF2-40B4-BE49-F238E27FC236}">
                <a16:creationId xmlns:a16="http://schemas.microsoft.com/office/drawing/2014/main" id="{A8C1D155-32E3-495A-8ABA-AABA5F6FE63B}"/>
              </a:ext>
            </a:extLst>
          </p:cNvPr>
          <p:cNvSpPr/>
          <p:nvPr/>
        </p:nvSpPr>
        <p:spPr>
          <a:xfrm>
            <a:off x="1300498" y="4246558"/>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rPr>
              <a:t>Online learning continues to be a key theme, with comments requesting recorded lectures or full </a:t>
            </a:r>
            <a:r>
              <a:rPr lang="en-NZ" sz="1400">
                <a:solidFill>
                  <a:srgbClr val="404040"/>
                </a:solidFill>
                <a:latin typeface="Verdana" panose="020B0604030504040204" pitchFamily="34" charset="0"/>
                <a:ea typeface="Verdana" panose="020B0604030504040204" pitchFamily="34" charset="0"/>
              </a:rPr>
              <a:t>online study - </a:t>
            </a:r>
            <a:r>
              <a:rPr lang="en-NZ" sz="1400" dirty="0">
                <a:solidFill>
                  <a:srgbClr val="404040"/>
                </a:solidFill>
                <a:latin typeface="Verdana" panose="020B0604030504040204" pitchFamily="34" charset="0"/>
                <a:ea typeface="Verdana" panose="020B0604030504040204" pitchFamily="34" charset="0"/>
              </a:rPr>
              <a:t>a trend also seen at other tertiary institutes</a:t>
            </a:r>
          </a:p>
        </p:txBody>
      </p:sp>
      <p:sp>
        <p:nvSpPr>
          <p:cNvPr id="16" name="Oval 15">
            <a:extLst>
              <a:ext uri="{FF2B5EF4-FFF2-40B4-BE49-F238E27FC236}">
                <a16:creationId xmlns:a16="http://schemas.microsoft.com/office/drawing/2014/main" id="{1DE31D60-4936-428A-BDA6-77CD72C88EAB}"/>
              </a:ext>
            </a:extLst>
          </p:cNvPr>
          <p:cNvSpPr/>
          <p:nvPr/>
        </p:nvSpPr>
        <p:spPr>
          <a:xfrm>
            <a:off x="526537" y="5118675"/>
            <a:ext cx="698740" cy="698740"/>
          </a:xfrm>
          <a:prstGeom prst="ellipse">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sp>
        <p:nvSpPr>
          <p:cNvPr id="17" name="Rectangle 16">
            <a:extLst>
              <a:ext uri="{FF2B5EF4-FFF2-40B4-BE49-F238E27FC236}">
                <a16:creationId xmlns:a16="http://schemas.microsoft.com/office/drawing/2014/main" id="{C6FBBD14-D76D-4393-A99A-1D1E4935C93B}"/>
              </a:ext>
            </a:extLst>
          </p:cNvPr>
          <p:cNvSpPr/>
          <p:nvPr/>
        </p:nvSpPr>
        <p:spPr>
          <a:xfrm>
            <a:off x="1300496" y="5206435"/>
            <a:ext cx="7316967" cy="523220"/>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Since the return to campus, we are seeing more recommendations about our facilities, as well as the student social experience</a:t>
            </a:r>
            <a:endParaRPr lang="en-NZ" sz="1400" dirty="0">
              <a:solidFill>
                <a:srgbClr val="404040"/>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8585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New students</a:t>
            </a:r>
          </a:p>
        </p:txBody>
      </p:sp>
      <p:sp>
        <p:nvSpPr>
          <p:cNvPr id="6" name="Text Placeholder 5"/>
          <p:cNvSpPr>
            <a:spLocks noGrp="1"/>
          </p:cNvSpPr>
          <p:nvPr>
            <p:ph type="body" idx="1"/>
          </p:nvPr>
        </p:nvSpPr>
        <p:spPr/>
        <p:txBody>
          <a:bodyPr/>
          <a:lstStyle/>
          <a:p>
            <a:r>
              <a:rPr lang="en-NZ" dirty="0"/>
              <a:t>03.</a:t>
            </a:r>
          </a:p>
        </p:txBody>
      </p:sp>
    </p:spTree>
    <p:extLst>
      <p:ext uri="{BB962C8B-B14F-4D97-AF65-F5344CB8AC3E}">
        <p14:creationId xmlns:p14="http://schemas.microsoft.com/office/powerpoint/2010/main" val="1372506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60182323"/>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US" dirty="0"/>
              <a:t>&gt;&gt;MARKETING</a:t>
            </a:r>
          </a:p>
        </p:txBody>
      </p:sp>
      <p:sp>
        <p:nvSpPr>
          <p:cNvPr id="18" name="Rectangle 17"/>
          <p:cNvSpPr/>
          <p:nvPr/>
        </p:nvSpPr>
        <p:spPr>
          <a:xfrm>
            <a:off x="586596" y="5926352"/>
            <a:ext cx="5564037"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Returning students sample size, n </a:t>
            </a:r>
            <a:r>
              <a:rPr lang="en-NZ" sz="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1024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789 | 1397 | 986 | 1246 | 1306 | 1080 </a:t>
            </a:r>
            <a:r>
              <a:rPr lang="en-NZ" sz="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1281 | 734</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New students sample size, n </a:t>
            </a:r>
            <a:r>
              <a:rPr lang="en-US" sz="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0 </a:t>
            </a:r>
            <a:r>
              <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0 | 791 | 602 | 782 | 509 | 1025 </a:t>
            </a:r>
            <a:r>
              <a:rPr lang="en-US" sz="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352 | 284</a:t>
            </a: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a:extLst>
              <a:ext uri="{FF2B5EF4-FFF2-40B4-BE49-F238E27FC236}">
                <a16:creationId xmlns:a16="http://schemas.microsoft.com/office/drawing/2014/main" id="{7295CF0F-B8EE-48C4-AA11-6CC1B06B3F53}"/>
              </a:ext>
            </a:extLst>
          </p:cNvPr>
          <p:cNvSpPr>
            <a:spLocks noGrp="1"/>
          </p:cNvSpPr>
          <p:nvPr>
            <p:ph type="title"/>
          </p:nvPr>
        </p:nvSpPr>
        <p:spPr/>
        <p:txBody>
          <a:bodyPr/>
          <a:lstStyle/>
          <a:p>
            <a:r>
              <a:rPr lang="en-NZ" dirty="0"/>
              <a:t>New students continue </a:t>
            </a:r>
            <a:r>
              <a:rPr lang="en-NZ"/>
              <a:t>to record high NPS</a:t>
            </a:r>
            <a:r>
              <a:rPr lang="en-NZ" dirty="0"/>
              <a:t>, suggesting onboarding and orientations are going well</a:t>
            </a:r>
          </a:p>
        </p:txBody>
      </p:sp>
      <p:sp>
        <p:nvSpPr>
          <p:cNvPr id="10" name="Rectangle 9">
            <a:extLst>
              <a:ext uri="{FF2B5EF4-FFF2-40B4-BE49-F238E27FC236}">
                <a16:creationId xmlns:a16="http://schemas.microsoft.com/office/drawing/2014/main" id="{80F2BB6E-5254-438A-9521-203AE95ADD08}"/>
              </a:ext>
            </a:extLst>
          </p:cNvPr>
          <p:cNvSpPr/>
          <p:nvPr/>
        </p:nvSpPr>
        <p:spPr>
          <a:xfrm>
            <a:off x="7284345" y="1317932"/>
            <a:ext cx="1332411" cy="508928"/>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dirty="0">
                <a:solidFill>
                  <a:srgbClr val="404040"/>
                </a:solidFill>
                <a:latin typeface="Verdana" panose="020B0604030504040204" pitchFamily="34" charset="0"/>
                <a:ea typeface="Verdana" panose="020B0604030504040204" pitchFamily="34" charset="0"/>
              </a:rPr>
              <a:t>ALL </a:t>
            </a:r>
            <a:br>
              <a:rPr lang="en-NZ" sz="1000" dirty="0">
                <a:solidFill>
                  <a:srgbClr val="404040"/>
                </a:solidFill>
                <a:latin typeface="Verdana" panose="020B0604030504040204" pitchFamily="34" charset="0"/>
                <a:ea typeface="Verdana" panose="020B0604030504040204" pitchFamily="34" charset="0"/>
              </a:rPr>
            </a:br>
            <a:r>
              <a:rPr lang="en-NZ" sz="1000" dirty="0">
                <a:solidFill>
                  <a:srgbClr val="404040"/>
                </a:solidFill>
                <a:latin typeface="Verdana" panose="020B0604030504040204" pitchFamily="34" charset="0"/>
                <a:ea typeface="Verdana" panose="020B0604030504040204" pitchFamily="34" charset="0"/>
              </a:rPr>
              <a:t>STUDENTS</a:t>
            </a:r>
          </a:p>
        </p:txBody>
      </p:sp>
    </p:spTree>
    <p:extLst>
      <p:ext uri="{BB962C8B-B14F-4D97-AF65-F5344CB8AC3E}">
        <p14:creationId xmlns:p14="http://schemas.microsoft.com/office/powerpoint/2010/main" val="398633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494631-73B9-460F-ADC0-7163885A6EF7}"/>
              </a:ext>
            </a:extLst>
          </p:cNvPr>
          <p:cNvSpPr>
            <a:spLocks noGrp="1"/>
          </p:cNvSpPr>
          <p:nvPr>
            <p:ph idx="1"/>
          </p:nvPr>
        </p:nvSpPr>
        <p:spPr/>
        <p:txBody>
          <a:bodyPr/>
          <a:lstStyle/>
          <a:p>
            <a:r>
              <a:rPr lang="en-NZ" sz="1600" dirty="0"/>
              <a:t>Student comments about </a:t>
            </a:r>
            <a:r>
              <a:rPr lang="en-NZ" sz="1600" b="1" dirty="0"/>
              <a:t>Support &amp; Teaching</a:t>
            </a:r>
          </a:p>
          <a:p>
            <a:endParaRPr lang="en-NZ" sz="1600" dirty="0"/>
          </a:p>
        </p:txBody>
      </p:sp>
      <p:sp>
        <p:nvSpPr>
          <p:cNvPr id="3" name="Footer Placeholder 2">
            <a:extLst>
              <a:ext uri="{FF2B5EF4-FFF2-40B4-BE49-F238E27FC236}">
                <a16:creationId xmlns:a16="http://schemas.microsoft.com/office/drawing/2014/main" id="{5C2B0A5B-25E3-4638-AE72-11A8923C6BBE}"/>
              </a:ext>
            </a:extLst>
          </p:cNvPr>
          <p:cNvSpPr>
            <a:spLocks noGrp="1"/>
          </p:cNvSpPr>
          <p:nvPr>
            <p:ph type="ftr" sz="quarter" idx="11"/>
          </p:nvPr>
        </p:nvSpPr>
        <p:spPr/>
        <p:txBody>
          <a:bodyPr/>
          <a:lstStyle/>
          <a:p>
            <a:pPr>
              <a:defRPr/>
            </a:pPr>
            <a:r>
              <a:rPr lang="en-US"/>
              <a:t>&gt;&gt;MARKETING</a:t>
            </a:r>
            <a:endParaRPr lang="en-US" dirty="0"/>
          </a:p>
        </p:txBody>
      </p:sp>
      <p:sp>
        <p:nvSpPr>
          <p:cNvPr id="4" name="Title 3">
            <a:extLst>
              <a:ext uri="{FF2B5EF4-FFF2-40B4-BE49-F238E27FC236}">
                <a16:creationId xmlns:a16="http://schemas.microsoft.com/office/drawing/2014/main" id="{D8CC63BB-F869-425B-A202-368D62EB00D1}"/>
              </a:ext>
            </a:extLst>
          </p:cNvPr>
          <p:cNvSpPr>
            <a:spLocks noGrp="1"/>
          </p:cNvSpPr>
          <p:nvPr>
            <p:ph type="title"/>
          </p:nvPr>
        </p:nvSpPr>
        <p:spPr/>
        <p:txBody>
          <a:bodyPr/>
          <a:lstStyle/>
          <a:p>
            <a:r>
              <a:rPr lang="en-NZ"/>
              <a:t>Reasons for high NPS scores among new students include feeling supported at Unitec, and enjoying their lecturers’ teaching styles</a:t>
            </a:r>
            <a:endParaRPr lang="en-NZ" dirty="0"/>
          </a:p>
        </p:txBody>
      </p:sp>
      <p:sp>
        <p:nvSpPr>
          <p:cNvPr id="6" name="Rectangle 5">
            <a:extLst>
              <a:ext uri="{FF2B5EF4-FFF2-40B4-BE49-F238E27FC236}">
                <a16:creationId xmlns:a16="http://schemas.microsoft.com/office/drawing/2014/main" id="{5A88EA61-8A15-41C6-B724-3D2B05682E25}"/>
              </a:ext>
            </a:extLst>
          </p:cNvPr>
          <p:cNvSpPr/>
          <p:nvPr/>
        </p:nvSpPr>
        <p:spPr>
          <a:xfrm>
            <a:off x="526537" y="2113472"/>
            <a:ext cx="4045463"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I like how students and teachers interact. I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felt included</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I appreciate the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warm feeling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on campus and the general learning experience</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Unitec has been very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supportive</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with me and my Unitec experience has been nothing but awesome, so far.</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I've now attended several tertiary institutions in NZ and Unitec is by FAR the most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supportive of students</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It’s a very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welcoming environment</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Good resources for education and health. A lot of support. Kind and funny staff.</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There is many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support systems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here that genuinely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care</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about your career pathways and would do anything to help you achieve your goals</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Very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friendly</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environment &amp; staffs. Always reach out to students if they need any help and provide complete details for the contact person/s.</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Unitec is very supportive. All teachers are very professional.</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I really like the place, the students and lecturers are really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nice</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and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helpful</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Unitec has been very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kind</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to me since my arrival, my teachers are good and the staff are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helpful</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Easy to access any equipment for study, like computers also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everyone keen to help</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when I asked for it. Keep it up.</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I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appreciate support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from Uni tech staff and specifically lecturers and been really supportive throughout my journey</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Teachers and support staff are great and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do their very best to help students</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with whatever they need.</a:t>
            </a:r>
          </a:p>
          <a:p>
            <a:pPr>
              <a:spcAft>
                <a:spcPts val="600"/>
              </a:spcAft>
            </a:pPr>
            <a:endParaRPr lang="en-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F89E4696-F590-4A0A-B897-621C4C0D6698}"/>
              </a:ext>
            </a:extLst>
          </p:cNvPr>
          <p:cNvSpPr/>
          <p:nvPr/>
        </p:nvSpPr>
        <p:spPr>
          <a:xfrm>
            <a:off x="7284345" y="1317932"/>
            <a:ext cx="1332411" cy="508928"/>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a:solidFill>
                  <a:srgbClr val="404040"/>
                </a:solidFill>
                <a:latin typeface="Verdana" panose="020B0604030504040204" pitchFamily="34" charset="0"/>
                <a:ea typeface="Verdana" panose="020B0604030504040204" pitchFamily="34" charset="0"/>
              </a:rPr>
              <a:t>NEW </a:t>
            </a:r>
            <a:r>
              <a:rPr lang="en-NZ" sz="1000" dirty="0">
                <a:solidFill>
                  <a:srgbClr val="404040"/>
                </a:solidFill>
                <a:latin typeface="Verdana" panose="020B0604030504040204" pitchFamily="34" charset="0"/>
                <a:ea typeface="Verdana" panose="020B0604030504040204" pitchFamily="34" charset="0"/>
              </a:rPr>
              <a:t>STUDENTS</a:t>
            </a:r>
          </a:p>
        </p:txBody>
      </p:sp>
      <p:sp>
        <p:nvSpPr>
          <p:cNvPr id="9" name="Rectangle 8">
            <a:extLst>
              <a:ext uri="{FF2B5EF4-FFF2-40B4-BE49-F238E27FC236}">
                <a16:creationId xmlns:a16="http://schemas.microsoft.com/office/drawing/2014/main" id="{2BE4BB2E-02CD-40C1-8AA1-08AB7FFB4770}"/>
              </a:ext>
            </a:extLst>
          </p:cNvPr>
          <p:cNvSpPr/>
          <p:nvPr/>
        </p:nvSpPr>
        <p:spPr>
          <a:xfrm>
            <a:off x="4615132" y="2108562"/>
            <a:ext cx="4002333"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The lecturers are excellent. They are very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patient</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to the students.</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Because the teachers would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explain</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repeatedly if something’s is not clear</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There isn't much missing in your way of teaching and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information providing.</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Because I love your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teaching methods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and excellent teachers with the best study materials.</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Because I’ve been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passing all my tests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and assignments so far and my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teachers are brilliant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at teaching.</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Because the kaiako and courses are so student friendly and supportive towards helping you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reach your goal</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Unitec has an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excellent educational standard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and teaching approaches especially for international students like me.</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I’m really enjoying my course. I think the lecture’s are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highly qualified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and have a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great engagement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with the students</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I feel welcome in Unitec. All tutors are really nice and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knowledgable</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The course is very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practical</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and applicable in the industry.</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Unitec is an awesome way for people like me who prefer a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hands on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approach too education rather than textbook learning. I prefer it as it grants more experience!</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I really like the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delivery style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of the lecture and the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practical sessions </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after class are the best as most of the University in the Auckland region don't focus on practical learning. </a:t>
            </a:r>
          </a:p>
          <a:p>
            <a:pPr>
              <a:spcAft>
                <a:spcPts val="600"/>
              </a:spcAft>
            </a:pP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It’s been a wonderful experience. Very intense knowledge, both Kris and Nick know their knowledge and </a:t>
            </a:r>
            <a:r>
              <a:rPr lang="en-NZ" sz="800" b="1" i="1">
                <a:solidFill>
                  <a:srgbClr val="404040"/>
                </a:solidFill>
                <a:latin typeface="Verdana" panose="020B0604030504040204" pitchFamily="34" charset="0"/>
                <a:ea typeface="Verdana" panose="020B0604030504040204" pitchFamily="34" charset="0"/>
                <a:cs typeface="Verdana" panose="020B0604030504040204" pitchFamily="34" charset="0"/>
              </a:rPr>
              <a:t>break it down to the basics</a:t>
            </a:r>
            <a:r>
              <a:rPr lang="en-NZ" sz="800" i="1">
                <a:solidFill>
                  <a:srgbClr val="404040"/>
                </a:solidFill>
                <a:latin typeface="Verdana" panose="020B0604030504040204" pitchFamily="34" charset="0"/>
                <a:ea typeface="Verdana" panose="020B0604030504040204" pitchFamily="34" charset="0"/>
                <a:cs typeface="Verdana" panose="020B0604030504040204" pitchFamily="34" charset="0"/>
              </a:rPr>
              <a:t>: I’ve just really enjoyed the course so far.</a:t>
            </a:r>
          </a:p>
          <a:p>
            <a:pPr>
              <a:spcAft>
                <a:spcPts val="600"/>
              </a:spcAft>
            </a:pPr>
            <a:endParaRPr lang="en-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03310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&gt;&gt;MARKETING</a:t>
            </a:r>
            <a:endParaRPr lang="en-US" dirty="0"/>
          </a:p>
        </p:txBody>
      </p:sp>
      <p:grpSp>
        <p:nvGrpSpPr>
          <p:cNvPr id="18" name="Group 17"/>
          <p:cNvGrpSpPr/>
          <p:nvPr/>
        </p:nvGrpSpPr>
        <p:grpSpPr>
          <a:xfrm>
            <a:off x="1146934" y="5473816"/>
            <a:ext cx="6850133" cy="138499"/>
            <a:chOff x="996968" y="5353051"/>
            <a:chExt cx="6850133" cy="138499"/>
          </a:xfrm>
        </p:grpSpPr>
        <p:sp>
          <p:nvSpPr>
            <p:cNvPr id="19" name="Rectangle 98"/>
            <p:cNvSpPr>
              <a:spLocks noChangeArrowheads="1"/>
            </p:cNvSpPr>
            <p:nvPr/>
          </p:nvSpPr>
          <p:spPr bwMode="auto">
            <a:xfrm>
              <a:off x="996968" y="5392738"/>
              <a:ext cx="71438" cy="714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0" name="Rectangle 99"/>
            <p:cNvSpPr>
              <a:spLocks noChangeArrowheads="1"/>
            </p:cNvSpPr>
            <p:nvPr/>
          </p:nvSpPr>
          <p:spPr bwMode="auto">
            <a:xfrm>
              <a:off x="1098568" y="5353051"/>
              <a:ext cx="102431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Strongly disagree</a:t>
              </a:r>
              <a:endParaRPr kumimoji="0" lang="en-US" altLang="en-US" sz="900" b="0" i="0" u="none" strike="noStrike" cap="none" normalizeH="0" baseline="0" dirty="0">
                <a:ln>
                  <a:noFill/>
                </a:ln>
                <a:solidFill>
                  <a:schemeClr val="tx1"/>
                </a:solidFill>
                <a:effectLst/>
              </a:endParaRPr>
            </a:p>
          </p:txBody>
        </p:sp>
        <p:sp>
          <p:nvSpPr>
            <p:cNvPr id="21" name="Rectangle 100"/>
            <p:cNvSpPr>
              <a:spLocks noChangeArrowheads="1"/>
            </p:cNvSpPr>
            <p:nvPr/>
          </p:nvSpPr>
          <p:spPr bwMode="auto">
            <a:xfrm>
              <a:off x="2308761" y="5392738"/>
              <a:ext cx="71438" cy="71438"/>
            </a:xfrm>
            <a:prstGeom prst="rect">
              <a:avLst/>
            </a:prstGeom>
            <a:solidFill>
              <a:srgbClr val="FD62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2" name="Rectangle 101"/>
            <p:cNvSpPr>
              <a:spLocks noChangeArrowheads="1"/>
            </p:cNvSpPr>
            <p:nvPr/>
          </p:nvSpPr>
          <p:spPr bwMode="auto">
            <a:xfrm>
              <a:off x="2411948" y="5353051"/>
              <a:ext cx="11461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Somewhat disagree</a:t>
              </a:r>
              <a:endParaRPr kumimoji="0" lang="en-US" altLang="en-US" sz="900" b="0" i="0" u="none" strike="noStrike" cap="none" normalizeH="0" baseline="0" dirty="0">
                <a:ln>
                  <a:noFill/>
                </a:ln>
                <a:solidFill>
                  <a:schemeClr val="tx1"/>
                </a:solidFill>
                <a:effectLst/>
              </a:endParaRPr>
            </a:p>
          </p:txBody>
        </p:sp>
        <p:sp>
          <p:nvSpPr>
            <p:cNvPr id="23" name="Rectangle 102"/>
            <p:cNvSpPr>
              <a:spLocks noChangeArrowheads="1"/>
            </p:cNvSpPr>
            <p:nvPr/>
          </p:nvSpPr>
          <p:spPr bwMode="auto">
            <a:xfrm>
              <a:off x="3738563" y="5392738"/>
              <a:ext cx="71438" cy="71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4" name="Rectangle 103"/>
            <p:cNvSpPr>
              <a:spLocks noChangeArrowheads="1"/>
            </p:cNvSpPr>
            <p:nvPr/>
          </p:nvSpPr>
          <p:spPr bwMode="auto">
            <a:xfrm>
              <a:off x="3838576" y="5353051"/>
              <a:ext cx="15613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Neither agree nor disagree</a:t>
              </a:r>
              <a:endParaRPr kumimoji="0" lang="en-US" altLang="en-US" sz="900" b="0" i="0" u="none" strike="noStrike" cap="none" normalizeH="0" baseline="0" dirty="0">
                <a:ln>
                  <a:noFill/>
                </a:ln>
                <a:solidFill>
                  <a:schemeClr val="tx1"/>
                </a:solidFill>
                <a:effectLst/>
              </a:endParaRPr>
            </a:p>
          </p:txBody>
        </p:sp>
        <p:sp>
          <p:nvSpPr>
            <p:cNvPr id="25" name="Rectangle 104"/>
            <p:cNvSpPr>
              <a:spLocks noChangeArrowheads="1"/>
            </p:cNvSpPr>
            <p:nvPr/>
          </p:nvSpPr>
          <p:spPr bwMode="auto">
            <a:xfrm>
              <a:off x="5637463" y="5392738"/>
              <a:ext cx="61913" cy="71438"/>
            </a:xfrm>
            <a:prstGeom prst="rect">
              <a:avLst/>
            </a:prstGeom>
            <a:solidFill>
              <a:srgbClr val="77BD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6" name="Rectangle 105"/>
            <p:cNvSpPr>
              <a:spLocks noChangeArrowheads="1"/>
            </p:cNvSpPr>
            <p:nvPr/>
          </p:nvSpPr>
          <p:spPr bwMode="auto">
            <a:xfrm>
              <a:off x="5732713" y="5353051"/>
              <a:ext cx="98103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Somewhat</a:t>
              </a:r>
              <a:r>
                <a:rPr kumimoji="0" lang="en-US" altLang="en-US" sz="900" b="0" i="0" u="none" strike="noStrike" cap="none" normalizeH="0" dirty="0">
                  <a:ln>
                    <a:noFill/>
                  </a:ln>
                  <a:solidFill>
                    <a:srgbClr val="404040"/>
                  </a:solidFill>
                  <a:effectLst/>
                  <a:latin typeface="Verdana" panose="020B0604030504040204" pitchFamily="34" charset="0"/>
                </a:rPr>
                <a:t> agree</a:t>
              </a:r>
              <a:endParaRPr kumimoji="0" lang="en-US" altLang="en-US" sz="900" b="0" i="0" u="none" strike="noStrike" cap="none" normalizeH="0" baseline="0" dirty="0">
                <a:ln>
                  <a:noFill/>
                </a:ln>
                <a:solidFill>
                  <a:schemeClr val="tx1"/>
                </a:solidFill>
                <a:effectLst/>
              </a:endParaRPr>
            </a:p>
          </p:txBody>
        </p:sp>
        <p:sp>
          <p:nvSpPr>
            <p:cNvPr id="27" name="Rectangle 106"/>
            <p:cNvSpPr>
              <a:spLocks noChangeArrowheads="1"/>
            </p:cNvSpPr>
            <p:nvPr/>
          </p:nvSpPr>
          <p:spPr bwMode="auto">
            <a:xfrm>
              <a:off x="6883116" y="5392738"/>
              <a:ext cx="71438" cy="71438"/>
            </a:xfrm>
            <a:prstGeom prst="rect">
              <a:avLst/>
            </a:prstGeom>
            <a:solidFill>
              <a:srgbClr val="188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8" name="Rectangle 107"/>
            <p:cNvSpPr>
              <a:spLocks noChangeArrowheads="1"/>
            </p:cNvSpPr>
            <p:nvPr/>
          </p:nvSpPr>
          <p:spPr bwMode="auto">
            <a:xfrm>
              <a:off x="6987891" y="5353051"/>
              <a:ext cx="85921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Strongly agree</a:t>
              </a:r>
              <a:endParaRPr kumimoji="0" lang="en-US" altLang="en-US" sz="900" b="0" i="0" u="none" strike="noStrike" cap="none" normalizeH="0" baseline="0" dirty="0">
                <a:ln>
                  <a:noFill/>
                </a:ln>
                <a:solidFill>
                  <a:schemeClr val="tx1"/>
                </a:solidFill>
                <a:effectLst/>
              </a:endParaRPr>
            </a:p>
          </p:txBody>
        </p:sp>
      </p:grpSp>
      <p:sp>
        <p:nvSpPr>
          <p:cNvPr id="29" name="Rectangle 28"/>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Please tell us how much you agree or disagree with each of the following statements.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a:t>
            </a:r>
            <a:r>
              <a:rPr lang="en-NZ" sz="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581 | 361 | 703 | 312 | 623 | 266</a:t>
            </a:r>
          </a:p>
          <a:p>
            <a:pPr marL="228600" indent="-228600">
              <a:buFont typeface="+mj-lt"/>
              <a:buAutoNum type="arabicPeriod"/>
            </a:pPr>
            <a:endParaRPr lang="en-NZ" sz="600" dirty="0">
              <a:solidFill>
                <a:schemeClr val="tx1">
                  <a:lumMod val="65000"/>
                  <a:lumOff val="35000"/>
                </a:schemeClr>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grpSp>
        <p:nvGrpSpPr>
          <p:cNvPr id="30" name="Group 29"/>
          <p:cNvGrpSpPr/>
          <p:nvPr/>
        </p:nvGrpSpPr>
        <p:grpSpPr>
          <a:xfrm>
            <a:off x="7181491" y="5965075"/>
            <a:ext cx="1720975" cy="269294"/>
            <a:chOff x="7724955" y="5863141"/>
            <a:chExt cx="1720975" cy="269294"/>
          </a:xfrm>
        </p:grpSpPr>
        <p:sp>
          <p:nvSpPr>
            <p:cNvPr id="31" name="Isosceles Triangle 3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graphicFrame>
        <p:nvGraphicFramePr>
          <p:cNvPr id="35" name="Content Placeholder 8">
            <a:extLst>
              <a:ext uri="{FF2B5EF4-FFF2-40B4-BE49-F238E27FC236}">
                <a16:creationId xmlns:a16="http://schemas.microsoft.com/office/drawing/2014/main" id="{5001C24F-CEB4-4AB8-804E-146CC640E010}"/>
              </a:ext>
            </a:extLst>
          </p:cNvPr>
          <p:cNvGraphicFramePr>
            <a:graphicFrameLocks noGrp="1"/>
          </p:cNvGraphicFramePr>
          <p:nvPr>
            <p:ph idx="1"/>
            <p:extLst>
              <p:ext uri="{D42A27DB-BD31-4B8C-83A1-F6EECF244321}">
                <p14:modId xmlns:p14="http://schemas.microsoft.com/office/powerpoint/2010/main" val="2277687408"/>
              </p:ext>
            </p:extLst>
          </p:nvPr>
        </p:nvGraphicFramePr>
        <p:xfrm>
          <a:off x="527050" y="1709739"/>
          <a:ext cx="3923030" cy="19923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 name="Content Placeholder 8">
            <a:extLst>
              <a:ext uri="{FF2B5EF4-FFF2-40B4-BE49-F238E27FC236}">
                <a16:creationId xmlns:a16="http://schemas.microsoft.com/office/drawing/2014/main" id="{9DEDBDEF-4E63-42F7-821D-4516FEF57198}"/>
              </a:ext>
            </a:extLst>
          </p:cNvPr>
          <p:cNvGraphicFramePr>
            <a:graphicFrameLocks/>
          </p:cNvGraphicFramePr>
          <p:nvPr>
            <p:extLst>
              <p:ext uri="{D42A27DB-BD31-4B8C-83A1-F6EECF244321}">
                <p14:modId xmlns:p14="http://schemas.microsoft.com/office/powerpoint/2010/main" val="1939939875"/>
              </p:ext>
            </p:extLst>
          </p:nvPr>
        </p:nvGraphicFramePr>
        <p:xfrm>
          <a:off x="527050" y="3572322"/>
          <a:ext cx="3923030" cy="19923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Content Placeholder 8">
            <a:extLst>
              <a:ext uri="{FF2B5EF4-FFF2-40B4-BE49-F238E27FC236}">
                <a16:creationId xmlns:a16="http://schemas.microsoft.com/office/drawing/2014/main" id="{6BE46298-98A0-4C5F-AD90-62AA9DE5294E}"/>
              </a:ext>
            </a:extLst>
          </p:cNvPr>
          <p:cNvGraphicFramePr>
            <a:graphicFrameLocks/>
          </p:cNvGraphicFramePr>
          <p:nvPr>
            <p:extLst>
              <p:ext uri="{D42A27DB-BD31-4B8C-83A1-F6EECF244321}">
                <p14:modId xmlns:p14="http://schemas.microsoft.com/office/powerpoint/2010/main" val="807201156"/>
              </p:ext>
            </p:extLst>
          </p:nvPr>
        </p:nvGraphicFramePr>
        <p:xfrm>
          <a:off x="4572000" y="3572322"/>
          <a:ext cx="3923030" cy="19923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7" name="Content Placeholder 8">
            <a:extLst>
              <a:ext uri="{FF2B5EF4-FFF2-40B4-BE49-F238E27FC236}">
                <a16:creationId xmlns:a16="http://schemas.microsoft.com/office/drawing/2014/main" id="{4A547FD1-83E2-41E5-87EA-FDFB3D9CF6EE}"/>
              </a:ext>
            </a:extLst>
          </p:cNvPr>
          <p:cNvGraphicFramePr>
            <a:graphicFrameLocks/>
          </p:cNvGraphicFramePr>
          <p:nvPr>
            <p:extLst>
              <p:ext uri="{D42A27DB-BD31-4B8C-83A1-F6EECF244321}">
                <p14:modId xmlns:p14="http://schemas.microsoft.com/office/powerpoint/2010/main" val="3680571247"/>
              </p:ext>
            </p:extLst>
          </p:nvPr>
        </p:nvGraphicFramePr>
        <p:xfrm>
          <a:off x="4572000" y="1709437"/>
          <a:ext cx="3923030" cy="1992308"/>
        </p:xfrm>
        <a:graphic>
          <a:graphicData uri="http://schemas.openxmlformats.org/drawingml/2006/chart">
            <c:chart xmlns:c="http://schemas.openxmlformats.org/drawingml/2006/chart" xmlns:r="http://schemas.openxmlformats.org/officeDocument/2006/relationships" r:id="rId5"/>
          </a:graphicData>
        </a:graphic>
      </p:graphicFrame>
      <p:sp>
        <p:nvSpPr>
          <p:cNvPr id="48" name="Isosceles Triangle 47">
            <a:extLst>
              <a:ext uri="{FF2B5EF4-FFF2-40B4-BE49-F238E27FC236}">
                <a16:creationId xmlns:a16="http://schemas.microsoft.com/office/drawing/2014/main" id="{4C1F39B7-379B-4B69-8D4A-D3B20319F6B2}"/>
              </a:ext>
            </a:extLst>
          </p:cNvPr>
          <p:cNvSpPr/>
          <p:nvPr/>
        </p:nvSpPr>
        <p:spPr>
          <a:xfrm rot="10800000">
            <a:off x="1145047" y="235098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Isosceles Triangle 48">
            <a:extLst>
              <a:ext uri="{FF2B5EF4-FFF2-40B4-BE49-F238E27FC236}">
                <a16:creationId xmlns:a16="http://schemas.microsoft.com/office/drawing/2014/main" id="{F09ED858-C82E-42DC-9752-DF5D2E4F903E}"/>
              </a:ext>
            </a:extLst>
          </p:cNvPr>
          <p:cNvSpPr/>
          <p:nvPr/>
        </p:nvSpPr>
        <p:spPr>
          <a:xfrm>
            <a:off x="6959757" y="285616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3CE68A64-3A14-4E6C-A30D-01A715601422}"/>
              </a:ext>
            </a:extLst>
          </p:cNvPr>
          <p:cNvSpPr>
            <a:spLocks noGrp="1"/>
          </p:cNvSpPr>
          <p:nvPr>
            <p:ph type="title"/>
          </p:nvPr>
        </p:nvSpPr>
        <p:spPr/>
        <p:txBody>
          <a:bodyPr/>
          <a:lstStyle/>
          <a:p>
            <a:r>
              <a:rPr lang="en-NZ" dirty="0"/>
              <a:t>Forming friendships in class has improved since returning to physical classrooms, while other metrics have stayed consistent</a:t>
            </a:r>
          </a:p>
        </p:txBody>
      </p:sp>
      <p:sp>
        <p:nvSpPr>
          <p:cNvPr id="37" name="Rectangle 36">
            <a:extLst>
              <a:ext uri="{FF2B5EF4-FFF2-40B4-BE49-F238E27FC236}">
                <a16:creationId xmlns:a16="http://schemas.microsoft.com/office/drawing/2014/main" id="{A0A1EDCD-FC67-4115-BF67-95B93E322C8E}"/>
              </a:ext>
            </a:extLst>
          </p:cNvPr>
          <p:cNvSpPr/>
          <p:nvPr/>
        </p:nvSpPr>
        <p:spPr>
          <a:xfrm>
            <a:off x="7284345" y="1264122"/>
            <a:ext cx="1332411" cy="508928"/>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dirty="0">
                <a:solidFill>
                  <a:srgbClr val="404040"/>
                </a:solidFill>
                <a:latin typeface="Verdana" panose="020B0604030504040204" pitchFamily="34" charset="0"/>
                <a:ea typeface="Verdana" panose="020B0604030504040204" pitchFamily="34" charset="0"/>
              </a:rPr>
              <a:t>NEW </a:t>
            </a:r>
            <a:br>
              <a:rPr lang="en-NZ" sz="1000" dirty="0">
                <a:solidFill>
                  <a:srgbClr val="404040"/>
                </a:solidFill>
                <a:latin typeface="Verdana" panose="020B0604030504040204" pitchFamily="34" charset="0"/>
                <a:ea typeface="Verdana" panose="020B0604030504040204" pitchFamily="34" charset="0"/>
              </a:rPr>
            </a:br>
            <a:r>
              <a:rPr lang="en-NZ" sz="1000" dirty="0">
                <a:solidFill>
                  <a:srgbClr val="404040"/>
                </a:solidFill>
                <a:latin typeface="Verdana" panose="020B0604030504040204" pitchFamily="34" charset="0"/>
                <a:ea typeface="Verdana" panose="020B0604030504040204" pitchFamily="34" charset="0"/>
              </a:rPr>
              <a:t>STUDENTS</a:t>
            </a:r>
          </a:p>
        </p:txBody>
      </p:sp>
      <p:sp>
        <p:nvSpPr>
          <p:cNvPr id="40" name="Isosceles Triangle 39">
            <a:extLst>
              <a:ext uri="{FF2B5EF4-FFF2-40B4-BE49-F238E27FC236}">
                <a16:creationId xmlns:a16="http://schemas.microsoft.com/office/drawing/2014/main" id="{5116E8F3-3A97-4B7D-A129-FAD261FDD8CB}"/>
              </a:ext>
            </a:extLst>
          </p:cNvPr>
          <p:cNvSpPr/>
          <p:nvPr/>
        </p:nvSpPr>
        <p:spPr>
          <a:xfrm rot="10800000">
            <a:off x="2914585" y="2329189"/>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Isosceles Triangle 40">
            <a:extLst>
              <a:ext uri="{FF2B5EF4-FFF2-40B4-BE49-F238E27FC236}">
                <a16:creationId xmlns:a16="http://schemas.microsoft.com/office/drawing/2014/main" id="{EAE7A02B-4809-412B-B45F-EF46D64AA2D4}"/>
              </a:ext>
            </a:extLst>
          </p:cNvPr>
          <p:cNvSpPr/>
          <p:nvPr/>
        </p:nvSpPr>
        <p:spPr>
          <a:xfrm>
            <a:off x="2927620" y="276964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Isosceles Triangle 41">
            <a:extLst>
              <a:ext uri="{FF2B5EF4-FFF2-40B4-BE49-F238E27FC236}">
                <a16:creationId xmlns:a16="http://schemas.microsoft.com/office/drawing/2014/main" id="{D0D9E6FD-2769-4172-A08A-F0E4A19F074F}"/>
              </a:ext>
            </a:extLst>
          </p:cNvPr>
          <p:cNvSpPr/>
          <p:nvPr/>
        </p:nvSpPr>
        <p:spPr>
          <a:xfrm rot="10800000">
            <a:off x="6948194" y="2457680"/>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D87828E6-874B-4F74-8C6D-343439789884}"/>
              </a:ext>
            </a:extLst>
          </p:cNvPr>
          <p:cNvSpPr/>
          <p:nvPr/>
        </p:nvSpPr>
        <p:spPr>
          <a:xfrm>
            <a:off x="6971827" y="478903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Isosceles Triangle 45">
            <a:extLst>
              <a:ext uri="{FF2B5EF4-FFF2-40B4-BE49-F238E27FC236}">
                <a16:creationId xmlns:a16="http://schemas.microsoft.com/office/drawing/2014/main" id="{1C857B54-9640-4BE5-8229-60FA696A38D5}"/>
              </a:ext>
            </a:extLst>
          </p:cNvPr>
          <p:cNvSpPr/>
          <p:nvPr/>
        </p:nvSpPr>
        <p:spPr>
          <a:xfrm rot="10800000">
            <a:off x="6948193" y="428968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A737047D-F756-4D3A-9FB4-AEC3163B45A2}"/>
              </a:ext>
            </a:extLst>
          </p:cNvPr>
          <p:cNvSpPr/>
          <p:nvPr/>
        </p:nvSpPr>
        <p:spPr>
          <a:xfrm>
            <a:off x="7544117" y="248535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Isosceles Triangle 37">
            <a:extLst>
              <a:ext uri="{FF2B5EF4-FFF2-40B4-BE49-F238E27FC236}">
                <a16:creationId xmlns:a16="http://schemas.microsoft.com/office/drawing/2014/main" id="{9EFA7527-694D-499C-AFF2-0005C0C76E27}"/>
              </a:ext>
            </a:extLst>
          </p:cNvPr>
          <p:cNvSpPr/>
          <p:nvPr/>
        </p:nvSpPr>
        <p:spPr>
          <a:xfrm rot="10800000">
            <a:off x="7559679" y="287615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D8B37019-2706-4AFE-96FC-AF05215E33A6}"/>
              </a:ext>
            </a:extLst>
          </p:cNvPr>
          <p:cNvSpPr/>
          <p:nvPr/>
        </p:nvSpPr>
        <p:spPr>
          <a:xfrm>
            <a:off x="3493536" y="435289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Isosceles Triangle 49">
            <a:extLst>
              <a:ext uri="{FF2B5EF4-FFF2-40B4-BE49-F238E27FC236}">
                <a16:creationId xmlns:a16="http://schemas.microsoft.com/office/drawing/2014/main" id="{C13AB12A-123E-45A0-852D-9B4CC7D7163B}"/>
              </a:ext>
            </a:extLst>
          </p:cNvPr>
          <p:cNvSpPr/>
          <p:nvPr/>
        </p:nvSpPr>
        <p:spPr>
          <a:xfrm rot="10800000">
            <a:off x="3499565" y="4852250"/>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Isosceles Triangle 50">
            <a:extLst>
              <a:ext uri="{FF2B5EF4-FFF2-40B4-BE49-F238E27FC236}">
                <a16:creationId xmlns:a16="http://schemas.microsoft.com/office/drawing/2014/main" id="{5E7D1F42-6F51-4AFD-B56C-711A5E17E279}"/>
              </a:ext>
            </a:extLst>
          </p:cNvPr>
          <p:cNvSpPr/>
          <p:nvPr/>
        </p:nvSpPr>
        <p:spPr>
          <a:xfrm>
            <a:off x="7559678" y="4401403"/>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Isosceles Triangle 52">
            <a:extLst>
              <a:ext uri="{FF2B5EF4-FFF2-40B4-BE49-F238E27FC236}">
                <a16:creationId xmlns:a16="http://schemas.microsoft.com/office/drawing/2014/main" id="{AE51981B-B373-4670-9AC4-3101BFA0E6C8}"/>
              </a:ext>
            </a:extLst>
          </p:cNvPr>
          <p:cNvSpPr/>
          <p:nvPr/>
        </p:nvSpPr>
        <p:spPr>
          <a:xfrm>
            <a:off x="4118450" y="2385873"/>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Isosceles Triangle 53">
            <a:extLst>
              <a:ext uri="{FF2B5EF4-FFF2-40B4-BE49-F238E27FC236}">
                <a16:creationId xmlns:a16="http://schemas.microsoft.com/office/drawing/2014/main" id="{A3EF63A8-6521-498D-8897-2332F50C5C63}"/>
              </a:ext>
            </a:extLst>
          </p:cNvPr>
          <p:cNvSpPr/>
          <p:nvPr/>
        </p:nvSpPr>
        <p:spPr>
          <a:xfrm rot="10800000">
            <a:off x="4101022" y="316687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8195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&gt;&gt;MARKETING</a:t>
            </a:r>
            <a:endParaRPr lang="en-US" dirty="0"/>
          </a:p>
        </p:txBody>
      </p:sp>
      <p:grpSp>
        <p:nvGrpSpPr>
          <p:cNvPr id="18" name="Group 17"/>
          <p:cNvGrpSpPr/>
          <p:nvPr/>
        </p:nvGrpSpPr>
        <p:grpSpPr>
          <a:xfrm>
            <a:off x="1146934" y="5473816"/>
            <a:ext cx="6850133" cy="138499"/>
            <a:chOff x="996968" y="5353051"/>
            <a:chExt cx="6850133" cy="138499"/>
          </a:xfrm>
        </p:grpSpPr>
        <p:sp>
          <p:nvSpPr>
            <p:cNvPr id="19" name="Rectangle 98"/>
            <p:cNvSpPr>
              <a:spLocks noChangeArrowheads="1"/>
            </p:cNvSpPr>
            <p:nvPr/>
          </p:nvSpPr>
          <p:spPr bwMode="auto">
            <a:xfrm>
              <a:off x="996968" y="5392738"/>
              <a:ext cx="71438" cy="714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0" name="Rectangle 99"/>
            <p:cNvSpPr>
              <a:spLocks noChangeArrowheads="1"/>
            </p:cNvSpPr>
            <p:nvPr/>
          </p:nvSpPr>
          <p:spPr bwMode="auto">
            <a:xfrm>
              <a:off x="1098568" y="5353051"/>
              <a:ext cx="102431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Strongly disagree</a:t>
              </a:r>
              <a:endParaRPr kumimoji="0" lang="en-US" altLang="en-US" sz="900" b="0" i="0" u="none" strike="noStrike" cap="none" normalizeH="0" baseline="0" dirty="0">
                <a:ln>
                  <a:noFill/>
                </a:ln>
                <a:solidFill>
                  <a:schemeClr val="tx1"/>
                </a:solidFill>
                <a:effectLst/>
              </a:endParaRPr>
            </a:p>
          </p:txBody>
        </p:sp>
        <p:sp>
          <p:nvSpPr>
            <p:cNvPr id="21" name="Rectangle 100"/>
            <p:cNvSpPr>
              <a:spLocks noChangeArrowheads="1"/>
            </p:cNvSpPr>
            <p:nvPr/>
          </p:nvSpPr>
          <p:spPr bwMode="auto">
            <a:xfrm>
              <a:off x="2308761" y="5392738"/>
              <a:ext cx="71438" cy="71438"/>
            </a:xfrm>
            <a:prstGeom prst="rect">
              <a:avLst/>
            </a:prstGeom>
            <a:solidFill>
              <a:srgbClr val="FD62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2" name="Rectangle 101"/>
            <p:cNvSpPr>
              <a:spLocks noChangeArrowheads="1"/>
            </p:cNvSpPr>
            <p:nvPr/>
          </p:nvSpPr>
          <p:spPr bwMode="auto">
            <a:xfrm>
              <a:off x="2411948" y="5353051"/>
              <a:ext cx="11461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Somewhat disagree</a:t>
              </a:r>
              <a:endParaRPr kumimoji="0" lang="en-US" altLang="en-US" sz="900" b="0" i="0" u="none" strike="noStrike" cap="none" normalizeH="0" baseline="0" dirty="0">
                <a:ln>
                  <a:noFill/>
                </a:ln>
                <a:solidFill>
                  <a:schemeClr val="tx1"/>
                </a:solidFill>
                <a:effectLst/>
              </a:endParaRPr>
            </a:p>
          </p:txBody>
        </p:sp>
        <p:sp>
          <p:nvSpPr>
            <p:cNvPr id="23" name="Rectangle 102"/>
            <p:cNvSpPr>
              <a:spLocks noChangeArrowheads="1"/>
            </p:cNvSpPr>
            <p:nvPr/>
          </p:nvSpPr>
          <p:spPr bwMode="auto">
            <a:xfrm>
              <a:off x="3738563" y="5392738"/>
              <a:ext cx="71438" cy="71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4" name="Rectangle 103"/>
            <p:cNvSpPr>
              <a:spLocks noChangeArrowheads="1"/>
            </p:cNvSpPr>
            <p:nvPr/>
          </p:nvSpPr>
          <p:spPr bwMode="auto">
            <a:xfrm>
              <a:off x="3838576" y="5353051"/>
              <a:ext cx="15613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Neither agree nor disagree</a:t>
              </a:r>
              <a:endParaRPr kumimoji="0" lang="en-US" altLang="en-US" sz="900" b="0" i="0" u="none" strike="noStrike" cap="none" normalizeH="0" baseline="0" dirty="0">
                <a:ln>
                  <a:noFill/>
                </a:ln>
                <a:solidFill>
                  <a:schemeClr val="tx1"/>
                </a:solidFill>
                <a:effectLst/>
              </a:endParaRPr>
            </a:p>
          </p:txBody>
        </p:sp>
        <p:sp>
          <p:nvSpPr>
            <p:cNvPr id="25" name="Rectangle 104"/>
            <p:cNvSpPr>
              <a:spLocks noChangeArrowheads="1"/>
            </p:cNvSpPr>
            <p:nvPr/>
          </p:nvSpPr>
          <p:spPr bwMode="auto">
            <a:xfrm>
              <a:off x="5637463" y="5392738"/>
              <a:ext cx="61913" cy="71438"/>
            </a:xfrm>
            <a:prstGeom prst="rect">
              <a:avLst/>
            </a:prstGeom>
            <a:solidFill>
              <a:srgbClr val="77BD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6" name="Rectangle 105"/>
            <p:cNvSpPr>
              <a:spLocks noChangeArrowheads="1"/>
            </p:cNvSpPr>
            <p:nvPr/>
          </p:nvSpPr>
          <p:spPr bwMode="auto">
            <a:xfrm>
              <a:off x="5732713" y="5353051"/>
              <a:ext cx="98103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Somewhat</a:t>
              </a:r>
              <a:r>
                <a:rPr kumimoji="0" lang="en-US" altLang="en-US" sz="900" b="0" i="0" u="none" strike="noStrike" cap="none" normalizeH="0" dirty="0">
                  <a:ln>
                    <a:noFill/>
                  </a:ln>
                  <a:solidFill>
                    <a:srgbClr val="404040"/>
                  </a:solidFill>
                  <a:effectLst/>
                  <a:latin typeface="Verdana" panose="020B0604030504040204" pitchFamily="34" charset="0"/>
                </a:rPr>
                <a:t> agree</a:t>
              </a:r>
              <a:endParaRPr kumimoji="0" lang="en-US" altLang="en-US" sz="900" b="0" i="0" u="none" strike="noStrike" cap="none" normalizeH="0" baseline="0" dirty="0">
                <a:ln>
                  <a:noFill/>
                </a:ln>
                <a:solidFill>
                  <a:schemeClr val="tx1"/>
                </a:solidFill>
                <a:effectLst/>
              </a:endParaRPr>
            </a:p>
          </p:txBody>
        </p:sp>
        <p:sp>
          <p:nvSpPr>
            <p:cNvPr id="27" name="Rectangle 106"/>
            <p:cNvSpPr>
              <a:spLocks noChangeArrowheads="1"/>
            </p:cNvSpPr>
            <p:nvPr/>
          </p:nvSpPr>
          <p:spPr bwMode="auto">
            <a:xfrm>
              <a:off x="6883116" y="5392738"/>
              <a:ext cx="71438" cy="71438"/>
            </a:xfrm>
            <a:prstGeom prst="rect">
              <a:avLst/>
            </a:prstGeom>
            <a:solidFill>
              <a:srgbClr val="188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8" name="Rectangle 107"/>
            <p:cNvSpPr>
              <a:spLocks noChangeArrowheads="1"/>
            </p:cNvSpPr>
            <p:nvPr/>
          </p:nvSpPr>
          <p:spPr bwMode="auto">
            <a:xfrm>
              <a:off x="6987891" y="5353051"/>
              <a:ext cx="85921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Strongly agree</a:t>
              </a:r>
              <a:endParaRPr kumimoji="0" lang="en-US" altLang="en-US" sz="900" b="0" i="0" u="none" strike="noStrike" cap="none" normalizeH="0" baseline="0" dirty="0">
                <a:ln>
                  <a:noFill/>
                </a:ln>
                <a:solidFill>
                  <a:schemeClr val="tx1"/>
                </a:solidFill>
                <a:effectLst/>
              </a:endParaRPr>
            </a:p>
          </p:txBody>
        </p:sp>
      </p:grpSp>
      <p:sp>
        <p:nvSpPr>
          <p:cNvPr id="29" name="Rectangle 28"/>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Please tell us how much you agree or disagree with each of the following statements.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a:t>
            </a:r>
            <a:r>
              <a:rPr lang="en-NZ" sz="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489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583 | 363 | 706 </a:t>
            </a:r>
            <a:r>
              <a:rPr lang="en-NZ" sz="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317 | 266</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Māori/Pacific sample size, n </a:t>
            </a:r>
            <a:r>
              <a:rPr lang="en-NZ" sz="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130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84 | 157 </a:t>
            </a:r>
            <a:r>
              <a:rPr lang="en-NZ" sz="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85 | 150 | 45</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0" name="Group 29"/>
          <p:cNvGrpSpPr/>
          <p:nvPr/>
        </p:nvGrpSpPr>
        <p:grpSpPr>
          <a:xfrm>
            <a:off x="7181491" y="5965075"/>
            <a:ext cx="1720975" cy="269294"/>
            <a:chOff x="7724955" y="5863141"/>
            <a:chExt cx="1720975" cy="269294"/>
          </a:xfrm>
        </p:grpSpPr>
        <p:sp>
          <p:nvSpPr>
            <p:cNvPr id="31" name="Isosceles Triangle 3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graphicFrame>
        <p:nvGraphicFramePr>
          <p:cNvPr id="35" name="Content Placeholder 8">
            <a:extLst>
              <a:ext uri="{FF2B5EF4-FFF2-40B4-BE49-F238E27FC236}">
                <a16:creationId xmlns:a16="http://schemas.microsoft.com/office/drawing/2014/main" id="{5001C24F-CEB4-4AB8-804E-146CC640E010}"/>
              </a:ext>
            </a:extLst>
          </p:cNvPr>
          <p:cNvGraphicFramePr>
            <a:graphicFrameLocks noGrp="1"/>
          </p:cNvGraphicFramePr>
          <p:nvPr>
            <p:ph idx="1"/>
            <p:extLst>
              <p:ext uri="{D42A27DB-BD31-4B8C-83A1-F6EECF244321}">
                <p14:modId xmlns:p14="http://schemas.microsoft.com/office/powerpoint/2010/main" val="2016794624"/>
              </p:ext>
            </p:extLst>
          </p:nvPr>
        </p:nvGraphicFramePr>
        <p:xfrm>
          <a:off x="527050" y="1709739"/>
          <a:ext cx="3923030" cy="19923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 name="Content Placeholder 8">
            <a:extLst>
              <a:ext uri="{FF2B5EF4-FFF2-40B4-BE49-F238E27FC236}">
                <a16:creationId xmlns:a16="http://schemas.microsoft.com/office/drawing/2014/main" id="{9DEDBDEF-4E63-42F7-821D-4516FEF57198}"/>
              </a:ext>
            </a:extLst>
          </p:cNvPr>
          <p:cNvGraphicFramePr>
            <a:graphicFrameLocks/>
          </p:cNvGraphicFramePr>
          <p:nvPr>
            <p:extLst>
              <p:ext uri="{D42A27DB-BD31-4B8C-83A1-F6EECF244321}">
                <p14:modId xmlns:p14="http://schemas.microsoft.com/office/powerpoint/2010/main" val="3068083252"/>
              </p:ext>
            </p:extLst>
          </p:nvPr>
        </p:nvGraphicFramePr>
        <p:xfrm>
          <a:off x="527050" y="3572322"/>
          <a:ext cx="3923030" cy="19923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Content Placeholder 8">
            <a:extLst>
              <a:ext uri="{FF2B5EF4-FFF2-40B4-BE49-F238E27FC236}">
                <a16:creationId xmlns:a16="http://schemas.microsoft.com/office/drawing/2014/main" id="{4A547FD1-83E2-41E5-87EA-FDFB3D9CF6EE}"/>
              </a:ext>
            </a:extLst>
          </p:cNvPr>
          <p:cNvGraphicFramePr>
            <a:graphicFrameLocks/>
          </p:cNvGraphicFramePr>
          <p:nvPr>
            <p:extLst>
              <p:ext uri="{D42A27DB-BD31-4B8C-83A1-F6EECF244321}">
                <p14:modId xmlns:p14="http://schemas.microsoft.com/office/powerpoint/2010/main" val="1046015922"/>
              </p:ext>
            </p:extLst>
          </p:nvPr>
        </p:nvGraphicFramePr>
        <p:xfrm>
          <a:off x="4572000" y="1709437"/>
          <a:ext cx="3923030" cy="1992308"/>
        </p:xfrm>
        <a:graphic>
          <a:graphicData uri="http://schemas.openxmlformats.org/drawingml/2006/chart">
            <c:chart xmlns:c="http://schemas.openxmlformats.org/drawingml/2006/chart" xmlns:r="http://schemas.openxmlformats.org/officeDocument/2006/relationships" r:id="rId4"/>
          </a:graphicData>
        </a:graphic>
      </p:graphicFrame>
      <p:sp>
        <p:nvSpPr>
          <p:cNvPr id="34" name="Isosceles Triangle 33">
            <a:extLst>
              <a:ext uri="{FF2B5EF4-FFF2-40B4-BE49-F238E27FC236}">
                <a16:creationId xmlns:a16="http://schemas.microsoft.com/office/drawing/2014/main" id="{6EDC4222-7F35-4B30-B274-8EE320886F99}"/>
              </a:ext>
            </a:extLst>
          </p:cNvPr>
          <p:cNvSpPr/>
          <p:nvPr/>
        </p:nvSpPr>
        <p:spPr>
          <a:xfrm>
            <a:off x="1162548" y="2910944"/>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B0E9D1CB-B8D5-41F2-AFC1-2A31A3D3D5D9}"/>
              </a:ext>
            </a:extLst>
          </p:cNvPr>
          <p:cNvSpPr/>
          <p:nvPr/>
        </p:nvSpPr>
        <p:spPr>
          <a:xfrm rot="10800000">
            <a:off x="1162624" y="2454694"/>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Isosceles Triangle 37">
            <a:extLst>
              <a:ext uri="{FF2B5EF4-FFF2-40B4-BE49-F238E27FC236}">
                <a16:creationId xmlns:a16="http://schemas.microsoft.com/office/drawing/2014/main" id="{C15E563F-DCDA-4B17-8145-00B165CB36BB}"/>
              </a:ext>
            </a:extLst>
          </p:cNvPr>
          <p:cNvSpPr/>
          <p:nvPr/>
        </p:nvSpPr>
        <p:spPr>
          <a:xfrm rot="10800000">
            <a:off x="1749472" y="295683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E923BBE-2262-4793-A057-5DEE7B2EA04C}"/>
              </a:ext>
            </a:extLst>
          </p:cNvPr>
          <p:cNvSpPr>
            <a:spLocks noGrp="1"/>
          </p:cNvSpPr>
          <p:nvPr>
            <p:ph type="title"/>
          </p:nvPr>
        </p:nvSpPr>
        <p:spPr>
          <a:xfrm>
            <a:off x="1418053" y="463196"/>
            <a:ext cx="7199412" cy="508928"/>
          </a:xfrm>
        </p:spPr>
        <p:txBody>
          <a:bodyPr/>
          <a:lstStyle/>
          <a:p>
            <a:r>
              <a:rPr lang="en-NZ" dirty="0"/>
              <a:t>The declining trend for cultural familiarity for Māori and Pacific students appears to have halted this semester</a:t>
            </a:r>
          </a:p>
        </p:txBody>
      </p:sp>
      <p:sp>
        <p:nvSpPr>
          <p:cNvPr id="46" name="Isosceles Triangle 45">
            <a:extLst>
              <a:ext uri="{FF2B5EF4-FFF2-40B4-BE49-F238E27FC236}">
                <a16:creationId xmlns:a16="http://schemas.microsoft.com/office/drawing/2014/main" id="{A2250F9E-DC24-4C03-B19A-D4861A9E222D}"/>
              </a:ext>
            </a:extLst>
          </p:cNvPr>
          <p:cNvSpPr/>
          <p:nvPr/>
        </p:nvSpPr>
        <p:spPr>
          <a:xfrm rot="10800000">
            <a:off x="2913320" y="248920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Isosceles Triangle 47">
            <a:extLst>
              <a:ext uri="{FF2B5EF4-FFF2-40B4-BE49-F238E27FC236}">
                <a16:creationId xmlns:a16="http://schemas.microsoft.com/office/drawing/2014/main" id="{A1E80AEE-D325-442C-BBD9-A322C39A3BDF}"/>
              </a:ext>
            </a:extLst>
          </p:cNvPr>
          <p:cNvSpPr/>
          <p:nvPr/>
        </p:nvSpPr>
        <p:spPr>
          <a:xfrm>
            <a:off x="2908407" y="2929663"/>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62E8D65-7ADA-428E-B464-AA27471263ED}"/>
              </a:ext>
            </a:extLst>
          </p:cNvPr>
          <p:cNvSpPr/>
          <p:nvPr/>
        </p:nvSpPr>
        <p:spPr>
          <a:xfrm>
            <a:off x="7284345" y="1264122"/>
            <a:ext cx="1332411" cy="508928"/>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dirty="0">
                <a:solidFill>
                  <a:srgbClr val="404040"/>
                </a:solidFill>
                <a:latin typeface="Verdana" panose="020B0604030504040204" pitchFamily="34" charset="0"/>
                <a:ea typeface="Verdana" panose="020B0604030504040204" pitchFamily="34" charset="0"/>
              </a:rPr>
              <a:t>NEW </a:t>
            </a:r>
            <a:br>
              <a:rPr lang="en-NZ" sz="1000" dirty="0">
                <a:solidFill>
                  <a:srgbClr val="404040"/>
                </a:solidFill>
                <a:latin typeface="Verdana" panose="020B0604030504040204" pitchFamily="34" charset="0"/>
                <a:ea typeface="Verdana" panose="020B0604030504040204" pitchFamily="34" charset="0"/>
              </a:rPr>
            </a:br>
            <a:r>
              <a:rPr lang="en-NZ" sz="1000" dirty="0">
                <a:solidFill>
                  <a:srgbClr val="404040"/>
                </a:solidFill>
                <a:latin typeface="Verdana" panose="020B0604030504040204" pitchFamily="34" charset="0"/>
                <a:ea typeface="Verdana" panose="020B0604030504040204" pitchFamily="34" charset="0"/>
              </a:rPr>
              <a:t>STUDENTS</a:t>
            </a:r>
          </a:p>
        </p:txBody>
      </p:sp>
      <p:sp>
        <p:nvSpPr>
          <p:cNvPr id="40" name="Isosceles Triangle 39">
            <a:extLst>
              <a:ext uri="{FF2B5EF4-FFF2-40B4-BE49-F238E27FC236}">
                <a16:creationId xmlns:a16="http://schemas.microsoft.com/office/drawing/2014/main" id="{6AE0A862-47B6-4670-9F82-F78B33FFFFDD}"/>
              </a:ext>
            </a:extLst>
          </p:cNvPr>
          <p:cNvSpPr/>
          <p:nvPr/>
        </p:nvSpPr>
        <p:spPr>
          <a:xfrm>
            <a:off x="3507711" y="244840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Isosceles Triangle 40">
            <a:extLst>
              <a:ext uri="{FF2B5EF4-FFF2-40B4-BE49-F238E27FC236}">
                <a16:creationId xmlns:a16="http://schemas.microsoft.com/office/drawing/2014/main" id="{A8BC49F5-7A03-44F4-BB8A-2F131F8DDB07}"/>
              </a:ext>
            </a:extLst>
          </p:cNvPr>
          <p:cNvSpPr/>
          <p:nvPr/>
        </p:nvSpPr>
        <p:spPr>
          <a:xfrm rot="10800000">
            <a:off x="3507711" y="296714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7392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537" y="1710055"/>
            <a:ext cx="698740" cy="698740"/>
          </a:xfrm>
          <a:prstGeom prst="ellipse">
            <a:avLst/>
          </a:prstGeom>
          <a:solidFill>
            <a:srgbClr val="006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7" name="Oval 6"/>
          <p:cNvSpPr/>
          <p:nvPr/>
        </p:nvSpPr>
        <p:spPr>
          <a:xfrm>
            <a:off x="526537" y="2562210"/>
            <a:ext cx="698740" cy="698740"/>
          </a:xfrm>
          <a:prstGeom prst="ellipse">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8" name="Oval 7"/>
          <p:cNvSpPr/>
          <p:nvPr/>
        </p:nvSpPr>
        <p:spPr>
          <a:xfrm>
            <a:off x="526537" y="3414365"/>
            <a:ext cx="698740" cy="698740"/>
          </a:xfrm>
          <a:prstGeom prst="ellipse">
            <a:avLst/>
          </a:prstGeom>
          <a:solidFill>
            <a:srgbClr val="20B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sp>
        <p:nvSpPr>
          <p:cNvPr id="11" name="Rectangle 10"/>
          <p:cNvSpPr/>
          <p:nvPr/>
        </p:nvSpPr>
        <p:spPr>
          <a:xfrm>
            <a:off x="1300498" y="1797817"/>
            <a:ext cx="7316967" cy="523220"/>
          </a:xfrm>
          <a:prstGeom prst="rect">
            <a:avLst/>
          </a:prstGeom>
          <a:ln>
            <a:noFill/>
          </a:ln>
        </p:spPr>
        <p:txBody>
          <a:bodyPr wrap="square" anchor="ctr">
            <a:spAutoFit/>
          </a:bodyPr>
          <a:lstStyle/>
          <a:p>
            <a:r>
              <a:rPr lang="en-NZ" sz="1400">
                <a:solidFill>
                  <a:srgbClr val="404040"/>
                </a:solidFill>
                <a:latin typeface="Verdana" panose="020B0604030504040204" pitchFamily="34" charset="0"/>
                <a:ea typeface="Verdana" panose="020B0604030504040204" pitchFamily="34" charset="0"/>
              </a:rPr>
              <a:t>Continuing a trend which started in 2020, new students continue to have very high NPS</a:t>
            </a:r>
            <a:endParaRPr lang="en-NZ" sz="1400" dirty="0">
              <a:solidFill>
                <a:srgbClr val="404040"/>
              </a:solidFill>
              <a:latin typeface="Verdana" panose="020B0604030504040204" pitchFamily="34" charset="0"/>
              <a:ea typeface="Verdana" panose="020B0604030504040204" pitchFamily="34" charset="0"/>
            </a:endParaRPr>
          </a:p>
        </p:txBody>
      </p:sp>
      <p:sp>
        <p:nvSpPr>
          <p:cNvPr id="12" name="Rectangle 11"/>
          <p:cNvSpPr/>
          <p:nvPr/>
        </p:nvSpPr>
        <p:spPr>
          <a:xfrm>
            <a:off x="1300497" y="2632244"/>
            <a:ext cx="7316967" cy="523220"/>
          </a:xfrm>
          <a:prstGeom prst="rect">
            <a:avLst/>
          </a:prstGeom>
          <a:ln>
            <a:noFill/>
          </a:ln>
        </p:spPr>
        <p:txBody>
          <a:bodyPr wrap="square" anchor="ctr">
            <a:spAutoFit/>
          </a:bodyPr>
          <a:lstStyle/>
          <a:p>
            <a:r>
              <a:rPr lang="en-NZ" sz="1400">
                <a:solidFill>
                  <a:srgbClr val="404040"/>
                </a:solidFill>
                <a:latin typeface="Verdana" panose="020B0604030504040204" pitchFamily="34" charset="0"/>
                <a:ea typeface="Verdana" panose="020B0604030504040204" pitchFamily="34" charset="0"/>
              </a:rPr>
              <a:t>Reasons for high NPS scores among new students include feeling supported at Unitec, and enjoying their lecturers’ teaching styles</a:t>
            </a:r>
            <a:endParaRPr lang="en-NZ" sz="1400" dirty="0">
              <a:solidFill>
                <a:srgbClr val="404040"/>
              </a:solidFill>
              <a:highlight>
                <a:srgbClr val="FFFF00"/>
              </a:highlight>
              <a:latin typeface="Verdana" panose="020B0604030504040204" pitchFamily="34" charset="0"/>
              <a:ea typeface="Verdana" panose="020B0604030504040204" pitchFamily="34" charset="0"/>
            </a:endParaRPr>
          </a:p>
        </p:txBody>
      </p:sp>
      <p:sp>
        <p:nvSpPr>
          <p:cNvPr id="13" name="Rectangle 12"/>
          <p:cNvSpPr/>
          <p:nvPr/>
        </p:nvSpPr>
        <p:spPr>
          <a:xfrm>
            <a:off x="1300498" y="3502125"/>
            <a:ext cx="7316967" cy="523220"/>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rPr>
              <a:t>Forming friendships in class has improved since returning to physical classrooms, while other metrics have stayed consistent</a:t>
            </a:r>
          </a:p>
        </p:txBody>
      </p:sp>
      <p:sp>
        <p:nvSpPr>
          <p:cNvPr id="3" name="Title 2"/>
          <p:cNvSpPr>
            <a:spLocks noGrp="1"/>
          </p:cNvSpPr>
          <p:nvPr>
            <p:ph type="title"/>
          </p:nvPr>
        </p:nvSpPr>
        <p:spPr/>
        <p:txBody>
          <a:bodyPr/>
          <a:lstStyle/>
          <a:p>
            <a:r>
              <a:rPr lang="en-NZ" dirty="0"/>
              <a:t>Summary of key findings </a:t>
            </a:r>
            <a:r>
              <a:rPr lang="en-NZ"/>
              <a:t>about new students</a:t>
            </a:r>
            <a:endParaRPr lang="en-NZ" dirty="0"/>
          </a:p>
        </p:txBody>
      </p:sp>
      <p:sp>
        <p:nvSpPr>
          <p:cNvPr id="10" name="Oval 9">
            <a:extLst>
              <a:ext uri="{FF2B5EF4-FFF2-40B4-BE49-F238E27FC236}">
                <a16:creationId xmlns:a16="http://schemas.microsoft.com/office/drawing/2014/main" id="{96FFC903-AF45-42B5-A97C-3FE060479445}"/>
              </a:ext>
            </a:extLst>
          </p:cNvPr>
          <p:cNvSpPr/>
          <p:nvPr/>
        </p:nvSpPr>
        <p:spPr>
          <a:xfrm>
            <a:off x="526537" y="4266520"/>
            <a:ext cx="698740" cy="69874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sp>
        <p:nvSpPr>
          <p:cNvPr id="14" name="Rectangle 13">
            <a:extLst>
              <a:ext uri="{FF2B5EF4-FFF2-40B4-BE49-F238E27FC236}">
                <a16:creationId xmlns:a16="http://schemas.microsoft.com/office/drawing/2014/main" id="{F66789C2-16FE-4F32-83B8-CA5EF82F33DD}"/>
              </a:ext>
            </a:extLst>
          </p:cNvPr>
          <p:cNvSpPr/>
          <p:nvPr/>
        </p:nvSpPr>
        <p:spPr>
          <a:xfrm>
            <a:off x="1300498" y="4360051"/>
            <a:ext cx="7316967" cy="523220"/>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rPr>
              <a:t>The declining trend for cultural familiarity for Māori and Pacific students appears to have halted this semester</a:t>
            </a:r>
          </a:p>
        </p:txBody>
      </p:sp>
    </p:spTree>
    <p:extLst>
      <p:ext uri="{BB962C8B-B14F-4D97-AF65-F5344CB8AC3E}">
        <p14:creationId xmlns:p14="http://schemas.microsoft.com/office/powerpoint/2010/main" val="251677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idx="1"/>
          </p:nvPr>
        </p:nvSpPr>
        <p:spPr>
          <a:xfrm>
            <a:off x="1164713" y="1661021"/>
            <a:ext cx="7438962" cy="4465144"/>
          </a:xfrm>
        </p:spPr>
        <p:txBody>
          <a:bodyPr/>
          <a:lstStyle/>
          <a:p>
            <a:r>
              <a:rPr lang="en-NZ" sz="1400" dirty="0"/>
              <a:t>Student NPS results are available in a Power BI dashboard. This dashboard allows results to be filtered to a school or programme level if sample size allows.</a:t>
            </a:r>
          </a:p>
          <a:p>
            <a:endParaRPr lang="en-NZ" sz="1400" dirty="0"/>
          </a:p>
          <a:p>
            <a:endParaRPr lang="en-NZ" sz="1400" dirty="0"/>
          </a:p>
          <a:p>
            <a:endParaRPr lang="en-NZ" sz="1400" dirty="0"/>
          </a:p>
          <a:p>
            <a:endParaRPr lang="en-NZ" sz="1400" dirty="0"/>
          </a:p>
          <a:p>
            <a:r>
              <a:rPr lang="en-NZ" sz="1400" dirty="0">
                <a:hlinkClick r:id="rId2"/>
              </a:rPr>
              <a:t>Click here</a:t>
            </a:r>
            <a:r>
              <a:rPr lang="en-NZ" sz="1400" dirty="0"/>
              <a:t> to go to </a:t>
            </a:r>
            <a:br>
              <a:rPr lang="en-NZ" sz="1400" dirty="0"/>
            </a:br>
            <a:r>
              <a:rPr lang="en-NZ" sz="1400" dirty="0"/>
              <a:t>the dashboard.</a:t>
            </a:r>
          </a:p>
          <a:p>
            <a:endParaRPr lang="en-NZ" sz="1400" dirty="0"/>
          </a:p>
          <a:p>
            <a:endParaRPr lang="en-NZ" sz="1400" dirty="0"/>
          </a:p>
          <a:p>
            <a:endParaRPr lang="en-NZ" sz="1400" dirty="0"/>
          </a:p>
          <a:p>
            <a:endParaRPr lang="en-NZ" sz="1400" dirty="0"/>
          </a:p>
          <a:p>
            <a:r>
              <a:rPr lang="en-NZ" sz="1400" dirty="0"/>
              <a:t>If there are any problems getting access </a:t>
            </a:r>
            <a:br>
              <a:rPr lang="en-NZ" sz="1400" dirty="0"/>
            </a:br>
            <a:r>
              <a:rPr lang="en-NZ" sz="1400" dirty="0"/>
              <a:t>to the dashboard, or if there are any </a:t>
            </a:r>
            <a:br>
              <a:rPr lang="en-NZ" sz="1400" dirty="0"/>
            </a:br>
            <a:r>
              <a:rPr lang="en-NZ" sz="1400" dirty="0"/>
              <a:t>other questions about the content, please </a:t>
            </a:r>
            <a:br>
              <a:rPr lang="en-NZ" sz="1400" dirty="0"/>
            </a:br>
            <a:r>
              <a:rPr lang="en-NZ" sz="1400" dirty="0"/>
              <a:t>contact the </a:t>
            </a:r>
            <a:r>
              <a:rPr lang="en-NZ" sz="1400" dirty="0">
                <a:hlinkClick r:id="rId3"/>
              </a:rPr>
              <a:t>marketing team</a:t>
            </a:r>
            <a:r>
              <a:rPr lang="en-NZ" sz="1400" dirty="0"/>
              <a:t>.</a:t>
            </a:r>
          </a:p>
          <a:p>
            <a:endParaRPr lang="en-NZ" sz="900" dirty="0"/>
          </a:p>
          <a:p>
            <a:endParaRPr lang="en-NZ" sz="900" dirty="0"/>
          </a:p>
        </p:txBody>
      </p:sp>
      <p:sp>
        <p:nvSpPr>
          <p:cNvPr id="3" name="Title 2"/>
          <p:cNvSpPr>
            <a:spLocks noGrp="1"/>
          </p:cNvSpPr>
          <p:nvPr>
            <p:ph type="title"/>
          </p:nvPr>
        </p:nvSpPr>
        <p:spPr/>
        <p:txBody>
          <a:bodyPr/>
          <a:lstStyle/>
          <a:p>
            <a:r>
              <a:rPr lang="en-NZ" dirty="0"/>
              <a:t>Power BI dashboard</a:t>
            </a:r>
          </a:p>
        </p:txBody>
      </p:sp>
      <p:sp>
        <p:nvSpPr>
          <p:cNvPr id="4" name="Footer Placeholder 3"/>
          <p:cNvSpPr>
            <a:spLocks noGrp="1"/>
          </p:cNvSpPr>
          <p:nvPr>
            <p:ph type="ftr" sz="quarter" idx="11"/>
          </p:nvPr>
        </p:nvSpPr>
        <p:spPr/>
        <p:txBody>
          <a:bodyPr/>
          <a:lstStyle/>
          <a:p>
            <a:pPr>
              <a:defRPr/>
            </a:pPr>
            <a:r>
              <a:rPr lang="en-US"/>
              <a:t>&gt;&gt;BUSINESS INTELLIGENCE</a:t>
            </a:r>
            <a:endParaRPr lang="en-US" dirty="0"/>
          </a:p>
        </p:txBody>
      </p:sp>
      <p:pic>
        <p:nvPicPr>
          <p:cNvPr id="2" name="Picture 1">
            <a:extLst>
              <a:ext uri="{FF2B5EF4-FFF2-40B4-BE49-F238E27FC236}">
                <a16:creationId xmlns:a16="http://schemas.microsoft.com/office/drawing/2014/main" id="{E9F9060E-464D-411C-AEE2-BAE939EFFA44}"/>
              </a:ext>
            </a:extLst>
          </p:cNvPr>
          <p:cNvPicPr>
            <a:picLocks noChangeAspect="1"/>
          </p:cNvPicPr>
          <p:nvPr/>
        </p:nvPicPr>
        <p:blipFill>
          <a:blip r:embed="rId4"/>
          <a:stretch>
            <a:fillRect/>
          </a:stretch>
        </p:blipFill>
        <p:spPr>
          <a:xfrm>
            <a:off x="3874417" y="2418634"/>
            <a:ext cx="4425020" cy="2483304"/>
          </a:xfrm>
          <a:prstGeom prst="rect">
            <a:avLst/>
          </a:prstGeom>
        </p:spPr>
      </p:pic>
    </p:spTree>
    <p:extLst>
      <p:ext uri="{BB962C8B-B14F-4D97-AF65-F5344CB8AC3E}">
        <p14:creationId xmlns:p14="http://schemas.microsoft.com/office/powerpoint/2010/main" val="107049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Background information to Student NPS</a:t>
            </a:r>
          </a:p>
        </p:txBody>
      </p:sp>
      <p:cxnSp>
        <p:nvCxnSpPr>
          <p:cNvPr id="8" name="Straight Connector 7"/>
          <p:cNvCxnSpPr/>
          <p:nvPr/>
        </p:nvCxnSpPr>
        <p:spPr>
          <a:xfrm>
            <a:off x="1125746" y="3740735"/>
            <a:ext cx="7380000" cy="0"/>
          </a:xfrm>
          <a:prstGeom prst="line">
            <a:avLst/>
          </a:prstGeom>
          <a:ln>
            <a:solidFill>
              <a:srgbClr val="298224"/>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125746" y="2809113"/>
            <a:ext cx="7380000" cy="0"/>
          </a:xfrm>
          <a:prstGeom prst="line">
            <a:avLst/>
          </a:prstGeom>
          <a:ln>
            <a:solidFill>
              <a:srgbClr val="298224"/>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974931" y="1959509"/>
            <a:ext cx="189781" cy="3535280"/>
          </a:xfrm>
          <a:prstGeom prst="rect">
            <a:avLst/>
          </a:prstGeom>
          <a:solidFill>
            <a:srgbClr val="298224"/>
          </a:solidFill>
          <a:ln>
            <a:solidFill>
              <a:srgbClr val="2982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11" name="Content Placeholder 8"/>
          <p:cNvSpPr>
            <a:spLocks noGrp="1"/>
          </p:cNvSpPr>
          <p:nvPr>
            <p:ph idx="1"/>
          </p:nvPr>
        </p:nvSpPr>
        <p:spPr>
          <a:xfrm>
            <a:off x="1164713" y="1733006"/>
            <a:ext cx="7438962" cy="44239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NZ" sz="1050" dirty="0"/>
          </a:p>
          <a:p>
            <a:r>
              <a:rPr lang="en-NZ" sz="1050" dirty="0"/>
              <a:t>The Student NPS survey is launched in approximately week 5-7 each semester to monitor Unitec student’s level of recommendation, the reason for their recommendation rating and perceptions of Unitec. This survey is designed to get a student’s perceptions about Unitec as a whole and not necessarily seek specific feedback about a programme, course or teacher.</a:t>
            </a:r>
          </a:p>
          <a:p>
            <a:endParaRPr lang="en-NZ" sz="1050" dirty="0">
              <a:solidFill>
                <a:srgbClr val="404040"/>
              </a:solidFill>
            </a:endParaRPr>
          </a:p>
          <a:p>
            <a:r>
              <a:rPr lang="en-NZ" sz="1050" dirty="0">
                <a:solidFill>
                  <a:srgbClr val="404040"/>
                </a:solidFill>
              </a:rPr>
              <a:t>The survey was sent via </a:t>
            </a:r>
            <a:r>
              <a:rPr lang="en-NZ" sz="1050" dirty="0"/>
              <a:t>email and SMS to</a:t>
            </a:r>
            <a:r>
              <a:rPr lang="en-NZ" sz="1050" dirty="0">
                <a:solidFill>
                  <a:srgbClr val="404040"/>
                </a:solidFill>
              </a:rPr>
              <a:t> students enrolled in a formal programmes in semester 2 2022. An incentive prize of </a:t>
            </a:r>
            <a:r>
              <a:rPr lang="en-NZ" sz="1050" dirty="0"/>
              <a:t>5 x $50 Prezzy Cards</a:t>
            </a:r>
            <a:r>
              <a:rPr lang="en-NZ" sz="1050" dirty="0">
                <a:solidFill>
                  <a:srgbClr val="404040"/>
                </a:solidFill>
              </a:rPr>
              <a:t>. The survey opened on </a:t>
            </a:r>
            <a:r>
              <a:rPr lang="en-NZ" sz="1050" dirty="0"/>
              <a:t>31</a:t>
            </a:r>
            <a:r>
              <a:rPr lang="en-NZ" sz="1050" dirty="0">
                <a:solidFill>
                  <a:srgbClr val="404040"/>
                </a:solidFill>
              </a:rPr>
              <a:t>-August </a:t>
            </a:r>
            <a:r>
              <a:rPr lang="en-NZ" sz="1050" dirty="0"/>
              <a:t>to n=5,727 students and closed on 19-September. </a:t>
            </a:r>
            <a:r>
              <a:rPr lang="en-NZ" sz="1050" dirty="0">
                <a:solidFill>
                  <a:srgbClr val="404040"/>
                </a:solidFill>
              </a:rPr>
              <a:t>In total, n</a:t>
            </a:r>
            <a:r>
              <a:rPr lang="en-NZ" sz="1050" dirty="0"/>
              <a:t>=1018</a:t>
            </a:r>
            <a:r>
              <a:rPr lang="en-NZ" sz="1050" dirty="0">
                <a:solidFill>
                  <a:srgbClr val="404040"/>
                </a:solidFill>
              </a:rPr>
              <a:t> students </a:t>
            </a:r>
            <a:r>
              <a:rPr lang="en-NZ" sz="1050" dirty="0"/>
              <a:t>responded to</a:t>
            </a:r>
            <a:r>
              <a:rPr lang="en-NZ" sz="1050" dirty="0">
                <a:solidFill>
                  <a:srgbClr val="404040"/>
                </a:solidFill>
              </a:rPr>
              <a:t> the survey giving a response rate of 18%. Last year semester 2’s response rate was </a:t>
            </a:r>
            <a:r>
              <a:rPr lang="en-NZ" sz="1050" dirty="0"/>
              <a:t>29</a:t>
            </a:r>
            <a:r>
              <a:rPr lang="en-NZ" sz="1050" dirty="0">
                <a:solidFill>
                  <a:srgbClr val="404040"/>
                </a:solidFill>
              </a:rPr>
              <a:t>%. </a:t>
            </a:r>
          </a:p>
          <a:p>
            <a:endParaRPr lang="en-NZ" sz="1050" dirty="0"/>
          </a:p>
          <a:p>
            <a:r>
              <a:rPr lang="en-NZ" sz="1050" dirty="0"/>
              <a:t>This student NPS survey is designed to address a number of research questions:</a:t>
            </a:r>
          </a:p>
          <a:p>
            <a:pPr marL="685800" lvl="1" indent="-228600">
              <a:buFont typeface="Wingdings" panose="05000000000000000000" pitchFamily="2" charset="2"/>
              <a:buChar char="§"/>
            </a:pPr>
            <a:r>
              <a:rPr lang="en-NZ" sz="1050" dirty="0"/>
              <a:t>What is the advocacy (NPS) of students?</a:t>
            </a:r>
          </a:p>
          <a:p>
            <a:pPr marL="685800" lvl="1" indent="-228600">
              <a:buFont typeface="Wingdings" panose="05000000000000000000" pitchFamily="2" charset="2"/>
              <a:buChar char="§"/>
            </a:pPr>
            <a:r>
              <a:rPr lang="en-NZ" sz="1050" dirty="0"/>
              <a:t>Why are they giving this rating and how does it compare to the past, benchmarks and targets?</a:t>
            </a:r>
          </a:p>
          <a:p>
            <a:pPr marL="685800" lvl="1" indent="-228600">
              <a:buFont typeface="Wingdings" panose="05000000000000000000" pitchFamily="2" charset="2"/>
              <a:buChar char="§"/>
            </a:pPr>
            <a:r>
              <a:rPr lang="en-NZ" sz="1050" dirty="0"/>
              <a:t>What improvement suggestions do students have?</a:t>
            </a:r>
          </a:p>
          <a:p>
            <a:pPr marL="685800" lvl="1" indent="-228600">
              <a:buFont typeface="Wingdings" panose="05000000000000000000" pitchFamily="2" charset="2"/>
              <a:buChar char="§"/>
            </a:pPr>
            <a:r>
              <a:rPr lang="en-NZ" sz="1050" dirty="0"/>
              <a:t>What aspects of Unitec are students satisfied and dissatisfied with?</a:t>
            </a:r>
          </a:p>
          <a:p>
            <a:pPr marL="685800" lvl="1" indent="-228600">
              <a:buFont typeface="Wingdings" panose="05000000000000000000" pitchFamily="2" charset="2"/>
              <a:buChar char="§"/>
            </a:pPr>
            <a:r>
              <a:rPr lang="en-NZ" sz="1050" dirty="0"/>
              <a:t>Which of these aspects are most likely to impact advocacy?</a:t>
            </a:r>
          </a:p>
          <a:p>
            <a:pPr marL="685800" lvl="1" indent="-228600">
              <a:buFont typeface="Wingdings" panose="05000000000000000000" pitchFamily="2" charset="2"/>
              <a:buChar char="§"/>
            </a:pPr>
            <a:r>
              <a:rPr lang="en-NZ" sz="1050" dirty="0"/>
              <a:t>How does this vary for new students? And by priority group or school?</a:t>
            </a:r>
          </a:p>
          <a:p>
            <a:pPr marL="685800" lvl="1" indent="-228600">
              <a:buFont typeface="Wingdings" panose="05000000000000000000" pitchFamily="2" charset="2"/>
              <a:buChar char="§"/>
            </a:pPr>
            <a:r>
              <a:rPr lang="en-NZ" sz="1050" dirty="0"/>
              <a:t>Are new students starting study with Unitec feeling motivated and supported?</a:t>
            </a:r>
          </a:p>
        </p:txBody>
      </p:sp>
    </p:spTree>
    <p:extLst>
      <p:ext uri="{BB962C8B-B14F-4D97-AF65-F5344CB8AC3E}">
        <p14:creationId xmlns:p14="http://schemas.microsoft.com/office/powerpoint/2010/main" val="2442868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Net promoter score &amp; STUDY Experience</a:t>
            </a:r>
          </a:p>
        </p:txBody>
      </p:sp>
      <p:sp>
        <p:nvSpPr>
          <p:cNvPr id="3" name="Text Placeholder 2"/>
          <p:cNvSpPr>
            <a:spLocks noGrp="1"/>
          </p:cNvSpPr>
          <p:nvPr>
            <p:ph type="body" idx="1"/>
          </p:nvPr>
        </p:nvSpPr>
        <p:spPr/>
        <p:txBody>
          <a:bodyPr/>
          <a:lstStyle/>
          <a:p>
            <a:r>
              <a:rPr lang="en-NZ" dirty="0"/>
              <a:t>01.</a:t>
            </a:r>
          </a:p>
        </p:txBody>
      </p:sp>
    </p:spTree>
    <p:extLst>
      <p:ext uri="{BB962C8B-B14F-4D97-AF65-F5344CB8AC3E}">
        <p14:creationId xmlns:p14="http://schemas.microsoft.com/office/powerpoint/2010/main" val="67063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81DF96-8836-482B-A119-7AC1D32D8741}"/>
              </a:ext>
            </a:extLst>
          </p:cNvPr>
          <p:cNvSpPr/>
          <p:nvPr/>
        </p:nvSpPr>
        <p:spPr>
          <a:xfrm>
            <a:off x="4543524" y="3790090"/>
            <a:ext cx="4162335" cy="365759"/>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pPr>
              <a:defRPr/>
            </a:pPr>
            <a:r>
              <a:rPr lang="en-NZ" dirty="0"/>
              <a:t>&gt;&gt;MARKETING</a:t>
            </a:r>
          </a:p>
        </p:txBody>
      </p:sp>
      <p:sp>
        <p:nvSpPr>
          <p:cNvPr id="18" name="Rectangle 17"/>
          <p:cNvSpPr/>
          <p:nvPr/>
        </p:nvSpPr>
        <p:spPr>
          <a:xfrm>
            <a:off x="527051" y="4554747"/>
            <a:ext cx="3996258" cy="1351851"/>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1000" dirty="0">
                <a:solidFill>
                  <a:srgbClr val="404040"/>
                </a:solidFill>
                <a:latin typeface="Verdana" panose="020B0604030504040204" pitchFamily="34" charset="0"/>
                <a:ea typeface="Verdana" panose="020B0604030504040204" pitchFamily="34" charset="0"/>
                <a:cs typeface="Verdana" panose="020B0604030504040204" pitchFamily="34" charset="0"/>
              </a:rPr>
              <a:t>&gt; 46% of all returning Unitec students are promoters (rate 9-10) vs 25% who are detractors (rate 0-6) which equates to a net promoter score of 22 (promoters minus detractors)</a:t>
            </a:r>
          </a:p>
          <a:p>
            <a:endParaRPr lang="en-NZ" sz="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r>
              <a:rPr lang="en-NZ" sz="1000" dirty="0">
                <a:solidFill>
                  <a:srgbClr val="404040"/>
                </a:solidFill>
                <a:latin typeface="Verdana" panose="020B0604030504040204" pitchFamily="34" charset="0"/>
                <a:ea typeface="Verdana" panose="020B0604030504040204" pitchFamily="34" charset="0"/>
                <a:cs typeface="Verdana" panose="020B0604030504040204" pitchFamily="34" charset="0"/>
              </a:rPr>
              <a:t>&gt; While this is one point lower than Semester 1 2022, this is within the survey margin of error and should be considered as no change from </a:t>
            </a:r>
            <a:r>
              <a:rPr lang="en-NZ" sz="1000">
                <a:solidFill>
                  <a:srgbClr val="404040"/>
                </a:solidFill>
                <a:latin typeface="Verdana" panose="020B0604030504040204" pitchFamily="34" charset="0"/>
                <a:ea typeface="Verdana" panose="020B0604030504040204" pitchFamily="34" charset="0"/>
                <a:cs typeface="Verdana" panose="020B0604030504040204" pitchFamily="34" charset="0"/>
              </a:rPr>
              <a:t>last semester, and is an increase on Sem 2 2021.</a:t>
            </a:r>
            <a:endParaRPr lang="en-NZ" sz="10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p:cNvSpPr/>
          <p:nvPr/>
        </p:nvSpPr>
        <p:spPr>
          <a:xfrm>
            <a:off x="586596" y="5895059"/>
            <a:ext cx="760975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Student NPS displayed here is for returning students.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On a scale from 0-10, how likely are you to recommend studying at Unitec to a friend, colleague or family member?</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(student NPS by semester), n = 1024 | 789 | 1397 | 986 | 1246 | 1306 | 1080 | 1281 | 1098 | 734</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(semester 2 2022 by school), n = 56 | 8 | 44 | 124 | 69 | 22 | 48 | 67 | 49 | 194</a:t>
            </a:r>
          </a:p>
          <a:p>
            <a:pPr marL="228600" indent="-228600">
              <a:buFont typeface="+mj-lt"/>
              <a:buAutoNum type="arabicPeriod"/>
            </a:pPr>
            <a:r>
              <a:rPr lang="mi-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his score should be interpreted with caution due to sample size (n=22)</a:t>
            </a:r>
          </a:p>
          <a:p>
            <a:pPr marL="228600" indent="-228600">
              <a:buFont typeface="+mj-lt"/>
              <a:buAutoNum type="arabicPeriod"/>
            </a:pP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303500224"/>
              </p:ext>
            </p:extLst>
          </p:nvPr>
        </p:nvGraphicFramePr>
        <p:xfrm>
          <a:off x="7498047" y="1291965"/>
          <a:ext cx="1187596" cy="4507198"/>
        </p:xfrm>
        <a:graphic>
          <a:graphicData uri="http://schemas.openxmlformats.org/drawingml/2006/table">
            <a:tbl>
              <a:tblPr firstRow="1" bandRow="1">
                <a:tableStyleId>{5C22544A-7EE6-4342-B048-85BDC9FD1C3A}</a:tableStyleId>
              </a:tblPr>
              <a:tblGrid>
                <a:gridCol w="593798">
                  <a:extLst>
                    <a:ext uri="{9D8B030D-6E8A-4147-A177-3AD203B41FA5}">
                      <a16:colId xmlns:a16="http://schemas.microsoft.com/office/drawing/2014/main" val="904147349"/>
                    </a:ext>
                  </a:extLst>
                </a:gridCol>
                <a:gridCol w="593798">
                  <a:extLst>
                    <a:ext uri="{9D8B030D-6E8A-4147-A177-3AD203B41FA5}">
                      <a16:colId xmlns:a16="http://schemas.microsoft.com/office/drawing/2014/main" val="132087595"/>
                    </a:ext>
                  </a:extLst>
                </a:gridCol>
              </a:tblGrid>
              <a:tr h="413358">
                <a:tc>
                  <a:txBody>
                    <a:bodyPr/>
                    <a:lstStyle/>
                    <a:p>
                      <a:pPr algn="ctr" fontAlgn="b"/>
                      <a:r>
                        <a:rPr lang="en-NZ" sz="900" b="1" kern="1200" dirty="0">
                          <a:solidFill>
                            <a:srgbClr val="404040"/>
                          </a:solidFill>
                          <a:latin typeface="Verdana" panose="020B0604030504040204" pitchFamily="34" charset="0"/>
                          <a:ea typeface="Verdana" panose="020B0604030504040204" pitchFamily="34" charset="0"/>
                          <a:cs typeface="+mn-cs"/>
                        </a:rPr>
                        <a:t>Sem 1 2022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NZ" sz="900" b="1" kern="1200">
                          <a:solidFill>
                            <a:srgbClr val="404040"/>
                          </a:solidFill>
                          <a:latin typeface="Verdana" panose="020B0604030504040204" pitchFamily="34" charset="0"/>
                          <a:ea typeface="Verdana" panose="020B0604030504040204" pitchFamily="34" charset="0"/>
                          <a:cs typeface="+mn-cs"/>
                        </a:rPr>
                        <a:t>Sem 2 2021</a:t>
                      </a:r>
                      <a:endParaRPr lang="en-NZ" sz="900" b="1" kern="1200" dirty="0">
                        <a:solidFill>
                          <a:srgbClr val="404040"/>
                        </a:solidFill>
                        <a:latin typeface="Verdana" panose="020B0604030504040204" pitchFamily="34" charset="0"/>
                        <a:ea typeface="Verdana" panose="020B0604030504040204" pitchFamily="34" charset="0"/>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6941179"/>
                  </a:ext>
                </a:extLst>
              </a:tr>
              <a:tr h="409384">
                <a:tc>
                  <a:txBody>
                    <a:bodyPr/>
                    <a:lstStyle/>
                    <a:p>
                      <a:pPr algn="ctr" rtl="0" fontAlgn="b"/>
                      <a:r>
                        <a:rPr lang="en-NZ" sz="900" b="0" i="0" u="none" strike="noStrike">
                          <a:solidFill>
                            <a:srgbClr val="404040"/>
                          </a:solidFill>
                          <a:effectLst/>
                          <a:latin typeface="Verdana" panose="020B0604030504040204" pitchFamily="34" charset="0"/>
                        </a:rPr>
                        <a:t>42</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a:solidFill>
                            <a:srgbClr val="404040"/>
                          </a:solidFill>
                          <a:effectLst/>
                          <a:latin typeface="Verdana" panose="020B0604030504040204" pitchFamily="34" charset="0"/>
                        </a:rPr>
                        <a:t>31</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0971777"/>
                  </a:ext>
                </a:extLst>
              </a:tr>
              <a:tr h="409384">
                <a:tc>
                  <a:txBody>
                    <a:bodyPr/>
                    <a:lstStyle/>
                    <a:p>
                      <a:pPr algn="ctr" rtl="0" fontAlgn="b"/>
                      <a:r>
                        <a:rPr lang="en-NZ" sz="900" b="0" i="0" u="none" strike="noStrike">
                          <a:solidFill>
                            <a:srgbClr val="404040"/>
                          </a:solidFill>
                          <a:effectLst/>
                          <a:latin typeface="Verdana" panose="020B0604030504040204" pitchFamily="34" charset="0"/>
                        </a:rPr>
                        <a:t>39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a:solidFill>
                            <a:srgbClr val="404040"/>
                          </a:solidFill>
                          <a:effectLst/>
                          <a:latin typeface="Verdana" panose="020B0604030504040204" pitchFamily="34" charset="0"/>
                        </a:rPr>
                        <a:t>30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2611322"/>
                  </a:ext>
                </a:extLst>
              </a:tr>
              <a:tr h="409384">
                <a:tc>
                  <a:txBody>
                    <a:bodyPr/>
                    <a:lstStyle/>
                    <a:p>
                      <a:pPr algn="ctr" rtl="0" fontAlgn="b"/>
                      <a:r>
                        <a:rPr lang="en-NZ" sz="900" b="0" i="0" u="none" strike="noStrike">
                          <a:solidFill>
                            <a:srgbClr val="404040"/>
                          </a:solidFill>
                          <a:effectLst/>
                          <a:latin typeface="Verdana" panose="020B0604030504040204" pitchFamily="34" charset="0"/>
                        </a:rPr>
                        <a:t>34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a:solidFill>
                            <a:srgbClr val="404040"/>
                          </a:solidFill>
                          <a:effectLst/>
                          <a:latin typeface="Verdana" panose="020B0604030504040204" pitchFamily="34" charset="0"/>
                        </a:rPr>
                        <a:t>19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4076727"/>
                  </a:ext>
                </a:extLst>
              </a:tr>
              <a:tr h="409384">
                <a:tc>
                  <a:txBody>
                    <a:bodyPr/>
                    <a:lstStyle/>
                    <a:p>
                      <a:pPr algn="ctr" rtl="0" fontAlgn="b"/>
                      <a:r>
                        <a:rPr lang="en-NZ" sz="900" b="0" i="0" u="none" strike="noStrike">
                          <a:solidFill>
                            <a:srgbClr val="404040"/>
                          </a:solidFill>
                          <a:effectLst/>
                          <a:latin typeface="Verdana" panose="020B0604030504040204" pitchFamily="34" charset="0"/>
                        </a:rPr>
                        <a:t>21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a:solidFill>
                            <a:srgbClr val="404040"/>
                          </a:solidFill>
                          <a:effectLst/>
                          <a:latin typeface="Verdana" panose="020B0604030504040204" pitchFamily="34" charset="0"/>
                        </a:rPr>
                        <a:t>27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081130"/>
                  </a:ext>
                </a:extLst>
              </a:tr>
              <a:tr h="409384">
                <a:tc>
                  <a:txBody>
                    <a:bodyPr/>
                    <a:lstStyle/>
                    <a:p>
                      <a:pPr algn="ctr" rtl="0" fontAlgn="b"/>
                      <a:r>
                        <a:rPr lang="en-NZ" sz="900" b="0" i="0" u="none" strike="noStrike">
                          <a:solidFill>
                            <a:srgbClr val="404040"/>
                          </a:solidFill>
                          <a:effectLst/>
                          <a:latin typeface="Verdana" panose="020B0604030504040204" pitchFamily="34" charset="0"/>
                        </a:rPr>
                        <a:t>27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a:solidFill>
                            <a:srgbClr val="404040"/>
                          </a:solidFill>
                          <a:effectLst/>
                          <a:latin typeface="Verdana" panose="020B0604030504040204" pitchFamily="34" charset="0"/>
                        </a:rPr>
                        <a:t>36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521405"/>
                  </a:ext>
                </a:extLst>
              </a:tr>
              <a:tr h="409384">
                <a:tc>
                  <a:txBody>
                    <a:bodyPr/>
                    <a:lstStyle/>
                    <a:p>
                      <a:pPr algn="ctr" rtl="0" fontAlgn="b"/>
                      <a:r>
                        <a:rPr lang="en-NZ" sz="900" b="0" i="0" u="none" strike="noStrike" dirty="0">
                          <a:solidFill>
                            <a:srgbClr val="404040"/>
                          </a:solidFill>
                          <a:effectLst/>
                          <a:latin typeface="Verdana" panose="020B0604030504040204" pitchFamily="34" charset="0"/>
                        </a:rPr>
                        <a:t>-2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dirty="0">
                          <a:solidFill>
                            <a:srgbClr val="404040"/>
                          </a:solidFill>
                          <a:effectLst/>
                          <a:latin typeface="Verdana" panose="020B0604030504040204" pitchFamily="34" charset="0"/>
                        </a:rPr>
                        <a:t>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9805205"/>
                  </a:ext>
                </a:extLst>
              </a:tr>
              <a:tr h="409384">
                <a:tc>
                  <a:txBody>
                    <a:bodyPr/>
                    <a:lstStyle/>
                    <a:p>
                      <a:pPr algn="ctr" rtl="0" fontAlgn="b"/>
                      <a:r>
                        <a:rPr lang="en-NZ" sz="900" b="0" i="0" u="none" strike="noStrike">
                          <a:solidFill>
                            <a:srgbClr val="404040"/>
                          </a:solidFill>
                          <a:effectLst/>
                          <a:latin typeface="Verdana" panose="020B0604030504040204" pitchFamily="34" charset="0"/>
                        </a:rPr>
                        <a:t>27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a:solidFill>
                            <a:srgbClr val="404040"/>
                          </a:solidFill>
                          <a:effectLst/>
                          <a:latin typeface="Verdana" panose="020B0604030504040204" pitchFamily="34" charset="0"/>
                        </a:rPr>
                        <a:t>16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0901132"/>
                  </a:ext>
                </a:extLst>
              </a:tr>
              <a:tr h="409384">
                <a:tc>
                  <a:txBody>
                    <a:bodyPr/>
                    <a:lstStyle/>
                    <a:p>
                      <a:pPr algn="ctr" rtl="0" fontAlgn="b"/>
                      <a:r>
                        <a:rPr lang="en-NZ" sz="900" b="0" i="0" u="none" strike="noStrike">
                          <a:solidFill>
                            <a:srgbClr val="404040"/>
                          </a:solidFill>
                          <a:effectLst/>
                          <a:latin typeface="Verdana" panose="020B0604030504040204" pitchFamily="34" charset="0"/>
                        </a:rPr>
                        <a:t>25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a:solidFill>
                            <a:srgbClr val="404040"/>
                          </a:solidFill>
                          <a:effectLst/>
                          <a:latin typeface="Verdana" panose="020B0604030504040204" pitchFamily="34" charset="0"/>
                        </a:rPr>
                        <a:t>-1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8504175"/>
                  </a:ext>
                </a:extLst>
              </a:tr>
              <a:tr h="409384">
                <a:tc>
                  <a:txBody>
                    <a:bodyPr/>
                    <a:lstStyle/>
                    <a:p>
                      <a:pPr algn="ctr" rtl="0" fontAlgn="b"/>
                      <a:r>
                        <a:rPr lang="en-NZ" sz="900" b="0" i="0" u="none" strike="noStrike">
                          <a:solidFill>
                            <a:srgbClr val="404040"/>
                          </a:solidFill>
                          <a:effectLst/>
                          <a:latin typeface="Verdana" panose="020B0604030504040204" pitchFamily="34" charset="0"/>
                        </a:rPr>
                        <a:t>20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a:solidFill>
                            <a:srgbClr val="404040"/>
                          </a:solidFill>
                          <a:effectLst/>
                          <a:latin typeface="Verdana" panose="020B0604030504040204" pitchFamily="34" charset="0"/>
                        </a:rPr>
                        <a:t>28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192723"/>
                  </a:ext>
                </a:extLst>
              </a:tr>
              <a:tr h="409384">
                <a:tc>
                  <a:txBody>
                    <a:bodyPr/>
                    <a:lstStyle/>
                    <a:p>
                      <a:pPr algn="ctr" rtl="0" fontAlgn="b"/>
                      <a:r>
                        <a:rPr lang="en-NZ" sz="900" b="0" i="0" u="none" strike="noStrike">
                          <a:solidFill>
                            <a:srgbClr val="404040"/>
                          </a:solidFill>
                          <a:effectLst/>
                          <a:latin typeface="Verdana" panose="020B0604030504040204" pitchFamily="34" charset="0"/>
                        </a:rPr>
                        <a:t>19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NZ" sz="900" b="0" i="0" u="none" strike="noStrike" dirty="0">
                          <a:solidFill>
                            <a:srgbClr val="404040"/>
                          </a:solidFill>
                          <a:effectLst/>
                          <a:latin typeface="Verdana" panose="020B0604030504040204" pitchFamily="34" charset="0"/>
                        </a:rPr>
                        <a:t>18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2026958"/>
                  </a:ext>
                </a:extLst>
              </a:tr>
            </a:tbl>
          </a:graphicData>
        </a:graphic>
      </p:graphicFrame>
      <p:sp>
        <p:nvSpPr>
          <p:cNvPr id="2" name="Rectangle 1">
            <a:extLst>
              <a:ext uri="{FF2B5EF4-FFF2-40B4-BE49-F238E27FC236}">
                <a16:creationId xmlns:a16="http://schemas.microsoft.com/office/drawing/2014/main" id="{8C9CA7A5-5AE7-4602-A36C-41317627D002}"/>
              </a:ext>
            </a:extLst>
          </p:cNvPr>
          <p:cNvSpPr/>
          <p:nvPr/>
        </p:nvSpPr>
        <p:spPr>
          <a:xfrm>
            <a:off x="6392410" y="1332016"/>
            <a:ext cx="846301" cy="369332"/>
          </a:xfrm>
          <a:prstGeom prst="rect">
            <a:avLst/>
          </a:prstGeom>
        </p:spPr>
        <p:txBody>
          <a:bodyPr wrap="square">
            <a:spAutoFit/>
          </a:bodyPr>
          <a:lstStyle/>
          <a:p>
            <a:pPr fontAlgn="b"/>
            <a:r>
              <a:rPr lang="en-NZ" sz="900" b="1">
                <a:solidFill>
                  <a:srgbClr val="404040"/>
                </a:solidFill>
                <a:latin typeface="Verdana" panose="020B0604030504040204" pitchFamily="34" charset="0"/>
                <a:ea typeface="Verdana" panose="020B0604030504040204" pitchFamily="34" charset="0"/>
              </a:rPr>
              <a:t>Sem 2 2022</a:t>
            </a:r>
            <a:endParaRPr lang="en-NZ" sz="900" b="1" dirty="0">
              <a:solidFill>
                <a:srgbClr val="404040"/>
              </a:solidFill>
              <a:latin typeface="Verdana" panose="020B0604030504040204" pitchFamily="34" charset="0"/>
              <a:ea typeface="Verdana" panose="020B0604030504040204" pitchFamily="34" charset="0"/>
            </a:endParaRPr>
          </a:p>
        </p:txBody>
      </p:sp>
      <p:sp>
        <p:nvSpPr>
          <p:cNvPr id="6" name="Title 5">
            <a:extLst>
              <a:ext uri="{FF2B5EF4-FFF2-40B4-BE49-F238E27FC236}">
                <a16:creationId xmlns:a16="http://schemas.microsoft.com/office/drawing/2014/main" id="{329CB841-91A2-41D1-B4B1-E5F95B4F0F97}"/>
              </a:ext>
            </a:extLst>
          </p:cNvPr>
          <p:cNvSpPr>
            <a:spLocks noGrp="1"/>
          </p:cNvSpPr>
          <p:nvPr>
            <p:ph type="title"/>
          </p:nvPr>
        </p:nvSpPr>
        <p:spPr/>
        <p:txBody>
          <a:bodyPr/>
          <a:lstStyle/>
          <a:p>
            <a:r>
              <a:rPr lang="en-NZ" dirty="0"/>
              <a:t>Returning student NPS remains stable and high at 22 this semester, while Creative Industries NPS has increased to 27</a:t>
            </a:r>
          </a:p>
        </p:txBody>
      </p:sp>
      <p:graphicFrame>
        <p:nvGraphicFramePr>
          <p:cNvPr id="17" name="Chart 16"/>
          <p:cNvGraphicFramePr/>
          <p:nvPr>
            <p:extLst>
              <p:ext uri="{D42A27DB-BD31-4B8C-83A1-F6EECF244321}">
                <p14:modId xmlns:p14="http://schemas.microsoft.com/office/powerpoint/2010/main" val="1811959057"/>
              </p:ext>
            </p:extLst>
          </p:nvPr>
        </p:nvGraphicFramePr>
        <p:xfrm>
          <a:off x="4575564" y="1728242"/>
          <a:ext cx="2971175" cy="4108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idx="1"/>
            <p:extLst>
              <p:ext uri="{D42A27DB-BD31-4B8C-83A1-F6EECF244321}">
                <p14:modId xmlns:p14="http://schemas.microsoft.com/office/powerpoint/2010/main" val="3277366688"/>
              </p:ext>
            </p:extLst>
          </p:nvPr>
        </p:nvGraphicFramePr>
        <p:xfrm>
          <a:off x="527051" y="1709739"/>
          <a:ext cx="4044949" cy="284500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65BCEA65-3F89-47EF-BDEF-5F933B5263E9}"/>
              </a:ext>
            </a:extLst>
          </p:cNvPr>
          <p:cNvSpPr/>
          <p:nvPr/>
        </p:nvSpPr>
        <p:spPr>
          <a:xfrm>
            <a:off x="6374933" y="2146776"/>
            <a:ext cx="1187596" cy="374233"/>
          </a:xfrm>
          <a:prstGeom prst="rect">
            <a:avLst/>
          </a:prstGeom>
          <a:solidFill>
            <a:schemeClr val="accent3">
              <a:lumMod val="20000"/>
              <a:lumOff val="80000"/>
            </a:schemeClr>
          </a:solidFill>
          <a:ln>
            <a:solidFill>
              <a:srgbClr val="77B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700" dirty="0">
                <a:solidFill>
                  <a:srgbClr val="404040"/>
                </a:solidFill>
                <a:latin typeface="Verdana" panose="020B0604030504040204" pitchFamily="34" charset="0"/>
                <a:ea typeface="Verdana" panose="020B0604030504040204" pitchFamily="34" charset="0"/>
              </a:rPr>
              <a:t>This score could not be reported due to low </a:t>
            </a:r>
            <a:r>
              <a:rPr lang="en-NZ" sz="700">
                <a:solidFill>
                  <a:srgbClr val="404040"/>
                </a:solidFill>
                <a:latin typeface="Verdana" panose="020B0604030504040204" pitchFamily="34" charset="0"/>
                <a:ea typeface="Verdana" panose="020B0604030504040204" pitchFamily="34" charset="0"/>
              </a:rPr>
              <a:t>sample size (n=8)</a:t>
            </a:r>
            <a:endParaRPr lang="en-NZ" sz="700" dirty="0">
              <a:solidFill>
                <a:srgbClr val="404040"/>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DFBC39A5-01AD-4DD9-A50E-14F1A99728BF}"/>
              </a:ext>
            </a:extLst>
          </p:cNvPr>
          <p:cNvSpPr txBox="1"/>
          <p:nvPr/>
        </p:nvSpPr>
        <p:spPr>
          <a:xfrm>
            <a:off x="6745909" y="3821343"/>
            <a:ext cx="322235" cy="184666"/>
          </a:xfrm>
          <a:prstGeom prst="rect">
            <a:avLst/>
          </a:prstGeom>
          <a:noFill/>
        </p:spPr>
        <p:txBody>
          <a:bodyPr wrap="square" rtlCol="0">
            <a:spAutoFit/>
          </a:bodyPr>
          <a:lstStyle/>
          <a:p>
            <a:r>
              <a:rPr lang="mi-NZ" sz="600">
                <a:solidFill>
                  <a:srgbClr val="404040"/>
                </a:solidFill>
                <a:latin typeface="Verdana" panose="020B0604030504040204" pitchFamily="34" charset="0"/>
                <a:ea typeface="Verdana" panose="020B0604030504040204" pitchFamily="34" charset="0"/>
              </a:rPr>
              <a:t>[5]</a:t>
            </a:r>
            <a:endParaRPr lang="en-NZ" sz="600">
              <a:solidFill>
                <a:srgbClr val="40404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96196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&gt;&gt;MARKETING</a:t>
            </a:r>
          </a:p>
        </p:txBody>
      </p:sp>
      <p:graphicFrame>
        <p:nvGraphicFramePr>
          <p:cNvPr id="28" name="Content Placeholder 14"/>
          <p:cNvGraphicFramePr>
            <a:graphicFrameLocks noGrp="1"/>
          </p:cNvGraphicFramePr>
          <p:nvPr>
            <p:ph idx="1"/>
            <p:extLst>
              <p:ext uri="{D42A27DB-BD31-4B8C-83A1-F6EECF244321}">
                <p14:modId xmlns:p14="http://schemas.microsoft.com/office/powerpoint/2010/main" val="2100736432"/>
              </p:ext>
            </p:extLst>
          </p:nvPr>
        </p:nvGraphicFramePr>
        <p:xfrm>
          <a:off x="527050" y="1709738"/>
          <a:ext cx="4044950" cy="2054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 name="Content Placeholder 14"/>
          <p:cNvGraphicFramePr>
            <a:graphicFrameLocks/>
          </p:cNvGraphicFramePr>
          <p:nvPr>
            <p:extLst>
              <p:ext uri="{D42A27DB-BD31-4B8C-83A1-F6EECF244321}">
                <p14:modId xmlns:p14="http://schemas.microsoft.com/office/powerpoint/2010/main" val="3737882779"/>
              </p:ext>
            </p:extLst>
          </p:nvPr>
        </p:nvGraphicFramePr>
        <p:xfrm>
          <a:off x="4572515" y="1709738"/>
          <a:ext cx="4044950" cy="205422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86596" y="5926352"/>
            <a:ext cx="579511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Student NPS displayed here is for returning students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(semester 2 2022 by priority group), n = 77 | 109</a:t>
            </a:r>
          </a:p>
        </p:txBody>
      </p:sp>
      <p:sp>
        <p:nvSpPr>
          <p:cNvPr id="5" name="Title 4">
            <a:extLst>
              <a:ext uri="{FF2B5EF4-FFF2-40B4-BE49-F238E27FC236}">
                <a16:creationId xmlns:a16="http://schemas.microsoft.com/office/drawing/2014/main" id="{47A70084-14FA-4ECD-84EB-6FB1D001AB8E}"/>
              </a:ext>
            </a:extLst>
          </p:cNvPr>
          <p:cNvSpPr>
            <a:spLocks noGrp="1"/>
          </p:cNvSpPr>
          <p:nvPr>
            <p:ph type="title"/>
          </p:nvPr>
        </p:nvSpPr>
        <p:spPr/>
        <p:txBody>
          <a:bodyPr/>
          <a:lstStyle/>
          <a:p>
            <a:r>
              <a:rPr lang="en-NZ" dirty="0"/>
              <a:t>Both M</a:t>
            </a:r>
            <a:r>
              <a:rPr lang="mi-NZ" dirty="0" err="1"/>
              <a:t>āori</a:t>
            </a:r>
            <a:r>
              <a:rPr lang="mi-NZ" dirty="0"/>
              <a:t> and </a:t>
            </a:r>
            <a:r>
              <a:rPr lang="mi-NZ" dirty="0" err="1"/>
              <a:t>Pacific</a:t>
            </a:r>
            <a:r>
              <a:rPr lang="mi-NZ" dirty="0"/>
              <a:t> NPS </a:t>
            </a:r>
            <a:r>
              <a:rPr lang="mi-NZ" dirty="0" err="1"/>
              <a:t>have</a:t>
            </a:r>
            <a:r>
              <a:rPr lang="mi-NZ" dirty="0"/>
              <a:t> </a:t>
            </a:r>
            <a:r>
              <a:rPr lang="mi-NZ" dirty="0" err="1"/>
              <a:t>increased</a:t>
            </a:r>
            <a:r>
              <a:rPr lang="mi-NZ" dirty="0"/>
              <a:t> </a:t>
            </a:r>
            <a:r>
              <a:rPr lang="mi-NZ" dirty="0" err="1"/>
              <a:t>slightly</a:t>
            </a:r>
            <a:r>
              <a:rPr lang="mi-NZ" dirty="0"/>
              <a:t> </a:t>
            </a:r>
            <a:r>
              <a:rPr lang="mi-NZ" dirty="0" err="1"/>
              <a:t>on</a:t>
            </a:r>
            <a:r>
              <a:rPr lang="mi-NZ" dirty="0"/>
              <a:t> </a:t>
            </a:r>
            <a:r>
              <a:rPr lang="mi-NZ" dirty="0" err="1"/>
              <a:t>last</a:t>
            </a:r>
            <a:r>
              <a:rPr lang="mi-NZ" dirty="0"/>
              <a:t> </a:t>
            </a:r>
            <a:r>
              <a:rPr lang="mi-NZ" dirty="0" err="1"/>
              <a:t>semester</a:t>
            </a:r>
            <a:endParaRPr lang="en-NZ" dirty="0"/>
          </a:p>
        </p:txBody>
      </p:sp>
      <p:sp>
        <p:nvSpPr>
          <p:cNvPr id="9" name="Rectangle 8">
            <a:extLst>
              <a:ext uri="{FF2B5EF4-FFF2-40B4-BE49-F238E27FC236}">
                <a16:creationId xmlns:a16="http://schemas.microsoft.com/office/drawing/2014/main" id="{8874D566-0EF7-43B9-B331-D801F2B289E6}"/>
              </a:ext>
            </a:extLst>
          </p:cNvPr>
          <p:cNvSpPr/>
          <p:nvPr/>
        </p:nvSpPr>
        <p:spPr>
          <a:xfrm>
            <a:off x="704588" y="3905967"/>
            <a:ext cx="3790426" cy="1812081"/>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800" i="1">
                <a:solidFill>
                  <a:srgbClr val="404040"/>
                </a:solidFill>
                <a:latin typeface="Verdana" panose="020B0604030504040204" pitchFamily="34" charset="0"/>
                <a:ea typeface="Verdana" panose="020B0604030504040204" pitchFamily="34" charset="0"/>
              </a:rPr>
              <a:t>The teachers that i have  are very genuine and understanding, they always try their best to help me achieve my goals which encourages me to do my best in return.</a:t>
            </a:r>
          </a:p>
          <a:p>
            <a:endParaRPr lang="en-NZ" sz="800" i="1">
              <a:solidFill>
                <a:srgbClr val="404040"/>
              </a:solidFill>
              <a:latin typeface="Verdana" panose="020B0604030504040204" pitchFamily="34" charset="0"/>
              <a:ea typeface="Verdana" panose="020B0604030504040204" pitchFamily="34" charset="0"/>
            </a:endParaRPr>
          </a:p>
          <a:p>
            <a:r>
              <a:rPr lang="en-NZ" sz="800" i="1">
                <a:solidFill>
                  <a:srgbClr val="404040"/>
                </a:solidFill>
                <a:latin typeface="Verdana" panose="020B0604030504040204" pitchFamily="34" charset="0"/>
                <a:ea typeface="Verdana" panose="020B0604030504040204" pitchFamily="34" charset="0"/>
              </a:rPr>
              <a:t>I love the diverse environment and how the courses are aligned with Te Tiriti. Most lecturers are super lovely and course content is mind blowing and extremely informative. It’s a very wh?nau based space that works great for me.</a:t>
            </a:r>
          </a:p>
          <a:p>
            <a:endParaRPr lang="en-NZ" sz="800" i="1">
              <a:solidFill>
                <a:srgbClr val="404040"/>
              </a:solidFill>
              <a:latin typeface="Verdana" panose="020B0604030504040204" pitchFamily="34" charset="0"/>
              <a:ea typeface="Verdana" panose="020B0604030504040204" pitchFamily="34" charset="0"/>
            </a:endParaRPr>
          </a:p>
          <a:p>
            <a:r>
              <a:rPr lang="en-NZ" sz="800" i="1">
                <a:solidFill>
                  <a:srgbClr val="404040"/>
                </a:solidFill>
                <a:latin typeface="Verdana" panose="020B0604030504040204" pitchFamily="34" charset="0"/>
                <a:ea typeface="Verdana" panose="020B0604030504040204" pitchFamily="34" charset="0"/>
              </a:rPr>
              <a:t>I have enjoyed my experience at Unitec Waitakere. I have loved the relationships we are able to create with lecturers and management staff. I enjoy how culturally appropriate staff have been. </a:t>
            </a:r>
          </a:p>
        </p:txBody>
      </p:sp>
      <p:sp>
        <p:nvSpPr>
          <p:cNvPr id="10" name="Rectangle 9">
            <a:extLst>
              <a:ext uri="{FF2B5EF4-FFF2-40B4-BE49-F238E27FC236}">
                <a16:creationId xmlns:a16="http://schemas.microsoft.com/office/drawing/2014/main" id="{3F793191-F34A-4500-9739-5D5E6504142B}"/>
              </a:ext>
            </a:extLst>
          </p:cNvPr>
          <p:cNvSpPr/>
          <p:nvPr/>
        </p:nvSpPr>
        <p:spPr>
          <a:xfrm>
            <a:off x="4648986" y="3905967"/>
            <a:ext cx="3790426" cy="1812081"/>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800" i="1">
                <a:solidFill>
                  <a:srgbClr val="404040"/>
                </a:solidFill>
                <a:latin typeface="Verdana" panose="020B0604030504040204" pitchFamily="34" charset="0"/>
                <a:ea typeface="Verdana" panose="020B0604030504040204" pitchFamily="34" charset="0"/>
              </a:rPr>
              <a:t>I find Unitec very cultural diverse! It has so many forums of where you can get assistance even pastoral care.</a:t>
            </a:r>
          </a:p>
          <a:p>
            <a:endParaRPr lang="en-NZ" sz="800" i="1">
              <a:solidFill>
                <a:srgbClr val="404040"/>
              </a:solidFill>
              <a:latin typeface="Verdana" panose="020B0604030504040204" pitchFamily="34" charset="0"/>
              <a:ea typeface="Verdana" panose="020B0604030504040204" pitchFamily="34" charset="0"/>
            </a:endParaRPr>
          </a:p>
          <a:p>
            <a:r>
              <a:rPr lang="en-NZ" sz="800" i="1">
                <a:solidFill>
                  <a:srgbClr val="404040"/>
                </a:solidFill>
                <a:latin typeface="Verdana" panose="020B0604030504040204" pitchFamily="34" charset="0"/>
                <a:ea typeface="Verdana" panose="020B0604030504040204" pitchFamily="34" charset="0"/>
              </a:rPr>
              <a:t>Unitec as so many help opportunities we can seek help to &amp; they are overall supportive, not with learning but also give financial options and mental, emotional &amp; physical support options.</a:t>
            </a:r>
          </a:p>
          <a:p>
            <a:endParaRPr lang="en-NZ" sz="800" i="1">
              <a:solidFill>
                <a:srgbClr val="404040"/>
              </a:solidFill>
              <a:latin typeface="Verdana" panose="020B0604030504040204" pitchFamily="34" charset="0"/>
              <a:ea typeface="Verdana" panose="020B0604030504040204" pitchFamily="34" charset="0"/>
            </a:endParaRPr>
          </a:p>
          <a:p>
            <a:r>
              <a:rPr lang="en-NZ" sz="800" i="1">
                <a:solidFill>
                  <a:srgbClr val="404040"/>
                </a:solidFill>
                <a:latin typeface="Verdana" panose="020B0604030504040204" pitchFamily="34" charset="0"/>
                <a:ea typeface="Verdana" panose="020B0604030504040204" pitchFamily="34" charset="0"/>
              </a:rPr>
              <a:t>Because there are a lot of cultures in Campus and a plethora of individuals to interact with. </a:t>
            </a:r>
          </a:p>
          <a:p>
            <a:endParaRPr lang="en-NZ" sz="800" i="1">
              <a:solidFill>
                <a:srgbClr val="404040"/>
              </a:solidFill>
              <a:latin typeface="Verdana" panose="020B0604030504040204" pitchFamily="34" charset="0"/>
              <a:ea typeface="Verdana" panose="020B0604030504040204" pitchFamily="34" charset="0"/>
            </a:endParaRPr>
          </a:p>
          <a:p>
            <a:r>
              <a:rPr lang="en-NZ" sz="800" i="1">
                <a:solidFill>
                  <a:srgbClr val="404040"/>
                </a:solidFill>
                <a:latin typeface="Verdana" panose="020B0604030504040204" pitchFamily="34" charset="0"/>
                <a:ea typeface="Verdana" panose="020B0604030504040204" pitchFamily="34" charset="0"/>
              </a:rPr>
              <a:t>When I first started my programme at Unitec, they provided me with support from the very beginning. </a:t>
            </a:r>
          </a:p>
        </p:txBody>
      </p:sp>
    </p:spTree>
    <p:extLst>
      <p:ext uri="{BB962C8B-B14F-4D97-AF65-F5344CB8AC3E}">
        <p14:creationId xmlns:p14="http://schemas.microsoft.com/office/powerpoint/2010/main" val="289527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&gt;&gt;MARKETING</a:t>
            </a:r>
          </a:p>
        </p:txBody>
      </p:sp>
      <p:graphicFrame>
        <p:nvGraphicFramePr>
          <p:cNvPr id="28" name="Content Placeholder 14"/>
          <p:cNvGraphicFramePr>
            <a:graphicFrameLocks noGrp="1"/>
          </p:cNvGraphicFramePr>
          <p:nvPr>
            <p:ph idx="1"/>
            <p:extLst>
              <p:ext uri="{D42A27DB-BD31-4B8C-83A1-F6EECF244321}">
                <p14:modId xmlns:p14="http://schemas.microsoft.com/office/powerpoint/2010/main" val="1648332468"/>
              </p:ext>
            </p:extLst>
          </p:nvPr>
        </p:nvGraphicFramePr>
        <p:xfrm>
          <a:off x="2549525" y="3763963"/>
          <a:ext cx="4044950" cy="20542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596428" y="5926352"/>
            <a:ext cx="579511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Disability NPS scores have been adjusted since last report and now include students enrolled in NZCSL</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a:t>
            </a:r>
            <a:r>
              <a:rPr lang="en-NZ" sz="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semester 2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2022 by priority group), n = 233 | 46 | 33</a:t>
            </a:r>
          </a:p>
        </p:txBody>
      </p:sp>
      <p:sp>
        <p:nvSpPr>
          <p:cNvPr id="5" name="Title 4">
            <a:extLst>
              <a:ext uri="{FF2B5EF4-FFF2-40B4-BE49-F238E27FC236}">
                <a16:creationId xmlns:a16="http://schemas.microsoft.com/office/drawing/2014/main" id="{47A70084-14FA-4ECD-84EB-6FB1D001AB8E}"/>
              </a:ext>
            </a:extLst>
          </p:cNvPr>
          <p:cNvSpPr>
            <a:spLocks noGrp="1"/>
          </p:cNvSpPr>
          <p:nvPr>
            <p:ph type="title"/>
          </p:nvPr>
        </p:nvSpPr>
        <p:spPr/>
        <p:txBody>
          <a:bodyPr/>
          <a:lstStyle/>
          <a:p>
            <a:r>
              <a:rPr lang="en-NZ" dirty="0"/>
              <a:t>Under 25s and International students also saw increases in NPS this semester</a:t>
            </a:r>
            <a:endParaRPr lang="en-NZ" baseline="30000" dirty="0"/>
          </a:p>
        </p:txBody>
      </p:sp>
      <p:graphicFrame>
        <p:nvGraphicFramePr>
          <p:cNvPr id="7" name="Content Placeholder 14">
            <a:extLst>
              <a:ext uri="{FF2B5EF4-FFF2-40B4-BE49-F238E27FC236}">
                <a16:creationId xmlns:a16="http://schemas.microsoft.com/office/drawing/2014/main" id="{0BD94DBC-D542-469B-AEDC-E3BD42936C8A}"/>
              </a:ext>
            </a:extLst>
          </p:cNvPr>
          <p:cNvGraphicFramePr>
            <a:graphicFrameLocks/>
          </p:cNvGraphicFramePr>
          <p:nvPr>
            <p:extLst>
              <p:ext uri="{D42A27DB-BD31-4B8C-83A1-F6EECF244321}">
                <p14:modId xmlns:p14="http://schemas.microsoft.com/office/powerpoint/2010/main" val="3313766129"/>
              </p:ext>
            </p:extLst>
          </p:nvPr>
        </p:nvGraphicFramePr>
        <p:xfrm>
          <a:off x="527565" y="1626316"/>
          <a:ext cx="4044950" cy="2054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14">
            <a:extLst>
              <a:ext uri="{FF2B5EF4-FFF2-40B4-BE49-F238E27FC236}">
                <a16:creationId xmlns:a16="http://schemas.microsoft.com/office/drawing/2014/main" id="{BFF84C79-F445-4582-83D9-DDEEFD485568}"/>
              </a:ext>
            </a:extLst>
          </p:cNvPr>
          <p:cNvGraphicFramePr>
            <a:graphicFrameLocks/>
          </p:cNvGraphicFramePr>
          <p:nvPr>
            <p:extLst>
              <p:ext uri="{D42A27DB-BD31-4B8C-83A1-F6EECF244321}">
                <p14:modId xmlns:p14="http://schemas.microsoft.com/office/powerpoint/2010/main" val="2479778951"/>
              </p:ext>
            </p:extLst>
          </p:nvPr>
        </p:nvGraphicFramePr>
        <p:xfrm>
          <a:off x="4572000" y="1623411"/>
          <a:ext cx="4044950" cy="20542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2212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114553" y="2452689"/>
            <a:ext cx="336604" cy="33655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a:xfrm>
            <a:off x="4916488" y="6491288"/>
            <a:ext cx="3794125" cy="230187"/>
          </a:xfrm>
        </p:spPr>
        <p:txBody>
          <a:bodyPr/>
          <a:lstStyle/>
          <a:p>
            <a:pPr>
              <a:defRPr/>
            </a:pPr>
            <a:r>
              <a:rPr lang="en-NZ" dirty="0"/>
              <a:t>&gt;&gt;MARKETING</a:t>
            </a:r>
          </a:p>
        </p:txBody>
      </p:sp>
      <p:sp>
        <p:nvSpPr>
          <p:cNvPr id="15" name="Rectangle 14"/>
          <p:cNvSpPr/>
          <p:nvPr/>
        </p:nvSpPr>
        <p:spPr>
          <a:xfrm>
            <a:off x="586597" y="5926352"/>
            <a:ext cx="780846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Source: Perceptive customer monitor, New Zealand NPS® Industry </a:t>
            </a:r>
            <a:r>
              <a:rPr lang="en-NZ" sz="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Benchmarks 2022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report</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Western Institute of Technology </a:t>
            </a:r>
            <a:r>
              <a:rPr lang="en-NZ" sz="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Taranaki and Open Polytechnic student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NPS </a:t>
            </a:r>
            <a:r>
              <a:rPr lang="en-NZ" sz="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sourced from their latest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annual reports – treat comparisons with caution as it’s likely that the student cohorts being compared are not like-for-like, e.g. Unitec’s student NPS is based on returning students enrolled in </a:t>
            </a:r>
            <a:r>
              <a:rPr lang="en-NZ" sz="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formal programmes</a:t>
            </a:r>
          </a:p>
          <a:p>
            <a:pPr marL="228600" indent="-228600">
              <a:buFont typeface="+mj-lt"/>
              <a:buAutoNum type="arabicPeriod"/>
            </a:pPr>
            <a:r>
              <a:rPr lang="mi-NZ" sz="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a:t>
            </a:r>
            <a:r>
              <a:rPr lang="en-NZ" sz="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IT do not currently run an NPS survey and so could not be shown for comparison.</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p:nvPr>
        </p:nvSpPr>
        <p:spPr/>
        <p:txBody>
          <a:bodyPr/>
          <a:lstStyle/>
          <a:p>
            <a:r>
              <a:rPr lang="en-NZ"/>
              <a:t>Unitec’s </a:t>
            </a:r>
            <a:r>
              <a:rPr lang="en-NZ" dirty="0"/>
              <a:t>student NPS continues to be in line with industry benchmarks</a:t>
            </a:r>
          </a:p>
        </p:txBody>
      </p:sp>
      <p:sp>
        <p:nvSpPr>
          <p:cNvPr id="8" name="Rectangle 7">
            <a:extLst>
              <a:ext uri="{FF2B5EF4-FFF2-40B4-BE49-F238E27FC236}">
                <a16:creationId xmlns:a16="http://schemas.microsoft.com/office/drawing/2014/main" id="{CE592962-9D6F-45FD-A931-0220962AB5D8}"/>
              </a:ext>
            </a:extLst>
          </p:cNvPr>
          <p:cNvSpPr/>
          <p:nvPr/>
        </p:nvSpPr>
        <p:spPr>
          <a:xfrm>
            <a:off x="997369" y="2452688"/>
            <a:ext cx="336604" cy="33655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983538282"/>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607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5932</Words>
  <Application>Microsoft Office PowerPoint</Application>
  <PresentationFormat>On-screen Show (4:3)</PresentationFormat>
  <Paragraphs>489</Paragraphs>
  <Slides>27</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Verdana</vt:lpstr>
      <vt:lpstr>Wingdings</vt:lpstr>
      <vt:lpstr>Office Theme</vt:lpstr>
      <vt:lpstr>Student NPS Semester 2 2022</vt:lpstr>
      <vt:lpstr>Key findings</vt:lpstr>
      <vt:lpstr>Power BI dashboard</vt:lpstr>
      <vt:lpstr>Background information to Student NPS</vt:lpstr>
      <vt:lpstr>Net promoter score &amp; STUDY Experience</vt:lpstr>
      <vt:lpstr>Returning student NPS remains stable and high at 22 this semester, while Creative Industries NPS has increased to 27</vt:lpstr>
      <vt:lpstr>Both Māori and Pacific NPS have increased slightly on last semester</vt:lpstr>
      <vt:lpstr>Under 25s and International students also saw increases in NPS this semester</vt:lpstr>
      <vt:lpstr>Unitec’s student NPS continues to be in line with industry benchmarks</vt:lpstr>
      <vt:lpstr>Satisfaction is largely stable, although the small rise in dissatisfaction with teaching and tutoring which should be monitored</vt:lpstr>
      <vt:lpstr>The other tracked statements also show consistency in satisfaction</vt:lpstr>
      <vt:lpstr>While the ISM metrics are consistent with last semester too</vt:lpstr>
      <vt:lpstr>Summary of key findings about NPS and study experience</vt:lpstr>
      <vt:lpstr>Reasons &amp; Improvements</vt:lpstr>
      <vt:lpstr>Feeling disrespected can have lasting impacts on students and there are numerous comments about where this has happened</vt:lpstr>
      <vt:lpstr>Teaching staff are often supportive and engaging, but there are still students who feeling the teaching is below expectations</vt:lpstr>
      <vt:lpstr>Many courses are receiving positive comments, but others have outdated material and appear disorganised</vt:lpstr>
      <vt:lpstr>Communication, delivery and assessment are the three most common improvement suggestions for teaching</vt:lpstr>
      <vt:lpstr>Online learning continues to be a key theme, with comments requesting recorded lectures or full online study, a trend also seen at other tertiary institutes [1]</vt:lpstr>
      <vt:lpstr>Since the return to campus, we are seeing more recommendations about our facilities, as well as the student social experience</vt:lpstr>
      <vt:lpstr>Summary of key findings about NPS reasons</vt:lpstr>
      <vt:lpstr>New students</vt:lpstr>
      <vt:lpstr>New students continue to record high NPS, suggesting onboarding and orientations are going well</vt:lpstr>
      <vt:lpstr>Reasons for high NPS scores among new students include feeling supported at Unitec, and enjoying their lecturers’ teaching styles</vt:lpstr>
      <vt:lpstr>Forming friendships in class has improved since returning to physical classrooms, while other metrics have stayed consistent</vt:lpstr>
      <vt:lpstr>The declining trend for cultural familiarity for Māori and Pacific students appears to have halted this semester</vt:lpstr>
      <vt:lpstr>Summary of key findings about new students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Developed by Allfields for unitec    www.allfields.co.nz</dc:description>
  <cp:lastModifiedBy/>
  <cp:revision>1</cp:revision>
  <dcterms:created xsi:type="dcterms:W3CDTF">2018-05-28T22:26:51Z</dcterms:created>
  <dcterms:modified xsi:type="dcterms:W3CDTF">2022-10-24T19:29:34Z</dcterms:modified>
</cp:coreProperties>
</file>