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4"/>
  </p:notesMasterIdLst>
  <p:handoutMasterIdLst>
    <p:handoutMasterId r:id="rId25"/>
  </p:handoutMasterIdLst>
  <p:sldIdLst>
    <p:sldId id="256" r:id="rId2"/>
    <p:sldId id="329" r:id="rId3"/>
    <p:sldId id="381" r:id="rId4"/>
    <p:sldId id="390" r:id="rId5"/>
    <p:sldId id="380" r:id="rId6"/>
    <p:sldId id="363" r:id="rId7"/>
    <p:sldId id="391" r:id="rId8"/>
    <p:sldId id="393" r:id="rId9"/>
    <p:sldId id="400" r:id="rId10"/>
    <p:sldId id="401" r:id="rId11"/>
    <p:sldId id="406" r:id="rId12"/>
    <p:sldId id="404" r:id="rId13"/>
    <p:sldId id="407" r:id="rId14"/>
    <p:sldId id="408" r:id="rId15"/>
    <p:sldId id="405" r:id="rId16"/>
    <p:sldId id="409" r:id="rId17"/>
    <p:sldId id="410" r:id="rId18"/>
    <p:sldId id="394" r:id="rId19"/>
    <p:sldId id="395" r:id="rId20"/>
    <p:sldId id="396" r:id="rId21"/>
    <p:sldId id="399" r:id="rId22"/>
    <p:sldId id="397" r:id="rId23"/>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999" userDrawn="1">
          <p15:clr>
            <a:srgbClr val="A4A3A4"/>
          </p15:clr>
        </p15:guide>
        <p15:guide id="2" pos="748" userDrawn="1">
          <p15:clr>
            <a:srgbClr val="A4A3A4"/>
          </p15:clr>
        </p15:guide>
        <p15:guide id="3" pos="31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E2E"/>
    <a:srgbClr val="D7ECCC"/>
    <a:srgbClr val="009999"/>
    <a:srgbClr val="FC817E"/>
    <a:srgbClr val="298224"/>
    <a:srgbClr val="D2908B"/>
    <a:srgbClr val="4DBDB3"/>
    <a:srgbClr val="FF5050"/>
    <a:srgbClr val="40404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7" autoAdjust="0"/>
    <p:restoredTop sz="96274" autoAdjust="0"/>
  </p:normalViewPr>
  <p:slideViewPr>
    <p:cSldViewPr snapToGrid="0" snapToObjects="1">
      <p:cViewPr varScale="1">
        <p:scale>
          <a:sx n="63" d="100"/>
          <a:sy n="63" d="100"/>
        </p:scale>
        <p:origin x="1360" y="64"/>
      </p:cViewPr>
      <p:guideLst>
        <p:guide orient="horz" pos="2999"/>
        <p:guide pos="748"/>
        <p:guide pos="3198"/>
      </p:guideLst>
    </p:cSldViewPr>
  </p:slideViewPr>
  <p:outlineViewPr>
    <p:cViewPr>
      <p:scale>
        <a:sx n="33" d="100"/>
        <a:sy n="33" d="100"/>
      </p:scale>
      <p:origin x="0" y="-224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niad.unitec.ac.nz\MARKETING\Marketing%20and%20Communications\_8%20-%20Insights\Confidential%20Project\HR%20Surveys\2022%20Change%20Support%20Survey\Reporting\2022%20Change%20Survey%20full%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niad.unitec.ac.nz\MARKETING\Marketing%20and%20Communications\_8%20-%20Insights\Confidential%20Project\HR%20Surveys\2022%20Change%20Support%20Survey\Reporting\2022%20Change%20Survey%20full%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niad.unitec.ac.nz\MARKETING\Marketing%20and%20Communications\_8%20-%20Insights\Confidential%20Project\HR%20Surveys\2022%20Change%20Support%20Survey\Reporting\2022%20Change%20Survey%20full%20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noFill/>
              <a:ln w="19050">
                <a:noFill/>
              </a:ln>
              <a:effectLst/>
            </c:spPr>
            <c:extLst>
              <c:ext xmlns:c16="http://schemas.microsoft.com/office/drawing/2014/chart" uri="{C3380CC4-5D6E-409C-BE32-E72D297353CC}">
                <c16:uniqueId val="{00000001-7873-4485-8A52-081A9EF6114B}"/>
              </c:ext>
            </c:extLst>
          </c:dPt>
          <c:dPt>
            <c:idx val="1"/>
            <c:bubble3D val="0"/>
            <c:spPr>
              <a:solidFill>
                <a:srgbClr val="298224"/>
              </a:solidFill>
              <a:ln w="19050">
                <a:solidFill>
                  <a:srgbClr val="298224"/>
                </a:solidFill>
              </a:ln>
              <a:effectLst/>
            </c:spPr>
            <c:extLst>
              <c:ext xmlns:c16="http://schemas.microsoft.com/office/drawing/2014/chart" uri="{C3380CC4-5D6E-409C-BE32-E72D297353CC}">
                <c16:uniqueId val="{00000003-7873-4485-8A52-081A9EF6114B}"/>
              </c:ext>
            </c:extLst>
          </c:dPt>
          <c:dPt>
            <c:idx val="2"/>
            <c:bubble3D val="0"/>
            <c:spPr>
              <a:solidFill>
                <a:schemeClr val="bg1"/>
              </a:solidFill>
              <a:ln w="19050">
                <a:solidFill>
                  <a:srgbClr val="298224"/>
                </a:solidFill>
              </a:ln>
              <a:effectLst/>
            </c:spPr>
            <c:extLst>
              <c:ext xmlns:c16="http://schemas.microsoft.com/office/drawing/2014/chart" uri="{C3380CC4-5D6E-409C-BE32-E72D297353CC}">
                <c16:uniqueId val="{00000005-7873-4485-8A52-081A9EF6114B}"/>
              </c:ext>
            </c:extLst>
          </c:dPt>
          <c:dPt>
            <c:idx val="3"/>
            <c:bubble3D val="0"/>
            <c:spPr>
              <a:solidFill>
                <a:schemeClr val="bg1"/>
              </a:solidFill>
              <a:ln w="19050">
                <a:solidFill>
                  <a:srgbClr val="298224"/>
                </a:solidFill>
              </a:ln>
              <a:effectLst/>
            </c:spPr>
            <c:extLst>
              <c:ext xmlns:c16="http://schemas.microsoft.com/office/drawing/2014/chart" uri="{C3380CC4-5D6E-409C-BE32-E72D297353CC}">
                <c16:uniqueId val="{00000007-7873-4485-8A52-081A9EF6114B}"/>
              </c:ext>
            </c:extLst>
          </c:dPt>
          <c:dPt>
            <c:idx val="4"/>
            <c:bubble3D val="0"/>
            <c:spPr>
              <a:solidFill>
                <a:schemeClr val="bg1"/>
              </a:solidFill>
              <a:ln w="19050">
                <a:solidFill>
                  <a:srgbClr val="298224"/>
                </a:solidFill>
              </a:ln>
              <a:effectLst/>
            </c:spPr>
            <c:extLst>
              <c:ext xmlns:c16="http://schemas.microsoft.com/office/drawing/2014/chart" uri="{C3380CC4-5D6E-409C-BE32-E72D297353CC}">
                <c16:uniqueId val="{00000009-7873-4485-8A52-081A9EF6114B}"/>
              </c:ext>
            </c:extLst>
          </c:dPt>
          <c:cat>
            <c:strRef>
              <c:f>Sheet1!$A$2:$A$5</c:f>
              <c:strCache>
                <c:ptCount val="4"/>
                <c:pt idx="0">
                  <c:v>PLACEHOLDER</c:v>
                </c:pt>
                <c:pt idx="1">
                  <c:v>NPS</c:v>
                </c:pt>
                <c:pt idx="2">
                  <c:v>Target</c:v>
                </c:pt>
                <c:pt idx="3">
                  <c:v>PLACEHOLDER</c:v>
                </c:pt>
              </c:strCache>
            </c:strRef>
          </c:cat>
          <c:val>
            <c:numRef>
              <c:f>Sheet1!$B$2:$B$5</c:f>
              <c:numCache>
                <c:formatCode>General</c:formatCode>
                <c:ptCount val="4"/>
                <c:pt idx="0">
                  <c:v>200</c:v>
                </c:pt>
                <c:pt idx="1">
                  <c:v>106</c:v>
                </c:pt>
                <c:pt idx="2">
                  <c:v>0</c:v>
                </c:pt>
                <c:pt idx="3">
                  <c:v>94</c:v>
                </c:pt>
              </c:numCache>
            </c:numRef>
          </c:val>
          <c:extLst>
            <c:ext xmlns:c16="http://schemas.microsoft.com/office/drawing/2014/chart" uri="{C3380CC4-5D6E-409C-BE32-E72D297353CC}">
              <c16:uniqueId val="{0000000A-7873-4485-8A52-081A9EF6114B}"/>
            </c:ext>
          </c:extLst>
        </c:ser>
        <c:dLbls>
          <c:showLegendKey val="0"/>
          <c:showVal val="0"/>
          <c:showCatName val="0"/>
          <c:showSerName val="0"/>
          <c:showPercent val="0"/>
          <c:showBubbleSize val="0"/>
          <c:showLeaderLines val="1"/>
        </c:dLbls>
        <c:firstSliceAng val="9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Response Rate by Team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'Tier 3'!$F$1</c:f>
              <c:strCache>
                <c:ptCount val="1"/>
                <c:pt idx="0">
                  <c:v>Response rate</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FF02-4CE7-8FF4-29E2DDF58A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'Tier 3'!$E$2:$E$23</c:f>
              <c:strCache>
                <c:ptCount val="22"/>
                <c:pt idx="0">
                  <c:v>Schools</c:v>
                </c:pt>
                <c:pt idx="1">
                  <c:v>Maia</c:v>
                </c:pt>
                <c:pt idx="2">
                  <c:v>Accounts &amp; Finance</c:v>
                </c:pt>
                <c:pt idx="3">
                  <c:v>Unitec Pathways College</c:v>
                </c:pt>
                <c:pt idx="4">
                  <c:v>Marketing &amp; Communications</c:v>
                </c:pt>
                <c:pt idx="5">
                  <c:v>Information Technology</c:v>
                </c:pt>
                <c:pt idx="6">
                  <c:v>Student Success</c:v>
                </c:pt>
                <c:pt idx="7">
                  <c:v>Academic Operations</c:v>
                </c:pt>
                <c:pt idx="8">
                  <c:v>Business Performance</c:v>
                </c:pt>
                <c:pt idx="9">
                  <c:v>Learner Experience &amp; Success Leadership</c:v>
                </c:pt>
                <c:pt idx="10">
                  <c:v>Tūāpapa Rangahau</c:v>
                </c:pt>
                <c:pt idx="11">
                  <c:v>Infrastructure Operations</c:v>
                </c:pt>
                <c:pt idx="12">
                  <c:v>Te Korowai Kahurangi</c:v>
                </c:pt>
                <c:pt idx="13">
                  <c:v>Human Resources</c:v>
                </c:pt>
                <c:pt idx="14">
                  <c:v>Pacific Centre</c:v>
                </c:pt>
                <c:pt idx="15">
                  <c:v>Office of CEO</c:v>
                </c:pt>
                <c:pt idx="16">
                  <c:v>Heads of School</c:v>
                </c:pt>
                <c:pt idx="17">
                  <c:v>Te Puna Ako</c:v>
                </c:pt>
                <c:pt idx="18">
                  <c:v>Academic Leadership</c:v>
                </c:pt>
                <c:pt idx="19">
                  <c:v>Industry Workforce</c:v>
                </c:pt>
                <c:pt idx="20">
                  <c:v>Operations Leadership</c:v>
                </c:pt>
                <c:pt idx="21">
                  <c:v>Pasifika, Partnerships &amp; Support Leadership</c:v>
                </c:pt>
              </c:strCache>
            </c:strRef>
          </c:cat>
          <c:val>
            <c:numRef>
              <c:f>'Tier 3'!$F$2:$F$23</c:f>
              <c:numCache>
                <c:formatCode>0%</c:formatCode>
                <c:ptCount val="22"/>
                <c:pt idx="0">
                  <c:v>0.45853658536585368</c:v>
                </c:pt>
                <c:pt idx="1">
                  <c:v>0.46153846153846156</c:v>
                </c:pt>
                <c:pt idx="2">
                  <c:v>0.5</c:v>
                </c:pt>
                <c:pt idx="3">
                  <c:v>0.5</c:v>
                </c:pt>
                <c:pt idx="4">
                  <c:v>0.52941176470588236</c:v>
                </c:pt>
                <c:pt idx="5">
                  <c:v>0.5757575757575758</c:v>
                </c:pt>
                <c:pt idx="6">
                  <c:v>0.63636363636363635</c:v>
                </c:pt>
                <c:pt idx="7">
                  <c:v>0.69696969696969702</c:v>
                </c:pt>
                <c:pt idx="8">
                  <c:v>0.75</c:v>
                </c:pt>
                <c:pt idx="9">
                  <c:v>0.75</c:v>
                </c:pt>
                <c:pt idx="10">
                  <c:v>0.75</c:v>
                </c:pt>
                <c:pt idx="11">
                  <c:v>0.76666666666666672</c:v>
                </c:pt>
                <c:pt idx="12">
                  <c:v>0.76923076923076927</c:v>
                </c:pt>
                <c:pt idx="13">
                  <c:v>0.77777777777777779</c:v>
                </c:pt>
                <c:pt idx="14">
                  <c:v>0.83333333333333337</c:v>
                </c:pt>
                <c:pt idx="15">
                  <c:v>0.8571428571428571</c:v>
                </c:pt>
                <c:pt idx="16">
                  <c:v>0.88888888888888884</c:v>
                </c:pt>
                <c:pt idx="17">
                  <c:v>0.92307692307692313</c:v>
                </c:pt>
                <c:pt idx="18">
                  <c:v>1</c:v>
                </c:pt>
                <c:pt idx="19">
                  <c:v>1</c:v>
                </c:pt>
                <c:pt idx="20">
                  <c:v>1</c:v>
                </c:pt>
                <c:pt idx="21">
                  <c:v>1</c:v>
                </c:pt>
              </c:numCache>
            </c:numRef>
          </c:val>
          <c:extLst>
            <c:ext xmlns:c16="http://schemas.microsoft.com/office/drawing/2014/chart" uri="{C3380CC4-5D6E-409C-BE32-E72D297353CC}">
              <c16:uniqueId val="{00000000-FF02-4CE7-8FF4-29E2DDF58A48}"/>
            </c:ext>
          </c:extLst>
        </c:ser>
        <c:dLbls>
          <c:showLegendKey val="0"/>
          <c:showVal val="0"/>
          <c:showCatName val="0"/>
          <c:showSerName val="0"/>
          <c:showPercent val="0"/>
          <c:showBubbleSize val="0"/>
        </c:dLbls>
        <c:gapWidth val="15"/>
        <c:axId val="648212511"/>
        <c:axId val="285063567"/>
      </c:barChart>
      <c:catAx>
        <c:axId val="648212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063567"/>
        <c:crosses val="autoZero"/>
        <c:auto val="1"/>
        <c:lblAlgn val="ctr"/>
        <c:lblOffset val="100"/>
        <c:noMultiLvlLbl val="0"/>
      </c:catAx>
      <c:valAx>
        <c:axId val="285063567"/>
        <c:scaling>
          <c:orientation val="minMax"/>
          <c:max val="1"/>
        </c:scaling>
        <c:delete val="1"/>
        <c:axPos val="b"/>
        <c:numFmt formatCode="0%" sourceLinked="1"/>
        <c:majorTickMark val="none"/>
        <c:minorTickMark val="none"/>
        <c:tickLblPos val="nextTo"/>
        <c:crossAx val="6482125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Response rate by Support Area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'Tier 4'!$F$1</c:f>
              <c:strCache>
                <c:ptCount val="1"/>
                <c:pt idx="0">
                  <c:v>Response rate</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C824-4444-B02D-6ACD01EF1F8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'Tier 4'!$E$2:$E$8</c:f>
              <c:strCache>
                <c:ptCount val="7"/>
                <c:pt idx="0">
                  <c:v>Schools &amp; Performance</c:v>
                </c:pt>
                <c:pt idx="1">
                  <c:v>Learner Experience &amp; Success</c:v>
                </c:pt>
                <c:pt idx="2">
                  <c:v>Operations</c:v>
                </c:pt>
                <c:pt idx="3">
                  <c:v>Pasifika, Partnerships &amp; Support</c:v>
                </c:pt>
                <c:pt idx="4">
                  <c:v>People &amp; Culture</c:v>
                </c:pt>
                <c:pt idx="5">
                  <c:v>Academic</c:v>
                </c:pt>
                <c:pt idx="6">
                  <c:v>Corporate Governance</c:v>
                </c:pt>
              </c:strCache>
            </c:strRef>
          </c:cat>
          <c:val>
            <c:numRef>
              <c:f>'Tier 4'!$F$2:$F$8</c:f>
              <c:numCache>
                <c:formatCode>0%</c:formatCode>
                <c:ptCount val="7"/>
                <c:pt idx="0">
                  <c:v>0.45161290322580644</c:v>
                </c:pt>
                <c:pt idx="1">
                  <c:v>0.60869565217391308</c:v>
                </c:pt>
                <c:pt idx="2">
                  <c:v>0.67901234567901236</c:v>
                </c:pt>
                <c:pt idx="3">
                  <c:v>0.7010309278350515</c:v>
                </c:pt>
                <c:pt idx="4">
                  <c:v>0.77777777777777779</c:v>
                </c:pt>
                <c:pt idx="5">
                  <c:v>0.82456140350877194</c:v>
                </c:pt>
                <c:pt idx="6">
                  <c:v>0.8571428571428571</c:v>
                </c:pt>
              </c:numCache>
            </c:numRef>
          </c:val>
          <c:extLst>
            <c:ext xmlns:c16="http://schemas.microsoft.com/office/drawing/2014/chart" uri="{C3380CC4-5D6E-409C-BE32-E72D297353CC}">
              <c16:uniqueId val="{00000000-C824-4444-B02D-6ACD01EF1F89}"/>
            </c:ext>
          </c:extLst>
        </c:ser>
        <c:dLbls>
          <c:showLegendKey val="0"/>
          <c:showVal val="0"/>
          <c:showCatName val="0"/>
          <c:showSerName val="0"/>
          <c:showPercent val="0"/>
          <c:showBubbleSize val="0"/>
        </c:dLbls>
        <c:gapWidth val="29"/>
        <c:overlap val="10"/>
        <c:axId val="70380943"/>
        <c:axId val="285056911"/>
      </c:barChart>
      <c:catAx>
        <c:axId val="70380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056911"/>
        <c:crosses val="autoZero"/>
        <c:auto val="1"/>
        <c:lblAlgn val="ctr"/>
        <c:lblOffset val="100"/>
        <c:noMultiLvlLbl val="0"/>
      </c:catAx>
      <c:valAx>
        <c:axId val="285056911"/>
        <c:scaling>
          <c:orientation val="minMax"/>
          <c:max val="1"/>
        </c:scaling>
        <c:delete val="1"/>
        <c:axPos val="b"/>
        <c:numFmt formatCode="0%" sourceLinked="1"/>
        <c:majorTickMark val="none"/>
        <c:minorTickMark val="none"/>
        <c:tickLblPos val="nextTo"/>
        <c:crossAx val="70380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Response rate by School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'Tier 2'!$F$1</c:f>
              <c:strCache>
                <c:ptCount val="1"/>
                <c:pt idx="0">
                  <c:v>Response rate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'Tier 2'!$E$2:$E$12</c:f>
              <c:strCache>
                <c:ptCount val="11"/>
                <c:pt idx="0">
                  <c:v>Community Studies</c:v>
                </c:pt>
                <c:pt idx="1">
                  <c:v>Architecture</c:v>
                </c:pt>
                <c:pt idx="2">
                  <c:v>Health Care &amp; Social Practice</c:v>
                </c:pt>
                <c:pt idx="3">
                  <c:v>Creative Industries</c:v>
                </c:pt>
                <c:pt idx="4">
                  <c:v>Applied Business</c:v>
                </c:pt>
                <c:pt idx="5">
                  <c:v>Computing, Electrical &amp; Applied Technology</c:v>
                </c:pt>
                <c:pt idx="6">
                  <c:v>Building Construction</c:v>
                </c:pt>
                <c:pt idx="7">
                  <c:v>Trades &amp; Services</c:v>
                </c:pt>
                <c:pt idx="8">
                  <c:v>Bridgepoint</c:v>
                </c:pt>
                <c:pt idx="9">
                  <c:v>Environmental &amp; Animal Sciences</c:v>
                </c:pt>
                <c:pt idx="10">
                  <c:v>Mataaho</c:v>
                </c:pt>
              </c:strCache>
            </c:strRef>
          </c:cat>
          <c:val>
            <c:numRef>
              <c:f>'Tier 2'!$F$2:$F$12</c:f>
              <c:numCache>
                <c:formatCode>0%</c:formatCode>
                <c:ptCount val="11"/>
                <c:pt idx="0">
                  <c:v>0.34615384615384615</c:v>
                </c:pt>
                <c:pt idx="1">
                  <c:v>0.3611111111111111</c:v>
                </c:pt>
                <c:pt idx="2">
                  <c:v>0.38</c:v>
                </c:pt>
                <c:pt idx="3">
                  <c:v>0.40740740740740738</c:v>
                </c:pt>
                <c:pt idx="4">
                  <c:v>0.44</c:v>
                </c:pt>
                <c:pt idx="5">
                  <c:v>0.45652173913043476</c:v>
                </c:pt>
                <c:pt idx="6">
                  <c:v>0.46</c:v>
                </c:pt>
                <c:pt idx="7">
                  <c:v>0.48214285714285715</c:v>
                </c:pt>
                <c:pt idx="8">
                  <c:v>0.53333333333333333</c:v>
                </c:pt>
                <c:pt idx="9">
                  <c:v>0.58823529411764708</c:v>
                </c:pt>
                <c:pt idx="10">
                  <c:v>0.66666666666666663</c:v>
                </c:pt>
              </c:numCache>
            </c:numRef>
          </c:val>
          <c:extLst>
            <c:ext xmlns:c16="http://schemas.microsoft.com/office/drawing/2014/chart" uri="{C3380CC4-5D6E-409C-BE32-E72D297353CC}">
              <c16:uniqueId val="{00000000-D1A4-4003-93FD-3DE6661200FA}"/>
            </c:ext>
          </c:extLst>
        </c:ser>
        <c:dLbls>
          <c:showLegendKey val="0"/>
          <c:showVal val="0"/>
          <c:showCatName val="0"/>
          <c:showSerName val="0"/>
          <c:showPercent val="0"/>
          <c:showBubbleSize val="0"/>
        </c:dLbls>
        <c:gapWidth val="29"/>
        <c:overlap val="10"/>
        <c:axId val="70380943"/>
        <c:axId val="285056911"/>
      </c:barChart>
      <c:catAx>
        <c:axId val="70380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5056911"/>
        <c:crosses val="autoZero"/>
        <c:auto val="1"/>
        <c:lblAlgn val="ctr"/>
        <c:lblOffset val="100"/>
        <c:noMultiLvlLbl val="0"/>
      </c:catAx>
      <c:valAx>
        <c:axId val="285056911"/>
        <c:scaling>
          <c:orientation val="minMax"/>
          <c:max val="1"/>
        </c:scaling>
        <c:delete val="1"/>
        <c:axPos val="b"/>
        <c:numFmt formatCode="0%" sourceLinked="1"/>
        <c:majorTickMark val="none"/>
        <c:minorTickMark val="none"/>
        <c:tickLblPos val="nextTo"/>
        <c:crossAx val="70380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NZ" dirty="0"/>
              <a:t>Percentage</a:t>
            </a:r>
            <a:r>
              <a:rPr lang="en-NZ" baseline="0" dirty="0"/>
              <a:t> Agreement </a:t>
            </a:r>
            <a:br>
              <a:rPr lang="en-NZ" baseline="0" dirty="0"/>
            </a:br>
            <a:r>
              <a:rPr lang="en-NZ" b="1" baseline="0" dirty="0"/>
              <a:t>“I feel a sense of commitment to Unitec”</a:t>
            </a:r>
            <a:endParaRPr lang="en-NZ"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May-18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feel a sense of commitment to Unitec</c:v>
                </c:pt>
              </c:strCache>
            </c:strRef>
          </c:cat>
          <c:val>
            <c:numRef>
              <c:f>Sheet1!$B$2</c:f>
              <c:numCache>
                <c:formatCode>0%</c:formatCode>
                <c:ptCount val="1"/>
                <c:pt idx="0">
                  <c:v>0.74</c:v>
                </c:pt>
              </c:numCache>
            </c:numRef>
          </c:val>
          <c:extLst>
            <c:ext xmlns:c16="http://schemas.microsoft.com/office/drawing/2014/chart" uri="{C3380CC4-5D6E-409C-BE32-E72D297353CC}">
              <c16:uniqueId val="{00000000-AA04-43F2-AB9B-35EAFE0C450E}"/>
            </c:ext>
          </c:extLst>
        </c:ser>
        <c:ser>
          <c:idx val="1"/>
          <c:order val="1"/>
          <c:tx>
            <c:strRef>
              <c:f>Sheet1!$C$1</c:f>
              <c:strCache>
                <c:ptCount val="1"/>
                <c:pt idx="0">
                  <c:v>Aug-18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feel a sense of commitment to Unitec</c:v>
                </c:pt>
              </c:strCache>
            </c:strRef>
          </c:cat>
          <c:val>
            <c:numRef>
              <c:f>Sheet1!$C$2</c:f>
              <c:numCache>
                <c:formatCode>0%</c:formatCode>
                <c:ptCount val="1"/>
                <c:pt idx="0">
                  <c:v>0.69</c:v>
                </c:pt>
              </c:numCache>
            </c:numRef>
          </c:val>
          <c:extLst>
            <c:ext xmlns:c16="http://schemas.microsoft.com/office/drawing/2014/chart" uri="{C3380CC4-5D6E-409C-BE32-E72D297353CC}">
              <c16:uniqueId val="{00000001-AA04-43F2-AB9B-35EAFE0C450E}"/>
            </c:ext>
          </c:extLst>
        </c:ser>
        <c:ser>
          <c:idx val="2"/>
          <c:order val="2"/>
          <c:tx>
            <c:strRef>
              <c:f>Sheet1!$D$1</c:f>
              <c:strCache>
                <c:ptCount val="1"/>
                <c:pt idx="0">
                  <c:v>May-19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feel a sense of commitment to Unitec</c:v>
                </c:pt>
              </c:strCache>
            </c:strRef>
          </c:cat>
          <c:val>
            <c:numRef>
              <c:f>Sheet1!$D$2</c:f>
              <c:numCache>
                <c:formatCode>0%</c:formatCode>
                <c:ptCount val="1"/>
                <c:pt idx="0">
                  <c:v>0.78</c:v>
                </c:pt>
              </c:numCache>
            </c:numRef>
          </c:val>
          <c:extLst>
            <c:ext xmlns:c16="http://schemas.microsoft.com/office/drawing/2014/chart" uri="{C3380CC4-5D6E-409C-BE32-E72D297353CC}">
              <c16:uniqueId val="{00000002-AA04-43F2-AB9B-35EAFE0C450E}"/>
            </c:ext>
          </c:extLst>
        </c:ser>
        <c:ser>
          <c:idx val="3"/>
          <c:order val="3"/>
          <c:tx>
            <c:strRef>
              <c:f>Sheet1!$E$1</c:f>
              <c:strCache>
                <c:ptCount val="1"/>
                <c:pt idx="0">
                  <c:v>Aug-19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feel a sense of commitment to Unitec</c:v>
                </c:pt>
              </c:strCache>
            </c:strRef>
          </c:cat>
          <c:val>
            <c:numRef>
              <c:f>Sheet1!$E$2</c:f>
              <c:numCache>
                <c:formatCode>0%</c:formatCode>
                <c:ptCount val="1"/>
                <c:pt idx="0">
                  <c:v>0.83</c:v>
                </c:pt>
              </c:numCache>
            </c:numRef>
          </c:val>
          <c:extLst>
            <c:ext xmlns:c16="http://schemas.microsoft.com/office/drawing/2014/chart" uri="{C3380CC4-5D6E-409C-BE32-E72D297353CC}">
              <c16:uniqueId val="{00000003-AA04-43F2-AB9B-35EAFE0C450E}"/>
            </c:ext>
          </c:extLst>
        </c:ser>
        <c:ser>
          <c:idx val="4"/>
          <c:order val="4"/>
          <c:tx>
            <c:strRef>
              <c:f>Sheet1!$F$1</c:f>
              <c:strCache>
                <c:ptCount val="1"/>
                <c:pt idx="0">
                  <c:v>May-20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feel a sense of commitment to Unitec</c:v>
                </c:pt>
              </c:strCache>
            </c:strRef>
          </c:cat>
          <c:val>
            <c:numRef>
              <c:f>Sheet1!$F$2</c:f>
              <c:numCache>
                <c:formatCode>0%</c:formatCode>
                <c:ptCount val="1"/>
                <c:pt idx="0">
                  <c:v>0.87</c:v>
                </c:pt>
              </c:numCache>
            </c:numRef>
          </c:val>
          <c:extLst>
            <c:ext xmlns:c16="http://schemas.microsoft.com/office/drawing/2014/chart" uri="{C3380CC4-5D6E-409C-BE32-E72D297353CC}">
              <c16:uniqueId val="{00000004-AA04-43F2-AB9B-35EAFE0C450E}"/>
            </c:ext>
          </c:extLst>
        </c:ser>
        <c:ser>
          <c:idx val="5"/>
          <c:order val="5"/>
          <c:tx>
            <c:strRef>
              <c:f>Sheet1!$G$1</c:f>
              <c:strCache>
                <c:ptCount val="1"/>
                <c:pt idx="0">
                  <c:v>May-21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feel a sense of commitment to Unitec</c:v>
                </c:pt>
              </c:strCache>
            </c:strRef>
          </c:cat>
          <c:val>
            <c:numRef>
              <c:f>Sheet1!$G$2</c:f>
              <c:numCache>
                <c:formatCode>0%</c:formatCode>
                <c:ptCount val="1"/>
                <c:pt idx="0">
                  <c:v>0.78</c:v>
                </c:pt>
              </c:numCache>
            </c:numRef>
          </c:val>
          <c:extLst>
            <c:ext xmlns:c16="http://schemas.microsoft.com/office/drawing/2014/chart" uri="{C3380CC4-5D6E-409C-BE32-E72D297353CC}">
              <c16:uniqueId val="{00000005-AA04-43F2-AB9B-35EAFE0C450E}"/>
            </c:ext>
          </c:extLst>
        </c:ser>
        <c:ser>
          <c:idx val="6"/>
          <c:order val="6"/>
          <c:tx>
            <c:strRef>
              <c:f>Sheet1!$H$1</c:f>
              <c:strCache>
                <c:ptCount val="1"/>
                <c:pt idx="0">
                  <c:v>Aug-21</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feel a sense of commitment to Unitec</c:v>
                </c:pt>
              </c:strCache>
            </c:strRef>
          </c:cat>
          <c:val>
            <c:numRef>
              <c:f>Sheet1!$H$2</c:f>
              <c:numCache>
                <c:formatCode>0%</c:formatCode>
                <c:ptCount val="1"/>
                <c:pt idx="0">
                  <c:v>0.85</c:v>
                </c:pt>
              </c:numCache>
            </c:numRef>
          </c:val>
          <c:extLst>
            <c:ext xmlns:c16="http://schemas.microsoft.com/office/drawing/2014/chart" uri="{C3380CC4-5D6E-409C-BE32-E72D297353CC}">
              <c16:uniqueId val="{00000006-AA04-43F2-AB9B-35EAFE0C450E}"/>
            </c:ext>
          </c:extLst>
        </c:ser>
        <c:ser>
          <c:idx val="7"/>
          <c:order val="7"/>
          <c:tx>
            <c:strRef>
              <c:f>Sheet1!$I$1</c:f>
              <c:strCache>
                <c:ptCount val="1"/>
                <c:pt idx="0">
                  <c:v>Jun-22</c:v>
                </c:pt>
              </c:strCache>
            </c:strRef>
          </c:tx>
          <c:spPr>
            <a:solidFill>
              <a:srgbClr val="FC817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feel a sense of commitment to Unitec</c:v>
                </c:pt>
              </c:strCache>
            </c:strRef>
          </c:cat>
          <c:val>
            <c:numRef>
              <c:f>Sheet1!$I$2</c:f>
              <c:numCache>
                <c:formatCode>0%</c:formatCode>
                <c:ptCount val="1"/>
                <c:pt idx="0">
                  <c:v>0.77777777777777779</c:v>
                </c:pt>
              </c:numCache>
            </c:numRef>
          </c:val>
          <c:extLst>
            <c:ext xmlns:c16="http://schemas.microsoft.com/office/drawing/2014/chart" uri="{C3380CC4-5D6E-409C-BE32-E72D297353CC}">
              <c16:uniqueId val="{00000007-AA04-43F2-AB9B-35EAFE0C450E}"/>
            </c:ext>
          </c:extLst>
        </c:ser>
        <c:dLbls>
          <c:showLegendKey val="0"/>
          <c:showVal val="0"/>
          <c:showCatName val="0"/>
          <c:showSerName val="0"/>
          <c:showPercent val="0"/>
          <c:showBubbleSize val="0"/>
        </c:dLbls>
        <c:gapWidth val="219"/>
        <c:overlap val="-27"/>
        <c:axId val="1709716031"/>
        <c:axId val="1776859599"/>
      </c:barChart>
      <c:catAx>
        <c:axId val="1709716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6859599"/>
        <c:crosses val="autoZero"/>
        <c:auto val="1"/>
        <c:lblAlgn val="ctr"/>
        <c:lblOffset val="100"/>
        <c:noMultiLvlLbl val="0"/>
      </c:catAx>
      <c:valAx>
        <c:axId val="1776859599"/>
        <c:scaling>
          <c:orientation val="minMax"/>
        </c:scaling>
        <c:delete val="1"/>
        <c:axPos val="l"/>
        <c:numFmt formatCode="0%" sourceLinked="1"/>
        <c:majorTickMark val="none"/>
        <c:minorTickMark val="none"/>
        <c:tickLblPos val="nextTo"/>
        <c:crossAx val="1709716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atin typeface="Arial" charset="0"/>
              </a:defRPr>
            </a:lvl1pPr>
          </a:lstStyle>
          <a:p>
            <a:pPr>
              <a:defRPr/>
            </a:pPr>
            <a:fld id="{71A48473-59D6-4AE4-98A9-4C89044ABC3E}" type="datetimeFigureOut">
              <a:rPr lang="en-NZ"/>
              <a:pPr>
                <a:defRPr/>
              </a:pPr>
              <a:t>13/07/2022</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440FCF-5232-4EF9-B5AE-735C3D0E955A}"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6AFCE6-2C68-485E-88B8-ECCF54D9C170}" type="datetimeFigureOut">
              <a:rPr lang="en-US"/>
              <a:pPr>
                <a:defRPr/>
              </a:pPr>
              <a:t>7/13/2022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E2762D-ABF6-4824-87E4-6CA0B613FB5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18918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Edit Master text styles</a:t>
            </a:r>
          </a:p>
          <a:p>
            <a:pPr lvl="1"/>
            <a:r>
              <a:rPr lang="en-US" dirty="0"/>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50177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8C52AAFA-FC06-4FD6-A070-1D4A966B351D}" type="datetime1">
              <a:rPr lang="en-NZ"/>
              <a:pPr>
                <a:defRPr/>
              </a:pPr>
              <a:t>13/07/2022</a:t>
            </a:fld>
            <a:endParaRPr lang="en-NZ"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F590B21-0D15-4CED-8117-3E86442BB1EF}" type="slidenum">
              <a:rPr lang="en-US" altLang="en-US"/>
              <a:pPr/>
              <a:t>‹#›</a:t>
            </a:fld>
            <a:endParaRPr lang="en-US" altLang="en-US" dirty="0"/>
          </a:p>
        </p:txBody>
      </p:sp>
    </p:spTree>
    <p:extLst>
      <p:ext uri="{BB962C8B-B14F-4D97-AF65-F5344CB8AC3E}">
        <p14:creationId xmlns:p14="http://schemas.microsoft.com/office/powerpoint/2010/main" val="20259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13/07/2022</a:t>
            </a:fld>
            <a:endParaRPr lang="en-NZ"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418052" cy="14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a:t>Click to edit Master title style</a:t>
            </a:r>
            <a:endParaRPr lang="en-US" dirty="0"/>
          </a:p>
        </p:txBody>
      </p:sp>
    </p:spTree>
    <p:extLst>
      <p:ext uri="{BB962C8B-B14F-4D97-AF65-F5344CB8AC3E}">
        <p14:creationId xmlns:p14="http://schemas.microsoft.com/office/powerpoint/2010/main" val="40929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4">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13/07/2022</a:t>
            </a:fld>
            <a:endParaRPr lang="en-NZ"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Tree>
    <p:extLst>
      <p:ext uri="{BB962C8B-B14F-4D97-AF65-F5344CB8AC3E}">
        <p14:creationId xmlns:p14="http://schemas.microsoft.com/office/powerpoint/2010/main" val="240897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a:t>Click to edit Master subtitle style</a:t>
            </a:r>
            <a:endParaRPr lang="en-US"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13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a:t>Click to edit Master subtitle style</a:t>
            </a:r>
            <a:endParaRPr lang="en-US" dirty="0"/>
          </a:p>
        </p:txBody>
      </p:sp>
      <p:grpSp>
        <p:nvGrpSpPr>
          <p:cNvPr id="7" name="Group 6"/>
          <p:cNvGrpSpPr/>
          <p:nvPr userDrawn="1"/>
        </p:nvGrpSpPr>
        <p:grpSpPr>
          <a:xfrm>
            <a:off x="462676" y="193064"/>
            <a:ext cx="1027574" cy="1757159"/>
            <a:chOff x="1605318" y="5379813"/>
            <a:chExt cx="1027730" cy="1757233"/>
          </a:xfrm>
          <a:solidFill>
            <a:schemeClr val="bg1"/>
          </a:solidFill>
        </p:grpSpPr>
        <p:sp>
          <p:nvSpPr>
            <p:cNvPr id="9"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8"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9"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0"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1"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2"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3"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4"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5"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6"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7"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8"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9"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0"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1"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2"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3"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4"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5"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6"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7"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8"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9"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0"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1"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2"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3"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4"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5"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6"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7"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8"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9"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0"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1"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2"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3"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4"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5"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6"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7"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8"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9"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0"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1"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2"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3"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4"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5"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6"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7"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8"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9"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0"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1"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2"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3"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4"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5"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6"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7"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8"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9"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0"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1"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2"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3"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4"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5"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6"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7"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8"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9"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409346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93" name="Picture 192"/>
          <p:cNvPicPr>
            <a:picLocks noChangeAspect="1"/>
          </p:cNvPicPr>
          <p:nvPr userDrawn="1"/>
        </p:nvPicPr>
        <p:blipFill rotWithShape="1">
          <a:blip r:embed="rId2"/>
          <a:srcRect t="8832" r="20193" b="5537"/>
          <a:stretch/>
        </p:blipFill>
        <p:spPr>
          <a:xfrm>
            <a:off x="6151717" y="254000"/>
            <a:ext cx="2992283" cy="6604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399100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b="303"/>
          <a:stretch/>
        </p:blipFill>
        <p:spPr>
          <a:xfrm>
            <a:off x="6233730" y="1"/>
            <a:ext cx="2910270" cy="6858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197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lide divider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47DB6D2-6B75-48A9-BBD3-79F307EFE20C}" type="datetime1">
              <a:rPr lang="en-NZ"/>
              <a:pPr>
                <a:defRPr/>
              </a:pPr>
              <a:t>13/07/2022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&gt;&gt;BUSINESS INTELLIGENCE</a:t>
            </a:r>
          </a:p>
        </p:txBody>
      </p:sp>
      <p:sp>
        <p:nvSpPr>
          <p:cNvPr id="7" name="Slide Number Placeholder 5"/>
          <p:cNvSpPr>
            <a:spLocks noGrp="1"/>
          </p:cNvSpPr>
          <p:nvPr>
            <p:ph type="sldNum" sz="quarter" idx="12"/>
          </p:nvPr>
        </p:nvSpPr>
        <p:spPr/>
        <p:txBody>
          <a:bodyPr/>
          <a:lstStyle>
            <a:lvl1pPr>
              <a:defRPr/>
            </a:lvl1pPr>
          </a:lstStyle>
          <a:p>
            <a:fld id="{BBF59D4B-78CD-4F9D-B485-9AA15C11E5AF}" type="slidenum">
              <a:rPr lang="en-US" altLang="en-US"/>
              <a:pPr/>
              <a:t>‹#›</a:t>
            </a:fld>
            <a:endParaRPr lang="en-US" altLang="en-US" dirty="0"/>
          </a:p>
        </p:txBody>
      </p:sp>
    </p:spTree>
    <p:extLst>
      <p:ext uri="{BB962C8B-B14F-4D97-AF65-F5344CB8AC3E}">
        <p14:creationId xmlns:p14="http://schemas.microsoft.com/office/powerpoint/2010/main" val="64335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lide divider 2">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D6D07E0-4119-4433-BE87-FD44E24C59E5}" type="datetime1">
              <a:rPr lang="en-NZ"/>
              <a:pPr>
                <a:defRPr/>
              </a:pPr>
              <a:t>13/07/2022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&gt;&gt;BUSINESS INTELLIGENCE</a:t>
            </a:r>
          </a:p>
        </p:txBody>
      </p:sp>
      <p:sp>
        <p:nvSpPr>
          <p:cNvPr id="7" name="Slide Number Placeholder 5"/>
          <p:cNvSpPr>
            <a:spLocks noGrp="1"/>
          </p:cNvSpPr>
          <p:nvPr>
            <p:ph type="sldNum" sz="quarter" idx="12"/>
          </p:nvPr>
        </p:nvSpPr>
        <p:spPr/>
        <p:txBody>
          <a:bodyPr/>
          <a:lstStyle>
            <a:lvl1pPr>
              <a:defRPr/>
            </a:lvl1pPr>
          </a:lstStyle>
          <a:p>
            <a:fld id="{0EB031FF-CC55-4FE8-93F2-B06193D7E58D}" type="slidenum">
              <a:rPr lang="en-US" altLang="en-US"/>
              <a:pPr/>
              <a:t>‹#›</a:t>
            </a:fld>
            <a:endParaRPr lang="en-US" alt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8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cxnSp>
        <p:nvCxnSpPr>
          <p:cNvPr id="7" name="Straight Connector 6"/>
          <p:cNvCxnSpPr/>
          <p:nvPr userDrawn="1"/>
        </p:nvCxnSpPr>
        <p:spPr>
          <a:xfrm flipH="1">
            <a:off x="711200" y="5651500"/>
            <a:ext cx="799193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711200" y="4762500"/>
            <a:ext cx="7991932" cy="711200"/>
          </a:xfrm>
        </p:spPr>
        <p:txBody>
          <a:bodyPr/>
          <a:lstStyle>
            <a:lvl1pPr marL="0" indent="0" algn="r">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p:txBody>
      </p:sp>
    </p:spTree>
    <p:extLst>
      <p:ext uri="{BB962C8B-B14F-4D97-AF65-F5344CB8AC3E}">
        <p14:creationId xmlns:p14="http://schemas.microsoft.com/office/powerpoint/2010/main" val="6698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sp>
        <p:nvSpPr>
          <p:cNvPr id="2" name="Rectangle 1"/>
          <p:cNvSpPr/>
          <p:nvPr userDrawn="1"/>
        </p:nvSpPr>
        <p:spPr>
          <a:xfrm>
            <a:off x="1093862" y="837488"/>
            <a:ext cx="7768127" cy="6020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1" name="Rectangle 90"/>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2"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Edit Master text styles</a:t>
            </a:r>
          </a:p>
          <a:p>
            <a:pPr lvl="1"/>
            <a:r>
              <a:rPr lang="en-US" dirty="0"/>
              <a:t>Second level</a:t>
            </a:r>
          </a:p>
        </p:txBody>
      </p:sp>
      <p:sp>
        <p:nvSpPr>
          <p:cNvPr id="93"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Click to add chart</a:t>
            </a:r>
          </a:p>
        </p:txBody>
      </p:sp>
      <p:sp>
        <p:nvSpPr>
          <p:cNvPr id="9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endParaRPr lang="en-US" dirty="0"/>
          </a:p>
        </p:txBody>
      </p:sp>
      <p:grpSp>
        <p:nvGrpSpPr>
          <p:cNvPr id="95" name="Group 94"/>
          <p:cNvGrpSpPr/>
          <p:nvPr userDrawn="1"/>
        </p:nvGrpSpPr>
        <p:grpSpPr>
          <a:xfrm>
            <a:off x="123269" y="2882609"/>
            <a:ext cx="850952" cy="1422633"/>
            <a:chOff x="1605318" y="5379813"/>
            <a:chExt cx="1027730" cy="1757233"/>
          </a:xfrm>
          <a:solidFill>
            <a:schemeClr val="bg1"/>
          </a:solidFill>
        </p:grpSpPr>
        <p:sp>
          <p:nvSpPr>
            <p:cNvPr id="96"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7"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8"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9"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0"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1"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2"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3"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4"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5"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6"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7"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8"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9"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0"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1"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2"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3"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4"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5"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6"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7"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8"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9"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0"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1"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2"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3"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4"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5"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6"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7"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8"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9"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0"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1"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2"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3"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4"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5"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6"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7"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8"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9"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0"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1"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2"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3"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4"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5"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6"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7"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8"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9"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0"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1"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2"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3"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4"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5"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6"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7"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8"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9"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0"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1"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2"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3"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4"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5"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6"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7"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8"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9"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0"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1"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2"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3"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4"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5"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6"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10431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1948E7-D7A1-4D94-9863-38CB966E0019}" type="datetime1">
              <a:rPr lang="en-NZ"/>
              <a:pPr>
                <a:defRPr/>
              </a:pPr>
              <a:t>13/07/2022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a:t>&gt;&gt;BUSINESS INTELLIGENCE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E1B3F7E-FBBA-4529-954D-33A279128BA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28" r:id="rId2"/>
    <p:sldLayoutId id="2147483829" r:id="rId3"/>
    <p:sldLayoutId id="2147483830" r:id="rId4"/>
    <p:sldLayoutId id="2147483831" r:id="rId5"/>
    <p:sldLayoutId id="2147483817" r:id="rId6"/>
    <p:sldLayoutId id="2147483818" r:id="rId7"/>
    <p:sldLayoutId id="2147483832" r:id="rId8"/>
    <p:sldLayoutId id="2147483833" r:id="rId9"/>
    <p:sldLayoutId id="2147483823" r:id="rId10"/>
    <p:sldLayoutId id="2147483815" r:id="rId11"/>
    <p:sldLayoutId id="2147483827" r:id="rId12"/>
    <p:sldLayoutId id="2147483816" r:id="rId13"/>
  </p:sldLayoutIdLst>
  <p:hf sldNum="0"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2481" y="1992748"/>
            <a:ext cx="5955165" cy="2278823"/>
          </a:xfrm>
        </p:spPr>
        <p:txBody>
          <a:bodyPr/>
          <a:lstStyle/>
          <a:p>
            <a:r>
              <a:rPr lang="en-NZ" sz="3600">
                <a:solidFill>
                  <a:schemeClr val="bg1">
                    <a:lumMod val="50000"/>
                  </a:schemeClr>
                </a:solidFill>
                <a:latin typeface="Arial" panose="020B0604020202020204" pitchFamily="34" charset="0"/>
                <a:cs typeface="Arial" panose="020B0604020202020204" pitchFamily="34" charset="0"/>
              </a:rPr>
              <a:t>Change Support </a:t>
            </a:r>
            <a:r>
              <a:rPr lang="en-NZ" sz="3600" dirty="0">
                <a:solidFill>
                  <a:schemeClr val="bg1">
                    <a:lumMod val="50000"/>
                  </a:schemeClr>
                </a:solidFill>
                <a:latin typeface="Arial" panose="020B0604020202020204" pitchFamily="34" charset="0"/>
                <a:cs typeface="Arial" panose="020B0604020202020204" pitchFamily="34" charset="0"/>
              </a:rPr>
              <a:t>Survey</a:t>
            </a:r>
            <a:br>
              <a:rPr lang="en-NZ" sz="3600">
                <a:solidFill>
                  <a:schemeClr val="bg1">
                    <a:lumMod val="50000"/>
                  </a:schemeClr>
                </a:solidFill>
                <a:latin typeface="Arial" panose="020B0604020202020204" pitchFamily="34" charset="0"/>
                <a:cs typeface="Arial" panose="020B0604020202020204" pitchFamily="34" charset="0"/>
              </a:rPr>
            </a:br>
            <a:r>
              <a:rPr lang="en-NZ" sz="3600">
                <a:solidFill>
                  <a:schemeClr val="bg1">
                    <a:lumMod val="50000"/>
                  </a:schemeClr>
                </a:solidFill>
                <a:latin typeface="Arial" panose="020B0604020202020204" pitchFamily="34" charset="0"/>
                <a:cs typeface="Arial" panose="020B0604020202020204" pitchFamily="34" charset="0"/>
              </a:rPr>
              <a:t>June 2022</a:t>
            </a:r>
            <a:br>
              <a:rPr lang="en-NZ" sz="3600" dirty="0">
                <a:solidFill>
                  <a:schemeClr val="bg1">
                    <a:lumMod val="50000"/>
                  </a:schemeClr>
                </a:solidFill>
                <a:latin typeface="Arial" panose="020B0604020202020204" pitchFamily="34" charset="0"/>
                <a:cs typeface="Arial" panose="020B0604020202020204" pitchFamily="34" charset="0"/>
              </a:rPr>
            </a:br>
            <a:br>
              <a:rPr lang="en-NZ" sz="1600" dirty="0">
                <a:solidFill>
                  <a:schemeClr val="bg1">
                    <a:lumMod val="50000"/>
                  </a:schemeClr>
                </a:solidFill>
                <a:latin typeface="Arial" panose="020B0604020202020204" pitchFamily="34" charset="0"/>
                <a:cs typeface="Arial" panose="020B0604020202020204" pitchFamily="34" charset="0"/>
              </a:rPr>
            </a:br>
            <a:r>
              <a:rPr lang="en-NZ" sz="2400" dirty="0">
                <a:solidFill>
                  <a:schemeClr val="bg1">
                    <a:lumMod val="50000"/>
                  </a:schemeClr>
                </a:solidFill>
                <a:latin typeface="Arial" panose="020B0604020202020204" pitchFamily="34" charset="0"/>
                <a:cs typeface="Arial" panose="020B0604020202020204" pitchFamily="34" charset="0"/>
              </a:rPr>
              <a:t>Institutional Summary</a:t>
            </a:r>
            <a:endParaRPr lang="en-NZ" sz="3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25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95A93-57D6-42AB-B6D4-0DF112433844}"/>
              </a:ext>
            </a:extLst>
          </p:cNvPr>
          <p:cNvSpPr>
            <a:spLocks noGrp="1"/>
          </p:cNvSpPr>
          <p:nvPr>
            <p:ph type="title"/>
          </p:nvPr>
        </p:nvSpPr>
        <p:spPr/>
        <p:txBody>
          <a:bodyPr/>
          <a:lstStyle/>
          <a:p>
            <a:r>
              <a:rPr lang="en-NZ" dirty="0"/>
              <a:t>Feedback Themes</a:t>
            </a:r>
          </a:p>
        </p:txBody>
      </p:sp>
      <p:pic>
        <p:nvPicPr>
          <p:cNvPr id="4" name="Picture 3">
            <a:extLst>
              <a:ext uri="{FF2B5EF4-FFF2-40B4-BE49-F238E27FC236}">
                <a16:creationId xmlns:a16="http://schemas.microsoft.com/office/drawing/2014/main" id="{66A1C060-EF82-4E4F-8CB4-F78C8FA72AFD}"/>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6342576" y="153972"/>
            <a:ext cx="2528887" cy="1636303"/>
          </a:xfrm>
          <a:prstGeom prst="rect">
            <a:avLst/>
          </a:prstGeom>
        </p:spPr>
      </p:pic>
      <p:sp>
        <p:nvSpPr>
          <p:cNvPr id="8" name="TextBox 7">
            <a:extLst>
              <a:ext uri="{FF2B5EF4-FFF2-40B4-BE49-F238E27FC236}">
                <a16:creationId xmlns:a16="http://schemas.microsoft.com/office/drawing/2014/main" id="{351D2549-07A1-4DED-8E58-146AA95E0C53}"/>
              </a:ext>
            </a:extLst>
          </p:cNvPr>
          <p:cNvSpPr txBox="1"/>
          <p:nvPr/>
        </p:nvSpPr>
        <p:spPr>
          <a:xfrm>
            <a:off x="7215384" y="237372"/>
            <a:ext cx="1310640" cy="830997"/>
          </a:xfrm>
          <a:prstGeom prst="rect">
            <a:avLst/>
          </a:prstGeom>
          <a:noFill/>
        </p:spPr>
        <p:txBody>
          <a:bodyPr wrap="square">
            <a:spAutoFit/>
          </a:bodyPr>
          <a:lstStyle/>
          <a:p>
            <a:pPr algn="ctr"/>
            <a:r>
              <a:rPr lang="en-NZ" sz="1600" dirty="0">
                <a:latin typeface="+mn-lt"/>
                <a:cs typeface="Arial" panose="020B0604020202020204" pitchFamily="34" charset="0"/>
              </a:rPr>
              <a:t>273 responses to this question</a:t>
            </a:r>
            <a:endParaRPr lang="en-NZ" sz="1600" dirty="0"/>
          </a:p>
        </p:txBody>
      </p:sp>
      <p:sp>
        <p:nvSpPr>
          <p:cNvPr id="11" name="Rectangle 10">
            <a:extLst>
              <a:ext uri="{FF2B5EF4-FFF2-40B4-BE49-F238E27FC236}">
                <a16:creationId xmlns:a16="http://schemas.microsoft.com/office/drawing/2014/main" id="{E55A4624-4B1C-4217-BBAA-F75575EC8445}"/>
              </a:ext>
            </a:extLst>
          </p:cNvPr>
          <p:cNvSpPr/>
          <p:nvPr/>
        </p:nvSpPr>
        <p:spPr>
          <a:xfrm>
            <a:off x="664249" y="1561678"/>
            <a:ext cx="8124151" cy="4351063"/>
          </a:xfrm>
          <a:prstGeom prst="rect">
            <a:avLst/>
          </a:prstGeom>
        </p:spPr>
        <p:txBody>
          <a:bodyPr wrap="square">
            <a:spAutoFit/>
          </a:bodyPr>
          <a:lstStyle/>
          <a:p>
            <a:pPr algn="ctr"/>
            <a:r>
              <a:rPr lang="en-US" b="1" dirty="0">
                <a:solidFill>
                  <a:srgbClr val="188E2E"/>
                </a:solidFill>
                <a:latin typeface="+mj-lt"/>
                <a:ea typeface="Calibri" charset="0"/>
                <a:cs typeface="Arial" panose="020B0604020202020204" pitchFamily="34" charset="0"/>
              </a:rPr>
              <a:t>Open Question:  </a:t>
            </a:r>
          </a:p>
          <a:p>
            <a:pPr algn="ctr"/>
            <a:r>
              <a:rPr lang="en-NZ" b="1" i="1" dirty="0">
                <a:solidFill>
                  <a:srgbClr val="188E2E"/>
                </a:solidFill>
                <a:latin typeface="+mj-lt"/>
                <a:ea typeface="Calibri" charset="0"/>
                <a:cs typeface="Arial" panose="020B0604020202020204" pitchFamily="34" charset="0"/>
              </a:rPr>
              <a:t>Do you have any feedback you would like to share regarding the forthcoming </a:t>
            </a:r>
            <a:br>
              <a:rPr lang="en-NZ" b="1" i="1" dirty="0">
                <a:solidFill>
                  <a:srgbClr val="188E2E"/>
                </a:solidFill>
                <a:latin typeface="+mj-lt"/>
                <a:ea typeface="Calibri" charset="0"/>
                <a:cs typeface="Arial" panose="020B0604020202020204" pitchFamily="34" charset="0"/>
              </a:rPr>
            </a:br>
            <a:r>
              <a:rPr lang="en-NZ" b="1" i="1" dirty="0">
                <a:solidFill>
                  <a:srgbClr val="188E2E"/>
                </a:solidFill>
                <a:latin typeface="+mj-lt"/>
                <a:ea typeface="Calibri" charset="0"/>
                <a:cs typeface="Arial" panose="020B0604020202020204" pitchFamily="34" charset="0"/>
              </a:rPr>
              <a:t>Te </a:t>
            </a:r>
            <a:r>
              <a:rPr lang="en-NZ" b="1" i="1" dirty="0" err="1">
                <a:solidFill>
                  <a:srgbClr val="188E2E"/>
                </a:solidFill>
                <a:latin typeface="+mj-lt"/>
                <a:ea typeface="Calibri" charset="0"/>
                <a:cs typeface="Arial" panose="020B0604020202020204" pitchFamily="34" charset="0"/>
              </a:rPr>
              <a:t>Pūkenga</a:t>
            </a:r>
            <a:r>
              <a:rPr lang="en-NZ" b="1" i="1" dirty="0">
                <a:solidFill>
                  <a:srgbClr val="188E2E"/>
                </a:solidFill>
                <a:latin typeface="+mj-lt"/>
                <a:ea typeface="Calibri" charset="0"/>
                <a:cs typeface="Arial" panose="020B0604020202020204" pitchFamily="34" charset="0"/>
              </a:rPr>
              <a:t> changes?</a:t>
            </a:r>
            <a:endParaRPr lang="en-US" b="1" i="1" dirty="0">
              <a:solidFill>
                <a:srgbClr val="188E2E"/>
              </a:solidFill>
              <a:latin typeface="+mj-lt"/>
              <a:ea typeface="Calibri" charset="0"/>
              <a:cs typeface="Arial" panose="020B0604020202020204" pitchFamily="34" charset="0"/>
            </a:endParaRPr>
          </a:p>
          <a:p>
            <a:pPr marL="342900" indent="-342900" algn="ctr">
              <a:buFont typeface="Arial" panose="020B0604020202020204" pitchFamily="34" charset="0"/>
              <a:buChar char="•"/>
            </a:pPr>
            <a:endParaRPr lang="en-US" sz="1867" baseline="30000" dirty="0">
              <a:latin typeface="+mj-lt"/>
              <a:cs typeface="Arial" panose="020B0604020202020204" pitchFamily="34" charset="0"/>
            </a:endParaRPr>
          </a:p>
          <a:p>
            <a:pPr>
              <a:spcBef>
                <a:spcPts val="600"/>
              </a:spcBef>
            </a:pPr>
            <a:r>
              <a:rPr lang="en-NZ" sz="1600" b="1" i="1" dirty="0">
                <a:latin typeface="+mn-lt"/>
                <a:cs typeface="Arial" panose="020B0604020202020204" pitchFamily="34" charset="0"/>
              </a:rPr>
              <a:t>Common themes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Ongoing uncertainty &amp; lack of clarity – </a:t>
            </a:r>
            <a:r>
              <a:rPr lang="en-NZ" sz="1400" dirty="0">
                <a:latin typeface="+mn-lt"/>
                <a:cs typeface="Arial" panose="020B0604020202020204" pitchFamily="34" charset="0"/>
              </a:rPr>
              <a:t>around what the future looks like, what will change and the implications of that for staff, learners and communities;  impact on wellbeing/change fatigue</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Need for better communication from Te </a:t>
            </a:r>
            <a:r>
              <a:rPr lang="en-NZ" sz="1400" b="1" dirty="0" err="1">
                <a:latin typeface="+mn-lt"/>
                <a:cs typeface="Arial" panose="020B0604020202020204" pitchFamily="34" charset="0"/>
              </a:rPr>
              <a:t>Pūkenga</a:t>
            </a:r>
            <a:r>
              <a:rPr lang="en-NZ" sz="1400" b="1" dirty="0">
                <a:latin typeface="+mn-lt"/>
                <a:cs typeface="Arial" panose="020B0604020202020204" pitchFamily="34" charset="0"/>
              </a:rPr>
              <a:t> </a:t>
            </a:r>
            <a:r>
              <a:rPr lang="en-NZ" sz="1400" dirty="0">
                <a:latin typeface="+mn-lt"/>
                <a:cs typeface="Arial" panose="020B0604020202020204" pitchFamily="34" charset="0"/>
              </a:rPr>
              <a:t>– more transparency, less high level, more concrete information with specific timeframes.  Recent roadshow positive.</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Loss of confidence in Te </a:t>
            </a:r>
            <a:r>
              <a:rPr lang="en-NZ" sz="1400" b="1" dirty="0" err="1">
                <a:latin typeface="+mn-lt"/>
                <a:cs typeface="Arial" panose="020B0604020202020204" pitchFamily="34" charset="0"/>
              </a:rPr>
              <a:t>Pūkenga</a:t>
            </a:r>
            <a:r>
              <a:rPr lang="en-NZ" sz="1400" b="1" dirty="0">
                <a:latin typeface="+mn-lt"/>
                <a:cs typeface="Arial" panose="020B0604020202020204" pitchFamily="34" charset="0"/>
              </a:rPr>
              <a:t> – </a:t>
            </a:r>
            <a:r>
              <a:rPr lang="en-NZ" sz="1400" dirty="0">
                <a:latin typeface="+mn-lt"/>
                <a:cs typeface="Arial" panose="020B0604020202020204" pitchFamily="34" charset="0"/>
              </a:rPr>
              <a:t>things are being pushed through regardless of impact/implications; how are decisions being made; impact of implementation on staff, students &amp; communities; significant risk; lack of change readiness</a:t>
            </a:r>
          </a:p>
          <a:p>
            <a:pPr algn="ctr">
              <a:spcBef>
                <a:spcPts val="600"/>
              </a:spcBef>
            </a:pPr>
            <a:r>
              <a:rPr lang="en-NZ" sz="1400" i="1" dirty="0">
                <a:solidFill>
                  <a:srgbClr val="188E2E"/>
                </a:solidFill>
                <a:effectLst/>
                <a:latin typeface="Calibri" panose="020F0502020204030204" pitchFamily="34" charset="0"/>
                <a:ea typeface="Times New Roman" panose="02020603050405020304" pitchFamily="18" charset="0"/>
                <a:cs typeface="Calibri" panose="020F0502020204030204" pitchFamily="34" charset="0"/>
              </a:rPr>
              <a:t>“It appears to me that Te </a:t>
            </a:r>
            <a:r>
              <a:rPr lang="en-NZ" sz="1400" i="1" dirty="0" err="1">
                <a:solidFill>
                  <a:srgbClr val="188E2E"/>
                </a:solidFill>
                <a:effectLst/>
                <a:latin typeface="Calibri" panose="020F0502020204030204" pitchFamily="34" charset="0"/>
                <a:ea typeface="Times New Roman" panose="02020603050405020304" pitchFamily="18" charset="0"/>
                <a:cs typeface="Calibri" panose="020F0502020204030204" pitchFamily="34" charset="0"/>
              </a:rPr>
              <a:t>Pukenga</a:t>
            </a:r>
            <a:r>
              <a:rPr lang="en-NZ" sz="1400" i="1" dirty="0">
                <a:solidFill>
                  <a:srgbClr val="188E2E"/>
                </a:solidFill>
                <a:effectLst/>
                <a:latin typeface="Calibri" panose="020F0502020204030204" pitchFamily="34" charset="0"/>
                <a:ea typeface="Times New Roman" panose="02020603050405020304" pitchFamily="18" charset="0"/>
                <a:cs typeface="Calibri" panose="020F0502020204030204" pitchFamily="34" charset="0"/>
              </a:rPr>
              <a:t> is out of its depth and a long way behind in its delivery plan… </a:t>
            </a:r>
            <a:br>
              <a:rPr lang="en-NZ" sz="1400" i="1" dirty="0">
                <a:solidFill>
                  <a:srgbClr val="188E2E"/>
                </a:solidFill>
                <a:effectLst/>
                <a:latin typeface="Calibri" panose="020F0502020204030204" pitchFamily="34" charset="0"/>
                <a:ea typeface="Times New Roman" panose="02020603050405020304" pitchFamily="18" charset="0"/>
                <a:cs typeface="Calibri" panose="020F0502020204030204" pitchFamily="34" charset="0"/>
              </a:rPr>
            </a:br>
            <a:r>
              <a:rPr lang="en-NZ" sz="1400" i="1" dirty="0">
                <a:solidFill>
                  <a:srgbClr val="188E2E"/>
                </a:solidFill>
                <a:effectLst/>
                <a:latin typeface="Calibri" panose="020F0502020204030204" pitchFamily="34" charset="0"/>
                <a:ea typeface="Times New Roman" panose="02020603050405020304" pitchFamily="18" charset="0"/>
                <a:cs typeface="Calibri" panose="020F0502020204030204" pitchFamily="34" charset="0"/>
              </a:rPr>
              <a:t>seems like TP has taken on way more change than it can handle.”</a:t>
            </a:r>
            <a:br>
              <a:rPr lang="en-NZ" sz="1400" i="1" dirty="0">
                <a:solidFill>
                  <a:srgbClr val="188E2E"/>
                </a:solidFill>
                <a:effectLst/>
                <a:latin typeface="Calibri" panose="020F0502020204030204" pitchFamily="34" charset="0"/>
                <a:ea typeface="Times New Roman" panose="02020603050405020304" pitchFamily="18" charset="0"/>
                <a:cs typeface="Calibri" panose="020F0502020204030204" pitchFamily="34" charset="0"/>
              </a:rPr>
            </a:br>
            <a:endParaRPr lang="en-NZ" sz="1400" dirty="0">
              <a:solidFill>
                <a:srgbClr val="188E2E"/>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NZ" sz="1400" i="1" dirty="0">
                <a:solidFill>
                  <a:srgbClr val="188E2E"/>
                </a:solidFill>
                <a:effectLst/>
                <a:latin typeface="Calibri" panose="020F0502020204030204" pitchFamily="34" charset="0"/>
                <a:ea typeface="Times New Roman" panose="02020603050405020304" pitchFamily="18" charset="0"/>
                <a:cs typeface="Calibri" panose="020F0502020204030204" pitchFamily="34" charset="0"/>
              </a:rPr>
              <a:t>I am surprised at the lack of a clear project plan with timelines and milestones. Decisions made by spokespersons from Te </a:t>
            </a:r>
            <a:r>
              <a:rPr lang="en-NZ" sz="1400" i="1" dirty="0" err="1">
                <a:solidFill>
                  <a:srgbClr val="188E2E"/>
                </a:solidFill>
                <a:effectLst/>
                <a:latin typeface="Calibri" panose="020F0502020204030204" pitchFamily="34" charset="0"/>
                <a:ea typeface="Times New Roman" panose="02020603050405020304" pitchFamily="18" charset="0"/>
                <a:cs typeface="Calibri" panose="020F0502020204030204" pitchFamily="34" charset="0"/>
              </a:rPr>
              <a:t>Pūkenga</a:t>
            </a:r>
            <a:r>
              <a:rPr lang="en-NZ" sz="1400" i="1" dirty="0">
                <a:solidFill>
                  <a:srgbClr val="188E2E"/>
                </a:solidFill>
                <a:effectLst/>
                <a:latin typeface="Calibri" panose="020F0502020204030204" pitchFamily="34" charset="0"/>
                <a:ea typeface="Times New Roman" panose="02020603050405020304" pitchFamily="18" charset="0"/>
                <a:cs typeface="Calibri" panose="020F0502020204030204" pitchFamily="34" charset="0"/>
              </a:rPr>
              <a:t> seem to be off the cuff and not following any plan.</a:t>
            </a:r>
            <a:endParaRPr lang="en-US" sz="1600" b="1" dirty="0">
              <a:latin typeface="+mn-lt"/>
              <a:cs typeface="Arial" panose="020B0604020202020204" pitchFamily="34" charset="0"/>
            </a:endParaRPr>
          </a:p>
        </p:txBody>
      </p:sp>
    </p:spTree>
    <p:extLst>
      <p:ext uri="{BB962C8B-B14F-4D97-AF65-F5344CB8AC3E}">
        <p14:creationId xmlns:p14="http://schemas.microsoft.com/office/powerpoint/2010/main" val="105178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95A93-57D6-42AB-B6D4-0DF112433844}"/>
              </a:ext>
            </a:extLst>
          </p:cNvPr>
          <p:cNvSpPr>
            <a:spLocks noGrp="1"/>
          </p:cNvSpPr>
          <p:nvPr>
            <p:ph type="title"/>
          </p:nvPr>
        </p:nvSpPr>
        <p:spPr/>
        <p:txBody>
          <a:bodyPr/>
          <a:lstStyle/>
          <a:p>
            <a:r>
              <a:rPr lang="en-NZ" dirty="0"/>
              <a:t>Feedback Themes</a:t>
            </a:r>
          </a:p>
        </p:txBody>
      </p:sp>
      <p:sp>
        <p:nvSpPr>
          <p:cNvPr id="11" name="Rectangle 10">
            <a:extLst>
              <a:ext uri="{FF2B5EF4-FFF2-40B4-BE49-F238E27FC236}">
                <a16:creationId xmlns:a16="http://schemas.microsoft.com/office/drawing/2014/main" id="{E55A4624-4B1C-4217-BBAA-F75575EC8445}"/>
              </a:ext>
            </a:extLst>
          </p:cNvPr>
          <p:cNvSpPr/>
          <p:nvPr/>
        </p:nvSpPr>
        <p:spPr>
          <a:xfrm>
            <a:off x="664249" y="1561678"/>
            <a:ext cx="8124151" cy="4572470"/>
          </a:xfrm>
          <a:prstGeom prst="rect">
            <a:avLst/>
          </a:prstGeom>
        </p:spPr>
        <p:txBody>
          <a:bodyPr wrap="square">
            <a:spAutoFit/>
          </a:bodyPr>
          <a:lstStyle/>
          <a:p>
            <a:pPr>
              <a:spcBef>
                <a:spcPts val="600"/>
              </a:spcBef>
            </a:pPr>
            <a:r>
              <a:rPr lang="en-NZ" sz="1600" b="1" i="1" dirty="0">
                <a:latin typeface="+mn-lt"/>
                <a:cs typeface="Arial" panose="020B0604020202020204" pitchFamily="34" charset="0"/>
              </a:rPr>
              <a:t>Common themes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Programme unification and associated implications – </a:t>
            </a:r>
            <a:r>
              <a:rPr lang="en-NZ" sz="1400" dirty="0">
                <a:latin typeface="+mn-lt"/>
                <a:cs typeface="Arial" panose="020B0604020202020204" pitchFamily="34" charset="0"/>
              </a:rPr>
              <a:t>speed of transition; decisions being rushed; time for preparation before implementation; impact on workload/resources; limited consultation processes; lack of clarity re benefits to learners; what level of autonomy is retained; quality concerns and need for QA; need for transition support</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Speed of change</a:t>
            </a:r>
            <a:r>
              <a:rPr lang="en-NZ" sz="1400" dirty="0">
                <a:latin typeface="+mn-lt"/>
                <a:cs typeface="Arial" panose="020B0604020202020204" pitchFamily="34" charset="0"/>
              </a:rPr>
              <a:t> overall – concern that decisions are being made too quickly/rushed;  need to take the time to do it properly &amp; get it right.  For a few – a sense that things are moving too slowly, need to just get it done.</a:t>
            </a:r>
            <a:endParaRPr lang="en-NZ" sz="1400" i="1" dirty="0">
              <a:solidFill>
                <a:srgbClr val="188E2E"/>
              </a:solidFill>
              <a:latin typeface="Calibri" panose="020F0502020204030204" pitchFamily="34" charset="0"/>
              <a:cs typeface="Calibri" panose="020F0502020204030204" pitchFamily="34" charset="0"/>
            </a:endParaRPr>
          </a:p>
          <a:p>
            <a:pPr lvl="0">
              <a:lnSpc>
                <a:spcPct val="107000"/>
              </a:lnSpc>
            </a:pPr>
            <a:endParaRPr lang="en-NZ" sz="1400" i="1" dirty="0">
              <a:solidFill>
                <a:srgbClr val="000000"/>
              </a:solidFill>
              <a:effectLst/>
              <a:latin typeface="+mn-lt"/>
              <a:ea typeface="Times New Roman" panose="02020603050405020304" pitchFamily="18" charset="0"/>
              <a:cs typeface="Arial" panose="020B0604020202020204" pitchFamily="34" charset="0"/>
            </a:endParaRPr>
          </a:p>
          <a:p>
            <a:pPr algn="ctr">
              <a:lnSpc>
                <a:spcPct val="107000"/>
              </a:lnSpc>
              <a:spcAft>
                <a:spcPts val="800"/>
              </a:spcAft>
            </a:pPr>
            <a:r>
              <a:rPr lang="en-NZ" sz="1400" i="1" dirty="0">
                <a:solidFill>
                  <a:srgbClr val="188E2E"/>
                </a:solidFill>
                <a:latin typeface="Calibri" panose="020F0502020204030204" pitchFamily="34" charset="0"/>
                <a:cs typeface="Calibri" panose="020F0502020204030204" pitchFamily="34" charset="0"/>
              </a:rPr>
              <a:t>They seem recklessly fast paced &amp; the shift to a nationwide common curriculum for Nursing &amp; Social Work with planned commencement S1 2023 is much too rapid and likely to lead to disaster and a drop in quality</a:t>
            </a:r>
          </a:p>
          <a:p>
            <a:pPr algn="ctr">
              <a:lnSpc>
                <a:spcPct val="107000"/>
              </a:lnSpc>
              <a:spcAft>
                <a:spcPts val="800"/>
              </a:spcAft>
            </a:pPr>
            <a:r>
              <a:rPr lang="en-NZ" sz="1400" i="1" dirty="0">
                <a:solidFill>
                  <a:srgbClr val="188E2E"/>
                </a:solidFill>
                <a:latin typeface="Calibri" panose="020F0502020204030204" pitchFamily="34" charset="0"/>
                <a:cs typeface="Calibri" panose="020F0502020204030204" pitchFamily="34" charset="0"/>
              </a:rPr>
              <a:t>6 months out from the start of new programmes, there is no structure, or operating model, no sense of excitement about what the future holds, simply an increasing level of expectation that staff will run out old curricula whilst implementing a new curriculum that has not yet been shared without any indication about support or resource. </a:t>
            </a:r>
          </a:p>
          <a:p>
            <a:pPr algn="ctr">
              <a:lnSpc>
                <a:spcPct val="107000"/>
              </a:lnSpc>
              <a:spcAft>
                <a:spcPts val="800"/>
              </a:spcAft>
            </a:pPr>
            <a:r>
              <a:rPr lang="en-NZ" sz="1400" i="1" dirty="0">
                <a:solidFill>
                  <a:srgbClr val="188E2E"/>
                </a:solidFill>
                <a:latin typeface="Calibri" panose="020F0502020204030204" pitchFamily="34" charset="0"/>
                <a:cs typeface="Calibri" panose="020F0502020204030204" pitchFamily="34" charset="0"/>
              </a:rPr>
              <a:t>… this is a fast and furious process - and the reality of implementing change in a short time frame is not ideal and will cost twice as much in the long run</a:t>
            </a:r>
          </a:p>
          <a:p>
            <a:pPr algn="ctr">
              <a:lnSpc>
                <a:spcPct val="107000"/>
              </a:lnSpc>
              <a:spcAft>
                <a:spcPts val="800"/>
              </a:spcAft>
            </a:pPr>
            <a:endParaRPr lang="en-NZ" sz="1400" i="1" dirty="0">
              <a:solidFill>
                <a:srgbClr val="188E2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041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95A93-57D6-42AB-B6D4-0DF112433844}"/>
              </a:ext>
            </a:extLst>
          </p:cNvPr>
          <p:cNvSpPr>
            <a:spLocks noGrp="1"/>
          </p:cNvSpPr>
          <p:nvPr>
            <p:ph type="title"/>
          </p:nvPr>
        </p:nvSpPr>
        <p:spPr/>
        <p:txBody>
          <a:bodyPr/>
          <a:lstStyle/>
          <a:p>
            <a:r>
              <a:rPr lang="en-NZ" dirty="0"/>
              <a:t>Feedback Themes</a:t>
            </a:r>
          </a:p>
        </p:txBody>
      </p:sp>
      <p:sp>
        <p:nvSpPr>
          <p:cNvPr id="11" name="Rectangle 10">
            <a:extLst>
              <a:ext uri="{FF2B5EF4-FFF2-40B4-BE49-F238E27FC236}">
                <a16:creationId xmlns:a16="http://schemas.microsoft.com/office/drawing/2014/main" id="{E55A4624-4B1C-4217-BBAA-F75575EC8445}"/>
              </a:ext>
            </a:extLst>
          </p:cNvPr>
          <p:cNvSpPr/>
          <p:nvPr/>
        </p:nvSpPr>
        <p:spPr>
          <a:xfrm>
            <a:off x="459264" y="1287906"/>
            <a:ext cx="8124151" cy="5529334"/>
          </a:xfrm>
          <a:prstGeom prst="rect">
            <a:avLst/>
          </a:prstGeom>
        </p:spPr>
        <p:txBody>
          <a:bodyPr wrap="square">
            <a:spAutoFit/>
          </a:bodyPr>
          <a:lstStyle/>
          <a:p>
            <a:pPr>
              <a:spcBef>
                <a:spcPts val="600"/>
              </a:spcBef>
            </a:pPr>
            <a:endParaRPr lang="en-NZ" sz="1600" b="1" i="1" dirty="0">
              <a:latin typeface="+mn-lt"/>
              <a:cs typeface="Arial" panose="020B0604020202020204" pitchFamily="34" charset="0"/>
            </a:endParaRPr>
          </a:p>
          <a:p>
            <a:pPr>
              <a:spcBef>
                <a:spcPts val="600"/>
              </a:spcBef>
            </a:pPr>
            <a:r>
              <a:rPr lang="en-NZ" sz="1600" b="1" i="1" dirty="0">
                <a:latin typeface="+mn-lt"/>
                <a:cs typeface="Arial" panose="020B0604020202020204" pitchFamily="34" charset="0"/>
              </a:rPr>
              <a:t>Common themes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Job security – </a:t>
            </a:r>
            <a:r>
              <a:rPr lang="en-NZ" sz="1400" dirty="0">
                <a:latin typeface="+mn-lt"/>
                <a:cs typeface="Arial" panose="020B0604020202020204" pitchFamily="34" charset="0"/>
              </a:rPr>
              <a:t>importance of basic job and financial security; talk of redundancies unsettling; not knowing if I should be looking for a new job; overall impact on wellbeing; resignations; concern about potential timing of job losses</a:t>
            </a:r>
          </a:p>
          <a:p>
            <a:pPr algn="ctr">
              <a:spcBef>
                <a:spcPts val="600"/>
              </a:spcBef>
            </a:pPr>
            <a:r>
              <a:rPr lang="en-NZ" sz="1400" i="1" dirty="0">
                <a:solidFill>
                  <a:srgbClr val="188E2E"/>
                </a:solidFill>
                <a:latin typeface="Calibri" panose="020F0502020204030204" pitchFamily="34" charset="0"/>
                <a:ea typeface="Times New Roman" panose="02020603050405020304" pitchFamily="18" charset="0"/>
                <a:cs typeface="Calibri" panose="020F0502020204030204" pitchFamily="34" charset="0"/>
              </a:rPr>
              <a:t>I appreciate that initiatives will be put in place around wellbeing for change, however nothing really </a:t>
            </a:r>
            <a:br>
              <a:rPr lang="en-NZ" sz="1400" i="1" dirty="0">
                <a:solidFill>
                  <a:srgbClr val="188E2E"/>
                </a:solidFill>
                <a:latin typeface="Calibri" panose="020F0502020204030204" pitchFamily="34" charset="0"/>
                <a:ea typeface="Times New Roman" panose="02020603050405020304" pitchFamily="18" charset="0"/>
                <a:cs typeface="Calibri" panose="020F0502020204030204" pitchFamily="34" charset="0"/>
              </a:rPr>
            </a:br>
            <a:r>
              <a:rPr lang="en-NZ" sz="1400" i="1" dirty="0">
                <a:solidFill>
                  <a:srgbClr val="188E2E"/>
                </a:solidFill>
                <a:latin typeface="Calibri" panose="020F0502020204030204" pitchFamily="34" charset="0"/>
                <a:ea typeface="Times New Roman" panose="02020603050405020304" pitchFamily="18" charset="0"/>
                <a:cs typeface="Calibri" panose="020F0502020204030204" pitchFamily="34" charset="0"/>
              </a:rPr>
              <a:t>makes a dent unless people have basic financial security and stability at work</a:t>
            </a:r>
            <a:r>
              <a:rPr lang="en-NZ" sz="1400" dirty="0">
                <a:solidFill>
                  <a:srgbClr val="188E2E"/>
                </a:solidFill>
                <a:latin typeface="Calibri" panose="020F0502020204030204" pitchFamily="34" charset="0"/>
                <a:ea typeface="Times New Roman" panose="02020603050405020304" pitchFamily="18" charset="0"/>
                <a:cs typeface="Calibri" panose="020F0502020204030204" pitchFamily="34" charset="0"/>
              </a:rPr>
              <a:t> </a:t>
            </a:r>
            <a:endParaRPr lang="en-NZ" sz="1400" dirty="0">
              <a:solidFill>
                <a:srgbClr val="188E2E"/>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Conditions of employment – </a:t>
            </a:r>
            <a:r>
              <a:rPr lang="en-NZ" sz="1400" dirty="0">
                <a:latin typeface="+mn-lt"/>
                <a:cs typeface="Arial" panose="020B0604020202020204" pitchFamily="34" charset="0"/>
              </a:rPr>
              <a:t>concern about potential loss of remuneration, changes to conditions of employment (leave entitlements, redundancy clauses etc); concerns about parity with colleagues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Loss of great staff / retention issues – </a:t>
            </a:r>
            <a:r>
              <a:rPr lang="en-NZ" sz="1400" dirty="0">
                <a:latin typeface="+mn-lt"/>
                <a:cs typeface="Arial" panose="020B0604020202020204" pitchFamily="34" charset="0"/>
              </a:rPr>
              <a:t>people leaving due to ongoing uncertainty &amp; lack of job security; need retention initiatives;  flow on effect on workloads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Workload/resourcing </a:t>
            </a:r>
            <a:r>
              <a:rPr lang="en-NZ" sz="1400" dirty="0">
                <a:latin typeface="+mn-lt"/>
                <a:cs typeface="Arial" panose="020B0604020202020204" pitchFamily="34" charset="0"/>
              </a:rPr>
              <a:t>and having to do more with less – increasing unsustainable; exacerbated by the transition; associated impacts on wellbeing, retention, quality,  reliance on goodwill; little recognition</a:t>
            </a:r>
            <a:endParaRPr lang="en-NZ" sz="1400" b="1" dirty="0">
              <a:latin typeface="+mn-lt"/>
              <a:cs typeface="Arial" panose="020B0604020202020204" pitchFamily="34" charset="0"/>
            </a:endParaRPr>
          </a:p>
          <a:p>
            <a:pPr algn="ctr">
              <a:spcBef>
                <a:spcPts val="600"/>
              </a:spcBef>
            </a:pPr>
            <a:r>
              <a:rPr lang="en-NZ" sz="1400" i="1" dirty="0">
                <a:solidFill>
                  <a:srgbClr val="188E2E"/>
                </a:solidFill>
                <a:latin typeface="Calibri" panose="020F0502020204030204" pitchFamily="34" charset="0"/>
                <a:cs typeface="Calibri" panose="020F0502020204030204" pitchFamily="34" charset="0"/>
              </a:rPr>
              <a:t>We don't really know what the changes will be. We have no real understanding of what the role of an academic will be within Te </a:t>
            </a:r>
            <a:r>
              <a:rPr lang="en-NZ" sz="1400" i="1" dirty="0" err="1">
                <a:solidFill>
                  <a:srgbClr val="188E2E"/>
                </a:solidFill>
                <a:latin typeface="Calibri" panose="020F0502020204030204" pitchFamily="34" charset="0"/>
                <a:cs typeface="Calibri" panose="020F0502020204030204" pitchFamily="34" charset="0"/>
              </a:rPr>
              <a:t>Pūkenga</a:t>
            </a:r>
            <a:r>
              <a:rPr lang="en-NZ" sz="1400" i="1" dirty="0">
                <a:solidFill>
                  <a:srgbClr val="188E2E"/>
                </a:solidFill>
                <a:latin typeface="Calibri" panose="020F0502020204030204" pitchFamily="34" charset="0"/>
                <a:cs typeface="Calibri" panose="020F0502020204030204" pitchFamily="34" charset="0"/>
              </a:rPr>
              <a:t> or whether we will have a place in the new structure. </a:t>
            </a:r>
            <a:br>
              <a:rPr lang="en-NZ" sz="1400" i="1" dirty="0">
                <a:solidFill>
                  <a:srgbClr val="188E2E"/>
                </a:solidFill>
                <a:latin typeface="Calibri" panose="020F0502020204030204" pitchFamily="34" charset="0"/>
                <a:cs typeface="Calibri" panose="020F0502020204030204" pitchFamily="34" charset="0"/>
              </a:rPr>
            </a:br>
            <a:r>
              <a:rPr lang="en-NZ" sz="1400" i="1" dirty="0">
                <a:solidFill>
                  <a:srgbClr val="188E2E"/>
                </a:solidFill>
                <a:latin typeface="Calibri" panose="020F0502020204030204" pitchFamily="34" charset="0"/>
                <a:cs typeface="Calibri" panose="020F0502020204030204" pitchFamily="34" charset="0"/>
              </a:rPr>
              <a:t>We are haemorrhaging staff to the universities.</a:t>
            </a:r>
          </a:p>
          <a:p>
            <a:pPr algn="ctr">
              <a:spcBef>
                <a:spcPts val="600"/>
              </a:spcBef>
            </a:pPr>
            <a:r>
              <a:rPr lang="en-NZ" sz="1400" i="1" dirty="0">
                <a:solidFill>
                  <a:srgbClr val="188E2E"/>
                </a:solidFill>
                <a:latin typeface="Calibri" panose="020F0502020204030204" pitchFamily="34" charset="0"/>
                <a:cs typeface="Calibri" panose="020F0502020204030204" pitchFamily="34" charset="0"/>
              </a:rPr>
              <a:t>Not much good has come out of this transformation yet and I have questions that I believe needs to be answered to stop this current uncertainty and people leaving as if they are running from a tsunami. </a:t>
            </a:r>
          </a:p>
          <a:p>
            <a:pPr algn="ct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 </a:t>
            </a:r>
            <a:r>
              <a:rPr lang="en-NZ" sz="1400" i="1" dirty="0">
                <a:solidFill>
                  <a:srgbClr val="188E2E"/>
                </a:solidFill>
                <a:latin typeface="Calibri" panose="020F0502020204030204" pitchFamily="34" charset="0"/>
                <a:cs typeface="Calibri" panose="020F0502020204030204" pitchFamily="34" charset="0"/>
              </a:rPr>
              <a:t>It is like having a job on top of a job and neither get done well.  If TP were serious about a positive change experience they would resource and not depend on the whims of goodwill. </a:t>
            </a:r>
          </a:p>
          <a:p>
            <a:pPr lvl="0">
              <a:lnSpc>
                <a:spcPct val="107000"/>
              </a:lnSpc>
            </a:pPr>
            <a:endParaRPr lang="en-NZ"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1571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95A93-57D6-42AB-B6D4-0DF112433844}"/>
              </a:ext>
            </a:extLst>
          </p:cNvPr>
          <p:cNvSpPr>
            <a:spLocks noGrp="1"/>
          </p:cNvSpPr>
          <p:nvPr>
            <p:ph type="title"/>
          </p:nvPr>
        </p:nvSpPr>
        <p:spPr/>
        <p:txBody>
          <a:bodyPr/>
          <a:lstStyle/>
          <a:p>
            <a:r>
              <a:rPr lang="en-NZ" dirty="0"/>
              <a:t>Feedback Themes</a:t>
            </a:r>
          </a:p>
        </p:txBody>
      </p:sp>
      <p:sp>
        <p:nvSpPr>
          <p:cNvPr id="11" name="Rectangle 10">
            <a:extLst>
              <a:ext uri="{FF2B5EF4-FFF2-40B4-BE49-F238E27FC236}">
                <a16:creationId xmlns:a16="http://schemas.microsoft.com/office/drawing/2014/main" id="{E55A4624-4B1C-4217-BBAA-F75575EC8445}"/>
              </a:ext>
            </a:extLst>
          </p:cNvPr>
          <p:cNvSpPr/>
          <p:nvPr/>
        </p:nvSpPr>
        <p:spPr>
          <a:xfrm>
            <a:off x="664249" y="1294193"/>
            <a:ext cx="8124151" cy="4826771"/>
          </a:xfrm>
          <a:prstGeom prst="rect">
            <a:avLst/>
          </a:prstGeom>
        </p:spPr>
        <p:txBody>
          <a:bodyPr wrap="square">
            <a:spAutoFit/>
          </a:bodyPr>
          <a:lstStyle/>
          <a:p>
            <a:pPr>
              <a:spcBef>
                <a:spcPts val="600"/>
              </a:spcBef>
            </a:pPr>
            <a:endParaRPr lang="en-NZ" sz="1600" b="1" i="1" dirty="0">
              <a:latin typeface="+mn-lt"/>
              <a:cs typeface="Arial" panose="020B0604020202020204" pitchFamily="34" charset="0"/>
            </a:endParaRPr>
          </a:p>
          <a:p>
            <a:pPr>
              <a:spcBef>
                <a:spcPts val="600"/>
              </a:spcBef>
            </a:pPr>
            <a:r>
              <a:rPr lang="en-NZ" sz="1600" b="1" i="1" dirty="0">
                <a:latin typeface="+mn-lt"/>
                <a:cs typeface="Arial" panose="020B0604020202020204" pitchFamily="34" charset="0"/>
              </a:rPr>
              <a:t>Common themes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Support for the transition / positive opportunities -  </a:t>
            </a:r>
            <a:r>
              <a:rPr lang="en-NZ" sz="1400" dirty="0">
                <a:latin typeface="+mn-lt"/>
                <a:cs typeface="Arial" panose="020B0604020202020204" pitchFamily="34" charset="0"/>
              </a:rPr>
              <a:t>new ways of teaching &amp; learning; benefits for students; sense of opportunity &amp; excitement; looking forward to change; see opportunities in collaboration</a:t>
            </a:r>
          </a:p>
          <a:p>
            <a:pPr algn="ctr">
              <a:spcBef>
                <a:spcPts val="600"/>
              </a:spcBef>
            </a:pPr>
            <a:r>
              <a:rPr lang="en-NZ" sz="1400" i="1" dirty="0">
                <a:solidFill>
                  <a:srgbClr val="188E2E"/>
                </a:solidFill>
                <a:latin typeface="Calibri" panose="020F0502020204030204" pitchFamily="34" charset="0"/>
                <a:cs typeface="Calibri" panose="020F0502020204030204" pitchFamily="34" charset="0"/>
              </a:rPr>
              <a:t>I am in favour of the creation of Te </a:t>
            </a:r>
            <a:r>
              <a:rPr lang="en-NZ" sz="1400" i="1" dirty="0" err="1">
                <a:solidFill>
                  <a:srgbClr val="188E2E"/>
                </a:solidFill>
                <a:latin typeface="Calibri" panose="020F0502020204030204" pitchFamily="34" charset="0"/>
                <a:cs typeface="Calibri" panose="020F0502020204030204" pitchFamily="34" charset="0"/>
              </a:rPr>
              <a:t>Pukenga</a:t>
            </a:r>
            <a:r>
              <a:rPr lang="en-NZ" sz="1400" i="1" dirty="0">
                <a:solidFill>
                  <a:srgbClr val="188E2E"/>
                </a:solidFill>
                <a:latin typeface="Calibri" panose="020F0502020204030204" pitchFamily="34" charset="0"/>
                <a:cs typeface="Calibri" panose="020F0502020204030204" pitchFamily="34" charset="0"/>
              </a:rPr>
              <a:t> as I hope it will provide consistency and streamline education delivery and be more efficient financially. I understand that such an enormous change will take many years to embed and that there will be many challenges for all involved. </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Sense of commitment to Unitec and the values of Te Noho Kotahitanga – </a:t>
            </a:r>
            <a:r>
              <a:rPr lang="en-NZ" sz="1400" dirty="0">
                <a:latin typeface="+mn-lt"/>
                <a:cs typeface="Arial" panose="020B0604020202020204" pitchFamily="34" charset="0"/>
              </a:rPr>
              <a:t>despite ongoing uncertainty; remains a supportive environment &amp; culture; importance of holding to values through transition</a:t>
            </a:r>
            <a:endParaRPr lang="en-NZ" sz="1400" b="1" dirty="0">
              <a:latin typeface="+mn-lt"/>
              <a:cs typeface="Arial" panose="020B0604020202020204" pitchFamily="34" charset="0"/>
            </a:endParaRPr>
          </a:p>
          <a:p>
            <a:pPr algn="ctr">
              <a:lnSpc>
                <a:spcPct val="107000"/>
              </a:lnSpc>
              <a:spcAft>
                <a:spcPts val="800"/>
              </a:spcAft>
            </a:pPr>
            <a:r>
              <a:rPr lang="en-NZ" sz="1400" i="1" dirty="0">
                <a:solidFill>
                  <a:srgbClr val="188E2E"/>
                </a:solidFill>
                <a:latin typeface="Calibri" panose="020F0502020204030204" pitchFamily="34" charset="0"/>
                <a:cs typeface="Calibri" panose="020F0502020204030204" pitchFamily="34" charset="0"/>
              </a:rPr>
              <a:t>I feel strong commitment for Unitec because I know my role and feel supported.  I can't say I feel that way about Te </a:t>
            </a:r>
            <a:r>
              <a:rPr lang="en-NZ" sz="1400" i="1" dirty="0" err="1">
                <a:solidFill>
                  <a:srgbClr val="188E2E"/>
                </a:solidFill>
                <a:latin typeface="Calibri" panose="020F0502020204030204" pitchFamily="34" charset="0"/>
                <a:cs typeface="Calibri" panose="020F0502020204030204" pitchFamily="34" charset="0"/>
              </a:rPr>
              <a:t>Pukenga</a:t>
            </a:r>
            <a:r>
              <a:rPr lang="en-NZ" sz="1400" i="1" dirty="0">
                <a:solidFill>
                  <a:srgbClr val="188E2E"/>
                </a:solidFill>
                <a:latin typeface="Calibri" panose="020F0502020204030204" pitchFamily="34" charset="0"/>
                <a:cs typeface="Calibri" panose="020F0502020204030204" pitchFamily="34" charset="0"/>
              </a:rPr>
              <a:t> because I am unclear on whether my role will exist.  </a:t>
            </a:r>
          </a:p>
          <a:p>
            <a:pPr algn="ctr">
              <a:lnSpc>
                <a:spcPct val="107000"/>
              </a:lnSpc>
              <a:spcAft>
                <a:spcPts val="800"/>
              </a:spcAft>
            </a:pPr>
            <a:r>
              <a:rPr lang="en-NZ" sz="1400" i="1" dirty="0">
                <a:solidFill>
                  <a:srgbClr val="188E2E"/>
                </a:solidFill>
                <a:latin typeface="Calibri" panose="020F0502020204030204" pitchFamily="34" charset="0"/>
                <a:cs typeface="Calibri" panose="020F0502020204030204" pitchFamily="34" charset="0"/>
              </a:rPr>
              <a:t>If all the changes will be approached with Living Te Noho Kotahitanga values at the front/centre of the decisions I am confident that people will be looked after.</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Loss of Unitec identity / values – </a:t>
            </a:r>
            <a:r>
              <a:rPr lang="en-NZ" sz="1400" dirty="0">
                <a:latin typeface="+mn-lt"/>
                <a:cs typeface="Arial" panose="020B0604020202020204" pitchFamily="34" charset="0"/>
              </a:rPr>
              <a:t>impact on communities &amp; trusted relationships; will take time to build TP brand; sense of sadness; honouring the whakapapa of Te Noho Kotahitanga</a:t>
            </a:r>
            <a:endParaRPr lang="en-NZ" sz="1400" b="1" dirty="0">
              <a:latin typeface="+mn-lt"/>
              <a:cs typeface="Arial" panose="020B0604020202020204" pitchFamily="34" charset="0"/>
            </a:endParaRPr>
          </a:p>
          <a:p>
            <a:pPr>
              <a:spcBef>
                <a:spcPts val="600"/>
              </a:spcBef>
            </a:pPr>
            <a:endParaRPr lang="en-NZ" sz="1400" b="1" dirty="0">
              <a:latin typeface="+mn-lt"/>
              <a:cs typeface="Arial" panose="020B0604020202020204" pitchFamily="34" charset="0"/>
            </a:endParaRPr>
          </a:p>
          <a:p>
            <a:pPr lvl="0">
              <a:lnSpc>
                <a:spcPct val="107000"/>
              </a:lnSpc>
            </a:pPr>
            <a:endParaRPr lang="en-NZ"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4141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95A93-57D6-42AB-B6D4-0DF112433844}"/>
              </a:ext>
            </a:extLst>
          </p:cNvPr>
          <p:cNvSpPr>
            <a:spLocks noGrp="1"/>
          </p:cNvSpPr>
          <p:nvPr>
            <p:ph type="title"/>
          </p:nvPr>
        </p:nvSpPr>
        <p:spPr/>
        <p:txBody>
          <a:bodyPr/>
          <a:lstStyle/>
          <a:p>
            <a:r>
              <a:rPr lang="en-NZ" dirty="0"/>
              <a:t>Feedback Themes</a:t>
            </a:r>
          </a:p>
        </p:txBody>
      </p:sp>
      <p:sp>
        <p:nvSpPr>
          <p:cNvPr id="11" name="Rectangle 10">
            <a:extLst>
              <a:ext uri="{FF2B5EF4-FFF2-40B4-BE49-F238E27FC236}">
                <a16:creationId xmlns:a16="http://schemas.microsoft.com/office/drawing/2014/main" id="{E55A4624-4B1C-4217-BBAA-F75575EC8445}"/>
              </a:ext>
            </a:extLst>
          </p:cNvPr>
          <p:cNvSpPr/>
          <p:nvPr/>
        </p:nvSpPr>
        <p:spPr>
          <a:xfrm>
            <a:off x="664249" y="1294193"/>
            <a:ext cx="8124151" cy="4361259"/>
          </a:xfrm>
          <a:prstGeom prst="rect">
            <a:avLst/>
          </a:prstGeom>
        </p:spPr>
        <p:txBody>
          <a:bodyPr wrap="square">
            <a:spAutoFit/>
          </a:bodyPr>
          <a:lstStyle/>
          <a:p>
            <a:pPr>
              <a:spcBef>
                <a:spcPts val="600"/>
              </a:spcBef>
            </a:pPr>
            <a:endParaRPr lang="en-NZ" sz="1600" b="1" i="1" dirty="0">
              <a:latin typeface="+mn-lt"/>
              <a:cs typeface="Arial" panose="020B0604020202020204" pitchFamily="34" charset="0"/>
            </a:endParaRPr>
          </a:p>
          <a:p>
            <a:pPr>
              <a:spcBef>
                <a:spcPts val="600"/>
              </a:spcBef>
            </a:pPr>
            <a:r>
              <a:rPr lang="en-NZ" sz="1600" b="1" i="1" dirty="0">
                <a:latin typeface="+mn-lt"/>
                <a:cs typeface="Arial" panose="020B0604020202020204" pitchFamily="34" charset="0"/>
              </a:rPr>
              <a:t>Less common themes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Bigger picture – </a:t>
            </a:r>
            <a:r>
              <a:rPr lang="en-NZ" sz="1400" dirty="0">
                <a:latin typeface="+mn-lt"/>
                <a:cs typeface="Arial" panose="020B0604020202020204" pitchFamily="34" charset="0"/>
              </a:rPr>
              <a:t>political landscape &amp; potential impact of a change in Government; changing landscape in terms of industry priorities &amp; implications of this; how will ITPs, ITOs, WDCs all work together under Te </a:t>
            </a:r>
            <a:r>
              <a:rPr lang="en-NZ" sz="1400" dirty="0" err="1">
                <a:latin typeface="+mn-lt"/>
                <a:cs typeface="Arial" panose="020B0604020202020204" pitchFamily="34" charset="0"/>
              </a:rPr>
              <a:t>Pūkenga</a:t>
            </a:r>
            <a:endParaRPr lang="en-NZ" sz="1400" dirty="0">
              <a:latin typeface="+mn-lt"/>
              <a:cs typeface="Arial" panose="020B0604020202020204" pitchFamily="34" charset="0"/>
            </a:endParaRP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Impact on external stakeholders </a:t>
            </a:r>
            <a:r>
              <a:rPr lang="en-NZ" sz="1400" dirty="0">
                <a:latin typeface="+mn-lt"/>
                <a:cs typeface="Arial" panose="020B0604020202020204" pitchFamily="34" charset="0"/>
              </a:rPr>
              <a:t>– importance of engagement with communities, suppliers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Leadership at Te </a:t>
            </a:r>
            <a:r>
              <a:rPr lang="en-NZ" sz="1400" b="1" dirty="0" err="1">
                <a:latin typeface="+mn-lt"/>
                <a:cs typeface="Arial" panose="020B0604020202020204" pitchFamily="34" charset="0"/>
              </a:rPr>
              <a:t>Pūkenga</a:t>
            </a:r>
            <a:r>
              <a:rPr lang="en-NZ" sz="1400" b="1" dirty="0">
                <a:latin typeface="+mn-lt"/>
                <a:cs typeface="Arial" panose="020B0604020202020204" pitchFamily="34" charset="0"/>
              </a:rPr>
              <a:t> </a:t>
            </a:r>
            <a:r>
              <a:rPr lang="en-NZ" sz="1400" dirty="0">
                <a:latin typeface="+mn-lt"/>
                <a:cs typeface="Arial" panose="020B0604020202020204" pitchFamily="34" charset="0"/>
              </a:rPr>
              <a:t>– need for diversity; do they have enough vocational education experience</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Pacific voice/visibility </a:t>
            </a:r>
            <a:r>
              <a:rPr lang="en-NZ" sz="1400" dirty="0">
                <a:latin typeface="+mn-lt"/>
                <a:cs typeface="Arial" panose="020B0604020202020204" pitchFamily="34" charset="0"/>
              </a:rPr>
              <a:t>– seems to be lacking throughout</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Impact on learners – </a:t>
            </a:r>
            <a:r>
              <a:rPr lang="en-NZ" sz="1400" dirty="0">
                <a:latin typeface="+mn-lt"/>
                <a:cs typeface="Arial" panose="020B0604020202020204" pitchFamily="34" charset="0"/>
              </a:rPr>
              <a:t>concern about international market/relationships; focus on priority groups; limited information on how this will impact learners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Te </a:t>
            </a:r>
            <a:r>
              <a:rPr lang="en-NZ" sz="1400" b="1" dirty="0" err="1">
                <a:latin typeface="+mn-lt"/>
                <a:cs typeface="Arial" panose="020B0604020202020204" pitchFamily="34" charset="0"/>
              </a:rPr>
              <a:t>Pūkenga</a:t>
            </a:r>
            <a:r>
              <a:rPr lang="en-NZ" sz="1400" b="1" dirty="0">
                <a:latin typeface="+mn-lt"/>
                <a:cs typeface="Arial" panose="020B0604020202020204" pitchFamily="34" charset="0"/>
              </a:rPr>
              <a:t> operations – </a:t>
            </a:r>
            <a:r>
              <a:rPr lang="en-NZ" sz="1400" dirty="0">
                <a:latin typeface="+mn-lt"/>
                <a:cs typeface="Arial" panose="020B0604020202020204" pitchFamily="34" charset="0"/>
              </a:rPr>
              <a:t>specific concerns about various aspects of Te </a:t>
            </a:r>
            <a:r>
              <a:rPr lang="en-NZ" sz="1400" dirty="0" err="1">
                <a:latin typeface="+mn-lt"/>
                <a:cs typeface="Arial" panose="020B0604020202020204" pitchFamily="34" charset="0"/>
              </a:rPr>
              <a:t>Pūkenga</a:t>
            </a:r>
            <a:r>
              <a:rPr lang="en-NZ" sz="1400" dirty="0">
                <a:latin typeface="+mn-lt"/>
                <a:cs typeface="Arial" panose="020B0604020202020204" pitchFamily="34" charset="0"/>
              </a:rPr>
              <a:t> operations; need for good training around new processes/systems; unknowns in relation to WDCs; how will timetabling and L&amp;T support operate; standardisation of processes; financial &amp; budgetary processes; IT/logistics support</a:t>
            </a:r>
            <a:endParaRPr lang="en-NZ" sz="1400" b="1" dirty="0">
              <a:latin typeface="+mn-lt"/>
              <a:cs typeface="Arial" panose="020B0604020202020204" pitchFamily="34" charset="0"/>
            </a:endParaRPr>
          </a:p>
          <a:p>
            <a:pPr marL="285750" indent="-285750">
              <a:spcBef>
                <a:spcPts val="600"/>
              </a:spcBef>
              <a:buFont typeface="Arial" panose="020B0604020202020204" pitchFamily="34" charset="0"/>
              <a:buChar char="•"/>
            </a:pPr>
            <a:endParaRPr lang="en-NZ" sz="1400" b="1" dirty="0">
              <a:latin typeface="+mn-lt"/>
              <a:cs typeface="Arial" panose="020B0604020202020204" pitchFamily="34" charset="0"/>
            </a:endParaRPr>
          </a:p>
          <a:p>
            <a:pPr marL="285750" indent="-285750">
              <a:spcBef>
                <a:spcPts val="600"/>
              </a:spcBef>
              <a:buFont typeface="Arial" panose="020B0604020202020204" pitchFamily="34" charset="0"/>
              <a:buChar char="•"/>
            </a:pPr>
            <a:endParaRPr lang="en-NZ" sz="1400" b="1" dirty="0">
              <a:latin typeface="+mn-lt"/>
              <a:cs typeface="Arial" panose="020B0604020202020204" pitchFamily="34" charset="0"/>
            </a:endParaRPr>
          </a:p>
          <a:p>
            <a:pPr lvl="0">
              <a:lnSpc>
                <a:spcPct val="107000"/>
              </a:lnSpc>
            </a:pPr>
            <a:endParaRPr lang="en-NZ"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6457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0844546-2B78-4540-BEF5-EF7D90C53DF1}"/>
              </a:ext>
            </a:extLst>
          </p:cNvPr>
          <p:cNvSpPr>
            <a:spLocks noGrp="1"/>
          </p:cNvSpPr>
          <p:nvPr>
            <p:ph type="title"/>
          </p:nvPr>
        </p:nvSpPr>
        <p:spPr>
          <a:xfrm>
            <a:off x="1418053" y="463196"/>
            <a:ext cx="7199412" cy="508928"/>
          </a:xfrm>
        </p:spPr>
        <p:txBody>
          <a:bodyPr/>
          <a:lstStyle/>
          <a:p>
            <a:r>
              <a:rPr lang="en-NZ" dirty="0"/>
              <a:t>Feedback Themes</a:t>
            </a:r>
          </a:p>
        </p:txBody>
      </p:sp>
      <p:pic>
        <p:nvPicPr>
          <p:cNvPr id="7" name="Picture 6">
            <a:extLst>
              <a:ext uri="{FF2B5EF4-FFF2-40B4-BE49-F238E27FC236}">
                <a16:creationId xmlns:a16="http://schemas.microsoft.com/office/drawing/2014/main" id="{8293799D-796B-41FB-B7E6-13A350135C48}"/>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6342576" y="153972"/>
            <a:ext cx="2528887" cy="1636303"/>
          </a:xfrm>
          <a:prstGeom prst="rect">
            <a:avLst/>
          </a:prstGeom>
        </p:spPr>
      </p:pic>
      <p:sp>
        <p:nvSpPr>
          <p:cNvPr id="9" name="TextBox 8">
            <a:extLst>
              <a:ext uri="{FF2B5EF4-FFF2-40B4-BE49-F238E27FC236}">
                <a16:creationId xmlns:a16="http://schemas.microsoft.com/office/drawing/2014/main" id="{38C97674-8686-4D33-AF7F-0B547DB1BB2F}"/>
              </a:ext>
            </a:extLst>
          </p:cNvPr>
          <p:cNvSpPr txBox="1"/>
          <p:nvPr/>
        </p:nvSpPr>
        <p:spPr>
          <a:xfrm>
            <a:off x="7215384" y="237372"/>
            <a:ext cx="1310640" cy="830997"/>
          </a:xfrm>
          <a:prstGeom prst="rect">
            <a:avLst/>
          </a:prstGeom>
          <a:noFill/>
        </p:spPr>
        <p:txBody>
          <a:bodyPr wrap="square">
            <a:spAutoFit/>
          </a:bodyPr>
          <a:lstStyle/>
          <a:p>
            <a:pPr algn="ctr"/>
            <a:r>
              <a:rPr lang="en-NZ" sz="1600" dirty="0">
                <a:latin typeface="+mn-lt"/>
                <a:cs typeface="Arial" panose="020B0604020202020204" pitchFamily="34" charset="0"/>
              </a:rPr>
              <a:t>280 responses to this question</a:t>
            </a:r>
            <a:endParaRPr lang="en-NZ" sz="1600" dirty="0"/>
          </a:p>
        </p:txBody>
      </p:sp>
      <p:sp>
        <p:nvSpPr>
          <p:cNvPr id="10" name="Rectangle 9">
            <a:extLst>
              <a:ext uri="{FF2B5EF4-FFF2-40B4-BE49-F238E27FC236}">
                <a16:creationId xmlns:a16="http://schemas.microsoft.com/office/drawing/2014/main" id="{DA886977-8617-469D-9992-CA6CF00CF71C}"/>
              </a:ext>
            </a:extLst>
          </p:cNvPr>
          <p:cNvSpPr/>
          <p:nvPr/>
        </p:nvSpPr>
        <p:spPr>
          <a:xfrm>
            <a:off x="664249" y="1561678"/>
            <a:ext cx="8124151" cy="4770537"/>
          </a:xfrm>
          <a:prstGeom prst="rect">
            <a:avLst/>
          </a:prstGeom>
        </p:spPr>
        <p:txBody>
          <a:bodyPr wrap="square">
            <a:spAutoFit/>
          </a:bodyPr>
          <a:lstStyle/>
          <a:p>
            <a:pPr algn="ctr"/>
            <a:r>
              <a:rPr lang="en-US" b="1" dirty="0">
                <a:solidFill>
                  <a:srgbClr val="188E2E"/>
                </a:solidFill>
                <a:latin typeface="+mj-lt"/>
                <a:ea typeface="Calibri" charset="0"/>
                <a:cs typeface="Arial" panose="020B0604020202020204" pitchFamily="34" charset="0"/>
              </a:rPr>
              <a:t>Change Support Question:  </a:t>
            </a:r>
          </a:p>
          <a:p>
            <a:pPr algn="ctr"/>
            <a:r>
              <a:rPr lang="en-NZ" b="1" i="1" dirty="0">
                <a:solidFill>
                  <a:srgbClr val="188E2E"/>
                </a:solidFill>
                <a:latin typeface="+mj-lt"/>
                <a:ea typeface="Calibri" charset="0"/>
                <a:cs typeface="Arial" panose="020B0604020202020204" pitchFamily="34" charset="0"/>
              </a:rPr>
              <a:t>My manager keeps me up to date on the Te </a:t>
            </a:r>
            <a:r>
              <a:rPr lang="en-NZ" b="1" i="1" dirty="0" err="1">
                <a:solidFill>
                  <a:srgbClr val="188E2E"/>
                </a:solidFill>
                <a:latin typeface="+mj-lt"/>
                <a:ea typeface="Calibri" charset="0"/>
                <a:cs typeface="Arial" panose="020B0604020202020204" pitchFamily="34" charset="0"/>
              </a:rPr>
              <a:t>Pūkenga</a:t>
            </a:r>
            <a:r>
              <a:rPr lang="en-NZ" b="1" i="1" dirty="0">
                <a:solidFill>
                  <a:srgbClr val="188E2E"/>
                </a:solidFill>
                <a:latin typeface="+mj-lt"/>
                <a:ea typeface="Calibri" charset="0"/>
                <a:cs typeface="Arial" panose="020B0604020202020204" pitchFamily="34" charset="0"/>
              </a:rPr>
              <a:t> changes</a:t>
            </a:r>
            <a:endParaRPr lang="en-US" sz="1867" baseline="30000" dirty="0">
              <a:latin typeface="+mj-lt"/>
              <a:cs typeface="Arial" panose="020B0604020202020204" pitchFamily="34" charset="0"/>
            </a:endParaRPr>
          </a:p>
          <a:p>
            <a:pPr>
              <a:spcBef>
                <a:spcPts val="600"/>
              </a:spcBef>
            </a:pPr>
            <a:r>
              <a:rPr lang="en-NZ" sz="1600" b="1" i="1" dirty="0">
                <a:latin typeface="+mn-lt"/>
                <a:cs typeface="Arial" panose="020B0604020202020204" pitchFamily="34" charset="0"/>
              </a:rPr>
              <a:t>Common themes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Significant support for managers – </a:t>
            </a:r>
            <a:r>
              <a:rPr lang="en-NZ" sz="1400" dirty="0">
                <a:latin typeface="+mn-lt"/>
                <a:cs typeface="Arial" panose="020B0604020202020204" pitchFamily="34" charset="0"/>
              </a:rPr>
              <a:t>recognition that managers are largely doing the absolute best they can; information is too high level and lacks clarity; low scores in this area are not a reflection on the manager</a:t>
            </a:r>
            <a:endParaRPr lang="en-NZ" sz="1400" b="1" dirty="0">
              <a:latin typeface="+mn-lt"/>
              <a:cs typeface="Arial" panose="020B0604020202020204" pitchFamily="34" charset="0"/>
            </a:endParaRP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Regular updates – </a:t>
            </a:r>
            <a:r>
              <a:rPr lang="en-NZ" sz="1400" dirty="0">
                <a:latin typeface="+mn-lt"/>
                <a:cs typeface="Arial" panose="020B0604020202020204" pitchFamily="34" charset="0"/>
              </a:rPr>
              <a:t>most managers are providing regular updates through team meetings, emails, etc;  sharing upcoming events &amp; encouraging participation; the issue is the lack of concrete information</a:t>
            </a:r>
            <a:endParaRPr lang="en-NZ" sz="1400" b="1" dirty="0">
              <a:latin typeface="+mn-lt"/>
              <a:cs typeface="Arial" panose="020B0604020202020204" pitchFamily="34" charset="0"/>
            </a:endParaRP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Ongoing uncertainty &amp; lack of clarity – </a:t>
            </a:r>
            <a:r>
              <a:rPr lang="en-NZ" sz="1400" dirty="0">
                <a:latin typeface="+mn-lt"/>
                <a:cs typeface="Arial" panose="020B0604020202020204" pitchFamily="34" charset="0"/>
              </a:rPr>
              <a:t>what information is available is largely being shared but there are too many unanswered questions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Need for better communication from Te </a:t>
            </a:r>
            <a:r>
              <a:rPr lang="en-NZ" sz="1400" b="1" dirty="0" err="1">
                <a:latin typeface="+mn-lt"/>
                <a:cs typeface="Arial" panose="020B0604020202020204" pitchFamily="34" charset="0"/>
              </a:rPr>
              <a:t>Pūkenga</a:t>
            </a:r>
            <a:r>
              <a:rPr lang="en-NZ" sz="1400" b="1" dirty="0">
                <a:latin typeface="+mn-lt"/>
                <a:cs typeface="Arial" panose="020B0604020202020204" pitchFamily="34" charset="0"/>
              </a:rPr>
              <a:t> – </a:t>
            </a:r>
            <a:r>
              <a:rPr lang="en-NZ" sz="1400" dirty="0">
                <a:latin typeface="+mn-lt"/>
                <a:cs typeface="Arial" panose="020B0604020202020204" pitchFamily="34" charset="0"/>
              </a:rPr>
              <a:t>too high level, not concrete enough; volume of information can be overwhelming; request for simpler, briefer, more targeted communication</a:t>
            </a:r>
          </a:p>
          <a:p>
            <a:pPr>
              <a:spcBef>
                <a:spcPts val="600"/>
              </a:spcBef>
            </a:pPr>
            <a:r>
              <a:rPr lang="en-NZ" sz="1600" b="1" i="1" dirty="0">
                <a:latin typeface="+mn-lt"/>
                <a:cs typeface="Arial" panose="020B0604020202020204" pitchFamily="34" charset="0"/>
              </a:rPr>
              <a:t>Less common themes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Limited communication from manager – </a:t>
            </a:r>
            <a:r>
              <a:rPr lang="en-NZ" sz="1400" dirty="0">
                <a:latin typeface="+mn-lt"/>
                <a:cs typeface="Arial" panose="020B0604020202020204" pitchFamily="34" charset="0"/>
              </a:rPr>
              <a:t>limited information; don’t hear much from manager but find out in other ways; not often covered in team meetings; only hear about my area/related to my role not about broader changes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No communication / issues with manager – </a:t>
            </a:r>
            <a:r>
              <a:rPr lang="en-NZ" sz="1400" dirty="0">
                <a:latin typeface="+mn-lt"/>
                <a:cs typeface="Arial" panose="020B0604020202020204" pitchFamily="34" charset="0"/>
              </a:rPr>
              <a:t>(very small number of staff) – no communication; manager not engaging; no discussions in team meetings</a:t>
            </a:r>
            <a:endParaRPr lang="en-US" sz="1600" b="1" dirty="0">
              <a:latin typeface="+mn-lt"/>
              <a:cs typeface="Arial" panose="020B0604020202020204" pitchFamily="34" charset="0"/>
            </a:endParaRPr>
          </a:p>
        </p:txBody>
      </p:sp>
    </p:spTree>
    <p:extLst>
      <p:ext uri="{BB962C8B-B14F-4D97-AF65-F5344CB8AC3E}">
        <p14:creationId xmlns:p14="http://schemas.microsoft.com/office/powerpoint/2010/main" val="116330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0844546-2B78-4540-BEF5-EF7D90C53DF1}"/>
              </a:ext>
            </a:extLst>
          </p:cNvPr>
          <p:cNvSpPr>
            <a:spLocks noGrp="1"/>
          </p:cNvSpPr>
          <p:nvPr>
            <p:ph type="title"/>
          </p:nvPr>
        </p:nvSpPr>
        <p:spPr>
          <a:xfrm>
            <a:off x="1418053" y="463196"/>
            <a:ext cx="7199412" cy="508928"/>
          </a:xfrm>
        </p:spPr>
        <p:txBody>
          <a:bodyPr/>
          <a:lstStyle/>
          <a:p>
            <a:r>
              <a:rPr lang="en-NZ" dirty="0"/>
              <a:t>Feedback Themes</a:t>
            </a:r>
          </a:p>
        </p:txBody>
      </p:sp>
      <p:pic>
        <p:nvPicPr>
          <p:cNvPr id="7" name="Picture 6">
            <a:extLst>
              <a:ext uri="{FF2B5EF4-FFF2-40B4-BE49-F238E27FC236}">
                <a16:creationId xmlns:a16="http://schemas.microsoft.com/office/drawing/2014/main" id="{8293799D-796B-41FB-B7E6-13A350135C48}"/>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6342576" y="153972"/>
            <a:ext cx="2528887" cy="1636303"/>
          </a:xfrm>
          <a:prstGeom prst="rect">
            <a:avLst/>
          </a:prstGeom>
        </p:spPr>
      </p:pic>
      <p:sp>
        <p:nvSpPr>
          <p:cNvPr id="9" name="TextBox 8">
            <a:extLst>
              <a:ext uri="{FF2B5EF4-FFF2-40B4-BE49-F238E27FC236}">
                <a16:creationId xmlns:a16="http://schemas.microsoft.com/office/drawing/2014/main" id="{38C97674-8686-4D33-AF7F-0B547DB1BB2F}"/>
              </a:ext>
            </a:extLst>
          </p:cNvPr>
          <p:cNvSpPr txBox="1"/>
          <p:nvPr/>
        </p:nvSpPr>
        <p:spPr>
          <a:xfrm>
            <a:off x="7215384" y="237372"/>
            <a:ext cx="1310640" cy="830997"/>
          </a:xfrm>
          <a:prstGeom prst="rect">
            <a:avLst/>
          </a:prstGeom>
          <a:noFill/>
        </p:spPr>
        <p:txBody>
          <a:bodyPr wrap="square">
            <a:spAutoFit/>
          </a:bodyPr>
          <a:lstStyle/>
          <a:p>
            <a:pPr algn="ctr"/>
            <a:r>
              <a:rPr lang="en-NZ" sz="1600" dirty="0">
                <a:latin typeface="+mn-lt"/>
                <a:cs typeface="Arial" panose="020B0604020202020204" pitchFamily="34" charset="0"/>
              </a:rPr>
              <a:t>262 responses to this question</a:t>
            </a:r>
            <a:endParaRPr lang="en-NZ" sz="1600" dirty="0"/>
          </a:p>
        </p:txBody>
      </p:sp>
      <p:sp>
        <p:nvSpPr>
          <p:cNvPr id="10" name="Rectangle 9">
            <a:extLst>
              <a:ext uri="{FF2B5EF4-FFF2-40B4-BE49-F238E27FC236}">
                <a16:creationId xmlns:a16="http://schemas.microsoft.com/office/drawing/2014/main" id="{DA886977-8617-469D-9992-CA6CF00CF71C}"/>
              </a:ext>
            </a:extLst>
          </p:cNvPr>
          <p:cNvSpPr/>
          <p:nvPr/>
        </p:nvSpPr>
        <p:spPr>
          <a:xfrm>
            <a:off x="664249" y="1480398"/>
            <a:ext cx="8207214" cy="5170646"/>
          </a:xfrm>
          <a:prstGeom prst="rect">
            <a:avLst/>
          </a:prstGeom>
        </p:spPr>
        <p:txBody>
          <a:bodyPr wrap="square">
            <a:spAutoFit/>
          </a:bodyPr>
          <a:lstStyle/>
          <a:p>
            <a:pPr algn="ctr"/>
            <a:r>
              <a:rPr lang="en-US" b="1" dirty="0">
                <a:solidFill>
                  <a:srgbClr val="188E2E"/>
                </a:solidFill>
                <a:latin typeface="+mj-lt"/>
                <a:ea typeface="Calibri" charset="0"/>
                <a:cs typeface="Arial" panose="020B0604020202020204" pitchFamily="34" charset="0"/>
              </a:rPr>
              <a:t>Change Support Question:  </a:t>
            </a:r>
          </a:p>
          <a:p>
            <a:pPr algn="ctr"/>
            <a:r>
              <a:rPr lang="en-NZ" b="1" i="1" dirty="0">
                <a:solidFill>
                  <a:srgbClr val="188E2E"/>
                </a:solidFill>
                <a:latin typeface="+mj-lt"/>
                <a:ea typeface="Calibri" charset="0"/>
                <a:cs typeface="Arial" panose="020B0604020202020204" pitchFamily="34" charset="0"/>
              </a:rPr>
              <a:t>There are enough tools to support employee wellbeing through change</a:t>
            </a:r>
          </a:p>
          <a:p>
            <a:pPr algn="ctr"/>
            <a:endParaRPr lang="en-NZ" sz="1600" b="1" i="1" dirty="0">
              <a:solidFill>
                <a:srgbClr val="188E2E"/>
              </a:solidFill>
              <a:latin typeface="+mj-lt"/>
              <a:cs typeface="Arial" panose="020B0604020202020204" pitchFamily="34" charset="0"/>
            </a:endParaRPr>
          </a:p>
          <a:p>
            <a:r>
              <a:rPr lang="en-NZ" sz="1600" b="1" i="1" dirty="0">
                <a:latin typeface="+mn-lt"/>
                <a:cs typeface="Arial" panose="020B0604020202020204" pitchFamily="34" charset="0"/>
              </a:rPr>
              <a:t>Common themes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Tools are good but of limited use </a:t>
            </a:r>
            <a:r>
              <a:rPr lang="en-NZ" sz="1400" dirty="0">
                <a:latin typeface="+mn-lt"/>
                <a:cs typeface="Arial" panose="020B0604020202020204" pitchFamily="34" charset="0"/>
              </a:rPr>
              <a:t>– support for tools that are available but they are of limited use when there is </a:t>
            </a:r>
            <a:r>
              <a:rPr lang="en-NZ" sz="1400" b="1" dirty="0">
                <a:latin typeface="+mn-lt"/>
                <a:cs typeface="Arial" panose="020B0604020202020204" pitchFamily="34" charset="0"/>
              </a:rPr>
              <a:t>ongoing uncertainty/lack of clarity </a:t>
            </a:r>
            <a:r>
              <a:rPr lang="en-NZ" sz="1400" dirty="0">
                <a:latin typeface="+mn-lt"/>
                <a:cs typeface="Arial" panose="020B0604020202020204" pitchFamily="34" charset="0"/>
              </a:rPr>
              <a:t>and lack of </a:t>
            </a:r>
            <a:r>
              <a:rPr lang="en-NZ" sz="1400" b="1" dirty="0">
                <a:latin typeface="+mn-lt"/>
                <a:cs typeface="Arial" panose="020B0604020202020204" pitchFamily="34" charset="0"/>
              </a:rPr>
              <a:t>job security </a:t>
            </a:r>
          </a:p>
          <a:p>
            <a:pPr algn="ctr">
              <a:spcBef>
                <a:spcPts val="600"/>
              </a:spcBef>
            </a:pPr>
            <a:r>
              <a:rPr lang="en-NZ" sz="1400" i="1" dirty="0">
                <a:solidFill>
                  <a:srgbClr val="00B050"/>
                </a:solidFill>
                <a:latin typeface="+mn-lt"/>
                <a:cs typeface="Arial" panose="020B0604020202020204" pitchFamily="34" charset="0"/>
              </a:rPr>
              <a:t>all the tools in the world won’t help / wellbeing tools are of limited use without job security</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Lack of awareness </a:t>
            </a:r>
            <a:r>
              <a:rPr lang="en-NZ" sz="1400" dirty="0">
                <a:latin typeface="+mn-lt"/>
                <a:cs typeface="Arial" panose="020B0604020202020204" pitchFamily="34" charset="0"/>
              </a:rPr>
              <a:t>in some areas about what tools are available; not sure what is meant by “tools”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Time to engage </a:t>
            </a:r>
            <a:r>
              <a:rPr lang="en-NZ" sz="1400" dirty="0">
                <a:latin typeface="+mn-lt"/>
                <a:cs typeface="Arial" panose="020B0604020202020204" pitchFamily="34" charset="0"/>
              </a:rPr>
              <a:t>with wellbeing tools and support mechanisms is challenging; exacerbated by ongoing </a:t>
            </a:r>
            <a:r>
              <a:rPr lang="en-NZ" sz="1400" b="1" dirty="0">
                <a:latin typeface="+mn-lt"/>
                <a:cs typeface="Arial" panose="020B0604020202020204" pitchFamily="34" charset="0"/>
              </a:rPr>
              <a:t>workload/resource issues;  </a:t>
            </a:r>
            <a:r>
              <a:rPr lang="en-NZ" sz="1400" dirty="0">
                <a:latin typeface="+mn-lt"/>
                <a:cs typeface="Arial" panose="020B0604020202020204" pitchFamily="34" charset="0"/>
              </a:rPr>
              <a:t>staff need to be given time to attend and workload managed to enable</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Need more targeted/tailored tools – </a:t>
            </a:r>
            <a:r>
              <a:rPr lang="en-NZ" sz="1400" dirty="0">
                <a:latin typeface="+mn-lt"/>
                <a:cs typeface="Arial" panose="020B0604020202020204" pitchFamily="34" charset="0"/>
              </a:rPr>
              <a:t>those available are too generic/superficial; need to be more tailored, targeted, “on the ground”;  need concrete, specific support in our roles, not more wellbeing workshops; more face to face, one on one support and conversation</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Biggest need for support is around workload – </a:t>
            </a:r>
            <a:r>
              <a:rPr lang="en-NZ" sz="1400" dirty="0">
                <a:latin typeface="+mn-lt"/>
                <a:cs typeface="Arial" panose="020B0604020202020204" pitchFamily="34" charset="0"/>
              </a:rPr>
              <a:t>increased for many; no support in terms of additional resource; concern about even higher workload coming with transition, new processes etc.</a:t>
            </a:r>
            <a:endParaRPr lang="en-NZ" sz="1400" b="1" dirty="0">
              <a:latin typeface="+mn-lt"/>
              <a:cs typeface="Arial" panose="020B0604020202020204" pitchFamily="34" charset="0"/>
            </a:endParaRPr>
          </a:p>
          <a:p>
            <a:pPr>
              <a:spcBef>
                <a:spcPts val="600"/>
              </a:spcBef>
            </a:pPr>
            <a:r>
              <a:rPr lang="en-NZ" sz="1600" b="1" i="1" dirty="0">
                <a:latin typeface="+mn-lt"/>
                <a:cs typeface="Arial" panose="020B0604020202020204" pitchFamily="34" charset="0"/>
              </a:rPr>
              <a:t>Less common themes</a:t>
            </a:r>
            <a:endParaRPr lang="en-NZ" sz="1400" b="1" i="1" dirty="0">
              <a:latin typeface="+mn-lt"/>
              <a:cs typeface="Arial" panose="020B0604020202020204" pitchFamily="34" charset="0"/>
            </a:endParaRP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Loss of gym facilities – </a:t>
            </a:r>
            <a:r>
              <a:rPr lang="en-NZ" sz="1400" dirty="0">
                <a:latin typeface="+mn-lt"/>
                <a:cs typeface="Arial" panose="020B0604020202020204" pitchFamily="34" charset="0"/>
              </a:rPr>
              <a:t>impact of this; was a valuable support mechanism for some staff</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Resilience – </a:t>
            </a:r>
            <a:r>
              <a:rPr lang="en-NZ" sz="1400" dirty="0">
                <a:latin typeface="+mn-lt"/>
                <a:cs typeface="Arial" panose="020B0604020202020204" pitchFamily="34" charset="0"/>
              </a:rPr>
              <a:t>acknowledgement that individuals have a role to play in developing their own resilience</a:t>
            </a:r>
            <a:endParaRPr lang="en-NZ" sz="1400" b="1" dirty="0">
              <a:latin typeface="+mn-lt"/>
              <a:cs typeface="Arial" panose="020B0604020202020204" pitchFamily="34" charset="0"/>
            </a:endParaRPr>
          </a:p>
          <a:p>
            <a:pPr marL="285750" indent="-285750">
              <a:spcBef>
                <a:spcPts val="600"/>
              </a:spcBef>
              <a:buFont typeface="Arial" panose="020B0604020202020204" pitchFamily="34" charset="0"/>
              <a:buChar char="•"/>
            </a:pPr>
            <a:r>
              <a:rPr lang="en-US" sz="1400" b="1" dirty="0">
                <a:latin typeface="+mn-lt"/>
                <a:cs typeface="Arial" panose="020B0604020202020204" pitchFamily="34" charset="0"/>
              </a:rPr>
              <a:t>Peer support </a:t>
            </a:r>
            <a:r>
              <a:rPr lang="en-US" sz="1400" dirty="0">
                <a:latin typeface="+mn-lt"/>
                <a:cs typeface="Arial" panose="020B0604020202020204" pitchFamily="34" charset="0"/>
              </a:rPr>
              <a:t>is important; team collegiality; value of peer support in changing context</a:t>
            </a:r>
          </a:p>
        </p:txBody>
      </p:sp>
    </p:spTree>
    <p:extLst>
      <p:ext uri="{BB962C8B-B14F-4D97-AF65-F5344CB8AC3E}">
        <p14:creationId xmlns:p14="http://schemas.microsoft.com/office/powerpoint/2010/main" val="135242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0844546-2B78-4540-BEF5-EF7D90C53DF1}"/>
              </a:ext>
            </a:extLst>
          </p:cNvPr>
          <p:cNvSpPr>
            <a:spLocks noGrp="1"/>
          </p:cNvSpPr>
          <p:nvPr>
            <p:ph type="title"/>
          </p:nvPr>
        </p:nvSpPr>
        <p:spPr>
          <a:xfrm>
            <a:off x="1418053" y="463196"/>
            <a:ext cx="7199412" cy="508928"/>
          </a:xfrm>
        </p:spPr>
        <p:txBody>
          <a:bodyPr/>
          <a:lstStyle/>
          <a:p>
            <a:r>
              <a:rPr lang="en-NZ" dirty="0"/>
              <a:t>Feedback Themes</a:t>
            </a:r>
          </a:p>
        </p:txBody>
      </p:sp>
      <p:pic>
        <p:nvPicPr>
          <p:cNvPr id="7" name="Picture 6">
            <a:extLst>
              <a:ext uri="{FF2B5EF4-FFF2-40B4-BE49-F238E27FC236}">
                <a16:creationId xmlns:a16="http://schemas.microsoft.com/office/drawing/2014/main" id="{8293799D-796B-41FB-B7E6-13A350135C48}"/>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6342576" y="153972"/>
            <a:ext cx="2528887" cy="1636303"/>
          </a:xfrm>
          <a:prstGeom prst="rect">
            <a:avLst/>
          </a:prstGeom>
        </p:spPr>
      </p:pic>
      <p:sp>
        <p:nvSpPr>
          <p:cNvPr id="9" name="TextBox 8">
            <a:extLst>
              <a:ext uri="{FF2B5EF4-FFF2-40B4-BE49-F238E27FC236}">
                <a16:creationId xmlns:a16="http://schemas.microsoft.com/office/drawing/2014/main" id="{38C97674-8686-4D33-AF7F-0B547DB1BB2F}"/>
              </a:ext>
            </a:extLst>
          </p:cNvPr>
          <p:cNvSpPr txBox="1"/>
          <p:nvPr/>
        </p:nvSpPr>
        <p:spPr>
          <a:xfrm>
            <a:off x="7215384" y="237372"/>
            <a:ext cx="1310640" cy="830997"/>
          </a:xfrm>
          <a:prstGeom prst="rect">
            <a:avLst/>
          </a:prstGeom>
          <a:noFill/>
        </p:spPr>
        <p:txBody>
          <a:bodyPr wrap="square">
            <a:spAutoFit/>
          </a:bodyPr>
          <a:lstStyle/>
          <a:p>
            <a:pPr algn="ctr"/>
            <a:r>
              <a:rPr lang="en-NZ" sz="1600" dirty="0">
                <a:latin typeface="+mn-lt"/>
                <a:cs typeface="Arial" panose="020B0604020202020204" pitchFamily="34" charset="0"/>
              </a:rPr>
              <a:t>233 responses to this question</a:t>
            </a:r>
            <a:endParaRPr lang="en-NZ" sz="1600" dirty="0"/>
          </a:p>
        </p:txBody>
      </p:sp>
      <p:sp>
        <p:nvSpPr>
          <p:cNvPr id="10" name="Rectangle 9">
            <a:extLst>
              <a:ext uri="{FF2B5EF4-FFF2-40B4-BE49-F238E27FC236}">
                <a16:creationId xmlns:a16="http://schemas.microsoft.com/office/drawing/2014/main" id="{DA886977-8617-469D-9992-CA6CF00CF71C}"/>
              </a:ext>
            </a:extLst>
          </p:cNvPr>
          <p:cNvSpPr/>
          <p:nvPr/>
        </p:nvSpPr>
        <p:spPr>
          <a:xfrm>
            <a:off x="664249" y="1480398"/>
            <a:ext cx="8207214" cy="4801314"/>
          </a:xfrm>
          <a:prstGeom prst="rect">
            <a:avLst/>
          </a:prstGeom>
        </p:spPr>
        <p:txBody>
          <a:bodyPr wrap="square">
            <a:spAutoFit/>
          </a:bodyPr>
          <a:lstStyle/>
          <a:p>
            <a:pPr algn="ctr"/>
            <a:r>
              <a:rPr lang="en-US" b="1" dirty="0">
                <a:solidFill>
                  <a:srgbClr val="188E2E"/>
                </a:solidFill>
                <a:latin typeface="+mj-lt"/>
                <a:ea typeface="Calibri" charset="0"/>
                <a:cs typeface="Arial" panose="020B0604020202020204" pitchFamily="34" charset="0"/>
              </a:rPr>
              <a:t>Change Support Question:  </a:t>
            </a:r>
          </a:p>
          <a:p>
            <a:pPr algn="ctr"/>
            <a:r>
              <a:rPr lang="en-NZ" b="1" i="1" dirty="0">
                <a:solidFill>
                  <a:srgbClr val="188E2E"/>
                </a:solidFill>
                <a:latin typeface="+mj-lt"/>
                <a:ea typeface="Calibri" charset="0"/>
                <a:cs typeface="Arial" panose="020B0604020202020204" pitchFamily="34" charset="0"/>
              </a:rPr>
              <a:t>My manager supports me through any changes happening at work</a:t>
            </a:r>
          </a:p>
          <a:p>
            <a:pPr algn="ctr"/>
            <a:endParaRPr lang="en-NZ" sz="1600" b="1" i="1" dirty="0">
              <a:solidFill>
                <a:srgbClr val="188E2E"/>
              </a:solidFill>
              <a:latin typeface="+mj-lt"/>
              <a:cs typeface="Arial" panose="020B0604020202020204" pitchFamily="34" charset="0"/>
            </a:endParaRPr>
          </a:p>
          <a:p>
            <a:r>
              <a:rPr lang="en-NZ" sz="1600" b="1" i="1" dirty="0">
                <a:latin typeface="+mn-lt"/>
                <a:cs typeface="Arial" panose="020B0604020202020204" pitchFamily="34" charset="0"/>
              </a:rPr>
              <a:t>Common themes</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Great support from manager – </a:t>
            </a:r>
            <a:r>
              <a:rPr lang="en-NZ" sz="1400" dirty="0">
                <a:latin typeface="+mn-lt"/>
                <a:cs typeface="Arial" panose="020B0604020202020204" pitchFamily="34" charset="0"/>
              </a:rPr>
              <a:t>very supportive; open, approachable; trusted; available &amp; accessible; doing their best in a very difficult environment; full confidence in manager</a:t>
            </a:r>
          </a:p>
          <a:p>
            <a:pPr marL="285750" indent="-285750">
              <a:spcBef>
                <a:spcPts val="600"/>
              </a:spcBef>
              <a:buFont typeface="Arial" panose="020B0604020202020204" pitchFamily="34" charset="0"/>
              <a:buChar char="•"/>
            </a:pPr>
            <a:r>
              <a:rPr lang="en-NZ" sz="1400" dirty="0">
                <a:latin typeface="+mn-lt"/>
                <a:cs typeface="Arial" panose="020B0604020202020204" pitchFamily="34" charset="0"/>
              </a:rPr>
              <a:t>Recognition that managers are </a:t>
            </a:r>
            <a:r>
              <a:rPr lang="en-NZ" sz="1400" b="1" dirty="0">
                <a:latin typeface="+mn-lt"/>
                <a:cs typeface="Arial" panose="020B0604020202020204" pitchFamily="34" charset="0"/>
              </a:rPr>
              <a:t>constrained by lack of information </a:t>
            </a:r>
            <a:r>
              <a:rPr lang="en-NZ" sz="1400" dirty="0">
                <a:latin typeface="+mn-lt"/>
                <a:cs typeface="Arial" panose="020B0604020202020204" pitchFamily="34" charset="0"/>
              </a:rPr>
              <a:t>and are themselves dealing with the same </a:t>
            </a:r>
            <a:r>
              <a:rPr lang="en-NZ" sz="1400" b="1" dirty="0">
                <a:latin typeface="+mn-lt"/>
                <a:cs typeface="Arial" panose="020B0604020202020204" pitchFamily="34" charset="0"/>
              </a:rPr>
              <a:t>ongoing uncertainty and lack of clarity</a:t>
            </a:r>
            <a:endParaRPr lang="en-NZ" sz="1400" dirty="0">
              <a:latin typeface="+mn-lt"/>
              <a:cs typeface="Arial" panose="020B0604020202020204" pitchFamily="34" charset="0"/>
            </a:endParaRP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Concern about manager wellbeing </a:t>
            </a:r>
            <a:r>
              <a:rPr lang="en-NZ" sz="1400" dirty="0">
                <a:latin typeface="+mn-lt"/>
                <a:cs typeface="Arial" panose="020B0604020202020204" pitchFamily="34" charset="0"/>
              </a:rPr>
              <a:t>– recognition that managers are grappling with their own workload/uncertainties; some managers are too overwhelmed/overworked to be able to provide the required level of support </a:t>
            </a:r>
          </a:p>
          <a:p>
            <a:pPr marL="285750" indent="-285750">
              <a:spcBef>
                <a:spcPts val="600"/>
              </a:spcBef>
              <a:buFont typeface="Arial" panose="020B0604020202020204" pitchFamily="34" charset="0"/>
              <a:buChar char="•"/>
            </a:pPr>
            <a:r>
              <a:rPr lang="en-NZ" sz="1400" dirty="0">
                <a:latin typeface="+mn-lt"/>
                <a:cs typeface="Arial" panose="020B0604020202020204" pitchFamily="34" charset="0"/>
              </a:rPr>
              <a:t>Biggest support need is around </a:t>
            </a:r>
            <a:r>
              <a:rPr lang="en-NZ" sz="1400" b="1" dirty="0">
                <a:latin typeface="+mn-lt"/>
                <a:cs typeface="Arial" panose="020B0604020202020204" pitchFamily="34" charset="0"/>
              </a:rPr>
              <a:t>workload/resource </a:t>
            </a:r>
            <a:r>
              <a:rPr lang="en-NZ" sz="1400" dirty="0">
                <a:latin typeface="+mn-lt"/>
                <a:cs typeface="Arial" panose="020B0604020202020204" pitchFamily="34" charset="0"/>
              </a:rPr>
              <a:t>– not enough resources to alleviate the workload and to free up manager/team time to provide support </a:t>
            </a:r>
          </a:p>
          <a:p>
            <a:pPr>
              <a:spcBef>
                <a:spcPts val="600"/>
              </a:spcBef>
            </a:pPr>
            <a:r>
              <a:rPr lang="en-NZ" sz="1600" b="1" i="1" dirty="0">
                <a:latin typeface="+mn-lt"/>
                <a:cs typeface="Arial" panose="020B0604020202020204" pitchFamily="34" charset="0"/>
              </a:rPr>
              <a:t>Less common themes</a:t>
            </a:r>
            <a:endParaRPr lang="en-NZ" sz="1400" b="1" i="1" dirty="0">
              <a:latin typeface="+mn-lt"/>
              <a:cs typeface="Arial" panose="020B0604020202020204" pitchFamily="34" charset="0"/>
            </a:endParaRP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Not the manager’s job – </a:t>
            </a:r>
            <a:r>
              <a:rPr lang="en-NZ" sz="1400" dirty="0">
                <a:latin typeface="+mn-lt"/>
                <a:cs typeface="Arial" panose="020B0604020202020204" pitchFamily="34" charset="0"/>
              </a:rPr>
              <a:t>a few didn’t feel that providing support was the manager’s job, that Te </a:t>
            </a:r>
            <a:r>
              <a:rPr lang="en-NZ" sz="1400" dirty="0" err="1">
                <a:latin typeface="+mn-lt"/>
                <a:cs typeface="Arial" panose="020B0604020202020204" pitchFamily="34" charset="0"/>
              </a:rPr>
              <a:t>Pūkenga</a:t>
            </a:r>
            <a:r>
              <a:rPr lang="en-NZ" sz="1400" dirty="0">
                <a:latin typeface="+mn-lt"/>
                <a:cs typeface="Arial" panose="020B0604020202020204" pitchFamily="34" charset="0"/>
              </a:rPr>
              <a:t> should be providing the support required</a:t>
            </a:r>
            <a:endParaRPr lang="en-NZ" sz="1400" b="1" dirty="0">
              <a:latin typeface="+mn-lt"/>
              <a:cs typeface="Arial" panose="020B0604020202020204" pitchFamily="34" charset="0"/>
            </a:endParaRP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Executive support – </a:t>
            </a:r>
            <a:r>
              <a:rPr lang="en-NZ" sz="1400" dirty="0">
                <a:latin typeface="+mn-lt"/>
                <a:cs typeface="Arial" panose="020B0604020202020204" pitchFamily="34" charset="0"/>
              </a:rPr>
              <a:t>a few felt this was lacking; a few commented on positive support from executive</a:t>
            </a:r>
          </a:p>
          <a:p>
            <a:pPr marL="285750" indent="-285750">
              <a:spcBef>
                <a:spcPts val="600"/>
              </a:spcBef>
              <a:buFont typeface="Arial" panose="020B0604020202020204" pitchFamily="34" charset="0"/>
              <a:buChar char="•"/>
            </a:pPr>
            <a:r>
              <a:rPr lang="en-NZ" sz="1400" b="1" dirty="0">
                <a:latin typeface="+mn-lt"/>
                <a:cs typeface="Arial" panose="020B0604020202020204" pitchFamily="34" charset="0"/>
              </a:rPr>
              <a:t>No support from manager or support not needed – </a:t>
            </a:r>
            <a:r>
              <a:rPr lang="en-NZ" sz="1400" dirty="0">
                <a:latin typeface="+mn-lt"/>
                <a:cs typeface="Arial" panose="020B0604020202020204" pitchFamily="34" charset="0"/>
              </a:rPr>
              <a:t>no real support provided; no support required</a:t>
            </a:r>
            <a:endParaRPr lang="en-NZ" sz="1400" b="1" dirty="0">
              <a:latin typeface="+mn-lt"/>
              <a:cs typeface="Arial" panose="020B0604020202020204" pitchFamily="34" charset="0"/>
            </a:endParaRPr>
          </a:p>
        </p:txBody>
      </p:sp>
    </p:spTree>
    <p:extLst>
      <p:ext uri="{BB962C8B-B14F-4D97-AF65-F5344CB8AC3E}">
        <p14:creationId xmlns:p14="http://schemas.microsoft.com/office/powerpoint/2010/main" val="1896403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2481" y="1992748"/>
            <a:ext cx="5955165" cy="2278823"/>
          </a:xfrm>
        </p:spPr>
        <p:txBody>
          <a:bodyPr/>
          <a:lstStyle/>
          <a:p>
            <a:r>
              <a:rPr lang="en-NZ" sz="3600" dirty="0">
                <a:solidFill>
                  <a:schemeClr val="bg1">
                    <a:lumMod val="50000"/>
                  </a:schemeClr>
                </a:solidFill>
                <a:latin typeface="Arial" panose="020B0604020202020204" pitchFamily="34" charset="0"/>
                <a:cs typeface="Arial" panose="020B0604020202020204" pitchFamily="34" charset="0"/>
              </a:rPr>
              <a:t>Appendix</a:t>
            </a:r>
            <a:br>
              <a:rPr lang="en-NZ" sz="3600" dirty="0">
                <a:solidFill>
                  <a:schemeClr val="bg1">
                    <a:lumMod val="50000"/>
                  </a:schemeClr>
                </a:solidFill>
                <a:latin typeface="Arial" panose="020B0604020202020204" pitchFamily="34" charset="0"/>
                <a:cs typeface="Arial" panose="020B0604020202020204" pitchFamily="34" charset="0"/>
              </a:rPr>
            </a:br>
            <a:br>
              <a:rPr lang="en-NZ" sz="1600" dirty="0">
                <a:solidFill>
                  <a:schemeClr val="bg1">
                    <a:lumMod val="50000"/>
                  </a:schemeClr>
                </a:solidFill>
                <a:latin typeface="Arial" panose="020B0604020202020204" pitchFamily="34" charset="0"/>
                <a:cs typeface="Arial" panose="020B0604020202020204" pitchFamily="34" charset="0"/>
              </a:rPr>
            </a:br>
            <a:r>
              <a:rPr lang="en-NZ" sz="2400" dirty="0">
                <a:solidFill>
                  <a:schemeClr val="bg1">
                    <a:lumMod val="50000"/>
                  </a:schemeClr>
                </a:solidFill>
                <a:latin typeface="Arial" panose="020B0604020202020204" pitchFamily="34" charset="0"/>
                <a:cs typeface="Arial" panose="020B0604020202020204" pitchFamily="34" charset="0"/>
              </a:rPr>
              <a:t>Team Results</a:t>
            </a:r>
            <a:endParaRPr lang="en-NZ" sz="3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23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19</a:t>
            </a:fld>
            <a:endParaRPr lang="en-NZ" sz="1200" dirty="0">
              <a:solidFill>
                <a:schemeClr val="tx1">
                  <a:tint val="75000"/>
                </a:schemeClr>
              </a:solidFill>
            </a:endParaRPr>
          </a:p>
        </p:txBody>
      </p:sp>
      <p:sp>
        <p:nvSpPr>
          <p:cNvPr id="14" name="Title 3">
            <a:extLst>
              <a:ext uri="{FF2B5EF4-FFF2-40B4-BE49-F238E27FC236}">
                <a16:creationId xmlns:a16="http://schemas.microsoft.com/office/drawing/2014/main" id="{11F494BA-CA70-44C1-A293-7B9A404C208B}"/>
              </a:ext>
            </a:extLst>
          </p:cNvPr>
          <p:cNvSpPr txBox="1">
            <a:spLocks/>
          </p:cNvSpPr>
          <p:nvPr/>
        </p:nvSpPr>
        <p:spPr bwMode="auto">
          <a:xfrm>
            <a:off x="1356251" y="278124"/>
            <a:ext cx="7536765" cy="8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b="1" dirty="0">
                <a:latin typeface="Arial" panose="020B0604020202020204" pitchFamily="34" charset="0"/>
                <a:cs typeface="Arial" panose="020B0604020202020204" pitchFamily="34" charset="0"/>
              </a:rPr>
              <a:t>Change Support Questions</a:t>
            </a:r>
          </a:p>
          <a:p>
            <a:r>
              <a:rPr lang="en-NZ" sz="2000" b="1" dirty="0">
                <a:solidFill>
                  <a:schemeClr val="bg1">
                    <a:lumMod val="50000"/>
                  </a:schemeClr>
                </a:solidFill>
                <a:latin typeface="Arial" panose="020B0604020202020204" pitchFamily="34" charset="0"/>
                <a:cs typeface="Arial" panose="020B0604020202020204" pitchFamily="34" charset="0"/>
              </a:rPr>
              <a:t>- Average ratings for all teams</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6DD9FF5-753D-4926-96A4-1CEC287C1EC0}"/>
              </a:ext>
            </a:extLst>
          </p:cNvPr>
          <p:cNvSpPr/>
          <p:nvPr/>
        </p:nvSpPr>
        <p:spPr>
          <a:xfrm>
            <a:off x="717181" y="1632577"/>
            <a:ext cx="8426819" cy="400110"/>
          </a:xfrm>
          <a:prstGeom prst="rect">
            <a:avLst/>
          </a:prstGeom>
        </p:spPr>
        <p:txBody>
          <a:bodyPr wrap="square">
            <a:spAutoFit/>
          </a:bodyPr>
          <a:lstStyle/>
          <a:p>
            <a:r>
              <a:rPr lang="en-US" sz="2000" b="1" dirty="0">
                <a:solidFill>
                  <a:srgbClr val="188E2E"/>
                </a:solidFill>
                <a:latin typeface="+mj-lt"/>
                <a:ea typeface="Calibri" charset="0"/>
                <a:cs typeface="Arial" panose="020B0604020202020204" pitchFamily="34" charset="0"/>
              </a:rPr>
              <a:t>Question:  </a:t>
            </a:r>
            <a:r>
              <a:rPr lang="en-US" sz="2000" b="1" i="1" dirty="0">
                <a:solidFill>
                  <a:srgbClr val="188E2E"/>
                </a:solidFill>
                <a:latin typeface="+mj-lt"/>
                <a:ea typeface="Calibri" charset="0"/>
                <a:cs typeface="Arial" panose="020B0604020202020204" pitchFamily="34" charset="0"/>
              </a:rPr>
              <a:t>My manager keeps me up to date on the Te </a:t>
            </a:r>
            <a:r>
              <a:rPr lang="en-US" sz="2000" b="1" i="1" dirty="0" err="1">
                <a:solidFill>
                  <a:srgbClr val="188E2E"/>
                </a:solidFill>
                <a:latin typeface="+mj-lt"/>
                <a:ea typeface="Calibri" charset="0"/>
                <a:cs typeface="Arial" panose="020B0604020202020204" pitchFamily="34" charset="0"/>
              </a:rPr>
              <a:t>Pūkenga</a:t>
            </a:r>
            <a:r>
              <a:rPr lang="en-US" sz="2000" b="1" i="1" dirty="0">
                <a:solidFill>
                  <a:srgbClr val="188E2E"/>
                </a:solidFill>
                <a:latin typeface="+mj-lt"/>
                <a:ea typeface="Calibri" charset="0"/>
                <a:cs typeface="Arial" panose="020B0604020202020204" pitchFamily="34" charset="0"/>
              </a:rPr>
              <a:t> changes</a:t>
            </a:r>
          </a:p>
        </p:txBody>
      </p:sp>
      <p:graphicFrame>
        <p:nvGraphicFramePr>
          <p:cNvPr id="7" name="Table 6">
            <a:extLst>
              <a:ext uri="{FF2B5EF4-FFF2-40B4-BE49-F238E27FC236}">
                <a16:creationId xmlns:a16="http://schemas.microsoft.com/office/drawing/2014/main" id="{12352E66-C54F-4800-9F14-76CCC600D8FD}"/>
              </a:ext>
            </a:extLst>
          </p:cNvPr>
          <p:cNvGraphicFramePr>
            <a:graphicFrameLocks noGrp="1"/>
          </p:cNvGraphicFramePr>
          <p:nvPr>
            <p:extLst>
              <p:ext uri="{D42A27DB-BD31-4B8C-83A1-F6EECF244321}">
                <p14:modId xmlns:p14="http://schemas.microsoft.com/office/powerpoint/2010/main" val="1996945730"/>
              </p:ext>
            </p:extLst>
          </p:nvPr>
        </p:nvGraphicFramePr>
        <p:xfrm>
          <a:off x="1356251" y="2201205"/>
          <a:ext cx="3052348" cy="4115325"/>
        </p:xfrm>
        <a:graphic>
          <a:graphicData uri="http://schemas.openxmlformats.org/drawingml/2006/table">
            <a:tbl>
              <a:tblPr>
                <a:tableStyleId>{5C22544A-7EE6-4342-B048-85BDC9FD1C3A}</a:tableStyleId>
              </a:tblPr>
              <a:tblGrid>
                <a:gridCol w="2312741">
                  <a:extLst>
                    <a:ext uri="{9D8B030D-6E8A-4147-A177-3AD203B41FA5}">
                      <a16:colId xmlns:a16="http://schemas.microsoft.com/office/drawing/2014/main" val="180824032"/>
                    </a:ext>
                  </a:extLst>
                </a:gridCol>
                <a:gridCol w="739607">
                  <a:extLst>
                    <a:ext uri="{9D8B030D-6E8A-4147-A177-3AD203B41FA5}">
                      <a16:colId xmlns:a16="http://schemas.microsoft.com/office/drawing/2014/main" val="668199400"/>
                    </a:ext>
                  </a:extLst>
                </a:gridCol>
              </a:tblGrid>
              <a:tr h="274355">
                <a:tc>
                  <a:txBody>
                    <a:bodyPr/>
                    <a:lstStyle/>
                    <a:p>
                      <a:pPr marL="92075" indent="-92075" algn="l" fontAlgn="b"/>
                      <a:r>
                        <a:rPr lang="en-NZ" sz="1200" b="0" i="0" u="none" strike="noStrike" dirty="0">
                          <a:solidFill>
                            <a:srgbClr val="000000"/>
                          </a:solidFill>
                          <a:effectLst/>
                          <a:latin typeface="Calibri" panose="020F0502020204030204" pitchFamily="34" charset="0"/>
                        </a:rPr>
                        <a:t>Office of CEO</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9.5</a:t>
                      </a:r>
                    </a:p>
                  </a:txBody>
                  <a:tcPr anchor="ctr"/>
                </a:tc>
                <a:extLst>
                  <a:ext uri="{0D108BD9-81ED-4DB2-BD59-A6C34878D82A}">
                    <a16:rowId xmlns:a16="http://schemas.microsoft.com/office/drawing/2014/main" val="3676115924"/>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Academic Leadership</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9.2</a:t>
                      </a:r>
                    </a:p>
                  </a:txBody>
                  <a:tcPr anchor="ctr"/>
                </a:tc>
                <a:extLst>
                  <a:ext uri="{0D108BD9-81ED-4DB2-BD59-A6C34878D82A}">
                    <a16:rowId xmlns:a16="http://schemas.microsoft.com/office/drawing/2014/main" val="338223464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Community Studies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9.1</a:t>
                      </a:r>
                    </a:p>
                  </a:txBody>
                  <a:tcPr anchor="ctr"/>
                </a:tc>
                <a:extLst>
                  <a:ext uri="{0D108BD9-81ED-4DB2-BD59-A6C34878D82A}">
                    <a16:rowId xmlns:a16="http://schemas.microsoft.com/office/drawing/2014/main" val="29046191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Library &amp; Learning Commons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9.0</a:t>
                      </a:r>
                    </a:p>
                  </a:txBody>
                  <a:tcPr anchor="ctr"/>
                </a:tc>
                <a:extLst>
                  <a:ext uri="{0D108BD9-81ED-4DB2-BD59-A6C34878D82A}">
                    <a16:rowId xmlns:a16="http://schemas.microsoft.com/office/drawing/2014/main" val="2733493127"/>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Human Resources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8.0</a:t>
                      </a:r>
                    </a:p>
                  </a:txBody>
                  <a:tcPr anchor="ctr"/>
                </a:tc>
                <a:extLst>
                  <a:ext uri="{0D108BD9-81ED-4DB2-BD59-A6C34878D82A}">
                    <a16:rowId xmlns:a16="http://schemas.microsoft.com/office/drawing/2014/main" val="172244125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Health Care &amp; Social Practice</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8.2</a:t>
                      </a:r>
                    </a:p>
                  </a:txBody>
                  <a:tcPr anchor="ctr"/>
                </a:tc>
                <a:extLst>
                  <a:ext uri="{0D108BD9-81ED-4DB2-BD59-A6C34878D82A}">
                    <a16:rowId xmlns:a16="http://schemas.microsoft.com/office/drawing/2014/main" val="35764308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Te Korowai Kahurangi</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8.0</a:t>
                      </a:r>
                    </a:p>
                  </a:txBody>
                  <a:tcPr anchor="ctr"/>
                </a:tc>
                <a:extLst>
                  <a:ext uri="{0D108BD9-81ED-4DB2-BD59-A6C34878D82A}">
                    <a16:rowId xmlns:a16="http://schemas.microsoft.com/office/drawing/2014/main" val="17257211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Timetabling</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8.0</a:t>
                      </a:r>
                    </a:p>
                  </a:txBody>
                  <a:tcPr anchor="ctr"/>
                </a:tc>
                <a:extLst>
                  <a:ext uri="{0D108BD9-81ED-4DB2-BD59-A6C34878D82A}">
                    <a16:rowId xmlns:a16="http://schemas.microsoft.com/office/drawing/2014/main" val="76392558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Environmental &amp; Animal Sciences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7.9</a:t>
                      </a:r>
                    </a:p>
                  </a:txBody>
                  <a:tcPr anchor="ctr"/>
                </a:tc>
                <a:extLst>
                  <a:ext uri="{0D108BD9-81ED-4DB2-BD59-A6C34878D82A}">
                    <a16:rowId xmlns:a16="http://schemas.microsoft.com/office/drawing/2014/main" val="289935403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Marketing &amp; Communications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7.9</a:t>
                      </a:r>
                    </a:p>
                  </a:txBody>
                  <a:tcPr anchor="ctr"/>
                </a:tc>
                <a:extLst>
                  <a:ext uri="{0D108BD9-81ED-4DB2-BD59-A6C34878D82A}">
                    <a16:rowId xmlns:a16="http://schemas.microsoft.com/office/drawing/2014/main" val="33559445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Tūāpapa Rangahau</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7.7</a:t>
                      </a:r>
                    </a:p>
                  </a:txBody>
                  <a:tcPr anchor="ctr"/>
                </a:tc>
                <a:extLst>
                  <a:ext uri="{0D108BD9-81ED-4DB2-BD59-A6C34878D82A}">
                    <a16:rowId xmlns:a16="http://schemas.microsoft.com/office/drawing/2014/main" val="173171290"/>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Central</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7.7</a:t>
                      </a:r>
                    </a:p>
                  </a:txBody>
                  <a:tcPr anchor="ctr"/>
                </a:tc>
                <a:extLst>
                  <a:ext uri="{0D108BD9-81ED-4DB2-BD59-A6C34878D82A}">
                    <a16:rowId xmlns:a16="http://schemas.microsoft.com/office/drawing/2014/main" val="3386745604"/>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Creative Industries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7.4</a:t>
                      </a:r>
                    </a:p>
                  </a:txBody>
                  <a:tcPr anchor="ctr"/>
                </a:tc>
                <a:extLst>
                  <a:ext uri="{0D108BD9-81ED-4DB2-BD59-A6C34878D82A}">
                    <a16:rowId xmlns:a16="http://schemas.microsoft.com/office/drawing/2014/main" val="360444125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Heads of School</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7.1</a:t>
                      </a:r>
                    </a:p>
                  </a:txBody>
                  <a:tcPr anchor="ctr"/>
                </a:tc>
                <a:extLst>
                  <a:ext uri="{0D108BD9-81ED-4DB2-BD59-A6C34878D82A}">
                    <a16:rowId xmlns:a16="http://schemas.microsoft.com/office/drawing/2014/main" val="346118883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Enrolment Processing</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7.1</a:t>
                      </a:r>
                    </a:p>
                  </a:txBody>
                  <a:tcPr anchor="ctr"/>
                </a:tc>
                <a:extLst>
                  <a:ext uri="{0D108BD9-81ED-4DB2-BD59-A6C34878D82A}">
                    <a16:rowId xmlns:a16="http://schemas.microsoft.com/office/drawing/2014/main" val="1800314912"/>
                  </a:ext>
                </a:extLst>
              </a:tr>
            </a:tbl>
          </a:graphicData>
        </a:graphic>
      </p:graphicFrame>
      <p:sp>
        <p:nvSpPr>
          <p:cNvPr id="8" name="TextBox 7">
            <a:extLst>
              <a:ext uri="{FF2B5EF4-FFF2-40B4-BE49-F238E27FC236}">
                <a16:creationId xmlns:a16="http://schemas.microsoft.com/office/drawing/2014/main" id="{95D0E7CF-CD6F-462E-B1D0-41C828FFA97E}"/>
              </a:ext>
            </a:extLst>
          </p:cNvPr>
          <p:cNvSpPr txBox="1"/>
          <p:nvPr/>
        </p:nvSpPr>
        <p:spPr>
          <a:xfrm>
            <a:off x="2306844" y="6653566"/>
            <a:ext cx="4825848" cy="253916"/>
          </a:xfrm>
          <a:prstGeom prst="rect">
            <a:avLst/>
          </a:prstGeom>
          <a:noFill/>
        </p:spPr>
        <p:txBody>
          <a:bodyPr wrap="square" rtlCol="0">
            <a:spAutoFit/>
          </a:bodyPr>
          <a:lstStyle/>
          <a:p>
            <a:pPr algn="ctr"/>
            <a:r>
              <a:rPr lang="en-NZ" sz="1000" dirty="0">
                <a:solidFill>
                  <a:schemeClr val="tx1">
                    <a:tint val="75000"/>
                  </a:schemeClr>
                </a:solidFill>
                <a:latin typeface="Verdana" panose="020B0604030504040204" pitchFamily="34" charset="0"/>
                <a:ea typeface="Verdana" panose="020B0604030504040204" pitchFamily="34" charset="0"/>
              </a:rPr>
              <a:t>Note: Averages taken from ratings on a 0-10 scale.</a:t>
            </a:r>
          </a:p>
        </p:txBody>
      </p:sp>
      <p:graphicFrame>
        <p:nvGraphicFramePr>
          <p:cNvPr id="13" name="Table 12">
            <a:extLst>
              <a:ext uri="{FF2B5EF4-FFF2-40B4-BE49-F238E27FC236}">
                <a16:creationId xmlns:a16="http://schemas.microsoft.com/office/drawing/2014/main" id="{73EBB9C2-349D-4E02-9D7F-21ADF974547E}"/>
              </a:ext>
            </a:extLst>
          </p:cNvPr>
          <p:cNvGraphicFramePr>
            <a:graphicFrameLocks noGrp="1"/>
          </p:cNvGraphicFramePr>
          <p:nvPr>
            <p:extLst>
              <p:ext uri="{D42A27DB-BD31-4B8C-83A1-F6EECF244321}">
                <p14:modId xmlns:p14="http://schemas.microsoft.com/office/powerpoint/2010/main" val="2697593448"/>
              </p:ext>
            </p:extLst>
          </p:nvPr>
        </p:nvGraphicFramePr>
        <p:xfrm>
          <a:off x="4623642" y="2201205"/>
          <a:ext cx="3052348" cy="3840970"/>
        </p:xfrm>
        <a:graphic>
          <a:graphicData uri="http://schemas.openxmlformats.org/drawingml/2006/table">
            <a:tbl>
              <a:tblPr>
                <a:tableStyleId>{5C22544A-7EE6-4342-B048-85BDC9FD1C3A}</a:tableStyleId>
              </a:tblPr>
              <a:tblGrid>
                <a:gridCol w="2312741">
                  <a:extLst>
                    <a:ext uri="{9D8B030D-6E8A-4147-A177-3AD203B41FA5}">
                      <a16:colId xmlns:a16="http://schemas.microsoft.com/office/drawing/2014/main" val="180824032"/>
                    </a:ext>
                  </a:extLst>
                </a:gridCol>
                <a:gridCol w="739607">
                  <a:extLst>
                    <a:ext uri="{9D8B030D-6E8A-4147-A177-3AD203B41FA5}">
                      <a16:colId xmlns:a16="http://schemas.microsoft.com/office/drawing/2014/main" val="668199400"/>
                    </a:ext>
                  </a:extLst>
                </a:gridCol>
              </a:tblGrid>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Te Puna Ako</a:t>
                      </a:r>
                    </a:p>
                  </a:txBody>
                  <a:tcPr anchor="ctr"/>
                </a:tc>
                <a:tc>
                  <a:txBody>
                    <a:bodyPr/>
                    <a:lstStyle/>
                    <a:p>
                      <a:pPr algn="ctr" fontAlgn="b"/>
                      <a:r>
                        <a:rPr lang="en-NZ" sz="1200" b="1" i="0" u="none" strike="noStrike" dirty="0">
                          <a:solidFill>
                            <a:srgbClr val="000000"/>
                          </a:solidFill>
                          <a:effectLst/>
                          <a:latin typeface="Calibri" panose="020F0502020204030204" pitchFamily="34" charset="0"/>
                        </a:rPr>
                        <a:t>7.1</a:t>
                      </a:r>
                    </a:p>
                  </a:txBody>
                  <a:tcPr anchor="ctr"/>
                </a:tc>
                <a:extLst>
                  <a:ext uri="{0D108BD9-81ED-4DB2-BD59-A6C34878D82A}">
                    <a16:rowId xmlns:a16="http://schemas.microsoft.com/office/drawing/2014/main" val="76392558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Building Construction &amp; Eng.</a:t>
                      </a:r>
                    </a:p>
                  </a:txBody>
                  <a:tcPr anchor="ctr"/>
                </a:tc>
                <a:tc>
                  <a:txBody>
                    <a:bodyPr/>
                    <a:lstStyle/>
                    <a:p>
                      <a:pPr algn="ctr" fontAlgn="b"/>
                      <a:r>
                        <a:rPr lang="en-NZ" sz="1200" b="1" i="0" u="none" strike="noStrike" dirty="0">
                          <a:solidFill>
                            <a:srgbClr val="000000"/>
                          </a:solidFill>
                          <a:effectLst/>
                          <a:latin typeface="Calibri" panose="020F0502020204030204" pitchFamily="34" charset="0"/>
                        </a:rPr>
                        <a:t>7.0</a:t>
                      </a:r>
                    </a:p>
                  </a:txBody>
                  <a:tcPr anchor="ctr"/>
                </a:tc>
                <a:extLst>
                  <a:ext uri="{0D108BD9-81ED-4DB2-BD59-A6C34878D82A}">
                    <a16:rowId xmlns:a16="http://schemas.microsoft.com/office/drawing/2014/main" val="289935403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Computing, Electrical &amp; Applied</a:t>
                      </a:r>
                    </a:p>
                  </a:txBody>
                  <a:tcPr anchor="ctr"/>
                </a:tc>
                <a:tc>
                  <a:txBody>
                    <a:bodyPr/>
                    <a:lstStyle/>
                    <a:p>
                      <a:pPr algn="ctr" fontAlgn="b"/>
                      <a:r>
                        <a:rPr lang="en-NZ" sz="1200" b="1" i="0" u="none" strike="noStrike" dirty="0">
                          <a:solidFill>
                            <a:srgbClr val="000000"/>
                          </a:solidFill>
                          <a:effectLst/>
                          <a:latin typeface="Calibri" panose="020F0502020204030204" pitchFamily="34" charset="0"/>
                        </a:rPr>
                        <a:t>6.9</a:t>
                      </a:r>
                    </a:p>
                  </a:txBody>
                  <a:tcPr anchor="ctr"/>
                </a:tc>
                <a:extLst>
                  <a:ext uri="{0D108BD9-81ED-4DB2-BD59-A6C34878D82A}">
                    <a16:rowId xmlns:a16="http://schemas.microsoft.com/office/drawing/2014/main" val="33559445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Learning &amp; Achievement</a:t>
                      </a:r>
                    </a:p>
                  </a:txBody>
                  <a:tcPr anchor="ctr"/>
                </a:tc>
                <a:tc>
                  <a:txBody>
                    <a:bodyPr/>
                    <a:lstStyle/>
                    <a:p>
                      <a:pPr algn="ctr" fontAlgn="b"/>
                      <a:r>
                        <a:rPr lang="en-NZ" sz="1200" b="1" i="0" u="none" strike="noStrike" dirty="0">
                          <a:solidFill>
                            <a:srgbClr val="000000"/>
                          </a:solidFill>
                          <a:effectLst/>
                          <a:latin typeface="Calibri" panose="020F0502020204030204" pitchFamily="34" charset="0"/>
                        </a:rPr>
                        <a:t>6.8</a:t>
                      </a:r>
                    </a:p>
                  </a:txBody>
                  <a:tcPr anchor="ctr"/>
                </a:tc>
                <a:extLst>
                  <a:ext uri="{0D108BD9-81ED-4DB2-BD59-A6C34878D82A}">
                    <a16:rowId xmlns:a16="http://schemas.microsoft.com/office/drawing/2014/main" val="416631762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Bridgepoint</a:t>
                      </a:r>
                    </a:p>
                  </a:txBody>
                  <a:tcPr anchor="ctr"/>
                </a:tc>
                <a:tc>
                  <a:txBody>
                    <a:bodyPr/>
                    <a:lstStyle/>
                    <a:p>
                      <a:pPr algn="ctr" fontAlgn="b"/>
                      <a:r>
                        <a:rPr lang="en-NZ" sz="1200" b="1" i="0" u="none" strike="noStrike" dirty="0">
                          <a:solidFill>
                            <a:srgbClr val="000000"/>
                          </a:solidFill>
                          <a:effectLst/>
                          <a:latin typeface="Calibri" panose="020F0502020204030204" pitchFamily="34" charset="0"/>
                        </a:rPr>
                        <a:t>6.5</a:t>
                      </a:r>
                    </a:p>
                  </a:txBody>
                  <a:tcPr anchor="ctr"/>
                </a:tc>
                <a:extLst>
                  <a:ext uri="{0D108BD9-81ED-4DB2-BD59-A6C34878D82A}">
                    <a16:rowId xmlns:a16="http://schemas.microsoft.com/office/drawing/2014/main" val="50637200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Facilities Management</a:t>
                      </a:r>
                    </a:p>
                  </a:txBody>
                  <a:tcPr anchor="ctr"/>
                </a:tc>
                <a:tc>
                  <a:txBody>
                    <a:bodyPr/>
                    <a:lstStyle/>
                    <a:p>
                      <a:pPr algn="ctr" fontAlgn="b"/>
                      <a:r>
                        <a:rPr lang="en-NZ" sz="1200" b="1" i="0" u="none" strike="noStrike" dirty="0">
                          <a:solidFill>
                            <a:srgbClr val="000000"/>
                          </a:solidFill>
                          <a:effectLst/>
                          <a:latin typeface="Calibri" panose="020F0502020204030204" pitchFamily="34" charset="0"/>
                        </a:rPr>
                        <a:t>6.5</a:t>
                      </a:r>
                    </a:p>
                  </a:txBody>
                  <a:tcPr anchor="ctr"/>
                </a:tc>
                <a:extLst>
                  <a:ext uri="{0D108BD9-81ED-4DB2-BD59-A6C34878D82A}">
                    <a16:rowId xmlns:a16="http://schemas.microsoft.com/office/drawing/2014/main" val="3957587349"/>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Support &amp; Scholarships</a:t>
                      </a:r>
                    </a:p>
                  </a:txBody>
                  <a:tcPr anchor="ctr"/>
                </a:tc>
                <a:tc>
                  <a:txBody>
                    <a:bodyPr/>
                    <a:lstStyle/>
                    <a:p>
                      <a:pPr algn="ctr" fontAlgn="b"/>
                      <a:r>
                        <a:rPr lang="en-NZ" sz="1200" b="1" i="0" u="none" strike="noStrike" dirty="0">
                          <a:solidFill>
                            <a:srgbClr val="000000"/>
                          </a:solidFill>
                          <a:effectLst/>
                          <a:latin typeface="Calibri" panose="020F0502020204030204" pitchFamily="34" charset="0"/>
                        </a:rPr>
                        <a:t>6.4</a:t>
                      </a:r>
                    </a:p>
                  </a:txBody>
                  <a:tcPr anchor="ctr"/>
                </a:tc>
                <a:extLst>
                  <a:ext uri="{0D108BD9-81ED-4DB2-BD59-A6C34878D82A}">
                    <a16:rowId xmlns:a16="http://schemas.microsoft.com/office/drawing/2014/main" val="169581956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Success Leadership</a:t>
                      </a:r>
                    </a:p>
                  </a:txBody>
                  <a:tcPr anchor="ctr"/>
                </a:tc>
                <a:tc>
                  <a:txBody>
                    <a:bodyPr/>
                    <a:lstStyle/>
                    <a:p>
                      <a:pPr algn="ctr" fontAlgn="b"/>
                      <a:r>
                        <a:rPr lang="en-NZ" sz="1200" b="1" i="0" u="none" strike="noStrike" dirty="0">
                          <a:solidFill>
                            <a:srgbClr val="000000"/>
                          </a:solidFill>
                          <a:effectLst/>
                          <a:latin typeface="Calibri" panose="020F0502020204030204" pitchFamily="34" charset="0"/>
                        </a:rPr>
                        <a:t>6.3</a:t>
                      </a:r>
                    </a:p>
                  </a:txBody>
                  <a:tcPr anchor="ctr"/>
                </a:tc>
                <a:extLst>
                  <a:ext uri="{0D108BD9-81ED-4DB2-BD59-A6C34878D82A}">
                    <a16:rowId xmlns:a16="http://schemas.microsoft.com/office/drawing/2014/main" val="2228934709"/>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Business Performance</a:t>
                      </a:r>
                    </a:p>
                  </a:txBody>
                  <a:tcPr anchor="ctr"/>
                </a:tc>
                <a:tc>
                  <a:txBody>
                    <a:bodyPr/>
                    <a:lstStyle/>
                    <a:p>
                      <a:pPr algn="ctr" fontAlgn="b"/>
                      <a:r>
                        <a:rPr lang="en-NZ" sz="1200" b="1" i="0" u="none" strike="noStrike" dirty="0">
                          <a:solidFill>
                            <a:srgbClr val="000000"/>
                          </a:solidFill>
                          <a:effectLst/>
                          <a:latin typeface="Calibri" panose="020F0502020204030204" pitchFamily="34" charset="0"/>
                        </a:rPr>
                        <a:t>6.2</a:t>
                      </a:r>
                    </a:p>
                  </a:txBody>
                  <a:tcPr anchor="ctr"/>
                </a:tc>
                <a:extLst>
                  <a:ext uri="{0D108BD9-81ED-4DB2-BD59-A6C34878D82A}">
                    <a16:rowId xmlns:a16="http://schemas.microsoft.com/office/drawing/2014/main" val="2746943992"/>
                  </a:ext>
                </a:extLst>
              </a:tr>
              <a:tr h="274355">
                <a:tc>
                  <a:txBody>
                    <a:bodyPr/>
                    <a:lstStyle/>
                    <a:p>
                      <a:pPr marL="92075" indent="-92075" algn="l" fontAlgn="b"/>
                      <a:r>
                        <a:rPr lang="en-NZ" sz="1200" b="0" i="0" u="none" strike="noStrike" dirty="0" err="1">
                          <a:solidFill>
                            <a:srgbClr val="000000"/>
                          </a:solidFill>
                          <a:effectLst/>
                          <a:latin typeface="Calibri" panose="020F0502020204030204" pitchFamily="34" charset="0"/>
                        </a:rPr>
                        <a:t>Mataaho</a:t>
                      </a:r>
                      <a:endParaRPr lang="en-NZ"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NZ" sz="1200" b="1" i="0" u="none" strike="noStrike" dirty="0">
                          <a:solidFill>
                            <a:schemeClr val="tx1"/>
                          </a:solidFill>
                          <a:effectLst/>
                          <a:latin typeface="Calibri" panose="020F0502020204030204" pitchFamily="34" charset="0"/>
                        </a:rPr>
                        <a:t>5.9</a:t>
                      </a:r>
                    </a:p>
                  </a:txBody>
                  <a:tcPr anchor="ctr"/>
                </a:tc>
                <a:extLst>
                  <a:ext uri="{0D108BD9-81ED-4DB2-BD59-A6C34878D82A}">
                    <a16:rowId xmlns:a16="http://schemas.microsoft.com/office/drawing/2014/main" val="294222934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Architecture</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5.8</a:t>
                      </a:r>
                    </a:p>
                  </a:txBody>
                  <a:tcPr anchor="ctr"/>
                </a:tc>
                <a:extLst>
                  <a:ext uri="{0D108BD9-81ED-4DB2-BD59-A6C34878D82A}">
                    <a16:rowId xmlns:a16="http://schemas.microsoft.com/office/drawing/2014/main" val="98539433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Wellbeing</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5.5</a:t>
                      </a:r>
                    </a:p>
                  </a:txBody>
                  <a:tcPr anchor="ctr"/>
                </a:tc>
                <a:extLst>
                  <a:ext uri="{0D108BD9-81ED-4DB2-BD59-A6C34878D82A}">
                    <a16:rowId xmlns:a16="http://schemas.microsoft.com/office/drawing/2014/main" val="4015436925"/>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Trades &amp; Services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5.3</a:t>
                      </a:r>
                    </a:p>
                  </a:txBody>
                  <a:tcPr anchor="ctr"/>
                </a:tc>
                <a:extLst>
                  <a:ext uri="{0D108BD9-81ED-4DB2-BD59-A6C34878D82A}">
                    <a16:rowId xmlns:a16="http://schemas.microsoft.com/office/drawing/2014/main" val="3994432630"/>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Applied Business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5.2</a:t>
                      </a:r>
                    </a:p>
                  </a:txBody>
                  <a:tcPr anchor="ctr"/>
                </a:tc>
                <a:extLst>
                  <a:ext uri="{0D108BD9-81ED-4DB2-BD59-A6C34878D82A}">
                    <a16:rowId xmlns:a16="http://schemas.microsoft.com/office/drawing/2014/main" val="3144094319"/>
                  </a:ext>
                </a:extLst>
              </a:tr>
            </a:tbl>
          </a:graphicData>
        </a:graphic>
      </p:graphicFrame>
    </p:spTree>
    <p:extLst>
      <p:ext uri="{BB962C8B-B14F-4D97-AF65-F5344CB8AC3E}">
        <p14:creationId xmlns:p14="http://schemas.microsoft.com/office/powerpoint/2010/main" val="244645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8052" y="558930"/>
            <a:ext cx="7536765" cy="508928"/>
          </a:xfrm>
        </p:spPr>
        <p:txBody>
          <a:bodyPr/>
          <a:lstStyle/>
          <a:p>
            <a:r>
              <a:rPr lang="en-NZ" sz="2000" b="1" dirty="0">
                <a:latin typeface="Arial" panose="020B0604020202020204" pitchFamily="34" charset="0"/>
                <a:cs typeface="Arial" panose="020B0604020202020204" pitchFamily="34" charset="0"/>
              </a:rPr>
              <a:t>Response Rates</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2</a:t>
            </a:fld>
            <a:endParaRPr lang="en-NZ" sz="1200" dirty="0">
              <a:solidFill>
                <a:schemeClr val="tx1">
                  <a:tint val="75000"/>
                </a:schemeClr>
              </a:solidFill>
            </a:endParaRPr>
          </a:p>
        </p:txBody>
      </p:sp>
      <p:graphicFrame>
        <p:nvGraphicFramePr>
          <p:cNvPr id="12" name="Chart 11">
            <a:extLst>
              <a:ext uri="{FF2B5EF4-FFF2-40B4-BE49-F238E27FC236}">
                <a16:creationId xmlns:a16="http://schemas.microsoft.com/office/drawing/2014/main" id="{32D7087C-2AA5-44C6-AAD5-9011C4C874AF}"/>
              </a:ext>
            </a:extLst>
          </p:cNvPr>
          <p:cNvGraphicFramePr/>
          <p:nvPr>
            <p:extLst>
              <p:ext uri="{D42A27DB-BD31-4B8C-83A1-F6EECF244321}">
                <p14:modId xmlns:p14="http://schemas.microsoft.com/office/powerpoint/2010/main" val="3938986378"/>
              </p:ext>
            </p:extLst>
          </p:nvPr>
        </p:nvGraphicFramePr>
        <p:xfrm>
          <a:off x="802020" y="1622240"/>
          <a:ext cx="7539959" cy="432690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9495971-E347-4249-B74E-C19659E9CFCA}"/>
              </a:ext>
            </a:extLst>
          </p:cNvPr>
          <p:cNvSpPr txBox="1"/>
          <p:nvPr/>
        </p:nvSpPr>
        <p:spPr>
          <a:xfrm>
            <a:off x="3962056" y="3056555"/>
            <a:ext cx="1970203" cy="769441"/>
          </a:xfrm>
          <a:prstGeom prst="rect">
            <a:avLst/>
          </a:prstGeom>
          <a:noFill/>
        </p:spPr>
        <p:txBody>
          <a:bodyPr wrap="square" rtlCol="0">
            <a:spAutoFit/>
          </a:bodyPr>
          <a:lstStyle/>
          <a:p>
            <a:r>
              <a:rPr lang="en-NZ" sz="4400"/>
              <a:t>56%</a:t>
            </a:r>
          </a:p>
        </p:txBody>
      </p:sp>
      <p:sp>
        <p:nvSpPr>
          <p:cNvPr id="13" name="TextBox 12">
            <a:extLst>
              <a:ext uri="{FF2B5EF4-FFF2-40B4-BE49-F238E27FC236}">
                <a16:creationId xmlns:a16="http://schemas.microsoft.com/office/drawing/2014/main" id="{9E264972-BA6C-4E8D-A780-55D63BFA0D92}"/>
              </a:ext>
            </a:extLst>
          </p:cNvPr>
          <p:cNvSpPr txBox="1"/>
          <p:nvPr/>
        </p:nvSpPr>
        <p:spPr>
          <a:xfrm>
            <a:off x="802020" y="4148395"/>
            <a:ext cx="7783180" cy="1077218"/>
          </a:xfrm>
          <a:prstGeom prst="rect">
            <a:avLst/>
          </a:prstGeom>
          <a:noFill/>
        </p:spPr>
        <p:txBody>
          <a:bodyPr wrap="square">
            <a:spAutoFit/>
          </a:bodyPr>
          <a:lstStyle/>
          <a:p>
            <a:pPr marL="285750" indent="-285750">
              <a:buFont typeface="Arial" panose="020B0604020202020204" pitchFamily="34" charset="0"/>
              <a:buChar char="•"/>
            </a:pPr>
            <a:r>
              <a:rPr lang="en-NZ" sz="1600" dirty="0">
                <a:latin typeface="+mn-lt"/>
                <a:cs typeface="Arial" panose="020B0604020202020204" pitchFamily="34" charset="0"/>
              </a:rPr>
              <a:t>The 2022 Change Support survey was initially open for two weeks, from 25 May to </a:t>
            </a:r>
            <a:br>
              <a:rPr lang="en-NZ" sz="1600" dirty="0">
                <a:latin typeface="+mn-lt"/>
                <a:cs typeface="Arial" panose="020B0604020202020204" pitchFamily="34" charset="0"/>
              </a:rPr>
            </a:br>
            <a:r>
              <a:rPr lang="en-NZ" sz="1600" dirty="0">
                <a:latin typeface="+mn-lt"/>
                <a:cs typeface="Arial" panose="020B0604020202020204" pitchFamily="34" charset="0"/>
              </a:rPr>
              <a:t>8 June 2022, and then was extended for a further week to 15 June 2022</a:t>
            </a:r>
          </a:p>
          <a:p>
            <a:pPr marL="285750" indent="-285750">
              <a:buFont typeface="Arial" panose="020B0604020202020204" pitchFamily="34" charset="0"/>
              <a:buChar char="•"/>
            </a:pPr>
            <a:r>
              <a:rPr lang="en-NZ" sz="1600" dirty="0">
                <a:latin typeface="+mn-lt"/>
                <a:cs typeface="Arial" panose="020B0604020202020204" pitchFamily="34" charset="0"/>
              </a:rPr>
              <a:t>450 staff completed the survey which equates to an overall response rate of 56%.</a:t>
            </a:r>
          </a:p>
          <a:p>
            <a:pPr marL="285750" indent="-285750">
              <a:buFont typeface="Arial" panose="020B0604020202020204" pitchFamily="34" charset="0"/>
              <a:buChar char="•"/>
            </a:pPr>
            <a:r>
              <a:rPr lang="en-NZ" sz="1600" dirty="0">
                <a:latin typeface="+mn-lt"/>
                <a:cs typeface="Arial" panose="020B0604020202020204" pitchFamily="34" charset="0"/>
              </a:rPr>
              <a:t>This is lower than the 2021 Pulse Survey (68%) which was run mid year.</a:t>
            </a:r>
            <a:endParaRPr lang="en-NZ" sz="1600" dirty="0">
              <a:latin typeface="+mn-lt"/>
            </a:endParaRPr>
          </a:p>
        </p:txBody>
      </p:sp>
    </p:spTree>
    <p:extLst>
      <p:ext uri="{BB962C8B-B14F-4D97-AF65-F5344CB8AC3E}">
        <p14:creationId xmlns:p14="http://schemas.microsoft.com/office/powerpoint/2010/main" val="237180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20</a:t>
            </a:fld>
            <a:endParaRPr lang="en-NZ" sz="1200" dirty="0">
              <a:solidFill>
                <a:schemeClr val="tx1">
                  <a:tint val="75000"/>
                </a:schemeClr>
              </a:solidFill>
            </a:endParaRPr>
          </a:p>
        </p:txBody>
      </p:sp>
      <p:sp>
        <p:nvSpPr>
          <p:cNvPr id="14" name="Title 3">
            <a:extLst>
              <a:ext uri="{FF2B5EF4-FFF2-40B4-BE49-F238E27FC236}">
                <a16:creationId xmlns:a16="http://schemas.microsoft.com/office/drawing/2014/main" id="{11F494BA-CA70-44C1-A293-7B9A404C208B}"/>
              </a:ext>
            </a:extLst>
          </p:cNvPr>
          <p:cNvSpPr txBox="1">
            <a:spLocks/>
          </p:cNvSpPr>
          <p:nvPr/>
        </p:nvSpPr>
        <p:spPr bwMode="auto">
          <a:xfrm>
            <a:off x="1356251" y="278124"/>
            <a:ext cx="7536765" cy="8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b="1" dirty="0">
                <a:latin typeface="Arial" panose="020B0604020202020204" pitchFamily="34" charset="0"/>
                <a:cs typeface="Arial" panose="020B0604020202020204" pitchFamily="34" charset="0"/>
              </a:rPr>
              <a:t>Change Support Questions</a:t>
            </a:r>
          </a:p>
          <a:p>
            <a:r>
              <a:rPr lang="en-NZ" sz="2000" b="1" dirty="0">
                <a:solidFill>
                  <a:schemeClr val="bg1">
                    <a:lumMod val="50000"/>
                  </a:schemeClr>
                </a:solidFill>
                <a:latin typeface="Arial" panose="020B0604020202020204" pitchFamily="34" charset="0"/>
                <a:cs typeface="Arial" panose="020B0604020202020204" pitchFamily="34" charset="0"/>
              </a:rPr>
              <a:t>- Average ratings for all teams</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6DD9FF5-753D-4926-96A4-1CEC287C1EC0}"/>
              </a:ext>
            </a:extLst>
          </p:cNvPr>
          <p:cNvSpPr/>
          <p:nvPr/>
        </p:nvSpPr>
        <p:spPr>
          <a:xfrm>
            <a:off x="166132" y="1633209"/>
            <a:ext cx="8811735" cy="400110"/>
          </a:xfrm>
          <a:prstGeom prst="rect">
            <a:avLst/>
          </a:prstGeom>
        </p:spPr>
        <p:txBody>
          <a:bodyPr wrap="square">
            <a:spAutoFit/>
          </a:bodyPr>
          <a:lstStyle/>
          <a:p>
            <a:r>
              <a:rPr lang="en-US" sz="2000" b="1" dirty="0">
                <a:solidFill>
                  <a:srgbClr val="188E2E"/>
                </a:solidFill>
                <a:latin typeface="+mj-lt"/>
                <a:ea typeface="Calibri" charset="0"/>
                <a:cs typeface="Arial" panose="020B0604020202020204" pitchFamily="34" charset="0"/>
              </a:rPr>
              <a:t>Question:  </a:t>
            </a:r>
            <a:r>
              <a:rPr lang="en-US" sz="2000" b="1" i="1" dirty="0">
                <a:solidFill>
                  <a:srgbClr val="188E2E"/>
                </a:solidFill>
                <a:latin typeface="+mj-lt"/>
                <a:ea typeface="Calibri" charset="0"/>
                <a:cs typeface="Arial" panose="020B0604020202020204" pitchFamily="34" charset="0"/>
              </a:rPr>
              <a:t>There are enough tools to support employee wellbeing through change</a:t>
            </a:r>
          </a:p>
        </p:txBody>
      </p:sp>
      <p:graphicFrame>
        <p:nvGraphicFramePr>
          <p:cNvPr id="7" name="Table 6">
            <a:extLst>
              <a:ext uri="{FF2B5EF4-FFF2-40B4-BE49-F238E27FC236}">
                <a16:creationId xmlns:a16="http://schemas.microsoft.com/office/drawing/2014/main" id="{12352E66-C54F-4800-9F14-76CCC600D8FD}"/>
              </a:ext>
            </a:extLst>
          </p:cNvPr>
          <p:cNvGraphicFramePr>
            <a:graphicFrameLocks noGrp="1"/>
          </p:cNvGraphicFramePr>
          <p:nvPr>
            <p:extLst>
              <p:ext uri="{D42A27DB-BD31-4B8C-83A1-F6EECF244321}">
                <p14:modId xmlns:p14="http://schemas.microsoft.com/office/powerpoint/2010/main" val="3618081100"/>
              </p:ext>
            </p:extLst>
          </p:nvPr>
        </p:nvGraphicFramePr>
        <p:xfrm>
          <a:off x="1356251" y="2201205"/>
          <a:ext cx="3052348" cy="4115325"/>
        </p:xfrm>
        <a:graphic>
          <a:graphicData uri="http://schemas.openxmlformats.org/drawingml/2006/table">
            <a:tbl>
              <a:tblPr>
                <a:tableStyleId>{5C22544A-7EE6-4342-B048-85BDC9FD1C3A}</a:tableStyleId>
              </a:tblPr>
              <a:tblGrid>
                <a:gridCol w="2312741">
                  <a:extLst>
                    <a:ext uri="{9D8B030D-6E8A-4147-A177-3AD203B41FA5}">
                      <a16:colId xmlns:a16="http://schemas.microsoft.com/office/drawing/2014/main" val="180824032"/>
                    </a:ext>
                  </a:extLst>
                </a:gridCol>
                <a:gridCol w="739607">
                  <a:extLst>
                    <a:ext uri="{9D8B030D-6E8A-4147-A177-3AD203B41FA5}">
                      <a16:colId xmlns:a16="http://schemas.microsoft.com/office/drawing/2014/main" val="668199400"/>
                    </a:ext>
                  </a:extLst>
                </a:gridCol>
              </a:tblGrid>
              <a:tr h="274355">
                <a:tc>
                  <a:txBody>
                    <a:bodyPr/>
                    <a:lstStyle/>
                    <a:p>
                      <a:pPr marL="92075" indent="-92075" algn="l" fontAlgn="b"/>
                      <a:r>
                        <a:rPr lang="en-NZ" sz="1200" b="0" i="0" u="none" strike="noStrike" dirty="0">
                          <a:solidFill>
                            <a:srgbClr val="000000"/>
                          </a:solidFill>
                          <a:effectLst/>
                          <a:latin typeface="Calibri" panose="020F0502020204030204" pitchFamily="34" charset="0"/>
                        </a:rPr>
                        <a:t>Office of CEO</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7.3</a:t>
                      </a:r>
                    </a:p>
                  </a:txBody>
                  <a:tcPr anchor="ctr"/>
                </a:tc>
                <a:extLst>
                  <a:ext uri="{0D108BD9-81ED-4DB2-BD59-A6C34878D82A}">
                    <a16:rowId xmlns:a16="http://schemas.microsoft.com/office/drawing/2014/main" val="3676115924"/>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Timetabling</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6.9</a:t>
                      </a:r>
                    </a:p>
                  </a:txBody>
                  <a:tcPr anchor="ctr"/>
                </a:tc>
                <a:extLst>
                  <a:ext uri="{0D108BD9-81ED-4DB2-BD59-A6C34878D82A}">
                    <a16:rowId xmlns:a16="http://schemas.microsoft.com/office/drawing/2014/main" val="338223464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Facilities Management</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6.5</a:t>
                      </a:r>
                    </a:p>
                  </a:txBody>
                  <a:tcPr anchor="ctr"/>
                </a:tc>
                <a:extLst>
                  <a:ext uri="{0D108BD9-81ED-4DB2-BD59-A6C34878D82A}">
                    <a16:rowId xmlns:a16="http://schemas.microsoft.com/office/drawing/2014/main" val="29046191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Central</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6.3</a:t>
                      </a:r>
                    </a:p>
                  </a:txBody>
                  <a:tcPr anchor="ctr"/>
                </a:tc>
                <a:extLst>
                  <a:ext uri="{0D108BD9-81ED-4DB2-BD59-A6C34878D82A}">
                    <a16:rowId xmlns:a16="http://schemas.microsoft.com/office/drawing/2014/main" val="2733493127"/>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Support &amp; Scholarships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6.3</a:t>
                      </a:r>
                    </a:p>
                  </a:txBody>
                  <a:tcPr anchor="ctr"/>
                </a:tc>
                <a:extLst>
                  <a:ext uri="{0D108BD9-81ED-4DB2-BD59-A6C34878D82A}">
                    <a16:rowId xmlns:a16="http://schemas.microsoft.com/office/drawing/2014/main" val="172244125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Academic Leadership</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6.2</a:t>
                      </a:r>
                    </a:p>
                  </a:txBody>
                  <a:tcPr anchor="ctr"/>
                </a:tc>
                <a:extLst>
                  <a:ext uri="{0D108BD9-81ED-4DB2-BD59-A6C34878D82A}">
                    <a16:rowId xmlns:a16="http://schemas.microsoft.com/office/drawing/2014/main" val="35764308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Library &amp; Learning Commons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6.1</a:t>
                      </a:r>
                    </a:p>
                  </a:txBody>
                  <a:tcPr anchor="ctr"/>
                </a:tc>
                <a:extLst>
                  <a:ext uri="{0D108BD9-81ED-4DB2-BD59-A6C34878D82A}">
                    <a16:rowId xmlns:a16="http://schemas.microsoft.com/office/drawing/2014/main" val="176254239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Human Resources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6.1</a:t>
                      </a:r>
                    </a:p>
                  </a:txBody>
                  <a:tcPr anchor="ctr"/>
                </a:tc>
                <a:extLst>
                  <a:ext uri="{0D108BD9-81ED-4DB2-BD59-A6C34878D82A}">
                    <a16:rowId xmlns:a16="http://schemas.microsoft.com/office/drawing/2014/main" val="172572113"/>
                  </a:ext>
                </a:extLst>
              </a:tr>
              <a:tr h="274355">
                <a:tc>
                  <a:txBody>
                    <a:bodyPr/>
                    <a:lstStyle/>
                    <a:p>
                      <a:pPr marL="92075" marR="0" lvl="0" indent="-92075" algn="l" defTabSz="457200" rtl="0" eaLnBrk="1" fontAlgn="b" latinLnBrk="0" hangingPunct="1">
                        <a:lnSpc>
                          <a:spcPct val="100000"/>
                        </a:lnSpc>
                        <a:spcBef>
                          <a:spcPts val="0"/>
                        </a:spcBef>
                        <a:spcAft>
                          <a:spcPts val="0"/>
                        </a:spcAft>
                        <a:buClrTx/>
                        <a:buSzTx/>
                        <a:buFontTx/>
                        <a:buNone/>
                        <a:tabLst/>
                        <a:defRPr/>
                      </a:pPr>
                      <a:r>
                        <a:rPr lang="en-NZ" sz="1200" b="0" i="0" u="none" strike="noStrike" dirty="0">
                          <a:solidFill>
                            <a:srgbClr val="000000"/>
                          </a:solidFill>
                          <a:effectLst/>
                          <a:latin typeface="Calibri" panose="020F0502020204030204" pitchFamily="34" charset="0"/>
                        </a:rPr>
                        <a:t>Student Success Leadership</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6.0</a:t>
                      </a:r>
                    </a:p>
                  </a:txBody>
                  <a:tcPr anchor="ctr"/>
                </a:tc>
                <a:extLst>
                  <a:ext uri="{0D108BD9-81ED-4DB2-BD59-A6C34878D82A}">
                    <a16:rowId xmlns:a16="http://schemas.microsoft.com/office/drawing/2014/main" val="76392558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Enrolment Processing</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6.0</a:t>
                      </a:r>
                    </a:p>
                  </a:txBody>
                  <a:tcPr anchor="ctr"/>
                </a:tc>
                <a:extLst>
                  <a:ext uri="{0D108BD9-81ED-4DB2-BD59-A6C34878D82A}">
                    <a16:rowId xmlns:a16="http://schemas.microsoft.com/office/drawing/2014/main" val="289935403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Creative Industries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5.6</a:t>
                      </a:r>
                    </a:p>
                  </a:txBody>
                  <a:tcPr anchor="ctr"/>
                </a:tc>
                <a:extLst>
                  <a:ext uri="{0D108BD9-81ED-4DB2-BD59-A6C34878D82A}">
                    <a16:rowId xmlns:a16="http://schemas.microsoft.com/office/drawing/2014/main" val="33559445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Marketing &amp; Communications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5.6</a:t>
                      </a:r>
                    </a:p>
                  </a:txBody>
                  <a:tcPr anchor="ctr"/>
                </a:tc>
                <a:extLst>
                  <a:ext uri="{0D108BD9-81ED-4DB2-BD59-A6C34878D82A}">
                    <a16:rowId xmlns:a16="http://schemas.microsoft.com/office/drawing/2014/main" val="173171290"/>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Community Studies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5.6</a:t>
                      </a:r>
                    </a:p>
                  </a:txBody>
                  <a:tcPr anchor="ctr"/>
                </a:tc>
                <a:extLst>
                  <a:ext uri="{0D108BD9-81ED-4DB2-BD59-A6C34878D82A}">
                    <a16:rowId xmlns:a16="http://schemas.microsoft.com/office/drawing/2014/main" val="3386745604"/>
                  </a:ext>
                </a:extLst>
              </a:tr>
              <a:tr h="274355">
                <a:tc>
                  <a:txBody>
                    <a:bodyPr/>
                    <a:lstStyle/>
                    <a:p>
                      <a:pPr marL="92075" indent="-92075" algn="l" fontAlgn="b"/>
                      <a:r>
                        <a:rPr lang="en-NZ" sz="1200" b="0" i="0" u="none" strike="noStrike" dirty="0">
                          <a:solidFill>
                            <a:schemeClr val="tx1"/>
                          </a:solidFill>
                          <a:effectLst/>
                          <a:latin typeface="Calibri" panose="020F0502020204030204" pitchFamily="34" charset="0"/>
                        </a:rPr>
                        <a:t>Learning &amp; Achievement</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5.1</a:t>
                      </a:r>
                    </a:p>
                  </a:txBody>
                  <a:tcPr anchor="ctr"/>
                </a:tc>
                <a:extLst>
                  <a:ext uri="{0D108BD9-81ED-4DB2-BD59-A6C34878D82A}">
                    <a16:rowId xmlns:a16="http://schemas.microsoft.com/office/drawing/2014/main" val="3604441252"/>
                  </a:ext>
                </a:extLst>
              </a:tr>
              <a:tr h="274355">
                <a:tc>
                  <a:txBody>
                    <a:bodyPr/>
                    <a:lstStyle/>
                    <a:p>
                      <a:pPr marL="92075" indent="-92075" algn="l" fontAlgn="b"/>
                      <a:r>
                        <a:rPr lang="en-NZ" sz="1200" b="0" i="0" u="none" strike="noStrike" dirty="0">
                          <a:solidFill>
                            <a:schemeClr val="tx1"/>
                          </a:solidFill>
                          <a:effectLst/>
                          <a:latin typeface="Calibri" panose="020F0502020204030204" pitchFamily="34" charset="0"/>
                        </a:rPr>
                        <a:t>Applied Business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5.0</a:t>
                      </a:r>
                    </a:p>
                  </a:txBody>
                  <a:tcPr anchor="ctr"/>
                </a:tc>
                <a:extLst>
                  <a:ext uri="{0D108BD9-81ED-4DB2-BD59-A6C34878D82A}">
                    <a16:rowId xmlns:a16="http://schemas.microsoft.com/office/drawing/2014/main" val="3461188838"/>
                  </a:ext>
                </a:extLst>
              </a:tr>
            </a:tbl>
          </a:graphicData>
        </a:graphic>
      </p:graphicFrame>
      <p:sp>
        <p:nvSpPr>
          <p:cNvPr id="8" name="TextBox 7">
            <a:extLst>
              <a:ext uri="{FF2B5EF4-FFF2-40B4-BE49-F238E27FC236}">
                <a16:creationId xmlns:a16="http://schemas.microsoft.com/office/drawing/2014/main" id="{95D0E7CF-CD6F-462E-B1D0-41C828FFA97E}"/>
              </a:ext>
            </a:extLst>
          </p:cNvPr>
          <p:cNvSpPr txBox="1"/>
          <p:nvPr/>
        </p:nvSpPr>
        <p:spPr>
          <a:xfrm>
            <a:off x="2266681" y="6377948"/>
            <a:ext cx="4825848" cy="253916"/>
          </a:xfrm>
          <a:prstGeom prst="rect">
            <a:avLst/>
          </a:prstGeom>
          <a:noFill/>
        </p:spPr>
        <p:txBody>
          <a:bodyPr wrap="square" rtlCol="0">
            <a:spAutoFit/>
          </a:bodyPr>
          <a:lstStyle/>
          <a:p>
            <a:pPr algn="ctr"/>
            <a:r>
              <a:rPr lang="en-NZ" sz="1000" dirty="0">
                <a:solidFill>
                  <a:schemeClr val="tx1">
                    <a:tint val="75000"/>
                  </a:schemeClr>
                </a:solidFill>
                <a:latin typeface="Verdana" panose="020B0604030504040204" pitchFamily="34" charset="0"/>
                <a:ea typeface="Verdana" panose="020B0604030504040204" pitchFamily="34" charset="0"/>
              </a:rPr>
              <a:t>Note: Averages taken from ratings on a 0-10 scale.</a:t>
            </a:r>
          </a:p>
        </p:txBody>
      </p:sp>
      <p:graphicFrame>
        <p:nvGraphicFramePr>
          <p:cNvPr id="13" name="Table 12">
            <a:extLst>
              <a:ext uri="{FF2B5EF4-FFF2-40B4-BE49-F238E27FC236}">
                <a16:creationId xmlns:a16="http://schemas.microsoft.com/office/drawing/2014/main" id="{73EBB9C2-349D-4E02-9D7F-21ADF974547E}"/>
              </a:ext>
            </a:extLst>
          </p:cNvPr>
          <p:cNvGraphicFramePr>
            <a:graphicFrameLocks noGrp="1"/>
          </p:cNvGraphicFramePr>
          <p:nvPr>
            <p:extLst>
              <p:ext uri="{D42A27DB-BD31-4B8C-83A1-F6EECF244321}">
                <p14:modId xmlns:p14="http://schemas.microsoft.com/office/powerpoint/2010/main" val="3427751153"/>
              </p:ext>
            </p:extLst>
          </p:nvPr>
        </p:nvGraphicFramePr>
        <p:xfrm>
          <a:off x="4623642" y="2201205"/>
          <a:ext cx="3052348" cy="3840970"/>
        </p:xfrm>
        <a:graphic>
          <a:graphicData uri="http://schemas.openxmlformats.org/drawingml/2006/table">
            <a:tbl>
              <a:tblPr>
                <a:tableStyleId>{5C22544A-7EE6-4342-B048-85BDC9FD1C3A}</a:tableStyleId>
              </a:tblPr>
              <a:tblGrid>
                <a:gridCol w="2312741">
                  <a:extLst>
                    <a:ext uri="{9D8B030D-6E8A-4147-A177-3AD203B41FA5}">
                      <a16:colId xmlns:a16="http://schemas.microsoft.com/office/drawing/2014/main" val="180824032"/>
                    </a:ext>
                  </a:extLst>
                </a:gridCol>
                <a:gridCol w="739607">
                  <a:extLst>
                    <a:ext uri="{9D8B030D-6E8A-4147-A177-3AD203B41FA5}">
                      <a16:colId xmlns:a16="http://schemas.microsoft.com/office/drawing/2014/main" val="668199400"/>
                    </a:ext>
                  </a:extLst>
                </a:gridCol>
              </a:tblGrid>
              <a:tr h="274355">
                <a:tc>
                  <a:txBody>
                    <a:bodyPr/>
                    <a:lstStyle/>
                    <a:p>
                      <a:pPr marL="92075" indent="-92075" algn="l" fontAlgn="b"/>
                      <a:r>
                        <a:rPr lang="en-NZ" sz="1200" b="0" i="0" u="none" strike="noStrike" dirty="0">
                          <a:solidFill>
                            <a:srgbClr val="000000"/>
                          </a:solidFill>
                          <a:effectLst/>
                          <a:latin typeface="Calibri" panose="020F0502020204030204" pitchFamily="34" charset="0"/>
                        </a:rPr>
                        <a:t>Bridgepoint</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5.0</a:t>
                      </a:r>
                    </a:p>
                  </a:txBody>
                  <a:tcPr anchor="ctr"/>
                </a:tc>
                <a:extLst>
                  <a:ext uri="{0D108BD9-81ED-4DB2-BD59-A6C34878D82A}">
                    <a16:rowId xmlns:a16="http://schemas.microsoft.com/office/drawing/2014/main" val="76392558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Building Construction &amp; </a:t>
                      </a:r>
                      <a:r>
                        <a:rPr lang="en-NZ" sz="1200" b="0" i="0" u="none" strike="noStrike" dirty="0" err="1">
                          <a:solidFill>
                            <a:srgbClr val="000000"/>
                          </a:solidFill>
                          <a:effectLst/>
                          <a:latin typeface="Calibri" panose="020F0502020204030204" pitchFamily="34" charset="0"/>
                        </a:rPr>
                        <a:t>Eng</a:t>
                      </a:r>
                      <a:endParaRPr lang="en-NZ"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NZ" sz="1200" b="1" i="0" u="none" strike="noStrike" dirty="0">
                          <a:solidFill>
                            <a:schemeClr val="tx1"/>
                          </a:solidFill>
                          <a:effectLst/>
                          <a:latin typeface="Calibri" panose="020F0502020204030204" pitchFamily="34" charset="0"/>
                        </a:rPr>
                        <a:t>4.8</a:t>
                      </a:r>
                    </a:p>
                  </a:txBody>
                  <a:tcPr anchor="ctr"/>
                </a:tc>
                <a:extLst>
                  <a:ext uri="{0D108BD9-81ED-4DB2-BD59-A6C34878D82A}">
                    <a16:rowId xmlns:a16="http://schemas.microsoft.com/office/drawing/2014/main" val="289935403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Computing, Electrical &amp; Applied</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4.8</a:t>
                      </a:r>
                    </a:p>
                  </a:txBody>
                  <a:tcPr anchor="ctr"/>
                </a:tc>
                <a:extLst>
                  <a:ext uri="{0D108BD9-81ED-4DB2-BD59-A6C34878D82A}">
                    <a16:rowId xmlns:a16="http://schemas.microsoft.com/office/drawing/2014/main" val="3355944533"/>
                  </a:ext>
                </a:extLst>
              </a:tr>
              <a:tr h="274355">
                <a:tc>
                  <a:txBody>
                    <a:bodyPr/>
                    <a:lstStyle/>
                    <a:p>
                      <a:pPr marL="92075" indent="-92075" algn="l" fontAlgn="b"/>
                      <a:r>
                        <a:rPr lang="en-NZ" sz="1200" b="0" i="0" u="none" strike="noStrike" dirty="0" err="1">
                          <a:solidFill>
                            <a:srgbClr val="000000"/>
                          </a:solidFill>
                          <a:effectLst/>
                          <a:latin typeface="Calibri" panose="020F0502020204030204" pitchFamily="34" charset="0"/>
                        </a:rPr>
                        <a:t>Mataaho</a:t>
                      </a:r>
                      <a:endParaRPr lang="en-NZ"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NZ" sz="1200" b="1" i="0" u="none" strike="noStrike" dirty="0">
                          <a:solidFill>
                            <a:schemeClr val="tx1"/>
                          </a:solidFill>
                          <a:effectLst/>
                          <a:latin typeface="Calibri" panose="020F0502020204030204" pitchFamily="34" charset="0"/>
                        </a:rPr>
                        <a:t>4.7</a:t>
                      </a:r>
                    </a:p>
                  </a:txBody>
                  <a:tcPr anchor="ctr"/>
                </a:tc>
                <a:extLst>
                  <a:ext uri="{0D108BD9-81ED-4DB2-BD59-A6C34878D82A}">
                    <a16:rowId xmlns:a16="http://schemas.microsoft.com/office/drawing/2014/main" val="416631762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Trades &amp; Services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4.7</a:t>
                      </a:r>
                    </a:p>
                  </a:txBody>
                  <a:tcPr anchor="ctr"/>
                </a:tc>
                <a:extLst>
                  <a:ext uri="{0D108BD9-81ED-4DB2-BD59-A6C34878D82A}">
                    <a16:rowId xmlns:a16="http://schemas.microsoft.com/office/drawing/2014/main" val="50637200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Business Performance</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4.7</a:t>
                      </a:r>
                    </a:p>
                  </a:txBody>
                  <a:tcPr anchor="ctr"/>
                </a:tc>
                <a:extLst>
                  <a:ext uri="{0D108BD9-81ED-4DB2-BD59-A6C34878D82A}">
                    <a16:rowId xmlns:a16="http://schemas.microsoft.com/office/drawing/2014/main" val="3957587349"/>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Te Korowai Kahurangi</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4.6</a:t>
                      </a:r>
                    </a:p>
                  </a:txBody>
                  <a:tcPr anchor="ctr"/>
                </a:tc>
                <a:extLst>
                  <a:ext uri="{0D108BD9-81ED-4DB2-BD59-A6C34878D82A}">
                    <a16:rowId xmlns:a16="http://schemas.microsoft.com/office/drawing/2014/main" val="169581956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Tūāpapa Rangahau</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4.4</a:t>
                      </a:r>
                    </a:p>
                  </a:txBody>
                  <a:tcPr anchor="ctr"/>
                </a:tc>
                <a:extLst>
                  <a:ext uri="{0D108BD9-81ED-4DB2-BD59-A6C34878D82A}">
                    <a16:rowId xmlns:a16="http://schemas.microsoft.com/office/drawing/2014/main" val="2228934709"/>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Wellbeing</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4.3</a:t>
                      </a:r>
                    </a:p>
                  </a:txBody>
                  <a:tcPr anchor="ctr"/>
                </a:tc>
                <a:extLst>
                  <a:ext uri="{0D108BD9-81ED-4DB2-BD59-A6C34878D82A}">
                    <a16:rowId xmlns:a16="http://schemas.microsoft.com/office/drawing/2014/main" val="274694399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Architecture</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4.3</a:t>
                      </a:r>
                    </a:p>
                  </a:txBody>
                  <a:tcPr anchor="ctr"/>
                </a:tc>
                <a:extLst>
                  <a:ext uri="{0D108BD9-81ED-4DB2-BD59-A6C34878D82A}">
                    <a16:rowId xmlns:a16="http://schemas.microsoft.com/office/drawing/2014/main" val="294222934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Te Puna Ako</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4.3</a:t>
                      </a:r>
                    </a:p>
                  </a:txBody>
                  <a:tcPr anchor="ctr"/>
                </a:tc>
                <a:extLst>
                  <a:ext uri="{0D108BD9-81ED-4DB2-BD59-A6C34878D82A}">
                    <a16:rowId xmlns:a16="http://schemas.microsoft.com/office/drawing/2014/main" val="98539433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Health Care &amp; Social Practice</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4.2</a:t>
                      </a:r>
                    </a:p>
                  </a:txBody>
                  <a:tcPr anchor="ctr"/>
                </a:tc>
                <a:extLst>
                  <a:ext uri="{0D108BD9-81ED-4DB2-BD59-A6C34878D82A}">
                    <a16:rowId xmlns:a16="http://schemas.microsoft.com/office/drawing/2014/main" val="4015436925"/>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Environmental &amp; Animal Sciences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3.8</a:t>
                      </a:r>
                    </a:p>
                  </a:txBody>
                  <a:tcPr anchor="ctr"/>
                </a:tc>
                <a:extLst>
                  <a:ext uri="{0D108BD9-81ED-4DB2-BD59-A6C34878D82A}">
                    <a16:rowId xmlns:a16="http://schemas.microsoft.com/office/drawing/2014/main" val="3994432630"/>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Heads of School</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2.9</a:t>
                      </a:r>
                    </a:p>
                  </a:txBody>
                  <a:tcPr anchor="ctr"/>
                </a:tc>
                <a:extLst>
                  <a:ext uri="{0D108BD9-81ED-4DB2-BD59-A6C34878D82A}">
                    <a16:rowId xmlns:a16="http://schemas.microsoft.com/office/drawing/2014/main" val="3144094319"/>
                  </a:ext>
                </a:extLst>
              </a:tr>
            </a:tbl>
          </a:graphicData>
        </a:graphic>
      </p:graphicFrame>
    </p:spTree>
    <p:extLst>
      <p:ext uri="{BB962C8B-B14F-4D97-AF65-F5344CB8AC3E}">
        <p14:creationId xmlns:p14="http://schemas.microsoft.com/office/powerpoint/2010/main" val="269788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21</a:t>
            </a:fld>
            <a:endParaRPr lang="en-NZ" sz="1200" dirty="0">
              <a:solidFill>
                <a:schemeClr val="tx1">
                  <a:tint val="75000"/>
                </a:schemeClr>
              </a:solidFill>
            </a:endParaRPr>
          </a:p>
        </p:txBody>
      </p:sp>
      <p:sp>
        <p:nvSpPr>
          <p:cNvPr id="14" name="Title 3">
            <a:extLst>
              <a:ext uri="{FF2B5EF4-FFF2-40B4-BE49-F238E27FC236}">
                <a16:creationId xmlns:a16="http://schemas.microsoft.com/office/drawing/2014/main" id="{11F494BA-CA70-44C1-A293-7B9A404C208B}"/>
              </a:ext>
            </a:extLst>
          </p:cNvPr>
          <p:cNvSpPr txBox="1">
            <a:spLocks/>
          </p:cNvSpPr>
          <p:nvPr/>
        </p:nvSpPr>
        <p:spPr bwMode="auto">
          <a:xfrm>
            <a:off x="1356251" y="278124"/>
            <a:ext cx="7536765" cy="8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b="1" dirty="0">
                <a:latin typeface="Arial" panose="020B0604020202020204" pitchFamily="34" charset="0"/>
                <a:cs typeface="Arial" panose="020B0604020202020204" pitchFamily="34" charset="0"/>
              </a:rPr>
              <a:t>Change Support Questions</a:t>
            </a:r>
          </a:p>
          <a:p>
            <a:r>
              <a:rPr lang="en-NZ" sz="2000" b="1" dirty="0">
                <a:solidFill>
                  <a:schemeClr val="bg1">
                    <a:lumMod val="50000"/>
                  </a:schemeClr>
                </a:solidFill>
                <a:latin typeface="Arial" panose="020B0604020202020204" pitchFamily="34" charset="0"/>
                <a:cs typeface="Arial" panose="020B0604020202020204" pitchFamily="34" charset="0"/>
              </a:rPr>
              <a:t>- Average ratings for all teams</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6DD9FF5-753D-4926-96A4-1CEC287C1EC0}"/>
              </a:ext>
            </a:extLst>
          </p:cNvPr>
          <p:cNvSpPr/>
          <p:nvPr/>
        </p:nvSpPr>
        <p:spPr>
          <a:xfrm>
            <a:off x="166132" y="1633209"/>
            <a:ext cx="8811735" cy="400110"/>
          </a:xfrm>
          <a:prstGeom prst="rect">
            <a:avLst/>
          </a:prstGeom>
        </p:spPr>
        <p:txBody>
          <a:bodyPr wrap="square">
            <a:spAutoFit/>
          </a:bodyPr>
          <a:lstStyle/>
          <a:p>
            <a:r>
              <a:rPr lang="en-US" sz="2000" b="1" dirty="0">
                <a:solidFill>
                  <a:srgbClr val="188E2E"/>
                </a:solidFill>
                <a:latin typeface="+mj-lt"/>
                <a:ea typeface="Calibri" charset="0"/>
                <a:cs typeface="Arial" panose="020B0604020202020204" pitchFamily="34" charset="0"/>
              </a:rPr>
              <a:t>Question:  </a:t>
            </a:r>
            <a:r>
              <a:rPr lang="en-US" sz="2000" b="1" i="1" dirty="0">
                <a:solidFill>
                  <a:srgbClr val="188E2E"/>
                </a:solidFill>
                <a:latin typeface="+mj-lt"/>
                <a:ea typeface="Calibri" charset="0"/>
                <a:cs typeface="Arial" panose="020B0604020202020204" pitchFamily="34" charset="0"/>
              </a:rPr>
              <a:t>My manager supports me through any changes happening at work</a:t>
            </a:r>
          </a:p>
        </p:txBody>
      </p:sp>
      <p:graphicFrame>
        <p:nvGraphicFramePr>
          <p:cNvPr id="7" name="Table 6">
            <a:extLst>
              <a:ext uri="{FF2B5EF4-FFF2-40B4-BE49-F238E27FC236}">
                <a16:creationId xmlns:a16="http://schemas.microsoft.com/office/drawing/2014/main" id="{12352E66-C54F-4800-9F14-76CCC600D8FD}"/>
              </a:ext>
            </a:extLst>
          </p:cNvPr>
          <p:cNvGraphicFramePr>
            <a:graphicFrameLocks noGrp="1"/>
          </p:cNvGraphicFramePr>
          <p:nvPr>
            <p:extLst>
              <p:ext uri="{D42A27DB-BD31-4B8C-83A1-F6EECF244321}">
                <p14:modId xmlns:p14="http://schemas.microsoft.com/office/powerpoint/2010/main" val="3223152863"/>
              </p:ext>
            </p:extLst>
          </p:nvPr>
        </p:nvGraphicFramePr>
        <p:xfrm>
          <a:off x="1356251" y="2201205"/>
          <a:ext cx="3052348" cy="4115325"/>
        </p:xfrm>
        <a:graphic>
          <a:graphicData uri="http://schemas.openxmlformats.org/drawingml/2006/table">
            <a:tbl>
              <a:tblPr>
                <a:tableStyleId>{5C22544A-7EE6-4342-B048-85BDC9FD1C3A}</a:tableStyleId>
              </a:tblPr>
              <a:tblGrid>
                <a:gridCol w="2312741">
                  <a:extLst>
                    <a:ext uri="{9D8B030D-6E8A-4147-A177-3AD203B41FA5}">
                      <a16:colId xmlns:a16="http://schemas.microsoft.com/office/drawing/2014/main" val="180824032"/>
                    </a:ext>
                  </a:extLst>
                </a:gridCol>
                <a:gridCol w="739607">
                  <a:extLst>
                    <a:ext uri="{9D8B030D-6E8A-4147-A177-3AD203B41FA5}">
                      <a16:colId xmlns:a16="http://schemas.microsoft.com/office/drawing/2014/main" val="668199400"/>
                    </a:ext>
                  </a:extLst>
                </a:gridCol>
              </a:tblGrid>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Academic Leadership</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9.5</a:t>
                      </a:r>
                    </a:p>
                  </a:txBody>
                  <a:tcPr anchor="ctr"/>
                </a:tc>
                <a:extLst>
                  <a:ext uri="{0D108BD9-81ED-4DB2-BD59-A6C34878D82A}">
                    <a16:rowId xmlns:a16="http://schemas.microsoft.com/office/drawing/2014/main" val="3676115924"/>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Office of CEO</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9.0</a:t>
                      </a:r>
                    </a:p>
                  </a:txBody>
                  <a:tcPr anchor="ctr"/>
                </a:tc>
                <a:extLst>
                  <a:ext uri="{0D108BD9-81ED-4DB2-BD59-A6C34878D82A}">
                    <a16:rowId xmlns:a16="http://schemas.microsoft.com/office/drawing/2014/main" val="338223464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Library &amp; Learning Commons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8.9</a:t>
                      </a:r>
                    </a:p>
                  </a:txBody>
                  <a:tcPr anchor="ctr"/>
                </a:tc>
                <a:extLst>
                  <a:ext uri="{0D108BD9-81ED-4DB2-BD59-A6C34878D82A}">
                    <a16:rowId xmlns:a16="http://schemas.microsoft.com/office/drawing/2014/main" val="29046191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Central</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8.8</a:t>
                      </a:r>
                    </a:p>
                  </a:txBody>
                  <a:tcPr anchor="ctr"/>
                </a:tc>
                <a:extLst>
                  <a:ext uri="{0D108BD9-81ED-4DB2-BD59-A6C34878D82A}">
                    <a16:rowId xmlns:a16="http://schemas.microsoft.com/office/drawing/2014/main" val="2733493127"/>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Marketing &amp; Communications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8.7</a:t>
                      </a:r>
                    </a:p>
                  </a:txBody>
                  <a:tcPr anchor="ctr"/>
                </a:tc>
                <a:extLst>
                  <a:ext uri="{0D108BD9-81ED-4DB2-BD59-A6C34878D82A}">
                    <a16:rowId xmlns:a16="http://schemas.microsoft.com/office/drawing/2014/main" val="172244125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Support &amp; Scholarships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8.1</a:t>
                      </a:r>
                    </a:p>
                  </a:txBody>
                  <a:tcPr anchor="ctr"/>
                </a:tc>
                <a:extLst>
                  <a:ext uri="{0D108BD9-81ED-4DB2-BD59-A6C34878D82A}">
                    <a16:rowId xmlns:a16="http://schemas.microsoft.com/office/drawing/2014/main" val="35764308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Environmental &amp; Animal Sciences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8.0</a:t>
                      </a:r>
                    </a:p>
                  </a:txBody>
                  <a:tcPr anchor="ctr"/>
                </a:tc>
                <a:extLst>
                  <a:ext uri="{0D108BD9-81ED-4DB2-BD59-A6C34878D82A}">
                    <a16:rowId xmlns:a16="http://schemas.microsoft.com/office/drawing/2014/main" val="176254239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Community Studies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8.0</a:t>
                      </a:r>
                    </a:p>
                  </a:txBody>
                  <a:tcPr anchor="ctr"/>
                </a:tc>
                <a:extLst>
                  <a:ext uri="{0D108BD9-81ED-4DB2-BD59-A6C34878D82A}">
                    <a16:rowId xmlns:a16="http://schemas.microsoft.com/office/drawing/2014/main" val="172572113"/>
                  </a:ext>
                </a:extLst>
              </a:tr>
              <a:tr h="274355">
                <a:tc>
                  <a:txBody>
                    <a:bodyPr/>
                    <a:lstStyle/>
                    <a:p>
                      <a:pPr marL="92075" marR="0" lvl="0" indent="-92075" algn="l" defTabSz="457200" rtl="0" eaLnBrk="1" fontAlgn="b" latinLnBrk="0" hangingPunct="1">
                        <a:lnSpc>
                          <a:spcPct val="100000"/>
                        </a:lnSpc>
                        <a:spcBef>
                          <a:spcPts val="0"/>
                        </a:spcBef>
                        <a:spcAft>
                          <a:spcPts val="0"/>
                        </a:spcAft>
                        <a:buClrTx/>
                        <a:buSzTx/>
                        <a:buFontTx/>
                        <a:buNone/>
                        <a:tabLst/>
                        <a:defRPr/>
                      </a:pPr>
                      <a:r>
                        <a:rPr lang="en-NZ" sz="1200" b="0" i="0" u="none" strike="noStrike" dirty="0">
                          <a:solidFill>
                            <a:srgbClr val="000000"/>
                          </a:solidFill>
                          <a:effectLst/>
                          <a:latin typeface="Calibri" panose="020F0502020204030204" pitchFamily="34" charset="0"/>
                        </a:rPr>
                        <a:t>Student Success Leadership</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8.0</a:t>
                      </a:r>
                    </a:p>
                  </a:txBody>
                  <a:tcPr anchor="ctr"/>
                </a:tc>
                <a:extLst>
                  <a:ext uri="{0D108BD9-81ED-4DB2-BD59-A6C34878D82A}">
                    <a16:rowId xmlns:a16="http://schemas.microsoft.com/office/drawing/2014/main" val="76392558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Timetabling</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7.9</a:t>
                      </a:r>
                    </a:p>
                  </a:txBody>
                  <a:tcPr anchor="ctr"/>
                </a:tc>
                <a:extLst>
                  <a:ext uri="{0D108BD9-81ED-4DB2-BD59-A6C34878D82A}">
                    <a16:rowId xmlns:a16="http://schemas.microsoft.com/office/drawing/2014/main" val="289935403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Learning &amp; Achievement</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7.8</a:t>
                      </a:r>
                    </a:p>
                  </a:txBody>
                  <a:tcPr anchor="ctr"/>
                </a:tc>
                <a:extLst>
                  <a:ext uri="{0D108BD9-81ED-4DB2-BD59-A6C34878D82A}">
                    <a16:rowId xmlns:a16="http://schemas.microsoft.com/office/drawing/2014/main" val="33559445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Health Care &amp; Social Practice</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7.8</a:t>
                      </a:r>
                    </a:p>
                  </a:txBody>
                  <a:tcPr anchor="ctr"/>
                </a:tc>
                <a:extLst>
                  <a:ext uri="{0D108BD9-81ED-4DB2-BD59-A6C34878D82A}">
                    <a16:rowId xmlns:a16="http://schemas.microsoft.com/office/drawing/2014/main" val="173171290"/>
                  </a:ext>
                </a:extLst>
              </a:tr>
              <a:tr h="274355">
                <a:tc>
                  <a:txBody>
                    <a:bodyPr/>
                    <a:lstStyle/>
                    <a:p>
                      <a:pPr marL="92075" indent="-92075" algn="l" fontAlgn="b"/>
                      <a:r>
                        <a:rPr lang="en-NZ" sz="1200" b="0" i="0" u="none" strike="noStrike" dirty="0">
                          <a:solidFill>
                            <a:schemeClr val="tx1"/>
                          </a:solidFill>
                          <a:effectLst/>
                          <a:latin typeface="Calibri" panose="020F0502020204030204" pitchFamily="34" charset="0"/>
                        </a:rPr>
                        <a:t>Tūāpapa Rangahau</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7.7</a:t>
                      </a:r>
                    </a:p>
                  </a:txBody>
                  <a:tcPr anchor="ctr"/>
                </a:tc>
                <a:extLst>
                  <a:ext uri="{0D108BD9-81ED-4DB2-BD59-A6C34878D82A}">
                    <a16:rowId xmlns:a16="http://schemas.microsoft.com/office/drawing/2014/main" val="3386745604"/>
                  </a:ext>
                </a:extLst>
              </a:tr>
              <a:tr h="274355">
                <a:tc>
                  <a:txBody>
                    <a:bodyPr/>
                    <a:lstStyle/>
                    <a:p>
                      <a:pPr marL="92075" indent="-92075" algn="l" fontAlgn="b"/>
                      <a:r>
                        <a:rPr lang="en-NZ" sz="1200" b="0" i="0" u="none" strike="noStrike" dirty="0">
                          <a:solidFill>
                            <a:schemeClr val="tx1"/>
                          </a:solidFill>
                          <a:effectLst/>
                          <a:latin typeface="Calibri" panose="020F0502020204030204" pitchFamily="34" charset="0"/>
                        </a:rPr>
                        <a:t>Facilities Management</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7.7</a:t>
                      </a:r>
                    </a:p>
                  </a:txBody>
                  <a:tcPr anchor="ctr"/>
                </a:tc>
                <a:extLst>
                  <a:ext uri="{0D108BD9-81ED-4DB2-BD59-A6C34878D82A}">
                    <a16:rowId xmlns:a16="http://schemas.microsoft.com/office/drawing/2014/main" val="3604441252"/>
                  </a:ext>
                </a:extLst>
              </a:tr>
              <a:tr h="274355">
                <a:tc>
                  <a:txBody>
                    <a:bodyPr/>
                    <a:lstStyle/>
                    <a:p>
                      <a:pPr marL="92075" indent="-92075" algn="l" fontAlgn="b"/>
                      <a:r>
                        <a:rPr lang="en-NZ" sz="1200" b="0" i="0" u="none" strike="noStrike" dirty="0">
                          <a:solidFill>
                            <a:schemeClr val="tx1"/>
                          </a:solidFill>
                          <a:effectLst/>
                          <a:latin typeface="Calibri" panose="020F0502020204030204" pitchFamily="34" charset="0"/>
                        </a:rPr>
                        <a:t>Te Korowai Kahurangi</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7.6</a:t>
                      </a:r>
                    </a:p>
                  </a:txBody>
                  <a:tcPr anchor="ctr"/>
                </a:tc>
                <a:extLst>
                  <a:ext uri="{0D108BD9-81ED-4DB2-BD59-A6C34878D82A}">
                    <a16:rowId xmlns:a16="http://schemas.microsoft.com/office/drawing/2014/main" val="3461188838"/>
                  </a:ext>
                </a:extLst>
              </a:tr>
            </a:tbl>
          </a:graphicData>
        </a:graphic>
      </p:graphicFrame>
      <p:sp>
        <p:nvSpPr>
          <p:cNvPr id="8" name="TextBox 7">
            <a:extLst>
              <a:ext uri="{FF2B5EF4-FFF2-40B4-BE49-F238E27FC236}">
                <a16:creationId xmlns:a16="http://schemas.microsoft.com/office/drawing/2014/main" id="{95D0E7CF-CD6F-462E-B1D0-41C828FFA97E}"/>
              </a:ext>
            </a:extLst>
          </p:cNvPr>
          <p:cNvSpPr txBox="1"/>
          <p:nvPr/>
        </p:nvSpPr>
        <p:spPr>
          <a:xfrm>
            <a:off x="2266681" y="6377948"/>
            <a:ext cx="4825848" cy="253916"/>
          </a:xfrm>
          <a:prstGeom prst="rect">
            <a:avLst/>
          </a:prstGeom>
          <a:noFill/>
        </p:spPr>
        <p:txBody>
          <a:bodyPr wrap="square" rtlCol="0">
            <a:spAutoFit/>
          </a:bodyPr>
          <a:lstStyle/>
          <a:p>
            <a:pPr algn="ctr"/>
            <a:r>
              <a:rPr lang="en-NZ" sz="1000" dirty="0">
                <a:solidFill>
                  <a:schemeClr val="tx1">
                    <a:tint val="75000"/>
                  </a:schemeClr>
                </a:solidFill>
                <a:latin typeface="Verdana" panose="020B0604030504040204" pitchFamily="34" charset="0"/>
                <a:ea typeface="Verdana" panose="020B0604030504040204" pitchFamily="34" charset="0"/>
              </a:rPr>
              <a:t>Note: Averages taken from ratings on a 0-10 scale.</a:t>
            </a:r>
          </a:p>
        </p:txBody>
      </p:sp>
      <p:graphicFrame>
        <p:nvGraphicFramePr>
          <p:cNvPr id="13" name="Table 12">
            <a:extLst>
              <a:ext uri="{FF2B5EF4-FFF2-40B4-BE49-F238E27FC236}">
                <a16:creationId xmlns:a16="http://schemas.microsoft.com/office/drawing/2014/main" id="{73EBB9C2-349D-4E02-9D7F-21ADF974547E}"/>
              </a:ext>
            </a:extLst>
          </p:cNvPr>
          <p:cNvGraphicFramePr>
            <a:graphicFrameLocks noGrp="1"/>
          </p:cNvGraphicFramePr>
          <p:nvPr>
            <p:extLst>
              <p:ext uri="{D42A27DB-BD31-4B8C-83A1-F6EECF244321}">
                <p14:modId xmlns:p14="http://schemas.microsoft.com/office/powerpoint/2010/main" val="2409906800"/>
              </p:ext>
            </p:extLst>
          </p:nvPr>
        </p:nvGraphicFramePr>
        <p:xfrm>
          <a:off x="4623642" y="2201205"/>
          <a:ext cx="3052348" cy="3840970"/>
        </p:xfrm>
        <a:graphic>
          <a:graphicData uri="http://schemas.openxmlformats.org/drawingml/2006/table">
            <a:tbl>
              <a:tblPr>
                <a:tableStyleId>{5C22544A-7EE6-4342-B048-85BDC9FD1C3A}</a:tableStyleId>
              </a:tblPr>
              <a:tblGrid>
                <a:gridCol w="2312741">
                  <a:extLst>
                    <a:ext uri="{9D8B030D-6E8A-4147-A177-3AD203B41FA5}">
                      <a16:colId xmlns:a16="http://schemas.microsoft.com/office/drawing/2014/main" val="180824032"/>
                    </a:ext>
                  </a:extLst>
                </a:gridCol>
                <a:gridCol w="739607">
                  <a:extLst>
                    <a:ext uri="{9D8B030D-6E8A-4147-A177-3AD203B41FA5}">
                      <a16:colId xmlns:a16="http://schemas.microsoft.com/office/drawing/2014/main" val="668199400"/>
                    </a:ext>
                  </a:extLst>
                </a:gridCol>
              </a:tblGrid>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Human Resources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7.4</a:t>
                      </a:r>
                    </a:p>
                  </a:txBody>
                  <a:tcPr anchor="ctr"/>
                </a:tc>
                <a:extLst>
                  <a:ext uri="{0D108BD9-81ED-4DB2-BD59-A6C34878D82A}">
                    <a16:rowId xmlns:a16="http://schemas.microsoft.com/office/drawing/2014/main" val="76392558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Creative Industries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7.3</a:t>
                      </a:r>
                    </a:p>
                  </a:txBody>
                  <a:tcPr anchor="ctr"/>
                </a:tc>
                <a:extLst>
                  <a:ext uri="{0D108BD9-81ED-4DB2-BD59-A6C34878D82A}">
                    <a16:rowId xmlns:a16="http://schemas.microsoft.com/office/drawing/2014/main" val="289935403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Enrolment Processing</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7.2</a:t>
                      </a:r>
                    </a:p>
                  </a:txBody>
                  <a:tcPr anchor="ctr"/>
                </a:tc>
                <a:extLst>
                  <a:ext uri="{0D108BD9-81ED-4DB2-BD59-A6C34878D82A}">
                    <a16:rowId xmlns:a16="http://schemas.microsoft.com/office/drawing/2014/main" val="33559445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Building Construction &amp; </a:t>
                      </a:r>
                      <a:r>
                        <a:rPr lang="en-NZ" sz="1200" b="0" i="0" u="none" strike="noStrike" dirty="0" err="1">
                          <a:solidFill>
                            <a:srgbClr val="000000"/>
                          </a:solidFill>
                          <a:effectLst/>
                          <a:latin typeface="Calibri" panose="020F0502020204030204" pitchFamily="34" charset="0"/>
                        </a:rPr>
                        <a:t>Eng</a:t>
                      </a:r>
                      <a:endParaRPr lang="en-NZ"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NZ" sz="1200" b="1" i="0" u="none" strike="noStrike" dirty="0">
                          <a:solidFill>
                            <a:schemeClr val="tx1"/>
                          </a:solidFill>
                          <a:effectLst/>
                          <a:latin typeface="Calibri" panose="020F0502020204030204" pitchFamily="34" charset="0"/>
                        </a:rPr>
                        <a:t>7.1</a:t>
                      </a:r>
                    </a:p>
                  </a:txBody>
                  <a:tcPr anchor="ctr"/>
                </a:tc>
                <a:extLst>
                  <a:ext uri="{0D108BD9-81ED-4DB2-BD59-A6C34878D82A}">
                    <a16:rowId xmlns:a16="http://schemas.microsoft.com/office/drawing/2014/main" val="416631762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Applied Business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7.1</a:t>
                      </a:r>
                    </a:p>
                  </a:txBody>
                  <a:tcPr anchor="ctr"/>
                </a:tc>
                <a:extLst>
                  <a:ext uri="{0D108BD9-81ED-4DB2-BD59-A6C34878D82A}">
                    <a16:rowId xmlns:a16="http://schemas.microsoft.com/office/drawing/2014/main" val="50637200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Bridgepoint</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7.1</a:t>
                      </a:r>
                    </a:p>
                  </a:txBody>
                  <a:tcPr anchor="ctr"/>
                </a:tc>
                <a:extLst>
                  <a:ext uri="{0D108BD9-81ED-4DB2-BD59-A6C34878D82A}">
                    <a16:rowId xmlns:a16="http://schemas.microsoft.com/office/drawing/2014/main" val="3957587349"/>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Architecture</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6.7</a:t>
                      </a:r>
                    </a:p>
                  </a:txBody>
                  <a:tcPr anchor="ctr"/>
                </a:tc>
                <a:extLst>
                  <a:ext uri="{0D108BD9-81ED-4DB2-BD59-A6C34878D82A}">
                    <a16:rowId xmlns:a16="http://schemas.microsoft.com/office/drawing/2014/main" val="169581956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Te Puna Ako</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6.6</a:t>
                      </a:r>
                    </a:p>
                  </a:txBody>
                  <a:tcPr anchor="ctr"/>
                </a:tc>
                <a:extLst>
                  <a:ext uri="{0D108BD9-81ED-4DB2-BD59-A6C34878D82A}">
                    <a16:rowId xmlns:a16="http://schemas.microsoft.com/office/drawing/2014/main" val="2228934709"/>
                  </a:ext>
                </a:extLst>
              </a:tr>
              <a:tr h="274355">
                <a:tc>
                  <a:txBody>
                    <a:bodyPr/>
                    <a:lstStyle/>
                    <a:p>
                      <a:pPr marL="92075" indent="-92075" algn="l" fontAlgn="b"/>
                      <a:r>
                        <a:rPr lang="en-NZ" sz="1200" b="0" i="0" u="none" strike="noStrike" dirty="0" err="1">
                          <a:solidFill>
                            <a:srgbClr val="000000"/>
                          </a:solidFill>
                          <a:effectLst/>
                          <a:latin typeface="Calibri" panose="020F0502020204030204" pitchFamily="34" charset="0"/>
                        </a:rPr>
                        <a:t>Mataaho</a:t>
                      </a:r>
                      <a:endParaRPr lang="en-NZ"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NZ" sz="1200" b="1" i="0" u="none" strike="noStrike" dirty="0">
                          <a:solidFill>
                            <a:schemeClr val="tx1"/>
                          </a:solidFill>
                          <a:effectLst/>
                          <a:latin typeface="Calibri" panose="020F0502020204030204" pitchFamily="34" charset="0"/>
                        </a:rPr>
                        <a:t>6.5</a:t>
                      </a:r>
                    </a:p>
                  </a:txBody>
                  <a:tcPr anchor="ctr"/>
                </a:tc>
                <a:extLst>
                  <a:ext uri="{0D108BD9-81ED-4DB2-BD59-A6C34878D82A}">
                    <a16:rowId xmlns:a16="http://schemas.microsoft.com/office/drawing/2014/main" val="274694399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Trades &amp; Services</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6.4</a:t>
                      </a:r>
                    </a:p>
                  </a:txBody>
                  <a:tcPr anchor="ctr"/>
                </a:tc>
                <a:extLst>
                  <a:ext uri="{0D108BD9-81ED-4DB2-BD59-A6C34878D82A}">
                    <a16:rowId xmlns:a16="http://schemas.microsoft.com/office/drawing/2014/main" val="294222934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Wellbeing</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6.3</a:t>
                      </a:r>
                    </a:p>
                  </a:txBody>
                  <a:tcPr anchor="ctr"/>
                </a:tc>
                <a:extLst>
                  <a:ext uri="{0D108BD9-81ED-4DB2-BD59-A6C34878D82A}">
                    <a16:rowId xmlns:a16="http://schemas.microsoft.com/office/drawing/2014/main" val="98539433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Computing Electrical &amp; Applied</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6.3</a:t>
                      </a:r>
                    </a:p>
                  </a:txBody>
                  <a:tcPr anchor="ctr"/>
                </a:tc>
                <a:extLst>
                  <a:ext uri="{0D108BD9-81ED-4DB2-BD59-A6C34878D82A}">
                    <a16:rowId xmlns:a16="http://schemas.microsoft.com/office/drawing/2014/main" val="4015436925"/>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Heads of School</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5.6</a:t>
                      </a:r>
                    </a:p>
                  </a:txBody>
                  <a:tcPr anchor="ctr"/>
                </a:tc>
                <a:extLst>
                  <a:ext uri="{0D108BD9-81ED-4DB2-BD59-A6C34878D82A}">
                    <a16:rowId xmlns:a16="http://schemas.microsoft.com/office/drawing/2014/main" val="3994432630"/>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Business Performance</a:t>
                      </a:r>
                    </a:p>
                  </a:txBody>
                  <a:tcPr anchor="ctr"/>
                </a:tc>
                <a:tc>
                  <a:txBody>
                    <a:bodyPr/>
                    <a:lstStyle/>
                    <a:p>
                      <a:pPr algn="ctr" fontAlgn="b"/>
                      <a:r>
                        <a:rPr lang="en-NZ" sz="1200" b="1" i="0" u="none" strike="noStrike" dirty="0">
                          <a:solidFill>
                            <a:schemeClr val="tx1"/>
                          </a:solidFill>
                          <a:effectLst/>
                          <a:latin typeface="Calibri" panose="020F0502020204030204" pitchFamily="34" charset="0"/>
                        </a:rPr>
                        <a:t>5.3</a:t>
                      </a:r>
                    </a:p>
                  </a:txBody>
                  <a:tcPr anchor="ctr"/>
                </a:tc>
                <a:extLst>
                  <a:ext uri="{0D108BD9-81ED-4DB2-BD59-A6C34878D82A}">
                    <a16:rowId xmlns:a16="http://schemas.microsoft.com/office/drawing/2014/main" val="3144094319"/>
                  </a:ext>
                </a:extLst>
              </a:tr>
            </a:tbl>
          </a:graphicData>
        </a:graphic>
      </p:graphicFrame>
    </p:spTree>
    <p:extLst>
      <p:ext uri="{BB962C8B-B14F-4D97-AF65-F5344CB8AC3E}">
        <p14:creationId xmlns:p14="http://schemas.microsoft.com/office/powerpoint/2010/main" val="271336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1F494BA-CA70-44C1-A293-7B9A404C208B}"/>
              </a:ext>
            </a:extLst>
          </p:cNvPr>
          <p:cNvSpPr txBox="1">
            <a:spLocks/>
          </p:cNvSpPr>
          <p:nvPr/>
        </p:nvSpPr>
        <p:spPr bwMode="auto">
          <a:xfrm>
            <a:off x="1356251" y="278124"/>
            <a:ext cx="7536765" cy="8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b="1" dirty="0">
                <a:latin typeface="Arial" panose="020B0604020202020204" pitchFamily="34" charset="0"/>
                <a:cs typeface="Arial" panose="020B0604020202020204" pitchFamily="34" charset="0"/>
              </a:rPr>
              <a:t>Change Support Questions</a:t>
            </a:r>
          </a:p>
          <a:p>
            <a:r>
              <a:rPr lang="en-NZ" sz="2000" b="1" dirty="0">
                <a:solidFill>
                  <a:schemeClr val="bg1">
                    <a:lumMod val="50000"/>
                  </a:schemeClr>
                </a:solidFill>
                <a:latin typeface="Arial" panose="020B0604020202020204" pitchFamily="34" charset="0"/>
                <a:cs typeface="Arial" panose="020B0604020202020204" pitchFamily="34" charset="0"/>
              </a:rPr>
              <a:t>- Teams excluded</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3C45BCC-CE15-4150-9EB0-92B811498261}"/>
              </a:ext>
            </a:extLst>
          </p:cNvPr>
          <p:cNvSpPr txBox="1"/>
          <p:nvPr/>
        </p:nvSpPr>
        <p:spPr>
          <a:xfrm>
            <a:off x="220448" y="1802046"/>
            <a:ext cx="8703104" cy="830997"/>
          </a:xfrm>
          <a:prstGeom prst="rect">
            <a:avLst/>
          </a:prstGeom>
          <a:noFill/>
        </p:spPr>
        <p:txBody>
          <a:bodyPr wrap="square">
            <a:spAutoFit/>
          </a:bodyPr>
          <a:lstStyle/>
          <a:p>
            <a:pPr marL="285750" indent="-285750">
              <a:buFont typeface="Arial" panose="020B0604020202020204" pitchFamily="34" charset="0"/>
              <a:buChar char="•"/>
            </a:pPr>
            <a:r>
              <a:rPr lang="en-NZ" sz="1600" dirty="0">
                <a:latin typeface="+mn-lt"/>
                <a:cs typeface="Arial" panose="020B0604020202020204" pitchFamily="34" charset="0"/>
              </a:rPr>
              <a:t>Data for the following teams has not been included as there were fewer than </a:t>
            </a:r>
            <a:r>
              <a:rPr lang="en-NZ" sz="1600">
                <a:latin typeface="+mn-lt"/>
                <a:cs typeface="Arial" panose="020B0604020202020204" pitchFamily="34" charset="0"/>
              </a:rPr>
              <a:t>6 responses per </a:t>
            </a:r>
            <a:r>
              <a:rPr lang="en-NZ" sz="1600" dirty="0">
                <a:latin typeface="+mn-lt"/>
                <a:cs typeface="Arial" panose="020B0604020202020204" pitchFamily="34" charset="0"/>
              </a:rPr>
              <a:t>team.  However, their data has been “rolled up” into the averages for their broader support area.</a:t>
            </a:r>
          </a:p>
          <a:p>
            <a:endParaRPr lang="en-NZ" sz="1600" dirty="0">
              <a:latin typeface="+mn-lt"/>
            </a:endParaRPr>
          </a:p>
        </p:txBody>
      </p:sp>
      <p:graphicFrame>
        <p:nvGraphicFramePr>
          <p:cNvPr id="12" name="Table 11">
            <a:extLst>
              <a:ext uri="{FF2B5EF4-FFF2-40B4-BE49-F238E27FC236}">
                <a16:creationId xmlns:a16="http://schemas.microsoft.com/office/drawing/2014/main" id="{96AFDFE3-B03A-42AD-8A4C-C7FF28D2235C}"/>
              </a:ext>
            </a:extLst>
          </p:cNvPr>
          <p:cNvGraphicFramePr>
            <a:graphicFrameLocks noGrp="1"/>
          </p:cNvGraphicFramePr>
          <p:nvPr>
            <p:extLst>
              <p:ext uri="{D42A27DB-BD31-4B8C-83A1-F6EECF244321}">
                <p14:modId xmlns:p14="http://schemas.microsoft.com/office/powerpoint/2010/main" val="723025896"/>
              </p:ext>
            </p:extLst>
          </p:nvPr>
        </p:nvGraphicFramePr>
        <p:xfrm>
          <a:off x="1203851" y="2701781"/>
          <a:ext cx="2982069" cy="3566615"/>
        </p:xfrm>
        <a:graphic>
          <a:graphicData uri="http://schemas.openxmlformats.org/drawingml/2006/table">
            <a:tbl>
              <a:tblPr>
                <a:tableStyleId>{5C22544A-7EE6-4342-B048-85BDC9FD1C3A}</a:tableStyleId>
              </a:tblPr>
              <a:tblGrid>
                <a:gridCol w="2982069">
                  <a:extLst>
                    <a:ext uri="{9D8B030D-6E8A-4147-A177-3AD203B41FA5}">
                      <a16:colId xmlns:a16="http://schemas.microsoft.com/office/drawing/2014/main" val="180824032"/>
                    </a:ext>
                  </a:extLst>
                </a:gridCol>
              </a:tblGrid>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Academic Operations Leadership</a:t>
                      </a:r>
                    </a:p>
                  </a:txBody>
                  <a:tcPr anchor="ctr"/>
                </a:tc>
                <a:extLst>
                  <a:ext uri="{0D108BD9-81ED-4DB2-BD59-A6C34878D82A}">
                    <a16:rowId xmlns:a16="http://schemas.microsoft.com/office/drawing/2014/main" val="3676115924"/>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Academic Registry &amp; Graduation</a:t>
                      </a:r>
                    </a:p>
                  </a:txBody>
                  <a:tcPr anchor="ctr"/>
                </a:tc>
                <a:extLst>
                  <a:ext uri="{0D108BD9-81ED-4DB2-BD59-A6C34878D82A}">
                    <a16:rowId xmlns:a16="http://schemas.microsoft.com/office/drawing/2014/main" val="338223464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Accounts &amp; Finance</a:t>
                      </a:r>
                    </a:p>
                  </a:txBody>
                  <a:tcPr anchor="ctr"/>
                </a:tc>
                <a:extLst>
                  <a:ext uri="{0D108BD9-81ED-4DB2-BD59-A6C34878D82A}">
                    <a16:rowId xmlns:a16="http://schemas.microsoft.com/office/drawing/2014/main" val="29046191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Copy Centre</a:t>
                      </a:r>
                    </a:p>
                  </a:txBody>
                  <a:tcPr anchor="ctr"/>
                </a:tc>
                <a:extLst>
                  <a:ext uri="{0D108BD9-81ED-4DB2-BD59-A6C34878D82A}">
                    <a16:rowId xmlns:a16="http://schemas.microsoft.com/office/drawing/2014/main" val="2733493127"/>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Goods &amp; Transport</a:t>
                      </a:r>
                    </a:p>
                  </a:txBody>
                  <a:tcPr anchor="ctr"/>
                </a:tc>
                <a:extLst>
                  <a:ext uri="{0D108BD9-81ED-4DB2-BD59-A6C34878D82A}">
                    <a16:rowId xmlns:a16="http://schemas.microsoft.com/office/drawing/2014/main" val="172244125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Health &amp; Safety</a:t>
                      </a:r>
                    </a:p>
                  </a:txBody>
                  <a:tcPr anchor="ctr"/>
                </a:tc>
                <a:extLst>
                  <a:ext uri="{0D108BD9-81ED-4DB2-BD59-A6C34878D82A}">
                    <a16:rowId xmlns:a16="http://schemas.microsoft.com/office/drawing/2014/main" val="357643082"/>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Industry Workforce</a:t>
                      </a:r>
                    </a:p>
                  </a:txBody>
                  <a:tcPr anchor="ctr"/>
                </a:tc>
                <a:extLst>
                  <a:ext uri="{0D108BD9-81ED-4DB2-BD59-A6C34878D82A}">
                    <a16:rowId xmlns:a16="http://schemas.microsoft.com/office/drawing/2014/main" val="176254239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Information Technology</a:t>
                      </a:r>
                    </a:p>
                  </a:txBody>
                  <a:tcPr anchor="ctr"/>
                </a:tc>
                <a:extLst>
                  <a:ext uri="{0D108BD9-81ED-4DB2-BD59-A6C34878D82A}">
                    <a16:rowId xmlns:a16="http://schemas.microsoft.com/office/drawing/2014/main" val="172572113"/>
                  </a:ext>
                </a:extLst>
              </a:tr>
              <a:tr h="274355">
                <a:tc>
                  <a:txBody>
                    <a:bodyPr/>
                    <a:lstStyle/>
                    <a:p>
                      <a:pPr marL="92075" marR="0" lvl="0" indent="-92075" algn="l" defTabSz="457200" rtl="0" eaLnBrk="1" fontAlgn="b" latinLnBrk="0" hangingPunct="1">
                        <a:lnSpc>
                          <a:spcPct val="100000"/>
                        </a:lnSpc>
                        <a:spcBef>
                          <a:spcPts val="0"/>
                        </a:spcBef>
                        <a:spcAft>
                          <a:spcPts val="0"/>
                        </a:spcAft>
                        <a:buClrTx/>
                        <a:buSzTx/>
                        <a:buFontTx/>
                        <a:buNone/>
                        <a:tabLst/>
                        <a:defRPr/>
                      </a:pPr>
                      <a:r>
                        <a:rPr lang="en-NZ" sz="1200" b="0" i="0" u="none" strike="noStrike" dirty="0">
                          <a:solidFill>
                            <a:srgbClr val="000000"/>
                          </a:solidFill>
                          <a:effectLst/>
                          <a:latin typeface="Calibri" panose="020F0502020204030204" pitchFamily="34" charset="0"/>
                        </a:rPr>
                        <a:t>International Student Support</a:t>
                      </a:r>
                    </a:p>
                  </a:txBody>
                  <a:tcPr anchor="ctr"/>
                </a:tc>
                <a:extLst>
                  <a:ext uri="{0D108BD9-81ED-4DB2-BD59-A6C34878D82A}">
                    <a16:rowId xmlns:a16="http://schemas.microsoft.com/office/drawing/2014/main" val="76392558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IT Desktop Support</a:t>
                      </a:r>
                    </a:p>
                  </a:txBody>
                  <a:tcPr anchor="ctr"/>
                </a:tc>
                <a:extLst>
                  <a:ext uri="{0D108BD9-81ED-4DB2-BD59-A6C34878D82A}">
                    <a16:rowId xmlns:a16="http://schemas.microsoft.com/office/drawing/2014/main" val="2899354036"/>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IT Infrastructure</a:t>
                      </a:r>
                    </a:p>
                  </a:txBody>
                  <a:tcPr anchor="ctr"/>
                </a:tc>
                <a:extLst>
                  <a:ext uri="{0D108BD9-81ED-4DB2-BD59-A6C34878D82A}">
                    <a16:rowId xmlns:a16="http://schemas.microsoft.com/office/drawing/2014/main" val="33559445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IT Solutions Delivery</a:t>
                      </a:r>
                    </a:p>
                  </a:txBody>
                  <a:tcPr anchor="ctr"/>
                </a:tc>
                <a:extLst>
                  <a:ext uri="{0D108BD9-81ED-4DB2-BD59-A6C34878D82A}">
                    <a16:rowId xmlns:a16="http://schemas.microsoft.com/office/drawing/2014/main" val="173171290"/>
                  </a:ext>
                </a:extLst>
              </a:tr>
              <a:tr h="274355">
                <a:tc>
                  <a:txBody>
                    <a:bodyPr/>
                    <a:lstStyle/>
                    <a:p>
                      <a:pPr marL="92075" indent="-92075" algn="l" fontAlgn="b"/>
                      <a:endParaRPr lang="en-NZ" sz="1200" b="0" i="0" u="none" strike="noStrike" dirty="0">
                        <a:solidFill>
                          <a:schemeClr val="tx1"/>
                        </a:solidFill>
                        <a:effectLst/>
                        <a:latin typeface="Calibri" panose="020F0502020204030204" pitchFamily="34" charset="0"/>
                      </a:endParaRPr>
                    </a:p>
                  </a:txBody>
                  <a:tcPr anchor="ctr"/>
                </a:tc>
                <a:extLst>
                  <a:ext uri="{0D108BD9-81ED-4DB2-BD59-A6C34878D82A}">
                    <a16:rowId xmlns:a16="http://schemas.microsoft.com/office/drawing/2014/main" val="3461188838"/>
                  </a:ext>
                </a:extLst>
              </a:tr>
            </a:tbl>
          </a:graphicData>
        </a:graphic>
      </p:graphicFrame>
      <p:graphicFrame>
        <p:nvGraphicFramePr>
          <p:cNvPr id="15" name="Table 14">
            <a:extLst>
              <a:ext uri="{FF2B5EF4-FFF2-40B4-BE49-F238E27FC236}">
                <a16:creationId xmlns:a16="http://schemas.microsoft.com/office/drawing/2014/main" id="{38F5AA4B-2D0B-4FC6-9A81-26DA3B887A5B}"/>
              </a:ext>
            </a:extLst>
          </p:cNvPr>
          <p:cNvGraphicFramePr>
            <a:graphicFrameLocks noGrp="1"/>
          </p:cNvGraphicFramePr>
          <p:nvPr>
            <p:extLst>
              <p:ext uri="{D42A27DB-BD31-4B8C-83A1-F6EECF244321}">
                <p14:modId xmlns:p14="http://schemas.microsoft.com/office/powerpoint/2010/main" val="3635714895"/>
              </p:ext>
            </p:extLst>
          </p:nvPr>
        </p:nvGraphicFramePr>
        <p:xfrm>
          <a:off x="4561840" y="2701781"/>
          <a:ext cx="3139440" cy="3017905"/>
        </p:xfrm>
        <a:graphic>
          <a:graphicData uri="http://schemas.openxmlformats.org/drawingml/2006/table">
            <a:tbl>
              <a:tblPr>
                <a:tableStyleId>{5C22544A-7EE6-4342-B048-85BDC9FD1C3A}</a:tableStyleId>
              </a:tblPr>
              <a:tblGrid>
                <a:gridCol w="3139440">
                  <a:extLst>
                    <a:ext uri="{9D8B030D-6E8A-4147-A177-3AD203B41FA5}">
                      <a16:colId xmlns:a16="http://schemas.microsoft.com/office/drawing/2014/main" val="180824032"/>
                    </a:ext>
                  </a:extLst>
                </a:gridCol>
              </a:tblGrid>
              <a:tr h="274355">
                <a:tc>
                  <a:txBody>
                    <a:bodyPr/>
                    <a:lstStyle/>
                    <a:p>
                      <a:pPr marL="92075" indent="-92075" algn="l" fontAlgn="b"/>
                      <a:r>
                        <a:rPr lang="en-NZ" sz="1200" b="0" i="0" u="none" strike="noStrike" dirty="0">
                          <a:solidFill>
                            <a:schemeClr val="tx1"/>
                          </a:solidFill>
                          <a:effectLst/>
                          <a:latin typeface="Calibri" panose="020F0502020204030204" pitchFamily="34" charset="0"/>
                        </a:rPr>
                        <a:t>Learner Experience &amp; Success Leadership</a:t>
                      </a:r>
                    </a:p>
                  </a:txBody>
                  <a:tcPr anchor="ctr"/>
                </a:tc>
                <a:extLst>
                  <a:ext uri="{0D108BD9-81ED-4DB2-BD59-A6C34878D82A}">
                    <a16:rowId xmlns:a16="http://schemas.microsoft.com/office/drawing/2014/main" val="2899354036"/>
                  </a:ext>
                </a:extLst>
              </a:tr>
              <a:tr h="274355">
                <a:tc>
                  <a:txBody>
                    <a:bodyPr/>
                    <a:lstStyle/>
                    <a:p>
                      <a:pPr marL="92075" indent="-92075" algn="l" fontAlgn="b"/>
                      <a:r>
                        <a:rPr lang="en-NZ" sz="1200" b="0" i="0" u="none" strike="noStrike" dirty="0">
                          <a:solidFill>
                            <a:schemeClr val="tx1"/>
                          </a:solidFill>
                          <a:effectLst/>
                          <a:latin typeface="Calibri" panose="020F0502020204030204" pitchFamily="34" charset="0"/>
                        </a:rPr>
                        <a:t>Learning &amp; Development</a:t>
                      </a:r>
                    </a:p>
                  </a:txBody>
                  <a:tcPr anchor="ctr"/>
                </a:tc>
                <a:extLst>
                  <a:ext uri="{0D108BD9-81ED-4DB2-BD59-A6C34878D82A}">
                    <a16:rowId xmlns:a16="http://schemas.microsoft.com/office/drawing/2014/main" val="335594453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Maia</a:t>
                      </a:r>
                    </a:p>
                  </a:txBody>
                  <a:tcPr anchor="ctr"/>
                </a:tc>
                <a:extLst>
                  <a:ext uri="{0D108BD9-81ED-4DB2-BD59-A6C34878D82A}">
                    <a16:rowId xmlns:a16="http://schemas.microsoft.com/office/drawing/2014/main" val="173171290"/>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Maintenance</a:t>
                      </a:r>
                    </a:p>
                  </a:txBody>
                  <a:tcPr anchor="ctr"/>
                </a:tc>
                <a:extLst>
                  <a:ext uri="{0D108BD9-81ED-4DB2-BD59-A6C34878D82A}">
                    <a16:rowId xmlns:a16="http://schemas.microsoft.com/office/drawing/2014/main" val="2453975958"/>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Operations Leadership</a:t>
                      </a:r>
                    </a:p>
                  </a:txBody>
                  <a:tcPr anchor="ctr"/>
                </a:tc>
                <a:extLst>
                  <a:ext uri="{0D108BD9-81ED-4DB2-BD59-A6C34878D82A}">
                    <a16:rowId xmlns:a16="http://schemas.microsoft.com/office/drawing/2014/main" val="1567025051"/>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Pacific Centre</a:t>
                      </a:r>
                    </a:p>
                  </a:txBody>
                  <a:tcPr anchor="ctr"/>
                </a:tc>
                <a:extLst>
                  <a:ext uri="{0D108BD9-81ED-4DB2-BD59-A6C34878D82A}">
                    <a16:rowId xmlns:a16="http://schemas.microsoft.com/office/drawing/2014/main" val="2246554077"/>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Pasifika, Partnerships &amp; Support Leadership</a:t>
                      </a:r>
                    </a:p>
                  </a:txBody>
                  <a:tcPr anchor="ctr"/>
                </a:tc>
                <a:extLst>
                  <a:ext uri="{0D108BD9-81ED-4DB2-BD59-A6C34878D82A}">
                    <a16:rowId xmlns:a16="http://schemas.microsoft.com/office/drawing/2014/main" val="3202434743"/>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Security</a:t>
                      </a:r>
                    </a:p>
                  </a:txBody>
                  <a:tcPr anchor="ctr"/>
                </a:tc>
                <a:extLst>
                  <a:ext uri="{0D108BD9-81ED-4DB2-BD59-A6C34878D82A}">
                    <a16:rowId xmlns:a16="http://schemas.microsoft.com/office/drawing/2014/main" val="1361728569"/>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Experience – Student Comms &amp; Events</a:t>
                      </a:r>
                    </a:p>
                  </a:txBody>
                  <a:tcPr anchor="ctr"/>
                </a:tc>
                <a:extLst>
                  <a:ext uri="{0D108BD9-81ED-4DB2-BD59-A6C34878D82A}">
                    <a16:rowId xmlns:a16="http://schemas.microsoft.com/office/drawing/2014/main" val="3461051555"/>
                  </a:ext>
                </a:extLst>
              </a:tr>
              <a:tr h="274355">
                <a:tc>
                  <a:txBody>
                    <a:bodyPr/>
                    <a:lstStyle/>
                    <a:p>
                      <a:pPr marL="92075" indent="-92075" algn="l" fontAlgn="b"/>
                      <a:r>
                        <a:rPr lang="en-NZ" sz="1200" b="0" i="0" u="none" strike="noStrike" dirty="0">
                          <a:solidFill>
                            <a:srgbClr val="000000"/>
                          </a:solidFill>
                          <a:effectLst/>
                          <a:latin typeface="Calibri" panose="020F0502020204030204" pitchFamily="34" charset="0"/>
                        </a:rPr>
                        <a:t>Student Finance</a:t>
                      </a:r>
                    </a:p>
                  </a:txBody>
                  <a:tcPr anchor="ctr"/>
                </a:tc>
                <a:extLst>
                  <a:ext uri="{0D108BD9-81ED-4DB2-BD59-A6C34878D82A}">
                    <a16:rowId xmlns:a16="http://schemas.microsoft.com/office/drawing/2014/main" val="1223987740"/>
                  </a:ext>
                </a:extLst>
              </a:tr>
              <a:tr h="274355">
                <a:tc>
                  <a:txBody>
                    <a:bodyPr/>
                    <a:lstStyle/>
                    <a:p>
                      <a:pPr marL="92075" marR="0" lvl="0" indent="-92075" algn="l" defTabSz="457200" rtl="0" eaLnBrk="1" fontAlgn="b" latinLnBrk="0" hangingPunct="1">
                        <a:lnSpc>
                          <a:spcPct val="100000"/>
                        </a:lnSpc>
                        <a:spcBef>
                          <a:spcPts val="0"/>
                        </a:spcBef>
                        <a:spcAft>
                          <a:spcPts val="0"/>
                        </a:spcAft>
                        <a:buClrTx/>
                        <a:buSzTx/>
                        <a:buFontTx/>
                        <a:buNone/>
                        <a:tabLst/>
                        <a:defRPr/>
                      </a:pPr>
                      <a:r>
                        <a:rPr lang="en-NZ" sz="1200" b="0" i="0" u="none" strike="noStrike" dirty="0">
                          <a:solidFill>
                            <a:srgbClr val="000000"/>
                          </a:solidFill>
                          <a:effectLst/>
                          <a:latin typeface="Calibri" panose="020F0502020204030204" pitchFamily="34" charset="0"/>
                        </a:rPr>
                        <a:t>Unitec Pathways College</a:t>
                      </a:r>
                    </a:p>
                  </a:txBody>
                  <a:tcPr anchor="ctr"/>
                </a:tc>
                <a:extLst>
                  <a:ext uri="{0D108BD9-81ED-4DB2-BD59-A6C34878D82A}">
                    <a16:rowId xmlns:a16="http://schemas.microsoft.com/office/drawing/2014/main" val="566788748"/>
                  </a:ext>
                </a:extLst>
              </a:tr>
            </a:tbl>
          </a:graphicData>
        </a:graphic>
      </p:graphicFrame>
    </p:spTree>
    <p:extLst>
      <p:ext uri="{BB962C8B-B14F-4D97-AF65-F5344CB8AC3E}">
        <p14:creationId xmlns:p14="http://schemas.microsoft.com/office/powerpoint/2010/main" val="290139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9492" y="452121"/>
            <a:ext cx="7536765" cy="508928"/>
          </a:xfrm>
        </p:spPr>
        <p:txBody>
          <a:bodyPr/>
          <a:lstStyle/>
          <a:p>
            <a:r>
              <a:rPr lang="en-NZ" sz="2000" b="1" dirty="0">
                <a:latin typeface="Arial" panose="020B0604020202020204" pitchFamily="34" charset="0"/>
                <a:cs typeface="Arial" panose="020B0604020202020204" pitchFamily="34" charset="0"/>
              </a:rPr>
              <a:t>Response Rates</a:t>
            </a:r>
            <a:br>
              <a:rPr lang="en-NZ" sz="2000" b="1" dirty="0">
                <a:latin typeface="Arial" panose="020B0604020202020204" pitchFamily="34" charset="0"/>
                <a:cs typeface="Arial" panose="020B0604020202020204" pitchFamily="34" charset="0"/>
              </a:rPr>
            </a:b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3</a:t>
            </a:fld>
            <a:endParaRPr lang="en-NZ" sz="1200" dirty="0">
              <a:solidFill>
                <a:schemeClr val="tx1">
                  <a:tint val="75000"/>
                </a:schemeClr>
              </a:solidFill>
            </a:endParaRPr>
          </a:p>
        </p:txBody>
      </p:sp>
      <p:graphicFrame>
        <p:nvGraphicFramePr>
          <p:cNvPr id="12" name="Chart 11">
            <a:extLst>
              <a:ext uri="{FF2B5EF4-FFF2-40B4-BE49-F238E27FC236}">
                <a16:creationId xmlns:a16="http://schemas.microsoft.com/office/drawing/2014/main" id="{647D6CA8-FC7C-4DB5-B6D6-ECB838D78196}"/>
              </a:ext>
            </a:extLst>
          </p:cNvPr>
          <p:cNvGraphicFramePr>
            <a:graphicFrameLocks/>
          </p:cNvGraphicFramePr>
          <p:nvPr>
            <p:extLst>
              <p:ext uri="{D42A27DB-BD31-4B8C-83A1-F6EECF244321}">
                <p14:modId xmlns:p14="http://schemas.microsoft.com/office/powerpoint/2010/main" val="1835218179"/>
              </p:ext>
            </p:extLst>
          </p:nvPr>
        </p:nvGraphicFramePr>
        <p:xfrm>
          <a:off x="4572000" y="961049"/>
          <a:ext cx="3384222" cy="5092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9117FF51-108E-4A10-BF9B-6EF8A9E561B8}"/>
              </a:ext>
            </a:extLst>
          </p:cNvPr>
          <p:cNvGraphicFramePr>
            <a:graphicFrameLocks/>
          </p:cNvGraphicFramePr>
          <p:nvPr>
            <p:extLst>
              <p:ext uri="{D42A27DB-BD31-4B8C-83A1-F6EECF244321}">
                <p14:modId xmlns:p14="http://schemas.microsoft.com/office/powerpoint/2010/main" val="3232338266"/>
              </p:ext>
            </p:extLst>
          </p:nvPr>
        </p:nvGraphicFramePr>
        <p:xfrm>
          <a:off x="1198057" y="966880"/>
          <a:ext cx="3355941" cy="22996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31DAA4F5-781E-4CDF-B58B-41A8DBC72A5A}"/>
              </a:ext>
            </a:extLst>
          </p:cNvPr>
          <p:cNvGraphicFramePr>
            <a:graphicFrameLocks/>
          </p:cNvGraphicFramePr>
          <p:nvPr>
            <p:extLst>
              <p:ext uri="{D42A27DB-BD31-4B8C-83A1-F6EECF244321}">
                <p14:modId xmlns:p14="http://schemas.microsoft.com/office/powerpoint/2010/main" val="2665668277"/>
              </p:ext>
            </p:extLst>
          </p:nvPr>
        </p:nvGraphicFramePr>
        <p:xfrm>
          <a:off x="1180055" y="3170396"/>
          <a:ext cx="3837872" cy="282332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DE479F64-5F97-41BE-8959-A4781466522C}"/>
              </a:ext>
            </a:extLst>
          </p:cNvPr>
          <p:cNvSpPr txBox="1"/>
          <p:nvPr/>
        </p:nvSpPr>
        <p:spPr>
          <a:xfrm>
            <a:off x="499849" y="6057249"/>
            <a:ext cx="7783180" cy="584775"/>
          </a:xfrm>
          <a:prstGeom prst="rect">
            <a:avLst/>
          </a:prstGeom>
          <a:noFill/>
        </p:spPr>
        <p:txBody>
          <a:bodyPr wrap="square">
            <a:spAutoFit/>
          </a:bodyPr>
          <a:lstStyle/>
          <a:p>
            <a:pPr marL="285750" indent="-285750">
              <a:buFont typeface="Arial" panose="020B0604020202020204" pitchFamily="34" charset="0"/>
              <a:buChar char="•"/>
            </a:pPr>
            <a:r>
              <a:rPr lang="en-NZ" sz="1600" dirty="0">
                <a:latin typeface="+mn-lt"/>
                <a:cs typeface="Arial" panose="020B0604020202020204" pitchFamily="34" charset="0"/>
              </a:rPr>
              <a:t>Response rates vary by area and team with academic staff showing lower rates when compared to non-academic.</a:t>
            </a:r>
          </a:p>
        </p:txBody>
      </p:sp>
    </p:spTree>
    <p:extLst>
      <p:ext uri="{BB962C8B-B14F-4D97-AF65-F5344CB8AC3E}">
        <p14:creationId xmlns:p14="http://schemas.microsoft.com/office/powerpoint/2010/main" val="267339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8052" y="558930"/>
            <a:ext cx="7536765" cy="508928"/>
          </a:xfrm>
        </p:spPr>
        <p:txBody>
          <a:bodyPr/>
          <a:lstStyle/>
          <a:p>
            <a:r>
              <a:rPr lang="en-NZ" sz="2000" b="1" dirty="0">
                <a:latin typeface="Arial" panose="020B0604020202020204" pitchFamily="34" charset="0"/>
                <a:cs typeface="Arial" panose="020B0604020202020204" pitchFamily="34" charset="0"/>
              </a:rPr>
              <a:t>Survey Objective &amp; Questions</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4</a:t>
            </a:fld>
            <a:endParaRPr lang="en-NZ" sz="1200" dirty="0">
              <a:solidFill>
                <a:schemeClr val="tx1">
                  <a:tint val="75000"/>
                </a:schemeClr>
              </a:solidFill>
            </a:endParaRPr>
          </a:p>
        </p:txBody>
      </p:sp>
      <p:sp>
        <p:nvSpPr>
          <p:cNvPr id="14" name="Rectangle 13">
            <a:extLst>
              <a:ext uri="{FF2B5EF4-FFF2-40B4-BE49-F238E27FC236}">
                <a16:creationId xmlns:a16="http://schemas.microsoft.com/office/drawing/2014/main" id="{ED610DC5-711A-4582-9C2E-2BF58018806B}"/>
              </a:ext>
            </a:extLst>
          </p:cNvPr>
          <p:cNvSpPr/>
          <p:nvPr/>
        </p:nvSpPr>
        <p:spPr>
          <a:xfrm>
            <a:off x="4406204" y="3596165"/>
            <a:ext cx="4114800" cy="2263825"/>
          </a:xfrm>
          <a:prstGeom prst="rect">
            <a:avLst/>
          </a:prstGeom>
        </p:spPr>
        <p:txBody>
          <a:bodyPr wrap="square">
            <a:spAutoFit/>
          </a:bodyPr>
          <a:lstStyle/>
          <a:p>
            <a:r>
              <a:rPr lang="en-US" sz="2133" b="1" dirty="0">
                <a:solidFill>
                  <a:srgbClr val="188E2E"/>
                </a:solidFill>
                <a:latin typeface="+mj-lt"/>
                <a:cs typeface="Arial" panose="020B0604020202020204" pitchFamily="34" charset="0"/>
              </a:rPr>
              <a:t>Change Support Questions</a:t>
            </a:r>
          </a:p>
          <a:p>
            <a:pPr marL="342900" indent="-342900">
              <a:buFont typeface="Arial" panose="020B0604020202020204" pitchFamily="34" charset="0"/>
              <a:buChar char="•"/>
            </a:pPr>
            <a:endParaRPr lang="en-US" sz="1867" baseline="30000" dirty="0"/>
          </a:p>
          <a:p>
            <a:pPr marL="342900" indent="-342900">
              <a:buFont typeface="Arial" panose="020B0604020202020204" pitchFamily="34" charset="0"/>
              <a:buChar char="•"/>
            </a:pPr>
            <a:r>
              <a:rPr lang="en-US" sz="1400" dirty="0">
                <a:latin typeface="Calibri" charset="0"/>
                <a:cs typeface="Calibri" charset="0"/>
              </a:rPr>
              <a:t>My manager keeps me up to date on the </a:t>
            </a:r>
            <a:br>
              <a:rPr lang="en-US" sz="1400" dirty="0">
                <a:latin typeface="Calibri" charset="0"/>
                <a:cs typeface="Calibri" charset="0"/>
              </a:rPr>
            </a:br>
            <a:r>
              <a:rPr lang="en-US" sz="1400" dirty="0">
                <a:latin typeface="Calibri" charset="0"/>
                <a:cs typeface="Calibri" charset="0"/>
              </a:rPr>
              <a:t>Te </a:t>
            </a:r>
            <a:r>
              <a:rPr lang="en-US" sz="1400" dirty="0" err="1">
                <a:latin typeface="Calibri" charset="0"/>
                <a:cs typeface="Calibri" charset="0"/>
              </a:rPr>
              <a:t>Pūkenga</a:t>
            </a:r>
            <a:r>
              <a:rPr lang="en-US" sz="1400" dirty="0">
                <a:latin typeface="Calibri" charset="0"/>
                <a:cs typeface="Calibri" charset="0"/>
              </a:rPr>
              <a:t> changes</a:t>
            </a:r>
          </a:p>
          <a:p>
            <a:endParaRPr lang="en-US" sz="1400" baseline="30000" dirty="0"/>
          </a:p>
          <a:p>
            <a:pPr marL="342900" indent="-342900">
              <a:buFont typeface="Arial" panose="020B0604020202020204" pitchFamily="34" charset="0"/>
              <a:buChar char="•"/>
            </a:pPr>
            <a:r>
              <a:rPr lang="en-US" sz="1400" dirty="0">
                <a:latin typeface="Calibri" charset="0"/>
                <a:cs typeface="Calibri" charset="0"/>
              </a:rPr>
              <a:t>There are enough tools to support employee wellbeing through change. </a:t>
            </a:r>
          </a:p>
          <a:p>
            <a:endParaRPr lang="en-US" sz="1400" dirty="0">
              <a:latin typeface="Calibri" charset="0"/>
              <a:cs typeface="Calibri" charset="0"/>
            </a:endParaRPr>
          </a:p>
          <a:p>
            <a:pPr marL="342900" indent="-342900">
              <a:buFont typeface="Arial" panose="020B0604020202020204" pitchFamily="34" charset="0"/>
              <a:buChar char="•"/>
            </a:pPr>
            <a:r>
              <a:rPr lang="en-US" sz="1400" dirty="0">
                <a:latin typeface="Calibri" charset="0"/>
                <a:cs typeface="Calibri" charset="0"/>
              </a:rPr>
              <a:t>My manager supports me through any changes happening at work. </a:t>
            </a:r>
          </a:p>
        </p:txBody>
      </p:sp>
      <p:sp>
        <p:nvSpPr>
          <p:cNvPr id="15" name="Rectangle 14">
            <a:extLst>
              <a:ext uri="{FF2B5EF4-FFF2-40B4-BE49-F238E27FC236}">
                <a16:creationId xmlns:a16="http://schemas.microsoft.com/office/drawing/2014/main" id="{720FC623-E544-4016-9350-C8204933A075}"/>
              </a:ext>
            </a:extLst>
          </p:cNvPr>
          <p:cNvSpPr/>
          <p:nvPr/>
        </p:nvSpPr>
        <p:spPr>
          <a:xfrm>
            <a:off x="705503" y="4702310"/>
            <a:ext cx="3195937" cy="1258421"/>
          </a:xfrm>
          <a:prstGeom prst="rect">
            <a:avLst/>
          </a:prstGeom>
        </p:spPr>
        <p:txBody>
          <a:bodyPr wrap="square">
            <a:spAutoFit/>
          </a:bodyPr>
          <a:lstStyle/>
          <a:p>
            <a:r>
              <a:rPr lang="en-US" sz="2133" b="1" dirty="0">
                <a:solidFill>
                  <a:srgbClr val="188E2E"/>
                </a:solidFill>
                <a:latin typeface="+mj-lt"/>
                <a:cs typeface="Arial" panose="020B0604020202020204" pitchFamily="34" charset="0"/>
              </a:rPr>
              <a:t>Open Question</a:t>
            </a:r>
          </a:p>
          <a:p>
            <a:pPr marL="342900" indent="-342900">
              <a:buFont typeface="Arial" panose="020B0604020202020204" pitchFamily="34" charset="0"/>
              <a:buChar char="•"/>
            </a:pPr>
            <a:endParaRPr lang="en-US" sz="1867" baseline="30000" dirty="0">
              <a:latin typeface="+mj-lt"/>
              <a:cs typeface="Arial" panose="020B0604020202020204" pitchFamily="34" charset="0"/>
            </a:endParaRPr>
          </a:p>
          <a:p>
            <a:pPr marL="285750" indent="-285750">
              <a:buFont typeface="Arial" panose="020B0604020202020204" pitchFamily="34" charset="0"/>
              <a:buChar char="•"/>
            </a:pPr>
            <a:r>
              <a:rPr lang="en-NZ" sz="1400" dirty="0">
                <a:latin typeface="+mj-lt"/>
                <a:cs typeface="Arial" panose="020B0604020202020204" pitchFamily="34" charset="0"/>
              </a:rPr>
              <a:t>Do you have any feedback you would like to share regarding the forthcoming Te </a:t>
            </a:r>
            <a:r>
              <a:rPr lang="en-NZ" sz="1400" dirty="0" err="1">
                <a:latin typeface="+mj-lt"/>
                <a:cs typeface="Arial" panose="020B0604020202020204" pitchFamily="34" charset="0"/>
              </a:rPr>
              <a:t>Pūkenga</a:t>
            </a:r>
            <a:r>
              <a:rPr lang="en-NZ" sz="1400" dirty="0">
                <a:latin typeface="+mj-lt"/>
                <a:cs typeface="Arial" panose="020B0604020202020204" pitchFamily="34" charset="0"/>
              </a:rPr>
              <a:t> changes?</a:t>
            </a:r>
            <a:endParaRPr lang="en-US" sz="1400" dirty="0">
              <a:latin typeface="+mj-lt"/>
              <a:cs typeface="Arial" panose="020B0604020202020204" pitchFamily="34" charset="0"/>
            </a:endParaRPr>
          </a:p>
        </p:txBody>
      </p:sp>
      <p:sp>
        <p:nvSpPr>
          <p:cNvPr id="16" name="Rectangle 15">
            <a:extLst>
              <a:ext uri="{FF2B5EF4-FFF2-40B4-BE49-F238E27FC236}">
                <a16:creationId xmlns:a16="http://schemas.microsoft.com/office/drawing/2014/main" id="{854CF42F-686E-4565-828E-22B5E9881B34}"/>
              </a:ext>
            </a:extLst>
          </p:cNvPr>
          <p:cNvSpPr/>
          <p:nvPr/>
        </p:nvSpPr>
        <p:spPr>
          <a:xfrm>
            <a:off x="705503" y="3612126"/>
            <a:ext cx="3470257" cy="1042978"/>
          </a:xfrm>
          <a:prstGeom prst="rect">
            <a:avLst/>
          </a:prstGeom>
        </p:spPr>
        <p:txBody>
          <a:bodyPr wrap="square">
            <a:spAutoFit/>
          </a:bodyPr>
          <a:lstStyle/>
          <a:p>
            <a:r>
              <a:rPr lang="en-US" sz="2133" b="1" dirty="0">
                <a:solidFill>
                  <a:srgbClr val="188E2E"/>
                </a:solidFill>
                <a:latin typeface="+mj-lt"/>
                <a:ea typeface="Calibri" charset="0"/>
                <a:cs typeface="Arial" panose="020B0604020202020204" pitchFamily="34" charset="0"/>
              </a:rPr>
              <a:t>Engagement Questions</a:t>
            </a:r>
          </a:p>
          <a:p>
            <a:pPr marL="342900" indent="-342900">
              <a:buFont typeface="Arial" panose="020B0604020202020204" pitchFamily="34" charset="0"/>
              <a:buChar char="•"/>
            </a:pPr>
            <a:endParaRPr lang="en-US" sz="1867" baseline="30000" dirty="0">
              <a:latin typeface="+mj-lt"/>
              <a:cs typeface="Arial" panose="020B0604020202020204" pitchFamily="34" charset="0"/>
            </a:endParaRPr>
          </a:p>
          <a:p>
            <a:pPr marL="285750" indent="-285750" algn="just">
              <a:buFont typeface="Arial" panose="020B0604020202020204" pitchFamily="34" charset="0"/>
              <a:buChar char="•"/>
            </a:pPr>
            <a:r>
              <a:rPr lang="en-US" sz="1400" dirty="0">
                <a:latin typeface="+mn-lt"/>
                <a:cs typeface="Arial" panose="020B0604020202020204" pitchFamily="34" charset="0"/>
              </a:rPr>
              <a:t>I feel a sense of commitment to Unitec</a:t>
            </a:r>
          </a:p>
          <a:p>
            <a:pPr algn="just"/>
            <a:endParaRPr lang="en-US" sz="1400" dirty="0">
              <a:latin typeface="+mn-lt"/>
              <a:cs typeface="Arial" panose="020B0604020202020204" pitchFamily="34" charset="0"/>
            </a:endParaRPr>
          </a:p>
        </p:txBody>
      </p:sp>
      <p:sp>
        <p:nvSpPr>
          <p:cNvPr id="17" name="Rectangle 16">
            <a:extLst>
              <a:ext uri="{FF2B5EF4-FFF2-40B4-BE49-F238E27FC236}">
                <a16:creationId xmlns:a16="http://schemas.microsoft.com/office/drawing/2014/main" id="{B863699F-1075-4AB8-8BEA-7DCF699378A0}"/>
              </a:ext>
            </a:extLst>
          </p:cNvPr>
          <p:cNvSpPr/>
          <p:nvPr/>
        </p:nvSpPr>
        <p:spPr>
          <a:xfrm>
            <a:off x="705503" y="1764878"/>
            <a:ext cx="7815501" cy="1596976"/>
          </a:xfrm>
          <a:prstGeom prst="rect">
            <a:avLst/>
          </a:prstGeom>
        </p:spPr>
        <p:txBody>
          <a:bodyPr wrap="square">
            <a:spAutoFit/>
          </a:bodyPr>
          <a:lstStyle/>
          <a:p>
            <a:r>
              <a:rPr lang="en-US" sz="2133" b="1" dirty="0">
                <a:solidFill>
                  <a:srgbClr val="188E2E"/>
                </a:solidFill>
                <a:latin typeface="+mj-lt"/>
                <a:ea typeface="Calibri" charset="0"/>
                <a:cs typeface="Arial" panose="020B0604020202020204" pitchFamily="34" charset="0"/>
              </a:rPr>
              <a:t>Survey Objective</a:t>
            </a:r>
          </a:p>
          <a:p>
            <a:pPr marL="342900" indent="-342900">
              <a:buFont typeface="Arial" panose="020B0604020202020204" pitchFamily="34" charset="0"/>
              <a:buChar char="•"/>
            </a:pPr>
            <a:endParaRPr lang="en-US" sz="1867" baseline="30000" dirty="0">
              <a:latin typeface="+mj-lt"/>
              <a:cs typeface="Arial" panose="020B0604020202020204" pitchFamily="34" charset="0"/>
            </a:endParaRPr>
          </a:p>
          <a:p>
            <a:pPr marL="285750" indent="-285750" algn="just">
              <a:buFont typeface="Arial" panose="020B0604020202020204" pitchFamily="34" charset="0"/>
              <a:buChar char="•"/>
            </a:pPr>
            <a:r>
              <a:rPr lang="en-US" sz="1600" dirty="0">
                <a:latin typeface="+mn-lt"/>
                <a:cs typeface="Arial" panose="020B0604020202020204" pitchFamily="34" charset="0"/>
              </a:rPr>
              <a:t>The Change Support Survey was intended to inform our approach to change support and where we focus our time, effort and resources to best meet the needs of our </a:t>
            </a:r>
            <a:r>
              <a:rPr lang="en-US" sz="1600" dirty="0" err="1">
                <a:latin typeface="+mn-lt"/>
                <a:cs typeface="Arial" panose="020B0604020202020204" pitchFamily="34" charset="0"/>
              </a:rPr>
              <a:t>kaimahi</a:t>
            </a:r>
            <a:endParaRPr lang="en-US" sz="1600" dirty="0">
              <a:latin typeface="+mn-lt"/>
              <a:cs typeface="Arial" panose="020B0604020202020204" pitchFamily="34" charset="0"/>
            </a:endParaRPr>
          </a:p>
          <a:p>
            <a:pPr marL="285750" indent="-285750" algn="just">
              <a:buFont typeface="Arial" panose="020B0604020202020204" pitchFamily="34" charset="0"/>
              <a:buChar char="•"/>
            </a:pPr>
            <a:r>
              <a:rPr lang="en-US" sz="1600" dirty="0">
                <a:latin typeface="+mn-lt"/>
                <a:cs typeface="Arial" panose="020B0604020202020204" pitchFamily="34" charset="0"/>
              </a:rPr>
              <a:t>This survey was undertaken in place of the Engagement Pulse Survey that we would typically undertake around this time of year.  </a:t>
            </a:r>
          </a:p>
        </p:txBody>
      </p:sp>
    </p:spTree>
    <p:extLst>
      <p:ext uri="{BB962C8B-B14F-4D97-AF65-F5344CB8AC3E}">
        <p14:creationId xmlns:p14="http://schemas.microsoft.com/office/powerpoint/2010/main" val="345087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8052" y="233680"/>
            <a:ext cx="7536765" cy="834178"/>
          </a:xfrm>
        </p:spPr>
        <p:txBody>
          <a:bodyPr/>
          <a:lstStyle/>
          <a:p>
            <a:r>
              <a:rPr lang="en-NZ" sz="2000" b="1" dirty="0">
                <a:latin typeface="Arial" panose="020B0604020202020204" pitchFamily="34" charset="0"/>
                <a:cs typeface="Arial" panose="020B0604020202020204" pitchFamily="34" charset="0"/>
              </a:rPr>
              <a:t>Engagement Question:</a:t>
            </a:r>
            <a:br>
              <a:rPr lang="en-NZ" sz="2000" b="1" dirty="0">
                <a:latin typeface="Arial" panose="020B0604020202020204" pitchFamily="34" charset="0"/>
                <a:cs typeface="Arial" panose="020B0604020202020204" pitchFamily="34" charset="0"/>
              </a:rPr>
            </a:br>
            <a:r>
              <a:rPr lang="en-NZ" sz="2000" b="1" i="1" dirty="0">
                <a:latin typeface="Arial" panose="020B0604020202020204" pitchFamily="34" charset="0"/>
                <a:cs typeface="Arial" panose="020B0604020202020204" pitchFamily="34" charset="0"/>
              </a:rPr>
              <a:t>I feel a sense of commitment to Unitec</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5</a:t>
            </a:fld>
            <a:endParaRPr lang="en-NZ" sz="1200" dirty="0">
              <a:solidFill>
                <a:schemeClr val="tx1">
                  <a:tint val="75000"/>
                </a:schemeClr>
              </a:solidFill>
            </a:endParaRPr>
          </a:p>
        </p:txBody>
      </p:sp>
      <p:graphicFrame>
        <p:nvGraphicFramePr>
          <p:cNvPr id="6" name="Chart 5">
            <a:extLst>
              <a:ext uri="{FF2B5EF4-FFF2-40B4-BE49-F238E27FC236}">
                <a16:creationId xmlns:a16="http://schemas.microsoft.com/office/drawing/2014/main" id="{32B398F6-448B-43AB-8FF8-A38A66AC901D}"/>
              </a:ext>
            </a:extLst>
          </p:cNvPr>
          <p:cNvGraphicFramePr/>
          <p:nvPr>
            <p:extLst>
              <p:ext uri="{D42A27DB-BD31-4B8C-83A1-F6EECF244321}">
                <p14:modId xmlns:p14="http://schemas.microsoft.com/office/powerpoint/2010/main" val="730736913"/>
              </p:ext>
            </p:extLst>
          </p:nvPr>
        </p:nvGraphicFramePr>
        <p:xfrm>
          <a:off x="1635760" y="1435308"/>
          <a:ext cx="59029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5F707454-C407-4C2A-92E8-88519A8EAFF2}"/>
              </a:ext>
            </a:extLst>
          </p:cNvPr>
          <p:cNvSpPr txBox="1"/>
          <p:nvPr/>
        </p:nvSpPr>
        <p:spPr>
          <a:xfrm>
            <a:off x="802020" y="5543370"/>
            <a:ext cx="7783180" cy="584775"/>
          </a:xfrm>
          <a:prstGeom prst="rect">
            <a:avLst/>
          </a:prstGeom>
          <a:noFill/>
        </p:spPr>
        <p:txBody>
          <a:bodyPr wrap="square">
            <a:spAutoFit/>
          </a:bodyPr>
          <a:lstStyle/>
          <a:p>
            <a:pPr marL="285750" indent="-285750">
              <a:buFont typeface="Arial" panose="020B0604020202020204" pitchFamily="34" charset="0"/>
              <a:buChar char="•"/>
            </a:pPr>
            <a:r>
              <a:rPr lang="en-NZ" sz="1600" dirty="0">
                <a:latin typeface="+mn-lt"/>
                <a:cs typeface="Arial" panose="020B0604020202020204" pitchFamily="34" charset="0"/>
              </a:rPr>
              <a:t>Overall engagement as measured by this question has dropped by 8 percentage points from our previous survey in August 2021.</a:t>
            </a:r>
            <a:endParaRPr lang="en-NZ" sz="1600" dirty="0">
              <a:latin typeface="+mn-lt"/>
            </a:endParaRPr>
          </a:p>
        </p:txBody>
      </p:sp>
    </p:spTree>
    <p:extLst>
      <p:ext uri="{BB962C8B-B14F-4D97-AF65-F5344CB8AC3E}">
        <p14:creationId xmlns:p14="http://schemas.microsoft.com/office/powerpoint/2010/main" val="210471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6</a:t>
            </a:fld>
            <a:endParaRPr lang="en-NZ" sz="1200" dirty="0">
              <a:solidFill>
                <a:schemeClr val="tx1">
                  <a:tint val="75000"/>
                </a:schemeClr>
              </a:solidFill>
            </a:endParaRPr>
          </a:p>
        </p:txBody>
      </p:sp>
      <p:pic>
        <p:nvPicPr>
          <p:cNvPr id="5" name="Picture 4">
            <a:extLst>
              <a:ext uri="{FF2B5EF4-FFF2-40B4-BE49-F238E27FC236}">
                <a16:creationId xmlns:a16="http://schemas.microsoft.com/office/drawing/2014/main" id="{1227B137-432D-4810-8BA8-5A6084210286}"/>
              </a:ext>
            </a:extLst>
          </p:cNvPr>
          <p:cNvPicPr>
            <a:picLocks noChangeAspect="1"/>
          </p:cNvPicPr>
          <p:nvPr/>
        </p:nvPicPr>
        <p:blipFill rotWithShape="1">
          <a:blip r:embed="rId2"/>
          <a:srcRect l="-5196" r="13323"/>
          <a:stretch/>
        </p:blipFill>
        <p:spPr>
          <a:xfrm>
            <a:off x="-240738" y="1617150"/>
            <a:ext cx="4904630" cy="4273666"/>
          </a:xfrm>
          <a:prstGeom prst="rect">
            <a:avLst/>
          </a:prstGeom>
        </p:spPr>
      </p:pic>
      <p:pic>
        <p:nvPicPr>
          <p:cNvPr id="6" name="Picture 5">
            <a:extLst>
              <a:ext uri="{FF2B5EF4-FFF2-40B4-BE49-F238E27FC236}">
                <a16:creationId xmlns:a16="http://schemas.microsoft.com/office/drawing/2014/main" id="{2A2D8D13-596C-4BDF-89D0-317E49A2361A}"/>
              </a:ext>
            </a:extLst>
          </p:cNvPr>
          <p:cNvPicPr>
            <a:picLocks noChangeAspect="1"/>
          </p:cNvPicPr>
          <p:nvPr/>
        </p:nvPicPr>
        <p:blipFill rotWithShape="1">
          <a:blip r:embed="rId3"/>
          <a:srcRect r="10242"/>
          <a:stretch/>
        </p:blipFill>
        <p:spPr>
          <a:xfrm>
            <a:off x="4853352" y="1620108"/>
            <a:ext cx="4246356" cy="3060457"/>
          </a:xfrm>
          <a:prstGeom prst="rect">
            <a:avLst/>
          </a:prstGeom>
        </p:spPr>
      </p:pic>
      <p:sp>
        <p:nvSpPr>
          <p:cNvPr id="7" name="TextBox 6">
            <a:extLst>
              <a:ext uri="{FF2B5EF4-FFF2-40B4-BE49-F238E27FC236}">
                <a16:creationId xmlns:a16="http://schemas.microsoft.com/office/drawing/2014/main" id="{4B1ECD44-CC28-4B74-A621-9852C5B9393C}"/>
              </a:ext>
            </a:extLst>
          </p:cNvPr>
          <p:cNvSpPr txBox="1"/>
          <p:nvPr/>
        </p:nvSpPr>
        <p:spPr>
          <a:xfrm>
            <a:off x="6454980" y="4677060"/>
            <a:ext cx="2644728" cy="400110"/>
          </a:xfrm>
          <a:prstGeom prst="rect">
            <a:avLst/>
          </a:prstGeom>
          <a:noFill/>
        </p:spPr>
        <p:txBody>
          <a:bodyPr wrap="square" rtlCol="0">
            <a:spAutoFit/>
          </a:bodyPr>
          <a:lstStyle/>
          <a:p>
            <a:r>
              <a:rPr lang="en-NZ" sz="1000" dirty="0">
                <a:solidFill>
                  <a:schemeClr val="tx1">
                    <a:tint val="75000"/>
                  </a:schemeClr>
                </a:solidFill>
                <a:latin typeface="Verdana" panose="020B0604030504040204" pitchFamily="34" charset="0"/>
                <a:ea typeface="Verdana" panose="020B0604030504040204" pitchFamily="34" charset="0"/>
              </a:rPr>
              <a:t>Note: Rating on a 5-point scale, Strongly Agree to Strongly Disagree</a:t>
            </a:r>
          </a:p>
        </p:txBody>
      </p:sp>
      <p:sp>
        <p:nvSpPr>
          <p:cNvPr id="12" name="Rectangle 11">
            <a:extLst>
              <a:ext uri="{FF2B5EF4-FFF2-40B4-BE49-F238E27FC236}">
                <a16:creationId xmlns:a16="http://schemas.microsoft.com/office/drawing/2014/main" id="{017F330F-1DBF-45B1-81DF-CC56E0980F08}"/>
              </a:ext>
            </a:extLst>
          </p:cNvPr>
          <p:cNvSpPr/>
          <p:nvPr/>
        </p:nvSpPr>
        <p:spPr>
          <a:xfrm>
            <a:off x="5737621" y="1196979"/>
            <a:ext cx="2477818" cy="612091"/>
          </a:xfrm>
          <a:prstGeom prst="rect">
            <a:avLst/>
          </a:prstGeom>
        </p:spPr>
        <p:txBody>
          <a:bodyPr wrap="square">
            <a:spAutoFit/>
          </a:bodyPr>
          <a:lstStyle/>
          <a:p>
            <a:pPr algn="ctr"/>
            <a:r>
              <a:rPr lang="en-US" sz="2133" b="1" dirty="0">
                <a:solidFill>
                  <a:srgbClr val="188E2E"/>
                </a:solidFill>
                <a:latin typeface="+mj-lt"/>
                <a:ea typeface="Calibri" charset="0"/>
                <a:cs typeface="Arial" panose="020B0604020202020204" pitchFamily="34" charset="0"/>
              </a:rPr>
              <a:t>Support Areas</a:t>
            </a:r>
          </a:p>
          <a:p>
            <a:pPr marL="342900" indent="-342900">
              <a:buFont typeface="Arial" panose="020B0604020202020204" pitchFamily="34" charset="0"/>
              <a:buChar char="•"/>
            </a:pPr>
            <a:endParaRPr lang="en-US" sz="1867" baseline="30000" dirty="0">
              <a:latin typeface="+mj-lt"/>
              <a:cs typeface="Arial" panose="020B0604020202020204" pitchFamily="34" charset="0"/>
            </a:endParaRPr>
          </a:p>
        </p:txBody>
      </p:sp>
      <p:sp>
        <p:nvSpPr>
          <p:cNvPr id="13" name="Rectangle 12">
            <a:extLst>
              <a:ext uri="{FF2B5EF4-FFF2-40B4-BE49-F238E27FC236}">
                <a16:creationId xmlns:a16="http://schemas.microsoft.com/office/drawing/2014/main" id="{457652FB-B86A-46A3-BF26-8A820439F847}"/>
              </a:ext>
            </a:extLst>
          </p:cNvPr>
          <p:cNvSpPr/>
          <p:nvPr/>
        </p:nvSpPr>
        <p:spPr>
          <a:xfrm>
            <a:off x="1274817" y="1196979"/>
            <a:ext cx="2477818" cy="612091"/>
          </a:xfrm>
          <a:prstGeom prst="rect">
            <a:avLst/>
          </a:prstGeom>
        </p:spPr>
        <p:txBody>
          <a:bodyPr wrap="square">
            <a:spAutoFit/>
          </a:bodyPr>
          <a:lstStyle/>
          <a:p>
            <a:pPr algn="ctr"/>
            <a:r>
              <a:rPr lang="en-US" sz="2133" b="1" dirty="0">
                <a:solidFill>
                  <a:srgbClr val="188E2E"/>
                </a:solidFill>
                <a:latin typeface="+mj-lt"/>
                <a:ea typeface="Calibri" charset="0"/>
                <a:cs typeface="Arial" panose="020B0604020202020204" pitchFamily="34" charset="0"/>
              </a:rPr>
              <a:t>Schools</a:t>
            </a:r>
          </a:p>
          <a:p>
            <a:pPr marL="342900" indent="-342900">
              <a:buFont typeface="Arial" panose="020B0604020202020204" pitchFamily="34" charset="0"/>
              <a:buChar char="•"/>
            </a:pPr>
            <a:endParaRPr lang="en-US" sz="1867" baseline="30000" dirty="0">
              <a:latin typeface="+mj-lt"/>
              <a:cs typeface="Arial" panose="020B0604020202020204" pitchFamily="34" charset="0"/>
            </a:endParaRPr>
          </a:p>
        </p:txBody>
      </p:sp>
      <p:sp>
        <p:nvSpPr>
          <p:cNvPr id="14" name="Title 3">
            <a:extLst>
              <a:ext uri="{FF2B5EF4-FFF2-40B4-BE49-F238E27FC236}">
                <a16:creationId xmlns:a16="http://schemas.microsoft.com/office/drawing/2014/main" id="{11F494BA-CA70-44C1-A293-7B9A404C208B}"/>
              </a:ext>
            </a:extLst>
          </p:cNvPr>
          <p:cNvSpPr txBox="1">
            <a:spLocks/>
          </p:cNvSpPr>
          <p:nvPr/>
        </p:nvSpPr>
        <p:spPr bwMode="auto">
          <a:xfrm>
            <a:off x="1356251" y="278124"/>
            <a:ext cx="7536765" cy="8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b="1" dirty="0">
                <a:latin typeface="Arial" panose="020B0604020202020204" pitchFamily="34" charset="0"/>
                <a:cs typeface="Arial" panose="020B0604020202020204" pitchFamily="34" charset="0"/>
              </a:rPr>
              <a:t>Engagement Question:</a:t>
            </a:r>
            <a:br>
              <a:rPr lang="en-NZ" sz="2000" b="1" dirty="0">
                <a:latin typeface="Arial" panose="020B0604020202020204" pitchFamily="34" charset="0"/>
                <a:cs typeface="Arial" panose="020B0604020202020204" pitchFamily="34" charset="0"/>
              </a:rPr>
            </a:br>
            <a:r>
              <a:rPr lang="en-NZ" sz="2000" b="1" i="1" dirty="0">
                <a:latin typeface="Arial" panose="020B0604020202020204" pitchFamily="34" charset="0"/>
                <a:cs typeface="Arial" panose="020B0604020202020204" pitchFamily="34" charset="0"/>
              </a:rPr>
              <a:t>I feel a sense of commitment to Unitec</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16E2E7A-BCCC-4D70-B253-0D5FE095DB1B}"/>
              </a:ext>
            </a:extLst>
          </p:cNvPr>
          <p:cNvSpPr txBox="1"/>
          <p:nvPr/>
        </p:nvSpPr>
        <p:spPr>
          <a:xfrm>
            <a:off x="189912" y="5946689"/>
            <a:ext cx="8703104" cy="584775"/>
          </a:xfrm>
          <a:prstGeom prst="rect">
            <a:avLst/>
          </a:prstGeom>
          <a:noFill/>
        </p:spPr>
        <p:txBody>
          <a:bodyPr wrap="square">
            <a:spAutoFit/>
          </a:bodyPr>
          <a:lstStyle/>
          <a:p>
            <a:pPr marL="285750" indent="-285750">
              <a:buFont typeface="Arial" panose="020B0604020202020204" pitchFamily="34" charset="0"/>
              <a:buChar char="•"/>
            </a:pPr>
            <a:r>
              <a:rPr lang="en-NZ" sz="1600" dirty="0">
                <a:latin typeface="+mn-lt"/>
                <a:cs typeface="Arial" panose="020B0604020202020204" pitchFamily="34" charset="0"/>
              </a:rPr>
              <a:t>Community Studies has the highest level of engagement out of the Schools, while People &amp; Culture show the highest engagement from the Support Teams.</a:t>
            </a:r>
            <a:endParaRPr lang="en-NZ" sz="1600" dirty="0">
              <a:latin typeface="+mn-lt"/>
            </a:endParaRPr>
          </a:p>
        </p:txBody>
      </p:sp>
    </p:spTree>
    <p:extLst>
      <p:ext uri="{BB962C8B-B14F-4D97-AF65-F5344CB8AC3E}">
        <p14:creationId xmlns:p14="http://schemas.microsoft.com/office/powerpoint/2010/main" val="407602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7</a:t>
            </a:fld>
            <a:endParaRPr lang="en-NZ" sz="1200" dirty="0">
              <a:solidFill>
                <a:schemeClr val="tx1">
                  <a:tint val="75000"/>
                </a:schemeClr>
              </a:solidFill>
            </a:endParaRPr>
          </a:p>
        </p:txBody>
      </p:sp>
      <p:sp>
        <p:nvSpPr>
          <p:cNvPr id="14" name="Title 3">
            <a:extLst>
              <a:ext uri="{FF2B5EF4-FFF2-40B4-BE49-F238E27FC236}">
                <a16:creationId xmlns:a16="http://schemas.microsoft.com/office/drawing/2014/main" id="{11F494BA-CA70-44C1-A293-7B9A404C208B}"/>
              </a:ext>
            </a:extLst>
          </p:cNvPr>
          <p:cNvSpPr txBox="1">
            <a:spLocks/>
          </p:cNvSpPr>
          <p:nvPr/>
        </p:nvSpPr>
        <p:spPr bwMode="auto">
          <a:xfrm>
            <a:off x="1356251" y="278124"/>
            <a:ext cx="7536765" cy="8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b="1" dirty="0">
                <a:latin typeface="Arial" panose="020B0604020202020204" pitchFamily="34" charset="0"/>
                <a:cs typeface="Arial" panose="020B0604020202020204" pitchFamily="34" charset="0"/>
              </a:rPr>
              <a:t>Change Support Questions</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16E2E7A-BCCC-4D70-B253-0D5FE095DB1B}"/>
              </a:ext>
            </a:extLst>
          </p:cNvPr>
          <p:cNvSpPr txBox="1"/>
          <p:nvPr/>
        </p:nvSpPr>
        <p:spPr>
          <a:xfrm>
            <a:off x="189912" y="4971966"/>
            <a:ext cx="8703104" cy="1323439"/>
          </a:xfrm>
          <a:prstGeom prst="rect">
            <a:avLst/>
          </a:prstGeom>
          <a:noFill/>
        </p:spPr>
        <p:txBody>
          <a:bodyPr wrap="square">
            <a:spAutoFit/>
          </a:bodyPr>
          <a:lstStyle/>
          <a:p>
            <a:pPr marL="285750" indent="-285750">
              <a:buFont typeface="Arial" panose="020B0604020202020204" pitchFamily="34" charset="0"/>
              <a:buChar char="•"/>
            </a:pPr>
            <a:r>
              <a:rPr lang="en-NZ" sz="1600" dirty="0">
                <a:latin typeface="+mn-lt"/>
                <a:cs typeface="Arial" panose="020B0604020202020204" pitchFamily="34" charset="0"/>
              </a:rPr>
              <a:t>Average ratings were highest for “My manager supports me through any changes happening at work” and lowest for “There are enough tools to support employee wellbeing through change”</a:t>
            </a:r>
          </a:p>
          <a:p>
            <a:pPr marL="285750" indent="-285750">
              <a:buFont typeface="Arial" panose="020B0604020202020204" pitchFamily="34" charset="0"/>
              <a:buChar char="•"/>
            </a:pPr>
            <a:r>
              <a:rPr lang="en-NZ" sz="1600" dirty="0">
                <a:latin typeface="+mn-lt"/>
                <a:cs typeface="Arial" panose="020B0604020202020204" pitchFamily="34" charset="0"/>
              </a:rPr>
              <a:t>Highest ratings for manager communication &amp; support were for Community Studies, Environmental &amp; Animal Sciences and Health Care &amp; Social Practice.</a:t>
            </a:r>
          </a:p>
          <a:p>
            <a:endParaRPr lang="en-NZ" sz="1600" dirty="0">
              <a:latin typeface="+mn-lt"/>
            </a:endParaRPr>
          </a:p>
        </p:txBody>
      </p:sp>
      <p:sp>
        <p:nvSpPr>
          <p:cNvPr id="10" name="Rectangle 9">
            <a:extLst>
              <a:ext uri="{FF2B5EF4-FFF2-40B4-BE49-F238E27FC236}">
                <a16:creationId xmlns:a16="http://schemas.microsoft.com/office/drawing/2014/main" id="{D6DD9FF5-753D-4926-96A4-1CEC287C1EC0}"/>
              </a:ext>
            </a:extLst>
          </p:cNvPr>
          <p:cNvSpPr/>
          <p:nvPr/>
        </p:nvSpPr>
        <p:spPr>
          <a:xfrm>
            <a:off x="223628" y="1572426"/>
            <a:ext cx="8669387" cy="420564"/>
          </a:xfrm>
          <a:prstGeom prst="rect">
            <a:avLst/>
          </a:prstGeom>
        </p:spPr>
        <p:txBody>
          <a:bodyPr wrap="square">
            <a:spAutoFit/>
          </a:bodyPr>
          <a:lstStyle/>
          <a:p>
            <a:pPr algn="ctr"/>
            <a:r>
              <a:rPr lang="en-US" sz="2133" b="1" dirty="0">
                <a:solidFill>
                  <a:srgbClr val="188E2E"/>
                </a:solidFill>
                <a:latin typeface="+mj-lt"/>
                <a:ea typeface="Calibri" charset="0"/>
                <a:cs typeface="Arial" panose="020B0604020202020204" pitchFamily="34" charset="0"/>
              </a:rPr>
              <a:t>Schools</a:t>
            </a:r>
          </a:p>
        </p:txBody>
      </p:sp>
      <p:graphicFrame>
        <p:nvGraphicFramePr>
          <p:cNvPr id="16" name="Table 15">
            <a:extLst>
              <a:ext uri="{FF2B5EF4-FFF2-40B4-BE49-F238E27FC236}">
                <a16:creationId xmlns:a16="http://schemas.microsoft.com/office/drawing/2014/main" id="{8D9EE4C3-3488-4BAF-A0AF-3048C349F062}"/>
              </a:ext>
            </a:extLst>
          </p:cNvPr>
          <p:cNvGraphicFramePr>
            <a:graphicFrameLocks noGrp="1"/>
          </p:cNvGraphicFramePr>
          <p:nvPr>
            <p:extLst>
              <p:ext uri="{D42A27DB-BD31-4B8C-83A1-F6EECF244321}">
                <p14:modId xmlns:p14="http://schemas.microsoft.com/office/powerpoint/2010/main" val="2775965276"/>
              </p:ext>
            </p:extLst>
          </p:nvPr>
        </p:nvGraphicFramePr>
        <p:xfrm>
          <a:off x="223628" y="2201110"/>
          <a:ext cx="8730459" cy="2455780"/>
        </p:xfrm>
        <a:graphic>
          <a:graphicData uri="http://schemas.openxmlformats.org/drawingml/2006/table">
            <a:tbl>
              <a:tblPr>
                <a:tableStyleId>{5C22544A-7EE6-4342-B048-85BDC9FD1C3A}</a:tableStyleId>
              </a:tblPr>
              <a:tblGrid>
                <a:gridCol w="1320687">
                  <a:extLst>
                    <a:ext uri="{9D8B030D-6E8A-4147-A177-3AD203B41FA5}">
                      <a16:colId xmlns:a16="http://schemas.microsoft.com/office/drawing/2014/main" val="2589919797"/>
                    </a:ext>
                  </a:extLst>
                </a:gridCol>
                <a:gridCol w="617481">
                  <a:extLst>
                    <a:ext uri="{9D8B030D-6E8A-4147-A177-3AD203B41FA5}">
                      <a16:colId xmlns:a16="http://schemas.microsoft.com/office/drawing/2014/main" val="3958033755"/>
                    </a:ext>
                  </a:extLst>
                </a:gridCol>
                <a:gridCol w="617481">
                  <a:extLst>
                    <a:ext uri="{9D8B030D-6E8A-4147-A177-3AD203B41FA5}">
                      <a16:colId xmlns:a16="http://schemas.microsoft.com/office/drawing/2014/main" val="3181495449"/>
                    </a:ext>
                  </a:extLst>
                </a:gridCol>
                <a:gridCol w="617481">
                  <a:extLst>
                    <a:ext uri="{9D8B030D-6E8A-4147-A177-3AD203B41FA5}">
                      <a16:colId xmlns:a16="http://schemas.microsoft.com/office/drawing/2014/main" val="818747717"/>
                    </a:ext>
                  </a:extLst>
                </a:gridCol>
                <a:gridCol w="617481">
                  <a:extLst>
                    <a:ext uri="{9D8B030D-6E8A-4147-A177-3AD203B41FA5}">
                      <a16:colId xmlns:a16="http://schemas.microsoft.com/office/drawing/2014/main" val="1947106063"/>
                    </a:ext>
                  </a:extLst>
                </a:gridCol>
                <a:gridCol w="617481">
                  <a:extLst>
                    <a:ext uri="{9D8B030D-6E8A-4147-A177-3AD203B41FA5}">
                      <a16:colId xmlns:a16="http://schemas.microsoft.com/office/drawing/2014/main" val="266309636"/>
                    </a:ext>
                  </a:extLst>
                </a:gridCol>
                <a:gridCol w="617481">
                  <a:extLst>
                    <a:ext uri="{9D8B030D-6E8A-4147-A177-3AD203B41FA5}">
                      <a16:colId xmlns:a16="http://schemas.microsoft.com/office/drawing/2014/main" val="3042802262"/>
                    </a:ext>
                  </a:extLst>
                </a:gridCol>
                <a:gridCol w="617481">
                  <a:extLst>
                    <a:ext uri="{9D8B030D-6E8A-4147-A177-3AD203B41FA5}">
                      <a16:colId xmlns:a16="http://schemas.microsoft.com/office/drawing/2014/main" val="4067594520"/>
                    </a:ext>
                  </a:extLst>
                </a:gridCol>
                <a:gridCol w="617481">
                  <a:extLst>
                    <a:ext uri="{9D8B030D-6E8A-4147-A177-3AD203B41FA5}">
                      <a16:colId xmlns:a16="http://schemas.microsoft.com/office/drawing/2014/main" val="2348403077"/>
                    </a:ext>
                  </a:extLst>
                </a:gridCol>
                <a:gridCol w="617481">
                  <a:extLst>
                    <a:ext uri="{9D8B030D-6E8A-4147-A177-3AD203B41FA5}">
                      <a16:colId xmlns:a16="http://schemas.microsoft.com/office/drawing/2014/main" val="1840950438"/>
                    </a:ext>
                  </a:extLst>
                </a:gridCol>
                <a:gridCol w="617481">
                  <a:extLst>
                    <a:ext uri="{9D8B030D-6E8A-4147-A177-3AD203B41FA5}">
                      <a16:colId xmlns:a16="http://schemas.microsoft.com/office/drawing/2014/main" val="3910722372"/>
                    </a:ext>
                  </a:extLst>
                </a:gridCol>
                <a:gridCol w="617481">
                  <a:extLst>
                    <a:ext uri="{9D8B030D-6E8A-4147-A177-3AD203B41FA5}">
                      <a16:colId xmlns:a16="http://schemas.microsoft.com/office/drawing/2014/main" val="3255834245"/>
                    </a:ext>
                  </a:extLst>
                </a:gridCol>
                <a:gridCol w="617481">
                  <a:extLst>
                    <a:ext uri="{9D8B030D-6E8A-4147-A177-3AD203B41FA5}">
                      <a16:colId xmlns:a16="http://schemas.microsoft.com/office/drawing/2014/main" val="4222275842"/>
                    </a:ext>
                  </a:extLst>
                </a:gridCol>
              </a:tblGrid>
              <a:tr h="613945">
                <a:tc>
                  <a:txBody>
                    <a:bodyPr/>
                    <a:lstStyle/>
                    <a:p>
                      <a:pPr algn="ctr" fontAlgn="b"/>
                      <a:r>
                        <a:rPr lang="mi-NZ" sz="1000" b="1" i="0" u="none" strike="noStrike" dirty="0" err="1">
                          <a:solidFill>
                            <a:srgbClr val="000000"/>
                          </a:solidFill>
                          <a:effectLst/>
                          <a:latin typeface="Calibri" panose="020F0502020204030204" pitchFamily="34" charset="0"/>
                        </a:rPr>
                        <a:t>Question</a:t>
                      </a:r>
                      <a:endParaRPr lang="en-NZ" sz="10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a:effectLst/>
                        </a:rPr>
                        <a:t>Applied Business</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i="0" u="none" strike="noStrike" dirty="0">
                          <a:solidFill>
                            <a:srgbClr val="000000"/>
                          </a:solidFill>
                          <a:effectLst/>
                          <a:latin typeface="Calibri" panose="020F0502020204030204" pitchFamily="34" charset="0"/>
                        </a:rPr>
                        <a:t>Architecture</a:t>
                      </a:r>
                    </a:p>
                  </a:txBody>
                  <a:tcPr marL="4345" marR="4345" marT="4345" marB="0" anchor="b"/>
                </a:tc>
                <a:tc>
                  <a:txBody>
                    <a:bodyPr/>
                    <a:lstStyle/>
                    <a:p>
                      <a:pPr algn="ctr" fontAlgn="b"/>
                      <a:r>
                        <a:rPr lang="en-NZ" sz="900" b="1" u="none" strike="noStrike" dirty="0">
                          <a:effectLst/>
                        </a:rPr>
                        <a:t>Bridgepoint</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a:effectLst/>
                        </a:rPr>
                        <a:t>Building </a:t>
                      </a:r>
                      <a:r>
                        <a:rPr lang="en-NZ" sz="900" b="1" u="none" strike="noStrike" dirty="0" err="1">
                          <a:effectLst/>
                        </a:rPr>
                        <a:t>Const</a:t>
                      </a:r>
                      <a:r>
                        <a:rPr lang="en-NZ" sz="900" b="1" u="none" strike="noStrike" dirty="0">
                          <a:effectLst/>
                        </a:rPr>
                        <a:t> &amp; Engineering</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a:effectLst/>
                        </a:rPr>
                        <a:t>Community Studies</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a:effectLst/>
                        </a:rPr>
                        <a:t>Computing Electrical &amp; Applied Engineering</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a:effectLst/>
                        </a:rPr>
                        <a:t>Creative Industries</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a:effectLst/>
                        </a:rPr>
                        <a:t>Environ</a:t>
                      </a:r>
                      <a:br>
                        <a:rPr lang="en-NZ" sz="900" b="1" u="none" strike="noStrike" dirty="0">
                          <a:effectLst/>
                        </a:rPr>
                      </a:br>
                      <a:r>
                        <a:rPr lang="en-NZ" sz="900" b="1" u="none" strike="noStrike" dirty="0">
                          <a:effectLst/>
                        </a:rPr>
                        <a:t>mental &amp; Animal Sciences</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a:effectLst/>
                        </a:rPr>
                        <a:t>Health Care &amp; Social Practice</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err="1">
                          <a:effectLst/>
                        </a:rPr>
                        <a:t>Mataaho</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a:effectLst/>
                        </a:rPr>
                        <a:t>Trades &amp; Services</a:t>
                      </a:r>
                      <a:endParaRPr lang="en-NZ" sz="900" b="1" i="0" u="none" strike="noStrike" dirty="0">
                        <a:solidFill>
                          <a:srgbClr val="000000"/>
                        </a:solidFill>
                        <a:effectLst/>
                        <a:latin typeface="Calibri" panose="020F0502020204030204" pitchFamily="34" charset="0"/>
                      </a:endParaRPr>
                    </a:p>
                  </a:txBody>
                  <a:tcPr marL="4345" marR="4345" marT="4345" marB="0" anchor="b"/>
                </a:tc>
                <a:tc>
                  <a:txBody>
                    <a:bodyPr/>
                    <a:lstStyle/>
                    <a:p>
                      <a:pPr algn="ctr" fontAlgn="b"/>
                      <a:r>
                        <a:rPr lang="en-NZ" sz="900" b="1" u="none" strike="noStrike" dirty="0">
                          <a:effectLst/>
                        </a:rPr>
                        <a:t>Schools Total</a:t>
                      </a:r>
                      <a:endParaRPr lang="en-NZ" sz="900" b="1" i="0" u="none" strike="noStrike" dirty="0">
                        <a:solidFill>
                          <a:srgbClr val="000000"/>
                        </a:solidFill>
                        <a:effectLst/>
                        <a:latin typeface="Calibri" panose="020F0502020204030204" pitchFamily="34" charset="0"/>
                      </a:endParaRPr>
                    </a:p>
                  </a:txBody>
                  <a:tcPr marL="4345" marR="4345" marT="4345" marB="0" anchor="b">
                    <a:solidFill>
                      <a:schemeClr val="tx2">
                        <a:lumMod val="40000"/>
                        <a:lumOff val="60000"/>
                      </a:schemeClr>
                    </a:solidFill>
                  </a:tcPr>
                </a:tc>
                <a:extLst>
                  <a:ext uri="{0D108BD9-81ED-4DB2-BD59-A6C34878D82A}">
                    <a16:rowId xmlns:a16="http://schemas.microsoft.com/office/drawing/2014/main" val="1138337946"/>
                  </a:ext>
                </a:extLst>
              </a:tr>
              <a:tr h="613945">
                <a:tc>
                  <a:txBody>
                    <a:bodyPr/>
                    <a:lstStyle/>
                    <a:p>
                      <a:pPr marL="92075" indent="-92075" algn="l" fontAlgn="b"/>
                      <a:r>
                        <a:rPr lang="en-NZ" sz="1000" b="0" u="none" strike="noStrike" dirty="0">
                          <a:effectLst/>
                        </a:rPr>
                        <a:t>	My manager keeps me up to date on the Te </a:t>
                      </a:r>
                      <a:r>
                        <a:rPr lang="en-NZ" sz="1000" b="0" u="none" strike="noStrike" dirty="0" err="1">
                          <a:effectLst/>
                        </a:rPr>
                        <a:t>Pūkenga</a:t>
                      </a:r>
                      <a:r>
                        <a:rPr lang="en-NZ" sz="1000" b="0" u="none" strike="noStrike" dirty="0">
                          <a:effectLst/>
                        </a:rPr>
                        <a:t> changes</a:t>
                      </a:r>
                      <a:endParaRPr lang="en-NZ" sz="1000" b="0" i="0" u="none" strike="noStrike" dirty="0">
                        <a:solidFill>
                          <a:srgbClr val="00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5.2</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5.8</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6.5</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7.0</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00B050"/>
                          </a:solidFill>
                          <a:effectLst/>
                        </a:rPr>
                        <a:t>9.1</a:t>
                      </a:r>
                      <a:endParaRPr lang="en-NZ" sz="1200" b="1" i="0" u="none" strike="noStrike" dirty="0">
                        <a:solidFill>
                          <a:srgbClr val="00B05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6.9</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7.4</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00B050"/>
                          </a:solidFill>
                          <a:effectLst/>
                        </a:rPr>
                        <a:t>7.9</a:t>
                      </a:r>
                      <a:endParaRPr lang="en-NZ" sz="1200" b="1" i="0" u="none" strike="noStrike" dirty="0">
                        <a:solidFill>
                          <a:srgbClr val="00B05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00B050"/>
                          </a:solidFill>
                          <a:effectLst/>
                        </a:rPr>
                        <a:t>8.2</a:t>
                      </a:r>
                      <a:endParaRPr lang="en-NZ" sz="1200" b="1" i="0" u="none" strike="noStrike" dirty="0">
                        <a:solidFill>
                          <a:srgbClr val="00B05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5.9</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5.3</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6.8</a:t>
                      </a:r>
                      <a:endParaRPr lang="en-NZ" sz="1200" b="1" i="0" u="none" strike="noStrike" dirty="0">
                        <a:solidFill>
                          <a:schemeClr val="tx1"/>
                        </a:solidFill>
                        <a:effectLst/>
                        <a:latin typeface="Calibri" panose="020F0502020204030204" pitchFamily="34" charset="0"/>
                      </a:endParaRPr>
                    </a:p>
                  </a:txBody>
                  <a:tcPr marL="4345" marR="4345" marT="4345" marB="0" anchor="ctr">
                    <a:solidFill>
                      <a:schemeClr val="tx2">
                        <a:lumMod val="40000"/>
                        <a:lumOff val="60000"/>
                      </a:schemeClr>
                    </a:solidFill>
                  </a:tcPr>
                </a:tc>
                <a:extLst>
                  <a:ext uri="{0D108BD9-81ED-4DB2-BD59-A6C34878D82A}">
                    <a16:rowId xmlns:a16="http://schemas.microsoft.com/office/drawing/2014/main" val="230137969"/>
                  </a:ext>
                </a:extLst>
              </a:tr>
              <a:tr h="613945">
                <a:tc>
                  <a:txBody>
                    <a:bodyPr/>
                    <a:lstStyle/>
                    <a:p>
                      <a:pPr marL="92075" indent="0" algn="l" fontAlgn="b"/>
                      <a:r>
                        <a:rPr lang="en-NZ" sz="1000" b="0" u="none" strike="noStrike" dirty="0">
                          <a:effectLst/>
                        </a:rPr>
                        <a:t>There are enough tools to support employee wellbeing through change</a:t>
                      </a:r>
                      <a:endParaRPr lang="en-NZ" sz="1000" b="0" i="0" u="none" strike="noStrike" dirty="0">
                        <a:solidFill>
                          <a:srgbClr val="00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a:solidFill>
                            <a:schemeClr val="tx1"/>
                          </a:solidFill>
                          <a:effectLst/>
                        </a:rPr>
                        <a:t>5.0</a:t>
                      </a:r>
                      <a:endParaRPr lang="en-NZ" sz="1200" b="1" i="0" u="none" strike="noStrike">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FF0000"/>
                          </a:solidFill>
                          <a:effectLst/>
                        </a:rPr>
                        <a:t>4.3</a:t>
                      </a:r>
                      <a:endParaRPr lang="en-NZ" sz="1200" b="1" i="0" u="none" strike="noStrike" dirty="0">
                        <a:solidFill>
                          <a:srgbClr val="FF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a:solidFill>
                            <a:srgbClr val="FF0000"/>
                          </a:solidFill>
                          <a:effectLst/>
                        </a:rPr>
                        <a:t>5.0</a:t>
                      </a:r>
                      <a:endParaRPr lang="en-NZ" sz="1200" b="1" i="0" u="none" strike="noStrike">
                        <a:solidFill>
                          <a:srgbClr val="FF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FF0000"/>
                          </a:solidFill>
                          <a:effectLst/>
                        </a:rPr>
                        <a:t>4.8</a:t>
                      </a:r>
                      <a:endParaRPr lang="en-NZ" sz="1200" b="1" i="0" u="none" strike="noStrike" dirty="0">
                        <a:solidFill>
                          <a:srgbClr val="FF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5.6</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FF0000"/>
                          </a:solidFill>
                          <a:effectLst/>
                        </a:rPr>
                        <a:t>4.8</a:t>
                      </a:r>
                      <a:endParaRPr lang="en-NZ" sz="1200" b="1" i="0" u="none" strike="noStrike" dirty="0">
                        <a:solidFill>
                          <a:srgbClr val="FF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5.6</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FF0000"/>
                          </a:solidFill>
                          <a:effectLst/>
                        </a:rPr>
                        <a:t>3.8</a:t>
                      </a:r>
                      <a:endParaRPr lang="en-NZ" sz="1200" b="1" i="0" u="none" strike="noStrike" dirty="0">
                        <a:solidFill>
                          <a:srgbClr val="FF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FF0000"/>
                          </a:solidFill>
                          <a:effectLst/>
                        </a:rPr>
                        <a:t>4.2</a:t>
                      </a:r>
                      <a:endParaRPr lang="en-NZ" sz="1200" b="1" i="0" u="none" strike="noStrike" dirty="0">
                        <a:solidFill>
                          <a:srgbClr val="FF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FF0000"/>
                          </a:solidFill>
                          <a:effectLst/>
                        </a:rPr>
                        <a:t>4.7</a:t>
                      </a:r>
                      <a:endParaRPr lang="en-NZ" sz="1200" b="1" i="0" u="none" strike="noStrike" dirty="0">
                        <a:solidFill>
                          <a:srgbClr val="FF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FF0000"/>
                          </a:solidFill>
                          <a:effectLst/>
                        </a:rPr>
                        <a:t>4.7</a:t>
                      </a:r>
                      <a:endParaRPr lang="en-NZ" sz="1200" b="1" i="0" u="none" strike="noStrike" dirty="0">
                        <a:solidFill>
                          <a:srgbClr val="FF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FF0000"/>
                          </a:solidFill>
                          <a:effectLst/>
                        </a:rPr>
                        <a:t>4.7</a:t>
                      </a:r>
                      <a:endParaRPr lang="en-NZ" sz="1200" b="1" i="0" u="none" strike="noStrike" dirty="0">
                        <a:solidFill>
                          <a:srgbClr val="FF0000"/>
                        </a:solidFill>
                        <a:effectLst/>
                        <a:latin typeface="Calibri" panose="020F0502020204030204" pitchFamily="34" charset="0"/>
                      </a:endParaRPr>
                    </a:p>
                  </a:txBody>
                  <a:tcPr marL="4345" marR="4345" marT="4345" marB="0" anchor="ctr">
                    <a:solidFill>
                      <a:schemeClr val="tx2">
                        <a:lumMod val="40000"/>
                        <a:lumOff val="60000"/>
                      </a:schemeClr>
                    </a:solidFill>
                  </a:tcPr>
                </a:tc>
                <a:extLst>
                  <a:ext uri="{0D108BD9-81ED-4DB2-BD59-A6C34878D82A}">
                    <a16:rowId xmlns:a16="http://schemas.microsoft.com/office/drawing/2014/main" val="45394370"/>
                  </a:ext>
                </a:extLst>
              </a:tr>
              <a:tr h="613945">
                <a:tc>
                  <a:txBody>
                    <a:bodyPr/>
                    <a:lstStyle/>
                    <a:p>
                      <a:pPr marL="92075" indent="0" algn="l" fontAlgn="b"/>
                      <a:r>
                        <a:rPr lang="en-NZ" sz="1000" b="0" u="none" strike="noStrike" dirty="0">
                          <a:effectLst/>
                        </a:rPr>
                        <a:t>My manager supports me through any changes happening at work</a:t>
                      </a:r>
                      <a:endParaRPr lang="en-NZ" sz="1000" b="0" i="0" u="none" strike="noStrike" dirty="0">
                        <a:solidFill>
                          <a:srgbClr val="00000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7.1</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6.7</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7.1</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7.1</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00B050"/>
                          </a:solidFill>
                          <a:effectLst/>
                        </a:rPr>
                        <a:t>8.0</a:t>
                      </a:r>
                      <a:endParaRPr lang="en-NZ" sz="1200" b="1" i="0" u="none" strike="noStrike" dirty="0">
                        <a:solidFill>
                          <a:srgbClr val="00B05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6.3</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7.3</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00B050"/>
                          </a:solidFill>
                          <a:effectLst/>
                        </a:rPr>
                        <a:t>8.0</a:t>
                      </a:r>
                      <a:endParaRPr lang="en-NZ" sz="1200" b="1" i="0" u="none" strike="noStrike" dirty="0">
                        <a:solidFill>
                          <a:srgbClr val="00B05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rgbClr val="00B050"/>
                          </a:solidFill>
                          <a:effectLst/>
                        </a:rPr>
                        <a:t>7.8</a:t>
                      </a:r>
                      <a:endParaRPr lang="en-NZ" sz="1200" b="1" i="0" u="none" strike="noStrike" dirty="0">
                        <a:solidFill>
                          <a:srgbClr val="00B050"/>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6.5</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6.4</a:t>
                      </a:r>
                      <a:endParaRPr lang="en-NZ" sz="1200" b="1" i="0" u="none" strike="noStrike" dirty="0">
                        <a:solidFill>
                          <a:schemeClr val="tx1"/>
                        </a:solidFill>
                        <a:effectLst/>
                        <a:latin typeface="Calibri" panose="020F0502020204030204" pitchFamily="34" charset="0"/>
                      </a:endParaRPr>
                    </a:p>
                  </a:txBody>
                  <a:tcPr marL="4345" marR="4345" marT="4345" marB="0" anchor="ctr"/>
                </a:tc>
                <a:tc>
                  <a:txBody>
                    <a:bodyPr/>
                    <a:lstStyle/>
                    <a:p>
                      <a:pPr algn="ctr" fontAlgn="b"/>
                      <a:r>
                        <a:rPr lang="en-NZ" sz="1200" b="1" u="none" strike="noStrike" dirty="0">
                          <a:solidFill>
                            <a:schemeClr val="tx1"/>
                          </a:solidFill>
                          <a:effectLst/>
                        </a:rPr>
                        <a:t>7.1</a:t>
                      </a:r>
                      <a:endParaRPr lang="en-NZ" sz="1200" b="1" i="0" u="none" strike="noStrike" dirty="0">
                        <a:solidFill>
                          <a:schemeClr val="tx1"/>
                        </a:solidFill>
                        <a:effectLst/>
                        <a:latin typeface="Calibri" panose="020F0502020204030204" pitchFamily="34" charset="0"/>
                      </a:endParaRPr>
                    </a:p>
                  </a:txBody>
                  <a:tcPr marL="4345" marR="4345" marT="4345" marB="0" anchor="ctr">
                    <a:solidFill>
                      <a:schemeClr val="tx2">
                        <a:lumMod val="40000"/>
                        <a:lumOff val="60000"/>
                      </a:schemeClr>
                    </a:solidFill>
                  </a:tcPr>
                </a:tc>
                <a:extLst>
                  <a:ext uri="{0D108BD9-81ED-4DB2-BD59-A6C34878D82A}">
                    <a16:rowId xmlns:a16="http://schemas.microsoft.com/office/drawing/2014/main" val="1111947062"/>
                  </a:ext>
                </a:extLst>
              </a:tr>
            </a:tbl>
          </a:graphicData>
        </a:graphic>
      </p:graphicFrame>
      <p:sp>
        <p:nvSpPr>
          <p:cNvPr id="18" name="TextBox 17">
            <a:extLst>
              <a:ext uri="{FF2B5EF4-FFF2-40B4-BE49-F238E27FC236}">
                <a16:creationId xmlns:a16="http://schemas.microsoft.com/office/drawing/2014/main" id="{A794680C-5E77-46EB-878C-08F706F55826}"/>
              </a:ext>
            </a:extLst>
          </p:cNvPr>
          <p:cNvSpPr txBox="1"/>
          <p:nvPr/>
        </p:nvSpPr>
        <p:spPr>
          <a:xfrm>
            <a:off x="2175933" y="4687470"/>
            <a:ext cx="4825848" cy="253916"/>
          </a:xfrm>
          <a:prstGeom prst="rect">
            <a:avLst/>
          </a:prstGeom>
          <a:noFill/>
        </p:spPr>
        <p:txBody>
          <a:bodyPr wrap="square" rtlCol="0">
            <a:spAutoFit/>
          </a:bodyPr>
          <a:lstStyle/>
          <a:p>
            <a:pPr algn="ctr"/>
            <a:r>
              <a:rPr lang="en-NZ" sz="1000" dirty="0">
                <a:solidFill>
                  <a:schemeClr val="tx1">
                    <a:tint val="75000"/>
                  </a:schemeClr>
                </a:solidFill>
                <a:latin typeface="Verdana" panose="020B0604030504040204" pitchFamily="34" charset="0"/>
                <a:ea typeface="Verdana" panose="020B0604030504040204" pitchFamily="34" charset="0"/>
              </a:rPr>
              <a:t>Note: Averages taken from ratings on a 0-10 scale.</a:t>
            </a:r>
          </a:p>
        </p:txBody>
      </p:sp>
    </p:spTree>
    <p:extLst>
      <p:ext uri="{BB962C8B-B14F-4D97-AF65-F5344CB8AC3E}">
        <p14:creationId xmlns:p14="http://schemas.microsoft.com/office/powerpoint/2010/main" val="319814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D01F5E61-5935-492B-A381-EAB22C5BDC83}"/>
              </a:ext>
            </a:extLst>
          </p:cNvPr>
          <p:cNvSpPr>
            <a:spLocks noGrp="1"/>
          </p:cNvSpPr>
          <p:nvPr>
            <p:ph type="sldNum" sz="quarter" idx="12"/>
          </p:nvPr>
        </p:nvSpPr>
        <p:spPr>
          <a:xfrm>
            <a:off x="6149816" y="6503525"/>
            <a:ext cx="2743200" cy="276999"/>
          </a:xfrm>
        </p:spPr>
        <p:txBody>
          <a:bodyPr/>
          <a:lstStyle/>
          <a:p>
            <a:fld id="{0EE9D37E-706A-4AF4-B5D1-B0CA359A3321}" type="slidenum">
              <a:rPr lang="en-NZ" sz="1200">
                <a:solidFill>
                  <a:schemeClr val="tx1">
                    <a:tint val="75000"/>
                  </a:schemeClr>
                </a:solidFill>
              </a:rPr>
              <a:t>8</a:t>
            </a:fld>
            <a:endParaRPr lang="en-NZ" sz="1200" dirty="0">
              <a:solidFill>
                <a:schemeClr val="tx1">
                  <a:tint val="75000"/>
                </a:schemeClr>
              </a:solidFill>
            </a:endParaRPr>
          </a:p>
        </p:txBody>
      </p:sp>
      <p:sp>
        <p:nvSpPr>
          <p:cNvPr id="14" name="Title 3">
            <a:extLst>
              <a:ext uri="{FF2B5EF4-FFF2-40B4-BE49-F238E27FC236}">
                <a16:creationId xmlns:a16="http://schemas.microsoft.com/office/drawing/2014/main" id="{11F494BA-CA70-44C1-A293-7B9A404C208B}"/>
              </a:ext>
            </a:extLst>
          </p:cNvPr>
          <p:cNvSpPr txBox="1">
            <a:spLocks/>
          </p:cNvSpPr>
          <p:nvPr/>
        </p:nvSpPr>
        <p:spPr bwMode="auto">
          <a:xfrm>
            <a:off x="1356251" y="278124"/>
            <a:ext cx="7536765" cy="8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sz="2000" b="1" dirty="0">
                <a:latin typeface="Arial" panose="020B0604020202020204" pitchFamily="34" charset="0"/>
                <a:cs typeface="Arial" panose="020B0604020202020204" pitchFamily="34" charset="0"/>
              </a:rPr>
              <a:t>Change Support Questions</a:t>
            </a:r>
            <a:endParaRPr lang="en-NZ" sz="1400" dirty="0">
              <a:solidFill>
                <a:schemeClr val="bg1">
                  <a:lumMod val="5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16E2E7A-BCCC-4D70-B253-0D5FE095DB1B}"/>
              </a:ext>
            </a:extLst>
          </p:cNvPr>
          <p:cNvSpPr txBox="1"/>
          <p:nvPr/>
        </p:nvSpPr>
        <p:spPr>
          <a:xfrm>
            <a:off x="189912" y="4971966"/>
            <a:ext cx="8703104" cy="1323439"/>
          </a:xfrm>
          <a:prstGeom prst="rect">
            <a:avLst/>
          </a:prstGeom>
          <a:noFill/>
        </p:spPr>
        <p:txBody>
          <a:bodyPr wrap="square">
            <a:spAutoFit/>
          </a:bodyPr>
          <a:lstStyle/>
          <a:p>
            <a:pPr marL="285750" indent="-285750">
              <a:buFont typeface="Arial" panose="020B0604020202020204" pitchFamily="34" charset="0"/>
              <a:buChar char="•"/>
            </a:pPr>
            <a:r>
              <a:rPr lang="en-NZ" sz="1600" dirty="0">
                <a:latin typeface="+mn-lt"/>
                <a:cs typeface="Arial" panose="020B0604020202020204" pitchFamily="34" charset="0"/>
              </a:rPr>
              <a:t>As with Support Areas, average ratings were highest for “My manager supports me through any changes happening at work” and lowest for “There are enough tools to support employee wellbeing through change”</a:t>
            </a:r>
          </a:p>
          <a:p>
            <a:pPr marL="285750" indent="-285750">
              <a:buFont typeface="Arial" panose="020B0604020202020204" pitchFamily="34" charset="0"/>
              <a:buChar char="•"/>
            </a:pPr>
            <a:r>
              <a:rPr lang="en-NZ" sz="1600" dirty="0">
                <a:latin typeface="+mn-lt"/>
                <a:cs typeface="Arial" panose="020B0604020202020204" pitchFamily="34" charset="0"/>
              </a:rPr>
              <a:t>See Appendix A for a more detailed breakdown at team level.</a:t>
            </a:r>
          </a:p>
          <a:p>
            <a:endParaRPr lang="en-NZ" sz="1600" dirty="0">
              <a:latin typeface="+mn-lt"/>
            </a:endParaRPr>
          </a:p>
        </p:txBody>
      </p:sp>
      <p:sp>
        <p:nvSpPr>
          <p:cNvPr id="10" name="Rectangle 9">
            <a:extLst>
              <a:ext uri="{FF2B5EF4-FFF2-40B4-BE49-F238E27FC236}">
                <a16:creationId xmlns:a16="http://schemas.microsoft.com/office/drawing/2014/main" id="{D6DD9FF5-753D-4926-96A4-1CEC287C1EC0}"/>
              </a:ext>
            </a:extLst>
          </p:cNvPr>
          <p:cNvSpPr/>
          <p:nvPr/>
        </p:nvSpPr>
        <p:spPr>
          <a:xfrm>
            <a:off x="268976" y="1593646"/>
            <a:ext cx="8624039" cy="420564"/>
          </a:xfrm>
          <a:prstGeom prst="rect">
            <a:avLst/>
          </a:prstGeom>
        </p:spPr>
        <p:txBody>
          <a:bodyPr wrap="square">
            <a:spAutoFit/>
          </a:bodyPr>
          <a:lstStyle/>
          <a:p>
            <a:pPr algn="ctr"/>
            <a:r>
              <a:rPr lang="en-US" sz="2133" b="1" dirty="0">
                <a:solidFill>
                  <a:srgbClr val="188E2E"/>
                </a:solidFill>
                <a:latin typeface="+mj-lt"/>
                <a:ea typeface="Calibri" charset="0"/>
                <a:cs typeface="Arial" panose="020B0604020202020204" pitchFamily="34" charset="0"/>
              </a:rPr>
              <a:t>Support Areas</a:t>
            </a:r>
          </a:p>
        </p:txBody>
      </p:sp>
      <p:graphicFrame>
        <p:nvGraphicFramePr>
          <p:cNvPr id="7" name="Table 6">
            <a:extLst>
              <a:ext uri="{FF2B5EF4-FFF2-40B4-BE49-F238E27FC236}">
                <a16:creationId xmlns:a16="http://schemas.microsoft.com/office/drawing/2014/main" id="{12352E66-C54F-4800-9F14-76CCC600D8FD}"/>
              </a:ext>
            </a:extLst>
          </p:cNvPr>
          <p:cNvGraphicFramePr>
            <a:graphicFrameLocks noGrp="1"/>
          </p:cNvGraphicFramePr>
          <p:nvPr>
            <p:extLst>
              <p:ext uri="{D42A27DB-BD31-4B8C-83A1-F6EECF244321}">
                <p14:modId xmlns:p14="http://schemas.microsoft.com/office/powerpoint/2010/main" val="3247167773"/>
              </p:ext>
            </p:extLst>
          </p:nvPr>
        </p:nvGraphicFramePr>
        <p:xfrm>
          <a:off x="466196" y="2371210"/>
          <a:ext cx="8229595" cy="2042724"/>
        </p:xfrm>
        <a:graphic>
          <a:graphicData uri="http://schemas.openxmlformats.org/drawingml/2006/table">
            <a:tbl>
              <a:tblPr>
                <a:tableStyleId>{5C22544A-7EE6-4342-B048-85BDC9FD1C3A}</a:tableStyleId>
              </a:tblPr>
              <a:tblGrid>
                <a:gridCol w="1688386">
                  <a:extLst>
                    <a:ext uri="{9D8B030D-6E8A-4147-A177-3AD203B41FA5}">
                      <a16:colId xmlns:a16="http://schemas.microsoft.com/office/drawing/2014/main" val="180824032"/>
                    </a:ext>
                  </a:extLst>
                </a:gridCol>
                <a:gridCol w="726801">
                  <a:extLst>
                    <a:ext uri="{9D8B030D-6E8A-4147-A177-3AD203B41FA5}">
                      <a16:colId xmlns:a16="http://schemas.microsoft.com/office/drawing/2014/main" val="668199400"/>
                    </a:ext>
                  </a:extLst>
                </a:gridCol>
                <a:gridCol w="726801">
                  <a:extLst>
                    <a:ext uri="{9D8B030D-6E8A-4147-A177-3AD203B41FA5}">
                      <a16:colId xmlns:a16="http://schemas.microsoft.com/office/drawing/2014/main" val="3549656632"/>
                    </a:ext>
                  </a:extLst>
                </a:gridCol>
                <a:gridCol w="726801">
                  <a:extLst>
                    <a:ext uri="{9D8B030D-6E8A-4147-A177-3AD203B41FA5}">
                      <a16:colId xmlns:a16="http://schemas.microsoft.com/office/drawing/2014/main" val="1127043130"/>
                    </a:ext>
                  </a:extLst>
                </a:gridCol>
                <a:gridCol w="726801">
                  <a:extLst>
                    <a:ext uri="{9D8B030D-6E8A-4147-A177-3AD203B41FA5}">
                      <a16:colId xmlns:a16="http://schemas.microsoft.com/office/drawing/2014/main" val="2737134541"/>
                    </a:ext>
                  </a:extLst>
                </a:gridCol>
                <a:gridCol w="726801">
                  <a:extLst>
                    <a:ext uri="{9D8B030D-6E8A-4147-A177-3AD203B41FA5}">
                      <a16:colId xmlns:a16="http://schemas.microsoft.com/office/drawing/2014/main" val="79776484"/>
                    </a:ext>
                  </a:extLst>
                </a:gridCol>
                <a:gridCol w="726801">
                  <a:extLst>
                    <a:ext uri="{9D8B030D-6E8A-4147-A177-3AD203B41FA5}">
                      <a16:colId xmlns:a16="http://schemas.microsoft.com/office/drawing/2014/main" val="261525461"/>
                    </a:ext>
                  </a:extLst>
                </a:gridCol>
                <a:gridCol w="726801">
                  <a:extLst>
                    <a:ext uri="{9D8B030D-6E8A-4147-A177-3AD203B41FA5}">
                      <a16:colId xmlns:a16="http://schemas.microsoft.com/office/drawing/2014/main" val="1174625315"/>
                    </a:ext>
                  </a:extLst>
                </a:gridCol>
                <a:gridCol w="726801">
                  <a:extLst>
                    <a:ext uri="{9D8B030D-6E8A-4147-A177-3AD203B41FA5}">
                      <a16:colId xmlns:a16="http://schemas.microsoft.com/office/drawing/2014/main" val="1353083806"/>
                    </a:ext>
                  </a:extLst>
                </a:gridCol>
                <a:gridCol w="726801">
                  <a:extLst>
                    <a:ext uri="{9D8B030D-6E8A-4147-A177-3AD203B41FA5}">
                      <a16:colId xmlns:a16="http://schemas.microsoft.com/office/drawing/2014/main" val="3434229496"/>
                    </a:ext>
                  </a:extLst>
                </a:gridCol>
              </a:tblGrid>
              <a:tr h="510681">
                <a:tc>
                  <a:txBody>
                    <a:bodyPr/>
                    <a:lstStyle/>
                    <a:p>
                      <a:pPr algn="ctr" fontAlgn="b"/>
                      <a:r>
                        <a:rPr lang="en-NZ" sz="900" b="1" u="none" strike="noStrike" dirty="0">
                          <a:effectLst/>
                        </a:rPr>
                        <a:t>Item</a:t>
                      </a:r>
                      <a:endParaRPr lang="en-NZ" sz="900" b="1" i="0" u="none" strike="noStrike" dirty="0">
                        <a:solidFill>
                          <a:srgbClr val="000000"/>
                        </a:solidFill>
                        <a:effectLst/>
                        <a:latin typeface="Calibri" panose="020F0502020204030204" pitchFamily="34" charset="0"/>
                      </a:endParaRPr>
                    </a:p>
                  </a:txBody>
                  <a:tcPr marL="5870" marR="5870" marT="5870" marB="0" anchor="b"/>
                </a:tc>
                <a:tc>
                  <a:txBody>
                    <a:bodyPr/>
                    <a:lstStyle/>
                    <a:p>
                      <a:pPr algn="ctr" fontAlgn="b"/>
                      <a:r>
                        <a:rPr lang="en-NZ" sz="900" b="1" u="none" strike="noStrike" dirty="0">
                          <a:effectLst/>
                        </a:rPr>
                        <a:t>Academic</a:t>
                      </a:r>
                      <a:endParaRPr lang="en-NZ" sz="900" b="1" i="0" u="none" strike="noStrike" dirty="0">
                        <a:solidFill>
                          <a:srgbClr val="000000"/>
                        </a:solidFill>
                        <a:effectLst/>
                        <a:latin typeface="Calibri" panose="020F0502020204030204" pitchFamily="34" charset="0"/>
                      </a:endParaRPr>
                    </a:p>
                  </a:txBody>
                  <a:tcPr marL="5870" marR="5870" marT="5870" marB="0" anchor="b"/>
                </a:tc>
                <a:tc>
                  <a:txBody>
                    <a:bodyPr/>
                    <a:lstStyle/>
                    <a:p>
                      <a:pPr algn="ctr" fontAlgn="b"/>
                      <a:r>
                        <a:rPr lang="en-NZ" sz="900" b="1" u="none" strike="noStrike" dirty="0">
                          <a:effectLst/>
                        </a:rPr>
                        <a:t>Corporate Governance</a:t>
                      </a:r>
                      <a:endParaRPr lang="en-NZ" sz="900" b="1" i="0" u="none" strike="noStrike" dirty="0">
                        <a:solidFill>
                          <a:srgbClr val="000000"/>
                        </a:solidFill>
                        <a:effectLst/>
                        <a:latin typeface="Calibri" panose="020F0502020204030204" pitchFamily="34" charset="0"/>
                      </a:endParaRPr>
                    </a:p>
                  </a:txBody>
                  <a:tcPr marL="5870" marR="5870" marT="5870" marB="0" anchor="b"/>
                </a:tc>
                <a:tc>
                  <a:txBody>
                    <a:bodyPr/>
                    <a:lstStyle/>
                    <a:p>
                      <a:pPr algn="ctr" fontAlgn="b"/>
                      <a:r>
                        <a:rPr lang="en-NZ" sz="900" b="1" u="none" strike="noStrike" dirty="0">
                          <a:effectLst/>
                        </a:rPr>
                        <a:t>Learner Experience &amp; Success</a:t>
                      </a:r>
                      <a:endParaRPr lang="en-NZ" sz="900" b="1" i="0" u="none" strike="noStrike" dirty="0">
                        <a:solidFill>
                          <a:srgbClr val="000000"/>
                        </a:solidFill>
                        <a:effectLst/>
                        <a:latin typeface="Calibri" panose="020F0502020204030204" pitchFamily="34" charset="0"/>
                      </a:endParaRPr>
                    </a:p>
                  </a:txBody>
                  <a:tcPr marL="5870" marR="5870" marT="5870" marB="0" anchor="b"/>
                </a:tc>
                <a:tc>
                  <a:txBody>
                    <a:bodyPr/>
                    <a:lstStyle/>
                    <a:p>
                      <a:pPr algn="ctr" fontAlgn="b"/>
                      <a:r>
                        <a:rPr lang="en-NZ" sz="900" b="1" u="none" strike="noStrike">
                          <a:effectLst/>
                        </a:rPr>
                        <a:t>Operations</a:t>
                      </a:r>
                      <a:endParaRPr lang="en-NZ" sz="900" b="1" i="0" u="none" strike="noStrike">
                        <a:solidFill>
                          <a:srgbClr val="000000"/>
                        </a:solidFill>
                        <a:effectLst/>
                        <a:latin typeface="Calibri" panose="020F0502020204030204" pitchFamily="34" charset="0"/>
                      </a:endParaRPr>
                    </a:p>
                  </a:txBody>
                  <a:tcPr marL="5870" marR="5870" marT="5870" marB="0" anchor="b"/>
                </a:tc>
                <a:tc>
                  <a:txBody>
                    <a:bodyPr/>
                    <a:lstStyle/>
                    <a:p>
                      <a:pPr algn="ctr" fontAlgn="b"/>
                      <a:r>
                        <a:rPr lang="en-NZ" sz="900" b="1" u="none" strike="noStrike" dirty="0">
                          <a:effectLst/>
                        </a:rPr>
                        <a:t>Pasifika, Partnerships &amp; Support</a:t>
                      </a:r>
                      <a:endParaRPr lang="en-NZ" sz="900" b="1" i="0" u="none" strike="noStrike" dirty="0">
                        <a:solidFill>
                          <a:srgbClr val="000000"/>
                        </a:solidFill>
                        <a:effectLst/>
                        <a:latin typeface="Calibri" panose="020F0502020204030204" pitchFamily="34" charset="0"/>
                      </a:endParaRPr>
                    </a:p>
                  </a:txBody>
                  <a:tcPr marL="5870" marR="5870" marT="5870" marB="0" anchor="b"/>
                </a:tc>
                <a:tc>
                  <a:txBody>
                    <a:bodyPr/>
                    <a:lstStyle/>
                    <a:p>
                      <a:pPr algn="ctr" fontAlgn="b"/>
                      <a:r>
                        <a:rPr lang="en-NZ" sz="900" b="1" u="none" strike="noStrike" dirty="0">
                          <a:effectLst/>
                        </a:rPr>
                        <a:t>People &amp; Culture</a:t>
                      </a:r>
                      <a:endParaRPr lang="en-NZ" sz="900" b="1" i="0" u="none" strike="noStrike" dirty="0">
                        <a:solidFill>
                          <a:srgbClr val="000000"/>
                        </a:solidFill>
                        <a:effectLst/>
                        <a:latin typeface="Calibri" panose="020F0502020204030204" pitchFamily="34" charset="0"/>
                      </a:endParaRPr>
                    </a:p>
                  </a:txBody>
                  <a:tcPr marL="5870" marR="5870" marT="5870" marB="0" anchor="b"/>
                </a:tc>
                <a:tc>
                  <a:txBody>
                    <a:bodyPr/>
                    <a:lstStyle/>
                    <a:p>
                      <a:pPr algn="ctr" fontAlgn="b"/>
                      <a:r>
                        <a:rPr lang="en-NZ" sz="900" b="1" u="none" strike="noStrike" dirty="0">
                          <a:effectLst/>
                        </a:rPr>
                        <a:t>Support Areas Total </a:t>
                      </a:r>
                      <a:endParaRPr lang="en-NZ" sz="900" b="1" i="0" u="none" strike="noStrike" dirty="0">
                        <a:solidFill>
                          <a:srgbClr val="000000"/>
                        </a:solidFill>
                        <a:effectLst/>
                        <a:latin typeface="Calibri" panose="020F0502020204030204" pitchFamily="34" charset="0"/>
                      </a:endParaRPr>
                    </a:p>
                  </a:txBody>
                  <a:tcPr marL="5870" marR="5870" marT="5870" marB="0" anchor="b">
                    <a:solidFill>
                      <a:schemeClr val="tx2">
                        <a:lumMod val="40000"/>
                        <a:lumOff val="60000"/>
                      </a:schemeClr>
                    </a:solidFill>
                  </a:tcPr>
                </a:tc>
                <a:tc>
                  <a:txBody>
                    <a:bodyPr/>
                    <a:lstStyle/>
                    <a:p>
                      <a:pPr algn="ctr" fontAlgn="b"/>
                      <a:r>
                        <a:rPr lang="en-NZ" sz="900" b="1" u="none" strike="noStrike" dirty="0">
                          <a:effectLst/>
                        </a:rPr>
                        <a:t>Schools &amp; Performance</a:t>
                      </a:r>
                      <a:endParaRPr lang="en-NZ" sz="900" b="1" i="0" u="none" strike="noStrike" dirty="0">
                        <a:solidFill>
                          <a:srgbClr val="000000"/>
                        </a:solidFill>
                        <a:effectLst/>
                        <a:latin typeface="Calibri" panose="020F0502020204030204" pitchFamily="34" charset="0"/>
                      </a:endParaRPr>
                    </a:p>
                  </a:txBody>
                  <a:tcPr marL="5870" marR="5870" marT="5870" marB="0" anchor="b"/>
                </a:tc>
                <a:tc>
                  <a:txBody>
                    <a:bodyPr/>
                    <a:lstStyle/>
                    <a:p>
                      <a:pPr algn="ctr" fontAlgn="b"/>
                      <a:r>
                        <a:rPr lang="en-NZ" sz="900" b="1" u="none" strike="noStrike" dirty="0">
                          <a:effectLst/>
                        </a:rPr>
                        <a:t>Grand Total</a:t>
                      </a:r>
                      <a:endParaRPr lang="en-NZ" sz="900" b="1" i="0" u="none" strike="noStrike" dirty="0">
                        <a:solidFill>
                          <a:srgbClr val="000000"/>
                        </a:solidFill>
                        <a:effectLst/>
                        <a:latin typeface="Calibri" panose="020F0502020204030204" pitchFamily="34" charset="0"/>
                      </a:endParaRPr>
                    </a:p>
                  </a:txBody>
                  <a:tcPr marL="5870" marR="5870" marT="5870" marB="0" anchor="b">
                    <a:solidFill>
                      <a:schemeClr val="tx2">
                        <a:lumMod val="40000"/>
                        <a:lumOff val="60000"/>
                      </a:schemeClr>
                    </a:solidFill>
                  </a:tcPr>
                </a:tc>
                <a:extLst>
                  <a:ext uri="{0D108BD9-81ED-4DB2-BD59-A6C34878D82A}">
                    <a16:rowId xmlns:a16="http://schemas.microsoft.com/office/drawing/2014/main" val="990396510"/>
                  </a:ext>
                </a:extLst>
              </a:tr>
              <a:tr h="510681">
                <a:tc>
                  <a:txBody>
                    <a:bodyPr/>
                    <a:lstStyle/>
                    <a:p>
                      <a:pPr algn="ctr" fontAlgn="b"/>
                      <a:r>
                        <a:rPr lang="en-NZ" sz="1000" u="none" strike="noStrike">
                          <a:effectLst/>
                        </a:rPr>
                        <a:t>My manager keeps me up to date on the Te Pūkenga changes</a:t>
                      </a:r>
                      <a:endParaRPr lang="en-NZ" sz="1000" b="0" i="0" u="none" strike="noStrike">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effectLst/>
                        </a:rPr>
                        <a:t>7.9</a:t>
                      </a:r>
                      <a:endParaRPr lang="en-NZ" sz="1200" b="1" i="0" u="none" strike="noStrike" dirty="0">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00B050"/>
                          </a:solidFill>
                          <a:effectLst/>
                        </a:rPr>
                        <a:t>9.5</a:t>
                      </a:r>
                      <a:endParaRPr lang="en-NZ" sz="1200" b="1" i="0" u="none" strike="noStrike" dirty="0">
                        <a:solidFill>
                          <a:srgbClr val="00B05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effectLst/>
                        </a:rPr>
                        <a:t>7.1</a:t>
                      </a:r>
                      <a:endParaRPr lang="en-NZ" sz="1200" b="1" i="0" u="none" strike="noStrike" dirty="0">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effectLst/>
                        </a:rPr>
                        <a:t>7.3</a:t>
                      </a:r>
                      <a:endParaRPr lang="en-NZ" sz="1200" b="1" i="0" u="none" strike="noStrike" dirty="0">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00B050"/>
                          </a:solidFill>
                          <a:effectLst/>
                        </a:rPr>
                        <a:t>7.5</a:t>
                      </a:r>
                      <a:endParaRPr lang="en-NZ" sz="1200" b="1" i="0" u="none" strike="noStrike" dirty="0">
                        <a:solidFill>
                          <a:srgbClr val="00B05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00B050"/>
                          </a:solidFill>
                          <a:effectLst/>
                        </a:rPr>
                        <a:t>8.6</a:t>
                      </a:r>
                      <a:endParaRPr lang="en-NZ" sz="1200" b="1" i="0" u="none" strike="noStrike" dirty="0">
                        <a:solidFill>
                          <a:srgbClr val="00B05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effectLst/>
                        </a:rPr>
                        <a:t>7.2</a:t>
                      </a:r>
                      <a:endParaRPr lang="en-NZ" sz="1200" b="1" i="0" u="none" strike="noStrike" dirty="0">
                        <a:solidFill>
                          <a:srgbClr val="000000"/>
                        </a:solidFill>
                        <a:effectLst/>
                        <a:latin typeface="Calibri" panose="020F0502020204030204" pitchFamily="34" charset="0"/>
                      </a:endParaRPr>
                    </a:p>
                  </a:txBody>
                  <a:tcPr marL="5870" marR="5870" marT="5870" marB="0" anchor="ctr">
                    <a:solidFill>
                      <a:schemeClr val="tx2">
                        <a:lumMod val="40000"/>
                        <a:lumOff val="60000"/>
                      </a:schemeClr>
                    </a:solidFill>
                  </a:tcPr>
                </a:tc>
                <a:tc>
                  <a:txBody>
                    <a:bodyPr/>
                    <a:lstStyle/>
                    <a:p>
                      <a:pPr algn="ctr" fontAlgn="b"/>
                      <a:r>
                        <a:rPr lang="en-NZ" sz="1200" b="1" i="0" u="none" strike="noStrike" dirty="0">
                          <a:effectLst/>
                        </a:rPr>
                        <a:t>6.8</a:t>
                      </a:r>
                      <a:endParaRPr lang="en-NZ" sz="1200" b="1" i="0" u="none" strike="noStrike" dirty="0">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effectLst/>
                        </a:rPr>
                        <a:t>7.2</a:t>
                      </a:r>
                      <a:endParaRPr lang="en-NZ" sz="1200" b="1" i="0" u="none" strike="noStrike" dirty="0">
                        <a:solidFill>
                          <a:srgbClr val="000000"/>
                        </a:solidFill>
                        <a:effectLst/>
                        <a:latin typeface="Calibri" panose="020F0502020204030204" pitchFamily="34" charset="0"/>
                      </a:endParaRPr>
                    </a:p>
                  </a:txBody>
                  <a:tcPr marL="5870" marR="5870" marT="5870" marB="0" anchor="ctr">
                    <a:solidFill>
                      <a:schemeClr val="tx2">
                        <a:lumMod val="40000"/>
                        <a:lumOff val="60000"/>
                      </a:schemeClr>
                    </a:solidFill>
                  </a:tcPr>
                </a:tc>
                <a:extLst>
                  <a:ext uri="{0D108BD9-81ED-4DB2-BD59-A6C34878D82A}">
                    <a16:rowId xmlns:a16="http://schemas.microsoft.com/office/drawing/2014/main" val="3676115924"/>
                  </a:ext>
                </a:extLst>
              </a:tr>
              <a:tr h="510681">
                <a:tc>
                  <a:txBody>
                    <a:bodyPr/>
                    <a:lstStyle/>
                    <a:p>
                      <a:pPr algn="ctr" fontAlgn="b"/>
                      <a:r>
                        <a:rPr lang="en-NZ" sz="1000" u="none" strike="noStrike">
                          <a:effectLst/>
                        </a:rPr>
                        <a:t>There are enough tools to support employee wellbeing through change</a:t>
                      </a:r>
                      <a:endParaRPr lang="en-NZ" sz="1000" b="0" i="0" u="none" strike="noStrike">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FF0000"/>
                          </a:solidFill>
                          <a:effectLst/>
                        </a:rPr>
                        <a:t>4.7</a:t>
                      </a:r>
                      <a:endParaRPr lang="en-NZ" sz="1200" b="1" i="0" u="none" strike="noStrike" dirty="0">
                        <a:solidFill>
                          <a:srgbClr val="FF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a:effectLst/>
                        </a:rPr>
                        <a:t>7.3</a:t>
                      </a:r>
                      <a:endParaRPr lang="en-NZ" sz="1200" b="1" i="0" u="none" strike="noStrike">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a:effectLst/>
                        </a:rPr>
                        <a:t>5.5</a:t>
                      </a:r>
                      <a:endParaRPr lang="en-NZ" sz="1200" b="1" i="0" u="none" strike="noStrike">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a:effectLst/>
                        </a:rPr>
                        <a:t>5.6</a:t>
                      </a:r>
                      <a:endParaRPr lang="en-NZ" sz="1200" b="1" i="0" u="none" strike="noStrike">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a:effectLst/>
                        </a:rPr>
                        <a:t>5.7</a:t>
                      </a:r>
                      <a:endParaRPr lang="en-NZ" sz="1200" b="1" i="0" u="none" strike="noStrike">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a:effectLst/>
                        </a:rPr>
                        <a:t>6.7</a:t>
                      </a:r>
                      <a:endParaRPr lang="en-NZ" sz="1200" b="1" i="0" u="none" strike="noStrike">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FF0000"/>
                          </a:solidFill>
                          <a:effectLst/>
                        </a:rPr>
                        <a:t>5.1</a:t>
                      </a:r>
                      <a:endParaRPr lang="en-NZ" sz="1200" b="1" i="0" u="none" strike="noStrike" dirty="0">
                        <a:solidFill>
                          <a:srgbClr val="FF0000"/>
                        </a:solidFill>
                        <a:effectLst/>
                        <a:latin typeface="Calibri" panose="020F0502020204030204" pitchFamily="34" charset="0"/>
                      </a:endParaRPr>
                    </a:p>
                  </a:txBody>
                  <a:tcPr marL="5870" marR="5870" marT="5870" marB="0" anchor="ctr">
                    <a:solidFill>
                      <a:schemeClr val="tx2">
                        <a:lumMod val="40000"/>
                        <a:lumOff val="60000"/>
                      </a:schemeClr>
                    </a:solidFill>
                  </a:tcPr>
                </a:tc>
                <a:tc>
                  <a:txBody>
                    <a:bodyPr/>
                    <a:lstStyle/>
                    <a:p>
                      <a:pPr algn="ctr" fontAlgn="b"/>
                      <a:r>
                        <a:rPr lang="en-NZ" sz="1200" b="1" i="0" u="none" strike="noStrike" dirty="0">
                          <a:solidFill>
                            <a:srgbClr val="FF0000"/>
                          </a:solidFill>
                          <a:effectLst/>
                        </a:rPr>
                        <a:t>4.6</a:t>
                      </a:r>
                      <a:endParaRPr lang="en-NZ" sz="1200" b="1" i="0" u="none" strike="noStrike" dirty="0">
                        <a:solidFill>
                          <a:srgbClr val="FF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FF0000"/>
                          </a:solidFill>
                          <a:effectLst/>
                        </a:rPr>
                        <a:t>5.1</a:t>
                      </a:r>
                      <a:endParaRPr lang="en-NZ" sz="1200" b="1" i="0" u="none" strike="noStrike" dirty="0">
                        <a:solidFill>
                          <a:srgbClr val="FF0000"/>
                        </a:solidFill>
                        <a:effectLst/>
                        <a:latin typeface="Calibri" panose="020F0502020204030204" pitchFamily="34" charset="0"/>
                      </a:endParaRPr>
                    </a:p>
                  </a:txBody>
                  <a:tcPr marL="5870" marR="5870" marT="5870" marB="0" anchor="ctr">
                    <a:solidFill>
                      <a:schemeClr val="tx2">
                        <a:lumMod val="40000"/>
                        <a:lumOff val="60000"/>
                      </a:schemeClr>
                    </a:solidFill>
                  </a:tcPr>
                </a:tc>
                <a:extLst>
                  <a:ext uri="{0D108BD9-81ED-4DB2-BD59-A6C34878D82A}">
                    <a16:rowId xmlns:a16="http://schemas.microsoft.com/office/drawing/2014/main" val="3321297706"/>
                  </a:ext>
                </a:extLst>
              </a:tr>
              <a:tr h="510681">
                <a:tc>
                  <a:txBody>
                    <a:bodyPr/>
                    <a:lstStyle/>
                    <a:p>
                      <a:pPr algn="ctr" fontAlgn="b"/>
                      <a:r>
                        <a:rPr lang="en-NZ" sz="1000" u="none" strike="noStrike" dirty="0">
                          <a:effectLst/>
                        </a:rPr>
                        <a:t>My manager supports me through any changes happening at work</a:t>
                      </a:r>
                      <a:endParaRPr lang="en-NZ" sz="1000" b="0" i="0" u="none" strike="noStrike" dirty="0">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00B050"/>
                          </a:solidFill>
                          <a:effectLst/>
                        </a:rPr>
                        <a:t>7.6</a:t>
                      </a:r>
                      <a:endParaRPr lang="en-NZ" sz="1200" b="1" i="0" u="none" strike="noStrike" dirty="0">
                        <a:solidFill>
                          <a:srgbClr val="00B05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00B050"/>
                          </a:solidFill>
                          <a:effectLst/>
                        </a:rPr>
                        <a:t>9.0</a:t>
                      </a:r>
                      <a:endParaRPr lang="en-NZ" sz="1200" b="1" i="0" u="none" strike="noStrike" dirty="0">
                        <a:solidFill>
                          <a:srgbClr val="00B05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00B050"/>
                          </a:solidFill>
                          <a:effectLst/>
                        </a:rPr>
                        <a:t>7.9</a:t>
                      </a:r>
                      <a:endParaRPr lang="en-NZ" sz="1200" b="1" i="0" u="none" strike="noStrike" dirty="0">
                        <a:solidFill>
                          <a:srgbClr val="00B05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effectLst/>
                        </a:rPr>
                        <a:t>7.2</a:t>
                      </a:r>
                      <a:endParaRPr lang="en-NZ" sz="1200" b="1" i="0" u="none" strike="noStrike" dirty="0">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00B050"/>
                          </a:solidFill>
                          <a:effectLst/>
                        </a:rPr>
                        <a:t>7.5</a:t>
                      </a:r>
                      <a:endParaRPr lang="en-NZ" sz="1200" b="1" i="0" u="none" strike="noStrike" dirty="0">
                        <a:solidFill>
                          <a:srgbClr val="00B05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solidFill>
                            <a:srgbClr val="00B050"/>
                          </a:solidFill>
                          <a:effectLst/>
                        </a:rPr>
                        <a:t>8.1</a:t>
                      </a:r>
                      <a:endParaRPr lang="en-NZ" sz="1200" b="1" i="0" u="none" strike="noStrike" dirty="0">
                        <a:solidFill>
                          <a:srgbClr val="00B05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effectLst/>
                        </a:rPr>
                        <a:t>7.4</a:t>
                      </a:r>
                      <a:endParaRPr lang="en-NZ" sz="1200" b="1" i="0" u="none" strike="noStrike" dirty="0">
                        <a:solidFill>
                          <a:srgbClr val="000000"/>
                        </a:solidFill>
                        <a:effectLst/>
                        <a:latin typeface="Calibri" panose="020F0502020204030204" pitchFamily="34" charset="0"/>
                      </a:endParaRPr>
                    </a:p>
                  </a:txBody>
                  <a:tcPr marL="5870" marR="5870" marT="5870" marB="0" anchor="ctr">
                    <a:solidFill>
                      <a:schemeClr val="tx2">
                        <a:lumMod val="40000"/>
                        <a:lumOff val="60000"/>
                      </a:schemeClr>
                    </a:solidFill>
                  </a:tcPr>
                </a:tc>
                <a:tc>
                  <a:txBody>
                    <a:bodyPr/>
                    <a:lstStyle/>
                    <a:p>
                      <a:pPr algn="ctr" fontAlgn="b"/>
                      <a:r>
                        <a:rPr lang="en-NZ" sz="1200" b="1" i="0" u="none" strike="noStrike" dirty="0">
                          <a:effectLst/>
                        </a:rPr>
                        <a:t>7.0</a:t>
                      </a:r>
                      <a:endParaRPr lang="en-NZ" sz="1200" b="1" i="0" u="none" strike="noStrike" dirty="0">
                        <a:solidFill>
                          <a:srgbClr val="000000"/>
                        </a:solidFill>
                        <a:effectLst/>
                        <a:latin typeface="Calibri" panose="020F0502020204030204" pitchFamily="34" charset="0"/>
                      </a:endParaRPr>
                    </a:p>
                  </a:txBody>
                  <a:tcPr marL="5870" marR="5870" marT="5870" marB="0" anchor="ctr"/>
                </a:tc>
                <a:tc>
                  <a:txBody>
                    <a:bodyPr/>
                    <a:lstStyle/>
                    <a:p>
                      <a:pPr algn="ctr" fontAlgn="b"/>
                      <a:r>
                        <a:rPr lang="en-NZ" sz="1200" b="1" i="0" u="none" strike="noStrike" dirty="0">
                          <a:effectLst/>
                        </a:rPr>
                        <a:t>7.4</a:t>
                      </a:r>
                      <a:endParaRPr lang="en-NZ" sz="1200" b="1" i="0" u="none" strike="noStrike" dirty="0">
                        <a:solidFill>
                          <a:srgbClr val="000000"/>
                        </a:solidFill>
                        <a:effectLst/>
                        <a:latin typeface="Calibri" panose="020F0502020204030204" pitchFamily="34" charset="0"/>
                      </a:endParaRPr>
                    </a:p>
                  </a:txBody>
                  <a:tcPr marL="5870" marR="5870" marT="5870" marB="0" anchor="ctr">
                    <a:solidFill>
                      <a:schemeClr val="tx2">
                        <a:lumMod val="40000"/>
                        <a:lumOff val="60000"/>
                      </a:schemeClr>
                    </a:solidFill>
                  </a:tcPr>
                </a:tc>
                <a:extLst>
                  <a:ext uri="{0D108BD9-81ED-4DB2-BD59-A6C34878D82A}">
                    <a16:rowId xmlns:a16="http://schemas.microsoft.com/office/drawing/2014/main" val="3794664315"/>
                  </a:ext>
                </a:extLst>
              </a:tr>
            </a:tbl>
          </a:graphicData>
        </a:graphic>
      </p:graphicFrame>
      <p:sp>
        <p:nvSpPr>
          <p:cNvPr id="8" name="TextBox 7">
            <a:extLst>
              <a:ext uri="{FF2B5EF4-FFF2-40B4-BE49-F238E27FC236}">
                <a16:creationId xmlns:a16="http://schemas.microsoft.com/office/drawing/2014/main" id="{95D0E7CF-CD6F-462E-B1D0-41C828FFA97E}"/>
              </a:ext>
            </a:extLst>
          </p:cNvPr>
          <p:cNvSpPr txBox="1"/>
          <p:nvPr/>
        </p:nvSpPr>
        <p:spPr>
          <a:xfrm>
            <a:off x="2306844" y="4439034"/>
            <a:ext cx="4825848" cy="253916"/>
          </a:xfrm>
          <a:prstGeom prst="rect">
            <a:avLst/>
          </a:prstGeom>
          <a:noFill/>
        </p:spPr>
        <p:txBody>
          <a:bodyPr wrap="square" rtlCol="0">
            <a:spAutoFit/>
          </a:bodyPr>
          <a:lstStyle/>
          <a:p>
            <a:pPr algn="ctr"/>
            <a:r>
              <a:rPr lang="en-NZ" sz="1000" dirty="0">
                <a:solidFill>
                  <a:schemeClr val="tx1">
                    <a:tint val="75000"/>
                  </a:schemeClr>
                </a:solidFill>
                <a:latin typeface="Verdana" panose="020B0604030504040204" pitchFamily="34" charset="0"/>
                <a:ea typeface="Verdana" panose="020B0604030504040204" pitchFamily="34" charset="0"/>
              </a:rPr>
              <a:t>Note: Averages taken from ratings on a 0-10 scale.</a:t>
            </a:r>
          </a:p>
        </p:txBody>
      </p:sp>
    </p:spTree>
    <p:extLst>
      <p:ext uri="{BB962C8B-B14F-4D97-AF65-F5344CB8AC3E}">
        <p14:creationId xmlns:p14="http://schemas.microsoft.com/office/powerpoint/2010/main" val="352664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95A93-57D6-42AB-B6D4-0DF112433844}"/>
              </a:ext>
            </a:extLst>
          </p:cNvPr>
          <p:cNvSpPr>
            <a:spLocks noGrp="1"/>
          </p:cNvSpPr>
          <p:nvPr>
            <p:ph type="title"/>
          </p:nvPr>
        </p:nvSpPr>
        <p:spPr/>
        <p:txBody>
          <a:bodyPr/>
          <a:lstStyle/>
          <a:p>
            <a:r>
              <a:rPr lang="en-NZ" dirty="0"/>
              <a:t>Feedback Themes</a:t>
            </a:r>
          </a:p>
        </p:txBody>
      </p:sp>
      <p:pic>
        <p:nvPicPr>
          <p:cNvPr id="4" name="Picture 3">
            <a:extLst>
              <a:ext uri="{FF2B5EF4-FFF2-40B4-BE49-F238E27FC236}">
                <a16:creationId xmlns:a16="http://schemas.microsoft.com/office/drawing/2014/main" id="{66A1C060-EF82-4E4F-8CB4-F78C8FA72AFD}"/>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6088576" y="342040"/>
            <a:ext cx="2528887" cy="1636303"/>
          </a:xfrm>
          <a:prstGeom prst="rect">
            <a:avLst/>
          </a:prstGeom>
        </p:spPr>
      </p:pic>
      <p:sp>
        <p:nvSpPr>
          <p:cNvPr id="8" name="TextBox 7">
            <a:extLst>
              <a:ext uri="{FF2B5EF4-FFF2-40B4-BE49-F238E27FC236}">
                <a16:creationId xmlns:a16="http://schemas.microsoft.com/office/drawing/2014/main" id="{351D2549-07A1-4DED-8E58-146AA95E0C53}"/>
              </a:ext>
            </a:extLst>
          </p:cNvPr>
          <p:cNvSpPr txBox="1"/>
          <p:nvPr/>
        </p:nvSpPr>
        <p:spPr>
          <a:xfrm>
            <a:off x="6961384" y="463196"/>
            <a:ext cx="1310640" cy="830997"/>
          </a:xfrm>
          <a:prstGeom prst="rect">
            <a:avLst/>
          </a:prstGeom>
          <a:noFill/>
        </p:spPr>
        <p:txBody>
          <a:bodyPr wrap="square">
            <a:spAutoFit/>
          </a:bodyPr>
          <a:lstStyle/>
          <a:p>
            <a:pPr algn="ctr"/>
            <a:r>
              <a:rPr lang="en-NZ" sz="1600" b="1" dirty="0">
                <a:latin typeface="+mn-lt"/>
                <a:cs typeface="Arial" panose="020B0604020202020204" pitchFamily="34" charset="0"/>
              </a:rPr>
              <a:t>1048</a:t>
            </a:r>
            <a:r>
              <a:rPr lang="en-NZ" sz="1600" dirty="0">
                <a:latin typeface="+mn-lt"/>
                <a:cs typeface="Arial" panose="020B0604020202020204" pitchFamily="34" charset="0"/>
              </a:rPr>
              <a:t> comments received</a:t>
            </a:r>
            <a:endParaRPr lang="en-NZ" sz="1600" dirty="0"/>
          </a:p>
        </p:txBody>
      </p:sp>
      <p:sp>
        <p:nvSpPr>
          <p:cNvPr id="11" name="Rectangle 10">
            <a:extLst>
              <a:ext uri="{FF2B5EF4-FFF2-40B4-BE49-F238E27FC236}">
                <a16:creationId xmlns:a16="http://schemas.microsoft.com/office/drawing/2014/main" id="{E55A4624-4B1C-4217-BBAA-F75575EC8445}"/>
              </a:ext>
            </a:extLst>
          </p:cNvPr>
          <p:cNvSpPr/>
          <p:nvPr/>
        </p:nvSpPr>
        <p:spPr>
          <a:xfrm>
            <a:off x="705503" y="1764878"/>
            <a:ext cx="7815501" cy="3689856"/>
          </a:xfrm>
          <a:prstGeom prst="rect">
            <a:avLst/>
          </a:prstGeom>
        </p:spPr>
        <p:txBody>
          <a:bodyPr wrap="square">
            <a:spAutoFit/>
          </a:bodyPr>
          <a:lstStyle/>
          <a:p>
            <a:r>
              <a:rPr lang="en-US" sz="2133" b="1" dirty="0">
                <a:solidFill>
                  <a:srgbClr val="188E2E"/>
                </a:solidFill>
                <a:latin typeface="+mj-lt"/>
                <a:ea typeface="Calibri" charset="0"/>
                <a:cs typeface="Arial" panose="020B0604020202020204" pitchFamily="34" charset="0"/>
              </a:rPr>
              <a:t>Overview:  Key themes across questions</a:t>
            </a:r>
          </a:p>
          <a:p>
            <a:pPr marL="342900" indent="-342900">
              <a:buFont typeface="Arial" panose="020B0604020202020204" pitchFamily="34" charset="0"/>
              <a:buChar char="•"/>
            </a:pPr>
            <a:endParaRPr lang="en-US" sz="1867" baseline="30000" dirty="0">
              <a:latin typeface="+mj-lt"/>
              <a:cs typeface="Arial" panose="020B0604020202020204" pitchFamily="34" charset="0"/>
            </a:endParaRPr>
          </a:p>
          <a:p>
            <a:pPr marL="285750" indent="-285750">
              <a:spcBef>
                <a:spcPts val="600"/>
              </a:spcBef>
              <a:buFont typeface="Arial" panose="020B0604020202020204" pitchFamily="34" charset="0"/>
              <a:buChar char="•"/>
            </a:pPr>
            <a:r>
              <a:rPr lang="en-NZ" sz="1600" dirty="0">
                <a:latin typeface="+mn-lt"/>
                <a:cs typeface="Arial" panose="020B0604020202020204" pitchFamily="34" charset="0"/>
              </a:rPr>
              <a:t>Feedback was very consistent and the same key themes emerged across all questions</a:t>
            </a:r>
          </a:p>
          <a:p>
            <a:pPr marL="285750" indent="-285750">
              <a:spcBef>
                <a:spcPts val="600"/>
              </a:spcBef>
              <a:buFont typeface="Arial" panose="020B0604020202020204" pitchFamily="34" charset="0"/>
              <a:buChar char="•"/>
            </a:pPr>
            <a:r>
              <a:rPr lang="en-NZ" sz="1600" b="1" dirty="0">
                <a:latin typeface="+mn-lt"/>
                <a:cs typeface="Arial" panose="020B0604020202020204" pitchFamily="34" charset="0"/>
              </a:rPr>
              <a:t>The impact of ongoing uncertainty and the need for clarity </a:t>
            </a:r>
            <a:r>
              <a:rPr lang="en-NZ" sz="1600" dirty="0">
                <a:latin typeface="+mn-lt"/>
                <a:cs typeface="Arial" panose="020B0604020202020204" pitchFamily="34" charset="0"/>
              </a:rPr>
              <a:t>was the overriding theme throughout – the overwhelming majority of comments pertained to this in some form.</a:t>
            </a:r>
          </a:p>
          <a:p>
            <a:pPr marL="285750" indent="-285750">
              <a:spcBef>
                <a:spcPts val="600"/>
              </a:spcBef>
              <a:buFont typeface="Arial" panose="020B0604020202020204" pitchFamily="34" charset="0"/>
              <a:buChar char="•"/>
            </a:pPr>
            <a:r>
              <a:rPr lang="en-NZ" sz="1600" dirty="0">
                <a:latin typeface="+mn-lt"/>
                <a:cs typeface="Arial" panose="020B0604020202020204" pitchFamily="34" charset="0"/>
              </a:rPr>
              <a:t>Key themes closely related to this across all questions were:</a:t>
            </a:r>
          </a:p>
          <a:p>
            <a:pPr marL="742950" lvl="1" indent="-285750">
              <a:spcBef>
                <a:spcPts val="600"/>
              </a:spcBef>
              <a:buFont typeface="Arial" panose="020B0604020202020204" pitchFamily="34" charset="0"/>
              <a:buChar char="•"/>
            </a:pPr>
            <a:r>
              <a:rPr lang="en-US" sz="1600" dirty="0">
                <a:latin typeface="+mn-lt"/>
                <a:cs typeface="Arial" panose="020B0604020202020204" pitchFamily="34" charset="0"/>
              </a:rPr>
              <a:t>Concern about </a:t>
            </a:r>
            <a:r>
              <a:rPr lang="en-US" sz="1600" b="1" dirty="0">
                <a:latin typeface="+mn-lt"/>
                <a:cs typeface="Arial" panose="020B0604020202020204" pitchFamily="34" charset="0"/>
              </a:rPr>
              <a:t>job security </a:t>
            </a:r>
            <a:r>
              <a:rPr lang="en-US" sz="1600" dirty="0">
                <a:latin typeface="+mn-lt"/>
                <a:cs typeface="Arial" panose="020B0604020202020204" pitchFamily="34" charset="0"/>
              </a:rPr>
              <a:t>and </a:t>
            </a:r>
            <a:r>
              <a:rPr lang="en-US" sz="1600" b="1" dirty="0">
                <a:latin typeface="+mn-lt"/>
                <a:cs typeface="Arial" panose="020B0604020202020204" pitchFamily="34" charset="0"/>
              </a:rPr>
              <a:t>conditions of employment</a:t>
            </a:r>
          </a:p>
          <a:p>
            <a:pPr marL="742950" lvl="1" indent="-285750">
              <a:spcBef>
                <a:spcPts val="600"/>
              </a:spcBef>
              <a:buFont typeface="Arial" panose="020B0604020202020204" pitchFamily="34" charset="0"/>
              <a:buChar char="•"/>
            </a:pPr>
            <a:r>
              <a:rPr lang="en-US" sz="1600" b="1" dirty="0">
                <a:latin typeface="+mn-lt"/>
                <a:cs typeface="Arial" panose="020B0604020202020204" pitchFamily="34" charset="0"/>
              </a:rPr>
              <a:t>Increasing sense of loss of confidence in Te </a:t>
            </a:r>
            <a:r>
              <a:rPr lang="en-US" sz="1600" b="1" dirty="0" err="1">
                <a:latin typeface="+mn-lt"/>
                <a:cs typeface="Arial" panose="020B0604020202020204" pitchFamily="34" charset="0"/>
              </a:rPr>
              <a:t>Pūkenga</a:t>
            </a:r>
            <a:endParaRPr lang="en-US" sz="1600" b="1" dirty="0">
              <a:latin typeface="+mn-lt"/>
              <a:cs typeface="Arial" panose="020B0604020202020204" pitchFamily="34" charset="0"/>
            </a:endParaRPr>
          </a:p>
          <a:p>
            <a:pPr marL="742950" lvl="1" indent="-285750">
              <a:spcBef>
                <a:spcPts val="600"/>
              </a:spcBef>
              <a:buFont typeface="Arial" panose="020B0604020202020204" pitchFamily="34" charset="0"/>
              <a:buChar char="•"/>
            </a:pPr>
            <a:r>
              <a:rPr lang="en-US" sz="1600" b="1" dirty="0">
                <a:latin typeface="+mn-lt"/>
                <a:cs typeface="Arial" panose="020B0604020202020204" pitchFamily="34" charset="0"/>
              </a:rPr>
              <a:t>Change fatigue </a:t>
            </a:r>
            <a:r>
              <a:rPr lang="en-US" sz="1600" dirty="0">
                <a:latin typeface="+mn-lt"/>
                <a:cs typeface="Arial" panose="020B0604020202020204" pitchFamily="34" charset="0"/>
              </a:rPr>
              <a:t>and issues relating to </a:t>
            </a:r>
            <a:r>
              <a:rPr lang="en-US" sz="1600" b="1" dirty="0">
                <a:latin typeface="+mn-lt"/>
                <a:cs typeface="Arial" panose="020B0604020202020204" pitchFamily="34" charset="0"/>
              </a:rPr>
              <a:t>workload and resources</a:t>
            </a:r>
          </a:p>
          <a:p>
            <a:pPr marL="742950" lvl="1" indent="-285750">
              <a:spcBef>
                <a:spcPts val="600"/>
              </a:spcBef>
              <a:buFont typeface="Arial" panose="020B0604020202020204" pitchFamily="34" charset="0"/>
              <a:buChar char="•"/>
            </a:pPr>
            <a:r>
              <a:rPr lang="en-US" sz="1600" b="1" dirty="0">
                <a:latin typeface="+mn-lt"/>
                <a:cs typeface="Arial" panose="020B0604020202020204" pitchFamily="34" charset="0"/>
              </a:rPr>
              <a:t>Support for managers </a:t>
            </a:r>
            <a:r>
              <a:rPr lang="en-US" sz="1600" dirty="0">
                <a:latin typeface="+mn-lt"/>
                <a:cs typeface="Arial" panose="020B0604020202020204" pitchFamily="34" charset="0"/>
              </a:rPr>
              <a:t>and recognition that they are doing the best they can to communicate with and support their teams with the limited information they have </a:t>
            </a:r>
            <a:endParaRPr lang="en-US" sz="1600" b="1" dirty="0">
              <a:latin typeface="+mn-lt"/>
              <a:cs typeface="Arial" panose="020B0604020202020204" pitchFamily="34" charset="0"/>
            </a:endParaRPr>
          </a:p>
          <a:p>
            <a:pPr marL="742950" lvl="1" indent="-285750">
              <a:spcBef>
                <a:spcPts val="600"/>
              </a:spcBef>
              <a:buFont typeface="Arial" panose="020B0604020202020204" pitchFamily="34" charset="0"/>
              <a:buChar char="•"/>
            </a:pPr>
            <a:endParaRPr lang="en-US" sz="1600" b="1" dirty="0">
              <a:latin typeface="+mn-lt"/>
              <a:cs typeface="Arial" panose="020B0604020202020204" pitchFamily="34" charset="0"/>
            </a:endParaRPr>
          </a:p>
        </p:txBody>
      </p:sp>
    </p:spTree>
    <p:extLst>
      <p:ext uri="{BB962C8B-B14F-4D97-AF65-F5344CB8AC3E}">
        <p14:creationId xmlns:p14="http://schemas.microsoft.com/office/powerpoint/2010/main" val="2417436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3122</Words>
  <Application>Microsoft Office PowerPoint</Application>
  <PresentationFormat>On-screen Show (4:3)</PresentationFormat>
  <Paragraphs>464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Verdana</vt:lpstr>
      <vt:lpstr>Office Theme</vt:lpstr>
      <vt:lpstr>Change Support Survey June 2022  Institutional Summary</vt:lpstr>
      <vt:lpstr>Response Rates</vt:lpstr>
      <vt:lpstr>Response Rates </vt:lpstr>
      <vt:lpstr>Survey Objective &amp; Questions</vt:lpstr>
      <vt:lpstr>Engagement Question: I feel a sense of commitment to Unitec</vt:lpstr>
      <vt:lpstr>PowerPoint Presentation</vt:lpstr>
      <vt:lpstr>PowerPoint Presentation</vt:lpstr>
      <vt:lpstr>PowerPoint Presentation</vt:lpstr>
      <vt:lpstr>Feedback Themes</vt:lpstr>
      <vt:lpstr>Feedback Themes</vt:lpstr>
      <vt:lpstr>Feedback Themes</vt:lpstr>
      <vt:lpstr>Feedback Themes</vt:lpstr>
      <vt:lpstr>Feedback Themes</vt:lpstr>
      <vt:lpstr>Feedback Themes</vt:lpstr>
      <vt:lpstr>Feedback Themes</vt:lpstr>
      <vt:lpstr>Feedback Themes</vt:lpstr>
      <vt:lpstr>Feedback Themes</vt:lpstr>
      <vt:lpstr>Appendix  Team Results</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2018-05-28T22:26:51Z</dcterms:created>
  <dcterms:modified xsi:type="dcterms:W3CDTF">2022-07-12T21:10:07Z</dcterms:modified>
</cp:coreProperties>
</file>