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61" r:id="rId6"/>
    <p:sldId id="284" r:id="rId7"/>
    <p:sldId id="290" r:id="rId8"/>
    <p:sldId id="291" r:id="rId9"/>
    <p:sldId id="283" r:id="rId10"/>
    <p:sldId id="285" r:id="rId11"/>
    <p:sldId id="286" r:id="rId12"/>
    <p:sldId id="288" r:id="rId13"/>
    <p:sldId id="289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AEC49-B050-49A3-BA4B-11FAFA3ECBA0}" v="8" dt="2021-08-17T22:24:1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tone" userId="1e89ef4d-297b-4f9e-9c1e-cec156db5576" providerId="ADAL" clId="{780D7E1A-1233-4FFD-B82C-95F1D592A6DB}"/>
    <pc:docChg chg="custSel addSld delSld modSld">
      <pc:chgData name="Eric Stone" userId="1e89ef4d-297b-4f9e-9c1e-cec156db5576" providerId="ADAL" clId="{780D7E1A-1233-4FFD-B82C-95F1D592A6DB}" dt="2021-04-30T03:36:59.966" v="588" actId="1076"/>
      <pc:docMkLst>
        <pc:docMk/>
      </pc:docMkLst>
      <pc:sldChg chg="del">
        <pc:chgData name="Eric Stone" userId="1e89ef4d-297b-4f9e-9c1e-cec156db5576" providerId="ADAL" clId="{780D7E1A-1233-4FFD-B82C-95F1D592A6DB}" dt="2021-04-30T02:20:11.246" v="133" actId="2696"/>
        <pc:sldMkLst>
          <pc:docMk/>
          <pc:sldMk cId="2151093390" sldId="259"/>
        </pc:sldMkLst>
      </pc:sldChg>
      <pc:sldChg chg="addSp delSp modSp">
        <pc:chgData name="Eric Stone" userId="1e89ef4d-297b-4f9e-9c1e-cec156db5576" providerId="ADAL" clId="{780D7E1A-1233-4FFD-B82C-95F1D592A6DB}" dt="2021-04-30T02:22:21.217" v="219" actId="27636"/>
        <pc:sldMkLst>
          <pc:docMk/>
          <pc:sldMk cId="2124014295" sldId="261"/>
        </pc:sldMkLst>
        <pc:spChg chg="del mod">
          <ac:chgData name="Eric Stone" userId="1e89ef4d-297b-4f9e-9c1e-cec156db5576" providerId="ADAL" clId="{780D7E1A-1233-4FFD-B82C-95F1D592A6DB}" dt="2021-04-30T02:20:25.150" v="138" actId="478"/>
          <ac:spMkLst>
            <pc:docMk/>
            <pc:sldMk cId="2124014295" sldId="261"/>
            <ac:spMk id="2" creationId="{00000000-0000-0000-0000-000000000000}"/>
          </ac:spMkLst>
        </pc:spChg>
        <pc:spChg chg="mod">
          <ac:chgData name="Eric Stone" userId="1e89ef4d-297b-4f9e-9c1e-cec156db5576" providerId="ADAL" clId="{780D7E1A-1233-4FFD-B82C-95F1D592A6DB}" dt="2021-04-30T02:22:21.217" v="219" actId="27636"/>
          <ac:spMkLst>
            <pc:docMk/>
            <pc:sldMk cId="2124014295" sldId="261"/>
            <ac:spMk id="3" creationId="{00000000-0000-0000-0000-000000000000}"/>
          </ac:spMkLst>
        </pc:spChg>
        <pc:spChg chg="del mod">
          <ac:chgData name="Eric Stone" userId="1e89ef4d-297b-4f9e-9c1e-cec156db5576" providerId="ADAL" clId="{780D7E1A-1233-4FFD-B82C-95F1D592A6DB}" dt="2021-04-30T02:20:19.707" v="135" actId="478"/>
          <ac:spMkLst>
            <pc:docMk/>
            <pc:sldMk cId="2124014295" sldId="261"/>
            <ac:spMk id="4" creationId="{00000000-0000-0000-0000-000000000000}"/>
          </ac:spMkLst>
        </pc:spChg>
        <pc:spChg chg="add mod">
          <ac:chgData name="Eric Stone" userId="1e89ef4d-297b-4f9e-9c1e-cec156db5576" providerId="ADAL" clId="{780D7E1A-1233-4FFD-B82C-95F1D592A6DB}" dt="2021-04-30T02:20:49.713" v="142"/>
          <ac:spMkLst>
            <pc:docMk/>
            <pc:sldMk cId="2124014295" sldId="261"/>
            <ac:spMk id="6" creationId="{3F2E62E0-4EEC-4D37-B3A2-00D607978399}"/>
          </ac:spMkLst>
        </pc:spChg>
      </pc:sldChg>
      <pc:sldChg chg="del">
        <pc:chgData name="Eric Stone" userId="1e89ef4d-297b-4f9e-9c1e-cec156db5576" providerId="ADAL" clId="{780D7E1A-1233-4FFD-B82C-95F1D592A6DB}" dt="2021-04-30T03:32:22.435" v="429" actId="2696"/>
        <pc:sldMkLst>
          <pc:docMk/>
          <pc:sldMk cId="3279876579" sldId="265"/>
        </pc:sldMkLst>
      </pc:sldChg>
      <pc:sldChg chg="modSp">
        <pc:chgData name="Eric Stone" userId="1e89ef4d-297b-4f9e-9c1e-cec156db5576" providerId="ADAL" clId="{780D7E1A-1233-4FFD-B82C-95F1D592A6DB}" dt="2021-04-30T03:31:19.797" v="424" actId="20577"/>
        <pc:sldMkLst>
          <pc:docMk/>
          <pc:sldMk cId="1817803934" sldId="283"/>
        </pc:sldMkLst>
        <pc:spChg chg="mod">
          <ac:chgData name="Eric Stone" userId="1e89ef4d-297b-4f9e-9c1e-cec156db5576" providerId="ADAL" clId="{780D7E1A-1233-4FFD-B82C-95F1D592A6DB}" dt="2021-04-30T03:31:19.797" v="424" actId="20577"/>
          <ac:spMkLst>
            <pc:docMk/>
            <pc:sldMk cId="1817803934" sldId="283"/>
            <ac:spMk id="3" creationId="{5E3282BC-E0C9-414A-BC1C-09B13895286A}"/>
          </ac:spMkLst>
        </pc:spChg>
      </pc:sldChg>
      <pc:sldChg chg="modSp">
        <pc:chgData name="Eric Stone" userId="1e89ef4d-297b-4f9e-9c1e-cec156db5576" providerId="ADAL" clId="{780D7E1A-1233-4FFD-B82C-95F1D592A6DB}" dt="2021-04-30T03:31:40.762" v="428" actId="20577"/>
        <pc:sldMkLst>
          <pc:docMk/>
          <pc:sldMk cId="4042845180" sldId="285"/>
        </pc:sldMkLst>
        <pc:spChg chg="mod">
          <ac:chgData name="Eric Stone" userId="1e89ef4d-297b-4f9e-9c1e-cec156db5576" providerId="ADAL" clId="{780D7E1A-1233-4FFD-B82C-95F1D592A6DB}" dt="2021-04-30T03:31:40.762" v="428" actId="20577"/>
          <ac:spMkLst>
            <pc:docMk/>
            <pc:sldMk cId="4042845180" sldId="285"/>
            <ac:spMk id="3" creationId="{555D2B1F-10B5-4D72-8522-3DC2ACC10237}"/>
          </ac:spMkLst>
        </pc:spChg>
      </pc:sldChg>
      <pc:sldChg chg="addSp delSp modSp">
        <pc:chgData name="Eric Stone" userId="1e89ef4d-297b-4f9e-9c1e-cec156db5576" providerId="ADAL" clId="{780D7E1A-1233-4FFD-B82C-95F1D592A6DB}" dt="2021-04-30T03:29:11.977" v="227" actId="1076"/>
        <pc:sldMkLst>
          <pc:docMk/>
          <pc:sldMk cId="816194167" sldId="291"/>
        </pc:sldMkLst>
        <pc:spChg chg="mod">
          <ac:chgData name="Eric Stone" userId="1e89ef4d-297b-4f9e-9c1e-cec156db5576" providerId="ADAL" clId="{780D7E1A-1233-4FFD-B82C-95F1D592A6DB}" dt="2021-04-30T02:22:39.728" v="223" actId="20577"/>
          <ac:spMkLst>
            <pc:docMk/>
            <pc:sldMk cId="816194167" sldId="291"/>
            <ac:spMk id="2" creationId="{0E2834F3-BF20-46C8-8C03-F6E62DBFA7A3}"/>
          </ac:spMkLst>
        </pc:spChg>
        <pc:picChg chg="add mod">
          <ac:chgData name="Eric Stone" userId="1e89ef4d-297b-4f9e-9c1e-cec156db5576" providerId="ADAL" clId="{780D7E1A-1233-4FFD-B82C-95F1D592A6DB}" dt="2021-04-30T03:29:11.977" v="227" actId="1076"/>
          <ac:picMkLst>
            <pc:docMk/>
            <pc:sldMk cId="816194167" sldId="291"/>
            <ac:picMk id="3" creationId="{C96745AD-E899-48FF-BE8E-1B02A74CBC25}"/>
          </ac:picMkLst>
        </pc:picChg>
        <pc:picChg chg="del">
          <ac:chgData name="Eric Stone" userId="1e89ef4d-297b-4f9e-9c1e-cec156db5576" providerId="ADAL" clId="{780D7E1A-1233-4FFD-B82C-95F1D592A6DB}" dt="2021-04-30T03:29:05.784" v="225" actId="478"/>
          <ac:picMkLst>
            <pc:docMk/>
            <pc:sldMk cId="816194167" sldId="291"/>
            <ac:picMk id="8" creationId="{4BA2C6B3-E9C3-401E-8021-1DDB6329DFCF}"/>
          </ac:picMkLst>
        </pc:picChg>
      </pc:sldChg>
      <pc:sldChg chg="modSp">
        <pc:chgData name="Eric Stone" userId="1e89ef4d-297b-4f9e-9c1e-cec156db5576" providerId="ADAL" clId="{780D7E1A-1233-4FFD-B82C-95F1D592A6DB}" dt="2021-04-30T03:35:50.121" v="573" actId="20577"/>
        <pc:sldMkLst>
          <pc:docMk/>
          <pc:sldMk cId="2576759135" sldId="292"/>
        </pc:sldMkLst>
        <pc:spChg chg="mod">
          <ac:chgData name="Eric Stone" userId="1e89ef4d-297b-4f9e-9c1e-cec156db5576" providerId="ADAL" clId="{780D7E1A-1233-4FFD-B82C-95F1D592A6DB}" dt="2021-04-30T03:35:50.121" v="573" actId="20577"/>
          <ac:spMkLst>
            <pc:docMk/>
            <pc:sldMk cId="2576759135" sldId="292"/>
            <ac:spMk id="3" creationId="{555D2B1F-10B5-4D72-8522-3DC2ACC10237}"/>
          </ac:spMkLst>
        </pc:spChg>
      </pc:sldChg>
      <pc:sldChg chg="delSp modSp add">
        <pc:chgData name="Eric Stone" userId="1e89ef4d-297b-4f9e-9c1e-cec156db5576" providerId="ADAL" clId="{780D7E1A-1233-4FFD-B82C-95F1D592A6DB}" dt="2021-04-30T03:36:59.966" v="588" actId="1076"/>
        <pc:sldMkLst>
          <pc:docMk/>
          <pc:sldMk cId="2087951288" sldId="293"/>
        </pc:sldMkLst>
        <pc:spChg chg="mod">
          <ac:chgData name="Eric Stone" userId="1e89ef4d-297b-4f9e-9c1e-cec156db5576" providerId="ADAL" clId="{780D7E1A-1233-4FFD-B82C-95F1D592A6DB}" dt="2021-04-30T03:36:59.966" v="588" actId="1076"/>
          <ac:spMkLst>
            <pc:docMk/>
            <pc:sldMk cId="2087951288" sldId="293"/>
            <ac:spMk id="2" creationId="{057C46C5-6043-4B54-8217-D774EE3BC3E7}"/>
          </ac:spMkLst>
        </pc:spChg>
        <pc:spChg chg="del">
          <ac:chgData name="Eric Stone" userId="1e89ef4d-297b-4f9e-9c1e-cec156db5576" providerId="ADAL" clId="{780D7E1A-1233-4FFD-B82C-95F1D592A6DB}" dt="2021-04-30T03:36:51.274" v="585" actId="478"/>
          <ac:spMkLst>
            <pc:docMk/>
            <pc:sldMk cId="2087951288" sldId="293"/>
            <ac:spMk id="3" creationId="{8D8B9702-EAE3-4598-A7F3-EBFE91C868F3}"/>
          </ac:spMkLst>
        </pc:spChg>
      </pc:sldChg>
    </pc:docChg>
  </pc:docChgLst>
  <pc:docChgLst>
    <pc:chgData name="Eric Stone" userId="S::estone2@unitec.ac.nz::1e89ef4d-297b-4f9e-9c1e-cec156db5576" providerId="AD" clId="Web-{54BAEC49-B050-49A3-BA4B-11FAFA3ECBA0}"/>
    <pc:docChg chg="delSld modSld">
      <pc:chgData name="Eric Stone" userId="S::estone2@unitec.ac.nz::1e89ef4d-297b-4f9e-9c1e-cec156db5576" providerId="AD" clId="Web-{54BAEC49-B050-49A3-BA4B-11FAFA3ECBA0}" dt="2021-08-17T22:24:08.985" v="4" actId="20577"/>
      <pc:docMkLst>
        <pc:docMk/>
      </pc:docMkLst>
      <pc:sldChg chg="del">
        <pc:chgData name="Eric Stone" userId="S::estone2@unitec.ac.nz::1e89ef4d-297b-4f9e-9c1e-cec156db5576" providerId="AD" clId="Web-{54BAEC49-B050-49A3-BA4B-11FAFA3ECBA0}" dt="2021-08-17T22:23:24.594" v="0"/>
        <pc:sldMkLst>
          <pc:docMk/>
          <pc:sldMk cId="2817501058" sldId="257"/>
        </pc:sldMkLst>
      </pc:sldChg>
      <pc:sldChg chg="del">
        <pc:chgData name="Eric Stone" userId="S::estone2@unitec.ac.nz::1e89ef4d-297b-4f9e-9c1e-cec156db5576" providerId="AD" clId="Web-{54BAEC49-B050-49A3-BA4B-11FAFA3ECBA0}" dt="2021-08-17T22:23:26.609" v="1"/>
        <pc:sldMkLst>
          <pc:docMk/>
          <pc:sldMk cId="1316973031" sldId="258"/>
        </pc:sldMkLst>
      </pc:sldChg>
      <pc:sldChg chg="del">
        <pc:chgData name="Eric Stone" userId="S::estone2@unitec.ac.nz::1e89ef4d-297b-4f9e-9c1e-cec156db5576" providerId="AD" clId="Web-{54BAEC49-B050-49A3-BA4B-11FAFA3ECBA0}" dt="2021-08-17T22:23:49.610" v="2"/>
        <pc:sldMkLst>
          <pc:docMk/>
          <pc:sldMk cId="791675645" sldId="262"/>
        </pc:sldMkLst>
      </pc:sldChg>
      <pc:sldChg chg="modSp">
        <pc:chgData name="Eric Stone" userId="S::estone2@unitec.ac.nz::1e89ef4d-297b-4f9e-9c1e-cec156db5576" providerId="AD" clId="Web-{54BAEC49-B050-49A3-BA4B-11FAFA3ECBA0}" dt="2021-08-17T22:24:08.985" v="4" actId="20577"/>
        <pc:sldMkLst>
          <pc:docMk/>
          <pc:sldMk cId="2576759135" sldId="292"/>
        </pc:sldMkLst>
        <pc:spChg chg="mod">
          <ac:chgData name="Eric Stone" userId="S::estone2@unitec.ac.nz::1e89ef4d-297b-4f9e-9c1e-cec156db5576" providerId="AD" clId="Web-{54BAEC49-B050-49A3-BA4B-11FAFA3ECBA0}" dt="2021-08-17T22:24:08.985" v="4" actId="20577"/>
          <ac:spMkLst>
            <pc:docMk/>
            <pc:sldMk cId="2576759135" sldId="292"/>
            <ac:spMk id="3" creationId="{555D2B1F-10B5-4D72-8522-3DC2ACC10237}"/>
          </ac:spMkLst>
        </pc:spChg>
      </pc:sldChg>
      <pc:sldChg chg="del">
        <pc:chgData name="Eric Stone" userId="S::estone2@unitec.ac.nz::1e89ef4d-297b-4f9e-9c1e-cec156db5576" providerId="AD" clId="Web-{54BAEC49-B050-49A3-BA4B-11FAFA3ECBA0}" dt="2021-08-17T22:23:53.735" v="3"/>
        <pc:sldMkLst>
          <pc:docMk/>
          <pc:sldMk cId="2087951288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81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2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7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9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55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5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23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27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2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30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5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53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9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3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1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0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FF4277-0F86-4E3A-9158-66BC621802AD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628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sian.com/blog/productivity/how-to-write-smart-go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goodhabits.com/process-goal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058" y="4028599"/>
            <a:ext cx="6858000" cy="1194650"/>
          </a:xfrm>
        </p:spPr>
        <p:txBody>
          <a:bodyPr>
            <a:noAutofit/>
          </a:bodyPr>
          <a:lstStyle/>
          <a:p>
            <a:r>
              <a:rPr lang="en-GB" sz="9600" dirty="0">
                <a:effectLst/>
              </a:rPr>
              <a:t>SMART Goals</a:t>
            </a:r>
            <a:endParaRPr lang="en-NZ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610" y="5334085"/>
            <a:ext cx="7935956" cy="618523"/>
          </a:xfrm>
        </p:spPr>
        <p:txBody>
          <a:bodyPr>
            <a:noAutofit/>
          </a:bodyPr>
          <a:lstStyle/>
          <a:p>
            <a:r>
              <a:rPr lang="en-NZ" sz="5400" dirty="0"/>
              <a:t>for effective </a:t>
            </a:r>
            <a:r>
              <a:rPr lang="mi-NZ" sz="5400" dirty="0"/>
              <a:t>Āta</a:t>
            </a:r>
            <a:r>
              <a:rPr lang="en-NZ" sz="5400" dirty="0"/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2" y="0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2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5 – Stipulate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A </a:t>
            </a:r>
            <a:r>
              <a:rPr lang="en-NZ" b="1" dirty="0"/>
              <a:t>goal</a:t>
            </a:r>
            <a:r>
              <a:rPr lang="en-NZ" dirty="0"/>
              <a:t> should be </a:t>
            </a:r>
            <a:r>
              <a:rPr lang="en-NZ" sz="4000" dirty="0">
                <a:solidFill>
                  <a:srgbClr val="FFFF00"/>
                </a:solidFill>
              </a:rPr>
              <a:t>T</a:t>
            </a:r>
            <a:r>
              <a:rPr lang="en-NZ" dirty="0"/>
              <a:t>ime-bound have an end-date or end event</a:t>
            </a:r>
          </a:p>
          <a:p>
            <a:pPr lvl="1"/>
            <a:r>
              <a:rPr lang="en-NZ" dirty="0"/>
              <a:t>Milestones should be included</a:t>
            </a:r>
          </a:p>
          <a:p>
            <a:pPr lvl="1"/>
            <a:r>
              <a:rPr lang="en-NZ" dirty="0"/>
              <a:t>Ongoing is not an end-date</a:t>
            </a:r>
          </a:p>
          <a:p>
            <a:pPr lvl="1"/>
            <a:r>
              <a:rPr lang="en-NZ" dirty="0"/>
              <a:t>Recommend a 6-months completion time</a:t>
            </a:r>
          </a:p>
          <a:p>
            <a:pPr lvl="1"/>
            <a:r>
              <a:rPr lang="en-NZ" dirty="0"/>
              <a:t>In some cases an event can be used to provide an end-date such as approval by NZQA</a:t>
            </a:r>
          </a:p>
          <a:p>
            <a:pPr lvl="1"/>
            <a:r>
              <a:rPr lang="en-NZ" dirty="0"/>
              <a:t>Times should be </a:t>
            </a:r>
            <a:r>
              <a:rPr lang="en-NZ" sz="44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</a:t>
            </a:r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Design complete 20/03/21</a:t>
            </a:r>
            <a:endParaRPr lang="en-NZ" dirty="0"/>
          </a:p>
          <a:p>
            <a:r>
              <a:rPr lang="en-NZ" i="1" dirty="0"/>
              <a:t>Moderation complete 20/04/21</a:t>
            </a:r>
            <a:endParaRPr lang="en-NZ" dirty="0"/>
          </a:p>
          <a:p>
            <a:r>
              <a:rPr lang="en-NZ" i="1" dirty="0"/>
              <a:t>Implemented 1214</a:t>
            </a:r>
            <a:endParaRPr lang="en-NZ" dirty="0"/>
          </a:p>
          <a:p>
            <a:r>
              <a:rPr lang="en-NZ" i="1" dirty="0"/>
              <a:t>Post moderation 20/08/21</a:t>
            </a:r>
            <a:endParaRPr lang="en-NZ" dirty="0"/>
          </a:p>
        </p:txBody>
      </p:sp>
      <p:pic>
        <p:nvPicPr>
          <p:cNvPr id="5" name="Graphic 11" descr="Monthly calendar">
            <a:extLst>
              <a:ext uri="{FF2B5EF4-FFF2-40B4-BE49-F238E27FC236}">
                <a16:creationId xmlns:a16="http://schemas.microsoft.com/office/drawing/2014/main" id="{A51B071A-1BCD-4727-B2DF-49BD42A31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464" y="365126"/>
            <a:ext cx="1032886" cy="9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6 – Track goals at PAQC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Goals should be tracked and reviewed</a:t>
            </a:r>
          </a:p>
          <a:p>
            <a:pPr lvl="1"/>
            <a:r>
              <a:rPr lang="en-NZ" dirty="0"/>
              <a:t>It is OK to change a goal and this should be documented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Change  personnel</a:t>
            </a:r>
          </a:p>
          <a:p>
            <a:r>
              <a:rPr lang="en-NZ" i="1" dirty="0"/>
              <a:t>Change timing </a:t>
            </a:r>
          </a:p>
          <a:p>
            <a:r>
              <a:rPr lang="en-NZ" i="1" dirty="0"/>
              <a:t>Delete some tasks</a:t>
            </a:r>
          </a:p>
          <a:p>
            <a:r>
              <a:rPr lang="en-NZ" i="1" dirty="0"/>
              <a:t>Add tasks</a:t>
            </a:r>
          </a:p>
        </p:txBody>
      </p:sp>
      <p:pic>
        <p:nvPicPr>
          <p:cNvPr id="5" name="Graphic 11" descr="Monthly calendar">
            <a:extLst>
              <a:ext uri="{FF2B5EF4-FFF2-40B4-BE49-F238E27FC236}">
                <a16:creationId xmlns:a16="http://schemas.microsoft.com/office/drawing/2014/main" id="{A51B071A-1BCD-4727-B2DF-49BD42A31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464" y="365126"/>
            <a:ext cx="1032886" cy="9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574" y="1928233"/>
            <a:ext cx="767535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pPr marL="447675" indent="-447675"/>
            <a:r>
              <a:rPr lang="en-NZ" sz="4000" dirty="0">
                <a:solidFill>
                  <a:schemeClr val="tx2"/>
                </a:solidFill>
              </a:rPr>
              <a:t>Identify the actions we need to take to make improvements </a:t>
            </a:r>
            <a:r>
              <a:rPr lang="en-NZ" sz="4000" dirty="0" err="1">
                <a:solidFill>
                  <a:schemeClr val="tx2"/>
                </a:solidFill>
              </a:rPr>
              <a:t>e.g</a:t>
            </a:r>
            <a:r>
              <a:rPr lang="en-NZ" sz="4000" dirty="0">
                <a:solidFill>
                  <a:schemeClr val="tx2"/>
                </a:solidFill>
              </a:rPr>
              <a:t> to improve student success, staff wellness or our environment</a:t>
            </a:r>
          </a:p>
          <a:p>
            <a:pPr marL="447675" indent="-447675"/>
            <a:endParaRPr lang="en-NZ" sz="4000" dirty="0">
              <a:solidFill>
                <a:schemeClr val="tx2"/>
              </a:solidFill>
            </a:endParaRPr>
          </a:p>
          <a:p>
            <a:pPr marL="447675" indent="-447675"/>
            <a:r>
              <a:rPr lang="en-NZ" sz="4000" dirty="0">
                <a:solidFill>
                  <a:schemeClr val="tx2"/>
                </a:solidFill>
              </a:rPr>
              <a:t>Identify the actions to take to disseminate worthwhile practices</a:t>
            </a:r>
          </a:p>
          <a:p>
            <a:pPr marL="447675" indent="-447675"/>
            <a:endParaRPr lang="en-NZ" sz="4000" dirty="0">
              <a:solidFill>
                <a:schemeClr val="tx2"/>
              </a:solidFill>
            </a:endParaRPr>
          </a:p>
          <a:p>
            <a:pPr marL="447675" indent="-447675"/>
            <a:r>
              <a:rPr lang="mi-NZ" sz="4000" dirty="0">
                <a:solidFill>
                  <a:schemeClr val="tx2"/>
                </a:solidFill>
              </a:rPr>
              <a:t>Make </a:t>
            </a:r>
            <a:r>
              <a:rPr lang="mi-NZ" sz="4000" dirty="0" err="1">
                <a:solidFill>
                  <a:schemeClr val="tx2"/>
                </a:solidFill>
              </a:rPr>
              <a:t>sure</a:t>
            </a:r>
            <a:r>
              <a:rPr lang="mi-NZ" sz="4000" dirty="0">
                <a:solidFill>
                  <a:schemeClr val="tx2"/>
                </a:solidFill>
              </a:rPr>
              <a:t> </a:t>
            </a:r>
            <a:r>
              <a:rPr lang="mi-NZ" sz="4000" dirty="0" err="1">
                <a:solidFill>
                  <a:schemeClr val="tx2"/>
                </a:solidFill>
              </a:rPr>
              <a:t>the</a:t>
            </a:r>
            <a:r>
              <a:rPr lang="mi-NZ" sz="4000" dirty="0">
                <a:solidFill>
                  <a:schemeClr val="tx2"/>
                </a:solidFill>
              </a:rPr>
              <a:t> </a:t>
            </a:r>
            <a:r>
              <a:rPr lang="mi-NZ" sz="4000" dirty="0" err="1">
                <a:solidFill>
                  <a:schemeClr val="tx2"/>
                </a:solidFill>
              </a:rPr>
              <a:t>actions</a:t>
            </a:r>
            <a:r>
              <a:rPr lang="mi-NZ" sz="4000" dirty="0">
                <a:solidFill>
                  <a:schemeClr val="tx2"/>
                </a:solidFill>
              </a:rPr>
              <a:t> are </a:t>
            </a:r>
            <a:r>
              <a:rPr lang="mi-NZ" sz="4000" dirty="0" err="1">
                <a:solidFill>
                  <a:schemeClr val="tx2"/>
                </a:solidFill>
              </a:rPr>
              <a:t>clear</a:t>
            </a:r>
            <a:r>
              <a:rPr lang="mi-NZ" sz="4000" dirty="0">
                <a:solidFill>
                  <a:schemeClr val="tx2"/>
                </a:solidFill>
              </a:rPr>
              <a:t> and </a:t>
            </a:r>
            <a:r>
              <a:rPr lang="mi-NZ" sz="4000" dirty="0" err="1">
                <a:solidFill>
                  <a:schemeClr val="tx2"/>
                </a:solidFill>
              </a:rPr>
              <a:t>in</a:t>
            </a:r>
            <a:r>
              <a:rPr lang="mi-NZ" sz="4000" dirty="0">
                <a:solidFill>
                  <a:schemeClr val="tx2"/>
                </a:solidFill>
              </a:rPr>
              <a:t> </a:t>
            </a:r>
            <a:r>
              <a:rPr lang="mi-NZ" sz="4000" dirty="0" err="1">
                <a:solidFill>
                  <a:schemeClr val="tx2"/>
                </a:solidFill>
              </a:rPr>
              <a:t>our</a:t>
            </a:r>
            <a:r>
              <a:rPr lang="mi-NZ" sz="4000" dirty="0">
                <a:solidFill>
                  <a:schemeClr val="tx2"/>
                </a:solidFill>
              </a:rPr>
              <a:t> </a:t>
            </a:r>
            <a:r>
              <a:rPr lang="mi-NZ" sz="4000" dirty="0" err="1">
                <a:solidFill>
                  <a:schemeClr val="tx2"/>
                </a:solidFill>
              </a:rPr>
              <a:t>control</a:t>
            </a:r>
            <a:r>
              <a:rPr lang="mi-NZ" sz="40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NZ" sz="4000" dirty="0">
              <a:solidFill>
                <a:schemeClr val="tx2"/>
              </a:solidFill>
            </a:endParaRPr>
          </a:p>
          <a:p>
            <a:pPr marL="447675" indent="-447675"/>
            <a:r>
              <a:rPr lang="en-NZ" sz="4000" dirty="0">
                <a:solidFill>
                  <a:schemeClr val="tx2"/>
                </a:solidFill>
              </a:rPr>
              <a:t>Assess the effectiveness of actions taken </a:t>
            </a:r>
          </a:p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NZ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2E62E0-4EEC-4D37-B3A2-00D60797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b="1" dirty="0">
                <a:solidFill>
                  <a:schemeClr val="tx2"/>
                </a:solidFill>
              </a:rPr>
              <a:t>S</a:t>
            </a:r>
            <a:r>
              <a:rPr lang="en-NZ" b="1" dirty="0">
                <a:solidFill>
                  <a:schemeClr val="tx2"/>
                </a:solidFill>
              </a:rPr>
              <a:t>MART goals can be used to:</a:t>
            </a:r>
            <a:br>
              <a:rPr lang="en-NZ" b="1" dirty="0">
                <a:solidFill>
                  <a:schemeClr val="tx2"/>
                </a:solidFill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401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B968-A75C-4F8B-817C-5A3C2273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SMART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08BC-DC5C-49CD-A314-40A36787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400" dirty="0">
                <a:solidFill>
                  <a:srgbClr val="FFFF00"/>
                </a:solidFill>
              </a:rPr>
              <a:t>S</a:t>
            </a:r>
            <a:r>
              <a:rPr lang="en-NZ" sz="4400" dirty="0"/>
              <a:t>pecific</a:t>
            </a:r>
          </a:p>
          <a:p>
            <a:r>
              <a:rPr lang="en-NZ" sz="4400" dirty="0">
                <a:solidFill>
                  <a:srgbClr val="FFFF00"/>
                </a:solidFill>
              </a:rPr>
              <a:t>M</a:t>
            </a:r>
            <a:r>
              <a:rPr lang="en-NZ" sz="4400" dirty="0"/>
              <a:t>easurable</a:t>
            </a:r>
          </a:p>
          <a:p>
            <a:r>
              <a:rPr lang="en-NZ" sz="4400" dirty="0">
                <a:solidFill>
                  <a:srgbClr val="FFFF00"/>
                </a:solidFill>
              </a:rPr>
              <a:t>A</a:t>
            </a:r>
            <a:r>
              <a:rPr lang="en-NZ" sz="4400" dirty="0"/>
              <a:t>chievable</a:t>
            </a:r>
          </a:p>
          <a:p>
            <a:r>
              <a:rPr lang="en-NZ" sz="4400" dirty="0">
                <a:solidFill>
                  <a:srgbClr val="FFFF00"/>
                </a:solidFill>
              </a:rPr>
              <a:t>R</a:t>
            </a:r>
            <a:r>
              <a:rPr lang="en-NZ" sz="4400" dirty="0"/>
              <a:t>elevant</a:t>
            </a:r>
          </a:p>
          <a:p>
            <a:r>
              <a:rPr lang="en-NZ" sz="4400" dirty="0">
                <a:solidFill>
                  <a:srgbClr val="FFFF00"/>
                </a:solidFill>
              </a:rPr>
              <a:t>T</a:t>
            </a:r>
            <a:r>
              <a:rPr lang="en-NZ" sz="4400" dirty="0"/>
              <a:t>ime-Bound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E60F9-C0D0-45A9-91F1-A84F08A3E201}"/>
              </a:ext>
            </a:extLst>
          </p:cNvPr>
          <p:cNvSpPr txBox="1"/>
          <p:nvPr/>
        </p:nvSpPr>
        <p:spPr>
          <a:xfrm>
            <a:off x="840000" y="5762445"/>
            <a:ext cx="797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Further reading:  </a:t>
            </a:r>
            <a:r>
              <a:rPr lang="en-NZ" sz="1400" u="sng" dirty="0">
                <a:hlinkClick r:id="rId2"/>
              </a:rPr>
              <a:t>https://www.atlassian.com/blog/productivity/how-to-write-smart-goals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42809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373D2-1910-4992-B85A-727A8510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57213"/>
            <a:ext cx="5398698" cy="473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5517-5DB1-4E55-B674-077BFA1621FC}"/>
              </a:ext>
            </a:extLst>
          </p:cNvPr>
          <p:cNvSpPr txBox="1"/>
          <p:nvPr/>
        </p:nvSpPr>
        <p:spPr>
          <a:xfrm>
            <a:off x="891758" y="5762445"/>
            <a:ext cx="637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Further reading:  </a:t>
            </a:r>
            <a:r>
              <a:rPr lang="en-NZ" sz="1400" u="sng" dirty="0">
                <a:hlinkClick r:id="rId3"/>
              </a:rPr>
              <a:t>https://www.developgoodhabits.com/process-goals/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99684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34F3-BF20-46C8-8C03-F6E62DBF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SMART goal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745AD-E899-48FF-BE8E-1B02A74C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8" y="1471217"/>
            <a:ext cx="8378687" cy="46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CAE8-6015-4246-893F-E2726191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Step 1 - Issue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82BC-E0C9-414A-BC1C-09B138952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Āta korero, Monitors Report, Consistency Review Report or other is used as a source to:</a:t>
            </a:r>
          </a:p>
          <a:p>
            <a:r>
              <a:rPr lang="en-NZ" dirty="0"/>
              <a:t>Identify the issues - problems and good practice</a:t>
            </a:r>
          </a:p>
          <a:p>
            <a:r>
              <a:rPr lang="en-NZ" dirty="0"/>
              <a:t>Prioritise issues to be addressed by a SMART goal</a:t>
            </a:r>
          </a:p>
          <a:p>
            <a:r>
              <a:rPr lang="en-NZ" dirty="0"/>
              <a:t>These may be linked to one or more relevant </a:t>
            </a:r>
            <a:r>
              <a:rPr lang="en-NZ" dirty="0">
                <a:solidFill>
                  <a:srgbClr val="FFFF00"/>
                </a:solidFill>
              </a:rPr>
              <a:t>KEQ/s  and TEI/s </a:t>
            </a:r>
            <a:r>
              <a:rPr lang="en-NZ" dirty="0">
                <a:solidFill>
                  <a:schemeClr val="tx1">
                    <a:lumMod val="95000"/>
                  </a:schemeClr>
                </a:solidFill>
              </a:rPr>
              <a:t>or other metrics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EXAMPLE of an issue linked to KEQs</a:t>
            </a:r>
          </a:p>
          <a:p>
            <a:pPr lvl="1"/>
            <a:r>
              <a:rPr lang="en-NZ" i="1" dirty="0">
                <a:solidFill>
                  <a:srgbClr val="FFFF00"/>
                </a:solidFill>
              </a:rPr>
              <a:t>KEQ 1</a:t>
            </a:r>
            <a:r>
              <a:rPr lang="en-NZ" i="1" dirty="0"/>
              <a:t> Low SCC% for some courses </a:t>
            </a:r>
            <a:r>
              <a:rPr lang="en-NZ" i="1" u="sng" dirty="0">
                <a:solidFill>
                  <a:srgbClr val="FFFF00"/>
                </a:solidFill>
              </a:rPr>
              <a:t>AND</a:t>
            </a:r>
            <a:endParaRPr lang="en-NZ" u="sng" dirty="0">
              <a:solidFill>
                <a:srgbClr val="FFFF00"/>
              </a:solidFill>
            </a:endParaRPr>
          </a:p>
          <a:p>
            <a:pPr lvl="1"/>
            <a:r>
              <a:rPr lang="en-NZ" i="1" dirty="0">
                <a:solidFill>
                  <a:srgbClr val="FFFF00"/>
                </a:solidFill>
              </a:rPr>
              <a:t>KEQ 3</a:t>
            </a:r>
            <a:r>
              <a:rPr lang="en-NZ" i="1" dirty="0"/>
              <a:t> Student (course surveys) and lecturers have recurring issues with difficult assessments late in some courses.</a:t>
            </a:r>
            <a:endParaRPr lang="en-NZ" dirty="0"/>
          </a:p>
        </p:txBody>
      </p:sp>
      <p:pic>
        <p:nvPicPr>
          <p:cNvPr id="4" name="Graphic 1" descr="Lightbulb and gear">
            <a:extLst>
              <a:ext uri="{FF2B5EF4-FFF2-40B4-BE49-F238E27FC236}">
                <a16:creationId xmlns:a16="http://schemas.microsoft.com/office/drawing/2014/main" id="{2946E925-6279-48BF-A763-C37C74C217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565" y="230190"/>
            <a:ext cx="1310668" cy="11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2 - Create a list of tasks</a:t>
            </a:r>
            <a:br>
              <a:rPr lang="en-NZ" dirty="0"/>
            </a:br>
            <a:r>
              <a:rPr lang="en-NZ" dirty="0"/>
              <a:t>and actions for each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There should be clear tasks or actions you can take to make progress toward a goal.</a:t>
            </a:r>
          </a:p>
          <a:p>
            <a:pPr lvl="1"/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actions</a:t>
            </a:r>
          </a:p>
          <a:p>
            <a:pPr lvl="1"/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steps in order</a:t>
            </a:r>
          </a:p>
          <a:p>
            <a:pPr lvl="1"/>
            <a:r>
              <a:rPr lang="en-NZ" dirty="0"/>
              <a:t>Each step is  </a:t>
            </a:r>
            <a:r>
              <a:rPr lang="en-NZ" sz="48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 and </a:t>
            </a:r>
            <a:r>
              <a:rPr lang="en-NZ" sz="4800" dirty="0">
                <a:solidFill>
                  <a:srgbClr val="FFFF00"/>
                </a:solidFill>
              </a:rPr>
              <a:t>R</a:t>
            </a:r>
            <a:r>
              <a:rPr lang="en-NZ" dirty="0"/>
              <a:t>elevant?</a:t>
            </a:r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Implement low-stakes assessment for AB1002, 1009 and AB 1110</a:t>
            </a:r>
            <a:endParaRPr lang="en-NZ" sz="3600" dirty="0"/>
          </a:p>
          <a:p>
            <a:pPr lvl="1"/>
            <a:r>
              <a:rPr lang="en-NZ" i="1" dirty="0"/>
              <a:t>Add to moderation plan</a:t>
            </a:r>
            <a:endParaRPr lang="en-NZ" sz="3200" dirty="0"/>
          </a:p>
          <a:p>
            <a:pPr lvl="1"/>
            <a:r>
              <a:rPr lang="en-NZ" i="1" dirty="0"/>
              <a:t>Write assessments</a:t>
            </a:r>
            <a:endParaRPr lang="en-NZ" sz="3200" dirty="0"/>
          </a:p>
          <a:p>
            <a:pPr lvl="1"/>
            <a:r>
              <a:rPr lang="en-NZ" i="1" dirty="0"/>
              <a:t>Pre-moderate assessments</a:t>
            </a:r>
            <a:endParaRPr lang="en-NZ" sz="3200" dirty="0"/>
          </a:p>
          <a:p>
            <a:pPr lvl="1"/>
            <a:r>
              <a:rPr lang="en-NZ" i="1" dirty="0"/>
              <a:t>Implement assessments</a:t>
            </a:r>
            <a:endParaRPr lang="en-NZ" dirty="0"/>
          </a:p>
        </p:txBody>
      </p:sp>
      <p:pic>
        <p:nvPicPr>
          <p:cNvPr id="4" name="Graphic 4" descr="List">
            <a:extLst>
              <a:ext uri="{FF2B5EF4-FFF2-40B4-BE49-F238E27FC236}">
                <a16:creationId xmlns:a16="http://schemas.microsoft.com/office/drawing/2014/main" id="{1ED49693-71C8-4251-B403-D0E3471476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728" y="365126"/>
            <a:ext cx="1135524" cy="11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3 – Measuring success</a:t>
            </a:r>
            <a:br>
              <a:rPr lang="en-NZ" dirty="0"/>
            </a:br>
            <a:r>
              <a:rPr lang="en-NZ" dirty="0"/>
              <a:t>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A goal should be something you can track and measure progress toward specific actions</a:t>
            </a:r>
          </a:p>
          <a:p>
            <a:pPr lvl="1"/>
            <a:r>
              <a:rPr lang="en-NZ" dirty="0"/>
              <a:t>What </a:t>
            </a:r>
            <a:r>
              <a:rPr lang="en-NZ" sz="4300" dirty="0">
                <a:solidFill>
                  <a:srgbClr val="FFFF00"/>
                </a:solidFill>
              </a:rPr>
              <a:t>M</a:t>
            </a:r>
            <a:r>
              <a:rPr lang="en-NZ" dirty="0"/>
              <a:t>easurable outcomes are you expecting to result from your proposed actions at each step?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dirty="0"/>
              <a:t>Moderation plan updated</a:t>
            </a:r>
          </a:p>
          <a:p>
            <a:r>
              <a:rPr lang="en-NZ" dirty="0"/>
              <a:t>Pre-moderation approved</a:t>
            </a:r>
          </a:p>
          <a:p>
            <a:r>
              <a:rPr lang="en-NZ" dirty="0"/>
              <a:t>New assessments implemented</a:t>
            </a:r>
          </a:p>
          <a:p>
            <a:r>
              <a:rPr lang="en-NZ" dirty="0"/>
              <a:t>Post-moderation approved</a:t>
            </a:r>
          </a:p>
          <a:p>
            <a:r>
              <a:rPr lang="en-NZ" dirty="0"/>
              <a:t>Moderation plan updated</a:t>
            </a:r>
          </a:p>
        </p:txBody>
      </p:sp>
      <p:pic>
        <p:nvPicPr>
          <p:cNvPr id="4" name="Graphic 8" descr="Ruler">
            <a:extLst>
              <a:ext uri="{FF2B5EF4-FFF2-40B4-BE49-F238E27FC236}">
                <a16:creationId xmlns:a16="http://schemas.microsoft.com/office/drawing/2014/main" id="{BF2A27D4-BF2D-4564-B568-084D45D3CC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9091" y="365126"/>
            <a:ext cx="965027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4 – Assign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A goal should be clearly assigned to a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role and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person</a:t>
            </a:r>
          </a:p>
          <a:p>
            <a:r>
              <a:rPr lang="en-NZ" dirty="0"/>
              <a:t>Where multiple persons are involved one person shall be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pecifically assigned as the lead</a:t>
            </a:r>
          </a:p>
          <a:p>
            <a:r>
              <a:rPr lang="en-NZ" dirty="0"/>
              <a:t>The lead and others should have </a:t>
            </a:r>
            <a:r>
              <a:rPr lang="en-NZ" sz="4800" dirty="0">
                <a:solidFill>
                  <a:srgbClr val="FFFF00"/>
                </a:solidFill>
              </a:rPr>
              <a:t>R</a:t>
            </a:r>
            <a:r>
              <a:rPr lang="en-NZ" dirty="0"/>
              <a:t>elevant skills and knowledge to complete their tasks and should be </a:t>
            </a:r>
            <a:r>
              <a:rPr lang="en-NZ" sz="48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 within their workplan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Lead A Jones – APM</a:t>
            </a:r>
            <a:endParaRPr lang="en-NZ" sz="3600" dirty="0"/>
          </a:p>
          <a:p>
            <a:r>
              <a:rPr lang="en-NZ" i="1" dirty="0"/>
              <a:t>Designer M Smith –Lecturer</a:t>
            </a:r>
            <a:endParaRPr lang="en-NZ" sz="3600" dirty="0"/>
          </a:p>
          <a:p>
            <a:r>
              <a:rPr lang="en-NZ" i="1" dirty="0"/>
              <a:t>Moderator J Ducati -ASM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4F92-5BA4-479E-B3FE-2554A580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98" y="487017"/>
            <a:ext cx="1081780" cy="10817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848608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mff xmlns="f0b94eb0-d03f-43b1-ae03-1a55f7c18e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9A1A491B08449842DAB0562C4B4A5" ma:contentTypeVersion="13" ma:contentTypeDescription="Create a new document." ma:contentTypeScope="" ma:versionID="a21deec83b000f4bb4de911fa6617fd3">
  <xsd:schema xmlns:xsd="http://www.w3.org/2001/XMLSchema" xmlns:xs="http://www.w3.org/2001/XMLSchema" xmlns:p="http://schemas.microsoft.com/office/2006/metadata/properties" xmlns:ns2="f0b94eb0-d03f-43b1-ae03-1a55f7c18e8a" xmlns:ns3="85a5e34a-5e31-4cf7-a5d3-1c43915e35ea" targetNamespace="http://schemas.microsoft.com/office/2006/metadata/properties" ma:root="true" ma:fieldsID="66d79447f454932c82d3c5068890ec01" ns2:_="" ns3:_="">
    <xsd:import namespace="f0b94eb0-d03f-43b1-ae03-1a55f7c18e8a"/>
    <xsd:import namespace="85a5e34a-5e31-4cf7-a5d3-1c43915e3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smf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94eb0-d03f-43b1-ae03-1a55f7c18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smff" ma:index="19" nillable="true" ma:displayName="Number" ma:internalName="smff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5e34a-5e31-4cf7-a5d3-1c43915e3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24182-3D74-473C-81CC-49F1D0FA7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8BD9F-7000-4828-9E1E-A74FD88D8A5B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85a5e34a-5e31-4cf7-a5d3-1c43915e35ea"/>
    <ds:schemaRef ds:uri="http://www.w3.org/XML/1998/namespace"/>
    <ds:schemaRef ds:uri="http://purl.org/dc/elements/1.1/"/>
    <ds:schemaRef ds:uri="f0b94eb0-d03f-43b1-ae03-1a55f7c18e8a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A84FB2-6DD3-4F8D-9D37-FB6F8E2F1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94eb0-d03f-43b1-ae03-1a55f7c18e8a"/>
    <ds:schemaRef ds:uri="85a5e34a-5e31-4cf7-a5d3-1c43915e3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951</TotalTime>
  <Words>680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Depth</vt:lpstr>
      <vt:lpstr>SMART Goals</vt:lpstr>
      <vt:lpstr>SMART goals can be used to: </vt:lpstr>
      <vt:lpstr>What are SMART goals?</vt:lpstr>
      <vt:lpstr>PowerPoint Presentation</vt:lpstr>
      <vt:lpstr>SMART goal template</vt:lpstr>
      <vt:lpstr>Step 1 - Issue identification</vt:lpstr>
      <vt:lpstr>Step 2 - Create a list of tasks and actions for each issue</vt:lpstr>
      <vt:lpstr>Step 3 – Measuring success and progress</vt:lpstr>
      <vt:lpstr>Step 4 – Assign responsibility</vt:lpstr>
      <vt:lpstr>Step 5 – Stipulate times</vt:lpstr>
      <vt:lpstr>Step 6 – Track goals at PAQC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Āta-kōrero</dc:title>
  <dc:creator>Rosemary Dewerse</dc:creator>
  <cp:lastModifiedBy>Eric Stone</cp:lastModifiedBy>
  <cp:revision>43</cp:revision>
  <dcterms:created xsi:type="dcterms:W3CDTF">2019-11-14T08:09:10Z</dcterms:created>
  <dcterms:modified xsi:type="dcterms:W3CDTF">2021-08-17T22:24:19Z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0x010100D589A1A491B08449842DAB0562C4B4A5</vt:lpwstr>
  </property>
  <property fmtid="{D5CDD505-2E9C-101B-9397-08002B2CF9AE}" pid="3" name="Order">
    <vt:r8>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