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57" r:id="rId6"/>
    <p:sldId id="258" r:id="rId7"/>
    <p:sldId id="261" r:id="rId8"/>
    <p:sldId id="259" r:id="rId9"/>
    <p:sldId id="284" r:id="rId10"/>
    <p:sldId id="290" r:id="rId11"/>
    <p:sldId id="291" r:id="rId12"/>
    <p:sldId id="283" r:id="rId13"/>
    <p:sldId id="285" r:id="rId14"/>
    <p:sldId id="286" r:id="rId15"/>
    <p:sldId id="288" r:id="rId16"/>
    <p:sldId id="289" r:id="rId17"/>
    <p:sldId id="265" r:id="rId18"/>
    <p:sldId id="292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481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2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27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97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355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5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23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1271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83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82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30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652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537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9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3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1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0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EFF4277-0F86-4E3A-9158-66BC621802AD}" type="datetimeFigureOut">
              <a:rPr lang="en-NZ" smtClean="0"/>
              <a:t>9/04/2021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628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lassian.com/blog/productivity/how-to-write-smart-goa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lopgoodhabits.com/process-goal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058" y="4028599"/>
            <a:ext cx="6858000" cy="1194650"/>
          </a:xfrm>
        </p:spPr>
        <p:txBody>
          <a:bodyPr>
            <a:noAutofit/>
          </a:bodyPr>
          <a:lstStyle/>
          <a:p>
            <a:r>
              <a:rPr lang="en-GB" sz="9600" dirty="0">
                <a:effectLst/>
              </a:rPr>
              <a:t>SMART Goals</a:t>
            </a:r>
            <a:endParaRPr lang="en-NZ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610" y="5334085"/>
            <a:ext cx="7935956" cy="618523"/>
          </a:xfrm>
        </p:spPr>
        <p:txBody>
          <a:bodyPr>
            <a:noAutofit/>
          </a:bodyPr>
          <a:lstStyle/>
          <a:p>
            <a:r>
              <a:rPr lang="en-NZ" sz="5400" dirty="0"/>
              <a:t>for effective </a:t>
            </a:r>
            <a:r>
              <a:rPr lang="mi-NZ" sz="5400" dirty="0"/>
              <a:t>Āta</a:t>
            </a:r>
            <a:r>
              <a:rPr lang="en-NZ" sz="5400" dirty="0"/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2" y="0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2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2 - Create a list of tasks</a:t>
            </a:r>
            <a:br>
              <a:rPr lang="en-NZ" dirty="0"/>
            </a:br>
            <a:r>
              <a:rPr lang="en-NZ" dirty="0"/>
              <a:t>and actions for each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There should be clear tasks or actions you can take to make progress toward a goal.</a:t>
            </a:r>
          </a:p>
          <a:p>
            <a:pPr lvl="1"/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actions</a:t>
            </a:r>
          </a:p>
          <a:p>
            <a:pPr lvl="1"/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steps in order</a:t>
            </a:r>
          </a:p>
          <a:p>
            <a:pPr lvl="1"/>
            <a:r>
              <a:rPr lang="en-NZ" dirty="0"/>
              <a:t>Each step </a:t>
            </a:r>
            <a:r>
              <a:rPr lang="en-NZ" sz="4800" dirty="0">
                <a:solidFill>
                  <a:srgbClr val="FFFF00"/>
                </a:solidFill>
              </a:rPr>
              <a:t>A</a:t>
            </a:r>
            <a:r>
              <a:rPr lang="en-NZ" dirty="0"/>
              <a:t>chievable and </a:t>
            </a:r>
            <a:r>
              <a:rPr lang="en-NZ" sz="4800" dirty="0">
                <a:solidFill>
                  <a:srgbClr val="FFFF00"/>
                </a:solidFill>
              </a:rPr>
              <a:t>R</a:t>
            </a:r>
            <a:r>
              <a:rPr lang="en-NZ" dirty="0"/>
              <a:t>elevant?</a:t>
            </a:r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Implement low-stakes assessment for AB1002, 1009 and AB 1110</a:t>
            </a:r>
            <a:endParaRPr lang="en-NZ" sz="3600" dirty="0"/>
          </a:p>
          <a:p>
            <a:pPr lvl="1"/>
            <a:r>
              <a:rPr lang="en-NZ" i="1" dirty="0"/>
              <a:t>Add to moderation plan</a:t>
            </a:r>
            <a:endParaRPr lang="en-NZ" sz="3200" dirty="0"/>
          </a:p>
          <a:p>
            <a:pPr lvl="1"/>
            <a:r>
              <a:rPr lang="en-NZ" i="1" dirty="0"/>
              <a:t>Write assessments</a:t>
            </a:r>
            <a:endParaRPr lang="en-NZ" sz="3200" dirty="0"/>
          </a:p>
          <a:p>
            <a:pPr lvl="1"/>
            <a:r>
              <a:rPr lang="en-NZ" i="1" dirty="0"/>
              <a:t>Pre-moderate assessments</a:t>
            </a:r>
            <a:endParaRPr lang="en-NZ" sz="3200" dirty="0"/>
          </a:p>
          <a:p>
            <a:pPr lvl="1"/>
            <a:r>
              <a:rPr lang="en-NZ" i="1" dirty="0"/>
              <a:t>Implement assessments</a:t>
            </a:r>
            <a:endParaRPr lang="en-NZ" dirty="0"/>
          </a:p>
        </p:txBody>
      </p:sp>
      <p:pic>
        <p:nvPicPr>
          <p:cNvPr id="4" name="Graphic 4" descr="List">
            <a:extLst>
              <a:ext uri="{FF2B5EF4-FFF2-40B4-BE49-F238E27FC236}">
                <a16:creationId xmlns:a16="http://schemas.microsoft.com/office/drawing/2014/main" id="{1ED49693-71C8-4251-B403-D0E3471476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6728" y="365126"/>
            <a:ext cx="1135524" cy="11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3 – Measuring success</a:t>
            </a:r>
            <a:br>
              <a:rPr lang="en-NZ" dirty="0"/>
            </a:br>
            <a:r>
              <a:rPr lang="en-NZ" dirty="0"/>
              <a:t>and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A goal should be something you can track and measure progress toward specific actions</a:t>
            </a:r>
          </a:p>
          <a:p>
            <a:pPr lvl="1"/>
            <a:r>
              <a:rPr lang="en-NZ" dirty="0"/>
              <a:t>What </a:t>
            </a:r>
            <a:r>
              <a:rPr lang="en-NZ" sz="4300" dirty="0">
                <a:solidFill>
                  <a:srgbClr val="FFFF00"/>
                </a:solidFill>
              </a:rPr>
              <a:t>M</a:t>
            </a:r>
            <a:r>
              <a:rPr lang="en-NZ" dirty="0"/>
              <a:t>easurable outcomes are you expecting to result from your proposed actions at each step?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dirty="0"/>
              <a:t>Moderation plan updated</a:t>
            </a:r>
          </a:p>
          <a:p>
            <a:r>
              <a:rPr lang="en-NZ" dirty="0"/>
              <a:t>Pre-moderation approved</a:t>
            </a:r>
          </a:p>
          <a:p>
            <a:r>
              <a:rPr lang="en-NZ" dirty="0"/>
              <a:t>New assessments implemented</a:t>
            </a:r>
          </a:p>
          <a:p>
            <a:r>
              <a:rPr lang="en-NZ" dirty="0"/>
              <a:t>Post-moderation approved</a:t>
            </a:r>
          </a:p>
          <a:p>
            <a:r>
              <a:rPr lang="en-NZ" dirty="0"/>
              <a:t>Moderation plan updated</a:t>
            </a:r>
          </a:p>
        </p:txBody>
      </p:sp>
      <p:pic>
        <p:nvPicPr>
          <p:cNvPr id="4" name="Graphic 8" descr="Ruler">
            <a:extLst>
              <a:ext uri="{FF2B5EF4-FFF2-40B4-BE49-F238E27FC236}">
                <a16:creationId xmlns:a16="http://schemas.microsoft.com/office/drawing/2014/main" id="{BF2A27D4-BF2D-4564-B568-084D45D3CC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9091" y="365126"/>
            <a:ext cx="965027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7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4 – Assign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A goal should be clearly assigned to a </a:t>
            </a:r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role and </a:t>
            </a:r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 person</a:t>
            </a:r>
          </a:p>
          <a:p>
            <a:r>
              <a:rPr lang="en-NZ" dirty="0"/>
              <a:t>Where multiple persons are involved one person shall be </a:t>
            </a:r>
            <a:r>
              <a:rPr lang="en-NZ" sz="4800" dirty="0">
                <a:solidFill>
                  <a:srgbClr val="FFFF00"/>
                </a:solidFill>
              </a:rPr>
              <a:t>s</a:t>
            </a:r>
            <a:r>
              <a:rPr lang="en-NZ" dirty="0"/>
              <a:t>pecifically assigned as the lead</a:t>
            </a:r>
          </a:p>
          <a:p>
            <a:r>
              <a:rPr lang="en-NZ" dirty="0"/>
              <a:t>The lead and others should have </a:t>
            </a:r>
            <a:r>
              <a:rPr lang="en-NZ" sz="4800" dirty="0">
                <a:solidFill>
                  <a:srgbClr val="FFFF00"/>
                </a:solidFill>
              </a:rPr>
              <a:t>R</a:t>
            </a:r>
            <a:r>
              <a:rPr lang="en-NZ" dirty="0"/>
              <a:t>elevant skills and knowledge to complete their tasks and should be </a:t>
            </a:r>
            <a:r>
              <a:rPr lang="en-NZ" sz="4800" dirty="0">
                <a:solidFill>
                  <a:srgbClr val="FFFF00"/>
                </a:solidFill>
              </a:rPr>
              <a:t>A</a:t>
            </a:r>
            <a:r>
              <a:rPr lang="en-NZ" dirty="0"/>
              <a:t>chievable within their workplan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Lead A Jones – APM</a:t>
            </a:r>
            <a:endParaRPr lang="en-NZ" sz="3600" dirty="0"/>
          </a:p>
          <a:p>
            <a:r>
              <a:rPr lang="en-NZ" i="1" dirty="0"/>
              <a:t>Designer M Smith –Lecturer</a:t>
            </a:r>
            <a:endParaRPr lang="en-NZ" sz="3600" dirty="0"/>
          </a:p>
          <a:p>
            <a:r>
              <a:rPr lang="en-NZ" i="1" dirty="0"/>
              <a:t>Moderator J Ducati -ASM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B4F92-5BA4-479E-B3FE-2554A580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98" y="487017"/>
            <a:ext cx="1081780" cy="108178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8486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5 – Stipulate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A </a:t>
            </a:r>
            <a:r>
              <a:rPr lang="en-NZ" b="1" dirty="0"/>
              <a:t>goal</a:t>
            </a:r>
            <a:r>
              <a:rPr lang="en-NZ" dirty="0"/>
              <a:t> should be </a:t>
            </a:r>
            <a:r>
              <a:rPr lang="en-NZ" sz="4000" dirty="0">
                <a:solidFill>
                  <a:srgbClr val="FFFF00"/>
                </a:solidFill>
              </a:rPr>
              <a:t>T</a:t>
            </a:r>
            <a:r>
              <a:rPr lang="en-NZ" dirty="0"/>
              <a:t>ime-bound have an end-date or end event</a:t>
            </a:r>
          </a:p>
          <a:p>
            <a:pPr lvl="1"/>
            <a:r>
              <a:rPr lang="en-NZ" dirty="0"/>
              <a:t>Milestones should be included</a:t>
            </a:r>
          </a:p>
          <a:p>
            <a:pPr lvl="1"/>
            <a:r>
              <a:rPr lang="en-NZ" dirty="0"/>
              <a:t>Ongoing is not an end-date</a:t>
            </a:r>
          </a:p>
          <a:p>
            <a:pPr lvl="1"/>
            <a:r>
              <a:rPr lang="en-NZ" dirty="0"/>
              <a:t>Recommend a 6-months completion time</a:t>
            </a:r>
          </a:p>
          <a:p>
            <a:pPr lvl="1"/>
            <a:r>
              <a:rPr lang="en-NZ" dirty="0"/>
              <a:t>In some cases an event can be used to provide an end-date such as approval by NZQA</a:t>
            </a:r>
          </a:p>
          <a:p>
            <a:pPr lvl="1"/>
            <a:r>
              <a:rPr lang="en-NZ" dirty="0"/>
              <a:t>Times should be </a:t>
            </a:r>
            <a:r>
              <a:rPr lang="en-NZ" sz="4400" dirty="0">
                <a:solidFill>
                  <a:srgbClr val="FFFF00"/>
                </a:solidFill>
              </a:rPr>
              <a:t>A</a:t>
            </a:r>
            <a:r>
              <a:rPr lang="en-NZ" dirty="0"/>
              <a:t>chievable</a:t>
            </a:r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Design complete 20/03/21</a:t>
            </a:r>
            <a:endParaRPr lang="en-NZ" dirty="0"/>
          </a:p>
          <a:p>
            <a:r>
              <a:rPr lang="en-NZ" i="1" dirty="0"/>
              <a:t>Moderation complete 20/04/21</a:t>
            </a:r>
            <a:endParaRPr lang="en-NZ" dirty="0"/>
          </a:p>
          <a:p>
            <a:r>
              <a:rPr lang="en-NZ" i="1" dirty="0"/>
              <a:t>Implemented 1214</a:t>
            </a:r>
            <a:endParaRPr lang="en-NZ" dirty="0"/>
          </a:p>
          <a:p>
            <a:r>
              <a:rPr lang="en-NZ" i="1" dirty="0"/>
              <a:t>Post moderation 20/08/21</a:t>
            </a:r>
            <a:endParaRPr lang="en-NZ" dirty="0"/>
          </a:p>
        </p:txBody>
      </p:sp>
      <p:pic>
        <p:nvPicPr>
          <p:cNvPr id="5" name="Graphic 11" descr="Monthly calendar">
            <a:extLst>
              <a:ext uri="{FF2B5EF4-FFF2-40B4-BE49-F238E27FC236}">
                <a16:creationId xmlns:a16="http://schemas.microsoft.com/office/drawing/2014/main" id="{A51B071A-1BCD-4727-B2DF-49BD42A31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2464" y="365126"/>
            <a:ext cx="1032886" cy="9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7444" y="169228"/>
            <a:ext cx="8755116" cy="668877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sz="4000" b="1" dirty="0">
                <a:solidFill>
                  <a:schemeClr val="tx2"/>
                </a:solidFill>
              </a:rPr>
              <a:t>Setting Good SMART goals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9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i-NZ" sz="3200" b="1" dirty="0">
                <a:solidFill>
                  <a:schemeClr val="tx2"/>
                </a:solidFill>
              </a:rPr>
              <a:t>SPECIFIC for </a:t>
            </a:r>
            <a:r>
              <a:rPr lang="mi-NZ" sz="3200" b="1" dirty="0" err="1">
                <a:solidFill>
                  <a:schemeClr val="tx2"/>
                </a:solidFill>
              </a:rPr>
              <a:t>PEPs</a:t>
            </a:r>
            <a:endParaRPr lang="mi-NZ" sz="32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mi-NZ" sz="32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mi-NZ" sz="3200" b="1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i-NZ" sz="3200" b="1" dirty="0" err="1">
                <a:solidFill>
                  <a:schemeClr val="tx2"/>
                </a:solidFill>
              </a:rPr>
              <a:t>What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do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we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want</a:t>
            </a:r>
            <a:r>
              <a:rPr lang="mi-NZ" sz="3200" b="1" dirty="0">
                <a:solidFill>
                  <a:schemeClr val="tx2"/>
                </a:solidFill>
              </a:rPr>
              <a:t> to </a:t>
            </a:r>
            <a:r>
              <a:rPr lang="mi-NZ" sz="3200" b="1" dirty="0" err="1">
                <a:solidFill>
                  <a:schemeClr val="tx2"/>
                </a:solidFill>
              </a:rPr>
              <a:t>achieve</a:t>
            </a:r>
            <a:r>
              <a:rPr lang="mi-NZ" sz="3200" b="1" dirty="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mi-NZ" sz="3200" b="1" dirty="0" err="1">
                <a:solidFill>
                  <a:schemeClr val="tx2"/>
                </a:solidFill>
              </a:rPr>
              <a:t>Who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is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involved</a:t>
            </a:r>
            <a:r>
              <a:rPr lang="mi-NZ" sz="3200" b="1" dirty="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mi-NZ" sz="3200" b="1" dirty="0">
                <a:solidFill>
                  <a:schemeClr val="tx2"/>
                </a:solidFill>
              </a:rPr>
              <a:t>Where </a:t>
            </a:r>
            <a:r>
              <a:rPr lang="mi-NZ" sz="3200" b="1" dirty="0" err="1">
                <a:solidFill>
                  <a:schemeClr val="tx2"/>
                </a:solidFill>
              </a:rPr>
              <a:t>does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it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get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actioned</a:t>
            </a:r>
            <a:r>
              <a:rPr lang="mi-NZ" sz="3200" b="1" dirty="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mi-NZ" sz="3200" b="1" dirty="0" err="1">
                <a:solidFill>
                  <a:schemeClr val="tx2"/>
                </a:solidFill>
              </a:rPr>
              <a:t>When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does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it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need</a:t>
            </a:r>
            <a:r>
              <a:rPr lang="mi-NZ" sz="3200" b="1" dirty="0">
                <a:solidFill>
                  <a:schemeClr val="tx2"/>
                </a:solidFill>
              </a:rPr>
              <a:t> to </a:t>
            </a:r>
            <a:r>
              <a:rPr lang="mi-NZ" sz="3200" b="1" dirty="0" err="1">
                <a:solidFill>
                  <a:schemeClr val="tx2"/>
                </a:solidFill>
              </a:rPr>
              <a:t>happen</a:t>
            </a:r>
            <a:r>
              <a:rPr lang="mi-NZ" sz="3200" b="1" dirty="0">
                <a:solidFill>
                  <a:schemeClr val="tx2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mi-NZ" sz="3200" b="1" dirty="0" err="1">
                <a:solidFill>
                  <a:schemeClr val="tx2"/>
                </a:solidFill>
              </a:rPr>
              <a:t>What</a:t>
            </a:r>
            <a:r>
              <a:rPr lang="mi-NZ" sz="3200" b="1" dirty="0">
                <a:solidFill>
                  <a:schemeClr val="tx2"/>
                </a:solidFill>
              </a:rPr>
              <a:t> are </a:t>
            </a:r>
            <a:r>
              <a:rPr lang="mi-NZ" sz="3200" b="1" dirty="0" err="1">
                <a:solidFill>
                  <a:schemeClr val="tx2"/>
                </a:solidFill>
              </a:rPr>
              <a:t>the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requirements</a:t>
            </a:r>
            <a:r>
              <a:rPr lang="mi-NZ" sz="3200" b="1" dirty="0">
                <a:solidFill>
                  <a:schemeClr val="tx2"/>
                </a:solidFill>
              </a:rPr>
              <a:t> and </a:t>
            </a:r>
            <a:r>
              <a:rPr lang="mi-NZ" sz="3200" b="1" dirty="0" err="1">
                <a:solidFill>
                  <a:schemeClr val="tx2"/>
                </a:solidFill>
              </a:rPr>
              <a:t>constraints</a:t>
            </a:r>
            <a:r>
              <a:rPr lang="mi-NZ" sz="3200" b="1" dirty="0">
                <a:solidFill>
                  <a:schemeClr val="tx2"/>
                </a:solidFill>
              </a:rPr>
              <a:t>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mi-NZ" sz="3200" b="1" dirty="0" err="1">
                <a:solidFill>
                  <a:schemeClr val="tx2"/>
                </a:solidFill>
              </a:rPr>
              <a:t>Why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do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we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need</a:t>
            </a:r>
            <a:r>
              <a:rPr lang="mi-NZ" sz="3200" b="1" dirty="0">
                <a:solidFill>
                  <a:schemeClr val="tx2"/>
                </a:solidFill>
              </a:rPr>
              <a:t> to </a:t>
            </a:r>
            <a:r>
              <a:rPr lang="mi-NZ" sz="3200" b="1" dirty="0" err="1">
                <a:solidFill>
                  <a:schemeClr val="tx2"/>
                </a:solidFill>
              </a:rPr>
              <a:t>do</a:t>
            </a:r>
            <a:r>
              <a:rPr lang="mi-NZ" sz="3200" b="1" dirty="0">
                <a:solidFill>
                  <a:schemeClr val="tx2"/>
                </a:solidFill>
              </a:rPr>
              <a:t> </a:t>
            </a:r>
            <a:r>
              <a:rPr lang="mi-NZ" sz="3200" b="1" dirty="0" err="1">
                <a:solidFill>
                  <a:schemeClr val="tx2"/>
                </a:solidFill>
              </a:rPr>
              <a:t>this</a:t>
            </a:r>
            <a:r>
              <a:rPr lang="mi-NZ" sz="3200" b="1" dirty="0">
                <a:solidFill>
                  <a:schemeClr val="tx2"/>
                </a:solidFill>
              </a:rPr>
              <a:t>?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27987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E1F8-EEB3-473E-BCC3-FD56034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6 – Track goals at PAQC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2B1F-10B5-4D72-8522-3DC2ACC1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Goals should be tracked and reviewed</a:t>
            </a:r>
          </a:p>
          <a:p>
            <a:pPr lvl="1"/>
            <a:r>
              <a:rPr lang="en-NZ" dirty="0"/>
              <a:t>It is OK to change a goal and this should be documented</a:t>
            </a:r>
          </a:p>
          <a:p>
            <a:pPr lvl="1"/>
            <a:r>
              <a:rPr lang="en-NZ" dirty="0"/>
              <a:t>Recommend a 6-months completion time</a:t>
            </a:r>
          </a:p>
          <a:p>
            <a:pPr lvl="1"/>
            <a:r>
              <a:rPr lang="en-NZ" dirty="0"/>
              <a:t>In some cases an event can be used to provide an end-date such as approval by NZQA</a:t>
            </a:r>
          </a:p>
          <a:p>
            <a:pPr lvl="1"/>
            <a:endParaRPr lang="en-NZ" dirty="0"/>
          </a:p>
          <a:p>
            <a:pPr marL="0" indent="0">
              <a:buNone/>
            </a:pPr>
            <a:r>
              <a:rPr lang="en-NZ" dirty="0"/>
              <a:t>EXAMPLE</a:t>
            </a:r>
          </a:p>
          <a:p>
            <a:r>
              <a:rPr lang="en-NZ" i="1" dirty="0"/>
              <a:t>Change </a:t>
            </a:r>
            <a:endParaRPr lang="en-NZ" dirty="0"/>
          </a:p>
          <a:p>
            <a:r>
              <a:rPr lang="en-NZ" i="1" dirty="0"/>
              <a:t>Moderation complete 20/04/21</a:t>
            </a:r>
            <a:endParaRPr lang="en-NZ" dirty="0"/>
          </a:p>
          <a:p>
            <a:r>
              <a:rPr lang="en-NZ" i="1" dirty="0"/>
              <a:t>Implemented 1214</a:t>
            </a:r>
            <a:endParaRPr lang="en-NZ" dirty="0"/>
          </a:p>
          <a:p>
            <a:r>
              <a:rPr lang="en-NZ" i="1" dirty="0"/>
              <a:t>Post moderation 20/08/21</a:t>
            </a:r>
            <a:endParaRPr lang="en-NZ" dirty="0"/>
          </a:p>
        </p:txBody>
      </p:sp>
      <p:pic>
        <p:nvPicPr>
          <p:cNvPr id="5" name="Graphic 11" descr="Monthly calendar">
            <a:extLst>
              <a:ext uri="{FF2B5EF4-FFF2-40B4-BE49-F238E27FC236}">
                <a16:creationId xmlns:a16="http://schemas.microsoft.com/office/drawing/2014/main" id="{A51B071A-1BCD-4727-B2DF-49BD42A31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2464" y="365126"/>
            <a:ext cx="1032886" cy="9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0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915203" y="2432225"/>
            <a:ext cx="7438962" cy="29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3600" dirty="0" err="1">
                <a:solidFill>
                  <a:schemeClr val="tx1"/>
                </a:solidFill>
              </a:rPr>
              <a:t>Ka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wehe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atu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tātou</a:t>
            </a:r>
            <a:endParaRPr lang="en-NZ" sz="3600" dirty="0">
              <a:solidFill>
                <a:schemeClr val="tx1"/>
              </a:solidFill>
            </a:endParaRPr>
          </a:p>
          <a:p>
            <a:pPr algn="ctr"/>
            <a:r>
              <a:rPr lang="en-NZ" sz="3600" dirty="0">
                <a:solidFill>
                  <a:schemeClr val="tx1"/>
                </a:solidFill>
              </a:rPr>
              <a:t>I </a:t>
            </a:r>
            <a:r>
              <a:rPr lang="en-NZ" sz="3600" dirty="0" err="1">
                <a:solidFill>
                  <a:schemeClr val="tx1"/>
                </a:solidFill>
              </a:rPr>
              <a:t>raro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i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te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rangimārie</a:t>
            </a:r>
            <a:endParaRPr lang="en-NZ" sz="3600" dirty="0">
              <a:solidFill>
                <a:schemeClr val="tx1"/>
              </a:solidFill>
            </a:endParaRPr>
          </a:p>
          <a:p>
            <a:pPr algn="ctr"/>
            <a:r>
              <a:rPr lang="en-NZ" sz="3600" dirty="0" err="1">
                <a:solidFill>
                  <a:schemeClr val="tx1"/>
                </a:solidFill>
              </a:rPr>
              <a:t>te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harikoa</a:t>
            </a:r>
            <a:r>
              <a:rPr lang="en-NZ" sz="3600" dirty="0">
                <a:solidFill>
                  <a:schemeClr val="tx1"/>
                </a:solidFill>
              </a:rPr>
              <a:t>, me </a:t>
            </a:r>
            <a:r>
              <a:rPr lang="en-NZ" sz="3600" dirty="0" err="1">
                <a:solidFill>
                  <a:schemeClr val="tx1"/>
                </a:solidFill>
              </a:rPr>
              <a:t>te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manawanui</a:t>
            </a:r>
            <a:endParaRPr lang="en-NZ" sz="3600" dirty="0">
              <a:solidFill>
                <a:schemeClr val="tx1"/>
              </a:solidFill>
            </a:endParaRPr>
          </a:p>
          <a:p>
            <a:pPr algn="ctr"/>
            <a:r>
              <a:rPr lang="en-NZ" sz="3600" dirty="0" err="1">
                <a:solidFill>
                  <a:schemeClr val="tx1"/>
                </a:solidFill>
              </a:rPr>
              <a:t>Haumi</a:t>
            </a:r>
            <a:r>
              <a:rPr lang="en-NZ" sz="3600" dirty="0">
                <a:solidFill>
                  <a:schemeClr val="tx1"/>
                </a:solidFill>
              </a:rPr>
              <a:t> ē! Hui ē! </a:t>
            </a:r>
            <a:r>
              <a:rPr lang="en-NZ" sz="3600" dirty="0" err="1">
                <a:solidFill>
                  <a:schemeClr val="tx1"/>
                </a:solidFill>
              </a:rPr>
              <a:t>Tāiki</a:t>
            </a:r>
            <a:r>
              <a:rPr lang="en-NZ" sz="3600" dirty="0">
                <a:solidFill>
                  <a:schemeClr val="tx1"/>
                </a:solidFill>
              </a:rPr>
              <a:t> ē!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4892" y="5934670"/>
            <a:ext cx="6940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5400" dirty="0">
                <a:solidFill>
                  <a:schemeClr val="tx2">
                    <a:lumMod val="50000"/>
                  </a:schemeClr>
                </a:solidFill>
              </a:rPr>
              <a:t>Karakia </a:t>
            </a:r>
            <a:r>
              <a:rPr lang="en-NZ" sz="5400" dirty="0" err="1">
                <a:solidFill>
                  <a:schemeClr val="tx2">
                    <a:lumMod val="50000"/>
                  </a:schemeClr>
                </a:solidFill>
              </a:rPr>
              <a:t>whakamutunga</a:t>
            </a:r>
            <a:endParaRPr lang="en-NZ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7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7918" t="19410" r="16575" b="66081"/>
          <a:stretch/>
        </p:blipFill>
        <p:spPr bwMode="auto">
          <a:xfrm>
            <a:off x="0" y="0"/>
            <a:ext cx="9143998" cy="128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52518" y="1280160"/>
            <a:ext cx="7438962" cy="45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 err="1">
                <a:solidFill>
                  <a:schemeClr val="tx1"/>
                </a:solidFill>
                <a:latin typeface="+mn-lt"/>
              </a:rPr>
              <a:t>Mā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Rangatiratanga</a:t>
            </a:r>
            <a:endParaRPr lang="en-NZ" sz="40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Whakaritenga</a:t>
            </a:r>
            <a:endParaRPr lang="en-NZ" sz="40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Kaitiakitanga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Kotahitanga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>
                <a:solidFill>
                  <a:schemeClr val="tx1"/>
                </a:solidFill>
                <a:latin typeface="+mn-lt"/>
              </a:rPr>
              <a:t>Me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Ngākau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Māhaki</a:t>
            </a:r>
            <a:endParaRPr lang="en-NZ" sz="40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 err="1">
                <a:solidFill>
                  <a:schemeClr val="tx1"/>
                </a:solidFill>
                <a:latin typeface="+mn-lt"/>
              </a:rPr>
              <a:t>Ka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tau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raro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whakaaro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kotahi</a:t>
            </a:r>
            <a:endParaRPr lang="en-NZ" sz="40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 err="1">
                <a:solidFill>
                  <a:schemeClr val="tx1"/>
                </a:solidFill>
                <a:latin typeface="+mn-lt"/>
              </a:rPr>
              <a:t>Hei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oranga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mō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tātou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katoa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4000" dirty="0" err="1">
                <a:solidFill>
                  <a:schemeClr val="tx1"/>
                </a:solidFill>
                <a:latin typeface="+mn-lt"/>
              </a:rPr>
              <a:t>Haumi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ē! Hui ē! </a:t>
            </a:r>
            <a:r>
              <a:rPr lang="en-NZ" sz="4000" dirty="0" err="1">
                <a:solidFill>
                  <a:schemeClr val="tx1"/>
                </a:solidFill>
                <a:latin typeface="+mn-lt"/>
              </a:rPr>
              <a:t>Tāiki</a:t>
            </a:r>
            <a:r>
              <a:rPr lang="en-NZ" sz="4000" dirty="0">
                <a:solidFill>
                  <a:schemeClr val="tx1"/>
                </a:solidFill>
                <a:latin typeface="+mn-lt"/>
              </a:rPr>
              <a:t> ē!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NZ" sz="4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N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890" y="5934670"/>
            <a:ext cx="7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5400" dirty="0">
                <a:solidFill>
                  <a:schemeClr val="tx2">
                    <a:lumMod val="50000"/>
                  </a:schemeClr>
                </a:solidFill>
              </a:rPr>
              <a:t>Karakia </a:t>
            </a:r>
            <a:r>
              <a:rPr lang="en-NZ" sz="5400" dirty="0" err="1">
                <a:solidFill>
                  <a:schemeClr val="tx2">
                    <a:lumMod val="50000"/>
                  </a:schemeClr>
                </a:solidFill>
              </a:rPr>
              <a:t>tīmatanga</a:t>
            </a:r>
            <a:endParaRPr lang="en-NZ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7646" y="1642109"/>
            <a:ext cx="78290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Through embracing our rightful responsibilities </a:t>
            </a:r>
            <a:r>
              <a:rPr lang="en-US" sz="2600" i="1" dirty="0"/>
              <a:t>(</a:t>
            </a:r>
            <a:r>
              <a:rPr lang="en-US" sz="2600" i="1" dirty="0" err="1"/>
              <a:t>Rangatiratanga</a:t>
            </a:r>
            <a:r>
              <a:rPr lang="en-US" sz="2600" i="1" dirty="0"/>
              <a:t>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2600" dirty="0"/>
              <a:t>in accepting the rights of each other </a:t>
            </a:r>
            <a:r>
              <a:rPr lang="en-US" sz="2600" i="1" dirty="0"/>
              <a:t>(</a:t>
            </a:r>
            <a:r>
              <a:rPr lang="en-US" sz="2600" i="1" dirty="0" err="1"/>
              <a:t>Whakaritenga</a:t>
            </a:r>
            <a:r>
              <a:rPr lang="en-US" sz="2600" i="1" dirty="0"/>
              <a:t>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2600" dirty="0"/>
              <a:t>through the duty we have to care for those things that we hold as precious </a:t>
            </a:r>
            <a:r>
              <a:rPr lang="en-US" sz="2600" i="1" dirty="0"/>
              <a:t>(</a:t>
            </a:r>
            <a:r>
              <a:rPr lang="en-US" sz="2600" i="1" dirty="0" err="1"/>
              <a:t>Kaitiākitanga</a:t>
            </a:r>
            <a:r>
              <a:rPr lang="en-US" sz="2600" i="1" dirty="0"/>
              <a:t>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2600" dirty="0"/>
              <a:t>in the spirit of co-operation  </a:t>
            </a:r>
            <a:r>
              <a:rPr lang="en-US" sz="2600" i="1" dirty="0"/>
              <a:t>(</a:t>
            </a:r>
            <a:r>
              <a:rPr lang="en-US" sz="2600" i="1" dirty="0" err="1"/>
              <a:t>Kōtahitanga</a:t>
            </a:r>
            <a:r>
              <a:rPr lang="en-US" sz="2600" i="1" dirty="0"/>
              <a:t>)</a:t>
            </a:r>
            <a:r>
              <a:rPr lang="en-US" sz="2600" dirty="0"/>
              <a:t>        ​</a:t>
            </a:r>
            <a:br>
              <a:rPr lang="en-US" sz="2600" dirty="0"/>
            </a:br>
            <a:r>
              <a:rPr lang="en-US" sz="2600" dirty="0"/>
              <a:t>with respect and good-heartedness </a:t>
            </a:r>
            <a:r>
              <a:rPr lang="en-US" sz="2600" i="1" dirty="0"/>
              <a:t>(Te </a:t>
            </a:r>
            <a:r>
              <a:rPr lang="en-US" sz="2600" i="1" dirty="0" err="1"/>
              <a:t>ngākau</a:t>
            </a:r>
            <a:r>
              <a:rPr lang="en-US" sz="2600" i="1" dirty="0"/>
              <a:t> </a:t>
            </a:r>
            <a:r>
              <a:rPr lang="en-US" sz="2600" i="1" dirty="0" err="1"/>
              <a:t>māhaki</a:t>
            </a:r>
            <a:r>
              <a:rPr lang="en-US" sz="2600" i="1" dirty="0"/>
              <a:t>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2600" dirty="0"/>
              <a:t>​</a:t>
            </a:r>
            <a:endParaRPr lang="en-NZ" sz="2600" dirty="0"/>
          </a:p>
          <a:p>
            <a:pPr algn="ctr"/>
            <a:r>
              <a:rPr lang="en-US" sz="2600" dirty="0"/>
              <a:t>in being united in these goals, ​</a:t>
            </a:r>
            <a:endParaRPr lang="en-NZ" sz="2600" dirty="0"/>
          </a:p>
          <a:p>
            <a:pPr algn="ctr"/>
            <a:r>
              <a:rPr lang="en-US" sz="2600" dirty="0"/>
              <a:t>we will be sustained. ​</a:t>
            </a:r>
            <a:endParaRPr lang="en-NZ" sz="2600" dirty="0"/>
          </a:p>
          <a:p>
            <a:pPr algn="ctr"/>
            <a:r>
              <a:rPr lang="en-US" sz="2600" dirty="0"/>
              <a:t>Let us work together ​</a:t>
            </a:r>
            <a:endParaRPr lang="en-NZ" sz="2600" dirty="0"/>
          </a:p>
          <a:p>
            <a:pPr algn="ctr"/>
            <a:r>
              <a:rPr lang="en-US" sz="2600" dirty="0"/>
              <a:t>to achieve this!</a:t>
            </a:r>
            <a:endParaRPr lang="en-NZ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311223" y="6535756"/>
            <a:ext cx="699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Composed and translated by Yo Heta-Lensen, Nicole Job and Matua Hare Paniora </a:t>
            </a:r>
          </a:p>
        </p:txBody>
      </p:sp>
    </p:spTree>
    <p:extLst>
      <p:ext uri="{BB962C8B-B14F-4D97-AF65-F5344CB8AC3E}">
        <p14:creationId xmlns:p14="http://schemas.microsoft.com/office/powerpoint/2010/main" val="131697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423" y="5600688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NZ" sz="6600" dirty="0">
                <a:solidFill>
                  <a:schemeClr val="tx2"/>
                </a:solidFill>
              </a:rPr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073468"/>
            <a:ext cx="76753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i-NZ" sz="4000" b="1" dirty="0">
                <a:solidFill>
                  <a:schemeClr val="tx2"/>
                </a:solidFill>
              </a:rPr>
              <a:t>S</a:t>
            </a:r>
            <a:r>
              <a:rPr lang="en-NZ" sz="4000" b="1" dirty="0">
                <a:solidFill>
                  <a:schemeClr val="tx2"/>
                </a:solidFill>
              </a:rPr>
              <a:t>MART goals in the PEP help to:</a:t>
            </a:r>
          </a:p>
          <a:p>
            <a:pPr marL="0" indent="0">
              <a:buNone/>
            </a:pPr>
            <a:endParaRPr lang="en-NZ" sz="4000" b="1" dirty="0">
              <a:solidFill>
                <a:schemeClr val="tx2"/>
              </a:solidFill>
            </a:endParaRPr>
          </a:p>
          <a:p>
            <a:r>
              <a:rPr lang="en-NZ" sz="4000" b="1" dirty="0">
                <a:solidFill>
                  <a:schemeClr val="tx2"/>
                </a:solidFill>
              </a:rPr>
              <a:t>Identify the actions we need to take to improve student success and other KEQs</a:t>
            </a:r>
          </a:p>
          <a:p>
            <a:r>
              <a:rPr lang="mi-NZ" sz="4000" b="1" dirty="0">
                <a:solidFill>
                  <a:schemeClr val="tx2"/>
                </a:solidFill>
              </a:rPr>
              <a:t>Make </a:t>
            </a:r>
            <a:r>
              <a:rPr lang="mi-NZ" sz="4000" b="1" dirty="0" err="1">
                <a:solidFill>
                  <a:schemeClr val="tx2"/>
                </a:solidFill>
              </a:rPr>
              <a:t>sure</a:t>
            </a:r>
            <a:r>
              <a:rPr lang="mi-NZ" sz="4000" b="1" dirty="0">
                <a:solidFill>
                  <a:schemeClr val="tx2"/>
                </a:solidFill>
              </a:rPr>
              <a:t> </a:t>
            </a:r>
            <a:r>
              <a:rPr lang="mi-NZ" sz="4000" b="1" dirty="0" err="1">
                <a:solidFill>
                  <a:schemeClr val="tx2"/>
                </a:solidFill>
              </a:rPr>
              <a:t>the</a:t>
            </a:r>
            <a:r>
              <a:rPr lang="mi-NZ" sz="4000" b="1" dirty="0">
                <a:solidFill>
                  <a:schemeClr val="tx2"/>
                </a:solidFill>
              </a:rPr>
              <a:t> </a:t>
            </a:r>
            <a:r>
              <a:rPr lang="mi-NZ" sz="4000" b="1" dirty="0" err="1">
                <a:solidFill>
                  <a:schemeClr val="tx2"/>
                </a:solidFill>
              </a:rPr>
              <a:t>actions</a:t>
            </a:r>
            <a:r>
              <a:rPr lang="mi-NZ" sz="4000" b="1" dirty="0">
                <a:solidFill>
                  <a:schemeClr val="tx2"/>
                </a:solidFill>
              </a:rPr>
              <a:t> are </a:t>
            </a:r>
            <a:r>
              <a:rPr lang="mi-NZ" sz="4000" b="1" dirty="0" err="1">
                <a:solidFill>
                  <a:schemeClr val="tx2"/>
                </a:solidFill>
              </a:rPr>
              <a:t>clear</a:t>
            </a:r>
            <a:r>
              <a:rPr lang="mi-NZ" sz="4000" b="1" dirty="0">
                <a:solidFill>
                  <a:schemeClr val="tx2"/>
                </a:solidFill>
              </a:rPr>
              <a:t> and </a:t>
            </a:r>
            <a:r>
              <a:rPr lang="mi-NZ" sz="4000" b="1" dirty="0" err="1">
                <a:solidFill>
                  <a:schemeClr val="tx2"/>
                </a:solidFill>
              </a:rPr>
              <a:t>in</a:t>
            </a:r>
            <a:r>
              <a:rPr lang="mi-NZ" sz="4000" b="1" dirty="0">
                <a:solidFill>
                  <a:schemeClr val="tx2"/>
                </a:solidFill>
              </a:rPr>
              <a:t> </a:t>
            </a:r>
            <a:r>
              <a:rPr lang="mi-NZ" sz="4000" b="1" dirty="0" err="1">
                <a:solidFill>
                  <a:schemeClr val="tx2"/>
                </a:solidFill>
              </a:rPr>
              <a:t>our</a:t>
            </a:r>
            <a:r>
              <a:rPr lang="mi-NZ" sz="4000" b="1" dirty="0">
                <a:solidFill>
                  <a:schemeClr val="tx2"/>
                </a:solidFill>
              </a:rPr>
              <a:t> </a:t>
            </a:r>
            <a:r>
              <a:rPr lang="mi-NZ" sz="4000" b="1" dirty="0" err="1">
                <a:solidFill>
                  <a:schemeClr val="tx2"/>
                </a:solidFill>
              </a:rPr>
              <a:t>control</a:t>
            </a:r>
            <a:r>
              <a:rPr lang="mi-NZ" sz="4000" b="1" dirty="0">
                <a:solidFill>
                  <a:schemeClr val="tx2"/>
                </a:solidFill>
              </a:rPr>
              <a:t> </a:t>
            </a:r>
            <a:endParaRPr lang="en-NZ" sz="4000" b="1" dirty="0">
              <a:solidFill>
                <a:schemeClr val="tx2"/>
              </a:solidFill>
            </a:endParaRPr>
          </a:p>
          <a:p>
            <a:r>
              <a:rPr lang="en-NZ" sz="4000" b="1" dirty="0">
                <a:solidFill>
                  <a:schemeClr val="tx2"/>
                </a:solidFill>
              </a:rPr>
              <a:t>Assess the effectiveness of actions taken </a:t>
            </a:r>
          </a:p>
          <a:p>
            <a:pPr marL="0" indent="0">
              <a:buNone/>
            </a:pPr>
            <a:endParaRPr lang="en-NZ" sz="4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NZ" sz="4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NZ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3212" y="5155474"/>
            <a:ext cx="4737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dirty="0">
                <a:solidFill>
                  <a:schemeClr val="tx2">
                    <a:lumMod val="50000"/>
                  </a:schemeClr>
                </a:solidFill>
              </a:rPr>
              <a:t>Take </a:t>
            </a:r>
            <a:r>
              <a:rPr lang="en-NZ" sz="6600" dirty="0" err="1">
                <a:solidFill>
                  <a:schemeClr val="tx2">
                    <a:lumMod val="50000"/>
                  </a:schemeClr>
                </a:solidFill>
              </a:rPr>
              <a:t>pū</a:t>
            </a:r>
            <a:endParaRPr lang="en-NZ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t="859" r="760" b="17252"/>
          <a:stretch/>
        </p:blipFill>
        <p:spPr bwMode="auto">
          <a:xfrm>
            <a:off x="165463" y="161109"/>
            <a:ext cx="8795658" cy="6505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77E5D4-CE1B-44BF-9BB9-49D871DD179F}"/>
              </a:ext>
            </a:extLst>
          </p:cNvPr>
          <p:cNvSpPr txBox="1"/>
          <p:nvPr/>
        </p:nvSpPr>
        <p:spPr>
          <a:xfrm>
            <a:off x="5939246" y="452846"/>
            <a:ext cx="169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 err="1">
                <a:solidFill>
                  <a:schemeClr val="bg1"/>
                </a:solidFill>
              </a:rPr>
              <a:t>Have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the</a:t>
            </a:r>
            <a:r>
              <a:rPr lang="mi-NZ" dirty="0">
                <a:solidFill>
                  <a:schemeClr val="bg1"/>
                </a:solidFill>
              </a:rPr>
              <a:t> SMART </a:t>
            </a:r>
            <a:r>
              <a:rPr lang="mi-NZ" dirty="0" err="1">
                <a:solidFill>
                  <a:schemeClr val="bg1"/>
                </a:solidFill>
              </a:rPr>
              <a:t>goals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from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last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time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been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actioned</a:t>
            </a:r>
            <a:r>
              <a:rPr lang="mi-NZ" dirty="0">
                <a:solidFill>
                  <a:schemeClr val="bg1"/>
                </a:solidFill>
              </a:rPr>
              <a:t>?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342C6-AFD2-48F5-B4A4-1B657D7A9B44}"/>
              </a:ext>
            </a:extLst>
          </p:cNvPr>
          <p:cNvSpPr txBox="1"/>
          <p:nvPr/>
        </p:nvSpPr>
        <p:spPr>
          <a:xfrm>
            <a:off x="7162800" y="5632999"/>
            <a:ext cx="179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 err="1">
                <a:solidFill>
                  <a:schemeClr val="bg1"/>
                </a:solidFill>
              </a:rPr>
              <a:t>What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impact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have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the</a:t>
            </a:r>
            <a:r>
              <a:rPr lang="mi-NZ" dirty="0">
                <a:solidFill>
                  <a:schemeClr val="bg1"/>
                </a:solidFill>
              </a:rPr>
              <a:t> SMART </a:t>
            </a:r>
            <a:r>
              <a:rPr lang="mi-NZ" dirty="0" err="1">
                <a:solidFill>
                  <a:schemeClr val="bg1"/>
                </a:solidFill>
              </a:rPr>
              <a:t>goals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had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on</a:t>
            </a:r>
            <a:r>
              <a:rPr lang="mi-NZ" dirty="0">
                <a:solidFill>
                  <a:schemeClr val="bg1"/>
                </a:solidFill>
              </a:rPr>
              <a:t> KEQ </a:t>
            </a:r>
            <a:r>
              <a:rPr lang="mi-NZ" dirty="0" err="1">
                <a:solidFill>
                  <a:schemeClr val="bg1"/>
                </a:solidFill>
              </a:rPr>
              <a:t>outcomes</a:t>
            </a:r>
            <a:r>
              <a:rPr lang="mi-NZ" dirty="0">
                <a:solidFill>
                  <a:schemeClr val="bg1"/>
                </a:solidFill>
              </a:rPr>
              <a:t>?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3AFD5-4ED6-4862-831F-02A622A3DF51}"/>
              </a:ext>
            </a:extLst>
          </p:cNvPr>
          <p:cNvSpPr txBox="1"/>
          <p:nvPr/>
        </p:nvSpPr>
        <p:spPr>
          <a:xfrm>
            <a:off x="426720" y="3820162"/>
            <a:ext cx="192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 err="1">
                <a:solidFill>
                  <a:schemeClr val="bg1"/>
                </a:solidFill>
              </a:rPr>
              <a:t>What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new</a:t>
            </a:r>
            <a:r>
              <a:rPr lang="mi-NZ" dirty="0">
                <a:solidFill>
                  <a:schemeClr val="bg1"/>
                </a:solidFill>
              </a:rPr>
              <a:t>  SMART </a:t>
            </a:r>
            <a:r>
              <a:rPr lang="mi-NZ" dirty="0" err="1">
                <a:solidFill>
                  <a:schemeClr val="bg1"/>
                </a:solidFill>
              </a:rPr>
              <a:t>goals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do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we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need</a:t>
            </a:r>
            <a:r>
              <a:rPr lang="mi-NZ" dirty="0">
                <a:solidFill>
                  <a:schemeClr val="bg1"/>
                </a:solidFill>
              </a:rPr>
              <a:t> to </a:t>
            </a:r>
            <a:r>
              <a:rPr lang="mi-NZ" dirty="0" err="1">
                <a:solidFill>
                  <a:schemeClr val="bg1"/>
                </a:solidFill>
              </a:rPr>
              <a:t>address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gaps</a:t>
            </a:r>
            <a:r>
              <a:rPr lang="mi-NZ" dirty="0">
                <a:solidFill>
                  <a:schemeClr val="bg1"/>
                </a:solidFill>
              </a:rPr>
              <a:t>?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C5E98-0ED1-401E-A701-092F6A507440}"/>
              </a:ext>
            </a:extLst>
          </p:cNvPr>
          <p:cNvSpPr txBox="1"/>
          <p:nvPr/>
        </p:nvSpPr>
        <p:spPr>
          <a:xfrm>
            <a:off x="696685" y="619762"/>
            <a:ext cx="2355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>
                <a:solidFill>
                  <a:schemeClr val="bg1"/>
                </a:solidFill>
              </a:rPr>
              <a:t>Are </a:t>
            </a:r>
            <a:r>
              <a:rPr lang="mi-NZ" dirty="0" err="1">
                <a:solidFill>
                  <a:schemeClr val="bg1"/>
                </a:solidFill>
              </a:rPr>
              <a:t>the</a:t>
            </a:r>
            <a:r>
              <a:rPr lang="mi-NZ" dirty="0">
                <a:solidFill>
                  <a:schemeClr val="bg1"/>
                </a:solidFill>
              </a:rPr>
              <a:t> SMART </a:t>
            </a:r>
            <a:r>
              <a:rPr lang="mi-NZ" dirty="0" err="1">
                <a:solidFill>
                  <a:schemeClr val="bg1"/>
                </a:solidFill>
              </a:rPr>
              <a:t>goals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in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the</a:t>
            </a:r>
            <a:r>
              <a:rPr lang="mi-NZ" dirty="0">
                <a:solidFill>
                  <a:schemeClr val="bg1"/>
                </a:solidFill>
              </a:rPr>
              <a:t> PEP and are </a:t>
            </a:r>
            <a:r>
              <a:rPr lang="mi-NZ" dirty="0" err="1">
                <a:solidFill>
                  <a:schemeClr val="bg1"/>
                </a:solidFill>
              </a:rPr>
              <a:t>they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moved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into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other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areas</a:t>
            </a:r>
            <a:r>
              <a:rPr lang="mi-NZ" dirty="0">
                <a:solidFill>
                  <a:schemeClr val="bg1"/>
                </a:solidFill>
              </a:rPr>
              <a:t> </a:t>
            </a:r>
            <a:r>
              <a:rPr lang="mi-NZ" dirty="0" err="1">
                <a:solidFill>
                  <a:schemeClr val="bg1"/>
                </a:solidFill>
              </a:rPr>
              <a:t>e.g</a:t>
            </a:r>
            <a:r>
              <a:rPr lang="mi-NZ" dirty="0">
                <a:solidFill>
                  <a:schemeClr val="bg1"/>
                </a:solidFill>
              </a:rPr>
              <a:t>. </a:t>
            </a:r>
            <a:r>
              <a:rPr lang="mi-NZ" dirty="0" err="1">
                <a:solidFill>
                  <a:schemeClr val="bg1"/>
                </a:solidFill>
              </a:rPr>
              <a:t>Workplans</a:t>
            </a:r>
            <a:r>
              <a:rPr lang="mi-NZ" dirty="0">
                <a:solidFill>
                  <a:schemeClr val="bg1"/>
                </a:solidFill>
              </a:rPr>
              <a:t>, ADEPS for </a:t>
            </a:r>
            <a:r>
              <a:rPr lang="mi-NZ" dirty="0" err="1">
                <a:solidFill>
                  <a:schemeClr val="bg1"/>
                </a:solidFill>
              </a:rPr>
              <a:t>action</a:t>
            </a:r>
            <a:r>
              <a:rPr lang="mi-NZ" dirty="0">
                <a:solidFill>
                  <a:schemeClr val="bg1"/>
                </a:solidFill>
              </a:rPr>
              <a:t> and </a:t>
            </a:r>
            <a:r>
              <a:rPr lang="mi-NZ" dirty="0" err="1">
                <a:solidFill>
                  <a:schemeClr val="bg1"/>
                </a:solidFill>
              </a:rPr>
              <a:t>tracking</a:t>
            </a:r>
            <a:r>
              <a:rPr lang="mi-NZ" dirty="0">
                <a:solidFill>
                  <a:schemeClr val="bg1"/>
                </a:solidFill>
              </a:rPr>
              <a:t>?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9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B968-A75C-4F8B-817C-5A3C2273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are SMART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08BC-DC5C-49CD-A314-40A36787F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400" dirty="0">
                <a:solidFill>
                  <a:srgbClr val="FFFF00"/>
                </a:solidFill>
              </a:rPr>
              <a:t>S</a:t>
            </a:r>
            <a:r>
              <a:rPr lang="en-NZ" sz="4400" dirty="0"/>
              <a:t>pecific</a:t>
            </a:r>
          </a:p>
          <a:p>
            <a:r>
              <a:rPr lang="en-NZ" sz="4400" dirty="0">
                <a:solidFill>
                  <a:srgbClr val="FFFF00"/>
                </a:solidFill>
              </a:rPr>
              <a:t>M</a:t>
            </a:r>
            <a:r>
              <a:rPr lang="en-NZ" sz="4400" dirty="0"/>
              <a:t>easurable</a:t>
            </a:r>
          </a:p>
          <a:p>
            <a:r>
              <a:rPr lang="en-NZ" sz="4400" dirty="0">
                <a:solidFill>
                  <a:srgbClr val="FFFF00"/>
                </a:solidFill>
              </a:rPr>
              <a:t>A</a:t>
            </a:r>
            <a:r>
              <a:rPr lang="en-NZ" sz="4400" dirty="0"/>
              <a:t>chievable</a:t>
            </a:r>
          </a:p>
          <a:p>
            <a:r>
              <a:rPr lang="en-NZ" sz="4400" dirty="0">
                <a:solidFill>
                  <a:srgbClr val="FFFF00"/>
                </a:solidFill>
              </a:rPr>
              <a:t>R</a:t>
            </a:r>
            <a:r>
              <a:rPr lang="en-NZ" sz="4400" dirty="0"/>
              <a:t>elevant</a:t>
            </a:r>
          </a:p>
          <a:p>
            <a:r>
              <a:rPr lang="en-NZ" sz="4400" dirty="0">
                <a:solidFill>
                  <a:srgbClr val="FFFF00"/>
                </a:solidFill>
              </a:rPr>
              <a:t>T</a:t>
            </a:r>
            <a:r>
              <a:rPr lang="en-NZ" sz="4400" dirty="0"/>
              <a:t>ime-Bound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E60F9-C0D0-45A9-91F1-A84F08A3E201}"/>
              </a:ext>
            </a:extLst>
          </p:cNvPr>
          <p:cNvSpPr txBox="1"/>
          <p:nvPr/>
        </p:nvSpPr>
        <p:spPr>
          <a:xfrm>
            <a:off x="840000" y="5762445"/>
            <a:ext cx="797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Further reading:  </a:t>
            </a:r>
            <a:r>
              <a:rPr lang="en-NZ" sz="1400" u="sng" dirty="0">
                <a:hlinkClick r:id="rId2"/>
              </a:rPr>
              <a:t>https://www.atlassian.com/blog/productivity/how-to-write-smart-goals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42809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373D2-1910-4992-B85A-727A85104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57213"/>
            <a:ext cx="5398698" cy="4731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95517-5DB1-4E55-B674-077BFA1621FC}"/>
              </a:ext>
            </a:extLst>
          </p:cNvPr>
          <p:cNvSpPr txBox="1"/>
          <p:nvPr/>
        </p:nvSpPr>
        <p:spPr>
          <a:xfrm>
            <a:off x="891758" y="5762445"/>
            <a:ext cx="637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/>
              <a:t>Further reading:  </a:t>
            </a:r>
            <a:r>
              <a:rPr lang="en-NZ" sz="1400" u="sng" dirty="0">
                <a:hlinkClick r:id="rId3"/>
              </a:rPr>
              <a:t>https://www.developgoodhabits.com/process-goals/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99684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34F3-BF20-46C8-8C03-F6E62DBF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PEP SMART goal template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2C6B3-E9C3-401E-8021-1DDB6329D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29032"/>
            <a:ext cx="7549486" cy="471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CAE8-6015-4246-893F-E2726191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Step 1 - Issue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82BC-E0C9-414A-BC1C-09B138952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Āta korero is used to:</a:t>
            </a:r>
          </a:p>
          <a:p>
            <a:r>
              <a:rPr lang="en-NZ" dirty="0"/>
              <a:t>Identify the issues - problems and good practice</a:t>
            </a:r>
          </a:p>
          <a:p>
            <a:r>
              <a:rPr lang="en-NZ" dirty="0"/>
              <a:t>Prioritise three to five (as a guide) of these that will be addressed by a SMART goal</a:t>
            </a:r>
          </a:p>
          <a:p>
            <a:r>
              <a:rPr lang="en-NZ" dirty="0"/>
              <a:t>Link these to one or more relevant </a:t>
            </a:r>
            <a:r>
              <a:rPr lang="en-NZ" dirty="0">
                <a:solidFill>
                  <a:srgbClr val="FFFF00"/>
                </a:solidFill>
              </a:rPr>
              <a:t>KEQ/s</a:t>
            </a: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EXAMPLE of an issue linked to KEQs</a:t>
            </a:r>
          </a:p>
          <a:p>
            <a:pPr lvl="1"/>
            <a:r>
              <a:rPr lang="en-NZ" i="1" dirty="0">
                <a:solidFill>
                  <a:srgbClr val="FFFF00"/>
                </a:solidFill>
              </a:rPr>
              <a:t>KEQ 1</a:t>
            </a:r>
            <a:r>
              <a:rPr lang="en-NZ" i="1" dirty="0"/>
              <a:t> Low SCC% for some courses </a:t>
            </a:r>
            <a:r>
              <a:rPr lang="en-NZ" i="1" u="sng" dirty="0">
                <a:solidFill>
                  <a:srgbClr val="FFFF00"/>
                </a:solidFill>
              </a:rPr>
              <a:t>AND</a:t>
            </a:r>
            <a:endParaRPr lang="en-NZ" u="sng" dirty="0">
              <a:solidFill>
                <a:srgbClr val="FFFF00"/>
              </a:solidFill>
            </a:endParaRPr>
          </a:p>
          <a:p>
            <a:pPr lvl="1"/>
            <a:r>
              <a:rPr lang="en-NZ" i="1" dirty="0">
                <a:solidFill>
                  <a:srgbClr val="FFFF00"/>
                </a:solidFill>
              </a:rPr>
              <a:t>KEQ 3</a:t>
            </a:r>
            <a:r>
              <a:rPr lang="en-NZ" i="1" dirty="0"/>
              <a:t> Student (course surveys) and lecturers have recurring issues with difficult assessments late in some courses.</a:t>
            </a:r>
            <a:endParaRPr lang="en-NZ" dirty="0"/>
          </a:p>
        </p:txBody>
      </p:sp>
      <p:pic>
        <p:nvPicPr>
          <p:cNvPr id="4" name="Graphic 1" descr="Lightbulb and gear">
            <a:extLst>
              <a:ext uri="{FF2B5EF4-FFF2-40B4-BE49-F238E27FC236}">
                <a16:creationId xmlns:a16="http://schemas.microsoft.com/office/drawing/2014/main" id="{2946E925-6279-48BF-A763-C37C74C217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565" y="230190"/>
            <a:ext cx="1310668" cy="11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393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8CF319B12B04FA972021DA56F8AB0" ma:contentTypeVersion="10" ma:contentTypeDescription="Create a new document." ma:contentTypeScope="" ma:versionID="04be64e66a0aa19a4c93503d6251d8a0">
  <xsd:schema xmlns:xsd="http://www.w3.org/2001/XMLSchema" xmlns:xs="http://www.w3.org/2001/XMLSchema" xmlns:p="http://schemas.microsoft.com/office/2006/metadata/properties" xmlns:ns2="56eb57be-2a8c-463d-a362-d3109f276dfb" xmlns:ns3="f9d27f66-6612-422e-8462-1bb5f18f160e" targetNamespace="http://schemas.microsoft.com/office/2006/metadata/properties" ma:root="true" ma:fieldsID="2bb93298817ac67c2281e5581278cdb8" ns2:_="" ns3:_="">
    <xsd:import namespace="56eb57be-2a8c-463d-a362-d3109f276dfb"/>
    <xsd:import namespace="f9d27f66-6612-422e-8462-1bb5f18f16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b57be-2a8c-463d-a362-d3109f276d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27f66-6612-422e-8462-1bb5f18f16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50E6B4-ED93-4A52-84C1-57E047E2B660}"/>
</file>

<file path=customXml/itemProps2.xml><?xml version="1.0" encoding="utf-8"?>
<ds:datastoreItem xmlns:ds="http://schemas.openxmlformats.org/officeDocument/2006/customXml" ds:itemID="{95224182-3D74-473C-81CC-49F1D0FA75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08BD9F-7000-4828-9E1E-A74FD88D8A5B}">
  <ds:schemaRefs>
    <ds:schemaRef ds:uri="http://purl.org/dc/dcmitype/"/>
    <ds:schemaRef ds:uri="http://schemas.microsoft.com/office/2006/documentManagement/types"/>
    <ds:schemaRef ds:uri="56eb57be-2a8c-463d-a362-d3109f276dfb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872</TotalTime>
  <Words>779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Verdana</vt:lpstr>
      <vt:lpstr>Depth</vt:lpstr>
      <vt:lpstr>SMART Goals</vt:lpstr>
      <vt:lpstr>PowerPoint Presentation</vt:lpstr>
      <vt:lpstr>PowerPoint Presentation</vt:lpstr>
      <vt:lpstr>Guiding principles</vt:lpstr>
      <vt:lpstr>PowerPoint Presentation</vt:lpstr>
      <vt:lpstr>What are SMART goals?</vt:lpstr>
      <vt:lpstr>PowerPoint Presentation</vt:lpstr>
      <vt:lpstr>PEP SMART goal template</vt:lpstr>
      <vt:lpstr>Step 1 - Issue identification</vt:lpstr>
      <vt:lpstr>Step 2 - Create a list of tasks and actions for each issue</vt:lpstr>
      <vt:lpstr>Step 3 – Measuring success and progress</vt:lpstr>
      <vt:lpstr>Step 4 – Assign responsibility</vt:lpstr>
      <vt:lpstr>Step 5 – Stipulate times</vt:lpstr>
      <vt:lpstr>PowerPoint Presentation</vt:lpstr>
      <vt:lpstr>Step 6 – Track goals at PAQC</vt:lpstr>
      <vt:lpstr>PowerPoint Presentation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Āta-kōrero</dc:title>
  <dc:creator>Rosemary Dewerse</dc:creator>
  <cp:lastModifiedBy>Eric Stone</cp:lastModifiedBy>
  <cp:revision>37</cp:revision>
  <dcterms:created xsi:type="dcterms:W3CDTF">2019-11-14T08:09:10Z</dcterms:created>
  <dcterms:modified xsi:type="dcterms:W3CDTF">2021-04-08T23:39:01Z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0x0101006158CF319B12B04FA972021DA56F8AB0</vt:lpwstr>
  </property>
  <property fmtid="{D5CDD505-2E9C-101B-9397-08002B2CF9AE}" pid="3" name="Order">
    <vt:r8>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