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65" r:id="rId5"/>
    <p:sldId id="276" r:id="rId6"/>
    <p:sldId id="279" r:id="rId7"/>
    <p:sldId id="287" r:id="rId8"/>
    <p:sldId id="278" r:id="rId9"/>
    <p:sldId id="277" r:id="rId10"/>
    <p:sldId id="286" r:id="rId11"/>
    <p:sldId id="280" r:id="rId12"/>
    <p:sldId id="283" r:id="rId13"/>
    <p:sldId id="284" r:id="rId14"/>
    <p:sldId id="273" r:id="rId15"/>
    <p:sldId id="288" r:id="rId16"/>
  </p:sldIdLst>
  <p:sldSz cx="9144000" cy="6858000" type="screen4x3"/>
  <p:notesSz cx="6858000" cy="9144000"/>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F7E1D"/>
    <a:srgbClr val="2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snapToObjects="1">
      <p:cViewPr varScale="1">
        <p:scale>
          <a:sx n="110" d="100"/>
          <a:sy n="110" d="100"/>
        </p:scale>
        <p:origin x="912" y="11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E1DA9E5-4C26-478B-A558-7859D3EF68C0}" type="datetimeFigureOut">
              <a:rPr lang="en-NZ"/>
              <a:pPr>
                <a:defRPr/>
              </a:pPr>
              <a:t>19/02/2021</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92BDBE-7A96-448E-8E37-1AB71D02179C}" type="slidenum">
              <a:rPr lang="en-NZ" altLang="en-US"/>
              <a:pPr/>
              <a:t>‹#›</a:t>
            </a:fld>
            <a:endParaRPr lang="en-NZ"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A22CF28-F90E-4410-9020-90673631494A}" type="datetimeFigureOut">
              <a:rPr lang="en-US"/>
              <a:pPr>
                <a:defRPr/>
              </a:pPr>
              <a:t>2/19/2021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32C44FE-20E9-4044-AFDB-2438FDA55BD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a:t>Use title slide layout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521CE0-89ED-4A74-934D-5E9E83B1CB28}"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2681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4146B750-48B1-49D6-874F-5EE04D6C8C4D}" type="datetime1">
              <a:rPr lang="en-NZ"/>
              <a:pPr>
                <a:defRPr/>
              </a:pPr>
              <a:t>19/02/2021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5" name="Slide Number Placeholder 5"/>
          <p:cNvSpPr>
            <a:spLocks noGrp="1"/>
          </p:cNvSpPr>
          <p:nvPr>
            <p:ph type="sldNum" sz="quarter" idx="12"/>
          </p:nvPr>
        </p:nvSpPr>
        <p:spPr/>
        <p:txBody>
          <a:bodyPr/>
          <a:lstStyle>
            <a:lvl1pPr>
              <a:defRPr/>
            </a:lvl1pPr>
          </a:lstStyle>
          <a:p>
            <a:fld id="{AE654198-0933-4AA5-9F35-72AD85A7F976}" type="slidenum">
              <a:rPr lang="en-US" altLang="en-US"/>
              <a:pPr/>
              <a:t>‹#›</a:t>
            </a:fld>
            <a:endParaRPr lang="en-US" altLang="en-US" dirty="0"/>
          </a:p>
        </p:txBody>
      </p:sp>
    </p:spTree>
    <p:extLst>
      <p:ext uri="{BB962C8B-B14F-4D97-AF65-F5344CB8AC3E}">
        <p14:creationId xmlns:p14="http://schemas.microsoft.com/office/powerpoint/2010/main" val="21015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41E28070-9461-4BDC-A37C-1DA762F228BB}" type="datetime1">
              <a:rPr lang="en-NZ"/>
              <a:pPr>
                <a:defRPr/>
              </a:pPr>
              <a:t>19/02/2021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22E34DFD-DD1F-4FFB-9CCE-D417B1E7EDE1}" type="slidenum">
              <a:rPr lang="en-US" altLang="en-US"/>
              <a:pPr/>
              <a:t>‹#›</a:t>
            </a:fld>
            <a:endParaRPr lang="en-US" altLang="en-US" dirty="0"/>
          </a:p>
        </p:txBody>
      </p:sp>
    </p:spTree>
    <p:extLst>
      <p:ext uri="{BB962C8B-B14F-4D97-AF65-F5344CB8AC3E}">
        <p14:creationId xmlns:p14="http://schemas.microsoft.com/office/powerpoint/2010/main" val="243291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4AE5559D-D2E6-46BC-81D1-60B9C1BA5934}" type="datetime1">
              <a:rPr lang="en-NZ"/>
              <a:pPr>
                <a:defRPr/>
              </a:pPr>
              <a:t>19/02/2021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62DD238E-94A4-4CDB-A84A-91CB58C03797}" type="slidenum">
              <a:rPr lang="en-US" altLang="en-US"/>
              <a:pPr/>
              <a:t>‹#›</a:t>
            </a:fld>
            <a:endParaRPr lang="en-US" altLang="en-US" dirty="0"/>
          </a:p>
        </p:txBody>
      </p:sp>
    </p:spTree>
    <p:extLst>
      <p:ext uri="{BB962C8B-B14F-4D97-AF65-F5344CB8AC3E}">
        <p14:creationId xmlns:p14="http://schemas.microsoft.com/office/powerpoint/2010/main" val="413329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66E1C4-C5C9-4687-AFA1-01A97F74E73F}"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0A154653-97AE-47BD-947D-E5CF9B4BAD9A}" type="slidenum">
              <a:rPr lang="en-US" altLang="en-US"/>
              <a:pPr/>
              <a:t>‹#›</a:t>
            </a:fld>
            <a:endParaRPr lang="en-US" altLang="en-US" dirty="0"/>
          </a:p>
        </p:txBody>
      </p:sp>
    </p:spTree>
    <p:extLst>
      <p:ext uri="{BB962C8B-B14F-4D97-AF65-F5344CB8AC3E}">
        <p14:creationId xmlns:p14="http://schemas.microsoft.com/office/powerpoint/2010/main" val="1358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39D18B-7A7F-4853-B3BC-7F7114A05B62}"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0CF83A83-2E4E-4404-BA14-A51CA2B5BC68}" type="slidenum">
              <a:rPr lang="en-US" altLang="en-US"/>
              <a:pPr/>
              <a:t>‹#›</a:t>
            </a:fld>
            <a:endParaRPr lang="en-US" altLang="en-US" dirty="0"/>
          </a:p>
        </p:txBody>
      </p:sp>
    </p:spTree>
    <p:extLst>
      <p:ext uri="{BB962C8B-B14F-4D97-AF65-F5344CB8AC3E}">
        <p14:creationId xmlns:p14="http://schemas.microsoft.com/office/powerpoint/2010/main" val="53223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F41E82BA-854F-4751-AFE4-A50A3E9E364C}" type="datetime1">
              <a:rPr lang="en-NZ"/>
              <a:pPr>
                <a:defRPr/>
              </a:pPr>
              <a:t>19/02/2021</a:t>
            </a:fld>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CA39983-A1A2-47B0-AD42-A8AAE2429231}" type="slidenum">
              <a:rPr lang="en-NZ" altLang="en-US"/>
              <a:pPr/>
              <a:t>‹#›</a:t>
            </a:fld>
            <a:endParaRPr lang="en-NZ" altLang="en-US" dirty="0"/>
          </a:p>
        </p:txBody>
      </p:sp>
    </p:spTree>
    <p:extLst>
      <p:ext uri="{BB962C8B-B14F-4D97-AF65-F5344CB8AC3E}">
        <p14:creationId xmlns:p14="http://schemas.microsoft.com/office/powerpoint/2010/main" val="126478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34852C79-2064-49BD-8BF4-6CC4B19BB053}" type="datetime1">
              <a:rPr lang="en-NZ"/>
              <a:pPr>
                <a:defRPr/>
              </a:pPr>
              <a:t>19/02/2021</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8777A364-BF8F-4C3D-81BD-A7C6EF5A89B4}" type="slidenum">
              <a:rPr lang="en-NZ" altLang="en-US"/>
              <a:pPr/>
              <a:t>‹#›</a:t>
            </a:fld>
            <a:endParaRPr lang="en-NZ" altLang="en-US" dirty="0"/>
          </a:p>
        </p:txBody>
      </p:sp>
    </p:spTree>
    <p:extLst>
      <p:ext uri="{BB962C8B-B14F-4D97-AF65-F5344CB8AC3E}">
        <p14:creationId xmlns:p14="http://schemas.microsoft.com/office/powerpoint/2010/main" val="17981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93B9B2A1-9334-44ED-8B95-27A97DD93763}" type="datetime1">
              <a:rPr lang="en-NZ"/>
              <a:pPr>
                <a:defRPr/>
              </a:pPr>
              <a:t>19/02/2021</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17E9F36-F23F-4AA5-8C67-9478B3C07650}" type="slidenum">
              <a:rPr lang="en-NZ" altLang="en-US"/>
              <a:pPr/>
              <a:t>‹#›</a:t>
            </a:fld>
            <a:endParaRPr lang="en-NZ" altLang="en-US" dirty="0"/>
          </a:p>
        </p:txBody>
      </p:sp>
    </p:spTree>
    <p:extLst>
      <p:ext uri="{BB962C8B-B14F-4D97-AF65-F5344CB8AC3E}">
        <p14:creationId xmlns:p14="http://schemas.microsoft.com/office/powerpoint/2010/main" val="179558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5EDA2D3-536B-47EC-8F14-DF13A4948714}"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AA12811D-2C35-4278-8B33-C0B68924B3CF}" type="slidenum">
              <a:rPr lang="en-US" altLang="en-US"/>
              <a:pPr/>
              <a:t>‹#›</a:t>
            </a:fld>
            <a:endParaRPr lang="en-US" altLang="en-US" dirty="0"/>
          </a:p>
        </p:txBody>
      </p:sp>
    </p:spTree>
    <p:extLst>
      <p:ext uri="{BB962C8B-B14F-4D97-AF65-F5344CB8AC3E}">
        <p14:creationId xmlns:p14="http://schemas.microsoft.com/office/powerpoint/2010/main" val="6957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6244FC5-0A56-44B2-8DCE-9DD805B3CECD}"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9788E2FD-233C-4B97-9D25-9B3238836D8A}" type="slidenum">
              <a:rPr lang="en-US" altLang="en-US"/>
              <a:pPr/>
              <a:t>‹#›</a:t>
            </a:fld>
            <a:endParaRPr lang="en-US" altLang="en-US" dirty="0"/>
          </a:p>
        </p:txBody>
      </p:sp>
    </p:spTree>
    <p:extLst>
      <p:ext uri="{BB962C8B-B14F-4D97-AF65-F5344CB8AC3E}">
        <p14:creationId xmlns:p14="http://schemas.microsoft.com/office/powerpoint/2010/main" val="42575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54AFF0E6-E707-4D37-BAD7-148D27D7AAD9}" type="datetime1">
              <a:rPr lang="en-NZ"/>
              <a:pPr>
                <a:defRPr/>
              </a:pPr>
              <a:t>19/02/2021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72F2CA12-9334-43E6-B440-96E30AE4323B}" type="slidenum">
              <a:rPr lang="en-US" altLang="en-US"/>
              <a:pPr/>
              <a:t>‹#›</a:t>
            </a:fld>
            <a:endParaRPr lang="en-US" altLang="en-US" dirty="0"/>
          </a:p>
        </p:txBody>
      </p:sp>
    </p:spTree>
    <p:extLst>
      <p:ext uri="{BB962C8B-B14F-4D97-AF65-F5344CB8AC3E}">
        <p14:creationId xmlns:p14="http://schemas.microsoft.com/office/powerpoint/2010/main" val="418791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8A91509B-BE69-435B-BC70-9C0389CDD0FC}" type="datetime1">
              <a:rPr lang="en-NZ"/>
              <a:pPr>
                <a:defRPr/>
              </a:pPr>
              <a:t>19/02/2021</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10" name="Slide Number Placeholder 5"/>
          <p:cNvSpPr>
            <a:spLocks noGrp="1"/>
          </p:cNvSpPr>
          <p:nvPr>
            <p:ph type="sldNum" sz="quarter" idx="12"/>
          </p:nvPr>
        </p:nvSpPr>
        <p:spPr/>
        <p:txBody>
          <a:bodyPr/>
          <a:lstStyle>
            <a:lvl1pPr>
              <a:defRPr/>
            </a:lvl1pPr>
          </a:lstStyle>
          <a:p>
            <a:fld id="{0414AA90-3594-4019-B68E-D9B02B6538C5}" type="slidenum">
              <a:rPr lang="en-US" altLang="en-US"/>
              <a:pPr/>
              <a:t>‹#›</a:t>
            </a:fld>
            <a:endParaRPr lang="en-US" altLang="en-US" dirty="0"/>
          </a:p>
        </p:txBody>
      </p:sp>
    </p:spTree>
    <p:extLst>
      <p:ext uri="{BB962C8B-B14F-4D97-AF65-F5344CB8AC3E}">
        <p14:creationId xmlns:p14="http://schemas.microsoft.com/office/powerpoint/2010/main" val="4214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DF337C9D-32BF-4C6C-AB39-BCA7D247F50D}" type="datetime1">
              <a:rPr lang="en-NZ"/>
              <a:pPr>
                <a:defRPr/>
              </a:pPr>
              <a:t>19/02/2021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6" name="Slide Number Placeholder 5"/>
          <p:cNvSpPr>
            <a:spLocks noGrp="1"/>
          </p:cNvSpPr>
          <p:nvPr>
            <p:ph type="sldNum" sz="quarter" idx="12"/>
          </p:nvPr>
        </p:nvSpPr>
        <p:spPr/>
        <p:txBody>
          <a:bodyPr/>
          <a:lstStyle>
            <a:lvl1pPr>
              <a:defRPr/>
            </a:lvl1pPr>
          </a:lstStyle>
          <a:p>
            <a:fld id="{7DEF21CA-C5CA-443A-8B7C-0F3CFFF1B3BE}" type="slidenum">
              <a:rPr lang="en-US" altLang="en-US"/>
              <a:pPr/>
              <a:t>‹#›</a:t>
            </a:fld>
            <a:endParaRPr lang="en-US" altLang="en-US" dirty="0"/>
          </a:p>
        </p:txBody>
      </p:sp>
    </p:spTree>
    <p:extLst>
      <p:ext uri="{BB962C8B-B14F-4D97-AF65-F5344CB8AC3E}">
        <p14:creationId xmlns:p14="http://schemas.microsoft.com/office/powerpoint/2010/main" val="162080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E38A13-EA3A-4DE3-9BA2-5459146B40A8}" type="datetime1">
              <a:rPr lang="en-NZ"/>
              <a:pPr>
                <a:defRPr/>
              </a:pPr>
              <a:t>19/02/2021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a:t>&gt;&gt;DEPARTMENT TITLE EDIT IN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C93C14C-8C83-4CA2-9257-35B8521B00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forms.office.com/Pages/ResponsePage.aspx?id=sonzgIBzZ0u1J39xGleBMBnqlxWHveBJtFzQP5L5YkRURUYwVEUyMUtOMVBRSkJGNU9RWDRaR0xKSC4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35382" y="2701637"/>
            <a:ext cx="6417425" cy="2938636"/>
          </a:xfrm>
        </p:spPr>
        <p:txBody>
          <a:bodyPr/>
          <a:lstStyle/>
          <a:p>
            <a:pPr eaLnBrk="1" hangingPunct="1">
              <a:defRPr/>
            </a:pPr>
            <a:r>
              <a:rPr lang="en-NZ" sz="4000" dirty="0"/>
              <a:t>COVID-19 Health and Safety Refresher</a:t>
            </a:r>
            <a:br>
              <a:rPr lang="en-NZ" sz="4000" dirty="0"/>
            </a:br>
            <a:r>
              <a:rPr lang="en-NZ" sz="3200" dirty="0"/>
              <a:t>Alert Level 2</a:t>
            </a:r>
            <a:br>
              <a:rPr lang="en-NZ" sz="3200" dirty="0"/>
            </a:br>
            <a:r>
              <a:rPr lang="en-NZ" sz="2000" dirty="0">
                <a:solidFill>
                  <a:srgbClr val="FF0000"/>
                </a:solidFill>
              </a:rPr>
              <a:t>February 2021</a:t>
            </a:r>
            <a:br>
              <a:rPr lang="en-NZ" sz="3200" dirty="0"/>
            </a:br>
            <a:endParaRPr lang="en-NZ" sz="3200" dirty="0"/>
          </a:p>
        </p:txBody>
      </p:sp>
      <p:sp>
        <p:nvSpPr>
          <p:cNvPr id="7" name="Subtitle 6"/>
          <p:cNvSpPr>
            <a:spLocks noGrp="1"/>
          </p:cNvSpPr>
          <p:nvPr>
            <p:ph type="subTitle" idx="1"/>
          </p:nvPr>
        </p:nvSpPr>
        <p:spPr>
          <a:xfrm>
            <a:off x="4289368" y="4949332"/>
            <a:ext cx="4563688" cy="515937"/>
          </a:xfrm>
        </p:spPr>
        <p:txBody>
          <a:bodyPr/>
          <a:lstStyle/>
          <a:p>
            <a:pPr eaLnBrk="1" hangingPunct="1">
              <a:buFont typeface="Arial" charset="0"/>
              <a:buNone/>
              <a:defRPr/>
            </a:pPr>
            <a:r>
              <a:rPr lang="en-NZ" dirty="0">
                <a:solidFill>
                  <a:schemeClr val="tx1"/>
                </a:solidFill>
              </a:rPr>
              <a:t>For Unitec Staff and Learners</a:t>
            </a:r>
          </a:p>
        </p:txBody>
      </p:sp>
      <p:pic>
        <p:nvPicPr>
          <p:cNvPr id="4" name="Picture 3"/>
          <p:cNvPicPr>
            <a:picLocks noChangeAspect="1"/>
          </p:cNvPicPr>
          <p:nvPr/>
        </p:nvPicPr>
        <p:blipFill>
          <a:blip r:embed="rId3"/>
          <a:stretch>
            <a:fillRect/>
          </a:stretch>
        </p:blipFill>
        <p:spPr>
          <a:xfrm>
            <a:off x="6502038" y="221826"/>
            <a:ext cx="2450769" cy="1731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&gt;&gt;Health and Safety</a:t>
            </a:r>
            <a:endParaRPr lang="en-NZ" dirty="0"/>
          </a:p>
        </p:txBody>
      </p:sp>
      <p:pic>
        <p:nvPicPr>
          <p:cNvPr id="8" name="Picture 7"/>
          <p:cNvPicPr>
            <a:picLocks noChangeAspect="1"/>
          </p:cNvPicPr>
          <p:nvPr/>
        </p:nvPicPr>
        <p:blipFill rotWithShape="1">
          <a:blip r:embed="rId2"/>
          <a:srcRect t="2712" r="4520" b="1712"/>
          <a:stretch/>
        </p:blipFill>
        <p:spPr>
          <a:xfrm>
            <a:off x="1549908" y="2112390"/>
            <a:ext cx="6044183" cy="3732964"/>
          </a:xfrm>
          <a:prstGeom prst="rect">
            <a:avLst/>
          </a:prstGeom>
        </p:spPr>
      </p:pic>
      <p:sp>
        <p:nvSpPr>
          <p:cNvPr id="7" name="Title 4">
            <a:extLst>
              <a:ext uri="{FF2B5EF4-FFF2-40B4-BE49-F238E27FC236}">
                <a16:creationId xmlns:a16="http://schemas.microsoft.com/office/drawing/2014/main" id="{F46972A8-BB9E-4B81-A177-4AB354F2C9B7}"/>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How to Safely Remove a Face Mask</a:t>
            </a:r>
          </a:p>
        </p:txBody>
      </p:sp>
    </p:spTree>
    <p:extLst>
      <p:ext uri="{BB962C8B-B14F-4D97-AF65-F5344CB8AC3E}">
        <p14:creationId xmlns:p14="http://schemas.microsoft.com/office/powerpoint/2010/main" val="221807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974" y="1880503"/>
            <a:ext cx="6025466" cy="4158157"/>
          </a:xfrm>
        </p:spPr>
        <p:txBody>
          <a:bodyPr/>
          <a:lstStyle/>
          <a:p>
            <a:r>
              <a:rPr lang="en-NZ" dirty="0">
                <a:solidFill>
                  <a:schemeClr val="tx1"/>
                </a:solidFill>
              </a:rPr>
              <a:t>Cleaning Equipment/Materials</a:t>
            </a:r>
          </a:p>
          <a:p>
            <a:r>
              <a:rPr lang="en-NZ" sz="1600" dirty="0">
                <a:solidFill>
                  <a:schemeClr val="tx1"/>
                </a:solidFill>
              </a:rPr>
              <a:t>Learners are to sanitise surfaces and equipment that they have used. Staff will sanitise surfaces and equipment between classes.</a:t>
            </a:r>
          </a:p>
          <a:p>
            <a:r>
              <a:rPr lang="en-NZ" sz="1600" dirty="0">
                <a:solidFill>
                  <a:schemeClr val="tx1"/>
                </a:solidFill>
              </a:rPr>
              <a:t>Spray disinfectant for surfaces and cloths are available and spray bottles can be refilled/replaced at Goods &amp; Transport in Building 107. Please arrange top-ups as and when required. Please organise responsibility of these tasks within your team</a:t>
            </a:r>
          </a:p>
          <a:p>
            <a:endParaRPr lang="en-NZ" sz="1000" dirty="0">
              <a:solidFill>
                <a:schemeClr val="tx1"/>
              </a:solidFill>
            </a:endParaRPr>
          </a:p>
          <a:p>
            <a:r>
              <a:rPr lang="en-NZ" dirty="0">
                <a:solidFill>
                  <a:schemeClr val="tx1"/>
                </a:solidFill>
              </a:rPr>
              <a:t>Personal Hygiene</a:t>
            </a:r>
          </a:p>
          <a:p>
            <a:r>
              <a:rPr lang="en-NZ" sz="1600" dirty="0">
                <a:solidFill>
                  <a:schemeClr val="tx1"/>
                </a:solidFill>
              </a:rPr>
              <a:t>Staff and learners will wash their hands with soap for a minimum of 20 seconds, (or sanitise), and dry hands thoroughly before leaving. </a:t>
            </a:r>
          </a:p>
          <a:p>
            <a:endParaRPr lang="en-NZ" sz="1000" dirty="0"/>
          </a:p>
        </p:txBody>
      </p:sp>
      <p:sp>
        <p:nvSpPr>
          <p:cNvPr id="7" name="Title 4">
            <a:extLst>
              <a:ext uri="{FF2B5EF4-FFF2-40B4-BE49-F238E27FC236}">
                <a16:creationId xmlns:a16="http://schemas.microsoft.com/office/drawing/2014/main" id="{14537DE3-9058-4960-8DB5-CEC908C250D8}"/>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Leaving Unitec</a:t>
            </a:r>
          </a:p>
        </p:txBody>
      </p:sp>
      <p:pic>
        <p:nvPicPr>
          <p:cNvPr id="3" name="Picture 2">
            <a:extLst>
              <a:ext uri="{FF2B5EF4-FFF2-40B4-BE49-F238E27FC236}">
                <a16:creationId xmlns:a16="http://schemas.microsoft.com/office/drawing/2014/main" id="{4D72D865-85E6-450B-8765-F47DE43FD9A5}"/>
              </a:ext>
            </a:extLst>
          </p:cNvPr>
          <p:cNvPicPr>
            <a:picLocks noChangeAspect="1"/>
          </p:cNvPicPr>
          <p:nvPr/>
        </p:nvPicPr>
        <p:blipFill>
          <a:blip r:embed="rId2"/>
          <a:stretch>
            <a:fillRect/>
          </a:stretch>
        </p:blipFill>
        <p:spPr>
          <a:xfrm>
            <a:off x="6194012" y="3673341"/>
            <a:ext cx="2367686" cy="2906185"/>
          </a:xfrm>
          <a:prstGeom prst="rect">
            <a:avLst/>
          </a:prstGeom>
        </p:spPr>
      </p:pic>
      <p:pic>
        <p:nvPicPr>
          <p:cNvPr id="4" name="Picture 3">
            <a:extLst>
              <a:ext uri="{FF2B5EF4-FFF2-40B4-BE49-F238E27FC236}">
                <a16:creationId xmlns:a16="http://schemas.microsoft.com/office/drawing/2014/main" id="{A5093A7D-2603-4167-A8BF-31B1B39E0057}"/>
              </a:ext>
            </a:extLst>
          </p:cNvPr>
          <p:cNvPicPr>
            <a:picLocks noChangeAspect="1"/>
          </p:cNvPicPr>
          <p:nvPr/>
        </p:nvPicPr>
        <p:blipFill rotWithShape="1">
          <a:blip r:embed="rId3"/>
          <a:srcRect t="3029"/>
          <a:stretch/>
        </p:blipFill>
        <p:spPr>
          <a:xfrm>
            <a:off x="6166868" y="1168924"/>
            <a:ext cx="2421974" cy="2599068"/>
          </a:xfrm>
          <a:prstGeom prst="rect">
            <a:avLst/>
          </a:prstGeom>
        </p:spPr>
      </p:pic>
    </p:spTree>
    <p:extLst>
      <p:ext uri="{BB962C8B-B14F-4D97-AF65-F5344CB8AC3E}">
        <p14:creationId xmlns:p14="http://schemas.microsoft.com/office/powerpoint/2010/main" val="130975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4D962F-3383-4055-8769-8BEF08937C9F}"/>
              </a:ext>
            </a:extLst>
          </p:cNvPr>
          <p:cNvSpPr>
            <a:spLocks noGrp="1"/>
          </p:cNvSpPr>
          <p:nvPr>
            <p:ph idx="1"/>
          </p:nvPr>
        </p:nvSpPr>
        <p:spPr>
          <a:xfrm>
            <a:off x="304997" y="3040527"/>
            <a:ext cx="8534006" cy="2393621"/>
          </a:xfrm>
        </p:spPr>
        <p:txBody>
          <a:bodyPr/>
          <a:lstStyle/>
          <a:p>
            <a:pPr algn="ctr"/>
            <a:r>
              <a:rPr lang="en-NZ" dirty="0"/>
              <a:t>Please fill out the form </a:t>
            </a:r>
            <a:r>
              <a:rPr lang="en-NZ" dirty="0">
                <a:hlinkClick r:id="rId2"/>
              </a:rPr>
              <a:t>here</a:t>
            </a:r>
            <a:r>
              <a:rPr lang="en-NZ" dirty="0"/>
              <a:t> to confirm that you have completed the COVID-19 Health and Safety Refresher for Alert Level 2.</a:t>
            </a:r>
          </a:p>
          <a:p>
            <a:pPr algn="ctr"/>
            <a:endParaRPr lang="en-NZ" dirty="0"/>
          </a:p>
          <a:p>
            <a:pPr algn="ctr"/>
            <a:r>
              <a:rPr lang="en-NZ" dirty="0"/>
              <a:t>Full link:</a:t>
            </a:r>
          </a:p>
          <a:p>
            <a:pPr algn="ctr"/>
            <a:r>
              <a:rPr lang="en-NZ" dirty="0">
                <a:hlinkClick r:id="rId2"/>
              </a:rPr>
              <a:t>https://forms.office.com/Pages/ResponsePage.aspx?id=sonzgIBzZ0u1J39xGleBMBnqlxWHveBJtFzQP5L5YkRURUYwVEUyMUtOMVBRSkJGNU9RWDRaR0xKSC4u</a:t>
            </a:r>
            <a:endParaRPr lang="en-NZ" dirty="0"/>
          </a:p>
          <a:p>
            <a:pPr algn="ctr"/>
            <a:endParaRPr lang="en-NZ" dirty="0"/>
          </a:p>
          <a:p>
            <a:pPr algn="ctr"/>
            <a:endParaRPr lang="en-NZ" dirty="0"/>
          </a:p>
        </p:txBody>
      </p:sp>
      <p:sp>
        <p:nvSpPr>
          <p:cNvPr id="5" name="Title 4">
            <a:extLst>
              <a:ext uri="{FF2B5EF4-FFF2-40B4-BE49-F238E27FC236}">
                <a16:creationId xmlns:a16="http://schemas.microsoft.com/office/drawing/2014/main" id="{3331A92A-CCE4-4E84-83E5-13B7AA1DF821}"/>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H&amp;S Refresher Form</a:t>
            </a:r>
          </a:p>
        </p:txBody>
      </p:sp>
    </p:spTree>
    <p:extLst>
      <p:ext uri="{BB962C8B-B14F-4D97-AF65-F5344CB8AC3E}">
        <p14:creationId xmlns:p14="http://schemas.microsoft.com/office/powerpoint/2010/main" val="88831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953" y="2235694"/>
            <a:ext cx="8030094" cy="3873415"/>
          </a:xfrm>
        </p:spPr>
        <p:txBody>
          <a:bodyPr/>
          <a:lstStyle/>
          <a:p>
            <a:endParaRPr lang="en-NZ" dirty="0">
              <a:solidFill>
                <a:schemeClr val="tx1"/>
              </a:solidFill>
            </a:endParaRPr>
          </a:p>
          <a:p>
            <a:r>
              <a:rPr lang="en-NZ" dirty="0">
                <a:solidFill>
                  <a:schemeClr val="tx1"/>
                </a:solidFill>
              </a:rPr>
              <a:t>Contents of this presentation are 10 slides detailing:</a:t>
            </a:r>
          </a:p>
          <a:p>
            <a:endParaRPr lang="en-NZ" dirty="0">
              <a:solidFill>
                <a:schemeClr val="tx1"/>
              </a:solidFill>
            </a:endParaRPr>
          </a:p>
          <a:p>
            <a:pPr marL="342900" indent="-342900" algn="just">
              <a:buFont typeface="Wingdings" panose="05000000000000000000" pitchFamily="2" charset="2"/>
              <a:buChar char="§"/>
            </a:pPr>
            <a:r>
              <a:rPr lang="en-NZ" sz="1600" dirty="0">
                <a:solidFill>
                  <a:schemeClr val="tx1"/>
                </a:solidFill>
              </a:rPr>
              <a:t>What you need to know before entering campus while in COVID-19 Alert Level 2</a:t>
            </a:r>
          </a:p>
          <a:p>
            <a:pPr marL="342900" indent="-342900" algn="just">
              <a:buFont typeface="Wingdings" panose="05000000000000000000" pitchFamily="2" charset="2"/>
              <a:buChar char="§"/>
            </a:pPr>
            <a:endParaRPr lang="en-NZ" sz="1600" dirty="0">
              <a:solidFill>
                <a:schemeClr val="tx1"/>
              </a:solidFill>
            </a:endParaRPr>
          </a:p>
          <a:p>
            <a:pPr marL="342900" indent="-342900" algn="just">
              <a:buFont typeface="Wingdings" panose="05000000000000000000" pitchFamily="2" charset="2"/>
              <a:buChar char="§"/>
            </a:pPr>
            <a:r>
              <a:rPr lang="en-NZ" sz="1600" dirty="0">
                <a:solidFill>
                  <a:schemeClr val="tx1"/>
                </a:solidFill>
              </a:rPr>
              <a:t>Information for while on campus</a:t>
            </a:r>
          </a:p>
          <a:p>
            <a:pPr marL="342900" indent="-342900" algn="just">
              <a:buFont typeface="Wingdings" panose="05000000000000000000" pitchFamily="2" charset="2"/>
              <a:buChar char="§"/>
            </a:pPr>
            <a:endParaRPr lang="en-NZ" sz="1600" dirty="0">
              <a:solidFill>
                <a:schemeClr val="tx1"/>
              </a:solidFill>
            </a:endParaRPr>
          </a:p>
          <a:p>
            <a:pPr marL="342900" indent="-342900" algn="just">
              <a:buFont typeface="Wingdings" panose="05000000000000000000" pitchFamily="2" charset="2"/>
              <a:buChar char="§"/>
            </a:pPr>
            <a:r>
              <a:rPr lang="en-NZ" sz="1600" dirty="0">
                <a:solidFill>
                  <a:schemeClr val="tx1"/>
                </a:solidFill>
              </a:rPr>
              <a:t>Leaving campus</a:t>
            </a:r>
          </a:p>
          <a:p>
            <a:pPr marL="342900" indent="-342900" algn="just">
              <a:buFont typeface="Wingdings" panose="05000000000000000000" pitchFamily="2" charset="2"/>
              <a:buChar char="§"/>
            </a:pPr>
            <a:endParaRPr lang="en-NZ" sz="1600" dirty="0">
              <a:solidFill>
                <a:schemeClr val="tx1"/>
              </a:solidFill>
            </a:endParaRPr>
          </a:p>
          <a:p>
            <a:pPr algn="just"/>
            <a:r>
              <a:rPr lang="en-NZ" dirty="0">
                <a:solidFill>
                  <a:schemeClr val="tx1"/>
                </a:solidFill>
              </a:rPr>
              <a:t>This presentation should take approximately 5-6 minutes.</a:t>
            </a:r>
          </a:p>
          <a:p>
            <a:endParaRPr lang="en-NZ" dirty="0"/>
          </a:p>
        </p:txBody>
      </p:sp>
      <p:sp>
        <p:nvSpPr>
          <p:cNvPr id="3" name="Title 2"/>
          <p:cNvSpPr>
            <a:spLocks noGrp="1"/>
          </p:cNvSpPr>
          <p:nvPr>
            <p:ph type="title"/>
          </p:nvPr>
        </p:nvSpPr>
        <p:spPr>
          <a:xfrm>
            <a:off x="1042163" y="340647"/>
            <a:ext cx="7878337" cy="508928"/>
          </a:xfrm>
        </p:spPr>
        <p:txBody>
          <a:bodyPr/>
          <a:lstStyle/>
          <a:p>
            <a:r>
              <a:rPr lang="en-NZ" sz="2800" b="1" dirty="0"/>
              <a:t>Contents</a:t>
            </a:r>
          </a:p>
        </p:txBody>
      </p:sp>
      <p:pic>
        <p:nvPicPr>
          <p:cNvPr id="5" name="Picture 4"/>
          <p:cNvPicPr>
            <a:picLocks noChangeAspect="1"/>
          </p:cNvPicPr>
          <p:nvPr/>
        </p:nvPicPr>
        <p:blipFill>
          <a:blip r:embed="rId2"/>
          <a:stretch>
            <a:fillRect/>
          </a:stretch>
        </p:blipFill>
        <p:spPr>
          <a:xfrm>
            <a:off x="7061733" y="986885"/>
            <a:ext cx="1981316" cy="1399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766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882" y="1666787"/>
            <a:ext cx="8624236" cy="2187898"/>
          </a:xfrm>
        </p:spPr>
        <p:txBody>
          <a:bodyPr/>
          <a:lstStyle/>
          <a:p>
            <a:r>
              <a:rPr lang="en-NZ" dirty="0">
                <a:solidFill>
                  <a:schemeClr val="tx1"/>
                </a:solidFill>
              </a:rPr>
              <a:t>Learners</a:t>
            </a:r>
          </a:p>
          <a:p>
            <a:r>
              <a:rPr lang="en-NZ" sz="1600" dirty="0">
                <a:solidFill>
                  <a:schemeClr val="tx1"/>
                </a:solidFill>
              </a:rPr>
              <a:t>Learners who are on campus will have the responsibility of managing their own health and safety by following Alert Level 2 procedures. This includes: wiping down anything they have touched or used before they leave, practicing good personal hygiene, scanning the QR codes for each building they enter for contact tracing purposes, and physical distancing of 1m if in class. It is recommended to wear face coverings while on campus.</a:t>
            </a:r>
          </a:p>
          <a:p>
            <a:endParaRPr lang="en-NZ" dirty="0"/>
          </a:p>
        </p:txBody>
      </p:sp>
      <p:sp>
        <p:nvSpPr>
          <p:cNvPr id="3" name="Title 2"/>
          <p:cNvSpPr>
            <a:spLocks noGrp="1"/>
          </p:cNvSpPr>
          <p:nvPr>
            <p:ph type="title"/>
          </p:nvPr>
        </p:nvSpPr>
        <p:spPr>
          <a:xfrm>
            <a:off x="898704" y="330193"/>
            <a:ext cx="7878337" cy="508928"/>
          </a:xfrm>
        </p:spPr>
        <p:txBody>
          <a:bodyPr/>
          <a:lstStyle/>
          <a:p>
            <a:r>
              <a:rPr lang="en-NZ" sz="2600" b="1" dirty="0"/>
              <a:t>Individual Roles and Responsibilities</a:t>
            </a:r>
          </a:p>
        </p:txBody>
      </p:sp>
      <p:pic>
        <p:nvPicPr>
          <p:cNvPr id="5" name="Picture 4">
            <a:extLst>
              <a:ext uri="{FF2B5EF4-FFF2-40B4-BE49-F238E27FC236}">
                <a16:creationId xmlns:a16="http://schemas.microsoft.com/office/drawing/2014/main" id="{9A3369F6-FC41-4072-B614-AF989EBDEA20}"/>
              </a:ext>
            </a:extLst>
          </p:cNvPr>
          <p:cNvPicPr>
            <a:picLocks noChangeAspect="1"/>
          </p:cNvPicPr>
          <p:nvPr/>
        </p:nvPicPr>
        <p:blipFill>
          <a:blip r:embed="rId2"/>
          <a:stretch>
            <a:fillRect/>
          </a:stretch>
        </p:blipFill>
        <p:spPr>
          <a:xfrm>
            <a:off x="2281656" y="4089666"/>
            <a:ext cx="4580688" cy="1736097"/>
          </a:xfrm>
          <a:prstGeom prst="rect">
            <a:avLst/>
          </a:prstGeom>
        </p:spPr>
      </p:pic>
    </p:spTree>
    <p:extLst>
      <p:ext uri="{BB962C8B-B14F-4D97-AF65-F5344CB8AC3E}">
        <p14:creationId xmlns:p14="http://schemas.microsoft.com/office/powerpoint/2010/main" val="239231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77EB0D8-9805-42D5-8F99-4C71FE556A1D}"/>
              </a:ext>
            </a:extLst>
          </p:cNvPr>
          <p:cNvSpPr>
            <a:spLocks noGrp="1"/>
          </p:cNvSpPr>
          <p:nvPr>
            <p:ph idx="1"/>
          </p:nvPr>
        </p:nvSpPr>
        <p:spPr>
          <a:xfrm>
            <a:off x="172361" y="1514622"/>
            <a:ext cx="8799277" cy="3268700"/>
          </a:xfrm>
        </p:spPr>
        <p:txBody>
          <a:bodyPr/>
          <a:lstStyle/>
          <a:p>
            <a:r>
              <a:rPr lang="en-NZ" dirty="0">
                <a:solidFill>
                  <a:schemeClr val="tx1"/>
                </a:solidFill>
              </a:rPr>
              <a:t>Teaching and Support Staff </a:t>
            </a:r>
          </a:p>
          <a:p>
            <a:r>
              <a:rPr lang="en-NZ" sz="1600" dirty="0">
                <a:solidFill>
                  <a:schemeClr val="tx1"/>
                </a:solidFill>
              </a:rPr>
              <a:t>All teaching and support staff must comply with all Alert Level 2 procedures. All staff are responsible for ensuring that learners are adhering to the required COVID-19 procedures while following the Alert Level 2 procedures themselves. This includes: wiping down anything they have touched or used before they leave, practicing good personal hygiene, scanning the QR codes for each building they enter for contact tracing purposes, and physical distancing of 1m if in a class or the office. It is recommended to wear face coverings while on campus.</a:t>
            </a:r>
          </a:p>
          <a:p>
            <a:r>
              <a:rPr lang="en-NZ" dirty="0">
                <a:solidFill>
                  <a:schemeClr val="tx1"/>
                </a:solidFill>
              </a:rPr>
              <a:t>Poster Resources</a:t>
            </a:r>
          </a:p>
          <a:p>
            <a:r>
              <a:rPr lang="en-NZ" sz="1600" dirty="0">
                <a:solidFill>
                  <a:schemeClr val="tx1"/>
                </a:solidFill>
              </a:rPr>
              <a:t>There will be additional posters printed for teachers and staff that can be picked up from B107 if there is a specific requirement for a space. These posters include:</a:t>
            </a:r>
          </a:p>
        </p:txBody>
      </p:sp>
      <p:sp>
        <p:nvSpPr>
          <p:cNvPr id="9" name="Title 2">
            <a:extLst>
              <a:ext uri="{FF2B5EF4-FFF2-40B4-BE49-F238E27FC236}">
                <a16:creationId xmlns:a16="http://schemas.microsoft.com/office/drawing/2014/main" id="{AC571A4E-9528-4550-B890-1B8CC6641EEB}"/>
              </a:ext>
            </a:extLst>
          </p:cNvPr>
          <p:cNvSpPr>
            <a:spLocks noGrp="1"/>
          </p:cNvSpPr>
          <p:nvPr>
            <p:ph type="title"/>
          </p:nvPr>
        </p:nvSpPr>
        <p:spPr>
          <a:xfrm>
            <a:off x="898704" y="330193"/>
            <a:ext cx="7878337" cy="508928"/>
          </a:xfrm>
        </p:spPr>
        <p:txBody>
          <a:bodyPr/>
          <a:lstStyle/>
          <a:p>
            <a:r>
              <a:rPr lang="en-NZ" sz="2600" b="1" dirty="0"/>
              <a:t>Individual Roles and Responsibilities</a:t>
            </a:r>
          </a:p>
        </p:txBody>
      </p:sp>
      <p:pic>
        <p:nvPicPr>
          <p:cNvPr id="1026" name="Picture 1" descr="image010">
            <a:extLst>
              <a:ext uri="{FF2B5EF4-FFF2-40B4-BE49-F238E27FC236}">
                <a16:creationId xmlns:a16="http://schemas.microsoft.com/office/drawing/2014/main" id="{C921DDF7-DAA4-4D1F-A5F1-DF666FA0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03" y="4798112"/>
            <a:ext cx="1373435"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11">
            <a:extLst>
              <a:ext uri="{FF2B5EF4-FFF2-40B4-BE49-F238E27FC236}">
                <a16:creationId xmlns:a16="http://schemas.microsoft.com/office/drawing/2014/main" id="{EFA44EBB-7E1E-418D-8AF1-EB8606FC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89" y="4798112"/>
            <a:ext cx="14025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12">
            <a:extLst>
              <a:ext uri="{FF2B5EF4-FFF2-40B4-BE49-F238E27FC236}">
                <a16:creationId xmlns:a16="http://schemas.microsoft.com/office/drawing/2014/main" id="{73C88475-917B-4B41-BE7B-F872DA05E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957" y="4798657"/>
            <a:ext cx="1389474"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image013">
            <a:extLst>
              <a:ext uri="{FF2B5EF4-FFF2-40B4-BE49-F238E27FC236}">
                <a16:creationId xmlns:a16="http://schemas.microsoft.com/office/drawing/2014/main" id="{03F1A749-A6B3-4C0C-BCC2-5011798A6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434" y="4798657"/>
            <a:ext cx="1386433"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image014">
            <a:extLst>
              <a:ext uri="{FF2B5EF4-FFF2-40B4-BE49-F238E27FC236}">
                <a16:creationId xmlns:a16="http://schemas.microsoft.com/office/drawing/2014/main" id="{34A66B65-8A47-41E9-96E9-C5C09872D6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83" y="4798412"/>
            <a:ext cx="1406842"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image015">
            <a:extLst>
              <a:ext uri="{FF2B5EF4-FFF2-40B4-BE49-F238E27FC236}">
                <a16:creationId xmlns:a16="http://schemas.microsoft.com/office/drawing/2014/main" id="{2F161D62-B8D6-4D85-BD9A-EA26C9B86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954" y="4798657"/>
            <a:ext cx="1399431"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0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828510" y="786475"/>
            <a:ext cx="5315490" cy="5882184"/>
          </a:xfrm>
          <a:prstGeom prst="rect">
            <a:avLst/>
          </a:prstGeom>
          <a:ln>
            <a:solidFill>
              <a:schemeClr val="tx1"/>
            </a:solidFill>
          </a:ln>
        </p:spPr>
      </p:pic>
      <p:sp>
        <p:nvSpPr>
          <p:cNvPr id="9" name="Title 2"/>
          <p:cNvSpPr txBox="1">
            <a:spLocks/>
          </p:cNvSpPr>
          <p:nvPr/>
        </p:nvSpPr>
        <p:spPr bwMode="auto">
          <a:xfrm>
            <a:off x="0" y="1381173"/>
            <a:ext cx="2649080" cy="13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dirty="0">
                <a:solidFill>
                  <a:schemeClr val="tx1"/>
                </a:solidFill>
              </a:rPr>
              <a:t>Follow the Personal Health Guidelines flowchart</a:t>
            </a:r>
          </a:p>
        </p:txBody>
      </p:sp>
      <p:sp>
        <p:nvSpPr>
          <p:cNvPr id="8" name="Title 4">
            <a:extLst>
              <a:ext uri="{FF2B5EF4-FFF2-40B4-BE49-F238E27FC236}">
                <a16:creationId xmlns:a16="http://schemas.microsoft.com/office/drawing/2014/main" id="{7FE89594-C4C0-4E75-84BC-6A44EE022C23}"/>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Before Arriving to Unitec</a:t>
            </a:r>
          </a:p>
        </p:txBody>
      </p:sp>
      <p:sp>
        <p:nvSpPr>
          <p:cNvPr id="5" name="Arrow: Right 4">
            <a:extLst>
              <a:ext uri="{FF2B5EF4-FFF2-40B4-BE49-F238E27FC236}">
                <a16:creationId xmlns:a16="http://schemas.microsoft.com/office/drawing/2014/main" id="{EA1DB13F-C9D5-46CC-A609-FD39CE42E227}"/>
              </a:ext>
            </a:extLst>
          </p:cNvPr>
          <p:cNvSpPr/>
          <p:nvPr/>
        </p:nvSpPr>
        <p:spPr>
          <a:xfrm>
            <a:off x="2649080" y="1617471"/>
            <a:ext cx="1027597" cy="830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1DB62182-43BA-4D91-A2BB-DCADAAB843B4}"/>
              </a:ext>
            </a:extLst>
          </p:cNvPr>
          <p:cNvSpPr txBox="1"/>
          <p:nvPr/>
        </p:nvSpPr>
        <p:spPr>
          <a:xfrm>
            <a:off x="0" y="2890266"/>
            <a:ext cx="3583710" cy="830997"/>
          </a:xfrm>
          <a:prstGeom prst="rect">
            <a:avLst/>
          </a:prstGeom>
          <a:noFill/>
        </p:spPr>
        <p:txBody>
          <a:bodyPr wrap="square" rtlCol="0">
            <a:spAutoFit/>
          </a:bodyPr>
          <a:lstStyle/>
          <a:p>
            <a:r>
              <a:rPr lang="en-NZ" sz="2000" dirty="0">
                <a:latin typeface="Verdana" panose="020B0604030504040204" pitchFamily="34" charset="0"/>
                <a:ea typeface="Verdana" panose="020B0604030504040204" pitchFamily="34" charset="0"/>
                <a:cs typeface="Verdana" panose="020B0604030504040204" pitchFamily="34" charset="0"/>
              </a:rPr>
              <a:t>Stay home if you are sick.</a:t>
            </a:r>
          </a:p>
          <a:p>
            <a:r>
              <a:rPr lang="en-NZ" sz="1400" dirty="0">
                <a:latin typeface="Verdana" panose="020B0604030504040204" pitchFamily="34" charset="0"/>
                <a:ea typeface="Verdana" panose="020B0604030504040204" pitchFamily="34" charset="0"/>
                <a:cs typeface="Verdana" panose="020B0604030504040204" pitchFamily="34" charset="0"/>
              </a:rPr>
              <a:t>Call your GP before visiting them or call Healthline on 0800 358 5453.</a:t>
            </a:r>
          </a:p>
        </p:txBody>
      </p:sp>
      <p:pic>
        <p:nvPicPr>
          <p:cNvPr id="12" name="Picture 11">
            <a:extLst>
              <a:ext uri="{FF2B5EF4-FFF2-40B4-BE49-F238E27FC236}">
                <a16:creationId xmlns:a16="http://schemas.microsoft.com/office/drawing/2014/main" id="{E0C0B39D-A2A5-4206-8494-0C2EAE49E042}"/>
              </a:ext>
            </a:extLst>
          </p:cNvPr>
          <p:cNvPicPr>
            <a:picLocks noChangeAspect="1"/>
          </p:cNvPicPr>
          <p:nvPr/>
        </p:nvPicPr>
        <p:blipFill>
          <a:blip r:embed="rId3"/>
          <a:stretch>
            <a:fillRect/>
          </a:stretch>
        </p:blipFill>
        <p:spPr>
          <a:xfrm>
            <a:off x="782957" y="3721263"/>
            <a:ext cx="1979758" cy="2781515"/>
          </a:xfrm>
          <a:prstGeom prst="rect">
            <a:avLst/>
          </a:prstGeom>
        </p:spPr>
      </p:pic>
    </p:spTree>
    <p:extLst>
      <p:ext uri="{BB962C8B-B14F-4D97-AF65-F5344CB8AC3E}">
        <p14:creationId xmlns:p14="http://schemas.microsoft.com/office/powerpoint/2010/main" val="92761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628" y="1549658"/>
            <a:ext cx="4904151" cy="5029868"/>
          </a:xfrm>
        </p:spPr>
        <p:txBody>
          <a:bodyPr/>
          <a:lstStyle/>
          <a:p>
            <a:pPr lvl="2"/>
            <a:r>
              <a:rPr lang="en-NZ" altLang="en-US" sz="2000" dirty="0">
                <a:solidFill>
                  <a:schemeClr val="tx1"/>
                </a:solidFill>
              </a:rPr>
              <a:t>Personal Hygiene</a:t>
            </a:r>
          </a:p>
          <a:p>
            <a:pPr lvl="2"/>
            <a:r>
              <a:rPr lang="en-NZ" dirty="0">
                <a:solidFill>
                  <a:schemeClr val="tx1"/>
                </a:solidFill>
              </a:rPr>
              <a:t>Before entering the learning/office space, staff and learners are required to wash their hands with soap and water for at least 20 seconds and dry thoroughly, using the bathrooms that are located closest to the learning space. Cough/sneeze into elbows – not hands.</a:t>
            </a:r>
          </a:p>
          <a:p>
            <a:r>
              <a:rPr lang="en-NZ" dirty="0">
                <a:solidFill>
                  <a:schemeClr val="tx1"/>
                </a:solidFill>
              </a:rPr>
              <a:t>Hand Sanitising</a:t>
            </a:r>
          </a:p>
          <a:p>
            <a:pPr>
              <a:spcAft>
                <a:spcPts val="0"/>
              </a:spcAft>
            </a:pPr>
            <a:r>
              <a:rPr lang="en-NZ" sz="1400" dirty="0">
                <a:solidFill>
                  <a:schemeClr val="tx1"/>
                </a:solidFill>
              </a:rPr>
              <a:t>There are selected sanitising stations around certain areas on both campuses. In common areas, sanitiser will be wall mounted and in other spaces sanitiser will need to be shared. Hand sanitiser bottles are available and can be picked up and refilled/replaced at Goods &amp; Transport in Building 107. Please arrange top-ups as and when required.</a:t>
            </a:r>
          </a:p>
          <a:p>
            <a:r>
              <a:rPr lang="en-NZ" dirty="0">
                <a:solidFill>
                  <a:schemeClr val="tx1"/>
                </a:solidFill>
              </a:rPr>
              <a:t>Sharing of Tools</a:t>
            </a:r>
          </a:p>
          <a:p>
            <a:pPr>
              <a:spcAft>
                <a:spcPts val="0"/>
              </a:spcAft>
            </a:pPr>
            <a:r>
              <a:rPr lang="en-NZ" sz="1400" dirty="0">
                <a:solidFill>
                  <a:schemeClr val="tx1"/>
                </a:solidFill>
              </a:rPr>
              <a:t>Tools must not be shared and need to be sanitised before and after use. Hands also need to be sanitised before and after using the tools.</a:t>
            </a:r>
          </a:p>
          <a:p>
            <a:pPr>
              <a:spcAft>
                <a:spcPts val="0"/>
              </a:spcAft>
            </a:pPr>
            <a:endParaRPr lang="en-NZ" sz="1400" dirty="0"/>
          </a:p>
          <a:p>
            <a:pPr lvl="2"/>
            <a:endParaRPr lang="en-NZ" dirty="0"/>
          </a:p>
        </p:txBody>
      </p:sp>
      <p:pic>
        <p:nvPicPr>
          <p:cNvPr id="6" name="Picture 5"/>
          <p:cNvPicPr>
            <a:picLocks noChangeAspect="1"/>
          </p:cNvPicPr>
          <p:nvPr/>
        </p:nvPicPr>
        <p:blipFill>
          <a:blip r:embed="rId2"/>
          <a:stretch>
            <a:fillRect/>
          </a:stretch>
        </p:blipFill>
        <p:spPr>
          <a:xfrm>
            <a:off x="5220258" y="1386605"/>
            <a:ext cx="3582920" cy="5029868"/>
          </a:xfrm>
          <a:prstGeom prst="rect">
            <a:avLst/>
          </a:prstGeom>
        </p:spPr>
      </p:pic>
      <p:sp>
        <p:nvSpPr>
          <p:cNvPr id="5" name="Title 4">
            <a:extLst>
              <a:ext uri="{FF2B5EF4-FFF2-40B4-BE49-F238E27FC236}">
                <a16:creationId xmlns:a16="http://schemas.microsoft.com/office/drawing/2014/main" id="{310291CF-5355-4FF7-84D0-1EE13CCF32F6}"/>
              </a:ext>
            </a:extLst>
          </p:cNvPr>
          <p:cNvSpPr txBox="1">
            <a:spLocks/>
          </p:cNvSpPr>
          <p:nvPr/>
        </p:nvSpPr>
        <p:spPr bwMode="auto">
          <a:xfrm>
            <a:off x="926003"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Personal Hygiene &amp; Sanitising</a:t>
            </a:r>
          </a:p>
        </p:txBody>
      </p:sp>
    </p:spTree>
    <p:extLst>
      <p:ext uri="{BB962C8B-B14F-4D97-AF65-F5344CB8AC3E}">
        <p14:creationId xmlns:p14="http://schemas.microsoft.com/office/powerpoint/2010/main" val="200194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83EF32-6D76-432C-8B26-2B472D6F91C9}"/>
              </a:ext>
            </a:extLst>
          </p:cNvPr>
          <p:cNvSpPr>
            <a:spLocks noGrp="1"/>
          </p:cNvSpPr>
          <p:nvPr>
            <p:ph idx="1"/>
          </p:nvPr>
        </p:nvSpPr>
        <p:spPr>
          <a:xfrm>
            <a:off x="4637990" y="1642831"/>
            <a:ext cx="4342076" cy="4936695"/>
          </a:xfrm>
        </p:spPr>
        <p:txBody>
          <a:bodyPr/>
          <a:lstStyle/>
          <a:p>
            <a:pPr lvl="2"/>
            <a:r>
              <a:rPr lang="en-NZ" altLang="en-US" sz="1800" dirty="0">
                <a:solidFill>
                  <a:schemeClr val="tx1"/>
                </a:solidFill>
              </a:rPr>
              <a:t>Buildings on Campus</a:t>
            </a:r>
          </a:p>
          <a:p>
            <a:r>
              <a:rPr lang="en-NZ" sz="1400" dirty="0">
                <a:solidFill>
                  <a:schemeClr val="tx1"/>
                </a:solidFill>
              </a:rPr>
              <a:t>At every building entrance on campus, there will be QR code posters. All learners and staff are required to sign in by scanning the QR code for each building they enter. If the learner or staff member does not have a smart phone, they must sign in on the physical sign-in sheet provided.</a:t>
            </a:r>
          </a:p>
          <a:p>
            <a:pPr lvl="0"/>
            <a:r>
              <a:rPr lang="en-NZ" sz="1800" dirty="0">
                <a:solidFill>
                  <a:schemeClr val="tx1"/>
                </a:solidFill>
              </a:rPr>
              <a:t>Turn on Bluetooth Tracing</a:t>
            </a:r>
          </a:p>
          <a:p>
            <a:pPr lvl="0"/>
            <a:r>
              <a:rPr lang="en-NZ" sz="1400" dirty="0">
                <a:solidFill>
                  <a:schemeClr val="tx1"/>
                </a:solidFill>
              </a:rPr>
              <a:t>The NZ COVID Tracer App has been updated to include Bluetooth tracing technology. Bluetooth tracing allows you to receive an alert if you have been near another app user who tests positive for COVID-19.</a:t>
            </a:r>
          </a:p>
          <a:p>
            <a:pPr lvl="2"/>
            <a:r>
              <a:rPr lang="en-NZ" altLang="en-US" sz="1800" dirty="0">
                <a:solidFill>
                  <a:schemeClr val="tx1"/>
                </a:solidFill>
              </a:rPr>
              <a:t>Shuttle Buses</a:t>
            </a:r>
          </a:p>
          <a:p>
            <a:r>
              <a:rPr lang="en-NZ" sz="1400" dirty="0">
                <a:solidFill>
                  <a:schemeClr val="tx1"/>
                </a:solidFill>
              </a:rPr>
              <a:t>There will also be QR codes for contact tracing on Unitec shuttle buses, as well as physical sign-in sheets if the user does not have a smart phone. Face coverings or masks will be mandatory on shuttle buses.</a:t>
            </a:r>
          </a:p>
        </p:txBody>
      </p:sp>
      <p:sp>
        <p:nvSpPr>
          <p:cNvPr id="7" name="Title 4">
            <a:extLst>
              <a:ext uri="{FF2B5EF4-FFF2-40B4-BE49-F238E27FC236}">
                <a16:creationId xmlns:a16="http://schemas.microsoft.com/office/drawing/2014/main" id="{EB9D9E62-C0AE-4FBF-AFA4-2445ACF85171}"/>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Contact Tracing</a:t>
            </a:r>
          </a:p>
        </p:txBody>
      </p:sp>
      <p:pic>
        <p:nvPicPr>
          <p:cNvPr id="8" name="Picture 7">
            <a:extLst>
              <a:ext uri="{FF2B5EF4-FFF2-40B4-BE49-F238E27FC236}">
                <a16:creationId xmlns:a16="http://schemas.microsoft.com/office/drawing/2014/main" id="{D47E4FAE-5741-44B7-932D-2BB338593A63}"/>
              </a:ext>
            </a:extLst>
          </p:cNvPr>
          <p:cNvPicPr>
            <a:picLocks noChangeAspect="1"/>
          </p:cNvPicPr>
          <p:nvPr/>
        </p:nvPicPr>
        <p:blipFill>
          <a:blip r:embed="rId2"/>
          <a:stretch>
            <a:fillRect/>
          </a:stretch>
        </p:blipFill>
        <p:spPr>
          <a:xfrm>
            <a:off x="217246" y="1762869"/>
            <a:ext cx="4288766" cy="4613321"/>
          </a:xfrm>
          <a:prstGeom prst="rect">
            <a:avLst/>
          </a:prstGeom>
        </p:spPr>
      </p:pic>
    </p:spTree>
    <p:extLst>
      <p:ext uri="{BB962C8B-B14F-4D97-AF65-F5344CB8AC3E}">
        <p14:creationId xmlns:p14="http://schemas.microsoft.com/office/powerpoint/2010/main" val="197931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860" y="1590874"/>
            <a:ext cx="5013065" cy="2014800"/>
          </a:xfrm>
        </p:spPr>
        <p:txBody>
          <a:bodyPr/>
          <a:lstStyle/>
          <a:p>
            <a:endParaRPr lang="en-NZ" sz="1400" dirty="0">
              <a:solidFill>
                <a:srgbClr val="0070C0"/>
              </a:solidFill>
            </a:endParaRPr>
          </a:p>
          <a:p>
            <a:r>
              <a:rPr lang="en-NZ" dirty="0">
                <a:solidFill>
                  <a:schemeClr val="tx1"/>
                </a:solidFill>
              </a:rPr>
              <a:t>Physical Distancing</a:t>
            </a:r>
          </a:p>
          <a:p>
            <a:r>
              <a:rPr lang="en-NZ" sz="1600" dirty="0">
                <a:solidFill>
                  <a:schemeClr val="tx1"/>
                </a:solidFill>
              </a:rPr>
              <a:t>Physical distancing of a minimum of 1 metre will apply in the learning space and office area and minimum of 2 metres around campus.</a:t>
            </a:r>
          </a:p>
          <a:p>
            <a:endParaRPr lang="en-NZ" sz="1400" dirty="0">
              <a:solidFill>
                <a:srgbClr val="FF0000"/>
              </a:solidFill>
            </a:endParaRPr>
          </a:p>
          <a:p>
            <a:endParaRPr lang="en-NZ" sz="1400" dirty="0"/>
          </a:p>
          <a:p>
            <a:endParaRPr lang="en-NZ" sz="1400" dirty="0">
              <a:solidFill>
                <a:srgbClr val="0070C0"/>
              </a:solidFill>
            </a:endParaRPr>
          </a:p>
        </p:txBody>
      </p:sp>
      <p:sp>
        <p:nvSpPr>
          <p:cNvPr id="8" name="Title 4">
            <a:extLst>
              <a:ext uri="{FF2B5EF4-FFF2-40B4-BE49-F238E27FC236}">
                <a16:creationId xmlns:a16="http://schemas.microsoft.com/office/drawing/2014/main" id="{FC8F678C-3BF3-4BD7-8D77-C8FA57A6511D}"/>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700" b="1" dirty="0"/>
              <a:t>Physical Distancing &amp; Face Coverings</a:t>
            </a:r>
          </a:p>
        </p:txBody>
      </p:sp>
      <p:pic>
        <p:nvPicPr>
          <p:cNvPr id="3" name="Picture 2">
            <a:extLst>
              <a:ext uri="{FF2B5EF4-FFF2-40B4-BE49-F238E27FC236}">
                <a16:creationId xmlns:a16="http://schemas.microsoft.com/office/drawing/2014/main" id="{FFCAFF1B-7619-48FB-A46D-FCC507BC1ED4}"/>
              </a:ext>
            </a:extLst>
          </p:cNvPr>
          <p:cNvPicPr>
            <a:picLocks noChangeAspect="1"/>
          </p:cNvPicPr>
          <p:nvPr/>
        </p:nvPicPr>
        <p:blipFill rotWithShape="1">
          <a:blip r:embed="rId2"/>
          <a:srcRect t="1743"/>
          <a:stretch/>
        </p:blipFill>
        <p:spPr>
          <a:xfrm>
            <a:off x="6153608" y="1165762"/>
            <a:ext cx="2462491" cy="2439912"/>
          </a:xfrm>
          <a:prstGeom prst="rect">
            <a:avLst/>
          </a:prstGeom>
        </p:spPr>
      </p:pic>
      <p:sp>
        <p:nvSpPr>
          <p:cNvPr id="7" name="TextBox 6">
            <a:extLst>
              <a:ext uri="{FF2B5EF4-FFF2-40B4-BE49-F238E27FC236}">
                <a16:creationId xmlns:a16="http://schemas.microsoft.com/office/drawing/2014/main" id="{AF1F4AE1-4269-4261-8334-485CEAE8C4A2}"/>
              </a:ext>
            </a:extLst>
          </p:cNvPr>
          <p:cNvSpPr txBox="1"/>
          <p:nvPr/>
        </p:nvSpPr>
        <p:spPr>
          <a:xfrm>
            <a:off x="483859" y="3874958"/>
            <a:ext cx="5013065" cy="2665345"/>
          </a:xfrm>
          <a:prstGeom prst="rect">
            <a:avLst/>
          </a:prstGeom>
          <a:noFill/>
        </p:spPr>
        <p:txBody>
          <a:bodyPr wrap="square" rtlCol="0">
            <a:spAutoFit/>
          </a:bodyPr>
          <a:lstStyle/>
          <a:p>
            <a:pPr marL="0" lvl="2">
              <a:spcBef>
                <a:spcPct val="20000"/>
              </a:spcBef>
            </a:pPr>
            <a:r>
              <a:rPr lang="en-NZ" altLang="en-US" sz="2000" dirty="0">
                <a:latin typeface="Verdana" pitchFamily="34" charset="0"/>
                <a:ea typeface="Verdana" pitchFamily="34" charset="0"/>
                <a:cs typeface="Verdana" pitchFamily="34" charset="0"/>
              </a:rPr>
              <a:t>Wearing a Mask or Face Covering</a:t>
            </a:r>
          </a:p>
          <a:p>
            <a:pPr marL="0" lvl="2">
              <a:spcBef>
                <a:spcPct val="20000"/>
              </a:spcBef>
            </a:pPr>
            <a:r>
              <a:rPr lang="en-NZ" altLang="en-US" sz="1600" dirty="0">
                <a:latin typeface="Verdana" pitchFamily="34" charset="0"/>
                <a:ea typeface="Verdana" pitchFamily="34" charset="0"/>
                <a:cs typeface="Verdana" pitchFamily="34" charset="0"/>
              </a:rPr>
              <a:t>If physical distancing of 1-2m cannot be maintained, learners and staff are required to wear a mask or face covering. Learners and staff must bring their own face covering to campus. If forgotten, masks will be available for purchase in Breaktime at Mount Albert and at reception at Waitakere. It is a legal requirement to wear a face covering on public transport.</a:t>
            </a:r>
          </a:p>
        </p:txBody>
      </p:sp>
      <p:pic>
        <p:nvPicPr>
          <p:cNvPr id="9" name="Picture 4" descr="How To Wear A Mask. Woman Gag With Worry Gesture.&amp;quot;">
            <a:extLst>
              <a:ext uri="{FF2B5EF4-FFF2-40B4-BE49-F238E27FC236}">
                <a16:creationId xmlns:a16="http://schemas.microsoft.com/office/drawing/2014/main" id="{A55B6E51-C4BD-43EF-BB3A-5FA8333B5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255" y="4138088"/>
            <a:ext cx="3211195" cy="2139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1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&gt;&gt;Health and Safety</a:t>
            </a:r>
            <a:endParaRPr lang="en-NZ" dirty="0"/>
          </a:p>
        </p:txBody>
      </p:sp>
      <p:pic>
        <p:nvPicPr>
          <p:cNvPr id="7" name="Picture 6"/>
          <p:cNvPicPr>
            <a:picLocks noChangeAspect="1"/>
          </p:cNvPicPr>
          <p:nvPr/>
        </p:nvPicPr>
        <p:blipFill rotWithShape="1">
          <a:blip r:embed="rId2"/>
          <a:srcRect t="1724" b="2699"/>
          <a:stretch/>
        </p:blipFill>
        <p:spPr>
          <a:xfrm>
            <a:off x="1498346" y="2013528"/>
            <a:ext cx="6147308" cy="3793547"/>
          </a:xfrm>
          <a:prstGeom prst="rect">
            <a:avLst/>
          </a:prstGeom>
        </p:spPr>
      </p:pic>
      <p:sp>
        <p:nvSpPr>
          <p:cNvPr id="8" name="Title 4">
            <a:extLst>
              <a:ext uri="{FF2B5EF4-FFF2-40B4-BE49-F238E27FC236}">
                <a16:creationId xmlns:a16="http://schemas.microsoft.com/office/drawing/2014/main" id="{DD610843-B173-44FE-9BFF-600F3899F8AE}"/>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How to Safely Put on a Face Mask</a:t>
            </a:r>
          </a:p>
        </p:txBody>
      </p:sp>
    </p:spTree>
    <p:extLst>
      <p:ext uri="{BB962C8B-B14F-4D97-AF65-F5344CB8AC3E}">
        <p14:creationId xmlns:p14="http://schemas.microsoft.com/office/powerpoint/2010/main" val="104840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5436A802B59C4A9B8463C8EF4C5AE3" ma:contentTypeVersion="13" ma:contentTypeDescription="Create a new document." ma:contentTypeScope="" ma:versionID="45554012a8450f992f28e9e84cc0ec1a">
  <xsd:schema xmlns:xsd="http://www.w3.org/2001/XMLSchema" xmlns:xs="http://www.w3.org/2001/XMLSchema" xmlns:p="http://schemas.microsoft.com/office/2006/metadata/properties" xmlns:ns3="5a4b7a38-5013-4e14-8de8-93c134e37480" xmlns:ns4="0d766493-6b22-49cb-af4f-50fd413d0733" targetNamespace="http://schemas.microsoft.com/office/2006/metadata/properties" ma:root="true" ma:fieldsID="69593d5c8fee66a8a4d841190c380549" ns3:_="" ns4:_="">
    <xsd:import namespace="5a4b7a38-5013-4e14-8de8-93c134e37480"/>
    <xsd:import namespace="0d766493-6b22-49cb-af4f-50fd413d07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b7a38-5013-4e14-8de8-93c134e374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766493-6b22-49cb-af4f-50fd413d07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F6AFC-9652-44CB-89FB-EF915D18F00A}">
  <ds:schemaRefs>
    <ds:schemaRef ds:uri="http://schemas.microsoft.com/sharepoint/v3/contenttype/forms"/>
  </ds:schemaRefs>
</ds:datastoreItem>
</file>

<file path=customXml/itemProps2.xml><?xml version="1.0" encoding="utf-8"?>
<ds:datastoreItem xmlns:ds="http://schemas.openxmlformats.org/officeDocument/2006/customXml" ds:itemID="{F5248A46-C690-4BCB-8EB6-9FB7BA99F73D}">
  <ds:schemaRef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0d766493-6b22-49cb-af4f-50fd413d0733"/>
    <ds:schemaRef ds:uri="5a4b7a38-5013-4e14-8de8-93c134e37480"/>
  </ds:schemaRefs>
</ds:datastoreItem>
</file>

<file path=customXml/itemProps3.xml><?xml version="1.0" encoding="utf-8"?>
<ds:datastoreItem xmlns:ds="http://schemas.openxmlformats.org/officeDocument/2006/customXml" ds:itemID="{C0E07ED7-9E08-453B-8402-187B37E47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b7a38-5013-4e14-8de8-93c134e37480"/>
    <ds:schemaRef ds:uri="0d766493-6b22-49cb-af4f-50fd413d0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UnitecCorporatePowerPointtemplate_NEW (1)</Template>
  <TotalTime>0</TotalTime>
  <Words>885</Words>
  <Application>Microsoft Office PowerPoint</Application>
  <PresentationFormat>On-screen Show (4:3)</PresentationFormat>
  <Paragraphs>64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Office Theme</vt:lpstr>
      <vt:lpstr>COVID-19 Health and Safety Refresher Alert Level 2 February 2021 </vt:lpstr>
      <vt:lpstr>Contents</vt:lpstr>
      <vt:lpstr>Individual Roles and Responsibilities</vt:lpstr>
      <vt:lpstr>Individual Roles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2020-04-20T21:48:54Z</dcterms:created>
  <dcterms:modified xsi:type="dcterms:W3CDTF">2021-02-18T22:54:17Z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0x010100575436A802B59C4A9B8463C8EF4C5AE3</vt:lpwstr>
  </property>
</Properties>
</file>