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827" r:id="rId5"/>
  </p:sldMasterIdLst>
  <p:notesMasterIdLst>
    <p:notesMasterId r:id="rId18"/>
  </p:notesMasterIdLst>
  <p:handoutMasterIdLst>
    <p:handoutMasterId r:id="rId19"/>
  </p:handoutMasterIdLst>
  <p:sldIdLst>
    <p:sldId id="265" r:id="rId6"/>
    <p:sldId id="276" r:id="rId7"/>
    <p:sldId id="279" r:id="rId8"/>
    <p:sldId id="287" r:id="rId9"/>
    <p:sldId id="278" r:id="rId10"/>
    <p:sldId id="277" r:id="rId11"/>
    <p:sldId id="286" r:id="rId12"/>
    <p:sldId id="280" r:id="rId13"/>
    <p:sldId id="283" r:id="rId14"/>
    <p:sldId id="284" r:id="rId15"/>
    <p:sldId id="273" r:id="rId16"/>
    <p:sldId id="257" r:id="rId17"/>
  </p:sldIdLst>
  <p:sldSz cx="9144000" cy="6858000" type="screen4x3"/>
  <p:notesSz cx="6858000" cy="9144000"/>
  <p:defaultTex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F7E1D"/>
    <a:srgbClr val="2E7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660"/>
  </p:normalViewPr>
  <p:slideViewPr>
    <p:cSldViewPr snapToGrid="0" snapToObjects="1">
      <p:cViewPr varScale="1">
        <p:scale>
          <a:sx n="114" d="100"/>
          <a:sy n="114" d="100"/>
        </p:scale>
        <p:origin x="1386" y="11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E1DA9E5-4C26-478B-A558-7859D3EF68C0}" type="datetimeFigureOut">
              <a:rPr lang="en-NZ"/>
              <a:pPr>
                <a:defRPr/>
              </a:pPr>
              <a:t>17/02/2021</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B92BDBE-7A96-448E-8E37-1AB71D02179C}" type="slidenum">
              <a:rPr lang="en-NZ" altLang="en-US"/>
              <a:pPr/>
              <a:t>‹#›</a:t>
            </a:fld>
            <a:endParaRPr lang="en-NZ"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A22CF28-F90E-4410-9020-90673631494A}" type="datetimeFigureOut">
              <a:rPr lang="en-US"/>
              <a:pPr>
                <a:defRPr/>
              </a:pPr>
              <a:t>2/17/2021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32C44FE-20E9-4044-AFDB-2438FDA55BD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tLang="en-US" dirty="0"/>
              <a:t>Use title slide layout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521CE0-89ED-4A74-934D-5E9E83B1CB28}"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288B37-7F56-0642-874A-2A90DD4D1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364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326814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fld id="{4146B750-48B1-49D6-874F-5EE04D6C8C4D}" type="datetime1">
              <a:rPr lang="en-NZ"/>
              <a:pPr>
                <a:defRPr/>
              </a:pPr>
              <a:t>17/02/2021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5" name="Slide Number Placeholder 5"/>
          <p:cNvSpPr>
            <a:spLocks noGrp="1"/>
          </p:cNvSpPr>
          <p:nvPr>
            <p:ph type="sldNum" sz="quarter" idx="12"/>
          </p:nvPr>
        </p:nvSpPr>
        <p:spPr/>
        <p:txBody>
          <a:bodyPr/>
          <a:lstStyle>
            <a:lvl1pPr>
              <a:defRPr/>
            </a:lvl1pPr>
          </a:lstStyle>
          <a:p>
            <a:fld id="{AE654198-0933-4AA5-9F35-72AD85A7F976}" type="slidenum">
              <a:rPr lang="en-US" altLang="en-US"/>
              <a:pPr/>
              <a:t>‹#›</a:t>
            </a:fld>
            <a:endParaRPr lang="en-US" altLang="en-US" dirty="0"/>
          </a:p>
        </p:txBody>
      </p:sp>
    </p:spTree>
    <p:extLst>
      <p:ext uri="{BB962C8B-B14F-4D97-AF65-F5344CB8AC3E}">
        <p14:creationId xmlns:p14="http://schemas.microsoft.com/office/powerpoint/2010/main" val="21015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80989"/>
            <a:ext cx="3008313" cy="1043283"/>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871268"/>
            <a:ext cx="5111750"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14551"/>
            <a:ext cx="3008313"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fld id="{41E28070-9461-4BDC-A37C-1DA762F228BB}" type="datetime1">
              <a:rPr lang="en-NZ"/>
              <a:pPr>
                <a:defRPr/>
              </a:pPr>
              <a:t>17/02/2021</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fld id="{22E34DFD-DD1F-4FFB-9CCE-D417B1E7EDE1}" type="slidenum">
              <a:rPr lang="en-US" altLang="en-US"/>
              <a:pPr/>
              <a:t>‹#›</a:t>
            </a:fld>
            <a:endParaRPr lang="en-US" altLang="en-US" dirty="0"/>
          </a:p>
        </p:txBody>
      </p:sp>
    </p:spTree>
    <p:extLst>
      <p:ext uri="{BB962C8B-B14F-4D97-AF65-F5344CB8AC3E}">
        <p14:creationId xmlns:p14="http://schemas.microsoft.com/office/powerpoint/2010/main" val="243291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6927"/>
            <a:ext cx="54864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fld id="{4AE5559D-D2E6-46BC-81D1-60B9C1BA5934}" type="datetime1">
              <a:rPr lang="en-NZ"/>
              <a:pPr>
                <a:defRPr/>
              </a:pPr>
              <a:t>17/02/2021</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fld id="{62DD238E-94A4-4CDB-A84A-91CB58C03797}" type="slidenum">
              <a:rPr lang="en-US" altLang="en-US"/>
              <a:pPr/>
              <a:t>‹#›</a:t>
            </a:fld>
            <a:endParaRPr lang="en-US" altLang="en-US" dirty="0"/>
          </a:p>
        </p:txBody>
      </p:sp>
    </p:spTree>
    <p:extLst>
      <p:ext uri="{BB962C8B-B14F-4D97-AF65-F5344CB8AC3E}">
        <p14:creationId xmlns:p14="http://schemas.microsoft.com/office/powerpoint/2010/main" val="413329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70525"/>
            <a:ext cx="8229600" cy="1030805"/>
          </a:xfrm>
        </p:spPr>
        <p:txBody>
          <a:bodyPr/>
          <a:lstStyle/>
          <a:p>
            <a:r>
              <a:rPr lang="en-US"/>
              <a:t>Click to edit Master title style</a:t>
            </a:r>
          </a:p>
        </p:txBody>
      </p:sp>
      <p:sp>
        <p:nvSpPr>
          <p:cNvPr id="3" name="Vertical Text Placeholder 2"/>
          <p:cNvSpPr>
            <a:spLocks noGrp="1"/>
          </p:cNvSpPr>
          <p:nvPr>
            <p:ph type="body" orient="vert" idx="1"/>
          </p:nvPr>
        </p:nvSpPr>
        <p:spPr>
          <a:xfrm>
            <a:off x="457200" y="2044460"/>
            <a:ext cx="82296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B66E1C4-C5C9-4687-AFA1-01A97F74E73F}" type="datetime1">
              <a:rPr lang="en-NZ"/>
              <a:pPr>
                <a:defRPr/>
              </a:pPr>
              <a:t>17/02/2021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0A154653-97AE-47BD-947D-E5CF9B4BAD9A}" type="slidenum">
              <a:rPr lang="en-US" altLang="en-US"/>
              <a:pPr/>
              <a:t>‹#›</a:t>
            </a:fld>
            <a:endParaRPr lang="en-US" altLang="en-US" dirty="0"/>
          </a:p>
        </p:txBody>
      </p:sp>
    </p:spTree>
    <p:extLst>
      <p:ext uri="{BB962C8B-B14F-4D97-AF65-F5344CB8AC3E}">
        <p14:creationId xmlns:p14="http://schemas.microsoft.com/office/powerpoint/2010/main" val="13581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1043796"/>
            <a:ext cx="2057400" cy="50823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43796"/>
            <a:ext cx="6019800" cy="50823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39D18B-7A7F-4853-B3BC-7F7114A05B62}" type="datetime1">
              <a:rPr lang="en-NZ"/>
              <a:pPr>
                <a:defRPr/>
              </a:pPr>
              <a:t>17/02/2021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0CF83A83-2E4E-4404-BA14-A51CA2B5BC68}" type="slidenum">
              <a:rPr lang="en-US" altLang="en-US"/>
              <a:pPr/>
              <a:t>‹#›</a:t>
            </a:fld>
            <a:endParaRPr lang="en-US" altLang="en-US" dirty="0"/>
          </a:p>
        </p:txBody>
      </p:sp>
    </p:spTree>
    <p:extLst>
      <p:ext uri="{BB962C8B-B14F-4D97-AF65-F5344CB8AC3E}">
        <p14:creationId xmlns:p14="http://schemas.microsoft.com/office/powerpoint/2010/main" val="53223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1712069"/>
            <a:ext cx="7886700" cy="3067152"/>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br>
              <a:rPr lang="en-US" dirty="0"/>
            </a:br>
            <a:br>
              <a:rPr lang="en-US" dirty="0"/>
            </a:br>
            <a:br>
              <a:rPr lang="en-US" dirty="0"/>
            </a:br>
            <a:r>
              <a:rPr lang="en-US" dirty="0"/>
              <a:t>Click to edit Master title style</a:t>
            </a:r>
          </a:p>
        </p:txBody>
      </p:sp>
      <p:sp>
        <p:nvSpPr>
          <p:cNvPr id="3" name="Date Placeholder 2"/>
          <p:cNvSpPr>
            <a:spLocks noGrp="1"/>
          </p:cNvSpPr>
          <p:nvPr>
            <p:ph type="dt" sz="half" idx="10"/>
          </p:nvPr>
        </p:nvSpPr>
        <p:spPr/>
        <p:txBody>
          <a:bodyPr/>
          <a:lstStyle/>
          <a:p>
            <a:fld id="{7A7CB1D4-0ABF-884B-8689-C4FD95B54EAB}" type="datetimeFigureOut">
              <a:rPr lang="en-US" smtClean="0"/>
              <a:pPr/>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595C40-6CA9-DD4D-B71C-198BA9FAC835}"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8245" y="5378676"/>
            <a:ext cx="574210" cy="1160236"/>
          </a:xfrm>
          <a:prstGeom prst="rect">
            <a:avLst/>
          </a:prstGeom>
        </p:spPr>
      </p:pic>
    </p:spTree>
    <p:extLst>
      <p:ext uri="{BB962C8B-B14F-4D97-AF65-F5344CB8AC3E}">
        <p14:creationId xmlns:p14="http://schemas.microsoft.com/office/powerpoint/2010/main" val="4045571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7A7CB1D4-0ABF-884B-8689-C4FD95B54EAB}"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8245" y="5378676"/>
            <a:ext cx="574210" cy="1160236"/>
          </a:xfrm>
          <a:prstGeom prst="rect">
            <a:avLst/>
          </a:prstGeom>
        </p:spPr>
      </p:pic>
    </p:spTree>
    <p:extLst>
      <p:ext uri="{BB962C8B-B14F-4D97-AF65-F5344CB8AC3E}">
        <p14:creationId xmlns:p14="http://schemas.microsoft.com/office/powerpoint/2010/main" val="115447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A7CB1D4-0ABF-884B-8689-C4FD95B54EAB}"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8256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7A7CB1D4-0ABF-884B-8689-C4FD95B54EAB}" type="datetimeFigureOut">
              <a:rPr lang="en-US" smtClean="0"/>
              <a:pPr/>
              <a:t>2/16/2021</a:t>
            </a:fld>
            <a:endParaRPr lang="en-US" dirty="0"/>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81595C40-6CA9-DD4D-B71C-198BA9FAC835}"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890" y="418479"/>
            <a:ext cx="739267" cy="126427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8245" y="5378676"/>
            <a:ext cx="574210" cy="1160236"/>
          </a:xfrm>
          <a:prstGeom prst="rect">
            <a:avLst/>
          </a:prstGeom>
        </p:spPr>
      </p:pic>
    </p:spTree>
    <p:extLst>
      <p:ext uri="{BB962C8B-B14F-4D97-AF65-F5344CB8AC3E}">
        <p14:creationId xmlns:p14="http://schemas.microsoft.com/office/powerpoint/2010/main" val="3839951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7A7CB1D4-0ABF-884B-8689-C4FD95B54EAB}" type="datetimeFigureOut">
              <a:rPr lang="en-US" smtClean="0"/>
              <a:pPr/>
              <a:t>2/16/2021</a:t>
            </a:fld>
            <a:endParaRPr lang="en-US" dirty="0"/>
          </a:p>
        </p:txBody>
      </p:sp>
      <p:sp>
        <p:nvSpPr>
          <p:cNvPr id="6" name="Footer Placeholder 5"/>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210555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US"/>
              <a:t>Click to edit Master title style</a:t>
            </a:r>
            <a:endParaRPr lang="en-US" dirty="0"/>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F41E82BA-854F-4751-AFE4-A50A3E9E364C}" type="datetime1">
              <a:rPr lang="en-NZ"/>
              <a:pPr>
                <a:defRPr/>
              </a:pPr>
              <a:t>17/02/2021</a:t>
            </a:fld>
            <a:endParaRPr lang="en-NZ" dirty="0"/>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dirty="0"/>
              <a:t>&gt;&gt;DEPARTMENT TITLE EDIT IN HEADER &amp; FOOTER</a:t>
            </a:r>
          </a:p>
        </p:txBody>
      </p:sp>
      <p:sp>
        <p:nvSpPr>
          <p:cNvPr id="9"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CA39983-A1A2-47B0-AD42-A8AAE2429231}" type="slidenum">
              <a:rPr lang="en-NZ" altLang="en-US"/>
              <a:pPr/>
              <a:t>‹#›</a:t>
            </a:fld>
            <a:endParaRPr lang="en-NZ" altLang="en-US" dirty="0"/>
          </a:p>
        </p:txBody>
      </p:sp>
    </p:spTree>
    <p:extLst>
      <p:ext uri="{BB962C8B-B14F-4D97-AF65-F5344CB8AC3E}">
        <p14:creationId xmlns:p14="http://schemas.microsoft.com/office/powerpoint/2010/main" val="1264780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7CB1D4-0ABF-884B-8689-C4FD95B54EAB}" type="datetimeFigureOut">
              <a:rPr lang="en-US" smtClean="0"/>
              <a:pPr/>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35496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CB1D4-0ABF-884B-8689-C4FD95B54EAB}" type="datetimeFigureOut">
              <a:rPr lang="en-US" smtClean="0"/>
              <a:pPr/>
              <a:t>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55651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841" y="5133068"/>
            <a:ext cx="574210" cy="1160236"/>
          </a:xfrm>
          <a:prstGeom prst="rect">
            <a:avLst/>
          </a:prstGeom>
        </p:spPr>
      </p:pic>
    </p:spTree>
    <p:extLst>
      <p:ext uri="{BB962C8B-B14F-4D97-AF65-F5344CB8AC3E}">
        <p14:creationId xmlns:p14="http://schemas.microsoft.com/office/powerpoint/2010/main" val="303072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841" y="5133068"/>
            <a:ext cx="574210" cy="116023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193611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A7CB1D4-0ABF-884B-8689-C4FD95B54EAB}"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2666695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7CB1D4-0ABF-884B-8689-C4FD95B54EAB}"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95C40-6CA9-DD4D-B71C-198BA9FAC835}" type="slidenum">
              <a:rPr lang="en-US" smtClean="0"/>
              <a:pPr/>
              <a:t>‹#›</a:t>
            </a:fld>
            <a:endParaRPr lang="en-US"/>
          </a:p>
        </p:txBody>
      </p:sp>
    </p:spTree>
    <p:extLst>
      <p:ext uri="{BB962C8B-B14F-4D97-AF65-F5344CB8AC3E}">
        <p14:creationId xmlns:p14="http://schemas.microsoft.com/office/powerpoint/2010/main" val="3120503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116643"/>
            <a:ext cx="2057400" cy="365125"/>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7CB1D4-0ABF-884B-8689-C4FD95B54EAB}" type="datetimeFigureOut">
              <a:rPr lang="en-US" smtClean="0"/>
              <a:pPr/>
              <a:t>2/16/2021</a:t>
            </a:fld>
            <a:endParaRPr lang="en-US" dirty="0"/>
          </a:p>
        </p:txBody>
      </p:sp>
      <p:sp>
        <p:nvSpPr>
          <p:cNvPr id="5" name="Footer Placeholder 4"/>
          <p:cNvSpPr>
            <a:spLocks noGrp="1"/>
          </p:cNvSpPr>
          <p:nvPr>
            <p:ph type="ftr" sz="quarter" idx="11"/>
          </p:nvPr>
        </p:nvSpPr>
        <p:spPr>
          <a:xfrm>
            <a:off x="3028950" y="6116643"/>
            <a:ext cx="3086100" cy="365125"/>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Text Placeholder 2"/>
          <p:cNvSpPr>
            <a:spLocks noGrp="1"/>
          </p:cNvSpPr>
          <p:nvPr>
            <p:ph type="body" idx="1"/>
          </p:nvPr>
        </p:nvSpPr>
        <p:spPr>
          <a:xfrm>
            <a:off x="623888" y="4589468"/>
            <a:ext cx="7886700" cy="1500187"/>
          </a:xfrm>
        </p:spPr>
        <p:txBody>
          <a:bodyPr>
            <a:normAutofit/>
          </a:bodyPr>
          <a:lstStyle>
            <a:lvl1pPr marL="0" indent="0">
              <a:buNone/>
              <a:defRPr sz="135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1595C40-6CA9-DD4D-B71C-198BA9FAC835}" type="slidenum">
              <a:rPr lang="en-US" smtClean="0"/>
              <a:pPr/>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8245" y="5378676"/>
            <a:ext cx="574210" cy="1160236"/>
          </a:xfrm>
          <a:prstGeom prst="rect">
            <a:avLst/>
          </a:prstGeom>
        </p:spPr>
      </p:pic>
    </p:spTree>
    <p:extLst>
      <p:ext uri="{BB962C8B-B14F-4D97-AF65-F5344CB8AC3E}">
        <p14:creationId xmlns:p14="http://schemas.microsoft.com/office/powerpoint/2010/main" val="224231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34852C79-2064-49BD-8BF4-6CC4B19BB053}" type="datetime1">
              <a:rPr lang="en-NZ"/>
              <a:pPr>
                <a:defRPr/>
              </a:pPr>
              <a:t>17/02/2021</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dirty="0"/>
              <a:t>&gt;&gt;DEPARTMENT TITLE EDIT IN HEADER &amp; FOOTER</a:t>
            </a: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8777A364-BF8F-4C3D-81BD-A7C6EF5A89B4}" type="slidenum">
              <a:rPr lang="en-NZ" altLang="en-US"/>
              <a:pPr/>
              <a:t>‹#›</a:t>
            </a:fld>
            <a:endParaRPr lang="en-NZ" altLang="en-US" dirty="0"/>
          </a:p>
        </p:txBody>
      </p:sp>
    </p:spTree>
    <p:extLst>
      <p:ext uri="{BB962C8B-B14F-4D97-AF65-F5344CB8AC3E}">
        <p14:creationId xmlns:p14="http://schemas.microsoft.com/office/powerpoint/2010/main" val="179811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93B9B2A1-9334-44ED-8B95-27A97DD93763}" type="datetime1">
              <a:rPr lang="en-NZ"/>
              <a:pPr>
                <a:defRPr/>
              </a:pPr>
              <a:t>17/02/2021</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dirty="0"/>
              <a:t>&gt;&gt;DEPARTMENT TITLE EDIT IN HEADER &amp; FOOTER</a:t>
            </a: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17E9F36-F23F-4AA5-8C67-9478B3C07650}" type="slidenum">
              <a:rPr lang="en-NZ" altLang="en-US"/>
              <a:pPr/>
              <a:t>‹#›</a:t>
            </a:fld>
            <a:endParaRPr lang="en-NZ" altLang="en-US" dirty="0"/>
          </a:p>
        </p:txBody>
      </p:sp>
    </p:spTree>
    <p:extLst>
      <p:ext uri="{BB962C8B-B14F-4D97-AF65-F5344CB8AC3E}">
        <p14:creationId xmlns:p14="http://schemas.microsoft.com/office/powerpoint/2010/main" val="179558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5EDA2D3-536B-47EC-8F14-DF13A4948714}" type="datetime1">
              <a:rPr lang="en-NZ"/>
              <a:pPr>
                <a:defRPr/>
              </a:pPr>
              <a:t>17/02/2021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AA12811D-2C35-4278-8B33-C0B68924B3CF}" type="slidenum">
              <a:rPr lang="en-US" altLang="en-US"/>
              <a:pPr/>
              <a:t>‹#›</a:t>
            </a:fld>
            <a:endParaRPr lang="en-US" altLang="en-US" dirty="0"/>
          </a:p>
        </p:txBody>
      </p:sp>
    </p:spTree>
    <p:extLst>
      <p:ext uri="{BB962C8B-B14F-4D97-AF65-F5344CB8AC3E}">
        <p14:creationId xmlns:p14="http://schemas.microsoft.com/office/powerpoint/2010/main" val="6957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6244FC5-0A56-44B2-8DCE-9DD805B3CECD}" type="datetime1">
              <a:rPr lang="en-NZ"/>
              <a:pPr>
                <a:defRPr/>
              </a:pPr>
              <a:t>17/02/2021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fld id="{9788E2FD-233C-4B97-9D25-9B3238836D8A}" type="slidenum">
              <a:rPr lang="en-US" altLang="en-US"/>
              <a:pPr/>
              <a:t>‹#›</a:t>
            </a:fld>
            <a:endParaRPr lang="en-US" altLang="en-US" dirty="0"/>
          </a:p>
        </p:txBody>
      </p:sp>
    </p:spTree>
    <p:extLst>
      <p:ext uri="{BB962C8B-B14F-4D97-AF65-F5344CB8AC3E}">
        <p14:creationId xmlns:p14="http://schemas.microsoft.com/office/powerpoint/2010/main" val="42575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54AFF0E6-E707-4D37-BAD7-148D27D7AAD9}" type="datetime1">
              <a:rPr lang="en-NZ"/>
              <a:pPr>
                <a:defRPr/>
              </a:pPr>
              <a:t>17/02/2021</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fld id="{72F2CA12-9334-43E6-B440-96E30AE4323B}" type="slidenum">
              <a:rPr lang="en-US" altLang="en-US"/>
              <a:pPr/>
              <a:t>‹#›</a:t>
            </a:fld>
            <a:endParaRPr lang="en-US" altLang="en-US" dirty="0"/>
          </a:p>
        </p:txBody>
      </p:sp>
    </p:spTree>
    <p:extLst>
      <p:ext uri="{BB962C8B-B14F-4D97-AF65-F5344CB8AC3E}">
        <p14:creationId xmlns:p14="http://schemas.microsoft.com/office/powerpoint/2010/main" val="418791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8A91509B-BE69-435B-BC70-9C0389CDD0FC}" type="datetime1">
              <a:rPr lang="en-NZ"/>
              <a:pPr>
                <a:defRPr/>
              </a:pPr>
              <a:t>17/02/2021</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10" name="Slide Number Placeholder 5"/>
          <p:cNvSpPr>
            <a:spLocks noGrp="1"/>
          </p:cNvSpPr>
          <p:nvPr>
            <p:ph type="sldNum" sz="quarter" idx="12"/>
          </p:nvPr>
        </p:nvSpPr>
        <p:spPr/>
        <p:txBody>
          <a:bodyPr/>
          <a:lstStyle>
            <a:lvl1pPr>
              <a:defRPr/>
            </a:lvl1pPr>
          </a:lstStyle>
          <a:p>
            <a:fld id="{0414AA90-3594-4019-B68E-D9B02B6538C5}" type="slidenum">
              <a:rPr lang="en-US" altLang="en-US"/>
              <a:pPr/>
              <a:t>‹#›</a:t>
            </a:fld>
            <a:endParaRPr lang="en-US" altLang="en-US" dirty="0"/>
          </a:p>
        </p:txBody>
      </p:sp>
    </p:spTree>
    <p:extLst>
      <p:ext uri="{BB962C8B-B14F-4D97-AF65-F5344CB8AC3E}">
        <p14:creationId xmlns:p14="http://schemas.microsoft.com/office/powerpoint/2010/main" val="4214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DF337C9D-32BF-4C6C-AB39-BCA7D247F50D}" type="datetime1">
              <a:rPr lang="en-NZ"/>
              <a:pPr>
                <a:defRPr/>
              </a:pPr>
              <a:t>17/02/2021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NZ" dirty="0"/>
              <a:t>&gt;&gt;DEPARTMENT TITLE EDIT IN HEADER &amp; FOOTER</a:t>
            </a:r>
          </a:p>
        </p:txBody>
      </p:sp>
      <p:sp>
        <p:nvSpPr>
          <p:cNvPr id="6" name="Slide Number Placeholder 5"/>
          <p:cNvSpPr>
            <a:spLocks noGrp="1"/>
          </p:cNvSpPr>
          <p:nvPr>
            <p:ph type="sldNum" sz="quarter" idx="12"/>
          </p:nvPr>
        </p:nvSpPr>
        <p:spPr/>
        <p:txBody>
          <a:bodyPr/>
          <a:lstStyle>
            <a:lvl1pPr>
              <a:defRPr/>
            </a:lvl1pPr>
          </a:lstStyle>
          <a:p>
            <a:fld id="{7DEF21CA-C5CA-443A-8B7C-0F3CFFF1B3BE}" type="slidenum">
              <a:rPr lang="en-US" altLang="en-US"/>
              <a:pPr/>
              <a:t>‹#›</a:t>
            </a:fld>
            <a:endParaRPr lang="en-US" altLang="en-US" dirty="0"/>
          </a:p>
        </p:txBody>
      </p:sp>
    </p:spTree>
    <p:extLst>
      <p:ext uri="{BB962C8B-B14F-4D97-AF65-F5344CB8AC3E}">
        <p14:creationId xmlns:p14="http://schemas.microsoft.com/office/powerpoint/2010/main" val="162080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E38A13-EA3A-4DE3-9BA2-5459146B40A8}" type="datetime1">
              <a:rPr lang="en-NZ"/>
              <a:pPr>
                <a:defRPr/>
              </a:pPr>
              <a:t>17/02/2021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a:t>&gt;&gt;DEPARTMENT TITLE EDIT IN HEADER &amp;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C93C14C-8C83-4CA2-9257-35B8521B00B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hf sldNum="0"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A7CB1D4-0ABF-884B-8689-C4FD95B54EAB}" type="datetimeFigureOut">
              <a:rPr lang="en-US" smtClean="0"/>
              <a:pPr/>
              <a:t>2/16/2021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278847002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l" defTabSz="685800" rtl="0" eaLnBrk="1" latinLnBrk="0" hangingPunct="1">
        <a:lnSpc>
          <a:spcPct val="90000"/>
        </a:lnSpc>
        <a:spcBef>
          <a:spcPct val="0"/>
        </a:spcBef>
        <a:buNone/>
        <a:defRPr sz="3300" kern="1200">
          <a:solidFill>
            <a:srgbClr val="92D050"/>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office.com/Pages/ResponsePage.aspx?id=sonzgIBzZ0u1J39xGleBMBnqlxWHveBJtFzQP5L5YkRUQklCUU0wM1RTVEtONERMRzhNQkJDWFBSUS4u"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eaLnBrk="1" hangingPunct="1">
              <a:defRPr/>
            </a:pPr>
            <a:r>
              <a:rPr lang="en-NZ" sz="4000" dirty="0"/>
              <a:t>COVID-19 Health and Safety Induction / Refresher</a:t>
            </a:r>
            <a:br>
              <a:rPr lang="en-NZ" sz="4000" dirty="0"/>
            </a:br>
            <a:r>
              <a:rPr lang="en-NZ" sz="4000" dirty="0"/>
              <a:t>Alert 3</a:t>
            </a:r>
            <a:br>
              <a:rPr lang="en-NZ" sz="4000" dirty="0"/>
            </a:br>
            <a:endParaRPr lang="en-NZ" dirty="0"/>
          </a:p>
        </p:txBody>
      </p:sp>
      <p:sp>
        <p:nvSpPr>
          <p:cNvPr id="7" name="Subtitle 6"/>
          <p:cNvSpPr>
            <a:spLocks noGrp="1"/>
          </p:cNvSpPr>
          <p:nvPr>
            <p:ph type="subTitle" idx="1"/>
          </p:nvPr>
        </p:nvSpPr>
        <p:spPr/>
        <p:txBody>
          <a:bodyPr/>
          <a:lstStyle/>
          <a:p>
            <a:pPr eaLnBrk="1" hangingPunct="1">
              <a:buFont typeface="Arial" charset="0"/>
              <a:buNone/>
              <a:defRPr/>
            </a:pPr>
            <a:r>
              <a:rPr lang="en-NZ" dirty="0">
                <a:solidFill>
                  <a:schemeClr val="bg1"/>
                </a:solidFill>
              </a:rPr>
              <a:t>For Unitec Staff and Learners</a:t>
            </a:r>
          </a:p>
          <a:p>
            <a:pPr eaLnBrk="1" hangingPunct="1">
              <a:buFont typeface="Arial" charset="0"/>
              <a:buNone/>
              <a:defRPr/>
            </a:pPr>
            <a:endParaRPr lang="en-NZ" dirty="0">
              <a:solidFill>
                <a:schemeClr val="bg1"/>
              </a:solidFill>
            </a:endParaRPr>
          </a:p>
          <a:p>
            <a:pPr eaLnBrk="1" hangingPunct="1">
              <a:buFont typeface="Arial" charset="0"/>
              <a:buNone/>
              <a:defRPr/>
            </a:pPr>
            <a:r>
              <a:rPr lang="en-NZ" dirty="0">
                <a:solidFill>
                  <a:schemeClr val="bg1"/>
                </a:solidFill>
              </a:rPr>
              <a:t>Revised – 15</a:t>
            </a:r>
            <a:r>
              <a:rPr lang="en-NZ" baseline="30000" dirty="0">
                <a:solidFill>
                  <a:schemeClr val="bg1"/>
                </a:solidFill>
              </a:rPr>
              <a:t>th</a:t>
            </a:r>
            <a:r>
              <a:rPr lang="en-NZ" dirty="0">
                <a:solidFill>
                  <a:schemeClr val="bg1"/>
                </a:solidFill>
              </a:rPr>
              <a:t> February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a:t>&gt;&gt;Health and Safety</a:t>
            </a:r>
            <a:endParaRPr lang="en-NZ" dirty="0"/>
          </a:p>
        </p:txBody>
      </p:sp>
      <p:pic>
        <p:nvPicPr>
          <p:cNvPr id="8" name="Picture 7"/>
          <p:cNvPicPr>
            <a:picLocks noChangeAspect="1"/>
          </p:cNvPicPr>
          <p:nvPr/>
        </p:nvPicPr>
        <p:blipFill rotWithShape="1">
          <a:blip r:embed="rId2"/>
          <a:srcRect t="2712" r="4520" b="1712"/>
          <a:stretch/>
        </p:blipFill>
        <p:spPr>
          <a:xfrm>
            <a:off x="1549908" y="2112390"/>
            <a:ext cx="6044183" cy="3732964"/>
          </a:xfrm>
          <a:prstGeom prst="rect">
            <a:avLst/>
          </a:prstGeom>
        </p:spPr>
      </p:pic>
      <p:sp>
        <p:nvSpPr>
          <p:cNvPr id="7" name="Title 4">
            <a:extLst>
              <a:ext uri="{FF2B5EF4-FFF2-40B4-BE49-F238E27FC236}">
                <a16:creationId xmlns:a16="http://schemas.microsoft.com/office/drawing/2014/main" id="{F46972A8-BB9E-4B81-A177-4AB354F2C9B7}"/>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How to Safely Remove a Face Mask</a:t>
            </a:r>
          </a:p>
        </p:txBody>
      </p:sp>
    </p:spTree>
    <p:extLst>
      <p:ext uri="{BB962C8B-B14F-4D97-AF65-F5344CB8AC3E}">
        <p14:creationId xmlns:p14="http://schemas.microsoft.com/office/powerpoint/2010/main" val="221807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974" y="1880504"/>
            <a:ext cx="6025466" cy="3774976"/>
          </a:xfrm>
        </p:spPr>
        <p:txBody>
          <a:bodyPr/>
          <a:lstStyle/>
          <a:p>
            <a:r>
              <a:rPr lang="en-NZ" dirty="0"/>
              <a:t>Cleaning Equipment/Materials</a:t>
            </a:r>
          </a:p>
          <a:p>
            <a:r>
              <a:rPr lang="en-NZ" sz="1600" dirty="0"/>
              <a:t>Learners are to sanitise surfaces and equipment that they have used. Staff will sanitise surfaces and equipment between classes.</a:t>
            </a:r>
          </a:p>
          <a:p>
            <a:r>
              <a:rPr lang="en-NZ" sz="1600" dirty="0"/>
              <a:t>Spray disinfectant for surfaces and cloths are available and spray bottles can be refilled/replaced at Goods &amp; Transport in Building 107. Please arrange top-ups as and when required. Please organise responsibility of these tasks within your team</a:t>
            </a:r>
          </a:p>
          <a:p>
            <a:endParaRPr lang="en-NZ" sz="1000" dirty="0"/>
          </a:p>
          <a:p>
            <a:r>
              <a:rPr lang="en-NZ" dirty="0"/>
              <a:t>Personal Hygiene</a:t>
            </a:r>
          </a:p>
          <a:p>
            <a:r>
              <a:rPr lang="en-NZ" sz="1600" dirty="0"/>
              <a:t>Staff and learners will wash their hands with soap for a minimum of 20 seconds, (or sanitise), and dry hands thoroughly before leaving. </a:t>
            </a:r>
          </a:p>
          <a:p>
            <a:endParaRPr lang="en-NZ" sz="1000" dirty="0"/>
          </a:p>
        </p:txBody>
      </p:sp>
      <p:sp>
        <p:nvSpPr>
          <p:cNvPr id="7" name="Title 4">
            <a:extLst>
              <a:ext uri="{FF2B5EF4-FFF2-40B4-BE49-F238E27FC236}">
                <a16:creationId xmlns:a16="http://schemas.microsoft.com/office/drawing/2014/main" id="{14537DE3-9058-4960-8DB5-CEC908C250D8}"/>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Leaving Unitec</a:t>
            </a:r>
          </a:p>
        </p:txBody>
      </p:sp>
      <p:pic>
        <p:nvPicPr>
          <p:cNvPr id="3" name="Picture 2">
            <a:extLst>
              <a:ext uri="{FF2B5EF4-FFF2-40B4-BE49-F238E27FC236}">
                <a16:creationId xmlns:a16="http://schemas.microsoft.com/office/drawing/2014/main" id="{4D72D865-85E6-450B-8765-F47DE43FD9A5}"/>
              </a:ext>
            </a:extLst>
          </p:cNvPr>
          <p:cNvPicPr>
            <a:picLocks noChangeAspect="1"/>
          </p:cNvPicPr>
          <p:nvPr/>
        </p:nvPicPr>
        <p:blipFill>
          <a:blip r:embed="rId2"/>
          <a:stretch>
            <a:fillRect/>
          </a:stretch>
        </p:blipFill>
        <p:spPr>
          <a:xfrm>
            <a:off x="6194012" y="3673341"/>
            <a:ext cx="2367686" cy="2906185"/>
          </a:xfrm>
          <a:prstGeom prst="rect">
            <a:avLst/>
          </a:prstGeom>
        </p:spPr>
      </p:pic>
      <p:pic>
        <p:nvPicPr>
          <p:cNvPr id="4" name="Picture 3">
            <a:extLst>
              <a:ext uri="{FF2B5EF4-FFF2-40B4-BE49-F238E27FC236}">
                <a16:creationId xmlns:a16="http://schemas.microsoft.com/office/drawing/2014/main" id="{A5093A7D-2603-4167-A8BF-31B1B39E0057}"/>
              </a:ext>
            </a:extLst>
          </p:cNvPr>
          <p:cNvPicPr>
            <a:picLocks noChangeAspect="1"/>
          </p:cNvPicPr>
          <p:nvPr/>
        </p:nvPicPr>
        <p:blipFill rotWithShape="1">
          <a:blip r:embed="rId3"/>
          <a:srcRect t="3029"/>
          <a:stretch/>
        </p:blipFill>
        <p:spPr>
          <a:xfrm>
            <a:off x="6166868" y="1168924"/>
            <a:ext cx="2421974" cy="2599068"/>
          </a:xfrm>
          <a:prstGeom prst="rect">
            <a:avLst/>
          </a:prstGeom>
        </p:spPr>
      </p:pic>
    </p:spTree>
    <p:extLst>
      <p:ext uri="{BB962C8B-B14F-4D97-AF65-F5344CB8AC3E}">
        <p14:creationId xmlns:p14="http://schemas.microsoft.com/office/powerpoint/2010/main" val="130975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593943"/>
          </a:xfrm>
        </p:spPr>
        <p:txBody>
          <a:bodyPr/>
          <a:lstStyle/>
          <a:p>
            <a:r>
              <a:rPr lang="en-US" dirty="0"/>
              <a:t>Confirmation</a:t>
            </a:r>
          </a:p>
        </p:txBody>
      </p:sp>
      <p:sp>
        <p:nvSpPr>
          <p:cNvPr id="3" name="Text Placeholder 2"/>
          <p:cNvSpPr>
            <a:spLocks noGrp="1"/>
          </p:cNvSpPr>
          <p:nvPr>
            <p:ph type="subTitle" idx="1"/>
          </p:nvPr>
        </p:nvSpPr>
        <p:spPr>
          <a:xfrm>
            <a:off x="1142999" y="2864224"/>
            <a:ext cx="7584141" cy="3025588"/>
          </a:xfrm>
        </p:spPr>
        <p:txBody>
          <a:bodyPr>
            <a:normAutofit/>
          </a:bodyPr>
          <a:lstStyle/>
          <a:p>
            <a:r>
              <a:rPr lang="en-US" dirty="0">
                <a:solidFill>
                  <a:schemeClr val="bg1"/>
                </a:solidFill>
              </a:rPr>
              <a:t>Please use the following link to confirm you have completed this refresher</a:t>
            </a:r>
          </a:p>
          <a:p>
            <a:r>
              <a:rPr lang="en-NZ" sz="2000" b="1" u="sng" dirty="0">
                <a:solidFill>
                  <a:schemeClr val="bg1"/>
                </a:solidFill>
                <a:hlinkClick r:id="rId3">
                  <a:extLst>
                    <a:ext uri="{A12FA001-AC4F-418D-AE19-62706E023703}">
                      <ahyp:hlinkClr xmlns:ahyp="http://schemas.microsoft.com/office/drawing/2018/hyperlinkcolor" val="tx"/>
                    </a:ext>
                  </a:extLst>
                </a:hlinkClick>
              </a:rPr>
              <a:t>H&amp;S Refresher</a:t>
            </a:r>
            <a:endParaRPr lang="en-NZ" sz="2000" b="1" dirty="0">
              <a:solidFill>
                <a:schemeClr val="bg1"/>
              </a:solidFill>
            </a:endParaRPr>
          </a:p>
          <a:p>
            <a:endParaRPr lang="en-US" dirty="0"/>
          </a:p>
          <a:p>
            <a:r>
              <a:rPr lang="en-US" dirty="0">
                <a:solidFill>
                  <a:schemeClr val="bg1"/>
                </a:solidFill>
              </a:rPr>
              <a:t>If this does not work copy and paste the following in to your browser</a:t>
            </a:r>
          </a:p>
          <a:p>
            <a:r>
              <a:rPr lang="en-US" sz="1400" dirty="0">
                <a:solidFill>
                  <a:schemeClr val="bg1"/>
                </a:solidFill>
                <a:hlinkClick r:id="rId3">
                  <a:extLst>
                    <a:ext uri="{A12FA001-AC4F-418D-AE19-62706E023703}">
                      <ahyp:hlinkClr xmlns:ahyp="http://schemas.microsoft.com/office/drawing/2018/hyperlinkcolor" val="tx"/>
                    </a:ext>
                  </a:extLst>
                </a:hlinkClick>
              </a:rPr>
              <a:t>https://forms.office.com/Pages/ResponsePage.aspx?id=sonzgIBzZ0u1J39xGleBMBnqlxWHveBJtFzQP5L5YkRUQklCUU0wM1RTVEtONERMRzhNQkJDWFBSUS4u</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17377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953" y="2235694"/>
            <a:ext cx="8030094" cy="3873415"/>
          </a:xfrm>
        </p:spPr>
        <p:txBody>
          <a:bodyPr/>
          <a:lstStyle/>
          <a:p>
            <a:endParaRPr lang="en-NZ" dirty="0"/>
          </a:p>
          <a:p>
            <a:r>
              <a:rPr lang="en-NZ" dirty="0"/>
              <a:t>Contents of this presentation are 10 slides detailing:</a:t>
            </a:r>
          </a:p>
          <a:p>
            <a:endParaRPr lang="en-NZ" dirty="0"/>
          </a:p>
          <a:p>
            <a:pPr marL="342900" indent="-342900" algn="just">
              <a:buFont typeface="Wingdings" panose="05000000000000000000" pitchFamily="2" charset="2"/>
              <a:buChar char="§"/>
            </a:pPr>
            <a:r>
              <a:rPr lang="en-NZ" sz="1600" dirty="0"/>
              <a:t>What you need to know before entering campus while in COVID-19 Alert Level 3</a:t>
            </a:r>
          </a:p>
          <a:p>
            <a:pPr marL="342900" indent="-342900" algn="just">
              <a:buFont typeface="Wingdings" panose="05000000000000000000" pitchFamily="2" charset="2"/>
              <a:buChar char="§"/>
            </a:pPr>
            <a:endParaRPr lang="en-NZ" sz="1600" dirty="0"/>
          </a:p>
          <a:p>
            <a:pPr marL="342900" indent="-342900" algn="just">
              <a:buFont typeface="Wingdings" panose="05000000000000000000" pitchFamily="2" charset="2"/>
              <a:buChar char="§"/>
            </a:pPr>
            <a:r>
              <a:rPr lang="en-NZ" sz="1600" dirty="0"/>
              <a:t>Information for while on campus</a:t>
            </a:r>
          </a:p>
          <a:p>
            <a:pPr marL="342900" indent="-342900" algn="just">
              <a:buFont typeface="Wingdings" panose="05000000000000000000" pitchFamily="2" charset="2"/>
              <a:buChar char="§"/>
            </a:pPr>
            <a:endParaRPr lang="en-NZ" sz="1600" dirty="0"/>
          </a:p>
          <a:p>
            <a:pPr marL="342900" indent="-342900" algn="just">
              <a:buFont typeface="Wingdings" panose="05000000000000000000" pitchFamily="2" charset="2"/>
              <a:buChar char="§"/>
            </a:pPr>
            <a:r>
              <a:rPr lang="en-NZ" sz="1600" dirty="0"/>
              <a:t>Leaving campus</a:t>
            </a:r>
          </a:p>
          <a:p>
            <a:pPr marL="342900" indent="-342900" algn="just">
              <a:buFont typeface="Wingdings" panose="05000000000000000000" pitchFamily="2" charset="2"/>
              <a:buChar char="§"/>
            </a:pPr>
            <a:endParaRPr lang="en-NZ" sz="1600" dirty="0"/>
          </a:p>
          <a:p>
            <a:pPr algn="just"/>
            <a:r>
              <a:rPr lang="en-NZ" dirty="0"/>
              <a:t>This presentation should take approximately 5-6 minutes.</a:t>
            </a:r>
          </a:p>
          <a:p>
            <a:endParaRPr lang="en-NZ" dirty="0"/>
          </a:p>
        </p:txBody>
      </p:sp>
      <p:sp>
        <p:nvSpPr>
          <p:cNvPr id="3" name="Title 2"/>
          <p:cNvSpPr>
            <a:spLocks noGrp="1"/>
          </p:cNvSpPr>
          <p:nvPr>
            <p:ph type="title"/>
          </p:nvPr>
        </p:nvSpPr>
        <p:spPr>
          <a:xfrm>
            <a:off x="1042163" y="340647"/>
            <a:ext cx="7878337" cy="508928"/>
          </a:xfrm>
        </p:spPr>
        <p:txBody>
          <a:bodyPr/>
          <a:lstStyle/>
          <a:p>
            <a:r>
              <a:rPr lang="en-NZ" sz="2800" b="1" dirty="0"/>
              <a:t>Contents</a:t>
            </a:r>
          </a:p>
        </p:txBody>
      </p:sp>
      <p:pic>
        <p:nvPicPr>
          <p:cNvPr id="5" name="Picture 4"/>
          <p:cNvPicPr>
            <a:picLocks noChangeAspect="1"/>
          </p:cNvPicPr>
          <p:nvPr/>
        </p:nvPicPr>
        <p:blipFill>
          <a:blip r:embed="rId2"/>
          <a:stretch>
            <a:fillRect/>
          </a:stretch>
        </p:blipFill>
        <p:spPr>
          <a:xfrm>
            <a:off x="7061733" y="986885"/>
            <a:ext cx="1981316" cy="1399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766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882" y="1666787"/>
            <a:ext cx="8624236" cy="2187898"/>
          </a:xfrm>
        </p:spPr>
        <p:txBody>
          <a:bodyPr/>
          <a:lstStyle/>
          <a:p>
            <a:r>
              <a:rPr lang="en-NZ" dirty="0"/>
              <a:t>Learners</a:t>
            </a:r>
          </a:p>
          <a:p>
            <a:r>
              <a:rPr lang="en-NZ" sz="1600" dirty="0"/>
              <a:t>Learners who are on campus will have the responsibility of managing their own health and safety by following Alert Level 3 procedures. This includes: wiping down anything they have touched or used before they leave, practicing good personal hygiene, scanning the QR codes for each building they enter for contact tracing purposes, and maintaining physical distancing of 1m if in cla</a:t>
            </a:r>
            <a:r>
              <a:rPr lang="en-NZ" sz="1600" dirty="0">
                <a:solidFill>
                  <a:schemeClr val="tx1"/>
                </a:solidFill>
              </a:rPr>
              <a:t>ss. Learners are strongly encouraged to wear face coverings while on campus.</a:t>
            </a:r>
            <a:endParaRPr lang="en-NZ" dirty="0">
              <a:solidFill>
                <a:schemeClr val="tx1"/>
              </a:solidFill>
            </a:endParaRPr>
          </a:p>
        </p:txBody>
      </p:sp>
      <p:sp>
        <p:nvSpPr>
          <p:cNvPr id="3" name="Title 2"/>
          <p:cNvSpPr>
            <a:spLocks noGrp="1"/>
          </p:cNvSpPr>
          <p:nvPr>
            <p:ph type="title"/>
          </p:nvPr>
        </p:nvSpPr>
        <p:spPr>
          <a:xfrm>
            <a:off x="898704" y="330193"/>
            <a:ext cx="7878337" cy="508928"/>
          </a:xfrm>
        </p:spPr>
        <p:txBody>
          <a:bodyPr/>
          <a:lstStyle/>
          <a:p>
            <a:r>
              <a:rPr lang="en-NZ" sz="2600" b="1" dirty="0"/>
              <a:t>Individual Roles and Responsibilities</a:t>
            </a:r>
          </a:p>
        </p:txBody>
      </p:sp>
      <p:pic>
        <p:nvPicPr>
          <p:cNvPr id="5" name="Picture 4">
            <a:extLst>
              <a:ext uri="{FF2B5EF4-FFF2-40B4-BE49-F238E27FC236}">
                <a16:creationId xmlns:a16="http://schemas.microsoft.com/office/drawing/2014/main" id="{9A3369F6-FC41-4072-B614-AF989EBDEA20}"/>
              </a:ext>
            </a:extLst>
          </p:cNvPr>
          <p:cNvPicPr>
            <a:picLocks noChangeAspect="1"/>
          </p:cNvPicPr>
          <p:nvPr/>
        </p:nvPicPr>
        <p:blipFill>
          <a:blip r:embed="rId2"/>
          <a:stretch>
            <a:fillRect/>
          </a:stretch>
        </p:blipFill>
        <p:spPr>
          <a:xfrm>
            <a:off x="2281656" y="4089666"/>
            <a:ext cx="4580688" cy="1736097"/>
          </a:xfrm>
          <a:prstGeom prst="rect">
            <a:avLst/>
          </a:prstGeom>
        </p:spPr>
      </p:pic>
    </p:spTree>
    <p:extLst>
      <p:ext uri="{BB962C8B-B14F-4D97-AF65-F5344CB8AC3E}">
        <p14:creationId xmlns:p14="http://schemas.microsoft.com/office/powerpoint/2010/main" val="239231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77EB0D8-9805-42D5-8F99-4C71FE556A1D}"/>
              </a:ext>
            </a:extLst>
          </p:cNvPr>
          <p:cNvSpPr>
            <a:spLocks noGrp="1"/>
          </p:cNvSpPr>
          <p:nvPr>
            <p:ph idx="1"/>
          </p:nvPr>
        </p:nvSpPr>
        <p:spPr>
          <a:xfrm>
            <a:off x="172361" y="1514622"/>
            <a:ext cx="8799277" cy="2179923"/>
          </a:xfrm>
        </p:spPr>
        <p:txBody>
          <a:bodyPr/>
          <a:lstStyle/>
          <a:p>
            <a:r>
              <a:rPr lang="en-NZ" dirty="0"/>
              <a:t>Teaching and Support Staff </a:t>
            </a:r>
          </a:p>
          <a:p>
            <a:r>
              <a:rPr lang="en-NZ" sz="1600" dirty="0"/>
              <a:t>All teaching and support staff must comply with all Alert Level 3 procedures. All staff are responsible for ensuring that learners are adhering to the required COVID-19 procedures while following the Alert Level 3 procedures themselves. This includes: wiping down anything they have touched or used before they leave, practicing good personal hygiene, scanning the QR codes for each building they enter for contact tracing purposes, and physical distancing of 1m if in a class or the </a:t>
            </a:r>
            <a:r>
              <a:rPr lang="en-NZ" sz="1600" dirty="0">
                <a:solidFill>
                  <a:schemeClr val="tx1"/>
                </a:solidFill>
              </a:rPr>
              <a:t>office. Staff are strongly encouraged to wear face coverings while on campus.</a:t>
            </a:r>
          </a:p>
        </p:txBody>
      </p:sp>
      <p:sp>
        <p:nvSpPr>
          <p:cNvPr id="9" name="Title 2">
            <a:extLst>
              <a:ext uri="{FF2B5EF4-FFF2-40B4-BE49-F238E27FC236}">
                <a16:creationId xmlns:a16="http://schemas.microsoft.com/office/drawing/2014/main" id="{AC571A4E-9528-4550-B890-1B8CC6641EEB}"/>
              </a:ext>
            </a:extLst>
          </p:cNvPr>
          <p:cNvSpPr>
            <a:spLocks noGrp="1"/>
          </p:cNvSpPr>
          <p:nvPr>
            <p:ph type="title"/>
          </p:nvPr>
        </p:nvSpPr>
        <p:spPr>
          <a:xfrm>
            <a:off x="898704" y="330193"/>
            <a:ext cx="7878337" cy="508928"/>
          </a:xfrm>
        </p:spPr>
        <p:txBody>
          <a:bodyPr/>
          <a:lstStyle/>
          <a:p>
            <a:r>
              <a:rPr lang="en-NZ" sz="2600" b="1" dirty="0"/>
              <a:t>Individual Roles and Responsibilities</a:t>
            </a:r>
          </a:p>
        </p:txBody>
      </p:sp>
      <p:pic>
        <p:nvPicPr>
          <p:cNvPr id="1026" name="Picture 1" descr="image010">
            <a:extLst>
              <a:ext uri="{FF2B5EF4-FFF2-40B4-BE49-F238E27FC236}">
                <a16:creationId xmlns:a16="http://schemas.microsoft.com/office/drawing/2014/main" id="{C921DDF7-DAA4-4D1F-A5F1-DF666FA0E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203" y="4013021"/>
            <a:ext cx="1373435"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11">
            <a:extLst>
              <a:ext uri="{FF2B5EF4-FFF2-40B4-BE49-F238E27FC236}">
                <a16:creationId xmlns:a16="http://schemas.microsoft.com/office/drawing/2014/main" id="{EFA44EBB-7E1E-418D-8AF1-EB8606FC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389" y="4013021"/>
            <a:ext cx="14025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image012">
            <a:extLst>
              <a:ext uri="{FF2B5EF4-FFF2-40B4-BE49-F238E27FC236}">
                <a16:creationId xmlns:a16="http://schemas.microsoft.com/office/drawing/2014/main" id="{73C88475-917B-4B41-BE7B-F872DA05E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957" y="4013566"/>
            <a:ext cx="1389474"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image013">
            <a:extLst>
              <a:ext uri="{FF2B5EF4-FFF2-40B4-BE49-F238E27FC236}">
                <a16:creationId xmlns:a16="http://schemas.microsoft.com/office/drawing/2014/main" id="{03F1A749-A6B3-4C0C-BCC2-5011798A6E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434" y="4013566"/>
            <a:ext cx="1386433"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descr="image014">
            <a:extLst>
              <a:ext uri="{FF2B5EF4-FFF2-40B4-BE49-F238E27FC236}">
                <a16:creationId xmlns:a16="http://schemas.microsoft.com/office/drawing/2014/main" id="{34A66B65-8A47-41E9-96E9-C5C09872D6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83" y="4013321"/>
            <a:ext cx="1406842"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descr="image015">
            <a:extLst>
              <a:ext uri="{FF2B5EF4-FFF2-40B4-BE49-F238E27FC236}">
                <a16:creationId xmlns:a16="http://schemas.microsoft.com/office/drawing/2014/main" id="{2F161D62-B8D6-4D85-BD9A-EA26C9B860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954" y="4013566"/>
            <a:ext cx="1399431"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40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828510" y="786475"/>
            <a:ext cx="5315490" cy="5882184"/>
          </a:xfrm>
          <a:prstGeom prst="rect">
            <a:avLst/>
          </a:prstGeom>
          <a:ln>
            <a:solidFill>
              <a:schemeClr val="tx1"/>
            </a:solidFill>
          </a:ln>
        </p:spPr>
      </p:pic>
      <p:sp>
        <p:nvSpPr>
          <p:cNvPr id="9" name="Title 2"/>
          <p:cNvSpPr txBox="1">
            <a:spLocks/>
          </p:cNvSpPr>
          <p:nvPr/>
        </p:nvSpPr>
        <p:spPr bwMode="auto">
          <a:xfrm>
            <a:off x="0" y="1381173"/>
            <a:ext cx="2649080" cy="13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2000" dirty="0">
                <a:solidFill>
                  <a:schemeClr val="tx1">
                    <a:lumMod val="75000"/>
                    <a:lumOff val="25000"/>
                  </a:schemeClr>
                </a:solidFill>
              </a:rPr>
              <a:t>Follow the Personal Health Guidelines flowchart</a:t>
            </a:r>
          </a:p>
        </p:txBody>
      </p:sp>
      <p:sp>
        <p:nvSpPr>
          <p:cNvPr id="8" name="Title 4">
            <a:extLst>
              <a:ext uri="{FF2B5EF4-FFF2-40B4-BE49-F238E27FC236}">
                <a16:creationId xmlns:a16="http://schemas.microsoft.com/office/drawing/2014/main" id="{7FE89594-C4C0-4E75-84BC-6A44EE022C23}"/>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Before Arriving to Unitec</a:t>
            </a:r>
          </a:p>
        </p:txBody>
      </p:sp>
      <p:sp>
        <p:nvSpPr>
          <p:cNvPr id="5" name="Arrow: Right 4">
            <a:extLst>
              <a:ext uri="{FF2B5EF4-FFF2-40B4-BE49-F238E27FC236}">
                <a16:creationId xmlns:a16="http://schemas.microsoft.com/office/drawing/2014/main" id="{EA1DB13F-C9D5-46CC-A609-FD39CE42E227}"/>
              </a:ext>
            </a:extLst>
          </p:cNvPr>
          <p:cNvSpPr/>
          <p:nvPr/>
        </p:nvSpPr>
        <p:spPr>
          <a:xfrm>
            <a:off x="2649080" y="1617471"/>
            <a:ext cx="1027597" cy="8309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a16="http://schemas.microsoft.com/office/drawing/2014/main" id="{1DB62182-43BA-4D91-A2BB-DCADAAB843B4}"/>
              </a:ext>
            </a:extLst>
          </p:cNvPr>
          <p:cNvSpPr txBox="1"/>
          <p:nvPr/>
        </p:nvSpPr>
        <p:spPr>
          <a:xfrm>
            <a:off x="0" y="2890266"/>
            <a:ext cx="3583710" cy="830997"/>
          </a:xfrm>
          <a:prstGeom prst="rect">
            <a:avLst/>
          </a:prstGeom>
          <a:noFill/>
        </p:spPr>
        <p:txBody>
          <a:bodyPr wrap="square" rtlCol="0">
            <a:spAutoFit/>
          </a:bodyPr>
          <a:lstStyle/>
          <a:p>
            <a:r>
              <a:rPr lang="en-NZ"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Stay home if you are sick.</a:t>
            </a:r>
          </a:p>
          <a:p>
            <a:r>
              <a:rPr lang="en-NZ"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Call your GP before visiting them or call Healthline on 0800 358 5453.</a:t>
            </a:r>
          </a:p>
        </p:txBody>
      </p:sp>
      <p:pic>
        <p:nvPicPr>
          <p:cNvPr id="12" name="Picture 11">
            <a:extLst>
              <a:ext uri="{FF2B5EF4-FFF2-40B4-BE49-F238E27FC236}">
                <a16:creationId xmlns:a16="http://schemas.microsoft.com/office/drawing/2014/main" id="{E0C0B39D-A2A5-4206-8494-0C2EAE49E042}"/>
              </a:ext>
            </a:extLst>
          </p:cNvPr>
          <p:cNvPicPr>
            <a:picLocks noChangeAspect="1"/>
          </p:cNvPicPr>
          <p:nvPr/>
        </p:nvPicPr>
        <p:blipFill>
          <a:blip r:embed="rId3"/>
          <a:stretch>
            <a:fillRect/>
          </a:stretch>
        </p:blipFill>
        <p:spPr>
          <a:xfrm>
            <a:off x="782957" y="3721263"/>
            <a:ext cx="1979758" cy="2781515"/>
          </a:xfrm>
          <a:prstGeom prst="rect">
            <a:avLst/>
          </a:prstGeom>
        </p:spPr>
      </p:pic>
    </p:spTree>
    <p:extLst>
      <p:ext uri="{BB962C8B-B14F-4D97-AF65-F5344CB8AC3E}">
        <p14:creationId xmlns:p14="http://schemas.microsoft.com/office/powerpoint/2010/main" val="92761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628" y="1386605"/>
            <a:ext cx="4904151" cy="4571135"/>
          </a:xfrm>
        </p:spPr>
        <p:txBody>
          <a:bodyPr/>
          <a:lstStyle/>
          <a:p>
            <a:pPr lvl="2"/>
            <a:endParaRPr lang="en-NZ" altLang="en-US" sz="2000" dirty="0"/>
          </a:p>
          <a:p>
            <a:pPr lvl="2"/>
            <a:r>
              <a:rPr lang="en-NZ" altLang="en-US" sz="2000" dirty="0"/>
              <a:t>Personal Hygiene</a:t>
            </a:r>
          </a:p>
          <a:p>
            <a:pPr lvl="2"/>
            <a:r>
              <a:rPr lang="en-NZ" dirty="0"/>
              <a:t>Before entering the </a:t>
            </a:r>
            <a:r>
              <a:rPr lang="en-NZ" dirty="0">
                <a:solidFill>
                  <a:schemeClr val="tx1"/>
                </a:solidFill>
              </a:rPr>
              <a:t>learning/office space, staff and learners are required to wash their hands with soap and water for at least 20 seconds and dry thoroughly, using the bathrooms that are located closest to the learning space. Cough/sneeze into your elbow – not your hand.</a:t>
            </a:r>
          </a:p>
          <a:p>
            <a:r>
              <a:rPr lang="en-NZ" dirty="0"/>
              <a:t>Hand Sanitising</a:t>
            </a:r>
          </a:p>
          <a:p>
            <a:pPr>
              <a:spcAft>
                <a:spcPts val="0"/>
              </a:spcAft>
            </a:pPr>
            <a:r>
              <a:rPr lang="en-NZ" sz="1400" dirty="0"/>
              <a:t>There are selected sanitising stations around certain areas on both campuses. In common areas, sanitiser will be wall mounted and in other spaces sanitiser will need to be shared. Hand sanitiser bottles are available and can be picked up and refilled/replaced at Goods &amp; Transport in Building 107. Please arrange top-ups as and when required.</a:t>
            </a:r>
          </a:p>
          <a:p>
            <a:pPr>
              <a:spcAft>
                <a:spcPts val="0"/>
              </a:spcAft>
            </a:pPr>
            <a:r>
              <a:rPr lang="en-NZ" dirty="0"/>
              <a:t>Sharing of Tools</a:t>
            </a:r>
          </a:p>
          <a:p>
            <a:pPr>
              <a:spcAft>
                <a:spcPts val="0"/>
              </a:spcAft>
            </a:pPr>
            <a:r>
              <a:rPr lang="en-NZ" sz="1400" dirty="0"/>
              <a:t>Tools must not be shared and need to be sanitised before and after use. Hands also need to be sanitised before and after using the tools.</a:t>
            </a:r>
          </a:p>
          <a:p>
            <a:pPr>
              <a:spcAft>
                <a:spcPts val="0"/>
              </a:spcAft>
            </a:pPr>
            <a:endParaRPr lang="en-NZ" sz="1400" dirty="0"/>
          </a:p>
          <a:p>
            <a:pPr lvl="2"/>
            <a:endParaRPr lang="en-NZ" dirty="0"/>
          </a:p>
        </p:txBody>
      </p:sp>
      <p:pic>
        <p:nvPicPr>
          <p:cNvPr id="6" name="Picture 5"/>
          <p:cNvPicPr>
            <a:picLocks noChangeAspect="1"/>
          </p:cNvPicPr>
          <p:nvPr/>
        </p:nvPicPr>
        <p:blipFill>
          <a:blip r:embed="rId2"/>
          <a:stretch>
            <a:fillRect/>
          </a:stretch>
        </p:blipFill>
        <p:spPr>
          <a:xfrm>
            <a:off x="5220258" y="1386605"/>
            <a:ext cx="3582920" cy="5029868"/>
          </a:xfrm>
          <a:prstGeom prst="rect">
            <a:avLst/>
          </a:prstGeom>
        </p:spPr>
      </p:pic>
      <p:sp>
        <p:nvSpPr>
          <p:cNvPr id="5" name="Title 4">
            <a:extLst>
              <a:ext uri="{FF2B5EF4-FFF2-40B4-BE49-F238E27FC236}">
                <a16:creationId xmlns:a16="http://schemas.microsoft.com/office/drawing/2014/main" id="{310291CF-5355-4FF7-84D0-1EE13CCF32F6}"/>
              </a:ext>
            </a:extLst>
          </p:cNvPr>
          <p:cNvSpPr txBox="1">
            <a:spLocks/>
          </p:cNvSpPr>
          <p:nvPr/>
        </p:nvSpPr>
        <p:spPr bwMode="auto">
          <a:xfrm>
            <a:off x="926003"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Personal Hygiene &amp; Sanitising</a:t>
            </a:r>
          </a:p>
        </p:txBody>
      </p:sp>
    </p:spTree>
    <p:extLst>
      <p:ext uri="{BB962C8B-B14F-4D97-AF65-F5344CB8AC3E}">
        <p14:creationId xmlns:p14="http://schemas.microsoft.com/office/powerpoint/2010/main" val="200194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83EF32-6D76-432C-8B26-2B472D6F91C9}"/>
              </a:ext>
            </a:extLst>
          </p:cNvPr>
          <p:cNvSpPr>
            <a:spLocks noGrp="1"/>
          </p:cNvSpPr>
          <p:nvPr>
            <p:ph idx="1"/>
          </p:nvPr>
        </p:nvSpPr>
        <p:spPr>
          <a:xfrm>
            <a:off x="4637990" y="1766202"/>
            <a:ext cx="4342076" cy="4609988"/>
          </a:xfrm>
        </p:spPr>
        <p:txBody>
          <a:bodyPr/>
          <a:lstStyle/>
          <a:p>
            <a:pPr lvl="2"/>
            <a:r>
              <a:rPr lang="en-NZ" altLang="en-US" sz="2000" dirty="0"/>
              <a:t>Buildings on Campus</a:t>
            </a:r>
          </a:p>
          <a:p>
            <a:r>
              <a:rPr lang="en-NZ" sz="1600" dirty="0"/>
              <a:t>At every building entrance on campus, there will be QR code posters. All learners and staff are required to sign in by scanning the QR code for each building they enter. If the learner or staff member does not have a smart phone, they must sign in on the physical sign-in sheet provided.</a:t>
            </a:r>
          </a:p>
          <a:p>
            <a:pPr lvl="0"/>
            <a:r>
              <a:rPr lang="en-NZ" dirty="0">
                <a:solidFill>
                  <a:schemeClr val="tx1"/>
                </a:solidFill>
              </a:rPr>
              <a:t>Turn on Bluetooth tracing</a:t>
            </a:r>
          </a:p>
          <a:p>
            <a:pPr lvl="0"/>
            <a:r>
              <a:rPr lang="en-NZ" sz="1600" dirty="0">
                <a:solidFill>
                  <a:schemeClr val="tx1"/>
                </a:solidFill>
              </a:rPr>
              <a:t>The NZ COVID Tracer App has been updated to include Bluetooth tracing technology. Bluetooth tracing allows you to receive an alert if you have been near another app user who tests positive for COVID-19.</a:t>
            </a:r>
          </a:p>
          <a:p>
            <a:endParaRPr lang="en-NZ" sz="1600" dirty="0"/>
          </a:p>
        </p:txBody>
      </p:sp>
      <p:sp>
        <p:nvSpPr>
          <p:cNvPr id="7" name="Title 4">
            <a:extLst>
              <a:ext uri="{FF2B5EF4-FFF2-40B4-BE49-F238E27FC236}">
                <a16:creationId xmlns:a16="http://schemas.microsoft.com/office/drawing/2014/main" id="{EB9D9E62-C0AE-4FBF-AFA4-2445ACF85171}"/>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Contact Tracing</a:t>
            </a:r>
          </a:p>
        </p:txBody>
      </p:sp>
      <p:pic>
        <p:nvPicPr>
          <p:cNvPr id="8" name="Picture 7">
            <a:extLst>
              <a:ext uri="{FF2B5EF4-FFF2-40B4-BE49-F238E27FC236}">
                <a16:creationId xmlns:a16="http://schemas.microsoft.com/office/drawing/2014/main" id="{D47E4FAE-5741-44B7-932D-2BB338593A63}"/>
              </a:ext>
            </a:extLst>
          </p:cNvPr>
          <p:cNvPicPr>
            <a:picLocks noChangeAspect="1"/>
          </p:cNvPicPr>
          <p:nvPr/>
        </p:nvPicPr>
        <p:blipFill>
          <a:blip r:embed="rId2"/>
          <a:stretch>
            <a:fillRect/>
          </a:stretch>
        </p:blipFill>
        <p:spPr>
          <a:xfrm>
            <a:off x="217246" y="1762869"/>
            <a:ext cx="4288766" cy="4613321"/>
          </a:xfrm>
          <a:prstGeom prst="rect">
            <a:avLst/>
          </a:prstGeom>
        </p:spPr>
      </p:pic>
    </p:spTree>
    <p:extLst>
      <p:ext uri="{BB962C8B-B14F-4D97-AF65-F5344CB8AC3E}">
        <p14:creationId xmlns:p14="http://schemas.microsoft.com/office/powerpoint/2010/main" val="197931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860" y="1590874"/>
            <a:ext cx="5013065" cy="2014800"/>
          </a:xfrm>
        </p:spPr>
        <p:txBody>
          <a:bodyPr/>
          <a:lstStyle/>
          <a:p>
            <a:endParaRPr lang="en-NZ" sz="1400" dirty="0">
              <a:solidFill>
                <a:srgbClr val="0070C0"/>
              </a:solidFill>
            </a:endParaRPr>
          </a:p>
          <a:p>
            <a:r>
              <a:rPr lang="en-NZ" dirty="0">
                <a:solidFill>
                  <a:schemeClr val="tx1"/>
                </a:solidFill>
              </a:rPr>
              <a:t>Physical Distancing</a:t>
            </a:r>
          </a:p>
          <a:p>
            <a:r>
              <a:rPr lang="en-NZ" sz="1600" dirty="0"/>
              <a:t>Physical distancing of a minimum of 1 metre will apply in the learning space and office area and minimum of 2 metres around campus.</a:t>
            </a:r>
          </a:p>
          <a:p>
            <a:endParaRPr lang="en-NZ" sz="1400" dirty="0">
              <a:solidFill>
                <a:srgbClr val="FF0000"/>
              </a:solidFill>
            </a:endParaRPr>
          </a:p>
          <a:p>
            <a:endParaRPr lang="en-NZ" sz="1400" dirty="0"/>
          </a:p>
          <a:p>
            <a:endParaRPr lang="en-NZ" sz="1400" dirty="0">
              <a:solidFill>
                <a:srgbClr val="0070C0"/>
              </a:solidFill>
            </a:endParaRPr>
          </a:p>
        </p:txBody>
      </p:sp>
      <p:sp>
        <p:nvSpPr>
          <p:cNvPr id="8" name="Title 4">
            <a:extLst>
              <a:ext uri="{FF2B5EF4-FFF2-40B4-BE49-F238E27FC236}">
                <a16:creationId xmlns:a16="http://schemas.microsoft.com/office/drawing/2014/main" id="{FC8F678C-3BF3-4BD7-8D77-C8FA57A6511D}"/>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700" b="1" dirty="0"/>
              <a:t>Physical Distancing &amp; Face Coverings</a:t>
            </a:r>
          </a:p>
        </p:txBody>
      </p:sp>
      <p:pic>
        <p:nvPicPr>
          <p:cNvPr id="3" name="Picture 2">
            <a:extLst>
              <a:ext uri="{FF2B5EF4-FFF2-40B4-BE49-F238E27FC236}">
                <a16:creationId xmlns:a16="http://schemas.microsoft.com/office/drawing/2014/main" id="{FFCAFF1B-7619-48FB-A46D-FCC507BC1ED4}"/>
              </a:ext>
            </a:extLst>
          </p:cNvPr>
          <p:cNvPicPr>
            <a:picLocks noChangeAspect="1"/>
          </p:cNvPicPr>
          <p:nvPr/>
        </p:nvPicPr>
        <p:blipFill rotWithShape="1">
          <a:blip r:embed="rId2"/>
          <a:srcRect t="1743"/>
          <a:stretch/>
        </p:blipFill>
        <p:spPr>
          <a:xfrm>
            <a:off x="6153608" y="1165762"/>
            <a:ext cx="2462491" cy="2439912"/>
          </a:xfrm>
          <a:prstGeom prst="rect">
            <a:avLst/>
          </a:prstGeom>
        </p:spPr>
      </p:pic>
      <p:sp>
        <p:nvSpPr>
          <p:cNvPr id="7" name="TextBox 6">
            <a:extLst>
              <a:ext uri="{FF2B5EF4-FFF2-40B4-BE49-F238E27FC236}">
                <a16:creationId xmlns:a16="http://schemas.microsoft.com/office/drawing/2014/main" id="{AF1F4AE1-4269-4261-8334-485CEAE8C4A2}"/>
              </a:ext>
            </a:extLst>
          </p:cNvPr>
          <p:cNvSpPr txBox="1"/>
          <p:nvPr/>
        </p:nvSpPr>
        <p:spPr>
          <a:xfrm>
            <a:off x="527900" y="3982746"/>
            <a:ext cx="5013065" cy="1680460"/>
          </a:xfrm>
          <a:prstGeom prst="rect">
            <a:avLst/>
          </a:prstGeom>
          <a:noFill/>
        </p:spPr>
        <p:txBody>
          <a:bodyPr wrap="square" rtlCol="0">
            <a:spAutoFit/>
          </a:bodyPr>
          <a:lstStyle/>
          <a:p>
            <a:pPr marL="0" lvl="2">
              <a:spcBef>
                <a:spcPct val="20000"/>
              </a:spcBef>
            </a:pPr>
            <a:r>
              <a:rPr lang="en-NZ" altLang="en-US" sz="2000" dirty="0">
                <a:solidFill>
                  <a:schemeClr val="tx1">
                    <a:lumMod val="75000"/>
                    <a:lumOff val="25000"/>
                  </a:schemeClr>
                </a:solidFill>
                <a:latin typeface="Verdana" pitchFamily="34" charset="0"/>
                <a:ea typeface="Verdana" pitchFamily="34" charset="0"/>
                <a:cs typeface="Verdana" pitchFamily="34" charset="0"/>
              </a:rPr>
              <a:t>Wearing a Mask or Face Covering</a:t>
            </a:r>
          </a:p>
          <a:p>
            <a:pPr marL="0" lvl="2">
              <a:spcBef>
                <a:spcPct val="20000"/>
              </a:spcBef>
            </a:pPr>
            <a:r>
              <a:rPr lang="en-NZ" altLang="en-US" sz="1600" dirty="0">
                <a:solidFill>
                  <a:srgbClr val="404040"/>
                </a:solidFill>
                <a:latin typeface="Verdana" pitchFamily="34" charset="0"/>
                <a:ea typeface="Verdana" pitchFamily="34" charset="0"/>
                <a:cs typeface="Verdana" pitchFamily="34" charset="0"/>
              </a:rPr>
              <a:t>Learners and staff are strongly encouraged to wear a mask or face covering on campus. Learners and </a:t>
            </a:r>
            <a:r>
              <a:rPr lang="en-NZ" altLang="en-US" sz="1600" dirty="0">
                <a:latin typeface="Verdana" pitchFamily="34" charset="0"/>
                <a:ea typeface="Verdana" pitchFamily="34" charset="0"/>
                <a:cs typeface="Verdana" pitchFamily="34" charset="0"/>
              </a:rPr>
              <a:t>staff must bring their own face covering to campus. It is a legal requirement to wear a face covering on public transport.</a:t>
            </a:r>
          </a:p>
        </p:txBody>
      </p:sp>
      <p:pic>
        <p:nvPicPr>
          <p:cNvPr id="9" name="Picture 4" descr="How To Wear A Mask. Woman Gag With Worry Gesture.&amp;quot;">
            <a:extLst>
              <a:ext uri="{FF2B5EF4-FFF2-40B4-BE49-F238E27FC236}">
                <a16:creationId xmlns:a16="http://schemas.microsoft.com/office/drawing/2014/main" id="{A55B6E51-C4BD-43EF-BB3A-5FA8333B5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255" y="4138088"/>
            <a:ext cx="3211195" cy="2139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1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a:t>&gt;&gt;Health and Safety</a:t>
            </a:r>
            <a:endParaRPr lang="en-NZ" dirty="0"/>
          </a:p>
        </p:txBody>
      </p:sp>
      <p:pic>
        <p:nvPicPr>
          <p:cNvPr id="7" name="Picture 6"/>
          <p:cNvPicPr>
            <a:picLocks noChangeAspect="1"/>
          </p:cNvPicPr>
          <p:nvPr/>
        </p:nvPicPr>
        <p:blipFill rotWithShape="1">
          <a:blip r:embed="rId2"/>
          <a:srcRect t="1724" b="2699"/>
          <a:stretch/>
        </p:blipFill>
        <p:spPr>
          <a:xfrm>
            <a:off x="1498346" y="2013528"/>
            <a:ext cx="6147308" cy="3793547"/>
          </a:xfrm>
          <a:prstGeom prst="rect">
            <a:avLst/>
          </a:prstGeom>
        </p:spPr>
      </p:pic>
      <p:sp>
        <p:nvSpPr>
          <p:cNvPr id="8" name="Title 4">
            <a:extLst>
              <a:ext uri="{FF2B5EF4-FFF2-40B4-BE49-F238E27FC236}">
                <a16:creationId xmlns:a16="http://schemas.microsoft.com/office/drawing/2014/main" id="{DD610843-B173-44FE-9BFF-600F3899F8AE}"/>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sz="2800" b="1" dirty="0"/>
              <a:t>How to Safely Put on a Face Mask</a:t>
            </a:r>
          </a:p>
        </p:txBody>
      </p:sp>
    </p:spTree>
    <p:extLst>
      <p:ext uri="{BB962C8B-B14F-4D97-AF65-F5344CB8AC3E}">
        <p14:creationId xmlns:p14="http://schemas.microsoft.com/office/powerpoint/2010/main" val="1048409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436A802B59C4A9B8463C8EF4C5AE3" ma:contentTypeVersion="13" ma:contentTypeDescription="Create a new document." ma:contentTypeScope="" ma:versionID="45554012a8450f992f28e9e84cc0ec1a">
  <xsd:schema xmlns:xsd="http://www.w3.org/2001/XMLSchema" xmlns:xs="http://www.w3.org/2001/XMLSchema" xmlns:p="http://schemas.microsoft.com/office/2006/metadata/properties" xmlns:ns3="5a4b7a38-5013-4e14-8de8-93c134e37480" xmlns:ns4="0d766493-6b22-49cb-af4f-50fd413d0733" targetNamespace="http://schemas.microsoft.com/office/2006/metadata/properties" ma:root="true" ma:fieldsID="69593d5c8fee66a8a4d841190c380549" ns3:_="" ns4:_="">
    <xsd:import namespace="5a4b7a38-5013-4e14-8de8-93c134e37480"/>
    <xsd:import namespace="0d766493-6b22-49cb-af4f-50fd413d07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b7a38-5013-4e14-8de8-93c134e374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766493-6b22-49cb-af4f-50fd413d07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E07ED7-9E08-453B-8402-187B37E47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b7a38-5013-4e14-8de8-93c134e37480"/>
    <ds:schemaRef ds:uri="0d766493-6b22-49cb-af4f-50fd413d0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1F6AFC-9652-44CB-89FB-EF915D18F00A}">
  <ds:schemaRefs>
    <ds:schemaRef ds:uri="http://schemas.microsoft.com/sharepoint/v3/contenttype/forms"/>
  </ds:schemaRefs>
</ds:datastoreItem>
</file>

<file path=customXml/itemProps3.xml><?xml version="1.0" encoding="utf-8"?>
<ds:datastoreItem xmlns:ds="http://schemas.openxmlformats.org/officeDocument/2006/customXml" ds:itemID="{F5248A46-C690-4BCB-8EB6-9FB7BA99F73D}">
  <ds:schemaRefs>
    <ds:schemaRef ds:uri="http://purl.org/dc/terms/"/>
    <ds:schemaRef ds:uri="5a4b7a38-5013-4e14-8de8-93c134e37480"/>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0d766493-6b22-49cb-af4f-50fd413d0733"/>
  </ds:schemaRefs>
</ds:datastoreItem>
</file>

<file path=docProps/app.xml><?xml version="1.0" encoding="utf-8"?>
<Properties xmlns="http://schemas.openxmlformats.org/officeDocument/2006/extended-properties" xmlns:vt="http://schemas.openxmlformats.org/officeDocument/2006/docPropsVTypes">
  <Template>UnitecCorporatePowerPointtemplate_NEW (1)</Template>
  <TotalTime>0</TotalTime>
  <Words>792</Words>
  <Application>Microsoft Office PowerPoint</Application>
  <PresentationFormat>On-screen Show (4:3)</PresentationFormat>
  <Paragraphs>65</Paragraphs>
  <Slides>12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Verdana</vt:lpstr>
      <vt:lpstr>Wingdings</vt:lpstr>
      <vt:lpstr>Office Theme</vt:lpstr>
      <vt:lpstr>1_Office Theme</vt:lpstr>
      <vt:lpstr>COVID-19 Health and Safety Induction / Refresher Alert 3 </vt:lpstr>
      <vt:lpstr>Contents</vt:lpstr>
      <vt:lpstr>Individual Roles and Responsibilities</vt:lpstr>
      <vt:lpstr>Individual Roles and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2020-04-20T21:48:54Z</dcterms:created>
  <dcterms:modified xsi:type="dcterms:W3CDTF">2021-02-16T20:55:38Z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0x010100575436A802B59C4A9B8463C8EF4C5AE3</vt:lpwstr>
  </property>
</Properties>
</file>