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sldIdLst>
    <p:sldId id="256" r:id="rId5"/>
    <p:sldId id="257" r:id="rId6"/>
    <p:sldId id="258" r:id="rId7"/>
    <p:sldId id="261" r:id="rId8"/>
    <p:sldId id="259" r:id="rId9"/>
    <p:sldId id="265" r:id="rId10"/>
    <p:sldId id="269" r:id="rId11"/>
    <p:sldId id="270" r:id="rId12"/>
    <p:sldId id="271" r:id="rId13"/>
    <p:sldId id="274" r:id="rId14"/>
    <p:sldId id="272" r:id="rId15"/>
    <p:sldId id="280" r:id="rId16"/>
    <p:sldId id="281" r:id="rId17"/>
    <p:sldId id="267" r:id="rId18"/>
    <p:sldId id="278" r:id="rId19"/>
    <p:sldId id="26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0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e Mercier" userId="02253518-57d3-4451-aea4-24bdc84fa18c" providerId="ADAL" clId="{B02CF27E-94D0-4282-AF27-506055136AC2}"/>
    <pc:docChg chg="undo custSel addSld delSld modSld sldOrd">
      <pc:chgData name="Jayne Mercier" userId="02253518-57d3-4451-aea4-24bdc84fa18c" providerId="ADAL" clId="{B02CF27E-94D0-4282-AF27-506055136AC2}" dt="2020-10-29T00:40:59.378" v="7986" actId="20577"/>
      <pc:docMkLst>
        <pc:docMk/>
      </pc:docMkLst>
      <pc:sldChg chg="del">
        <pc:chgData name="Jayne Mercier" userId="02253518-57d3-4451-aea4-24bdc84fa18c" providerId="ADAL" clId="{B02CF27E-94D0-4282-AF27-506055136AC2}" dt="2020-10-28T22:21:37.281" v="1131" actId="2696"/>
        <pc:sldMkLst>
          <pc:docMk/>
          <pc:sldMk cId="266107436" sldId="260"/>
        </pc:sldMkLst>
      </pc:sldChg>
      <pc:sldChg chg="del">
        <pc:chgData name="Jayne Mercier" userId="02253518-57d3-4451-aea4-24bdc84fa18c" providerId="ADAL" clId="{B02CF27E-94D0-4282-AF27-506055136AC2}" dt="2020-10-28T22:21:37.280" v="1130" actId="2696"/>
        <pc:sldMkLst>
          <pc:docMk/>
          <pc:sldMk cId="3522190907" sldId="263"/>
        </pc:sldMkLst>
      </pc:sldChg>
      <pc:sldChg chg="del">
        <pc:chgData name="Jayne Mercier" userId="02253518-57d3-4451-aea4-24bdc84fa18c" providerId="ADAL" clId="{B02CF27E-94D0-4282-AF27-506055136AC2}" dt="2020-10-28T22:21:37.279" v="1129" actId="2696"/>
        <pc:sldMkLst>
          <pc:docMk/>
          <pc:sldMk cId="1857705160" sldId="264"/>
        </pc:sldMkLst>
      </pc:sldChg>
      <pc:sldChg chg="modSp">
        <pc:chgData name="Jayne Mercier" userId="02253518-57d3-4451-aea4-24bdc84fa18c" providerId="ADAL" clId="{B02CF27E-94D0-4282-AF27-506055136AC2}" dt="2020-10-29T00:19:48.871" v="5274" actId="20577"/>
        <pc:sldMkLst>
          <pc:docMk/>
          <pc:sldMk cId="3279876579" sldId="265"/>
        </pc:sldMkLst>
        <pc:spChg chg="mod">
          <ac:chgData name="Jayne Mercier" userId="02253518-57d3-4451-aea4-24bdc84fa18c" providerId="ADAL" clId="{B02CF27E-94D0-4282-AF27-506055136AC2}" dt="2020-10-29T00:19:48.871" v="5274" actId="20577"/>
          <ac:spMkLst>
            <pc:docMk/>
            <pc:sldMk cId="3279876579" sldId="265"/>
            <ac:spMk id="2" creationId="{00000000-0000-0000-0000-000000000000}"/>
          </ac:spMkLst>
        </pc:spChg>
      </pc:sldChg>
      <pc:sldChg chg="addSp modSp ord">
        <pc:chgData name="Jayne Mercier" userId="02253518-57d3-4451-aea4-24bdc84fa18c" providerId="ADAL" clId="{B02CF27E-94D0-4282-AF27-506055136AC2}" dt="2020-10-29T00:24:02.444" v="5791" actId="20577"/>
        <pc:sldMkLst>
          <pc:docMk/>
          <pc:sldMk cId="3366974849" sldId="267"/>
        </pc:sldMkLst>
        <pc:spChg chg="mod">
          <ac:chgData name="Jayne Mercier" userId="02253518-57d3-4451-aea4-24bdc84fa18c" providerId="ADAL" clId="{B02CF27E-94D0-4282-AF27-506055136AC2}" dt="2020-10-28T22:26:10.111" v="2223" actId="20577"/>
          <ac:spMkLst>
            <pc:docMk/>
            <pc:sldMk cId="3366974849" sldId="267"/>
            <ac:spMk id="3" creationId="{00000000-0000-0000-0000-000000000000}"/>
          </ac:spMkLst>
        </pc:spChg>
        <pc:spChg chg="add mod">
          <ac:chgData name="Jayne Mercier" userId="02253518-57d3-4451-aea4-24bdc84fa18c" providerId="ADAL" clId="{B02CF27E-94D0-4282-AF27-506055136AC2}" dt="2020-10-29T00:24:02.444" v="5791" actId="20577"/>
          <ac:spMkLst>
            <pc:docMk/>
            <pc:sldMk cId="3366974849" sldId="267"/>
            <ac:spMk id="4" creationId="{135346AE-80A6-4E15-9763-C0E1FB80B787}"/>
          </ac:spMkLst>
        </pc:spChg>
      </pc:sldChg>
      <pc:sldChg chg="modSp">
        <pc:chgData name="Jayne Mercier" userId="02253518-57d3-4451-aea4-24bdc84fa18c" providerId="ADAL" clId="{B02CF27E-94D0-4282-AF27-506055136AC2}" dt="2020-10-28T22:14:26.567" v="469" actId="20577"/>
        <pc:sldMkLst>
          <pc:docMk/>
          <pc:sldMk cId="2425361146" sldId="271"/>
        </pc:sldMkLst>
        <pc:spChg chg="mod">
          <ac:chgData name="Jayne Mercier" userId="02253518-57d3-4451-aea4-24bdc84fa18c" providerId="ADAL" clId="{B02CF27E-94D0-4282-AF27-506055136AC2}" dt="2020-10-28T22:14:26.567" v="469" actId="20577"/>
          <ac:spMkLst>
            <pc:docMk/>
            <pc:sldMk cId="2425361146" sldId="271"/>
            <ac:spMk id="2" creationId="{00000000-0000-0000-0000-000000000000}"/>
          </ac:spMkLst>
        </pc:spChg>
      </pc:sldChg>
      <pc:sldChg chg="modSp">
        <pc:chgData name="Jayne Mercier" userId="02253518-57d3-4451-aea4-24bdc84fa18c" providerId="ADAL" clId="{B02CF27E-94D0-4282-AF27-506055136AC2}" dt="2020-10-29T00:03:56.087" v="4779"/>
        <pc:sldMkLst>
          <pc:docMk/>
          <pc:sldMk cId="1951392347" sldId="272"/>
        </pc:sldMkLst>
        <pc:spChg chg="mod">
          <ac:chgData name="Jayne Mercier" userId="02253518-57d3-4451-aea4-24bdc84fa18c" providerId="ADAL" clId="{B02CF27E-94D0-4282-AF27-506055136AC2}" dt="2020-10-29T00:03:56.087" v="4779"/>
          <ac:spMkLst>
            <pc:docMk/>
            <pc:sldMk cId="1951392347" sldId="272"/>
            <ac:spMk id="2" creationId="{00000000-0000-0000-0000-000000000000}"/>
          </ac:spMkLst>
        </pc:spChg>
      </pc:sldChg>
      <pc:sldChg chg="modSp ord">
        <pc:chgData name="Jayne Mercier" userId="02253518-57d3-4451-aea4-24bdc84fa18c" providerId="ADAL" clId="{B02CF27E-94D0-4282-AF27-506055136AC2}" dt="2020-10-29T00:40:34.881" v="7983" actId="20577"/>
        <pc:sldMkLst>
          <pc:docMk/>
          <pc:sldMk cId="4141704783" sldId="274"/>
        </pc:sldMkLst>
        <pc:spChg chg="mod">
          <ac:chgData name="Jayne Mercier" userId="02253518-57d3-4451-aea4-24bdc84fa18c" providerId="ADAL" clId="{B02CF27E-94D0-4282-AF27-506055136AC2}" dt="2020-10-29T00:40:34.881" v="7983" actId="20577"/>
          <ac:spMkLst>
            <pc:docMk/>
            <pc:sldMk cId="4141704783" sldId="274"/>
            <ac:spMk id="2" creationId="{00000000-0000-0000-0000-000000000000}"/>
          </ac:spMkLst>
        </pc:spChg>
      </pc:sldChg>
      <pc:sldChg chg="add del">
        <pc:chgData name="Jayne Mercier" userId="02253518-57d3-4451-aea4-24bdc84fa18c" providerId="ADAL" clId="{B02CF27E-94D0-4282-AF27-506055136AC2}" dt="2020-10-28T22:21:37.282" v="1132" actId="2696"/>
        <pc:sldMkLst>
          <pc:docMk/>
          <pc:sldMk cId="3171258449" sldId="275"/>
        </pc:sldMkLst>
      </pc:sldChg>
      <pc:sldChg chg="modSp add del">
        <pc:chgData name="Jayne Mercier" userId="02253518-57d3-4451-aea4-24bdc84fa18c" providerId="ADAL" clId="{B02CF27E-94D0-4282-AF27-506055136AC2}" dt="2020-10-29T00:23:22.732" v="5788" actId="2696"/>
        <pc:sldMkLst>
          <pc:docMk/>
          <pc:sldMk cId="80438787" sldId="276"/>
        </pc:sldMkLst>
        <pc:spChg chg="mod">
          <ac:chgData name="Jayne Mercier" userId="02253518-57d3-4451-aea4-24bdc84fa18c" providerId="ADAL" clId="{B02CF27E-94D0-4282-AF27-506055136AC2}" dt="2020-10-28T22:11:57.127" v="142" actId="20577"/>
          <ac:spMkLst>
            <pc:docMk/>
            <pc:sldMk cId="80438787" sldId="276"/>
            <ac:spMk id="2" creationId="{00000000-0000-0000-0000-000000000000}"/>
          </ac:spMkLst>
        </pc:spChg>
      </pc:sldChg>
      <pc:sldChg chg="add del">
        <pc:chgData name="Jayne Mercier" userId="02253518-57d3-4451-aea4-24bdc84fa18c" providerId="ADAL" clId="{B02CF27E-94D0-4282-AF27-506055136AC2}" dt="2020-10-29T00:32:43.737" v="7978" actId="2696"/>
        <pc:sldMkLst>
          <pc:docMk/>
          <pc:sldMk cId="2950025917" sldId="277"/>
        </pc:sldMkLst>
      </pc:sldChg>
      <pc:sldChg chg="modSp add">
        <pc:chgData name="Jayne Mercier" userId="02253518-57d3-4451-aea4-24bdc84fa18c" providerId="ADAL" clId="{B02CF27E-94D0-4282-AF27-506055136AC2}" dt="2020-10-29T00:32:40.503" v="7977" actId="20577"/>
        <pc:sldMkLst>
          <pc:docMk/>
          <pc:sldMk cId="4262663234" sldId="278"/>
        </pc:sldMkLst>
        <pc:spChg chg="mod">
          <ac:chgData name="Jayne Mercier" userId="02253518-57d3-4451-aea4-24bdc84fa18c" providerId="ADAL" clId="{B02CF27E-94D0-4282-AF27-506055136AC2}" dt="2020-10-29T00:32:40.503" v="7977" actId="20577"/>
          <ac:spMkLst>
            <pc:docMk/>
            <pc:sldMk cId="4262663234" sldId="278"/>
            <ac:spMk id="4" creationId="{135346AE-80A6-4E15-9763-C0E1FB80B787}"/>
          </ac:spMkLst>
        </pc:spChg>
      </pc:sldChg>
      <pc:sldChg chg="add del">
        <pc:chgData name="Jayne Mercier" userId="02253518-57d3-4451-aea4-24bdc84fa18c" providerId="ADAL" clId="{B02CF27E-94D0-4282-AF27-506055136AC2}" dt="2020-10-29T00:23:19.225" v="5787" actId="2696"/>
        <pc:sldMkLst>
          <pc:docMk/>
          <pc:sldMk cId="3972442643" sldId="279"/>
        </pc:sldMkLst>
      </pc:sldChg>
      <pc:sldChg chg="modSp add">
        <pc:chgData name="Jayne Mercier" userId="02253518-57d3-4451-aea4-24bdc84fa18c" providerId="ADAL" clId="{B02CF27E-94D0-4282-AF27-506055136AC2}" dt="2020-10-29T00:09:27.522" v="5255" actId="27636"/>
        <pc:sldMkLst>
          <pc:docMk/>
          <pc:sldMk cId="1618022485" sldId="280"/>
        </pc:sldMkLst>
        <pc:spChg chg="mod">
          <ac:chgData name="Jayne Mercier" userId="02253518-57d3-4451-aea4-24bdc84fa18c" providerId="ADAL" clId="{B02CF27E-94D0-4282-AF27-506055136AC2}" dt="2020-10-29T00:09:27.522" v="5255" actId="27636"/>
          <ac:spMkLst>
            <pc:docMk/>
            <pc:sldMk cId="1618022485" sldId="280"/>
            <ac:spMk id="2" creationId="{00000000-0000-0000-0000-000000000000}"/>
          </ac:spMkLst>
        </pc:spChg>
      </pc:sldChg>
      <pc:sldChg chg="add del">
        <pc:chgData name="Jayne Mercier" userId="02253518-57d3-4451-aea4-24bdc84fa18c" providerId="ADAL" clId="{B02CF27E-94D0-4282-AF27-506055136AC2}" dt="2020-10-29T00:04:16.905" v="4781" actId="2696"/>
        <pc:sldMkLst>
          <pc:docMk/>
          <pc:sldMk cId="3241917275" sldId="280"/>
        </pc:sldMkLst>
      </pc:sldChg>
      <pc:sldChg chg="modSp add">
        <pc:chgData name="Jayne Mercier" userId="02253518-57d3-4451-aea4-24bdc84fa18c" providerId="ADAL" clId="{B02CF27E-94D0-4282-AF27-506055136AC2}" dt="2020-10-29T00:40:59.378" v="7986" actId="20577"/>
        <pc:sldMkLst>
          <pc:docMk/>
          <pc:sldMk cId="3087849064" sldId="281"/>
        </pc:sldMkLst>
        <pc:spChg chg="mod">
          <ac:chgData name="Jayne Mercier" userId="02253518-57d3-4451-aea4-24bdc84fa18c" providerId="ADAL" clId="{B02CF27E-94D0-4282-AF27-506055136AC2}" dt="2020-10-29T00:40:59.378" v="7986" actId="20577"/>
          <ac:spMkLst>
            <pc:docMk/>
            <pc:sldMk cId="3087849064" sldId="281"/>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EFF4277-0F86-4E3A-9158-66BC621802AD}" type="datetimeFigureOut">
              <a:rPr lang="en-NZ" smtClean="0"/>
              <a:t>29/10/2020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286481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FF4277-0F86-4E3A-9158-66BC621802AD}" type="datetimeFigureOut">
              <a:rPr lang="en-NZ" smtClean="0"/>
              <a:t>29/10/2020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204427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FF4277-0F86-4E3A-9158-66BC621802AD}" type="datetimeFigureOut">
              <a:rPr lang="en-NZ" smtClean="0"/>
              <a:t>29/10/2020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15227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FF4277-0F86-4E3A-9158-66BC621802AD}" type="datetimeFigureOut">
              <a:rPr lang="en-NZ" smtClean="0"/>
              <a:t>29/10/2020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57ACBC-3884-497E-8DC1-97B086BD7AF0}" type="slidenum">
              <a:rPr lang="en-NZ" smtClean="0"/>
              <a:t>‹#›</a:t>
            </a:fld>
            <a:endParaRPr lang="en-NZ"/>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20997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FF4277-0F86-4E3A-9158-66BC621802AD}" type="datetimeFigureOut">
              <a:rPr lang="en-NZ" smtClean="0"/>
              <a:t>29/10/2020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364355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9EFF4277-0F86-4E3A-9158-66BC621802AD}" type="datetimeFigureOut">
              <a:rPr lang="en-NZ" smtClean="0"/>
              <a:t>29/10/2020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254556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9EFF4277-0F86-4E3A-9158-66BC621802AD}" type="datetimeFigureOut">
              <a:rPr lang="en-NZ" smtClean="0"/>
              <a:t>29/10/2020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109234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4277-0F86-4E3A-9158-66BC621802AD}" type="datetimeFigureOut">
              <a:rPr lang="en-NZ" smtClean="0"/>
              <a:t>29/10/2020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144127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4277-0F86-4E3A-9158-66BC621802AD}" type="datetimeFigureOut">
              <a:rPr lang="en-NZ" smtClean="0"/>
              <a:t>29/10/2020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263839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4277-0F86-4E3A-9158-66BC621802AD}" type="datetimeFigureOut">
              <a:rPr lang="en-NZ" smtClean="0"/>
              <a:t>29/10/2020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419827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4277-0F86-4E3A-9158-66BC621802AD}" type="datetimeFigureOut">
              <a:rPr lang="en-NZ" smtClean="0"/>
              <a:t>29/10/2020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270304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4277-0F86-4E3A-9158-66BC621802AD}" type="datetimeFigureOut">
              <a:rPr lang="en-NZ" smtClean="0"/>
              <a:t>29/10/2020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283652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4277-0F86-4E3A-9158-66BC621802AD}" type="datetimeFigureOut">
              <a:rPr lang="en-NZ" smtClean="0"/>
              <a:t>29/10/2020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277537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4277-0F86-4E3A-9158-66BC621802AD}" type="datetimeFigureOut">
              <a:rPr lang="en-NZ" smtClean="0"/>
              <a:t>29/10/2020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242194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4277-0F86-4E3A-9158-66BC621802AD}" type="datetimeFigureOut">
              <a:rPr lang="en-NZ" smtClean="0"/>
              <a:t>29/10/2020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130431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FF4277-0F86-4E3A-9158-66BC621802AD}" type="datetimeFigureOut">
              <a:rPr lang="en-NZ" smtClean="0"/>
              <a:t>29/10/2020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173411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FF4277-0F86-4E3A-9158-66BC621802AD}" type="datetimeFigureOut">
              <a:rPr lang="en-NZ" smtClean="0"/>
              <a:t>29/10/2020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657ACBC-3884-497E-8DC1-97B086BD7AF0}" type="slidenum">
              <a:rPr lang="en-NZ" smtClean="0"/>
              <a:t>‹#›</a:t>
            </a:fld>
            <a:endParaRPr lang="en-NZ"/>
          </a:p>
        </p:txBody>
      </p:sp>
    </p:spTree>
    <p:extLst>
      <p:ext uri="{BB962C8B-B14F-4D97-AF65-F5344CB8AC3E}">
        <p14:creationId xmlns:p14="http://schemas.microsoft.com/office/powerpoint/2010/main" val="211703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EFF4277-0F86-4E3A-9158-66BC621802AD}" type="datetimeFigureOut">
              <a:rPr lang="en-NZ" smtClean="0"/>
              <a:t>29/10/2020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657ACBC-3884-497E-8DC1-97B086BD7AF0}" type="slidenum">
              <a:rPr lang="en-NZ" smtClean="0"/>
              <a:t>‹#›</a:t>
            </a:fld>
            <a:endParaRPr lang="en-NZ"/>
          </a:p>
        </p:txBody>
      </p:sp>
    </p:spTree>
    <p:extLst>
      <p:ext uri="{BB962C8B-B14F-4D97-AF65-F5344CB8AC3E}">
        <p14:creationId xmlns:p14="http://schemas.microsoft.com/office/powerpoint/2010/main" val="249262878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6058" y="4028599"/>
            <a:ext cx="6858000" cy="1194650"/>
          </a:xfrm>
        </p:spPr>
        <p:txBody>
          <a:bodyPr>
            <a:noAutofit/>
          </a:bodyPr>
          <a:lstStyle/>
          <a:p>
            <a:r>
              <a:rPr lang="en-GB" sz="9600" dirty="0">
                <a:effectLst/>
              </a:rPr>
              <a:t>SMART Goals</a:t>
            </a:r>
            <a:endParaRPr lang="en-NZ" sz="9600" dirty="0"/>
          </a:p>
        </p:txBody>
      </p:sp>
      <p:sp>
        <p:nvSpPr>
          <p:cNvPr id="3" name="Subtitle 2"/>
          <p:cNvSpPr>
            <a:spLocks noGrp="1"/>
          </p:cNvSpPr>
          <p:nvPr>
            <p:ph type="subTitle" idx="1"/>
          </p:nvPr>
        </p:nvSpPr>
        <p:spPr>
          <a:xfrm>
            <a:off x="444137" y="5223249"/>
            <a:ext cx="7818664" cy="618523"/>
          </a:xfrm>
        </p:spPr>
        <p:txBody>
          <a:bodyPr>
            <a:noAutofit/>
          </a:bodyPr>
          <a:lstStyle/>
          <a:p>
            <a:r>
              <a:rPr lang="en-NZ" sz="5400" dirty="0"/>
              <a:t>for effective </a:t>
            </a:r>
            <a:r>
              <a:rPr lang="mi-NZ" sz="5400" dirty="0"/>
              <a:t>Ata</a:t>
            </a:r>
            <a:r>
              <a:rPr lang="en-NZ" sz="5400" dirty="0"/>
              <a:t> </a:t>
            </a:r>
          </a:p>
        </p:txBody>
      </p:sp>
      <p:pic>
        <p:nvPicPr>
          <p:cNvPr id="5" name="Picture 4"/>
          <p:cNvPicPr/>
          <p:nvPr/>
        </p:nvPicPr>
        <p:blipFill rotWithShape="1">
          <a:blip r:embed="rId2"/>
          <a:srcRect l="27918" t="15659" r="16575" b="65728"/>
          <a:stretch/>
        </p:blipFill>
        <p:spPr bwMode="auto">
          <a:xfrm>
            <a:off x="2" y="0"/>
            <a:ext cx="9143998" cy="16421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82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7444" y="169228"/>
            <a:ext cx="8755116" cy="66887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NZ" sz="4000" b="1" dirty="0">
                <a:solidFill>
                  <a:schemeClr val="tx2"/>
                </a:solidFill>
              </a:rPr>
              <a:t>Setting Good SMART goals </a:t>
            </a:r>
          </a:p>
          <a:p>
            <a:pPr marL="0" indent="0">
              <a:buFont typeface="Arial" panose="020B0604020202020204" pitchFamily="34" charset="0"/>
              <a:buNone/>
            </a:pPr>
            <a:endParaRPr lang="en-NZ" sz="900" b="1" dirty="0">
              <a:solidFill>
                <a:schemeClr val="tx2"/>
              </a:solidFill>
            </a:endParaRPr>
          </a:p>
          <a:p>
            <a:pPr marL="0" indent="0">
              <a:buFont typeface="Arial" panose="020B0604020202020204" pitchFamily="34" charset="0"/>
              <a:buNone/>
            </a:pPr>
            <a:r>
              <a:rPr lang="mi-NZ" sz="3200" b="1" dirty="0" err="1">
                <a:solidFill>
                  <a:schemeClr val="tx2"/>
                </a:solidFill>
              </a:rPr>
              <a:t>Time</a:t>
            </a:r>
            <a:r>
              <a:rPr lang="mi-NZ" sz="3200" b="1" dirty="0">
                <a:solidFill>
                  <a:schemeClr val="tx2"/>
                </a:solidFill>
              </a:rPr>
              <a:t> </a:t>
            </a:r>
            <a:r>
              <a:rPr lang="mi-NZ" sz="3200" b="1" dirty="0" err="1">
                <a:solidFill>
                  <a:schemeClr val="tx2"/>
                </a:solidFill>
              </a:rPr>
              <a:t>Bound</a:t>
            </a:r>
            <a:endParaRPr lang="mi-NZ" sz="3200" b="1" dirty="0">
              <a:solidFill>
                <a:schemeClr val="tx2"/>
              </a:solidFill>
            </a:endParaRPr>
          </a:p>
          <a:p>
            <a:pPr>
              <a:buFontTx/>
              <a:buChar char="-"/>
            </a:pPr>
            <a:r>
              <a:rPr lang="mi-NZ" sz="3200" b="1" dirty="0" err="1">
                <a:solidFill>
                  <a:schemeClr val="tx2"/>
                </a:solidFill>
              </a:rPr>
              <a:t>Is</a:t>
            </a:r>
            <a:r>
              <a:rPr lang="mi-NZ" sz="3200" b="1" dirty="0">
                <a:solidFill>
                  <a:schemeClr val="tx2"/>
                </a:solidFill>
              </a:rPr>
              <a:t> </a:t>
            </a:r>
            <a:r>
              <a:rPr lang="mi-NZ" sz="3200" b="1" dirty="0" err="1">
                <a:solidFill>
                  <a:schemeClr val="tx2"/>
                </a:solidFill>
              </a:rPr>
              <a:t>there</a:t>
            </a:r>
            <a:r>
              <a:rPr lang="mi-NZ" sz="3200" b="1" dirty="0">
                <a:solidFill>
                  <a:schemeClr val="tx2"/>
                </a:solidFill>
              </a:rPr>
              <a:t> a </a:t>
            </a:r>
            <a:r>
              <a:rPr lang="mi-NZ" sz="3200" b="1" dirty="0" err="1">
                <a:solidFill>
                  <a:schemeClr val="tx2"/>
                </a:solidFill>
              </a:rPr>
              <a:t>completion</a:t>
            </a:r>
            <a:r>
              <a:rPr lang="mi-NZ" sz="3200" b="1" dirty="0">
                <a:solidFill>
                  <a:schemeClr val="tx2"/>
                </a:solidFill>
              </a:rPr>
              <a:t> </a:t>
            </a:r>
            <a:r>
              <a:rPr lang="mi-NZ" sz="3200" b="1" dirty="0" err="1">
                <a:solidFill>
                  <a:schemeClr val="tx2"/>
                </a:solidFill>
              </a:rPr>
              <a:t>date</a:t>
            </a:r>
            <a:r>
              <a:rPr lang="mi-NZ" sz="3200" b="1" dirty="0">
                <a:solidFill>
                  <a:schemeClr val="tx2"/>
                </a:solidFill>
              </a:rPr>
              <a:t>?</a:t>
            </a:r>
          </a:p>
          <a:p>
            <a:pPr>
              <a:buFontTx/>
              <a:buChar char="-"/>
            </a:pPr>
            <a:r>
              <a:rPr lang="mi-NZ" sz="3200" b="1" dirty="0">
                <a:solidFill>
                  <a:schemeClr val="tx2"/>
                </a:solidFill>
              </a:rPr>
              <a:t>Are </a:t>
            </a:r>
            <a:r>
              <a:rPr lang="mi-NZ" sz="3200" b="1" dirty="0" err="1">
                <a:solidFill>
                  <a:schemeClr val="tx2"/>
                </a:solidFill>
              </a:rPr>
              <a:t>there</a:t>
            </a:r>
            <a:r>
              <a:rPr lang="mi-NZ" sz="3200" b="1" dirty="0">
                <a:solidFill>
                  <a:schemeClr val="tx2"/>
                </a:solidFill>
              </a:rPr>
              <a:t> </a:t>
            </a:r>
            <a:r>
              <a:rPr lang="mi-NZ" sz="3200" b="1" dirty="0" err="1">
                <a:solidFill>
                  <a:schemeClr val="tx2"/>
                </a:solidFill>
              </a:rPr>
              <a:t>dates</a:t>
            </a:r>
            <a:r>
              <a:rPr lang="mi-NZ" sz="3200" b="1" dirty="0">
                <a:solidFill>
                  <a:schemeClr val="tx2"/>
                </a:solidFill>
              </a:rPr>
              <a:t> for </a:t>
            </a:r>
            <a:r>
              <a:rPr lang="mi-NZ" sz="3200" b="1" dirty="0" err="1">
                <a:solidFill>
                  <a:schemeClr val="tx2"/>
                </a:solidFill>
              </a:rPr>
              <a:t>key</a:t>
            </a:r>
            <a:r>
              <a:rPr lang="mi-NZ" sz="3200" b="1" dirty="0">
                <a:solidFill>
                  <a:schemeClr val="tx2"/>
                </a:solidFill>
              </a:rPr>
              <a:t> </a:t>
            </a:r>
            <a:r>
              <a:rPr lang="mi-NZ" sz="3200" b="1" dirty="0" err="1">
                <a:solidFill>
                  <a:schemeClr val="tx2"/>
                </a:solidFill>
              </a:rPr>
              <a:t>milestones</a:t>
            </a:r>
            <a:r>
              <a:rPr lang="mi-NZ" sz="3200" b="1" dirty="0">
                <a:solidFill>
                  <a:schemeClr val="tx2"/>
                </a:solidFill>
              </a:rPr>
              <a:t>?</a:t>
            </a:r>
          </a:p>
          <a:p>
            <a:pPr marL="0" indent="0">
              <a:buNone/>
            </a:pPr>
            <a:endParaRPr lang="mi-NZ" sz="3200" b="1" dirty="0">
              <a:solidFill>
                <a:schemeClr val="tx2"/>
              </a:solidFill>
            </a:endParaRPr>
          </a:p>
          <a:p>
            <a:pPr>
              <a:buFontTx/>
              <a:buChar char="-"/>
            </a:pPr>
            <a:endParaRPr lang="mi-NZ" sz="3200" b="1" dirty="0">
              <a:solidFill>
                <a:schemeClr val="tx2"/>
              </a:solidFill>
            </a:endParaRPr>
          </a:p>
        </p:txBody>
      </p:sp>
    </p:spTree>
    <p:extLst>
      <p:ext uri="{BB962C8B-B14F-4D97-AF65-F5344CB8AC3E}">
        <p14:creationId xmlns:p14="http://schemas.microsoft.com/office/powerpoint/2010/main" val="414170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7444" y="169228"/>
            <a:ext cx="8755116" cy="6688772"/>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NZ" sz="4000" b="1" dirty="0">
                <a:solidFill>
                  <a:schemeClr val="tx2"/>
                </a:solidFill>
              </a:rPr>
              <a:t>Some examples </a:t>
            </a:r>
          </a:p>
          <a:p>
            <a:pPr marL="0" indent="0">
              <a:buFont typeface="Arial" panose="020B0604020202020204" pitchFamily="34" charset="0"/>
              <a:buNone/>
            </a:pPr>
            <a:endParaRPr lang="en-NZ" sz="900" b="1" dirty="0">
              <a:solidFill>
                <a:schemeClr val="tx2"/>
              </a:solidFill>
            </a:endParaRPr>
          </a:p>
          <a:p>
            <a:pPr marL="0" indent="0">
              <a:buFont typeface="Arial" panose="020B0604020202020204" pitchFamily="34" charset="0"/>
              <a:buNone/>
            </a:pPr>
            <a:r>
              <a:rPr lang="mi-NZ" sz="3200" b="1" dirty="0">
                <a:solidFill>
                  <a:schemeClr val="tx2"/>
                </a:solidFill>
              </a:rPr>
              <a:t>Look at </a:t>
            </a:r>
            <a:r>
              <a:rPr lang="mi-NZ" sz="3200" b="1" dirty="0" err="1">
                <a:solidFill>
                  <a:schemeClr val="tx2"/>
                </a:solidFill>
              </a:rPr>
              <a:t>the</a:t>
            </a:r>
            <a:r>
              <a:rPr lang="mi-NZ" sz="3200" b="1" dirty="0">
                <a:solidFill>
                  <a:schemeClr val="tx2"/>
                </a:solidFill>
              </a:rPr>
              <a:t> </a:t>
            </a:r>
            <a:r>
              <a:rPr lang="mi-NZ" sz="3200" b="1" dirty="0" err="1">
                <a:solidFill>
                  <a:schemeClr val="tx2"/>
                </a:solidFill>
              </a:rPr>
              <a:t>goals</a:t>
            </a:r>
            <a:r>
              <a:rPr lang="mi-NZ" sz="3200" b="1" dirty="0">
                <a:solidFill>
                  <a:schemeClr val="tx2"/>
                </a:solidFill>
              </a:rPr>
              <a:t> </a:t>
            </a:r>
            <a:r>
              <a:rPr lang="mi-NZ" sz="3200" b="1" dirty="0" err="1">
                <a:solidFill>
                  <a:schemeClr val="tx2"/>
                </a:solidFill>
              </a:rPr>
              <a:t>below</a:t>
            </a:r>
            <a:r>
              <a:rPr lang="mi-NZ" sz="3200" b="1" dirty="0">
                <a:solidFill>
                  <a:schemeClr val="tx2"/>
                </a:solidFill>
              </a:rPr>
              <a:t> and </a:t>
            </a:r>
            <a:r>
              <a:rPr lang="mi-NZ" sz="3200" b="1" dirty="0" err="1">
                <a:solidFill>
                  <a:schemeClr val="tx2"/>
                </a:solidFill>
              </a:rPr>
              <a:t>see</a:t>
            </a:r>
            <a:r>
              <a:rPr lang="mi-NZ" sz="3200" b="1" dirty="0">
                <a:solidFill>
                  <a:schemeClr val="tx2"/>
                </a:solidFill>
              </a:rPr>
              <a:t> </a:t>
            </a:r>
            <a:r>
              <a:rPr lang="mi-NZ" sz="3200" b="1" dirty="0" err="1">
                <a:solidFill>
                  <a:schemeClr val="tx2"/>
                </a:solidFill>
              </a:rPr>
              <a:t>if</a:t>
            </a:r>
            <a:r>
              <a:rPr lang="mi-NZ" sz="3200" b="1" dirty="0">
                <a:solidFill>
                  <a:schemeClr val="tx2"/>
                </a:solidFill>
              </a:rPr>
              <a:t> </a:t>
            </a:r>
            <a:r>
              <a:rPr lang="mi-NZ" sz="3200" b="1" dirty="0" err="1">
                <a:solidFill>
                  <a:schemeClr val="tx2"/>
                </a:solidFill>
              </a:rPr>
              <a:t>these</a:t>
            </a:r>
            <a:r>
              <a:rPr lang="mi-NZ" sz="3200" b="1" dirty="0">
                <a:solidFill>
                  <a:schemeClr val="tx2"/>
                </a:solidFill>
              </a:rPr>
              <a:t> are SMART or </a:t>
            </a:r>
            <a:r>
              <a:rPr lang="mi-NZ" sz="3200" b="1" dirty="0" err="1">
                <a:solidFill>
                  <a:schemeClr val="tx2"/>
                </a:solidFill>
              </a:rPr>
              <a:t>not</a:t>
            </a:r>
            <a:r>
              <a:rPr lang="mi-NZ" sz="3200" b="1" dirty="0">
                <a:solidFill>
                  <a:schemeClr val="tx2"/>
                </a:solidFill>
              </a:rPr>
              <a:t>:</a:t>
            </a:r>
          </a:p>
          <a:p>
            <a:pPr marL="0" indent="0">
              <a:buFont typeface="Arial" panose="020B0604020202020204" pitchFamily="34" charset="0"/>
              <a:buNone/>
            </a:pPr>
            <a:endParaRPr lang="mi-NZ" sz="3200" b="1" dirty="0">
              <a:solidFill>
                <a:schemeClr val="tx2"/>
              </a:solidFill>
            </a:endParaRPr>
          </a:p>
          <a:p>
            <a:r>
              <a:rPr lang="mi-NZ" sz="3200" b="1" dirty="0">
                <a:solidFill>
                  <a:schemeClr val="tx2"/>
                </a:solidFill>
              </a:rPr>
              <a:t>To </a:t>
            </a:r>
            <a:r>
              <a:rPr lang="mi-NZ" sz="3200" b="1" dirty="0" err="1">
                <a:solidFill>
                  <a:schemeClr val="tx2"/>
                </a:solidFill>
              </a:rPr>
              <a:t>improve</a:t>
            </a:r>
            <a:r>
              <a:rPr lang="mi-NZ" sz="3200" b="1" dirty="0">
                <a:solidFill>
                  <a:schemeClr val="tx2"/>
                </a:solidFill>
              </a:rPr>
              <a:t> SCC of </a:t>
            </a:r>
            <a:r>
              <a:rPr lang="mi-NZ" sz="3200" b="1" dirty="0" err="1">
                <a:solidFill>
                  <a:schemeClr val="tx2"/>
                </a:solidFill>
              </a:rPr>
              <a:t>priority</a:t>
            </a:r>
            <a:r>
              <a:rPr lang="mi-NZ" sz="3200" b="1" dirty="0">
                <a:solidFill>
                  <a:schemeClr val="tx2"/>
                </a:solidFill>
              </a:rPr>
              <a:t> </a:t>
            </a:r>
            <a:r>
              <a:rPr lang="mi-NZ" sz="3200" b="1" dirty="0" err="1">
                <a:solidFill>
                  <a:schemeClr val="tx2"/>
                </a:solidFill>
              </a:rPr>
              <a:t>groups</a:t>
            </a:r>
            <a:r>
              <a:rPr lang="mi-NZ" sz="3200" b="1" dirty="0">
                <a:solidFill>
                  <a:schemeClr val="tx2"/>
                </a:solidFill>
              </a:rPr>
              <a:t> to </a:t>
            </a:r>
            <a:r>
              <a:rPr lang="mi-NZ" sz="3200" b="1" dirty="0" err="1">
                <a:solidFill>
                  <a:schemeClr val="tx2"/>
                </a:solidFill>
              </a:rPr>
              <a:t>meet</a:t>
            </a:r>
            <a:r>
              <a:rPr lang="mi-NZ" sz="3200" b="1" dirty="0">
                <a:solidFill>
                  <a:schemeClr val="tx2"/>
                </a:solidFill>
              </a:rPr>
              <a:t> 2022 </a:t>
            </a:r>
            <a:r>
              <a:rPr lang="mi-NZ" sz="3200" b="1" dirty="0" err="1">
                <a:solidFill>
                  <a:schemeClr val="tx2"/>
                </a:solidFill>
              </a:rPr>
              <a:t>targets</a:t>
            </a:r>
            <a:r>
              <a:rPr lang="mi-NZ" sz="3200" b="1" dirty="0">
                <a:solidFill>
                  <a:schemeClr val="tx2"/>
                </a:solidFill>
              </a:rPr>
              <a:t> </a:t>
            </a:r>
          </a:p>
          <a:p>
            <a:r>
              <a:rPr lang="mi-NZ" sz="3200" b="1" dirty="0">
                <a:solidFill>
                  <a:schemeClr val="tx2"/>
                </a:solidFill>
              </a:rPr>
              <a:t>To </a:t>
            </a:r>
            <a:r>
              <a:rPr lang="mi-NZ" sz="3200" b="1" dirty="0" err="1">
                <a:solidFill>
                  <a:schemeClr val="tx2"/>
                </a:solidFill>
              </a:rPr>
              <a:t>embed</a:t>
            </a:r>
            <a:r>
              <a:rPr lang="mi-NZ" sz="3200" b="1" dirty="0">
                <a:solidFill>
                  <a:schemeClr val="tx2"/>
                </a:solidFill>
              </a:rPr>
              <a:t> </a:t>
            </a:r>
            <a:r>
              <a:rPr lang="mi-NZ" sz="3200" b="1" dirty="0" err="1">
                <a:solidFill>
                  <a:schemeClr val="tx2"/>
                </a:solidFill>
              </a:rPr>
              <a:t>Matauranga</a:t>
            </a:r>
            <a:r>
              <a:rPr lang="mi-NZ" sz="3200" b="1" dirty="0">
                <a:solidFill>
                  <a:schemeClr val="tx2"/>
                </a:solidFill>
              </a:rPr>
              <a:t> </a:t>
            </a:r>
            <a:r>
              <a:rPr lang="mi-NZ" sz="3200" b="1" dirty="0" err="1">
                <a:solidFill>
                  <a:schemeClr val="tx2"/>
                </a:solidFill>
              </a:rPr>
              <a:t>Maori</a:t>
            </a:r>
            <a:r>
              <a:rPr lang="mi-NZ" sz="3200" b="1" dirty="0">
                <a:solidFill>
                  <a:schemeClr val="tx2"/>
                </a:solidFill>
              </a:rPr>
              <a:t> </a:t>
            </a:r>
            <a:r>
              <a:rPr lang="mi-NZ" sz="3200" b="1" dirty="0" err="1">
                <a:solidFill>
                  <a:schemeClr val="tx2"/>
                </a:solidFill>
              </a:rPr>
              <a:t>content</a:t>
            </a:r>
            <a:r>
              <a:rPr lang="mi-NZ" sz="3200" b="1" dirty="0">
                <a:solidFill>
                  <a:schemeClr val="tx2"/>
                </a:solidFill>
              </a:rPr>
              <a:t> </a:t>
            </a:r>
            <a:r>
              <a:rPr lang="mi-NZ" sz="3200" b="1" dirty="0" err="1">
                <a:solidFill>
                  <a:schemeClr val="tx2"/>
                </a:solidFill>
              </a:rPr>
              <a:t>in</a:t>
            </a:r>
            <a:r>
              <a:rPr lang="mi-NZ" sz="3200" b="1" dirty="0">
                <a:solidFill>
                  <a:schemeClr val="tx2"/>
                </a:solidFill>
              </a:rPr>
              <a:t> 80% of </a:t>
            </a:r>
            <a:r>
              <a:rPr lang="mi-NZ" sz="3200" b="1" dirty="0" err="1">
                <a:solidFill>
                  <a:schemeClr val="tx2"/>
                </a:solidFill>
              </a:rPr>
              <a:t>programme</a:t>
            </a:r>
            <a:r>
              <a:rPr lang="mi-NZ" sz="3200" b="1" dirty="0">
                <a:solidFill>
                  <a:schemeClr val="tx2"/>
                </a:solidFill>
              </a:rPr>
              <a:t> </a:t>
            </a:r>
            <a:r>
              <a:rPr lang="mi-NZ" sz="3200" b="1" dirty="0" err="1">
                <a:solidFill>
                  <a:schemeClr val="tx2"/>
                </a:solidFill>
              </a:rPr>
              <a:t>courses</a:t>
            </a:r>
            <a:r>
              <a:rPr lang="mi-NZ" sz="3200" b="1" dirty="0">
                <a:solidFill>
                  <a:schemeClr val="tx2"/>
                </a:solidFill>
              </a:rPr>
              <a:t> </a:t>
            </a:r>
            <a:r>
              <a:rPr lang="mi-NZ" sz="3200" b="1" dirty="0" err="1">
                <a:solidFill>
                  <a:schemeClr val="tx2"/>
                </a:solidFill>
              </a:rPr>
              <a:t>running</a:t>
            </a:r>
            <a:r>
              <a:rPr lang="mi-NZ" sz="3200" b="1" dirty="0">
                <a:solidFill>
                  <a:schemeClr val="tx2"/>
                </a:solidFill>
              </a:rPr>
              <a:t> </a:t>
            </a:r>
            <a:r>
              <a:rPr lang="mi-NZ" sz="3200" b="1" dirty="0" err="1">
                <a:solidFill>
                  <a:schemeClr val="tx2"/>
                </a:solidFill>
              </a:rPr>
              <a:t>in</a:t>
            </a:r>
            <a:r>
              <a:rPr lang="mi-NZ" sz="3200" b="1" dirty="0">
                <a:solidFill>
                  <a:schemeClr val="tx2"/>
                </a:solidFill>
              </a:rPr>
              <a:t> </a:t>
            </a:r>
            <a:r>
              <a:rPr lang="mi-NZ" sz="3200" b="1" dirty="0" err="1">
                <a:solidFill>
                  <a:schemeClr val="tx2"/>
                </a:solidFill>
              </a:rPr>
              <a:t>Semester</a:t>
            </a:r>
            <a:r>
              <a:rPr lang="mi-NZ" sz="3200" b="1" dirty="0">
                <a:solidFill>
                  <a:schemeClr val="tx2"/>
                </a:solidFill>
              </a:rPr>
              <a:t> 1 2021</a:t>
            </a:r>
          </a:p>
          <a:p>
            <a:r>
              <a:rPr lang="mi-NZ" sz="3200" b="1" dirty="0">
                <a:solidFill>
                  <a:schemeClr val="tx2"/>
                </a:solidFill>
              </a:rPr>
              <a:t>To </a:t>
            </a:r>
            <a:r>
              <a:rPr lang="mi-NZ" sz="3200" b="1" dirty="0" err="1">
                <a:solidFill>
                  <a:schemeClr val="tx2"/>
                </a:solidFill>
              </a:rPr>
              <a:t>complete</a:t>
            </a:r>
            <a:r>
              <a:rPr lang="mi-NZ" sz="3200" b="1" dirty="0">
                <a:solidFill>
                  <a:schemeClr val="tx2"/>
                </a:solidFill>
              </a:rPr>
              <a:t> </a:t>
            </a:r>
            <a:r>
              <a:rPr lang="mi-NZ" sz="3200" b="1" dirty="0" err="1">
                <a:solidFill>
                  <a:schemeClr val="tx2"/>
                </a:solidFill>
              </a:rPr>
              <a:t>external</a:t>
            </a:r>
            <a:r>
              <a:rPr lang="mi-NZ" sz="3200" b="1" dirty="0">
                <a:solidFill>
                  <a:schemeClr val="tx2"/>
                </a:solidFill>
              </a:rPr>
              <a:t> </a:t>
            </a:r>
            <a:r>
              <a:rPr lang="mi-NZ" sz="3200" b="1" dirty="0" err="1">
                <a:solidFill>
                  <a:schemeClr val="tx2"/>
                </a:solidFill>
              </a:rPr>
              <a:t>moderation</a:t>
            </a:r>
            <a:r>
              <a:rPr lang="mi-NZ" sz="3200" b="1" dirty="0">
                <a:solidFill>
                  <a:schemeClr val="tx2"/>
                </a:solidFill>
              </a:rPr>
              <a:t> of </a:t>
            </a:r>
            <a:r>
              <a:rPr lang="mi-NZ" sz="3200" b="1" dirty="0" err="1">
                <a:solidFill>
                  <a:schemeClr val="tx2"/>
                </a:solidFill>
              </a:rPr>
              <a:t>all</a:t>
            </a:r>
            <a:r>
              <a:rPr lang="mi-NZ" sz="3200" b="1" dirty="0">
                <a:solidFill>
                  <a:schemeClr val="tx2"/>
                </a:solidFill>
              </a:rPr>
              <a:t> </a:t>
            </a:r>
            <a:r>
              <a:rPr lang="mi-NZ" sz="3200" b="1" dirty="0" err="1">
                <a:solidFill>
                  <a:schemeClr val="tx2"/>
                </a:solidFill>
              </a:rPr>
              <a:t>courses</a:t>
            </a:r>
            <a:r>
              <a:rPr lang="mi-NZ" sz="3200" b="1" dirty="0">
                <a:solidFill>
                  <a:schemeClr val="tx2"/>
                </a:solidFill>
              </a:rPr>
              <a:t> </a:t>
            </a:r>
            <a:r>
              <a:rPr lang="mi-NZ" sz="3200" b="1" dirty="0" err="1">
                <a:solidFill>
                  <a:schemeClr val="tx2"/>
                </a:solidFill>
              </a:rPr>
              <a:t>in</a:t>
            </a:r>
            <a:r>
              <a:rPr lang="mi-NZ" sz="3200" b="1" dirty="0">
                <a:solidFill>
                  <a:schemeClr val="tx2"/>
                </a:solidFill>
              </a:rPr>
              <a:t> 2021 and </a:t>
            </a:r>
            <a:r>
              <a:rPr lang="mi-NZ" sz="3200" b="1" dirty="0" err="1">
                <a:solidFill>
                  <a:schemeClr val="tx2"/>
                </a:solidFill>
              </a:rPr>
              <a:t>action</a:t>
            </a:r>
            <a:r>
              <a:rPr lang="mi-NZ" sz="3200" b="1" dirty="0">
                <a:solidFill>
                  <a:schemeClr val="tx2"/>
                </a:solidFill>
              </a:rPr>
              <a:t> </a:t>
            </a:r>
            <a:r>
              <a:rPr lang="mi-NZ" sz="3200" b="1" dirty="0" err="1">
                <a:solidFill>
                  <a:schemeClr val="tx2"/>
                </a:solidFill>
              </a:rPr>
              <a:t>feedback</a:t>
            </a:r>
            <a:r>
              <a:rPr lang="mi-NZ" sz="3200" b="1" dirty="0">
                <a:solidFill>
                  <a:schemeClr val="tx2"/>
                </a:solidFill>
              </a:rPr>
              <a:t> for </a:t>
            </a:r>
            <a:r>
              <a:rPr lang="mi-NZ" sz="3200" b="1" dirty="0" err="1">
                <a:solidFill>
                  <a:schemeClr val="tx2"/>
                </a:solidFill>
              </a:rPr>
              <a:t>Semester</a:t>
            </a:r>
            <a:r>
              <a:rPr lang="mi-NZ" sz="3200" b="1" dirty="0">
                <a:solidFill>
                  <a:schemeClr val="tx2"/>
                </a:solidFill>
              </a:rPr>
              <a:t> 1 2022. </a:t>
            </a:r>
          </a:p>
          <a:p>
            <a:r>
              <a:rPr lang="mi-NZ" sz="3200" b="1" dirty="0">
                <a:solidFill>
                  <a:schemeClr val="tx2"/>
                </a:solidFill>
              </a:rPr>
              <a:t>To </a:t>
            </a:r>
            <a:r>
              <a:rPr lang="mi-NZ" sz="3200" b="1" dirty="0" err="1">
                <a:solidFill>
                  <a:schemeClr val="tx2"/>
                </a:solidFill>
              </a:rPr>
              <a:t>review</a:t>
            </a:r>
            <a:r>
              <a:rPr lang="mi-NZ" sz="3200" b="1" dirty="0">
                <a:solidFill>
                  <a:schemeClr val="tx2"/>
                </a:solidFill>
              </a:rPr>
              <a:t> </a:t>
            </a:r>
            <a:r>
              <a:rPr lang="mi-NZ" sz="3200" b="1" dirty="0" err="1">
                <a:solidFill>
                  <a:schemeClr val="tx2"/>
                </a:solidFill>
              </a:rPr>
              <a:t>the</a:t>
            </a:r>
            <a:r>
              <a:rPr lang="mi-NZ" sz="3200" b="1" dirty="0">
                <a:solidFill>
                  <a:schemeClr val="tx2"/>
                </a:solidFill>
              </a:rPr>
              <a:t> </a:t>
            </a:r>
            <a:r>
              <a:rPr lang="mi-NZ" sz="3200" b="1" dirty="0" err="1">
                <a:solidFill>
                  <a:schemeClr val="tx2"/>
                </a:solidFill>
              </a:rPr>
              <a:t>programme</a:t>
            </a:r>
            <a:r>
              <a:rPr lang="mi-NZ" sz="3200" b="1" dirty="0">
                <a:solidFill>
                  <a:schemeClr val="tx2"/>
                </a:solidFill>
              </a:rPr>
              <a:t> </a:t>
            </a:r>
            <a:r>
              <a:rPr lang="mi-NZ" sz="3200" b="1" dirty="0" err="1">
                <a:solidFill>
                  <a:schemeClr val="tx2"/>
                </a:solidFill>
              </a:rPr>
              <a:t>structure</a:t>
            </a:r>
            <a:r>
              <a:rPr lang="mi-NZ" sz="3200" b="1" dirty="0">
                <a:solidFill>
                  <a:schemeClr val="tx2"/>
                </a:solidFill>
              </a:rPr>
              <a:t> and </a:t>
            </a:r>
            <a:r>
              <a:rPr lang="mi-NZ" sz="3200" b="1" dirty="0" err="1">
                <a:solidFill>
                  <a:schemeClr val="tx2"/>
                </a:solidFill>
              </a:rPr>
              <a:t>timetable</a:t>
            </a:r>
            <a:r>
              <a:rPr lang="mi-NZ" sz="3200" b="1" dirty="0">
                <a:solidFill>
                  <a:schemeClr val="tx2"/>
                </a:solidFill>
              </a:rPr>
              <a:t> </a:t>
            </a:r>
            <a:r>
              <a:rPr lang="mi-NZ" sz="3200" b="1" dirty="0" err="1">
                <a:solidFill>
                  <a:schemeClr val="tx2"/>
                </a:solidFill>
              </a:rPr>
              <a:t>in</a:t>
            </a:r>
            <a:r>
              <a:rPr lang="mi-NZ" sz="3200" b="1" dirty="0">
                <a:solidFill>
                  <a:schemeClr val="tx2"/>
                </a:solidFill>
              </a:rPr>
              <a:t> 2021</a:t>
            </a:r>
          </a:p>
          <a:p>
            <a:pPr>
              <a:buFontTx/>
              <a:buChar char="-"/>
            </a:pPr>
            <a:endParaRPr lang="mi-NZ" sz="3200" b="1" dirty="0">
              <a:solidFill>
                <a:schemeClr val="tx2"/>
              </a:solidFill>
            </a:endParaRPr>
          </a:p>
          <a:p>
            <a:pPr marL="0" indent="0">
              <a:buNone/>
            </a:pPr>
            <a:endParaRPr lang="mi-NZ" sz="3200" b="1" dirty="0">
              <a:solidFill>
                <a:schemeClr val="tx2"/>
              </a:solidFill>
            </a:endParaRPr>
          </a:p>
          <a:p>
            <a:pPr>
              <a:buFontTx/>
              <a:buChar char="-"/>
            </a:pPr>
            <a:endParaRPr lang="mi-NZ" sz="3200" b="1" dirty="0">
              <a:solidFill>
                <a:schemeClr val="tx2"/>
              </a:solidFill>
            </a:endParaRPr>
          </a:p>
        </p:txBody>
      </p:sp>
    </p:spTree>
    <p:extLst>
      <p:ext uri="{BB962C8B-B14F-4D97-AF65-F5344CB8AC3E}">
        <p14:creationId xmlns:p14="http://schemas.microsoft.com/office/powerpoint/2010/main" val="195139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7444" y="169228"/>
            <a:ext cx="8755116" cy="66887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NZ" sz="4000" b="1" dirty="0">
                <a:solidFill>
                  <a:schemeClr val="tx2"/>
                </a:solidFill>
              </a:rPr>
              <a:t>This goal is not so SMART </a:t>
            </a:r>
          </a:p>
          <a:p>
            <a:pPr marL="0" indent="0">
              <a:buFont typeface="Arial" panose="020B0604020202020204" pitchFamily="34" charset="0"/>
              <a:buNone/>
            </a:pPr>
            <a:endParaRPr lang="en-NZ" sz="900" b="1" dirty="0">
              <a:solidFill>
                <a:schemeClr val="tx2"/>
              </a:solidFill>
            </a:endParaRPr>
          </a:p>
          <a:p>
            <a:pPr marL="0" indent="0">
              <a:buNone/>
            </a:pPr>
            <a:r>
              <a:rPr lang="mi-NZ" sz="3200" b="1" dirty="0">
                <a:solidFill>
                  <a:schemeClr val="tx2"/>
                </a:solidFill>
              </a:rPr>
              <a:t>To </a:t>
            </a:r>
            <a:r>
              <a:rPr lang="mi-NZ" sz="3200" b="1" dirty="0" err="1">
                <a:solidFill>
                  <a:schemeClr val="tx2"/>
                </a:solidFill>
              </a:rPr>
              <a:t>improve</a:t>
            </a:r>
            <a:r>
              <a:rPr lang="mi-NZ" sz="3200" b="1" dirty="0">
                <a:solidFill>
                  <a:schemeClr val="tx2"/>
                </a:solidFill>
              </a:rPr>
              <a:t> SCC of </a:t>
            </a:r>
            <a:r>
              <a:rPr lang="mi-NZ" sz="3200" b="1" dirty="0" err="1">
                <a:solidFill>
                  <a:schemeClr val="tx2"/>
                </a:solidFill>
              </a:rPr>
              <a:t>priority</a:t>
            </a:r>
            <a:r>
              <a:rPr lang="mi-NZ" sz="3200" b="1" dirty="0">
                <a:solidFill>
                  <a:schemeClr val="tx2"/>
                </a:solidFill>
              </a:rPr>
              <a:t> </a:t>
            </a:r>
            <a:r>
              <a:rPr lang="mi-NZ" sz="3200" b="1" dirty="0" err="1">
                <a:solidFill>
                  <a:schemeClr val="tx2"/>
                </a:solidFill>
              </a:rPr>
              <a:t>groups</a:t>
            </a:r>
            <a:r>
              <a:rPr lang="mi-NZ" sz="3200" b="1" dirty="0">
                <a:solidFill>
                  <a:schemeClr val="tx2"/>
                </a:solidFill>
              </a:rPr>
              <a:t> to </a:t>
            </a:r>
            <a:r>
              <a:rPr lang="mi-NZ" sz="3200" b="1" dirty="0" err="1">
                <a:solidFill>
                  <a:schemeClr val="tx2"/>
                </a:solidFill>
              </a:rPr>
              <a:t>meet</a:t>
            </a:r>
            <a:r>
              <a:rPr lang="mi-NZ" sz="3200" b="1" dirty="0">
                <a:solidFill>
                  <a:schemeClr val="tx2"/>
                </a:solidFill>
              </a:rPr>
              <a:t> 2022 </a:t>
            </a:r>
            <a:r>
              <a:rPr lang="mi-NZ" sz="3200" b="1" dirty="0" err="1">
                <a:solidFill>
                  <a:schemeClr val="tx2"/>
                </a:solidFill>
              </a:rPr>
              <a:t>targets</a:t>
            </a:r>
            <a:r>
              <a:rPr lang="mi-NZ" sz="3200" b="1" dirty="0">
                <a:solidFill>
                  <a:schemeClr val="tx2"/>
                </a:solidFill>
              </a:rPr>
              <a:t> </a:t>
            </a:r>
          </a:p>
          <a:p>
            <a:pPr marL="0" indent="0">
              <a:buFont typeface="Arial" panose="020B0604020202020204" pitchFamily="34" charset="0"/>
              <a:buNone/>
            </a:pPr>
            <a:endParaRPr lang="mi-NZ" sz="3200" b="1" dirty="0">
              <a:solidFill>
                <a:schemeClr val="tx2"/>
              </a:solidFill>
            </a:endParaRPr>
          </a:p>
          <a:p>
            <a:pPr marL="0" indent="0">
              <a:buFont typeface="Arial" panose="020B0604020202020204" pitchFamily="34" charset="0"/>
              <a:buNone/>
            </a:pPr>
            <a:r>
              <a:rPr lang="mi-NZ" sz="3200" b="1" dirty="0" err="1">
                <a:solidFill>
                  <a:schemeClr val="tx2"/>
                </a:solidFill>
              </a:rPr>
              <a:t>Why</a:t>
            </a:r>
            <a:r>
              <a:rPr lang="mi-NZ" sz="3200" b="1" dirty="0">
                <a:solidFill>
                  <a:schemeClr val="tx2"/>
                </a:solidFill>
              </a:rPr>
              <a:t>?</a:t>
            </a:r>
          </a:p>
          <a:p>
            <a:r>
              <a:rPr lang="mi-NZ" sz="3200" b="1" dirty="0" err="1">
                <a:solidFill>
                  <a:schemeClr val="tx2"/>
                </a:solidFill>
              </a:rPr>
              <a:t>It</a:t>
            </a:r>
            <a:r>
              <a:rPr lang="mi-NZ" sz="3200" b="1" dirty="0">
                <a:solidFill>
                  <a:schemeClr val="tx2"/>
                </a:solidFill>
              </a:rPr>
              <a:t> </a:t>
            </a:r>
            <a:r>
              <a:rPr lang="mi-NZ" sz="3200" b="1" dirty="0" err="1">
                <a:solidFill>
                  <a:schemeClr val="tx2"/>
                </a:solidFill>
              </a:rPr>
              <a:t>is</a:t>
            </a:r>
            <a:r>
              <a:rPr lang="mi-NZ" sz="3200" b="1" dirty="0">
                <a:solidFill>
                  <a:schemeClr val="tx2"/>
                </a:solidFill>
              </a:rPr>
              <a:t> </a:t>
            </a:r>
            <a:r>
              <a:rPr lang="mi-NZ" sz="3200" b="1" dirty="0" err="1">
                <a:solidFill>
                  <a:schemeClr val="tx2"/>
                </a:solidFill>
              </a:rPr>
              <a:t>massive</a:t>
            </a:r>
            <a:r>
              <a:rPr lang="mi-NZ" sz="3200" b="1" dirty="0">
                <a:solidFill>
                  <a:schemeClr val="tx2"/>
                </a:solidFill>
              </a:rPr>
              <a:t> – </a:t>
            </a:r>
            <a:r>
              <a:rPr lang="mi-NZ" sz="3200" b="1" dirty="0" err="1">
                <a:solidFill>
                  <a:schemeClr val="tx2"/>
                </a:solidFill>
              </a:rPr>
              <a:t>there</a:t>
            </a:r>
            <a:r>
              <a:rPr lang="mi-NZ" sz="3200" b="1" dirty="0">
                <a:solidFill>
                  <a:schemeClr val="tx2"/>
                </a:solidFill>
              </a:rPr>
              <a:t> are a </a:t>
            </a:r>
            <a:r>
              <a:rPr lang="mi-NZ" sz="3200" b="1" dirty="0" err="1">
                <a:solidFill>
                  <a:schemeClr val="tx2"/>
                </a:solidFill>
              </a:rPr>
              <a:t>large</a:t>
            </a:r>
            <a:r>
              <a:rPr lang="mi-NZ" sz="3200" b="1" dirty="0">
                <a:solidFill>
                  <a:schemeClr val="tx2"/>
                </a:solidFill>
              </a:rPr>
              <a:t> </a:t>
            </a:r>
            <a:r>
              <a:rPr lang="mi-NZ" sz="3200" b="1" dirty="0" err="1">
                <a:solidFill>
                  <a:schemeClr val="tx2"/>
                </a:solidFill>
              </a:rPr>
              <a:t>number</a:t>
            </a:r>
            <a:r>
              <a:rPr lang="mi-NZ" sz="3200" b="1" dirty="0">
                <a:solidFill>
                  <a:schemeClr val="tx2"/>
                </a:solidFill>
              </a:rPr>
              <a:t> of </a:t>
            </a:r>
            <a:r>
              <a:rPr lang="mi-NZ" sz="3200" b="1" dirty="0" err="1">
                <a:solidFill>
                  <a:schemeClr val="tx2"/>
                </a:solidFill>
              </a:rPr>
              <a:t>steps</a:t>
            </a:r>
            <a:r>
              <a:rPr lang="mi-NZ" sz="3200" b="1" dirty="0">
                <a:solidFill>
                  <a:schemeClr val="tx2"/>
                </a:solidFill>
              </a:rPr>
              <a:t> to make </a:t>
            </a:r>
            <a:r>
              <a:rPr lang="mi-NZ" sz="3200" b="1" dirty="0" err="1">
                <a:solidFill>
                  <a:schemeClr val="tx2"/>
                </a:solidFill>
              </a:rPr>
              <a:t>this</a:t>
            </a:r>
            <a:r>
              <a:rPr lang="mi-NZ" sz="3200" b="1" dirty="0">
                <a:solidFill>
                  <a:schemeClr val="tx2"/>
                </a:solidFill>
              </a:rPr>
              <a:t> </a:t>
            </a:r>
            <a:r>
              <a:rPr lang="mi-NZ" sz="3200" b="1" dirty="0" err="1">
                <a:solidFill>
                  <a:schemeClr val="tx2"/>
                </a:solidFill>
              </a:rPr>
              <a:t>happen</a:t>
            </a:r>
            <a:r>
              <a:rPr lang="mi-NZ" sz="3200" b="1" dirty="0">
                <a:solidFill>
                  <a:schemeClr val="tx2"/>
                </a:solidFill>
              </a:rPr>
              <a:t>. </a:t>
            </a:r>
          </a:p>
          <a:p>
            <a:r>
              <a:rPr lang="mi-NZ" sz="3200" b="1" dirty="0" err="1">
                <a:solidFill>
                  <a:schemeClr val="tx2"/>
                </a:solidFill>
              </a:rPr>
              <a:t>It</a:t>
            </a:r>
            <a:r>
              <a:rPr lang="mi-NZ" sz="3200" b="1" dirty="0">
                <a:solidFill>
                  <a:schemeClr val="tx2"/>
                </a:solidFill>
              </a:rPr>
              <a:t> </a:t>
            </a:r>
            <a:r>
              <a:rPr lang="mi-NZ" sz="3200" b="1" dirty="0" err="1">
                <a:solidFill>
                  <a:schemeClr val="tx2"/>
                </a:solidFill>
              </a:rPr>
              <a:t>is</a:t>
            </a:r>
            <a:r>
              <a:rPr lang="mi-NZ" sz="3200" b="1" dirty="0">
                <a:solidFill>
                  <a:schemeClr val="tx2"/>
                </a:solidFill>
              </a:rPr>
              <a:t> </a:t>
            </a:r>
            <a:r>
              <a:rPr lang="mi-NZ" sz="3200" b="1" dirty="0" err="1">
                <a:solidFill>
                  <a:schemeClr val="tx2"/>
                </a:solidFill>
              </a:rPr>
              <a:t>not</a:t>
            </a:r>
            <a:r>
              <a:rPr lang="mi-NZ" sz="3200" b="1" dirty="0">
                <a:solidFill>
                  <a:schemeClr val="tx2"/>
                </a:solidFill>
              </a:rPr>
              <a:t> </a:t>
            </a:r>
            <a:r>
              <a:rPr lang="mi-NZ" sz="3200" b="1" dirty="0" err="1">
                <a:solidFill>
                  <a:schemeClr val="tx2"/>
                </a:solidFill>
              </a:rPr>
              <a:t>achievable</a:t>
            </a:r>
            <a:r>
              <a:rPr lang="mi-NZ" sz="3200" b="1" dirty="0">
                <a:solidFill>
                  <a:schemeClr val="tx2"/>
                </a:solidFill>
              </a:rPr>
              <a:t> - </a:t>
            </a:r>
            <a:r>
              <a:rPr lang="mi-NZ" sz="3200" b="1" dirty="0" err="1">
                <a:solidFill>
                  <a:schemeClr val="tx2"/>
                </a:solidFill>
              </a:rPr>
              <a:t>Because</a:t>
            </a:r>
            <a:r>
              <a:rPr lang="mi-NZ" sz="3200" b="1" dirty="0">
                <a:solidFill>
                  <a:schemeClr val="tx2"/>
                </a:solidFill>
              </a:rPr>
              <a:t> </a:t>
            </a:r>
            <a:r>
              <a:rPr lang="mi-NZ" sz="3200" b="1" dirty="0" err="1">
                <a:solidFill>
                  <a:schemeClr val="tx2"/>
                </a:solidFill>
              </a:rPr>
              <a:t>it</a:t>
            </a:r>
            <a:r>
              <a:rPr lang="mi-NZ" sz="3200" b="1" dirty="0">
                <a:solidFill>
                  <a:schemeClr val="tx2"/>
                </a:solidFill>
              </a:rPr>
              <a:t> </a:t>
            </a:r>
            <a:r>
              <a:rPr lang="mi-NZ" sz="3200" b="1" dirty="0" err="1">
                <a:solidFill>
                  <a:schemeClr val="tx2"/>
                </a:solidFill>
              </a:rPr>
              <a:t>is</a:t>
            </a:r>
            <a:r>
              <a:rPr lang="mi-NZ" sz="3200" b="1" dirty="0">
                <a:solidFill>
                  <a:schemeClr val="tx2"/>
                </a:solidFill>
              </a:rPr>
              <a:t> </a:t>
            </a:r>
            <a:r>
              <a:rPr lang="mi-NZ" sz="3200" b="1" dirty="0" err="1">
                <a:solidFill>
                  <a:schemeClr val="tx2"/>
                </a:solidFill>
              </a:rPr>
              <a:t>so</a:t>
            </a:r>
            <a:r>
              <a:rPr lang="mi-NZ" sz="3200" b="1" dirty="0">
                <a:solidFill>
                  <a:schemeClr val="tx2"/>
                </a:solidFill>
              </a:rPr>
              <a:t> </a:t>
            </a:r>
            <a:r>
              <a:rPr lang="mi-NZ" sz="3200" b="1" dirty="0" err="1">
                <a:solidFill>
                  <a:schemeClr val="tx2"/>
                </a:solidFill>
              </a:rPr>
              <a:t>large</a:t>
            </a:r>
            <a:r>
              <a:rPr lang="mi-NZ" sz="3200" b="1" dirty="0">
                <a:solidFill>
                  <a:schemeClr val="tx2"/>
                </a:solidFill>
              </a:rPr>
              <a:t>, </a:t>
            </a:r>
            <a:r>
              <a:rPr lang="mi-NZ" sz="3200" b="1" dirty="0" err="1">
                <a:solidFill>
                  <a:schemeClr val="tx2"/>
                </a:solidFill>
              </a:rPr>
              <a:t>it</a:t>
            </a:r>
            <a:r>
              <a:rPr lang="mi-NZ" sz="3200" b="1" dirty="0">
                <a:solidFill>
                  <a:schemeClr val="tx2"/>
                </a:solidFill>
              </a:rPr>
              <a:t> </a:t>
            </a:r>
            <a:r>
              <a:rPr lang="mi-NZ" sz="3200" b="1" dirty="0" err="1">
                <a:solidFill>
                  <a:schemeClr val="tx2"/>
                </a:solidFill>
              </a:rPr>
              <a:t>is</a:t>
            </a:r>
            <a:r>
              <a:rPr lang="mi-NZ" sz="3200" b="1" dirty="0">
                <a:solidFill>
                  <a:schemeClr val="tx2"/>
                </a:solidFill>
              </a:rPr>
              <a:t> </a:t>
            </a:r>
            <a:r>
              <a:rPr lang="mi-NZ" sz="3200" b="1" dirty="0" err="1">
                <a:solidFill>
                  <a:schemeClr val="tx2"/>
                </a:solidFill>
              </a:rPr>
              <a:t>not</a:t>
            </a:r>
            <a:r>
              <a:rPr lang="mi-NZ" sz="3200" b="1" dirty="0">
                <a:solidFill>
                  <a:schemeClr val="tx2"/>
                </a:solidFill>
              </a:rPr>
              <a:t> </a:t>
            </a:r>
            <a:r>
              <a:rPr lang="mi-NZ" sz="3200" b="1" dirty="0" err="1">
                <a:solidFill>
                  <a:schemeClr val="tx2"/>
                </a:solidFill>
              </a:rPr>
              <a:t>clear</a:t>
            </a:r>
            <a:r>
              <a:rPr lang="mi-NZ" sz="3200" b="1" dirty="0">
                <a:solidFill>
                  <a:schemeClr val="tx2"/>
                </a:solidFill>
              </a:rPr>
              <a:t> </a:t>
            </a:r>
            <a:r>
              <a:rPr lang="mi-NZ" sz="3200" b="1" dirty="0" err="1">
                <a:solidFill>
                  <a:schemeClr val="tx2"/>
                </a:solidFill>
              </a:rPr>
              <a:t>what</a:t>
            </a:r>
            <a:r>
              <a:rPr lang="mi-NZ" sz="3200" b="1" dirty="0">
                <a:solidFill>
                  <a:schemeClr val="tx2"/>
                </a:solidFill>
              </a:rPr>
              <a:t> </a:t>
            </a:r>
            <a:r>
              <a:rPr lang="mi-NZ" sz="3200" b="1" dirty="0" err="1">
                <a:solidFill>
                  <a:schemeClr val="tx2"/>
                </a:solidFill>
              </a:rPr>
              <a:t>can</a:t>
            </a:r>
            <a:r>
              <a:rPr lang="mi-NZ" sz="3200" b="1" dirty="0">
                <a:solidFill>
                  <a:schemeClr val="tx2"/>
                </a:solidFill>
              </a:rPr>
              <a:t> </a:t>
            </a:r>
            <a:r>
              <a:rPr lang="mi-NZ" sz="3200" b="1" dirty="0" err="1">
                <a:solidFill>
                  <a:schemeClr val="tx2"/>
                </a:solidFill>
              </a:rPr>
              <a:t>be</a:t>
            </a:r>
            <a:r>
              <a:rPr lang="mi-NZ" sz="3200" b="1" dirty="0">
                <a:solidFill>
                  <a:schemeClr val="tx2"/>
                </a:solidFill>
              </a:rPr>
              <a:t> </a:t>
            </a:r>
            <a:r>
              <a:rPr lang="mi-NZ" sz="3200" b="1" dirty="0" err="1">
                <a:solidFill>
                  <a:schemeClr val="tx2"/>
                </a:solidFill>
              </a:rPr>
              <a:t>done</a:t>
            </a:r>
            <a:r>
              <a:rPr lang="mi-NZ" sz="3200" b="1" dirty="0">
                <a:solidFill>
                  <a:schemeClr val="tx2"/>
                </a:solidFill>
              </a:rPr>
              <a:t>, </a:t>
            </a:r>
            <a:r>
              <a:rPr lang="mi-NZ" sz="3200" b="1" dirty="0" err="1">
                <a:solidFill>
                  <a:schemeClr val="tx2"/>
                </a:solidFill>
              </a:rPr>
              <a:t>by</a:t>
            </a:r>
            <a:r>
              <a:rPr lang="mi-NZ" sz="3200" b="1" dirty="0">
                <a:solidFill>
                  <a:schemeClr val="tx2"/>
                </a:solidFill>
              </a:rPr>
              <a:t> </a:t>
            </a:r>
            <a:r>
              <a:rPr lang="mi-NZ" sz="3200" b="1" dirty="0" err="1">
                <a:solidFill>
                  <a:schemeClr val="tx2"/>
                </a:solidFill>
              </a:rPr>
              <a:t>who</a:t>
            </a:r>
            <a:r>
              <a:rPr lang="mi-NZ" sz="3200" b="1" dirty="0">
                <a:solidFill>
                  <a:schemeClr val="tx2"/>
                </a:solidFill>
              </a:rPr>
              <a:t> and </a:t>
            </a:r>
            <a:r>
              <a:rPr lang="mi-NZ" sz="3200" b="1" dirty="0" err="1">
                <a:solidFill>
                  <a:schemeClr val="tx2"/>
                </a:solidFill>
              </a:rPr>
              <a:t>when</a:t>
            </a:r>
            <a:r>
              <a:rPr lang="mi-NZ" sz="3200" b="1" dirty="0">
                <a:solidFill>
                  <a:schemeClr val="tx2"/>
                </a:solidFill>
              </a:rPr>
              <a:t>. </a:t>
            </a:r>
          </a:p>
          <a:p>
            <a:r>
              <a:rPr lang="mi-NZ" sz="3200" b="1" dirty="0" err="1">
                <a:solidFill>
                  <a:schemeClr val="tx2"/>
                </a:solidFill>
              </a:rPr>
              <a:t>It</a:t>
            </a:r>
            <a:r>
              <a:rPr lang="mi-NZ" sz="3200" b="1" dirty="0">
                <a:solidFill>
                  <a:schemeClr val="tx2"/>
                </a:solidFill>
              </a:rPr>
              <a:t> </a:t>
            </a:r>
            <a:r>
              <a:rPr lang="mi-NZ" sz="3200" b="1" dirty="0" err="1">
                <a:solidFill>
                  <a:schemeClr val="tx2"/>
                </a:solidFill>
              </a:rPr>
              <a:t>doesnt</a:t>
            </a:r>
            <a:r>
              <a:rPr lang="mi-NZ" sz="3200" b="1" dirty="0">
                <a:solidFill>
                  <a:schemeClr val="tx2"/>
                </a:solidFill>
              </a:rPr>
              <a:t> </a:t>
            </a:r>
            <a:r>
              <a:rPr lang="mi-NZ" sz="3200" b="1" dirty="0" err="1">
                <a:solidFill>
                  <a:schemeClr val="tx2"/>
                </a:solidFill>
              </a:rPr>
              <a:t>have</a:t>
            </a:r>
            <a:r>
              <a:rPr lang="mi-NZ" sz="3200" b="1" dirty="0">
                <a:solidFill>
                  <a:schemeClr val="tx2"/>
                </a:solidFill>
              </a:rPr>
              <a:t> </a:t>
            </a:r>
            <a:r>
              <a:rPr lang="mi-NZ" sz="3200" b="1" dirty="0" err="1">
                <a:solidFill>
                  <a:schemeClr val="tx2"/>
                </a:solidFill>
              </a:rPr>
              <a:t>any</a:t>
            </a:r>
            <a:r>
              <a:rPr lang="mi-NZ" sz="3200" b="1" dirty="0">
                <a:solidFill>
                  <a:schemeClr val="tx2"/>
                </a:solidFill>
              </a:rPr>
              <a:t> </a:t>
            </a:r>
            <a:r>
              <a:rPr lang="mi-NZ" sz="3200" b="1" dirty="0" err="1">
                <a:solidFill>
                  <a:schemeClr val="tx2"/>
                </a:solidFill>
              </a:rPr>
              <a:t>clear</a:t>
            </a:r>
            <a:r>
              <a:rPr lang="mi-NZ" sz="3200" b="1" dirty="0">
                <a:solidFill>
                  <a:schemeClr val="tx2"/>
                </a:solidFill>
              </a:rPr>
              <a:t> </a:t>
            </a:r>
            <a:r>
              <a:rPr lang="mi-NZ" sz="3200" b="1" dirty="0" err="1">
                <a:solidFill>
                  <a:schemeClr val="tx2"/>
                </a:solidFill>
              </a:rPr>
              <a:t>timeframes</a:t>
            </a:r>
            <a:r>
              <a:rPr lang="mi-NZ" sz="3200" b="1" dirty="0">
                <a:solidFill>
                  <a:schemeClr val="tx2"/>
                </a:solidFill>
              </a:rPr>
              <a:t> of </a:t>
            </a:r>
            <a:r>
              <a:rPr lang="mi-NZ" sz="3200" b="1" dirty="0" err="1">
                <a:solidFill>
                  <a:schemeClr val="tx2"/>
                </a:solidFill>
              </a:rPr>
              <a:t>measurement</a:t>
            </a:r>
            <a:r>
              <a:rPr lang="mi-NZ" sz="3200" b="1" dirty="0">
                <a:solidFill>
                  <a:schemeClr val="tx2"/>
                </a:solidFill>
              </a:rPr>
              <a:t> – </a:t>
            </a:r>
            <a:r>
              <a:rPr lang="mi-NZ" sz="3200" b="1" dirty="0" err="1">
                <a:solidFill>
                  <a:schemeClr val="tx2"/>
                </a:solidFill>
              </a:rPr>
              <a:t>apart</a:t>
            </a:r>
            <a:r>
              <a:rPr lang="mi-NZ" sz="3200" b="1" dirty="0">
                <a:solidFill>
                  <a:schemeClr val="tx2"/>
                </a:solidFill>
              </a:rPr>
              <a:t> </a:t>
            </a:r>
            <a:r>
              <a:rPr lang="mi-NZ" sz="3200" b="1" dirty="0" err="1">
                <a:solidFill>
                  <a:schemeClr val="tx2"/>
                </a:solidFill>
              </a:rPr>
              <a:t>from</a:t>
            </a:r>
            <a:r>
              <a:rPr lang="mi-NZ" sz="3200" b="1" dirty="0">
                <a:solidFill>
                  <a:schemeClr val="tx2"/>
                </a:solidFill>
              </a:rPr>
              <a:t> a </a:t>
            </a:r>
            <a:r>
              <a:rPr lang="mi-NZ" sz="3200" b="1" dirty="0" err="1">
                <a:solidFill>
                  <a:schemeClr val="tx2"/>
                </a:solidFill>
              </a:rPr>
              <a:t>target</a:t>
            </a:r>
            <a:r>
              <a:rPr lang="mi-NZ" sz="3200" b="1" dirty="0">
                <a:solidFill>
                  <a:schemeClr val="tx2"/>
                </a:solidFill>
              </a:rPr>
              <a:t> </a:t>
            </a:r>
            <a:r>
              <a:rPr lang="mi-NZ" sz="3200" b="1" dirty="0" err="1">
                <a:solidFill>
                  <a:schemeClr val="tx2"/>
                </a:solidFill>
              </a:rPr>
              <a:t>that</a:t>
            </a:r>
            <a:r>
              <a:rPr lang="mi-NZ" sz="3200" b="1" dirty="0">
                <a:solidFill>
                  <a:schemeClr val="tx2"/>
                </a:solidFill>
              </a:rPr>
              <a:t> </a:t>
            </a:r>
            <a:r>
              <a:rPr lang="mi-NZ" sz="3200" b="1" dirty="0" err="1">
                <a:solidFill>
                  <a:schemeClr val="tx2"/>
                </a:solidFill>
              </a:rPr>
              <a:t>is</a:t>
            </a:r>
            <a:r>
              <a:rPr lang="mi-NZ" sz="3200" b="1" dirty="0">
                <a:solidFill>
                  <a:schemeClr val="tx2"/>
                </a:solidFill>
              </a:rPr>
              <a:t> </a:t>
            </a:r>
            <a:r>
              <a:rPr lang="mi-NZ" sz="3200" b="1" dirty="0" err="1">
                <a:solidFill>
                  <a:schemeClr val="tx2"/>
                </a:solidFill>
              </a:rPr>
              <a:t>far</a:t>
            </a:r>
            <a:r>
              <a:rPr lang="mi-NZ" sz="3200" b="1" dirty="0">
                <a:solidFill>
                  <a:schemeClr val="tx2"/>
                </a:solidFill>
              </a:rPr>
              <a:t> </a:t>
            </a:r>
            <a:r>
              <a:rPr lang="mi-NZ" sz="3200" b="1" dirty="0" err="1">
                <a:solidFill>
                  <a:schemeClr val="tx2"/>
                </a:solidFill>
              </a:rPr>
              <a:t>away</a:t>
            </a:r>
            <a:r>
              <a:rPr lang="mi-NZ" sz="3200" b="1" dirty="0">
                <a:solidFill>
                  <a:schemeClr val="tx2"/>
                </a:solidFill>
              </a:rPr>
              <a:t> </a:t>
            </a:r>
          </a:p>
          <a:p>
            <a:pPr>
              <a:buFontTx/>
              <a:buChar char="-"/>
            </a:pPr>
            <a:endParaRPr lang="mi-NZ" sz="3200" b="1" dirty="0">
              <a:solidFill>
                <a:schemeClr val="tx2"/>
              </a:solidFill>
            </a:endParaRPr>
          </a:p>
          <a:p>
            <a:pPr marL="0" indent="0">
              <a:buNone/>
            </a:pPr>
            <a:endParaRPr lang="mi-NZ" sz="3200" b="1" dirty="0">
              <a:solidFill>
                <a:schemeClr val="tx2"/>
              </a:solidFill>
            </a:endParaRPr>
          </a:p>
          <a:p>
            <a:pPr>
              <a:buFontTx/>
              <a:buChar char="-"/>
            </a:pPr>
            <a:endParaRPr lang="mi-NZ" sz="3200" b="1" dirty="0">
              <a:solidFill>
                <a:schemeClr val="tx2"/>
              </a:solidFill>
            </a:endParaRPr>
          </a:p>
        </p:txBody>
      </p:sp>
    </p:spTree>
    <p:extLst>
      <p:ext uri="{BB962C8B-B14F-4D97-AF65-F5344CB8AC3E}">
        <p14:creationId xmlns:p14="http://schemas.microsoft.com/office/powerpoint/2010/main" val="161802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7444" y="169228"/>
            <a:ext cx="8755116" cy="6688772"/>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NZ" sz="4000" b="1" dirty="0">
                <a:solidFill>
                  <a:schemeClr val="tx2"/>
                </a:solidFill>
              </a:rPr>
              <a:t>This goal is more SMART </a:t>
            </a:r>
          </a:p>
          <a:p>
            <a:pPr marL="0" indent="0">
              <a:buFont typeface="Arial" panose="020B0604020202020204" pitchFamily="34" charset="0"/>
              <a:buNone/>
            </a:pPr>
            <a:endParaRPr lang="en-NZ" sz="900" b="1" dirty="0">
              <a:solidFill>
                <a:schemeClr val="tx2"/>
              </a:solidFill>
            </a:endParaRPr>
          </a:p>
          <a:p>
            <a:r>
              <a:rPr lang="mi-NZ" sz="3200" b="1" dirty="0" err="1">
                <a:solidFill>
                  <a:schemeClr val="tx2"/>
                </a:solidFill>
              </a:rPr>
              <a:t>Lecturers</a:t>
            </a:r>
            <a:r>
              <a:rPr lang="mi-NZ" sz="3200" b="1" dirty="0">
                <a:solidFill>
                  <a:schemeClr val="tx2"/>
                </a:solidFill>
              </a:rPr>
              <a:t> to </a:t>
            </a:r>
            <a:r>
              <a:rPr lang="mi-NZ" sz="3200" b="1" dirty="0" err="1">
                <a:solidFill>
                  <a:schemeClr val="tx2"/>
                </a:solidFill>
              </a:rPr>
              <a:t>embed</a:t>
            </a:r>
            <a:r>
              <a:rPr lang="mi-NZ" sz="3200" b="1" dirty="0">
                <a:solidFill>
                  <a:schemeClr val="tx2"/>
                </a:solidFill>
              </a:rPr>
              <a:t> </a:t>
            </a:r>
            <a:r>
              <a:rPr lang="mi-NZ" sz="3200" b="1" dirty="0" err="1">
                <a:solidFill>
                  <a:schemeClr val="tx2"/>
                </a:solidFill>
              </a:rPr>
              <a:t>Matauranga</a:t>
            </a:r>
            <a:r>
              <a:rPr lang="mi-NZ" sz="3200" b="1" dirty="0">
                <a:solidFill>
                  <a:schemeClr val="tx2"/>
                </a:solidFill>
              </a:rPr>
              <a:t> Māori </a:t>
            </a:r>
            <a:r>
              <a:rPr lang="mi-NZ" sz="3200" b="1" dirty="0" err="1">
                <a:solidFill>
                  <a:schemeClr val="tx2"/>
                </a:solidFill>
              </a:rPr>
              <a:t>content</a:t>
            </a:r>
            <a:r>
              <a:rPr lang="mi-NZ" sz="3200" b="1" dirty="0">
                <a:solidFill>
                  <a:schemeClr val="tx2"/>
                </a:solidFill>
              </a:rPr>
              <a:t> </a:t>
            </a:r>
            <a:r>
              <a:rPr lang="mi-NZ" sz="3200" b="1" dirty="0" err="1">
                <a:solidFill>
                  <a:schemeClr val="tx2"/>
                </a:solidFill>
              </a:rPr>
              <a:t>in</a:t>
            </a:r>
            <a:r>
              <a:rPr lang="mi-NZ" sz="3200" b="1" dirty="0">
                <a:solidFill>
                  <a:schemeClr val="tx2"/>
                </a:solidFill>
              </a:rPr>
              <a:t> 80% of </a:t>
            </a:r>
            <a:r>
              <a:rPr lang="mi-NZ" sz="3200" b="1" dirty="0" err="1">
                <a:solidFill>
                  <a:schemeClr val="tx2"/>
                </a:solidFill>
              </a:rPr>
              <a:t>programme</a:t>
            </a:r>
            <a:r>
              <a:rPr lang="mi-NZ" sz="3200" b="1" dirty="0">
                <a:solidFill>
                  <a:schemeClr val="tx2"/>
                </a:solidFill>
              </a:rPr>
              <a:t> </a:t>
            </a:r>
            <a:r>
              <a:rPr lang="mi-NZ" sz="3200" b="1" dirty="0" err="1">
                <a:solidFill>
                  <a:schemeClr val="tx2"/>
                </a:solidFill>
              </a:rPr>
              <a:t>courses</a:t>
            </a:r>
            <a:r>
              <a:rPr lang="mi-NZ" sz="3200" b="1" dirty="0">
                <a:solidFill>
                  <a:schemeClr val="tx2"/>
                </a:solidFill>
              </a:rPr>
              <a:t> </a:t>
            </a:r>
            <a:r>
              <a:rPr lang="mi-NZ" sz="3200" b="1" dirty="0" err="1">
                <a:solidFill>
                  <a:schemeClr val="tx2"/>
                </a:solidFill>
              </a:rPr>
              <a:t>before</a:t>
            </a:r>
            <a:r>
              <a:rPr lang="mi-NZ" sz="3200" b="1" dirty="0">
                <a:solidFill>
                  <a:schemeClr val="tx2"/>
                </a:solidFill>
              </a:rPr>
              <a:t> </a:t>
            </a:r>
            <a:r>
              <a:rPr lang="mi-NZ" sz="3200" b="1" dirty="0" err="1">
                <a:solidFill>
                  <a:schemeClr val="tx2"/>
                </a:solidFill>
              </a:rPr>
              <a:t>they</a:t>
            </a:r>
            <a:r>
              <a:rPr lang="mi-NZ" sz="3200" b="1" dirty="0">
                <a:solidFill>
                  <a:schemeClr val="tx2"/>
                </a:solidFill>
              </a:rPr>
              <a:t> </a:t>
            </a:r>
            <a:r>
              <a:rPr lang="mi-NZ" sz="3200" b="1" dirty="0" err="1">
                <a:solidFill>
                  <a:schemeClr val="tx2"/>
                </a:solidFill>
              </a:rPr>
              <a:t>run</a:t>
            </a:r>
            <a:r>
              <a:rPr lang="mi-NZ" sz="3200" b="1" dirty="0">
                <a:solidFill>
                  <a:schemeClr val="tx2"/>
                </a:solidFill>
              </a:rPr>
              <a:t> </a:t>
            </a:r>
            <a:r>
              <a:rPr lang="mi-NZ" sz="3200" b="1" dirty="0" err="1">
                <a:solidFill>
                  <a:schemeClr val="tx2"/>
                </a:solidFill>
              </a:rPr>
              <a:t>in</a:t>
            </a:r>
            <a:r>
              <a:rPr lang="mi-NZ" sz="3200" b="1" dirty="0">
                <a:solidFill>
                  <a:schemeClr val="tx2"/>
                </a:solidFill>
              </a:rPr>
              <a:t> </a:t>
            </a:r>
            <a:r>
              <a:rPr lang="mi-NZ" sz="3200" b="1" dirty="0" err="1">
                <a:solidFill>
                  <a:schemeClr val="tx2"/>
                </a:solidFill>
              </a:rPr>
              <a:t>Semester</a:t>
            </a:r>
            <a:r>
              <a:rPr lang="mi-NZ" sz="3200" b="1" dirty="0">
                <a:solidFill>
                  <a:schemeClr val="tx2"/>
                </a:solidFill>
              </a:rPr>
              <a:t> 1 2021</a:t>
            </a:r>
          </a:p>
          <a:p>
            <a:pPr marL="0" indent="0">
              <a:buFont typeface="Arial" panose="020B0604020202020204" pitchFamily="34" charset="0"/>
              <a:buNone/>
            </a:pPr>
            <a:endParaRPr lang="mi-NZ" sz="3200" b="1" dirty="0">
              <a:solidFill>
                <a:schemeClr val="tx2"/>
              </a:solidFill>
            </a:endParaRPr>
          </a:p>
          <a:p>
            <a:pPr marL="0" indent="0">
              <a:buFont typeface="Arial" panose="020B0604020202020204" pitchFamily="34" charset="0"/>
              <a:buNone/>
            </a:pPr>
            <a:r>
              <a:rPr lang="mi-NZ" sz="3200" b="1" dirty="0" err="1">
                <a:solidFill>
                  <a:schemeClr val="tx2"/>
                </a:solidFill>
              </a:rPr>
              <a:t>Why</a:t>
            </a:r>
            <a:r>
              <a:rPr lang="mi-NZ" sz="3200" b="1" dirty="0">
                <a:solidFill>
                  <a:schemeClr val="tx2"/>
                </a:solidFill>
              </a:rPr>
              <a:t>?</a:t>
            </a:r>
          </a:p>
          <a:p>
            <a:r>
              <a:rPr lang="mi-NZ" sz="3200" b="1" dirty="0">
                <a:solidFill>
                  <a:schemeClr val="tx2"/>
                </a:solidFill>
              </a:rPr>
              <a:t>The </a:t>
            </a:r>
            <a:r>
              <a:rPr lang="mi-NZ" sz="3200" b="1" dirty="0" err="1">
                <a:solidFill>
                  <a:schemeClr val="tx2"/>
                </a:solidFill>
              </a:rPr>
              <a:t>action</a:t>
            </a:r>
            <a:r>
              <a:rPr lang="mi-NZ" sz="3200" b="1" dirty="0">
                <a:solidFill>
                  <a:schemeClr val="tx2"/>
                </a:solidFill>
              </a:rPr>
              <a:t> </a:t>
            </a:r>
            <a:r>
              <a:rPr lang="mi-NZ" sz="3200" b="1" dirty="0" err="1">
                <a:solidFill>
                  <a:schemeClr val="tx2"/>
                </a:solidFill>
              </a:rPr>
              <a:t>is</a:t>
            </a:r>
            <a:r>
              <a:rPr lang="mi-NZ" sz="3200" b="1" dirty="0">
                <a:solidFill>
                  <a:schemeClr val="tx2"/>
                </a:solidFill>
              </a:rPr>
              <a:t> </a:t>
            </a:r>
            <a:r>
              <a:rPr lang="mi-NZ" sz="3200" b="1" dirty="0" err="1">
                <a:solidFill>
                  <a:schemeClr val="tx2"/>
                </a:solidFill>
              </a:rPr>
              <a:t>very</a:t>
            </a:r>
            <a:r>
              <a:rPr lang="mi-NZ" sz="3200" b="1" dirty="0">
                <a:solidFill>
                  <a:schemeClr val="tx2"/>
                </a:solidFill>
              </a:rPr>
              <a:t> </a:t>
            </a:r>
            <a:r>
              <a:rPr lang="mi-NZ" sz="3200" b="1" dirty="0" err="1">
                <a:solidFill>
                  <a:schemeClr val="tx2"/>
                </a:solidFill>
              </a:rPr>
              <a:t>clear</a:t>
            </a:r>
            <a:r>
              <a:rPr lang="mi-NZ" sz="3200" b="1" dirty="0">
                <a:solidFill>
                  <a:schemeClr val="tx2"/>
                </a:solidFill>
              </a:rPr>
              <a:t> (</a:t>
            </a:r>
            <a:r>
              <a:rPr lang="mi-NZ" sz="3200" b="1" dirty="0" err="1">
                <a:solidFill>
                  <a:schemeClr val="tx2"/>
                </a:solidFill>
              </a:rPr>
              <a:t>embed</a:t>
            </a:r>
            <a:r>
              <a:rPr lang="mi-NZ" sz="3200" b="1" dirty="0">
                <a:solidFill>
                  <a:schemeClr val="tx2"/>
                </a:solidFill>
              </a:rPr>
              <a:t> MM)</a:t>
            </a:r>
          </a:p>
          <a:p>
            <a:r>
              <a:rPr lang="mi-NZ" sz="3200" b="1" dirty="0" err="1">
                <a:solidFill>
                  <a:schemeClr val="tx2"/>
                </a:solidFill>
              </a:rPr>
              <a:t>It</a:t>
            </a:r>
            <a:r>
              <a:rPr lang="mi-NZ" sz="3200" b="1" dirty="0">
                <a:solidFill>
                  <a:schemeClr val="tx2"/>
                </a:solidFill>
              </a:rPr>
              <a:t> </a:t>
            </a:r>
            <a:r>
              <a:rPr lang="mi-NZ" sz="3200" b="1" dirty="0" err="1">
                <a:solidFill>
                  <a:schemeClr val="tx2"/>
                </a:solidFill>
              </a:rPr>
              <a:t>has</a:t>
            </a:r>
            <a:r>
              <a:rPr lang="mi-NZ" sz="3200" b="1" dirty="0">
                <a:solidFill>
                  <a:schemeClr val="tx2"/>
                </a:solidFill>
              </a:rPr>
              <a:t> a </a:t>
            </a:r>
            <a:r>
              <a:rPr lang="mi-NZ" sz="3200" b="1" dirty="0" err="1">
                <a:solidFill>
                  <a:schemeClr val="tx2"/>
                </a:solidFill>
              </a:rPr>
              <a:t>measurement</a:t>
            </a:r>
            <a:r>
              <a:rPr lang="mi-NZ" sz="3200" b="1" dirty="0">
                <a:solidFill>
                  <a:schemeClr val="tx2"/>
                </a:solidFill>
              </a:rPr>
              <a:t> </a:t>
            </a:r>
            <a:r>
              <a:rPr lang="mi-NZ" sz="3200" b="1" dirty="0" err="1">
                <a:solidFill>
                  <a:schemeClr val="tx2"/>
                </a:solidFill>
              </a:rPr>
              <a:t>number</a:t>
            </a:r>
            <a:r>
              <a:rPr lang="mi-NZ" sz="3200" b="1" dirty="0">
                <a:solidFill>
                  <a:schemeClr val="tx2"/>
                </a:solidFill>
              </a:rPr>
              <a:t> (80% of </a:t>
            </a:r>
            <a:r>
              <a:rPr lang="mi-NZ" sz="3200" b="1" dirty="0" err="1">
                <a:solidFill>
                  <a:schemeClr val="tx2"/>
                </a:solidFill>
              </a:rPr>
              <a:t>courses</a:t>
            </a:r>
            <a:r>
              <a:rPr lang="mi-NZ" sz="3200" b="1" dirty="0">
                <a:solidFill>
                  <a:schemeClr val="tx2"/>
                </a:solidFill>
              </a:rPr>
              <a:t>)</a:t>
            </a:r>
          </a:p>
          <a:p>
            <a:r>
              <a:rPr lang="mi-NZ" sz="3200" b="1" dirty="0" err="1">
                <a:solidFill>
                  <a:schemeClr val="tx2"/>
                </a:solidFill>
              </a:rPr>
              <a:t>It</a:t>
            </a:r>
            <a:r>
              <a:rPr lang="mi-NZ" sz="3200" b="1" dirty="0">
                <a:solidFill>
                  <a:schemeClr val="tx2"/>
                </a:solidFill>
              </a:rPr>
              <a:t> </a:t>
            </a:r>
            <a:r>
              <a:rPr lang="mi-NZ" sz="3200" b="1" dirty="0" err="1">
                <a:solidFill>
                  <a:schemeClr val="tx2"/>
                </a:solidFill>
              </a:rPr>
              <a:t>has</a:t>
            </a:r>
            <a:r>
              <a:rPr lang="mi-NZ" sz="3200" b="1" dirty="0">
                <a:solidFill>
                  <a:schemeClr val="tx2"/>
                </a:solidFill>
              </a:rPr>
              <a:t> a </a:t>
            </a:r>
            <a:r>
              <a:rPr lang="mi-NZ" sz="3200" b="1" dirty="0" err="1">
                <a:solidFill>
                  <a:schemeClr val="tx2"/>
                </a:solidFill>
              </a:rPr>
              <a:t>clear</a:t>
            </a:r>
            <a:r>
              <a:rPr lang="mi-NZ" sz="3200" b="1" dirty="0">
                <a:solidFill>
                  <a:schemeClr val="tx2"/>
                </a:solidFill>
              </a:rPr>
              <a:t> </a:t>
            </a:r>
            <a:r>
              <a:rPr lang="mi-NZ" sz="3200" b="1" dirty="0" err="1">
                <a:solidFill>
                  <a:schemeClr val="tx2"/>
                </a:solidFill>
              </a:rPr>
              <a:t>timeframe</a:t>
            </a:r>
            <a:r>
              <a:rPr lang="mi-NZ" sz="3200" b="1" dirty="0">
                <a:solidFill>
                  <a:schemeClr val="tx2"/>
                </a:solidFill>
              </a:rPr>
              <a:t> (for </a:t>
            </a:r>
            <a:r>
              <a:rPr lang="mi-NZ" sz="3200" b="1" dirty="0" err="1">
                <a:solidFill>
                  <a:schemeClr val="tx2"/>
                </a:solidFill>
              </a:rPr>
              <a:t>Semester</a:t>
            </a:r>
            <a:r>
              <a:rPr lang="mi-NZ" sz="3200" b="1" dirty="0">
                <a:solidFill>
                  <a:schemeClr val="tx2"/>
                </a:solidFill>
              </a:rPr>
              <a:t> 1 </a:t>
            </a:r>
            <a:r>
              <a:rPr lang="mi-NZ" sz="3200" b="1" dirty="0" err="1">
                <a:solidFill>
                  <a:schemeClr val="tx2"/>
                </a:solidFill>
              </a:rPr>
              <a:t>courses</a:t>
            </a:r>
            <a:r>
              <a:rPr lang="mi-NZ" sz="3200" b="1" dirty="0">
                <a:solidFill>
                  <a:schemeClr val="tx2"/>
                </a:solidFill>
              </a:rPr>
              <a:t>) </a:t>
            </a:r>
          </a:p>
          <a:p>
            <a:r>
              <a:rPr lang="mi-NZ" sz="3200" b="1" dirty="0" err="1">
                <a:solidFill>
                  <a:schemeClr val="tx2"/>
                </a:solidFill>
              </a:rPr>
              <a:t>We</a:t>
            </a:r>
            <a:r>
              <a:rPr lang="mi-NZ" sz="3200" b="1" dirty="0">
                <a:solidFill>
                  <a:schemeClr val="tx2"/>
                </a:solidFill>
              </a:rPr>
              <a:t> </a:t>
            </a:r>
            <a:r>
              <a:rPr lang="mi-NZ" sz="3200" b="1" dirty="0" err="1">
                <a:solidFill>
                  <a:schemeClr val="tx2"/>
                </a:solidFill>
              </a:rPr>
              <a:t>know</a:t>
            </a:r>
            <a:r>
              <a:rPr lang="mi-NZ" sz="3200" b="1" dirty="0">
                <a:solidFill>
                  <a:schemeClr val="tx2"/>
                </a:solidFill>
              </a:rPr>
              <a:t> where </a:t>
            </a:r>
            <a:r>
              <a:rPr lang="mi-NZ" sz="3200" b="1" dirty="0" err="1">
                <a:solidFill>
                  <a:schemeClr val="tx2"/>
                </a:solidFill>
              </a:rPr>
              <a:t>it</a:t>
            </a:r>
            <a:r>
              <a:rPr lang="mi-NZ" sz="3200" b="1" dirty="0">
                <a:solidFill>
                  <a:schemeClr val="tx2"/>
                </a:solidFill>
              </a:rPr>
              <a:t> </a:t>
            </a:r>
            <a:r>
              <a:rPr lang="mi-NZ" sz="3200" b="1" dirty="0" err="1">
                <a:solidFill>
                  <a:schemeClr val="tx2"/>
                </a:solidFill>
              </a:rPr>
              <a:t>needs</a:t>
            </a:r>
            <a:r>
              <a:rPr lang="mi-NZ" sz="3200" b="1" dirty="0">
                <a:solidFill>
                  <a:schemeClr val="tx2"/>
                </a:solidFill>
              </a:rPr>
              <a:t> to </a:t>
            </a:r>
            <a:r>
              <a:rPr lang="mi-NZ" sz="3200" b="1" dirty="0" err="1">
                <a:solidFill>
                  <a:schemeClr val="tx2"/>
                </a:solidFill>
              </a:rPr>
              <a:t>be</a:t>
            </a:r>
            <a:r>
              <a:rPr lang="mi-NZ" sz="3200" b="1" dirty="0">
                <a:solidFill>
                  <a:schemeClr val="tx2"/>
                </a:solidFill>
              </a:rPr>
              <a:t> </a:t>
            </a:r>
            <a:r>
              <a:rPr lang="mi-NZ" sz="3200" b="1" dirty="0" err="1">
                <a:solidFill>
                  <a:schemeClr val="tx2"/>
                </a:solidFill>
              </a:rPr>
              <a:t>done</a:t>
            </a:r>
            <a:r>
              <a:rPr lang="mi-NZ" sz="3200" b="1" dirty="0">
                <a:solidFill>
                  <a:schemeClr val="tx2"/>
                </a:solidFill>
              </a:rPr>
              <a:t> and </a:t>
            </a:r>
            <a:r>
              <a:rPr lang="mi-NZ" sz="3200" b="1" dirty="0" err="1">
                <a:solidFill>
                  <a:schemeClr val="tx2"/>
                </a:solidFill>
              </a:rPr>
              <a:t>by</a:t>
            </a:r>
            <a:r>
              <a:rPr lang="mi-NZ" sz="3200" b="1" dirty="0">
                <a:solidFill>
                  <a:schemeClr val="tx2"/>
                </a:solidFill>
              </a:rPr>
              <a:t> </a:t>
            </a:r>
            <a:r>
              <a:rPr lang="mi-NZ" sz="3200" b="1" dirty="0" err="1">
                <a:solidFill>
                  <a:schemeClr val="tx2"/>
                </a:solidFill>
              </a:rPr>
              <a:t>who</a:t>
            </a:r>
            <a:r>
              <a:rPr lang="mi-NZ" sz="3200" b="1" dirty="0">
                <a:solidFill>
                  <a:schemeClr val="tx2"/>
                </a:solidFill>
              </a:rPr>
              <a:t> </a:t>
            </a:r>
          </a:p>
          <a:p>
            <a:pPr>
              <a:buFontTx/>
              <a:buChar char="-"/>
            </a:pPr>
            <a:endParaRPr lang="mi-NZ" sz="3200" b="1" dirty="0">
              <a:solidFill>
                <a:schemeClr val="tx2"/>
              </a:solidFill>
            </a:endParaRPr>
          </a:p>
          <a:p>
            <a:pPr marL="0" indent="0">
              <a:buNone/>
            </a:pPr>
            <a:r>
              <a:rPr lang="mi-NZ" sz="3200" b="1" dirty="0" err="1">
                <a:solidFill>
                  <a:schemeClr val="tx2"/>
                </a:solidFill>
              </a:rPr>
              <a:t>It</a:t>
            </a:r>
            <a:r>
              <a:rPr lang="mi-NZ" sz="3200" b="1" dirty="0">
                <a:solidFill>
                  <a:schemeClr val="tx2"/>
                </a:solidFill>
              </a:rPr>
              <a:t> </a:t>
            </a:r>
            <a:r>
              <a:rPr lang="mi-NZ" sz="3200" b="1" dirty="0" err="1">
                <a:solidFill>
                  <a:schemeClr val="tx2"/>
                </a:solidFill>
              </a:rPr>
              <a:t>could</a:t>
            </a:r>
            <a:r>
              <a:rPr lang="mi-NZ" sz="3200" b="1" dirty="0">
                <a:solidFill>
                  <a:schemeClr val="tx2"/>
                </a:solidFill>
              </a:rPr>
              <a:t> </a:t>
            </a:r>
            <a:r>
              <a:rPr lang="mi-NZ" sz="3200" b="1" dirty="0" err="1">
                <a:solidFill>
                  <a:schemeClr val="tx2"/>
                </a:solidFill>
              </a:rPr>
              <a:t>be</a:t>
            </a:r>
            <a:r>
              <a:rPr lang="mi-NZ" sz="3200" b="1" dirty="0">
                <a:solidFill>
                  <a:schemeClr val="tx2"/>
                </a:solidFill>
              </a:rPr>
              <a:t> </a:t>
            </a:r>
            <a:r>
              <a:rPr lang="mi-NZ" sz="3200" b="1" dirty="0" err="1">
                <a:solidFill>
                  <a:schemeClr val="tx2"/>
                </a:solidFill>
              </a:rPr>
              <a:t>improved</a:t>
            </a:r>
            <a:r>
              <a:rPr lang="mi-NZ" sz="3200" b="1" dirty="0">
                <a:solidFill>
                  <a:schemeClr val="tx2"/>
                </a:solidFill>
              </a:rPr>
              <a:t> </a:t>
            </a:r>
            <a:r>
              <a:rPr lang="mi-NZ" sz="3200" b="1" dirty="0" err="1">
                <a:solidFill>
                  <a:schemeClr val="tx2"/>
                </a:solidFill>
              </a:rPr>
              <a:t>by</a:t>
            </a:r>
            <a:r>
              <a:rPr lang="mi-NZ" sz="3200" b="1" dirty="0">
                <a:solidFill>
                  <a:schemeClr val="tx2"/>
                </a:solidFill>
              </a:rPr>
              <a:t> </a:t>
            </a:r>
            <a:r>
              <a:rPr lang="mi-NZ" sz="3200" b="1" dirty="0" err="1">
                <a:solidFill>
                  <a:schemeClr val="tx2"/>
                </a:solidFill>
              </a:rPr>
              <a:t>being</a:t>
            </a:r>
            <a:r>
              <a:rPr lang="mi-NZ" sz="3200" b="1" dirty="0">
                <a:solidFill>
                  <a:schemeClr val="tx2"/>
                </a:solidFill>
              </a:rPr>
              <a:t> </a:t>
            </a:r>
            <a:r>
              <a:rPr lang="mi-NZ" sz="3200" b="1" dirty="0" err="1">
                <a:solidFill>
                  <a:schemeClr val="tx2"/>
                </a:solidFill>
              </a:rPr>
              <a:t>clearer</a:t>
            </a:r>
            <a:r>
              <a:rPr lang="mi-NZ" sz="3200" b="1" dirty="0">
                <a:solidFill>
                  <a:schemeClr val="tx2"/>
                </a:solidFill>
              </a:rPr>
              <a:t> </a:t>
            </a:r>
            <a:r>
              <a:rPr lang="mi-NZ" sz="3200" b="1" dirty="0" err="1">
                <a:solidFill>
                  <a:schemeClr val="tx2"/>
                </a:solidFill>
              </a:rPr>
              <a:t>about</a:t>
            </a:r>
            <a:r>
              <a:rPr lang="mi-NZ" sz="3200" b="1" dirty="0">
                <a:solidFill>
                  <a:schemeClr val="tx2"/>
                </a:solidFill>
              </a:rPr>
              <a:t> </a:t>
            </a:r>
            <a:r>
              <a:rPr lang="mi-NZ" sz="3200" b="1" dirty="0" err="1">
                <a:solidFill>
                  <a:schemeClr val="tx2"/>
                </a:solidFill>
              </a:rPr>
              <a:t>what</a:t>
            </a:r>
            <a:r>
              <a:rPr lang="mi-NZ" sz="3200" b="1" dirty="0">
                <a:solidFill>
                  <a:schemeClr val="tx2"/>
                </a:solidFill>
              </a:rPr>
              <a:t> </a:t>
            </a:r>
            <a:r>
              <a:rPr lang="mi-NZ" sz="3200" b="1" dirty="0" err="1">
                <a:solidFill>
                  <a:schemeClr val="tx2"/>
                </a:solidFill>
              </a:rPr>
              <a:t>we</a:t>
            </a:r>
            <a:r>
              <a:rPr lang="mi-NZ" sz="3200" b="1" dirty="0">
                <a:solidFill>
                  <a:schemeClr val="tx2"/>
                </a:solidFill>
              </a:rPr>
              <a:t> hope </a:t>
            </a:r>
            <a:r>
              <a:rPr lang="mi-NZ" sz="3200" b="1" dirty="0" err="1">
                <a:solidFill>
                  <a:schemeClr val="tx2"/>
                </a:solidFill>
              </a:rPr>
              <a:t>it</a:t>
            </a:r>
            <a:r>
              <a:rPr lang="mi-NZ" sz="3200" b="1" dirty="0">
                <a:solidFill>
                  <a:schemeClr val="tx2"/>
                </a:solidFill>
              </a:rPr>
              <a:t> </a:t>
            </a:r>
            <a:r>
              <a:rPr lang="mi-NZ" sz="3200" b="1" dirty="0" err="1">
                <a:solidFill>
                  <a:schemeClr val="tx2"/>
                </a:solidFill>
              </a:rPr>
              <a:t>will</a:t>
            </a:r>
            <a:r>
              <a:rPr lang="mi-NZ" sz="3200" b="1" dirty="0">
                <a:solidFill>
                  <a:schemeClr val="tx2"/>
                </a:solidFill>
              </a:rPr>
              <a:t> </a:t>
            </a:r>
            <a:r>
              <a:rPr lang="mi-NZ" sz="3200" b="1" dirty="0" err="1">
                <a:solidFill>
                  <a:schemeClr val="tx2"/>
                </a:solidFill>
              </a:rPr>
              <a:t>achieve</a:t>
            </a:r>
            <a:r>
              <a:rPr lang="mi-NZ" sz="3200" b="1" dirty="0">
                <a:solidFill>
                  <a:schemeClr val="tx2"/>
                </a:solidFill>
              </a:rPr>
              <a:t> </a:t>
            </a:r>
            <a:r>
              <a:rPr lang="mi-NZ" sz="3200" b="1" dirty="0" err="1">
                <a:solidFill>
                  <a:schemeClr val="tx2"/>
                </a:solidFill>
              </a:rPr>
              <a:t>e.g</a:t>
            </a:r>
            <a:r>
              <a:rPr lang="mi-NZ" sz="3200" b="1" dirty="0">
                <a:solidFill>
                  <a:schemeClr val="tx2"/>
                </a:solidFill>
              </a:rPr>
              <a:t>. </a:t>
            </a:r>
            <a:r>
              <a:rPr lang="mi-NZ" sz="3200" b="1" dirty="0" err="1">
                <a:solidFill>
                  <a:schemeClr val="tx2"/>
                </a:solidFill>
              </a:rPr>
              <a:t>Improved</a:t>
            </a:r>
            <a:r>
              <a:rPr lang="mi-NZ" sz="3200" b="1" dirty="0">
                <a:solidFill>
                  <a:schemeClr val="tx2"/>
                </a:solidFill>
              </a:rPr>
              <a:t> SCC for Māori </a:t>
            </a:r>
            <a:r>
              <a:rPr lang="mi-NZ" sz="3200" b="1" dirty="0" err="1">
                <a:solidFill>
                  <a:schemeClr val="tx2"/>
                </a:solidFill>
              </a:rPr>
              <a:t>students</a:t>
            </a:r>
            <a:r>
              <a:rPr lang="mi-NZ" sz="3200" b="1" dirty="0">
                <a:solidFill>
                  <a:schemeClr val="tx2"/>
                </a:solidFill>
              </a:rPr>
              <a:t> </a:t>
            </a:r>
          </a:p>
          <a:p>
            <a:pPr>
              <a:buFontTx/>
              <a:buChar char="-"/>
            </a:pPr>
            <a:endParaRPr lang="mi-NZ" sz="3200" b="1" dirty="0">
              <a:solidFill>
                <a:schemeClr val="tx2"/>
              </a:solidFill>
            </a:endParaRPr>
          </a:p>
        </p:txBody>
      </p:sp>
    </p:spTree>
    <p:extLst>
      <p:ext uri="{BB962C8B-B14F-4D97-AF65-F5344CB8AC3E}">
        <p14:creationId xmlns:p14="http://schemas.microsoft.com/office/powerpoint/2010/main" val="308784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7918" t="15659" r="16575" b="65728"/>
          <a:stretch/>
        </p:blipFill>
        <p:spPr bwMode="auto">
          <a:xfrm>
            <a:off x="0" y="-158387"/>
            <a:ext cx="9143998" cy="164210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1097" y="282644"/>
            <a:ext cx="8755380" cy="1323439"/>
          </a:xfrm>
          <a:prstGeom prst="rect">
            <a:avLst/>
          </a:prstGeom>
          <a:noFill/>
        </p:spPr>
        <p:txBody>
          <a:bodyPr wrap="square" rtlCol="0">
            <a:spAutoFit/>
          </a:bodyPr>
          <a:lstStyle/>
          <a:p>
            <a:pPr algn="r"/>
            <a:r>
              <a:rPr lang="en-NZ" sz="4000" dirty="0"/>
              <a:t>A PEP narrative example of a SMART Goal   </a:t>
            </a:r>
          </a:p>
        </p:txBody>
      </p:sp>
      <p:sp>
        <p:nvSpPr>
          <p:cNvPr id="4" name="TextBox 3">
            <a:extLst>
              <a:ext uri="{FF2B5EF4-FFF2-40B4-BE49-F238E27FC236}">
                <a16:creationId xmlns:a16="http://schemas.microsoft.com/office/drawing/2014/main" id="{135346AE-80A6-4E15-9763-C0E1FB80B787}"/>
              </a:ext>
            </a:extLst>
          </p:cNvPr>
          <p:cNvSpPr txBox="1"/>
          <p:nvPr/>
        </p:nvSpPr>
        <p:spPr>
          <a:xfrm>
            <a:off x="267242" y="1924753"/>
            <a:ext cx="8569235" cy="3754874"/>
          </a:xfrm>
          <a:prstGeom prst="rect">
            <a:avLst/>
          </a:prstGeom>
          <a:noFill/>
        </p:spPr>
        <p:txBody>
          <a:bodyPr wrap="square" rtlCol="0">
            <a:spAutoFit/>
          </a:bodyPr>
          <a:lstStyle/>
          <a:p>
            <a:r>
              <a:rPr lang="en-NZ" sz="1400" dirty="0"/>
              <a:t>In 2019 a gap was identified in the delivery of our practicum courses. Feedback from our IAC identified that students weren’t well prepared with skills in basic communication and soft skills before attending placement. A SMART goal was set to review our Level 5 pre –practicum and practicum courses to identify where these communication and soft :skills could be embedded in teaching and assessment and update by the end of 2020. The team completed the following actions:</a:t>
            </a:r>
          </a:p>
          <a:p>
            <a:r>
              <a:rPr lang="en-NZ" sz="1400" dirty="0"/>
              <a:t>Identified with the IAC the specific skill and competencies felt to be needed (Feb, 2020)</a:t>
            </a:r>
          </a:p>
          <a:p>
            <a:r>
              <a:rPr lang="en-NZ" sz="1400" dirty="0"/>
              <a:t>Reviewed the learning material and assessments for course </a:t>
            </a:r>
            <a:r>
              <a:rPr lang="en-NZ" sz="1400" dirty="0" err="1"/>
              <a:t>xxxx</a:t>
            </a:r>
            <a:r>
              <a:rPr lang="en-NZ" sz="1400" dirty="0"/>
              <a:t> and </a:t>
            </a:r>
            <a:r>
              <a:rPr lang="en-NZ" sz="1400" dirty="0" err="1"/>
              <a:t>xxxx</a:t>
            </a:r>
            <a:r>
              <a:rPr lang="en-NZ" sz="1400" dirty="0"/>
              <a:t>. In </a:t>
            </a:r>
            <a:r>
              <a:rPr lang="en-NZ" sz="1400" dirty="0" err="1"/>
              <a:t>coruse</a:t>
            </a:r>
            <a:r>
              <a:rPr lang="en-NZ" sz="1400" dirty="0"/>
              <a:t> </a:t>
            </a:r>
            <a:r>
              <a:rPr lang="en-NZ" sz="1400" dirty="0" err="1"/>
              <a:t>xxxx</a:t>
            </a:r>
            <a:r>
              <a:rPr lang="en-NZ" sz="1400" dirty="0"/>
              <a:t> we adapted the assessment to include examples of professional communication and time management components, with changes submitted and approved. (Semester 1 2020). These components were also explicitly included in classes. </a:t>
            </a:r>
          </a:p>
          <a:p>
            <a:r>
              <a:rPr lang="en-NZ" sz="1400" dirty="0"/>
              <a:t>Updated the placement feedback sheet in course </a:t>
            </a:r>
            <a:r>
              <a:rPr lang="en-NZ" sz="1400" dirty="0" err="1"/>
              <a:t>xxxx</a:t>
            </a:r>
            <a:r>
              <a:rPr lang="en-NZ" sz="1400" dirty="0"/>
              <a:t> to include comments on professionalism at the mid-point placement review and student placement reflections.  A small number of marks were allocated in the rubric for this feedback and reflection. </a:t>
            </a:r>
          </a:p>
          <a:p>
            <a:r>
              <a:rPr lang="en-NZ" sz="1400" dirty="0"/>
              <a:t>This was trailed in Semester 2, 2020 and initial feedback from placements has been positive, with 3 placements noting an increase in communication. Where professionalism feedback shows gaps, we have been able to coach the student to support them to remain engaged in practicum. </a:t>
            </a:r>
          </a:p>
          <a:p>
            <a:r>
              <a:rPr lang="en-NZ" sz="1400" dirty="0"/>
              <a:t>In addition, SCC for the practicum course increased by 10% and there was a reduced number of deferrals for practicum hours.  </a:t>
            </a:r>
          </a:p>
        </p:txBody>
      </p:sp>
    </p:spTree>
    <p:extLst>
      <p:ext uri="{BB962C8B-B14F-4D97-AF65-F5344CB8AC3E}">
        <p14:creationId xmlns:p14="http://schemas.microsoft.com/office/powerpoint/2010/main" val="336697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7918" t="15659" r="16575" b="65728"/>
          <a:stretch/>
        </p:blipFill>
        <p:spPr bwMode="auto">
          <a:xfrm>
            <a:off x="0" y="-158387"/>
            <a:ext cx="9143998" cy="164210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1097" y="282644"/>
            <a:ext cx="8755380" cy="1323439"/>
          </a:xfrm>
          <a:prstGeom prst="rect">
            <a:avLst/>
          </a:prstGeom>
          <a:noFill/>
        </p:spPr>
        <p:txBody>
          <a:bodyPr wrap="square" rtlCol="0">
            <a:spAutoFit/>
          </a:bodyPr>
          <a:lstStyle/>
          <a:p>
            <a:pPr algn="r"/>
            <a:r>
              <a:rPr lang="en-NZ" sz="4000" dirty="0"/>
              <a:t>A PEP narrative example of a SMART Goal   </a:t>
            </a:r>
          </a:p>
        </p:txBody>
      </p:sp>
      <p:sp>
        <p:nvSpPr>
          <p:cNvPr id="4" name="TextBox 3">
            <a:extLst>
              <a:ext uri="{FF2B5EF4-FFF2-40B4-BE49-F238E27FC236}">
                <a16:creationId xmlns:a16="http://schemas.microsoft.com/office/drawing/2014/main" id="{135346AE-80A6-4E15-9763-C0E1FB80B787}"/>
              </a:ext>
            </a:extLst>
          </p:cNvPr>
          <p:cNvSpPr txBox="1"/>
          <p:nvPr/>
        </p:nvSpPr>
        <p:spPr>
          <a:xfrm>
            <a:off x="81097" y="1606083"/>
            <a:ext cx="8569234" cy="4401205"/>
          </a:xfrm>
          <a:prstGeom prst="rect">
            <a:avLst/>
          </a:prstGeom>
          <a:noFill/>
        </p:spPr>
        <p:txBody>
          <a:bodyPr wrap="square" rtlCol="0">
            <a:spAutoFit/>
          </a:bodyPr>
          <a:lstStyle/>
          <a:p>
            <a:r>
              <a:rPr lang="en-NZ" sz="1400" dirty="0"/>
              <a:t>In 2019 a gap was identified in our SCC for Pacific students, with their SCC sitting at 70.5% compared to our general SCC of 83%.  We set a SMART goal to increase Pacific SCC by 5% in 2020 with a view to continuous improvement to meet Unitec priority group targets by 2022.  The actions we had identified to achieve this included:</a:t>
            </a:r>
          </a:p>
          <a:p>
            <a:r>
              <a:rPr lang="en-NZ" sz="1400" dirty="0"/>
              <a:t>Inviting ADLs to classes to meet students </a:t>
            </a:r>
          </a:p>
          <a:p>
            <a:r>
              <a:rPr lang="en-NZ" sz="1400" dirty="0"/>
              <a:t>Monitoring all Pacific Students on a priority group register and discussing actions to support struggling students at team meetings led by our Pacific Champion. </a:t>
            </a:r>
          </a:p>
          <a:p>
            <a:r>
              <a:rPr lang="en-NZ" sz="1400" dirty="0"/>
              <a:t>To have a beginning of semester lunch to welcome returning students back to the programme and enhance connections with Lecturers </a:t>
            </a:r>
          </a:p>
          <a:p>
            <a:endParaRPr lang="en-NZ" sz="1400" dirty="0"/>
          </a:p>
          <a:p>
            <a:r>
              <a:rPr lang="en-NZ" sz="1400" dirty="0"/>
              <a:t>The Impact of COVID 19 meant that we did not get to achieve all of these actions or meet the goal. A lunch was hosted in Semester 1 but not Semester 2.  Monitoring and discussion of students was not able to be clearly communicated in the team due to lockdowns. This meant we were less consistent in our identification and support of Pacific students. As a result in Semester 1 Pacific SCC dropped due to a large number of  DNCs and withdrawals.  In  Semester 2 although being mostly on campus, the second lockdown impacted a number of our Pacific students. We were more proactive in connecting with these students and each staff had a number of students to follow up with. Through this process students were supported to access APC processes and 80% of these students with APCs have successfully completed.  This action reduced the number of DNCs and withdrawals and has meant that in Semester 2 Pacific SCC was at 72%. This increase suggests that support through follow up can increase SCC and is an action the team will continue to take in 2021. As such, the Smart Goal remains, but the actions will be modified. </a:t>
            </a:r>
          </a:p>
          <a:p>
            <a:endParaRPr lang="en-NZ" sz="1400" dirty="0"/>
          </a:p>
        </p:txBody>
      </p:sp>
    </p:spTree>
    <p:extLst>
      <p:ext uri="{BB962C8B-B14F-4D97-AF65-F5344CB8AC3E}">
        <p14:creationId xmlns:p14="http://schemas.microsoft.com/office/powerpoint/2010/main" val="426266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27918" t="15659" r="16575" b="65728"/>
          <a:stretch/>
        </p:blipFill>
        <p:spPr bwMode="auto">
          <a:xfrm>
            <a:off x="0" y="0"/>
            <a:ext cx="9143998" cy="1642109"/>
          </a:xfrm>
          <a:prstGeom prst="rect">
            <a:avLst/>
          </a:prstGeom>
          <a:ln>
            <a:noFill/>
          </a:ln>
          <a:extLst>
            <a:ext uri="{53640926-AAD7-44D8-BBD7-CCE9431645EC}">
              <a14:shadowObscured xmlns:a14="http://schemas.microsoft.com/office/drawing/2010/main"/>
            </a:ext>
          </a:extLst>
        </p:spPr>
      </p:pic>
      <p:sp>
        <p:nvSpPr>
          <p:cNvPr id="4" name="Content Placeholder 1"/>
          <p:cNvSpPr txBox="1">
            <a:spLocks/>
          </p:cNvSpPr>
          <p:nvPr/>
        </p:nvSpPr>
        <p:spPr bwMode="auto">
          <a:xfrm>
            <a:off x="915203" y="2432225"/>
            <a:ext cx="7438962" cy="290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NZ" sz="3600" dirty="0" err="1">
                <a:solidFill>
                  <a:schemeClr val="tx1"/>
                </a:solidFill>
              </a:rPr>
              <a:t>Ka</a:t>
            </a:r>
            <a:r>
              <a:rPr lang="en-NZ" sz="3600" dirty="0">
                <a:solidFill>
                  <a:schemeClr val="tx1"/>
                </a:solidFill>
              </a:rPr>
              <a:t> </a:t>
            </a:r>
            <a:r>
              <a:rPr lang="en-NZ" sz="3600" dirty="0" err="1">
                <a:solidFill>
                  <a:schemeClr val="tx1"/>
                </a:solidFill>
              </a:rPr>
              <a:t>wehe</a:t>
            </a:r>
            <a:r>
              <a:rPr lang="en-NZ" sz="3600" dirty="0">
                <a:solidFill>
                  <a:schemeClr val="tx1"/>
                </a:solidFill>
              </a:rPr>
              <a:t> </a:t>
            </a:r>
            <a:r>
              <a:rPr lang="en-NZ" sz="3600" dirty="0" err="1">
                <a:solidFill>
                  <a:schemeClr val="tx1"/>
                </a:solidFill>
              </a:rPr>
              <a:t>atu</a:t>
            </a:r>
            <a:r>
              <a:rPr lang="en-NZ" sz="3600" dirty="0">
                <a:solidFill>
                  <a:schemeClr val="tx1"/>
                </a:solidFill>
              </a:rPr>
              <a:t> </a:t>
            </a:r>
            <a:r>
              <a:rPr lang="en-NZ" sz="3600" dirty="0" err="1">
                <a:solidFill>
                  <a:schemeClr val="tx1"/>
                </a:solidFill>
              </a:rPr>
              <a:t>tātou</a:t>
            </a:r>
            <a:endParaRPr lang="en-NZ" sz="3600" dirty="0">
              <a:solidFill>
                <a:schemeClr val="tx1"/>
              </a:solidFill>
            </a:endParaRPr>
          </a:p>
          <a:p>
            <a:pPr algn="ctr"/>
            <a:r>
              <a:rPr lang="en-NZ" sz="3600" dirty="0">
                <a:solidFill>
                  <a:schemeClr val="tx1"/>
                </a:solidFill>
              </a:rPr>
              <a:t>I </a:t>
            </a:r>
            <a:r>
              <a:rPr lang="en-NZ" sz="3600" dirty="0" err="1">
                <a:solidFill>
                  <a:schemeClr val="tx1"/>
                </a:solidFill>
              </a:rPr>
              <a:t>raro</a:t>
            </a:r>
            <a:r>
              <a:rPr lang="en-NZ" sz="3600" dirty="0">
                <a:solidFill>
                  <a:schemeClr val="tx1"/>
                </a:solidFill>
              </a:rPr>
              <a:t> </a:t>
            </a:r>
            <a:r>
              <a:rPr lang="en-NZ" sz="3600" dirty="0" err="1">
                <a:solidFill>
                  <a:schemeClr val="tx1"/>
                </a:solidFill>
              </a:rPr>
              <a:t>i</a:t>
            </a:r>
            <a:r>
              <a:rPr lang="en-NZ" sz="3600" dirty="0">
                <a:solidFill>
                  <a:schemeClr val="tx1"/>
                </a:solidFill>
              </a:rPr>
              <a:t> </a:t>
            </a:r>
            <a:r>
              <a:rPr lang="en-NZ" sz="3600" dirty="0" err="1">
                <a:solidFill>
                  <a:schemeClr val="tx1"/>
                </a:solidFill>
              </a:rPr>
              <a:t>te</a:t>
            </a:r>
            <a:r>
              <a:rPr lang="en-NZ" sz="3600" dirty="0">
                <a:solidFill>
                  <a:schemeClr val="tx1"/>
                </a:solidFill>
              </a:rPr>
              <a:t> </a:t>
            </a:r>
            <a:r>
              <a:rPr lang="en-NZ" sz="3600" dirty="0" err="1">
                <a:solidFill>
                  <a:schemeClr val="tx1"/>
                </a:solidFill>
              </a:rPr>
              <a:t>rangimārie</a:t>
            </a:r>
            <a:endParaRPr lang="en-NZ" sz="3600" dirty="0">
              <a:solidFill>
                <a:schemeClr val="tx1"/>
              </a:solidFill>
            </a:endParaRPr>
          </a:p>
          <a:p>
            <a:pPr algn="ctr"/>
            <a:r>
              <a:rPr lang="en-NZ" sz="3600" dirty="0" err="1">
                <a:solidFill>
                  <a:schemeClr val="tx1"/>
                </a:solidFill>
              </a:rPr>
              <a:t>te</a:t>
            </a:r>
            <a:r>
              <a:rPr lang="en-NZ" sz="3600" dirty="0">
                <a:solidFill>
                  <a:schemeClr val="tx1"/>
                </a:solidFill>
              </a:rPr>
              <a:t> </a:t>
            </a:r>
            <a:r>
              <a:rPr lang="en-NZ" sz="3600" dirty="0" err="1">
                <a:solidFill>
                  <a:schemeClr val="tx1"/>
                </a:solidFill>
              </a:rPr>
              <a:t>harikoa</a:t>
            </a:r>
            <a:r>
              <a:rPr lang="en-NZ" sz="3600" dirty="0">
                <a:solidFill>
                  <a:schemeClr val="tx1"/>
                </a:solidFill>
              </a:rPr>
              <a:t>, me </a:t>
            </a:r>
            <a:r>
              <a:rPr lang="en-NZ" sz="3600" dirty="0" err="1">
                <a:solidFill>
                  <a:schemeClr val="tx1"/>
                </a:solidFill>
              </a:rPr>
              <a:t>te</a:t>
            </a:r>
            <a:r>
              <a:rPr lang="en-NZ" sz="3600" dirty="0">
                <a:solidFill>
                  <a:schemeClr val="tx1"/>
                </a:solidFill>
              </a:rPr>
              <a:t> </a:t>
            </a:r>
            <a:r>
              <a:rPr lang="en-NZ" sz="3600" dirty="0" err="1">
                <a:solidFill>
                  <a:schemeClr val="tx1"/>
                </a:solidFill>
              </a:rPr>
              <a:t>manawanui</a:t>
            </a:r>
            <a:endParaRPr lang="en-NZ" sz="3600" dirty="0">
              <a:solidFill>
                <a:schemeClr val="tx1"/>
              </a:solidFill>
            </a:endParaRPr>
          </a:p>
          <a:p>
            <a:pPr algn="ctr"/>
            <a:r>
              <a:rPr lang="en-NZ" sz="3600" dirty="0" err="1">
                <a:solidFill>
                  <a:schemeClr val="tx1"/>
                </a:solidFill>
              </a:rPr>
              <a:t>Haumi</a:t>
            </a:r>
            <a:r>
              <a:rPr lang="en-NZ" sz="3600" dirty="0">
                <a:solidFill>
                  <a:schemeClr val="tx1"/>
                </a:solidFill>
              </a:rPr>
              <a:t> ē! Hui ē! </a:t>
            </a:r>
            <a:r>
              <a:rPr lang="en-NZ" sz="3600" dirty="0" err="1">
                <a:solidFill>
                  <a:schemeClr val="tx1"/>
                </a:solidFill>
              </a:rPr>
              <a:t>Tāiki</a:t>
            </a:r>
            <a:r>
              <a:rPr lang="en-NZ" sz="3600" dirty="0">
                <a:solidFill>
                  <a:schemeClr val="tx1"/>
                </a:solidFill>
              </a:rPr>
              <a:t> ē!</a:t>
            </a:r>
          </a:p>
        </p:txBody>
      </p:sp>
      <p:sp>
        <p:nvSpPr>
          <p:cNvPr id="2" name="TextBox 1"/>
          <p:cNvSpPr txBox="1"/>
          <p:nvPr/>
        </p:nvSpPr>
        <p:spPr>
          <a:xfrm>
            <a:off x="2124892" y="5934670"/>
            <a:ext cx="6940731" cy="923330"/>
          </a:xfrm>
          <a:prstGeom prst="rect">
            <a:avLst/>
          </a:prstGeom>
          <a:noFill/>
        </p:spPr>
        <p:txBody>
          <a:bodyPr wrap="square" rtlCol="0">
            <a:spAutoFit/>
          </a:bodyPr>
          <a:lstStyle/>
          <a:p>
            <a:pPr algn="r"/>
            <a:r>
              <a:rPr lang="en-NZ" sz="5400" dirty="0">
                <a:solidFill>
                  <a:schemeClr val="tx2">
                    <a:lumMod val="50000"/>
                  </a:schemeClr>
                </a:solidFill>
              </a:rPr>
              <a:t>Karakia </a:t>
            </a:r>
            <a:r>
              <a:rPr lang="en-NZ" sz="5400" dirty="0" err="1">
                <a:solidFill>
                  <a:schemeClr val="tx2">
                    <a:lumMod val="50000"/>
                  </a:schemeClr>
                </a:solidFill>
              </a:rPr>
              <a:t>whakamutunga</a:t>
            </a:r>
            <a:endParaRPr lang="en-NZ" sz="5400" dirty="0">
              <a:solidFill>
                <a:schemeClr val="tx2">
                  <a:lumMod val="50000"/>
                </a:schemeClr>
              </a:solidFill>
            </a:endParaRPr>
          </a:p>
        </p:txBody>
      </p:sp>
    </p:spTree>
    <p:extLst>
      <p:ext uri="{BB962C8B-B14F-4D97-AF65-F5344CB8AC3E}">
        <p14:creationId xmlns:p14="http://schemas.microsoft.com/office/powerpoint/2010/main" val="79167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27918" t="19410" r="16575" b="66081"/>
          <a:stretch/>
        </p:blipFill>
        <p:spPr bwMode="auto">
          <a:xfrm>
            <a:off x="0" y="0"/>
            <a:ext cx="9143998" cy="1280160"/>
          </a:xfrm>
          <a:prstGeom prst="rect">
            <a:avLst/>
          </a:prstGeom>
          <a:ln>
            <a:noFill/>
          </a:ln>
          <a:extLst>
            <a:ext uri="{53640926-AAD7-44D8-BBD7-CCE9431645EC}">
              <a14:shadowObscured xmlns:a14="http://schemas.microsoft.com/office/drawing/2010/main"/>
            </a:ext>
          </a:extLst>
        </p:spPr>
      </p:pic>
      <p:sp>
        <p:nvSpPr>
          <p:cNvPr id="6" name="Content Placeholder 1"/>
          <p:cNvSpPr txBox="1">
            <a:spLocks/>
          </p:cNvSpPr>
          <p:nvPr/>
        </p:nvSpPr>
        <p:spPr bwMode="auto">
          <a:xfrm>
            <a:off x="852518" y="1280160"/>
            <a:ext cx="7438962" cy="453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spcAft>
                <a:spcPts val="0"/>
              </a:spcAft>
            </a:pPr>
            <a:r>
              <a:rPr lang="en-NZ" sz="4000" dirty="0" err="1">
                <a:solidFill>
                  <a:schemeClr val="tx1"/>
                </a:solidFill>
                <a:latin typeface="+mn-lt"/>
              </a:rPr>
              <a:t>Mā</a:t>
            </a:r>
            <a:r>
              <a:rPr lang="en-NZ" sz="4000" dirty="0">
                <a:solidFill>
                  <a:schemeClr val="tx1"/>
                </a:solidFill>
                <a:latin typeface="+mn-lt"/>
              </a:rPr>
              <a:t> </a:t>
            </a:r>
            <a:r>
              <a:rPr lang="en-NZ" sz="4000" dirty="0" err="1">
                <a:solidFill>
                  <a:schemeClr val="tx1"/>
                </a:solidFill>
                <a:latin typeface="+mn-lt"/>
              </a:rPr>
              <a:t>te</a:t>
            </a:r>
            <a:r>
              <a:rPr lang="en-NZ" sz="4000" dirty="0">
                <a:solidFill>
                  <a:schemeClr val="tx1"/>
                </a:solidFill>
                <a:latin typeface="+mn-lt"/>
              </a:rPr>
              <a:t> </a:t>
            </a:r>
            <a:r>
              <a:rPr lang="en-NZ" sz="4000" dirty="0" err="1">
                <a:solidFill>
                  <a:schemeClr val="tx1"/>
                </a:solidFill>
                <a:latin typeface="+mn-lt"/>
              </a:rPr>
              <a:t>Rangatiratanga</a:t>
            </a:r>
            <a:endParaRPr lang="en-NZ" sz="4000" dirty="0">
              <a:solidFill>
                <a:schemeClr val="tx1"/>
              </a:solidFill>
              <a:latin typeface="+mn-lt"/>
            </a:endParaRPr>
          </a:p>
          <a:p>
            <a:pPr algn="ctr">
              <a:spcBef>
                <a:spcPts val="0"/>
              </a:spcBef>
              <a:spcAft>
                <a:spcPts val="0"/>
              </a:spcAft>
            </a:pPr>
            <a:r>
              <a:rPr lang="en-NZ" sz="4000" dirty="0" err="1">
                <a:solidFill>
                  <a:schemeClr val="tx1"/>
                </a:solidFill>
                <a:latin typeface="+mn-lt"/>
              </a:rPr>
              <a:t>Te</a:t>
            </a:r>
            <a:r>
              <a:rPr lang="en-NZ" sz="4000" dirty="0">
                <a:solidFill>
                  <a:schemeClr val="tx1"/>
                </a:solidFill>
                <a:latin typeface="+mn-lt"/>
              </a:rPr>
              <a:t> </a:t>
            </a:r>
            <a:r>
              <a:rPr lang="en-NZ" sz="4000" dirty="0" err="1">
                <a:solidFill>
                  <a:schemeClr val="tx1"/>
                </a:solidFill>
                <a:latin typeface="+mn-lt"/>
              </a:rPr>
              <a:t>Whakaritenga</a:t>
            </a:r>
            <a:endParaRPr lang="en-NZ" sz="4000" dirty="0">
              <a:solidFill>
                <a:schemeClr val="tx1"/>
              </a:solidFill>
              <a:latin typeface="+mn-lt"/>
            </a:endParaRPr>
          </a:p>
          <a:p>
            <a:pPr algn="ctr">
              <a:spcBef>
                <a:spcPts val="0"/>
              </a:spcBef>
              <a:spcAft>
                <a:spcPts val="0"/>
              </a:spcAft>
            </a:pPr>
            <a:r>
              <a:rPr lang="en-NZ" sz="4000" dirty="0" err="1">
                <a:solidFill>
                  <a:schemeClr val="tx1"/>
                </a:solidFill>
                <a:latin typeface="+mn-lt"/>
              </a:rPr>
              <a:t>Te</a:t>
            </a:r>
            <a:r>
              <a:rPr lang="en-NZ" sz="4000" dirty="0">
                <a:solidFill>
                  <a:schemeClr val="tx1"/>
                </a:solidFill>
                <a:latin typeface="+mn-lt"/>
              </a:rPr>
              <a:t> Kaitiakitanga</a:t>
            </a:r>
          </a:p>
          <a:p>
            <a:pPr algn="ctr">
              <a:spcBef>
                <a:spcPts val="0"/>
              </a:spcBef>
              <a:spcAft>
                <a:spcPts val="0"/>
              </a:spcAft>
            </a:pPr>
            <a:r>
              <a:rPr lang="en-NZ" sz="4000" dirty="0" err="1">
                <a:solidFill>
                  <a:schemeClr val="tx1"/>
                </a:solidFill>
                <a:latin typeface="+mn-lt"/>
              </a:rPr>
              <a:t>Te</a:t>
            </a:r>
            <a:r>
              <a:rPr lang="en-NZ" sz="4000" dirty="0">
                <a:solidFill>
                  <a:schemeClr val="tx1"/>
                </a:solidFill>
                <a:latin typeface="+mn-lt"/>
              </a:rPr>
              <a:t> Kotahitanga</a:t>
            </a:r>
          </a:p>
          <a:p>
            <a:pPr algn="ctr">
              <a:spcBef>
                <a:spcPts val="0"/>
              </a:spcBef>
              <a:spcAft>
                <a:spcPts val="0"/>
              </a:spcAft>
            </a:pPr>
            <a:r>
              <a:rPr lang="en-NZ" sz="4000" dirty="0">
                <a:solidFill>
                  <a:schemeClr val="tx1"/>
                </a:solidFill>
                <a:latin typeface="+mn-lt"/>
              </a:rPr>
              <a:t>Me </a:t>
            </a:r>
            <a:r>
              <a:rPr lang="en-NZ" sz="4000" dirty="0" err="1">
                <a:solidFill>
                  <a:schemeClr val="tx1"/>
                </a:solidFill>
                <a:latin typeface="+mn-lt"/>
              </a:rPr>
              <a:t>Te</a:t>
            </a:r>
            <a:r>
              <a:rPr lang="en-NZ" sz="4000" dirty="0">
                <a:solidFill>
                  <a:schemeClr val="tx1"/>
                </a:solidFill>
                <a:latin typeface="+mn-lt"/>
              </a:rPr>
              <a:t> </a:t>
            </a:r>
            <a:r>
              <a:rPr lang="en-NZ" sz="4000" dirty="0" err="1">
                <a:solidFill>
                  <a:schemeClr val="tx1"/>
                </a:solidFill>
                <a:latin typeface="+mn-lt"/>
              </a:rPr>
              <a:t>Ngākau</a:t>
            </a:r>
            <a:r>
              <a:rPr lang="en-NZ" sz="4000" dirty="0">
                <a:solidFill>
                  <a:schemeClr val="tx1"/>
                </a:solidFill>
                <a:latin typeface="+mn-lt"/>
              </a:rPr>
              <a:t> </a:t>
            </a:r>
            <a:r>
              <a:rPr lang="en-NZ" sz="4000" dirty="0" err="1">
                <a:solidFill>
                  <a:schemeClr val="tx1"/>
                </a:solidFill>
                <a:latin typeface="+mn-lt"/>
              </a:rPr>
              <a:t>Māhaki</a:t>
            </a:r>
            <a:endParaRPr lang="en-NZ" sz="4000" dirty="0">
              <a:solidFill>
                <a:schemeClr val="tx1"/>
              </a:solidFill>
              <a:latin typeface="+mn-lt"/>
            </a:endParaRPr>
          </a:p>
          <a:p>
            <a:pPr algn="ctr">
              <a:spcBef>
                <a:spcPts val="0"/>
              </a:spcBef>
              <a:spcAft>
                <a:spcPts val="0"/>
              </a:spcAft>
            </a:pPr>
            <a:r>
              <a:rPr lang="en-NZ" sz="4000" dirty="0" err="1">
                <a:solidFill>
                  <a:schemeClr val="tx1"/>
                </a:solidFill>
                <a:latin typeface="+mn-lt"/>
              </a:rPr>
              <a:t>Ka</a:t>
            </a:r>
            <a:r>
              <a:rPr lang="en-NZ" sz="4000" dirty="0">
                <a:solidFill>
                  <a:schemeClr val="tx1"/>
                </a:solidFill>
                <a:latin typeface="+mn-lt"/>
              </a:rPr>
              <a:t> tau </a:t>
            </a:r>
            <a:r>
              <a:rPr lang="en-NZ" sz="4000" dirty="0" err="1">
                <a:solidFill>
                  <a:schemeClr val="tx1"/>
                </a:solidFill>
                <a:latin typeface="+mn-lt"/>
              </a:rPr>
              <a:t>i</a:t>
            </a:r>
            <a:r>
              <a:rPr lang="en-NZ" sz="4000" dirty="0">
                <a:solidFill>
                  <a:schemeClr val="tx1"/>
                </a:solidFill>
                <a:latin typeface="+mn-lt"/>
              </a:rPr>
              <a:t> </a:t>
            </a:r>
            <a:r>
              <a:rPr lang="en-NZ" sz="4000" dirty="0" err="1">
                <a:solidFill>
                  <a:schemeClr val="tx1"/>
                </a:solidFill>
                <a:latin typeface="+mn-lt"/>
              </a:rPr>
              <a:t>raro</a:t>
            </a:r>
            <a:r>
              <a:rPr lang="en-NZ" sz="4000" dirty="0">
                <a:solidFill>
                  <a:schemeClr val="tx1"/>
                </a:solidFill>
                <a:latin typeface="+mn-lt"/>
              </a:rPr>
              <a:t> </a:t>
            </a:r>
            <a:r>
              <a:rPr lang="en-NZ" sz="4000" dirty="0" err="1">
                <a:solidFill>
                  <a:schemeClr val="tx1"/>
                </a:solidFill>
                <a:latin typeface="+mn-lt"/>
              </a:rPr>
              <a:t>i</a:t>
            </a:r>
            <a:r>
              <a:rPr lang="en-NZ" sz="4000" dirty="0">
                <a:solidFill>
                  <a:schemeClr val="tx1"/>
                </a:solidFill>
                <a:latin typeface="+mn-lt"/>
              </a:rPr>
              <a:t> </a:t>
            </a:r>
            <a:r>
              <a:rPr lang="en-NZ" sz="4000" dirty="0" err="1">
                <a:solidFill>
                  <a:schemeClr val="tx1"/>
                </a:solidFill>
                <a:latin typeface="+mn-lt"/>
              </a:rPr>
              <a:t>te</a:t>
            </a:r>
            <a:r>
              <a:rPr lang="en-NZ" sz="4000" dirty="0">
                <a:solidFill>
                  <a:schemeClr val="tx1"/>
                </a:solidFill>
                <a:latin typeface="+mn-lt"/>
              </a:rPr>
              <a:t> </a:t>
            </a:r>
            <a:r>
              <a:rPr lang="en-NZ" sz="4000" dirty="0" err="1">
                <a:solidFill>
                  <a:schemeClr val="tx1"/>
                </a:solidFill>
                <a:latin typeface="+mn-lt"/>
              </a:rPr>
              <a:t>whakaaro</a:t>
            </a:r>
            <a:r>
              <a:rPr lang="en-NZ" sz="4000" dirty="0">
                <a:solidFill>
                  <a:schemeClr val="tx1"/>
                </a:solidFill>
                <a:latin typeface="+mn-lt"/>
              </a:rPr>
              <a:t> </a:t>
            </a:r>
            <a:r>
              <a:rPr lang="en-NZ" sz="4000" dirty="0" err="1">
                <a:solidFill>
                  <a:schemeClr val="tx1"/>
                </a:solidFill>
                <a:latin typeface="+mn-lt"/>
              </a:rPr>
              <a:t>kotahi</a:t>
            </a:r>
            <a:endParaRPr lang="en-NZ" sz="4000" dirty="0">
              <a:solidFill>
                <a:schemeClr val="tx1"/>
              </a:solidFill>
              <a:latin typeface="+mn-lt"/>
            </a:endParaRPr>
          </a:p>
          <a:p>
            <a:pPr algn="ctr">
              <a:spcBef>
                <a:spcPts val="0"/>
              </a:spcBef>
              <a:spcAft>
                <a:spcPts val="0"/>
              </a:spcAft>
            </a:pPr>
            <a:r>
              <a:rPr lang="en-NZ" sz="4000" dirty="0" err="1">
                <a:solidFill>
                  <a:schemeClr val="tx1"/>
                </a:solidFill>
                <a:latin typeface="+mn-lt"/>
              </a:rPr>
              <a:t>Hei</a:t>
            </a:r>
            <a:r>
              <a:rPr lang="en-NZ" sz="4000" dirty="0">
                <a:solidFill>
                  <a:schemeClr val="tx1"/>
                </a:solidFill>
                <a:latin typeface="+mn-lt"/>
              </a:rPr>
              <a:t> </a:t>
            </a:r>
            <a:r>
              <a:rPr lang="en-NZ" sz="4000" dirty="0" err="1">
                <a:solidFill>
                  <a:schemeClr val="tx1"/>
                </a:solidFill>
                <a:latin typeface="+mn-lt"/>
              </a:rPr>
              <a:t>oranga</a:t>
            </a:r>
            <a:r>
              <a:rPr lang="en-NZ" sz="4000" dirty="0">
                <a:solidFill>
                  <a:schemeClr val="tx1"/>
                </a:solidFill>
                <a:latin typeface="+mn-lt"/>
              </a:rPr>
              <a:t> </a:t>
            </a:r>
            <a:r>
              <a:rPr lang="en-NZ" sz="4000" dirty="0" err="1">
                <a:solidFill>
                  <a:schemeClr val="tx1"/>
                </a:solidFill>
                <a:latin typeface="+mn-lt"/>
              </a:rPr>
              <a:t>mō</a:t>
            </a:r>
            <a:r>
              <a:rPr lang="en-NZ" sz="4000" dirty="0">
                <a:solidFill>
                  <a:schemeClr val="tx1"/>
                </a:solidFill>
                <a:latin typeface="+mn-lt"/>
              </a:rPr>
              <a:t> </a:t>
            </a:r>
            <a:r>
              <a:rPr lang="en-NZ" sz="4000" dirty="0" err="1">
                <a:solidFill>
                  <a:schemeClr val="tx1"/>
                </a:solidFill>
                <a:latin typeface="+mn-lt"/>
              </a:rPr>
              <a:t>tātou</a:t>
            </a:r>
            <a:r>
              <a:rPr lang="en-NZ" sz="4000" dirty="0">
                <a:solidFill>
                  <a:schemeClr val="tx1"/>
                </a:solidFill>
                <a:latin typeface="+mn-lt"/>
              </a:rPr>
              <a:t> </a:t>
            </a:r>
            <a:r>
              <a:rPr lang="en-NZ" sz="4000" dirty="0" err="1">
                <a:solidFill>
                  <a:schemeClr val="tx1"/>
                </a:solidFill>
                <a:latin typeface="+mn-lt"/>
              </a:rPr>
              <a:t>katoa</a:t>
            </a:r>
            <a:r>
              <a:rPr lang="en-NZ" sz="4000" dirty="0">
                <a:solidFill>
                  <a:schemeClr val="tx1"/>
                </a:solidFill>
                <a:latin typeface="+mn-lt"/>
              </a:rPr>
              <a:t>. </a:t>
            </a:r>
          </a:p>
          <a:p>
            <a:pPr algn="ctr">
              <a:spcBef>
                <a:spcPts val="0"/>
              </a:spcBef>
              <a:spcAft>
                <a:spcPts val="0"/>
              </a:spcAft>
            </a:pPr>
            <a:r>
              <a:rPr lang="en-NZ" sz="4000" dirty="0" err="1">
                <a:solidFill>
                  <a:schemeClr val="tx1"/>
                </a:solidFill>
                <a:latin typeface="+mn-lt"/>
              </a:rPr>
              <a:t>Haumi</a:t>
            </a:r>
            <a:r>
              <a:rPr lang="en-NZ" sz="4000" dirty="0">
                <a:solidFill>
                  <a:schemeClr val="tx1"/>
                </a:solidFill>
                <a:latin typeface="+mn-lt"/>
              </a:rPr>
              <a:t> ē! Hui ē! </a:t>
            </a:r>
            <a:r>
              <a:rPr lang="en-NZ" sz="4000" dirty="0" err="1">
                <a:solidFill>
                  <a:schemeClr val="tx1"/>
                </a:solidFill>
                <a:latin typeface="+mn-lt"/>
              </a:rPr>
              <a:t>Tāiki</a:t>
            </a:r>
            <a:r>
              <a:rPr lang="en-NZ" sz="4000" dirty="0">
                <a:solidFill>
                  <a:schemeClr val="tx1"/>
                </a:solidFill>
                <a:latin typeface="+mn-lt"/>
              </a:rPr>
              <a:t> ē!</a:t>
            </a:r>
          </a:p>
          <a:p>
            <a:pPr>
              <a:spcBef>
                <a:spcPts val="0"/>
              </a:spcBef>
              <a:spcAft>
                <a:spcPts val="0"/>
              </a:spcAft>
            </a:pPr>
            <a:endParaRPr lang="en-NZ" sz="4000" dirty="0">
              <a:solidFill>
                <a:schemeClr val="tx1"/>
              </a:solidFill>
              <a:latin typeface="+mn-lt"/>
            </a:endParaRPr>
          </a:p>
          <a:p>
            <a:pPr>
              <a:spcBef>
                <a:spcPts val="0"/>
              </a:spcBef>
              <a:spcAft>
                <a:spcPts val="0"/>
              </a:spcAft>
            </a:pPr>
            <a:endParaRPr lang="en-NZ" sz="4000" dirty="0">
              <a:solidFill>
                <a:schemeClr val="tx1"/>
              </a:solidFill>
              <a:latin typeface="+mn-lt"/>
            </a:endParaRPr>
          </a:p>
        </p:txBody>
      </p:sp>
      <p:sp>
        <p:nvSpPr>
          <p:cNvPr id="4" name="TextBox 3"/>
          <p:cNvSpPr txBox="1"/>
          <p:nvPr/>
        </p:nvSpPr>
        <p:spPr>
          <a:xfrm>
            <a:off x="2124890" y="5934670"/>
            <a:ext cx="7019108" cy="923330"/>
          </a:xfrm>
          <a:prstGeom prst="rect">
            <a:avLst/>
          </a:prstGeom>
          <a:noFill/>
        </p:spPr>
        <p:txBody>
          <a:bodyPr wrap="square" rtlCol="0">
            <a:spAutoFit/>
          </a:bodyPr>
          <a:lstStyle/>
          <a:p>
            <a:pPr algn="r"/>
            <a:r>
              <a:rPr lang="en-NZ" sz="5400" dirty="0">
                <a:solidFill>
                  <a:schemeClr val="tx2">
                    <a:lumMod val="50000"/>
                  </a:schemeClr>
                </a:solidFill>
              </a:rPr>
              <a:t>Karakia </a:t>
            </a:r>
            <a:r>
              <a:rPr lang="en-NZ" sz="5400" dirty="0" err="1">
                <a:solidFill>
                  <a:schemeClr val="tx2">
                    <a:lumMod val="50000"/>
                  </a:schemeClr>
                </a:solidFill>
              </a:rPr>
              <a:t>tīmatanga</a:t>
            </a:r>
            <a:endParaRPr lang="en-NZ" sz="5400" dirty="0">
              <a:solidFill>
                <a:schemeClr val="tx2">
                  <a:lumMod val="50000"/>
                </a:schemeClr>
              </a:solidFill>
            </a:endParaRPr>
          </a:p>
        </p:txBody>
      </p:sp>
    </p:spTree>
    <p:extLst>
      <p:ext uri="{BB962C8B-B14F-4D97-AF65-F5344CB8AC3E}">
        <p14:creationId xmlns:p14="http://schemas.microsoft.com/office/powerpoint/2010/main" val="281750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27918" t="15659" r="16575" b="65728"/>
          <a:stretch/>
        </p:blipFill>
        <p:spPr bwMode="auto">
          <a:xfrm>
            <a:off x="0" y="-78377"/>
            <a:ext cx="9143998" cy="1642109"/>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57646" y="1642109"/>
            <a:ext cx="7829005" cy="4893647"/>
          </a:xfrm>
          <a:prstGeom prst="rect">
            <a:avLst/>
          </a:prstGeom>
        </p:spPr>
        <p:txBody>
          <a:bodyPr wrap="square">
            <a:spAutoFit/>
          </a:bodyPr>
          <a:lstStyle/>
          <a:p>
            <a:pPr algn="ctr"/>
            <a:r>
              <a:rPr lang="en-US" sz="2600" dirty="0"/>
              <a:t>Through embracing our rightful responsibilities </a:t>
            </a:r>
            <a:r>
              <a:rPr lang="en-US" sz="2600" i="1" dirty="0"/>
              <a:t>(</a:t>
            </a:r>
            <a:r>
              <a:rPr lang="en-US" sz="2600" i="1" dirty="0" err="1"/>
              <a:t>Rangatiratanga</a:t>
            </a:r>
            <a:r>
              <a:rPr lang="en-US" sz="2600" i="1" dirty="0"/>
              <a:t>)</a:t>
            </a:r>
            <a:r>
              <a:rPr lang="en-US" sz="2600" dirty="0"/>
              <a:t> ​</a:t>
            </a:r>
            <a:br>
              <a:rPr lang="en-US" sz="2600" dirty="0"/>
            </a:br>
            <a:r>
              <a:rPr lang="en-US" sz="2600" dirty="0"/>
              <a:t>in accepting the rights of each other </a:t>
            </a:r>
            <a:r>
              <a:rPr lang="en-US" sz="2600" i="1" dirty="0"/>
              <a:t>(</a:t>
            </a:r>
            <a:r>
              <a:rPr lang="en-US" sz="2600" i="1" dirty="0" err="1"/>
              <a:t>Whakaritenga</a:t>
            </a:r>
            <a:r>
              <a:rPr lang="en-US" sz="2600" i="1" dirty="0"/>
              <a:t>)</a:t>
            </a:r>
            <a:r>
              <a:rPr lang="en-US" sz="2600" dirty="0"/>
              <a:t> ​</a:t>
            </a:r>
            <a:br>
              <a:rPr lang="en-US" sz="2600" dirty="0"/>
            </a:br>
            <a:r>
              <a:rPr lang="en-US" sz="2600" dirty="0"/>
              <a:t>through the duty we have to care for those things that we hold as precious </a:t>
            </a:r>
            <a:r>
              <a:rPr lang="en-US" sz="2600" i="1" dirty="0"/>
              <a:t>(</a:t>
            </a:r>
            <a:r>
              <a:rPr lang="en-US" sz="2600" i="1" dirty="0" err="1"/>
              <a:t>Kaitiākitanga</a:t>
            </a:r>
            <a:r>
              <a:rPr lang="en-US" sz="2600" i="1" dirty="0"/>
              <a:t>)</a:t>
            </a:r>
            <a:r>
              <a:rPr lang="en-US" sz="2600" dirty="0"/>
              <a:t> ​</a:t>
            </a:r>
            <a:br>
              <a:rPr lang="en-US" sz="2600" dirty="0"/>
            </a:br>
            <a:r>
              <a:rPr lang="en-US" sz="2600" dirty="0"/>
              <a:t>in the spirit of co-operation  </a:t>
            </a:r>
            <a:r>
              <a:rPr lang="en-US" sz="2600" i="1" dirty="0"/>
              <a:t>(</a:t>
            </a:r>
            <a:r>
              <a:rPr lang="en-US" sz="2600" i="1" dirty="0" err="1"/>
              <a:t>Kōtahitanga</a:t>
            </a:r>
            <a:r>
              <a:rPr lang="en-US" sz="2600" i="1" dirty="0"/>
              <a:t>)</a:t>
            </a:r>
            <a:r>
              <a:rPr lang="en-US" sz="2600" dirty="0"/>
              <a:t>        ​</a:t>
            </a:r>
            <a:br>
              <a:rPr lang="en-US" sz="2600" dirty="0"/>
            </a:br>
            <a:r>
              <a:rPr lang="en-US" sz="2600" dirty="0"/>
              <a:t>with respect and good-heartedness </a:t>
            </a:r>
            <a:r>
              <a:rPr lang="en-US" sz="2600" i="1" dirty="0"/>
              <a:t>(Te </a:t>
            </a:r>
            <a:r>
              <a:rPr lang="en-US" sz="2600" i="1" dirty="0" err="1"/>
              <a:t>ngākau</a:t>
            </a:r>
            <a:r>
              <a:rPr lang="en-US" sz="2600" i="1" dirty="0"/>
              <a:t> </a:t>
            </a:r>
            <a:r>
              <a:rPr lang="en-US" sz="2600" i="1" dirty="0" err="1"/>
              <a:t>māhaki</a:t>
            </a:r>
            <a:r>
              <a:rPr lang="en-US" sz="2600" i="1" dirty="0"/>
              <a:t>)</a:t>
            </a:r>
            <a:r>
              <a:rPr lang="en-US" sz="2600" dirty="0"/>
              <a:t> ​</a:t>
            </a:r>
            <a:br>
              <a:rPr lang="en-US" sz="2600" dirty="0"/>
            </a:br>
            <a:r>
              <a:rPr lang="en-US" sz="2600" dirty="0"/>
              <a:t>​</a:t>
            </a:r>
            <a:endParaRPr lang="en-NZ" sz="2600" dirty="0"/>
          </a:p>
          <a:p>
            <a:pPr algn="ctr"/>
            <a:r>
              <a:rPr lang="en-US" sz="2600" dirty="0"/>
              <a:t>in being united in these goals, ​</a:t>
            </a:r>
            <a:endParaRPr lang="en-NZ" sz="2600" dirty="0"/>
          </a:p>
          <a:p>
            <a:pPr algn="ctr"/>
            <a:r>
              <a:rPr lang="en-US" sz="2600" dirty="0"/>
              <a:t>we will be sustained. ​</a:t>
            </a:r>
            <a:endParaRPr lang="en-NZ" sz="2600" dirty="0"/>
          </a:p>
          <a:p>
            <a:pPr algn="ctr"/>
            <a:r>
              <a:rPr lang="en-US" sz="2600" dirty="0"/>
              <a:t>Let us work together ​</a:t>
            </a:r>
            <a:endParaRPr lang="en-NZ" sz="2600" dirty="0"/>
          </a:p>
          <a:p>
            <a:pPr algn="ctr"/>
            <a:r>
              <a:rPr lang="en-US" sz="2600" dirty="0"/>
              <a:t>to achieve this!</a:t>
            </a:r>
            <a:endParaRPr lang="en-NZ" sz="2600" dirty="0"/>
          </a:p>
        </p:txBody>
      </p:sp>
      <p:sp>
        <p:nvSpPr>
          <p:cNvPr id="7" name="TextBox 6"/>
          <p:cNvSpPr txBox="1"/>
          <p:nvPr/>
        </p:nvSpPr>
        <p:spPr>
          <a:xfrm>
            <a:off x="1311223" y="6535756"/>
            <a:ext cx="6994689" cy="307777"/>
          </a:xfrm>
          <a:prstGeom prst="rect">
            <a:avLst/>
          </a:prstGeom>
          <a:noFill/>
        </p:spPr>
        <p:txBody>
          <a:bodyPr wrap="square" rtlCol="0">
            <a:spAutoFit/>
          </a:bodyPr>
          <a:lstStyle/>
          <a:p>
            <a:pPr algn="ctr"/>
            <a:r>
              <a:rPr lang="en-NZ" sz="1400" dirty="0"/>
              <a:t>Composed and translated by Yo Heta-Lensen, Nicole Job and Matua Hare Paniora </a:t>
            </a:r>
          </a:p>
        </p:txBody>
      </p:sp>
    </p:spTree>
    <p:extLst>
      <p:ext uri="{BB962C8B-B14F-4D97-AF65-F5344CB8AC3E}">
        <p14:creationId xmlns:p14="http://schemas.microsoft.com/office/powerpoint/2010/main" val="131697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23" y="5600688"/>
            <a:ext cx="7886700" cy="1325563"/>
          </a:xfrm>
        </p:spPr>
        <p:txBody>
          <a:bodyPr>
            <a:normAutofit/>
          </a:bodyPr>
          <a:lstStyle/>
          <a:p>
            <a:pPr algn="r"/>
            <a:r>
              <a:rPr lang="en-NZ" sz="6600" dirty="0">
                <a:solidFill>
                  <a:schemeClr val="tx2"/>
                </a:solidFill>
              </a:rPr>
              <a:t>Guiding principles</a:t>
            </a:r>
          </a:p>
        </p:txBody>
      </p:sp>
      <p:sp>
        <p:nvSpPr>
          <p:cNvPr id="3" name="Content Placeholder 2"/>
          <p:cNvSpPr>
            <a:spLocks noGrp="1"/>
          </p:cNvSpPr>
          <p:nvPr>
            <p:ph idx="1"/>
          </p:nvPr>
        </p:nvSpPr>
        <p:spPr>
          <a:xfrm>
            <a:off x="840000" y="1073468"/>
            <a:ext cx="7675350" cy="4351338"/>
          </a:xfrm>
        </p:spPr>
        <p:txBody>
          <a:bodyPr>
            <a:normAutofit fontScale="77500" lnSpcReduction="20000"/>
          </a:bodyPr>
          <a:lstStyle/>
          <a:p>
            <a:pPr marL="0" indent="0">
              <a:buNone/>
            </a:pPr>
            <a:r>
              <a:rPr lang="mi-NZ" sz="4000" b="1" dirty="0">
                <a:solidFill>
                  <a:schemeClr val="tx2"/>
                </a:solidFill>
              </a:rPr>
              <a:t>S</a:t>
            </a:r>
            <a:r>
              <a:rPr lang="en-NZ" sz="4000" b="1" dirty="0">
                <a:solidFill>
                  <a:schemeClr val="tx2"/>
                </a:solidFill>
              </a:rPr>
              <a:t>MART goals in the PEP help to</a:t>
            </a:r>
          </a:p>
          <a:p>
            <a:pPr marL="0" indent="0">
              <a:buNone/>
            </a:pPr>
            <a:r>
              <a:rPr lang="en-NZ" sz="4000" b="1" dirty="0">
                <a:solidFill>
                  <a:schemeClr val="tx2"/>
                </a:solidFill>
              </a:rPr>
              <a:t>. Identify the actions we need to take to improve student success and other KEQs</a:t>
            </a:r>
          </a:p>
          <a:p>
            <a:pPr marL="0" indent="0">
              <a:buNone/>
            </a:pPr>
            <a:r>
              <a:rPr lang="mi-NZ" sz="4000" b="1" dirty="0">
                <a:solidFill>
                  <a:schemeClr val="tx2"/>
                </a:solidFill>
              </a:rPr>
              <a:t>Make </a:t>
            </a:r>
            <a:r>
              <a:rPr lang="mi-NZ" sz="4000" b="1" dirty="0" err="1">
                <a:solidFill>
                  <a:schemeClr val="tx2"/>
                </a:solidFill>
              </a:rPr>
              <a:t>sure</a:t>
            </a:r>
            <a:r>
              <a:rPr lang="mi-NZ" sz="4000" b="1" dirty="0">
                <a:solidFill>
                  <a:schemeClr val="tx2"/>
                </a:solidFill>
              </a:rPr>
              <a:t> </a:t>
            </a:r>
            <a:r>
              <a:rPr lang="mi-NZ" sz="4000" b="1" dirty="0" err="1">
                <a:solidFill>
                  <a:schemeClr val="tx2"/>
                </a:solidFill>
              </a:rPr>
              <a:t>the</a:t>
            </a:r>
            <a:r>
              <a:rPr lang="mi-NZ" sz="4000" b="1" dirty="0">
                <a:solidFill>
                  <a:schemeClr val="tx2"/>
                </a:solidFill>
              </a:rPr>
              <a:t> </a:t>
            </a:r>
            <a:r>
              <a:rPr lang="mi-NZ" sz="4000" b="1" dirty="0" err="1">
                <a:solidFill>
                  <a:schemeClr val="tx2"/>
                </a:solidFill>
              </a:rPr>
              <a:t>actions</a:t>
            </a:r>
            <a:r>
              <a:rPr lang="mi-NZ" sz="4000" b="1" dirty="0">
                <a:solidFill>
                  <a:schemeClr val="tx2"/>
                </a:solidFill>
              </a:rPr>
              <a:t> are </a:t>
            </a:r>
            <a:r>
              <a:rPr lang="mi-NZ" sz="4000" b="1" dirty="0" err="1">
                <a:solidFill>
                  <a:schemeClr val="tx2"/>
                </a:solidFill>
              </a:rPr>
              <a:t>clear</a:t>
            </a:r>
            <a:r>
              <a:rPr lang="mi-NZ" sz="4000" b="1" dirty="0">
                <a:solidFill>
                  <a:schemeClr val="tx2"/>
                </a:solidFill>
              </a:rPr>
              <a:t> and </a:t>
            </a:r>
            <a:r>
              <a:rPr lang="mi-NZ" sz="4000" b="1" dirty="0" err="1">
                <a:solidFill>
                  <a:schemeClr val="tx2"/>
                </a:solidFill>
              </a:rPr>
              <a:t>in</a:t>
            </a:r>
            <a:r>
              <a:rPr lang="mi-NZ" sz="4000" b="1" dirty="0">
                <a:solidFill>
                  <a:schemeClr val="tx2"/>
                </a:solidFill>
              </a:rPr>
              <a:t> </a:t>
            </a:r>
            <a:r>
              <a:rPr lang="mi-NZ" sz="4000" b="1" dirty="0" err="1">
                <a:solidFill>
                  <a:schemeClr val="tx2"/>
                </a:solidFill>
              </a:rPr>
              <a:t>our</a:t>
            </a:r>
            <a:r>
              <a:rPr lang="mi-NZ" sz="4000" b="1" dirty="0">
                <a:solidFill>
                  <a:schemeClr val="tx2"/>
                </a:solidFill>
              </a:rPr>
              <a:t> </a:t>
            </a:r>
            <a:r>
              <a:rPr lang="mi-NZ" sz="4000" b="1" dirty="0" err="1">
                <a:solidFill>
                  <a:schemeClr val="tx2"/>
                </a:solidFill>
              </a:rPr>
              <a:t>control</a:t>
            </a:r>
            <a:r>
              <a:rPr lang="mi-NZ" sz="4000" b="1" dirty="0">
                <a:solidFill>
                  <a:schemeClr val="tx2"/>
                </a:solidFill>
              </a:rPr>
              <a:t> </a:t>
            </a:r>
            <a:endParaRPr lang="en-NZ" sz="4000" b="1" dirty="0">
              <a:solidFill>
                <a:schemeClr val="tx2"/>
              </a:solidFill>
            </a:endParaRPr>
          </a:p>
          <a:p>
            <a:pPr marL="0" indent="0">
              <a:buNone/>
            </a:pPr>
            <a:r>
              <a:rPr lang="en-NZ" sz="4000" b="1" dirty="0">
                <a:solidFill>
                  <a:schemeClr val="tx2"/>
                </a:solidFill>
              </a:rPr>
              <a:t>Assess the effectiveness of actions taken </a:t>
            </a:r>
          </a:p>
          <a:p>
            <a:pPr marL="0" indent="0">
              <a:buNone/>
            </a:pPr>
            <a:endParaRPr lang="en-NZ" sz="4000" b="1" dirty="0">
              <a:solidFill>
                <a:schemeClr val="tx2"/>
              </a:solidFill>
            </a:endParaRPr>
          </a:p>
          <a:p>
            <a:pPr marL="0" indent="0">
              <a:buNone/>
            </a:pPr>
            <a:endParaRPr lang="en-NZ" sz="4000" b="1" dirty="0">
              <a:solidFill>
                <a:schemeClr val="tx2"/>
              </a:solidFill>
            </a:endParaRPr>
          </a:p>
          <a:p>
            <a:pPr marL="0" indent="0">
              <a:buNone/>
            </a:pPr>
            <a:r>
              <a:rPr lang="en-NZ" sz="4000" b="1" dirty="0">
                <a:solidFill>
                  <a:schemeClr val="tx2"/>
                </a:solidFill>
              </a:rPr>
              <a:t> </a:t>
            </a:r>
            <a:endParaRPr lang="en-NZ" sz="3200" dirty="0"/>
          </a:p>
        </p:txBody>
      </p:sp>
      <p:sp>
        <p:nvSpPr>
          <p:cNvPr id="4" name="TextBox 3"/>
          <p:cNvSpPr txBox="1"/>
          <p:nvPr/>
        </p:nvSpPr>
        <p:spPr>
          <a:xfrm>
            <a:off x="113212" y="5155474"/>
            <a:ext cx="4737462" cy="1107996"/>
          </a:xfrm>
          <a:prstGeom prst="rect">
            <a:avLst/>
          </a:prstGeom>
          <a:noFill/>
        </p:spPr>
        <p:txBody>
          <a:bodyPr wrap="square" rtlCol="0">
            <a:spAutoFit/>
          </a:bodyPr>
          <a:lstStyle/>
          <a:p>
            <a:r>
              <a:rPr lang="en-NZ" sz="6600" dirty="0">
                <a:solidFill>
                  <a:schemeClr val="tx2">
                    <a:lumMod val="50000"/>
                  </a:schemeClr>
                </a:solidFill>
              </a:rPr>
              <a:t>Take </a:t>
            </a:r>
            <a:r>
              <a:rPr lang="en-NZ" sz="6600" dirty="0" err="1">
                <a:solidFill>
                  <a:schemeClr val="tx2">
                    <a:lumMod val="50000"/>
                  </a:schemeClr>
                </a:solidFill>
              </a:rPr>
              <a:t>pū</a:t>
            </a:r>
            <a:endParaRPr lang="en-NZ" sz="6600" dirty="0">
              <a:solidFill>
                <a:schemeClr val="tx2">
                  <a:lumMod val="50000"/>
                </a:schemeClr>
              </a:solidFill>
            </a:endParaRPr>
          </a:p>
        </p:txBody>
      </p:sp>
    </p:spTree>
    <p:extLst>
      <p:ext uri="{BB962C8B-B14F-4D97-AF65-F5344CB8AC3E}">
        <p14:creationId xmlns:p14="http://schemas.microsoft.com/office/powerpoint/2010/main" val="212401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26292" t="859" r="760" b="17252"/>
          <a:stretch/>
        </p:blipFill>
        <p:spPr bwMode="auto">
          <a:xfrm>
            <a:off x="165463" y="161109"/>
            <a:ext cx="8795658" cy="6505303"/>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177E5D4-CE1B-44BF-9BB9-49D871DD179F}"/>
              </a:ext>
            </a:extLst>
          </p:cNvPr>
          <p:cNvSpPr txBox="1"/>
          <p:nvPr/>
        </p:nvSpPr>
        <p:spPr>
          <a:xfrm>
            <a:off x="5939246" y="452846"/>
            <a:ext cx="1698171" cy="1200329"/>
          </a:xfrm>
          <a:prstGeom prst="rect">
            <a:avLst/>
          </a:prstGeom>
          <a:noFill/>
        </p:spPr>
        <p:txBody>
          <a:bodyPr wrap="square" rtlCol="0">
            <a:spAutoFit/>
          </a:bodyPr>
          <a:lstStyle/>
          <a:p>
            <a:r>
              <a:rPr lang="mi-NZ" dirty="0" err="1">
                <a:solidFill>
                  <a:schemeClr val="bg1"/>
                </a:solidFill>
              </a:rPr>
              <a:t>Have</a:t>
            </a:r>
            <a:r>
              <a:rPr lang="mi-NZ" dirty="0">
                <a:solidFill>
                  <a:schemeClr val="bg1"/>
                </a:solidFill>
              </a:rPr>
              <a:t> </a:t>
            </a:r>
            <a:r>
              <a:rPr lang="mi-NZ" dirty="0" err="1">
                <a:solidFill>
                  <a:schemeClr val="bg1"/>
                </a:solidFill>
              </a:rPr>
              <a:t>the</a:t>
            </a:r>
            <a:r>
              <a:rPr lang="mi-NZ" dirty="0">
                <a:solidFill>
                  <a:schemeClr val="bg1"/>
                </a:solidFill>
              </a:rPr>
              <a:t> SMART </a:t>
            </a:r>
            <a:r>
              <a:rPr lang="mi-NZ" dirty="0" err="1">
                <a:solidFill>
                  <a:schemeClr val="bg1"/>
                </a:solidFill>
              </a:rPr>
              <a:t>goals</a:t>
            </a:r>
            <a:r>
              <a:rPr lang="mi-NZ" dirty="0">
                <a:solidFill>
                  <a:schemeClr val="bg1"/>
                </a:solidFill>
              </a:rPr>
              <a:t> </a:t>
            </a:r>
            <a:r>
              <a:rPr lang="mi-NZ" dirty="0" err="1">
                <a:solidFill>
                  <a:schemeClr val="bg1"/>
                </a:solidFill>
              </a:rPr>
              <a:t>from</a:t>
            </a:r>
            <a:r>
              <a:rPr lang="mi-NZ" dirty="0">
                <a:solidFill>
                  <a:schemeClr val="bg1"/>
                </a:solidFill>
              </a:rPr>
              <a:t> </a:t>
            </a:r>
            <a:r>
              <a:rPr lang="mi-NZ" dirty="0" err="1">
                <a:solidFill>
                  <a:schemeClr val="bg1"/>
                </a:solidFill>
              </a:rPr>
              <a:t>last</a:t>
            </a:r>
            <a:r>
              <a:rPr lang="mi-NZ" dirty="0">
                <a:solidFill>
                  <a:schemeClr val="bg1"/>
                </a:solidFill>
              </a:rPr>
              <a:t> </a:t>
            </a:r>
            <a:r>
              <a:rPr lang="mi-NZ" dirty="0" err="1">
                <a:solidFill>
                  <a:schemeClr val="bg1"/>
                </a:solidFill>
              </a:rPr>
              <a:t>time</a:t>
            </a:r>
            <a:r>
              <a:rPr lang="mi-NZ" dirty="0">
                <a:solidFill>
                  <a:schemeClr val="bg1"/>
                </a:solidFill>
              </a:rPr>
              <a:t> </a:t>
            </a:r>
            <a:r>
              <a:rPr lang="mi-NZ" dirty="0" err="1">
                <a:solidFill>
                  <a:schemeClr val="bg1"/>
                </a:solidFill>
              </a:rPr>
              <a:t>been</a:t>
            </a:r>
            <a:r>
              <a:rPr lang="mi-NZ" dirty="0">
                <a:solidFill>
                  <a:schemeClr val="bg1"/>
                </a:solidFill>
              </a:rPr>
              <a:t> </a:t>
            </a:r>
            <a:r>
              <a:rPr lang="mi-NZ" dirty="0" err="1">
                <a:solidFill>
                  <a:schemeClr val="bg1"/>
                </a:solidFill>
              </a:rPr>
              <a:t>actioned</a:t>
            </a:r>
            <a:r>
              <a:rPr lang="mi-NZ" dirty="0">
                <a:solidFill>
                  <a:schemeClr val="bg1"/>
                </a:solidFill>
              </a:rPr>
              <a:t>?</a:t>
            </a:r>
            <a:endParaRPr lang="en-NZ" dirty="0">
              <a:solidFill>
                <a:schemeClr val="bg1"/>
              </a:solidFill>
            </a:endParaRPr>
          </a:p>
        </p:txBody>
      </p:sp>
      <p:sp>
        <p:nvSpPr>
          <p:cNvPr id="4" name="TextBox 3">
            <a:extLst>
              <a:ext uri="{FF2B5EF4-FFF2-40B4-BE49-F238E27FC236}">
                <a16:creationId xmlns:a16="http://schemas.microsoft.com/office/drawing/2014/main" id="{3B9342C6-AFD2-48F5-B4A4-1B657D7A9B44}"/>
              </a:ext>
            </a:extLst>
          </p:cNvPr>
          <p:cNvSpPr txBox="1"/>
          <p:nvPr/>
        </p:nvSpPr>
        <p:spPr>
          <a:xfrm>
            <a:off x="7162800" y="5632999"/>
            <a:ext cx="1798321" cy="1200329"/>
          </a:xfrm>
          <a:prstGeom prst="rect">
            <a:avLst/>
          </a:prstGeom>
          <a:noFill/>
        </p:spPr>
        <p:txBody>
          <a:bodyPr wrap="square" rtlCol="0">
            <a:spAutoFit/>
          </a:bodyPr>
          <a:lstStyle/>
          <a:p>
            <a:r>
              <a:rPr lang="mi-NZ" dirty="0" err="1">
                <a:solidFill>
                  <a:schemeClr val="bg1"/>
                </a:solidFill>
              </a:rPr>
              <a:t>What</a:t>
            </a:r>
            <a:r>
              <a:rPr lang="mi-NZ" dirty="0">
                <a:solidFill>
                  <a:schemeClr val="bg1"/>
                </a:solidFill>
              </a:rPr>
              <a:t> </a:t>
            </a:r>
            <a:r>
              <a:rPr lang="mi-NZ" dirty="0" err="1">
                <a:solidFill>
                  <a:schemeClr val="bg1"/>
                </a:solidFill>
              </a:rPr>
              <a:t>impact</a:t>
            </a:r>
            <a:r>
              <a:rPr lang="mi-NZ" dirty="0">
                <a:solidFill>
                  <a:schemeClr val="bg1"/>
                </a:solidFill>
              </a:rPr>
              <a:t> </a:t>
            </a:r>
            <a:r>
              <a:rPr lang="mi-NZ" dirty="0" err="1">
                <a:solidFill>
                  <a:schemeClr val="bg1"/>
                </a:solidFill>
              </a:rPr>
              <a:t>have</a:t>
            </a:r>
            <a:r>
              <a:rPr lang="mi-NZ" dirty="0">
                <a:solidFill>
                  <a:schemeClr val="bg1"/>
                </a:solidFill>
              </a:rPr>
              <a:t> </a:t>
            </a:r>
            <a:r>
              <a:rPr lang="mi-NZ" dirty="0" err="1">
                <a:solidFill>
                  <a:schemeClr val="bg1"/>
                </a:solidFill>
              </a:rPr>
              <a:t>the</a:t>
            </a:r>
            <a:r>
              <a:rPr lang="mi-NZ" dirty="0">
                <a:solidFill>
                  <a:schemeClr val="bg1"/>
                </a:solidFill>
              </a:rPr>
              <a:t> SMART </a:t>
            </a:r>
            <a:r>
              <a:rPr lang="mi-NZ" dirty="0" err="1">
                <a:solidFill>
                  <a:schemeClr val="bg1"/>
                </a:solidFill>
              </a:rPr>
              <a:t>goals</a:t>
            </a:r>
            <a:r>
              <a:rPr lang="mi-NZ" dirty="0">
                <a:solidFill>
                  <a:schemeClr val="bg1"/>
                </a:solidFill>
              </a:rPr>
              <a:t> </a:t>
            </a:r>
            <a:r>
              <a:rPr lang="mi-NZ" dirty="0" err="1">
                <a:solidFill>
                  <a:schemeClr val="bg1"/>
                </a:solidFill>
              </a:rPr>
              <a:t>had</a:t>
            </a:r>
            <a:r>
              <a:rPr lang="mi-NZ" dirty="0">
                <a:solidFill>
                  <a:schemeClr val="bg1"/>
                </a:solidFill>
              </a:rPr>
              <a:t> </a:t>
            </a:r>
            <a:r>
              <a:rPr lang="mi-NZ" dirty="0" err="1">
                <a:solidFill>
                  <a:schemeClr val="bg1"/>
                </a:solidFill>
              </a:rPr>
              <a:t>on</a:t>
            </a:r>
            <a:r>
              <a:rPr lang="mi-NZ" dirty="0">
                <a:solidFill>
                  <a:schemeClr val="bg1"/>
                </a:solidFill>
              </a:rPr>
              <a:t> KEQ </a:t>
            </a:r>
            <a:r>
              <a:rPr lang="mi-NZ" dirty="0" err="1">
                <a:solidFill>
                  <a:schemeClr val="bg1"/>
                </a:solidFill>
              </a:rPr>
              <a:t>outcomes</a:t>
            </a:r>
            <a:r>
              <a:rPr lang="mi-NZ" dirty="0">
                <a:solidFill>
                  <a:schemeClr val="bg1"/>
                </a:solidFill>
              </a:rPr>
              <a:t>?</a:t>
            </a:r>
            <a:endParaRPr lang="en-NZ" dirty="0">
              <a:solidFill>
                <a:schemeClr val="bg1"/>
              </a:solidFill>
            </a:endParaRPr>
          </a:p>
        </p:txBody>
      </p:sp>
      <p:sp>
        <p:nvSpPr>
          <p:cNvPr id="5" name="TextBox 4">
            <a:extLst>
              <a:ext uri="{FF2B5EF4-FFF2-40B4-BE49-F238E27FC236}">
                <a16:creationId xmlns:a16="http://schemas.microsoft.com/office/drawing/2014/main" id="{ABA3AFD5-4ED6-4862-831F-02A622A3DF51}"/>
              </a:ext>
            </a:extLst>
          </p:cNvPr>
          <p:cNvSpPr txBox="1"/>
          <p:nvPr/>
        </p:nvSpPr>
        <p:spPr>
          <a:xfrm>
            <a:off x="426720" y="3820162"/>
            <a:ext cx="1920240" cy="1200329"/>
          </a:xfrm>
          <a:prstGeom prst="rect">
            <a:avLst/>
          </a:prstGeom>
          <a:noFill/>
        </p:spPr>
        <p:txBody>
          <a:bodyPr wrap="square" rtlCol="0">
            <a:spAutoFit/>
          </a:bodyPr>
          <a:lstStyle/>
          <a:p>
            <a:r>
              <a:rPr lang="mi-NZ" dirty="0" err="1">
                <a:solidFill>
                  <a:schemeClr val="bg1"/>
                </a:solidFill>
              </a:rPr>
              <a:t>What</a:t>
            </a:r>
            <a:r>
              <a:rPr lang="mi-NZ" dirty="0">
                <a:solidFill>
                  <a:schemeClr val="bg1"/>
                </a:solidFill>
              </a:rPr>
              <a:t> </a:t>
            </a:r>
            <a:r>
              <a:rPr lang="mi-NZ" dirty="0" err="1">
                <a:solidFill>
                  <a:schemeClr val="bg1"/>
                </a:solidFill>
              </a:rPr>
              <a:t>new</a:t>
            </a:r>
            <a:r>
              <a:rPr lang="mi-NZ" dirty="0">
                <a:solidFill>
                  <a:schemeClr val="bg1"/>
                </a:solidFill>
              </a:rPr>
              <a:t>  SMART </a:t>
            </a:r>
            <a:r>
              <a:rPr lang="mi-NZ" dirty="0" err="1">
                <a:solidFill>
                  <a:schemeClr val="bg1"/>
                </a:solidFill>
              </a:rPr>
              <a:t>goals</a:t>
            </a:r>
            <a:r>
              <a:rPr lang="mi-NZ" dirty="0">
                <a:solidFill>
                  <a:schemeClr val="bg1"/>
                </a:solidFill>
              </a:rPr>
              <a:t> </a:t>
            </a:r>
            <a:r>
              <a:rPr lang="mi-NZ" dirty="0" err="1">
                <a:solidFill>
                  <a:schemeClr val="bg1"/>
                </a:solidFill>
              </a:rPr>
              <a:t>do</a:t>
            </a:r>
            <a:r>
              <a:rPr lang="mi-NZ" dirty="0">
                <a:solidFill>
                  <a:schemeClr val="bg1"/>
                </a:solidFill>
              </a:rPr>
              <a:t> </a:t>
            </a:r>
            <a:r>
              <a:rPr lang="mi-NZ" dirty="0" err="1">
                <a:solidFill>
                  <a:schemeClr val="bg1"/>
                </a:solidFill>
              </a:rPr>
              <a:t>we</a:t>
            </a:r>
            <a:r>
              <a:rPr lang="mi-NZ" dirty="0">
                <a:solidFill>
                  <a:schemeClr val="bg1"/>
                </a:solidFill>
              </a:rPr>
              <a:t> </a:t>
            </a:r>
            <a:r>
              <a:rPr lang="mi-NZ" dirty="0" err="1">
                <a:solidFill>
                  <a:schemeClr val="bg1"/>
                </a:solidFill>
              </a:rPr>
              <a:t>need</a:t>
            </a:r>
            <a:r>
              <a:rPr lang="mi-NZ" dirty="0">
                <a:solidFill>
                  <a:schemeClr val="bg1"/>
                </a:solidFill>
              </a:rPr>
              <a:t> to </a:t>
            </a:r>
            <a:r>
              <a:rPr lang="mi-NZ" dirty="0" err="1">
                <a:solidFill>
                  <a:schemeClr val="bg1"/>
                </a:solidFill>
              </a:rPr>
              <a:t>address</a:t>
            </a:r>
            <a:r>
              <a:rPr lang="mi-NZ" dirty="0">
                <a:solidFill>
                  <a:schemeClr val="bg1"/>
                </a:solidFill>
              </a:rPr>
              <a:t> </a:t>
            </a:r>
            <a:r>
              <a:rPr lang="mi-NZ" dirty="0" err="1">
                <a:solidFill>
                  <a:schemeClr val="bg1"/>
                </a:solidFill>
              </a:rPr>
              <a:t>gaps</a:t>
            </a:r>
            <a:r>
              <a:rPr lang="mi-NZ" dirty="0">
                <a:solidFill>
                  <a:schemeClr val="bg1"/>
                </a:solidFill>
              </a:rPr>
              <a:t>?</a:t>
            </a:r>
            <a:endParaRPr lang="en-NZ" dirty="0">
              <a:solidFill>
                <a:schemeClr val="bg1"/>
              </a:solidFill>
            </a:endParaRPr>
          </a:p>
        </p:txBody>
      </p:sp>
      <p:sp>
        <p:nvSpPr>
          <p:cNvPr id="6" name="TextBox 5">
            <a:extLst>
              <a:ext uri="{FF2B5EF4-FFF2-40B4-BE49-F238E27FC236}">
                <a16:creationId xmlns:a16="http://schemas.microsoft.com/office/drawing/2014/main" id="{665C5E98-0ED1-401E-A701-092F6A507440}"/>
              </a:ext>
            </a:extLst>
          </p:cNvPr>
          <p:cNvSpPr txBox="1"/>
          <p:nvPr/>
        </p:nvSpPr>
        <p:spPr>
          <a:xfrm>
            <a:off x="696685" y="619762"/>
            <a:ext cx="2355669" cy="1754326"/>
          </a:xfrm>
          <a:prstGeom prst="rect">
            <a:avLst/>
          </a:prstGeom>
          <a:noFill/>
        </p:spPr>
        <p:txBody>
          <a:bodyPr wrap="square" rtlCol="0">
            <a:spAutoFit/>
          </a:bodyPr>
          <a:lstStyle/>
          <a:p>
            <a:r>
              <a:rPr lang="mi-NZ" dirty="0">
                <a:solidFill>
                  <a:schemeClr val="bg1"/>
                </a:solidFill>
              </a:rPr>
              <a:t>Are </a:t>
            </a:r>
            <a:r>
              <a:rPr lang="mi-NZ" dirty="0" err="1">
                <a:solidFill>
                  <a:schemeClr val="bg1"/>
                </a:solidFill>
              </a:rPr>
              <a:t>the</a:t>
            </a:r>
            <a:r>
              <a:rPr lang="mi-NZ" dirty="0">
                <a:solidFill>
                  <a:schemeClr val="bg1"/>
                </a:solidFill>
              </a:rPr>
              <a:t> SMART </a:t>
            </a:r>
            <a:r>
              <a:rPr lang="mi-NZ" dirty="0" err="1">
                <a:solidFill>
                  <a:schemeClr val="bg1"/>
                </a:solidFill>
              </a:rPr>
              <a:t>goals</a:t>
            </a:r>
            <a:r>
              <a:rPr lang="mi-NZ" dirty="0">
                <a:solidFill>
                  <a:schemeClr val="bg1"/>
                </a:solidFill>
              </a:rPr>
              <a:t> </a:t>
            </a:r>
            <a:r>
              <a:rPr lang="mi-NZ" dirty="0" err="1">
                <a:solidFill>
                  <a:schemeClr val="bg1"/>
                </a:solidFill>
              </a:rPr>
              <a:t>in</a:t>
            </a:r>
            <a:r>
              <a:rPr lang="mi-NZ" dirty="0">
                <a:solidFill>
                  <a:schemeClr val="bg1"/>
                </a:solidFill>
              </a:rPr>
              <a:t> </a:t>
            </a:r>
            <a:r>
              <a:rPr lang="mi-NZ" dirty="0" err="1">
                <a:solidFill>
                  <a:schemeClr val="bg1"/>
                </a:solidFill>
              </a:rPr>
              <a:t>the</a:t>
            </a:r>
            <a:r>
              <a:rPr lang="mi-NZ" dirty="0">
                <a:solidFill>
                  <a:schemeClr val="bg1"/>
                </a:solidFill>
              </a:rPr>
              <a:t> PEP and are </a:t>
            </a:r>
            <a:r>
              <a:rPr lang="mi-NZ" dirty="0" err="1">
                <a:solidFill>
                  <a:schemeClr val="bg1"/>
                </a:solidFill>
              </a:rPr>
              <a:t>they</a:t>
            </a:r>
            <a:r>
              <a:rPr lang="mi-NZ" dirty="0">
                <a:solidFill>
                  <a:schemeClr val="bg1"/>
                </a:solidFill>
              </a:rPr>
              <a:t> </a:t>
            </a:r>
            <a:r>
              <a:rPr lang="mi-NZ" dirty="0" err="1">
                <a:solidFill>
                  <a:schemeClr val="bg1"/>
                </a:solidFill>
              </a:rPr>
              <a:t>moved</a:t>
            </a:r>
            <a:r>
              <a:rPr lang="mi-NZ" dirty="0">
                <a:solidFill>
                  <a:schemeClr val="bg1"/>
                </a:solidFill>
              </a:rPr>
              <a:t> </a:t>
            </a:r>
            <a:r>
              <a:rPr lang="mi-NZ" dirty="0" err="1">
                <a:solidFill>
                  <a:schemeClr val="bg1"/>
                </a:solidFill>
              </a:rPr>
              <a:t>into</a:t>
            </a:r>
            <a:r>
              <a:rPr lang="mi-NZ" dirty="0">
                <a:solidFill>
                  <a:schemeClr val="bg1"/>
                </a:solidFill>
              </a:rPr>
              <a:t> </a:t>
            </a:r>
            <a:r>
              <a:rPr lang="mi-NZ" dirty="0" err="1">
                <a:solidFill>
                  <a:schemeClr val="bg1"/>
                </a:solidFill>
              </a:rPr>
              <a:t>other</a:t>
            </a:r>
            <a:r>
              <a:rPr lang="mi-NZ" dirty="0">
                <a:solidFill>
                  <a:schemeClr val="bg1"/>
                </a:solidFill>
              </a:rPr>
              <a:t> </a:t>
            </a:r>
            <a:r>
              <a:rPr lang="mi-NZ" dirty="0" err="1">
                <a:solidFill>
                  <a:schemeClr val="bg1"/>
                </a:solidFill>
              </a:rPr>
              <a:t>areas</a:t>
            </a:r>
            <a:r>
              <a:rPr lang="mi-NZ" dirty="0">
                <a:solidFill>
                  <a:schemeClr val="bg1"/>
                </a:solidFill>
              </a:rPr>
              <a:t> </a:t>
            </a:r>
            <a:r>
              <a:rPr lang="mi-NZ" dirty="0" err="1">
                <a:solidFill>
                  <a:schemeClr val="bg1"/>
                </a:solidFill>
              </a:rPr>
              <a:t>e.g</a:t>
            </a:r>
            <a:r>
              <a:rPr lang="mi-NZ" dirty="0">
                <a:solidFill>
                  <a:schemeClr val="bg1"/>
                </a:solidFill>
              </a:rPr>
              <a:t>. </a:t>
            </a:r>
            <a:r>
              <a:rPr lang="mi-NZ" dirty="0" err="1">
                <a:solidFill>
                  <a:schemeClr val="bg1"/>
                </a:solidFill>
              </a:rPr>
              <a:t>Workplans</a:t>
            </a:r>
            <a:r>
              <a:rPr lang="mi-NZ" dirty="0">
                <a:solidFill>
                  <a:schemeClr val="bg1"/>
                </a:solidFill>
              </a:rPr>
              <a:t>, ADEPS for </a:t>
            </a:r>
            <a:r>
              <a:rPr lang="mi-NZ" dirty="0" err="1">
                <a:solidFill>
                  <a:schemeClr val="bg1"/>
                </a:solidFill>
              </a:rPr>
              <a:t>action</a:t>
            </a:r>
            <a:r>
              <a:rPr lang="mi-NZ" dirty="0">
                <a:solidFill>
                  <a:schemeClr val="bg1"/>
                </a:solidFill>
              </a:rPr>
              <a:t> and </a:t>
            </a:r>
            <a:r>
              <a:rPr lang="mi-NZ" dirty="0" err="1">
                <a:solidFill>
                  <a:schemeClr val="bg1"/>
                </a:solidFill>
              </a:rPr>
              <a:t>tracking</a:t>
            </a:r>
            <a:r>
              <a:rPr lang="mi-NZ" dirty="0">
                <a:solidFill>
                  <a:schemeClr val="bg1"/>
                </a:solidFill>
              </a:rPr>
              <a:t>?</a:t>
            </a:r>
            <a:endParaRPr lang="en-NZ" dirty="0">
              <a:solidFill>
                <a:schemeClr val="bg1"/>
              </a:solidFill>
            </a:endParaRPr>
          </a:p>
        </p:txBody>
      </p:sp>
    </p:spTree>
    <p:extLst>
      <p:ext uri="{BB962C8B-B14F-4D97-AF65-F5344CB8AC3E}">
        <p14:creationId xmlns:p14="http://schemas.microsoft.com/office/powerpoint/2010/main" val="215109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7444" y="169228"/>
            <a:ext cx="8755116" cy="66887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NZ" sz="4000" b="1" dirty="0">
                <a:solidFill>
                  <a:schemeClr val="tx2"/>
                </a:solidFill>
              </a:rPr>
              <a:t>Setting Good SMART goals </a:t>
            </a:r>
          </a:p>
          <a:p>
            <a:pPr marL="0" indent="0">
              <a:buFont typeface="Arial" panose="020B0604020202020204" pitchFamily="34" charset="0"/>
              <a:buNone/>
            </a:pPr>
            <a:endParaRPr lang="en-NZ" sz="900" b="1" dirty="0">
              <a:solidFill>
                <a:schemeClr val="tx2"/>
              </a:solidFill>
            </a:endParaRPr>
          </a:p>
          <a:p>
            <a:pPr marL="0" indent="0">
              <a:buFont typeface="Arial" panose="020B0604020202020204" pitchFamily="34" charset="0"/>
              <a:buNone/>
            </a:pPr>
            <a:r>
              <a:rPr lang="mi-NZ" sz="3200" b="1" dirty="0">
                <a:solidFill>
                  <a:schemeClr val="tx2"/>
                </a:solidFill>
              </a:rPr>
              <a:t>SPECIFIC</a:t>
            </a:r>
          </a:p>
          <a:p>
            <a:pPr marL="0" indent="0">
              <a:buFont typeface="Arial" panose="020B0604020202020204" pitchFamily="34" charset="0"/>
              <a:buNone/>
            </a:pPr>
            <a:r>
              <a:rPr lang="mi-NZ" sz="3200" b="1" dirty="0" err="1">
                <a:solidFill>
                  <a:schemeClr val="tx2"/>
                </a:solidFill>
              </a:rPr>
              <a:t>What</a:t>
            </a:r>
            <a:r>
              <a:rPr lang="mi-NZ" sz="3200" b="1" dirty="0">
                <a:solidFill>
                  <a:schemeClr val="tx2"/>
                </a:solidFill>
              </a:rPr>
              <a:t> </a:t>
            </a:r>
            <a:r>
              <a:rPr lang="mi-NZ" sz="3200" b="1" dirty="0" err="1">
                <a:solidFill>
                  <a:schemeClr val="tx2"/>
                </a:solidFill>
              </a:rPr>
              <a:t>do</a:t>
            </a:r>
            <a:r>
              <a:rPr lang="mi-NZ" sz="3200" b="1" dirty="0">
                <a:solidFill>
                  <a:schemeClr val="tx2"/>
                </a:solidFill>
              </a:rPr>
              <a:t> </a:t>
            </a:r>
            <a:r>
              <a:rPr lang="mi-NZ" sz="3200" b="1" dirty="0" err="1">
                <a:solidFill>
                  <a:schemeClr val="tx2"/>
                </a:solidFill>
              </a:rPr>
              <a:t>we</a:t>
            </a:r>
            <a:r>
              <a:rPr lang="mi-NZ" sz="3200" b="1" dirty="0">
                <a:solidFill>
                  <a:schemeClr val="tx2"/>
                </a:solidFill>
              </a:rPr>
              <a:t> </a:t>
            </a:r>
            <a:r>
              <a:rPr lang="mi-NZ" sz="3200" b="1" dirty="0" err="1">
                <a:solidFill>
                  <a:schemeClr val="tx2"/>
                </a:solidFill>
              </a:rPr>
              <a:t>want</a:t>
            </a:r>
            <a:r>
              <a:rPr lang="mi-NZ" sz="3200" b="1" dirty="0">
                <a:solidFill>
                  <a:schemeClr val="tx2"/>
                </a:solidFill>
              </a:rPr>
              <a:t> to </a:t>
            </a:r>
            <a:r>
              <a:rPr lang="mi-NZ" sz="3200" b="1" dirty="0" err="1">
                <a:solidFill>
                  <a:schemeClr val="tx2"/>
                </a:solidFill>
              </a:rPr>
              <a:t>achieve</a:t>
            </a:r>
            <a:r>
              <a:rPr lang="mi-NZ" sz="3200" b="1" dirty="0">
                <a:solidFill>
                  <a:schemeClr val="tx2"/>
                </a:solidFill>
              </a:rPr>
              <a:t>?</a:t>
            </a:r>
          </a:p>
          <a:p>
            <a:pPr marL="0" indent="0">
              <a:buFont typeface="Arial" panose="020B0604020202020204" pitchFamily="34" charset="0"/>
              <a:buNone/>
            </a:pPr>
            <a:r>
              <a:rPr lang="mi-NZ" sz="3200" b="1" dirty="0" err="1">
                <a:solidFill>
                  <a:schemeClr val="tx2"/>
                </a:solidFill>
              </a:rPr>
              <a:t>Who</a:t>
            </a:r>
            <a:r>
              <a:rPr lang="mi-NZ" sz="3200" b="1" dirty="0">
                <a:solidFill>
                  <a:schemeClr val="tx2"/>
                </a:solidFill>
              </a:rPr>
              <a:t> </a:t>
            </a:r>
            <a:r>
              <a:rPr lang="mi-NZ" sz="3200" b="1" dirty="0" err="1">
                <a:solidFill>
                  <a:schemeClr val="tx2"/>
                </a:solidFill>
              </a:rPr>
              <a:t>is</a:t>
            </a:r>
            <a:r>
              <a:rPr lang="mi-NZ" sz="3200" b="1" dirty="0">
                <a:solidFill>
                  <a:schemeClr val="tx2"/>
                </a:solidFill>
              </a:rPr>
              <a:t> </a:t>
            </a:r>
            <a:r>
              <a:rPr lang="mi-NZ" sz="3200" b="1" dirty="0" err="1">
                <a:solidFill>
                  <a:schemeClr val="tx2"/>
                </a:solidFill>
              </a:rPr>
              <a:t>involved</a:t>
            </a:r>
            <a:r>
              <a:rPr lang="mi-NZ" sz="3200" b="1" dirty="0">
                <a:solidFill>
                  <a:schemeClr val="tx2"/>
                </a:solidFill>
              </a:rPr>
              <a:t>?</a:t>
            </a:r>
          </a:p>
          <a:p>
            <a:pPr marL="0" indent="0">
              <a:buFont typeface="Arial" panose="020B0604020202020204" pitchFamily="34" charset="0"/>
              <a:buNone/>
            </a:pPr>
            <a:r>
              <a:rPr lang="mi-NZ" sz="3200" b="1" dirty="0">
                <a:solidFill>
                  <a:schemeClr val="tx2"/>
                </a:solidFill>
              </a:rPr>
              <a:t>Where </a:t>
            </a:r>
            <a:r>
              <a:rPr lang="mi-NZ" sz="3200" b="1" dirty="0" err="1">
                <a:solidFill>
                  <a:schemeClr val="tx2"/>
                </a:solidFill>
              </a:rPr>
              <a:t>does</a:t>
            </a:r>
            <a:r>
              <a:rPr lang="mi-NZ" sz="3200" b="1" dirty="0">
                <a:solidFill>
                  <a:schemeClr val="tx2"/>
                </a:solidFill>
              </a:rPr>
              <a:t> </a:t>
            </a:r>
            <a:r>
              <a:rPr lang="mi-NZ" sz="3200" b="1" dirty="0" err="1">
                <a:solidFill>
                  <a:schemeClr val="tx2"/>
                </a:solidFill>
              </a:rPr>
              <a:t>it</a:t>
            </a:r>
            <a:r>
              <a:rPr lang="mi-NZ" sz="3200" b="1" dirty="0">
                <a:solidFill>
                  <a:schemeClr val="tx2"/>
                </a:solidFill>
              </a:rPr>
              <a:t> </a:t>
            </a:r>
            <a:r>
              <a:rPr lang="mi-NZ" sz="3200" b="1" dirty="0" err="1">
                <a:solidFill>
                  <a:schemeClr val="tx2"/>
                </a:solidFill>
              </a:rPr>
              <a:t>get</a:t>
            </a:r>
            <a:r>
              <a:rPr lang="mi-NZ" sz="3200" b="1" dirty="0">
                <a:solidFill>
                  <a:schemeClr val="tx2"/>
                </a:solidFill>
              </a:rPr>
              <a:t> </a:t>
            </a:r>
            <a:r>
              <a:rPr lang="mi-NZ" sz="3200" b="1" dirty="0" err="1">
                <a:solidFill>
                  <a:schemeClr val="tx2"/>
                </a:solidFill>
              </a:rPr>
              <a:t>actioned</a:t>
            </a:r>
            <a:r>
              <a:rPr lang="mi-NZ" sz="3200" b="1" dirty="0">
                <a:solidFill>
                  <a:schemeClr val="tx2"/>
                </a:solidFill>
              </a:rPr>
              <a:t>?</a:t>
            </a:r>
          </a:p>
          <a:p>
            <a:pPr marL="0" indent="0">
              <a:buFont typeface="Arial" panose="020B0604020202020204" pitchFamily="34" charset="0"/>
              <a:buNone/>
            </a:pPr>
            <a:r>
              <a:rPr lang="mi-NZ" sz="3200" b="1" dirty="0" err="1">
                <a:solidFill>
                  <a:schemeClr val="tx2"/>
                </a:solidFill>
              </a:rPr>
              <a:t>When</a:t>
            </a:r>
            <a:r>
              <a:rPr lang="mi-NZ" sz="3200" b="1" dirty="0">
                <a:solidFill>
                  <a:schemeClr val="tx2"/>
                </a:solidFill>
              </a:rPr>
              <a:t> </a:t>
            </a:r>
            <a:r>
              <a:rPr lang="mi-NZ" sz="3200" b="1" dirty="0" err="1">
                <a:solidFill>
                  <a:schemeClr val="tx2"/>
                </a:solidFill>
              </a:rPr>
              <a:t>does</a:t>
            </a:r>
            <a:r>
              <a:rPr lang="mi-NZ" sz="3200" b="1" dirty="0">
                <a:solidFill>
                  <a:schemeClr val="tx2"/>
                </a:solidFill>
              </a:rPr>
              <a:t> </a:t>
            </a:r>
            <a:r>
              <a:rPr lang="mi-NZ" sz="3200" b="1" dirty="0" err="1">
                <a:solidFill>
                  <a:schemeClr val="tx2"/>
                </a:solidFill>
              </a:rPr>
              <a:t>it</a:t>
            </a:r>
            <a:r>
              <a:rPr lang="mi-NZ" sz="3200" b="1" dirty="0">
                <a:solidFill>
                  <a:schemeClr val="tx2"/>
                </a:solidFill>
              </a:rPr>
              <a:t> </a:t>
            </a:r>
            <a:r>
              <a:rPr lang="mi-NZ" sz="3200" b="1" dirty="0" err="1">
                <a:solidFill>
                  <a:schemeClr val="tx2"/>
                </a:solidFill>
              </a:rPr>
              <a:t>need</a:t>
            </a:r>
            <a:r>
              <a:rPr lang="mi-NZ" sz="3200" b="1" dirty="0">
                <a:solidFill>
                  <a:schemeClr val="tx2"/>
                </a:solidFill>
              </a:rPr>
              <a:t> to </a:t>
            </a:r>
            <a:r>
              <a:rPr lang="mi-NZ" sz="3200" b="1" dirty="0" err="1">
                <a:solidFill>
                  <a:schemeClr val="tx2"/>
                </a:solidFill>
              </a:rPr>
              <a:t>happen</a:t>
            </a:r>
            <a:r>
              <a:rPr lang="mi-NZ" sz="3200" b="1" dirty="0">
                <a:solidFill>
                  <a:schemeClr val="tx2"/>
                </a:solidFill>
              </a:rPr>
              <a:t>?</a:t>
            </a:r>
          </a:p>
          <a:p>
            <a:pPr marL="0" indent="0">
              <a:buFont typeface="Arial" panose="020B0604020202020204" pitchFamily="34" charset="0"/>
              <a:buNone/>
            </a:pPr>
            <a:r>
              <a:rPr lang="mi-NZ" sz="3200" b="1" dirty="0" err="1">
                <a:solidFill>
                  <a:schemeClr val="tx2"/>
                </a:solidFill>
              </a:rPr>
              <a:t>What</a:t>
            </a:r>
            <a:r>
              <a:rPr lang="mi-NZ" sz="3200" b="1" dirty="0">
                <a:solidFill>
                  <a:schemeClr val="tx2"/>
                </a:solidFill>
              </a:rPr>
              <a:t> are </a:t>
            </a:r>
            <a:r>
              <a:rPr lang="mi-NZ" sz="3200" b="1" dirty="0" err="1">
                <a:solidFill>
                  <a:schemeClr val="tx2"/>
                </a:solidFill>
              </a:rPr>
              <a:t>the</a:t>
            </a:r>
            <a:r>
              <a:rPr lang="mi-NZ" sz="3200" b="1" dirty="0">
                <a:solidFill>
                  <a:schemeClr val="tx2"/>
                </a:solidFill>
              </a:rPr>
              <a:t> </a:t>
            </a:r>
            <a:r>
              <a:rPr lang="mi-NZ" sz="3200" b="1" dirty="0" err="1">
                <a:solidFill>
                  <a:schemeClr val="tx2"/>
                </a:solidFill>
              </a:rPr>
              <a:t>requirements</a:t>
            </a:r>
            <a:r>
              <a:rPr lang="mi-NZ" sz="3200" b="1" dirty="0">
                <a:solidFill>
                  <a:schemeClr val="tx2"/>
                </a:solidFill>
              </a:rPr>
              <a:t> and </a:t>
            </a:r>
            <a:r>
              <a:rPr lang="mi-NZ" sz="3200" b="1" dirty="0" err="1">
                <a:solidFill>
                  <a:schemeClr val="tx2"/>
                </a:solidFill>
              </a:rPr>
              <a:t>constraints</a:t>
            </a:r>
            <a:r>
              <a:rPr lang="mi-NZ" sz="3200" b="1" dirty="0">
                <a:solidFill>
                  <a:schemeClr val="tx2"/>
                </a:solidFill>
              </a:rPr>
              <a:t>? </a:t>
            </a:r>
          </a:p>
          <a:p>
            <a:pPr marL="0" indent="0">
              <a:buFont typeface="Arial" panose="020B0604020202020204" pitchFamily="34" charset="0"/>
              <a:buNone/>
            </a:pPr>
            <a:r>
              <a:rPr lang="mi-NZ" sz="3200" b="1" dirty="0" err="1">
                <a:solidFill>
                  <a:schemeClr val="tx2"/>
                </a:solidFill>
              </a:rPr>
              <a:t>Why</a:t>
            </a:r>
            <a:r>
              <a:rPr lang="mi-NZ" sz="3200" b="1" dirty="0">
                <a:solidFill>
                  <a:schemeClr val="tx2"/>
                </a:solidFill>
              </a:rPr>
              <a:t> </a:t>
            </a:r>
            <a:r>
              <a:rPr lang="mi-NZ" sz="3200" b="1" dirty="0" err="1">
                <a:solidFill>
                  <a:schemeClr val="tx2"/>
                </a:solidFill>
              </a:rPr>
              <a:t>do</a:t>
            </a:r>
            <a:r>
              <a:rPr lang="mi-NZ" sz="3200" b="1" dirty="0">
                <a:solidFill>
                  <a:schemeClr val="tx2"/>
                </a:solidFill>
              </a:rPr>
              <a:t> </a:t>
            </a:r>
            <a:r>
              <a:rPr lang="mi-NZ" sz="3200" b="1" dirty="0" err="1">
                <a:solidFill>
                  <a:schemeClr val="tx2"/>
                </a:solidFill>
              </a:rPr>
              <a:t>we</a:t>
            </a:r>
            <a:r>
              <a:rPr lang="mi-NZ" sz="3200" b="1" dirty="0">
                <a:solidFill>
                  <a:schemeClr val="tx2"/>
                </a:solidFill>
              </a:rPr>
              <a:t> </a:t>
            </a:r>
            <a:r>
              <a:rPr lang="mi-NZ" sz="3200" b="1" dirty="0" err="1">
                <a:solidFill>
                  <a:schemeClr val="tx2"/>
                </a:solidFill>
              </a:rPr>
              <a:t>need</a:t>
            </a:r>
            <a:r>
              <a:rPr lang="mi-NZ" sz="3200" b="1" dirty="0">
                <a:solidFill>
                  <a:schemeClr val="tx2"/>
                </a:solidFill>
              </a:rPr>
              <a:t> to </a:t>
            </a:r>
            <a:r>
              <a:rPr lang="mi-NZ" sz="3200" b="1" dirty="0" err="1">
                <a:solidFill>
                  <a:schemeClr val="tx2"/>
                </a:solidFill>
              </a:rPr>
              <a:t>do</a:t>
            </a:r>
            <a:r>
              <a:rPr lang="mi-NZ" sz="3200" b="1" dirty="0">
                <a:solidFill>
                  <a:schemeClr val="tx2"/>
                </a:solidFill>
              </a:rPr>
              <a:t> </a:t>
            </a:r>
            <a:r>
              <a:rPr lang="mi-NZ" sz="3200" b="1" dirty="0" err="1">
                <a:solidFill>
                  <a:schemeClr val="tx2"/>
                </a:solidFill>
              </a:rPr>
              <a:t>this</a:t>
            </a:r>
            <a:r>
              <a:rPr lang="mi-NZ" sz="3200" b="1" dirty="0">
                <a:solidFill>
                  <a:schemeClr val="tx2"/>
                </a:solidFill>
              </a:rPr>
              <a:t>?</a:t>
            </a:r>
            <a:endParaRPr lang="en-NZ" sz="3200" dirty="0"/>
          </a:p>
        </p:txBody>
      </p:sp>
    </p:spTree>
    <p:extLst>
      <p:ext uri="{BB962C8B-B14F-4D97-AF65-F5344CB8AC3E}">
        <p14:creationId xmlns:p14="http://schemas.microsoft.com/office/powerpoint/2010/main" val="327987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7444" y="169228"/>
            <a:ext cx="8755116" cy="66887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NZ" sz="4000" b="1" dirty="0">
                <a:solidFill>
                  <a:schemeClr val="tx2"/>
                </a:solidFill>
              </a:rPr>
              <a:t>Setting Good SMART goals </a:t>
            </a:r>
          </a:p>
          <a:p>
            <a:pPr marL="0" indent="0">
              <a:buFont typeface="Arial" panose="020B0604020202020204" pitchFamily="34" charset="0"/>
              <a:buNone/>
            </a:pPr>
            <a:endParaRPr lang="en-NZ" sz="900" b="1" dirty="0">
              <a:solidFill>
                <a:schemeClr val="tx2"/>
              </a:solidFill>
            </a:endParaRPr>
          </a:p>
          <a:p>
            <a:pPr marL="0" indent="0">
              <a:buFont typeface="Arial" panose="020B0604020202020204" pitchFamily="34" charset="0"/>
              <a:buNone/>
            </a:pPr>
            <a:r>
              <a:rPr lang="mi-NZ" sz="3200" b="1" dirty="0">
                <a:solidFill>
                  <a:schemeClr val="tx2"/>
                </a:solidFill>
              </a:rPr>
              <a:t>MEASURABLE </a:t>
            </a:r>
          </a:p>
          <a:p>
            <a:pPr marL="0" indent="0">
              <a:buFont typeface="Arial" panose="020B0604020202020204" pitchFamily="34" charset="0"/>
              <a:buNone/>
            </a:pPr>
            <a:r>
              <a:rPr lang="mi-NZ" sz="3200" b="1" dirty="0" err="1">
                <a:solidFill>
                  <a:schemeClr val="tx2"/>
                </a:solidFill>
              </a:rPr>
              <a:t>What</a:t>
            </a:r>
            <a:r>
              <a:rPr lang="mi-NZ" sz="3200" b="1" dirty="0">
                <a:solidFill>
                  <a:schemeClr val="tx2"/>
                </a:solidFill>
              </a:rPr>
              <a:t> are </a:t>
            </a:r>
            <a:r>
              <a:rPr lang="mi-NZ" sz="3200" b="1" dirty="0" err="1">
                <a:solidFill>
                  <a:schemeClr val="tx2"/>
                </a:solidFill>
              </a:rPr>
              <a:t>the</a:t>
            </a:r>
            <a:r>
              <a:rPr lang="mi-NZ" sz="3200" b="1" dirty="0">
                <a:solidFill>
                  <a:schemeClr val="tx2"/>
                </a:solidFill>
              </a:rPr>
              <a:t> </a:t>
            </a:r>
            <a:r>
              <a:rPr lang="mi-NZ" sz="3200" b="1" dirty="0" err="1">
                <a:solidFill>
                  <a:schemeClr val="tx2"/>
                </a:solidFill>
              </a:rPr>
              <a:t>things</a:t>
            </a:r>
            <a:r>
              <a:rPr lang="mi-NZ" sz="3200" b="1" dirty="0">
                <a:solidFill>
                  <a:schemeClr val="tx2"/>
                </a:solidFill>
              </a:rPr>
              <a:t> </a:t>
            </a:r>
            <a:r>
              <a:rPr lang="mi-NZ" sz="3200" b="1" dirty="0" err="1">
                <a:solidFill>
                  <a:schemeClr val="tx2"/>
                </a:solidFill>
              </a:rPr>
              <a:t>we</a:t>
            </a:r>
            <a:r>
              <a:rPr lang="mi-NZ" sz="3200" b="1" dirty="0">
                <a:solidFill>
                  <a:schemeClr val="tx2"/>
                </a:solidFill>
              </a:rPr>
              <a:t> </a:t>
            </a:r>
            <a:r>
              <a:rPr lang="mi-NZ" sz="3200" b="1" dirty="0" err="1">
                <a:solidFill>
                  <a:schemeClr val="tx2"/>
                </a:solidFill>
              </a:rPr>
              <a:t>will</a:t>
            </a:r>
            <a:r>
              <a:rPr lang="mi-NZ" sz="3200" b="1" dirty="0">
                <a:solidFill>
                  <a:schemeClr val="tx2"/>
                </a:solidFill>
              </a:rPr>
              <a:t> </a:t>
            </a:r>
            <a:r>
              <a:rPr lang="mi-NZ" sz="3200" b="1" dirty="0" err="1">
                <a:solidFill>
                  <a:schemeClr val="tx2"/>
                </a:solidFill>
              </a:rPr>
              <a:t>measure</a:t>
            </a:r>
            <a:r>
              <a:rPr lang="mi-NZ" sz="3200" b="1" dirty="0">
                <a:solidFill>
                  <a:schemeClr val="tx2"/>
                </a:solidFill>
              </a:rPr>
              <a:t> to </a:t>
            </a:r>
            <a:r>
              <a:rPr lang="mi-NZ" sz="3200" b="1" dirty="0" err="1">
                <a:solidFill>
                  <a:schemeClr val="tx2"/>
                </a:solidFill>
              </a:rPr>
              <a:t>tell</a:t>
            </a:r>
            <a:r>
              <a:rPr lang="mi-NZ" sz="3200" b="1" dirty="0">
                <a:solidFill>
                  <a:schemeClr val="tx2"/>
                </a:solidFill>
              </a:rPr>
              <a:t> </a:t>
            </a:r>
            <a:r>
              <a:rPr lang="mi-NZ" sz="3200" b="1" dirty="0" err="1">
                <a:solidFill>
                  <a:schemeClr val="tx2"/>
                </a:solidFill>
              </a:rPr>
              <a:t>us</a:t>
            </a:r>
            <a:r>
              <a:rPr lang="mi-NZ" sz="3200" b="1" dirty="0">
                <a:solidFill>
                  <a:schemeClr val="tx2"/>
                </a:solidFill>
              </a:rPr>
              <a:t>: </a:t>
            </a:r>
          </a:p>
          <a:p>
            <a:pPr>
              <a:buFontTx/>
              <a:buChar char="-"/>
            </a:pPr>
            <a:r>
              <a:rPr lang="mi-NZ" sz="3200" b="1" dirty="0" err="1">
                <a:solidFill>
                  <a:schemeClr val="tx2"/>
                </a:solidFill>
              </a:rPr>
              <a:t>How</a:t>
            </a:r>
            <a:r>
              <a:rPr lang="mi-NZ" sz="3200" b="1" dirty="0">
                <a:solidFill>
                  <a:schemeClr val="tx2"/>
                </a:solidFill>
              </a:rPr>
              <a:t> </a:t>
            </a:r>
            <a:r>
              <a:rPr lang="mi-NZ" sz="3200" b="1" dirty="0" err="1">
                <a:solidFill>
                  <a:schemeClr val="tx2"/>
                </a:solidFill>
              </a:rPr>
              <a:t>much</a:t>
            </a:r>
            <a:r>
              <a:rPr lang="mi-NZ" sz="3200" b="1" dirty="0">
                <a:solidFill>
                  <a:schemeClr val="tx2"/>
                </a:solidFill>
              </a:rPr>
              <a:t>/</a:t>
            </a:r>
            <a:r>
              <a:rPr lang="mi-NZ" sz="3200" b="1" dirty="0" err="1">
                <a:solidFill>
                  <a:schemeClr val="tx2"/>
                </a:solidFill>
              </a:rPr>
              <a:t>how</a:t>
            </a:r>
            <a:r>
              <a:rPr lang="mi-NZ" sz="3200" b="1" dirty="0">
                <a:solidFill>
                  <a:schemeClr val="tx2"/>
                </a:solidFill>
              </a:rPr>
              <a:t> </a:t>
            </a:r>
            <a:r>
              <a:rPr lang="mi-NZ" sz="3200" b="1" dirty="0" err="1">
                <a:solidFill>
                  <a:schemeClr val="tx2"/>
                </a:solidFill>
              </a:rPr>
              <a:t>many</a:t>
            </a:r>
            <a:r>
              <a:rPr lang="mi-NZ" sz="3200" b="1" dirty="0">
                <a:solidFill>
                  <a:schemeClr val="tx2"/>
                </a:solidFill>
              </a:rPr>
              <a:t> </a:t>
            </a:r>
          </a:p>
          <a:p>
            <a:pPr>
              <a:buFontTx/>
              <a:buChar char="-"/>
            </a:pPr>
            <a:r>
              <a:rPr lang="mi-NZ" sz="3200" b="1" dirty="0" err="1">
                <a:solidFill>
                  <a:schemeClr val="tx2"/>
                </a:solidFill>
              </a:rPr>
              <a:t>We</a:t>
            </a:r>
            <a:r>
              <a:rPr lang="mi-NZ" sz="3200" b="1" dirty="0">
                <a:solidFill>
                  <a:schemeClr val="tx2"/>
                </a:solidFill>
              </a:rPr>
              <a:t> are </a:t>
            </a:r>
            <a:r>
              <a:rPr lang="mi-NZ" sz="3200" b="1" dirty="0" err="1">
                <a:solidFill>
                  <a:schemeClr val="tx2"/>
                </a:solidFill>
              </a:rPr>
              <a:t>on</a:t>
            </a:r>
            <a:r>
              <a:rPr lang="mi-NZ" sz="3200" b="1" dirty="0">
                <a:solidFill>
                  <a:schemeClr val="tx2"/>
                </a:solidFill>
              </a:rPr>
              <a:t> </a:t>
            </a:r>
            <a:r>
              <a:rPr lang="mi-NZ" sz="3200" b="1" dirty="0" err="1">
                <a:solidFill>
                  <a:schemeClr val="tx2"/>
                </a:solidFill>
              </a:rPr>
              <a:t>track</a:t>
            </a:r>
            <a:r>
              <a:rPr lang="mi-NZ" sz="3200" b="1" dirty="0">
                <a:solidFill>
                  <a:schemeClr val="tx2"/>
                </a:solidFill>
              </a:rPr>
              <a:t> </a:t>
            </a:r>
          </a:p>
          <a:p>
            <a:pPr>
              <a:buFontTx/>
              <a:buChar char="-"/>
            </a:pPr>
            <a:r>
              <a:rPr lang="mi-NZ" sz="3200" b="1" dirty="0" err="1">
                <a:solidFill>
                  <a:schemeClr val="tx2"/>
                </a:solidFill>
              </a:rPr>
              <a:t>We</a:t>
            </a:r>
            <a:r>
              <a:rPr lang="mi-NZ" sz="3200" b="1" dirty="0">
                <a:solidFill>
                  <a:schemeClr val="tx2"/>
                </a:solidFill>
              </a:rPr>
              <a:t> are </a:t>
            </a:r>
            <a:r>
              <a:rPr lang="mi-NZ" sz="3200" b="1" dirty="0" err="1">
                <a:solidFill>
                  <a:schemeClr val="tx2"/>
                </a:solidFill>
              </a:rPr>
              <a:t>reaching</a:t>
            </a:r>
            <a:r>
              <a:rPr lang="mi-NZ" sz="3200" b="1" dirty="0">
                <a:solidFill>
                  <a:schemeClr val="tx2"/>
                </a:solidFill>
              </a:rPr>
              <a:t> </a:t>
            </a:r>
            <a:r>
              <a:rPr lang="mi-NZ" sz="3200" b="1" dirty="0" err="1">
                <a:solidFill>
                  <a:schemeClr val="tx2"/>
                </a:solidFill>
              </a:rPr>
              <a:t>milestones</a:t>
            </a:r>
            <a:r>
              <a:rPr lang="mi-NZ" sz="3200" b="1" dirty="0">
                <a:solidFill>
                  <a:schemeClr val="tx2"/>
                </a:solidFill>
              </a:rPr>
              <a:t> </a:t>
            </a:r>
          </a:p>
          <a:p>
            <a:pPr>
              <a:buFontTx/>
              <a:buChar char="-"/>
            </a:pPr>
            <a:r>
              <a:rPr lang="mi-NZ" sz="3200" b="1" dirty="0" err="1">
                <a:solidFill>
                  <a:schemeClr val="tx2"/>
                </a:solidFill>
              </a:rPr>
              <a:t>How</a:t>
            </a:r>
            <a:r>
              <a:rPr lang="mi-NZ" sz="3200" b="1" dirty="0">
                <a:solidFill>
                  <a:schemeClr val="tx2"/>
                </a:solidFill>
              </a:rPr>
              <a:t> </a:t>
            </a:r>
            <a:r>
              <a:rPr lang="mi-NZ" sz="3200" b="1" dirty="0" err="1">
                <a:solidFill>
                  <a:schemeClr val="tx2"/>
                </a:solidFill>
              </a:rPr>
              <a:t>we</a:t>
            </a:r>
            <a:r>
              <a:rPr lang="mi-NZ" sz="3200" b="1" dirty="0">
                <a:solidFill>
                  <a:schemeClr val="tx2"/>
                </a:solidFill>
              </a:rPr>
              <a:t> </a:t>
            </a:r>
            <a:r>
              <a:rPr lang="mi-NZ" sz="3200" b="1" dirty="0" err="1">
                <a:solidFill>
                  <a:schemeClr val="tx2"/>
                </a:solidFill>
              </a:rPr>
              <a:t>will</a:t>
            </a:r>
            <a:r>
              <a:rPr lang="mi-NZ" sz="3200" b="1" dirty="0">
                <a:solidFill>
                  <a:schemeClr val="tx2"/>
                </a:solidFill>
              </a:rPr>
              <a:t> </a:t>
            </a:r>
            <a:r>
              <a:rPr lang="mi-NZ" sz="3200" b="1" dirty="0" err="1">
                <a:solidFill>
                  <a:schemeClr val="tx2"/>
                </a:solidFill>
              </a:rPr>
              <a:t>know</a:t>
            </a:r>
            <a:r>
              <a:rPr lang="mi-NZ" sz="3200" b="1" dirty="0">
                <a:solidFill>
                  <a:schemeClr val="tx2"/>
                </a:solidFill>
              </a:rPr>
              <a:t> </a:t>
            </a:r>
            <a:r>
              <a:rPr lang="mi-NZ" sz="3200" b="1" dirty="0" err="1">
                <a:solidFill>
                  <a:schemeClr val="tx2"/>
                </a:solidFill>
              </a:rPr>
              <a:t>when</a:t>
            </a:r>
            <a:r>
              <a:rPr lang="mi-NZ" sz="3200" b="1" dirty="0">
                <a:solidFill>
                  <a:schemeClr val="tx2"/>
                </a:solidFill>
              </a:rPr>
              <a:t> </a:t>
            </a:r>
            <a:r>
              <a:rPr lang="mi-NZ" sz="3200" b="1" dirty="0" err="1">
                <a:solidFill>
                  <a:schemeClr val="tx2"/>
                </a:solidFill>
              </a:rPr>
              <a:t>it</a:t>
            </a:r>
            <a:r>
              <a:rPr lang="mi-NZ" sz="3200" b="1" dirty="0">
                <a:solidFill>
                  <a:schemeClr val="tx2"/>
                </a:solidFill>
              </a:rPr>
              <a:t> </a:t>
            </a:r>
            <a:r>
              <a:rPr lang="mi-NZ" sz="3200" b="1" dirty="0" err="1">
                <a:solidFill>
                  <a:schemeClr val="tx2"/>
                </a:solidFill>
              </a:rPr>
              <a:t>is</a:t>
            </a:r>
            <a:r>
              <a:rPr lang="mi-NZ" sz="3200" b="1" dirty="0">
                <a:solidFill>
                  <a:schemeClr val="tx2"/>
                </a:solidFill>
              </a:rPr>
              <a:t> </a:t>
            </a:r>
            <a:r>
              <a:rPr lang="mi-NZ" sz="3200" b="1" dirty="0" err="1">
                <a:solidFill>
                  <a:schemeClr val="tx2"/>
                </a:solidFill>
              </a:rPr>
              <a:t>achieved</a:t>
            </a:r>
            <a:r>
              <a:rPr lang="mi-NZ" sz="3200" b="1" dirty="0">
                <a:solidFill>
                  <a:schemeClr val="tx2"/>
                </a:solidFill>
              </a:rPr>
              <a:t> </a:t>
            </a:r>
          </a:p>
        </p:txBody>
      </p:sp>
    </p:spTree>
    <p:extLst>
      <p:ext uri="{BB962C8B-B14F-4D97-AF65-F5344CB8AC3E}">
        <p14:creationId xmlns:p14="http://schemas.microsoft.com/office/powerpoint/2010/main" val="154953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7444" y="169228"/>
            <a:ext cx="8755116" cy="66887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NZ" sz="4000" b="1" dirty="0">
                <a:solidFill>
                  <a:schemeClr val="tx2"/>
                </a:solidFill>
              </a:rPr>
              <a:t>Setting Good SMART goals </a:t>
            </a:r>
          </a:p>
          <a:p>
            <a:pPr marL="0" indent="0">
              <a:buFont typeface="Arial" panose="020B0604020202020204" pitchFamily="34" charset="0"/>
              <a:buNone/>
            </a:pPr>
            <a:endParaRPr lang="en-NZ" sz="900" b="1" dirty="0">
              <a:solidFill>
                <a:schemeClr val="tx2"/>
              </a:solidFill>
            </a:endParaRPr>
          </a:p>
          <a:p>
            <a:pPr marL="0" indent="0">
              <a:buFont typeface="Arial" panose="020B0604020202020204" pitchFamily="34" charset="0"/>
              <a:buNone/>
            </a:pPr>
            <a:r>
              <a:rPr lang="mi-NZ" sz="3200" b="1" dirty="0">
                <a:solidFill>
                  <a:schemeClr val="tx2"/>
                </a:solidFill>
              </a:rPr>
              <a:t>ACHIEVABLE</a:t>
            </a:r>
          </a:p>
          <a:p>
            <a:pPr>
              <a:buFontTx/>
              <a:buChar char="-"/>
            </a:pPr>
            <a:r>
              <a:rPr lang="mi-NZ" sz="3200" b="1" dirty="0" err="1">
                <a:solidFill>
                  <a:schemeClr val="tx2"/>
                </a:solidFill>
              </a:rPr>
              <a:t>Is</a:t>
            </a:r>
            <a:r>
              <a:rPr lang="mi-NZ" sz="3200" b="1" dirty="0">
                <a:solidFill>
                  <a:schemeClr val="tx2"/>
                </a:solidFill>
              </a:rPr>
              <a:t> </a:t>
            </a:r>
            <a:r>
              <a:rPr lang="mi-NZ" sz="3200" b="1" dirty="0" err="1">
                <a:solidFill>
                  <a:schemeClr val="tx2"/>
                </a:solidFill>
              </a:rPr>
              <a:t>this</a:t>
            </a:r>
            <a:r>
              <a:rPr lang="mi-NZ" sz="3200" b="1" dirty="0">
                <a:solidFill>
                  <a:schemeClr val="tx2"/>
                </a:solidFill>
              </a:rPr>
              <a:t> </a:t>
            </a:r>
            <a:r>
              <a:rPr lang="mi-NZ" sz="3200" b="1" dirty="0" err="1">
                <a:solidFill>
                  <a:schemeClr val="tx2"/>
                </a:solidFill>
              </a:rPr>
              <a:t>within</a:t>
            </a:r>
            <a:r>
              <a:rPr lang="mi-NZ" sz="3200" b="1" dirty="0">
                <a:solidFill>
                  <a:schemeClr val="tx2"/>
                </a:solidFill>
              </a:rPr>
              <a:t> </a:t>
            </a:r>
            <a:r>
              <a:rPr lang="mi-NZ" sz="3200" b="1" dirty="0" err="1">
                <a:solidFill>
                  <a:schemeClr val="tx2"/>
                </a:solidFill>
              </a:rPr>
              <a:t>the</a:t>
            </a:r>
            <a:r>
              <a:rPr lang="mi-NZ" sz="3200" b="1" dirty="0">
                <a:solidFill>
                  <a:schemeClr val="tx2"/>
                </a:solidFill>
              </a:rPr>
              <a:t> </a:t>
            </a:r>
            <a:r>
              <a:rPr lang="mi-NZ" sz="3200" b="1" dirty="0" err="1">
                <a:solidFill>
                  <a:schemeClr val="tx2"/>
                </a:solidFill>
              </a:rPr>
              <a:t>control</a:t>
            </a:r>
            <a:r>
              <a:rPr lang="mi-NZ" sz="3200" b="1" dirty="0">
                <a:solidFill>
                  <a:schemeClr val="tx2"/>
                </a:solidFill>
              </a:rPr>
              <a:t> of </a:t>
            </a:r>
            <a:r>
              <a:rPr lang="mi-NZ" sz="3200" b="1" dirty="0" err="1">
                <a:solidFill>
                  <a:schemeClr val="tx2"/>
                </a:solidFill>
              </a:rPr>
              <a:t>our</a:t>
            </a:r>
            <a:r>
              <a:rPr lang="mi-NZ" sz="3200" b="1" dirty="0">
                <a:solidFill>
                  <a:schemeClr val="tx2"/>
                </a:solidFill>
              </a:rPr>
              <a:t> </a:t>
            </a:r>
            <a:r>
              <a:rPr lang="mi-NZ" sz="3200" b="1" dirty="0" err="1">
                <a:solidFill>
                  <a:schemeClr val="tx2"/>
                </a:solidFill>
              </a:rPr>
              <a:t>team</a:t>
            </a:r>
            <a:r>
              <a:rPr lang="mi-NZ" sz="3200" b="1" dirty="0">
                <a:solidFill>
                  <a:schemeClr val="tx2"/>
                </a:solidFill>
              </a:rPr>
              <a:t>?</a:t>
            </a:r>
          </a:p>
          <a:p>
            <a:pPr>
              <a:buFontTx/>
              <a:buChar char="-"/>
            </a:pPr>
            <a:r>
              <a:rPr lang="mi-NZ" sz="3200" b="1" dirty="0" err="1">
                <a:solidFill>
                  <a:schemeClr val="tx2"/>
                </a:solidFill>
              </a:rPr>
              <a:t>Who</a:t>
            </a:r>
            <a:r>
              <a:rPr lang="mi-NZ" sz="3200" b="1" dirty="0">
                <a:solidFill>
                  <a:schemeClr val="tx2"/>
                </a:solidFill>
              </a:rPr>
              <a:t> </a:t>
            </a:r>
            <a:r>
              <a:rPr lang="mi-NZ" sz="3200" b="1" dirty="0" err="1">
                <a:solidFill>
                  <a:schemeClr val="tx2"/>
                </a:solidFill>
              </a:rPr>
              <a:t>is</a:t>
            </a:r>
            <a:r>
              <a:rPr lang="mi-NZ" sz="3200" b="1" dirty="0">
                <a:solidFill>
                  <a:schemeClr val="tx2"/>
                </a:solidFill>
              </a:rPr>
              <a:t> </a:t>
            </a:r>
            <a:r>
              <a:rPr lang="mi-NZ" sz="3200" b="1" dirty="0" err="1">
                <a:solidFill>
                  <a:schemeClr val="tx2"/>
                </a:solidFill>
              </a:rPr>
              <a:t>the</a:t>
            </a:r>
            <a:r>
              <a:rPr lang="mi-NZ" sz="3200" b="1" dirty="0">
                <a:solidFill>
                  <a:schemeClr val="tx2"/>
                </a:solidFill>
              </a:rPr>
              <a:t> </a:t>
            </a:r>
            <a:r>
              <a:rPr lang="mi-NZ" sz="3200" b="1" dirty="0" err="1">
                <a:solidFill>
                  <a:schemeClr val="tx2"/>
                </a:solidFill>
              </a:rPr>
              <a:t>owner</a:t>
            </a:r>
            <a:r>
              <a:rPr lang="mi-NZ" sz="3200" b="1" dirty="0">
                <a:solidFill>
                  <a:schemeClr val="tx2"/>
                </a:solidFill>
              </a:rPr>
              <a:t>/persons(s) </a:t>
            </a:r>
            <a:r>
              <a:rPr lang="mi-NZ" sz="3200" b="1" dirty="0" err="1">
                <a:solidFill>
                  <a:schemeClr val="tx2"/>
                </a:solidFill>
              </a:rPr>
              <a:t>responsible</a:t>
            </a:r>
            <a:r>
              <a:rPr lang="mi-NZ" sz="3200" b="1" dirty="0">
                <a:solidFill>
                  <a:schemeClr val="tx2"/>
                </a:solidFill>
              </a:rPr>
              <a:t> </a:t>
            </a:r>
          </a:p>
          <a:p>
            <a:pPr>
              <a:buFontTx/>
              <a:buChar char="-"/>
            </a:pPr>
            <a:r>
              <a:rPr lang="mi-NZ" sz="3200" b="1" dirty="0" err="1">
                <a:solidFill>
                  <a:schemeClr val="tx2"/>
                </a:solidFill>
              </a:rPr>
              <a:t>What</a:t>
            </a:r>
            <a:r>
              <a:rPr lang="mi-NZ" sz="3200" b="1" dirty="0">
                <a:solidFill>
                  <a:schemeClr val="tx2"/>
                </a:solidFill>
              </a:rPr>
              <a:t> </a:t>
            </a:r>
            <a:r>
              <a:rPr lang="mi-NZ" sz="3200" b="1" dirty="0" err="1">
                <a:solidFill>
                  <a:schemeClr val="tx2"/>
                </a:solidFill>
              </a:rPr>
              <a:t>resources</a:t>
            </a:r>
            <a:r>
              <a:rPr lang="mi-NZ" sz="3200" b="1" dirty="0">
                <a:solidFill>
                  <a:schemeClr val="tx2"/>
                </a:solidFill>
              </a:rPr>
              <a:t> are </a:t>
            </a:r>
            <a:r>
              <a:rPr lang="mi-NZ" sz="3200" b="1" dirty="0" err="1">
                <a:solidFill>
                  <a:schemeClr val="tx2"/>
                </a:solidFill>
              </a:rPr>
              <a:t>needed</a:t>
            </a:r>
            <a:r>
              <a:rPr lang="mi-NZ" sz="3200" b="1" dirty="0">
                <a:solidFill>
                  <a:schemeClr val="tx2"/>
                </a:solidFill>
              </a:rPr>
              <a:t>? (</a:t>
            </a:r>
            <a:r>
              <a:rPr lang="mi-NZ" sz="3200" b="1" dirty="0" err="1">
                <a:solidFill>
                  <a:schemeClr val="tx2"/>
                </a:solidFill>
              </a:rPr>
              <a:t>time</a:t>
            </a:r>
            <a:r>
              <a:rPr lang="mi-NZ" sz="3200" b="1" dirty="0">
                <a:solidFill>
                  <a:schemeClr val="tx2"/>
                </a:solidFill>
              </a:rPr>
              <a:t>, </a:t>
            </a:r>
            <a:r>
              <a:rPr lang="mi-NZ" sz="3200" b="1" dirty="0" err="1">
                <a:solidFill>
                  <a:schemeClr val="tx2"/>
                </a:solidFill>
              </a:rPr>
              <a:t>people</a:t>
            </a:r>
            <a:r>
              <a:rPr lang="mi-NZ" sz="3200" b="1" dirty="0">
                <a:solidFill>
                  <a:schemeClr val="tx2"/>
                </a:solidFill>
              </a:rPr>
              <a:t>, </a:t>
            </a:r>
            <a:r>
              <a:rPr lang="mi-NZ" sz="3200" b="1" dirty="0" err="1">
                <a:solidFill>
                  <a:schemeClr val="tx2"/>
                </a:solidFill>
              </a:rPr>
              <a:t>physical</a:t>
            </a:r>
            <a:r>
              <a:rPr lang="mi-NZ" sz="3200" b="1" dirty="0">
                <a:solidFill>
                  <a:schemeClr val="tx2"/>
                </a:solidFill>
              </a:rPr>
              <a:t>)</a:t>
            </a:r>
          </a:p>
          <a:p>
            <a:pPr>
              <a:buFontTx/>
              <a:buChar char="-"/>
            </a:pPr>
            <a:r>
              <a:rPr lang="mi-NZ" sz="3200" b="1" dirty="0" err="1">
                <a:solidFill>
                  <a:schemeClr val="tx2"/>
                </a:solidFill>
              </a:rPr>
              <a:t>What</a:t>
            </a:r>
            <a:r>
              <a:rPr lang="mi-NZ" sz="3200" b="1" dirty="0">
                <a:solidFill>
                  <a:schemeClr val="tx2"/>
                </a:solidFill>
              </a:rPr>
              <a:t> </a:t>
            </a:r>
            <a:r>
              <a:rPr lang="mi-NZ" sz="3200" b="1" dirty="0" err="1">
                <a:solidFill>
                  <a:schemeClr val="tx2"/>
                </a:solidFill>
              </a:rPr>
              <a:t>resource</a:t>
            </a:r>
            <a:r>
              <a:rPr lang="mi-NZ" sz="3200" b="1" dirty="0">
                <a:solidFill>
                  <a:schemeClr val="tx2"/>
                </a:solidFill>
              </a:rPr>
              <a:t> </a:t>
            </a:r>
            <a:r>
              <a:rPr lang="mi-NZ" sz="3200" b="1" dirty="0" err="1">
                <a:solidFill>
                  <a:schemeClr val="tx2"/>
                </a:solidFill>
              </a:rPr>
              <a:t>constraints</a:t>
            </a:r>
            <a:r>
              <a:rPr lang="mi-NZ" sz="3200" b="1" dirty="0">
                <a:solidFill>
                  <a:schemeClr val="tx2"/>
                </a:solidFill>
              </a:rPr>
              <a:t> are </a:t>
            </a:r>
            <a:r>
              <a:rPr lang="mi-NZ" sz="3200" b="1" dirty="0" err="1">
                <a:solidFill>
                  <a:schemeClr val="tx2"/>
                </a:solidFill>
              </a:rPr>
              <a:t>there</a:t>
            </a:r>
            <a:r>
              <a:rPr lang="mi-NZ" sz="3200" b="1" dirty="0">
                <a:solidFill>
                  <a:schemeClr val="tx2"/>
                </a:solidFill>
              </a:rPr>
              <a:t>?</a:t>
            </a:r>
          </a:p>
          <a:p>
            <a:pPr marL="0" indent="0">
              <a:buNone/>
            </a:pPr>
            <a:endParaRPr lang="mi-NZ" sz="3200" b="1" dirty="0">
              <a:solidFill>
                <a:schemeClr val="tx2"/>
              </a:solidFill>
            </a:endParaRPr>
          </a:p>
          <a:p>
            <a:pPr>
              <a:buFontTx/>
              <a:buChar char="-"/>
            </a:pPr>
            <a:endParaRPr lang="mi-NZ" sz="3200" b="1" dirty="0">
              <a:solidFill>
                <a:schemeClr val="tx2"/>
              </a:solidFill>
            </a:endParaRPr>
          </a:p>
        </p:txBody>
      </p:sp>
    </p:spTree>
    <p:extLst>
      <p:ext uri="{BB962C8B-B14F-4D97-AF65-F5344CB8AC3E}">
        <p14:creationId xmlns:p14="http://schemas.microsoft.com/office/powerpoint/2010/main" val="212387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7444" y="169228"/>
            <a:ext cx="8755116" cy="66887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NZ" sz="4000" b="1" dirty="0">
                <a:solidFill>
                  <a:schemeClr val="tx2"/>
                </a:solidFill>
              </a:rPr>
              <a:t>Setting Good SMART goals </a:t>
            </a:r>
          </a:p>
          <a:p>
            <a:pPr marL="0" indent="0">
              <a:buFont typeface="Arial" panose="020B0604020202020204" pitchFamily="34" charset="0"/>
              <a:buNone/>
            </a:pPr>
            <a:endParaRPr lang="en-NZ" sz="900" b="1" dirty="0">
              <a:solidFill>
                <a:schemeClr val="tx2"/>
              </a:solidFill>
            </a:endParaRPr>
          </a:p>
          <a:p>
            <a:pPr marL="0" indent="0">
              <a:buFont typeface="Arial" panose="020B0604020202020204" pitchFamily="34" charset="0"/>
              <a:buNone/>
            </a:pPr>
            <a:r>
              <a:rPr lang="mi-NZ" sz="3200" b="1" dirty="0">
                <a:solidFill>
                  <a:schemeClr val="tx2"/>
                </a:solidFill>
              </a:rPr>
              <a:t>REALISTIC</a:t>
            </a:r>
          </a:p>
          <a:p>
            <a:pPr>
              <a:buFontTx/>
              <a:buChar char="-"/>
            </a:pPr>
            <a:r>
              <a:rPr lang="mi-NZ" sz="3200" b="1" dirty="0" err="1">
                <a:solidFill>
                  <a:schemeClr val="tx2"/>
                </a:solidFill>
              </a:rPr>
              <a:t>Can</a:t>
            </a:r>
            <a:r>
              <a:rPr lang="mi-NZ" sz="3200" b="1" dirty="0">
                <a:solidFill>
                  <a:schemeClr val="tx2"/>
                </a:solidFill>
              </a:rPr>
              <a:t> </a:t>
            </a:r>
            <a:r>
              <a:rPr lang="mi-NZ" sz="3200" b="1" dirty="0" err="1">
                <a:solidFill>
                  <a:schemeClr val="tx2"/>
                </a:solidFill>
              </a:rPr>
              <a:t>we</a:t>
            </a:r>
            <a:r>
              <a:rPr lang="mi-NZ" sz="3200" b="1" dirty="0">
                <a:solidFill>
                  <a:schemeClr val="tx2"/>
                </a:solidFill>
              </a:rPr>
              <a:t> </a:t>
            </a:r>
            <a:r>
              <a:rPr lang="mi-NZ" sz="3200" b="1" dirty="0" err="1">
                <a:solidFill>
                  <a:schemeClr val="tx2"/>
                </a:solidFill>
              </a:rPr>
              <a:t>do</a:t>
            </a:r>
            <a:r>
              <a:rPr lang="mi-NZ" sz="3200" b="1" dirty="0">
                <a:solidFill>
                  <a:schemeClr val="tx2"/>
                </a:solidFill>
              </a:rPr>
              <a:t> </a:t>
            </a:r>
            <a:r>
              <a:rPr lang="mi-NZ" sz="3200" b="1" dirty="0" err="1">
                <a:solidFill>
                  <a:schemeClr val="tx2"/>
                </a:solidFill>
              </a:rPr>
              <a:t>this</a:t>
            </a:r>
            <a:r>
              <a:rPr lang="mi-NZ" sz="3200" b="1" dirty="0">
                <a:solidFill>
                  <a:schemeClr val="tx2"/>
                </a:solidFill>
              </a:rPr>
              <a:t> </a:t>
            </a:r>
            <a:r>
              <a:rPr lang="mi-NZ" sz="3200" b="1" dirty="0" err="1">
                <a:solidFill>
                  <a:schemeClr val="tx2"/>
                </a:solidFill>
              </a:rPr>
              <a:t>with</a:t>
            </a:r>
            <a:r>
              <a:rPr lang="mi-NZ" sz="3200" b="1" dirty="0">
                <a:solidFill>
                  <a:schemeClr val="tx2"/>
                </a:solidFill>
              </a:rPr>
              <a:t> </a:t>
            </a:r>
            <a:r>
              <a:rPr lang="mi-NZ" sz="3200" b="1" dirty="0" err="1">
                <a:solidFill>
                  <a:schemeClr val="tx2"/>
                </a:solidFill>
              </a:rPr>
              <a:t>the</a:t>
            </a:r>
            <a:r>
              <a:rPr lang="mi-NZ" sz="3200" b="1" dirty="0">
                <a:solidFill>
                  <a:schemeClr val="tx2"/>
                </a:solidFill>
              </a:rPr>
              <a:t> </a:t>
            </a:r>
            <a:r>
              <a:rPr lang="mi-NZ" sz="3200" b="1" dirty="0" err="1">
                <a:solidFill>
                  <a:schemeClr val="tx2"/>
                </a:solidFill>
              </a:rPr>
              <a:t>resources</a:t>
            </a:r>
            <a:r>
              <a:rPr lang="mi-NZ" sz="3200" b="1" dirty="0">
                <a:solidFill>
                  <a:schemeClr val="tx2"/>
                </a:solidFill>
              </a:rPr>
              <a:t>/</a:t>
            </a:r>
            <a:r>
              <a:rPr lang="mi-NZ" sz="3200" b="1" dirty="0" err="1">
                <a:solidFill>
                  <a:schemeClr val="tx2"/>
                </a:solidFill>
              </a:rPr>
              <a:t>constraints</a:t>
            </a:r>
            <a:r>
              <a:rPr lang="mi-NZ" sz="3200" b="1" dirty="0">
                <a:solidFill>
                  <a:schemeClr val="tx2"/>
                </a:solidFill>
              </a:rPr>
              <a:t> </a:t>
            </a:r>
            <a:r>
              <a:rPr lang="mi-NZ" sz="3200" b="1" dirty="0" err="1">
                <a:solidFill>
                  <a:schemeClr val="tx2"/>
                </a:solidFill>
              </a:rPr>
              <a:t>we</a:t>
            </a:r>
            <a:r>
              <a:rPr lang="mi-NZ" sz="3200" b="1" dirty="0">
                <a:solidFill>
                  <a:schemeClr val="tx2"/>
                </a:solidFill>
              </a:rPr>
              <a:t> </a:t>
            </a:r>
            <a:r>
              <a:rPr lang="mi-NZ" sz="3200" b="1" dirty="0" err="1">
                <a:solidFill>
                  <a:schemeClr val="tx2"/>
                </a:solidFill>
              </a:rPr>
              <a:t>have</a:t>
            </a:r>
            <a:r>
              <a:rPr lang="mi-NZ" sz="3200" b="1" dirty="0">
                <a:solidFill>
                  <a:schemeClr val="tx2"/>
                </a:solidFill>
              </a:rPr>
              <a:t> </a:t>
            </a:r>
          </a:p>
          <a:p>
            <a:pPr>
              <a:buFontTx/>
              <a:buChar char="-"/>
            </a:pPr>
            <a:r>
              <a:rPr lang="mi-NZ" sz="3200" b="1" dirty="0" err="1">
                <a:solidFill>
                  <a:schemeClr val="tx2"/>
                </a:solidFill>
              </a:rPr>
              <a:t>What</a:t>
            </a:r>
            <a:r>
              <a:rPr lang="mi-NZ" sz="3200" b="1" dirty="0">
                <a:solidFill>
                  <a:schemeClr val="tx2"/>
                </a:solidFill>
              </a:rPr>
              <a:t> are </a:t>
            </a:r>
            <a:r>
              <a:rPr lang="mi-NZ" sz="3200" b="1" dirty="0" err="1">
                <a:solidFill>
                  <a:schemeClr val="tx2"/>
                </a:solidFill>
              </a:rPr>
              <a:t>the</a:t>
            </a:r>
            <a:r>
              <a:rPr lang="mi-NZ" sz="3200" b="1" dirty="0">
                <a:solidFill>
                  <a:schemeClr val="tx2"/>
                </a:solidFill>
              </a:rPr>
              <a:t> </a:t>
            </a:r>
            <a:r>
              <a:rPr lang="mi-NZ" sz="3200" b="1" dirty="0" err="1">
                <a:solidFill>
                  <a:schemeClr val="tx2"/>
                </a:solidFill>
              </a:rPr>
              <a:t>steps</a:t>
            </a:r>
            <a:r>
              <a:rPr lang="mi-NZ" sz="3200" b="1" dirty="0">
                <a:solidFill>
                  <a:schemeClr val="tx2"/>
                </a:solidFill>
              </a:rPr>
              <a:t> </a:t>
            </a:r>
            <a:r>
              <a:rPr lang="mi-NZ" sz="3200" b="1" dirty="0" err="1">
                <a:solidFill>
                  <a:schemeClr val="tx2"/>
                </a:solidFill>
              </a:rPr>
              <a:t>along</a:t>
            </a:r>
            <a:r>
              <a:rPr lang="mi-NZ" sz="3200" b="1" dirty="0">
                <a:solidFill>
                  <a:schemeClr val="tx2"/>
                </a:solidFill>
              </a:rPr>
              <a:t> </a:t>
            </a:r>
            <a:r>
              <a:rPr lang="mi-NZ" sz="3200" b="1" dirty="0" err="1">
                <a:solidFill>
                  <a:schemeClr val="tx2"/>
                </a:solidFill>
              </a:rPr>
              <a:t>the</a:t>
            </a:r>
            <a:r>
              <a:rPr lang="mi-NZ" sz="3200" b="1" dirty="0">
                <a:solidFill>
                  <a:schemeClr val="tx2"/>
                </a:solidFill>
              </a:rPr>
              <a:t> </a:t>
            </a:r>
            <a:r>
              <a:rPr lang="mi-NZ" sz="3200" b="1" dirty="0" err="1">
                <a:solidFill>
                  <a:schemeClr val="tx2"/>
                </a:solidFill>
              </a:rPr>
              <a:t>way</a:t>
            </a:r>
            <a:r>
              <a:rPr lang="mi-NZ" sz="3200" b="1" dirty="0">
                <a:solidFill>
                  <a:schemeClr val="tx2"/>
                </a:solidFill>
              </a:rPr>
              <a:t>?</a:t>
            </a:r>
          </a:p>
          <a:p>
            <a:pPr>
              <a:buFontTx/>
              <a:buChar char="-"/>
            </a:pPr>
            <a:r>
              <a:rPr lang="mi-NZ" sz="3200" b="1" dirty="0">
                <a:solidFill>
                  <a:schemeClr val="tx2"/>
                </a:solidFill>
              </a:rPr>
              <a:t>Are </a:t>
            </a:r>
            <a:r>
              <a:rPr lang="mi-NZ" sz="3200" b="1" dirty="0" err="1">
                <a:solidFill>
                  <a:schemeClr val="tx2"/>
                </a:solidFill>
              </a:rPr>
              <a:t>the</a:t>
            </a:r>
            <a:r>
              <a:rPr lang="mi-NZ" sz="3200" b="1" dirty="0">
                <a:solidFill>
                  <a:schemeClr val="tx2"/>
                </a:solidFill>
              </a:rPr>
              <a:t> </a:t>
            </a:r>
            <a:r>
              <a:rPr lang="mi-NZ" sz="3200" b="1" dirty="0" err="1">
                <a:solidFill>
                  <a:schemeClr val="tx2"/>
                </a:solidFill>
              </a:rPr>
              <a:t>goals</a:t>
            </a:r>
            <a:r>
              <a:rPr lang="mi-NZ" sz="3200" b="1" dirty="0">
                <a:solidFill>
                  <a:schemeClr val="tx2"/>
                </a:solidFill>
              </a:rPr>
              <a:t> </a:t>
            </a:r>
            <a:r>
              <a:rPr lang="mi-NZ" sz="3200" b="1" dirty="0" err="1">
                <a:solidFill>
                  <a:schemeClr val="tx2"/>
                </a:solidFill>
              </a:rPr>
              <a:t>the</a:t>
            </a:r>
            <a:r>
              <a:rPr lang="mi-NZ" sz="3200" b="1" dirty="0">
                <a:solidFill>
                  <a:schemeClr val="tx2"/>
                </a:solidFill>
              </a:rPr>
              <a:t> </a:t>
            </a:r>
            <a:r>
              <a:rPr lang="mi-NZ" sz="3200" b="1" dirty="0" err="1">
                <a:solidFill>
                  <a:schemeClr val="tx2"/>
                </a:solidFill>
              </a:rPr>
              <a:t>right</a:t>
            </a:r>
            <a:r>
              <a:rPr lang="mi-NZ" sz="3200" b="1" dirty="0">
                <a:solidFill>
                  <a:schemeClr val="tx2"/>
                </a:solidFill>
              </a:rPr>
              <a:t> </a:t>
            </a:r>
            <a:r>
              <a:rPr lang="mi-NZ" sz="3200" b="1" dirty="0" err="1">
                <a:solidFill>
                  <a:schemeClr val="tx2"/>
                </a:solidFill>
              </a:rPr>
              <a:t>size</a:t>
            </a:r>
            <a:r>
              <a:rPr lang="mi-NZ" sz="3200" b="1" dirty="0">
                <a:solidFill>
                  <a:schemeClr val="tx2"/>
                </a:solidFill>
              </a:rPr>
              <a:t> or are </a:t>
            </a:r>
            <a:r>
              <a:rPr lang="mi-NZ" sz="3200" b="1" dirty="0" err="1">
                <a:solidFill>
                  <a:schemeClr val="tx2"/>
                </a:solidFill>
              </a:rPr>
              <a:t>they</a:t>
            </a:r>
            <a:r>
              <a:rPr lang="mi-NZ" sz="3200" b="1" dirty="0">
                <a:solidFill>
                  <a:schemeClr val="tx2"/>
                </a:solidFill>
              </a:rPr>
              <a:t> </a:t>
            </a:r>
            <a:r>
              <a:rPr lang="mi-NZ" sz="3200" b="1" dirty="0" err="1">
                <a:solidFill>
                  <a:schemeClr val="tx2"/>
                </a:solidFill>
              </a:rPr>
              <a:t>too</a:t>
            </a:r>
            <a:r>
              <a:rPr lang="mi-NZ" sz="3200" b="1" dirty="0">
                <a:solidFill>
                  <a:schemeClr val="tx2"/>
                </a:solidFill>
              </a:rPr>
              <a:t> </a:t>
            </a:r>
            <a:r>
              <a:rPr lang="mi-NZ" sz="3200" b="1" dirty="0" err="1">
                <a:solidFill>
                  <a:schemeClr val="tx2"/>
                </a:solidFill>
              </a:rPr>
              <a:t>big</a:t>
            </a:r>
            <a:r>
              <a:rPr lang="mi-NZ" sz="3200" b="1" dirty="0">
                <a:solidFill>
                  <a:schemeClr val="tx2"/>
                </a:solidFill>
              </a:rPr>
              <a:t> to </a:t>
            </a:r>
            <a:r>
              <a:rPr lang="mi-NZ" sz="3200" b="1" dirty="0" err="1">
                <a:solidFill>
                  <a:schemeClr val="tx2"/>
                </a:solidFill>
              </a:rPr>
              <a:t>break</a:t>
            </a:r>
            <a:r>
              <a:rPr lang="mi-NZ" sz="3200" b="1" dirty="0">
                <a:solidFill>
                  <a:schemeClr val="tx2"/>
                </a:solidFill>
              </a:rPr>
              <a:t> </a:t>
            </a:r>
            <a:r>
              <a:rPr lang="mi-NZ" sz="3200" b="1" dirty="0" err="1">
                <a:solidFill>
                  <a:schemeClr val="tx2"/>
                </a:solidFill>
              </a:rPr>
              <a:t>down</a:t>
            </a:r>
            <a:r>
              <a:rPr lang="mi-NZ" sz="3200" b="1" dirty="0">
                <a:solidFill>
                  <a:schemeClr val="tx2"/>
                </a:solidFill>
              </a:rPr>
              <a:t>, or </a:t>
            </a:r>
            <a:r>
              <a:rPr lang="mi-NZ" sz="3200" b="1" dirty="0" err="1">
                <a:solidFill>
                  <a:schemeClr val="tx2"/>
                </a:solidFill>
              </a:rPr>
              <a:t>too</a:t>
            </a:r>
            <a:r>
              <a:rPr lang="mi-NZ" sz="3200" b="1" dirty="0">
                <a:solidFill>
                  <a:schemeClr val="tx2"/>
                </a:solidFill>
              </a:rPr>
              <a:t> </a:t>
            </a:r>
            <a:r>
              <a:rPr lang="mi-NZ" sz="3200" b="1" dirty="0" err="1">
                <a:solidFill>
                  <a:schemeClr val="tx2"/>
                </a:solidFill>
              </a:rPr>
              <a:t>small</a:t>
            </a:r>
            <a:r>
              <a:rPr lang="mi-NZ" sz="3200" b="1" dirty="0">
                <a:solidFill>
                  <a:schemeClr val="tx2"/>
                </a:solidFill>
              </a:rPr>
              <a:t> to </a:t>
            </a:r>
            <a:r>
              <a:rPr lang="mi-NZ" sz="3200" b="1" dirty="0" err="1">
                <a:solidFill>
                  <a:schemeClr val="tx2"/>
                </a:solidFill>
              </a:rPr>
              <a:t>be</a:t>
            </a:r>
            <a:r>
              <a:rPr lang="mi-NZ" sz="3200" b="1" dirty="0">
                <a:solidFill>
                  <a:schemeClr val="tx2"/>
                </a:solidFill>
              </a:rPr>
              <a:t>  a </a:t>
            </a:r>
            <a:r>
              <a:rPr lang="mi-NZ" sz="3200" b="1" dirty="0" err="1">
                <a:solidFill>
                  <a:schemeClr val="tx2"/>
                </a:solidFill>
              </a:rPr>
              <a:t>stretch</a:t>
            </a:r>
            <a:r>
              <a:rPr lang="mi-NZ" sz="3200" b="1" dirty="0">
                <a:solidFill>
                  <a:schemeClr val="tx2"/>
                </a:solidFill>
              </a:rPr>
              <a:t>?</a:t>
            </a:r>
          </a:p>
          <a:p>
            <a:pPr>
              <a:buFontTx/>
              <a:buChar char="-"/>
            </a:pPr>
            <a:endParaRPr lang="mi-NZ" sz="3200" b="1" dirty="0">
              <a:solidFill>
                <a:schemeClr val="tx2"/>
              </a:solidFill>
            </a:endParaRPr>
          </a:p>
          <a:p>
            <a:pPr marL="0" indent="0">
              <a:buNone/>
            </a:pPr>
            <a:endParaRPr lang="mi-NZ" sz="3200" b="1" dirty="0">
              <a:solidFill>
                <a:schemeClr val="tx2"/>
              </a:solidFill>
            </a:endParaRPr>
          </a:p>
          <a:p>
            <a:pPr>
              <a:buFontTx/>
              <a:buChar char="-"/>
            </a:pPr>
            <a:endParaRPr lang="mi-NZ" sz="3200" b="1" dirty="0">
              <a:solidFill>
                <a:schemeClr val="tx2"/>
              </a:solidFill>
            </a:endParaRPr>
          </a:p>
        </p:txBody>
      </p:sp>
    </p:spTree>
    <p:extLst>
      <p:ext uri="{BB962C8B-B14F-4D97-AF65-F5344CB8AC3E}">
        <p14:creationId xmlns:p14="http://schemas.microsoft.com/office/powerpoint/2010/main" val="242536114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8CF319B12B04FA972021DA56F8AB0" ma:contentTypeVersion="8" ma:contentTypeDescription="Create a new document." ma:contentTypeScope="" ma:versionID="729cd70c82ee525dd828d972aa024af4">
  <xsd:schema xmlns:xsd="http://www.w3.org/2001/XMLSchema" xmlns:xs="http://www.w3.org/2001/XMLSchema" xmlns:p="http://schemas.microsoft.com/office/2006/metadata/properties" xmlns:ns2="56eb57be-2a8c-463d-a362-d3109f276dfb" targetNamespace="http://schemas.microsoft.com/office/2006/metadata/properties" ma:root="true" ma:fieldsID="d87d48489a4f4127dd4127c3355adffa" ns2:_="">
    <xsd:import namespace="56eb57be-2a8c-463d-a362-d3109f276d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b57be-2a8c-463d-a362-d3109f276d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1C295C-53F6-4A9A-8EC6-57F3F7E03707}"/>
</file>

<file path=customXml/itemProps2.xml><?xml version="1.0" encoding="utf-8"?>
<ds:datastoreItem xmlns:ds="http://schemas.openxmlformats.org/officeDocument/2006/customXml" ds:itemID="{95224182-3D74-473C-81CC-49F1D0FA75E5}">
  <ds:schemaRefs>
    <ds:schemaRef ds:uri="http://schemas.microsoft.com/sharepoint/v3/contenttype/forms"/>
  </ds:schemaRefs>
</ds:datastoreItem>
</file>

<file path=customXml/itemProps3.xml><?xml version="1.0" encoding="utf-8"?>
<ds:datastoreItem xmlns:ds="http://schemas.openxmlformats.org/officeDocument/2006/customXml" ds:itemID="{9608BD9F-7000-4828-9E1E-A74FD88D8A5B}">
  <ds:schemaRefs>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www.w3.org/XML/1998/namespace"/>
    <ds:schemaRef ds:uri="a0af22dd-b90f-479d-b833-72c992fbfaaa"/>
    <ds:schemaRef ds:uri="34a436d6-c664-4b90-94c0-bc83adae841c"/>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TM04033923[[fn=Depth]]</Template>
  <TotalTime>607</TotalTime>
  <Words>1334</Words>
  <Application>Microsoft Office PowerPoint</Application>
  <PresentationFormat>On-screen Show (4:3)</PresentationFormat>
  <Paragraphs>114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Corbel</vt:lpstr>
      <vt:lpstr>Verdana</vt:lpstr>
      <vt:lpstr>Depth</vt:lpstr>
      <vt:lpstr>SMART Goals</vt:lpstr>
      <vt:lpstr>PowerPoint Presentation</vt:lpstr>
      <vt:lpstr>PowerPoint Presentation</vt:lpstr>
      <vt:lpstr>Guiding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Āta-kōrero</dc:title>
  <dc:creator>Rosemary Dewerse</dc:creator>
  <cp:lastModifiedBy>Jayne Mercier</cp:lastModifiedBy>
  <cp:revision>21</cp:revision>
  <dcterms:created xsi:type="dcterms:W3CDTF">2019-11-14T08:09:10Z</dcterms:created>
  <dcterms:modified xsi:type="dcterms:W3CDTF">2020-10-29T00:41:07Z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0x0101006158CF319B12B04FA972021DA56F8AB0</vt:lpwstr>
  </property>
</Properties>
</file>