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20" y="258"/>
      </p:cViewPr>
      <p:guideLst>
        <p:guide orient="horz" pos="1502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5DD-7557-47C9-8674-F479D1C0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55727-0436-47E4-84E5-2BAC08140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8EA4-AAC8-4B99-BC6D-10ECA2CC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932D-C583-4527-B784-E567EF12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794B-11B7-4016-ACDF-5040D60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90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BC1-5A44-4BA8-B857-7255335F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B04B-8288-47C4-AAC7-FCCC70B7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E407-407A-46E9-8914-C96DDC09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C56D-2AC8-436C-B87E-E907622E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7E96-331F-4501-A479-B0D83890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9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42E4-6768-4998-BD16-AD3C1E415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3949-5563-45FF-B3F4-A8FD2D4A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9889-F66B-44B0-A854-A57CCB90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472C-F9F4-4ADB-B981-76A4430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99A-1FEF-4AD4-851B-90289331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5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A638-53C3-4A47-8905-746EA691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0657-8CC1-4BDF-9735-490B7C43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D251-77FD-485C-BF34-1BAEE3F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B52B-808B-49FA-AB4E-577C4F15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4A17-6868-42A7-8445-05E0D07C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A694-A2D8-4CA4-81F7-F44078F9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017D4-FD8D-4D0E-87CC-D8FBC9BB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E9DF-FC5D-41F8-9BDE-6019CE2C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6789-1148-46E1-ABAE-CB096204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BC0EA-5254-438F-A088-5488CC1E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CFB6-47B5-434D-8666-6246E0EF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F7EC-8CC9-4B71-B005-4DEFB22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FE3D0-5ABD-4DA3-9074-CAAF210C4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BD07-4E9E-4F5D-88C1-9D091483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AE01-7DE6-43CA-B942-203C63FF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B6F7A-CA7E-4860-9CE8-3F9C133C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09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3B57-0A48-4633-9855-7CFFCF10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AB07-F423-4847-BF2B-039FD8C4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058A8-A0A1-4711-8C2C-1A2E8936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55DD8-9E48-42AC-9EE0-D289DF11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3942-55F2-4AF9-8687-39B72DB86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9DDF0-4C0B-4B1D-AF95-6DF2B041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C48D3-AF54-4C2F-9D4E-3727DD3C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0EE3-EAD4-4B01-9D26-49FE3EF2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70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92AF-B6D4-4CE1-B4CA-BAB9977F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6D34-06D8-48A9-BAA7-27B2F721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44301-50BC-4C9D-B4C7-A047647F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29B62-5E1C-4330-BECC-CAB2A3C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4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A0B8-1167-4E3D-9723-1B9A9B9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48092-D197-4867-81D6-9D7A218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987CF-3E41-4841-AA7F-B3C7A09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B942-A0CF-4FD6-B5EA-774D4C14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7D2E-2A36-4130-BABF-7583FA2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D355D-E299-40C1-8203-C8DEEBE9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6822-5CB6-479C-88E1-223BA75F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55B3-04D1-4FAF-B42A-6EC5E4E1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2E84D-6D74-4505-8E62-4715095C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33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EDB9-1804-41A8-9965-9A867CE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B4651-3541-494D-A2DE-12B74CF3A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35703-0F58-46BB-8932-E3D975D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7A10-728A-45A7-9D92-386E8C09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7AD1-5949-462C-9B3E-EE447D96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6F313-1274-4B16-8C24-BA34AF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4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11BB-FCA9-4FEE-BD99-5BFF87D4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FCC7E-66DE-4AD8-8B7B-7840DBE3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289B-139A-46C6-96E7-8BFAE5AB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B77B-BFA2-4195-8E17-00AD95633E5A}" type="datetimeFigureOut">
              <a:rPr lang="en-NZ" smtClean="0"/>
              <a:t>18/02/2021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E889-6B10-4FEB-BEDF-EC39D7A8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9B22-48B3-4FDF-B4B5-F0954E300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74A3301-2B2F-45DC-815C-EB02A37CE6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655"/>
            <a:ext cx="12244192" cy="68567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8AC82E-14B8-4930-B700-7E9F325DBD98}"/>
              </a:ext>
            </a:extLst>
          </p:cNvPr>
          <p:cNvSpPr txBox="1"/>
          <p:nvPr/>
        </p:nvSpPr>
        <p:spPr>
          <a:xfrm>
            <a:off x="388306" y="2221072"/>
            <a:ext cx="4294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aseline="30000" dirty="0">
                <a:solidFill>
                  <a:srgbClr val="92D050"/>
                </a:solidFill>
                <a:latin typeface="Soho Gothic Pro" panose="020B0503030504020204" pitchFamily="34" charset="0"/>
              </a:rPr>
              <a:t>[Team] </a:t>
            </a:r>
            <a:r>
              <a:rPr lang="en-GB" sz="5400" baseline="30000" dirty="0" err="1">
                <a:solidFill>
                  <a:srgbClr val="92D050"/>
                </a:solidFill>
                <a:latin typeface="Soho Gothic Pro" panose="020B0503030504020204" pitchFamily="34" charset="0"/>
              </a:rPr>
              <a:t>Takitahi</a:t>
            </a:r>
            <a:endParaRPr lang="en-GB" sz="5400" baseline="30000" dirty="0">
              <a:solidFill>
                <a:srgbClr val="92D050"/>
              </a:solidFill>
              <a:latin typeface="Soho Gothic Pro" panose="020B0503030504020204" pitchFamily="34" charset="0"/>
            </a:endParaRPr>
          </a:p>
          <a:p>
            <a:r>
              <a:rPr lang="en-GB" sz="5400" baseline="30000" dirty="0">
                <a:solidFill>
                  <a:srgbClr val="92D050"/>
                </a:solidFill>
                <a:latin typeface="Soho Gothic Pro" panose="020B0503030504020204" pitchFamily="34" charset="0"/>
              </a:rPr>
              <a:t>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7C668E-58D0-45C3-A724-1E73B6C2AF30}"/>
              </a:ext>
            </a:extLst>
          </p:cNvPr>
          <p:cNvSpPr txBox="1"/>
          <p:nvPr/>
        </p:nvSpPr>
        <p:spPr>
          <a:xfrm>
            <a:off x="388306" y="3805897"/>
            <a:ext cx="4433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>
                <a:latin typeface="Soho Gothic Pro" panose="020B0503030504020204" pitchFamily="34" charset="0"/>
              </a:rPr>
              <a:t>Our purpose, strategic priorities and values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01EF28-49D4-4F23-AD68-7ADF5CCFB869}"/>
              </a:ext>
            </a:extLst>
          </p:cNvPr>
          <p:cNvSpPr txBox="1"/>
          <p:nvPr/>
        </p:nvSpPr>
        <p:spPr>
          <a:xfrm>
            <a:off x="388307" y="524050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>
                <a:latin typeface="Soho Gothic Pro ExtraBold" panose="020B0903030504020204" pitchFamily="34" charset="0"/>
              </a:rPr>
              <a:t>THE TAKITAHI WEAVE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2AE5C8-59F2-477C-8520-146BB1398044}"/>
              </a:ext>
            </a:extLst>
          </p:cNvPr>
          <p:cNvSpPr txBox="1"/>
          <p:nvPr/>
        </p:nvSpPr>
        <p:spPr>
          <a:xfrm>
            <a:off x="388307" y="5473667"/>
            <a:ext cx="306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latin typeface="Soho Gothic Pro" panose="020B0503030504020204" pitchFamily="34" charset="0"/>
              </a:rPr>
              <a:t>The woven representation of the Unitec Renewal Strategy is called ‘</a:t>
            </a:r>
            <a:r>
              <a:rPr lang="en-US" sz="1200" baseline="30000" dirty="0" err="1">
                <a:latin typeface="Soho Gothic Pro" panose="020B0503030504020204" pitchFamily="34" charset="0"/>
              </a:rPr>
              <a:t>Takitahi</a:t>
            </a:r>
            <a:r>
              <a:rPr lang="en-US" sz="1200" baseline="30000" dirty="0">
                <a:latin typeface="Soho Gothic Pro" panose="020B0503030504020204" pitchFamily="34" charset="0"/>
              </a:rPr>
              <a:t>’ - to weave over one strand, then under the other strand. </a:t>
            </a:r>
            <a:r>
              <a:rPr lang="en-US" sz="1200" baseline="30000" dirty="0" err="1">
                <a:latin typeface="Soho Gothic Pro" panose="020B0503030504020204" pitchFamily="34" charset="0"/>
              </a:rPr>
              <a:t>Takitahi</a:t>
            </a:r>
            <a:r>
              <a:rPr lang="en-US" sz="1200" baseline="30000" dirty="0">
                <a:latin typeface="Soho Gothic Pro" panose="020B0503030504020204" pitchFamily="34" charset="0"/>
              </a:rPr>
              <a:t> is a symbol that represents synergy, cohesion and strength. Each and every strand - and each of our values and goals - needs to be woven together in unity </a:t>
            </a:r>
          </a:p>
          <a:p>
            <a:r>
              <a:rPr lang="en-US" sz="1200" baseline="30000" dirty="0">
                <a:latin typeface="Soho Gothic Pro" panose="020B0503030504020204" pitchFamily="34" charset="0"/>
              </a:rPr>
              <a:t>to create the weave.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0763CB-43AC-4D38-9CCE-6F2C658679C9}"/>
              </a:ext>
            </a:extLst>
          </p:cNvPr>
          <p:cNvSpPr txBox="1"/>
          <p:nvPr/>
        </p:nvSpPr>
        <p:spPr>
          <a:xfrm>
            <a:off x="5346526" y="2179172"/>
            <a:ext cx="155114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KAITIAKITANGA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EFEB3A-3B6A-47DE-8D3D-3C2FA315A5E8}"/>
              </a:ext>
            </a:extLst>
          </p:cNvPr>
          <p:cNvSpPr txBox="1"/>
          <p:nvPr/>
        </p:nvSpPr>
        <p:spPr>
          <a:xfrm>
            <a:off x="5035463" y="1219757"/>
            <a:ext cx="2121074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[Build a financially sustainable organisation to invest in the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future with an annual operating surplus]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263F2D-2A67-42F2-B591-ED17E4B559CF}"/>
              </a:ext>
            </a:extLst>
          </p:cNvPr>
          <p:cNvSpPr txBox="1"/>
          <p:nvPr/>
        </p:nvSpPr>
        <p:spPr>
          <a:xfrm>
            <a:off x="5346526" y="2392088"/>
            <a:ext cx="1551140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baseline="30000" dirty="0">
                <a:solidFill>
                  <a:schemeClr val="bg1"/>
                </a:solidFill>
                <a:latin typeface="Soho Gothic Pro Light" panose="020B0303030504020204" pitchFamily="34" charset="0"/>
              </a:rPr>
              <a:t>Guardianship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2A3ECA-E952-471E-98E4-521328EF9697}"/>
              </a:ext>
            </a:extLst>
          </p:cNvPr>
          <p:cNvSpPr txBox="1"/>
          <p:nvPr/>
        </p:nvSpPr>
        <p:spPr>
          <a:xfrm>
            <a:off x="9261390" y="2179173"/>
            <a:ext cx="215945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RANGATIRATANGA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F6126D-C4AE-4E71-9F6A-0AC073CB852D}"/>
              </a:ext>
            </a:extLst>
          </p:cNvPr>
          <p:cNvSpPr txBox="1"/>
          <p:nvPr/>
        </p:nvSpPr>
        <p:spPr>
          <a:xfrm>
            <a:off x="9027404" y="837187"/>
            <a:ext cx="26389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[Improve the success of all learners, achieving parity for Māori, Pacific and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under 25s by 2022, enhancing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the success of International learners and Disabled learners, and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serving the educational needs of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T</a:t>
            </a:r>
            <a:r>
              <a:rPr lang="en-NZ" sz="1600" baseline="30000" dirty="0" err="1">
                <a:solidFill>
                  <a:schemeClr val="bg1"/>
                </a:solidFill>
                <a:latin typeface="Soho Gothic Pro" panose="020B0503030504020204" pitchFamily="34" charset="0"/>
              </a:rPr>
              <a:t>āmaki</a:t>
            </a:r>
            <a:r>
              <a:rPr lang="en-NZ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 </a:t>
            </a:r>
            <a:r>
              <a:rPr lang="en-NZ" sz="1600" baseline="30000" dirty="0" err="1">
                <a:solidFill>
                  <a:schemeClr val="bg1"/>
                </a:solidFill>
                <a:latin typeface="Soho Gothic Pro" panose="020B0503030504020204" pitchFamily="34" charset="0"/>
              </a:rPr>
              <a:t>Makarau</a:t>
            </a:r>
            <a:r>
              <a:rPr lang="en-NZ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]</a:t>
            </a:r>
            <a:endParaRPr lang="en-US" sz="1600" baseline="30000" dirty="0">
              <a:solidFill>
                <a:schemeClr val="bg1"/>
              </a:solidFill>
              <a:latin typeface="Soho Gothic Pro" panose="020B0503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0CA3FF-4A2D-4907-85FE-C55A31B52982}"/>
              </a:ext>
            </a:extLst>
          </p:cNvPr>
          <p:cNvSpPr txBox="1"/>
          <p:nvPr/>
        </p:nvSpPr>
        <p:spPr>
          <a:xfrm>
            <a:off x="9228822" y="2392088"/>
            <a:ext cx="2236064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Authority and Responsibility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BF216E-D5C4-4B5C-B4F6-86A6769BC9DC}"/>
              </a:ext>
            </a:extLst>
          </p:cNvPr>
          <p:cNvSpPr txBox="1"/>
          <p:nvPr/>
        </p:nvSpPr>
        <p:spPr>
          <a:xfrm>
            <a:off x="5428380" y="5845358"/>
            <a:ext cx="155114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WAKARITENGA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7AC2A4-4643-43A0-918C-CBBAB344E32F}"/>
              </a:ext>
            </a:extLst>
          </p:cNvPr>
          <p:cNvSpPr txBox="1"/>
          <p:nvPr/>
        </p:nvSpPr>
        <p:spPr>
          <a:xfrm>
            <a:off x="4991102" y="4920690"/>
            <a:ext cx="2333334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[Engage and inspire staff so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they are proud to work at Unitec and are equipped with the capabilities to support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quality learning]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1F51AD-1B66-435F-ACB3-59DBFB632FCC}"/>
              </a:ext>
            </a:extLst>
          </p:cNvPr>
          <p:cNvSpPr txBox="1"/>
          <p:nvPr/>
        </p:nvSpPr>
        <p:spPr>
          <a:xfrm>
            <a:off x="5428380" y="6068702"/>
            <a:ext cx="1551140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baseline="30000" dirty="0">
                <a:solidFill>
                  <a:schemeClr val="bg1"/>
                </a:solidFill>
                <a:latin typeface="Soho Gothic Pro Light" panose="020B0303030504020204" pitchFamily="34" charset="0"/>
              </a:rPr>
              <a:t>Legitimacy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4A5E75-6AAC-4CED-BF73-4C4676C70DE0}"/>
              </a:ext>
            </a:extLst>
          </p:cNvPr>
          <p:cNvSpPr txBox="1"/>
          <p:nvPr/>
        </p:nvSpPr>
        <p:spPr>
          <a:xfrm>
            <a:off x="9416714" y="5828422"/>
            <a:ext cx="1901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MAHI KOTAHITANGA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E5DFFB-2422-4779-81CB-6501A62D1456}"/>
              </a:ext>
            </a:extLst>
          </p:cNvPr>
          <p:cNvSpPr txBox="1"/>
          <p:nvPr/>
        </p:nvSpPr>
        <p:spPr>
          <a:xfrm>
            <a:off x="8951259" y="5124643"/>
            <a:ext cx="267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[Provide high quality learning, teaching and applied research to develop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work-ready lifelong learners]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30EA5E-12E9-4E82-8C31-3635B949669A}"/>
              </a:ext>
            </a:extLst>
          </p:cNvPr>
          <p:cNvSpPr txBox="1"/>
          <p:nvPr/>
        </p:nvSpPr>
        <p:spPr>
          <a:xfrm>
            <a:off x="9384145" y="6044322"/>
            <a:ext cx="1901243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Co-operation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9D39C5-8368-44CE-BCFE-C7E8BBF235B4}"/>
              </a:ext>
            </a:extLst>
          </p:cNvPr>
          <p:cNvSpPr txBox="1"/>
          <p:nvPr/>
        </p:nvSpPr>
        <p:spPr>
          <a:xfrm>
            <a:off x="6962384" y="3946987"/>
            <a:ext cx="2603430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NGĀKAU MĀHAKI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114FCA-B82A-4B60-AF5E-7D9D2BF1DF5A}"/>
              </a:ext>
            </a:extLst>
          </p:cNvPr>
          <p:cNvSpPr txBox="1"/>
          <p:nvPr/>
        </p:nvSpPr>
        <p:spPr>
          <a:xfrm>
            <a:off x="7119523" y="2924050"/>
            <a:ext cx="2264622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Led by Te Noho </a:t>
            </a:r>
            <a:b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Kotahitanga we </a:t>
            </a:r>
            <a:r>
              <a:rPr lang="en-US" sz="2000" baseline="30000" dirty="0" err="1">
                <a:solidFill>
                  <a:schemeClr val="bg1"/>
                </a:solidFill>
                <a:latin typeface="Soho Gothic Pro" panose="020B0503030504020204" pitchFamily="34" charset="0"/>
              </a:rPr>
              <a:t>manaaki</a:t>
            </a:r>
            <a: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 the success of our learners and communities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FEDF7E-952F-4C01-8715-1F5AEF87A930}"/>
              </a:ext>
            </a:extLst>
          </p:cNvPr>
          <p:cNvSpPr txBox="1"/>
          <p:nvPr/>
        </p:nvSpPr>
        <p:spPr>
          <a:xfrm>
            <a:off x="7476264" y="4253251"/>
            <a:ext cx="155114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baseline="30000" dirty="0">
                <a:solidFill>
                  <a:schemeClr val="bg1"/>
                </a:solidFill>
                <a:latin typeface="Soho Gothic Pro Light" panose="020B0303030504020204" pitchFamily="34" charset="0"/>
              </a:rPr>
              <a:t>Respect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890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35812CD8612468976E7D83BC0F0A4" ma:contentTypeVersion="13" ma:contentTypeDescription="Create a new document." ma:contentTypeScope="" ma:versionID="b28f44845dabe611da6f87bef010e9a8">
  <xsd:schema xmlns:xsd="http://www.w3.org/2001/XMLSchema" xmlns:xs="http://www.w3.org/2001/XMLSchema" xmlns:p="http://schemas.microsoft.com/office/2006/metadata/properties" xmlns:ns3="e01a0b1f-4f13-421a-a456-92faa1c9a7ad" xmlns:ns4="b507e6d3-e61b-46bb-87f7-aa955879b9bd" targetNamespace="http://schemas.microsoft.com/office/2006/metadata/properties" ma:root="true" ma:fieldsID="2223d5beefedca9d8a02d6ed7f4ea808" ns3:_="" ns4:_="">
    <xsd:import namespace="e01a0b1f-4f13-421a-a456-92faa1c9a7ad"/>
    <xsd:import namespace="b507e6d3-e61b-46bb-87f7-aa955879b9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a0b1f-4f13-421a-a456-92faa1c9a7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7e6d3-e61b-46bb-87f7-aa955879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50E71F-9AB8-44B1-9C08-8A46B80201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a0b1f-4f13-421a-a456-92faa1c9a7ad"/>
    <ds:schemaRef ds:uri="b507e6d3-e61b-46bb-87f7-aa955879b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8DE380-593F-4010-937D-A526EA49E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8CB8BF-8DED-443B-BB28-061D2401A00E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b507e6d3-e61b-46bb-87f7-aa955879b9bd"/>
    <ds:schemaRef ds:uri="http://www.w3.org/XML/1998/namespace"/>
    <ds:schemaRef ds:uri="http://purl.org/dc/terms/"/>
    <ds:schemaRef ds:uri="e01a0b1f-4f13-421a-a456-92faa1c9a7ad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212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Soho Gothic Pro</vt:lpstr>
      <vt:lpstr>Soho Gothic Pro ExtraBold</vt:lpstr>
      <vt:lpstr>Soho Gothic Pro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Julie McGregor</cp:lastModifiedBy>
  <cp:revision>20</cp:revision>
  <dcterms:created xsi:type="dcterms:W3CDTF">2020-03-12T08:00:35Z</dcterms:created>
  <dcterms:modified xsi:type="dcterms:W3CDTF">2021-02-17T23:14:01Z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0x010100EEB35812CD8612468976E7D83BC0F0A4</vt:lpwstr>
  </property>
  <property fmtid="{D5CDD505-2E9C-101B-9397-08002B2CF9AE}" pid="3" name="ArticulateGUID">
    <vt:lpwstr>099CAA7F-67D0-4DE6-B74E-79409BACC02E</vt:lpwstr>
  </property>
  <property fmtid="{D5CDD505-2E9C-101B-9397-08002B2CF9AE}" pid="4" name="ArticulatePath">
    <vt:lpwstr>Team Takitahi Template 2021</vt:lpwstr>
  </property>
</Properties>
</file>