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66"/>
  </p:notesMasterIdLst>
  <p:handoutMasterIdLst>
    <p:handoutMasterId r:id="rId67"/>
  </p:handoutMasterIdLst>
  <p:sldIdLst>
    <p:sldId id="256" r:id="rId2"/>
    <p:sldId id="373" r:id="rId3"/>
    <p:sldId id="374" r:id="rId4"/>
    <p:sldId id="427" r:id="rId5"/>
    <p:sldId id="395" r:id="rId6"/>
    <p:sldId id="308" r:id="rId7"/>
    <p:sldId id="259" r:id="rId8"/>
    <p:sldId id="261" r:id="rId9"/>
    <p:sldId id="267" r:id="rId10"/>
    <p:sldId id="262" r:id="rId11"/>
    <p:sldId id="321" r:id="rId12"/>
    <p:sldId id="317" r:id="rId13"/>
    <p:sldId id="268" r:id="rId14"/>
    <p:sldId id="351" r:id="rId15"/>
    <p:sldId id="376" r:id="rId16"/>
    <p:sldId id="271" r:id="rId17"/>
    <p:sldId id="352" r:id="rId18"/>
    <p:sldId id="282" r:id="rId19"/>
    <p:sldId id="377" r:id="rId20"/>
    <p:sldId id="322" r:id="rId21"/>
    <p:sldId id="272" r:id="rId22"/>
    <p:sldId id="273" r:id="rId23"/>
    <p:sldId id="276" r:id="rId24"/>
    <p:sldId id="357" r:id="rId25"/>
    <p:sldId id="274" r:id="rId26"/>
    <p:sldId id="358" r:id="rId27"/>
    <p:sldId id="323" r:id="rId28"/>
    <p:sldId id="279" r:id="rId29"/>
    <p:sldId id="293" r:id="rId30"/>
    <p:sldId id="294" r:id="rId31"/>
    <p:sldId id="359" r:id="rId32"/>
    <p:sldId id="319" r:id="rId33"/>
    <p:sldId id="286" r:id="rId34"/>
    <p:sldId id="287" r:id="rId35"/>
    <p:sldId id="295" r:id="rId36"/>
    <p:sldId id="380" r:id="rId37"/>
    <p:sldId id="324" r:id="rId38"/>
    <p:sldId id="292" r:id="rId39"/>
    <p:sldId id="363" r:id="rId40"/>
    <p:sldId id="260" r:id="rId41"/>
    <p:sldId id="297" r:id="rId42"/>
    <p:sldId id="299" r:id="rId43"/>
    <p:sldId id="418" r:id="rId44"/>
    <p:sldId id="325" r:id="rId45"/>
    <p:sldId id="301" r:id="rId46"/>
    <p:sldId id="399" r:id="rId47"/>
    <p:sldId id="396" r:id="rId48"/>
    <p:sldId id="397" r:id="rId49"/>
    <p:sldId id="302" r:id="rId50"/>
    <p:sldId id="303" r:id="rId51"/>
    <p:sldId id="419" r:id="rId52"/>
    <p:sldId id="405" r:id="rId53"/>
    <p:sldId id="326" r:id="rId54"/>
    <p:sldId id="424" r:id="rId55"/>
    <p:sldId id="426" r:id="rId56"/>
    <p:sldId id="401" r:id="rId57"/>
    <p:sldId id="354" r:id="rId58"/>
    <p:sldId id="361" r:id="rId59"/>
    <p:sldId id="420" r:id="rId60"/>
    <p:sldId id="421" r:id="rId61"/>
    <p:sldId id="362" r:id="rId62"/>
    <p:sldId id="423" r:id="rId63"/>
    <p:sldId id="422" r:id="rId64"/>
    <p:sldId id="425" r:id="rId65"/>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Title and summary" id="{B44382D1-5CBB-4C4F-AB91-C2A9A31990CA}">
          <p14:sldIdLst>
            <p14:sldId id="256"/>
            <p14:sldId id="373"/>
            <p14:sldId id="374"/>
            <p14:sldId id="427"/>
            <p14:sldId id="395"/>
            <p14:sldId id="308"/>
          </p14:sldIdLst>
        </p14:section>
        <p14:section name="Net Promoter Score" id="{B6728B75-2439-422A-B4C9-7ECC75903121}">
          <p14:sldIdLst>
            <p14:sldId id="259"/>
            <p14:sldId id="261"/>
            <p14:sldId id="267"/>
            <p14:sldId id="262"/>
            <p14:sldId id="321"/>
          </p14:sldIdLst>
        </p14:section>
        <p14:section name="Reasons for NPS" id="{42091112-67C8-478D-B861-9B6BE1AE8FC9}">
          <p14:sldIdLst>
            <p14:sldId id="317"/>
            <p14:sldId id="268"/>
            <p14:sldId id="351"/>
            <p14:sldId id="376"/>
            <p14:sldId id="271"/>
            <p14:sldId id="352"/>
            <p14:sldId id="282"/>
            <p14:sldId id="377"/>
            <p14:sldId id="322"/>
          </p14:sldIdLst>
        </p14:section>
        <p14:section name="Study" id="{3C404533-A547-45DD-9368-89F3462559CC}">
          <p14:sldIdLst>
            <p14:sldId id="272"/>
            <p14:sldId id="273"/>
            <p14:sldId id="276"/>
            <p14:sldId id="357"/>
            <p14:sldId id="274"/>
            <p14:sldId id="358"/>
            <p14:sldId id="323"/>
          </p14:sldIdLst>
        </p14:section>
        <p14:section name="Orientation" id="{41F9B335-5E11-45EB-B472-A839ABC7BDD8}">
          <p14:sldIdLst>
            <p14:sldId id="279"/>
            <p14:sldId id="293"/>
            <p14:sldId id="294"/>
            <p14:sldId id="359"/>
            <p14:sldId id="319"/>
            <p14:sldId id="286"/>
            <p14:sldId id="287"/>
            <p14:sldId id="295"/>
            <p14:sldId id="380"/>
            <p14:sldId id="324"/>
          </p14:sldIdLst>
        </p14:section>
        <p14:section name="Recruitment and enrolment" id="{942EE773-F354-4817-AF05-75E4D6460ABB}">
          <p14:sldIdLst>
            <p14:sldId id="292"/>
            <p14:sldId id="363"/>
            <p14:sldId id="260"/>
            <p14:sldId id="297"/>
            <p14:sldId id="299"/>
            <p14:sldId id="418"/>
            <p14:sldId id="325"/>
          </p14:sldIdLst>
        </p14:section>
        <p14:section name="Retention and support" id="{104C42FC-CE36-4D9C-8454-C1D18B4D35C0}">
          <p14:sldIdLst>
            <p14:sldId id="301"/>
            <p14:sldId id="399"/>
            <p14:sldId id="396"/>
            <p14:sldId id="397"/>
            <p14:sldId id="302"/>
            <p14:sldId id="303"/>
            <p14:sldId id="419"/>
            <p14:sldId id="405"/>
            <p14:sldId id="326"/>
          </p14:sldIdLst>
        </p14:section>
        <p14:section name="COVID-19" id="{66D0C95E-CAE2-4457-B1BD-36A6324DE8D2}">
          <p14:sldIdLst>
            <p14:sldId id="424"/>
            <p14:sldId id="426"/>
            <p14:sldId id="401"/>
            <p14:sldId id="354"/>
            <p14:sldId id="361"/>
            <p14:sldId id="420"/>
            <p14:sldId id="421"/>
            <p14:sldId id="362"/>
            <p14:sldId id="423"/>
            <p14:sldId id="422"/>
            <p14:sldId id="425"/>
          </p14:sldIdLst>
        </p14:section>
      </p14:sectionLst>
    </p:ext>
    <p:ext uri="{EFAFB233-063F-42B5-8137-9DF3F51BA10A}">
      <p15:sldGuideLst xmlns:p15="http://schemas.microsoft.com/office/powerpoint/2012/main">
        <p15:guide id="1" orient="horz" pos="3135" userDrawn="1">
          <p15:clr>
            <a:srgbClr val="A4A3A4"/>
          </p15:clr>
        </p15:guide>
        <p15:guide id="2" pos="748" userDrawn="1">
          <p15:clr>
            <a:srgbClr val="A4A3A4"/>
          </p15:clr>
        </p15:guide>
        <p15:guide id="3" pos="31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298224"/>
    <a:srgbClr val="FD625E"/>
    <a:srgbClr val="00B1C1"/>
    <a:srgbClr val="188E2E"/>
    <a:srgbClr val="C00000"/>
    <a:srgbClr val="77BD51"/>
    <a:srgbClr val="A6A6A6"/>
    <a:srgbClr val="5A5A5A"/>
    <a:srgbClr val="960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7" autoAdjust="0"/>
    <p:restoredTop sz="96404" autoAdjust="0"/>
  </p:normalViewPr>
  <p:slideViewPr>
    <p:cSldViewPr snapToGrid="0" snapToObjects="1">
      <p:cViewPr varScale="1">
        <p:scale>
          <a:sx n="68" d="100"/>
          <a:sy n="68" d="100"/>
        </p:scale>
        <p:origin x="1288" y="48"/>
      </p:cViewPr>
      <p:guideLst>
        <p:guide orient="horz" pos="3135"/>
        <p:guide pos="748"/>
        <p:guide pos="3198"/>
      </p:guideLst>
    </p:cSldViewPr>
  </p:slideViewPr>
  <p:outlineViewPr>
    <p:cViewPr>
      <p:scale>
        <a:sx n="33" d="100"/>
        <a:sy n="33" d="100"/>
      </p:scale>
      <p:origin x="0" y="-2244"/>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r>
              <a:rPr lang="en-NZ" sz="1100" dirty="0"/>
              <a:t>Student NPS over time</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1.5192705047328527E-2"/>
          <c:y val="0.34900393588853795"/>
          <c:w val="0.96961458990534299"/>
          <c:h val="0.47196085397338866"/>
        </c:manualLayout>
      </c:layout>
      <c:lineChart>
        <c:grouping val="standard"/>
        <c:varyColors val="0"/>
        <c:ser>
          <c:idx val="0"/>
          <c:order val="0"/>
          <c:tx>
            <c:strRef>
              <c:f>Sheet1!$B$1</c:f>
              <c:strCache>
                <c:ptCount val="1"/>
                <c:pt idx="0">
                  <c:v>Returning student 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pt idx="11">
                  <c:v>Sem 2 2020</c:v>
                </c:pt>
              </c:strCache>
            </c:strRef>
          </c:cat>
          <c:val>
            <c:numRef>
              <c:f>Sheet1!$B$2:$B$13</c:f>
              <c:numCache>
                <c:formatCode>General</c:formatCode>
                <c:ptCount val="12"/>
                <c:pt idx="0">
                  <c:v>14</c:v>
                </c:pt>
                <c:pt idx="1">
                  <c:v>9</c:v>
                </c:pt>
                <c:pt idx="2">
                  <c:v>2</c:v>
                </c:pt>
                <c:pt idx="3">
                  <c:v>6</c:v>
                </c:pt>
                <c:pt idx="5" formatCode="0">
                  <c:v>-1.5783540022547906</c:v>
                </c:pt>
                <c:pt idx="6" formatCode="0">
                  <c:v>4.39453125</c:v>
                </c:pt>
                <c:pt idx="7" formatCode="0">
                  <c:v>-2.9150823827629888</c:v>
                </c:pt>
                <c:pt idx="8" formatCode="0">
                  <c:v>8.0171796707229763</c:v>
                </c:pt>
                <c:pt idx="9" formatCode="0">
                  <c:v>11.663286004056797</c:v>
                </c:pt>
                <c:pt idx="10" formatCode="0">
                  <c:v>19.02086677367576</c:v>
                </c:pt>
                <c:pt idx="11" formatCode="0">
                  <c:v>23</c:v>
                </c:pt>
              </c:numCache>
            </c:numRef>
          </c:val>
          <c:smooth val="0"/>
          <c:extLst>
            <c:ext xmlns:c16="http://schemas.microsoft.com/office/drawing/2014/chart" uri="{C3380CC4-5D6E-409C-BE32-E72D297353CC}">
              <c16:uniqueId val="{00000000-AC53-41C5-A112-B48068411F20}"/>
            </c:ext>
          </c:extLst>
        </c:ser>
        <c:ser>
          <c:idx val="1"/>
          <c:order val="1"/>
          <c:tx>
            <c:strRef>
              <c:f>Sheet1!$C$1</c:f>
              <c:strCache>
                <c:ptCount val="1"/>
                <c:pt idx="0">
                  <c:v>New student NPS</c:v>
                </c:pt>
              </c:strCache>
            </c:strRef>
          </c:tx>
          <c:spPr>
            <a:ln w="28575" cap="rnd">
              <a:solidFill>
                <a:srgbClr val="C00000"/>
              </a:solidFill>
              <a:prstDash val="solid"/>
              <a:round/>
            </a:ln>
            <a:effectLst/>
          </c:spPr>
          <c:marker>
            <c:symbol val="none"/>
          </c:marker>
          <c:dPt>
            <c:idx val="5"/>
            <c:marker>
              <c:symbol val="circle"/>
              <c:size val="5"/>
              <c:spPr>
                <a:solidFill>
                  <a:srgbClr val="C00000"/>
                </a:solidFill>
                <a:ln w="9525">
                  <a:noFill/>
                  <a:prstDash val="solid"/>
                </a:ln>
                <a:effectLst/>
              </c:spPr>
            </c:marker>
            <c:bubble3D val="0"/>
            <c:spPr>
              <a:ln w="28575" cap="rnd">
                <a:noFill/>
                <a:prstDash val="solid"/>
                <a:round/>
              </a:ln>
              <a:effectLst/>
            </c:spPr>
            <c:extLst>
              <c:ext xmlns:c16="http://schemas.microsoft.com/office/drawing/2014/chart" uri="{C3380CC4-5D6E-409C-BE32-E72D297353CC}">
                <c16:uniqueId val="{00000002-AC53-41C5-A112-B48068411F20}"/>
              </c:ext>
            </c:extLst>
          </c:dPt>
          <c:dPt>
            <c:idx val="8"/>
            <c:marker>
              <c:symbol val="none"/>
            </c:marker>
            <c:bubble3D val="0"/>
            <c:extLst>
              <c:ext xmlns:c16="http://schemas.microsoft.com/office/drawing/2014/chart" uri="{C3380CC4-5D6E-409C-BE32-E72D297353CC}">
                <c16:uniqueId val="{00000003-AC53-41C5-A112-B48068411F20}"/>
              </c:ext>
            </c:extLst>
          </c:dPt>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pt idx="11">
                  <c:v>Sem 2 2020</c:v>
                </c:pt>
              </c:strCache>
            </c:strRef>
          </c:cat>
          <c:val>
            <c:numRef>
              <c:f>Sheet1!$C$2:$C$13</c:f>
              <c:numCache>
                <c:formatCode>0</c:formatCode>
                <c:ptCount val="12"/>
                <c:pt idx="0">
                  <c:v>29</c:v>
                </c:pt>
                <c:pt idx="1">
                  <c:v>29</c:v>
                </c:pt>
                <c:pt idx="2">
                  <c:v>32</c:v>
                </c:pt>
                <c:pt idx="3">
                  <c:v>27</c:v>
                </c:pt>
                <c:pt idx="5">
                  <c:v>17.241379310344815</c:v>
                </c:pt>
                <c:pt idx="8">
                  <c:v>35.524652338811585</c:v>
                </c:pt>
                <c:pt idx="9">
                  <c:v>33.887043189368761</c:v>
                </c:pt>
                <c:pt idx="10">
                  <c:v>33.248081841432253</c:v>
                </c:pt>
                <c:pt idx="11">
                  <c:v>38</c:v>
                </c:pt>
              </c:numCache>
            </c:numRef>
          </c:val>
          <c:smooth val="0"/>
          <c:extLst>
            <c:ext xmlns:c16="http://schemas.microsoft.com/office/drawing/2014/chart" uri="{C3380CC4-5D6E-409C-BE32-E72D297353CC}">
              <c16:uniqueId val="{00000004-AC53-41C5-A112-B48068411F20}"/>
            </c:ext>
          </c:extLst>
        </c:ser>
        <c:dLbls>
          <c:showLegendKey val="0"/>
          <c:showVal val="0"/>
          <c:showCatName val="0"/>
          <c:showSerName val="0"/>
          <c:showPercent val="0"/>
          <c:showBubbleSize val="0"/>
        </c:dLbls>
        <c:smooth val="0"/>
        <c:axId val="579288200"/>
        <c:axId val="579288528"/>
      </c:lineChart>
      <c:catAx>
        <c:axId val="5792882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528"/>
        <c:crosses val="autoZero"/>
        <c:auto val="1"/>
        <c:lblAlgn val="ctr"/>
        <c:lblOffset val="100"/>
        <c:noMultiLvlLbl val="0"/>
      </c:catAx>
      <c:valAx>
        <c:axId val="579288528"/>
        <c:scaling>
          <c:orientation val="minMax"/>
          <c:max val="45"/>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80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00163785214436"/>
          <c:y val="1.9880733609998903E-2"/>
          <c:w val="0.45608219780079801"/>
          <c:h val="0.96023853278000215"/>
        </c:manualLayout>
      </c:layout>
      <c:barChart>
        <c:barDir val="bar"/>
        <c:grouping val="clustered"/>
        <c:varyColors val="0"/>
        <c:ser>
          <c:idx val="0"/>
          <c:order val="0"/>
          <c:tx>
            <c:strRef>
              <c:f>Sheet1!$B$1</c:f>
              <c:strCache>
                <c:ptCount val="1"/>
                <c:pt idx="0">
                  <c:v>NPS</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Applied Business</c:v>
                </c:pt>
                <c:pt idx="1">
                  <c:v>Bridgepoint</c:v>
                </c:pt>
                <c:pt idx="2">
                  <c:v>Healthcare &amp; Social Practice</c:v>
                </c:pt>
                <c:pt idx="3">
                  <c:v>Computing, Electrical &amp; Applied Technology</c:v>
                </c:pt>
                <c:pt idx="4">
                  <c:v>Trades &amp; Services</c:v>
                </c:pt>
                <c:pt idx="5">
                  <c:v>Environment &amp; Animal Sciences</c:v>
                </c:pt>
                <c:pt idx="6">
                  <c:v>Creative Industries</c:v>
                </c:pt>
                <c:pt idx="7">
                  <c:v>Community Studies</c:v>
                </c:pt>
                <c:pt idx="8">
                  <c:v>Building Construction</c:v>
                </c:pt>
                <c:pt idx="9">
                  <c:v>Architecture</c:v>
                </c:pt>
              </c:strCache>
            </c:strRef>
          </c:cat>
          <c:val>
            <c:numRef>
              <c:f>Sheet1!$B$2:$B$11</c:f>
              <c:numCache>
                <c:formatCode>0</c:formatCode>
                <c:ptCount val="10"/>
                <c:pt idx="0">
                  <c:v>40.310077519379853</c:v>
                </c:pt>
                <c:pt idx="1">
                  <c:v>40.196078431372541</c:v>
                </c:pt>
                <c:pt idx="2">
                  <c:v>35.449735449735449</c:v>
                </c:pt>
                <c:pt idx="3">
                  <c:v>34.07407407407409</c:v>
                </c:pt>
                <c:pt idx="4">
                  <c:v>30.76923076923077</c:v>
                </c:pt>
                <c:pt idx="5">
                  <c:v>25</c:v>
                </c:pt>
                <c:pt idx="6">
                  <c:v>17.721518987341774</c:v>
                </c:pt>
                <c:pt idx="7">
                  <c:v>10.76923076923077</c:v>
                </c:pt>
                <c:pt idx="8">
                  <c:v>4.5296167247386743</c:v>
                </c:pt>
                <c:pt idx="9">
                  <c:v>0.96153846153846034</c:v>
                </c:pt>
              </c:numCache>
            </c:numRef>
          </c:val>
          <c:extLst>
            <c:ext xmlns:c16="http://schemas.microsoft.com/office/drawing/2014/chart" uri="{C3380CC4-5D6E-409C-BE32-E72D297353CC}">
              <c16:uniqueId val="{00000000-2D28-4BD1-B4F4-F16C669C3B4F}"/>
            </c:ext>
          </c:extLst>
        </c:ser>
        <c:dLbls>
          <c:showLegendKey val="0"/>
          <c:showVal val="0"/>
          <c:showCatName val="0"/>
          <c:showSerName val="0"/>
          <c:showPercent val="0"/>
          <c:showBubbleSize val="0"/>
        </c:dLbls>
        <c:gapWidth val="80"/>
        <c:overlap val="100"/>
        <c:axId val="541213008"/>
        <c:axId val="541205464"/>
      </c:barChart>
      <c:catAx>
        <c:axId val="541213008"/>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41205464"/>
        <c:crosses val="autoZero"/>
        <c:auto val="1"/>
        <c:lblAlgn val="ctr"/>
        <c:lblOffset val="100"/>
        <c:noMultiLvlLbl val="0"/>
      </c:catAx>
      <c:valAx>
        <c:axId val="541205464"/>
        <c:scaling>
          <c:orientation val="minMax"/>
          <c:max val="50"/>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1213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Māori</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2 2017</c:v>
                </c:pt>
                <c:pt idx="1">
                  <c:v>Sem 1 2018</c:v>
                </c:pt>
                <c:pt idx="2">
                  <c:v>Sem 2 2018</c:v>
                </c:pt>
                <c:pt idx="3">
                  <c:v>Sem 1 2019</c:v>
                </c:pt>
                <c:pt idx="4">
                  <c:v>Sem 2 2019</c:v>
                </c:pt>
                <c:pt idx="5">
                  <c:v>Sem 1 2020</c:v>
                </c:pt>
                <c:pt idx="6">
                  <c:v>Sem 2 2020</c:v>
                </c:pt>
              </c:strCache>
            </c:strRef>
          </c:cat>
          <c:val>
            <c:numRef>
              <c:f>Sheet1!$B$2:$B$8</c:f>
              <c:numCache>
                <c:formatCode>0</c:formatCode>
                <c:ptCount val="7"/>
                <c:pt idx="0">
                  <c:v>-4.8192771084337354</c:v>
                </c:pt>
                <c:pt idx="1">
                  <c:v>8.1081081081081123</c:v>
                </c:pt>
                <c:pt idx="2">
                  <c:v>-7.3170731707317058</c:v>
                </c:pt>
                <c:pt idx="3">
                  <c:v>18.604651162790695</c:v>
                </c:pt>
                <c:pt idx="4">
                  <c:v>8.6021505376343992</c:v>
                </c:pt>
                <c:pt idx="5">
                  <c:v>14.285714285714301</c:v>
                </c:pt>
                <c:pt idx="6">
                  <c:v>30.188679245283002</c:v>
                </c:pt>
              </c:numCache>
            </c:numRef>
          </c:val>
          <c:smooth val="0"/>
          <c:extLst>
            <c:ext xmlns:c16="http://schemas.microsoft.com/office/drawing/2014/chart" uri="{C3380CC4-5D6E-409C-BE32-E72D297353CC}">
              <c16:uniqueId val="{00000000-6F2A-48E5-8EE6-288599BC1FBC}"/>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Under 25</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2 2017</c:v>
                </c:pt>
                <c:pt idx="1">
                  <c:v>Sem 1 2018</c:v>
                </c:pt>
                <c:pt idx="2">
                  <c:v>Sem 2 2018</c:v>
                </c:pt>
                <c:pt idx="3">
                  <c:v>Sem 1 2019</c:v>
                </c:pt>
                <c:pt idx="4">
                  <c:v>Sem 2 2019</c:v>
                </c:pt>
                <c:pt idx="5">
                  <c:v>Sem 1 2020</c:v>
                </c:pt>
                <c:pt idx="6">
                  <c:v>Sem 2 2020</c:v>
                </c:pt>
              </c:strCache>
            </c:strRef>
          </c:cat>
          <c:val>
            <c:numRef>
              <c:f>Sheet1!$B$2:$B$8</c:f>
              <c:numCache>
                <c:formatCode>0</c:formatCode>
                <c:ptCount val="7"/>
                <c:pt idx="0">
                  <c:v>-2.9082774049216988</c:v>
                </c:pt>
                <c:pt idx="1">
                  <c:v>6.3291139240506329</c:v>
                </c:pt>
                <c:pt idx="2">
                  <c:v>-5.5276381909547743</c:v>
                </c:pt>
                <c:pt idx="3">
                  <c:v>3.8095238095238098</c:v>
                </c:pt>
                <c:pt idx="4">
                  <c:v>9.8850574712643606</c:v>
                </c:pt>
                <c:pt idx="5">
                  <c:v>19.291338582677099</c:v>
                </c:pt>
                <c:pt idx="6">
                  <c:v>23.429541595925301</c:v>
                </c:pt>
              </c:numCache>
            </c:numRef>
          </c:val>
          <c:smooth val="0"/>
          <c:extLst>
            <c:ext xmlns:c16="http://schemas.microsoft.com/office/drawing/2014/chart" uri="{C3380CC4-5D6E-409C-BE32-E72D297353CC}">
              <c16:uniqueId val="{00000000-12B7-486F-BE78-35AA0228DB9C}"/>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International</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2 2017</c:v>
                </c:pt>
                <c:pt idx="1">
                  <c:v>Sem 1 2018</c:v>
                </c:pt>
                <c:pt idx="2">
                  <c:v>Sem 2 2018</c:v>
                </c:pt>
                <c:pt idx="3">
                  <c:v>Sem 1 2019</c:v>
                </c:pt>
                <c:pt idx="4">
                  <c:v>Sem 2 2019</c:v>
                </c:pt>
                <c:pt idx="5">
                  <c:v>Sem 1 2020</c:v>
                </c:pt>
                <c:pt idx="6">
                  <c:v>Sem 2 2020</c:v>
                </c:pt>
              </c:strCache>
            </c:strRef>
          </c:cat>
          <c:val>
            <c:numRef>
              <c:f>Sheet1!$B$2:$B$8</c:f>
              <c:numCache>
                <c:formatCode>0</c:formatCode>
                <c:ptCount val="7"/>
                <c:pt idx="0">
                  <c:v>14.754099999999999</c:v>
                </c:pt>
                <c:pt idx="1">
                  <c:v>9.6446699999999996</c:v>
                </c:pt>
                <c:pt idx="2">
                  <c:v>7.6433119999999999</c:v>
                </c:pt>
                <c:pt idx="3">
                  <c:v>14</c:v>
                </c:pt>
                <c:pt idx="4">
                  <c:v>13.5</c:v>
                </c:pt>
                <c:pt idx="5">
                  <c:v>22.421524663677101</c:v>
                </c:pt>
                <c:pt idx="6">
                  <c:v>24.423963133640601</c:v>
                </c:pt>
              </c:numCache>
            </c:numRef>
          </c:val>
          <c:smooth val="0"/>
          <c:extLst>
            <c:ext xmlns:c16="http://schemas.microsoft.com/office/drawing/2014/chart" uri="{C3380CC4-5D6E-409C-BE32-E72D297353CC}">
              <c16:uniqueId val="{00000000-957B-4CB6-8BA8-43490B1F79A0}"/>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Pacific</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Sem 2 2017</c:v>
                </c:pt>
                <c:pt idx="1">
                  <c:v>Sem 1 2018</c:v>
                </c:pt>
                <c:pt idx="2">
                  <c:v>Sem 2 2018</c:v>
                </c:pt>
                <c:pt idx="3">
                  <c:v>Sem 1 2019</c:v>
                </c:pt>
                <c:pt idx="4">
                  <c:v>Sem 2 2019</c:v>
                </c:pt>
                <c:pt idx="5">
                  <c:v>Sem 1 2020</c:v>
                </c:pt>
                <c:pt idx="6">
                  <c:v>Sem 2 2020</c:v>
                </c:pt>
              </c:strCache>
            </c:strRef>
          </c:cat>
          <c:val>
            <c:numRef>
              <c:f>Sheet1!$B$2:$B$8</c:f>
              <c:numCache>
                <c:formatCode>0</c:formatCode>
                <c:ptCount val="7"/>
                <c:pt idx="0">
                  <c:v>34.126984126984134</c:v>
                </c:pt>
                <c:pt idx="1">
                  <c:v>21.827411167512683</c:v>
                </c:pt>
                <c:pt idx="2">
                  <c:v>20.472440944881889</c:v>
                </c:pt>
                <c:pt idx="3">
                  <c:v>31.020408163265291</c:v>
                </c:pt>
                <c:pt idx="4">
                  <c:v>34.911242603550299</c:v>
                </c:pt>
                <c:pt idx="5">
                  <c:v>47.867298578198998</c:v>
                </c:pt>
                <c:pt idx="6">
                  <c:v>37.727272727272698</c:v>
                </c:pt>
              </c:numCache>
            </c:numRef>
          </c:val>
          <c:smooth val="0"/>
          <c:extLst>
            <c:ext xmlns:c16="http://schemas.microsoft.com/office/drawing/2014/chart" uri="{C3380CC4-5D6E-409C-BE32-E72D297353CC}">
              <c16:uniqueId val="{00000000-4A63-4A79-A87C-92AEA695FBDE}"/>
            </c:ext>
          </c:extLst>
        </c:ser>
        <c:dLbls>
          <c:showLegendKey val="0"/>
          <c:showVal val="0"/>
          <c:showCatName val="0"/>
          <c:showSerName val="0"/>
          <c:showPercent val="0"/>
          <c:showBubbleSize val="0"/>
        </c:dLbls>
        <c:smooth val="0"/>
        <c:axId val="667917279"/>
        <c:axId val="667917695"/>
      </c:lineChart>
      <c:catAx>
        <c:axId val="667917279"/>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695"/>
        <c:crosses val="autoZero"/>
        <c:auto val="1"/>
        <c:lblAlgn val="ctr"/>
        <c:lblOffset val="100"/>
        <c:noMultiLvlLbl val="0"/>
      </c:catAx>
      <c:valAx>
        <c:axId val="667917695"/>
        <c:scaling>
          <c:orientation val="minMax"/>
          <c:max val="60"/>
          <c:min val="-4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7917279"/>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solidFill>
                  <a:srgbClr val="404040"/>
                </a:solidFill>
                <a:latin typeface="Verdana" panose="020B0604030504040204" pitchFamily="34" charset="0"/>
                <a:ea typeface="Verdana" panose="020B0604030504040204" pitchFamily="34" charset="0"/>
                <a:cs typeface="Verdana" panose="020B0604030504040204" pitchFamily="34" charset="0"/>
              </a:rPr>
              <a:t>New Zealand NPS industry benchmarks 2020</a:t>
            </a:r>
          </a:p>
        </c:rich>
      </c:tx>
      <c:layout>
        <c:manualLayout>
          <c:xMode val="edge"/>
          <c:yMode val="edge"/>
          <c:x val="2.393107454974926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clustered"/>
        <c:varyColors val="0"/>
        <c:ser>
          <c:idx val="0"/>
          <c:order val="0"/>
          <c:tx>
            <c:strRef>
              <c:f>Sheet1!$B$1</c:f>
              <c:strCache>
                <c:ptCount val="1"/>
                <c:pt idx="0">
                  <c:v>Education services</c:v>
                </c:pt>
              </c:strCache>
            </c:strRef>
          </c:tx>
          <c:spPr>
            <a:solidFill>
              <a:srgbClr val="404040"/>
            </a:solidFill>
            <a:ln>
              <a:noFill/>
            </a:ln>
            <a:effectLst/>
          </c:spPr>
          <c:invertIfNegative val="0"/>
          <c:dPt>
            <c:idx val="6"/>
            <c:invertIfNegative val="0"/>
            <c:bubble3D val="0"/>
            <c:spPr>
              <a:solidFill>
                <a:srgbClr val="404040"/>
              </a:solidFill>
              <a:ln>
                <a:noFill/>
              </a:ln>
              <a:effectLst/>
            </c:spPr>
            <c:extLst>
              <c:ext xmlns:c16="http://schemas.microsoft.com/office/drawing/2014/chart" uri="{C3380CC4-5D6E-409C-BE32-E72D297353CC}">
                <c16:uniqueId val="{00000001-DB3A-4207-A4E9-135CFF929DA0}"/>
              </c:ext>
            </c:extLst>
          </c:dPt>
          <c:dPt>
            <c:idx val="9"/>
            <c:invertIfNegative val="0"/>
            <c:bubble3D val="0"/>
            <c:spPr>
              <a:solidFill>
                <a:srgbClr val="0070C0"/>
              </a:solidFill>
              <a:ln>
                <a:noFill/>
              </a:ln>
              <a:effectLst/>
            </c:spPr>
            <c:extLst>
              <c:ext xmlns:c16="http://schemas.microsoft.com/office/drawing/2014/chart" uri="{C3380CC4-5D6E-409C-BE32-E72D297353CC}">
                <c16:uniqueId val="{00000009-95E4-401B-B956-AF8BAF8DC934}"/>
              </c:ext>
            </c:extLst>
          </c:dPt>
          <c:dPt>
            <c:idx val="12"/>
            <c:invertIfNegative val="0"/>
            <c:bubble3D val="0"/>
            <c:spPr>
              <a:solidFill>
                <a:srgbClr val="298224"/>
              </a:solidFill>
              <a:ln>
                <a:noFill/>
              </a:ln>
              <a:effectLst/>
            </c:spPr>
            <c:extLst>
              <c:ext xmlns:c16="http://schemas.microsoft.com/office/drawing/2014/chart" uri="{C3380CC4-5D6E-409C-BE32-E72D297353CC}">
                <c16:uniqueId val="{0000000C-95E4-401B-B956-AF8BAF8DC934}"/>
              </c:ext>
            </c:extLst>
          </c:dPt>
          <c:dPt>
            <c:idx val="20"/>
            <c:invertIfNegative val="0"/>
            <c:bubble3D val="0"/>
            <c:spPr>
              <a:solidFill>
                <a:srgbClr val="00B1C1"/>
              </a:solidFill>
              <a:ln>
                <a:noFill/>
              </a:ln>
              <a:effectLst/>
            </c:spPr>
            <c:extLst>
              <c:ext xmlns:c16="http://schemas.microsoft.com/office/drawing/2014/chart" uri="{C3380CC4-5D6E-409C-BE32-E72D297353CC}">
                <c16:uniqueId val="{00000008-95E4-401B-B956-AF8BAF8DC934}"/>
              </c:ext>
            </c:extLst>
          </c:dPt>
          <c:dPt>
            <c:idx val="21"/>
            <c:invertIfNegative val="0"/>
            <c:bubble3D val="0"/>
            <c:spPr>
              <a:solidFill>
                <a:srgbClr val="404040"/>
              </a:solidFill>
              <a:ln>
                <a:noFill/>
              </a:ln>
              <a:effectLst/>
            </c:spPr>
            <c:extLst>
              <c:ext xmlns:c16="http://schemas.microsoft.com/office/drawing/2014/chart" uri="{C3380CC4-5D6E-409C-BE32-E72D297353CC}">
                <c16:uniqueId val="{00000000-DB3A-4207-A4E9-135CFF929DA0}"/>
              </c:ext>
            </c:extLst>
          </c:dPt>
          <c:dPt>
            <c:idx val="24"/>
            <c:invertIfNegative val="0"/>
            <c:bubble3D val="0"/>
            <c:spPr>
              <a:solidFill>
                <a:srgbClr val="404040"/>
              </a:solidFill>
              <a:ln>
                <a:noFill/>
              </a:ln>
              <a:effectLst/>
            </c:spPr>
            <c:extLst>
              <c:ext xmlns:c16="http://schemas.microsoft.com/office/drawing/2014/chart" uri="{C3380CC4-5D6E-409C-BE32-E72D297353CC}">
                <c16:uniqueId val="{00000009-5DB5-474D-9BB8-81DCF2665BFC}"/>
              </c:ext>
            </c:extLst>
          </c:dPt>
          <c:dPt>
            <c:idx val="35"/>
            <c:invertIfNegative val="0"/>
            <c:bubble3D val="0"/>
            <c:spPr>
              <a:solidFill>
                <a:srgbClr val="404040"/>
              </a:solidFill>
              <a:ln>
                <a:noFill/>
              </a:ln>
              <a:effectLst/>
            </c:spPr>
            <c:extLst>
              <c:ext xmlns:c16="http://schemas.microsoft.com/office/drawing/2014/chart" uri="{C3380CC4-5D6E-409C-BE32-E72D297353CC}">
                <c16:uniqueId val="{00000002-DB3A-4207-A4E9-135CFF929DA0}"/>
              </c:ext>
            </c:extLst>
          </c:dPt>
          <c:dLbls>
            <c:dLbl>
              <c:idx val="13"/>
              <c:tx>
                <c:rich>
                  <a:bodyPr/>
                  <a:lstStyle/>
                  <a:p>
                    <a:fld id="{FD4C3EDE-4B01-45FB-A253-4FDEA16836A0}"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DB5-474D-9BB8-81DCF2665BFC}"/>
                </c:ext>
              </c:extLst>
            </c:dLbl>
            <c:dLbl>
              <c:idx val="24"/>
              <c:tx>
                <c:rich>
                  <a:bodyPr/>
                  <a:lstStyle/>
                  <a:p>
                    <a:fld id="{5F4304D4-B75A-41CD-8400-C0A2887A9745}" type="VALUE">
                      <a:rPr lang="en-US" smtClean="0"/>
                      <a:pPr/>
                      <a:t>[VALUE]</a:t>
                    </a:fld>
                    <a:endParaRPr lang="en-N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B5-474D-9BB8-81DCF2665BF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Recruitment</c:v>
                </c:pt>
                <c:pt idx="1">
                  <c:v>Real Estate</c:v>
                </c:pt>
                <c:pt idx="2">
                  <c:v>Freight and Logistics</c:v>
                </c:pt>
                <c:pt idx="3">
                  <c:v>Tutoring Services</c:v>
                </c:pt>
                <c:pt idx="4">
                  <c:v>Secondary Education</c:v>
                </c:pt>
                <c:pt idx="5">
                  <c:v>IT Services</c:v>
                </c:pt>
                <c:pt idx="6">
                  <c:v>Security</c:v>
                </c:pt>
                <c:pt idx="7">
                  <c:v>Financial Services</c:v>
                </c:pt>
                <c:pt idx="8">
                  <c:v>Professional Services</c:v>
                </c:pt>
                <c:pt idx="9">
                  <c:v>Open Polytechnic (2019)</c:v>
                </c:pt>
                <c:pt idx="10">
                  <c:v>Hospitality</c:v>
                </c:pt>
                <c:pt idx="11">
                  <c:v>Energy and Gas</c:v>
                </c:pt>
                <c:pt idx="12">
                  <c:v>Unitec</c:v>
                </c:pt>
                <c:pt idx="13">
                  <c:v>Tertiary Education</c:v>
                </c:pt>
                <c:pt idx="14">
                  <c:v>Retail</c:v>
                </c:pt>
                <c:pt idx="15">
                  <c:v>Services (Trades)</c:v>
                </c:pt>
                <c:pt idx="16">
                  <c:v>Automotive</c:v>
                </c:pt>
                <c:pt idx="17">
                  <c:v>Medical Practitioners</c:v>
                </c:pt>
                <c:pt idx="18">
                  <c:v>Travel and Leisure</c:v>
                </c:pt>
                <c:pt idx="19">
                  <c:v>Fitness</c:v>
                </c:pt>
                <c:pt idx="20">
                  <c:v>Northtec (2019)</c:v>
                </c:pt>
                <c:pt idx="21">
                  <c:v>Not-For-Profit</c:v>
                </c:pt>
                <c:pt idx="22">
                  <c:v>Veterinary</c:v>
                </c:pt>
              </c:strCache>
            </c:strRef>
          </c:cat>
          <c:val>
            <c:numRef>
              <c:f>Sheet1!$B$2:$B$24</c:f>
              <c:numCache>
                <c:formatCode>General</c:formatCode>
                <c:ptCount val="23"/>
                <c:pt idx="3">
                  <c:v>3</c:v>
                </c:pt>
                <c:pt idx="4">
                  <c:v>3</c:v>
                </c:pt>
                <c:pt idx="9">
                  <c:v>19</c:v>
                </c:pt>
                <c:pt idx="12" formatCode="0">
                  <c:v>22.741194486983201</c:v>
                </c:pt>
                <c:pt idx="13">
                  <c:v>24</c:v>
                </c:pt>
                <c:pt idx="20">
                  <c:v>32</c:v>
                </c:pt>
              </c:numCache>
            </c:numRef>
          </c:val>
          <c:extLst>
            <c:ext xmlns:c16="http://schemas.microsoft.com/office/drawing/2014/chart" uri="{C3380CC4-5D6E-409C-BE32-E72D297353CC}">
              <c16:uniqueId val="{00000000-5DB5-474D-9BB8-81DCF2665BFC}"/>
            </c:ext>
          </c:extLst>
        </c:ser>
        <c:ser>
          <c:idx val="1"/>
          <c:order val="1"/>
          <c:tx>
            <c:strRef>
              <c:f>Sheet1!$C$1</c:f>
              <c:strCache>
                <c:ptCount val="1"/>
                <c:pt idx="0">
                  <c:v>Other industries</c:v>
                </c:pt>
              </c:strCache>
            </c:strRef>
          </c:tx>
          <c:spPr>
            <a:solidFill>
              <a:schemeClr val="bg1">
                <a:lumMod val="65000"/>
              </a:schemeClr>
            </a:solidFill>
            <a:ln>
              <a:noFill/>
            </a:ln>
            <a:effectLst/>
          </c:spPr>
          <c:invertIfNegative val="0"/>
          <c:cat>
            <c:strRef>
              <c:f>Sheet1!$A$2:$A$24</c:f>
              <c:strCache>
                <c:ptCount val="23"/>
                <c:pt idx="0">
                  <c:v>Recruitment</c:v>
                </c:pt>
                <c:pt idx="1">
                  <c:v>Real Estate</c:v>
                </c:pt>
                <c:pt idx="2">
                  <c:v>Freight and Logistics</c:v>
                </c:pt>
                <c:pt idx="3">
                  <c:v>Tutoring Services</c:v>
                </c:pt>
                <c:pt idx="4">
                  <c:v>Secondary Education</c:v>
                </c:pt>
                <c:pt idx="5">
                  <c:v>IT Services</c:v>
                </c:pt>
                <c:pt idx="6">
                  <c:v>Security</c:v>
                </c:pt>
                <c:pt idx="7">
                  <c:v>Financial Services</c:v>
                </c:pt>
                <c:pt idx="8">
                  <c:v>Professional Services</c:v>
                </c:pt>
                <c:pt idx="9">
                  <c:v>Open Polytechnic (2019)</c:v>
                </c:pt>
                <c:pt idx="10">
                  <c:v>Hospitality</c:v>
                </c:pt>
                <c:pt idx="11">
                  <c:v>Energy and Gas</c:v>
                </c:pt>
                <c:pt idx="12">
                  <c:v>Unitec</c:v>
                </c:pt>
                <c:pt idx="13">
                  <c:v>Tertiary Education</c:v>
                </c:pt>
                <c:pt idx="14">
                  <c:v>Retail</c:v>
                </c:pt>
                <c:pt idx="15">
                  <c:v>Services (Trades)</c:v>
                </c:pt>
                <c:pt idx="16">
                  <c:v>Automotive</c:v>
                </c:pt>
                <c:pt idx="17">
                  <c:v>Medical Practitioners</c:v>
                </c:pt>
                <c:pt idx="18">
                  <c:v>Travel and Leisure</c:v>
                </c:pt>
                <c:pt idx="19">
                  <c:v>Fitness</c:v>
                </c:pt>
                <c:pt idx="20">
                  <c:v>Northtec (2019)</c:v>
                </c:pt>
                <c:pt idx="21">
                  <c:v>Not-For-Profit</c:v>
                </c:pt>
                <c:pt idx="22">
                  <c:v>Veterinary</c:v>
                </c:pt>
              </c:strCache>
            </c:strRef>
          </c:cat>
          <c:val>
            <c:numRef>
              <c:f>Sheet1!$C$2:$C$24</c:f>
              <c:numCache>
                <c:formatCode>General</c:formatCode>
                <c:ptCount val="23"/>
                <c:pt idx="0">
                  <c:v>-17</c:v>
                </c:pt>
                <c:pt idx="1">
                  <c:v>-6</c:v>
                </c:pt>
                <c:pt idx="2">
                  <c:v>-5</c:v>
                </c:pt>
                <c:pt idx="5">
                  <c:v>4</c:v>
                </c:pt>
                <c:pt idx="6">
                  <c:v>10</c:v>
                </c:pt>
                <c:pt idx="7">
                  <c:v>11</c:v>
                </c:pt>
                <c:pt idx="8">
                  <c:v>14</c:v>
                </c:pt>
                <c:pt idx="10">
                  <c:v>19</c:v>
                </c:pt>
                <c:pt idx="11">
                  <c:v>22</c:v>
                </c:pt>
                <c:pt idx="14">
                  <c:v>24</c:v>
                </c:pt>
                <c:pt idx="15">
                  <c:v>25</c:v>
                </c:pt>
                <c:pt idx="16">
                  <c:v>30</c:v>
                </c:pt>
                <c:pt idx="17">
                  <c:v>30</c:v>
                </c:pt>
                <c:pt idx="18">
                  <c:v>30</c:v>
                </c:pt>
                <c:pt idx="19">
                  <c:v>32</c:v>
                </c:pt>
                <c:pt idx="21">
                  <c:v>40</c:v>
                </c:pt>
                <c:pt idx="22">
                  <c:v>45</c:v>
                </c:pt>
              </c:numCache>
            </c:numRef>
          </c:val>
          <c:extLst>
            <c:ext xmlns:c16="http://schemas.microsoft.com/office/drawing/2014/chart" uri="{C3380CC4-5D6E-409C-BE32-E72D297353CC}">
              <c16:uniqueId val="{00000001-5DB5-474D-9BB8-81DCF2665BFC}"/>
            </c:ext>
          </c:extLst>
        </c:ser>
        <c:dLbls>
          <c:showLegendKey val="0"/>
          <c:showVal val="0"/>
          <c:showCatName val="0"/>
          <c:showSerName val="0"/>
          <c:showPercent val="0"/>
          <c:showBubbleSize val="0"/>
        </c:dLbls>
        <c:gapWidth val="20"/>
        <c:overlap val="100"/>
        <c:axId val="618003456"/>
        <c:axId val="618003784"/>
      </c:barChart>
      <c:catAx>
        <c:axId val="618003456"/>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18003784"/>
        <c:crosses val="autoZero"/>
        <c:auto val="1"/>
        <c:lblAlgn val="ctr"/>
        <c:lblOffset val="100"/>
        <c:noMultiLvlLbl val="0"/>
      </c:catAx>
      <c:valAx>
        <c:axId val="618003784"/>
        <c:scaling>
          <c:orientation val="minMax"/>
          <c:min val="-35"/>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18003456"/>
        <c:crosses val="autoZero"/>
        <c:crossBetween val="between"/>
      </c:valAx>
      <c:spPr>
        <a:noFill/>
        <a:ln>
          <a:noFill/>
        </a:ln>
        <a:effectLst/>
      </c:spPr>
    </c:plotArea>
    <c:legend>
      <c:legendPos val="t"/>
      <c:layout>
        <c:manualLayout>
          <c:xMode val="edge"/>
          <c:yMode val="edge"/>
          <c:x val="0.25327606027268573"/>
          <c:y val="0.10647616497705947"/>
          <c:w val="0.48716844460376518"/>
          <c:h val="8.0868940841436546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t>Reasons for net promoter score</a:t>
            </a:r>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15384615384615385"/>
          <c:y val="0.31892027264663103"/>
          <c:w val="0.70329670329670335"/>
          <c:h val="0.68107972735336897"/>
        </c:manualLayout>
      </c:layout>
      <c:barChart>
        <c:barDir val="bar"/>
        <c:grouping val="percentStacked"/>
        <c:varyColors val="0"/>
        <c:ser>
          <c:idx val="0"/>
          <c:order val="0"/>
          <c:tx>
            <c:strRef>
              <c:f>Sheet1!$B$1</c:f>
              <c:strCache>
                <c:ptCount val="1"/>
                <c:pt idx="0">
                  <c:v>Detractors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0.23430321592649311</c:v>
                </c:pt>
              </c:numCache>
            </c:numRef>
          </c:val>
          <c:extLst>
            <c:ext xmlns:c16="http://schemas.microsoft.com/office/drawing/2014/chart" uri="{C3380CC4-5D6E-409C-BE32-E72D297353CC}">
              <c16:uniqueId val="{00000000-AF7D-4C86-B5DC-EA46870B258E}"/>
            </c:ext>
          </c:extLst>
        </c:ser>
        <c:ser>
          <c:idx val="1"/>
          <c:order val="1"/>
          <c:tx>
            <c:strRef>
              <c:f>Sheet1!$C$1</c:f>
              <c:strCache>
                <c:ptCount val="1"/>
                <c:pt idx="0">
                  <c:v>Passives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0.30398162327718226</c:v>
                </c:pt>
              </c:numCache>
            </c:numRef>
          </c:val>
          <c:extLst>
            <c:ext xmlns:c16="http://schemas.microsoft.com/office/drawing/2014/chart" uri="{C3380CC4-5D6E-409C-BE32-E72D297353CC}">
              <c16:uniqueId val="{00000001-AF7D-4C86-B5DC-EA46870B258E}"/>
            </c:ext>
          </c:extLst>
        </c:ser>
        <c:ser>
          <c:idx val="2"/>
          <c:order val="2"/>
          <c:tx>
            <c:strRef>
              <c:f>Sheet1!$D$1</c:f>
              <c:strCache>
                <c:ptCount val="1"/>
                <c:pt idx="0">
                  <c:v>Promoters</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0.46171516079632469</c:v>
                </c:pt>
              </c:numCache>
            </c:numRef>
          </c:val>
          <c:extLst>
            <c:ext xmlns:c16="http://schemas.microsoft.com/office/drawing/2014/chart" uri="{C3380CC4-5D6E-409C-BE32-E72D297353CC}">
              <c16:uniqueId val="{00000002-AF7D-4C86-B5DC-EA46870B258E}"/>
            </c:ext>
          </c:extLst>
        </c:ser>
        <c:dLbls>
          <c:showLegendKey val="0"/>
          <c:showVal val="0"/>
          <c:showCatName val="0"/>
          <c:showSerName val="0"/>
          <c:showPercent val="0"/>
          <c:showBubbleSize val="0"/>
        </c:dLbls>
        <c:gapWidth val="80"/>
        <c:overlap val="100"/>
        <c:axId val="230975680"/>
        <c:axId val="230978960"/>
      </c:barChart>
      <c:catAx>
        <c:axId val="230975680"/>
        <c:scaling>
          <c:orientation val="minMax"/>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30978960"/>
        <c:crosses val="autoZero"/>
        <c:auto val="1"/>
        <c:lblAlgn val="ctr"/>
        <c:lblOffset val="100"/>
        <c:noMultiLvlLbl val="0"/>
      </c:catAx>
      <c:valAx>
        <c:axId val="230978960"/>
        <c:scaling>
          <c:orientation val="minMax"/>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30975680"/>
        <c:crosses val="autoZero"/>
        <c:crossBetween val="between"/>
      </c:valAx>
      <c:spPr>
        <a:noFill/>
        <a:ln>
          <a:noFill/>
        </a:ln>
        <a:effectLst/>
      </c:spPr>
    </c:plotArea>
    <c:legend>
      <c:legendPos val="t"/>
      <c:layout>
        <c:manualLayout>
          <c:xMode val="edge"/>
          <c:yMode val="edge"/>
          <c:x val="0.33119099123598561"/>
          <c:y val="0.25881896099001911"/>
          <c:w val="0.33761801752802878"/>
          <c:h val="0.16408493943490729"/>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Course organisation</c:v>
                </c:pt>
                <c:pt idx="1">
                  <c:v>Communication</c:v>
                </c:pt>
                <c:pt idx="2">
                  <c:v>Teaching quality</c:v>
                </c:pt>
                <c:pt idx="3">
                  <c:v>Course structure</c:v>
                </c:pt>
                <c:pt idx="4">
                  <c:v>Value for money</c:v>
                </c:pt>
                <c:pt idx="5">
                  <c:v>Quality of the classrooms/labs</c:v>
                </c:pt>
                <c:pt idx="6">
                  <c:v>Administration</c:v>
                </c:pt>
                <c:pt idx="7">
                  <c:v>Student support services</c:v>
                </c:pt>
                <c:pt idx="8">
                  <c:v>Student life/culture/environment</c:v>
                </c:pt>
                <c:pt idx="9">
                  <c:v>Campus facilities</c:v>
                </c:pt>
                <c:pt idx="10">
                  <c:v>Enrolment process</c:v>
                </c:pt>
                <c:pt idx="11">
                  <c:v>Other</c:v>
                </c:pt>
              </c:strCache>
            </c:strRef>
          </c:cat>
          <c:val>
            <c:numRef>
              <c:f>Sheet1!$B$2:$B$13</c:f>
              <c:numCache>
                <c:formatCode>###0%</c:formatCode>
                <c:ptCount val="12"/>
                <c:pt idx="0">
                  <c:v>0.50282485875706218</c:v>
                </c:pt>
                <c:pt idx="1">
                  <c:v>0.49152542372881358</c:v>
                </c:pt>
                <c:pt idx="2">
                  <c:v>0.49152542372881358</c:v>
                </c:pt>
                <c:pt idx="3">
                  <c:v>0.43502824858757061</c:v>
                </c:pt>
                <c:pt idx="4">
                  <c:v>0.34463276836158196</c:v>
                </c:pt>
                <c:pt idx="5">
                  <c:v>0.29943502824858759</c:v>
                </c:pt>
                <c:pt idx="6">
                  <c:v>0.2655367231638418</c:v>
                </c:pt>
                <c:pt idx="7">
                  <c:v>0.23728813559322035</c:v>
                </c:pt>
                <c:pt idx="8">
                  <c:v>0.22598870056497178</c:v>
                </c:pt>
                <c:pt idx="9">
                  <c:v>0.20338983050847459</c:v>
                </c:pt>
                <c:pt idx="10">
                  <c:v>0.15254237288135594</c:v>
                </c:pt>
                <c:pt idx="11">
                  <c:v>0.14124293785310735</c:v>
                </c:pt>
              </c:numCache>
            </c:numRef>
          </c:val>
          <c:extLst>
            <c:ext xmlns:c16="http://schemas.microsoft.com/office/drawing/2014/chart" uri="{C3380CC4-5D6E-409C-BE32-E72D297353CC}">
              <c16:uniqueId val="{00000000-478B-4E98-AD47-8805CA0AC6A0}"/>
            </c:ext>
          </c:extLst>
        </c:ser>
        <c:dLbls>
          <c:showLegendKey val="0"/>
          <c:showVal val="0"/>
          <c:showCatName val="0"/>
          <c:showSerName val="0"/>
          <c:showPercent val="0"/>
          <c:showBubbleSize val="0"/>
        </c:dLbls>
        <c:gapWidth val="80"/>
        <c:axId val="471568008"/>
        <c:axId val="471570304"/>
      </c:barChart>
      <c:catAx>
        <c:axId val="471568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70304"/>
        <c:crosses val="autoZero"/>
        <c:auto val="1"/>
        <c:lblAlgn val="ctr"/>
        <c:lblOffset val="100"/>
        <c:noMultiLvlLbl val="0"/>
      </c:catAx>
      <c:valAx>
        <c:axId val="471570304"/>
        <c:scaling>
          <c:orientation val="minMax"/>
          <c:max val="0.9"/>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680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97433862433865"/>
          <c:y val="4.952429029954928E-2"/>
          <c:w val="0.43075052910052908"/>
          <c:h val="0.9009514194009014"/>
        </c:manualLayout>
      </c:layout>
      <c:barChart>
        <c:barDir val="bar"/>
        <c:grouping val="clustered"/>
        <c:varyColors val="0"/>
        <c:ser>
          <c:idx val="0"/>
          <c:order val="0"/>
          <c:tx>
            <c:strRef>
              <c:f>Sheet1!$B$1</c:f>
              <c:strCache>
                <c:ptCount val="1"/>
                <c:pt idx="0">
                  <c:v>Series 1</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Teaching quality</c:v>
                </c:pt>
                <c:pt idx="1">
                  <c:v>Communication</c:v>
                </c:pt>
                <c:pt idx="2">
                  <c:v>Student life/culture/environment</c:v>
                </c:pt>
                <c:pt idx="3">
                  <c:v>Student support services</c:v>
                </c:pt>
                <c:pt idx="4">
                  <c:v>Course structure</c:v>
                </c:pt>
                <c:pt idx="5">
                  <c:v>Campus facilities</c:v>
                </c:pt>
                <c:pt idx="6">
                  <c:v>Course organisation</c:v>
                </c:pt>
                <c:pt idx="7">
                  <c:v>Quality of the classrooms/labs</c:v>
                </c:pt>
                <c:pt idx="8">
                  <c:v>Value for money</c:v>
                </c:pt>
                <c:pt idx="9">
                  <c:v>Enrolment process</c:v>
                </c:pt>
                <c:pt idx="10">
                  <c:v>Administration</c:v>
                </c:pt>
                <c:pt idx="11">
                  <c:v>Other</c:v>
                </c:pt>
              </c:strCache>
            </c:strRef>
          </c:cat>
          <c:val>
            <c:numRef>
              <c:f>Sheet1!$B$2:$B$13</c:f>
              <c:numCache>
                <c:formatCode>###0%</c:formatCode>
                <c:ptCount val="12"/>
                <c:pt idx="0">
                  <c:v>0.76623376623376627</c:v>
                </c:pt>
                <c:pt idx="1">
                  <c:v>0.65454545454545454</c:v>
                </c:pt>
                <c:pt idx="2">
                  <c:v>0.62077922077922076</c:v>
                </c:pt>
                <c:pt idx="3">
                  <c:v>0.62077922077922076</c:v>
                </c:pt>
                <c:pt idx="4">
                  <c:v>0.6</c:v>
                </c:pt>
                <c:pt idx="5">
                  <c:v>0.59220779220779218</c:v>
                </c:pt>
                <c:pt idx="6">
                  <c:v>0.5688311688311688</c:v>
                </c:pt>
                <c:pt idx="7">
                  <c:v>0.50129870129870124</c:v>
                </c:pt>
                <c:pt idx="8">
                  <c:v>0.41818181818181815</c:v>
                </c:pt>
                <c:pt idx="9">
                  <c:v>0.37402597402597398</c:v>
                </c:pt>
                <c:pt idx="10">
                  <c:v>0.34285714285714286</c:v>
                </c:pt>
                <c:pt idx="11">
                  <c:v>4.1558441558441551E-2</c:v>
                </c:pt>
              </c:numCache>
            </c:numRef>
          </c:val>
          <c:extLst>
            <c:ext xmlns:c16="http://schemas.microsoft.com/office/drawing/2014/chart" uri="{C3380CC4-5D6E-409C-BE32-E72D297353CC}">
              <c16:uniqueId val="{00000000-8980-420A-B202-61DA682FBEF1}"/>
            </c:ext>
          </c:extLst>
        </c:ser>
        <c:dLbls>
          <c:showLegendKey val="0"/>
          <c:showVal val="0"/>
          <c:showCatName val="0"/>
          <c:showSerName val="0"/>
          <c:showPercent val="0"/>
          <c:showBubbleSize val="0"/>
        </c:dLbls>
        <c:gapWidth val="80"/>
        <c:axId val="471568008"/>
        <c:axId val="471570304"/>
      </c:barChart>
      <c:catAx>
        <c:axId val="471568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70304"/>
        <c:crosses val="autoZero"/>
        <c:auto val="1"/>
        <c:lblAlgn val="ctr"/>
        <c:lblOffset val="100"/>
        <c:noMultiLvlLbl val="0"/>
      </c:catAx>
      <c:valAx>
        <c:axId val="471570304"/>
        <c:scaling>
          <c:orientation val="minMax"/>
          <c:max val="0.9"/>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680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Satisfaction with aspects about Unitec</a:t>
            </a:r>
            <a:r>
              <a:rPr lang="en-US" sz="1600" baseline="0" dirty="0"/>
              <a:t> …</a:t>
            </a:r>
            <a:endParaRPr lang="en-US" sz="1600" dirty="0"/>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48547522219063283"/>
          <c:y val="0.11574973530163442"/>
          <c:w val="0.49725633196949282"/>
          <c:h val="0.7697727853570081"/>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Sheet1!$A$2:$A$13</c:f>
              <c:strCache>
                <c:ptCount val="12"/>
                <c:pt idx="0">
                  <c:v>Quality of the communications received from Unitec</c:v>
                </c:pt>
                <c:pt idx="1">
                  <c:v>The value for money for the fees paid</c:v>
                </c:pt>
                <c:pt idx="2">
                  <c:v>Quality of teaching and tutoring</c:v>
                </c:pt>
                <c:pt idx="3">
                  <c:v>Course structure</c:v>
                </c:pt>
                <c:pt idx="4">
                  <c:v>The ease of getting help support when I need it</c:v>
                </c:pt>
                <c:pt idx="5">
                  <c:v>Student life/culture at Unitec</c:v>
                </c:pt>
                <c:pt idx="6">
                  <c:v>Quality of classrooms, labs and study spaces</c:v>
                </c:pt>
                <c:pt idx="7">
                  <c:v>The ease of finding information when I need it</c:v>
                </c:pt>
                <c:pt idx="8">
                  <c:v>Timetabling</c:v>
                </c:pt>
                <c:pt idx="9">
                  <c:v>Enrolment/administration processes</c:v>
                </c:pt>
                <c:pt idx="10">
                  <c:v>Range of student services available</c:v>
                </c:pt>
                <c:pt idx="11">
                  <c:v>General campus facilities</c:v>
                </c:pt>
              </c:strCache>
            </c:strRef>
          </c:cat>
          <c:val>
            <c:numRef>
              <c:f>Sheet1!$B$2:$B$13</c:f>
              <c:numCache>
                <c:formatCode>0%</c:formatCode>
                <c:ptCount val="12"/>
                <c:pt idx="0">
                  <c:v>0.74633596392333712</c:v>
                </c:pt>
                <c:pt idx="1">
                  <c:v>0.61711711711711703</c:v>
                </c:pt>
                <c:pt idx="2">
                  <c:v>0.80405405405405395</c:v>
                </c:pt>
                <c:pt idx="3">
                  <c:v>0.75450450450450457</c:v>
                </c:pt>
                <c:pt idx="4">
                  <c:v>0.73849607182940513</c:v>
                </c:pt>
                <c:pt idx="5">
                  <c:v>0.66704288939051914</c:v>
                </c:pt>
                <c:pt idx="6">
                  <c:v>0.734006734006734</c:v>
                </c:pt>
                <c:pt idx="7">
                  <c:v>0.73957158962795932</c:v>
                </c:pt>
                <c:pt idx="8">
                  <c:v>0.74095022624434392</c:v>
                </c:pt>
                <c:pt idx="9">
                  <c:v>0.73176206509539843</c:v>
                </c:pt>
                <c:pt idx="10">
                  <c:v>0.76853932584269669</c:v>
                </c:pt>
                <c:pt idx="11">
                  <c:v>0.73430493273542607</c:v>
                </c:pt>
              </c:numCache>
            </c:numRef>
          </c:val>
          <c:extLst>
            <c:ext xmlns:c16="http://schemas.microsoft.com/office/drawing/2014/chart" uri="{C3380CC4-5D6E-409C-BE32-E72D297353CC}">
              <c16:uniqueId val="{00000000-794F-48C8-A9D4-C1FC6B9EA958}"/>
            </c:ext>
          </c:extLst>
        </c:ser>
        <c:ser>
          <c:idx val="1"/>
          <c:order val="1"/>
          <c:tx>
            <c:strRef>
              <c:f>Sheet1!$C$1</c:f>
              <c:strCache>
                <c:ptCount val="1"/>
                <c:pt idx="0">
                  <c:v>Extremely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Quality of the communications received from Unitec</c:v>
                </c:pt>
                <c:pt idx="1">
                  <c:v>The value for money for the fees paid</c:v>
                </c:pt>
                <c:pt idx="2">
                  <c:v>Quality of teaching and tutoring</c:v>
                </c:pt>
                <c:pt idx="3">
                  <c:v>Course structure</c:v>
                </c:pt>
                <c:pt idx="4">
                  <c:v>The ease of getting help support when I need it</c:v>
                </c:pt>
                <c:pt idx="5">
                  <c:v>Student life/culture at Unitec</c:v>
                </c:pt>
                <c:pt idx="6">
                  <c:v>Quality of classrooms, labs and study spaces</c:v>
                </c:pt>
                <c:pt idx="7">
                  <c:v>The ease of finding information when I need it</c:v>
                </c:pt>
                <c:pt idx="8">
                  <c:v>Timetabling</c:v>
                </c:pt>
                <c:pt idx="9">
                  <c:v>Enrolment/administration processes</c:v>
                </c:pt>
                <c:pt idx="10">
                  <c:v>Range of student services available</c:v>
                </c:pt>
                <c:pt idx="11">
                  <c:v>General campus facilities</c:v>
                </c:pt>
              </c:strCache>
            </c:strRef>
          </c:cat>
          <c:val>
            <c:numRef>
              <c:f>Sheet1!$C$2:$C$13</c:f>
              <c:numCache>
                <c:formatCode>###0%</c:formatCode>
                <c:ptCount val="12"/>
                <c:pt idx="0">
                  <c:v>3.1567080045095827E-2</c:v>
                </c:pt>
                <c:pt idx="1">
                  <c:v>5.9684684684684693E-2</c:v>
                </c:pt>
                <c:pt idx="2">
                  <c:v>3.6036036036036036E-2</c:v>
                </c:pt>
                <c:pt idx="3">
                  <c:v>3.2657657657657657E-2</c:v>
                </c:pt>
                <c:pt idx="4">
                  <c:v>2.3569023569023569E-2</c:v>
                </c:pt>
                <c:pt idx="5">
                  <c:v>2.8216704288939055E-2</c:v>
                </c:pt>
                <c:pt idx="6">
                  <c:v>2.5813692480359151E-2</c:v>
                </c:pt>
                <c:pt idx="7">
                  <c:v>2.5930101465614429E-2</c:v>
                </c:pt>
                <c:pt idx="8">
                  <c:v>2.828054298642534E-2</c:v>
                </c:pt>
                <c:pt idx="9">
                  <c:v>3.7037037037037035E-2</c:v>
                </c:pt>
                <c:pt idx="10">
                  <c:v>1.1235955056179777E-2</c:v>
                </c:pt>
                <c:pt idx="11">
                  <c:v>2.1300448430493269E-2</c:v>
                </c:pt>
              </c:numCache>
            </c:numRef>
          </c:val>
          <c:extLst>
            <c:ext xmlns:c16="http://schemas.microsoft.com/office/drawing/2014/chart" uri="{C3380CC4-5D6E-409C-BE32-E72D297353CC}">
              <c16:uniqueId val="{00000001-794F-48C8-A9D4-C1FC6B9EA958}"/>
            </c:ext>
          </c:extLst>
        </c:ser>
        <c:ser>
          <c:idx val="2"/>
          <c:order val="2"/>
          <c:tx>
            <c:strRef>
              <c:f>Sheet1!$D$1</c:f>
              <c:strCache>
                <c:ptCount val="1"/>
                <c:pt idx="0">
                  <c:v>Somewhat dissatisfied</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Quality of the communications received from Unitec</c:v>
                </c:pt>
                <c:pt idx="1">
                  <c:v>The value for money for the fees paid</c:v>
                </c:pt>
                <c:pt idx="2">
                  <c:v>Quality of teaching and tutoring</c:v>
                </c:pt>
                <c:pt idx="3">
                  <c:v>Course structure</c:v>
                </c:pt>
                <c:pt idx="4">
                  <c:v>The ease of getting help support when I need it</c:v>
                </c:pt>
                <c:pt idx="5">
                  <c:v>Student life/culture at Unitec</c:v>
                </c:pt>
                <c:pt idx="6">
                  <c:v>Quality of classrooms, labs and study spaces</c:v>
                </c:pt>
                <c:pt idx="7">
                  <c:v>The ease of finding information when I need it</c:v>
                </c:pt>
                <c:pt idx="8">
                  <c:v>Timetabling</c:v>
                </c:pt>
                <c:pt idx="9">
                  <c:v>Enrolment/administration processes</c:v>
                </c:pt>
                <c:pt idx="10">
                  <c:v>Range of student services available</c:v>
                </c:pt>
                <c:pt idx="11">
                  <c:v>General campus facilities</c:v>
                </c:pt>
              </c:strCache>
            </c:strRef>
          </c:cat>
          <c:val>
            <c:numRef>
              <c:f>Sheet1!$D$2:$D$13</c:f>
              <c:numCache>
                <c:formatCode>###0%</c:formatCode>
                <c:ptCount val="12"/>
                <c:pt idx="0">
                  <c:v>8.1172491544532127E-2</c:v>
                </c:pt>
                <c:pt idx="1">
                  <c:v>9.6846846846846843E-2</c:v>
                </c:pt>
                <c:pt idx="2">
                  <c:v>6.9819819819819814E-2</c:v>
                </c:pt>
                <c:pt idx="3">
                  <c:v>7.2072072072072071E-2</c:v>
                </c:pt>
                <c:pt idx="4">
                  <c:v>6.6217732884399555E-2</c:v>
                </c:pt>
                <c:pt idx="5">
                  <c:v>5.4176072234762979E-2</c:v>
                </c:pt>
                <c:pt idx="6">
                  <c:v>7.407407407407407E-2</c:v>
                </c:pt>
                <c:pt idx="7">
                  <c:v>6.426155580608793E-2</c:v>
                </c:pt>
                <c:pt idx="8">
                  <c:v>6.7873303167420809E-2</c:v>
                </c:pt>
                <c:pt idx="9">
                  <c:v>6.3973063973063973E-2</c:v>
                </c:pt>
                <c:pt idx="10">
                  <c:v>4.0449438202247195E-2</c:v>
                </c:pt>
                <c:pt idx="11">
                  <c:v>8.2959641255605371E-2</c:v>
                </c:pt>
              </c:numCache>
            </c:numRef>
          </c:val>
          <c:extLst>
            <c:ext xmlns:c16="http://schemas.microsoft.com/office/drawing/2014/chart" uri="{C3380CC4-5D6E-409C-BE32-E72D297353CC}">
              <c16:uniqueId val="{00000002-794F-48C8-A9D4-C1FC6B9EA958}"/>
            </c:ext>
          </c:extLst>
        </c:ser>
        <c:ser>
          <c:idx val="3"/>
          <c:order val="3"/>
          <c:tx>
            <c:strRef>
              <c:f>Sheet1!$E$1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Quality of the communications received from Unitec</c:v>
                </c:pt>
                <c:pt idx="1">
                  <c:v>The value for money for the fees paid</c:v>
                </c:pt>
                <c:pt idx="2">
                  <c:v>Quality of teaching and tutoring</c:v>
                </c:pt>
                <c:pt idx="3">
                  <c:v>Course structure</c:v>
                </c:pt>
                <c:pt idx="4">
                  <c:v>The ease of getting help support when I need it</c:v>
                </c:pt>
                <c:pt idx="5">
                  <c:v>Student life/culture at Unitec</c:v>
                </c:pt>
                <c:pt idx="6">
                  <c:v>Quality of classrooms, labs and study spaces</c:v>
                </c:pt>
                <c:pt idx="7">
                  <c:v>The ease of finding information when I need it</c:v>
                </c:pt>
                <c:pt idx="8">
                  <c:v>Timetabling</c:v>
                </c:pt>
                <c:pt idx="9">
                  <c:v>Enrolment/administration processes</c:v>
                </c:pt>
                <c:pt idx="10">
                  <c:v>Range of student services available</c:v>
                </c:pt>
                <c:pt idx="11">
                  <c:v>General campus facilities</c:v>
                </c:pt>
              </c:strCache>
            </c:strRef>
          </c:cat>
          <c:val>
            <c:numRef>
              <c:f>Sheet1!$E$2:$E$13</c:f>
              <c:numCache>
                <c:formatCode>###0%</c:formatCode>
                <c:ptCount val="12"/>
                <c:pt idx="0">
                  <c:v>0.14092446448703494</c:v>
                </c:pt>
                <c:pt idx="1">
                  <c:v>0.22635135135135134</c:v>
                </c:pt>
                <c:pt idx="2">
                  <c:v>9.00900900900901E-2</c:v>
                </c:pt>
                <c:pt idx="3">
                  <c:v>0.14076576576576577</c:v>
                </c:pt>
                <c:pt idx="4">
                  <c:v>0.17171717171717168</c:v>
                </c:pt>
                <c:pt idx="5">
                  <c:v>0.25056433408577877</c:v>
                </c:pt>
                <c:pt idx="6">
                  <c:v>0.16610549943883279</c:v>
                </c:pt>
                <c:pt idx="7">
                  <c:v>0.17023675310033823</c:v>
                </c:pt>
                <c:pt idx="8">
                  <c:v>0.16289592760180993</c:v>
                </c:pt>
                <c:pt idx="9">
                  <c:v>0.16722783389450055</c:v>
                </c:pt>
                <c:pt idx="10">
                  <c:v>0.17977528089887643</c:v>
                </c:pt>
                <c:pt idx="11">
                  <c:v>0.16143497757847533</c:v>
                </c:pt>
              </c:numCache>
            </c:numRef>
          </c:val>
          <c:extLst>
            <c:ext xmlns:c16="http://schemas.microsoft.com/office/drawing/2014/chart" uri="{C3380CC4-5D6E-409C-BE32-E72D297353CC}">
              <c16:uniqueId val="{00000003-794F-48C8-A9D4-C1FC6B9EA958}"/>
            </c:ext>
          </c:extLst>
        </c:ser>
        <c:ser>
          <c:idx val="4"/>
          <c:order val="4"/>
          <c:tx>
            <c:strRef>
              <c:f>Sheet1!$F$1</c:f>
              <c:strCache>
                <c:ptCount val="1"/>
                <c:pt idx="0">
                  <c:v>Somewhat satisfied</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Quality of the communications received from Unitec</c:v>
                </c:pt>
                <c:pt idx="1">
                  <c:v>The value for money for the fees paid</c:v>
                </c:pt>
                <c:pt idx="2">
                  <c:v>Quality of teaching and tutoring</c:v>
                </c:pt>
                <c:pt idx="3">
                  <c:v>Course structure</c:v>
                </c:pt>
                <c:pt idx="4">
                  <c:v>The ease of getting help support when I need it</c:v>
                </c:pt>
                <c:pt idx="5">
                  <c:v>Student life/culture at Unitec</c:v>
                </c:pt>
                <c:pt idx="6">
                  <c:v>Quality of classrooms, labs and study spaces</c:v>
                </c:pt>
                <c:pt idx="7">
                  <c:v>The ease of finding information when I need it</c:v>
                </c:pt>
                <c:pt idx="8">
                  <c:v>Timetabling</c:v>
                </c:pt>
                <c:pt idx="9">
                  <c:v>Enrolment/administration processes</c:v>
                </c:pt>
                <c:pt idx="10">
                  <c:v>Range of student services available</c:v>
                </c:pt>
                <c:pt idx="11">
                  <c:v>General campus facilities</c:v>
                </c:pt>
              </c:strCache>
            </c:strRef>
          </c:cat>
          <c:val>
            <c:numRef>
              <c:f>Sheet1!$F$2:$F$13</c:f>
              <c:numCache>
                <c:formatCode>###0%</c:formatCode>
                <c:ptCount val="12"/>
                <c:pt idx="0">
                  <c:v>0.38331454340473509</c:v>
                </c:pt>
                <c:pt idx="1">
                  <c:v>0.33108108108108103</c:v>
                </c:pt>
                <c:pt idx="2">
                  <c:v>0.38288288288288286</c:v>
                </c:pt>
                <c:pt idx="3">
                  <c:v>0.41666666666666674</c:v>
                </c:pt>
                <c:pt idx="4">
                  <c:v>0.33894500561167229</c:v>
                </c:pt>
                <c:pt idx="5">
                  <c:v>0.33069977426636571</c:v>
                </c:pt>
                <c:pt idx="6">
                  <c:v>0.37934904601571268</c:v>
                </c:pt>
                <c:pt idx="7">
                  <c:v>0.42615558060879366</c:v>
                </c:pt>
                <c:pt idx="8">
                  <c:v>0.41402714932126694</c:v>
                </c:pt>
                <c:pt idx="9">
                  <c:v>0.36363636363636365</c:v>
                </c:pt>
                <c:pt idx="10">
                  <c:v>0.36292134831460676</c:v>
                </c:pt>
                <c:pt idx="11">
                  <c:v>0.39013452914798208</c:v>
                </c:pt>
              </c:numCache>
            </c:numRef>
          </c:val>
          <c:extLst>
            <c:ext xmlns:c16="http://schemas.microsoft.com/office/drawing/2014/chart" uri="{C3380CC4-5D6E-409C-BE32-E72D297353CC}">
              <c16:uniqueId val="{00000004-794F-48C8-A9D4-C1FC6B9EA958}"/>
            </c:ext>
          </c:extLst>
        </c:ser>
        <c:ser>
          <c:idx val="5"/>
          <c:order val="5"/>
          <c:tx>
            <c:strRef>
              <c:f>Sheet1!$G$1</c:f>
              <c:strCache>
                <c:ptCount val="1"/>
                <c:pt idx="0">
                  <c:v>Extremely satisfied</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Quality of the communications received from Unitec</c:v>
                </c:pt>
                <c:pt idx="1">
                  <c:v>The value for money for the fees paid</c:v>
                </c:pt>
                <c:pt idx="2">
                  <c:v>Quality of teaching and tutoring</c:v>
                </c:pt>
                <c:pt idx="3">
                  <c:v>Course structure</c:v>
                </c:pt>
                <c:pt idx="4">
                  <c:v>The ease of getting help support when I need it</c:v>
                </c:pt>
                <c:pt idx="5">
                  <c:v>Student life/culture at Unitec</c:v>
                </c:pt>
                <c:pt idx="6">
                  <c:v>Quality of classrooms, labs and study spaces</c:v>
                </c:pt>
                <c:pt idx="7">
                  <c:v>The ease of finding information when I need it</c:v>
                </c:pt>
                <c:pt idx="8">
                  <c:v>Timetabling</c:v>
                </c:pt>
                <c:pt idx="9">
                  <c:v>Enrolment/administration processes</c:v>
                </c:pt>
                <c:pt idx="10">
                  <c:v>Range of student services available</c:v>
                </c:pt>
                <c:pt idx="11">
                  <c:v>General campus facilities</c:v>
                </c:pt>
              </c:strCache>
            </c:strRef>
          </c:cat>
          <c:val>
            <c:numRef>
              <c:f>Sheet1!$G$2:$G$13</c:f>
              <c:numCache>
                <c:formatCode>###0%</c:formatCode>
                <c:ptCount val="12"/>
                <c:pt idx="0">
                  <c:v>0.36302142051860203</c:v>
                </c:pt>
                <c:pt idx="1">
                  <c:v>0.28603603603603606</c:v>
                </c:pt>
                <c:pt idx="2">
                  <c:v>0.42117117117117109</c:v>
                </c:pt>
                <c:pt idx="3">
                  <c:v>0.33783783783783783</c:v>
                </c:pt>
                <c:pt idx="4">
                  <c:v>0.3995510662177329</c:v>
                </c:pt>
                <c:pt idx="5">
                  <c:v>0.33634311512415349</c:v>
                </c:pt>
                <c:pt idx="6">
                  <c:v>0.35465768799102126</c:v>
                </c:pt>
                <c:pt idx="7">
                  <c:v>0.31341600901916572</c:v>
                </c:pt>
                <c:pt idx="8">
                  <c:v>0.32692307692307693</c:v>
                </c:pt>
                <c:pt idx="9">
                  <c:v>0.36812570145903478</c:v>
                </c:pt>
                <c:pt idx="10">
                  <c:v>0.40561797752808987</c:v>
                </c:pt>
                <c:pt idx="11">
                  <c:v>0.34417040358744394</c:v>
                </c:pt>
              </c:numCache>
            </c:numRef>
          </c:val>
          <c:extLst>
            <c:ext xmlns:c16="http://schemas.microsoft.com/office/drawing/2014/chart" uri="{C3380CC4-5D6E-409C-BE32-E72D297353CC}">
              <c16:uniqueId val="{00000005-794F-48C8-A9D4-C1FC6B9EA958}"/>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85"/>
          <c:min val="0.5"/>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r>
              <a:rPr lang="en-US" sz="1100" dirty="0">
                <a:solidFill>
                  <a:schemeClr val="bg1"/>
                </a:solidFill>
              </a:rPr>
              <a:t>Student agreement on ‘I See</a:t>
            </a:r>
            <a:r>
              <a:rPr lang="en-US" sz="1100" baseline="0" dirty="0">
                <a:solidFill>
                  <a:schemeClr val="bg1"/>
                </a:solidFill>
              </a:rPr>
              <a:t> </a:t>
            </a:r>
            <a:r>
              <a:rPr lang="en-US" sz="1100" dirty="0">
                <a:solidFill>
                  <a:schemeClr val="bg1"/>
                </a:solidFill>
              </a:rPr>
              <a:t>Me’ metrics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50316512513396527"/>
          <c:y val="0.28074036913526335"/>
          <c:w val="0.48685946261018342"/>
          <c:h val="0.70631471334505225"/>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Sheet1!$A$2:$A$6</c:f>
              <c:strCache>
                <c:ptCount val="5"/>
                <c:pt idx="0">
                  <c:v>Unitec has a learning style that suits me</c:v>
                </c:pt>
                <c:pt idx="1">
                  <c:v>There are learning practices that are culturally familiar to Māori &amp; Pacific</c:v>
                </c:pt>
                <c:pt idx="2">
                  <c:v>There is someone at Unitec who I can talk to about my concerns</c:v>
                </c:pt>
                <c:pt idx="3">
                  <c:v>I am able to express my culture in my learning</c:v>
                </c:pt>
                <c:pt idx="4">
                  <c:v>Unitec has proactively reached out to me when things got tough</c:v>
                </c:pt>
              </c:strCache>
            </c:strRef>
          </c:cat>
          <c:val>
            <c:numRef>
              <c:f>Sheet1!$B$2:$B$6</c:f>
              <c:numCache>
                <c:formatCode>0%</c:formatCode>
                <c:ptCount val="5"/>
                <c:pt idx="0">
                  <c:v>0.66666666666666652</c:v>
                </c:pt>
                <c:pt idx="1">
                  <c:v>0.63809523809523805</c:v>
                </c:pt>
                <c:pt idx="2">
                  <c:v>0.62641083521444696</c:v>
                </c:pt>
                <c:pt idx="3">
                  <c:v>0.54668166479190106</c:v>
                </c:pt>
                <c:pt idx="4">
                  <c:v>0.53265765765765771</c:v>
                </c:pt>
              </c:numCache>
            </c:numRef>
          </c:val>
          <c:extLst>
            <c:ext xmlns:c16="http://schemas.microsoft.com/office/drawing/2014/chart" uri="{C3380CC4-5D6E-409C-BE32-E72D297353CC}">
              <c16:uniqueId val="{00000000-44C6-44FD-B287-F4DE41FCA3D3}"/>
            </c:ext>
          </c:extLst>
        </c:ser>
        <c:ser>
          <c:idx val="1"/>
          <c:order val="1"/>
          <c:tx>
            <c:strRef>
              <c:f>Sheet1!$C$1</c:f>
              <c:strCache>
                <c:ptCount val="1"/>
                <c:pt idx="0">
                  <c:v>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Unitec has a learning style that suits me</c:v>
                </c:pt>
                <c:pt idx="1">
                  <c:v>There are learning practices that are culturally familiar to Māori &amp; Pacific</c:v>
                </c:pt>
                <c:pt idx="2">
                  <c:v>There is someone at Unitec who I can talk to about my concerns</c:v>
                </c:pt>
                <c:pt idx="3">
                  <c:v>I am able to express my culture in my learning</c:v>
                </c:pt>
                <c:pt idx="4">
                  <c:v>Unitec has proactively reached out to me when things got tough</c:v>
                </c:pt>
              </c:strCache>
            </c:strRef>
          </c:cat>
          <c:val>
            <c:numRef>
              <c:f>Sheet1!$C$2:$C$6</c:f>
              <c:numCache>
                <c:formatCode>###0%</c:formatCode>
                <c:ptCount val="5"/>
                <c:pt idx="0">
                  <c:v>5.5367231638418078E-2</c:v>
                </c:pt>
                <c:pt idx="1">
                  <c:v>5.7142857142857141E-2</c:v>
                </c:pt>
                <c:pt idx="2">
                  <c:v>6.9977426636568849E-2</c:v>
                </c:pt>
                <c:pt idx="3">
                  <c:v>5.6242969628796401E-2</c:v>
                </c:pt>
                <c:pt idx="4">
                  <c:v>0.12162162162162163</c:v>
                </c:pt>
              </c:numCache>
            </c:numRef>
          </c:val>
          <c:extLst>
            <c:ext xmlns:c16="http://schemas.microsoft.com/office/drawing/2014/chart" uri="{C3380CC4-5D6E-409C-BE32-E72D297353CC}">
              <c16:uniqueId val="{00000001-44C6-44FD-B287-F4DE41FCA3D3}"/>
            </c:ext>
          </c:extLst>
        </c:ser>
        <c:ser>
          <c:idx val="2"/>
          <c:order val="2"/>
          <c:tx>
            <c:strRef>
              <c:f>Sheet1!$D$1</c:f>
              <c:strCache>
                <c:ptCount val="1"/>
                <c:pt idx="0">
                  <c:v>Neutral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Unitec has a learning style that suits me</c:v>
                </c:pt>
                <c:pt idx="1">
                  <c:v>There are learning practices that are culturally familiar to Māori &amp; Pacific</c:v>
                </c:pt>
                <c:pt idx="2">
                  <c:v>There is someone at Unitec who I can talk to about my concerns</c:v>
                </c:pt>
                <c:pt idx="3">
                  <c:v>I am able to express my culture in my learning</c:v>
                </c:pt>
                <c:pt idx="4">
                  <c:v>Unitec has proactively reached out to me when things got tough</c:v>
                </c:pt>
              </c:strCache>
            </c:strRef>
          </c:cat>
          <c:val>
            <c:numRef>
              <c:f>Sheet1!$D$2:$D$6</c:f>
              <c:numCache>
                <c:formatCode>###0%</c:formatCode>
                <c:ptCount val="5"/>
                <c:pt idx="0">
                  <c:v>0.27796610169491526</c:v>
                </c:pt>
                <c:pt idx="1">
                  <c:v>0.30476190476190479</c:v>
                </c:pt>
                <c:pt idx="2">
                  <c:v>0.30361173814898418</c:v>
                </c:pt>
                <c:pt idx="3">
                  <c:v>0.39707536557930256</c:v>
                </c:pt>
                <c:pt idx="4">
                  <c:v>0.34572072072072074</c:v>
                </c:pt>
              </c:numCache>
            </c:numRef>
          </c:val>
          <c:extLst>
            <c:ext xmlns:c16="http://schemas.microsoft.com/office/drawing/2014/chart" uri="{C3380CC4-5D6E-409C-BE32-E72D297353CC}">
              <c16:uniqueId val="{00000002-44C6-44FD-B287-F4DE41FCA3D3}"/>
            </c:ext>
          </c:extLst>
        </c:ser>
        <c:ser>
          <c:idx val="3"/>
          <c:order val="3"/>
          <c:tx>
            <c:strRef>
              <c:f>Sheet1!$E$1</c:f>
              <c:strCache>
                <c:ptCount val="1"/>
                <c:pt idx="0">
                  <c:v>Agree</c:v>
                </c:pt>
              </c:strCache>
            </c:strRef>
          </c:tx>
          <c:spPr>
            <a:solidFill>
              <a:srgbClr val="298224"/>
            </a:solidFill>
            <a:ln>
              <a:noFill/>
            </a:ln>
            <a:effectLst/>
          </c:spPr>
          <c:invertIfNegative val="0"/>
          <c:dLbls>
            <c:spPr>
              <a:noFill/>
              <a:ln>
                <a:noFill/>
              </a:ln>
              <a:effectLst/>
            </c:spPr>
            <c:txPr>
              <a:bodyPr rot="0" spcFirstLastPara="1" vertOverflow="ellipsis" vert="horz" wrap="square" anchor="ctr" anchorCtr="1"/>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Unitec has a learning style that suits me</c:v>
                </c:pt>
                <c:pt idx="1">
                  <c:v>There are learning practices that are culturally familiar to Māori &amp; Pacific</c:v>
                </c:pt>
                <c:pt idx="2">
                  <c:v>There is someone at Unitec who I can talk to about my concerns</c:v>
                </c:pt>
                <c:pt idx="3">
                  <c:v>I am able to express my culture in my learning</c:v>
                </c:pt>
                <c:pt idx="4">
                  <c:v>Unitec has proactively reached out to me when things got tough</c:v>
                </c:pt>
              </c:strCache>
            </c:strRef>
          </c:cat>
          <c:val>
            <c:numRef>
              <c:f>Sheet1!$E$2:$E$6</c:f>
              <c:numCache>
                <c:formatCode>###0%</c:formatCode>
                <c:ptCount val="5"/>
                <c:pt idx="0">
                  <c:v>0.66666666666666652</c:v>
                </c:pt>
                <c:pt idx="1">
                  <c:v>0.63809523809523805</c:v>
                </c:pt>
                <c:pt idx="2">
                  <c:v>0.62641083521444696</c:v>
                </c:pt>
                <c:pt idx="3">
                  <c:v>0.54668166479190106</c:v>
                </c:pt>
                <c:pt idx="4">
                  <c:v>0.53265765765765771</c:v>
                </c:pt>
              </c:numCache>
            </c:numRef>
          </c:val>
          <c:extLst>
            <c:ext xmlns:c16="http://schemas.microsoft.com/office/drawing/2014/chart" uri="{C3380CC4-5D6E-409C-BE32-E72D297353CC}">
              <c16:uniqueId val="{00000003-44C6-44FD-B287-F4DE41FCA3D3}"/>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8"/>
          <c:min val="0.5"/>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t"/>
      <c:legendEntry>
        <c:idx val="0"/>
        <c:delete val="1"/>
      </c:legendEntry>
      <c:layout>
        <c:manualLayout>
          <c:xMode val="edge"/>
          <c:yMode val="edge"/>
          <c:x val="0.29466668745401425"/>
          <c:y val="0.15464696905951356"/>
          <c:w val="0.41066637363212127"/>
          <c:h val="9.5337791044537476E-2"/>
        </c:manualLayout>
      </c:layout>
      <c:overlay val="0"/>
      <c:spPr>
        <a:noFill/>
        <a:ln>
          <a:noFill/>
        </a:ln>
        <a:effectLst/>
      </c:spPr>
      <c:txPr>
        <a:bodyPr rot="0" spcFirstLastPara="1" vertOverflow="ellipsis" vert="horz" wrap="square" anchor="ctr" anchorCtr="1"/>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Value for money for the fees paid</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8.5899513776337116E-2</c:v>
                </c:pt>
                <c:pt idx="1">
                  <c:v>5.9003051881993895E-2</c:v>
                </c:pt>
                <c:pt idx="2">
                  <c:v>5.905511811023622E-2</c:v>
                </c:pt>
                <c:pt idx="3">
                  <c:v>5.8954393770856504E-2</c:v>
                </c:pt>
                <c:pt idx="4">
                  <c:v>5.9684684684684693E-2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0.14424635332252836</c:v>
                </c:pt>
                <c:pt idx="1">
                  <c:v>0.13224821973550355</c:v>
                </c:pt>
                <c:pt idx="2">
                  <c:v>0.12073490813648294</c:v>
                </c:pt>
                <c:pt idx="3">
                  <c:v>0.13125695216907676</c:v>
                </c:pt>
                <c:pt idx="4">
                  <c:v>9.6846846846846843E-2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0.2560777957860616</c:v>
                </c:pt>
                <c:pt idx="1">
                  <c:v>0.25534079348931843</c:v>
                </c:pt>
                <c:pt idx="2">
                  <c:v>0.23753280839895013</c:v>
                </c:pt>
                <c:pt idx="3">
                  <c:v>0.26028921023359286</c:v>
                </c:pt>
                <c:pt idx="4">
                  <c:v>0.22635135135135134</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0.32252836304700161</c:v>
                </c:pt>
                <c:pt idx="1">
                  <c:v>0.33367243133265512</c:v>
                </c:pt>
                <c:pt idx="2">
                  <c:v>0.36351706036745407</c:v>
                </c:pt>
                <c:pt idx="3">
                  <c:v>0.36040044493882095</c:v>
                </c:pt>
                <c:pt idx="4">
                  <c:v>0.33108108108108103</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0.19124797406807134</c:v>
                </c:pt>
                <c:pt idx="1">
                  <c:v>0.21973550356052896</c:v>
                </c:pt>
                <c:pt idx="2">
                  <c:v>0.21916010498687663</c:v>
                </c:pt>
                <c:pt idx="3">
                  <c:v>0.18909899888765294</c:v>
                </c:pt>
                <c:pt idx="4">
                  <c:v>0.28603603603603606</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Quality of the communications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7.1090047393364927E-2</c:v>
                </c:pt>
                <c:pt idx="1">
                  <c:v>6.3959390862944165E-2</c:v>
                </c:pt>
                <c:pt idx="2">
                  <c:v>4.5871559633027525E-2</c:v>
                </c:pt>
                <c:pt idx="3">
                  <c:v>2.3255813953488372E-2</c:v>
                </c:pt>
                <c:pt idx="4">
                  <c:v>3.1567080045095827E-2</c:v>
                </c:pt>
              </c:numCache>
            </c:numRef>
          </c:val>
          <c:extLst>
            <c:ext xmlns:c16="http://schemas.microsoft.com/office/drawing/2014/chart" uri="{C3380CC4-5D6E-409C-BE32-E72D297353CC}">
              <c16:uniqueId val="{00000000-66E7-419B-9A4A-F25133CF34AF}"/>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0.12796208530805686</c:v>
                </c:pt>
                <c:pt idx="1">
                  <c:v>9.9492385786802029E-2</c:v>
                </c:pt>
                <c:pt idx="2">
                  <c:v>9.5674967234600269E-2</c:v>
                </c:pt>
                <c:pt idx="3">
                  <c:v>6.4230343300110737E-2</c:v>
                </c:pt>
                <c:pt idx="4">
                  <c:v>8.1172491544532127E-2</c:v>
                </c:pt>
              </c:numCache>
            </c:numRef>
          </c:val>
          <c:extLst>
            <c:ext xmlns:c16="http://schemas.microsoft.com/office/drawing/2014/chart" uri="{C3380CC4-5D6E-409C-BE32-E72D297353CC}">
              <c16:uniqueId val="{00000001-66E7-419B-9A4A-F25133CF34AF}"/>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0.20221169036334913</c:v>
                </c:pt>
                <c:pt idx="1">
                  <c:v>0.17360406091370562</c:v>
                </c:pt>
                <c:pt idx="2">
                  <c:v>0.15727391874180865</c:v>
                </c:pt>
                <c:pt idx="3">
                  <c:v>0.17497231450719825</c:v>
                </c:pt>
                <c:pt idx="4">
                  <c:v>0.14092446448703494</c:v>
                </c:pt>
              </c:numCache>
            </c:numRef>
          </c:val>
          <c:extLst>
            <c:ext xmlns:c16="http://schemas.microsoft.com/office/drawing/2014/chart" uri="{C3380CC4-5D6E-409C-BE32-E72D297353CC}">
              <c16:uniqueId val="{00000002-66E7-419B-9A4A-F25133CF34AF}"/>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0.36492890995260668</c:v>
                </c:pt>
                <c:pt idx="1">
                  <c:v>0.36649746192893401</c:v>
                </c:pt>
                <c:pt idx="2">
                  <c:v>0.39580602883355176</c:v>
                </c:pt>
                <c:pt idx="3">
                  <c:v>0.40974529346622368</c:v>
                </c:pt>
                <c:pt idx="4">
                  <c:v>0.38331454340473509</c:v>
                </c:pt>
              </c:numCache>
            </c:numRef>
          </c:val>
          <c:extLst>
            <c:ext xmlns:c16="http://schemas.microsoft.com/office/drawing/2014/chart" uri="{C3380CC4-5D6E-409C-BE32-E72D297353CC}">
              <c16:uniqueId val="{00000003-66E7-419B-9A4A-F25133CF34AF}"/>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0.23380726698262244</c:v>
                </c:pt>
                <c:pt idx="1">
                  <c:v>0.29644670050761424</c:v>
                </c:pt>
                <c:pt idx="2">
                  <c:v>0.3053735255570118</c:v>
                </c:pt>
                <c:pt idx="3">
                  <c:v>0.32779623477297898</c:v>
                </c:pt>
                <c:pt idx="4">
                  <c:v>0.36302142051860203</c:v>
                </c:pt>
              </c:numCache>
            </c:numRef>
          </c:val>
          <c:extLst>
            <c:ext xmlns:c16="http://schemas.microsoft.com/office/drawing/2014/chart" uri="{C3380CC4-5D6E-409C-BE32-E72D297353CC}">
              <c16:uniqueId val="{00000004-66E7-419B-9A4A-F25133CF34AF}"/>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Quality of teaching and tutoring</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5.0552922590837282E-2</c:v>
                </c:pt>
                <c:pt idx="1">
                  <c:v>4.4670050761421318E-2</c:v>
                </c:pt>
                <c:pt idx="2">
                  <c:v>4.8492791612057669E-2</c:v>
                </c:pt>
                <c:pt idx="3">
                  <c:v>2.1017699115044249E-2</c:v>
                </c:pt>
                <c:pt idx="4">
                  <c:v>3.6036036036036036E-2</c:v>
                </c:pt>
              </c:numCache>
            </c:numRef>
          </c:val>
          <c:extLst>
            <c:ext xmlns:c16="http://schemas.microsoft.com/office/drawing/2014/chart" uri="{C3380CC4-5D6E-409C-BE32-E72D297353CC}">
              <c16:uniqueId val="{00000000-BC67-4D7C-8651-C5437BEAD8CC}"/>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7.4249605055292253E-2</c:v>
                </c:pt>
                <c:pt idx="1">
                  <c:v>9.7461928934010136E-2</c:v>
                </c:pt>
                <c:pt idx="2">
                  <c:v>8.3879423328964614E-2</c:v>
                </c:pt>
                <c:pt idx="3">
                  <c:v>7.7433628318584066E-2</c:v>
                </c:pt>
                <c:pt idx="4">
                  <c:v>6.9819819819819814E-2</c:v>
                </c:pt>
              </c:numCache>
            </c:numRef>
          </c:val>
          <c:extLst>
            <c:ext xmlns:c16="http://schemas.microsoft.com/office/drawing/2014/chart" uri="{C3380CC4-5D6E-409C-BE32-E72D297353CC}">
              <c16:uniqueId val="{00000001-BC67-4D7C-8651-C5437BEAD8C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9.7946287519747238E-2</c:v>
                </c:pt>
                <c:pt idx="1">
                  <c:v>9.847715736040609E-2</c:v>
                </c:pt>
                <c:pt idx="2">
                  <c:v>0.11533420707732635</c:v>
                </c:pt>
                <c:pt idx="3">
                  <c:v>0.12831858407079647</c:v>
                </c:pt>
                <c:pt idx="4">
                  <c:v>9.00900900900901E-2</c:v>
                </c:pt>
              </c:numCache>
            </c:numRef>
          </c:val>
          <c:extLst>
            <c:ext xmlns:c16="http://schemas.microsoft.com/office/drawing/2014/chart" uri="{C3380CC4-5D6E-409C-BE32-E72D297353CC}">
              <c16:uniqueId val="{00000002-BC67-4D7C-8651-C5437BEAD8C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0.39494470774091622</c:v>
                </c:pt>
                <c:pt idx="1">
                  <c:v>0.37360406091370557</c:v>
                </c:pt>
                <c:pt idx="2">
                  <c:v>0.37614678899082571</c:v>
                </c:pt>
                <c:pt idx="3">
                  <c:v>0.40486725663716816</c:v>
                </c:pt>
                <c:pt idx="4">
                  <c:v>0.38288288288288286</c:v>
                </c:pt>
              </c:numCache>
            </c:numRef>
          </c:val>
          <c:extLst>
            <c:ext xmlns:c16="http://schemas.microsoft.com/office/drawing/2014/chart" uri="{C3380CC4-5D6E-409C-BE32-E72D297353CC}">
              <c16:uniqueId val="{00000003-BC67-4D7C-8651-C5437BEAD8C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0.38230647709320698</c:v>
                </c:pt>
                <c:pt idx="1">
                  <c:v>0.38578680203045684</c:v>
                </c:pt>
                <c:pt idx="2">
                  <c:v>0.37614678899082571</c:v>
                </c:pt>
                <c:pt idx="3">
                  <c:v>0.36836283185840707</c:v>
                </c:pt>
                <c:pt idx="4">
                  <c:v>0.42117117117117109</c:v>
                </c:pt>
              </c:numCache>
            </c:numRef>
          </c:val>
          <c:extLst>
            <c:ext xmlns:c16="http://schemas.microsoft.com/office/drawing/2014/chart" uri="{C3380CC4-5D6E-409C-BE32-E72D297353CC}">
              <c16:uniqueId val="{00000004-BC67-4D7C-8651-C5437BEAD8CC}"/>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Ease of finding information</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3.7914691943127965E-2</c:v>
                </c:pt>
                <c:pt idx="1">
                  <c:v>3.9674465920651068E-2</c:v>
                </c:pt>
                <c:pt idx="2">
                  <c:v>3.1620553359683792E-2</c:v>
                </c:pt>
                <c:pt idx="3">
                  <c:v>1.6666666666666666E-2</c:v>
                </c:pt>
                <c:pt idx="4">
                  <c:v>2.5930101465614429E-2</c:v>
                </c:pt>
              </c:numCache>
            </c:numRef>
          </c:val>
          <c:extLst>
            <c:ext xmlns:c16="http://schemas.microsoft.com/office/drawing/2014/chart" uri="{C3380CC4-5D6E-409C-BE32-E72D297353CC}">
              <c16:uniqueId val="{00000000-BA9B-42D3-BA67-DEA1EB73DC52}"/>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9.3206951026856236E-2</c:v>
                </c:pt>
                <c:pt idx="1">
                  <c:v>9.1556459816887065E-2</c:v>
                </c:pt>
                <c:pt idx="2">
                  <c:v>9.0909090909090912E-2</c:v>
                </c:pt>
                <c:pt idx="3">
                  <c:v>6.7777777777777784E-2</c:v>
                </c:pt>
                <c:pt idx="4">
                  <c:v>6.426155580608793E-2</c:v>
                </c:pt>
              </c:numCache>
            </c:numRef>
          </c:val>
          <c:extLst>
            <c:ext xmlns:c16="http://schemas.microsoft.com/office/drawing/2014/chart" uri="{C3380CC4-5D6E-409C-BE32-E72D297353CC}">
              <c16:uniqueId val="{00000001-BA9B-42D3-BA67-DEA1EB73DC52}"/>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0.21011058451816747</c:v>
                </c:pt>
                <c:pt idx="1">
                  <c:v>0.15971515768056968</c:v>
                </c:pt>
                <c:pt idx="2">
                  <c:v>0.15151515151515152</c:v>
                </c:pt>
                <c:pt idx="3">
                  <c:v>0.22</c:v>
                </c:pt>
                <c:pt idx="4">
                  <c:v>0.17023675310033823</c:v>
                </c:pt>
              </c:numCache>
            </c:numRef>
          </c:val>
          <c:extLst>
            <c:ext xmlns:c16="http://schemas.microsoft.com/office/drawing/2014/chart" uri="{C3380CC4-5D6E-409C-BE32-E72D297353CC}">
              <c16:uniqueId val="{00000002-BA9B-42D3-BA67-DEA1EB73DC52}"/>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0.39494470774091622</c:v>
                </c:pt>
                <c:pt idx="1">
                  <c:v>0.41810783316378436</c:v>
                </c:pt>
                <c:pt idx="2">
                  <c:v>0.42819499341238471</c:v>
                </c:pt>
                <c:pt idx="3">
                  <c:v>0.45666666666666667</c:v>
                </c:pt>
                <c:pt idx="4">
                  <c:v>0.42615558060879366</c:v>
                </c:pt>
              </c:numCache>
            </c:numRef>
          </c:val>
          <c:extLst>
            <c:ext xmlns:c16="http://schemas.microsoft.com/office/drawing/2014/chart" uri="{C3380CC4-5D6E-409C-BE32-E72D297353CC}">
              <c16:uniqueId val="{00000003-BA9B-42D3-BA67-DEA1EB73DC52}"/>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0.26382306477093209</c:v>
                </c:pt>
                <c:pt idx="1">
                  <c:v>0.29094608341810785</c:v>
                </c:pt>
                <c:pt idx="2">
                  <c:v>0.29776021080368908</c:v>
                </c:pt>
                <c:pt idx="3">
                  <c:v>0.2388888888888889</c:v>
                </c:pt>
                <c:pt idx="4">
                  <c:v>0.31341600901916572</c:v>
                </c:pt>
              </c:numCache>
            </c:numRef>
          </c:val>
          <c:extLst>
            <c:ext xmlns:c16="http://schemas.microsoft.com/office/drawing/2014/chart" uri="{C3380CC4-5D6E-409C-BE32-E72D297353CC}">
              <c16:uniqueId val="{00000004-BA9B-42D3-BA67-DEA1EB73DC52}"/>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Course structure</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0</c:v>
                </c:pt>
                <c:pt idx="1">
                  <c:v>4.060913705583756E-2</c:v>
                </c:pt>
                <c:pt idx="2">
                  <c:v>4.4914134742404223E-2</c:v>
                </c:pt>
                <c:pt idx="3">
                  <c:v>1.8867924528301886E-2</c:v>
                </c:pt>
                <c:pt idx="4">
                  <c:v>3.2657657657657657E-2</c:v>
                </c:pt>
              </c:numCache>
            </c:numRef>
          </c:val>
          <c:extLst>
            <c:ext xmlns:c16="http://schemas.microsoft.com/office/drawing/2014/chart" uri="{C3380CC4-5D6E-409C-BE32-E72D297353CC}">
              <c16:uniqueId val="{00000000-E0D3-4733-AC70-D761499DE031}"/>
            </c:ext>
          </c:extLst>
        </c:ser>
        <c:ser>
          <c:idx val="1"/>
          <c:order val="1"/>
          <c:tx>
            <c:strRef>
              <c:f>Sheet1!$C$1</c:f>
              <c:strCache>
                <c:ptCount val="1"/>
                <c:pt idx="0">
                  <c:v>Somewhat disagree</c:v>
                </c:pt>
              </c:strCache>
            </c:strRef>
          </c:tx>
          <c:spPr>
            <a:solidFill>
              <a:srgbClr val="FD625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0</c:v>
                </c:pt>
                <c:pt idx="1">
                  <c:v>9.238578680203044E-2</c:v>
                </c:pt>
                <c:pt idx="2">
                  <c:v>8.9828269484808446E-2</c:v>
                </c:pt>
                <c:pt idx="3">
                  <c:v>8.4350721420643732E-2</c:v>
                </c:pt>
                <c:pt idx="4">
                  <c:v>7.2072072072072071E-2</c:v>
                </c:pt>
              </c:numCache>
            </c:numRef>
          </c:val>
          <c:extLst>
            <c:ext xmlns:c16="http://schemas.microsoft.com/office/drawing/2014/chart" uri="{C3380CC4-5D6E-409C-BE32-E72D297353CC}">
              <c16:uniqueId val="{00000001-E0D3-4733-AC70-D761499DE031}"/>
            </c:ext>
          </c:extLst>
        </c:ser>
        <c:ser>
          <c:idx val="2"/>
          <c:order val="2"/>
          <c:tx>
            <c:strRef>
              <c:f>Sheet1!$D$1</c:f>
              <c:strCache>
                <c:ptCount val="1"/>
                <c:pt idx="0">
                  <c:v>Neither agree nor disagree</c:v>
                </c:pt>
              </c:strCache>
            </c:strRef>
          </c:tx>
          <c:spPr>
            <a:solidFill>
              <a:srgbClr val="A6A6A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c:v>
                </c:pt>
                <c:pt idx="1">
                  <c:v>0.13705583756345177</c:v>
                </c:pt>
                <c:pt idx="2">
                  <c:v>0.16380449141347428</c:v>
                </c:pt>
                <c:pt idx="3">
                  <c:v>0.193118756936737</c:v>
                </c:pt>
                <c:pt idx="4">
                  <c:v>0.14076576576576577</c:v>
                </c:pt>
              </c:numCache>
            </c:numRef>
          </c:val>
          <c:extLst>
            <c:ext xmlns:c16="http://schemas.microsoft.com/office/drawing/2014/chart" uri="{C3380CC4-5D6E-409C-BE32-E72D297353CC}">
              <c16:uniqueId val="{00000002-E0D3-4733-AC70-D761499DE031}"/>
            </c:ext>
          </c:extLst>
        </c:ser>
        <c:ser>
          <c:idx val="3"/>
          <c:order val="3"/>
          <c:tx>
            <c:strRef>
              <c:f>Sheet1!$E$1</c:f>
              <c:strCache>
                <c:ptCount val="1"/>
                <c:pt idx="0">
                  <c:v>Somewhat agree</c:v>
                </c:pt>
              </c:strCache>
            </c:strRef>
          </c:tx>
          <c:spPr>
            <a:solidFill>
              <a:srgbClr val="77BD5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c:v>
                </c:pt>
                <c:pt idx="1">
                  <c:v>0.44060913705583749</c:v>
                </c:pt>
                <c:pt idx="2">
                  <c:v>0.40686922060766184</c:v>
                </c:pt>
                <c:pt idx="3">
                  <c:v>0.4450610432852386</c:v>
                </c:pt>
                <c:pt idx="4">
                  <c:v>0.41666666666666674</c:v>
                </c:pt>
              </c:numCache>
            </c:numRef>
          </c:val>
          <c:extLst>
            <c:ext xmlns:c16="http://schemas.microsoft.com/office/drawing/2014/chart" uri="{C3380CC4-5D6E-409C-BE32-E72D297353CC}">
              <c16:uniqueId val="{00000003-E0D3-4733-AC70-D761499DE031}"/>
            </c:ext>
          </c:extLst>
        </c:ser>
        <c:ser>
          <c:idx val="4"/>
          <c:order val="4"/>
          <c:tx>
            <c:strRef>
              <c:f>Sheet1!$F$1</c:f>
              <c:strCache>
                <c:ptCount val="1"/>
                <c:pt idx="0">
                  <c:v>Strongly agree</c:v>
                </c:pt>
              </c:strCache>
            </c:strRef>
          </c:tx>
          <c:spPr>
            <a:solidFill>
              <a:srgbClr val="188E2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E0D3-4733-AC70-D761499DE031}"/>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c:v>
                </c:pt>
                <c:pt idx="1">
                  <c:v>0.28934010152284262</c:v>
                </c:pt>
                <c:pt idx="2">
                  <c:v>0.29458388375165123</c:v>
                </c:pt>
                <c:pt idx="3">
                  <c:v>0.25860155382907879</c:v>
                </c:pt>
                <c:pt idx="4">
                  <c:v>0.33783783783783783</c:v>
                </c:pt>
              </c:numCache>
            </c:numRef>
          </c:val>
          <c:extLst>
            <c:ext xmlns:c16="http://schemas.microsoft.com/office/drawing/2014/chart" uri="{C3380CC4-5D6E-409C-BE32-E72D297353CC}">
              <c16:uniqueId val="{00000004-E0D3-4733-AC70-D761499DE0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Ease of getting help/support</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4.784688995215311E-2</c:v>
                </c:pt>
                <c:pt idx="1">
                  <c:v>4.4534412955465584E-2</c:v>
                </c:pt>
                <c:pt idx="2">
                  <c:v>3.8007863695937089E-2</c:v>
                </c:pt>
                <c:pt idx="3">
                  <c:v>2.3333333333333334E-2</c:v>
                </c:pt>
                <c:pt idx="4">
                  <c:v>2.3569023569023569E-2</c:v>
                </c:pt>
              </c:numCache>
            </c:numRef>
          </c:val>
          <c:extLst>
            <c:ext xmlns:c16="http://schemas.microsoft.com/office/drawing/2014/chart" uri="{C3380CC4-5D6E-409C-BE32-E72D297353CC}">
              <c16:uniqueId val="{00000000-FF1C-4174-9733-2FEE87D5BBD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9.2503987240829352E-2</c:v>
                </c:pt>
                <c:pt idx="1">
                  <c:v>7.08502024291498E-2</c:v>
                </c:pt>
                <c:pt idx="2">
                  <c:v>6.6841415465268672E-2</c:v>
                </c:pt>
                <c:pt idx="3">
                  <c:v>5.4444444444444434E-2</c:v>
                </c:pt>
                <c:pt idx="4">
                  <c:v>6.6217732884399555E-2</c:v>
                </c:pt>
              </c:numCache>
            </c:numRef>
          </c:val>
          <c:extLst>
            <c:ext xmlns:c16="http://schemas.microsoft.com/office/drawing/2014/chart" uri="{C3380CC4-5D6E-409C-BE32-E72D297353CC}">
              <c16:uniqueId val="{00000001-FF1C-4174-9733-2FEE87D5BBD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0.16905901116427433</c:v>
                </c:pt>
                <c:pt idx="1">
                  <c:v>0.1771255060728745</c:v>
                </c:pt>
                <c:pt idx="2">
                  <c:v>0.17038007863695939</c:v>
                </c:pt>
                <c:pt idx="3">
                  <c:v>0.19666666666666666</c:v>
                </c:pt>
                <c:pt idx="4">
                  <c:v>0.17171717171717168</c:v>
                </c:pt>
              </c:numCache>
            </c:numRef>
          </c:val>
          <c:extLst>
            <c:ext xmlns:c16="http://schemas.microsoft.com/office/drawing/2014/chart" uri="{C3380CC4-5D6E-409C-BE32-E72D297353CC}">
              <c16:uniqueId val="{00000002-FF1C-4174-9733-2FEE87D5BBD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0.35566188197767146</c:v>
                </c:pt>
                <c:pt idx="1">
                  <c:v>0.35020242914979755</c:v>
                </c:pt>
                <c:pt idx="2">
                  <c:v>0.35255570117955437</c:v>
                </c:pt>
                <c:pt idx="3">
                  <c:v>0.42333333333333334</c:v>
                </c:pt>
                <c:pt idx="4">
                  <c:v>0.33894500561167229</c:v>
                </c:pt>
              </c:numCache>
            </c:numRef>
          </c:val>
          <c:extLst>
            <c:ext xmlns:c16="http://schemas.microsoft.com/office/drawing/2014/chart" uri="{C3380CC4-5D6E-409C-BE32-E72D297353CC}">
              <c16:uniqueId val="{00000003-FF1C-4174-9733-2FEE87D5BBD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0.33492822966507174</c:v>
                </c:pt>
                <c:pt idx="1">
                  <c:v>0.35728744939271256</c:v>
                </c:pt>
                <c:pt idx="2">
                  <c:v>0.37221494102228048</c:v>
                </c:pt>
                <c:pt idx="3">
                  <c:v>0.30222222222222223</c:v>
                </c:pt>
                <c:pt idx="4">
                  <c:v>0.3995510662177329</c:v>
                </c:pt>
              </c:numCache>
            </c:numRef>
          </c:val>
          <c:extLst>
            <c:ext xmlns:c16="http://schemas.microsoft.com/office/drawing/2014/chart" uri="{C3380CC4-5D6E-409C-BE32-E72D297353CC}">
              <c16:uniqueId val="{00000004-FF1C-4174-9733-2FEE87D5BBDD}"/>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Student life/culture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0</c:v>
                </c:pt>
                <c:pt idx="1">
                  <c:v>3.7601626016260166E-2</c:v>
                </c:pt>
                <c:pt idx="2">
                  <c:v>3.430079155672823E-2</c:v>
                </c:pt>
                <c:pt idx="3">
                  <c:v>2.4444444444444446E-2</c:v>
                </c:pt>
                <c:pt idx="4">
                  <c:v>2.8216704288939055E-2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0</c:v>
                </c:pt>
                <c:pt idx="1">
                  <c:v>7.8252032520325199E-2</c:v>
                </c:pt>
                <c:pt idx="2">
                  <c:v>7.5197889182058053E-2</c:v>
                </c:pt>
                <c:pt idx="3">
                  <c:v>5.6666666666666664E-2</c:v>
                </c:pt>
                <c:pt idx="4">
                  <c:v>5.4176072234762979E-2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c:v>
                </c:pt>
                <c:pt idx="1">
                  <c:v>0.20528455284552843</c:v>
                </c:pt>
                <c:pt idx="2">
                  <c:v>0.20448548812664907</c:v>
                </c:pt>
                <c:pt idx="3">
                  <c:v>0.26444444444444443</c:v>
                </c:pt>
                <c:pt idx="4">
                  <c:v>0.25056433408577877</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c:v>
                </c:pt>
                <c:pt idx="1">
                  <c:v>0.34959349593495936</c:v>
                </c:pt>
                <c:pt idx="2">
                  <c:v>0.35224274406332456</c:v>
                </c:pt>
                <c:pt idx="3">
                  <c:v>0.38222222222222224</c:v>
                </c:pt>
                <c:pt idx="4">
                  <c:v>0.33069977426636571</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DDEA-4E01-B12C-0190C48A2428}"/>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c:v>
                </c:pt>
                <c:pt idx="1">
                  <c:v>0.32926829268292684</c:v>
                </c:pt>
                <c:pt idx="2">
                  <c:v>0.33377308707124009</c:v>
                </c:pt>
                <c:pt idx="3">
                  <c:v>0.2722222222222222</c:v>
                </c:pt>
                <c:pt idx="4">
                  <c:v>0.33634311512415349</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Range of student services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4.5751633986928102E-2</c:v>
                </c:pt>
                <c:pt idx="1">
                  <c:v>2.8426395939086295E-2</c:v>
                </c:pt>
                <c:pt idx="2">
                  <c:v>2.6109660574412531E-2</c:v>
                </c:pt>
                <c:pt idx="3">
                  <c:v>1.5486725663716814E-2</c:v>
                </c:pt>
                <c:pt idx="4">
                  <c:v>1.1235955056179777E-2</c:v>
                </c:pt>
              </c:numCache>
            </c:numRef>
          </c:val>
          <c:extLst>
            <c:ext xmlns:c16="http://schemas.microsoft.com/office/drawing/2014/chart" uri="{C3380CC4-5D6E-409C-BE32-E72D297353CC}">
              <c16:uniqueId val="{00000000-66E7-419B-9A4A-F25133CF34AF}"/>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7.3529411764705885E-2</c:v>
                </c:pt>
                <c:pt idx="1">
                  <c:v>5.9898477157360401E-2</c:v>
                </c:pt>
                <c:pt idx="2">
                  <c:v>5.2219321148825062E-2</c:v>
                </c:pt>
                <c:pt idx="3">
                  <c:v>2.8761061946902654E-2</c:v>
                </c:pt>
                <c:pt idx="4">
                  <c:v>4.0449438202247195E-2</c:v>
                </c:pt>
              </c:numCache>
            </c:numRef>
          </c:val>
          <c:extLst>
            <c:ext xmlns:c16="http://schemas.microsoft.com/office/drawing/2014/chart" uri="{C3380CC4-5D6E-409C-BE32-E72D297353CC}">
              <c16:uniqueId val="{00000001-66E7-419B-9A4A-F25133CF34AF}"/>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0.21895424836601307</c:v>
                </c:pt>
                <c:pt idx="1">
                  <c:v>0.15939086294416244</c:v>
                </c:pt>
                <c:pt idx="2">
                  <c:v>0.17885117493472585</c:v>
                </c:pt>
                <c:pt idx="3">
                  <c:v>0.22345132743362833</c:v>
                </c:pt>
                <c:pt idx="4">
                  <c:v>0.17977528089887643</c:v>
                </c:pt>
              </c:numCache>
            </c:numRef>
          </c:val>
          <c:extLst>
            <c:ext xmlns:c16="http://schemas.microsoft.com/office/drawing/2014/chart" uri="{C3380CC4-5D6E-409C-BE32-E72D297353CC}">
              <c16:uniqueId val="{00000002-66E7-419B-9A4A-F25133CF34AF}"/>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0.30065359477124182</c:v>
                </c:pt>
                <c:pt idx="1">
                  <c:v>0.37664974619289338</c:v>
                </c:pt>
                <c:pt idx="2">
                  <c:v>0.37075718015665798</c:v>
                </c:pt>
                <c:pt idx="3">
                  <c:v>0.38384955752212391</c:v>
                </c:pt>
                <c:pt idx="4">
                  <c:v>0.36292134831460676</c:v>
                </c:pt>
              </c:numCache>
            </c:numRef>
          </c:val>
          <c:extLst>
            <c:ext xmlns:c16="http://schemas.microsoft.com/office/drawing/2014/chart" uri="{C3380CC4-5D6E-409C-BE32-E72D297353CC}">
              <c16:uniqueId val="{00000003-66E7-419B-9A4A-F25133CF34AF}"/>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0.36111111111111105</c:v>
                </c:pt>
                <c:pt idx="1">
                  <c:v>0.37563451776649748</c:v>
                </c:pt>
                <c:pt idx="2">
                  <c:v>0.37206266318537862</c:v>
                </c:pt>
                <c:pt idx="3">
                  <c:v>0.34845132743362833</c:v>
                </c:pt>
                <c:pt idx="4">
                  <c:v>0.40561797752808987</c:v>
                </c:pt>
              </c:numCache>
            </c:numRef>
          </c:val>
          <c:extLst>
            <c:ext xmlns:c16="http://schemas.microsoft.com/office/drawing/2014/chart" uri="{C3380CC4-5D6E-409C-BE32-E72D297353CC}">
              <c16:uniqueId val="{00000004-66E7-419B-9A4A-F25133CF34AF}"/>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Timetabling</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5.7052297939778132E-2</c:v>
                </c:pt>
                <c:pt idx="1">
                  <c:v>4.6795523906408946E-2</c:v>
                </c:pt>
                <c:pt idx="2">
                  <c:v>4.8429319371727751E-2</c:v>
                </c:pt>
                <c:pt idx="3">
                  <c:v>2.0994475138121547E-2</c:v>
                </c:pt>
                <c:pt idx="4">
                  <c:v>2.828054298642534E-2</c:v>
                </c:pt>
              </c:numCache>
            </c:numRef>
          </c:val>
          <c:extLst>
            <c:ext xmlns:c16="http://schemas.microsoft.com/office/drawing/2014/chart" uri="{C3380CC4-5D6E-409C-BE32-E72D297353CC}">
              <c16:uniqueId val="{00000000-BC67-4D7C-8651-C5437BEAD8CC}"/>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0.14104595879556259</c:v>
                </c:pt>
                <c:pt idx="1">
                  <c:v>9.6642929806714142E-2</c:v>
                </c:pt>
                <c:pt idx="2">
                  <c:v>9.4240837696335081E-2</c:v>
                </c:pt>
                <c:pt idx="3">
                  <c:v>9.1712707182320441E-2</c:v>
                </c:pt>
                <c:pt idx="4">
                  <c:v>6.7873303167420809E-2</c:v>
                </c:pt>
              </c:numCache>
            </c:numRef>
          </c:val>
          <c:extLst>
            <c:ext xmlns:c16="http://schemas.microsoft.com/office/drawing/2014/chart" uri="{C3380CC4-5D6E-409C-BE32-E72D297353CC}">
              <c16:uniqueId val="{00000001-BC67-4D7C-8651-C5437BEAD8CC}"/>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0.16957210776545167</c:v>
                </c:pt>
                <c:pt idx="1">
                  <c:v>0.1525940996948118</c:v>
                </c:pt>
                <c:pt idx="2">
                  <c:v>0.17146596858638743</c:v>
                </c:pt>
                <c:pt idx="3">
                  <c:v>0.19005524861878453</c:v>
                </c:pt>
                <c:pt idx="4">
                  <c:v>0.16289592760180993</c:v>
                </c:pt>
              </c:numCache>
            </c:numRef>
          </c:val>
          <c:extLst>
            <c:ext xmlns:c16="http://schemas.microsoft.com/office/drawing/2014/chart" uri="{C3380CC4-5D6E-409C-BE32-E72D297353CC}">
              <c16:uniqueId val="{00000002-BC67-4D7C-8651-C5437BEAD8CC}"/>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0.36767036450079238</c:v>
                </c:pt>
                <c:pt idx="1">
                  <c:v>0.40081383519837233</c:v>
                </c:pt>
                <c:pt idx="2">
                  <c:v>0.37303664921465968</c:v>
                </c:pt>
                <c:pt idx="3">
                  <c:v>0.4165745856353591</c:v>
                </c:pt>
                <c:pt idx="4">
                  <c:v>0.41402714932126694</c:v>
                </c:pt>
              </c:numCache>
            </c:numRef>
          </c:val>
          <c:extLst>
            <c:ext xmlns:c16="http://schemas.microsoft.com/office/drawing/2014/chart" uri="{C3380CC4-5D6E-409C-BE32-E72D297353CC}">
              <c16:uniqueId val="{00000003-BC67-4D7C-8651-C5437BEAD8CC}"/>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0.26465927099841524</c:v>
                </c:pt>
                <c:pt idx="1">
                  <c:v>0.30315361139369279</c:v>
                </c:pt>
                <c:pt idx="2">
                  <c:v>0.31282722513089006</c:v>
                </c:pt>
                <c:pt idx="3">
                  <c:v>0.28066298342541435</c:v>
                </c:pt>
                <c:pt idx="4">
                  <c:v>0.32692307692307693</c:v>
                </c:pt>
              </c:numCache>
            </c:numRef>
          </c:val>
          <c:extLst>
            <c:ext xmlns:c16="http://schemas.microsoft.com/office/drawing/2014/chart" uri="{C3380CC4-5D6E-409C-BE32-E72D297353CC}">
              <c16:uniqueId val="{00000004-BC67-4D7C-8651-C5437BEAD8CC}"/>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General campus facilities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8.1730769230769232E-2</c:v>
                </c:pt>
                <c:pt idx="1">
                  <c:v>4.8632218844984802E-2</c:v>
                </c:pt>
                <c:pt idx="2">
                  <c:v>6.0526315789473678E-2</c:v>
                </c:pt>
                <c:pt idx="3">
                  <c:v>2.4363233665559248E-2</c:v>
                </c:pt>
                <c:pt idx="4">
                  <c:v>2.1300448430493269E-2</c:v>
                </c:pt>
              </c:numCache>
            </c:numRef>
          </c:val>
          <c:extLst>
            <c:ext xmlns:c16="http://schemas.microsoft.com/office/drawing/2014/chart" uri="{C3380CC4-5D6E-409C-BE32-E72D297353CC}">
              <c16:uniqueId val="{00000000-BA9B-42D3-BA67-DEA1EB73DC52}"/>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0.13461538461538461</c:v>
                </c:pt>
                <c:pt idx="1">
                  <c:v>0.1276595744680851</c:v>
                </c:pt>
                <c:pt idx="2">
                  <c:v>0.10789473684210528</c:v>
                </c:pt>
                <c:pt idx="3">
                  <c:v>8.9700996677740855E-2</c:v>
                </c:pt>
                <c:pt idx="4">
                  <c:v>8.2959641255605371E-2</c:v>
                </c:pt>
              </c:numCache>
            </c:numRef>
          </c:val>
          <c:extLst>
            <c:ext xmlns:c16="http://schemas.microsoft.com/office/drawing/2014/chart" uri="{C3380CC4-5D6E-409C-BE32-E72D297353CC}">
              <c16:uniqueId val="{00000001-BA9B-42D3-BA67-DEA1EB73DC52}"/>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0.20192307692307693</c:v>
                </c:pt>
                <c:pt idx="1">
                  <c:v>0.1641337386018237</c:v>
                </c:pt>
                <c:pt idx="2">
                  <c:v>0.19605263157894737</c:v>
                </c:pt>
                <c:pt idx="3">
                  <c:v>0.21151716500553711</c:v>
                </c:pt>
                <c:pt idx="4">
                  <c:v>0.16143497757847533</c:v>
                </c:pt>
              </c:numCache>
            </c:numRef>
          </c:val>
          <c:extLst>
            <c:ext xmlns:c16="http://schemas.microsoft.com/office/drawing/2014/chart" uri="{C3380CC4-5D6E-409C-BE32-E72D297353CC}">
              <c16:uniqueId val="{00000002-BA9B-42D3-BA67-DEA1EB73DC52}"/>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0.34935897435897428</c:v>
                </c:pt>
                <c:pt idx="1">
                  <c:v>0.37386018237082069</c:v>
                </c:pt>
                <c:pt idx="2">
                  <c:v>0.33552631578947367</c:v>
                </c:pt>
                <c:pt idx="3">
                  <c:v>0.38870431893687707</c:v>
                </c:pt>
                <c:pt idx="4">
                  <c:v>0.39013452914798208</c:v>
                </c:pt>
              </c:numCache>
            </c:numRef>
          </c:val>
          <c:extLst>
            <c:ext xmlns:c16="http://schemas.microsoft.com/office/drawing/2014/chart" uri="{C3380CC4-5D6E-409C-BE32-E72D297353CC}">
              <c16:uniqueId val="{00000003-BA9B-42D3-BA67-DEA1EB73DC52}"/>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0.23237179487179488</c:v>
                </c:pt>
                <c:pt idx="1">
                  <c:v>0.2857142857142857</c:v>
                </c:pt>
                <c:pt idx="2">
                  <c:v>0.3</c:v>
                </c:pt>
                <c:pt idx="3">
                  <c:v>0.2857142857142857</c:v>
                </c:pt>
                <c:pt idx="4">
                  <c:v>0.34417040358744394</c:v>
                </c:pt>
              </c:numCache>
            </c:numRef>
          </c:val>
          <c:extLst>
            <c:ext xmlns:c16="http://schemas.microsoft.com/office/drawing/2014/chart" uri="{C3380CC4-5D6E-409C-BE32-E72D297353CC}">
              <c16:uniqueId val="{00000004-BA9B-42D3-BA67-DEA1EB73DC52}"/>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dPt>
            <c:idx val="0"/>
            <c:bubble3D val="0"/>
            <c:spPr>
              <a:solidFill>
                <a:srgbClr val="188E2E"/>
              </a:solidFill>
              <a:ln w="19050">
                <a:solidFill>
                  <a:schemeClr val="lt1"/>
                </a:solidFill>
              </a:ln>
              <a:effectLst/>
            </c:spPr>
            <c:extLst>
              <c:ext xmlns:c16="http://schemas.microsoft.com/office/drawing/2014/chart" uri="{C3380CC4-5D6E-409C-BE32-E72D297353CC}">
                <c16:uniqueId val="{00000001-328C-47C9-B5DF-01D69E869908}"/>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328C-47C9-B5DF-01D69E869908}"/>
              </c:ext>
            </c:extLst>
          </c:dPt>
          <c:cat>
            <c:strRef>
              <c:f>Sheet1!$A$2:$A$3</c:f>
              <c:strCache>
                <c:ptCount val="2"/>
                <c:pt idx="0">
                  <c:v>Aware</c:v>
                </c:pt>
                <c:pt idx="1">
                  <c:v>Not aware</c:v>
                </c:pt>
              </c:strCache>
            </c:strRef>
          </c:cat>
          <c:val>
            <c:numRef>
              <c:f>Sheet1!$B$2:$B$3</c:f>
              <c:numCache>
                <c:formatCode>0%</c:formatCode>
                <c:ptCount val="2"/>
                <c:pt idx="0">
                  <c:v>0.4</c:v>
                </c:pt>
                <c:pt idx="1">
                  <c:v>0.6</c:v>
                </c:pt>
              </c:numCache>
            </c:numRef>
          </c:val>
          <c:extLst>
            <c:ext xmlns:c16="http://schemas.microsoft.com/office/drawing/2014/chart" uri="{C3380CC4-5D6E-409C-BE32-E72D297353CC}">
              <c16:uniqueId val="{00000004-328C-47C9-B5DF-01D69E869908}"/>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Quality of spaces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6.4976228209191758E-2</c:v>
                </c:pt>
                <c:pt idx="1">
                  <c:v>4.3788187372708759E-2</c:v>
                </c:pt>
                <c:pt idx="2">
                  <c:v>5.4973821989528798E-2</c:v>
                </c:pt>
                <c:pt idx="3">
                  <c:v>2.3255813953488372E-2</c:v>
                </c:pt>
                <c:pt idx="4">
                  <c:v>2.5813692480359151E-2</c:v>
                </c:pt>
              </c:numCache>
            </c:numRef>
          </c:val>
          <c:extLst>
            <c:ext xmlns:c16="http://schemas.microsoft.com/office/drawing/2014/chart" uri="{C3380CC4-5D6E-409C-BE32-E72D297353CC}">
              <c16:uniqueId val="{00000000-E0D3-4733-AC70-D761499DE031}"/>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0.15055467511885895</c:v>
                </c:pt>
                <c:pt idx="1">
                  <c:v>0.10285132382892057</c:v>
                </c:pt>
                <c:pt idx="2">
                  <c:v>0.12041884816753927</c:v>
                </c:pt>
                <c:pt idx="3">
                  <c:v>0.10299003322259136</c:v>
                </c:pt>
                <c:pt idx="4">
                  <c:v>7.407407407407407E-2</c:v>
                </c:pt>
              </c:numCache>
            </c:numRef>
          </c:val>
          <c:extLst>
            <c:ext xmlns:c16="http://schemas.microsoft.com/office/drawing/2014/chart" uri="{C3380CC4-5D6E-409C-BE32-E72D297353CC}">
              <c16:uniqueId val="{00000001-E0D3-4733-AC70-D761499DE0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0.14580031695721077</c:v>
                </c:pt>
                <c:pt idx="1">
                  <c:v>0.17209775967413443</c:v>
                </c:pt>
                <c:pt idx="2">
                  <c:v>0.15837696335078533</c:v>
                </c:pt>
                <c:pt idx="3">
                  <c:v>0.18383167220376526</c:v>
                </c:pt>
                <c:pt idx="4">
                  <c:v>0.16610549943883279</c:v>
                </c:pt>
              </c:numCache>
            </c:numRef>
          </c:val>
          <c:extLst>
            <c:ext xmlns:c16="http://schemas.microsoft.com/office/drawing/2014/chart" uri="{C3380CC4-5D6E-409C-BE32-E72D297353CC}">
              <c16:uniqueId val="{00000002-E0D3-4733-AC70-D761499DE0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0.39302694136291599</c:v>
                </c:pt>
                <c:pt idx="1">
                  <c:v>0.38187372708757633</c:v>
                </c:pt>
                <c:pt idx="2">
                  <c:v>0.36256544502617799</c:v>
                </c:pt>
                <c:pt idx="3">
                  <c:v>0.42081949058693247</c:v>
                </c:pt>
                <c:pt idx="4">
                  <c:v>0.37934904601571268</c:v>
                </c:pt>
              </c:numCache>
            </c:numRef>
          </c:val>
          <c:extLst>
            <c:ext xmlns:c16="http://schemas.microsoft.com/office/drawing/2014/chart" uri="{C3380CC4-5D6E-409C-BE32-E72D297353CC}">
              <c16:uniqueId val="{00000003-E0D3-4733-AC70-D761499DE0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0.24564183835182252</c:v>
                </c:pt>
                <c:pt idx="1">
                  <c:v>0.29938900203665986</c:v>
                </c:pt>
                <c:pt idx="2">
                  <c:v>0.30366492146596857</c:v>
                </c:pt>
                <c:pt idx="3">
                  <c:v>0.26910299003322258</c:v>
                </c:pt>
                <c:pt idx="4">
                  <c:v>0.35465768799102126</c:v>
                </c:pt>
              </c:numCache>
            </c:numRef>
          </c:val>
          <c:extLst>
            <c:ext xmlns:c16="http://schemas.microsoft.com/office/drawing/2014/chart" uri="{C3380CC4-5D6E-409C-BE32-E72D297353CC}">
              <c16:uniqueId val="{00000004-E0D3-4733-AC70-D761499DE0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Enrolment/administration processes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9.7444089456869012E-2</c:v>
                </c:pt>
                <c:pt idx="1">
                  <c:v>7.6923076923076927E-2</c:v>
                </c:pt>
                <c:pt idx="2">
                  <c:v>5.8823529411764698E-2</c:v>
                </c:pt>
                <c:pt idx="3">
                  <c:v>2.7777777777777776E-2</c:v>
                </c:pt>
                <c:pt idx="4">
                  <c:v>3.7037037037037035E-2</c:v>
                </c:pt>
              </c:numCache>
            </c:numRef>
          </c:val>
          <c:extLst>
            <c:ext xmlns:c16="http://schemas.microsoft.com/office/drawing/2014/chart" uri="{C3380CC4-5D6E-409C-BE32-E72D297353CC}">
              <c16:uniqueId val="{00000000-FF1C-4174-9733-2FEE87D5BBD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0.13099041533546327</c:v>
                </c:pt>
                <c:pt idx="1">
                  <c:v>0.12449392712550607</c:v>
                </c:pt>
                <c:pt idx="2">
                  <c:v>0.10196078431372549</c:v>
                </c:pt>
                <c:pt idx="3">
                  <c:v>7.7777777777777779E-2</c:v>
                </c:pt>
                <c:pt idx="4">
                  <c:v>6.3973063973063973E-2</c:v>
                </c:pt>
              </c:numCache>
            </c:numRef>
          </c:val>
          <c:extLst>
            <c:ext xmlns:c16="http://schemas.microsoft.com/office/drawing/2014/chart" uri="{C3380CC4-5D6E-409C-BE32-E72D297353CC}">
              <c16:uniqueId val="{00000001-FF1C-4174-9733-2FEE87D5BBD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0.19329073482428114</c:v>
                </c:pt>
                <c:pt idx="1">
                  <c:v>0.17105263157894737</c:v>
                </c:pt>
                <c:pt idx="2">
                  <c:v>0.17516339869281045</c:v>
                </c:pt>
                <c:pt idx="3">
                  <c:v>0.20666666666666667</c:v>
                </c:pt>
                <c:pt idx="4">
                  <c:v>0.16722783389450055</c:v>
                </c:pt>
              </c:numCache>
            </c:numRef>
          </c:val>
          <c:extLst>
            <c:ext xmlns:c16="http://schemas.microsoft.com/office/drawing/2014/chart" uri="{C3380CC4-5D6E-409C-BE32-E72D297353CC}">
              <c16:uniqueId val="{00000002-FF1C-4174-9733-2FEE87D5BBD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0.31629392971246006</c:v>
                </c:pt>
                <c:pt idx="1">
                  <c:v>0.35222672064777327</c:v>
                </c:pt>
                <c:pt idx="2">
                  <c:v>0.34901960784313724</c:v>
                </c:pt>
                <c:pt idx="3">
                  <c:v>0.39666666666666667</c:v>
                </c:pt>
                <c:pt idx="4">
                  <c:v>0.36363636363636365</c:v>
                </c:pt>
              </c:numCache>
            </c:numRef>
          </c:val>
          <c:extLst>
            <c:ext xmlns:c16="http://schemas.microsoft.com/office/drawing/2014/chart" uri="{C3380CC4-5D6E-409C-BE32-E72D297353CC}">
              <c16:uniqueId val="{00000003-FF1C-4174-9733-2FEE87D5BBD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0.26198083067092653</c:v>
                </c:pt>
                <c:pt idx="1">
                  <c:v>0.27530364372469635</c:v>
                </c:pt>
                <c:pt idx="2">
                  <c:v>0.31503267973856208</c:v>
                </c:pt>
                <c:pt idx="3">
                  <c:v>0.2911111111111111</c:v>
                </c:pt>
                <c:pt idx="4">
                  <c:v>0.36812570145903478</c:v>
                </c:pt>
              </c:numCache>
            </c:numRef>
          </c:val>
          <c:extLst>
            <c:ext xmlns:c16="http://schemas.microsoft.com/office/drawing/2014/chart" uri="{C3380CC4-5D6E-409C-BE32-E72D297353CC}">
              <c16:uniqueId val="{00000004-FF1C-4174-9733-2FEE87D5BBDD}"/>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t>NPS for new and returning students</a:t>
            </a:r>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lineChart>
        <c:grouping val="standard"/>
        <c:varyColors val="0"/>
        <c:ser>
          <c:idx val="0"/>
          <c:order val="0"/>
          <c:tx>
            <c:strRef>
              <c:f>Sheet1!$B$1</c:f>
              <c:strCache>
                <c:ptCount val="1"/>
                <c:pt idx="0">
                  <c:v>Returning student 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pt idx="11">
                  <c:v>Sem 2 
2020</c:v>
                </c:pt>
              </c:strCache>
            </c:strRef>
          </c:cat>
          <c:val>
            <c:numRef>
              <c:f>Sheet1!$B$2:$B$13</c:f>
              <c:numCache>
                <c:formatCode>General</c:formatCode>
                <c:ptCount val="12"/>
                <c:pt idx="0">
                  <c:v>14</c:v>
                </c:pt>
                <c:pt idx="1">
                  <c:v>9</c:v>
                </c:pt>
                <c:pt idx="2">
                  <c:v>2</c:v>
                </c:pt>
                <c:pt idx="3">
                  <c:v>6</c:v>
                </c:pt>
                <c:pt idx="5" formatCode="0">
                  <c:v>-1.5783540022547906</c:v>
                </c:pt>
                <c:pt idx="6" formatCode="0">
                  <c:v>4.39453125</c:v>
                </c:pt>
                <c:pt idx="7" formatCode="0">
                  <c:v>-2.9150823827629888</c:v>
                </c:pt>
                <c:pt idx="8" formatCode="0">
                  <c:v>8.0171796707229763</c:v>
                </c:pt>
                <c:pt idx="9" formatCode="0">
                  <c:v>11.663286004056797</c:v>
                </c:pt>
                <c:pt idx="10" formatCode="0">
                  <c:v>19.02086677367576</c:v>
                </c:pt>
                <c:pt idx="11" formatCode="0">
                  <c:v>22.741194486983201</c:v>
                </c:pt>
              </c:numCache>
            </c:numRef>
          </c:val>
          <c:smooth val="0"/>
          <c:extLst>
            <c:ext xmlns:c16="http://schemas.microsoft.com/office/drawing/2014/chart" uri="{C3380CC4-5D6E-409C-BE32-E72D297353CC}">
              <c16:uniqueId val="{00000000-734D-4758-AB96-E74AC447CFC6}"/>
            </c:ext>
          </c:extLst>
        </c:ser>
        <c:ser>
          <c:idx val="1"/>
          <c:order val="1"/>
          <c:tx>
            <c:strRef>
              <c:f>Sheet1!$C$1</c:f>
              <c:strCache>
                <c:ptCount val="1"/>
                <c:pt idx="0">
                  <c:v>New student NPS</c:v>
                </c:pt>
              </c:strCache>
            </c:strRef>
          </c:tx>
          <c:spPr>
            <a:ln w="28575" cap="rnd">
              <a:solidFill>
                <a:srgbClr val="C00000"/>
              </a:solidFill>
              <a:prstDash val="solid"/>
              <a:round/>
            </a:ln>
            <a:effectLst/>
          </c:spPr>
          <c:marker>
            <c:symbol val="none"/>
          </c:marker>
          <c:dPt>
            <c:idx val="5"/>
            <c:marker>
              <c:symbol val="circle"/>
              <c:size val="5"/>
              <c:spPr>
                <a:solidFill>
                  <a:srgbClr val="C00000"/>
                </a:solidFill>
                <a:ln w="9525">
                  <a:noFill/>
                  <a:prstDash val="solid"/>
                </a:ln>
                <a:effectLst/>
              </c:spPr>
            </c:marker>
            <c:bubble3D val="0"/>
            <c:spPr>
              <a:ln w="28575" cap="rnd">
                <a:noFill/>
                <a:prstDash val="solid"/>
                <a:round/>
              </a:ln>
              <a:effectLst/>
            </c:spPr>
            <c:extLst>
              <c:ext xmlns:c16="http://schemas.microsoft.com/office/drawing/2014/chart" uri="{C3380CC4-5D6E-409C-BE32-E72D297353CC}">
                <c16:uniqueId val="{00000001-7580-4017-8A0D-D7602B8ECB0A}"/>
              </c:ext>
            </c:extLst>
          </c:dPt>
          <c:dPt>
            <c:idx val="8"/>
            <c:marker>
              <c:symbol val="none"/>
            </c:marker>
            <c:bubble3D val="0"/>
            <c:extLst>
              <c:ext xmlns:c16="http://schemas.microsoft.com/office/drawing/2014/chart" uri="{C3380CC4-5D6E-409C-BE32-E72D297353CC}">
                <c16:uniqueId val="{00000000-B4C2-4444-9685-FFEF39A7823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pt idx="11">
                  <c:v>Sem 2 
2020</c:v>
                </c:pt>
              </c:strCache>
            </c:strRef>
          </c:cat>
          <c:val>
            <c:numRef>
              <c:f>Sheet1!$C$2:$C$13</c:f>
              <c:numCache>
                <c:formatCode>0</c:formatCode>
                <c:ptCount val="12"/>
                <c:pt idx="0">
                  <c:v>29</c:v>
                </c:pt>
                <c:pt idx="1">
                  <c:v>29</c:v>
                </c:pt>
                <c:pt idx="2">
                  <c:v>32</c:v>
                </c:pt>
                <c:pt idx="3">
                  <c:v>27</c:v>
                </c:pt>
                <c:pt idx="5">
                  <c:v>17.241379310344815</c:v>
                </c:pt>
                <c:pt idx="8">
                  <c:v>35.524652338811585</c:v>
                </c:pt>
                <c:pt idx="9">
                  <c:v>33.887043189368761</c:v>
                </c:pt>
                <c:pt idx="10">
                  <c:v>33.248081841432253</c:v>
                </c:pt>
                <c:pt idx="11">
                  <c:v>37.917485265225899</c:v>
                </c:pt>
              </c:numCache>
            </c:numRef>
          </c:val>
          <c:smooth val="0"/>
          <c:extLst>
            <c:ext xmlns:c16="http://schemas.microsoft.com/office/drawing/2014/chart" uri="{C3380CC4-5D6E-409C-BE32-E72D297353CC}">
              <c16:uniqueId val="{00000001-734D-4758-AB96-E74AC447CFC6}"/>
            </c:ext>
          </c:extLst>
        </c:ser>
        <c:dLbls>
          <c:showLegendKey val="0"/>
          <c:showVal val="0"/>
          <c:showCatName val="0"/>
          <c:showSerName val="0"/>
          <c:showPercent val="0"/>
          <c:showBubbleSize val="0"/>
        </c:dLbls>
        <c:smooth val="0"/>
        <c:axId val="579288200"/>
        <c:axId val="579288528"/>
      </c:lineChart>
      <c:catAx>
        <c:axId val="57928820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528"/>
        <c:crosses val="autoZero"/>
        <c:auto val="1"/>
        <c:lblAlgn val="ctr"/>
        <c:lblOffset val="100"/>
        <c:noMultiLvlLbl val="0"/>
      </c:catAx>
      <c:valAx>
        <c:axId val="579288528"/>
        <c:scaling>
          <c:orientation val="minMax"/>
          <c:max val="45"/>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792882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b="0" i="0" baseline="0" dirty="0">
                <a:effectLst/>
              </a:rPr>
              <a:t>NPS for new and returning students by group</a:t>
            </a:r>
            <a:endParaRPr lang="en-NZ" sz="1400" dirty="0">
              <a:effectLst/>
            </a:endParaRPr>
          </a:p>
        </c:rich>
      </c:tx>
      <c:layout>
        <c:manualLayout>
          <c:xMode val="edge"/>
          <c:yMode val="edge"/>
          <c:x val="1.6081780986168209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clustered"/>
        <c:varyColors val="0"/>
        <c:ser>
          <c:idx val="0"/>
          <c:order val="0"/>
          <c:tx>
            <c:strRef>
              <c:f>Sheet1!$B$1</c:f>
              <c:strCache>
                <c:ptCount val="1"/>
                <c:pt idx="0">
                  <c:v>Returning student NPS</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Māori</c:v>
                </c:pt>
                <c:pt idx="1">
                  <c:v>Pacific</c:v>
                </c:pt>
                <c:pt idx="2">
                  <c:v>International</c:v>
                </c:pt>
                <c:pt idx="3">
                  <c:v>Under 25</c:v>
                </c:pt>
                <c:pt idx="4">
                  <c:v>Applied Business</c:v>
                </c:pt>
                <c:pt idx="5">
                  <c:v>Architecture</c:v>
                </c:pt>
                <c:pt idx="6">
                  <c:v>Bridgepoint</c:v>
                </c:pt>
                <c:pt idx="7">
                  <c:v>Building Construction</c:v>
                </c:pt>
                <c:pt idx="8">
                  <c:v>Community Studies</c:v>
                </c:pt>
                <c:pt idx="9">
                  <c:v>Computing, Electrical &amp; Applied Tech.</c:v>
                </c:pt>
                <c:pt idx="10">
                  <c:v>Creative Industries</c:v>
                </c:pt>
                <c:pt idx="11">
                  <c:v>Environmental &amp; Animal Sciences</c:v>
                </c:pt>
                <c:pt idx="12">
                  <c:v>Healthcare &amp; Social Practice</c:v>
                </c:pt>
                <c:pt idx="13">
                  <c:v>Trades &amp; Services</c:v>
                </c:pt>
              </c:strCache>
            </c:strRef>
          </c:cat>
          <c:val>
            <c:numRef>
              <c:f>Sheet1!$B$2:$B$15</c:f>
              <c:numCache>
                <c:formatCode>0</c:formatCode>
                <c:ptCount val="14"/>
                <c:pt idx="0">
                  <c:v>30.188679245283019</c:v>
                </c:pt>
                <c:pt idx="1">
                  <c:v>37.727272727272691</c:v>
                </c:pt>
                <c:pt idx="2">
                  <c:v>24.423963133640555</c:v>
                </c:pt>
                <c:pt idx="3">
                  <c:v>23.429541595925279</c:v>
                </c:pt>
                <c:pt idx="4">
                  <c:v>40.310077519379853</c:v>
                </c:pt>
                <c:pt idx="5">
                  <c:v>0.96153846153846034</c:v>
                </c:pt>
                <c:pt idx="6">
                  <c:v>40.196078431372541</c:v>
                </c:pt>
                <c:pt idx="7">
                  <c:v>4.5296167247386743</c:v>
                </c:pt>
                <c:pt idx="8">
                  <c:v>10.76923076923077</c:v>
                </c:pt>
                <c:pt idx="9">
                  <c:v>34.07407407407409</c:v>
                </c:pt>
                <c:pt idx="10">
                  <c:v>17.721518987341774</c:v>
                </c:pt>
                <c:pt idx="11">
                  <c:v>25</c:v>
                </c:pt>
                <c:pt idx="12">
                  <c:v>35.449735449735449</c:v>
                </c:pt>
                <c:pt idx="13">
                  <c:v>30.76923076923077</c:v>
                </c:pt>
              </c:numCache>
            </c:numRef>
          </c:val>
          <c:extLst>
            <c:ext xmlns:c16="http://schemas.microsoft.com/office/drawing/2014/chart" uri="{C3380CC4-5D6E-409C-BE32-E72D297353CC}">
              <c16:uniqueId val="{00000000-C15B-4001-A348-46742F673F60}"/>
            </c:ext>
          </c:extLst>
        </c:ser>
        <c:ser>
          <c:idx val="1"/>
          <c:order val="1"/>
          <c:tx>
            <c:strRef>
              <c:f>Sheet1!$C$1</c:f>
              <c:strCache>
                <c:ptCount val="1"/>
                <c:pt idx="0">
                  <c:v>New student NPS</c:v>
                </c:pt>
              </c:strCache>
            </c:strRef>
          </c:tx>
          <c:spPr>
            <a:solidFill>
              <a:srgbClr val="C00000"/>
            </a:solidFill>
            <a:ln>
              <a:noFill/>
            </a:ln>
            <a:effectLst/>
          </c:spPr>
          <c:invertIfNegative val="0"/>
          <c:dLbls>
            <c:dLbl>
              <c:idx val="2"/>
              <c:tx>
                <c:rich>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700"/>
                      <a:t>N/A</a:t>
                    </a:r>
                    <a:endParaRPr lang="en-US" sz="700" dirty="0"/>
                  </a:p>
                </c:rich>
              </c:tx>
              <c:spPr>
                <a:noFill/>
                <a:ln>
                  <a:noFill/>
                </a:ln>
                <a:effectLst/>
              </c:spPr>
              <c:txPr>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B5-4D6B-B665-B7C9BB9FC84B}"/>
                </c:ext>
              </c:extLst>
            </c:dLbl>
            <c:dLbl>
              <c:idx val="5"/>
              <c:tx>
                <c:rich>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700"/>
                      <a:t>N/A</a:t>
                    </a:r>
                    <a:endParaRPr lang="en-US" sz="700" dirty="0"/>
                  </a:p>
                </c:rich>
              </c:tx>
              <c:spPr>
                <a:noFill/>
                <a:ln>
                  <a:noFill/>
                </a:ln>
                <a:effectLst/>
              </c:spPr>
              <c:txPr>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B5-4D6B-B665-B7C9BB9FC84B}"/>
                </c:ext>
              </c:extLst>
            </c:dLbl>
            <c:dLbl>
              <c:idx val="8"/>
              <c:tx>
                <c:rich>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700"/>
                      <a:t>N/A</a:t>
                    </a:r>
                    <a:endParaRPr lang="en-US" sz="700" dirty="0"/>
                  </a:p>
                </c:rich>
              </c:tx>
              <c:spPr>
                <a:noFill/>
                <a:ln>
                  <a:noFill/>
                </a:ln>
                <a:effectLst/>
              </c:spPr>
              <c:txPr>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72-4A6A-A3CD-3D430B546C4A}"/>
                </c:ext>
              </c:extLst>
            </c:dLbl>
            <c:dLbl>
              <c:idx val="10"/>
              <c:tx>
                <c:rich>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700"/>
                      <a:t>N/A</a:t>
                    </a:r>
                    <a:endParaRPr lang="en-US" sz="700" dirty="0"/>
                  </a:p>
                </c:rich>
              </c:tx>
              <c:spPr>
                <a:noFill/>
                <a:ln>
                  <a:noFill/>
                </a:ln>
                <a:effectLst/>
              </c:spPr>
              <c:txPr>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B5-4D6B-B665-B7C9BB9FC84B}"/>
                </c:ext>
              </c:extLst>
            </c:dLbl>
            <c:dLbl>
              <c:idx val="11"/>
              <c:tx>
                <c:rich>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700"/>
                      <a:t>N/A</a:t>
                    </a:r>
                    <a:endParaRPr lang="en-US" sz="700" dirty="0"/>
                  </a:p>
                </c:rich>
              </c:tx>
              <c:spPr>
                <a:noFill/>
                <a:ln>
                  <a:noFill/>
                </a:ln>
                <a:effectLst/>
              </c:spPr>
              <c:txPr>
                <a:bodyPr rot="0" spcFirstLastPara="1" vertOverflow="ellipsis" vert="horz" wrap="square" anchor="ctr" anchorCtr="1"/>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B5-4D6B-B665-B7C9BB9FC84B}"/>
                </c:ext>
              </c:extLst>
            </c:dLbl>
            <c:spPr>
              <a:noFill/>
              <a:ln>
                <a:noFill/>
              </a:ln>
              <a:effectLst/>
            </c:spPr>
            <c:txPr>
              <a:bodyPr rot="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Māori</c:v>
                </c:pt>
                <c:pt idx="1">
                  <c:v>Pacific</c:v>
                </c:pt>
                <c:pt idx="2">
                  <c:v>International</c:v>
                </c:pt>
                <c:pt idx="3">
                  <c:v>Under 25</c:v>
                </c:pt>
                <c:pt idx="4">
                  <c:v>Applied Business</c:v>
                </c:pt>
                <c:pt idx="5">
                  <c:v>Architecture</c:v>
                </c:pt>
                <c:pt idx="6">
                  <c:v>Bridgepoint</c:v>
                </c:pt>
                <c:pt idx="7">
                  <c:v>Building Construction</c:v>
                </c:pt>
                <c:pt idx="8">
                  <c:v>Community Studies</c:v>
                </c:pt>
                <c:pt idx="9">
                  <c:v>Computing, Electrical &amp; Applied Tech.</c:v>
                </c:pt>
                <c:pt idx="10">
                  <c:v>Creative Industries</c:v>
                </c:pt>
                <c:pt idx="11">
                  <c:v>Environmental &amp; Animal Sciences</c:v>
                </c:pt>
                <c:pt idx="12">
                  <c:v>Healthcare &amp; Social Practice</c:v>
                </c:pt>
                <c:pt idx="13">
                  <c:v>Trades &amp; Services</c:v>
                </c:pt>
              </c:strCache>
            </c:strRef>
          </c:cat>
          <c:val>
            <c:numRef>
              <c:f>Sheet1!$C$2:$C$15</c:f>
              <c:numCache>
                <c:formatCode>0</c:formatCode>
                <c:ptCount val="14"/>
                <c:pt idx="0">
                  <c:v>61.224489795918387</c:v>
                </c:pt>
                <c:pt idx="1">
                  <c:v>53.424657534246577</c:v>
                </c:pt>
                <c:pt idx="2">
                  <c:v>0</c:v>
                </c:pt>
                <c:pt idx="3">
                  <c:v>32.608695652173957</c:v>
                </c:pt>
                <c:pt idx="4">
                  <c:v>55.000000000000007</c:v>
                </c:pt>
                <c:pt idx="5">
                  <c:v>0</c:v>
                </c:pt>
                <c:pt idx="6">
                  <c:v>39.361702127659569</c:v>
                </c:pt>
                <c:pt idx="7">
                  <c:v>31.578947368421055</c:v>
                </c:pt>
                <c:pt idx="8">
                  <c:v>0</c:v>
                </c:pt>
                <c:pt idx="9">
                  <c:v>24.390243902439028</c:v>
                </c:pt>
                <c:pt idx="10">
                  <c:v>0</c:v>
                </c:pt>
                <c:pt idx="11">
                  <c:v>0</c:v>
                </c:pt>
                <c:pt idx="12">
                  <c:v>44.680851063829792</c:v>
                </c:pt>
                <c:pt idx="13">
                  <c:v>38.596491228070171</c:v>
                </c:pt>
              </c:numCache>
            </c:numRef>
          </c:val>
          <c:extLst>
            <c:ext xmlns:c16="http://schemas.microsoft.com/office/drawing/2014/chart" uri="{C3380CC4-5D6E-409C-BE32-E72D297353CC}">
              <c16:uniqueId val="{00000001-C15B-4001-A348-46742F673F60}"/>
            </c:ext>
          </c:extLst>
        </c:ser>
        <c:dLbls>
          <c:showLegendKey val="0"/>
          <c:showVal val="0"/>
          <c:showCatName val="0"/>
          <c:showSerName val="0"/>
          <c:showPercent val="0"/>
          <c:showBubbleSize val="0"/>
        </c:dLbls>
        <c:gapWidth val="150"/>
        <c:overlap val="-27"/>
        <c:axId val="1079544544"/>
        <c:axId val="1079554112"/>
      </c:barChart>
      <c:catAx>
        <c:axId val="1079544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079554112"/>
        <c:crosses val="autoZero"/>
        <c:auto val="1"/>
        <c:lblAlgn val="ctr"/>
        <c:lblOffset val="100"/>
        <c:noMultiLvlLbl val="0"/>
      </c:catAx>
      <c:valAx>
        <c:axId val="1079554112"/>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079544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t>Reasons for net promoter score</a:t>
            </a:r>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15384615384615385"/>
          <c:y val="0.31892027264663103"/>
          <c:w val="0.70329670329670335"/>
          <c:h val="0.68107972735336897"/>
        </c:manualLayout>
      </c:layout>
      <c:barChart>
        <c:barDir val="bar"/>
        <c:grouping val="percentStacked"/>
        <c:varyColors val="0"/>
        <c:ser>
          <c:idx val="0"/>
          <c:order val="0"/>
          <c:tx>
            <c:strRef>
              <c:f>Sheet1!$B$1</c:f>
              <c:strCache>
                <c:ptCount val="1"/>
                <c:pt idx="0">
                  <c:v>Detractors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0.14538310412573674</c:v>
                </c:pt>
              </c:numCache>
            </c:numRef>
          </c:val>
          <c:extLst>
            <c:ext xmlns:c16="http://schemas.microsoft.com/office/drawing/2014/chart" uri="{C3380CC4-5D6E-409C-BE32-E72D297353CC}">
              <c16:uniqueId val="{00000000-AF7D-4C86-B5DC-EA46870B258E}"/>
            </c:ext>
          </c:extLst>
        </c:ser>
        <c:ser>
          <c:idx val="1"/>
          <c:order val="1"/>
          <c:tx>
            <c:strRef>
              <c:f>Sheet1!$C$1</c:f>
              <c:strCache>
                <c:ptCount val="1"/>
                <c:pt idx="0">
                  <c:v>Passives</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0.33005893909626721</c:v>
                </c:pt>
              </c:numCache>
            </c:numRef>
          </c:val>
          <c:extLst>
            <c:ext xmlns:c16="http://schemas.microsoft.com/office/drawing/2014/chart" uri="{C3380CC4-5D6E-409C-BE32-E72D297353CC}">
              <c16:uniqueId val="{00000001-AF7D-4C86-B5DC-EA46870B258E}"/>
            </c:ext>
          </c:extLst>
        </c:ser>
        <c:ser>
          <c:idx val="2"/>
          <c:order val="2"/>
          <c:tx>
            <c:strRef>
              <c:f>Sheet1!$D$1</c:f>
              <c:strCache>
                <c:ptCount val="1"/>
                <c:pt idx="0">
                  <c:v>Promoters</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0.5245579567779961</c:v>
                </c:pt>
              </c:numCache>
            </c:numRef>
          </c:val>
          <c:extLst>
            <c:ext xmlns:c16="http://schemas.microsoft.com/office/drawing/2014/chart" uri="{C3380CC4-5D6E-409C-BE32-E72D297353CC}">
              <c16:uniqueId val="{00000002-AF7D-4C86-B5DC-EA46870B258E}"/>
            </c:ext>
          </c:extLst>
        </c:ser>
        <c:dLbls>
          <c:showLegendKey val="0"/>
          <c:showVal val="0"/>
          <c:showCatName val="0"/>
          <c:showSerName val="0"/>
          <c:showPercent val="0"/>
          <c:showBubbleSize val="0"/>
        </c:dLbls>
        <c:gapWidth val="80"/>
        <c:overlap val="100"/>
        <c:axId val="230975680"/>
        <c:axId val="230978960"/>
      </c:barChart>
      <c:catAx>
        <c:axId val="230975680"/>
        <c:scaling>
          <c:orientation val="minMax"/>
        </c:scaling>
        <c:delete val="0"/>
        <c:axPos val="l"/>
        <c:numFmt formatCode="General" sourceLinked="1"/>
        <c:majorTickMark val="none"/>
        <c:minorTickMark val="none"/>
        <c:tickLblPos val="none"/>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30978960"/>
        <c:crosses val="autoZero"/>
        <c:auto val="1"/>
        <c:lblAlgn val="ctr"/>
        <c:lblOffset val="100"/>
        <c:noMultiLvlLbl val="0"/>
      </c:catAx>
      <c:valAx>
        <c:axId val="230978960"/>
        <c:scaling>
          <c:orientation val="minMax"/>
        </c:scaling>
        <c:delete val="0"/>
        <c:axPos val="b"/>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30975680"/>
        <c:crosses val="autoZero"/>
        <c:crossBetween val="between"/>
      </c:valAx>
      <c:spPr>
        <a:noFill/>
        <a:ln>
          <a:noFill/>
        </a:ln>
        <a:effectLst/>
      </c:spPr>
    </c:plotArea>
    <c:legend>
      <c:legendPos val="t"/>
      <c:layout>
        <c:manualLayout>
          <c:xMode val="edge"/>
          <c:yMode val="edge"/>
          <c:x val="0.33119099123598561"/>
          <c:y val="0.25881896099001911"/>
          <c:w val="0.33761801752802878"/>
          <c:h val="0.16408493943490729"/>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Teaching quality</c:v>
                </c:pt>
                <c:pt idx="1">
                  <c:v>Course structure</c:v>
                </c:pt>
                <c:pt idx="2">
                  <c:v>Course organisation</c:v>
                </c:pt>
                <c:pt idx="3">
                  <c:v>Communication</c:v>
                </c:pt>
                <c:pt idx="4">
                  <c:v>Campus facilities</c:v>
                </c:pt>
                <c:pt idx="5">
                  <c:v>Student life/culture/environment</c:v>
                </c:pt>
                <c:pt idx="6">
                  <c:v>Quality of the classrooms/labs</c:v>
                </c:pt>
                <c:pt idx="7">
                  <c:v>Student support services</c:v>
                </c:pt>
                <c:pt idx="8">
                  <c:v>Enrolment process</c:v>
                </c:pt>
                <c:pt idx="9">
                  <c:v>Administration</c:v>
                </c:pt>
                <c:pt idx="10">
                  <c:v>Value for money</c:v>
                </c:pt>
                <c:pt idx="11">
                  <c:v>Other</c:v>
                </c:pt>
              </c:strCache>
            </c:strRef>
          </c:cat>
          <c:val>
            <c:numRef>
              <c:f>Sheet1!$B$2:$B$13</c:f>
              <c:numCache>
                <c:formatCode>###0%</c:formatCode>
                <c:ptCount val="12"/>
                <c:pt idx="0">
                  <c:v>0.51282051282051277</c:v>
                </c:pt>
                <c:pt idx="1">
                  <c:v>0.38461538461538469</c:v>
                </c:pt>
                <c:pt idx="2">
                  <c:v>0.35897435897435898</c:v>
                </c:pt>
                <c:pt idx="3">
                  <c:v>0.33333333333333326</c:v>
                </c:pt>
                <c:pt idx="4">
                  <c:v>0.30769230769230771</c:v>
                </c:pt>
                <c:pt idx="5">
                  <c:v>0.30769230769230771</c:v>
                </c:pt>
                <c:pt idx="6">
                  <c:v>0.23076923076923075</c:v>
                </c:pt>
                <c:pt idx="7">
                  <c:v>0.23076923076923075</c:v>
                </c:pt>
                <c:pt idx="8">
                  <c:v>0.20512820512820512</c:v>
                </c:pt>
                <c:pt idx="9">
                  <c:v>0.17948717948717949</c:v>
                </c:pt>
                <c:pt idx="10">
                  <c:v>0.15384615384615385</c:v>
                </c:pt>
                <c:pt idx="11">
                  <c:v>0.12820512820512819</c:v>
                </c:pt>
              </c:numCache>
            </c:numRef>
          </c:val>
          <c:extLst>
            <c:ext xmlns:c16="http://schemas.microsoft.com/office/drawing/2014/chart" uri="{C3380CC4-5D6E-409C-BE32-E72D297353CC}">
              <c16:uniqueId val="{00000000-478B-4E98-AD47-8805CA0AC6A0}"/>
            </c:ext>
          </c:extLst>
        </c:ser>
        <c:dLbls>
          <c:showLegendKey val="0"/>
          <c:showVal val="0"/>
          <c:showCatName val="0"/>
          <c:showSerName val="0"/>
          <c:showPercent val="0"/>
          <c:showBubbleSize val="0"/>
        </c:dLbls>
        <c:gapWidth val="80"/>
        <c:axId val="471568008"/>
        <c:axId val="471570304"/>
      </c:barChart>
      <c:catAx>
        <c:axId val="471568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70304"/>
        <c:crosses val="autoZero"/>
        <c:auto val="1"/>
        <c:lblAlgn val="ctr"/>
        <c:lblOffset val="100"/>
        <c:noMultiLvlLbl val="0"/>
      </c:catAx>
      <c:valAx>
        <c:axId val="471570304"/>
        <c:scaling>
          <c:orientation val="minMax"/>
          <c:max val="0.9"/>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680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97433862433865"/>
          <c:y val="4.952429029954928E-2"/>
          <c:w val="0.43075052910052908"/>
          <c:h val="0.9009514194009014"/>
        </c:manualLayout>
      </c:layout>
      <c:barChart>
        <c:barDir val="bar"/>
        <c:grouping val="clustered"/>
        <c:varyColors val="0"/>
        <c:ser>
          <c:idx val="0"/>
          <c:order val="0"/>
          <c:tx>
            <c:strRef>
              <c:f>Sheet1!$B$1</c:f>
              <c:strCache>
                <c:ptCount val="1"/>
                <c:pt idx="0">
                  <c:v>Series 1</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Teaching quality</c:v>
                </c:pt>
                <c:pt idx="1">
                  <c:v>Communication</c:v>
                </c:pt>
                <c:pt idx="2">
                  <c:v>Student support services</c:v>
                </c:pt>
                <c:pt idx="3">
                  <c:v>Course structure</c:v>
                </c:pt>
                <c:pt idx="4">
                  <c:v>Course organisation</c:v>
                </c:pt>
                <c:pt idx="5">
                  <c:v>Campus facilities</c:v>
                </c:pt>
                <c:pt idx="6">
                  <c:v>Student life/culture/environment</c:v>
                </c:pt>
                <c:pt idx="7">
                  <c:v>Quality of the classrooms/labs</c:v>
                </c:pt>
                <c:pt idx="8">
                  <c:v>Enrolment process</c:v>
                </c:pt>
                <c:pt idx="9">
                  <c:v>Value for money</c:v>
                </c:pt>
                <c:pt idx="10">
                  <c:v>Administration</c:v>
                </c:pt>
                <c:pt idx="11">
                  <c:v>Other</c:v>
                </c:pt>
              </c:strCache>
            </c:strRef>
          </c:cat>
          <c:val>
            <c:numRef>
              <c:f>Sheet1!$B$2:$B$13</c:f>
              <c:numCache>
                <c:formatCode>###0%</c:formatCode>
                <c:ptCount val="12"/>
                <c:pt idx="0">
                  <c:v>0.78947368421052633</c:v>
                </c:pt>
                <c:pt idx="1">
                  <c:v>0.66081871345029242</c:v>
                </c:pt>
                <c:pt idx="2">
                  <c:v>0.64912280701754388</c:v>
                </c:pt>
                <c:pt idx="3">
                  <c:v>0.64327485380116955</c:v>
                </c:pt>
                <c:pt idx="4">
                  <c:v>0.60233918128654973</c:v>
                </c:pt>
                <c:pt idx="5">
                  <c:v>0.60233918128654973</c:v>
                </c:pt>
                <c:pt idx="6">
                  <c:v>0.58479532163742687</c:v>
                </c:pt>
                <c:pt idx="7">
                  <c:v>0.54385964912280704</c:v>
                </c:pt>
                <c:pt idx="8">
                  <c:v>0.46783625730994144</c:v>
                </c:pt>
                <c:pt idx="9">
                  <c:v>0.45029239766081874</c:v>
                </c:pt>
                <c:pt idx="10">
                  <c:v>0.3742690058479532</c:v>
                </c:pt>
                <c:pt idx="11">
                  <c:v>2.3391812865497075E-2</c:v>
                </c:pt>
              </c:numCache>
            </c:numRef>
          </c:val>
          <c:extLst>
            <c:ext xmlns:c16="http://schemas.microsoft.com/office/drawing/2014/chart" uri="{C3380CC4-5D6E-409C-BE32-E72D297353CC}">
              <c16:uniqueId val="{00000000-8980-420A-B202-61DA682FBEF1}"/>
            </c:ext>
          </c:extLst>
        </c:ser>
        <c:dLbls>
          <c:showLegendKey val="0"/>
          <c:showVal val="0"/>
          <c:showCatName val="0"/>
          <c:showSerName val="0"/>
          <c:showPercent val="0"/>
          <c:showBubbleSize val="0"/>
        </c:dLbls>
        <c:gapWidth val="80"/>
        <c:axId val="471568008"/>
        <c:axId val="471570304"/>
      </c:barChart>
      <c:catAx>
        <c:axId val="47156800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70304"/>
        <c:crosses val="autoZero"/>
        <c:auto val="1"/>
        <c:lblAlgn val="ctr"/>
        <c:lblOffset val="100"/>
        <c:noMultiLvlLbl val="0"/>
      </c:catAx>
      <c:valAx>
        <c:axId val="471570304"/>
        <c:scaling>
          <c:orientation val="minMax"/>
          <c:max val="0.9"/>
          <c:min val="0"/>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156800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Firstly, did you attend any orientation events at Unitec in the last few weeks?</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Sheet1!$B$2:$B$9</c:f>
              <c:numCache>
                <c:formatCode>###0%</c:formatCode>
                <c:ptCount val="8"/>
                <c:pt idx="0" formatCode="0%">
                  <c:v>0.6954022988505747</c:v>
                </c:pt>
                <c:pt idx="1">
                  <c:v>0.54621848739495804</c:v>
                </c:pt>
                <c:pt idx="2" formatCode="0%">
                  <c:v>0.73533424283765347</c:v>
                </c:pt>
                <c:pt idx="3">
                  <c:v>0.58769230769230774</c:v>
                </c:pt>
                <c:pt idx="4" formatCode="0%">
                  <c:v>0.65999999999999992</c:v>
                </c:pt>
                <c:pt idx="5">
                  <c:v>0.62857142857142856</c:v>
                </c:pt>
                <c:pt idx="6" formatCode="0%">
                  <c:v>0.725557461406518</c:v>
                </c:pt>
                <c:pt idx="7">
                  <c:v>0.6270718232044199</c:v>
                </c:pt>
              </c:numCache>
            </c:numRef>
          </c:val>
          <c:extLst>
            <c:ext xmlns:c16="http://schemas.microsoft.com/office/drawing/2014/chart" uri="{C3380CC4-5D6E-409C-BE32-E72D297353CC}">
              <c16:uniqueId val="{00000000-9306-42F8-A8FA-CE8004D30431}"/>
            </c:ext>
          </c:extLst>
        </c:ser>
        <c:dLbls>
          <c:showLegendKey val="0"/>
          <c:showVal val="0"/>
          <c:showCatName val="0"/>
          <c:showSerName val="0"/>
          <c:showPercent val="0"/>
          <c:showBubbleSize val="0"/>
        </c:dLbls>
        <c:gapWidth val="60"/>
        <c:axId val="479517040"/>
        <c:axId val="479517368"/>
      </c:barChart>
      <c:catAx>
        <c:axId val="47951704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9517368"/>
        <c:crosses val="autoZero"/>
        <c:auto val="1"/>
        <c:lblAlgn val="ctr"/>
        <c:lblOffset val="100"/>
        <c:noMultiLvlLbl val="0"/>
      </c:catAx>
      <c:valAx>
        <c:axId val="479517368"/>
        <c:scaling>
          <c:orientation val="minMax"/>
          <c:max val="1"/>
          <c:min val="0"/>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9517040"/>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695447409733"/>
          <c:y val="0.12519319938176199"/>
          <c:w val="0.76766091051805341"/>
          <c:h val="0.75579598145285931"/>
        </c:manualLayout>
      </c:layout>
      <c:doughnutChart>
        <c:varyColors val="1"/>
        <c:ser>
          <c:idx val="0"/>
          <c:order val="0"/>
          <c:tx>
            <c:strRef>
              <c:f>Sheet1!$B$1</c:f>
              <c:strCache>
                <c:ptCount val="1"/>
                <c:pt idx="0">
                  <c:v>Y/N</c:v>
                </c:pt>
              </c:strCache>
            </c:strRef>
          </c:tx>
          <c:spPr>
            <a:solidFill>
              <a:srgbClr val="0F5A0F"/>
            </a:solidFill>
          </c:spPr>
          <c:dPt>
            <c:idx val="0"/>
            <c:bubble3D val="0"/>
            <c:spPr>
              <a:solidFill>
                <a:srgbClr val="0F5A0F"/>
              </a:solidFill>
              <a:ln w="19050">
                <a:solidFill>
                  <a:schemeClr val="lt1"/>
                </a:solidFill>
              </a:ln>
              <a:effectLst/>
            </c:spPr>
            <c:extLst>
              <c:ext xmlns:c16="http://schemas.microsoft.com/office/drawing/2014/chart" uri="{C3380CC4-5D6E-409C-BE32-E72D297353CC}">
                <c16:uniqueId val="{00000001-2F0A-41DB-9065-465F8015E2A4}"/>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2F0A-41DB-9065-465F8015E2A4}"/>
              </c:ext>
            </c:extLst>
          </c:dPt>
          <c:cat>
            <c:strRef>
              <c:f>Sheet1!$A$2:$A$3</c:f>
              <c:strCache>
                <c:ptCount val="2"/>
                <c:pt idx="0">
                  <c:v>Yes</c:v>
                </c:pt>
                <c:pt idx="1">
                  <c:v>No</c:v>
                </c:pt>
              </c:strCache>
            </c:strRef>
          </c:cat>
          <c:val>
            <c:numRef>
              <c:f>Sheet1!$B$2:$B$3</c:f>
              <c:numCache>
                <c:formatCode>###0%</c:formatCode>
                <c:ptCount val="2"/>
                <c:pt idx="0">
                  <c:v>0.53591160220994472</c:v>
                </c:pt>
                <c:pt idx="1">
                  <c:v>0.46408839779005528</c:v>
                </c:pt>
              </c:numCache>
            </c:numRef>
          </c:val>
          <c:extLst>
            <c:ext xmlns:c16="http://schemas.microsoft.com/office/drawing/2014/chart" uri="{C3380CC4-5D6E-409C-BE32-E72D297353CC}">
              <c16:uniqueId val="{00000004-2F0A-41DB-9065-465F8015E2A4}"/>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695447409733"/>
          <c:y val="0.12519319938176199"/>
          <c:w val="0.76766091051805341"/>
          <c:h val="0.75579598145285931"/>
        </c:manualLayout>
      </c:layout>
      <c:doughnutChart>
        <c:varyColors val="1"/>
        <c:ser>
          <c:idx val="0"/>
          <c:order val="0"/>
          <c:tx>
            <c:strRef>
              <c:f>Sheet1!$B$1</c:f>
              <c:strCache>
                <c:ptCount val="1"/>
                <c:pt idx="0">
                  <c:v>Y/N</c:v>
                </c:pt>
              </c:strCache>
            </c:strRef>
          </c:tx>
          <c:spPr>
            <a:solidFill>
              <a:srgbClr val="0F5A0F"/>
            </a:solidFill>
          </c:spPr>
          <c:dPt>
            <c:idx val="0"/>
            <c:bubble3D val="0"/>
            <c:spPr>
              <a:solidFill>
                <a:srgbClr val="0F5A0F"/>
              </a:solidFill>
              <a:ln w="19050">
                <a:solidFill>
                  <a:schemeClr val="lt1"/>
                </a:solidFill>
              </a:ln>
              <a:effectLst/>
            </c:spPr>
            <c:extLst>
              <c:ext xmlns:c16="http://schemas.microsoft.com/office/drawing/2014/chart" uri="{C3380CC4-5D6E-409C-BE32-E72D297353CC}">
                <c16:uniqueId val="{00000001-29D3-4547-B05C-8B2849C829E3}"/>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29D3-4547-B05C-8B2849C829E3}"/>
              </c:ext>
            </c:extLst>
          </c:dPt>
          <c:cat>
            <c:strRef>
              <c:f>Sheet1!$A$2:$A$3</c:f>
              <c:strCache>
                <c:ptCount val="2"/>
                <c:pt idx="0">
                  <c:v>Yes</c:v>
                </c:pt>
                <c:pt idx="1">
                  <c:v>No</c:v>
                </c:pt>
              </c:strCache>
            </c:strRef>
          </c:cat>
          <c:val>
            <c:numRef>
              <c:f>Sheet1!$B$2:$B$3</c:f>
              <c:numCache>
                <c:formatCode>###0%</c:formatCode>
                <c:ptCount val="2"/>
                <c:pt idx="0">
                  <c:v>0</c:v>
                </c:pt>
                <c:pt idx="1">
                  <c:v>1</c:v>
                </c:pt>
              </c:numCache>
            </c:numRef>
          </c:val>
          <c:extLst>
            <c:ext xmlns:c16="http://schemas.microsoft.com/office/drawing/2014/chart" uri="{C3380CC4-5D6E-409C-BE32-E72D297353CC}">
              <c16:uniqueId val="{00000004-29D3-4547-B05C-8B2849C829E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dPt>
            <c:idx val="0"/>
            <c:bubble3D val="0"/>
            <c:spPr>
              <a:solidFill>
                <a:srgbClr val="188E2E"/>
              </a:solidFill>
              <a:ln w="19050">
                <a:solidFill>
                  <a:schemeClr val="lt1"/>
                </a:solidFill>
              </a:ln>
              <a:effectLst/>
            </c:spPr>
            <c:extLst>
              <c:ext xmlns:c16="http://schemas.microsoft.com/office/drawing/2014/chart" uri="{C3380CC4-5D6E-409C-BE32-E72D297353CC}">
                <c16:uniqueId val="{00000001-6F76-4BB6-A3CE-E71409F5CDA8}"/>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6F76-4BB6-A3CE-E71409F5CDA8}"/>
              </c:ext>
            </c:extLst>
          </c:dPt>
          <c:cat>
            <c:strRef>
              <c:f>Sheet1!$A$2:$A$3</c:f>
              <c:strCache>
                <c:ptCount val="2"/>
                <c:pt idx="0">
                  <c:v>Aware</c:v>
                </c:pt>
                <c:pt idx="1">
                  <c:v>Not aware</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6F76-4BB6-A3CE-E71409F5CDA8}"/>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695447409733"/>
          <c:y val="0.12519319938176199"/>
          <c:w val="0.76766091051805341"/>
          <c:h val="0.75579598145285931"/>
        </c:manualLayout>
      </c:layout>
      <c:doughnutChart>
        <c:varyColors val="1"/>
        <c:ser>
          <c:idx val="0"/>
          <c:order val="0"/>
          <c:tx>
            <c:strRef>
              <c:f>Sheet1!$B$1</c:f>
              <c:strCache>
                <c:ptCount val="1"/>
                <c:pt idx="0">
                  <c:v>Y/N</c:v>
                </c:pt>
              </c:strCache>
            </c:strRef>
          </c:tx>
          <c:spPr>
            <a:solidFill>
              <a:srgbClr val="0F5A0F"/>
            </a:solidFill>
          </c:spPr>
          <c:dPt>
            <c:idx val="0"/>
            <c:bubble3D val="0"/>
            <c:spPr>
              <a:solidFill>
                <a:srgbClr val="0F5A0F"/>
              </a:solidFill>
              <a:ln w="19050">
                <a:solidFill>
                  <a:schemeClr val="lt1"/>
                </a:solidFill>
              </a:ln>
              <a:effectLst/>
            </c:spPr>
            <c:extLst>
              <c:ext xmlns:c16="http://schemas.microsoft.com/office/drawing/2014/chart" uri="{C3380CC4-5D6E-409C-BE32-E72D297353CC}">
                <c16:uniqueId val="{00000001-29D3-4547-B05C-8B2849C829E3}"/>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29D3-4547-B05C-8B2849C829E3}"/>
              </c:ext>
            </c:extLst>
          </c:dPt>
          <c:cat>
            <c:strRef>
              <c:f>Sheet1!$A$2:$A$3</c:f>
              <c:strCache>
                <c:ptCount val="2"/>
                <c:pt idx="0">
                  <c:v>Yes</c:v>
                </c:pt>
                <c:pt idx="1">
                  <c:v>No</c:v>
                </c:pt>
              </c:strCache>
            </c:strRef>
          </c:cat>
          <c:val>
            <c:numRef>
              <c:f>Sheet1!$B$2:$B$3</c:f>
              <c:numCache>
                <c:formatCode>###0%</c:formatCode>
                <c:ptCount val="2"/>
                <c:pt idx="0">
                  <c:v>0.23756906077348067</c:v>
                </c:pt>
                <c:pt idx="1">
                  <c:v>0.76243093922651939</c:v>
                </c:pt>
              </c:numCache>
            </c:numRef>
          </c:val>
          <c:extLst>
            <c:ext xmlns:c16="http://schemas.microsoft.com/office/drawing/2014/chart" uri="{C3380CC4-5D6E-409C-BE32-E72D297353CC}">
              <c16:uniqueId val="{00000004-29D3-4547-B05C-8B2849C829E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Positivity for study at Unitec</a:t>
            </a:r>
          </a:p>
        </c:rich>
      </c:tx>
      <c:layout>
        <c:manualLayout>
          <c:xMode val="edge"/>
          <c:yMode val="edge"/>
          <c:x val="2.2474201695564661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3.388648101629365E-2"/>
          <c:y val="0.12193211551801775"/>
          <c:w val="0.93222703796741269"/>
          <c:h val="0.61972374009663012"/>
        </c:manualLayout>
      </c:layout>
      <c:barChart>
        <c:barDir val="col"/>
        <c:grouping val="stacked"/>
        <c:varyColors val="0"/>
        <c:ser>
          <c:idx val="0"/>
          <c:order val="0"/>
          <c:tx>
            <c:strRef>
              <c:f>Sheet1!$B$1</c:f>
              <c:strCache>
                <c:ptCount val="1"/>
                <c:pt idx="0">
                  <c:v>Not at all positive</c:v>
                </c:pt>
              </c:strCache>
            </c:strRef>
          </c:tx>
          <c:spPr>
            <a:solidFill>
              <a:srgbClr val="C00000"/>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B4-4345-B0C9-5E03F321551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Sheet1!$B$2:$B$9</c:f>
              <c:numCache>
                <c:formatCode>###0%</c:formatCode>
                <c:ptCount val="8"/>
                <c:pt idx="0">
                  <c:v>2.869440459110474E-3</c:v>
                </c:pt>
                <c:pt idx="1">
                  <c:v>0</c:v>
                </c:pt>
                <c:pt idx="2">
                  <c:v>4.0871934604904629E-3</c:v>
                </c:pt>
                <c:pt idx="3">
                  <c:v>1.8292682926829267E-2</c:v>
                </c:pt>
                <c:pt idx="4">
                  <c:v>9.4786729857819912E-3</c:v>
                </c:pt>
                <c:pt idx="5">
                  <c:v>4.0983606557377051E-3</c:v>
                </c:pt>
                <c:pt idx="6">
                  <c:v>3.4305317324185248E-3</c:v>
                </c:pt>
                <c:pt idx="7">
                  <c:v>5.5555555555555558E-3</c:v>
                </c:pt>
              </c:numCache>
            </c:numRef>
          </c:val>
          <c:extLst>
            <c:ext xmlns:c16="http://schemas.microsoft.com/office/drawing/2014/chart" uri="{C3380CC4-5D6E-409C-BE32-E72D297353CC}">
              <c16:uniqueId val="{00000000-0009-4053-B739-847FD35560C4}"/>
            </c:ext>
          </c:extLst>
        </c:ser>
        <c:ser>
          <c:idx val="1"/>
          <c:order val="1"/>
          <c:tx>
            <c:strRef>
              <c:f>Sheet1!$C$1</c:f>
              <c:strCache>
                <c:ptCount val="1"/>
                <c:pt idx="0">
                  <c:v>Not very positive</c:v>
                </c:pt>
              </c:strCache>
            </c:strRef>
          </c:tx>
          <c:spPr>
            <a:solidFill>
              <a:srgbClr val="FD625E"/>
            </a:solidFill>
            <a:ln>
              <a:noFill/>
            </a:ln>
            <a:effectLst/>
          </c:spPr>
          <c:invertIfNegative val="0"/>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4A-4207-B795-A4D22253B8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Sheet1!$C$2:$C$9</c:f>
              <c:numCache>
                <c:formatCode>###0%</c:formatCode>
                <c:ptCount val="8"/>
                <c:pt idx="0">
                  <c:v>2.1520803443328552E-2</c:v>
                </c:pt>
                <c:pt idx="1">
                  <c:v>2.7855153203342621E-2</c:v>
                </c:pt>
                <c:pt idx="2">
                  <c:v>2.0435967302452319E-2</c:v>
                </c:pt>
                <c:pt idx="3">
                  <c:v>3.048780487804878E-2</c:v>
                </c:pt>
                <c:pt idx="4">
                  <c:v>2.6856240126382307E-2</c:v>
                </c:pt>
                <c:pt idx="5">
                  <c:v>2.0491803278688523E-2</c:v>
                </c:pt>
                <c:pt idx="6">
                  <c:v>8.5763293310463125E-3</c:v>
                </c:pt>
                <c:pt idx="7">
                  <c:v>3.0555555555555555E-2</c:v>
                </c:pt>
              </c:numCache>
            </c:numRef>
          </c:val>
          <c:extLst>
            <c:ext xmlns:c16="http://schemas.microsoft.com/office/drawing/2014/chart" uri="{C3380CC4-5D6E-409C-BE32-E72D297353CC}">
              <c16:uniqueId val="{00000001-0009-4053-B739-847FD35560C4}"/>
            </c:ext>
          </c:extLst>
        </c:ser>
        <c:ser>
          <c:idx val="2"/>
          <c:order val="2"/>
          <c:tx>
            <c:strRef>
              <c:f>Sheet1!$D$1</c:f>
              <c:strCache>
                <c:ptCount val="1"/>
                <c:pt idx="0">
                  <c:v>Neutral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Sheet1!$D$2:$D$9</c:f>
              <c:numCache>
                <c:formatCode>###0%</c:formatCode>
                <c:ptCount val="8"/>
                <c:pt idx="0">
                  <c:v>6.4562410329985651E-2</c:v>
                </c:pt>
                <c:pt idx="1">
                  <c:v>9.4707520891364888E-2</c:v>
                </c:pt>
                <c:pt idx="2">
                  <c:v>8.4468664850136238E-2</c:v>
                </c:pt>
                <c:pt idx="3">
                  <c:v>0.10670731707317073</c:v>
                </c:pt>
                <c:pt idx="4">
                  <c:v>6.1611374407582936E-2</c:v>
                </c:pt>
                <c:pt idx="5">
                  <c:v>7.5819672131147542E-2</c:v>
                </c:pt>
                <c:pt idx="6">
                  <c:v>7.7186963979416809E-2</c:v>
                </c:pt>
                <c:pt idx="7">
                  <c:v>4.4444444444444446E-2</c:v>
                </c:pt>
              </c:numCache>
            </c:numRef>
          </c:val>
          <c:extLst>
            <c:ext xmlns:c16="http://schemas.microsoft.com/office/drawing/2014/chart" uri="{C3380CC4-5D6E-409C-BE32-E72D297353CC}">
              <c16:uniqueId val="{00000002-0009-4053-B739-847FD35560C4}"/>
            </c:ext>
          </c:extLst>
        </c:ser>
        <c:ser>
          <c:idx val="3"/>
          <c:order val="3"/>
          <c:tx>
            <c:strRef>
              <c:f>Sheet1!$E$1</c:f>
              <c:strCache>
                <c:ptCount val="1"/>
                <c:pt idx="0">
                  <c:v>Somewhat positive</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Sheet1!$E$2:$E$9</c:f>
              <c:numCache>
                <c:formatCode>###0%</c:formatCode>
                <c:ptCount val="8"/>
                <c:pt idx="0">
                  <c:v>0.26972740315638449</c:v>
                </c:pt>
                <c:pt idx="1">
                  <c:v>0.22284122562674097</c:v>
                </c:pt>
                <c:pt idx="2">
                  <c:v>0.24523160762942781</c:v>
                </c:pt>
                <c:pt idx="3">
                  <c:v>0.29573170731707316</c:v>
                </c:pt>
                <c:pt idx="4">
                  <c:v>0.26856240126382308</c:v>
                </c:pt>
                <c:pt idx="5">
                  <c:v>0.22336065573770492</c:v>
                </c:pt>
                <c:pt idx="6">
                  <c:v>0.22641509433962267</c:v>
                </c:pt>
                <c:pt idx="7">
                  <c:v>0.21666666666666667</c:v>
                </c:pt>
              </c:numCache>
            </c:numRef>
          </c:val>
          <c:extLst>
            <c:ext xmlns:c16="http://schemas.microsoft.com/office/drawing/2014/chart" uri="{C3380CC4-5D6E-409C-BE32-E72D297353CC}">
              <c16:uniqueId val="{00000003-0009-4053-B739-847FD35560C4}"/>
            </c:ext>
          </c:extLst>
        </c:ser>
        <c:ser>
          <c:idx val="4"/>
          <c:order val="4"/>
          <c:tx>
            <c:strRef>
              <c:f>Sheet1!$F$1</c:f>
              <c:strCache>
                <c:ptCount val="1"/>
                <c:pt idx="0">
                  <c:v>Very positive</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Sheet1!$F$2:$F$9</c:f>
              <c:numCache>
                <c:formatCode>###0%</c:formatCode>
                <c:ptCount val="8"/>
                <c:pt idx="0">
                  <c:v>0.64131994261119085</c:v>
                </c:pt>
                <c:pt idx="1">
                  <c:v>0.65459610027855153</c:v>
                </c:pt>
                <c:pt idx="2">
                  <c:v>0.64577656675749329</c:v>
                </c:pt>
                <c:pt idx="3">
                  <c:v>0.54878048780487809</c:v>
                </c:pt>
                <c:pt idx="4">
                  <c:v>0.63349131121642965</c:v>
                </c:pt>
                <c:pt idx="5">
                  <c:v>0.67622950819672123</c:v>
                </c:pt>
                <c:pt idx="6">
                  <c:v>0.68439108061749576</c:v>
                </c:pt>
                <c:pt idx="7">
                  <c:v>0.70277777777777772</c:v>
                </c:pt>
              </c:numCache>
            </c:numRef>
          </c:val>
          <c:extLst>
            <c:ext xmlns:c16="http://schemas.microsoft.com/office/drawing/2014/chart" uri="{C3380CC4-5D6E-409C-BE32-E72D297353CC}">
              <c16:uniqueId val="{00000004-0009-4053-B739-847FD35560C4}"/>
            </c:ext>
          </c:extLst>
        </c:ser>
        <c:dLbls>
          <c:showLegendKey val="0"/>
          <c:showVal val="0"/>
          <c:showCatName val="0"/>
          <c:showSerName val="0"/>
          <c:showPercent val="0"/>
          <c:showBubbleSize val="0"/>
        </c:dLbls>
        <c:gapWidth val="40"/>
        <c:overlap val="100"/>
        <c:axId val="491836832"/>
        <c:axId val="491837160"/>
      </c:barChart>
      <c:catAx>
        <c:axId val="4918368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1837160"/>
        <c:crosses val="autoZero"/>
        <c:auto val="1"/>
        <c:lblAlgn val="ctr"/>
        <c:lblOffset val="100"/>
        <c:noMultiLvlLbl val="0"/>
      </c:catAx>
      <c:valAx>
        <c:axId val="491837160"/>
        <c:scaling>
          <c:orientation val="minMax"/>
          <c:max val="1"/>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1836832"/>
        <c:crosses val="autoZero"/>
        <c:crossBetween val="between"/>
      </c:valAx>
      <c:spPr>
        <a:noFill/>
        <a:ln>
          <a:noFill/>
        </a:ln>
        <a:effectLst/>
      </c:spPr>
    </c:plotArea>
    <c:legend>
      <c:legendPos val="b"/>
      <c:layout>
        <c:manualLayout>
          <c:xMode val="edge"/>
          <c:yMode val="edge"/>
          <c:x val="6.8361917811745387E-2"/>
          <c:y val="0.86051837820356269"/>
          <c:w val="0.86956300053363866"/>
          <c:h val="0.11936427058101393"/>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Feelings of support at Unitec</a:t>
            </a:r>
          </a:p>
        </c:rich>
      </c:tx>
      <c:layout>
        <c:manualLayout>
          <c:xMode val="edge"/>
          <c:yMode val="edge"/>
          <c:x val="2.2474201695564661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3.388648101629365E-2"/>
          <c:y val="0.12193211551801775"/>
          <c:w val="0.93222703796741269"/>
          <c:h val="0.62024753860945125"/>
        </c:manualLayout>
      </c:layout>
      <c:barChart>
        <c:barDir val="col"/>
        <c:grouping val="stacked"/>
        <c:varyColors val="0"/>
        <c:ser>
          <c:idx val="0"/>
          <c:order val="0"/>
          <c:tx>
            <c:strRef>
              <c:f>Sheet1!$B$1</c:f>
              <c:strCache>
                <c:ptCount val="1"/>
                <c:pt idx="0">
                  <c:v>Not at all supported</c:v>
                </c:pt>
              </c:strCache>
            </c:strRef>
          </c:tx>
          <c:spPr>
            <a:solidFill>
              <a:srgbClr val="C00000"/>
            </a:solidFill>
            <a:ln>
              <a:noFill/>
            </a:ln>
            <a:effectLst/>
          </c:spPr>
          <c:invertIfNegative val="0"/>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Sheet1!$B$2:$B$9</c:f>
              <c:numCache>
                <c:formatCode>###0%</c:formatCode>
                <c:ptCount val="8"/>
                <c:pt idx="0">
                  <c:v>8.6330935251798559E-3</c:v>
                </c:pt>
                <c:pt idx="1">
                  <c:v>2.8011204481792717E-3</c:v>
                </c:pt>
                <c:pt idx="2">
                  <c:v>7.309941520467835E-3</c:v>
                </c:pt>
                <c:pt idx="3">
                  <c:v>6.4935064935064931E-3</c:v>
                </c:pt>
                <c:pt idx="4">
                  <c:v>6.462035541195477E-3</c:v>
                </c:pt>
                <c:pt idx="5">
                  <c:v>6.1855670103092789E-3</c:v>
                </c:pt>
                <c:pt idx="6">
                  <c:v>1.7391304347826085E-3</c:v>
                </c:pt>
                <c:pt idx="7">
                  <c:v>8.5227272727272721E-3</c:v>
                </c:pt>
              </c:numCache>
            </c:numRef>
          </c:val>
          <c:extLst>
            <c:ext xmlns:c16="http://schemas.microsoft.com/office/drawing/2014/chart" uri="{C3380CC4-5D6E-409C-BE32-E72D297353CC}">
              <c16:uniqueId val="{00000000-0009-4053-B739-847FD35560C4}"/>
            </c:ext>
          </c:extLst>
        </c:ser>
        <c:ser>
          <c:idx val="1"/>
          <c:order val="1"/>
          <c:tx>
            <c:strRef>
              <c:f>Sheet1!$C$1</c:f>
              <c:strCache>
                <c:ptCount val="1"/>
                <c:pt idx="0">
                  <c:v>Not very supported</c:v>
                </c:pt>
              </c:strCache>
            </c:strRef>
          </c:tx>
          <c:spPr>
            <a:solidFill>
              <a:srgbClr val="FD625E"/>
            </a:solidFill>
            <a:ln>
              <a:noFill/>
            </a:ln>
            <a:effectLst/>
          </c:spPr>
          <c:invertIfNegative val="0"/>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25-45B4-912A-1E8B4A2F375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Sheet1!$C$2:$C$9</c:f>
              <c:numCache>
                <c:formatCode>###0%</c:formatCode>
                <c:ptCount val="8"/>
                <c:pt idx="0">
                  <c:v>4.1726618705035981E-2</c:v>
                </c:pt>
                <c:pt idx="1">
                  <c:v>4.2016806722689079E-2</c:v>
                </c:pt>
                <c:pt idx="2">
                  <c:v>2.6315789473684209E-2</c:v>
                </c:pt>
                <c:pt idx="3">
                  <c:v>3.5714285714285712E-2</c:v>
                </c:pt>
                <c:pt idx="4">
                  <c:v>2.7463651050080772E-2</c:v>
                </c:pt>
                <c:pt idx="5">
                  <c:v>3.5051546391752578E-2</c:v>
                </c:pt>
                <c:pt idx="6">
                  <c:v>1.3913043478260868E-2</c:v>
                </c:pt>
                <c:pt idx="7">
                  <c:v>2.8409090909090908E-2</c:v>
                </c:pt>
              </c:numCache>
            </c:numRef>
          </c:val>
          <c:extLst>
            <c:ext xmlns:c16="http://schemas.microsoft.com/office/drawing/2014/chart" uri="{C3380CC4-5D6E-409C-BE32-E72D297353CC}">
              <c16:uniqueId val="{00000001-0009-4053-B739-847FD35560C4}"/>
            </c:ext>
          </c:extLst>
        </c:ser>
        <c:ser>
          <c:idx val="2"/>
          <c:order val="2"/>
          <c:tx>
            <c:strRef>
              <c:f>Sheet1!$D$1</c:f>
              <c:strCache>
                <c:ptCount val="1"/>
                <c:pt idx="0">
                  <c:v>Neutral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Sheet1!$D$2:$D$9</c:f>
              <c:numCache>
                <c:formatCode>###0%</c:formatCode>
                <c:ptCount val="8"/>
                <c:pt idx="0">
                  <c:v>0.10359712230215827</c:v>
                </c:pt>
                <c:pt idx="1">
                  <c:v>0.15406162464985995</c:v>
                </c:pt>
                <c:pt idx="2">
                  <c:v>7.4561403508771926E-2</c:v>
                </c:pt>
                <c:pt idx="3">
                  <c:v>0.10389610389610389</c:v>
                </c:pt>
                <c:pt idx="4">
                  <c:v>6.3004846526655903E-2</c:v>
                </c:pt>
                <c:pt idx="5">
                  <c:v>9.0721649484536079E-2</c:v>
                </c:pt>
                <c:pt idx="6">
                  <c:v>0.10260869565217391</c:v>
                </c:pt>
                <c:pt idx="7">
                  <c:v>8.5227272727272721E-2</c:v>
                </c:pt>
              </c:numCache>
            </c:numRef>
          </c:val>
          <c:extLst>
            <c:ext xmlns:c16="http://schemas.microsoft.com/office/drawing/2014/chart" uri="{C3380CC4-5D6E-409C-BE32-E72D297353CC}">
              <c16:uniqueId val="{00000002-0009-4053-B739-847FD35560C4}"/>
            </c:ext>
          </c:extLst>
        </c:ser>
        <c:ser>
          <c:idx val="3"/>
          <c:order val="3"/>
          <c:tx>
            <c:strRef>
              <c:f>Sheet1!$E$1</c:f>
              <c:strCache>
                <c:ptCount val="1"/>
                <c:pt idx="0">
                  <c:v>Somewhat supported</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Sheet1!$E$2:$E$9</c:f>
              <c:numCache>
                <c:formatCode>###0%</c:formatCode>
                <c:ptCount val="8"/>
                <c:pt idx="0">
                  <c:v>0.36690647482014394</c:v>
                </c:pt>
                <c:pt idx="1">
                  <c:v>0.32773109243697474</c:v>
                </c:pt>
                <c:pt idx="2">
                  <c:v>0.28216374269005851</c:v>
                </c:pt>
                <c:pt idx="3">
                  <c:v>0.34090909090909088</c:v>
                </c:pt>
                <c:pt idx="4">
                  <c:v>0.34733441033925688</c:v>
                </c:pt>
                <c:pt idx="5">
                  <c:v>0.26804123711340205</c:v>
                </c:pt>
                <c:pt idx="6">
                  <c:v>0.3373913043478261</c:v>
                </c:pt>
                <c:pt idx="7">
                  <c:v>0.30113636363636365</c:v>
                </c:pt>
              </c:numCache>
            </c:numRef>
          </c:val>
          <c:extLst>
            <c:ext xmlns:c16="http://schemas.microsoft.com/office/drawing/2014/chart" uri="{C3380CC4-5D6E-409C-BE32-E72D297353CC}">
              <c16:uniqueId val="{00000003-0009-4053-B739-847FD35560C4}"/>
            </c:ext>
          </c:extLst>
        </c:ser>
        <c:ser>
          <c:idx val="4"/>
          <c:order val="4"/>
          <c:tx>
            <c:strRef>
              <c:f>Sheet1!$F$1</c:f>
              <c:strCache>
                <c:ptCount val="1"/>
                <c:pt idx="0">
                  <c:v>Very supported</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Sheet1!$F$2:$F$9</c:f>
              <c:numCache>
                <c:formatCode>###0%</c:formatCode>
                <c:ptCount val="8"/>
                <c:pt idx="0">
                  <c:v>0.47913669064748199</c:v>
                </c:pt>
                <c:pt idx="1">
                  <c:v>0.47338935574229685</c:v>
                </c:pt>
                <c:pt idx="2">
                  <c:v>0.60964912280701755</c:v>
                </c:pt>
                <c:pt idx="3">
                  <c:v>0.51298701298701299</c:v>
                </c:pt>
                <c:pt idx="4">
                  <c:v>0.55573505654281097</c:v>
                </c:pt>
                <c:pt idx="5">
                  <c:v>0.6</c:v>
                </c:pt>
                <c:pt idx="6">
                  <c:v>0.54434782608695653</c:v>
                </c:pt>
                <c:pt idx="7">
                  <c:v>0.57670454545454541</c:v>
                </c:pt>
              </c:numCache>
            </c:numRef>
          </c:val>
          <c:extLst>
            <c:ext xmlns:c16="http://schemas.microsoft.com/office/drawing/2014/chart" uri="{C3380CC4-5D6E-409C-BE32-E72D297353CC}">
              <c16:uniqueId val="{00000004-0009-4053-B739-847FD35560C4}"/>
            </c:ext>
          </c:extLst>
        </c:ser>
        <c:dLbls>
          <c:showLegendKey val="0"/>
          <c:showVal val="0"/>
          <c:showCatName val="0"/>
          <c:showSerName val="0"/>
          <c:showPercent val="0"/>
          <c:showBubbleSize val="0"/>
        </c:dLbls>
        <c:gapWidth val="40"/>
        <c:overlap val="100"/>
        <c:axId val="491836832"/>
        <c:axId val="491837160"/>
      </c:barChart>
      <c:catAx>
        <c:axId val="4918368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1837160"/>
        <c:crosses val="autoZero"/>
        <c:auto val="1"/>
        <c:lblAlgn val="ctr"/>
        <c:lblOffset val="100"/>
        <c:noMultiLvlLbl val="0"/>
      </c:catAx>
      <c:valAx>
        <c:axId val="491837160"/>
        <c:scaling>
          <c:orientation val="minMax"/>
          <c:max val="1"/>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1836832"/>
        <c:crosses val="autoZero"/>
        <c:crossBetween val="between"/>
      </c:valAx>
      <c:spPr>
        <a:noFill/>
        <a:ln>
          <a:noFill/>
        </a:ln>
        <a:effectLst/>
      </c:spPr>
    </c:plotArea>
    <c:legend>
      <c:legendPos val="b"/>
      <c:layout>
        <c:manualLayout>
          <c:xMode val="edge"/>
          <c:yMode val="edge"/>
          <c:x val="6.8361917811745387E-2"/>
          <c:y val="0.86051837820356269"/>
          <c:w val="0.86956300053363866"/>
          <c:h val="0.11936427058101393"/>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am forming friendships with people I have met in class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Sheet1!$B$2:$B$7</c:f>
              <c:numCache>
                <c:formatCode>###0%</c:formatCode>
                <c:ptCount val="6"/>
                <c:pt idx="0">
                  <c:v>1.5432098765432098E-2</c:v>
                </c:pt>
                <c:pt idx="1">
                  <c:v>1.384083044982699E-2</c:v>
                </c:pt>
                <c:pt idx="2">
                  <c:v>2.5196850393700787E-2</c:v>
                </c:pt>
                <c:pt idx="3">
                  <c:v>2.6694045174537984E-2</c:v>
                </c:pt>
                <c:pt idx="4">
                  <c:v>1.9031141868512111E-2</c:v>
                </c:pt>
                <c:pt idx="5">
                  <c:v>1.6666666666666666E-2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Sheet1!$C$2:$C$7</c:f>
              <c:numCache>
                <c:formatCode>###0%</c:formatCode>
                <c:ptCount val="6"/>
                <c:pt idx="0">
                  <c:v>2.4691358024691357E-2</c:v>
                </c:pt>
                <c:pt idx="1">
                  <c:v>2.768166089965398E-2</c:v>
                </c:pt>
                <c:pt idx="2">
                  <c:v>1.7322834645669291E-2</c:v>
                </c:pt>
                <c:pt idx="3">
                  <c:v>2.8747433264887063E-2</c:v>
                </c:pt>
                <c:pt idx="4">
                  <c:v>3.9792387543252594E-2</c:v>
                </c:pt>
                <c:pt idx="5">
                  <c:v>3.6111111111111108E-2</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Sheet1!$D$2:$D$7</c:f>
              <c:numCache>
                <c:formatCode>###0%</c:formatCode>
                <c:ptCount val="6"/>
                <c:pt idx="0">
                  <c:v>7.2530864197530867E-2</c:v>
                </c:pt>
                <c:pt idx="1">
                  <c:v>8.6505190311418692E-2</c:v>
                </c:pt>
                <c:pt idx="2">
                  <c:v>8.0314960629921259E-2</c:v>
                </c:pt>
                <c:pt idx="3">
                  <c:v>9.2402464065708415E-2</c:v>
                </c:pt>
                <c:pt idx="4">
                  <c:v>0.12975778546712802</c:v>
                </c:pt>
                <c:pt idx="5">
                  <c:v>0.1111111111111111</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Sheet1!$E$2:$E$7</c:f>
              <c:numCache>
                <c:formatCode>###0%</c:formatCode>
                <c:ptCount val="6"/>
                <c:pt idx="0">
                  <c:v>0.26851851851851855</c:v>
                </c:pt>
                <c:pt idx="1">
                  <c:v>0.30103806228373703</c:v>
                </c:pt>
                <c:pt idx="2">
                  <c:v>0.31653543307086612</c:v>
                </c:pt>
                <c:pt idx="3">
                  <c:v>0.28131416837782341</c:v>
                </c:pt>
                <c:pt idx="4">
                  <c:v>0.32179930795847755</c:v>
                </c:pt>
                <c:pt idx="5">
                  <c:v>0.33888888888888891</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Sheet1!$F$2:$F$7</c:f>
              <c:numCache>
                <c:formatCode>###0%</c:formatCode>
                <c:ptCount val="6"/>
                <c:pt idx="0">
                  <c:v>0.61882716049382713</c:v>
                </c:pt>
                <c:pt idx="1">
                  <c:v>0.5709342560553633</c:v>
                </c:pt>
                <c:pt idx="2">
                  <c:v>0.56062992125984257</c:v>
                </c:pt>
                <c:pt idx="3">
                  <c:v>0.57084188911704314</c:v>
                </c:pt>
                <c:pt idx="4">
                  <c:v>0.48961937716262971</c:v>
                </c:pt>
                <c:pt idx="5">
                  <c:v>0.49722222222222223</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Unitec is a place where everyone belongs, regardless of their background or other aspects of their identity</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Sheet1!$B$2:$B$7</c:f>
              <c:numCache>
                <c:formatCode>###0%</c:formatCode>
                <c:ptCount val="6"/>
                <c:pt idx="0">
                  <c:v>7.7041602465331279E-3</c:v>
                </c:pt>
                <c:pt idx="1">
                  <c:v>1.7301038062283738E-2</c:v>
                </c:pt>
                <c:pt idx="2">
                  <c:v>1.8867924528301886E-2</c:v>
                </c:pt>
                <c:pt idx="3">
                  <c:v>2.8629856850715747E-2</c:v>
                </c:pt>
                <c:pt idx="4">
                  <c:v>5.1635111876075735E-3</c:v>
                </c:pt>
                <c:pt idx="5">
                  <c:v>1.3888888888888888E-2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Sheet1!$C$2:$C$7</c:f>
              <c:numCache>
                <c:formatCode>###0%</c:formatCode>
                <c:ptCount val="6"/>
                <c:pt idx="0">
                  <c:v>1.386748844375963E-2</c:v>
                </c:pt>
                <c:pt idx="1">
                  <c:v>1.7301038062283738E-2</c:v>
                </c:pt>
                <c:pt idx="2">
                  <c:v>1.5723270440251572E-2</c:v>
                </c:pt>
                <c:pt idx="3">
                  <c:v>1.4314928425357873E-2</c:v>
                </c:pt>
                <c:pt idx="4">
                  <c:v>1.0327022375215147E-2</c:v>
                </c:pt>
                <c:pt idx="5">
                  <c:v>1.3888888888888888E-2</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Sheet1!$D$2:$D$7</c:f>
              <c:numCache>
                <c:formatCode>###0%</c:formatCode>
                <c:ptCount val="6"/>
                <c:pt idx="0">
                  <c:v>5.2388289676425268E-2</c:v>
                </c:pt>
                <c:pt idx="1">
                  <c:v>7.2664359861591699E-2</c:v>
                </c:pt>
                <c:pt idx="2">
                  <c:v>4.716981132075472E-2</c:v>
                </c:pt>
                <c:pt idx="3">
                  <c:v>6.5439672801635998E-2</c:v>
                </c:pt>
                <c:pt idx="4">
                  <c:v>7.4010327022375214E-2</c:v>
                </c:pt>
                <c:pt idx="5">
                  <c:v>6.6666666666666666E-2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Sheet1!$E$2:$E$7</c:f>
              <c:numCache>
                <c:formatCode>###0%</c:formatCode>
                <c:ptCount val="6"/>
                <c:pt idx="0">
                  <c:v>0.18952234206471494</c:v>
                </c:pt>
                <c:pt idx="1">
                  <c:v>0.20761245674740483</c:v>
                </c:pt>
                <c:pt idx="2">
                  <c:v>0.20911949685534592</c:v>
                </c:pt>
                <c:pt idx="3">
                  <c:v>0.22699386503067484</c:v>
                </c:pt>
                <c:pt idx="4">
                  <c:v>0.22030981067125649</c:v>
                </c:pt>
                <c:pt idx="5">
                  <c:v>0.22222222222222221</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Sheet1!$F$2:$F$7</c:f>
              <c:numCache>
                <c:formatCode>###0%</c:formatCode>
                <c:ptCount val="6"/>
                <c:pt idx="0">
                  <c:v>0.73651771956856704</c:v>
                </c:pt>
                <c:pt idx="1">
                  <c:v>0.68512110726643594</c:v>
                </c:pt>
                <c:pt idx="2">
                  <c:v>0.70911949685534592</c:v>
                </c:pt>
                <c:pt idx="3">
                  <c:v>0.66462167689161555</c:v>
                </c:pt>
                <c:pt idx="4">
                  <c:v>0.69018932874354566</c:v>
                </c:pt>
                <c:pt idx="5">
                  <c:v>0.68333333333333324</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have a clear goal or purpose for studying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Sheet1!$B$2:$B$7</c:f>
              <c:numCache>
                <c:formatCode>###0%</c:formatCode>
                <c:ptCount val="6"/>
                <c:pt idx="0">
                  <c:v>6.1728395061728392E-3</c:v>
                </c:pt>
                <c:pt idx="1">
                  <c:v>6.920415224913495E-3</c:v>
                </c:pt>
                <c:pt idx="2">
                  <c:v>1.889763779527559E-2</c:v>
                </c:pt>
                <c:pt idx="3">
                  <c:v>3.2854209445585217E-2</c:v>
                </c:pt>
                <c:pt idx="4">
                  <c:v>6.8610634648370496E-3</c:v>
                </c:pt>
                <c:pt idx="5">
                  <c:v>8.2644628099173556E-3</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Sheet1!$C$2:$C$7</c:f>
              <c:numCache>
                <c:formatCode>###0%</c:formatCode>
                <c:ptCount val="6"/>
                <c:pt idx="0">
                  <c:v>1.2345679012345678E-2</c:v>
                </c:pt>
                <c:pt idx="1">
                  <c:v>1.384083044982699E-2</c:v>
                </c:pt>
                <c:pt idx="2">
                  <c:v>1.2598425196850394E-2</c:v>
                </c:pt>
                <c:pt idx="3">
                  <c:v>8.2135523613963042E-3</c:v>
                </c:pt>
                <c:pt idx="4">
                  <c:v>5.1457975986277885E-3</c:v>
                </c:pt>
                <c:pt idx="5">
                  <c:v>8.2644628099173556E-3</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Sheet1!$D$2:$D$7</c:f>
              <c:numCache>
                <c:formatCode>###0%</c:formatCode>
                <c:ptCount val="6"/>
                <c:pt idx="0">
                  <c:v>5.0925925925925923E-2</c:v>
                </c:pt>
                <c:pt idx="1">
                  <c:v>5.536332179930796E-2</c:v>
                </c:pt>
                <c:pt idx="2">
                  <c:v>3.937007874015748E-2</c:v>
                </c:pt>
                <c:pt idx="3">
                  <c:v>3.4907597535934289E-2</c:v>
                </c:pt>
                <c:pt idx="4">
                  <c:v>6.3464837049742706E-2</c:v>
                </c:pt>
                <c:pt idx="5">
                  <c:v>4.1322314049586778E-2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Sheet1!$E$2:$E$7</c:f>
              <c:numCache>
                <c:formatCode>###0%</c:formatCode>
                <c:ptCount val="6"/>
                <c:pt idx="0">
                  <c:v>0.17592592592592593</c:v>
                </c:pt>
                <c:pt idx="1">
                  <c:v>0.21453287197231835</c:v>
                </c:pt>
                <c:pt idx="2">
                  <c:v>0.22047244094488189</c:v>
                </c:pt>
                <c:pt idx="3">
                  <c:v>0.23408624229979466</c:v>
                </c:pt>
                <c:pt idx="4">
                  <c:v>0.21269296740994853</c:v>
                </c:pt>
                <c:pt idx="5">
                  <c:v>0.21763085399449036</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Sheet1!$F$2:$F$7</c:f>
              <c:numCache>
                <c:formatCode>###0%</c:formatCode>
                <c:ptCount val="6"/>
                <c:pt idx="0">
                  <c:v>0.75462962962962965</c:v>
                </c:pt>
                <c:pt idx="1">
                  <c:v>0.70934256055363321</c:v>
                </c:pt>
                <c:pt idx="2">
                  <c:v>0.70866141732283472</c:v>
                </c:pt>
                <c:pt idx="3">
                  <c:v>0.68993839835728954</c:v>
                </c:pt>
                <c:pt idx="4">
                  <c:v>0.71183533447684377</c:v>
                </c:pt>
                <c:pt idx="5">
                  <c:v>0.72451790633608804</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There is someone in my programme or department I can talk to if I have a question or need help</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Sheet1!$A$2:$A$7</c:f>
              <c:strCache>
                <c:ptCount val="6"/>
                <c:pt idx="0">
                  <c:v>Sem 1 2018</c:v>
                </c:pt>
                <c:pt idx="1">
                  <c:v>Sem 2 2018</c:v>
                </c:pt>
                <c:pt idx="2">
                  <c:v>Sem 1 2019</c:v>
                </c:pt>
                <c:pt idx="3">
                  <c:v>Sem 2 2019</c:v>
                </c:pt>
                <c:pt idx="4">
                  <c:v>Sem 1 2020</c:v>
                </c:pt>
                <c:pt idx="5">
                  <c:v>Sem 1 2021</c:v>
                </c:pt>
              </c:strCache>
            </c:strRef>
          </c:cat>
          <c:val>
            <c:numRef>
              <c:f>Sheet1!$B$2:$B$7</c:f>
              <c:numCache>
                <c:formatCode>###0%</c:formatCode>
                <c:ptCount val="6"/>
                <c:pt idx="0">
                  <c:v>1.5432098765432098E-2</c:v>
                </c:pt>
                <c:pt idx="1">
                  <c:v>1.4035087719298244E-2</c:v>
                </c:pt>
                <c:pt idx="2">
                  <c:v>2.5157232704402521E-2</c:v>
                </c:pt>
                <c:pt idx="3">
                  <c:v>3.7037037037037035E-2</c:v>
                </c:pt>
                <c:pt idx="4">
                  <c:v>1.3769363166953531E-2</c:v>
                </c:pt>
                <c:pt idx="5">
                  <c:v>1.3850415512465374E-2</c:v>
                </c:pt>
              </c:numCache>
            </c:numRef>
          </c:val>
          <c:extLst>
            <c:ext xmlns:c16="http://schemas.microsoft.com/office/drawing/2014/chart" uri="{C3380CC4-5D6E-409C-BE32-E72D297353CC}">
              <c16:uniqueId val="{00000000-5D13-4245-A640-F868405B448A}"/>
            </c:ext>
          </c:extLst>
        </c:ser>
        <c:ser>
          <c:idx val="1"/>
          <c:order val="1"/>
          <c:tx>
            <c:strRef>
              <c:f>Sheet1!$C$1</c:f>
              <c:strCache>
                <c:ptCount val="1"/>
                <c:pt idx="0">
                  <c:v>Somewhat disagree</c:v>
                </c:pt>
              </c:strCache>
            </c:strRef>
          </c:tx>
          <c:spPr>
            <a:solidFill>
              <a:srgbClr val="FD625E"/>
            </a:solidFill>
            <a:ln>
              <a:noFill/>
            </a:ln>
            <a:effectLst/>
          </c:spPr>
          <c:invertIfNegative val="0"/>
          <c:cat>
            <c:strRef>
              <c:f>Sheet1!$A$2:$A$7</c:f>
              <c:strCache>
                <c:ptCount val="6"/>
                <c:pt idx="0">
                  <c:v>Sem 1 2018</c:v>
                </c:pt>
                <c:pt idx="1">
                  <c:v>Sem 2 2018</c:v>
                </c:pt>
                <c:pt idx="2">
                  <c:v>Sem 1 2019</c:v>
                </c:pt>
                <c:pt idx="3">
                  <c:v>Sem 2 2019</c:v>
                </c:pt>
                <c:pt idx="4">
                  <c:v>Sem 1 2020</c:v>
                </c:pt>
                <c:pt idx="5">
                  <c:v>Sem 1 2021</c:v>
                </c:pt>
              </c:strCache>
            </c:strRef>
          </c:cat>
          <c:val>
            <c:numRef>
              <c:f>Sheet1!$C$2:$C$7</c:f>
              <c:numCache>
                <c:formatCode>###0%</c:formatCode>
                <c:ptCount val="6"/>
                <c:pt idx="0">
                  <c:v>1.6975308641975308E-2</c:v>
                </c:pt>
                <c:pt idx="1">
                  <c:v>2.8070175438596488E-2</c:v>
                </c:pt>
                <c:pt idx="2">
                  <c:v>2.20125786163522E-2</c:v>
                </c:pt>
                <c:pt idx="3">
                  <c:v>2.0576131687242798E-2</c:v>
                </c:pt>
                <c:pt idx="4">
                  <c:v>1.0327022375215147E-2</c:v>
                </c:pt>
                <c:pt idx="5">
                  <c:v>2.2160664819944598E-2</c:v>
                </c:pt>
              </c:numCache>
            </c:numRef>
          </c:val>
          <c:extLst>
            <c:ext xmlns:c16="http://schemas.microsoft.com/office/drawing/2014/chart" uri="{C3380CC4-5D6E-409C-BE32-E72D297353CC}">
              <c16:uniqueId val="{00000001-5D13-4245-A640-F868405B448A}"/>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1 2021</c:v>
                </c:pt>
              </c:strCache>
            </c:strRef>
          </c:cat>
          <c:val>
            <c:numRef>
              <c:f>Sheet1!$D$2:$D$7</c:f>
              <c:numCache>
                <c:formatCode>###0%</c:formatCode>
                <c:ptCount val="6"/>
                <c:pt idx="0">
                  <c:v>5.5555555555555552E-2</c:v>
                </c:pt>
                <c:pt idx="1">
                  <c:v>7.3684210526315783E-2</c:v>
                </c:pt>
                <c:pt idx="2">
                  <c:v>4.40251572327044E-2</c:v>
                </c:pt>
                <c:pt idx="3">
                  <c:v>6.7901234567901231E-2</c:v>
                </c:pt>
                <c:pt idx="4">
                  <c:v>9.1222030981067126E-2</c:v>
                </c:pt>
                <c:pt idx="5">
                  <c:v>7.7562326869806089E-2</c:v>
                </c:pt>
              </c:numCache>
            </c:numRef>
          </c:val>
          <c:extLst>
            <c:ext xmlns:c16="http://schemas.microsoft.com/office/drawing/2014/chart" uri="{C3380CC4-5D6E-409C-BE32-E72D297353CC}">
              <c16:uniqueId val="{00000002-5D13-4245-A640-F868405B448A}"/>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1 2021</c:v>
                </c:pt>
              </c:strCache>
            </c:strRef>
          </c:cat>
          <c:val>
            <c:numRef>
              <c:f>Sheet1!$E$2:$E$7</c:f>
              <c:numCache>
                <c:formatCode>###0%</c:formatCode>
                <c:ptCount val="6"/>
                <c:pt idx="0">
                  <c:v>0.22839506172839508</c:v>
                </c:pt>
                <c:pt idx="1">
                  <c:v>0.27719298245614032</c:v>
                </c:pt>
                <c:pt idx="2">
                  <c:v>0.23427672955974843</c:v>
                </c:pt>
                <c:pt idx="3">
                  <c:v>0.23251028806584362</c:v>
                </c:pt>
                <c:pt idx="4">
                  <c:v>0.27022375215146299</c:v>
                </c:pt>
                <c:pt idx="5">
                  <c:v>0.22991689750692518</c:v>
                </c:pt>
              </c:numCache>
            </c:numRef>
          </c:val>
          <c:extLst>
            <c:ext xmlns:c16="http://schemas.microsoft.com/office/drawing/2014/chart" uri="{C3380CC4-5D6E-409C-BE32-E72D297353CC}">
              <c16:uniqueId val="{00000003-5D13-4245-A640-F868405B448A}"/>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1 2021</c:v>
                </c:pt>
              </c:strCache>
            </c:strRef>
          </c:cat>
          <c:val>
            <c:numRef>
              <c:f>Sheet1!$F$2:$F$7</c:f>
              <c:numCache>
                <c:formatCode>###0%</c:formatCode>
                <c:ptCount val="6"/>
                <c:pt idx="0">
                  <c:v>0.68364197530864201</c:v>
                </c:pt>
                <c:pt idx="1">
                  <c:v>0.60701754385964912</c:v>
                </c:pt>
                <c:pt idx="2">
                  <c:v>0.67452830188679247</c:v>
                </c:pt>
                <c:pt idx="3">
                  <c:v>0.64197530864197527</c:v>
                </c:pt>
                <c:pt idx="4">
                  <c:v>0.61445783132530118</c:v>
                </c:pt>
                <c:pt idx="5">
                  <c:v>0.65650969529085867</c:v>
                </c:pt>
              </c:numCache>
            </c:numRef>
          </c:val>
          <c:extLst>
            <c:ext xmlns:c16="http://schemas.microsoft.com/office/drawing/2014/chart" uri="{C3380CC4-5D6E-409C-BE32-E72D297353CC}">
              <c16:uniqueId val="{00000004-5D13-4245-A640-F868405B448A}"/>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believe I can be successful in my studies at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Sheet1!$B$2:$B$7</c:f>
              <c:numCache>
                <c:formatCode>###0%</c:formatCode>
                <c:ptCount val="6"/>
                <c:pt idx="0">
                  <c:v>4.6296296296296294E-3</c:v>
                </c:pt>
                <c:pt idx="1">
                  <c:v>3.472222222222222E-3</c:v>
                </c:pt>
                <c:pt idx="2">
                  <c:v>2.0504731861198739E-2</c:v>
                </c:pt>
                <c:pt idx="3">
                  <c:v>2.0491803278688523E-2</c:v>
                </c:pt>
                <c:pt idx="4">
                  <c:v>8.5910652920962206E-3</c:v>
                </c:pt>
                <c:pt idx="5">
                  <c:v>1.1019283746556474E-2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Sheet1!$C$2:$C$7</c:f>
              <c:numCache>
                <c:formatCode>###0%</c:formatCode>
                <c:ptCount val="6"/>
                <c:pt idx="0">
                  <c:v>1.5432098765432098E-2</c:v>
                </c:pt>
                <c:pt idx="1">
                  <c:v>2.0833333333333329E-2</c:v>
                </c:pt>
                <c:pt idx="2">
                  <c:v>1.4195583596214511E-2</c:v>
                </c:pt>
                <c:pt idx="3">
                  <c:v>2.2540983606557378E-2</c:v>
                </c:pt>
                <c:pt idx="4">
                  <c:v>6.8728522336769758E-3</c:v>
                </c:pt>
                <c:pt idx="5">
                  <c:v>1.6528925619834711E-2</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Sheet1!$D$2:$D$7</c:f>
              <c:numCache>
                <c:formatCode>###0%</c:formatCode>
                <c:ptCount val="6"/>
                <c:pt idx="0">
                  <c:v>4.9382716049382713E-2</c:v>
                </c:pt>
                <c:pt idx="1">
                  <c:v>9.0277777777777762E-2</c:v>
                </c:pt>
                <c:pt idx="2">
                  <c:v>5.3627760252365937E-2</c:v>
                </c:pt>
                <c:pt idx="3">
                  <c:v>5.5327868852459015E-2</c:v>
                </c:pt>
                <c:pt idx="4">
                  <c:v>5.6701030927835051E-2</c:v>
                </c:pt>
                <c:pt idx="5">
                  <c:v>6.3360881542699726E-2</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Sheet1!$E$2:$E$7</c:f>
              <c:numCache>
                <c:formatCode>###0%</c:formatCode>
                <c:ptCount val="6"/>
                <c:pt idx="0">
                  <c:v>0.24845679012345678</c:v>
                </c:pt>
                <c:pt idx="1">
                  <c:v>0.27430555555555558</c:v>
                </c:pt>
                <c:pt idx="2">
                  <c:v>0.26182965299684541</c:v>
                </c:pt>
                <c:pt idx="3">
                  <c:v>0.20491803278688525</c:v>
                </c:pt>
                <c:pt idx="4">
                  <c:v>0.29037800687285226</c:v>
                </c:pt>
                <c:pt idx="5">
                  <c:v>0.23140495867768596</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Sheet1!$F$2:$F$7</c:f>
              <c:numCache>
                <c:formatCode>###0%</c:formatCode>
                <c:ptCount val="6"/>
                <c:pt idx="0">
                  <c:v>0.68209876543209869</c:v>
                </c:pt>
                <c:pt idx="1">
                  <c:v>0.61111111111111116</c:v>
                </c:pt>
                <c:pt idx="2">
                  <c:v>0.64984227129337535</c:v>
                </c:pt>
                <c:pt idx="3">
                  <c:v>0.69672131147540983</c:v>
                </c:pt>
                <c:pt idx="4">
                  <c:v>0.63745704467353947</c:v>
                </c:pt>
                <c:pt idx="5">
                  <c:v>0.6776859504132231</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The orientation activities were culturally familiar to Māori and Pacific students</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Sheet1!$B$2:$B$7</c:f>
              <c:numCache>
                <c:formatCode>###0%</c:formatCode>
                <c:ptCount val="6"/>
                <c:pt idx="0">
                  <c:v>0</c:v>
                </c:pt>
                <c:pt idx="1">
                  <c:v>0</c:v>
                </c:pt>
                <c:pt idx="2">
                  <c:v>0</c:v>
                </c:pt>
                <c:pt idx="3">
                  <c:v>0</c:v>
                </c:pt>
                <c:pt idx="4">
                  <c:v>7.6923076923076927E-3</c:v>
                </c:pt>
                <c:pt idx="5">
                  <c:v>3.5714285714285712E-2</c:v>
                </c:pt>
              </c:numCache>
            </c:numRef>
          </c:val>
          <c:extLst>
            <c:ext xmlns:c16="http://schemas.microsoft.com/office/drawing/2014/chart" uri="{C3380CC4-5D6E-409C-BE32-E72D297353CC}">
              <c16:uniqueId val="{00000000-1846-4158-8983-337DC87CE231}"/>
            </c:ext>
          </c:extLst>
        </c:ser>
        <c:ser>
          <c:idx val="1"/>
          <c:order val="1"/>
          <c:tx>
            <c:strRef>
              <c:f>Sheet1!$C$1</c:f>
              <c:strCache>
                <c:ptCount val="1"/>
                <c:pt idx="0">
                  <c:v>Somewhat disagree</c:v>
                </c:pt>
              </c:strCache>
            </c:strRef>
          </c:tx>
          <c:spPr>
            <a:solidFill>
              <a:srgbClr val="FD625E"/>
            </a:solidFill>
            <a:ln>
              <a:noFill/>
            </a:ln>
            <a:effectLst/>
          </c:spPr>
          <c:invertIfNegative val="0"/>
          <c:cat>
            <c:strRef>
              <c:f>Sheet1!$A$2:$A$7</c:f>
              <c:strCache>
                <c:ptCount val="6"/>
                <c:pt idx="0">
                  <c:v>Sem 1 2018</c:v>
                </c:pt>
                <c:pt idx="1">
                  <c:v>Sem 2 2018</c:v>
                </c:pt>
                <c:pt idx="2">
                  <c:v>Sem 1 2019</c:v>
                </c:pt>
                <c:pt idx="3">
                  <c:v>Sem 2 2019</c:v>
                </c:pt>
                <c:pt idx="4">
                  <c:v>Sem 1 2020</c:v>
                </c:pt>
                <c:pt idx="5">
                  <c:v>Sem 2 2020</c:v>
                </c:pt>
              </c:strCache>
            </c:strRef>
          </c:cat>
          <c:val>
            <c:numRef>
              <c:f>Sheet1!$C$2:$C$7</c:f>
              <c:numCache>
                <c:formatCode>###0%</c:formatCode>
                <c:ptCount val="6"/>
                <c:pt idx="0">
                  <c:v>0</c:v>
                </c:pt>
                <c:pt idx="1">
                  <c:v>0</c:v>
                </c:pt>
                <c:pt idx="2">
                  <c:v>0</c:v>
                </c:pt>
                <c:pt idx="3">
                  <c:v>0</c:v>
                </c:pt>
                <c:pt idx="4">
                  <c:v>1.5384615384615385E-2</c:v>
                </c:pt>
                <c:pt idx="5">
                  <c:v>1.1904761904761904E-2</c:v>
                </c:pt>
              </c:numCache>
            </c:numRef>
          </c:val>
          <c:extLst>
            <c:ext xmlns:c16="http://schemas.microsoft.com/office/drawing/2014/chart" uri="{C3380CC4-5D6E-409C-BE32-E72D297353CC}">
              <c16:uniqueId val="{00000001-1846-4158-8983-337DC87CE231}"/>
            </c:ext>
          </c:extLst>
        </c:ser>
        <c:ser>
          <c:idx val="2"/>
          <c:order val="2"/>
          <c:tx>
            <c:strRef>
              <c:f>Sheet1!$D$1</c:f>
              <c:strCache>
                <c:ptCount val="1"/>
                <c:pt idx="0">
                  <c:v>Neither agree nor disagree</c:v>
                </c:pt>
              </c:strCache>
            </c:strRef>
          </c:tx>
          <c:spPr>
            <a:solidFill>
              <a:srgbClr val="A6A6A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F8A8-4397-B6CB-09CA2C4279CF}"/>
                </c:ext>
              </c:extLst>
            </c:dLbl>
            <c:dLbl>
              <c:idx val="1"/>
              <c:delete val="1"/>
              <c:extLst>
                <c:ext xmlns:c15="http://schemas.microsoft.com/office/drawing/2012/chart" uri="{CE6537A1-D6FC-4f65-9D91-7224C49458BB}"/>
                <c:ext xmlns:c16="http://schemas.microsoft.com/office/drawing/2014/chart" uri="{C3380CC4-5D6E-409C-BE32-E72D297353CC}">
                  <c16:uniqueId val="{00000008-F8A8-4397-B6CB-09CA2C4279CF}"/>
                </c:ext>
              </c:extLst>
            </c:dLbl>
            <c:dLbl>
              <c:idx val="2"/>
              <c:delete val="1"/>
              <c:extLst>
                <c:ext xmlns:c15="http://schemas.microsoft.com/office/drawing/2012/chart" uri="{CE6537A1-D6FC-4f65-9D91-7224C49458BB}"/>
                <c:ext xmlns:c16="http://schemas.microsoft.com/office/drawing/2014/chart" uri="{C3380CC4-5D6E-409C-BE32-E72D297353CC}">
                  <c16:uniqueId val="{00000005-F8A8-4397-B6CB-09CA2C4279CF}"/>
                </c:ext>
              </c:extLst>
            </c:dLbl>
            <c:dLbl>
              <c:idx val="3"/>
              <c:delete val="1"/>
              <c:extLst>
                <c:ext xmlns:c15="http://schemas.microsoft.com/office/drawing/2012/chart" uri="{CE6537A1-D6FC-4f65-9D91-7224C49458BB}"/>
                <c:ext xmlns:c16="http://schemas.microsoft.com/office/drawing/2014/chart" uri="{C3380CC4-5D6E-409C-BE32-E72D297353CC}">
                  <c16:uniqueId val="{00000002-F8A8-4397-B6CB-09CA2C4279C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Sheet1!$D$2:$D$7</c:f>
              <c:numCache>
                <c:formatCode>###0%</c:formatCode>
                <c:ptCount val="6"/>
                <c:pt idx="0">
                  <c:v>0</c:v>
                </c:pt>
                <c:pt idx="1">
                  <c:v>0</c:v>
                </c:pt>
                <c:pt idx="2">
                  <c:v>0</c:v>
                </c:pt>
                <c:pt idx="3">
                  <c:v>0</c:v>
                </c:pt>
                <c:pt idx="4">
                  <c:v>0.12307692307692308</c:v>
                </c:pt>
                <c:pt idx="5">
                  <c:v>0.15476190476190477</c:v>
                </c:pt>
              </c:numCache>
            </c:numRef>
          </c:val>
          <c:extLst>
            <c:ext xmlns:c16="http://schemas.microsoft.com/office/drawing/2014/chart" uri="{C3380CC4-5D6E-409C-BE32-E72D297353CC}">
              <c16:uniqueId val="{00000002-1846-4158-8983-337DC87CE231}"/>
            </c:ext>
          </c:extLst>
        </c:ser>
        <c:ser>
          <c:idx val="3"/>
          <c:order val="3"/>
          <c:tx>
            <c:strRef>
              <c:f>Sheet1!$E$1</c:f>
              <c:strCache>
                <c:ptCount val="1"/>
                <c:pt idx="0">
                  <c:v>Somewhat agree</c:v>
                </c:pt>
              </c:strCache>
            </c:strRef>
          </c:tx>
          <c:spPr>
            <a:solidFill>
              <a:srgbClr val="77BD5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F8A8-4397-B6CB-09CA2C4279CF}"/>
                </c:ext>
              </c:extLst>
            </c:dLbl>
            <c:dLbl>
              <c:idx val="1"/>
              <c:delete val="1"/>
              <c:extLst>
                <c:ext xmlns:c15="http://schemas.microsoft.com/office/drawing/2012/chart" uri="{CE6537A1-D6FC-4f65-9D91-7224C49458BB}"/>
                <c:ext xmlns:c16="http://schemas.microsoft.com/office/drawing/2014/chart" uri="{C3380CC4-5D6E-409C-BE32-E72D297353CC}">
                  <c16:uniqueId val="{00000007-F8A8-4397-B6CB-09CA2C4279CF}"/>
                </c:ext>
              </c:extLst>
            </c:dLbl>
            <c:dLbl>
              <c:idx val="2"/>
              <c:delete val="1"/>
              <c:extLst>
                <c:ext xmlns:c15="http://schemas.microsoft.com/office/drawing/2012/chart" uri="{CE6537A1-D6FC-4f65-9D91-7224C49458BB}"/>
                <c:ext xmlns:c16="http://schemas.microsoft.com/office/drawing/2014/chart" uri="{C3380CC4-5D6E-409C-BE32-E72D297353CC}">
                  <c16:uniqueId val="{00000004-F8A8-4397-B6CB-09CA2C4279CF}"/>
                </c:ext>
              </c:extLst>
            </c:dLbl>
            <c:dLbl>
              <c:idx val="3"/>
              <c:delete val="1"/>
              <c:extLst>
                <c:ext xmlns:c15="http://schemas.microsoft.com/office/drawing/2012/chart" uri="{CE6537A1-D6FC-4f65-9D91-7224C49458BB}"/>
                <c:ext xmlns:c16="http://schemas.microsoft.com/office/drawing/2014/chart" uri="{C3380CC4-5D6E-409C-BE32-E72D297353CC}">
                  <c16:uniqueId val="{00000001-F8A8-4397-B6CB-09CA2C4279C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Sheet1!$E$2:$E$7</c:f>
              <c:numCache>
                <c:formatCode>###0%</c:formatCode>
                <c:ptCount val="6"/>
                <c:pt idx="0">
                  <c:v>0</c:v>
                </c:pt>
                <c:pt idx="1">
                  <c:v>0</c:v>
                </c:pt>
                <c:pt idx="2">
                  <c:v>0</c:v>
                </c:pt>
                <c:pt idx="3">
                  <c:v>0</c:v>
                </c:pt>
                <c:pt idx="4">
                  <c:v>0.23076923076923075</c:v>
                </c:pt>
                <c:pt idx="5">
                  <c:v>0.19047619047619047</c:v>
                </c:pt>
              </c:numCache>
            </c:numRef>
          </c:val>
          <c:extLst>
            <c:ext xmlns:c16="http://schemas.microsoft.com/office/drawing/2014/chart" uri="{C3380CC4-5D6E-409C-BE32-E72D297353CC}">
              <c16:uniqueId val="{00000003-1846-4158-8983-337DC87CE231}"/>
            </c:ext>
          </c:extLst>
        </c:ser>
        <c:ser>
          <c:idx val="4"/>
          <c:order val="4"/>
          <c:tx>
            <c:strRef>
              <c:f>Sheet1!$F$1</c:f>
              <c:strCache>
                <c:ptCount val="1"/>
                <c:pt idx="0">
                  <c:v>Strongly agree</c:v>
                </c:pt>
              </c:strCache>
            </c:strRef>
          </c:tx>
          <c:spPr>
            <a:solidFill>
              <a:srgbClr val="188E2E"/>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F8A8-4397-B6CB-09CA2C4279CF}"/>
                </c:ext>
              </c:extLst>
            </c:dLbl>
            <c:dLbl>
              <c:idx val="1"/>
              <c:delete val="1"/>
              <c:extLst>
                <c:ext xmlns:c15="http://schemas.microsoft.com/office/drawing/2012/chart" uri="{CE6537A1-D6FC-4f65-9D91-7224C49458BB}"/>
                <c:ext xmlns:c16="http://schemas.microsoft.com/office/drawing/2014/chart" uri="{C3380CC4-5D6E-409C-BE32-E72D297353CC}">
                  <c16:uniqueId val="{00000006-F8A8-4397-B6CB-09CA2C4279CF}"/>
                </c:ext>
              </c:extLst>
            </c:dLbl>
            <c:dLbl>
              <c:idx val="2"/>
              <c:delete val="1"/>
              <c:extLst>
                <c:ext xmlns:c15="http://schemas.microsoft.com/office/drawing/2012/chart" uri="{CE6537A1-D6FC-4f65-9D91-7224C49458BB}"/>
                <c:ext xmlns:c16="http://schemas.microsoft.com/office/drawing/2014/chart" uri="{C3380CC4-5D6E-409C-BE32-E72D297353CC}">
                  <c16:uniqueId val="{00000003-F8A8-4397-B6CB-09CA2C4279CF}"/>
                </c:ext>
              </c:extLst>
            </c:dLbl>
            <c:dLbl>
              <c:idx val="3"/>
              <c:delete val="1"/>
              <c:extLst>
                <c:ext xmlns:c15="http://schemas.microsoft.com/office/drawing/2012/chart" uri="{CE6537A1-D6FC-4f65-9D91-7224C49458BB}"/>
                <c:ext xmlns:c16="http://schemas.microsoft.com/office/drawing/2014/chart" uri="{C3380CC4-5D6E-409C-BE32-E72D297353CC}">
                  <c16:uniqueId val="{00000000-F8A8-4397-B6CB-09CA2C4279CF}"/>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2 2020</c:v>
                </c:pt>
              </c:strCache>
            </c:strRef>
          </c:cat>
          <c:val>
            <c:numRef>
              <c:f>Sheet1!$F$2:$F$7</c:f>
              <c:numCache>
                <c:formatCode>###0%</c:formatCode>
                <c:ptCount val="6"/>
                <c:pt idx="0">
                  <c:v>0</c:v>
                </c:pt>
                <c:pt idx="1">
                  <c:v>0</c:v>
                </c:pt>
                <c:pt idx="2">
                  <c:v>0</c:v>
                </c:pt>
                <c:pt idx="3">
                  <c:v>0</c:v>
                </c:pt>
                <c:pt idx="4">
                  <c:v>0.62307692307692308</c:v>
                </c:pt>
                <c:pt idx="5">
                  <c:v>0.6071428571428571</c:v>
                </c:pt>
              </c:numCache>
            </c:numRef>
          </c:val>
          <c:extLst>
            <c:ext xmlns:c16="http://schemas.microsoft.com/office/drawing/2014/chart" uri="{C3380CC4-5D6E-409C-BE32-E72D297353CC}">
              <c16:uniqueId val="{00000004-1846-4158-8983-337DC87CE231}"/>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900" b="0" i="0" u="none" strike="noStrike" baseline="0" dirty="0">
                <a:effectLst/>
              </a:rPr>
              <a:t>I feel welcomed to Unitec</a:t>
            </a:r>
            <a:endParaRPr lang="en-NZ"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3237252904111199"/>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cat>
            <c:strRef>
              <c:f>Sheet1!$A$2:$A$7</c:f>
              <c:strCache>
                <c:ptCount val="6"/>
                <c:pt idx="0">
                  <c:v>Sem 1 2018</c:v>
                </c:pt>
                <c:pt idx="1">
                  <c:v>Sem 2 2018</c:v>
                </c:pt>
                <c:pt idx="2">
                  <c:v>Sem 1 2019</c:v>
                </c:pt>
                <c:pt idx="3">
                  <c:v>Sem 2 2019</c:v>
                </c:pt>
                <c:pt idx="4">
                  <c:v>Sem 1 2020</c:v>
                </c:pt>
                <c:pt idx="5">
                  <c:v>Sem 1 2021</c:v>
                </c:pt>
              </c:strCache>
            </c:strRef>
          </c:cat>
          <c:val>
            <c:numRef>
              <c:f>Sheet1!$B$2:$B$7</c:f>
              <c:numCache>
                <c:formatCode>###0%</c:formatCode>
                <c:ptCount val="6"/>
                <c:pt idx="0">
                  <c:v>4.6296296296296294E-3</c:v>
                </c:pt>
                <c:pt idx="1">
                  <c:v>6.920415224913495E-3</c:v>
                </c:pt>
                <c:pt idx="2">
                  <c:v>1.889763779527559E-2</c:v>
                </c:pt>
                <c:pt idx="3">
                  <c:v>2.4590163934426229E-2</c:v>
                </c:pt>
                <c:pt idx="4">
                  <c:v>5.1903114186851208E-3</c:v>
                </c:pt>
                <c:pt idx="5">
                  <c:v>1.9444444444444445E-2</c:v>
                </c:pt>
              </c:numCache>
            </c:numRef>
          </c:val>
          <c:extLst>
            <c:ext xmlns:c16="http://schemas.microsoft.com/office/drawing/2014/chart" uri="{C3380CC4-5D6E-409C-BE32-E72D297353CC}">
              <c16:uniqueId val="{00000000-5D13-4245-A640-F868405B448A}"/>
            </c:ext>
          </c:extLst>
        </c:ser>
        <c:ser>
          <c:idx val="1"/>
          <c:order val="1"/>
          <c:tx>
            <c:strRef>
              <c:f>Sheet1!$C$1</c:f>
              <c:strCache>
                <c:ptCount val="1"/>
                <c:pt idx="0">
                  <c:v>Somewhat disagree</c:v>
                </c:pt>
              </c:strCache>
            </c:strRef>
          </c:tx>
          <c:spPr>
            <a:solidFill>
              <a:srgbClr val="FD625E"/>
            </a:solidFill>
            <a:ln>
              <a:noFill/>
            </a:ln>
            <a:effectLst/>
          </c:spPr>
          <c:invertIfNegative val="0"/>
          <c:cat>
            <c:strRef>
              <c:f>Sheet1!$A$2:$A$7</c:f>
              <c:strCache>
                <c:ptCount val="6"/>
                <c:pt idx="0">
                  <c:v>Sem 1 2018</c:v>
                </c:pt>
                <c:pt idx="1">
                  <c:v>Sem 2 2018</c:v>
                </c:pt>
                <c:pt idx="2">
                  <c:v>Sem 1 2019</c:v>
                </c:pt>
                <c:pt idx="3">
                  <c:v>Sem 2 2019</c:v>
                </c:pt>
                <c:pt idx="4">
                  <c:v>Sem 1 2020</c:v>
                </c:pt>
                <c:pt idx="5">
                  <c:v>Sem 1 2021</c:v>
                </c:pt>
              </c:strCache>
            </c:strRef>
          </c:cat>
          <c:val>
            <c:numRef>
              <c:f>Sheet1!$C$2:$C$7</c:f>
              <c:numCache>
                <c:formatCode>###0%</c:formatCode>
                <c:ptCount val="6"/>
                <c:pt idx="0">
                  <c:v>1.5432098765432098E-2</c:v>
                </c:pt>
                <c:pt idx="1">
                  <c:v>2.4221453287197228E-2</c:v>
                </c:pt>
                <c:pt idx="2">
                  <c:v>1.4173228346456693E-2</c:v>
                </c:pt>
                <c:pt idx="3">
                  <c:v>1.8442622950819672E-2</c:v>
                </c:pt>
                <c:pt idx="4">
                  <c:v>1.0380622837370242E-2</c:v>
                </c:pt>
                <c:pt idx="5">
                  <c:v>1.1111111111111112E-2</c:v>
                </c:pt>
              </c:numCache>
            </c:numRef>
          </c:val>
          <c:extLst>
            <c:ext xmlns:c16="http://schemas.microsoft.com/office/drawing/2014/chart" uri="{C3380CC4-5D6E-409C-BE32-E72D297353CC}">
              <c16:uniqueId val="{00000001-5D13-4245-A640-F868405B448A}"/>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1 2021</c:v>
                </c:pt>
              </c:strCache>
            </c:strRef>
          </c:cat>
          <c:val>
            <c:numRef>
              <c:f>Sheet1!$D$2:$D$7</c:f>
              <c:numCache>
                <c:formatCode>###0%</c:formatCode>
                <c:ptCount val="6"/>
                <c:pt idx="0">
                  <c:v>4.4753086419753084E-2</c:v>
                </c:pt>
                <c:pt idx="1">
                  <c:v>8.9965397923875437E-2</c:v>
                </c:pt>
                <c:pt idx="2">
                  <c:v>5.3543307086614172E-2</c:v>
                </c:pt>
                <c:pt idx="3">
                  <c:v>6.5573770491803282E-2</c:v>
                </c:pt>
                <c:pt idx="4">
                  <c:v>6.9204152249134954E-2</c:v>
                </c:pt>
                <c:pt idx="5">
                  <c:v>5.2777777777777778E-2</c:v>
                </c:pt>
              </c:numCache>
            </c:numRef>
          </c:val>
          <c:extLst>
            <c:ext xmlns:c16="http://schemas.microsoft.com/office/drawing/2014/chart" uri="{C3380CC4-5D6E-409C-BE32-E72D297353CC}">
              <c16:uniqueId val="{00000002-5D13-4245-A640-F868405B448A}"/>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1 2021</c:v>
                </c:pt>
              </c:strCache>
            </c:strRef>
          </c:cat>
          <c:val>
            <c:numRef>
              <c:f>Sheet1!$E$2:$E$7</c:f>
              <c:numCache>
                <c:formatCode>###0%</c:formatCode>
                <c:ptCount val="6"/>
                <c:pt idx="0">
                  <c:v>0.20370370370370369</c:v>
                </c:pt>
                <c:pt idx="1">
                  <c:v>0.2491349480968858</c:v>
                </c:pt>
                <c:pt idx="2">
                  <c:v>0.2125984251968504</c:v>
                </c:pt>
                <c:pt idx="3">
                  <c:v>0.21311475409836064</c:v>
                </c:pt>
                <c:pt idx="4">
                  <c:v>0.21107266435986158</c:v>
                </c:pt>
                <c:pt idx="5">
                  <c:v>0.23333333333333331</c:v>
                </c:pt>
              </c:numCache>
            </c:numRef>
          </c:val>
          <c:extLst>
            <c:ext xmlns:c16="http://schemas.microsoft.com/office/drawing/2014/chart" uri="{C3380CC4-5D6E-409C-BE32-E72D297353CC}">
              <c16:uniqueId val="{00000003-5D13-4245-A640-F868405B448A}"/>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Sem 1 2018</c:v>
                </c:pt>
                <c:pt idx="1">
                  <c:v>Sem 2 2018</c:v>
                </c:pt>
                <c:pt idx="2">
                  <c:v>Sem 1 2019</c:v>
                </c:pt>
                <c:pt idx="3">
                  <c:v>Sem 2 2019</c:v>
                </c:pt>
                <c:pt idx="4">
                  <c:v>Sem 1 2020</c:v>
                </c:pt>
                <c:pt idx="5">
                  <c:v>Sem 1 2021</c:v>
                </c:pt>
              </c:strCache>
            </c:strRef>
          </c:cat>
          <c:val>
            <c:numRef>
              <c:f>Sheet1!$F$2:$F$7</c:f>
              <c:numCache>
                <c:formatCode>###0%</c:formatCode>
                <c:ptCount val="6"/>
                <c:pt idx="0">
                  <c:v>0.73148148148148151</c:v>
                </c:pt>
                <c:pt idx="1">
                  <c:v>0.62975778546712802</c:v>
                </c:pt>
                <c:pt idx="2">
                  <c:v>0.70078740157480313</c:v>
                </c:pt>
                <c:pt idx="3">
                  <c:v>0.67827868852459017</c:v>
                </c:pt>
                <c:pt idx="4">
                  <c:v>0.70415224913494812</c:v>
                </c:pt>
                <c:pt idx="5">
                  <c:v>0.68333333333333324</c:v>
                </c:pt>
              </c:numCache>
            </c:numRef>
          </c:val>
          <c:extLst>
            <c:ext xmlns:c16="http://schemas.microsoft.com/office/drawing/2014/chart" uri="{C3380CC4-5D6E-409C-BE32-E72D297353CC}">
              <c16:uniqueId val="{00000004-5D13-4245-A640-F868405B448A}"/>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dPt>
            <c:idx val="0"/>
            <c:bubble3D val="0"/>
            <c:spPr>
              <a:solidFill>
                <a:srgbClr val="188E2E"/>
              </a:solidFill>
              <a:ln w="19050">
                <a:solidFill>
                  <a:schemeClr val="lt1"/>
                </a:solidFill>
              </a:ln>
              <a:effectLst/>
            </c:spPr>
            <c:extLst>
              <c:ext xmlns:c16="http://schemas.microsoft.com/office/drawing/2014/chart" uri="{C3380CC4-5D6E-409C-BE32-E72D297353CC}">
                <c16:uniqueId val="{00000001-809E-4DFE-A1DB-E344099D9803}"/>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809E-4DFE-A1DB-E344099D9803}"/>
              </c:ext>
            </c:extLst>
          </c:dPt>
          <c:cat>
            <c:strRef>
              <c:f>Sheet1!$A$2:$A$3</c:f>
              <c:strCache>
                <c:ptCount val="2"/>
                <c:pt idx="0">
                  <c:v>Aware</c:v>
                </c:pt>
                <c:pt idx="1">
                  <c:v>Not aware</c:v>
                </c:pt>
              </c:strCache>
            </c:strRef>
          </c:cat>
          <c:val>
            <c:numRef>
              <c:f>Sheet1!$B$2:$B$3</c:f>
              <c:numCache>
                <c:formatCode>0%</c:formatCode>
                <c:ptCount val="2"/>
                <c:pt idx="0">
                  <c:v>0.34</c:v>
                </c:pt>
                <c:pt idx="1">
                  <c:v>0.65999999999999992</c:v>
                </c:pt>
              </c:numCache>
            </c:numRef>
          </c:val>
          <c:extLst>
            <c:ext xmlns:c16="http://schemas.microsoft.com/office/drawing/2014/chart" uri="{C3380CC4-5D6E-409C-BE32-E72D297353CC}">
              <c16:uniqueId val="{00000004-809E-4DFE-A1DB-E344099D9803}"/>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a:t>Drivers of decision to study at Unitec</a:t>
            </a:r>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Sheet1!$A$2:$A$12</c:f>
              <c:strCache>
                <c:ptCount val="11"/>
                <c:pt idx="0">
                  <c:v>Pathway to job or further study</c:v>
                </c:pt>
                <c:pt idx="1">
                  <c:v>Quality of teaching</c:v>
                </c:pt>
                <c:pt idx="2">
                  <c:v>Balance of practical and theoretical learning</c:v>
                </c:pt>
                <c:pt idx="3">
                  <c:v>Industry connections</c:v>
                </c:pt>
                <c:pt idx="4">
                  <c:v>Flexible timetabling</c:v>
                </c:pt>
                <c:pt idx="5">
                  <c:v>Availability of support services</c:v>
                </c:pt>
                <c:pt idx="6">
                  <c:v>Length of programme</c:v>
                </c:pt>
                <c:pt idx="7">
                  <c:v>Fees/cost of study</c:v>
                </c:pt>
                <c:pt idx="8">
                  <c:v>Location</c:v>
                </c:pt>
                <c:pt idx="9">
                  <c:v>Reputation of institute</c:v>
                </c:pt>
                <c:pt idx="10">
                  <c:v>Size of classes/lectures</c:v>
                </c:pt>
              </c:strCache>
            </c:strRef>
          </c:cat>
          <c:val>
            <c:numRef>
              <c:f>Sheet1!$B$2:$B$12</c:f>
              <c:numCache>
                <c:formatCode>0%</c:formatCode>
                <c:ptCount val="11"/>
                <c:pt idx="0">
                  <c:v>0.84023668639053251</c:v>
                </c:pt>
                <c:pt idx="1">
                  <c:v>0.83333333333333348</c:v>
                </c:pt>
                <c:pt idx="2">
                  <c:v>0.7248520710059172</c:v>
                </c:pt>
                <c:pt idx="3">
                  <c:v>0.65191740412979338</c:v>
                </c:pt>
                <c:pt idx="4">
                  <c:v>0.5982142857142857</c:v>
                </c:pt>
                <c:pt idx="5">
                  <c:v>0.58208955223880599</c:v>
                </c:pt>
                <c:pt idx="6">
                  <c:v>0.57440476190476186</c:v>
                </c:pt>
                <c:pt idx="7">
                  <c:v>0.53731343283582089</c:v>
                </c:pt>
                <c:pt idx="8">
                  <c:v>0.51928783382789323</c:v>
                </c:pt>
                <c:pt idx="9">
                  <c:v>0.49408284023668642</c:v>
                </c:pt>
                <c:pt idx="10">
                  <c:v>0.42215568862275449</c:v>
                </c:pt>
              </c:numCache>
            </c:numRef>
          </c:val>
          <c:extLst>
            <c:ext xmlns:c16="http://schemas.microsoft.com/office/drawing/2014/chart" uri="{C3380CC4-5D6E-409C-BE32-E72D297353CC}">
              <c16:uniqueId val="{00000000-1A71-4579-BA4B-04CA75E3F55B}"/>
            </c:ext>
          </c:extLst>
        </c:ser>
        <c:ser>
          <c:idx val="1"/>
          <c:order val="1"/>
          <c:tx>
            <c:strRef>
              <c:f>Sheet1!$C$1</c:f>
              <c:strCache>
                <c:ptCount val="1"/>
                <c:pt idx="0">
                  <c:v>Not important</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1A71-4579-BA4B-04CA75E3F55B}"/>
                </c:ext>
              </c:extLst>
            </c:dLbl>
            <c:dLbl>
              <c:idx val="1"/>
              <c:delete val="1"/>
              <c:extLst>
                <c:ext xmlns:c15="http://schemas.microsoft.com/office/drawing/2012/chart" uri="{CE6537A1-D6FC-4f65-9D91-7224C49458BB}"/>
                <c:ext xmlns:c16="http://schemas.microsoft.com/office/drawing/2014/chart" uri="{C3380CC4-5D6E-409C-BE32-E72D297353CC}">
                  <c16:uniqueId val="{00000008-1A71-4579-BA4B-04CA75E3F55B}"/>
                </c:ext>
              </c:extLst>
            </c:dLbl>
            <c:dLbl>
              <c:idx val="2"/>
              <c:delete val="1"/>
              <c:extLst>
                <c:ext xmlns:c15="http://schemas.microsoft.com/office/drawing/2012/chart" uri="{CE6537A1-D6FC-4f65-9D91-7224C49458BB}"/>
                <c:ext xmlns:c16="http://schemas.microsoft.com/office/drawing/2014/chart" uri="{C3380CC4-5D6E-409C-BE32-E72D297353CC}">
                  <c16:uniqueId val="{00000009-1A71-4579-BA4B-04CA75E3F55B}"/>
                </c:ext>
              </c:extLst>
            </c:dLbl>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Pathway to job or further study</c:v>
                </c:pt>
                <c:pt idx="1">
                  <c:v>Quality of teaching</c:v>
                </c:pt>
                <c:pt idx="2">
                  <c:v>Balance of practical and theoretical learning</c:v>
                </c:pt>
                <c:pt idx="3">
                  <c:v>Industry connections</c:v>
                </c:pt>
                <c:pt idx="4">
                  <c:v>Flexible timetabling</c:v>
                </c:pt>
                <c:pt idx="5">
                  <c:v>Availability of support services</c:v>
                </c:pt>
                <c:pt idx="6">
                  <c:v>Length of programme</c:v>
                </c:pt>
                <c:pt idx="7">
                  <c:v>Fees/cost of study</c:v>
                </c:pt>
                <c:pt idx="8">
                  <c:v>Location</c:v>
                </c:pt>
                <c:pt idx="9">
                  <c:v>Reputation of institute</c:v>
                </c:pt>
                <c:pt idx="10">
                  <c:v>Size of classes/lectures</c:v>
                </c:pt>
              </c:strCache>
            </c:strRef>
          </c:cat>
          <c:val>
            <c:numRef>
              <c:f>Sheet1!$C$2:$C$12</c:f>
              <c:numCache>
                <c:formatCode>###0%</c:formatCode>
                <c:ptCount val="11"/>
                <c:pt idx="0">
                  <c:v>2.3668639053254437E-2</c:v>
                </c:pt>
                <c:pt idx="1">
                  <c:v>1.4880952380952378E-2</c:v>
                </c:pt>
                <c:pt idx="2">
                  <c:v>2.6627218934911247E-2</c:v>
                </c:pt>
                <c:pt idx="3">
                  <c:v>5.0147492625368731E-2</c:v>
                </c:pt>
                <c:pt idx="4">
                  <c:v>9.8214285714285712E-2</c:v>
                </c:pt>
                <c:pt idx="5">
                  <c:v>0.10149253731343283</c:v>
                </c:pt>
                <c:pt idx="6">
                  <c:v>9.2261904761904767E-2</c:v>
                </c:pt>
                <c:pt idx="7">
                  <c:v>9.8507462686567168E-2</c:v>
                </c:pt>
                <c:pt idx="8">
                  <c:v>0.12759643916913946</c:v>
                </c:pt>
                <c:pt idx="9">
                  <c:v>0.10946745562130179</c:v>
                </c:pt>
                <c:pt idx="10">
                  <c:v>0.23353293413173654</c:v>
                </c:pt>
              </c:numCache>
            </c:numRef>
          </c:val>
          <c:extLst>
            <c:ext xmlns:c16="http://schemas.microsoft.com/office/drawing/2014/chart" uri="{C3380CC4-5D6E-409C-BE32-E72D297353CC}">
              <c16:uniqueId val="{00000004-1A71-4579-BA4B-04CA75E3F55B}"/>
            </c:ext>
          </c:extLst>
        </c:ser>
        <c:ser>
          <c:idx val="2"/>
          <c:order val="2"/>
          <c:tx>
            <c:strRef>
              <c:f>Sheet1!$D$1</c:f>
              <c:strCache>
                <c:ptCount val="1"/>
                <c:pt idx="0">
                  <c:v>Quite important</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Pathway to job or further study</c:v>
                </c:pt>
                <c:pt idx="1">
                  <c:v>Quality of teaching</c:v>
                </c:pt>
                <c:pt idx="2">
                  <c:v>Balance of practical and theoretical learning</c:v>
                </c:pt>
                <c:pt idx="3">
                  <c:v>Industry connections</c:v>
                </c:pt>
                <c:pt idx="4">
                  <c:v>Flexible timetabling</c:v>
                </c:pt>
                <c:pt idx="5">
                  <c:v>Availability of support services</c:v>
                </c:pt>
                <c:pt idx="6">
                  <c:v>Length of programme</c:v>
                </c:pt>
                <c:pt idx="7">
                  <c:v>Fees/cost of study</c:v>
                </c:pt>
                <c:pt idx="8">
                  <c:v>Location</c:v>
                </c:pt>
                <c:pt idx="9">
                  <c:v>Reputation of institute</c:v>
                </c:pt>
                <c:pt idx="10">
                  <c:v>Size of classes/lectures</c:v>
                </c:pt>
              </c:strCache>
            </c:strRef>
          </c:cat>
          <c:val>
            <c:numRef>
              <c:f>Sheet1!$D$2:$D$12</c:f>
              <c:numCache>
                <c:formatCode>###0%</c:formatCode>
                <c:ptCount val="11"/>
                <c:pt idx="0">
                  <c:v>0.13609467455621302</c:v>
                </c:pt>
                <c:pt idx="1">
                  <c:v>0.15178571428571427</c:v>
                </c:pt>
                <c:pt idx="2">
                  <c:v>0.24852071005917162</c:v>
                </c:pt>
                <c:pt idx="3">
                  <c:v>0.29793510324483774</c:v>
                </c:pt>
                <c:pt idx="4">
                  <c:v>0.30357142857142855</c:v>
                </c:pt>
                <c:pt idx="5">
                  <c:v>0.31641791044776119</c:v>
                </c:pt>
                <c:pt idx="6">
                  <c:v>0.33333333333333326</c:v>
                </c:pt>
                <c:pt idx="7">
                  <c:v>0.36417910447761193</c:v>
                </c:pt>
                <c:pt idx="8">
                  <c:v>0.35311572700296734</c:v>
                </c:pt>
                <c:pt idx="9">
                  <c:v>0.39644970414201181</c:v>
                </c:pt>
                <c:pt idx="10">
                  <c:v>0.34431137724550903</c:v>
                </c:pt>
              </c:numCache>
            </c:numRef>
          </c:val>
          <c:extLst>
            <c:ext xmlns:c16="http://schemas.microsoft.com/office/drawing/2014/chart" uri="{C3380CC4-5D6E-409C-BE32-E72D297353CC}">
              <c16:uniqueId val="{00000005-1A71-4579-BA4B-04CA75E3F55B}"/>
            </c:ext>
          </c:extLst>
        </c:ser>
        <c:ser>
          <c:idx val="3"/>
          <c:order val="3"/>
          <c:tx>
            <c:strRef>
              <c:f>Sheet1!$E$1</c:f>
              <c:strCache>
                <c:ptCount val="1"/>
                <c:pt idx="0">
                  <c:v>Very important</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Pathway to job or further study</c:v>
                </c:pt>
                <c:pt idx="1">
                  <c:v>Quality of teaching</c:v>
                </c:pt>
                <c:pt idx="2">
                  <c:v>Balance of practical and theoretical learning</c:v>
                </c:pt>
                <c:pt idx="3">
                  <c:v>Industry connections</c:v>
                </c:pt>
                <c:pt idx="4">
                  <c:v>Flexible timetabling</c:v>
                </c:pt>
                <c:pt idx="5">
                  <c:v>Availability of support services</c:v>
                </c:pt>
                <c:pt idx="6">
                  <c:v>Length of programme</c:v>
                </c:pt>
                <c:pt idx="7">
                  <c:v>Fees/cost of study</c:v>
                </c:pt>
                <c:pt idx="8">
                  <c:v>Location</c:v>
                </c:pt>
                <c:pt idx="9">
                  <c:v>Reputation of institute</c:v>
                </c:pt>
                <c:pt idx="10">
                  <c:v>Size of classes/lectures</c:v>
                </c:pt>
              </c:strCache>
            </c:strRef>
          </c:cat>
          <c:val>
            <c:numRef>
              <c:f>Sheet1!$E$2:$E$12</c:f>
              <c:numCache>
                <c:formatCode>###0%</c:formatCode>
                <c:ptCount val="11"/>
                <c:pt idx="0">
                  <c:v>0.84023668639053251</c:v>
                </c:pt>
                <c:pt idx="1">
                  <c:v>0.83333333333333348</c:v>
                </c:pt>
                <c:pt idx="2">
                  <c:v>0.7248520710059172</c:v>
                </c:pt>
                <c:pt idx="3">
                  <c:v>0.65191740412979338</c:v>
                </c:pt>
                <c:pt idx="4">
                  <c:v>0.5982142857142857</c:v>
                </c:pt>
                <c:pt idx="5">
                  <c:v>0.58208955223880599</c:v>
                </c:pt>
                <c:pt idx="6">
                  <c:v>0.57440476190476186</c:v>
                </c:pt>
                <c:pt idx="7">
                  <c:v>0.53731343283582089</c:v>
                </c:pt>
                <c:pt idx="8">
                  <c:v>0.51928783382789323</c:v>
                </c:pt>
                <c:pt idx="9">
                  <c:v>0.49408284023668642</c:v>
                </c:pt>
                <c:pt idx="10">
                  <c:v>0.42215568862275449</c:v>
                </c:pt>
              </c:numCache>
            </c:numRef>
          </c:val>
          <c:extLst>
            <c:ext xmlns:c16="http://schemas.microsoft.com/office/drawing/2014/chart" uri="{C3380CC4-5D6E-409C-BE32-E72D297353CC}">
              <c16:uniqueId val="{00000006-1A71-4579-BA4B-04CA75E3F55B}"/>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in val="0.30000000000000004"/>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Proportion who also applied at another institute</c:v>
                </c:pt>
              </c:strCache>
            </c:strRef>
          </c:tx>
          <c:dPt>
            <c:idx val="0"/>
            <c:bubble3D val="0"/>
            <c:spPr>
              <a:solidFill>
                <a:srgbClr val="298224"/>
              </a:solidFill>
              <a:ln w="19050">
                <a:solidFill>
                  <a:schemeClr val="lt1"/>
                </a:solidFill>
              </a:ln>
              <a:effectLst/>
            </c:spPr>
            <c:extLst>
              <c:ext xmlns:c16="http://schemas.microsoft.com/office/drawing/2014/chart" uri="{C3380CC4-5D6E-409C-BE32-E72D297353CC}">
                <c16:uniqueId val="{00000001-5668-4168-9D7C-7880D5829783}"/>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5668-4168-9D7C-7880D5829783}"/>
              </c:ext>
            </c:extLst>
          </c:dPt>
          <c:cat>
            <c:strRef>
              <c:f>Sheet1!$A$2:$A$3</c:f>
              <c:strCache>
                <c:ptCount val="2"/>
                <c:pt idx="0">
                  <c:v>1st Qtr</c:v>
                </c:pt>
                <c:pt idx="1">
                  <c:v>2nd Qtr</c:v>
                </c:pt>
              </c:strCache>
            </c:strRef>
          </c:cat>
          <c:val>
            <c:numRef>
              <c:f>Sheet1!$B$2:$B$3</c:f>
              <c:numCache>
                <c:formatCode>General</c:formatCode>
                <c:ptCount val="2"/>
                <c:pt idx="0" formatCode="###0%">
                  <c:v>0.28235294117647058</c:v>
                </c:pt>
                <c:pt idx="1">
                  <c:v>0.71764705882352942</c:v>
                </c:pt>
              </c:numCache>
            </c:numRef>
          </c:val>
          <c:extLst>
            <c:ext xmlns:c16="http://schemas.microsoft.com/office/drawing/2014/chart" uri="{C3380CC4-5D6E-409C-BE32-E72D297353CC}">
              <c16:uniqueId val="{00000004-5668-4168-9D7C-7880D582978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B2D9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AUT</c:v>
                </c:pt>
                <c:pt idx="1">
                  <c:v>University of Auckland</c:v>
                </c:pt>
                <c:pt idx="2">
                  <c:v>MIT</c:v>
                </c:pt>
                <c:pt idx="3">
                  <c:v>Massey University</c:v>
                </c:pt>
                <c:pt idx="4">
                  <c:v>Victoria University of Wellington</c:v>
                </c:pt>
                <c:pt idx="5">
                  <c:v>Other</c:v>
                </c:pt>
              </c:strCache>
            </c:strRef>
          </c:cat>
          <c:val>
            <c:numRef>
              <c:f>Sheet1!$B$2:$B$7</c:f>
              <c:numCache>
                <c:formatCode>0%</c:formatCode>
                <c:ptCount val="6"/>
                <c:pt idx="0">
                  <c:v>0.38297872340425537</c:v>
                </c:pt>
                <c:pt idx="1">
                  <c:v>0.27659574468085107</c:v>
                </c:pt>
                <c:pt idx="2">
                  <c:v>0.24468085106382978</c:v>
                </c:pt>
                <c:pt idx="3">
                  <c:v>0.11702127659574468</c:v>
                </c:pt>
                <c:pt idx="4">
                  <c:v>3.1914893617021274E-2</c:v>
                </c:pt>
                <c:pt idx="5">
                  <c:v>0.21276595744680851</c:v>
                </c:pt>
              </c:numCache>
            </c:numRef>
          </c:val>
          <c:extLst>
            <c:ext xmlns:c16="http://schemas.microsoft.com/office/drawing/2014/chart" uri="{C3380CC4-5D6E-409C-BE32-E72D297353CC}">
              <c16:uniqueId val="{00000000-2EA9-4C09-8A42-CEFBF2D4430D}"/>
            </c:ext>
          </c:extLst>
        </c:ser>
        <c:dLbls>
          <c:showLegendKey val="0"/>
          <c:showVal val="0"/>
          <c:showCatName val="0"/>
          <c:showSerName val="0"/>
          <c:showPercent val="0"/>
          <c:showBubbleSize val="0"/>
        </c:dLbls>
        <c:gapWidth val="80"/>
        <c:axId val="331934655"/>
        <c:axId val="331944639"/>
      </c:barChart>
      <c:catAx>
        <c:axId val="33193465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331944639"/>
        <c:crosses val="autoZero"/>
        <c:auto val="1"/>
        <c:lblAlgn val="ctr"/>
        <c:lblOffset val="100"/>
        <c:noMultiLvlLbl val="0"/>
      </c:catAx>
      <c:valAx>
        <c:axId val="331944639"/>
        <c:scaling>
          <c:orientation val="minMax"/>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331934655"/>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Satisfaction with enrolment process</c:v>
                </c:pt>
              </c:strCache>
            </c:strRef>
          </c:tx>
          <c:spPr>
            <a:ln w="28575" cap="rnd">
              <a:solidFill>
                <a:srgbClr val="188E2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Sem 1 2017</c:v>
                </c:pt>
                <c:pt idx="1">
                  <c:v>Sem 2 2017</c:v>
                </c:pt>
                <c:pt idx="2">
                  <c:v>Sem 1 2018</c:v>
                </c:pt>
                <c:pt idx="3">
                  <c:v>Sem 2 2018</c:v>
                </c:pt>
                <c:pt idx="4">
                  <c:v>Sem 1 2019</c:v>
                </c:pt>
                <c:pt idx="5">
                  <c:v>Sem 2 2019</c:v>
                </c:pt>
                <c:pt idx="6">
                  <c:v>Sem 1 2020</c:v>
                </c:pt>
                <c:pt idx="7">
                  <c:v>Sem 2 2020</c:v>
                </c:pt>
              </c:strCache>
            </c:strRef>
          </c:cat>
          <c:val>
            <c:numRef>
              <c:f>Sheet1!$B$2:$B$9</c:f>
              <c:numCache>
                <c:formatCode>###0.0</c:formatCode>
                <c:ptCount val="8"/>
                <c:pt idx="0">
                  <c:v>7.0893939393939265</c:v>
                </c:pt>
                <c:pt idx="1">
                  <c:v>7.4911764705882318</c:v>
                </c:pt>
                <c:pt idx="2">
                  <c:v>7.3601286173633431</c:v>
                </c:pt>
                <c:pt idx="3">
                  <c:v>7.1142857142857183</c:v>
                </c:pt>
                <c:pt idx="4">
                  <c:v>7.74744027303755</c:v>
                </c:pt>
                <c:pt idx="5">
                  <c:v>7.9212765957446756</c:v>
                </c:pt>
                <c:pt idx="6">
                  <c:v>8.2214022140221363</c:v>
                </c:pt>
                <c:pt idx="7">
                  <c:v>8.1828908554572219</c:v>
                </c:pt>
              </c:numCache>
            </c:numRef>
          </c:val>
          <c:smooth val="0"/>
          <c:extLst>
            <c:ext xmlns:c16="http://schemas.microsoft.com/office/drawing/2014/chart" uri="{C3380CC4-5D6E-409C-BE32-E72D297353CC}">
              <c16:uniqueId val="{00000000-51EE-4E3C-A125-D1A17F5F3EB1}"/>
            </c:ext>
          </c:extLst>
        </c:ser>
        <c:dLbls>
          <c:showLegendKey val="0"/>
          <c:showVal val="0"/>
          <c:showCatName val="0"/>
          <c:showSerName val="0"/>
          <c:showPercent val="0"/>
          <c:showBubbleSize val="0"/>
        </c:dLbls>
        <c:smooth val="0"/>
        <c:axId val="1126157055"/>
        <c:axId val="1126146655"/>
      </c:lineChart>
      <c:catAx>
        <c:axId val="112615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126146655"/>
        <c:crosses val="autoZero"/>
        <c:auto val="1"/>
        <c:lblAlgn val="ctr"/>
        <c:lblOffset val="100"/>
        <c:noMultiLvlLbl val="0"/>
      </c:catAx>
      <c:valAx>
        <c:axId val="1126146655"/>
        <c:scaling>
          <c:orientation val="minMax"/>
          <c:max val="10"/>
          <c:min val="5"/>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126157055"/>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a:effectLst/>
              </a:rPr>
              <a:t>I got the information I needed to select the right programme for me</a:t>
            </a:r>
            <a:r>
              <a:rPr lang="en-NZ" sz="850" b="0" i="0" u="none" strike="noStrike" baseline="0" dirty="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6.7669172932330823E-2</c:v>
                </c:pt>
                <c:pt idx="1">
                  <c:v>3.214285714285714E-2</c:v>
                </c:pt>
                <c:pt idx="2">
                  <c:v>1.7699115044247787E-2</c:v>
                </c:pt>
                <c:pt idx="3">
                  <c:v>7.6335877862595417E-3</c:v>
                </c:pt>
                <c:pt idx="4">
                  <c:v>2.1943573667711599E-2</c:v>
                </c:pt>
              </c:numCache>
            </c:numRef>
          </c:val>
          <c:extLst>
            <c:ext xmlns:c16="http://schemas.microsoft.com/office/drawing/2014/chart" uri="{C3380CC4-5D6E-409C-BE32-E72D297353CC}">
              <c16:uniqueId val="{00000000-F5DD-473A-8EB8-07EE8A6459E3}"/>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5.2631578947368418E-2</c:v>
                </c:pt>
                <c:pt idx="1">
                  <c:v>3.3928571428571426E-2</c:v>
                </c:pt>
                <c:pt idx="2">
                  <c:v>5.0884955752212392E-2</c:v>
                </c:pt>
                <c:pt idx="3">
                  <c:v>3.4351145038167941E-2</c:v>
                </c:pt>
                <c:pt idx="4">
                  <c:v>4.3887147335423198E-2</c:v>
                </c:pt>
              </c:numCache>
            </c:numRef>
          </c:val>
          <c:extLst>
            <c:ext xmlns:c16="http://schemas.microsoft.com/office/drawing/2014/chart" uri="{C3380CC4-5D6E-409C-BE32-E72D297353CC}">
              <c16:uniqueId val="{00000001-F5DD-473A-8EB8-07EE8A6459E3}"/>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0.13157894736842105</c:v>
                </c:pt>
                <c:pt idx="1">
                  <c:v>0.11607142857142858</c:v>
                </c:pt>
                <c:pt idx="2">
                  <c:v>0.11283185840707963</c:v>
                </c:pt>
                <c:pt idx="3">
                  <c:v>0.12022900763358779</c:v>
                </c:pt>
                <c:pt idx="4">
                  <c:v>8.4639498432601878E-2</c:v>
                </c:pt>
              </c:numCache>
            </c:numRef>
          </c:val>
          <c:extLst>
            <c:ext xmlns:c16="http://schemas.microsoft.com/office/drawing/2014/chart" uri="{C3380CC4-5D6E-409C-BE32-E72D297353CC}">
              <c16:uniqueId val="{00000002-F5DD-473A-8EB8-07EE8A6459E3}"/>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0.33458646616541349</c:v>
                </c:pt>
                <c:pt idx="1">
                  <c:v>0.29107142857142859</c:v>
                </c:pt>
                <c:pt idx="2">
                  <c:v>0.27433628318584069</c:v>
                </c:pt>
                <c:pt idx="3">
                  <c:v>0.2919847328244275</c:v>
                </c:pt>
                <c:pt idx="4">
                  <c:v>0.30094043887147337</c:v>
                </c:pt>
              </c:numCache>
            </c:numRef>
          </c:val>
          <c:extLst>
            <c:ext xmlns:c16="http://schemas.microsoft.com/office/drawing/2014/chart" uri="{C3380CC4-5D6E-409C-BE32-E72D297353CC}">
              <c16:uniqueId val="{00000003-F5DD-473A-8EB8-07EE8A6459E3}"/>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0.41353383458646609</c:v>
                </c:pt>
                <c:pt idx="1">
                  <c:v>0.5267857142857143</c:v>
                </c:pt>
                <c:pt idx="2">
                  <c:v>0.54424778761061943</c:v>
                </c:pt>
                <c:pt idx="3">
                  <c:v>0.54580152671755722</c:v>
                </c:pt>
                <c:pt idx="4">
                  <c:v>0.54858934169278994</c:v>
                </c:pt>
              </c:numCache>
            </c:numRef>
          </c:val>
          <c:extLst>
            <c:ext xmlns:c16="http://schemas.microsoft.com/office/drawing/2014/chart" uri="{C3380CC4-5D6E-409C-BE32-E72D297353CC}">
              <c16:uniqueId val="{00000004-F5DD-473A-8EB8-07EE8A6459E3}"/>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a:effectLst/>
              </a:rPr>
              <a:t>I could access my timetable well before my courses started</a:t>
            </a:r>
            <a:r>
              <a:rPr lang="en-NZ" sz="850" b="0" i="0" u="none" strike="noStrike" baseline="0" dirty="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0.17100371747211895</c:v>
                </c:pt>
                <c:pt idx="1">
                  <c:v>0.10160427807486631</c:v>
                </c:pt>
                <c:pt idx="2">
                  <c:v>0.10176991150442478</c:v>
                </c:pt>
                <c:pt idx="3">
                  <c:v>7.1290944123314062E-2</c:v>
                </c:pt>
                <c:pt idx="4">
                  <c:v>7.2784810126582278E-2</c:v>
                </c:pt>
              </c:numCache>
            </c:numRef>
          </c:val>
          <c:extLst>
            <c:ext xmlns:c16="http://schemas.microsoft.com/office/drawing/2014/chart" uri="{C3380CC4-5D6E-409C-BE32-E72D297353CC}">
              <c16:uniqueId val="{00000000-0FEC-4243-B4A2-76DE69018777}"/>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0.11152416356877323</c:v>
                </c:pt>
                <c:pt idx="1">
                  <c:v>0.10160427807486631</c:v>
                </c:pt>
                <c:pt idx="2">
                  <c:v>8.628318584070796E-2</c:v>
                </c:pt>
                <c:pt idx="3">
                  <c:v>9.8265895953757218E-2</c:v>
                </c:pt>
                <c:pt idx="4">
                  <c:v>7.9113924050632917E-2</c:v>
                </c:pt>
              </c:numCache>
            </c:numRef>
          </c:val>
          <c:extLst>
            <c:ext xmlns:c16="http://schemas.microsoft.com/office/drawing/2014/chart" uri="{C3380CC4-5D6E-409C-BE32-E72D297353CC}">
              <c16:uniqueId val="{00000001-0FEC-4243-B4A2-76DE69018777}"/>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0.12267657992565056</c:v>
                </c:pt>
                <c:pt idx="1">
                  <c:v>0.10516934046345811</c:v>
                </c:pt>
                <c:pt idx="2">
                  <c:v>0.11946902654867257</c:v>
                </c:pt>
                <c:pt idx="3">
                  <c:v>0.13102119460500963</c:v>
                </c:pt>
                <c:pt idx="4">
                  <c:v>0.1550632911392405</c:v>
                </c:pt>
              </c:numCache>
            </c:numRef>
          </c:val>
          <c:extLst>
            <c:ext xmlns:c16="http://schemas.microsoft.com/office/drawing/2014/chart" uri="{C3380CC4-5D6E-409C-BE32-E72D297353CC}">
              <c16:uniqueId val="{00000002-0FEC-4243-B4A2-76DE69018777}"/>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0.26765799256505574</c:v>
                </c:pt>
                <c:pt idx="1">
                  <c:v>0.28698752228163993</c:v>
                </c:pt>
                <c:pt idx="2">
                  <c:v>0.25221238938053098</c:v>
                </c:pt>
                <c:pt idx="3">
                  <c:v>0.24855491329479767</c:v>
                </c:pt>
                <c:pt idx="4">
                  <c:v>0.24050632911392406</c:v>
                </c:pt>
              </c:numCache>
            </c:numRef>
          </c:val>
          <c:extLst>
            <c:ext xmlns:c16="http://schemas.microsoft.com/office/drawing/2014/chart" uri="{C3380CC4-5D6E-409C-BE32-E72D297353CC}">
              <c16:uniqueId val="{00000003-0FEC-4243-B4A2-76DE69018777}"/>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0.32713754646840149</c:v>
                </c:pt>
                <c:pt idx="1">
                  <c:v>0.40463458110516937</c:v>
                </c:pt>
                <c:pt idx="2">
                  <c:v>0.44026548672566368</c:v>
                </c:pt>
                <c:pt idx="3">
                  <c:v>0.45086705202312138</c:v>
                </c:pt>
                <c:pt idx="4">
                  <c:v>0.45253164556962028</c:v>
                </c:pt>
              </c:numCache>
            </c:numRef>
          </c:val>
          <c:extLst>
            <c:ext xmlns:c16="http://schemas.microsoft.com/office/drawing/2014/chart" uri="{C3380CC4-5D6E-409C-BE32-E72D297353CC}">
              <c16:uniqueId val="{00000004-0FEC-4243-B4A2-76DE69018777}"/>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a:effectLst/>
              </a:rPr>
              <a:t>I received clear answers to any questions I had</a:t>
            </a:r>
            <a:r>
              <a:rPr lang="en-NZ" sz="850" b="0" i="0" u="none" strike="noStrike" baseline="0" dirty="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4.8872180451127817E-2</c:v>
                </c:pt>
                <c:pt idx="1">
                  <c:v>3.3928571428571426E-2</c:v>
                </c:pt>
                <c:pt idx="2">
                  <c:v>2.643171806167401E-2</c:v>
                </c:pt>
                <c:pt idx="3">
                  <c:v>1.5473887814313348E-2</c:v>
                </c:pt>
                <c:pt idx="4">
                  <c:v>3.1545741324921134E-2</c:v>
                </c:pt>
              </c:numCache>
            </c:numRef>
          </c:val>
          <c:extLst>
            <c:ext xmlns:c16="http://schemas.microsoft.com/office/drawing/2014/chart" uri="{C3380CC4-5D6E-409C-BE32-E72D297353CC}">
              <c16:uniqueId val="{00000000-4947-4A77-A55E-281815CD202D}"/>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8.646616541353383E-2</c:v>
                </c:pt>
                <c:pt idx="1">
                  <c:v>6.25E-2</c:v>
                </c:pt>
                <c:pt idx="2">
                  <c:v>5.7268722466960353E-2</c:v>
                </c:pt>
                <c:pt idx="3">
                  <c:v>3.0947775628626696E-2</c:v>
                </c:pt>
                <c:pt idx="4">
                  <c:v>5.3627760252365937E-2</c:v>
                </c:pt>
              </c:numCache>
            </c:numRef>
          </c:val>
          <c:extLst>
            <c:ext xmlns:c16="http://schemas.microsoft.com/office/drawing/2014/chart" uri="{C3380CC4-5D6E-409C-BE32-E72D297353CC}">
              <c16:uniqueId val="{00000001-4947-4A77-A55E-281815CD202D}"/>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0.14285714285714285</c:v>
                </c:pt>
                <c:pt idx="1">
                  <c:v>9.8214285714285712E-2</c:v>
                </c:pt>
                <c:pt idx="2">
                  <c:v>0.10792951541850221</c:v>
                </c:pt>
                <c:pt idx="3">
                  <c:v>0.10444874274661509</c:v>
                </c:pt>
                <c:pt idx="4">
                  <c:v>8.8328075709779186E-2</c:v>
                </c:pt>
              </c:numCache>
            </c:numRef>
          </c:val>
          <c:extLst>
            <c:ext xmlns:c16="http://schemas.microsoft.com/office/drawing/2014/chart" uri="{C3380CC4-5D6E-409C-BE32-E72D297353CC}">
              <c16:uniqueId val="{00000002-4947-4A77-A55E-281815CD202D}"/>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0.30451127819548873</c:v>
                </c:pt>
                <c:pt idx="1">
                  <c:v>0.33571428571428569</c:v>
                </c:pt>
                <c:pt idx="2">
                  <c:v>0.30176211453744495</c:v>
                </c:pt>
                <c:pt idx="3">
                  <c:v>0.30367504835589942</c:v>
                </c:pt>
                <c:pt idx="4">
                  <c:v>0.25552050473186122</c:v>
                </c:pt>
              </c:numCache>
            </c:numRef>
          </c:val>
          <c:extLst>
            <c:ext xmlns:c16="http://schemas.microsoft.com/office/drawing/2014/chart" uri="{C3380CC4-5D6E-409C-BE32-E72D297353CC}">
              <c16:uniqueId val="{00000003-4947-4A77-A55E-281815CD202D}"/>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0.41729323308270677</c:v>
                </c:pt>
                <c:pt idx="1">
                  <c:v>0.46964285714285714</c:v>
                </c:pt>
                <c:pt idx="2">
                  <c:v>0.50660792951541855</c:v>
                </c:pt>
                <c:pt idx="3">
                  <c:v>0.54545454545454541</c:v>
                </c:pt>
                <c:pt idx="4">
                  <c:v>0.57097791798107256</c:v>
                </c:pt>
              </c:numCache>
            </c:numRef>
          </c:val>
          <c:extLst>
            <c:ext xmlns:c16="http://schemas.microsoft.com/office/drawing/2014/chart" uri="{C3380CC4-5D6E-409C-BE32-E72D297353CC}">
              <c16:uniqueId val="{00000004-4947-4A77-A55E-281815CD202D}"/>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a:effectLst/>
              </a:rPr>
              <a:t>The application process was easy to follow</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4.8327137546468404E-2</c:v>
                </c:pt>
                <c:pt idx="1">
                  <c:v>3.5650623885918005E-2</c:v>
                </c:pt>
                <c:pt idx="2">
                  <c:v>3.5242290748898682E-2</c:v>
                </c:pt>
                <c:pt idx="3">
                  <c:v>5.7471264367816091E-3</c:v>
                </c:pt>
                <c:pt idx="4">
                  <c:v>1.257861635220126E-2</c:v>
                </c:pt>
              </c:numCache>
            </c:numRef>
          </c:val>
          <c:extLst>
            <c:ext xmlns:c16="http://schemas.microsoft.com/office/drawing/2014/chart" uri="{C3380CC4-5D6E-409C-BE32-E72D297353CC}">
              <c16:uniqueId val="{00000000-DD24-4E04-84A5-01F22F1ABD8E}"/>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5.9479553903345722E-2</c:v>
                </c:pt>
                <c:pt idx="1">
                  <c:v>4.6345811051693407E-2</c:v>
                </c:pt>
                <c:pt idx="2">
                  <c:v>5.7268722466960353E-2</c:v>
                </c:pt>
                <c:pt idx="3">
                  <c:v>4.4061302681992334E-2</c:v>
                </c:pt>
                <c:pt idx="4">
                  <c:v>3.7735849056603772E-2</c:v>
                </c:pt>
              </c:numCache>
            </c:numRef>
          </c:val>
          <c:extLst>
            <c:ext xmlns:c16="http://schemas.microsoft.com/office/drawing/2014/chart" uri="{C3380CC4-5D6E-409C-BE32-E72D297353CC}">
              <c16:uniqueId val="{00000001-DD24-4E04-84A5-01F22F1ABD8E}"/>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0.1449814126394052</c:v>
                </c:pt>
                <c:pt idx="1">
                  <c:v>0.10160427807486631</c:v>
                </c:pt>
                <c:pt idx="2">
                  <c:v>9.4713656387665199E-2</c:v>
                </c:pt>
                <c:pt idx="3">
                  <c:v>0.10727969348659004</c:v>
                </c:pt>
                <c:pt idx="4">
                  <c:v>8.4905660377358499E-2</c:v>
                </c:pt>
              </c:numCache>
            </c:numRef>
          </c:val>
          <c:extLst>
            <c:ext xmlns:c16="http://schemas.microsoft.com/office/drawing/2014/chart" uri="{C3380CC4-5D6E-409C-BE32-E72D297353CC}">
              <c16:uniqueId val="{00000002-DD24-4E04-84A5-01F22F1ABD8E}"/>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0.30111524163568776</c:v>
                </c:pt>
                <c:pt idx="1">
                  <c:v>0.33155080213903743</c:v>
                </c:pt>
                <c:pt idx="2">
                  <c:v>0.29295154185022027</c:v>
                </c:pt>
                <c:pt idx="3">
                  <c:v>0.31034482758620691</c:v>
                </c:pt>
                <c:pt idx="4">
                  <c:v>0.25786163522012578</c:v>
                </c:pt>
              </c:numCache>
            </c:numRef>
          </c:val>
          <c:extLst>
            <c:ext xmlns:c16="http://schemas.microsoft.com/office/drawing/2014/chart" uri="{C3380CC4-5D6E-409C-BE32-E72D297353CC}">
              <c16:uniqueId val="{00000003-DD24-4E04-84A5-01F22F1ABD8E}"/>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0.44609665427509293</c:v>
                </c:pt>
                <c:pt idx="1">
                  <c:v>0.48484848484848486</c:v>
                </c:pt>
                <c:pt idx="2">
                  <c:v>0.51982378854625555</c:v>
                </c:pt>
                <c:pt idx="3">
                  <c:v>0.53256704980842917</c:v>
                </c:pt>
                <c:pt idx="4">
                  <c:v>0.60691823899371067</c:v>
                </c:pt>
              </c:numCache>
            </c:numRef>
          </c:val>
          <c:extLst>
            <c:ext xmlns:c16="http://schemas.microsoft.com/office/drawing/2014/chart" uri="{C3380CC4-5D6E-409C-BE32-E72D297353CC}">
              <c16:uniqueId val="{00000004-DD24-4E04-84A5-01F22F1ABD8E}"/>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a:effectLst/>
              </a:rPr>
              <a:t>The length of time it took to enrol was about what I expected</a:t>
            </a:r>
            <a:r>
              <a:rPr lang="en-NZ" sz="850" b="0" i="0" u="none" strike="noStrike" baseline="0" dirty="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9.056603773584905E-2</c:v>
                </c:pt>
                <c:pt idx="1">
                  <c:v>6.4285714285714279E-2</c:v>
                </c:pt>
                <c:pt idx="2">
                  <c:v>5.5679287305122498E-2</c:v>
                </c:pt>
                <c:pt idx="3">
                  <c:v>3.2567049808429116E-2</c:v>
                </c:pt>
                <c:pt idx="4">
                  <c:v>4.4303797468354424E-2</c:v>
                </c:pt>
              </c:numCache>
            </c:numRef>
          </c:val>
          <c:extLst>
            <c:ext xmlns:c16="http://schemas.microsoft.com/office/drawing/2014/chart" uri="{C3380CC4-5D6E-409C-BE32-E72D297353CC}">
              <c16:uniqueId val="{00000000-DAB8-4267-AD86-01CFF4653F47}"/>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7.9245283018867921E-2</c:v>
                </c:pt>
                <c:pt idx="1">
                  <c:v>8.3928571428571422E-2</c:v>
                </c:pt>
                <c:pt idx="2">
                  <c:v>6.4587973273942098E-2</c:v>
                </c:pt>
                <c:pt idx="3">
                  <c:v>6.3218390804597707E-2</c:v>
                </c:pt>
                <c:pt idx="4">
                  <c:v>6.3291139240506333E-2</c:v>
                </c:pt>
              </c:numCache>
            </c:numRef>
          </c:val>
          <c:extLst>
            <c:ext xmlns:c16="http://schemas.microsoft.com/office/drawing/2014/chart" uri="{C3380CC4-5D6E-409C-BE32-E72D297353CC}">
              <c16:uniqueId val="{00000001-DAB8-4267-AD86-01CFF4653F47}"/>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0.19245283018867926</c:v>
                </c:pt>
                <c:pt idx="1">
                  <c:v>0.14642857142857144</c:v>
                </c:pt>
                <c:pt idx="2">
                  <c:v>0.1447661469933185</c:v>
                </c:pt>
                <c:pt idx="3">
                  <c:v>0.13409961685823754</c:v>
                </c:pt>
                <c:pt idx="4">
                  <c:v>9.49367088607595E-2</c:v>
                </c:pt>
              </c:numCache>
            </c:numRef>
          </c:val>
          <c:extLst>
            <c:ext xmlns:c16="http://schemas.microsoft.com/office/drawing/2014/chart" uri="{C3380CC4-5D6E-409C-BE32-E72D297353CC}">
              <c16:uniqueId val="{00000002-DAB8-4267-AD86-01CFF4653F47}"/>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0.32075471698113206</c:v>
                </c:pt>
                <c:pt idx="1">
                  <c:v>0.31428571428571428</c:v>
                </c:pt>
                <c:pt idx="2">
                  <c:v>0.30066815144766146</c:v>
                </c:pt>
                <c:pt idx="3">
                  <c:v>0.33908045977011492</c:v>
                </c:pt>
                <c:pt idx="4">
                  <c:v>0.29746835443037972</c:v>
                </c:pt>
              </c:numCache>
            </c:numRef>
          </c:val>
          <c:extLst>
            <c:ext xmlns:c16="http://schemas.microsoft.com/office/drawing/2014/chart" uri="{C3380CC4-5D6E-409C-BE32-E72D297353CC}">
              <c16:uniqueId val="{00000003-DAB8-4267-AD86-01CFF4653F47}"/>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0.31698113207547168</c:v>
                </c:pt>
                <c:pt idx="1">
                  <c:v>0.39107142857142851</c:v>
                </c:pt>
                <c:pt idx="2">
                  <c:v>0.43429844097995551</c:v>
                </c:pt>
                <c:pt idx="3">
                  <c:v>0.43103448275862066</c:v>
                </c:pt>
                <c:pt idx="4">
                  <c:v>0.5</c:v>
                </c:pt>
              </c:numCache>
            </c:numRef>
          </c:val>
          <c:extLst>
            <c:ext xmlns:c16="http://schemas.microsoft.com/office/drawing/2014/chart" uri="{C3380CC4-5D6E-409C-BE32-E72D297353CC}">
              <c16:uniqueId val="{00000004-DAB8-4267-AD86-01CFF4653F47}"/>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850" b="0" i="0" u="none" strike="noStrike" baseline="0" dirty="0">
                <a:effectLst/>
              </a:rPr>
              <a:t>I knew where I was in the process and what I still needed to do</a:t>
            </a:r>
            <a:r>
              <a:rPr lang="en-NZ" sz="850" b="0" i="0" u="none" strike="noStrike" baseline="0" dirty="0"/>
              <a:t> </a:t>
            </a:r>
            <a:endParaRPr lang="en-NZ" sz="850" dirty="0"/>
          </a:p>
        </c:rich>
      </c:tx>
      <c:overlay val="0"/>
      <c:spPr>
        <a:noFill/>
        <a:ln>
          <a:noFill/>
        </a:ln>
        <a:effectLst/>
      </c:spPr>
      <c:txPr>
        <a:bodyPr rot="0" spcFirstLastPara="1" vertOverflow="ellipsis" vert="horz" wrap="square" anchor="ctr" anchorCtr="1"/>
        <a:lstStyle/>
        <a:p>
          <a:pPr>
            <a:defRPr sz="85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5.0781755500205743E-2"/>
          <c:y val="0.23218443748072168"/>
          <c:w val="0.8984364889995885"/>
          <c:h val="0.56996715946221321"/>
        </c:manualLayout>
      </c:layout>
      <c:barChart>
        <c:barDir val="col"/>
        <c:grouping val="percentStacked"/>
        <c:varyColors val="0"/>
        <c:ser>
          <c:idx val="0"/>
          <c:order val="0"/>
          <c:tx>
            <c:strRef>
              <c:f>Sheet1!$B$1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Sheet1!$B$2:$B$6</c:f>
              <c:numCache>
                <c:formatCode>###0%</c:formatCode>
                <c:ptCount val="5"/>
                <c:pt idx="0">
                  <c:v>5.2434456928838954E-2</c:v>
                </c:pt>
                <c:pt idx="1">
                  <c:v>4.83005366726297E-2</c:v>
                </c:pt>
                <c:pt idx="2">
                  <c:v>4.2128603104212861E-2</c:v>
                </c:pt>
                <c:pt idx="3">
                  <c:v>1.1494252873563218E-2</c:v>
                </c:pt>
                <c:pt idx="4">
                  <c:v>1.2618296529968454E-2</c:v>
                </c:pt>
              </c:numCache>
            </c:numRef>
          </c:val>
          <c:extLst>
            <c:ext xmlns:c16="http://schemas.microsoft.com/office/drawing/2014/chart" uri="{C3380CC4-5D6E-409C-BE32-E72D297353CC}">
              <c16:uniqueId val="{00000000-2CDC-4D6D-9545-AF1B082DF028}"/>
            </c:ext>
          </c:extLst>
        </c:ser>
        <c:ser>
          <c:idx val="1"/>
          <c:order val="1"/>
          <c:tx>
            <c:strRef>
              <c:f>Sheet1!$C$1</c:f>
              <c:strCache>
                <c:ptCount val="1"/>
                <c:pt idx="0">
                  <c:v>Somewhat disagree</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Sheet1!$C$2:$C$6</c:f>
              <c:numCache>
                <c:formatCode>###0%</c:formatCode>
                <c:ptCount val="5"/>
                <c:pt idx="0">
                  <c:v>8.9887640449438214E-2</c:v>
                </c:pt>
                <c:pt idx="1">
                  <c:v>6.6189624329159216E-2</c:v>
                </c:pt>
                <c:pt idx="2">
                  <c:v>4.4345898004434586E-2</c:v>
                </c:pt>
                <c:pt idx="3">
                  <c:v>4.4061302681992334E-2</c:v>
                </c:pt>
                <c:pt idx="4">
                  <c:v>5.0473186119873815E-2</c:v>
                </c:pt>
              </c:numCache>
            </c:numRef>
          </c:val>
          <c:extLst>
            <c:ext xmlns:c16="http://schemas.microsoft.com/office/drawing/2014/chart" uri="{C3380CC4-5D6E-409C-BE32-E72D297353CC}">
              <c16:uniqueId val="{00000001-2CDC-4D6D-9545-AF1B082DF028}"/>
            </c:ext>
          </c:extLst>
        </c:ser>
        <c:ser>
          <c:idx val="2"/>
          <c:order val="2"/>
          <c:tx>
            <c:strRef>
              <c:f>Sheet1!$D$1</c:f>
              <c:strCache>
                <c:ptCount val="1"/>
                <c:pt idx="0">
                  <c:v>Neither agree nor disagree</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Sheet1!$D$2:$D$6</c:f>
              <c:numCache>
                <c:formatCode>###0%</c:formatCode>
                <c:ptCount val="5"/>
                <c:pt idx="0">
                  <c:v>0.10486891385767791</c:v>
                </c:pt>
                <c:pt idx="1">
                  <c:v>0.12164579606440071</c:v>
                </c:pt>
                <c:pt idx="2">
                  <c:v>8.2039911308203997E-2</c:v>
                </c:pt>
                <c:pt idx="3">
                  <c:v>0.10727969348659004</c:v>
                </c:pt>
                <c:pt idx="4">
                  <c:v>6.6246056782334389E-2</c:v>
                </c:pt>
              </c:numCache>
            </c:numRef>
          </c:val>
          <c:extLst>
            <c:ext xmlns:c16="http://schemas.microsoft.com/office/drawing/2014/chart" uri="{C3380CC4-5D6E-409C-BE32-E72D297353CC}">
              <c16:uniqueId val="{00000002-2CDC-4D6D-9545-AF1B082DF028}"/>
            </c:ext>
          </c:extLst>
        </c:ser>
        <c:ser>
          <c:idx val="3"/>
          <c:order val="3"/>
          <c:tx>
            <c:strRef>
              <c:f>Sheet1!$E$1</c:f>
              <c:strCache>
                <c:ptCount val="1"/>
                <c:pt idx="0">
                  <c:v>Somewhat agree</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Sheet1!$E$2:$E$6</c:f>
              <c:numCache>
                <c:formatCode>###0%</c:formatCode>
                <c:ptCount val="5"/>
                <c:pt idx="0">
                  <c:v>0.32958801498127338</c:v>
                </c:pt>
                <c:pt idx="1">
                  <c:v>0.2844364937388193</c:v>
                </c:pt>
                <c:pt idx="2">
                  <c:v>0.31042128603104213</c:v>
                </c:pt>
                <c:pt idx="3">
                  <c:v>0.29693486590038315</c:v>
                </c:pt>
                <c:pt idx="4">
                  <c:v>0.30283911671924291</c:v>
                </c:pt>
              </c:numCache>
            </c:numRef>
          </c:val>
          <c:extLst>
            <c:ext xmlns:c16="http://schemas.microsoft.com/office/drawing/2014/chart" uri="{C3380CC4-5D6E-409C-BE32-E72D297353CC}">
              <c16:uniqueId val="{00000003-2CDC-4D6D-9545-AF1B082DF028}"/>
            </c:ext>
          </c:extLst>
        </c:ser>
        <c:ser>
          <c:idx val="4"/>
          <c:order val="4"/>
          <c:tx>
            <c:strRef>
              <c:f>Sheet1!$F$1</c:f>
              <c:strCache>
                <c:ptCount val="1"/>
                <c:pt idx="0">
                  <c:v>Strongly agree</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Sem 2 
2018</c:v>
                </c:pt>
                <c:pt idx="1">
                  <c:v>Sem 1 
2019</c:v>
                </c:pt>
                <c:pt idx="2">
                  <c:v>Sem 2 
2019</c:v>
                </c:pt>
                <c:pt idx="3">
                  <c:v>Sem 1 
2020</c:v>
                </c:pt>
                <c:pt idx="4">
                  <c:v>Sem 2 
2020</c:v>
                </c:pt>
              </c:strCache>
            </c:strRef>
          </c:cat>
          <c:val>
            <c:numRef>
              <c:f>Sheet1!$F$2:$F$6</c:f>
              <c:numCache>
                <c:formatCode>###0%</c:formatCode>
                <c:ptCount val="5"/>
                <c:pt idx="0">
                  <c:v>0.42322097378277151</c:v>
                </c:pt>
                <c:pt idx="1">
                  <c:v>0.47942754919499103</c:v>
                </c:pt>
                <c:pt idx="2">
                  <c:v>0.52106430155210648</c:v>
                </c:pt>
                <c:pt idx="3">
                  <c:v>0.54022988505747127</c:v>
                </c:pt>
                <c:pt idx="4">
                  <c:v>0.56782334384858046</c:v>
                </c:pt>
              </c:numCache>
            </c:numRef>
          </c:val>
          <c:extLst>
            <c:ext xmlns:c16="http://schemas.microsoft.com/office/drawing/2014/chart" uri="{C3380CC4-5D6E-409C-BE32-E72D297353CC}">
              <c16:uniqueId val="{00000004-2CDC-4D6D-9545-AF1B082DF028}"/>
            </c:ext>
          </c:extLst>
        </c:ser>
        <c:dLbls>
          <c:showLegendKey val="0"/>
          <c:showVal val="0"/>
          <c:showCatName val="0"/>
          <c:showSerName val="0"/>
          <c:showPercent val="0"/>
          <c:showBubbleSize val="0"/>
        </c:dLbls>
        <c:gapWidth val="4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dPt>
            <c:idx val="0"/>
            <c:bubble3D val="0"/>
            <c:spPr>
              <a:solidFill>
                <a:srgbClr val="188E2E"/>
              </a:solidFill>
              <a:ln w="19050">
                <a:solidFill>
                  <a:schemeClr val="lt1"/>
                </a:solidFill>
              </a:ln>
              <a:effectLst/>
            </c:spPr>
            <c:extLst>
              <c:ext xmlns:c16="http://schemas.microsoft.com/office/drawing/2014/chart" uri="{C3380CC4-5D6E-409C-BE32-E72D297353CC}">
                <c16:uniqueId val="{00000001-328C-47C9-B5DF-01D69E869908}"/>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328C-47C9-B5DF-01D69E869908}"/>
              </c:ext>
            </c:extLst>
          </c:dPt>
          <c:cat>
            <c:strRef>
              <c:f>Sheet1!$A$2:$A$3</c:f>
              <c:strCache>
                <c:ptCount val="2"/>
                <c:pt idx="0">
                  <c:v>Aware</c:v>
                </c:pt>
                <c:pt idx="1">
                  <c:v>Not aware</c:v>
                </c:pt>
              </c:strCache>
            </c:strRef>
          </c:cat>
          <c:val>
            <c:numRef>
              <c:f>Sheet1!$B$2:$B$3</c:f>
              <c:numCache>
                <c:formatCode>0%</c:formatCode>
                <c:ptCount val="2"/>
                <c:pt idx="0">
                  <c:v>0.42</c:v>
                </c:pt>
                <c:pt idx="1">
                  <c:v>0.58000000000000007</c:v>
                </c:pt>
              </c:numCache>
            </c:numRef>
          </c:val>
          <c:extLst>
            <c:ext xmlns:c16="http://schemas.microsoft.com/office/drawing/2014/chart" uri="{C3380CC4-5D6E-409C-BE32-E72D297353CC}">
              <c16:uniqueId val="{00000004-328C-47C9-B5DF-01D69E869908}"/>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686815369394304E-2"/>
          <c:y val="0.104708526913566"/>
          <c:w val="0.92862636926121145"/>
          <c:h val="0.56334188629643345"/>
        </c:manualLayout>
      </c:layout>
      <c:barChart>
        <c:barDir val="bar"/>
        <c:grouping val="percentStacked"/>
        <c:varyColors val="0"/>
        <c:ser>
          <c:idx val="0"/>
          <c:order val="0"/>
          <c:tx>
            <c:strRef>
              <c:f>Sheet1!$B$1</c:f>
              <c:strCache>
                <c:ptCount val="1"/>
                <c:pt idx="0">
                  <c:v>Extremely satisfied</c:v>
                </c:pt>
              </c:strCache>
            </c:strRef>
          </c:tx>
          <c:spPr>
            <a:solidFill>
              <a:srgbClr val="08521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0.31147540983606559</c:v>
                </c:pt>
              </c:numCache>
            </c:numRef>
          </c:val>
          <c:extLst>
            <c:ext xmlns:c16="http://schemas.microsoft.com/office/drawing/2014/chart" uri="{C3380CC4-5D6E-409C-BE32-E72D297353CC}">
              <c16:uniqueId val="{00000000-460A-4390-9382-044F89018821}"/>
            </c:ext>
          </c:extLst>
        </c:ser>
        <c:ser>
          <c:idx val="1"/>
          <c:order val="1"/>
          <c:tx>
            <c:strRef>
              <c:f>Sheet1!$C$1</c:f>
              <c:strCache>
                <c:ptCount val="1"/>
                <c:pt idx="0">
                  <c:v>Somewhat satisfied</c:v>
                </c:pt>
              </c:strCache>
            </c:strRef>
          </c:tx>
          <c:spPr>
            <a:solidFill>
              <a:srgbClr val="2F7E1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0.39344262295081966</c:v>
                </c:pt>
              </c:numCache>
            </c:numRef>
          </c:val>
          <c:extLst>
            <c:ext xmlns:c16="http://schemas.microsoft.com/office/drawing/2014/chart" uri="{C3380CC4-5D6E-409C-BE32-E72D297353CC}">
              <c16:uniqueId val="{00000001-460A-4390-9382-044F89018821}"/>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0.11475409836065573</c:v>
                </c:pt>
              </c:numCache>
            </c:numRef>
          </c:val>
          <c:extLst>
            <c:ext xmlns:c16="http://schemas.microsoft.com/office/drawing/2014/chart" uri="{C3380CC4-5D6E-409C-BE32-E72D297353CC}">
              <c16:uniqueId val="{00000002-460A-4390-9382-044F89018821}"/>
            </c:ext>
          </c:extLst>
        </c:ser>
        <c:ser>
          <c:idx val="3"/>
          <c:order val="3"/>
          <c:tx>
            <c:strRef>
              <c:f>Sheet1!$E$1</c:f>
              <c:strCache>
                <c:ptCount val="1"/>
                <c:pt idx="0">
                  <c:v>Somewhat dissatisfied</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3.2786885245901641E-2</c:v>
                </c:pt>
              </c:numCache>
            </c:numRef>
          </c:val>
          <c:extLst>
            <c:ext xmlns:c16="http://schemas.microsoft.com/office/drawing/2014/chart" uri="{C3380CC4-5D6E-409C-BE32-E72D297353CC}">
              <c16:uniqueId val="{00000003-460A-4390-9382-044F89018821}"/>
            </c:ext>
          </c:extLst>
        </c:ser>
        <c:ser>
          <c:idx val="4"/>
          <c:order val="4"/>
          <c:tx>
            <c:strRef>
              <c:f>Sheet1!$F$1</c:f>
              <c:strCache>
                <c:ptCount val="1"/>
                <c:pt idx="0">
                  <c:v>Extremely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###0%</c:formatCode>
                <c:ptCount val="1"/>
                <c:pt idx="0">
                  <c:v>0.14754098360655737</c:v>
                </c:pt>
              </c:numCache>
            </c:numRef>
          </c:val>
          <c:extLst>
            <c:ext xmlns:c16="http://schemas.microsoft.com/office/drawing/2014/chart" uri="{C3380CC4-5D6E-409C-BE32-E72D297353CC}">
              <c16:uniqueId val="{00000004-460A-4390-9382-044F89018821}"/>
            </c:ext>
          </c:extLst>
        </c:ser>
        <c:dLbls>
          <c:showLegendKey val="0"/>
          <c:showVal val="0"/>
          <c:showCatName val="0"/>
          <c:showSerName val="0"/>
          <c:showPercent val="0"/>
          <c:showBubbleSize val="0"/>
        </c:dLbls>
        <c:gapWidth val="150"/>
        <c:overlap val="100"/>
        <c:axId val="428377720"/>
        <c:axId val="428366896"/>
      </c:barChart>
      <c:catAx>
        <c:axId val="428377720"/>
        <c:scaling>
          <c:orientation val="minMax"/>
        </c:scaling>
        <c:delete val="1"/>
        <c:axPos val="l"/>
        <c:numFmt formatCode="General" sourceLinked="1"/>
        <c:majorTickMark val="none"/>
        <c:minorTickMark val="none"/>
        <c:tickLblPos val="nextTo"/>
        <c:crossAx val="428366896"/>
        <c:crosses val="autoZero"/>
        <c:auto val="1"/>
        <c:lblAlgn val="ctr"/>
        <c:lblOffset val="100"/>
        <c:noMultiLvlLbl val="0"/>
      </c:catAx>
      <c:valAx>
        <c:axId val="428366896"/>
        <c:scaling>
          <c:orientation val="minMax"/>
        </c:scaling>
        <c:delete val="1"/>
        <c:axPos val="b"/>
        <c:numFmt formatCode="0%" sourceLinked="1"/>
        <c:majorTickMark val="none"/>
        <c:minorTickMark val="none"/>
        <c:tickLblPos val="nextTo"/>
        <c:crossAx val="428377720"/>
        <c:crosses val="autoZero"/>
        <c:crossBetween val="between"/>
      </c:valAx>
      <c:spPr>
        <a:noFill/>
        <a:ln>
          <a:noFill/>
        </a:ln>
        <a:effectLst/>
      </c:spPr>
    </c:plotArea>
    <c:legend>
      <c:legendPos val="b"/>
      <c:layout>
        <c:manualLayout>
          <c:xMode val="edge"/>
          <c:yMode val="edge"/>
          <c:x val="0"/>
          <c:y val="0.59693341821516133"/>
          <c:w val="1"/>
          <c:h val="0.35819149882188184"/>
        </c:manualLayout>
      </c:layout>
      <c:overlay val="0"/>
      <c:spPr>
        <a:noFill/>
        <a:ln>
          <a:noFill/>
        </a:ln>
        <a:effectLst/>
      </c:spPr>
      <c:txPr>
        <a:bodyPr rot="0" spcFirstLastPara="1" vertOverflow="ellipsis" vert="horz" wrap="square" anchor="ctr" anchorCtr="1"/>
        <a:lstStyle/>
        <a:p>
          <a:pPr>
            <a:defRPr sz="850" b="0" i="0" u="none" strike="noStrike" kern="1200" baseline="0">
              <a:solidFill>
                <a:srgbClr val="373737"/>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Student agreement on ‘I See</a:t>
            </a:r>
            <a:r>
              <a:rPr lang="en-US" sz="1600" baseline="0" dirty="0"/>
              <a:t> </a:t>
            </a:r>
            <a:r>
              <a:rPr lang="en-US" sz="1600" dirty="0"/>
              <a:t>Me’ metrics</a:t>
            </a:r>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38500426457681802"/>
          <c:y val="0.11574973530163442"/>
          <c:w val="0.45173042930073304"/>
          <c:h val="0.7697727853570081"/>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Sheet1!$A$2:$A$6</c:f>
              <c:strCache>
                <c:ptCount val="5"/>
                <c:pt idx="0">
                  <c:v>Unitec has a learning style that suits me</c:v>
                </c:pt>
                <c:pt idx="1">
                  <c:v>There are learning practices that are culturally familiar to Māori and Pacific students</c:v>
                </c:pt>
                <c:pt idx="2">
                  <c:v>There is someone at Unitec who I can talk to about my concerns</c:v>
                </c:pt>
                <c:pt idx="3">
                  <c:v>I am able to express my culture in my learning</c:v>
                </c:pt>
                <c:pt idx="4">
                  <c:v>Unitec has proactively reached out to me when things got tough</c:v>
                </c:pt>
              </c:strCache>
            </c:strRef>
          </c:cat>
          <c:val>
            <c:numRef>
              <c:f>Sheet1!$B$2:$B$6</c:f>
              <c:numCache>
                <c:formatCode>0%</c:formatCode>
                <c:ptCount val="5"/>
                <c:pt idx="0">
                  <c:v>0.66666666666666652</c:v>
                </c:pt>
                <c:pt idx="1">
                  <c:v>0.63809523809523805</c:v>
                </c:pt>
                <c:pt idx="2">
                  <c:v>0.62641083521444696</c:v>
                </c:pt>
                <c:pt idx="3">
                  <c:v>0.54668166479190106</c:v>
                </c:pt>
                <c:pt idx="4">
                  <c:v>0.53265765765765771</c:v>
                </c:pt>
              </c:numCache>
            </c:numRef>
          </c:val>
          <c:extLst>
            <c:ext xmlns:c16="http://schemas.microsoft.com/office/drawing/2014/chart" uri="{C3380CC4-5D6E-409C-BE32-E72D297353CC}">
              <c16:uniqueId val="{00000000-794F-48C8-A9D4-C1FC6B9EA958}"/>
            </c:ext>
          </c:extLst>
        </c:ser>
        <c:ser>
          <c:idx val="1"/>
          <c:order val="1"/>
          <c:tx>
            <c:strRef>
              <c:f>Sheet1!$C$1</c:f>
              <c:strCache>
                <c:ptCount val="1"/>
                <c:pt idx="0">
                  <c:v>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Unitec has a learning style that suits me</c:v>
                </c:pt>
                <c:pt idx="1">
                  <c:v>There are learning practices that are culturally familiar to Māori and Pacific students</c:v>
                </c:pt>
                <c:pt idx="2">
                  <c:v>There is someone at Unitec who I can talk to about my concerns</c:v>
                </c:pt>
                <c:pt idx="3">
                  <c:v>I am able to express my culture in my learning</c:v>
                </c:pt>
                <c:pt idx="4">
                  <c:v>Unitec has proactively reached out to me when things got tough</c:v>
                </c:pt>
              </c:strCache>
            </c:strRef>
          </c:cat>
          <c:val>
            <c:numRef>
              <c:f>Sheet1!$C$2:$C$6</c:f>
              <c:numCache>
                <c:formatCode>###0%</c:formatCode>
                <c:ptCount val="5"/>
                <c:pt idx="0">
                  <c:v>5.5367231638418078E-2</c:v>
                </c:pt>
                <c:pt idx="1">
                  <c:v>5.7142857142857141E-2</c:v>
                </c:pt>
                <c:pt idx="2">
                  <c:v>6.9977426636568849E-2</c:v>
                </c:pt>
                <c:pt idx="3">
                  <c:v>5.6242969628796401E-2</c:v>
                </c:pt>
                <c:pt idx="4">
                  <c:v>0.12162162162162163</c:v>
                </c:pt>
              </c:numCache>
            </c:numRef>
          </c:val>
          <c:extLst>
            <c:ext xmlns:c16="http://schemas.microsoft.com/office/drawing/2014/chart" uri="{C3380CC4-5D6E-409C-BE32-E72D297353CC}">
              <c16:uniqueId val="{00000001-794F-48C8-A9D4-C1FC6B9EA958}"/>
            </c:ext>
          </c:extLst>
        </c:ser>
        <c:ser>
          <c:idx val="2"/>
          <c:order val="2"/>
          <c:tx>
            <c:strRef>
              <c:f>Sheet1!$D$1</c:f>
              <c:strCache>
                <c:ptCount val="1"/>
                <c:pt idx="0">
                  <c:v>Neutral</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Unitec has a learning style that suits me</c:v>
                </c:pt>
                <c:pt idx="1">
                  <c:v>There are learning practices that are culturally familiar to Māori and Pacific students</c:v>
                </c:pt>
                <c:pt idx="2">
                  <c:v>There is someone at Unitec who I can talk to about my concerns</c:v>
                </c:pt>
                <c:pt idx="3">
                  <c:v>I am able to express my culture in my learning</c:v>
                </c:pt>
                <c:pt idx="4">
                  <c:v>Unitec has proactively reached out to me when things got tough</c:v>
                </c:pt>
              </c:strCache>
            </c:strRef>
          </c:cat>
          <c:val>
            <c:numRef>
              <c:f>Sheet1!$D$2:$D$6</c:f>
              <c:numCache>
                <c:formatCode>###0%</c:formatCode>
                <c:ptCount val="5"/>
                <c:pt idx="0">
                  <c:v>0.27796610169491526</c:v>
                </c:pt>
                <c:pt idx="1">
                  <c:v>0.30476190476190479</c:v>
                </c:pt>
                <c:pt idx="2">
                  <c:v>0.30361173814898418</c:v>
                </c:pt>
                <c:pt idx="3">
                  <c:v>0.39707536557930256</c:v>
                </c:pt>
                <c:pt idx="4">
                  <c:v>0.34572072072072074</c:v>
                </c:pt>
              </c:numCache>
            </c:numRef>
          </c:val>
          <c:extLst>
            <c:ext xmlns:c16="http://schemas.microsoft.com/office/drawing/2014/chart" uri="{C3380CC4-5D6E-409C-BE32-E72D297353CC}">
              <c16:uniqueId val="{00000002-794F-48C8-A9D4-C1FC6B9EA958}"/>
            </c:ext>
          </c:extLst>
        </c:ser>
        <c:ser>
          <c:idx val="3"/>
          <c:order val="3"/>
          <c:tx>
            <c:strRef>
              <c:f>Sheet1!$E$1</c:f>
              <c:strCache>
                <c:ptCount val="1"/>
                <c:pt idx="0">
                  <c:v>Agree</c:v>
                </c:pt>
              </c:strCache>
            </c:strRef>
          </c:tx>
          <c:spPr>
            <a:solidFill>
              <a:srgbClr val="298224"/>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Unitec has a learning style that suits me</c:v>
                </c:pt>
                <c:pt idx="1">
                  <c:v>There are learning practices that are culturally familiar to Māori and Pacific students</c:v>
                </c:pt>
                <c:pt idx="2">
                  <c:v>There is someone at Unitec who I can talk to about my concerns</c:v>
                </c:pt>
                <c:pt idx="3">
                  <c:v>I am able to express my culture in my learning</c:v>
                </c:pt>
                <c:pt idx="4">
                  <c:v>Unitec has proactively reached out to me when things got tough</c:v>
                </c:pt>
              </c:strCache>
            </c:strRef>
          </c:cat>
          <c:val>
            <c:numRef>
              <c:f>Sheet1!$E$2:$E$6</c:f>
              <c:numCache>
                <c:formatCode>###0%</c:formatCode>
                <c:ptCount val="5"/>
                <c:pt idx="0">
                  <c:v>0.66666666666666652</c:v>
                </c:pt>
                <c:pt idx="1">
                  <c:v>0.63809523809523805</c:v>
                </c:pt>
                <c:pt idx="2">
                  <c:v>0.62641083521444696</c:v>
                </c:pt>
                <c:pt idx="3">
                  <c:v>0.54668166479190106</c:v>
                </c:pt>
                <c:pt idx="4">
                  <c:v>0.53265765765765771</c:v>
                </c:pt>
              </c:numCache>
            </c:numRef>
          </c:val>
          <c:extLst>
            <c:ext xmlns:c16="http://schemas.microsoft.com/office/drawing/2014/chart" uri="{C3380CC4-5D6E-409C-BE32-E72D297353CC}">
              <c16:uniqueId val="{00000003-794F-48C8-A9D4-C1FC6B9EA958}"/>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8"/>
          <c:min val="0.5"/>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mn-cs"/>
              </a:defRPr>
            </a:pPr>
            <a:r>
              <a:rPr lang="en-US" sz="1600" dirty="0"/>
              <a:t>NPS of students engaged</a:t>
            </a:r>
            <a:r>
              <a:rPr lang="en-US" sz="1600" baseline="0" dirty="0"/>
              <a:t> with LOP</a:t>
            </a:r>
            <a:endParaRPr lang="en-US" sz="1600" dirty="0"/>
          </a:p>
        </c:rich>
      </c:tx>
      <c:layout>
        <c:manualLayout>
          <c:xMode val="edge"/>
          <c:yMode val="edge"/>
          <c:x val="2.6292043164935925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298224"/>
            </a:solidFill>
            <a:ln>
              <a:noFill/>
            </a:ln>
            <a:effectLst/>
          </c:spPr>
          <c:invertIfNegative val="0"/>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0747-421A-9772-FD61D70B483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LOP first pastoral interaction logged</c:v>
                </c:pt>
                <c:pt idx="1">
                  <c:v>No interaction logged</c:v>
                </c:pt>
              </c:strCache>
            </c:strRef>
          </c:cat>
          <c:val>
            <c:numRef>
              <c:f>Sheet1!$B$2:$B$3</c:f>
              <c:numCache>
                <c:formatCode>0</c:formatCode>
                <c:ptCount val="2"/>
                <c:pt idx="0">
                  <c:v>27</c:v>
                </c:pt>
                <c:pt idx="1">
                  <c:v>13</c:v>
                </c:pt>
              </c:numCache>
            </c:numRef>
          </c:val>
          <c:extLst>
            <c:ext xmlns:c16="http://schemas.microsoft.com/office/drawing/2014/chart" uri="{C3380CC4-5D6E-409C-BE32-E72D297353CC}">
              <c16:uniqueId val="{00000000-0747-421A-9772-FD61D70B4832}"/>
            </c:ext>
          </c:extLst>
        </c:ser>
        <c:dLbls>
          <c:showLegendKey val="0"/>
          <c:showVal val="0"/>
          <c:showCatName val="0"/>
          <c:showSerName val="0"/>
          <c:showPercent val="0"/>
          <c:showBubbleSize val="0"/>
        </c:dLbls>
        <c:gapWidth val="80"/>
        <c:overlap val="-27"/>
        <c:axId val="1437707936"/>
        <c:axId val="1433261008"/>
      </c:barChart>
      <c:catAx>
        <c:axId val="143770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433261008"/>
        <c:crosses val="autoZero"/>
        <c:auto val="1"/>
        <c:lblAlgn val="ctr"/>
        <c:lblOffset val="100"/>
        <c:noMultiLvlLbl val="0"/>
      </c:catAx>
      <c:valAx>
        <c:axId val="1433261008"/>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437707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404040"/>
                </a:solidFill>
                <a:latin typeface="Verdana" panose="020B0604030504040204" pitchFamily="34" charset="0"/>
                <a:ea typeface="Verdana" panose="020B0604030504040204" pitchFamily="34" charset="0"/>
                <a:cs typeface="+mn-cs"/>
              </a:defRPr>
            </a:pPr>
            <a:r>
              <a:rPr lang="en-NZ" dirty="0"/>
              <a:t>Semester 1, 2019</a:t>
            </a:r>
          </a:p>
        </c:rich>
      </c:tx>
      <c:layout>
        <c:manualLayout>
          <c:xMode val="edge"/>
          <c:yMode val="edge"/>
          <c:x val="1.4794991285429614E-3"/>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404040"/>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col"/>
        <c:grouping val="clustered"/>
        <c:varyColors val="0"/>
        <c:ser>
          <c:idx val="0"/>
          <c:order val="0"/>
          <c:tx>
            <c:strRef>
              <c:f>Sheet1!$B$1</c:f>
              <c:strCache>
                <c:ptCount val="1"/>
                <c:pt idx="0">
                  <c:v>Non graduate retention</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Promoters (9-10)</c:v>
                </c:pt>
                <c:pt idx="1">
                  <c:v>Passives (7-8)</c:v>
                </c:pt>
                <c:pt idx="2">
                  <c:v>Detractors (5-6)</c:v>
                </c:pt>
                <c:pt idx="3">
                  <c:v>Super detractors (0-4)</c:v>
                </c:pt>
              </c:strCache>
            </c:strRef>
          </c:cat>
          <c:val>
            <c:numRef>
              <c:f>Sheet1!$B$2:$B$5</c:f>
              <c:numCache>
                <c:formatCode>0%</c:formatCode>
                <c:ptCount val="4"/>
                <c:pt idx="0">
                  <c:v>0.86875000000000002</c:v>
                </c:pt>
                <c:pt idx="1">
                  <c:v>0.88639999999999997</c:v>
                </c:pt>
                <c:pt idx="2">
                  <c:v>0.89811320754716983</c:v>
                </c:pt>
                <c:pt idx="3">
                  <c:v>0.8571428571428571</c:v>
                </c:pt>
              </c:numCache>
            </c:numRef>
          </c:val>
          <c:extLst>
            <c:ext xmlns:c16="http://schemas.microsoft.com/office/drawing/2014/chart" uri="{C3380CC4-5D6E-409C-BE32-E72D297353CC}">
              <c16:uniqueId val="{00000000-549D-4027-853C-C4A35099C577}"/>
            </c:ext>
          </c:extLst>
        </c:ser>
        <c:ser>
          <c:idx val="1"/>
          <c:order val="1"/>
          <c:tx>
            <c:strRef>
              <c:f>Sheet1!$C$1</c:f>
              <c:strCache>
                <c:ptCount val="1"/>
                <c:pt idx="0">
                  <c:v>Graduate retention</c:v>
                </c:pt>
              </c:strCache>
            </c:strRef>
          </c:tx>
          <c:spPr>
            <a:solidFill>
              <a:srgbClr val="404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Promoters (9-10)</c:v>
                </c:pt>
                <c:pt idx="1">
                  <c:v>Passives (7-8)</c:v>
                </c:pt>
                <c:pt idx="2">
                  <c:v>Detractors (5-6)</c:v>
                </c:pt>
                <c:pt idx="3">
                  <c:v>Super detractors (0-4)</c:v>
                </c:pt>
              </c:strCache>
            </c:strRef>
          </c:cat>
          <c:val>
            <c:numRef>
              <c:f>Sheet1!$C$2:$C$5</c:f>
              <c:numCache>
                <c:formatCode>0%</c:formatCode>
                <c:ptCount val="4"/>
                <c:pt idx="0">
                  <c:v>0.2879581151832461</c:v>
                </c:pt>
                <c:pt idx="1">
                  <c:v>0.28965517241379313</c:v>
                </c:pt>
                <c:pt idx="2">
                  <c:v>0</c:v>
                </c:pt>
                <c:pt idx="3">
                  <c:v>4.6511627906976744E-2</c:v>
                </c:pt>
              </c:numCache>
            </c:numRef>
          </c:val>
          <c:extLst>
            <c:ext xmlns:c16="http://schemas.microsoft.com/office/drawing/2014/chart" uri="{C3380CC4-5D6E-409C-BE32-E72D297353CC}">
              <c16:uniqueId val="{00000001-549D-4027-853C-C4A35099C577}"/>
            </c:ext>
          </c:extLst>
        </c:ser>
        <c:dLbls>
          <c:showLegendKey val="0"/>
          <c:showVal val="0"/>
          <c:showCatName val="0"/>
          <c:showSerName val="0"/>
          <c:showPercent val="0"/>
          <c:showBubbleSize val="0"/>
        </c:dLbls>
        <c:gapWidth val="219"/>
        <c:overlap val="-27"/>
        <c:axId val="1957996959"/>
        <c:axId val="93718799"/>
      </c:barChart>
      <c:catAx>
        <c:axId val="195799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93718799"/>
        <c:crosses val="autoZero"/>
        <c:auto val="1"/>
        <c:lblAlgn val="ctr"/>
        <c:lblOffset val="100"/>
        <c:noMultiLvlLbl val="0"/>
      </c:catAx>
      <c:valAx>
        <c:axId val="93718799"/>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957996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404040"/>
                </a:solidFill>
                <a:latin typeface="Verdana" panose="020B0604030504040204" pitchFamily="34" charset="0"/>
                <a:ea typeface="Verdana" panose="020B0604030504040204" pitchFamily="34" charset="0"/>
                <a:cs typeface="+mn-cs"/>
              </a:defRPr>
            </a:pPr>
            <a:r>
              <a:rPr lang="en-NZ" dirty="0"/>
              <a:t>Semester 1, 2020</a:t>
            </a:r>
          </a:p>
        </c:rich>
      </c:tx>
      <c:layout>
        <c:manualLayout>
          <c:xMode val="edge"/>
          <c:yMode val="edge"/>
          <c:x val="1.4794991285429614E-3"/>
          <c:y val="0"/>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rgbClr val="404040"/>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col"/>
        <c:grouping val="clustered"/>
        <c:varyColors val="0"/>
        <c:ser>
          <c:idx val="0"/>
          <c:order val="0"/>
          <c:tx>
            <c:strRef>
              <c:f>Sheet1!$B$1</c:f>
              <c:strCache>
                <c:ptCount val="1"/>
                <c:pt idx="0">
                  <c:v>Non graduate retention</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Promoters (9-10)</c:v>
                </c:pt>
                <c:pt idx="1">
                  <c:v>Passives (7-8)</c:v>
                </c:pt>
                <c:pt idx="2">
                  <c:v>Detractors (5-6)</c:v>
                </c:pt>
                <c:pt idx="3">
                  <c:v>Super detractors (0-4)</c:v>
                </c:pt>
              </c:strCache>
            </c:strRef>
          </c:cat>
          <c:val>
            <c:numRef>
              <c:f>Sheet1!$B$2:$B$5</c:f>
              <c:numCache>
                <c:formatCode>0%</c:formatCode>
                <c:ptCount val="4"/>
                <c:pt idx="0">
                  <c:v>0.9083870967741936</c:v>
                </c:pt>
                <c:pt idx="1">
                  <c:v>0.9137645107794361</c:v>
                </c:pt>
                <c:pt idx="2">
                  <c:v>0.90987124463519309</c:v>
                </c:pt>
                <c:pt idx="3">
                  <c:v>0.8257575757575758</c:v>
                </c:pt>
              </c:numCache>
            </c:numRef>
          </c:val>
          <c:extLst>
            <c:ext xmlns:c16="http://schemas.microsoft.com/office/drawing/2014/chart" uri="{C3380CC4-5D6E-409C-BE32-E72D297353CC}">
              <c16:uniqueId val="{00000000-0C8D-4E14-88D6-54D91EAE9122}"/>
            </c:ext>
          </c:extLst>
        </c:ser>
        <c:ser>
          <c:idx val="1"/>
          <c:order val="1"/>
          <c:tx>
            <c:strRef>
              <c:f>Sheet1!$C$1</c:f>
              <c:strCache>
                <c:ptCount val="1"/>
                <c:pt idx="0">
                  <c:v>Graduate retention</c:v>
                </c:pt>
              </c:strCache>
            </c:strRef>
          </c:tx>
          <c:spPr>
            <a:solidFill>
              <a:srgbClr val="4040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Promoters (9-10)</c:v>
                </c:pt>
                <c:pt idx="1">
                  <c:v>Passives (7-8)</c:v>
                </c:pt>
                <c:pt idx="2">
                  <c:v>Detractors (5-6)</c:v>
                </c:pt>
                <c:pt idx="3">
                  <c:v>Super detractors (0-4)</c:v>
                </c:pt>
              </c:strCache>
            </c:strRef>
          </c:cat>
          <c:val>
            <c:numRef>
              <c:f>Sheet1!$C$2:$C$5</c:f>
              <c:numCache>
                <c:formatCode>0%</c:formatCode>
                <c:ptCount val="4"/>
                <c:pt idx="0">
                  <c:v>0.2360248447204969</c:v>
                </c:pt>
                <c:pt idx="1">
                  <c:v>0.26530612244897961</c:v>
                </c:pt>
                <c:pt idx="2">
                  <c:v>0.23529411764705882</c:v>
                </c:pt>
                <c:pt idx="3">
                  <c:v>0.14814814814814814</c:v>
                </c:pt>
              </c:numCache>
            </c:numRef>
          </c:val>
          <c:extLst>
            <c:ext xmlns:c16="http://schemas.microsoft.com/office/drawing/2014/chart" uri="{C3380CC4-5D6E-409C-BE32-E72D297353CC}">
              <c16:uniqueId val="{00000001-0C8D-4E14-88D6-54D91EAE9122}"/>
            </c:ext>
          </c:extLst>
        </c:ser>
        <c:dLbls>
          <c:showLegendKey val="0"/>
          <c:showVal val="0"/>
          <c:showCatName val="0"/>
          <c:showSerName val="0"/>
          <c:showPercent val="0"/>
          <c:showBubbleSize val="0"/>
        </c:dLbls>
        <c:gapWidth val="219"/>
        <c:overlap val="-27"/>
        <c:axId val="1957996959"/>
        <c:axId val="93718799"/>
      </c:barChart>
      <c:catAx>
        <c:axId val="1957996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93718799"/>
        <c:crosses val="autoZero"/>
        <c:auto val="1"/>
        <c:lblAlgn val="ctr"/>
        <c:lblOffset val="100"/>
        <c:noMultiLvlLbl val="0"/>
      </c:catAx>
      <c:valAx>
        <c:axId val="93718799"/>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9579969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t>Awareness and usage of support services</a:t>
            </a:r>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Sheet1!$A$2:$A$19</c:f>
              <c:strCache>
                <c:ptCount val="18"/>
                <c:pt idx="0">
                  <c:v>International Student Support*</c:v>
                </c:pt>
                <c:pt idx="1">
                  <c:v>Te Puna (B180) including Library and Service Desk</c:v>
                </c:pt>
                <c:pt idx="2">
                  <c:v>Online library resources</c:v>
                </c:pt>
                <c:pt idx="3">
                  <c:v>Visa and insurance support*</c:v>
                </c:pt>
                <c:pt idx="4">
                  <c:v>Pacific Centre*</c:v>
                </c:pt>
                <c:pt idx="5">
                  <c:v>Support Services for Māori students*</c:v>
                </c:pt>
                <c:pt idx="6">
                  <c:v>Library at Waitakere Library on Level 3 of B520</c:v>
                </c:pt>
                <c:pt idx="7">
                  <c:v>Library Knowledge Specialists</c:v>
                </c:pt>
                <c:pt idx="8">
                  <c:v>Te Puna Waiora – Health &amp; Counselling</c:v>
                </c:pt>
                <c:pt idx="9">
                  <c:v>Student Support Advisors – Financial and General support</c:v>
                </c:pt>
                <c:pt idx="10">
                  <c:v>Scholarships</c:v>
                </c:pt>
                <c:pt idx="11">
                  <c:v>Student Events and Communications</c:v>
                </c:pt>
                <c:pt idx="12">
                  <c:v>Academic Development Lecturers (ADLs)</c:v>
                </c:pt>
                <c:pt idx="13">
                  <c:v>Career Development Service</c:v>
                </c:pt>
                <c:pt idx="14">
                  <c:v>Student Advocate Service</c:v>
                </c:pt>
                <c:pt idx="15">
                  <c:v>Access4 Success – Disability Services</c:v>
                </c:pt>
                <c:pt idx="16">
                  <c:v>Unitec Early Learning Centre (childcare)</c:v>
                </c:pt>
                <c:pt idx="17">
                  <c:v>Chaplaincy &amp; Multifaith Services</c:v>
                </c:pt>
              </c:strCache>
            </c:strRef>
          </c:cat>
          <c:val>
            <c:numRef>
              <c:f>Sheet1!$B$2:$B$19</c:f>
              <c:numCache>
                <c:formatCode>#,##0.00</c:formatCode>
                <c:ptCount val="18"/>
                <c:pt idx="0">
                  <c:v>0.7857142857142857</c:v>
                </c:pt>
                <c:pt idx="1">
                  <c:v>0.7233502538071066</c:v>
                </c:pt>
                <c:pt idx="2">
                  <c:v>0.66894197952218415</c:v>
                </c:pt>
                <c:pt idx="3">
                  <c:v>0.57999999999999996</c:v>
                </c:pt>
                <c:pt idx="4">
                  <c:v>0.41081081081081083</c:v>
                </c:pt>
                <c:pt idx="5">
                  <c:v>0.33333333333333326</c:v>
                </c:pt>
                <c:pt idx="6">
                  <c:v>0.31352282515073215</c:v>
                </c:pt>
                <c:pt idx="7">
                  <c:v>0.21788194444444448</c:v>
                </c:pt>
                <c:pt idx="8">
                  <c:v>0.18717504332755636</c:v>
                </c:pt>
                <c:pt idx="9">
                  <c:v>0.1800865800865801</c:v>
                </c:pt>
                <c:pt idx="10">
                  <c:v>0.15043478260869564</c:v>
                </c:pt>
                <c:pt idx="11">
                  <c:v>0.13937282229965156</c:v>
                </c:pt>
                <c:pt idx="12">
                  <c:v>0.11169284467713787</c:v>
                </c:pt>
                <c:pt idx="13">
                  <c:v>8.6730268863833476E-2</c:v>
                </c:pt>
                <c:pt idx="14">
                  <c:v>7.5850043591979083E-2</c:v>
                </c:pt>
                <c:pt idx="15">
                  <c:v>7.4652777777777776E-2</c:v>
                </c:pt>
                <c:pt idx="16">
                  <c:v>3.484320557491289E-2</c:v>
                </c:pt>
                <c:pt idx="17">
                  <c:v>3.484320557491289E-2</c:v>
                </c:pt>
              </c:numCache>
            </c:numRef>
          </c:val>
          <c:extLst>
            <c:ext xmlns:c16="http://schemas.microsoft.com/office/drawing/2014/chart" uri="{C3380CC4-5D6E-409C-BE32-E72D297353CC}">
              <c16:uniqueId val="{00000000-04B4-4AC5-8CBE-DAED29FD4A15}"/>
            </c:ext>
          </c:extLst>
        </c:ser>
        <c:ser>
          <c:idx val="1"/>
          <c:order val="1"/>
          <c:tx>
            <c:strRef>
              <c:f>Sheet1!$C$1</c:f>
              <c:strCache>
                <c:ptCount val="1"/>
                <c:pt idx="0">
                  <c:v>I haven't heard of this service</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E670-4A03-B908-CB2A74FB7470}"/>
                </c:ext>
              </c:extLst>
            </c:dLbl>
            <c:dLbl>
              <c:idx val="3"/>
              <c:delete val="1"/>
              <c:extLst>
                <c:ext xmlns:c15="http://schemas.microsoft.com/office/drawing/2012/chart" uri="{CE6537A1-D6FC-4f65-9D91-7224C49458BB}"/>
                <c:ext xmlns:c16="http://schemas.microsoft.com/office/drawing/2014/chart" uri="{C3380CC4-5D6E-409C-BE32-E72D297353CC}">
                  <c16:uniqueId val="{00000002-E670-4A03-B908-CB2A74FB7470}"/>
                </c:ext>
              </c:extLst>
            </c:dLbl>
            <c:dLbl>
              <c:idx val="4"/>
              <c:delete val="1"/>
              <c:extLst>
                <c:ext xmlns:c15="http://schemas.microsoft.com/office/drawing/2012/chart" uri="{CE6537A1-D6FC-4f65-9D91-7224C49458BB}"/>
                <c:ext xmlns:c16="http://schemas.microsoft.com/office/drawing/2014/chart" uri="{C3380CC4-5D6E-409C-BE32-E72D297353CC}">
                  <c16:uniqueId val="{00000001-E670-4A03-B908-CB2A74FB7470}"/>
                </c:ext>
              </c:extLst>
            </c:dLbl>
            <c:dLbl>
              <c:idx val="5"/>
              <c:delete val="1"/>
              <c:extLst>
                <c:ext xmlns:c15="http://schemas.microsoft.com/office/drawing/2012/chart" uri="{CE6537A1-D6FC-4f65-9D91-7224C49458BB}"/>
                <c:ext xmlns:c16="http://schemas.microsoft.com/office/drawing/2014/chart" uri="{C3380CC4-5D6E-409C-BE32-E72D297353CC}">
                  <c16:uniqueId val="{00000000-E670-4A03-B908-CB2A74FB7470}"/>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International Student Support*</c:v>
                </c:pt>
                <c:pt idx="1">
                  <c:v>Te Puna (B180) including Library and Service Desk</c:v>
                </c:pt>
                <c:pt idx="2">
                  <c:v>Online library resources</c:v>
                </c:pt>
                <c:pt idx="3">
                  <c:v>Visa and insurance support*</c:v>
                </c:pt>
                <c:pt idx="4">
                  <c:v>Pacific Centre*</c:v>
                </c:pt>
                <c:pt idx="5">
                  <c:v>Support Services for Māori students*</c:v>
                </c:pt>
                <c:pt idx="6">
                  <c:v>Library at Waitakere Library on Level 3 of B520</c:v>
                </c:pt>
                <c:pt idx="7">
                  <c:v>Library Knowledge Specialists</c:v>
                </c:pt>
                <c:pt idx="8">
                  <c:v>Te Puna Waiora – Health &amp; Counselling</c:v>
                </c:pt>
                <c:pt idx="9">
                  <c:v>Student Support Advisors – Financial and General support</c:v>
                </c:pt>
                <c:pt idx="10">
                  <c:v>Scholarships</c:v>
                </c:pt>
                <c:pt idx="11">
                  <c:v>Student Events and Communications</c:v>
                </c:pt>
                <c:pt idx="12">
                  <c:v>Academic Development Lecturers (ADLs)</c:v>
                </c:pt>
                <c:pt idx="13">
                  <c:v>Career Development Service</c:v>
                </c:pt>
                <c:pt idx="14">
                  <c:v>Student Advocate Service</c:v>
                </c:pt>
                <c:pt idx="15">
                  <c:v>Access4 Success – Disability Services</c:v>
                </c:pt>
                <c:pt idx="16">
                  <c:v>Unitec Early Learning Centre (childcare)</c:v>
                </c:pt>
                <c:pt idx="17">
                  <c:v>Chaplaincy &amp; Multifaith Services</c:v>
                </c:pt>
              </c:strCache>
            </c:strRef>
          </c:cat>
          <c:val>
            <c:numRef>
              <c:f>Sheet1!$C$2:$C$19</c:f>
              <c:numCache>
                <c:formatCode>###0%</c:formatCode>
                <c:ptCount val="18"/>
                <c:pt idx="0">
                  <c:v>6.4935064935064931E-3</c:v>
                </c:pt>
                <c:pt idx="1">
                  <c:v>5.4145516074450083E-2</c:v>
                </c:pt>
                <c:pt idx="2">
                  <c:v>9.0443686006825938E-2</c:v>
                </c:pt>
                <c:pt idx="3">
                  <c:v>3.3333333333333333E-2</c:v>
                </c:pt>
                <c:pt idx="4">
                  <c:v>3.783783783783784E-2</c:v>
                </c:pt>
                <c:pt idx="5">
                  <c:v>2.8571428571428571E-2</c:v>
                </c:pt>
                <c:pt idx="6">
                  <c:v>0.21877691645133507</c:v>
                </c:pt>
                <c:pt idx="7">
                  <c:v>0.22309027777777779</c:v>
                </c:pt>
                <c:pt idx="8">
                  <c:v>0.13344887348353554</c:v>
                </c:pt>
                <c:pt idx="9">
                  <c:v>0.15757575757575756</c:v>
                </c:pt>
                <c:pt idx="10">
                  <c:v>0.17130434782608694</c:v>
                </c:pt>
                <c:pt idx="11">
                  <c:v>0.20034843205574912</c:v>
                </c:pt>
                <c:pt idx="12">
                  <c:v>0.36649214659685858</c:v>
                </c:pt>
                <c:pt idx="13">
                  <c:v>0.28794449262792715</c:v>
                </c:pt>
                <c:pt idx="14">
                  <c:v>0.26852659110723626</c:v>
                </c:pt>
                <c:pt idx="15">
                  <c:v>0.3064236111111111</c:v>
                </c:pt>
                <c:pt idx="16">
                  <c:v>0.25261324041811845</c:v>
                </c:pt>
                <c:pt idx="17">
                  <c:v>0.36411149825783973</c:v>
                </c:pt>
              </c:numCache>
            </c:numRef>
          </c:val>
          <c:extLst>
            <c:ext xmlns:c16="http://schemas.microsoft.com/office/drawing/2014/chart" uri="{C3380CC4-5D6E-409C-BE32-E72D297353CC}">
              <c16:uniqueId val="{00000001-04B4-4AC5-8CBE-DAED29FD4A15}"/>
            </c:ext>
          </c:extLst>
        </c:ser>
        <c:ser>
          <c:idx val="2"/>
          <c:order val="2"/>
          <c:tx>
            <c:strRef>
              <c:f>Sheet1!$D$1</c:f>
              <c:strCache>
                <c:ptCount val="1"/>
                <c:pt idx="0">
                  <c:v>I know about this but haven't used it</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International Student Support*</c:v>
                </c:pt>
                <c:pt idx="1">
                  <c:v>Te Puna (B180) including Library and Service Desk</c:v>
                </c:pt>
                <c:pt idx="2">
                  <c:v>Online library resources</c:v>
                </c:pt>
                <c:pt idx="3">
                  <c:v>Visa and insurance support*</c:v>
                </c:pt>
                <c:pt idx="4">
                  <c:v>Pacific Centre*</c:v>
                </c:pt>
                <c:pt idx="5">
                  <c:v>Support Services for Māori students*</c:v>
                </c:pt>
                <c:pt idx="6">
                  <c:v>Library at Waitakere Library on Level 3 of B520</c:v>
                </c:pt>
                <c:pt idx="7">
                  <c:v>Library Knowledge Specialists</c:v>
                </c:pt>
                <c:pt idx="8">
                  <c:v>Te Puna Waiora – Health &amp; Counselling</c:v>
                </c:pt>
                <c:pt idx="9">
                  <c:v>Student Support Advisors – Financial and General support</c:v>
                </c:pt>
                <c:pt idx="10">
                  <c:v>Scholarships</c:v>
                </c:pt>
                <c:pt idx="11">
                  <c:v>Student Events and Communications</c:v>
                </c:pt>
                <c:pt idx="12">
                  <c:v>Academic Development Lecturers (ADLs)</c:v>
                </c:pt>
                <c:pt idx="13">
                  <c:v>Career Development Service</c:v>
                </c:pt>
                <c:pt idx="14">
                  <c:v>Student Advocate Service</c:v>
                </c:pt>
                <c:pt idx="15">
                  <c:v>Access4 Success – Disability Services</c:v>
                </c:pt>
                <c:pt idx="16">
                  <c:v>Unitec Early Learning Centre (childcare)</c:v>
                </c:pt>
                <c:pt idx="17">
                  <c:v>Chaplaincy &amp; Multifaith Services</c:v>
                </c:pt>
              </c:strCache>
            </c:strRef>
          </c:cat>
          <c:val>
            <c:numRef>
              <c:f>Sheet1!$D$2:$D$19</c:f>
              <c:numCache>
                <c:formatCode>###0%</c:formatCode>
                <c:ptCount val="18"/>
                <c:pt idx="0">
                  <c:v>0.20779220779220778</c:v>
                </c:pt>
                <c:pt idx="1">
                  <c:v>0.22250423011844331</c:v>
                </c:pt>
                <c:pt idx="2">
                  <c:v>0.24061433447098979</c:v>
                </c:pt>
                <c:pt idx="3">
                  <c:v>0.38666666666666666</c:v>
                </c:pt>
                <c:pt idx="4">
                  <c:v>0.55135135135135138</c:v>
                </c:pt>
                <c:pt idx="5">
                  <c:v>0.63809523809523805</c:v>
                </c:pt>
                <c:pt idx="6">
                  <c:v>0.46770025839793283</c:v>
                </c:pt>
                <c:pt idx="7">
                  <c:v>0.55902777777777779</c:v>
                </c:pt>
                <c:pt idx="8">
                  <c:v>0.67937608318890819</c:v>
                </c:pt>
                <c:pt idx="9">
                  <c:v>0.66233766233766234</c:v>
                </c:pt>
                <c:pt idx="10">
                  <c:v>0.67826086956521736</c:v>
                </c:pt>
                <c:pt idx="11">
                  <c:v>0.66027874564459932</c:v>
                </c:pt>
                <c:pt idx="12">
                  <c:v>0.5218150087260035</c:v>
                </c:pt>
                <c:pt idx="13">
                  <c:v>0.6253252385082394</c:v>
                </c:pt>
                <c:pt idx="14">
                  <c:v>0.65562336530078469</c:v>
                </c:pt>
                <c:pt idx="15">
                  <c:v>0.61892361111111116</c:v>
                </c:pt>
                <c:pt idx="16">
                  <c:v>0.71254355400696867</c:v>
                </c:pt>
                <c:pt idx="17">
                  <c:v>0.60104529616724733</c:v>
                </c:pt>
              </c:numCache>
            </c:numRef>
          </c:val>
          <c:extLst>
            <c:ext xmlns:c16="http://schemas.microsoft.com/office/drawing/2014/chart" uri="{C3380CC4-5D6E-409C-BE32-E72D297353CC}">
              <c16:uniqueId val="{00000002-04B4-4AC5-8CBE-DAED29FD4A15}"/>
            </c:ext>
          </c:extLst>
        </c:ser>
        <c:ser>
          <c:idx val="3"/>
          <c:order val="3"/>
          <c:tx>
            <c:strRef>
              <c:f>Sheet1!$E$1</c:f>
              <c:strCache>
                <c:ptCount val="1"/>
                <c:pt idx="0">
                  <c:v>I've used this</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International Student Support*</c:v>
                </c:pt>
                <c:pt idx="1">
                  <c:v>Te Puna (B180) including Library and Service Desk</c:v>
                </c:pt>
                <c:pt idx="2">
                  <c:v>Online library resources</c:v>
                </c:pt>
                <c:pt idx="3">
                  <c:v>Visa and insurance support*</c:v>
                </c:pt>
                <c:pt idx="4">
                  <c:v>Pacific Centre*</c:v>
                </c:pt>
                <c:pt idx="5">
                  <c:v>Support Services for Māori students*</c:v>
                </c:pt>
                <c:pt idx="6">
                  <c:v>Library at Waitakere Library on Level 3 of B520</c:v>
                </c:pt>
                <c:pt idx="7">
                  <c:v>Library Knowledge Specialists</c:v>
                </c:pt>
                <c:pt idx="8">
                  <c:v>Te Puna Waiora – Health &amp; Counselling</c:v>
                </c:pt>
                <c:pt idx="9">
                  <c:v>Student Support Advisors – Financial and General support</c:v>
                </c:pt>
                <c:pt idx="10">
                  <c:v>Scholarships</c:v>
                </c:pt>
                <c:pt idx="11">
                  <c:v>Student Events and Communications</c:v>
                </c:pt>
                <c:pt idx="12">
                  <c:v>Academic Development Lecturers (ADLs)</c:v>
                </c:pt>
                <c:pt idx="13">
                  <c:v>Career Development Service</c:v>
                </c:pt>
                <c:pt idx="14">
                  <c:v>Student Advocate Service</c:v>
                </c:pt>
                <c:pt idx="15">
                  <c:v>Access4 Success – Disability Services</c:v>
                </c:pt>
                <c:pt idx="16">
                  <c:v>Unitec Early Learning Centre (childcare)</c:v>
                </c:pt>
                <c:pt idx="17">
                  <c:v>Chaplaincy &amp; Multifaith Services</c:v>
                </c:pt>
              </c:strCache>
            </c:strRef>
          </c:cat>
          <c:val>
            <c:numRef>
              <c:f>Sheet1!$E$2:$E$19</c:f>
              <c:numCache>
                <c:formatCode>###0%</c:formatCode>
                <c:ptCount val="18"/>
                <c:pt idx="0">
                  <c:v>0.7857142857142857</c:v>
                </c:pt>
                <c:pt idx="1">
                  <c:v>0.7233502538071066</c:v>
                </c:pt>
                <c:pt idx="2">
                  <c:v>0.66894197952218415</c:v>
                </c:pt>
                <c:pt idx="3">
                  <c:v>0.57999999999999996</c:v>
                </c:pt>
                <c:pt idx="4">
                  <c:v>0.41081081081081083</c:v>
                </c:pt>
                <c:pt idx="5">
                  <c:v>0.33333333333333326</c:v>
                </c:pt>
                <c:pt idx="6">
                  <c:v>0.31352282515073215</c:v>
                </c:pt>
                <c:pt idx="7">
                  <c:v>0.21788194444444448</c:v>
                </c:pt>
                <c:pt idx="8">
                  <c:v>0.18717504332755636</c:v>
                </c:pt>
                <c:pt idx="9">
                  <c:v>0.1800865800865801</c:v>
                </c:pt>
                <c:pt idx="10">
                  <c:v>0.15043478260869564</c:v>
                </c:pt>
                <c:pt idx="11">
                  <c:v>0.13937282229965156</c:v>
                </c:pt>
                <c:pt idx="12">
                  <c:v>0.11169284467713787</c:v>
                </c:pt>
                <c:pt idx="13">
                  <c:v>8.6730268863833476E-2</c:v>
                </c:pt>
                <c:pt idx="14">
                  <c:v>7.5850043591979083E-2</c:v>
                </c:pt>
                <c:pt idx="15">
                  <c:v>7.4652777777777776E-2</c:v>
                </c:pt>
                <c:pt idx="16">
                  <c:v>3.484320557491289E-2</c:v>
                </c:pt>
                <c:pt idx="17">
                  <c:v>3.484320557491289E-2</c:v>
                </c:pt>
              </c:numCache>
            </c:numRef>
          </c:val>
          <c:extLst>
            <c:ext xmlns:c16="http://schemas.microsoft.com/office/drawing/2014/chart" uri="{C3380CC4-5D6E-409C-BE32-E72D297353CC}">
              <c16:uniqueId val="{00000003-04B4-4AC5-8CBE-DAED29FD4A15}"/>
            </c:ext>
          </c:extLst>
        </c:ser>
        <c:dLbls>
          <c:showLegendKey val="0"/>
          <c:showVal val="0"/>
          <c:showCatName val="0"/>
          <c:showSerName val="0"/>
          <c:showPercent val="0"/>
          <c:showBubbleSize val="0"/>
        </c:dLbls>
        <c:gapWidth val="50"/>
        <c:overlap val="100"/>
        <c:axId val="661185375"/>
        <c:axId val="661182463"/>
      </c:barChart>
      <c:catAx>
        <c:axId val="66118537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2463"/>
        <c:crosses val="autoZero"/>
        <c:auto val="1"/>
        <c:lblAlgn val="ctr"/>
        <c:lblOffset val="100"/>
        <c:noMultiLvlLbl val="0"/>
      </c:catAx>
      <c:valAx>
        <c:axId val="661182463"/>
        <c:scaling>
          <c:orientation val="minMax"/>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5375"/>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NZ" sz="1600" dirty="0"/>
              <a:t>Satisfaction</a:t>
            </a:r>
            <a:r>
              <a:rPr lang="en-NZ" sz="1600" baseline="0" dirty="0"/>
              <a:t> with </a:t>
            </a:r>
            <a:r>
              <a:rPr lang="en-NZ" sz="1600" dirty="0"/>
              <a:t>support services</a:t>
            </a:r>
          </a:p>
        </c:rich>
      </c:tx>
      <c:layout>
        <c:manualLayout>
          <c:xMode val="edge"/>
          <c:yMode val="edge"/>
          <c:x val="6.7503924646782857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Sheet1!$A$2:$A$19</c:f>
              <c:strCache>
                <c:ptCount val="18"/>
                <c:pt idx="0">
                  <c:v>Library Knowledge Specialists</c:v>
                </c:pt>
                <c:pt idx="1">
                  <c:v>Pacific Centre*</c:v>
                </c:pt>
                <c:pt idx="2">
                  <c:v>Academic Development Lecturers (ADLs)</c:v>
                </c:pt>
                <c:pt idx="3">
                  <c:v>Te Puna (B180) including Library and Service Desk</c:v>
                </c:pt>
                <c:pt idx="4">
                  <c:v>Support Services for Māori students*</c:v>
                </c:pt>
                <c:pt idx="5">
                  <c:v>Te Puna Waiora – Health &amp; Counselling</c:v>
                </c:pt>
                <c:pt idx="6">
                  <c:v>Chaplaincy &amp; Multifaith Services</c:v>
                </c:pt>
                <c:pt idx="7">
                  <c:v>Library at Waitakere Library on Level 3 of B520</c:v>
                </c:pt>
                <c:pt idx="8">
                  <c:v>Online library resources</c:v>
                </c:pt>
                <c:pt idx="9">
                  <c:v>Access4 Success – Disability Services</c:v>
                </c:pt>
                <c:pt idx="10">
                  <c:v>Student Advocate Service</c:v>
                </c:pt>
                <c:pt idx="11">
                  <c:v>Visa and insurance support*</c:v>
                </c:pt>
                <c:pt idx="12">
                  <c:v>Career Development Service</c:v>
                </c:pt>
                <c:pt idx="13">
                  <c:v>Student Events and Communications</c:v>
                </c:pt>
                <c:pt idx="14">
                  <c:v>International Student Support*</c:v>
                </c:pt>
                <c:pt idx="15">
                  <c:v>Student Support Advisors – Financial and General support</c:v>
                </c:pt>
                <c:pt idx="16">
                  <c:v>Unitec Early Learning Centre (childcare)</c:v>
                </c:pt>
                <c:pt idx="17">
                  <c:v>Scholarships</c:v>
                </c:pt>
              </c:strCache>
            </c:strRef>
          </c:cat>
          <c:val>
            <c:numRef>
              <c:f>Sheet1!$B$2:$B$19</c:f>
              <c:numCache>
                <c:formatCode>#,##0.00</c:formatCode>
                <c:ptCount val="18"/>
                <c:pt idx="0">
                  <c:v>0.94650205761316886</c:v>
                </c:pt>
                <c:pt idx="1">
                  <c:v>0.94545454545454533</c:v>
                </c:pt>
                <c:pt idx="2">
                  <c:v>0.91803278688524581</c:v>
                </c:pt>
                <c:pt idx="3">
                  <c:v>0.9135200974421438</c:v>
                </c:pt>
                <c:pt idx="4">
                  <c:v>0.90588235294117647</c:v>
                </c:pt>
                <c:pt idx="5">
                  <c:v>0.90243902439024382</c:v>
                </c:pt>
                <c:pt idx="6">
                  <c:v>0.89743589743589725</c:v>
                </c:pt>
                <c:pt idx="7">
                  <c:v>0.89504373177842567</c:v>
                </c:pt>
                <c:pt idx="8">
                  <c:v>0.89064558629776025</c:v>
                </c:pt>
                <c:pt idx="9">
                  <c:v>0.85542168674698793</c:v>
                </c:pt>
                <c:pt idx="10">
                  <c:v>0.85000000000000009</c:v>
                </c:pt>
                <c:pt idx="11">
                  <c:v>0.82692307692307687</c:v>
                </c:pt>
                <c:pt idx="12">
                  <c:v>0.82653061224489788</c:v>
                </c:pt>
                <c:pt idx="13">
                  <c:v>0.82119205298013243</c:v>
                </c:pt>
                <c:pt idx="14">
                  <c:v>0.82051282051282048</c:v>
                </c:pt>
                <c:pt idx="15">
                  <c:v>0.81407035175879394</c:v>
                </c:pt>
                <c:pt idx="16">
                  <c:v>0.78947368421052633</c:v>
                </c:pt>
                <c:pt idx="17">
                  <c:v>0.75301204819277112</c:v>
                </c:pt>
              </c:numCache>
            </c:numRef>
          </c:val>
          <c:extLst>
            <c:ext xmlns:c16="http://schemas.microsoft.com/office/drawing/2014/chart" uri="{C3380CC4-5D6E-409C-BE32-E72D297353CC}">
              <c16:uniqueId val="{00000000-04B4-4AC5-8CBE-DAED29FD4A15}"/>
            </c:ext>
          </c:extLst>
        </c:ser>
        <c:ser>
          <c:idx val="1"/>
          <c:order val="1"/>
          <c:tx>
            <c:strRef>
              <c:f>Sheet1!$C$1</c:f>
              <c:strCache>
                <c:ptCount val="1"/>
                <c:pt idx="0">
                  <c:v>Extremely dissatisfied</c:v>
                </c:pt>
              </c:strCache>
            </c:strRef>
          </c:tx>
          <c:spPr>
            <a:solidFill>
              <a:srgbClr val="C00000"/>
            </a:solidFill>
            <a:ln>
              <a:noFill/>
            </a:ln>
            <a:effectLst/>
          </c:spPr>
          <c:invertIfNegative val="0"/>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79-4E49-B91D-EE6FB004166F}"/>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2F-4C04-A9A5-9289FC21BC85}"/>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Pacific Centre*</c:v>
                </c:pt>
                <c:pt idx="2">
                  <c:v>Academic Development Lecturers (ADLs)</c:v>
                </c:pt>
                <c:pt idx="3">
                  <c:v>Te Puna (B180) including Library and Service Desk</c:v>
                </c:pt>
                <c:pt idx="4">
                  <c:v>Support Services for Māori students*</c:v>
                </c:pt>
                <c:pt idx="5">
                  <c:v>Te Puna Waiora – Health &amp; Counselling</c:v>
                </c:pt>
                <c:pt idx="6">
                  <c:v>Chaplaincy &amp; Multifaith Services</c:v>
                </c:pt>
                <c:pt idx="7">
                  <c:v>Library at Waitakere Library on Level 3 of B520</c:v>
                </c:pt>
                <c:pt idx="8">
                  <c:v>Online library resources</c:v>
                </c:pt>
                <c:pt idx="9">
                  <c:v>Access4 Success – Disability Services</c:v>
                </c:pt>
                <c:pt idx="10">
                  <c:v>Student Advocate Service</c:v>
                </c:pt>
                <c:pt idx="11">
                  <c:v>Visa and insurance support*</c:v>
                </c:pt>
                <c:pt idx="12">
                  <c:v>Career Development Service</c:v>
                </c:pt>
                <c:pt idx="13">
                  <c:v>Student Events and Communications</c:v>
                </c:pt>
                <c:pt idx="14">
                  <c:v>International Student Support*</c:v>
                </c:pt>
                <c:pt idx="15">
                  <c:v>Student Support Advisors – Financial and General support</c:v>
                </c:pt>
                <c:pt idx="16">
                  <c:v>Unitec Early Learning Centre (childcare)</c:v>
                </c:pt>
                <c:pt idx="17">
                  <c:v>Scholarships</c:v>
                </c:pt>
              </c:strCache>
            </c:strRef>
          </c:cat>
          <c:val>
            <c:numRef>
              <c:f>Sheet1!$C$2:$C$19</c:f>
              <c:numCache>
                <c:formatCode>###0%</c:formatCode>
                <c:ptCount val="18"/>
                <c:pt idx="0">
                  <c:v>0</c:v>
                </c:pt>
                <c:pt idx="1">
                  <c:v>9.0909090909090905E-3</c:v>
                </c:pt>
                <c:pt idx="2">
                  <c:v>0</c:v>
                </c:pt>
                <c:pt idx="3">
                  <c:v>4.8721071863580996E-3</c:v>
                </c:pt>
                <c:pt idx="4">
                  <c:v>1.1764705882352941E-2</c:v>
                </c:pt>
                <c:pt idx="5">
                  <c:v>1.9512195121951219E-2</c:v>
                </c:pt>
                <c:pt idx="6">
                  <c:v>0</c:v>
                </c:pt>
                <c:pt idx="7">
                  <c:v>0</c:v>
                </c:pt>
                <c:pt idx="8">
                  <c:v>6.587615283267457E-3</c:v>
                </c:pt>
                <c:pt idx="9">
                  <c:v>2.4096385542168676E-2</c:v>
                </c:pt>
                <c:pt idx="10">
                  <c:v>0</c:v>
                </c:pt>
                <c:pt idx="11">
                  <c:v>2.8846153846153844E-2</c:v>
                </c:pt>
                <c:pt idx="12">
                  <c:v>0</c:v>
                </c:pt>
                <c:pt idx="13">
                  <c:v>0</c:v>
                </c:pt>
                <c:pt idx="14">
                  <c:v>1.9230769230769232E-2</c:v>
                </c:pt>
                <c:pt idx="15">
                  <c:v>1.0050251256281405E-2</c:v>
                </c:pt>
                <c:pt idx="16">
                  <c:v>5.2631578947368418E-2</c:v>
                </c:pt>
                <c:pt idx="17">
                  <c:v>4.2168674698795178E-2</c:v>
                </c:pt>
              </c:numCache>
            </c:numRef>
          </c:val>
          <c:extLst>
            <c:ext xmlns:c16="http://schemas.microsoft.com/office/drawing/2014/chart" uri="{C3380CC4-5D6E-409C-BE32-E72D297353CC}">
              <c16:uniqueId val="{00000001-04B4-4AC5-8CBE-DAED29FD4A15}"/>
            </c:ext>
          </c:extLst>
        </c:ser>
        <c:ser>
          <c:idx val="2"/>
          <c:order val="2"/>
          <c:tx>
            <c:strRef>
              <c:f>Sheet1!$D$1</c:f>
              <c:strCache>
                <c:ptCount val="1"/>
                <c:pt idx="0">
                  <c:v>Somewhat dissatisfied</c:v>
                </c:pt>
              </c:strCache>
            </c:strRef>
          </c:tx>
          <c:spPr>
            <a:solidFill>
              <a:srgbClr val="FD625E"/>
            </a:solidFill>
            <a:ln>
              <a:noFill/>
            </a:ln>
            <a:effectLst/>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2F-4C04-A9A5-9289FC21BC85}"/>
                </c:ext>
              </c:extLst>
            </c:dLbl>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2F-4C04-A9A5-9289FC21BC85}"/>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2F-4C04-A9A5-9289FC21BC85}"/>
                </c:ext>
              </c:extLst>
            </c:dLbl>
            <c:dLbl>
              <c:idx val="1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79-4E49-B91D-EE6FB004166F}"/>
                </c:ext>
              </c:extLst>
            </c:dLbl>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Pacific Centre*</c:v>
                </c:pt>
                <c:pt idx="2">
                  <c:v>Academic Development Lecturers (ADLs)</c:v>
                </c:pt>
                <c:pt idx="3">
                  <c:v>Te Puna (B180) including Library and Service Desk</c:v>
                </c:pt>
                <c:pt idx="4">
                  <c:v>Support Services for Māori students*</c:v>
                </c:pt>
                <c:pt idx="5">
                  <c:v>Te Puna Waiora – Health &amp; Counselling</c:v>
                </c:pt>
                <c:pt idx="6">
                  <c:v>Chaplaincy &amp; Multifaith Services</c:v>
                </c:pt>
                <c:pt idx="7">
                  <c:v>Library at Waitakere Library on Level 3 of B520</c:v>
                </c:pt>
                <c:pt idx="8">
                  <c:v>Online library resources</c:v>
                </c:pt>
                <c:pt idx="9">
                  <c:v>Access4 Success – Disability Services</c:v>
                </c:pt>
                <c:pt idx="10">
                  <c:v>Student Advocate Service</c:v>
                </c:pt>
                <c:pt idx="11">
                  <c:v>Visa and insurance support*</c:v>
                </c:pt>
                <c:pt idx="12">
                  <c:v>Career Development Service</c:v>
                </c:pt>
                <c:pt idx="13">
                  <c:v>Student Events and Communications</c:v>
                </c:pt>
                <c:pt idx="14">
                  <c:v>International Student Support*</c:v>
                </c:pt>
                <c:pt idx="15">
                  <c:v>Student Support Advisors – Financial and General support</c:v>
                </c:pt>
                <c:pt idx="16">
                  <c:v>Unitec Early Learning Centre (childcare)</c:v>
                </c:pt>
                <c:pt idx="17">
                  <c:v>Scholarships</c:v>
                </c:pt>
              </c:strCache>
            </c:strRef>
          </c:cat>
          <c:val>
            <c:numRef>
              <c:f>Sheet1!$D$2:$D$19</c:f>
              <c:numCache>
                <c:formatCode>###0%</c:formatCode>
                <c:ptCount val="18"/>
                <c:pt idx="0">
                  <c:v>8.23045267489712E-3</c:v>
                </c:pt>
                <c:pt idx="1">
                  <c:v>0</c:v>
                </c:pt>
                <c:pt idx="2">
                  <c:v>1.6393442622950821E-2</c:v>
                </c:pt>
                <c:pt idx="3">
                  <c:v>1.2180267965895249E-2</c:v>
                </c:pt>
                <c:pt idx="4">
                  <c:v>2.3529411764705882E-2</c:v>
                </c:pt>
                <c:pt idx="5">
                  <c:v>2.4390243902439025E-2</c:v>
                </c:pt>
                <c:pt idx="6">
                  <c:v>2.564102564102564E-2</c:v>
                </c:pt>
                <c:pt idx="7">
                  <c:v>0</c:v>
                </c:pt>
                <c:pt idx="8">
                  <c:v>2.1080368906455864E-2</c:v>
                </c:pt>
                <c:pt idx="9">
                  <c:v>1.2048192771084338E-2</c:v>
                </c:pt>
                <c:pt idx="10">
                  <c:v>3.7499999999999999E-2</c:v>
                </c:pt>
                <c:pt idx="11">
                  <c:v>1.9230769230769232E-2</c:v>
                </c:pt>
                <c:pt idx="12">
                  <c:v>2.0408163265306124E-2</c:v>
                </c:pt>
                <c:pt idx="13">
                  <c:v>3.9735099337748346E-2</c:v>
                </c:pt>
                <c:pt idx="14">
                  <c:v>2.564102564102564E-2</c:v>
                </c:pt>
                <c:pt idx="15">
                  <c:v>4.5226130653266333E-2</c:v>
                </c:pt>
                <c:pt idx="16">
                  <c:v>0</c:v>
                </c:pt>
                <c:pt idx="17">
                  <c:v>4.2168674698795178E-2</c:v>
                </c:pt>
              </c:numCache>
            </c:numRef>
          </c:val>
          <c:extLst>
            <c:ext xmlns:c16="http://schemas.microsoft.com/office/drawing/2014/chart" uri="{C3380CC4-5D6E-409C-BE32-E72D297353CC}">
              <c16:uniqueId val="{00000002-04B4-4AC5-8CBE-DAED29FD4A15}"/>
            </c:ext>
          </c:extLst>
        </c:ser>
        <c:ser>
          <c:idx val="3"/>
          <c:order val="3"/>
          <c:tx>
            <c:strRef>
              <c:f>Sheet1!$E$1</c:f>
              <c:strCache>
                <c:ptCount val="1"/>
                <c:pt idx="0">
                  <c:v>Neither satisfied nor dissatisfied</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Pacific Centre*</c:v>
                </c:pt>
                <c:pt idx="2">
                  <c:v>Academic Development Lecturers (ADLs)</c:v>
                </c:pt>
                <c:pt idx="3">
                  <c:v>Te Puna (B180) including Library and Service Desk</c:v>
                </c:pt>
                <c:pt idx="4">
                  <c:v>Support Services for Māori students*</c:v>
                </c:pt>
                <c:pt idx="5">
                  <c:v>Te Puna Waiora – Health &amp; Counselling</c:v>
                </c:pt>
                <c:pt idx="6">
                  <c:v>Chaplaincy &amp; Multifaith Services</c:v>
                </c:pt>
                <c:pt idx="7">
                  <c:v>Library at Waitakere Library on Level 3 of B520</c:v>
                </c:pt>
                <c:pt idx="8">
                  <c:v>Online library resources</c:v>
                </c:pt>
                <c:pt idx="9">
                  <c:v>Access4 Success – Disability Services</c:v>
                </c:pt>
                <c:pt idx="10">
                  <c:v>Student Advocate Service</c:v>
                </c:pt>
                <c:pt idx="11">
                  <c:v>Visa and insurance support*</c:v>
                </c:pt>
                <c:pt idx="12">
                  <c:v>Career Development Service</c:v>
                </c:pt>
                <c:pt idx="13">
                  <c:v>Student Events and Communications</c:v>
                </c:pt>
                <c:pt idx="14">
                  <c:v>International Student Support*</c:v>
                </c:pt>
                <c:pt idx="15">
                  <c:v>Student Support Advisors – Financial and General support</c:v>
                </c:pt>
                <c:pt idx="16">
                  <c:v>Unitec Early Learning Centre (childcare)</c:v>
                </c:pt>
                <c:pt idx="17">
                  <c:v>Scholarships</c:v>
                </c:pt>
              </c:strCache>
            </c:strRef>
          </c:cat>
          <c:val>
            <c:numRef>
              <c:f>Sheet1!$E$2:$E$19</c:f>
              <c:numCache>
                <c:formatCode>###0%</c:formatCode>
                <c:ptCount val="18"/>
                <c:pt idx="0">
                  <c:v>4.5267489711934158E-2</c:v>
                </c:pt>
                <c:pt idx="1">
                  <c:v>4.5454545454545456E-2</c:v>
                </c:pt>
                <c:pt idx="2">
                  <c:v>6.5573770491803282E-2</c:v>
                </c:pt>
                <c:pt idx="3">
                  <c:v>6.9427527405602929E-2</c:v>
                </c:pt>
                <c:pt idx="4">
                  <c:v>5.8823529411764698E-2</c:v>
                </c:pt>
                <c:pt idx="5">
                  <c:v>5.365853658536586E-2</c:v>
                </c:pt>
                <c:pt idx="6">
                  <c:v>7.6923076923076927E-2</c:v>
                </c:pt>
                <c:pt idx="7">
                  <c:v>0.10495626822157435</c:v>
                </c:pt>
                <c:pt idx="8">
                  <c:v>8.1686429512516465E-2</c:v>
                </c:pt>
                <c:pt idx="9">
                  <c:v>0.10843373493975904</c:v>
                </c:pt>
                <c:pt idx="10">
                  <c:v>0.1125</c:v>
                </c:pt>
                <c:pt idx="11">
                  <c:v>0.125</c:v>
                </c:pt>
                <c:pt idx="12">
                  <c:v>0.15306122448979592</c:v>
                </c:pt>
                <c:pt idx="13">
                  <c:v>0.13907284768211919</c:v>
                </c:pt>
                <c:pt idx="14">
                  <c:v>0.13461538461538461</c:v>
                </c:pt>
                <c:pt idx="15">
                  <c:v>0.1306532663316583</c:v>
                </c:pt>
                <c:pt idx="16">
                  <c:v>0.15789473684210525</c:v>
                </c:pt>
                <c:pt idx="17">
                  <c:v>0.16265060240963855</c:v>
                </c:pt>
              </c:numCache>
            </c:numRef>
          </c:val>
          <c:extLst>
            <c:ext xmlns:c16="http://schemas.microsoft.com/office/drawing/2014/chart" uri="{C3380CC4-5D6E-409C-BE32-E72D297353CC}">
              <c16:uniqueId val="{00000003-04B4-4AC5-8CBE-DAED29FD4A15}"/>
            </c:ext>
          </c:extLst>
        </c:ser>
        <c:ser>
          <c:idx val="4"/>
          <c:order val="4"/>
          <c:tx>
            <c:strRef>
              <c:f>Sheet1!$F$1</c:f>
              <c:strCache>
                <c:ptCount val="1"/>
                <c:pt idx="0">
                  <c:v>Somewhat satisfied</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Pacific Centre*</c:v>
                </c:pt>
                <c:pt idx="2">
                  <c:v>Academic Development Lecturers (ADLs)</c:v>
                </c:pt>
                <c:pt idx="3">
                  <c:v>Te Puna (B180) including Library and Service Desk</c:v>
                </c:pt>
                <c:pt idx="4">
                  <c:v>Support Services for Māori students*</c:v>
                </c:pt>
                <c:pt idx="5">
                  <c:v>Te Puna Waiora – Health &amp; Counselling</c:v>
                </c:pt>
                <c:pt idx="6">
                  <c:v>Chaplaincy &amp; Multifaith Services</c:v>
                </c:pt>
                <c:pt idx="7">
                  <c:v>Library at Waitakere Library on Level 3 of B520</c:v>
                </c:pt>
                <c:pt idx="8">
                  <c:v>Online library resources</c:v>
                </c:pt>
                <c:pt idx="9">
                  <c:v>Access4 Success – Disability Services</c:v>
                </c:pt>
                <c:pt idx="10">
                  <c:v>Student Advocate Service</c:v>
                </c:pt>
                <c:pt idx="11">
                  <c:v>Visa and insurance support*</c:v>
                </c:pt>
                <c:pt idx="12">
                  <c:v>Career Development Service</c:v>
                </c:pt>
                <c:pt idx="13">
                  <c:v>Student Events and Communications</c:v>
                </c:pt>
                <c:pt idx="14">
                  <c:v>International Student Support*</c:v>
                </c:pt>
                <c:pt idx="15">
                  <c:v>Student Support Advisors – Financial and General support</c:v>
                </c:pt>
                <c:pt idx="16">
                  <c:v>Unitec Early Learning Centre (childcare)</c:v>
                </c:pt>
                <c:pt idx="17">
                  <c:v>Scholarships</c:v>
                </c:pt>
              </c:strCache>
            </c:strRef>
          </c:cat>
          <c:val>
            <c:numRef>
              <c:f>Sheet1!$F$2:$F$19</c:f>
              <c:numCache>
                <c:formatCode>###0%</c:formatCode>
                <c:ptCount val="18"/>
                <c:pt idx="0">
                  <c:v>0.25102880658436216</c:v>
                </c:pt>
                <c:pt idx="1">
                  <c:v>0.26363636363636361</c:v>
                </c:pt>
                <c:pt idx="2">
                  <c:v>0.25409836065573771</c:v>
                </c:pt>
                <c:pt idx="3">
                  <c:v>0.31425091352009743</c:v>
                </c:pt>
                <c:pt idx="4">
                  <c:v>0.31764705882352939</c:v>
                </c:pt>
                <c:pt idx="5">
                  <c:v>0.31219512195121951</c:v>
                </c:pt>
                <c:pt idx="6">
                  <c:v>0.23076923076923075</c:v>
                </c:pt>
                <c:pt idx="7">
                  <c:v>0.33527696793002915</c:v>
                </c:pt>
                <c:pt idx="8">
                  <c:v>0.3649538866930172</c:v>
                </c:pt>
                <c:pt idx="9">
                  <c:v>0.19277108433734941</c:v>
                </c:pt>
                <c:pt idx="10">
                  <c:v>0.3</c:v>
                </c:pt>
                <c:pt idx="11">
                  <c:v>0.29807692307692307</c:v>
                </c:pt>
                <c:pt idx="12">
                  <c:v>0.27551020408163263</c:v>
                </c:pt>
                <c:pt idx="13">
                  <c:v>0.30463576158940397</c:v>
                </c:pt>
                <c:pt idx="14">
                  <c:v>0.30128205128205127</c:v>
                </c:pt>
                <c:pt idx="15">
                  <c:v>0.30653266331658291</c:v>
                </c:pt>
                <c:pt idx="16">
                  <c:v>0.15789473684210525</c:v>
                </c:pt>
                <c:pt idx="17">
                  <c:v>0.27108433734939757</c:v>
                </c:pt>
              </c:numCache>
            </c:numRef>
          </c:val>
          <c:extLst>
            <c:ext xmlns:c16="http://schemas.microsoft.com/office/drawing/2014/chart" uri="{C3380CC4-5D6E-409C-BE32-E72D297353CC}">
              <c16:uniqueId val="{00000000-DABA-4D2E-B8F1-C6AA3DEA2100}"/>
            </c:ext>
          </c:extLst>
        </c:ser>
        <c:ser>
          <c:idx val="5"/>
          <c:order val="5"/>
          <c:tx>
            <c:strRef>
              <c:f>Sheet1!$G$1</c:f>
              <c:strCache>
                <c:ptCount val="1"/>
                <c:pt idx="0">
                  <c:v>Extremely satisfied</c:v>
                </c:pt>
              </c:strCache>
            </c:strRef>
          </c:tx>
          <c:spPr>
            <a:solidFill>
              <a:srgbClr val="188E2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5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Library Knowledge Specialists</c:v>
                </c:pt>
                <c:pt idx="1">
                  <c:v>Pacific Centre*</c:v>
                </c:pt>
                <c:pt idx="2">
                  <c:v>Academic Development Lecturers (ADLs)</c:v>
                </c:pt>
                <c:pt idx="3">
                  <c:v>Te Puna (B180) including Library and Service Desk</c:v>
                </c:pt>
                <c:pt idx="4">
                  <c:v>Support Services for Māori students*</c:v>
                </c:pt>
                <c:pt idx="5">
                  <c:v>Te Puna Waiora – Health &amp; Counselling</c:v>
                </c:pt>
                <c:pt idx="6">
                  <c:v>Chaplaincy &amp; Multifaith Services</c:v>
                </c:pt>
                <c:pt idx="7">
                  <c:v>Library at Waitakere Library on Level 3 of B520</c:v>
                </c:pt>
                <c:pt idx="8">
                  <c:v>Online library resources</c:v>
                </c:pt>
                <c:pt idx="9">
                  <c:v>Access4 Success – Disability Services</c:v>
                </c:pt>
                <c:pt idx="10">
                  <c:v>Student Advocate Service</c:v>
                </c:pt>
                <c:pt idx="11">
                  <c:v>Visa and insurance support*</c:v>
                </c:pt>
                <c:pt idx="12">
                  <c:v>Career Development Service</c:v>
                </c:pt>
                <c:pt idx="13">
                  <c:v>Student Events and Communications</c:v>
                </c:pt>
                <c:pt idx="14">
                  <c:v>International Student Support*</c:v>
                </c:pt>
                <c:pt idx="15">
                  <c:v>Student Support Advisors – Financial and General support</c:v>
                </c:pt>
                <c:pt idx="16">
                  <c:v>Unitec Early Learning Centre (childcare)</c:v>
                </c:pt>
                <c:pt idx="17">
                  <c:v>Scholarships</c:v>
                </c:pt>
              </c:strCache>
            </c:strRef>
          </c:cat>
          <c:val>
            <c:numRef>
              <c:f>Sheet1!$G$2:$G$19</c:f>
              <c:numCache>
                <c:formatCode>###0%</c:formatCode>
                <c:ptCount val="18"/>
                <c:pt idx="0">
                  <c:v>0.69547325102880664</c:v>
                </c:pt>
                <c:pt idx="1">
                  <c:v>0.68181818181818177</c:v>
                </c:pt>
                <c:pt idx="2">
                  <c:v>0.66393442622950816</c:v>
                </c:pt>
                <c:pt idx="3">
                  <c:v>0.59926918392204631</c:v>
                </c:pt>
                <c:pt idx="4">
                  <c:v>0.58823529411764708</c:v>
                </c:pt>
                <c:pt idx="5">
                  <c:v>0.59024390243902436</c:v>
                </c:pt>
                <c:pt idx="6">
                  <c:v>0.66666666666666652</c:v>
                </c:pt>
                <c:pt idx="7">
                  <c:v>0.55976676384839652</c:v>
                </c:pt>
                <c:pt idx="8">
                  <c:v>0.52569169960474305</c:v>
                </c:pt>
                <c:pt idx="9">
                  <c:v>0.66265060240963858</c:v>
                </c:pt>
                <c:pt idx="10">
                  <c:v>0.55000000000000004</c:v>
                </c:pt>
                <c:pt idx="11">
                  <c:v>0.52884615384615385</c:v>
                </c:pt>
                <c:pt idx="12">
                  <c:v>0.55102040816326525</c:v>
                </c:pt>
                <c:pt idx="13">
                  <c:v>0.51655629139072845</c:v>
                </c:pt>
                <c:pt idx="14">
                  <c:v>0.51923076923076927</c:v>
                </c:pt>
                <c:pt idx="15">
                  <c:v>0.50753768844221103</c:v>
                </c:pt>
                <c:pt idx="16">
                  <c:v>0.63157894736842102</c:v>
                </c:pt>
                <c:pt idx="17">
                  <c:v>0.48192771084337349</c:v>
                </c:pt>
              </c:numCache>
            </c:numRef>
          </c:val>
          <c:extLst>
            <c:ext xmlns:c16="http://schemas.microsoft.com/office/drawing/2014/chart" uri="{C3380CC4-5D6E-409C-BE32-E72D297353CC}">
              <c16:uniqueId val="{00000001-DABA-4D2E-B8F1-C6AA3DEA2100}"/>
            </c:ext>
          </c:extLst>
        </c:ser>
        <c:dLbls>
          <c:showLegendKey val="0"/>
          <c:showVal val="0"/>
          <c:showCatName val="0"/>
          <c:showSerName val="0"/>
          <c:showPercent val="0"/>
          <c:showBubbleSize val="0"/>
        </c:dLbls>
        <c:gapWidth val="50"/>
        <c:overlap val="100"/>
        <c:axId val="661185375"/>
        <c:axId val="661182463"/>
      </c:barChart>
      <c:catAx>
        <c:axId val="661185375"/>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2463"/>
        <c:crosses val="autoZero"/>
        <c:auto val="1"/>
        <c:lblAlgn val="ctr"/>
        <c:lblOffset val="100"/>
        <c:noMultiLvlLbl val="0"/>
      </c:catAx>
      <c:valAx>
        <c:axId val="661182463"/>
        <c:scaling>
          <c:orientation val="minMax"/>
          <c:max val="2"/>
          <c:min val="0.70000000000000007"/>
        </c:scaling>
        <c:delete val="0"/>
        <c:axPos val="t"/>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61185375"/>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mn-cs"/>
              </a:defRPr>
            </a:pPr>
            <a:r>
              <a:rPr lang="en-NZ" sz="1600" dirty="0"/>
              <a:t>Student concerns</a:t>
            </a:r>
            <a:r>
              <a:rPr lang="en-NZ" sz="1600" baseline="0" dirty="0"/>
              <a:t> about accessing the right support</a:t>
            </a:r>
            <a:endParaRPr lang="en-NZ" sz="1600" dirty="0"/>
          </a:p>
        </c:rich>
      </c:tx>
      <c:layout>
        <c:manualLayout>
          <c:xMode val="edge"/>
          <c:yMode val="edge"/>
          <c:x val="1.4794991285429614E-3"/>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mn-cs"/>
            </a:defRPr>
          </a:pPr>
          <a:endParaRPr lang="en-US"/>
        </a:p>
      </c:txPr>
    </c:title>
    <c:autoTitleDeleted val="0"/>
    <c:plotArea>
      <c:layout/>
      <c:barChart>
        <c:barDir val="col"/>
        <c:grouping val="percentStacked"/>
        <c:varyColors val="0"/>
        <c:ser>
          <c:idx val="0"/>
          <c:order val="0"/>
          <c:tx>
            <c:strRef>
              <c:f>Sheet1!$B$1</c:f>
              <c:strCache>
                <c:ptCount val="1"/>
                <c:pt idx="0">
                  <c:v>Yes, several concerns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All respondents</c:v>
                </c:pt>
                <c:pt idx="1">
                  <c:v>Returning</c:v>
                </c:pt>
                <c:pt idx="2">
                  <c:v>New</c:v>
                </c:pt>
                <c:pt idx="3">
                  <c:v>Māori</c:v>
                </c:pt>
                <c:pt idx="4">
                  <c:v>Pacific</c:v>
                </c:pt>
                <c:pt idx="5">
                  <c:v>International</c:v>
                </c:pt>
                <c:pt idx="6">
                  <c:v>Under 25</c:v>
                </c:pt>
                <c:pt idx="7">
                  <c:v>Applied Business</c:v>
                </c:pt>
                <c:pt idx="8">
                  <c:v>Architecture</c:v>
                </c:pt>
                <c:pt idx="9">
                  <c:v>Bridgepoint</c:v>
                </c:pt>
                <c:pt idx="10">
                  <c:v>Building Construction</c:v>
                </c:pt>
                <c:pt idx="11">
                  <c:v>Community Studies</c:v>
                </c:pt>
                <c:pt idx="12">
                  <c:v>Computing, Electrical &amp; Applied Technology</c:v>
                </c:pt>
                <c:pt idx="13">
                  <c:v>Creative Industries</c:v>
                </c:pt>
                <c:pt idx="14">
                  <c:v>Environment &amp; Animal Sciences</c:v>
                </c:pt>
                <c:pt idx="15">
                  <c:v>Healthcare &amp; Social Practice</c:v>
                </c:pt>
                <c:pt idx="16">
                  <c:v>Trades &amp; Services</c:v>
                </c:pt>
              </c:strCache>
            </c:strRef>
          </c:cat>
          <c:val>
            <c:numRef>
              <c:f>Sheet1!$B$2:$B$18</c:f>
              <c:numCache>
                <c:formatCode>###0%</c:formatCode>
                <c:ptCount val="17"/>
                <c:pt idx="0">
                  <c:v>5.1679586563307491E-2</c:v>
                </c:pt>
                <c:pt idx="1">
                  <c:v>4.5990566037735853E-2</c:v>
                </c:pt>
                <c:pt idx="2">
                  <c:v>6.7092651757188496E-2</c:v>
                </c:pt>
                <c:pt idx="3">
                  <c:v>2.9411764705882349E-2</c:v>
                </c:pt>
                <c:pt idx="4">
                  <c:v>7.0270270270270274E-2</c:v>
                </c:pt>
                <c:pt idx="5">
                  <c:v>0.10135135135135136</c:v>
                </c:pt>
                <c:pt idx="6">
                  <c:v>4.954954954954955E-2</c:v>
                </c:pt>
                <c:pt idx="7">
                  <c:v>2.2058823529411766E-2</c:v>
                </c:pt>
                <c:pt idx="8">
                  <c:v>8.7499999999999994E-2</c:v>
                </c:pt>
                <c:pt idx="9">
                  <c:v>7.0796460176991149E-2</c:v>
                </c:pt>
                <c:pt idx="10">
                  <c:v>6.3909774436090222E-2</c:v>
                </c:pt>
                <c:pt idx="11">
                  <c:v>5.5555555555555552E-2</c:v>
                </c:pt>
                <c:pt idx="12">
                  <c:v>3.8095238095238099E-2</c:v>
                </c:pt>
                <c:pt idx="13">
                  <c:v>3.7735849056603772E-2</c:v>
                </c:pt>
                <c:pt idx="14">
                  <c:v>3.2967032967032968E-2</c:v>
                </c:pt>
                <c:pt idx="15">
                  <c:v>2.6143790849673203E-2</c:v>
                </c:pt>
                <c:pt idx="16">
                  <c:v>9.8901098901098911E-2</c:v>
                </c:pt>
              </c:numCache>
            </c:numRef>
          </c:val>
          <c:extLst>
            <c:ext xmlns:c16="http://schemas.microsoft.com/office/drawing/2014/chart" uri="{C3380CC4-5D6E-409C-BE32-E72D297353CC}">
              <c16:uniqueId val="{00000000-C04B-45AE-94F7-2DBC20BDDEB5}"/>
            </c:ext>
          </c:extLst>
        </c:ser>
        <c:ser>
          <c:idx val="1"/>
          <c:order val="1"/>
          <c:tx>
            <c:strRef>
              <c:f>Sheet1!$C$1</c:f>
              <c:strCache>
                <c:ptCount val="1"/>
                <c:pt idx="0">
                  <c:v>Yes, one or two concerns</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All respondents</c:v>
                </c:pt>
                <c:pt idx="1">
                  <c:v>Returning</c:v>
                </c:pt>
                <c:pt idx="2">
                  <c:v>New</c:v>
                </c:pt>
                <c:pt idx="3">
                  <c:v>Māori</c:v>
                </c:pt>
                <c:pt idx="4">
                  <c:v>Pacific</c:v>
                </c:pt>
                <c:pt idx="5">
                  <c:v>International</c:v>
                </c:pt>
                <c:pt idx="6">
                  <c:v>Under 25</c:v>
                </c:pt>
                <c:pt idx="7">
                  <c:v>Applied Business</c:v>
                </c:pt>
                <c:pt idx="8">
                  <c:v>Architecture</c:v>
                </c:pt>
                <c:pt idx="9">
                  <c:v>Bridgepoint</c:v>
                </c:pt>
                <c:pt idx="10">
                  <c:v>Building Construction</c:v>
                </c:pt>
                <c:pt idx="11">
                  <c:v>Community Studies</c:v>
                </c:pt>
                <c:pt idx="12">
                  <c:v>Computing, Electrical &amp; Applied Technology</c:v>
                </c:pt>
                <c:pt idx="13">
                  <c:v>Creative Industries</c:v>
                </c:pt>
                <c:pt idx="14">
                  <c:v>Environment &amp; Animal Sciences</c:v>
                </c:pt>
                <c:pt idx="15">
                  <c:v>Healthcare &amp; Social Practice</c:v>
                </c:pt>
                <c:pt idx="16">
                  <c:v>Trades &amp; Services</c:v>
                </c:pt>
              </c:strCache>
            </c:strRef>
          </c:cat>
          <c:val>
            <c:numRef>
              <c:f>Sheet1!$C$2:$C$18</c:f>
              <c:numCache>
                <c:formatCode>###0%</c:formatCode>
                <c:ptCount val="17"/>
                <c:pt idx="0">
                  <c:v>0.13781223083548666</c:v>
                </c:pt>
                <c:pt idx="1">
                  <c:v>0.14858490566037735</c:v>
                </c:pt>
                <c:pt idx="2">
                  <c:v>0.10862619808306709</c:v>
                </c:pt>
                <c:pt idx="3">
                  <c:v>6.8627450980392163E-2</c:v>
                </c:pt>
                <c:pt idx="4">
                  <c:v>9.7297297297297303E-2</c:v>
                </c:pt>
                <c:pt idx="5">
                  <c:v>0.1554054054054054</c:v>
                </c:pt>
                <c:pt idx="6">
                  <c:v>0.11711711711711711</c:v>
                </c:pt>
                <c:pt idx="7">
                  <c:v>0.15441176470588236</c:v>
                </c:pt>
                <c:pt idx="8">
                  <c:v>0.2</c:v>
                </c:pt>
                <c:pt idx="9">
                  <c:v>2.6548672566371681E-2</c:v>
                </c:pt>
                <c:pt idx="10">
                  <c:v>0.17293233082706766</c:v>
                </c:pt>
                <c:pt idx="11">
                  <c:v>9.2592592592592601E-2</c:v>
                </c:pt>
                <c:pt idx="12">
                  <c:v>7.6190476190476197E-2</c:v>
                </c:pt>
                <c:pt idx="13">
                  <c:v>0.18867924528301888</c:v>
                </c:pt>
                <c:pt idx="14">
                  <c:v>0.18681318681318682</c:v>
                </c:pt>
                <c:pt idx="15">
                  <c:v>0.12418300653594772</c:v>
                </c:pt>
                <c:pt idx="16">
                  <c:v>0.12087912087912088</c:v>
                </c:pt>
              </c:numCache>
            </c:numRef>
          </c:val>
          <c:extLst>
            <c:ext xmlns:c16="http://schemas.microsoft.com/office/drawing/2014/chart" uri="{C3380CC4-5D6E-409C-BE32-E72D297353CC}">
              <c16:uniqueId val="{00000001-C04B-45AE-94F7-2DBC20BDDEB5}"/>
            </c:ext>
          </c:extLst>
        </c:ser>
        <c:ser>
          <c:idx val="2"/>
          <c:order val="2"/>
          <c:tx>
            <c:strRef>
              <c:f>Sheet1!$D$1</c:f>
              <c:strCache>
                <c:ptCount val="1"/>
                <c:pt idx="0">
                  <c:v>No concerns</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All respondents</c:v>
                </c:pt>
                <c:pt idx="1">
                  <c:v>Returning</c:v>
                </c:pt>
                <c:pt idx="2">
                  <c:v>New</c:v>
                </c:pt>
                <c:pt idx="3">
                  <c:v>Māori</c:v>
                </c:pt>
                <c:pt idx="4">
                  <c:v>Pacific</c:v>
                </c:pt>
                <c:pt idx="5">
                  <c:v>International</c:v>
                </c:pt>
                <c:pt idx="6">
                  <c:v>Under 25</c:v>
                </c:pt>
                <c:pt idx="7">
                  <c:v>Applied Business</c:v>
                </c:pt>
                <c:pt idx="8">
                  <c:v>Architecture</c:v>
                </c:pt>
                <c:pt idx="9">
                  <c:v>Bridgepoint</c:v>
                </c:pt>
                <c:pt idx="10">
                  <c:v>Building Construction</c:v>
                </c:pt>
                <c:pt idx="11">
                  <c:v>Community Studies</c:v>
                </c:pt>
                <c:pt idx="12">
                  <c:v>Computing, Electrical &amp; Applied Technology</c:v>
                </c:pt>
                <c:pt idx="13">
                  <c:v>Creative Industries</c:v>
                </c:pt>
                <c:pt idx="14">
                  <c:v>Environment &amp; Animal Sciences</c:v>
                </c:pt>
                <c:pt idx="15">
                  <c:v>Healthcare &amp; Social Practice</c:v>
                </c:pt>
                <c:pt idx="16">
                  <c:v>Trades &amp; Services</c:v>
                </c:pt>
              </c:strCache>
            </c:strRef>
          </c:cat>
          <c:val>
            <c:numRef>
              <c:f>Sheet1!$D$2:$D$18</c:f>
              <c:numCache>
                <c:formatCode>###0%</c:formatCode>
                <c:ptCount val="17"/>
                <c:pt idx="0">
                  <c:v>0.67958656330749367</c:v>
                </c:pt>
                <c:pt idx="1">
                  <c:v>0.660377358490566</c:v>
                </c:pt>
                <c:pt idx="2">
                  <c:v>0.73162939297124596</c:v>
                </c:pt>
                <c:pt idx="3">
                  <c:v>0.74509803921568629</c:v>
                </c:pt>
                <c:pt idx="4">
                  <c:v>0.70270270270270274</c:v>
                </c:pt>
                <c:pt idx="5">
                  <c:v>0.6216216216216216</c:v>
                </c:pt>
                <c:pt idx="6">
                  <c:v>0.68918918918918914</c:v>
                </c:pt>
                <c:pt idx="7">
                  <c:v>0.69852941176470584</c:v>
                </c:pt>
                <c:pt idx="8">
                  <c:v>0.6</c:v>
                </c:pt>
                <c:pt idx="9">
                  <c:v>0.75221238938053092</c:v>
                </c:pt>
                <c:pt idx="10">
                  <c:v>0.60902255639097747</c:v>
                </c:pt>
                <c:pt idx="11">
                  <c:v>0.81481481481481477</c:v>
                </c:pt>
                <c:pt idx="12">
                  <c:v>0.75238095238095237</c:v>
                </c:pt>
                <c:pt idx="13">
                  <c:v>0.52830188679245282</c:v>
                </c:pt>
                <c:pt idx="14">
                  <c:v>0.7142857142857143</c:v>
                </c:pt>
                <c:pt idx="15">
                  <c:v>0.73856209150326801</c:v>
                </c:pt>
                <c:pt idx="16">
                  <c:v>0.62637362637362637</c:v>
                </c:pt>
              </c:numCache>
            </c:numRef>
          </c:val>
          <c:extLst>
            <c:ext xmlns:c16="http://schemas.microsoft.com/office/drawing/2014/chart" uri="{C3380CC4-5D6E-409C-BE32-E72D297353CC}">
              <c16:uniqueId val="{00000002-C04B-45AE-94F7-2DBC20BDDEB5}"/>
            </c:ext>
          </c:extLst>
        </c:ser>
        <c:ser>
          <c:idx val="3"/>
          <c:order val="3"/>
          <c:tx>
            <c:strRef>
              <c:f>Sheet1!$E$1</c:f>
              <c:strCache>
                <c:ptCount val="1"/>
                <c:pt idx="0">
                  <c:v>Don't know / not applicable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All respondents</c:v>
                </c:pt>
                <c:pt idx="1">
                  <c:v>Returning</c:v>
                </c:pt>
                <c:pt idx="2">
                  <c:v>New</c:v>
                </c:pt>
                <c:pt idx="3">
                  <c:v>Māori</c:v>
                </c:pt>
                <c:pt idx="4">
                  <c:v>Pacific</c:v>
                </c:pt>
                <c:pt idx="5">
                  <c:v>International</c:v>
                </c:pt>
                <c:pt idx="6">
                  <c:v>Under 25</c:v>
                </c:pt>
                <c:pt idx="7">
                  <c:v>Applied Business</c:v>
                </c:pt>
                <c:pt idx="8">
                  <c:v>Architecture</c:v>
                </c:pt>
                <c:pt idx="9">
                  <c:v>Bridgepoint</c:v>
                </c:pt>
                <c:pt idx="10">
                  <c:v>Building Construction</c:v>
                </c:pt>
                <c:pt idx="11">
                  <c:v>Community Studies</c:v>
                </c:pt>
                <c:pt idx="12">
                  <c:v>Computing, Electrical &amp; Applied Technology</c:v>
                </c:pt>
                <c:pt idx="13">
                  <c:v>Creative Industries</c:v>
                </c:pt>
                <c:pt idx="14">
                  <c:v>Environment &amp; Animal Sciences</c:v>
                </c:pt>
                <c:pt idx="15">
                  <c:v>Healthcare &amp; Social Practice</c:v>
                </c:pt>
                <c:pt idx="16">
                  <c:v>Trades &amp; Services</c:v>
                </c:pt>
              </c:strCache>
            </c:strRef>
          </c:cat>
          <c:val>
            <c:numRef>
              <c:f>Sheet1!$E$2:$E$18</c:f>
              <c:numCache>
                <c:formatCode>###0%</c:formatCode>
                <c:ptCount val="17"/>
                <c:pt idx="0">
                  <c:v>0.13092161929371232</c:v>
                </c:pt>
                <c:pt idx="1">
                  <c:v>0.14504716981132076</c:v>
                </c:pt>
                <c:pt idx="2">
                  <c:v>9.2651757188498399E-2</c:v>
                </c:pt>
                <c:pt idx="3">
                  <c:v>0.15686274509803921</c:v>
                </c:pt>
                <c:pt idx="4">
                  <c:v>0.12972972972972974</c:v>
                </c:pt>
                <c:pt idx="5">
                  <c:v>0.12162162162162163</c:v>
                </c:pt>
                <c:pt idx="6">
                  <c:v>0.14414414414414414</c:v>
                </c:pt>
                <c:pt idx="7">
                  <c:v>0.125</c:v>
                </c:pt>
                <c:pt idx="8">
                  <c:v>0.1125</c:v>
                </c:pt>
                <c:pt idx="9">
                  <c:v>0.15044247787610621</c:v>
                </c:pt>
                <c:pt idx="10">
                  <c:v>0.15413533834586465</c:v>
                </c:pt>
                <c:pt idx="11">
                  <c:v>3.7037037037037035E-2</c:v>
                </c:pt>
                <c:pt idx="12">
                  <c:v>0.13333333333333333</c:v>
                </c:pt>
                <c:pt idx="13">
                  <c:v>0.24528301886792453</c:v>
                </c:pt>
                <c:pt idx="14">
                  <c:v>6.5934065934065936E-2</c:v>
                </c:pt>
                <c:pt idx="15">
                  <c:v>0.1111111111111111</c:v>
                </c:pt>
                <c:pt idx="16">
                  <c:v>0.15384615384615385</c:v>
                </c:pt>
              </c:numCache>
            </c:numRef>
          </c:val>
          <c:extLst>
            <c:ext xmlns:c16="http://schemas.microsoft.com/office/drawing/2014/chart" uri="{C3380CC4-5D6E-409C-BE32-E72D297353CC}">
              <c16:uniqueId val="{00000003-C04B-45AE-94F7-2DBC20BDDEB5}"/>
            </c:ext>
          </c:extLst>
        </c:ser>
        <c:dLbls>
          <c:showLegendKey val="0"/>
          <c:showVal val="0"/>
          <c:showCatName val="0"/>
          <c:showSerName val="0"/>
          <c:showPercent val="0"/>
          <c:showBubbleSize val="0"/>
        </c:dLbls>
        <c:gapWidth val="60"/>
        <c:overlap val="100"/>
        <c:axId val="1700770320"/>
        <c:axId val="1590162368"/>
      </c:barChart>
      <c:catAx>
        <c:axId val="170077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590162368"/>
        <c:crosses val="autoZero"/>
        <c:auto val="1"/>
        <c:lblAlgn val="ctr"/>
        <c:lblOffset val="100"/>
        <c:noMultiLvlLbl val="0"/>
      </c:catAx>
      <c:valAx>
        <c:axId val="1590162368"/>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crossAx val="1700770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91598833381403"/>
          <c:y val="0.26724588324995285"/>
          <c:w val="0.64973358936812609"/>
          <c:h val="0.64704887688347168"/>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Sheet1!$A$2:$A$4</c:f>
              <c:strCache>
                <c:ptCount val="3"/>
                <c:pt idx="0">
                  <c:v>Overall response</c:v>
                </c:pt>
                <c:pt idx="1">
                  <c:v>Communication overall</c:v>
                </c:pt>
                <c:pt idx="2">
                  <c:v>Online learning overall</c:v>
                </c:pt>
              </c:strCache>
            </c:strRef>
          </c:cat>
          <c:val>
            <c:numRef>
              <c:f>Sheet1!$B$2:$B$4</c:f>
              <c:numCache>
                <c:formatCode>0%</c:formatCode>
                <c:ptCount val="3"/>
                <c:pt idx="0">
                  <c:v>0.71111111111111103</c:v>
                </c:pt>
                <c:pt idx="1">
                  <c:v>0.782258064516129</c:v>
                </c:pt>
                <c:pt idx="2">
                  <c:v>0.70434782608695656</c:v>
                </c:pt>
              </c:numCache>
            </c:numRef>
          </c:val>
          <c:extLst>
            <c:ext xmlns:c16="http://schemas.microsoft.com/office/drawing/2014/chart" uri="{C3380CC4-5D6E-409C-BE32-E72D297353CC}">
              <c16:uniqueId val="{00000000-10E4-49D7-BE32-8B7343679F7D}"/>
            </c:ext>
          </c:extLst>
        </c:ser>
        <c:ser>
          <c:idx val="1"/>
          <c:order val="1"/>
          <c:tx>
            <c:strRef>
              <c:f>Sheet1!$C$1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response</c:v>
                </c:pt>
                <c:pt idx="1">
                  <c:v>Communication overall</c:v>
                </c:pt>
                <c:pt idx="2">
                  <c:v>Online learning overall</c:v>
                </c:pt>
              </c:strCache>
            </c:strRef>
          </c:cat>
          <c:val>
            <c:numRef>
              <c:f>Sheet1!$C$2:$C$4</c:f>
              <c:numCache>
                <c:formatCode>###0%</c:formatCode>
                <c:ptCount val="3"/>
                <c:pt idx="0">
                  <c:v>0.11851851851851852</c:v>
                </c:pt>
                <c:pt idx="1">
                  <c:v>9.6774193548387094E-2</c:v>
                </c:pt>
                <c:pt idx="2">
                  <c:v>7.8260869565217397E-2</c:v>
                </c:pt>
              </c:numCache>
            </c:numRef>
          </c:val>
          <c:extLst>
            <c:ext xmlns:c16="http://schemas.microsoft.com/office/drawing/2014/chart" uri="{C3380CC4-5D6E-409C-BE32-E72D297353CC}">
              <c16:uniqueId val="{00000001-10E4-49D7-BE32-8B7343679F7D}"/>
            </c:ext>
          </c:extLst>
        </c:ser>
        <c:ser>
          <c:idx val="2"/>
          <c:order val="2"/>
          <c:tx>
            <c:strRef>
              <c:f>Sheet1!$D$1</c:f>
              <c:strCache>
                <c:ptCount val="1"/>
                <c:pt idx="0">
                  <c:v>Dissatisfied</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response</c:v>
                </c:pt>
                <c:pt idx="1">
                  <c:v>Communication overall</c:v>
                </c:pt>
                <c:pt idx="2">
                  <c:v>Online learning overall</c:v>
                </c:pt>
              </c:strCache>
            </c:strRef>
          </c:cat>
          <c:val>
            <c:numRef>
              <c:f>Sheet1!$D$2:$D$4</c:f>
              <c:numCache>
                <c:formatCode>###0%</c:formatCode>
                <c:ptCount val="3"/>
                <c:pt idx="0">
                  <c:v>0.17037037037037039</c:v>
                </c:pt>
                <c:pt idx="1">
                  <c:v>0.12096774193548387</c:v>
                </c:pt>
                <c:pt idx="2">
                  <c:v>0.21739130434782608</c:v>
                </c:pt>
              </c:numCache>
            </c:numRef>
          </c:val>
          <c:extLst>
            <c:ext xmlns:c16="http://schemas.microsoft.com/office/drawing/2014/chart" uri="{C3380CC4-5D6E-409C-BE32-E72D297353CC}">
              <c16:uniqueId val="{00000002-10E4-49D7-BE32-8B7343679F7D}"/>
            </c:ext>
          </c:extLst>
        </c:ser>
        <c:ser>
          <c:idx val="3"/>
          <c:order val="3"/>
          <c:tx>
            <c:strRef>
              <c:f>Sheet1!$E$1</c:f>
              <c:strCache>
                <c:ptCount val="1"/>
                <c:pt idx="0">
                  <c:v>Satisfied</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response</c:v>
                </c:pt>
                <c:pt idx="1">
                  <c:v>Communication overall</c:v>
                </c:pt>
                <c:pt idx="2">
                  <c:v>Online learning overall</c:v>
                </c:pt>
              </c:strCache>
            </c:strRef>
          </c:cat>
          <c:val>
            <c:numRef>
              <c:f>Sheet1!$E$2:$E$4</c:f>
              <c:numCache>
                <c:formatCode>###0%</c:formatCode>
                <c:ptCount val="3"/>
                <c:pt idx="0">
                  <c:v>0.44444444444444442</c:v>
                </c:pt>
                <c:pt idx="1">
                  <c:v>0.44354838709677419</c:v>
                </c:pt>
                <c:pt idx="2">
                  <c:v>0.48695652173913045</c:v>
                </c:pt>
              </c:numCache>
            </c:numRef>
          </c:val>
          <c:extLst>
            <c:ext xmlns:c16="http://schemas.microsoft.com/office/drawing/2014/chart" uri="{C3380CC4-5D6E-409C-BE32-E72D297353CC}">
              <c16:uniqueId val="{00000003-10E4-49D7-BE32-8B7343679F7D}"/>
            </c:ext>
          </c:extLst>
        </c:ser>
        <c:ser>
          <c:idx val="4"/>
          <c:order val="4"/>
          <c:tx>
            <c:strRef>
              <c:f>Sheet1!$F$1</c:f>
              <c:strCache>
                <c:ptCount val="1"/>
                <c:pt idx="0">
                  <c:v>Very satisfied</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Overall response</c:v>
                </c:pt>
                <c:pt idx="1">
                  <c:v>Communication overall</c:v>
                </c:pt>
                <c:pt idx="2">
                  <c:v>Online learning overall</c:v>
                </c:pt>
              </c:strCache>
            </c:strRef>
          </c:cat>
          <c:val>
            <c:numRef>
              <c:f>Sheet1!$F$2:$F$4</c:f>
              <c:numCache>
                <c:formatCode>###0%</c:formatCode>
                <c:ptCount val="3"/>
                <c:pt idx="0">
                  <c:v>0.26666666666666666</c:v>
                </c:pt>
                <c:pt idx="1">
                  <c:v>0.33870967741935482</c:v>
                </c:pt>
                <c:pt idx="2">
                  <c:v>0.21739130434782608</c:v>
                </c:pt>
              </c:numCache>
            </c:numRef>
          </c:val>
          <c:extLst>
            <c:ext xmlns:c16="http://schemas.microsoft.com/office/drawing/2014/chart" uri="{C3380CC4-5D6E-409C-BE32-E72D297353CC}">
              <c16:uniqueId val="{00000004-10E4-49D7-BE32-8B7343679F7D}"/>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8"/>
          <c:min val="0.60000000000000009"/>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t"/>
      <c:legendEntry>
        <c:idx val="0"/>
        <c:delete val="1"/>
      </c:legendEntry>
      <c:layout>
        <c:manualLayout>
          <c:xMode val="edge"/>
          <c:yMode val="edge"/>
          <c:x val="8.679926678540624E-3"/>
          <c:y val="0.19845373599439362"/>
          <c:w val="0.9"/>
          <c:h val="5.0691846421833629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Satisfaction with </a:t>
            </a:r>
            <a:r>
              <a:rPr lang="en-US" sz="1600" b="1" dirty="0"/>
              <a:t>information received</a:t>
            </a:r>
            <a:r>
              <a:rPr lang="en-US" sz="1600" dirty="0"/>
              <a:t> from Unitec</a:t>
            </a:r>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34889751418435333"/>
          <c:y val="0.1806647275736592"/>
          <c:w val="0.43132226603542689"/>
          <c:h val="0.7697727853570081"/>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Sheet1!$A$2:$A$9</c:f>
              <c:strCache>
                <c:ptCount val="8"/>
                <c:pt idx="0">
                  <c:v>Communication overall</c:v>
                </c:pt>
                <c:pt idx="1">
                  <c:v>Physical health advice</c:v>
                </c:pt>
                <c:pt idx="2">
                  <c:v>Wellbeing support</c:v>
                </c:pt>
                <c:pt idx="3">
                  <c:v>Travel restrictions</c:v>
                </c:pt>
                <c:pt idx="4">
                  <c:v>Online learning resources</c:v>
                </c:pt>
                <c:pt idx="5">
                  <c:v>Organisation of online lectures / tutorials</c:v>
                </c:pt>
                <c:pt idx="6">
                  <c:v>Organisation of tests / exams</c:v>
                </c:pt>
                <c:pt idx="7">
                  <c:v>Financial support</c:v>
                </c:pt>
              </c:strCache>
            </c:strRef>
          </c:cat>
          <c:val>
            <c:numRef>
              <c:f>Sheet1!$B$2:$B$9</c:f>
              <c:numCache>
                <c:formatCode>0%</c:formatCode>
                <c:ptCount val="8"/>
                <c:pt idx="0">
                  <c:v>0.782258064516129</c:v>
                </c:pt>
                <c:pt idx="1">
                  <c:v>0.85123966942148765</c:v>
                </c:pt>
                <c:pt idx="2">
                  <c:v>0.76859504132231404</c:v>
                </c:pt>
                <c:pt idx="3">
                  <c:v>0.73831775700934577</c:v>
                </c:pt>
                <c:pt idx="4">
                  <c:v>0.734375</c:v>
                </c:pt>
                <c:pt idx="5">
                  <c:v>0.734375</c:v>
                </c:pt>
                <c:pt idx="6">
                  <c:v>0.68695652173913047</c:v>
                </c:pt>
                <c:pt idx="7">
                  <c:v>0.62365591397849462</c:v>
                </c:pt>
              </c:numCache>
            </c:numRef>
          </c:val>
          <c:extLst>
            <c:ext xmlns:c16="http://schemas.microsoft.com/office/drawing/2014/chart" uri="{C3380CC4-5D6E-409C-BE32-E72D297353CC}">
              <c16:uniqueId val="{00000000-10E4-49D7-BE32-8B7343679F7D}"/>
            </c:ext>
          </c:extLst>
        </c:ser>
        <c:ser>
          <c:idx val="1"/>
          <c:order val="1"/>
          <c:tx>
            <c:strRef>
              <c:f>Sheet1!$C$1</c:f>
              <c:strCache>
                <c:ptCount val="1"/>
                <c:pt idx="0">
                  <c:v>No information received</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Communication overall</c:v>
                </c:pt>
                <c:pt idx="1">
                  <c:v>Physical health advice</c:v>
                </c:pt>
                <c:pt idx="2">
                  <c:v>Wellbeing support</c:v>
                </c:pt>
                <c:pt idx="3">
                  <c:v>Travel restrictions</c:v>
                </c:pt>
                <c:pt idx="4">
                  <c:v>Online learning resources</c:v>
                </c:pt>
                <c:pt idx="5">
                  <c:v>Organisation of online lectures / tutorials</c:v>
                </c:pt>
                <c:pt idx="6">
                  <c:v>Organisation of tests / exams</c:v>
                </c:pt>
                <c:pt idx="7">
                  <c:v>Financial support</c:v>
                </c:pt>
              </c:strCache>
            </c:strRef>
          </c:cat>
          <c:val>
            <c:numRef>
              <c:f>Sheet1!$C$2:$C$9</c:f>
              <c:numCache>
                <c:formatCode>###0%</c:formatCode>
                <c:ptCount val="8"/>
                <c:pt idx="1">
                  <c:v>5.7851239669421489E-2</c:v>
                </c:pt>
                <c:pt idx="2">
                  <c:v>8.2644628099173556E-2</c:v>
                </c:pt>
                <c:pt idx="3">
                  <c:v>0.11214953271028037</c:v>
                </c:pt>
                <c:pt idx="4">
                  <c:v>3.125E-2</c:v>
                </c:pt>
                <c:pt idx="5">
                  <c:v>3.125E-2</c:v>
                </c:pt>
                <c:pt idx="6">
                  <c:v>3.4782608695652174E-2</c:v>
                </c:pt>
                <c:pt idx="7">
                  <c:v>9.6774193548387094E-2</c:v>
                </c:pt>
              </c:numCache>
            </c:numRef>
          </c:val>
          <c:extLst>
            <c:ext xmlns:c16="http://schemas.microsoft.com/office/drawing/2014/chart" uri="{C3380CC4-5D6E-409C-BE32-E72D297353CC}">
              <c16:uniqueId val="{00000001-10E4-49D7-BE32-8B7343679F7D}"/>
            </c:ext>
          </c:extLst>
        </c:ser>
        <c:ser>
          <c:idx val="2"/>
          <c:order val="2"/>
          <c:tx>
            <c:strRef>
              <c:f>Sheet1!$D$1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Communication overall</c:v>
                </c:pt>
                <c:pt idx="1">
                  <c:v>Physical health advice</c:v>
                </c:pt>
                <c:pt idx="2">
                  <c:v>Wellbeing support</c:v>
                </c:pt>
                <c:pt idx="3">
                  <c:v>Travel restrictions</c:v>
                </c:pt>
                <c:pt idx="4">
                  <c:v>Online learning resources</c:v>
                </c:pt>
                <c:pt idx="5">
                  <c:v>Organisation of online lectures / tutorials</c:v>
                </c:pt>
                <c:pt idx="6">
                  <c:v>Organisation of tests / exams</c:v>
                </c:pt>
                <c:pt idx="7">
                  <c:v>Financial support</c:v>
                </c:pt>
              </c:strCache>
            </c:strRef>
          </c:cat>
          <c:val>
            <c:numRef>
              <c:f>Sheet1!$D$2:$D$9</c:f>
              <c:numCache>
                <c:formatCode>###0%</c:formatCode>
                <c:ptCount val="8"/>
                <c:pt idx="0">
                  <c:v>9.6774193548387094E-2</c:v>
                </c:pt>
                <c:pt idx="1">
                  <c:v>4.9586776859504134E-2</c:v>
                </c:pt>
                <c:pt idx="2">
                  <c:v>4.1322314049586778E-2</c:v>
                </c:pt>
                <c:pt idx="3">
                  <c:v>4.6728971962616821E-2</c:v>
                </c:pt>
                <c:pt idx="4">
                  <c:v>8.59375E-2</c:v>
                </c:pt>
                <c:pt idx="5">
                  <c:v>0.1171875</c:v>
                </c:pt>
                <c:pt idx="6">
                  <c:v>0.11304347826086956</c:v>
                </c:pt>
                <c:pt idx="7">
                  <c:v>0.11827956989247312</c:v>
                </c:pt>
              </c:numCache>
            </c:numRef>
          </c:val>
          <c:extLst>
            <c:ext xmlns:c16="http://schemas.microsoft.com/office/drawing/2014/chart" uri="{C3380CC4-5D6E-409C-BE32-E72D297353CC}">
              <c16:uniqueId val="{00000002-10E4-49D7-BE32-8B7343679F7D}"/>
            </c:ext>
          </c:extLst>
        </c:ser>
        <c:ser>
          <c:idx val="3"/>
          <c:order val="3"/>
          <c:tx>
            <c:strRef>
              <c:f>Sheet1!$E$1</c:f>
              <c:strCache>
                <c:ptCount val="1"/>
                <c:pt idx="0">
                  <c:v>Dissatisfied</c:v>
                </c:pt>
              </c:strCache>
            </c:strRef>
          </c:tx>
          <c:spPr>
            <a:solidFill>
              <a:srgbClr val="FD625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Communication overall</c:v>
                </c:pt>
                <c:pt idx="1">
                  <c:v>Physical health advice</c:v>
                </c:pt>
                <c:pt idx="2">
                  <c:v>Wellbeing support</c:v>
                </c:pt>
                <c:pt idx="3">
                  <c:v>Travel restrictions</c:v>
                </c:pt>
                <c:pt idx="4">
                  <c:v>Online learning resources</c:v>
                </c:pt>
                <c:pt idx="5">
                  <c:v>Organisation of online lectures / tutorials</c:v>
                </c:pt>
                <c:pt idx="6">
                  <c:v>Organisation of tests / exams</c:v>
                </c:pt>
                <c:pt idx="7">
                  <c:v>Financial support</c:v>
                </c:pt>
              </c:strCache>
            </c:strRef>
          </c:cat>
          <c:val>
            <c:numRef>
              <c:f>Sheet1!$E$2:$E$9</c:f>
              <c:numCache>
                <c:formatCode>###0%</c:formatCode>
                <c:ptCount val="8"/>
                <c:pt idx="0">
                  <c:v>0.12096774193548387</c:v>
                </c:pt>
                <c:pt idx="1">
                  <c:v>4.1322314049586778E-2</c:v>
                </c:pt>
                <c:pt idx="2">
                  <c:v>0.10743801652892562</c:v>
                </c:pt>
                <c:pt idx="3">
                  <c:v>0.10280373831775699</c:v>
                </c:pt>
                <c:pt idx="4">
                  <c:v>0.1484375</c:v>
                </c:pt>
                <c:pt idx="5">
                  <c:v>0.1171875</c:v>
                </c:pt>
                <c:pt idx="6">
                  <c:v>0.16521739130434782</c:v>
                </c:pt>
                <c:pt idx="7">
                  <c:v>0.16129032258064516</c:v>
                </c:pt>
              </c:numCache>
            </c:numRef>
          </c:val>
          <c:extLst>
            <c:ext xmlns:c16="http://schemas.microsoft.com/office/drawing/2014/chart" uri="{C3380CC4-5D6E-409C-BE32-E72D297353CC}">
              <c16:uniqueId val="{00000003-10E4-49D7-BE32-8B7343679F7D}"/>
            </c:ext>
          </c:extLst>
        </c:ser>
        <c:ser>
          <c:idx val="4"/>
          <c:order val="4"/>
          <c:tx>
            <c:strRef>
              <c:f>Sheet1!$F$1</c:f>
              <c:strCache>
                <c:ptCount val="1"/>
                <c:pt idx="0">
                  <c:v>Satisfied</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Communication overall</c:v>
                </c:pt>
                <c:pt idx="1">
                  <c:v>Physical health advice</c:v>
                </c:pt>
                <c:pt idx="2">
                  <c:v>Wellbeing support</c:v>
                </c:pt>
                <c:pt idx="3">
                  <c:v>Travel restrictions</c:v>
                </c:pt>
                <c:pt idx="4">
                  <c:v>Online learning resources</c:v>
                </c:pt>
                <c:pt idx="5">
                  <c:v>Organisation of online lectures / tutorials</c:v>
                </c:pt>
                <c:pt idx="6">
                  <c:v>Organisation of tests / exams</c:v>
                </c:pt>
                <c:pt idx="7">
                  <c:v>Financial support</c:v>
                </c:pt>
              </c:strCache>
            </c:strRef>
          </c:cat>
          <c:val>
            <c:numRef>
              <c:f>Sheet1!$F$2:$F$9</c:f>
              <c:numCache>
                <c:formatCode>###0%</c:formatCode>
                <c:ptCount val="8"/>
                <c:pt idx="0">
                  <c:v>0.44354838709677419</c:v>
                </c:pt>
                <c:pt idx="1">
                  <c:v>0.53719008264462809</c:v>
                </c:pt>
                <c:pt idx="2">
                  <c:v>0.47933884297520662</c:v>
                </c:pt>
                <c:pt idx="3">
                  <c:v>0.53271028037383172</c:v>
                </c:pt>
                <c:pt idx="4">
                  <c:v>0.484375</c:v>
                </c:pt>
                <c:pt idx="5">
                  <c:v>0.484375</c:v>
                </c:pt>
                <c:pt idx="6">
                  <c:v>0.46086956521739131</c:v>
                </c:pt>
                <c:pt idx="7">
                  <c:v>0.46236559139784944</c:v>
                </c:pt>
              </c:numCache>
            </c:numRef>
          </c:val>
          <c:extLst>
            <c:ext xmlns:c16="http://schemas.microsoft.com/office/drawing/2014/chart" uri="{C3380CC4-5D6E-409C-BE32-E72D297353CC}">
              <c16:uniqueId val="{00000004-10E4-49D7-BE32-8B7343679F7D}"/>
            </c:ext>
          </c:extLst>
        </c:ser>
        <c:ser>
          <c:idx val="5"/>
          <c:order val="5"/>
          <c:tx>
            <c:strRef>
              <c:f>Sheet1!$G$1</c:f>
              <c:strCache>
                <c:ptCount val="1"/>
                <c:pt idx="0">
                  <c:v>Very satisfied</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Communication overall</c:v>
                </c:pt>
                <c:pt idx="1">
                  <c:v>Physical health advice</c:v>
                </c:pt>
                <c:pt idx="2">
                  <c:v>Wellbeing support</c:v>
                </c:pt>
                <c:pt idx="3">
                  <c:v>Travel restrictions</c:v>
                </c:pt>
                <c:pt idx="4">
                  <c:v>Online learning resources</c:v>
                </c:pt>
                <c:pt idx="5">
                  <c:v>Organisation of online lectures / tutorials</c:v>
                </c:pt>
                <c:pt idx="6">
                  <c:v>Organisation of tests / exams</c:v>
                </c:pt>
                <c:pt idx="7">
                  <c:v>Financial support</c:v>
                </c:pt>
              </c:strCache>
            </c:strRef>
          </c:cat>
          <c:val>
            <c:numRef>
              <c:f>Sheet1!$G$2:$G$9</c:f>
              <c:numCache>
                <c:formatCode>###0%</c:formatCode>
                <c:ptCount val="8"/>
                <c:pt idx="0">
                  <c:v>0.33870967741935482</c:v>
                </c:pt>
                <c:pt idx="1">
                  <c:v>0.31404958677685951</c:v>
                </c:pt>
                <c:pt idx="2">
                  <c:v>0.28925619834710742</c:v>
                </c:pt>
                <c:pt idx="3">
                  <c:v>0.20560747663551399</c:v>
                </c:pt>
                <c:pt idx="4">
                  <c:v>0.25</c:v>
                </c:pt>
                <c:pt idx="5">
                  <c:v>0.25</c:v>
                </c:pt>
                <c:pt idx="6">
                  <c:v>0.22608695652173913</c:v>
                </c:pt>
                <c:pt idx="7">
                  <c:v>0.16129032258064516</c:v>
                </c:pt>
              </c:numCache>
            </c:numRef>
          </c:val>
          <c:extLst>
            <c:ext xmlns:c16="http://schemas.microsoft.com/office/drawing/2014/chart" uri="{C3380CC4-5D6E-409C-BE32-E72D297353CC}">
              <c16:uniqueId val="{00000005-10E4-49D7-BE32-8B7343679F7D}"/>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9"/>
          <c:min val="0.4"/>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dPt>
            <c:idx val="0"/>
            <c:bubble3D val="0"/>
            <c:spPr>
              <a:solidFill>
                <a:srgbClr val="188E2E"/>
              </a:solidFill>
              <a:ln w="19050">
                <a:solidFill>
                  <a:schemeClr val="lt1"/>
                </a:solidFill>
              </a:ln>
              <a:effectLst/>
            </c:spPr>
            <c:extLst>
              <c:ext xmlns:c16="http://schemas.microsoft.com/office/drawing/2014/chart" uri="{C3380CC4-5D6E-409C-BE32-E72D297353CC}">
                <c16:uniqueId val="{00000001-6F76-4BB6-A3CE-E71409F5CDA8}"/>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6F76-4BB6-A3CE-E71409F5CDA8}"/>
              </c:ext>
            </c:extLst>
          </c:dPt>
          <c:cat>
            <c:strRef>
              <c:f>Sheet1!$A$2:$A$3</c:f>
              <c:strCache>
                <c:ptCount val="2"/>
                <c:pt idx="0">
                  <c:v>Aware</c:v>
                </c:pt>
                <c:pt idx="1">
                  <c:v>Not aware</c:v>
                </c:pt>
              </c:strCache>
            </c:strRef>
          </c:cat>
          <c:val>
            <c:numRef>
              <c:f>Sheet1!$B$2:$B$3</c:f>
              <c:numCache>
                <c:formatCode>0%</c:formatCode>
                <c:ptCount val="2"/>
                <c:pt idx="0">
                  <c:v>0.34</c:v>
                </c:pt>
                <c:pt idx="1">
                  <c:v>0.65999999999999992</c:v>
                </c:pt>
              </c:numCache>
            </c:numRef>
          </c:val>
          <c:extLst>
            <c:ext xmlns:c16="http://schemas.microsoft.com/office/drawing/2014/chart" uri="{C3380CC4-5D6E-409C-BE32-E72D297353CC}">
              <c16:uniqueId val="{00000004-6F76-4BB6-A3CE-E71409F5CDA8}"/>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13790806129246E-2"/>
          <c:y val="3.4003091190108192E-2"/>
          <c:w val="0.94137241838774155"/>
          <c:h val="0.84946879611386072"/>
        </c:manualLayout>
      </c:layout>
      <c:barChart>
        <c:barDir val="col"/>
        <c:grouping val="clustered"/>
        <c:varyColors val="0"/>
        <c:ser>
          <c:idx val="0"/>
          <c:order val="0"/>
          <c:tx>
            <c:strRef>
              <c:f>Sheet1!$B$1</c:f>
              <c:strCache>
                <c:ptCount val="1"/>
                <c:pt idx="0">
                  <c:v>Series 1</c:v>
                </c:pt>
              </c:strCache>
            </c:strRef>
          </c:tx>
          <c:spPr>
            <a:solidFill>
              <a:srgbClr val="188E2E"/>
            </a:solidFill>
            <a:ln>
              <a:noFill/>
            </a:ln>
            <a:effectLst/>
          </c:spPr>
          <c:invertIfNegative val="0"/>
          <c:dPt>
            <c:idx val="0"/>
            <c:invertIfNegative val="0"/>
            <c:bubble3D val="0"/>
            <c:spPr>
              <a:solidFill>
                <a:srgbClr val="188E2E"/>
              </a:solidFill>
              <a:ln>
                <a:noFill/>
              </a:ln>
              <a:effectLst/>
            </c:spPr>
            <c:extLst>
              <c:ext xmlns:c16="http://schemas.microsoft.com/office/drawing/2014/chart" uri="{C3380CC4-5D6E-409C-BE32-E72D297353CC}">
                <c16:uniqueId val="{00000001-5482-45E5-B062-670367C3437F}"/>
              </c:ext>
            </c:extLst>
          </c:dPt>
          <c:dPt>
            <c:idx val="1"/>
            <c:invertIfNegative val="0"/>
            <c:bubble3D val="0"/>
            <c:spPr>
              <a:solidFill>
                <a:srgbClr val="C00000"/>
              </a:solidFill>
              <a:ln>
                <a:noFill/>
              </a:ln>
              <a:effectLst/>
            </c:spPr>
            <c:extLst>
              <c:ext xmlns:c16="http://schemas.microsoft.com/office/drawing/2014/chart" uri="{C3380CC4-5D6E-409C-BE32-E72D297353CC}">
                <c16:uniqueId val="{00000003-5482-45E5-B062-670367C3437F}"/>
              </c:ext>
            </c:extLst>
          </c:dPt>
          <c:dPt>
            <c:idx val="2"/>
            <c:invertIfNegative val="0"/>
            <c:bubble3D val="0"/>
            <c:spPr>
              <a:solidFill>
                <a:srgbClr val="C00000"/>
              </a:solidFill>
              <a:ln>
                <a:noFill/>
              </a:ln>
              <a:effectLst/>
            </c:spPr>
            <c:extLst>
              <c:ext xmlns:c16="http://schemas.microsoft.com/office/drawing/2014/chart" uri="{C3380CC4-5D6E-409C-BE32-E72D297353CC}">
                <c16:uniqueId val="{00000005-5482-45E5-B062-670367C3437F}"/>
              </c:ext>
            </c:extLst>
          </c:dPt>
          <c:dPt>
            <c:idx val="3"/>
            <c:invertIfNegative val="0"/>
            <c:bubble3D val="0"/>
            <c:spPr>
              <a:solidFill>
                <a:srgbClr val="188E2E"/>
              </a:solidFill>
              <a:ln>
                <a:noFill/>
              </a:ln>
              <a:effectLst/>
            </c:spPr>
            <c:extLst>
              <c:ext xmlns:c16="http://schemas.microsoft.com/office/drawing/2014/chart" uri="{C3380CC4-5D6E-409C-BE32-E72D297353CC}">
                <c16:uniqueId val="{00000007-5482-45E5-B062-670367C3437F}"/>
              </c:ext>
            </c:extLst>
          </c:dPt>
          <c:dPt>
            <c:idx val="4"/>
            <c:invertIfNegative val="0"/>
            <c:bubble3D val="0"/>
            <c:spPr>
              <a:solidFill>
                <a:srgbClr val="188E2E"/>
              </a:solidFill>
              <a:ln>
                <a:noFill/>
              </a:ln>
              <a:effectLst/>
            </c:spPr>
            <c:extLst>
              <c:ext xmlns:c16="http://schemas.microsoft.com/office/drawing/2014/chart" uri="{C3380CC4-5D6E-409C-BE32-E72D297353CC}">
                <c16:uniqueId val="{00000009-5482-45E5-B062-670367C3437F}"/>
              </c:ext>
            </c:extLst>
          </c:dPt>
          <c:dPt>
            <c:idx val="5"/>
            <c:invertIfNegative val="0"/>
            <c:bubble3D val="0"/>
            <c:spPr>
              <a:solidFill>
                <a:srgbClr val="188E2E"/>
              </a:solidFill>
              <a:ln>
                <a:noFill/>
              </a:ln>
              <a:effectLst/>
            </c:spPr>
            <c:extLst>
              <c:ext xmlns:c16="http://schemas.microsoft.com/office/drawing/2014/chart" uri="{C3380CC4-5D6E-409C-BE32-E72D297353CC}">
                <c16:uniqueId val="{0000000B-5482-45E5-B062-670367C3437F}"/>
              </c:ext>
            </c:extLst>
          </c:dPt>
          <c:dPt>
            <c:idx val="6"/>
            <c:invertIfNegative val="0"/>
            <c:bubble3D val="0"/>
            <c:spPr>
              <a:solidFill>
                <a:srgbClr val="188E2E"/>
              </a:solidFill>
              <a:ln>
                <a:noFill/>
              </a:ln>
              <a:effectLst/>
            </c:spPr>
            <c:extLst>
              <c:ext xmlns:c16="http://schemas.microsoft.com/office/drawing/2014/chart" uri="{C3380CC4-5D6E-409C-BE32-E72D297353CC}">
                <c16:uniqueId val="{0000000D-5482-45E5-B062-670367C3437F}"/>
              </c:ext>
            </c:extLst>
          </c:dPt>
          <c:dPt>
            <c:idx val="7"/>
            <c:invertIfNegative val="0"/>
            <c:bubble3D val="0"/>
            <c:spPr>
              <a:solidFill>
                <a:srgbClr val="188E2E"/>
              </a:solidFill>
              <a:ln>
                <a:noFill/>
              </a:ln>
              <a:effectLst/>
            </c:spPr>
            <c:extLst>
              <c:ext xmlns:c16="http://schemas.microsoft.com/office/drawing/2014/chart" uri="{C3380CC4-5D6E-409C-BE32-E72D297353CC}">
                <c16:uniqueId val="{0000000F-5482-45E5-B062-670367C3437F}"/>
              </c:ext>
            </c:extLst>
          </c:dPt>
          <c:dPt>
            <c:idx val="8"/>
            <c:invertIfNegative val="0"/>
            <c:bubble3D val="0"/>
            <c:spPr>
              <a:solidFill>
                <a:srgbClr val="188E2E"/>
              </a:solidFill>
              <a:ln>
                <a:noFill/>
              </a:ln>
              <a:effectLst/>
            </c:spPr>
            <c:extLst>
              <c:ext xmlns:c16="http://schemas.microsoft.com/office/drawing/2014/chart" uri="{C3380CC4-5D6E-409C-BE32-E72D297353CC}">
                <c16:uniqueId val="{00000011-5482-45E5-B062-670367C3437F}"/>
              </c:ext>
            </c:extLst>
          </c:dPt>
          <c:dPt>
            <c:idx val="9"/>
            <c:invertIfNegative val="0"/>
            <c:bubble3D val="0"/>
            <c:spPr>
              <a:solidFill>
                <a:srgbClr val="188E2E"/>
              </a:solidFill>
              <a:ln>
                <a:noFill/>
              </a:ln>
              <a:effectLst/>
            </c:spPr>
            <c:extLst>
              <c:ext xmlns:c16="http://schemas.microsoft.com/office/drawing/2014/chart" uri="{C3380CC4-5D6E-409C-BE32-E72D297353CC}">
                <c16:uniqueId val="{00000013-5482-45E5-B062-670367C3437F}"/>
              </c:ext>
            </c:extLst>
          </c:dPt>
          <c:dPt>
            <c:idx val="10"/>
            <c:invertIfNegative val="0"/>
            <c:bubble3D val="0"/>
            <c:spPr>
              <a:solidFill>
                <a:srgbClr val="188E2E"/>
              </a:solidFill>
              <a:ln>
                <a:noFill/>
              </a:ln>
              <a:effectLst/>
            </c:spPr>
            <c:extLst>
              <c:ext xmlns:c16="http://schemas.microsoft.com/office/drawing/2014/chart" uri="{C3380CC4-5D6E-409C-BE32-E72D297353CC}">
                <c16:uniqueId val="{00000015-5482-45E5-B062-670367C3437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About right</c:v>
                </c:pt>
                <c:pt idx="1">
                  <c:v>Not enough</c:v>
                </c:pt>
                <c:pt idx="2">
                  <c:v>Too much</c:v>
                </c:pt>
              </c:strCache>
            </c:strRef>
          </c:cat>
          <c:val>
            <c:numRef>
              <c:f>Sheet1!$B$2:$B$4</c:f>
              <c:numCache>
                <c:formatCode>###0%</c:formatCode>
                <c:ptCount val="3"/>
                <c:pt idx="0">
                  <c:v>0.76923076923076938</c:v>
                </c:pt>
                <c:pt idx="1">
                  <c:v>0.19230769230769235</c:v>
                </c:pt>
                <c:pt idx="2">
                  <c:v>3.8461538461538464E-2</c:v>
                </c:pt>
              </c:numCache>
            </c:numRef>
          </c:val>
          <c:extLst>
            <c:ext xmlns:c16="http://schemas.microsoft.com/office/drawing/2014/chart" uri="{C3380CC4-5D6E-409C-BE32-E72D297353CC}">
              <c16:uniqueId val="{00000016-5482-45E5-B062-670367C3437F}"/>
            </c:ext>
          </c:extLst>
        </c:ser>
        <c:dLbls>
          <c:showLegendKey val="0"/>
          <c:showVal val="0"/>
          <c:showCatName val="0"/>
          <c:showSerName val="0"/>
          <c:showPercent val="0"/>
          <c:showBubbleSize val="0"/>
        </c:dLbls>
        <c:gapWidth val="80"/>
        <c:overlap val="-27"/>
        <c:axId val="443046864"/>
        <c:axId val="443045880"/>
      </c:barChart>
      <c:catAx>
        <c:axId val="4430468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43045880"/>
        <c:crosses val="autoZero"/>
        <c:auto val="1"/>
        <c:lblAlgn val="ctr"/>
        <c:lblOffset val="100"/>
        <c:noMultiLvlLbl val="0"/>
      </c:catAx>
      <c:valAx>
        <c:axId val="44304588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43046864"/>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dirty="0"/>
              <a:t>Satisfaction with </a:t>
            </a:r>
            <a:r>
              <a:rPr lang="en-US" sz="1600" b="1" dirty="0"/>
              <a:t>online learning experience</a:t>
            </a:r>
          </a:p>
        </c:rich>
      </c:tx>
      <c:layout>
        <c:manualLayout>
          <c:xMode val="edge"/>
          <c:yMode val="edge"/>
          <c:x val="6.750392464678174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0.34889751418435333"/>
          <c:y val="0.1806647275736592"/>
          <c:w val="0.43132226603542689"/>
          <c:h val="0.7697727853570081"/>
        </c:manualLayout>
      </c:layout>
      <c:barChart>
        <c:barDir val="bar"/>
        <c:grouping val="stacked"/>
        <c:varyColors val="0"/>
        <c:ser>
          <c:idx val="0"/>
          <c:order val="0"/>
          <c:tx>
            <c:strRef>
              <c:f>Sheet1!$B$1</c:f>
              <c:strCache>
                <c:ptCount val="1"/>
                <c:pt idx="0">
                  <c:v>PLACEHOLDER</c:v>
                </c:pt>
              </c:strCache>
            </c:strRef>
          </c:tx>
          <c:spPr>
            <a:noFill/>
            <a:ln>
              <a:noFill/>
            </a:ln>
            <a:effectLst/>
          </c:spPr>
          <c:invertIfNegative val="0"/>
          <c:cat>
            <c:strRef>
              <c:f>Sheet1!$A$2:$A$6</c:f>
              <c:strCache>
                <c:ptCount val="5"/>
                <c:pt idx="0">
                  <c:v>Learning overall</c:v>
                </c:pt>
                <c:pt idx="1">
                  <c:v>Lectures and tutorials</c:v>
                </c:pt>
                <c:pt idx="2">
                  <c:v>Online learning resources and library facilities</c:v>
                </c:pt>
                <c:pt idx="3">
                  <c:v>Tests and exams</c:v>
                </c:pt>
                <c:pt idx="4">
                  <c:v>Assignments and group work</c:v>
                </c:pt>
              </c:strCache>
            </c:strRef>
          </c:cat>
          <c:val>
            <c:numRef>
              <c:f>Sheet1!$B$2:$B$6</c:f>
              <c:numCache>
                <c:formatCode>0%</c:formatCode>
                <c:ptCount val="5"/>
                <c:pt idx="0">
                  <c:v>0.70434782608695656</c:v>
                </c:pt>
                <c:pt idx="1">
                  <c:v>0.76521739130434785</c:v>
                </c:pt>
                <c:pt idx="2">
                  <c:v>0.73831775700934577</c:v>
                </c:pt>
                <c:pt idx="3">
                  <c:v>0.71717171717171713</c:v>
                </c:pt>
                <c:pt idx="4">
                  <c:v>0.69090909090909092</c:v>
                </c:pt>
              </c:numCache>
            </c:numRef>
          </c:val>
          <c:extLst>
            <c:ext xmlns:c16="http://schemas.microsoft.com/office/drawing/2014/chart" uri="{C3380CC4-5D6E-409C-BE32-E72D297353CC}">
              <c16:uniqueId val="{00000000-10E4-49D7-BE32-8B7343679F7D}"/>
            </c:ext>
          </c:extLst>
        </c:ser>
        <c:ser>
          <c:idx val="1"/>
          <c:order val="1"/>
          <c:tx>
            <c:strRef>
              <c:f>Sheet1!$C$1</c:f>
              <c:strCache>
                <c:ptCount val="1"/>
                <c:pt idx="0">
                  <c:v>Very dissatisfied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Learning overall</c:v>
                </c:pt>
                <c:pt idx="1">
                  <c:v>Lectures and tutorials</c:v>
                </c:pt>
                <c:pt idx="2">
                  <c:v>Online learning resources and library facilities</c:v>
                </c:pt>
                <c:pt idx="3">
                  <c:v>Tests and exams</c:v>
                </c:pt>
                <c:pt idx="4">
                  <c:v>Assignments and group work</c:v>
                </c:pt>
              </c:strCache>
            </c:strRef>
          </c:cat>
          <c:val>
            <c:numRef>
              <c:f>Sheet1!$C$2:$C$6</c:f>
              <c:numCache>
                <c:formatCode>###0%</c:formatCode>
                <c:ptCount val="5"/>
                <c:pt idx="0">
                  <c:v>7.8260869565217397E-2</c:v>
                </c:pt>
                <c:pt idx="1">
                  <c:v>6.9565217391304349E-2</c:v>
                </c:pt>
                <c:pt idx="2">
                  <c:v>8.4112149532710276E-2</c:v>
                </c:pt>
                <c:pt idx="3">
                  <c:v>9.0909090909090912E-2</c:v>
                </c:pt>
                <c:pt idx="4">
                  <c:v>8.1818181818181818E-2</c:v>
                </c:pt>
              </c:numCache>
            </c:numRef>
          </c:val>
          <c:extLst>
            <c:ext xmlns:c16="http://schemas.microsoft.com/office/drawing/2014/chart" uri="{C3380CC4-5D6E-409C-BE32-E72D297353CC}">
              <c16:uniqueId val="{00000001-10E4-49D7-BE32-8B7343679F7D}"/>
            </c:ext>
          </c:extLst>
        </c:ser>
        <c:ser>
          <c:idx val="2"/>
          <c:order val="2"/>
          <c:tx>
            <c:strRef>
              <c:f>Sheet1!$D$1</c:f>
              <c:strCache>
                <c:ptCount val="1"/>
                <c:pt idx="0">
                  <c:v>Dissatisfied</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Learning overall</c:v>
                </c:pt>
                <c:pt idx="1">
                  <c:v>Lectures and tutorials</c:v>
                </c:pt>
                <c:pt idx="2">
                  <c:v>Online learning resources and library facilities</c:v>
                </c:pt>
                <c:pt idx="3">
                  <c:v>Tests and exams</c:v>
                </c:pt>
                <c:pt idx="4">
                  <c:v>Assignments and group work</c:v>
                </c:pt>
              </c:strCache>
            </c:strRef>
          </c:cat>
          <c:val>
            <c:numRef>
              <c:f>Sheet1!$D$2:$D$6</c:f>
              <c:numCache>
                <c:formatCode>###0%</c:formatCode>
                <c:ptCount val="5"/>
                <c:pt idx="0">
                  <c:v>0.21739130434782608</c:v>
                </c:pt>
                <c:pt idx="1">
                  <c:v>0.16521739130434782</c:v>
                </c:pt>
                <c:pt idx="2">
                  <c:v>0.17757009345794392</c:v>
                </c:pt>
                <c:pt idx="3">
                  <c:v>0.19191919191919191</c:v>
                </c:pt>
                <c:pt idx="4">
                  <c:v>0.22727272727272727</c:v>
                </c:pt>
              </c:numCache>
            </c:numRef>
          </c:val>
          <c:extLst>
            <c:ext xmlns:c16="http://schemas.microsoft.com/office/drawing/2014/chart" uri="{C3380CC4-5D6E-409C-BE32-E72D297353CC}">
              <c16:uniqueId val="{00000002-10E4-49D7-BE32-8B7343679F7D}"/>
            </c:ext>
          </c:extLst>
        </c:ser>
        <c:ser>
          <c:idx val="3"/>
          <c:order val="3"/>
          <c:tx>
            <c:strRef>
              <c:f>Sheet1!$E$1</c:f>
              <c:strCache>
                <c:ptCount val="1"/>
                <c:pt idx="0">
                  <c:v>Satisfied</c:v>
                </c:pt>
              </c:strCache>
            </c:strRef>
          </c:tx>
          <c:spPr>
            <a:solidFill>
              <a:srgbClr val="77BD5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Learning overall</c:v>
                </c:pt>
                <c:pt idx="1">
                  <c:v>Lectures and tutorials</c:v>
                </c:pt>
                <c:pt idx="2">
                  <c:v>Online learning resources and library facilities</c:v>
                </c:pt>
                <c:pt idx="3">
                  <c:v>Tests and exams</c:v>
                </c:pt>
                <c:pt idx="4">
                  <c:v>Assignments and group work</c:v>
                </c:pt>
              </c:strCache>
            </c:strRef>
          </c:cat>
          <c:val>
            <c:numRef>
              <c:f>Sheet1!$E$2:$E$6</c:f>
              <c:numCache>
                <c:formatCode>###0%</c:formatCode>
                <c:ptCount val="5"/>
                <c:pt idx="0">
                  <c:v>0.48695652173913045</c:v>
                </c:pt>
                <c:pt idx="1">
                  <c:v>0.53913043478260869</c:v>
                </c:pt>
                <c:pt idx="2">
                  <c:v>0.51401869158878499</c:v>
                </c:pt>
                <c:pt idx="3">
                  <c:v>0.49494949494949497</c:v>
                </c:pt>
                <c:pt idx="4">
                  <c:v>0.50909090909090904</c:v>
                </c:pt>
              </c:numCache>
            </c:numRef>
          </c:val>
          <c:extLst>
            <c:ext xmlns:c16="http://schemas.microsoft.com/office/drawing/2014/chart" uri="{C3380CC4-5D6E-409C-BE32-E72D297353CC}">
              <c16:uniqueId val="{00000003-10E4-49D7-BE32-8B7343679F7D}"/>
            </c:ext>
          </c:extLst>
        </c:ser>
        <c:ser>
          <c:idx val="4"/>
          <c:order val="4"/>
          <c:tx>
            <c:strRef>
              <c:f>Sheet1!$F$1</c:f>
              <c:strCache>
                <c:ptCount val="1"/>
                <c:pt idx="0">
                  <c:v>Very satisfied</c:v>
                </c:pt>
              </c:strCache>
            </c:strRef>
          </c:tx>
          <c:spPr>
            <a:solidFill>
              <a:srgbClr val="188E2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Learning overall</c:v>
                </c:pt>
                <c:pt idx="1">
                  <c:v>Lectures and tutorials</c:v>
                </c:pt>
                <c:pt idx="2">
                  <c:v>Online learning resources and library facilities</c:v>
                </c:pt>
                <c:pt idx="3">
                  <c:v>Tests and exams</c:v>
                </c:pt>
                <c:pt idx="4">
                  <c:v>Assignments and group work</c:v>
                </c:pt>
              </c:strCache>
            </c:strRef>
          </c:cat>
          <c:val>
            <c:numRef>
              <c:f>Sheet1!$F$2:$F$6</c:f>
              <c:numCache>
                <c:formatCode>###0%</c:formatCode>
                <c:ptCount val="5"/>
                <c:pt idx="0">
                  <c:v>0.21739130434782608</c:v>
                </c:pt>
                <c:pt idx="1">
                  <c:v>0.22608695652173913</c:v>
                </c:pt>
                <c:pt idx="2">
                  <c:v>0.22429906542056074</c:v>
                </c:pt>
                <c:pt idx="3">
                  <c:v>0.22222222222222221</c:v>
                </c:pt>
                <c:pt idx="4">
                  <c:v>0.18181818181818182</c:v>
                </c:pt>
              </c:numCache>
            </c:numRef>
          </c:val>
          <c:extLst>
            <c:ext xmlns:c16="http://schemas.microsoft.com/office/drawing/2014/chart" uri="{C3380CC4-5D6E-409C-BE32-E72D297353CC}">
              <c16:uniqueId val="{00000004-10E4-49D7-BE32-8B7343679F7D}"/>
            </c:ext>
          </c:extLst>
        </c:ser>
        <c:dLbls>
          <c:showLegendKey val="0"/>
          <c:showVal val="0"/>
          <c:showCatName val="0"/>
          <c:showSerName val="0"/>
          <c:showPercent val="0"/>
          <c:showBubbleSize val="0"/>
        </c:dLbls>
        <c:gapWidth val="60"/>
        <c:overlap val="100"/>
        <c:axId val="493034328"/>
        <c:axId val="493038264"/>
      </c:barChart>
      <c:catAx>
        <c:axId val="49303432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8264"/>
        <c:crosses val="autoZero"/>
        <c:auto val="1"/>
        <c:lblAlgn val="ctr"/>
        <c:lblOffset val="100"/>
        <c:noMultiLvlLbl val="0"/>
      </c:catAx>
      <c:valAx>
        <c:axId val="493038264"/>
        <c:scaling>
          <c:orientation val="minMax"/>
          <c:max val="1.8"/>
          <c:min val="0.30000000000000004"/>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93034328"/>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13790806129246E-2"/>
          <c:y val="3.4003091190108192E-2"/>
          <c:w val="0.94137241838774155"/>
          <c:h val="0.81064630964059325"/>
        </c:manualLayout>
      </c:layout>
      <c:barChart>
        <c:barDir val="col"/>
        <c:grouping val="clustered"/>
        <c:varyColors val="0"/>
        <c:ser>
          <c:idx val="0"/>
          <c:order val="0"/>
          <c:tx>
            <c:strRef>
              <c:f>Sheet1!$B$1</c:f>
              <c:strCache>
                <c:ptCount val="1"/>
                <c:pt idx="0">
                  <c:v>Series 1</c:v>
                </c:pt>
              </c:strCache>
            </c:strRef>
          </c:tx>
          <c:spPr>
            <a:solidFill>
              <a:srgbClr val="188E2E"/>
            </a:solidFill>
            <a:ln>
              <a:noFill/>
            </a:ln>
            <a:effectLst/>
          </c:spPr>
          <c:invertIfNegative val="0"/>
          <c:dPt>
            <c:idx val="0"/>
            <c:invertIfNegative val="0"/>
            <c:bubble3D val="0"/>
            <c:spPr>
              <a:solidFill>
                <a:srgbClr val="188E2E"/>
              </a:solidFill>
              <a:ln>
                <a:noFill/>
              </a:ln>
              <a:effectLst/>
            </c:spPr>
            <c:extLst>
              <c:ext xmlns:c16="http://schemas.microsoft.com/office/drawing/2014/chart" uri="{C3380CC4-5D6E-409C-BE32-E72D297353CC}">
                <c16:uniqueId val="{00000001-5482-45E5-B062-670367C3437F}"/>
              </c:ext>
            </c:extLst>
          </c:dPt>
          <c:dPt>
            <c:idx val="1"/>
            <c:invertIfNegative val="0"/>
            <c:bubble3D val="0"/>
            <c:spPr>
              <a:solidFill>
                <a:srgbClr val="188E2E"/>
              </a:solidFill>
              <a:ln>
                <a:noFill/>
              </a:ln>
              <a:effectLst/>
            </c:spPr>
            <c:extLst>
              <c:ext xmlns:c16="http://schemas.microsoft.com/office/drawing/2014/chart" uri="{C3380CC4-5D6E-409C-BE32-E72D297353CC}">
                <c16:uniqueId val="{00000003-5482-45E5-B062-670367C3437F}"/>
              </c:ext>
            </c:extLst>
          </c:dPt>
          <c:dPt>
            <c:idx val="2"/>
            <c:invertIfNegative val="0"/>
            <c:bubble3D val="0"/>
            <c:spPr>
              <a:solidFill>
                <a:srgbClr val="188E2E"/>
              </a:solidFill>
              <a:ln>
                <a:noFill/>
              </a:ln>
              <a:effectLst/>
            </c:spPr>
            <c:extLst>
              <c:ext xmlns:c16="http://schemas.microsoft.com/office/drawing/2014/chart" uri="{C3380CC4-5D6E-409C-BE32-E72D297353CC}">
                <c16:uniqueId val="{00000005-5482-45E5-B062-670367C3437F}"/>
              </c:ext>
            </c:extLst>
          </c:dPt>
          <c:dPt>
            <c:idx val="3"/>
            <c:invertIfNegative val="0"/>
            <c:bubble3D val="0"/>
            <c:spPr>
              <a:solidFill>
                <a:srgbClr val="188E2E"/>
              </a:solidFill>
              <a:ln>
                <a:noFill/>
              </a:ln>
              <a:effectLst/>
            </c:spPr>
            <c:extLst>
              <c:ext xmlns:c16="http://schemas.microsoft.com/office/drawing/2014/chart" uri="{C3380CC4-5D6E-409C-BE32-E72D297353CC}">
                <c16:uniqueId val="{00000007-5482-45E5-B062-670367C3437F}"/>
              </c:ext>
            </c:extLst>
          </c:dPt>
          <c:dPt>
            <c:idx val="4"/>
            <c:invertIfNegative val="0"/>
            <c:bubble3D val="0"/>
            <c:spPr>
              <a:solidFill>
                <a:srgbClr val="188E2E"/>
              </a:solidFill>
              <a:ln>
                <a:noFill/>
              </a:ln>
              <a:effectLst/>
            </c:spPr>
            <c:extLst>
              <c:ext xmlns:c16="http://schemas.microsoft.com/office/drawing/2014/chart" uri="{C3380CC4-5D6E-409C-BE32-E72D297353CC}">
                <c16:uniqueId val="{00000009-5482-45E5-B062-670367C3437F}"/>
              </c:ext>
            </c:extLst>
          </c:dPt>
          <c:dPt>
            <c:idx val="5"/>
            <c:invertIfNegative val="0"/>
            <c:bubble3D val="0"/>
            <c:spPr>
              <a:solidFill>
                <a:srgbClr val="188E2E"/>
              </a:solidFill>
              <a:ln>
                <a:noFill/>
              </a:ln>
              <a:effectLst/>
            </c:spPr>
            <c:extLst>
              <c:ext xmlns:c16="http://schemas.microsoft.com/office/drawing/2014/chart" uri="{C3380CC4-5D6E-409C-BE32-E72D297353CC}">
                <c16:uniqueId val="{0000000B-5482-45E5-B062-670367C3437F}"/>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D-5482-45E5-B062-670367C3437F}"/>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F-5482-45E5-B062-670367C3437F}"/>
              </c:ext>
            </c:extLst>
          </c:dPt>
          <c:dPt>
            <c:idx val="8"/>
            <c:invertIfNegative val="0"/>
            <c:bubble3D val="0"/>
            <c:spPr>
              <a:solidFill>
                <a:srgbClr val="188E2E"/>
              </a:solidFill>
              <a:ln>
                <a:noFill/>
              </a:ln>
              <a:effectLst/>
            </c:spPr>
            <c:extLst>
              <c:ext xmlns:c16="http://schemas.microsoft.com/office/drawing/2014/chart" uri="{C3380CC4-5D6E-409C-BE32-E72D297353CC}">
                <c16:uniqueId val="{00000011-5482-45E5-B062-670367C3437F}"/>
              </c:ext>
            </c:extLst>
          </c:dPt>
          <c:dPt>
            <c:idx val="9"/>
            <c:invertIfNegative val="0"/>
            <c:bubble3D val="0"/>
            <c:spPr>
              <a:solidFill>
                <a:srgbClr val="188E2E"/>
              </a:solidFill>
              <a:ln>
                <a:noFill/>
              </a:ln>
              <a:effectLst/>
            </c:spPr>
            <c:extLst>
              <c:ext xmlns:c16="http://schemas.microsoft.com/office/drawing/2014/chart" uri="{C3380CC4-5D6E-409C-BE32-E72D297353CC}">
                <c16:uniqueId val="{00000013-5482-45E5-B062-670367C3437F}"/>
              </c:ext>
            </c:extLst>
          </c:dPt>
          <c:dPt>
            <c:idx val="10"/>
            <c:invertIfNegative val="0"/>
            <c:bubble3D val="0"/>
            <c:spPr>
              <a:solidFill>
                <a:srgbClr val="188E2E"/>
              </a:solidFill>
              <a:ln>
                <a:noFill/>
              </a:ln>
              <a:effectLst/>
            </c:spPr>
            <c:extLst>
              <c:ext xmlns:c16="http://schemas.microsoft.com/office/drawing/2014/chart" uri="{C3380CC4-5D6E-409C-BE32-E72D297353CC}">
                <c16:uniqueId val="{00000015-5482-45E5-B062-670367C3437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Lectures</c:v>
                </c:pt>
                <c:pt idx="1">
                  <c:v>Tutorials</c:v>
                </c:pt>
                <c:pt idx="2">
                  <c:v>Assignments and group work</c:v>
                </c:pt>
                <c:pt idx="3">
                  <c:v>Tests and exams</c:v>
                </c:pt>
                <c:pt idx="4">
                  <c:v>Support services</c:v>
                </c:pt>
                <c:pt idx="5">
                  <c:v>Other</c:v>
                </c:pt>
                <c:pt idx="6">
                  <c:v>None of the above</c:v>
                </c:pt>
                <c:pt idx="7">
                  <c:v>Not applicable</c:v>
                </c:pt>
              </c:strCache>
            </c:strRef>
          </c:cat>
          <c:val>
            <c:numRef>
              <c:f>Sheet1!$B$2:$B$9</c:f>
              <c:numCache>
                <c:formatCode>###0%</c:formatCode>
                <c:ptCount val="8"/>
                <c:pt idx="0">
                  <c:v>0.52941176470588236</c:v>
                </c:pt>
                <c:pt idx="1">
                  <c:v>0.38235294117647056</c:v>
                </c:pt>
                <c:pt idx="2">
                  <c:v>0.38235294117647056</c:v>
                </c:pt>
                <c:pt idx="3">
                  <c:v>0.38235294117647056</c:v>
                </c:pt>
                <c:pt idx="4">
                  <c:v>0.22058823529411764</c:v>
                </c:pt>
                <c:pt idx="5">
                  <c:v>5.8823529411764698E-2</c:v>
                </c:pt>
                <c:pt idx="6">
                  <c:v>0.20588235294117646</c:v>
                </c:pt>
                <c:pt idx="7">
                  <c:v>8.8235294117647065E-2</c:v>
                </c:pt>
              </c:numCache>
            </c:numRef>
          </c:val>
          <c:extLst>
            <c:ext xmlns:c16="http://schemas.microsoft.com/office/drawing/2014/chart" uri="{C3380CC4-5D6E-409C-BE32-E72D297353CC}">
              <c16:uniqueId val="{00000016-5482-45E5-B062-670367C3437F}"/>
            </c:ext>
          </c:extLst>
        </c:ser>
        <c:dLbls>
          <c:showLegendKey val="0"/>
          <c:showVal val="0"/>
          <c:showCatName val="0"/>
          <c:showSerName val="0"/>
          <c:showPercent val="0"/>
          <c:showBubbleSize val="0"/>
        </c:dLbls>
        <c:gapWidth val="80"/>
        <c:overlap val="-27"/>
        <c:axId val="443046864"/>
        <c:axId val="443045880"/>
      </c:barChart>
      <c:catAx>
        <c:axId val="4430468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43045880"/>
        <c:crosses val="autoZero"/>
        <c:auto val="1"/>
        <c:lblAlgn val="ctr"/>
        <c:lblOffset val="100"/>
        <c:noMultiLvlLbl val="0"/>
      </c:catAx>
      <c:valAx>
        <c:axId val="44304588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43046864"/>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13790806129246E-2"/>
          <c:y val="3.4003091190108192E-2"/>
          <c:w val="0.94137241838774155"/>
          <c:h val="0.81064630964059325"/>
        </c:manualLayout>
      </c:layout>
      <c:barChart>
        <c:barDir val="col"/>
        <c:grouping val="clustered"/>
        <c:varyColors val="0"/>
        <c:ser>
          <c:idx val="0"/>
          <c:order val="0"/>
          <c:tx>
            <c:strRef>
              <c:f>Sheet1!$B$1</c:f>
              <c:strCache>
                <c:ptCount val="1"/>
                <c:pt idx="0">
                  <c:v>Series 1</c:v>
                </c:pt>
              </c:strCache>
            </c:strRef>
          </c:tx>
          <c:spPr>
            <a:solidFill>
              <a:srgbClr val="188E2E"/>
            </a:solidFill>
            <a:ln>
              <a:noFill/>
            </a:ln>
            <a:effectLst/>
          </c:spPr>
          <c:invertIfNegative val="0"/>
          <c:dPt>
            <c:idx val="0"/>
            <c:invertIfNegative val="0"/>
            <c:bubble3D val="0"/>
            <c:spPr>
              <a:solidFill>
                <a:srgbClr val="188E2E"/>
              </a:solidFill>
              <a:ln>
                <a:noFill/>
              </a:ln>
              <a:effectLst/>
            </c:spPr>
            <c:extLst>
              <c:ext xmlns:c16="http://schemas.microsoft.com/office/drawing/2014/chart" uri="{C3380CC4-5D6E-409C-BE32-E72D297353CC}">
                <c16:uniqueId val="{00000001-5482-45E5-B062-670367C3437F}"/>
              </c:ext>
            </c:extLst>
          </c:dPt>
          <c:dPt>
            <c:idx val="1"/>
            <c:invertIfNegative val="0"/>
            <c:bubble3D val="0"/>
            <c:spPr>
              <a:solidFill>
                <a:srgbClr val="188E2E"/>
              </a:solidFill>
              <a:ln>
                <a:noFill/>
              </a:ln>
              <a:effectLst/>
            </c:spPr>
            <c:extLst>
              <c:ext xmlns:c16="http://schemas.microsoft.com/office/drawing/2014/chart" uri="{C3380CC4-5D6E-409C-BE32-E72D297353CC}">
                <c16:uniqueId val="{00000003-5482-45E5-B062-670367C3437F}"/>
              </c:ext>
            </c:extLst>
          </c:dPt>
          <c:dPt>
            <c:idx val="2"/>
            <c:invertIfNegative val="0"/>
            <c:bubble3D val="0"/>
            <c:spPr>
              <a:solidFill>
                <a:srgbClr val="188E2E"/>
              </a:solidFill>
              <a:ln>
                <a:noFill/>
              </a:ln>
              <a:effectLst/>
            </c:spPr>
            <c:extLst>
              <c:ext xmlns:c16="http://schemas.microsoft.com/office/drawing/2014/chart" uri="{C3380CC4-5D6E-409C-BE32-E72D297353CC}">
                <c16:uniqueId val="{00000005-5482-45E5-B062-670367C3437F}"/>
              </c:ext>
            </c:extLst>
          </c:dPt>
          <c:dPt>
            <c:idx val="3"/>
            <c:invertIfNegative val="0"/>
            <c:bubble3D val="0"/>
            <c:spPr>
              <a:solidFill>
                <a:srgbClr val="188E2E"/>
              </a:solidFill>
              <a:ln>
                <a:noFill/>
              </a:ln>
              <a:effectLst/>
            </c:spPr>
            <c:extLst>
              <c:ext xmlns:c16="http://schemas.microsoft.com/office/drawing/2014/chart" uri="{C3380CC4-5D6E-409C-BE32-E72D297353CC}">
                <c16:uniqueId val="{00000007-5482-45E5-B062-670367C3437F}"/>
              </c:ext>
            </c:extLst>
          </c:dPt>
          <c:dPt>
            <c:idx val="4"/>
            <c:invertIfNegative val="0"/>
            <c:bubble3D val="0"/>
            <c:spPr>
              <a:solidFill>
                <a:srgbClr val="188E2E"/>
              </a:solidFill>
              <a:ln>
                <a:noFill/>
              </a:ln>
              <a:effectLst/>
            </c:spPr>
            <c:extLst>
              <c:ext xmlns:c16="http://schemas.microsoft.com/office/drawing/2014/chart" uri="{C3380CC4-5D6E-409C-BE32-E72D297353CC}">
                <c16:uniqueId val="{00000009-5482-45E5-B062-670367C3437F}"/>
              </c:ext>
            </c:extLst>
          </c:dPt>
          <c:dPt>
            <c:idx val="5"/>
            <c:invertIfNegative val="0"/>
            <c:bubble3D val="0"/>
            <c:spPr>
              <a:solidFill>
                <a:srgbClr val="188E2E"/>
              </a:solidFill>
              <a:ln>
                <a:noFill/>
              </a:ln>
              <a:effectLst/>
            </c:spPr>
            <c:extLst>
              <c:ext xmlns:c16="http://schemas.microsoft.com/office/drawing/2014/chart" uri="{C3380CC4-5D6E-409C-BE32-E72D297353CC}">
                <c16:uniqueId val="{0000000B-5482-45E5-B062-670367C3437F}"/>
              </c:ext>
            </c:extLst>
          </c:dPt>
          <c:dPt>
            <c:idx val="6"/>
            <c:invertIfNegative val="0"/>
            <c:bubble3D val="0"/>
            <c:spPr>
              <a:solidFill>
                <a:srgbClr val="404040"/>
              </a:solidFill>
              <a:ln>
                <a:noFill/>
              </a:ln>
              <a:effectLst/>
            </c:spPr>
            <c:extLst>
              <c:ext xmlns:c16="http://schemas.microsoft.com/office/drawing/2014/chart" uri="{C3380CC4-5D6E-409C-BE32-E72D297353CC}">
                <c16:uniqueId val="{0000000D-5482-45E5-B062-670367C3437F}"/>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F-5482-45E5-B062-670367C3437F}"/>
              </c:ext>
            </c:extLst>
          </c:dPt>
          <c:dPt>
            <c:idx val="8"/>
            <c:invertIfNegative val="0"/>
            <c:bubble3D val="0"/>
            <c:spPr>
              <a:solidFill>
                <a:srgbClr val="188E2E"/>
              </a:solidFill>
              <a:ln>
                <a:noFill/>
              </a:ln>
              <a:effectLst/>
            </c:spPr>
            <c:extLst>
              <c:ext xmlns:c16="http://schemas.microsoft.com/office/drawing/2014/chart" uri="{C3380CC4-5D6E-409C-BE32-E72D297353CC}">
                <c16:uniqueId val="{00000011-5482-45E5-B062-670367C3437F}"/>
              </c:ext>
            </c:extLst>
          </c:dPt>
          <c:dPt>
            <c:idx val="9"/>
            <c:invertIfNegative val="0"/>
            <c:bubble3D val="0"/>
            <c:spPr>
              <a:solidFill>
                <a:srgbClr val="188E2E"/>
              </a:solidFill>
              <a:ln>
                <a:noFill/>
              </a:ln>
              <a:effectLst/>
            </c:spPr>
            <c:extLst>
              <c:ext xmlns:c16="http://schemas.microsoft.com/office/drawing/2014/chart" uri="{C3380CC4-5D6E-409C-BE32-E72D297353CC}">
                <c16:uniqueId val="{00000013-5482-45E5-B062-670367C3437F}"/>
              </c:ext>
            </c:extLst>
          </c:dPt>
          <c:dPt>
            <c:idx val="10"/>
            <c:invertIfNegative val="0"/>
            <c:bubble3D val="0"/>
            <c:spPr>
              <a:solidFill>
                <a:srgbClr val="188E2E"/>
              </a:solidFill>
              <a:ln>
                <a:noFill/>
              </a:ln>
              <a:effectLst/>
            </c:spPr>
            <c:extLst>
              <c:ext xmlns:c16="http://schemas.microsoft.com/office/drawing/2014/chart" uri="{C3380CC4-5D6E-409C-BE32-E72D297353CC}">
                <c16:uniqueId val="{00000015-5482-45E5-B062-670367C3437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Physical and mental health risks</c:v>
                </c:pt>
                <c:pt idx="1">
                  <c:v>Completing my studies on time</c:v>
                </c:pt>
                <c:pt idx="2">
                  <c:v>Impact on my future career</c:v>
                </c:pt>
                <c:pt idx="3">
                  <c:v>Social isolation</c:v>
                </c:pt>
                <c:pt idx="4">
                  <c:v>Funding my studies</c:v>
                </c:pt>
                <c:pt idx="5">
                  <c:v>Travel restrictions</c:v>
                </c:pt>
              </c:strCache>
            </c:strRef>
          </c:cat>
          <c:val>
            <c:numRef>
              <c:f>Sheet1!$B$2:$B$7</c:f>
              <c:numCache>
                <c:formatCode>###0%</c:formatCode>
                <c:ptCount val="6"/>
                <c:pt idx="0">
                  <c:v>0.27642276422764228</c:v>
                </c:pt>
                <c:pt idx="1">
                  <c:v>0.21138211382113822</c:v>
                </c:pt>
                <c:pt idx="2">
                  <c:v>0.18699186991869918</c:v>
                </c:pt>
                <c:pt idx="3">
                  <c:v>0.15447154471544716</c:v>
                </c:pt>
                <c:pt idx="4">
                  <c:v>9.7560975609756101E-2</c:v>
                </c:pt>
                <c:pt idx="5">
                  <c:v>7.3170731707317069E-2</c:v>
                </c:pt>
              </c:numCache>
            </c:numRef>
          </c:val>
          <c:extLst>
            <c:ext xmlns:c16="http://schemas.microsoft.com/office/drawing/2014/chart" uri="{C3380CC4-5D6E-409C-BE32-E72D297353CC}">
              <c16:uniqueId val="{00000016-5482-45E5-B062-670367C3437F}"/>
            </c:ext>
          </c:extLst>
        </c:ser>
        <c:dLbls>
          <c:showLegendKey val="0"/>
          <c:showVal val="0"/>
          <c:showCatName val="0"/>
          <c:showSerName val="0"/>
          <c:showPercent val="0"/>
          <c:showBubbleSize val="0"/>
        </c:dLbls>
        <c:gapWidth val="80"/>
        <c:overlap val="-27"/>
        <c:axId val="443046864"/>
        <c:axId val="443045880"/>
      </c:barChart>
      <c:catAx>
        <c:axId val="4430468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43045880"/>
        <c:crosses val="autoZero"/>
        <c:auto val="1"/>
        <c:lblAlgn val="ctr"/>
        <c:lblOffset val="100"/>
        <c:noMultiLvlLbl val="0"/>
      </c:catAx>
      <c:valAx>
        <c:axId val="44304588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43046864"/>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04399499686068"/>
          <c:y val="8.3067524522361741E-2"/>
          <c:w val="0.45061871826689676"/>
          <c:h val="0.87587182746373715"/>
        </c:manualLayout>
      </c:layout>
      <c:barChart>
        <c:barDir val="col"/>
        <c:grouping val="percentStacked"/>
        <c:varyColors val="0"/>
        <c:ser>
          <c:idx val="0"/>
          <c:order val="0"/>
          <c:tx>
            <c:strRef>
              <c:f>Sheet1!$B$1</c:f>
              <c:strCache>
                <c:ptCount val="1"/>
                <c:pt idx="0">
                  <c:v> Very concerned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0.28813559322033899</c:v>
                </c:pt>
              </c:numCache>
            </c:numRef>
          </c:val>
          <c:extLst>
            <c:ext xmlns:c16="http://schemas.microsoft.com/office/drawing/2014/chart" uri="{C3380CC4-5D6E-409C-BE32-E72D297353CC}">
              <c16:uniqueId val="{00000000-2EF0-4DF4-8CAE-620FEB3BF487}"/>
            </c:ext>
          </c:extLst>
        </c:ser>
        <c:ser>
          <c:idx val="1"/>
          <c:order val="1"/>
          <c:tx>
            <c:strRef>
              <c:f>Sheet1!$C$1</c:f>
              <c:strCache>
                <c:ptCount val="1"/>
                <c:pt idx="0">
                  <c:v>Concerned</c:v>
                </c:pt>
              </c:strCache>
            </c:strRef>
          </c:tx>
          <c:spPr>
            <a:solidFill>
              <a:srgbClr val="FD625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0.27966101694915252</c:v>
                </c:pt>
              </c:numCache>
            </c:numRef>
          </c:val>
          <c:extLst>
            <c:ext xmlns:c16="http://schemas.microsoft.com/office/drawing/2014/chart" uri="{C3380CC4-5D6E-409C-BE32-E72D297353CC}">
              <c16:uniqueId val="{00000001-2EF0-4DF4-8CAE-620FEB3BF487}"/>
            </c:ext>
          </c:extLst>
        </c:ser>
        <c:ser>
          <c:idx val="2"/>
          <c:order val="2"/>
          <c:tx>
            <c:strRef>
              <c:f>Sheet1!$D$1</c:f>
              <c:strCache>
                <c:ptCount val="1"/>
                <c:pt idx="0">
                  <c:v>Not concerned</c:v>
                </c:pt>
              </c:strCache>
            </c:strRef>
          </c:tx>
          <c:spPr>
            <a:solidFill>
              <a:srgbClr val="77BD5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0.2711864406779661</c:v>
                </c:pt>
              </c:numCache>
            </c:numRef>
          </c:val>
          <c:extLst>
            <c:ext xmlns:c16="http://schemas.microsoft.com/office/drawing/2014/chart" uri="{C3380CC4-5D6E-409C-BE32-E72D297353CC}">
              <c16:uniqueId val="{00000002-2EF0-4DF4-8CAE-620FEB3BF487}"/>
            </c:ext>
          </c:extLst>
        </c:ser>
        <c:ser>
          <c:idx val="3"/>
          <c:order val="3"/>
          <c:tx>
            <c:strRef>
              <c:f>Sheet1!$E$1</c:f>
              <c:strCache>
                <c:ptCount val="1"/>
                <c:pt idx="0">
                  <c:v>Not concerned at all</c:v>
                </c:pt>
              </c:strCache>
            </c:strRef>
          </c:tx>
          <c:spPr>
            <a:solidFill>
              <a:srgbClr val="298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0.16101694915254236</c:v>
                </c:pt>
              </c:numCache>
            </c:numRef>
          </c:val>
          <c:extLst>
            <c:ext xmlns:c16="http://schemas.microsoft.com/office/drawing/2014/chart" uri="{C3380CC4-5D6E-409C-BE32-E72D297353CC}">
              <c16:uniqueId val="{00000003-2EF0-4DF4-8CAE-620FEB3BF487}"/>
            </c:ext>
          </c:extLst>
        </c:ser>
        <c:dLbls>
          <c:showLegendKey val="0"/>
          <c:showVal val="0"/>
          <c:showCatName val="0"/>
          <c:showSerName val="0"/>
          <c:showPercent val="0"/>
          <c:showBubbleSize val="0"/>
        </c:dLbls>
        <c:gapWidth val="60"/>
        <c:overlap val="100"/>
        <c:axId val="1670712048"/>
        <c:axId val="1670725360"/>
      </c:barChart>
      <c:catAx>
        <c:axId val="1670712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25360"/>
        <c:crosses val="autoZero"/>
        <c:auto val="1"/>
        <c:lblAlgn val="ctr"/>
        <c:lblOffset val="100"/>
        <c:noMultiLvlLbl val="0"/>
      </c:catAx>
      <c:valAx>
        <c:axId val="1670725360"/>
        <c:scaling>
          <c:orientation val="minMax"/>
        </c:scaling>
        <c:delete val="0"/>
        <c:axPos val="l"/>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670712048"/>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2018</c:v>
                </c:pt>
              </c:strCache>
            </c:strRef>
          </c:tx>
          <c:dPt>
            <c:idx val="0"/>
            <c:bubble3D val="0"/>
            <c:spPr>
              <a:solidFill>
                <a:srgbClr val="188E2E"/>
              </a:solidFill>
              <a:ln w="19050">
                <a:solidFill>
                  <a:schemeClr val="lt1"/>
                </a:solidFill>
              </a:ln>
              <a:effectLst/>
            </c:spPr>
            <c:extLst>
              <c:ext xmlns:c16="http://schemas.microsoft.com/office/drawing/2014/chart" uri="{C3380CC4-5D6E-409C-BE32-E72D297353CC}">
                <c16:uniqueId val="{00000001-809E-4DFE-A1DB-E344099D9803}"/>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809E-4DFE-A1DB-E344099D9803}"/>
              </c:ext>
            </c:extLst>
          </c:dPt>
          <c:cat>
            <c:strRef>
              <c:f>Sheet1!$A$2:$A$3</c:f>
              <c:strCache>
                <c:ptCount val="2"/>
                <c:pt idx="0">
                  <c:v>Aware</c:v>
                </c:pt>
                <c:pt idx="1">
                  <c:v>Not aware</c:v>
                </c:pt>
              </c:strCache>
            </c:strRef>
          </c:cat>
          <c:val>
            <c:numRef>
              <c:f>Sheet1!$B$2:$B$3</c:f>
              <c:numCache>
                <c:formatCode>0%</c:formatCode>
                <c:ptCount val="2"/>
                <c:pt idx="0">
                  <c:v>0.36</c:v>
                </c:pt>
                <c:pt idx="1">
                  <c:v>0.64</c:v>
                </c:pt>
              </c:numCache>
            </c:numRef>
          </c:val>
          <c:extLst>
            <c:ext xmlns:c16="http://schemas.microsoft.com/office/drawing/2014/chart" uri="{C3380CC4-5D6E-409C-BE32-E72D297353CC}">
              <c16:uniqueId val="{00000004-809E-4DFE-A1DB-E344099D9803}"/>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r>
              <a:rPr lang="en-US" sz="1600"/>
              <a:t>Student net promoter score</a:t>
            </a:r>
          </a:p>
        </c:rich>
      </c:tx>
      <c:layout>
        <c:manualLayout>
          <c:xMode val="edge"/>
          <c:yMode val="edge"/>
          <c:x val="6.3177542367645666E-4"/>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manualLayout>
          <c:layoutTarget val="inner"/>
          <c:xMode val="edge"/>
          <c:yMode val="edge"/>
          <c:x val="1.6488329109725908E-2"/>
          <c:y val="0.17608105144168312"/>
          <c:w val="0.96702334178054816"/>
          <c:h val="0.68413726780381634"/>
        </c:manualLayout>
      </c:layout>
      <c:lineChart>
        <c:grouping val="standard"/>
        <c:varyColors val="0"/>
        <c:ser>
          <c:idx val="0"/>
          <c:order val="0"/>
          <c:tx>
            <c:strRef>
              <c:f>Sheet1!$B$1</c:f>
              <c:strCache>
                <c:ptCount val="1"/>
                <c:pt idx="0">
                  <c:v>NPS</c:v>
                </c:pt>
              </c:strCache>
            </c:strRef>
          </c:tx>
          <c:spPr>
            <a:ln w="28575" cap="rnd">
              <a:solidFill>
                <a:srgbClr val="29822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Sem 1 2015</c:v>
                </c:pt>
                <c:pt idx="1">
                  <c:v>Sem 2 2015</c:v>
                </c:pt>
                <c:pt idx="2">
                  <c:v>Sem 1 2016</c:v>
                </c:pt>
                <c:pt idx="3">
                  <c:v>Sem 2 2016</c:v>
                </c:pt>
                <c:pt idx="4">
                  <c:v>Sem 1 2017</c:v>
                </c:pt>
                <c:pt idx="5">
                  <c:v>Sem 2 2017</c:v>
                </c:pt>
                <c:pt idx="6">
                  <c:v>Sem 1 2018</c:v>
                </c:pt>
                <c:pt idx="7">
                  <c:v>Sem 2 2018</c:v>
                </c:pt>
                <c:pt idx="8">
                  <c:v>Sem 1 2019</c:v>
                </c:pt>
                <c:pt idx="9">
                  <c:v>Sem 2 2019</c:v>
                </c:pt>
                <c:pt idx="10">
                  <c:v>Sem 1 2020</c:v>
                </c:pt>
                <c:pt idx="11">
                  <c:v>Sem 2 2020</c:v>
                </c:pt>
              </c:strCache>
            </c:strRef>
          </c:cat>
          <c:val>
            <c:numRef>
              <c:f>Sheet1!$B$2:$B$13</c:f>
              <c:numCache>
                <c:formatCode>General</c:formatCode>
                <c:ptCount val="12"/>
                <c:pt idx="0">
                  <c:v>14</c:v>
                </c:pt>
                <c:pt idx="1">
                  <c:v>9</c:v>
                </c:pt>
                <c:pt idx="2">
                  <c:v>2</c:v>
                </c:pt>
                <c:pt idx="3">
                  <c:v>6</c:v>
                </c:pt>
                <c:pt idx="5">
                  <c:v>-2</c:v>
                </c:pt>
                <c:pt idx="6">
                  <c:v>4</c:v>
                </c:pt>
                <c:pt idx="7">
                  <c:v>-3</c:v>
                </c:pt>
                <c:pt idx="8">
                  <c:v>8</c:v>
                </c:pt>
                <c:pt idx="9">
                  <c:v>12</c:v>
                </c:pt>
                <c:pt idx="10" formatCode="0">
                  <c:v>19.020866773675799</c:v>
                </c:pt>
                <c:pt idx="11" formatCode="0">
                  <c:v>22.741194486983201</c:v>
                </c:pt>
              </c:numCache>
            </c:numRef>
          </c:val>
          <c:smooth val="0"/>
          <c:extLst>
            <c:ext xmlns:c16="http://schemas.microsoft.com/office/drawing/2014/chart" uri="{C3380CC4-5D6E-409C-BE32-E72D297353CC}">
              <c16:uniqueId val="{00000000-FC3C-48CF-A8FB-73D54266A42B}"/>
            </c:ext>
          </c:extLst>
        </c:ser>
        <c:dLbls>
          <c:showLegendKey val="0"/>
          <c:showVal val="0"/>
          <c:showCatName val="0"/>
          <c:showSerName val="0"/>
          <c:showPercent val="0"/>
          <c:showBubbleSize val="0"/>
        </c:dLbls>
        <c:smooth val="0"/>
        <c:axId val="604353440"/>
        <c:axId val="604357704"/>
      </c:lineChart>
      <c:catAx>
        <c:axId val="604353440"/>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75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7704"/>
        <c:crosses val="autoZero"/>
        <c:auto val="1"/>
        <c:lblAlgn val="ctr"/>
        <c:lblOffset val="100"/>
        <c:noMultiLvlLbl val="0"/>
      </c:catAx>
      <c:valAx>
        <c:axId val="604357704"/>
        <c:scaling>
          <c:orientation val="minMax"/>
          <c:max val="40"/>
          <c:min val="-1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604353440"/>
        <c:crosses val="autoZero"/>
        <c:crossBetween val="between"/>
      </c:valAx>
      <c:spPr>
        <a:noFill/>
        <a:ln>
          <a:noFill/>
        </a:ln>
        <a:effectLst/>
      </c:spPr>
    </c:plotArea>
    <c:plotVisOnly val="1"/>
    <c:dispBlanksAs val="gap"/>
    <c:showDLblsOverMax val="0"/>
  </c:chart>
  <c:spPr>
    <a:noFill/>
    <a:ln>
      <a:noFill/>
    </a:ln>
    <a:effectLst/>
  </c:spPr>
  <c:txPr>
    <a:bodyPr/>
    <a:lstStyle/>
    <a:p>
      <a: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en-NZ"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atin typeface="Arial" charset="0"/>
              </a:defRPr>
            </a:lvl1pPr>
          </a:lstStyle>
          <a:p>
            <a:pPr>
              <a:defRPr/>
            </a:pPr>
            <a:fld id="{71A48473-59D6-4AE4-98A9-4C89044ABC3E}" type="datetimeFigureOut">
              <a:rPr lang="en-NZ"/>
              <a:pPr>
                <a:defRPr/>
              </a:pPr>
              <a:t>8/10/2020</a:t>
            </a:fld>
            <a:endParaRPr lang="en-NZ"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en-NZ"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440FCF-5232-4EF9-B5AE-735C3D0E955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66AFCE6-2C68-485E-88B8-ECCF54D9C170}" type="datetimeFigureOut">
              <a:rPr lang="en-US"/>
              <a:pPr>
                <a:defRPr/>
              </a:pPr>
              <a:t>10/8/2020</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DE2762D-ABF6-4824-87E4-6CA0B613FB5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Has COVID-19 helped to uncover something that might have been happening for longer – students not using support services if they are having a tough time and unable to come on campus. Do we need to do more to make support services accessible / visible to students who aren’t on campus (and not just for COVID-19)?</a:t>
            </a:r>
          </a:p>
          <a:p>
            <a:endParaRPr lang="en-NZ" dirty="0"/>
          </a:p>
        </p:txBody>
      </p:sp>
      <p:sp>
        <p:nvSpPr>
          <p:cNvPr id="4" name="Slide Number Placeholder 3"/>
          <p:cNvSpPr>
            <a:spLocks noGrp="1"/>
          </p:cNvSpPr>
          <p:nvPr>
            <p:ph type="sldNum" sz="quarter" idx="10"/>
          </p:nvPr>
        </p:nvSpPr>
        <p:spPr/>
        <p:txBody>
          <a:bodyPr/>
          <a:lstStyle/>
          <a:p>
            <a:fld id="{EDE2762D-ABF6-4824-87E4-6CA0B613FB5E}" type="slidenum">
              <a:rPr lang="en-US" altLang="en-US" smtClean="0"/>
              <a:pPr/>
              <a:t>2</a:t>
            </a:fld>
            <a:endParaRPr lang="en-US" altLang="en-US" dirty="0"/>
          </a:p>
        </p:txBody>
      </p:sp>
    </p:spTree>
    <p:extLst>
      <p:ext uri="{BB962C8B-B14F-4D97-AF65-F5344CB8AC3E}">
        <p14:creationId xmlns:p14="http://schemas.microsoft.com/office/powerpoint/2010/main" val="2191338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4213"/>
            <a:ext cx="2878138"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941415" y="2139353"/>
            <a:ext cx="5149103"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5291512"/>
            <a:ext cx="5149103"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189187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97" y="-297"/>
            <a:ext cx="9144793" cy="6858594"/>
          </a:xfrm>
          <a:prstGeom prst="rect">
            <a:avLst/>
          </a:prstGeom>
        </p:spPr>
      </p:pic>
      <p:sp>
        <p:nvSpPr>
          <p:cNvPr id="4" name="Rectangle 3"/>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29"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Edit Master text styles</a:t>
            </a:r>
          </a:p>
          <a:p>
            <a:pPr lvl="1"/>
            <a:r>
              <a:rPr lang="en-US" dirty="0"/>
              <a:t>Second level</a:t>
            </a:r>
          </a:p>
        </p:txBody>
      </p:sp>
      <p:sp>
        <p:nvSpPr>
          <p:cNvPr id="30"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Click to add chart</a:t>
            </a:r>
          </a:p>
        </p:txBody>
      </p:sp>
      <p:sp>
        <p:nvSpPr>
          <p:cNvPr id="1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50177185"/>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166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1164713" y="201880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463196"/>
            <a:ext cx="7878337" cy="508928"/>
          </a:xfrm>
        </p:spPr>
        <p:txBody>
          <a:bodyPr/>
          <a:lstStyle>
            <a:lvl1pPr algn="l">
              <a:defRPr sz="24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8C52AAFA-FC06-4FD6-A070-1D4A966B351D}" type="datetime1">
              <a:rPr lang="en-NZ"/>
              <a:pPr>
                <a:defRPr/>
              </a:pPr>
              <a:t>8/10/2020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F590B21-0D15-4CED-8117-3E86442BB1EF}" type="slidenum">
              <a:rPr lang="en-US" altLang="en-US"/>
              <a:pPr/>
              <a:t>‹#›</a:t>
            </a:fld>
            <a:endParaRPr lang="en-US" altLang="en-US" dirty="0"/>
          </a:p>
        </p:txBody>
      </p:sp>
    </p:spTree>
    <p:extLst>
      <p:ext uri="{BB962C8B-B14F-4D97-AF65-F5344CB8AC3E}">
        <p14:creationId xmlns:p14="http://schemas.microsoft.com/office/powerpoint/2010/main" val="20259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8/10/2020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418052" cy="14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a:t>Click to edit Master title style</a:t>
            </a:r>
            <a:endParaRPr lang="en-US" dirty="0"/>
          </a:p>
        </p:txBody>
      </p:sp>
    </p:spTree>
    <p:extLst>
      <p:ext uri="{BB962C8B-B14F-4D97-AF65-F5344CB8AC3E}">
        <p14:creationId xmlns:p14="http://schemas.microsoft.com/office/powerpoint/2010/main" val="409293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4">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64713" y="1710055"/>
            <a:ext cx="7438962"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164712" y="893516"/>
            <a:ext cx="7878337"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8/10/2020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Tree>
    <p:extLst>
      <p:ext uri="{BB962C8B-B14F-4D97-AF65-F5344CB8AC3E}">
        <p14:creationId xmlns:p14="http://schemas.microsoft.com/office/powerpoint/2010/main" val="2408972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8/10/2020</a:t>
            </a:fld>
            <a:endParaRPr lang="en-NZ"/>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a:p>
        </p:txBody>
      </p:sp>
      <p:pic>
        <p:nvPicPr>
          <p:cNvPr id="9"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448"/>
            <a:ext cx="1418052" cy="1418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418053" y="463196"/>
            <a:ext cx="7199412" cy="508928"/>
          </a:xfrm>
        </p:spPr>
        <p:txBody>
          <a:bodyPr/>
          <a:lstStyle>
            <a:lvl1pPr algn="l">
              <a:defRPr sz="2400">
                <a:solidFill>
                  <a:srgbClr val="404040"/>
                </a:solidFill>
              </a:defRPr>
            </a:lvl1pPr>
          </a:lstStyle>
          <a:p>
            <a:r>
              <a:rPr lang="en-US"/>
              <a:t>Click to edit Master title style</a:t>
            </a:r>
            <a:endParaRPr lang="en-US" dirty="0"/>
          </a:p>
        </p:txBody>
      </p:sp>
    </p:spTree>
    <p:extLst>
      <p:ext uri="{BB962C8B-B14F-4D97-AF65-F5344CB8AC3E}">
        <p14:creationId xmlns:p14="http://schemas.microsoft.com/office/powerpoint/2010/main" val="2698566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Content Slide 3">
    <p:spTree>
      <p:nvGrpSpPr>
        <p:cNvPr id="1" name=""/>
        <p:cNvGrpSpPr/>
        <p:nvPr/>
      </p:nvGrpSpPr>
      <p:grpSpPr>
        <a:xfrm>
          <a:off x="0" y="0"/>
          <a:ext cx="0" cy="0"/>
          <a:chOff x="0" y="0"/>
          <a:chExt cx="0" cy="0"/>
        </a:xfrm>
      </p:grpSpPr>
      <p:pic>
        <p:nvPicPr>
          <p:cNvPr id="97" name="Picture 96"/>
          <p:cNvPicPr>
            <a:picLocks noChangeAspect="1"/>
          </p:cNvPicPr>
          <p:nvPr/>
        </p:nvPicPr>
        <p:blipFill rotWithShape="1">
          <a:blip r:embed="rId2"/>
          <a:srcRect t="24042" b="2"/>
          <a:stretch/>
        </p:blipFill>
        <p:spPr>
          <a:xfrm>
            <a:off x="-1133" y="0"/>
            <a:ext cx="1271102" cy="2204814"/>
          </a:xfrm>
          <a:prstGeom prst="rect">
            <a:avLst/>
          </a:prstGeom>
        </p:spPr>
      </p:pic>
      <p:sp>
        <p:nvSpPr>
          <p:cNvPr id="4" name="Rectangle 7"/>
          <p:cNvSpPr>
            <a:spLocks noChangeArrowheads="1"/>
          </p:cNvSpPr>
          <p:nvPr/>
        </p:nvSpPr>
        <p:spPr bwMode="auto">
          <a:xfrm>
            <a:off x="398463" y="6491288"/>
            <a:ext cx="37226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dirty="0">
                <a:solidFill>
                  <a:srgbClr val="404040"/>
                </a:solidFill>
                <a:latin typeface="Verdana" panose="020B0604030504040204" pitchFamily="34" charset="0"/>
                <a:ea typeface="Verdana" panose="020B0604030504040204" pitchFamily="34" charset="0"/>
                <a:cs typeface="Verdana" panose="020B0604030504040204" pitchFamily="34" charset="0"/>
              </a:rPr>
              <a:t>&gt;&gt;UNITEC INSTITUTE OF TECHNOLOGY</a:t>
            </a:r>
          </a:p>
        </p:txBody>
      </p:sp>
      <p:sp>
        <p:nvSpPr>
          <p:cNvPr id="3" name="Content Placeholder 2"/>
          <p:cNvSpPr>
            <a:spLocks noGrp="1"/>
          </p:cNvSpPr>
          <p:nvPr>
            <p:ph idx="1"/>
          </p:nvPr>
        </p:nvSpPr>
        <p:spPr>
          <a:xfrm>
            <a:off x="526537" y="1710055"/>
            <a:ext cx="8090927"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398463" y="6249988"/>
            <a:ext cx="1612900"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ECC56AAB-58BD-446A-B6D5-2ED5443B3773}" type="datetime1">
              <a:rPr lang="en-NZ"/>
              <a:pPr>
                <a:defRPr/>
              </a:pPr>
              <a:t>8/10/2020</a:t>
            </a:fld>
            <a:endParaRPr lang="en-NZ" dirty="0"/>
          </a:p>
        </p:txBody>
      </p:sp>
      <p:sp>
        <p:nvSpPr>
          <p:cNvPr id="7" name="Footer Placeholder 4"/>
          <p:cNvSpPr>
            <a:spLocks noGrp="1"/>
          </p:cNvSpPr>
          <p:nvPr>
            <p:ph type="ftr" sz="quarter" idx="11"/>
          </p:nvPr>
        </p:nvSpPr>
        <p:spPr>
          <a:xfrm>
            <a:off x="4916488" y="6491288"/>
            <a:ext cx="3794125"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rPr lang="en-US" dirty="0"/>
              <a:t>&gt;&gt;MARKETING</a:t>
            </a:r>
            <a:endParaRPr dirty="0"/>
          </a:p>
        </p:txBody>
      </p:sp>
      <p:sp>
        <p:nvSpPr>
          <p:cNvPr id="8" name="Slide Number Placeholder 5"/>
          <p:cNvSpPr>
            <a:spLocks noGrp="1"/>
          </p:cNvSpPr>
          <p:nvPr>
            <p:ph type="sldNum" sz="quarter" idx="12"/>
          </p:nvPr>
        </p:nvSpPr>
        <p:spPr>
          <a:xfrm>
            <a:off x="8288338" y="6170613"/>
            <a:ext cx="422275" cy="231775"/>
          </a:xfrm>
        </p:spPr>
        <p:txBody>
          <a:bodyPr>
            <a:spAutoFit/>
          </a:bodyPr>
          <a:lstStyle>
            <a:lvl1pPr>
              <a:defRPr sz="900">
                <a:solidFill>
                  <a:srgbClr val="404040"/>
                </a:solidFill>
                <a:latin typeface="Verdana" panose="020B0604030504040204" pitchFamily="34" charset="0"/>
                <a:ea typeface="Verdana" panose="020B0604030504040204" pitchFamily="34" charset="0"/>
                <a:cs typeface="Verdana" panose="020B0604030504040204" pitchFamily="34" charset="0"/>
              </a:defRPr>
            </a:lvl1pPr>
          </a:lstStyle>
          <a:p>
            <a:fld id="{2DD06525-3C19-4E06-AB7A-5726242FCCD0}" type="slidenum">
              <a:rPr lang="en-US" altLang="en-US"/>
              <a:pPr/>
              <a:t>‹#›</a:t>
            </a:fld>
            <a:endParaRPr lang="en-US" altLang="en-US" dirty="0"/>
          </a:p>
        </p:txBody>
      </p:sp>
      <p:sp>
        <p:nvSpPr>
          <p:cNvPr id="10" name="Title 1"/>
          <p:cNvSpPr>
            <a:spLocks noGrp="1"/>
          </p:cNvSpPr>
          <p:nvPr>
            <p:ph type="title"/>
          </p:nvPr>
        </p:nvSpPr>
        <p:spPr>
          <a:xfrm>
            <a:off x="1300497" y="463196"/>
            <a:ext cx="7316968" cy="508928"/>
          </a:xfrm>
        </p:spPr>
        <p:txBody>
          <a:bodyPr/>
          <a:lstStyle>
            <a:lvl1pPr algn="l">
              <a:defRPr sz="2400">
                <a:solidFill>
                  <a:srgbClr val="404040"/>
                </a:solidFill>
              </a:defRPr>
            </a:lvl1pPr>
          </a:lstStyle>
          <a:p>
            <a:r>
              <a:rPr lang="en-US"/>
              <a:t>Click to edit Master title style</a:t>
            </a:r>
            <a:endParaRPr lang="en-US" dirty="0"/>
          </a:p>
        </p:txBody>
      </p:sp>
      <p:grpSp>
        <p:nvGrpSpPr>
          <p:cNvPr id="99" name="Group 98"/>
          <p:cNvGrpSpPr/>
          <p:nvPr/>
        </p:nvGrpSpPr>
        <p:grpSpPr>
          <a:xfrm>
            <a:off x="128728" y="229798"/>
            <a:ext cx="674644" cy="969086"/>
            <a:chOff x="224753" y="229798"/>
            <a:chExt cx="674644" cy="969086"/>
          </a:xfrm>
        </p:grpSpPr>
        <p:sp>
          <p:nvSpPr>
            <p:cNvPr id="22" name="Shape 20"/>
            <p:cNvSpPr/>
            <p:nvPr/>
          </p:nvSpPr>
          <p:spPr>
            <a:xfrm>
              <a:off x="677887" y="1095110"/>
              <a:ext cx="86070" cy="64548"/>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3" name="Shape 21"/>
            <p:cNvSpPr/>
            <p:nvPr/>
          </p:nvSpPr>
          <p:spPr>
            <a:xfrm>
              <a:off x="224753" y="423572"/>
              <a:ext cx="539204" cy="775311"/>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4" name="Shape 22"/>
            <p:cNvSpPr/>
            <p:nvPr/>
          </p:nvSpPr>
          <p:spPr>
            <a:xfrm>
              <a:off x="388863" y="290111"/>
              <a:ext cx="342152" cy="751429"/>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5" name="Shape 23"/>
            <p:cNvSpPr/>
            <p:nvPr/>
          </p:nvSpPr>
          <p:spPr>
            <a:xfrm>
              <a:off x="584639" y="278135"/>
              <a:ext cx="179318" cy="823735"/>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9" name="Shape 27"/>
            <p:cNvSpPr/>
            <p:nvPr/>
          </p:nvSpPr>
          <p:spPr>
            <a:xfrm>
              <a:off x="763957" y="1189956"/>
              <a:ext cx="16369" cy="8928"/>
            </a:xfrm>
            <a:custGeom>
              <a:avLst/>
              <a:gdLst/>
              <a:ahLst/>
              <a:cxnLst/>
              <a:rect l="0" t="0" r="0" b="0"/>
              <a:pathLst>
                <a:path w="20421" h="11137">
                  <a:moveTo>
                    <a:pt x="0" y="0"/>
                  </a:moveTo>
                  <a:lnTo>
                    <a:pt x="20421" y="11137"/>
                  </a:lnTo>
                  <a:lnTo>
                    <a:pt x="0" y="8148"/>
                  </a:lnTo>
                  <a:lnTo>
                    <a:pt x="0"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0" name="Shape 28"/>
            <p:cNvSpPr/>
            <p:nvPr/>
          </p:nvSpPr>
          <p:spPr>
            <a:xfrm>
              <a:off x="763957" y="1143404"/>
              <a:ext cx="39415" cy="37511"/>
            </a:xfrm>
            <a:custGeom>
              <a:avLst/>
              <a:gdLst/>
              <a:ahLst/>
              <a:cxnLst/>
              <a:rect l="0" t="0" r="0" b="0"/>
              <a:pathLst>
                <a:path w="49174" h="46792">
                  <a:moveTo>
                    <a:pt x="0" y="0"/>
                  </a:moveTo>
                  <a:lnTo>
                    <a:pt x="49174" y="46792"/>
                  </a:lnTo>
                  <a:lnTo>
                    <a:pt x="0" y="20276"/>
                  </a:lnTo>
                  <a:lnTo>
                    <a:pt x="0"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1" name="Shape 29"/>
            <p:cNvSpPr/>
            <p:nvPr/>
          </p:nvSpPr>
          <p:spPr>
            <a:xfrm>
              <a:off x="763957" y="229798"/>
              <a:ext cx="135440" cy="810274"/>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solidFill>
              <a:schemeClr val="bg1"/>
            </a:solid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95366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a:t>Click to edit Master subtitle style</a:t>
            </a:r>
            <a:endParaRPr lang="en-US" dirty="0"/>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131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6" name="Picture 2" descr="Image result for journey black and whit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696" r="5696"/>
          <a:stretch/>
        </p:blipFill>
        <p:spPr bwMode="auto">
          <a:xfrm>
            <a:off x="-1" y="-5007"/>
            <a:ext cx="9144001" cy="68680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39066" y="2139353"/>
            <a:ext cx="5149103" cy="2278823"/>
          </a:xfrm>
        </p:spPr>
        <p:txBody>
          <a:bodyPr/>
          <a:lstStyle>
            <a:lvl1pPr algn="r" defTabSz="457200" rtl="0" fontAlgn="auto">
              <a:spcBef>
                <a:spcPts val="0"/>
              </a:spcBef>
              <a:spcAft>
                <a:spcPts val="1800"/>
              </a:spcAft>
              <a:defRPr lang="en-US" sz="4000" kern="1200" dirty="0">
                <a:solidFill>
                  <a:schemeClr val="bg1"/>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2941415" y="4633486"/>
            <a:ext cx="5149103" cy="515525"/>
          </a:xfrm>
          <a:noFill/>
          <a:ln>
            <a:noFill/>
          </a:ln>
        </p:spPr>
        <p:txBody>
          <a:bodyPr anchor="ctr"/>
          <a:lstStyle>
            <a:lvl1pPr marL="0" indent="0" algn="r">
              <a:buNone/>
              <a:defRPr lang="en-US" sz="2000" dirty="0">
                <a:solidFill>
                  <a:schemeClr val="bg1"/>
                </a:solidFill>
                <a:latin typeface="Verdana"/>
                <a:cs typeface="Verdana"/>
              </a:defRPr>
            </a:lvl1pPr>
          </a:lstStyle>
          <a:p>
            <a:pPr lvl="0"/>
            <a:r>
              <a:rPr lang="en-US"/>
              <a:t>Click to edit Master subtitle style</a:t>
            </a:r>
            <a:endParaRPr lang="en-US" dirty="0"/>
          </a:p>
        </p:txBody>
      </p:sp>
      <p:grpSp>
        <p:nvGrpSpPr>
          <p:cNvPr id="7" name="Group 6"/>
          <p:cNvGrpSpPr/>
          <p:nvPr userDrawn="1"/>
        </p:nvGrpSpPr>
        <p:grpSpPr>
          <a:xfrm>
            <a:off x="462676" y="193064"/>
            <a:ext cx="1027574" cy="1757159"/>
            <a:chOff x="1605318" y="5379813"/>
            <a:chExt cx="1027730" cy="1757233"/>
          </a:xfrm>
          <a:solidFill>
            <a:schemeClr val="bg1"/>
          </a:solidFill>
        </p:grpSpPr>
        <p:sp>
          <p:nvSpPr>
            <p:cNvPr id="9"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8"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9"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0"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1"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2"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3"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4"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5"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6"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7"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8"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29"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0"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1"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2"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3"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4"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5"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6"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7"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8"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39"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0"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1"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2"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3"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4"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5"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6"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7"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8"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49"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0"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1"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2"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3"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4"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5"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6"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7"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8"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59"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0"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1"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2"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3"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4"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5"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6"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7"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8"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69"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0"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1"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2"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3"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4"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5"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6"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7"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8"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79"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0"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1"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2"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3"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4"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5"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6"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7"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8"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89"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409346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93" name="Picture 192"/>
          <p:cNvPicPr>
            <a:picLocks noChangeAspect="1"/>
          </p:cNvPicPr>
          <p:nvPr userDrawn="1"/>
        </p:nvPicPr>
        <p:blipFill rotWithShape="1">
          <a:blip r:embed="rId2"/>
          <a:srcRect t="8832" r="20193" b="5537"/>
          <a:stretch/>
        </p:blipFill>
        <p:spPr>
          <a:xfrm>
            <a:off x="6151717" y="254000"/>
            <a:ext cx="2992283" cy="6604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399100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b="303"/>
          <a:stretch/>
        </p:blipFill>
        <p:spPr>
          <a:xfrm>
            <a:off x="6233730" y="1"/>
            <a:ext cx="2910270" cy="6858000"/>
          </a:xfrm>
          <a:prstGeom prst="rect">
            <a:avLst/>
          </a:prstGeom>
        </p:spPr>
      </p:pic>
      <p:sp>
        <p:nvSpPr>
          <p:cNvPr id="194" name="Title 1"/>
          <p:cNvSpPr>
            <a:spLocks noGrp="1"/>
          </p:cNvSpPr>
          <p:nvPr>
            <p:ph type="ctrTitle"/>
          </p:nvPr>
        </p:nvSpPr>
        <p:spPr>
          <a:xfrm>
            <a:off x="992482" y="2507653"/>
            <a:ext cx="5149103" cy="2278823"/>
          </a:xfrm>
        </p:spPr>
        <p:txBody>
          <a:bodyPr/>
          <a:lstStyle>
            <a:lvl1pPr algn="l" defTabSz="457200" rtl="0" fontAlgn="auto">
              <a:spcBef>
                <a:spcPts val="0"/>
              </a:spcBef>
              <a:spcAft>
                <a:spcPts val="1800"/>
              </a:spcAft>
              <a:defRPr lang="en-US" sz="4000" kern="1200" dirty="0">
                <a:solidFill>
                  <a:srgbClr val="404040"/>
                </a:solidFill>
                <a:latin typeface="Verdana"/>
                <a:ea typeface="+mn-ea"/>
                <a:cs typeface="Verdana"/>
              </a:defRPr>
            </a:lvl1pPr>
          </a:lstStyle>
          <a:p>
            <a:r>
              <a:rPr lang="en-US"/>
              <a:t>Click to edit Master title style</a:t>
            </a:r>
            <a:endParaRPr lang="en-US" dirty="0"/>
          </a:p>
        </p:txBody>
      </p:sp>
      <p:sp>
        <p:nvSpPr>
          <p:cNvPr id="195" name="Subtitle 2"/>
          <p:cNvSpPr>
            <a:spLocks noGrp="1"/>
          </p:cNvSpPr>
          <p:nvPr>
            <p:ph type="subTitle" idx="1"/>
          </p:nvPr>
        </p:nvSpPr>
        <p:spPr>
          <a:xfrm>
            <a:off x="994831" y="5001786"/>
            <a:ext cx="5149103" cy="515525"/>
          </a:xfrm>
          <a:noFill/>
          <a:ln>
            <a:noFill/>
          </a:ln>
        </p:spPr>
        <p:txBody>
          <a:bodyPr anchor="ctr"/>
          <a:lstStyle>
            <a:lvl1pPr marL="0" indent="0" algn="l">
              <a:buNone/>
              <a:defRPr lang="en-US" sz="2000" dirty="0">
                <a:solidFill>
                  <a:srgbClr val="404040"/>
                </a:solidFill>
                <a:latin typeface="Verdana"/>
                <a:cs typeface="Verdana"/>
              </a:defRPr>
            </a:lvl1pPr>
          </a:lstStyle>
          <a:p>
            <a:pPr lvl="0"/>
            <a:r>
              <a:rPr lang="en-US"/>
              <a:t>Click to edit Master subtitle style</a:t>
            </a:r>
            <a:endParaRPr lang="en-US" dirty="0"/>
          </a:p>
        </p:txBody>
      </p:sp>
    </p:spTree>
    <p:extLst>
      <p:ext uri="{BB962C8B-B14F-4D97-AF65-F5344CB8AC3E}">
        <p14:creationId xmlns:p14="http://schemas.microsoft.com/office/powerpoint/2010/main" val="1971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lide divider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04040"/>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847DB6D2-6B75-48A9-BBD3-79F307EFE20C}" type="datetime1">
              <a:rPr lang="en-NZ"/>
              <a:pPr>
                <a:defRPr/>
              </a:pPr>
              <a:t>8/10/2020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&gt;&gt;MARKETING</a:t>
            </a:r>
          </a:p>
        </p:txBody>
      </p:sp>
      <p:sp>
        <p:nvSpPr>
          <p:cNvPr id="7" name="Slide Number Placeholder 5"/>
          <p:cNvSpPr>
            <a:spLocks noGrp="1"/>
          </p:cNvSpPr>
          <p:nvPr>
            <p:ph type="sldNum" sz="quarter" idx="12"/>
          </p:nvPr>
        </p:nvSpPr>
        <p:spPr/>
        <p:txBody>
          <a:bodyPr/>
          <a:lstStyle>
            <a:lvl1pPr>
              <a:defRPr/>
            </a:lvl1pPr>
          </a:lstStyle>
          <a:p>
            <a:fld id="{BBF59D4B-78CD-4F9D-B485-9AA15C11E5AF}" type="slidenum">
              <a:rPr lang="en-US" altLang="en-US"/>
              <a:pPr/>
              <a:t>‹#›</a:t>
            </a:fld>
            <a:endParaRPr lang="en-US" altLang="en-US" dirty="0"/>
          </a:p>
        </p:txBody>
      </p:sp>
    </p:spTree>
    <p:extLst>
      <p:ext uri="{BB962C8B-B14F-4D97-AF65-F5344CB8AC3E}">
        <p14:creationId xmlns:p14="http://schemas.microsoft.com/office/powerpoint/2010/main" val="643355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lide divider 2">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D6D07E0-4119-4433-BE87-FD44E24C59E5}" type="datetime1">
              <a:rPr lang="en-NZ"/>
              <a:pPr>
                <a:defRPr/>
              </a:pPr>
              <a:t>8/10/2020</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NZ" dirty="0"/>
              <a:t>&gt;&gt;MARKETING</a:t>
            </a:r>
          </a:p>
        </p:txBody>
      </p:sp>
      <p:sp>
        <p:nvSpPr>
          <p:cNvPr id="7" name="Slide Number Placeholder 5"/>
          <p:cNvSpPr>
            <a:spLocks noGrp="1"/>
          </p:cNvSpPr>
          <p:nvPr>
            <p:ph type="sldNum" sz="quarter" idx="12"/>
          </p:nvPr>
        </p:nvSpPr>
        <p:spPr/>
        <p:txBody>
          <a:bodyPr/>
          <a:lstStyle>
            <a:lvl1pPr>
              <a:defRPr/>
            </a:lvl1pPr>
          </a:lstStyle>
          <a:p>
            <a:fld id="{0EB031FF-CC55-4FE8-93F2-B06193D7E58D}" type="slidenum">
              <a:rPr lang="en-US" altLang="en-US"/>
              <a:pPr/>
              <a:t>‹#›</a:t>
            </a:fld>
            <a:endParaRPr lang="en-US" altLang="en-US" dirty="0"/>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207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88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cxnSp>
        <p:nvCxnSpPr>
          <p:cNvPr id="7" name="Straight Connector 6"/>
          <p:cNvCxnSpPr/>
          <p:nvPr userDrawn="1"/>
        </p:nvCxnSpPr>
        <p:spPr>
          <a:xfrm flipH="1">
            <a:off x="711200" y="5651500"/>
            <a:ext cx="799193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0"/>
          </p:nvPr>
        </p:nvSpPr>
        <p:spPr>
          <a:xfrm>
            <a:off x="711200" y="4762500"/>
            <a:ext cx="7991932" cy="711200"/>
          </a:xfrm>
        </p:spPr>
        <p:txBody>
          <a:bodyPr/>
          <a:lstStyle>
            <a:lvl1pPr marL="0" indent="0" algn="r">
              <a:buNone/>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lgn="r">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p:txBody>
      </p:sp>
    </p:spTree>
    <p:extLst>
      <p:ext uri="{BB962C8B-B14F-4D97-AF65-F5344CB8AC3E}">
        <p14:creationId xmlns:p14="http://schemas.microsoft.com/office/powerpoint/2010/main" val="66989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 divider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4994" t="745" r="7101" b="1530"/>
          <a:stretch/>
        </p:blipFill>
        <p:spPr>
          <a:xfrm>
            <a:off x="0" y="235"/>
            <a:ext cx="9144000" cy="6857765"/>
          </a:xfrm>
          <a:prstGeom prst="rect">
            <a:avLst/>
          </a:prstGeom>
        </p:spPr>
      </p:pic>
      <p:sp>
        <p:nvSpPr>
          <p:cNvPr id="2" name="Rectangle 1"/>
          <p:cNvSpPr/>
          <p:nvPr userDrawn="1"/>
        </p:nvSpPr>
        <p:spPr>
          <a:xfrm>
            <a:off x="1093862" y="837488"/>
            <a:ext cx="7768127" cy="60208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1" name="Rectangle 90"/>
          <p:cNvSpPr/>
          <p:nvPr userDrawn="1"/>
        </p:nvSpPr>
        <p:spPr>
          <a:xfrm>
            <a:off x="5167223" y="836762"/>
            <a:ext cx="3976777" cy="602123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92" name="Content Placeholder 2"/>
          <p:cNvSpPr>
            <a:spLocks noGrp="1"/>
          </p:cNvSpPr>
          <p:nvPr>
            <p:ph idx="1"/>
          </p:nvPr>
        </p:nvSpPr>
        <p:spPr>
          <a:xfrm>
            <a:off x="1196411" y="914401"/>
            <a:ext cx="3886763" cy="5845322"/>
          </a:xfrm>
        </p:spPr>
        <p:txBody>
          <a:bodyPr/>
          <a:lstStyle>
            <a:lvl1pPr marL="0" indent="0">
              <a:spcAft>
                <a:spcPts val="300"/>
              </a:spcAft>
              <a:buNone/>
              <a:defRPr sz="1200" b="1">
                <a:solidFill>
                  <a:srgbClr val="404040"/>
                </a:solidFill>
                <a:latin typeface="Verdana" pitchFamily="34" charset="0"/>
                <a:ea typeface="Verdana" pitchFamily="34" charset="0"/>
                <a:cs typeface="Verdana" pitchFamily="34" charset="0"/>
              </a:defRPr>
            </a:lvl1pPr>
            <a:lvl2pPr marL="4763" indent="0">
              <a:buNone/>
              <a:defRPr sz="10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Edit Master text styles</a:t>
            </a:r>
          </a:p>
          <a:p>
            <a:pPr lvl="1"/>
            <a:r>
              <a:rPr lang="en-US" dirty="0"/>
              <a:t>Second level</a:t>
            </a:r>
          </a:p>
        </p:txBody>
      </p:sp>
      <p:sp>
        <p:nvSpPr>
          <p:cNvPr id="93" name="Content Placeholder 2"/>
          <p:cNvSpPr>
            <a:spLocks noGrp="1"/>
          </p:cNvSpPr>
          <p:nvPr>
            <p:ph idx="10" hasCustomPrompt="1"/>
          </p:nvPr>
        </p:nvSpPr>
        <p:spPr>
          <a:xfrm>
            <a:off x="5167223" y="836763"/>
            <a:ext cx="3976777" cy="6021237"/>
          </a:xfrm>
        </p:spPr>
        <p:txBody>
          <a:bodyPr/>
          <a:lstStyle>
            <a:lvl1pPr marL="0" indent="0">
              <a:spcAft>
                <a:spcPts val="300"/>
              </a:spcAft>
              <a:buNone/>
              <a:defRPr sz="1200" b="0">
                <a:solidFill>
                  <a:schemeClr val="bg1"/>
                </a:solidFill>
                <a:latin typeface="Verdana" pitchFamily="34" charset="0"/>
                <a:ea typeface="Verdana" pitchFamily="34" charset="0"/>
                <a:cs typeface="Verdana" pitchFamily="34" charset="0"/>
              </a:defRPr>
            </a:lvl1pPr>
            <a:lvl2pPr marL="4763" indent="0">
              <a:buNone/>
              <a:defRPr sz="1000">
                <a:solidFill>
                  <a:schemeClr val="bg1"/>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dirty="0"/>
              <a:t>Click to add chart</a:t>
            </a:r>
          </a:p>
        </p:txBody>
      </p:sp>
      <p:sp>
        <p:nvSpPr>
          <p:cNvPr id="94" name="Title 1"/>
          <p:cNvSpPr>
            <a:spLocks noGrp="1"/>
          </p:cNvSpPr>
          <p:nvPr>
            <p:ph type="title"/>
          </p:nvPr>
        </p:nvSpPr>
        <p:spPr>
          <a:xfrm>
            <a:off x="1088008" y="163388"/>
            <a:ext cx="7714160" cy="500987"/>
          </a:xfrm>
        </p:spPr>
        <p:txBody>
          <a:bodyPr/>
          <a:lstStyle>
            <a:lvl1pPr>
              <a:defRPr sz="2400">
                <a:solidFill>
                  <a:schemeClr val="bg1"/>
                </a:solidFill>
              </a:defRPr>
            </a:lvl1pPr>
          </a:lstStyle>
          <a:p>
            <a:r>
              <a:rPr lang="en-US"/>
              <a:t>Click to edit Master title style</a:t>
            </a:r>
            <a:endParaRPr lang="en-US" dirty="0"/>
          </a:p>
        </p:txBody>
      </p:sp>
      <p:grpSp>
        <p:nvGrpSpPr>
          <p:cNvPr id="95" name="Group 94"/>
          <p:cNvGrpSpPr/>
          <p:nvPr userDrawn="1"/>
        </p:nvGrpSpPr>
        <p:grpSpPr>
          <a:xfrm>
            <a:off x="123269" y="2882609"/>
            <a:ext cx="850952" cy="1422633"/>
            <a:chOff x="1605318" y="5379813"/>
            <a:chExt cx="1027730" cy="1757233"/>
          </a:xfrm>
          <a:solidFill>
            <a:schemeClr val="bg1"/>
          </a:solidFill>
        </p:grpSpPr>
        <p:sp>
          <p:nvSpPr>
            <p:cNvPr id="96" name="Shape 42217"/>
            <p:cNvSpPr/>
            <p:nvPr/>
          </p:nvSpPr>
          <p:spPr>
            <a:xfrm>
              <a:off x="2056178" y="6730357"/>
              <a:ext cx="45860" cy="194069"/>
            </a:xfrm>
            <a:custGeom>
              <a:avLst/>
              <a:gdLst/>
              <a:ahLst/>
              <a:cxnLst/>
              <a:rect l="0" t="0" r="0" b="0"/>
              <a:pathLst>
                <a:path w="45860" h="194069">
                  <a:moveTo>
                    <a:pt x="0" y="0"/>
                  </a:moveTo>
                  <a:lnTo>
                    <a:pt x="45860" y="0"/>
                  </a:lnTo>
                  <a:lnTo>
                    <a:pt x="45860" y="194069"/>
                  </a:lnTo>
                  <a:lnTo>
                    <a:pt x="0" y="19406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7" name="Shape 15"/>
            <p:cNvSpPr/>
            <p:nvPr/>
          </p:nvSpPr>
          <p:spPr>
            <a:xfrm>
              <a:off x="2286035" y="6725563"/>
              <a:ext cx="87516" cy="203233"/>
            </a:xfrm>
            <a:custGeom>
              <a:avLst/>
              <a:gdLst/>
              <a:ahLst/>
              <a:cxnLst/>
              <a:rect l="0" t="0" r="0" b="0"/>
              <a:pathLst>
                <a:path w="87516" h="203233">
                  <a:moveTo>
                    <a:pt x="87516" y="0"/>
                  </a:moveTo>
                  <a:lnTo>
                    <a:pt x="87516" y="36553"/>
                  </a:lnTo>
                  <a:lnTo>
                    <a:pt x="65569" y="40766"/>
                  </a:lnTo>
                  <a:cubicBezTo>
                    <a:pt x="48589" y="48781"/>
                    <a:pt x="45466" y="66880"/>
                    <a:pt x="45466" y="83445"/>
                  </a:cubicBezTo>
                  <a:lnTo>
                    <a:pt x="45466" y="86480"/>
                  </a:lnTo>
                  <a:lnTo>
                    <a:pt x="87516" y="86480"/>
                  </a:lnTo>
                  <a:lnTo>
                    <a:pt x="87516" y="116160"/>
                  </a:lnTo>
                  <a:lnTo>
                    <a:pt x="45148" y="116160"/>
                  </a:lnTo>
                  <a:lnTo>
                    <a:pt x="45148" y="119627"/>
                  </a:lnTo>
                  <a:cubicBezTo>
                    <a:pt x="45148" y="140791"/>
                    <a:pt x="47456" y="156383"/>
                    <a:pt x="68690" y="162858"/>
                  </a:cubicBezTo>
                  <a:lnTo>
                    <a:pt x="87516" y="165065"/>
                  </a:lnTo>
                  <a:lnTo>
                    <a:pt x="87516" y="203233"/>
                  </a:lnTo>
                  <a:lnTo>
                    <a:pt x="50428" y="198825"/>
                  </a:lnTo>
                  <a:cubicBezTo>
                    <a:pt x="13930" y="188061"/>
                    <a:pt x="0" y="160133"/>
                    <a:pt x="0" y="108946"/>
                  </a:cubicBezTo>
                  <a:lnTo>
                    <a:pt x="0" y="96893"/>
                  </a:lnTo>
                  <a:cubicBezTo>
                    <a:pt x="0" y="47982"/>
                    <a:pt x="16688" y="17931"/>
                    <a:pt x="49458" y="5962"/>
                  </a:cubicBezTo>
                  <a:lnTo>
                    <a:pt x="875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8" name="Shape 16"/>
            <p:cNvSpPr/>
            <p:nvPr/>
          </p:nvSpPr>
          <p:spPr>
            <a:xfrm>
              <a:off x="1847796" y="6725556"/>
              <a:ext cx="169291" cy="198870"/>
            </a:xfrm>
            <a:custGeom>
              <a:avLst/>
              <a:gdLst/>
              <a:ahLst/>
              <a:cxnLst/>
              <a:rect l="0" t="0" r="0" b="0"/>
              <a:pathLst>
                <a:path w="169291" h="198870">
                  <a:moveTo>
                    <a:pt x="107201" y="0"/>
                  </a:moveTo>
                  <a:cubicBezTo>
                    <a:pt x="162052" y="0"/>
                    <a:pt x="169291" y="31686"/>
                    <a:pt x="169291" y="75819"/>
                  </a:cubicBezTo>
                  <a:lnTo>
                    <a:pt x="169291" y="198870"/>
                  </a:lnTo>
                  <a:lnTo>
                    <a:pt x="123419" y="198870"/>
                  </a:lnTo>
                  <a:lnTo>
                    <a:pt x="123419" y="75819"/>
                  </a:lnTo>
                  <a:cubicBezTo>
                    <a:pt x="123419" y="47917"/>
                    <a:pt x="118618" y="38253"/>
                    <a:pt x="96216" y="38253"/>
                  </a:cubicBezTo>
                  <a:cubicBezTo>
                    <a:pt x="83109" y="38253"/>
                    <a:pt x="65849" y="43117"/>
                    <a:pt x="45200" y="51384"/>
                  </a:cubicBezTo>
                  <a:lnTo>
                    <a:pt x="45200" y="198870"/>
                  </a:lnTo>
                  <a:lnTo>
                    <a:pt x="0" y="198870"/>
                  </a:lnTo>
                  <a:lnTo>
                    <a:pt x="0" y="4801"/>
                  </a:lnTo>
                  <a:lnTo>
                    <a:pt x="43435" y="4801"/>
                  </a:lnTo>
                  <a:lnTo>
                    <a:pt x="43435" y="20320"/>
                  </a:lnTo>
                  <a:cubicBezTo>
                    <a:pt x="64491" y="8268"/>
                    <a:pt x="85510" y="0"/>
                    <a:pt x="10720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99" name="Shape 17"/>
            <p:cNvSpPr/>
            <p:nvPr/>
          </p:nvSpPr>
          <p:spPr>
            <a:xfrm>
              <a:off x="2134385" y="6681106"/>
              <a:ext cx="128930" cy="248552"/>
            </a:xfrm>
            <a:custGeom>
              <a:avLst/>
              <a:gdLst/>
              <a:ahLst/>
              <a:cxnLst/>
              <a:rect l="0" t="0" r="0" b="0"/>
              <a:pathLst>
                <a:path w="128930" h="248552">
                  <a:moveTo>
                    <a:pt x="36182" y="0"/>
                  </a:moveTo>
                  <a:lnTo>
                    <a:pt x="81648" y="0"/>
                  </a:lnTo>
                  <a:lnTo>
                    <a:pt x="81648" y="49251"/>
                  </a:lnTo>
                  <a:lnTo>
                    <a:pt x="128930" y="49251"/>
                  </a:lnTo>
                  <a:lnTo>
                    <a:pt x="128930" y="85802"/>
                  </a:lnTo>
                  <a:lnTo>
                    <a:pt x="81648" y="85802"/>
                  </a:lnTo>
                  <a:lnTo>
                    <a:pt x="81648" y="191986"/>
                  </a:lnTo>
                  <a:cubicBezTo>
                    <a:pt x="81648" y="209919"/>
                    <a:pt x="83032" y="213335"/>
                    <a:pt x="99568" y="213335"/>
                  </a:cubicBezTo>
                  <a:cubicBezTo>
                    <a:pt x="109613" y="213335"/>
                    <a:pt x="123380" y="212700"/>
                    <a:pt x="128930" y="212002"/>
                  </a:cubicBezTo>
                  <a:lnTo>
                    <a:pt x="128930" y="243002"/>
                  </a:lnTo>
                  <a:cubicBezTo>
                    <a:pt x="123698" y="244387"/>
                    <a:pt x="106832" y="248552"/>
                    <a:pt x="89598" y="248552"/>
                  </a:cubicBezTo>
                  <a:cubicBezTo>
                    <a:pt x="51346" y="248552"/>
                    <a:pt x="36182" y="233338"/>
                    <a:pt x="36182" y="192672"/>
                  </a:cubicBezTo>
                  <a:lnTo>
                    <a:pt x="36182" y="85802"/>
                  </a:lnTo>
                  <a:lnTo>
                    <a:pt x="0" y="82703"/>
                  </a:lnTo>
                  <a:lnTo>
                    <a:pt x="0" y="49251"/>
                  </a:lnTo>
                  <a:lnTo>
                    <a:pt x="36182" y="49251"/>
                  </a:lnTo>
                  <a:lnTo>
                    <a:pt x="3618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0" name="Shape 18"/>
            <p:cNvSpPr/>
            <p:nvPr/>
          </p:nvSpPr>
          <p:spPr>
            <a:xfrm>
              <a:off x="1610039" y="6668355"/>
              <a:ext cx="200991" cy="261620"/>
            </a:xfrm>
            <a:custGeom>
              <a:avLst/>
              <a:gdLst/>
              <a:ahLst/>
              <a:cxnLst/>
              <a:rect l="0" t="0" r="0" b="0"/>
              <a:pathLst>
                <a:path w="200991" h="261620">
                  <a:moveTo>
                    <a:pt x="0" y="0"/>
                  </a:moveTo>
                  <a:lnTo>
                    <a:pt x="47600" y="0"/>
                  </a:lnTo>
                  <a:lnTo>
                    <a:pt x="47600" y="148869"/>
                  </a:lnTo>
                  <a:cubicBezTo>
                    <a:pt x="47600" y="200571"/>
                    <a:pt x="59665" y="220269"/>
                    <a:pt x="100699" y="220269"/>
                  </a:cubicBezTo>
                  <a:cubicBezTo>
                    <a:pt x="141364" y="220269"/>
                    <a:pt x="153760" y="200571"/>
                    <a:pt x="153760" y="148869"/>
                  </a:cubicBezTo>
                  <a:lnTo>
                    <a:pt x="153760" y="0"/>
                  </a:lnTo>
                  <a:lnTo>
                    <a:pt x="200991" y="0"/>
                  </a:lnTo>
                  <a:lnTo>
                    <a:pt x="200991" y="151270"/>
                  </a:lnTo>
                  <a:cubicBezTo>
                    <a:pt x="200991" y="225069"/>
                    <a:pt x="165507" y="261620"/>
                    <a:pt x="100699" y="261620"/>
                  </a:cubicBezTo>
                  <a:cubicBezTo>
                    <a:pt x="35523" y="261620"/>
                    <a:pt x="0" y="225069"/>
                    <a:pt x="0" y="151270"/>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1" name="Shape 42218"/>
            <p:cNvSpPr/>
            <p:nvPr/>
          </p:nvSpPr>
          <p:spPr>
            <a:xfrm>
              <a:off x="2055860" y="6656608"/>
              <a:ext cx="46876" cy="43752"/>
            </a:xfrm>
            <a:custGeom>
              <a:avLst/>
              <a:gdLst/>
              <a:ahLst/>
              <a:cxnLst/>
              <a:rect l="0" t="0" r="0" b="0"/>
              <a:pathLst>
                <a:path w="46876" h="43752">
                  <a:moveTo>
                    <a:pt x="0" y="0"/>
                  </a:moveTo>
                  <a:lnTo>
                    <a:pt x="46876" y="0"/>
                  </a:lnTo>
                  <a:lnTo>
                    <a:pt x="46876" y="43752"/>
                  </a:lnTo>
                  <a:lnTo>
                    <a:pt x="0" y="4375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2" name="Shape 20"/>
            <p:cNvSpPr/>
            <p:nvPr/>
          </p:nvSpPr>
          <p:spPr>
            <a:xfrm>
              <a:off x="2266172" y="6459237"/>
              <a:ext cx="107379" cy="80520"/>
            </a:xfrm>
            <a:custGeom>
              <a:avLst/>
              <a:gdLst/>
              <a:ahLst/>
              <a:cxnLst/>
              <a:rect l="0" t="0" r="0" b="0"/>
              <a:pathLst>
                <a:path w="107379" h="80520">
                  <a:moveTo>
                    <a:pt x="44069" y="0"/>
                  </a:moveTo>
                  <a:lnTo>
                    <a:pt x="107379" y="60244"/>
                  </a:lnTo>
                  <a:lnTo>
                    <a:pt x="107379" y="80520"/>
                  </a:lnTo>
                  <a:lnTo>
                    <a:pt x="85802" y="68885"/>
                  </a:lnTo>
                  <a:cubicBezTo>
                    <a:pt x="68986" y="59652"/>
                    <a:pt x="51867" y="50102"/>
                    <a:pt x="34735" y="40500"/>
                  </a:cubicBezTo>
                  <a:cubicBezTo>
                    <a:pt x="22720" y="34569"/>
                    <a:pt x="11202" y="28588"/>
                    <a:pt x="0" y="22454"/>
                  </a:cubicBezTo>
                  <a:cubicBezTo>
                    <a:pt x="21387" y="14135"/>
                    <a:pt x="35319" y="6134"/>
                    <a:pt x="44069"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3" name="Shape 21"/>
            <p:cNvSpPr/>
            <p:nvPr/>
          </p:nvSpPr>
          <p:spPr>
            <a:xfrm>
              <a:off x="1700857" y="5621532"/>
              <a:ext cx="672695" cy="967156"/>
            </a:xfrm>
            <a:custGeom>
              <a:avLst/>
              <a:gdLst/>
              <a:ahLst/>
              <a:cxnLst/>
              <a:rect l="0" t="0" r="0" b="0"/>
              <a:pathLst>
                <a:path w="672695" h="967156">
                  <a:moveTo>
                    <a:pt x="174016" y="0"/>
                  </a:moveTo>
                  <a:lnTo>
                    <a:pt x="174016" y="351371"/>
                  </a:lnTo>
                  <a:cubicBezTo>
                    <a:pt x="174016" y="431203"/>
                    <a:pt x="172162" y="518020"/>
                    <a:pt x="189523" y="573506"/>
                  </a:cubicBezTo>
                  <a:cubicBezTo>
                    <a:pt x="200559" y="608431"/>
                    <a:pt x="223063" y="640359"/>
                    <a:pt x="251791" y="671182"/>
                  </a:cubicBezTo>
                  <a:cubicBezTo>
                    <a:pt x="278257" y="698157"/>
                    <a:pt x="312001" y="726275"/>
                    <a:pt x="348983" y="753986"/>
                  </a:cubicBezTo>
                  <a:cubicBezTo>
                    <a:pt x="349035" y="754025"/>
                    <a:pt x="349060" y="754063"/>
                    <a:pt x="349110" y="754101"/>
                  </a:cubicBezTo>
                  <a:cubicBezTo>
                    <a:pt x="363665" y="765746"/>
                    <a:pt x="399250" y="790194"/>
                    <a:pt x="399250" y="790194"/>
                  </a:cubicBezTo>
                  <a:cubicBezTo>
                    <a:pt x="484163" y="848982"/>
                    <a:pt x="576225" y="902589"/>
                    <a:pt x="634226" y="935038"/>
                  </a:cubicBezTo>
                  <a:lnTo>
                    <a:pt x="672695" y="956018"/>
                  </a:lnTo>
                  <a:lnTo>
                    <a:pt x="672695" y="964167"/>
                  </a:lnTo>
                  <a:lnTo>
                    <a:pt x="616919" y="956003"/>
                  </a:lnTo>
                  <a:cubicBezTo>
                    <a:pt x="543368" y="943299"/>
                    <a:pt x="477854" y="926173"/>
                    <a:pt x="421246" y="906704"/>
                  </a:cubicBezTo>
                  <a:lnTo>
                    <a:pt x="270079" y="943204"/>
                  </a:lnTo>
                  <a:lnTo>
                    <a:pt x="147714" y="967156"/>
                  </a:lnTo>
                  <a:lnTo>
                    <a:pt x="322021" y="866115"/>
                  </a:lnTo>
                  <a:cubicBezTo>
                    <a:pt x="311125" y="861047"/>
                    <a:pt x="300610" y="855942"/>
                    <a:pt x="290526" y="850786"/>
                  </a:cubicBezTo>
                  <a:cubicBezTo>
                    <a:pt x="257594" y="868871"/>
                    <a:pt x="223457" y="886930"/>
                    <a:pt x="187389" y="906590"/>
                  </a:cubicBezTo>
                  <a:cubicBezTo>
                    <a:pt x="162916" y="920090"/>
                    <a:pt x="139154" y="932904"/>
                    <a:pt x="116637" y="944740"/>
                  </a:cubicBezTo>
                  <a:cubicBezTo>
                    <a:pt x="156629" y="908672"/>
                    <a:pt x="200254" y="869366"/>
                    <a:pt x="246736" y="826948"/>
                  </a:cubicBezTo>
                  <a:cubicBezTo>
                    <a:pt x="148463" y="769798"/>
                    <a:pt x="97740" y="714439"/>
                    <a:pt x="83236" y="697141"/>
                  </a:cubicBezTo>
                  <a:cubicBezTo>
                    <a:pt x="0" y="606044"/>
                    <a:pt x="471" y="513652"/>
                    <a:pt x="471" y="358686"/>
                  </a:cubicBezTo>
                  <a:lnTo>
                    <a:pt x="471" y="63233"/>
                  </a:lnTo>
                  <a:lnTo>
                    <a:pt x="17401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4" name="Shape 22"/>
            <p:cNvSpPr/>
            <p:nvPr/>
          </p:nvSpPr>
          <p:spPr>
            <a:xfrm>
              <a:off x="1905594" y="5455048"/>
              <a:ext cx="426860" cy="937362"/>
            </a:xfrm>
            <a:custGeom>
              <a:avLst/>
              <a:gdLst/>
              <a:ahLst/>
              <a:cxnLst/>
              <a:rect l="0" t="0" r="0" b="0"/>
              <a:pathLst>
                <a:path w="426860" h="937362">
                  <a:moveTo>
                    <a:pt x="426745" y="0"/>
                  </a:moveTo>
                  <a:lnTo>
                    <a:pt x="426745" y="641058"/>
                  </a:lnTo>
                  <a:cubicBezTo>
                    <a:pt x="426860" y="644284"/>
                    <a:pt x="426745" y="647700"/>
                    <a:pt x="426745" y="651345"/>
                  </a:cubicBezTo>
                  <a:cubicBezTo>
                    <a:pt x="426745" y="765924"/>
                    <a:pt x="312369" y="869811"/>
                    <a:pt x="216509" y="937362"/>
                  </a:cubicBezTo>
                  <a:cubicBezTo>
                    <a:pt x="201117" y="926922"/>
                    <a:pt x="184010" y="913790"/>
                    <a:pt x="180924" y="911593"/>
                  </a:cubicBezTo>
                  <a:cubicBezTo>
                    <a:pt x="163588" y="898842"/>
                    <a:pt x="148387" y="886739"/>
                    <a:pt x="136042" y="875906"/>
                  </a:cubicBezTo>
                  <a:cubicBezTo>
                    <a:pt x="70244" y="817956"/>
                    <a:pt x="37020" y="780974"/>
                    <a:pt x="20409" y="739673"/>
                  </a:cubicBezTo>
                  <a:cubicBezTo>
                    <a:pt x="0" y="689089"/>
                    <a:pt x="2616" y="606654"/>
                    <a:pt x="2616" y="517855"/>
                  </a:cubicBezTo>
                  <a:lnTo>
                    <a:pt x="2502" y="154368"/>
                  </a:lnTo>
                  <a:lnTo>
                    <a:pt x="136461" y="105651"/>
                  </a:lnTo>
                  <a:lnTo>
                    <a:pt x="136461" y="539369"/>
                  </a:lnTo>
                  <a:cubicBezTo>
                    <a:pt x="136461" y="651053"/>
                    <a:pt x="135699" y="725322"/>
                    <a:pt x="216509" y="824306"/>
                  </a:cubicBezTo>
                  <a:cubicBezTo>
                    <a:pt x="294678" y="724205"/>
                    <a:pt x="292595" y="645820"/>
                    <a:pt x="292595" y="539268"/>
                  </a:cubicBezTo>
                  <a:lnTo>
                    <a:pt x="292595" y="48768"/>
                  </a:lnTo>
                  <a:lnTo>
                    <a:pt x="426745"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5" name="Shape 23"/>
            <p:cNvSpPr/>
            <p:nvPr/>
          </p:nvSpPr>
          <p:spPr>
            <a:xfrm>
              <a:off x="2149840" y="5440109"/>
              <a:ext cx="223711" cy="1027561"/>
            </a:xfrm>
            <a:custGeom>
              <a:avLst/>
              <a:gdLst/>
              <a:ahLst/>
              <a:cxnLst/>
              <a:rect l="0" t="0" r="0" b="0"/>
              <a:pathLst>
                <a:path w="223711" h="1027561">
                  <a:moveTo>
                    <a:pt x="223711" y="0"/>
                  </a:moveTo>
                  <a:lnTo>
                    <a:pt x="223711" y="950472"/>
                  </a:lnTo>
                  <a:lnTo>
                    <a:pt x="187617" y="974779"/>
                  </a:lnTo>
                  <a:cubicBezTo>
                    <a:pt x="185065" y="975909"/>
                    <a:pt x="182169" y="977395"/>
                    <a:pt x="178283" y="979631"/>
                  </a:cubicBezTo>
                  <a:cubicBezTo>
                    <a:pt x="140564" y="1001614"/>
                    <a:pt x="101918" y="1021845"/>
                    <a:pt x="91034" y="1027561"/>
                  </a:cubicBezTo>
                  <a:cubicBezTo>
                    <a:pt x="54229" y="1006479"/>
                    <a:pt x="22517" y="985663"/>
                    <a:pt x="0" y="970131"/>
                  </a:cubicBezTo>
                  <a:cubicBezTo>
                    <a:pt x="23699" y="954713"/>
                    <a:pt x="44132" y="939778"/>
                    <a:pt x="60681" y="926913"/>
                  </a:cubicBezTo>
                  <a:lnTo>
                    <a:pt x="60731" y="926964"/>
                  </a:lnTo>
                  <a:cubicBezTo>
                    <a:pt x="130416" y="873179"/>
                    <a:pt x="177902" y="819446"/>
                    <a:pt x="199999" y="754930"/>
                  </a:cubicBezTo>
                  <a:cubicBezTo>
                    <a:pt x="218567" y="700777"/>
                    <a:pt x="215684" y="649875"/>
                    <a:pt x="215684" y="532794"/>
                  </a:cubicBezTo>
                  <a:lnTo>
                    <a:pt x="215684" y="2925"/>
                  </a:lnTo>
                  <a:lnTo>
                    <a:pt x="223711"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6" name="Shape 24"/>
            <p:cNvSpPr/>
            <p:nvPr/>
          </p:nvSpPr>
          <p:spPr>
            <a:xfrm>
              <a:off x="2373551" y="6887240"/>
              <a:ext cx="79298" cy="42418"/>
            </a:xfrm>
            <a:custGeom>
              <a:avLst/>
              <a:gdLst/>
              <a:ahLst/>
              <a:cxnLst/>
              <a:rect l="0" t="0" r="0" b="0"/>
              <a:pathLst>
                <a:path w="79298" h="42418">
                  <a:moveTo>
                    <a:pt x="79298" y="0"/>
                  </a:moveTo>
                  <a:lnTo>
                    <a:pt x="79298" y="34087"/>
                  </a:lnTo>
                  <a:cubicBezTo>
                    <a:pt x="64884" y="37618"/>
                    <a:pt x="39700" y="42418"/>
                    <a:pt x="7251" y="42418"/>
                  </a:cubicBezTo>
                  <a:lnTo>
                    <a:pt x="0" y="41556"/>
                  </a:lnTo>
                  <a:lnTo>
                    <a:pt x="0" y="3389"/>
                  </a:lnTo>
                  <a:lnTo>
                    <a:pt x="9334" y="4483"/>
                  </a:lnTo>
                  <a:cubicBezTo>
                    <a:pt x="29666" y="4483"/>
                    <a:pt x="53784" y="2401"/>
                    <a:pt x="7929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7" name="Shape 25"/>
            <p:cNvSpPr/>
            <p:nvPr/>
          </p:nvSpPr>
          <p:spPr>
            <a:xfrm>
              <a:off x="2490975" y="6725556"/>
              <a:ext cx="141630" cy="204102"/>
            </a:xfrm>
            <a:custGeom>
              <a:avLst/>
              <a:gdLst/>
              <a:ahLst/>
              <a:cxnLst/>
              <a:rect l="0" t="0" r="0" b="0"/>
              <a:pathLst>
                <a:path w="141630" h="204102">
                  <a:moveTo>
                    <a:pt x="81648" y="0"/>
                  </a:moveTo>
                  <a:cubicBezTo>
                    <a:pt x="111315" y="0"/>
                    <a:pt x="132714" y="4483"/>
                    <a:pt x="141630" y="7201"/>
                  </a:cubicBezTo>
                  <a:lnTo>
                    <a:pt x="141630" y="41669"/>
                  </a:lnTo>
                  <a:cubicBezTo>
                    <a:pt x="117183" y="39637"/>
                    <a:pt x="100317" y="38634"/>
                    <a:pt x="89598" y="38634"/>
                  </a:cubicBezTo>
                  <a:cubicBezTo>
                    <a:pt x="61366" y="38634"/>
                    <a:pt x="45465" y="47600"/>
                    <a:pt x="45465" y="89586"/>
                  </a:cubicBezTo>
                  <a:lnTo>
                    <a:pt x="45465" y="114085"/>
                  </a:lnTo>
                  <a:cubicBezTo>
                    <a:pt x="45465" y="155867"/>
                    <a:pt x="61366" y="165469"/>
                    <a:pt x="89598" y="165469"/>
                  </a:cubicBezTo>
                  <a:cubicBezTo>
                    <a:pt x="100317" y="165469"/>
                    <a:pt x="117183" y="164402"/>
                    <a:pt x="141630" y="162319"/>
                  </a:cubicBezTo>
                  <a:lnTo>
                    <a:pt x="141630" y="196838"/>
                  </a:lnTo>
                  <a:cubicBezTo>
                    <a:pt x="132714" y="199302"/>
                    <a:pt x="111315" y="204102"/>
                    <a:pt x="81648" y="204102"/>
                  </a:cubicBezTo>
                  <a:cubicBezTo>
                    <a:pt x="25832" y="204102"/>
                    <a:pt x="0" y="172352"/>
                    <a:pt x="0" y="114085"/>
                  </a:cubicBezTo>
                  <a:lnTo>
                    <a:pt x="0" y="89586"/>
                  </a:lnTo>
                  <a:cubicBezTo>
                    <a:pt x="0" y="30303"/>
                    <a:pt x="25832" y="0"/>
                    <a:pt x="81648"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8" name="Shape 26"/>
            <p:cNvSpPr/>
            <p:nvPr/>
          </p:nvSpPr>
          <p:spPr>
            <a:xfrm>
              <a:off x="2373551" y="6725556"/>
              <a:ext cx="87616" cy="116167"/>
            </a:xfrm>
            <a:custGeom>
              <a:avLst/>
              <a:gdLst/>
              <a:ahLst/>
              <a:cxnLst/>
              <a:rect l="0" t="0" r="0" b="0"/>
              <a:pathLst>
                <a:path w="87616" h="116167">
                  <a:moveTo>
                    <a:pt x="50" y="0"/>
                  </a:moveTo>
                  <a:cubicBezTo>
                    <a:pt x="64884" y="0"/>
                    <a:pt x="87616" y="42101"/>
                    <a:pt x="87616" y="100953"/>
                  </a:cubicBezTo>
                  <a:lnTo>
                    <a:pt x="87616" y="116167"/>
                  </a:lnTo>
                  <a:lnTo>
                    <a:pt x="0" y="116167"/>
                  </a:lnTo>
                  <a:lnTo>
                    <a:pt x="0" y="86488"/>
                  </a:lnTo>
                  <a:lnTo>
                    <a:pt x="42049" y="86488"/>
                  </a:lnTo>
                  <a:lnTo>
                    <a:pt x="42049" y="83452"/>
                  </a:lnTo>
                  <a:cubicBezTo>
                    <a:pt x="42049" y="61037"/>
                    <a:pt x="37566" y="36551"/>
                    <a:pt x="50" y="36551"/>
                  </a:cubicBezTo>
                  <a:lnTo>
                    <a:pt x="0" y="36561"/>
                  </a:lnTo>
                  <a:lnTo>
                    <a:pt x="0" y="8"/>
                  </a:lnTo>
                  <a:lnTo>
                    <a:pt x="5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09" name="Shape 27"/>
            <p:cNvSpPr/>
            <p:nvPr/>
          </p:nvSpPr>
          <p:spPr>
            <a:xfrm>
              <a:off x="2373551" y="6577551"/>
              <a:ext cx="20421" cy="11137"/>
            </a:xfrm>
            <a:custGeom>
              <a:avLst/>
              <a:gdLst/>
              <a:ahLst/>
              <a:cxnLst/>
              <a:rect l="0" t="0" r="0" b="0"/>
              <a:pathLst>
                <a:path w="20421" h="11137">
                  <a:moveTo>
                    <a:pt x="0" y="0"/>
                  </a:moveTo>
                  <a:lnTo>
                    <a:pt x="20421" y="11137"/>
                  </a:lnTo>
                  <a:lnTo>
                    <a:pt x="0" y="814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0" name="Shape 28"/>
            <p:cNvSpPr/>
            <p:nvPr/>
          </p:nvSpPr>
          <p:spPr>
            <a:xfrm>
              <a:off x="2373551" y="6519481"/>
              <a:ext cx="49174" cy="46792"/>
            </a:xfrm>
            <a:custGeom>
              <a:avLst/>
              <a:gdLst/>
              <a:ahLst/>
              <a:cxnLst/>
              <a:rect l="0" t="0" r="0" b="0"/>
              <a:pathLst>
                <a:path w="49174" h="46792">
                  <a:moveTo>
                    <a:pt x="0" y="0"/>
                  </a:moveTo>
                  <a:lnTo>
                    <a:pt x="49174" y="46792"/>
                  </a:lnTo>
                  <a:lnTo>
                    <a:pt x="0" y="2027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1" name="Shape 29"/>
            <p:cNvSpPr/>
            <p:nvPr/>
          </p:nvSpPr>
          <p:spPr>
            <a:xfrm>
              <a:off x="2373551" y="5379813"/>
              <a:ext cx="168970" cy="1010769"/>
            </a:xfrm>
            <a:custGeom>
              <a:avLst/>
              <a:gdLst/>
              <a:ahLst/>
              <a:cxnLst/>
              <a:rect l="0" t="0" r="0" b="0"/>
              <a:pathLst>
                <a:path w="168970" h="1010769">
                  <a:moveTo>
                    <a:pt x="165493" y="0"/>
                  </a:moveTo>
                  <a:lnTo>
                    <a:pt x="165493" y="600405"/>
                  </a:lnTo>
                  <a:cubicBezTo>
                    <a:pt x="166255" y="783750"/>
                    <a:pt x="168970" y="890176"/>
                    <a:pt x="33" y="1010746"/>
                  </a:cubicBezTo>
                  <a:lnTo>
                    <a:pt x="0" y="1010769"/>
                  </a:lnTo>
                  <a:lnTo>
                    <a:pt x="0" y="60296"/>
                  </a:lnTo>
                  <a:lnTo>
                    <a:pt x="16549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2" name="Shape 30"/>
            <p:cNvSpPr/>
            <p:nvPr/>
          </p:nvSpPr>
          <p:spPr>
            <a:xfrm>
              <a:off x="1605318" y="7098103"/>
              <a:ext cx="29959" cy="38126"/>
            </a:xfrm>
            <a:custGeom>
              <a:avLst/>
              <a:gdLst/>
              <a:ahLst/>
              <a:cxnLst/>
              <a:rect l="0" t="0" r="0" b="0"/>
              <a:pathLst>
                <a:path w="29959" h="38126">
                  <a:moveTo>
                    <a:pt x="0" y="0"/>
                  </a:moveTo>
                  <a:lnTo>
                    <a:pt x="29959" y="0"/>
                  </a:lnTo>
                  <a:lnTo>
                    <a:pt x="29959" y="5956"/>
                  </a:lnTo>
                  <a:lnTo>
                    <a:pt x="18567" y="5956"/>
                  </a:lnTo>
                  <a:lnTo>
                    <a:pt x="18567" y="38126"/>
                  </a:lnTo>
                  <a:lnTo>
                    <a:pt x="11392" y="38126"/>
                  </a:lnTo>
                  <a:lnTo>
                    <a:pt x="11392" y="5956"/>
                  </a:lnTo>
                  <a:lnTo>
                    <a:pt x="0" y="5956"/>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3" name="Shape 31"/>
            <p:cNvSpPr/>
            <p:nvPr/>
          </p:nvSpPr>
          <p:spPr>
            <a:xfrm>
              <a:off x="1648464"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4" name="Shape 32"/>
            <p:cNvSpPr/>
            <p:nvPr/>
          </p:nvSpPr>
          <p:spPr>
            <a:xfrm>
              <a:off x="170287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32" y="6617"/>
                  </a:lnTo>
                  <a:lnTo>
                    <a:pt x="30633" y="23546"/>
                  </a:lnTo>
                  <a:cubicBezTo>
                    <a:pt x="31141" y="25806"/>
                    <a:pt x="31712" y="28156"/>
                    <a:pt x="32169" y="30467"/>
                  </a:cubicBezTo>
                  <a:lnTo>
                    <a:pt x="32372" y="30467"/>
                  </a:lnTo>
                  <a:cubicBezTo>
                    <a:pt x="32690" y="28067"/>
                    <a:pt x="32995" y="25705"/>
                    <a:pt x="33452" y="23089"/>
                  </a:cubicBezTo>
                  <a:lnTo>
                    <a:pt x="37300" y="0"/>
                  </a:lnTo>
                  <a:lnTo>
                    <a:pt x="44438" y="0"/>
                  </a:lnTo>
                  <a:lnTo>
                    <a:pt x="37757" y="38112"/>
                  </a:lnTo>
                  <a:lnTo>
                    <a:pt x="28169" y="38112"/>
                  </a:lnTo>
                  <a:lnTo>
                    <a:pt x="23343" y="17945"/>
                  </a:lnTo>
                  <a:cubicBezTo>
                    <a:pt x="22937" y="16269"/>
                    <a:pt x="22682" y="14465"/>
                    <a:pt x="22276" y="12878"/>
                  </a:cubicBezTo>
                  <a:lnTo>
                    <a:pt x="22161" y="12878"/>
                  </a:lnTo>
                  <a:cubicBezTo>
                    <a:pt x="21755" y="14465"/>
                    <a:pt x="21489" y="16269"/>
                    <a:pt x="21095"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5" name="Shape 33"/>
            <p:cNvSpPr/>
            <p:nvPr/>
          </p:nvSpPr>
          <p:spPr>
            <a:xfrm>
              <a:off x="1761113" y="7098111"/>
              <a:ext cx="31026" cy="38112"/>
            </a:xfrm>
            <a:custGeom>
              <a:avLst/>
              <a:gdLst/>
              <a:ahLst/>
              <a:cxnLst/>
              <a:rect l="0" t="0" r="0" b="0"/>
              <a:pathLst>
                <a:path w="31026" h="38112">
                  <a:moveTo>
                    <a:pt x="0" y="0"/>
                  </a:moveTo>
                  <a:lnTo>
                    <a:pt x="7176" y="0"/>
                  </a:lnTo>
                  <a:lnTo>
                    <a:pt x="7176" y="15176"/>
                  </a:lnTo>
                  <a:lnTo>
                    <a:pt x="23850" y="15176"/>
                  </a:lnTo>
                  <a:lnTo>
                    <a:pt x="23850" y="0"/>
                  </a:lnTo>
                  <a:lnTo>
                    <a:pt x="31026" y="0"/>
                  </a:lnTo>
                  <a:lnTo>
                    <a:pt x="31026" y="38112"/>
                  </a:lnTo>
                  <a:lnTo>
                    <a:pt x="23850" y="38112"/>
                  </a:lnTo>
                  <a:lnTo>
                    <a:pt x="23850" y="21336"/>
                  </a:lnTo>
                  <a:lnTo>
                    <a:pt x="7176" y="21336"/>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6" name="Shape 34"/>
            <p:cNvSpPr/>
            <p:nvPr/>
          </p:nvSpPr>
          <p:spPr>
            <a:xfrm>
              <a:off x="1805064" y="7098111"/>
              <a:ext cx="16827" cy="38112"/>
            </a:xfrm>
            <a:custGeom>
              <a:avLst/>
              <a:gdLst/>
              <a:ahLst/>
              <a:cxnLst/>
              <a:rect l="0" t="0" r="0" b="0"/>
              <a:pathLst>
                <a:path w="16827" h="38112">
                  <a:moveTo>
                    <a:pt x="11544" y="0"/>
                  </a:moveTo>
                  <a:lnTo>
                    <a:pt x="16827" y="0"/>
                  </a:lnTo>
                  <a:lnTo>
                    <a:pt x="16827" y="5029"/>
                  </a:lnTo>
                  <a:lnTo>
                    <a:pt x="16625" y="5029"/>
                  </a:lnTo>
                  <a:cubicBezTo>
                    <a:pt x="16218" y="7074"/>
                    <a:pt x="15849" y="9131"/>
                    <a:pt x="15291" y="11023"/>
                  </a:cubicBezTo>
                  <a:lnTo>
                    <a:pt x="12052" y="21539"/>
                  </a:lnTo>
                  <a:lnTo>
                    <a:pt x="16827" y="21539"/>
                  </a:lnTo>
                  <a:lnTo>
                    <a:pt x="16827"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7" name="Shape 35"/>
            <p:cNvSpPr/>
            <p:nvPr/>
          </p:nvSpPr>
          <p:spPr>
            <a:xfrm>
              <a:off x="1821890"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601" y="11023"/>
                  </a:lnTo>
                  <a:cubicBezTo>
                    <a:pt x="1029"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8" name="Shape 36"/>
            <p:cNvSpPr/>
            <p:nvPr/>
          </p:nvSpPr>
          <p:spPr>
            <a:xfrm>
              <a:off x="1851799" y="7097857"/>
              <a:ext cx="13697" cy="38367"/>
            </a:xfrm>
            <a:custGeom>
              <a:avLst/>
              <a:gdLst/>
              <a:ahLst/>
              <a:cxnLst/>
              <a:rect l="0" t="0" r="0" b="0"/>
              <a:pathLst>
                <a:path w="13697" h="38367">
                  <a:moveTo>
                    <a:pt x="10655" y="0"/>
                  </a:moveTo>
                  <a:lnTo>
                    <a:pt x="13697" y="560"/>
                  </a:lnTo>
                  <a:lnTo>
                    <a:pt x="13697" y="6547"/>
                  </a:lnTo>
                  <a:lnTo>
                    <a:pt x="6985" y="6045"/>
                  </a:lnTo>
                  <a:lnTo>
                    <a:pt x="6985" y="18567"/>
                  </a:lnTo>
                  <a:cubicBezTo>
                    <a:pt x="8318" y="18618"/>
                    <a:pt x="9589" y="18618"/>
                    <a:pt x="10922" y="18618"/>
                  </a:cubicBezTo>
                  <a:lnTo>
                    <a:pt x="13697" y="18114"/>
                  </a:lnTo>
                  <a:lnTo>
                    <a:pt x="13697" y="24259"/>
                  </a:lnTo>
                  <a:lnTo>
                    <a:pt x="10516" y="24308"/>
                  </a:lnTo>
                  <a:lnTo>
                    <a:pt x="6985" y="24308"/>
                  </a:lnTo>
                  <a:lnTo>
                    <a:pt x="6985" y="38367"/>
                  </a:lnTo>
                  <a:lnTo>
                    <a:pt x="0" y="38367"/>
                  </a:lnTo>
                  <a:lnTo>
                    <a:pt x="0" y="254"/>
                  </a:lnTo>
                  <a:cubicBezTo>
                    <a:pt x="3378" y="102"/>
                    <a:pt x="6820" y="0"/>
                    <a:pt x="10655"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19" name="Shape 37"/>
            <p:cNvSpPr/>
            <p:nvPr/>
          </p:nvSpPr>
          <p:spPr>
            <a:xfrm>
              <a:off x="1865496" y="7098417"/>
              <a:ext cx="16161" cy="37807"/>
            </a:xfrm>
            <a:custGeom>
              <a:avLst/>
              <a:gdLst/>
              <a:ahLst/>
              <a:cxnLst/>
              <a:rect l="0" t="0" r="0" b="0"/>
              <a:pathLst>
                <a:path w="16161" h="37807">
                  <a:moveTo>
                    <a:pt x="0" y="0"/>
                  </a:moveTo>
                  <a:lnTo>
                    <a:pt x="8801" y="1619"/>
                  </a:lnTo>
                  <a:cubicBezTo>
                    <a:pt x="11850" y="3336"/>
                    <a:pt x="13748" y="6311"/>
                    <a:pt x="13748" y="11340"/>
                  </a:cubicBezTo>
                  <a:lnTo>
                    <a:pt x="13748" y="11695"/>
                  </a:lnTo>
                  <a:cubicBezTo>
                    <a:pt x="13748" y="17487"/>
                    <a:pt x="11220" y="20522"/>
                    <a:pt x="7182" y="22262"/>
                  </a:cubicBezTo>
                  <a:lnTo>
                    <a:pt x="16161" y="37807"/>
                  </a:lnTo>
                  <a:lnTo>
                    <a:pt x="8566" y="37807"/>
                  </a:lnTo>
                  <a:lnTo>
                    <a:pt x="146" y="23697"/>
                  </a:lnTo>
                  <a:lnTo>
                    <a:pt x="0" y="23699"/>
                  </a:lnTo>
                  <a:lnTo>
                    <a:pt x="0" y="17555"/>
                  </a:lnTo>
                  <a:lnTo>
                    <a:pt x="4431" y="16750"/>
                  </a:lnTo>
                  <a:cubicBezTo>
                    <a:pt x="5982" y="15788"/>
                    <a:pt x="6712" y="14210"/>
                    <a:pt x="6712" y="11747"/>
                  </a:cubicBezTo>
                  <a:lnTo>
                    <a:pt x="6712" y="11442"/>
                  </a:lnTo>
                  <a:cubicBezTo>
                    <a:pt x="6712" y="8489"/>
                    <a:pt x="5690" y="7000"/>
                    <a:pt x="3501" y="6249"/>
                  </a:cubicBezTo>
                  <a:lnTo>
                    <a:pt x="0" y="5987"/>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0" name="Shape 38"/>
            <p:cNvSpPr/>
            <p:nvPr/>
          </p:nvSpPr>
          <p:spPr>
            <a:xfrm>
              <a:off x="1894219" y="7098111"/>
              <a:ext cx="24257" cy="38112"/>
            </a:xfrm>
            <a:custGeom>
              <a:avLst/>
              <a:gdLst/>
              <a:ahLst/>
              <a:cxnLst/>
              <a:rect l="0" t="0" r="0" b="0"/>
              <a:pathLst>
                <a:path w="24257" h="38112">
                  <a:moveTo>
                    <a:pt x="0" y="0"/>
                  </a:moveTo>
                  <a:lnTo>
                    <a:pt x="24257" y="0"/>
                  </a:lnTo>
                  <a:lnTo>
                    <a:pt x="24257" y="5943"/>
                  </a:lnTo>
                  <a:lnTo>
                    <a:pt x="7176" y="5943"/>
                  </a:lnTo>
                  <a:lnTo>
                    <a:pt x="7176" y="15646"/>
                  </a:lnTo>
                  <a:lnTo>
                    <a:pt x="23178" y="15646"/>
                  </a:lnTo>
                  <a:lnTo>
                    <a:pt x="23178" y="21386"/>
                  </a:lnTo>
                  <a:lnTo>
                    <a:pt x="7176" y="21386"/>
                  </a:lnTo>
                  <a:lnTo>
                    <a:pt x="7176" y="32207"/>
                  </a:lnTo>
                  <a:lnTo>
                    <a:pt x="24257" y="32207"/>
                  </a:lnTo>
                  <a:lnTo>
                    <a:pt x="24257"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1" name="Shape 39"/>
            <p:cNvSpPr/>
            <p:nvPr/>
          </p:nvSpPr>
          <p:spPr>
            <a:xfrm>
              <a:off x="1948638" y="7098111"/>
              <a:ext cx="44438" cy="38112"/>
            </a:xfrm>
            <a:custGeom>
              <a:avLst/>
              <a:gdLst/>
              <a:ahLst/>
              <a:cxnLst/>
              <a:rect l="0" t="0" r="0" b="0"/>
              <a:pathLst>
                <a:path w="44438" h="38112">
                  <a:moveTo>
                    <a:pt x="0" y="0"/>
                  </a:moveTo>
                  <a:lnTo>
                    <a:pt x="7290" y="0"/>
                  </a:lnTo>
                  <a:lnTo>
                    <a:pt x="11088" y="23089"/>
                  </a:lnTo>
                  <a:cubicBezTo>
                    <a:pt x="11494" y="25540"/>
                    <a:pt x="11799" y="28156"/>
                    <a:pt x="12154" y="30467"/>
                  </a:cubicBezTo>
                  <a:lnTo>
                    <a:pt x="12370" y="30467"/>
                  </a:lnTo>
                  <a:cubicBezTo>
                    <a:pt x="12929" y="28104"/>
                    <a:pt x="13398" y="25705"/>
                    <a:pt x="13957" y="23381"/>
                  </a:cubicBezTo>
                  <a:lnTo>
                    <a:pt x="17958" y="6617"/>
                  </a:lnTo>
                  <a:lnTo>
                    <a:pt x="26619" y="6617"/>
                  </a:lnTo>
                  <a:lnTo>
                    <a:pt x="30620" y="23546"/>
                  </a:lnTo>
                  <a:cubicBezTo>
                    <a:pt x="31141" y="25806"/>
                    <a:pt x="31700" y="28156"/>
                    <a:pt x="32169" y="30467"/>
                  </a:cubicBezTo>
                  <a:lnTo>
                    <a:pt x="32372" y="30467"/>
                  </a:lnTo>
                  <a:cubicBezTo>
                    <a:pt x="32690" y="28067"/>
                    <a:pt x="32982" y="25705"/>
                    <a:pt x="33452" y="23089"/>
                  </a:cubicBezTo>
                  <a:lnTo>
                    <a:pt x="37300" y="0"/>
                  </a:lnTo>
                  <a:lnTo>
                    <a:pt x="44438" y="0"/>
                  </a:lnTo>
                  <a:lnTo>
                    <a:pt x="37757" y="38112"/>
                  </a:lnTo>
                  <a:lnTo>
                    <a:pt x="28169" y="38112"/>
                  </a:lnTo>
                  <a:lnTo>
                    <a:pt x="23356" y="17945"/>
                  </a:lnTo>
                  <a:cubicBezTo>
                    <a:pt x="22937" y="16269"/>
                    <a:pt x="22682" y="14465"/>
                    <a:pt x="22276" y="12878"/>
                  </a:cubicBezTo>
                  <a:lnTo>
                    <a:pt x="22161" y="12878"/>
                  </a:lnTo>
                  <a:cubicBezTo>
                    <a:pt x="21755"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2" name="Shape 40"/>
            <p:cNvSpPr/>
            <p:nvPr/>
          </p:nvSpPr>
          <p:spPr>
            <a:xfrm>
              <a:off x="2000966" y="7098111"/>
              <a:ext cx="16821" cy="38112"/>
            </a:xfrm>
            <a:custGeom>
              <a:avLst/>
              <a:gdLst/>
              <a:ahLst/>
              <a:cxnLst/>
              <a:rect l="0" t="0" r="0" b="0"/>
              <a:pathLst>
                <a:path w="16821" h="38112">
                  <a:moveTo>
                    <a:pt x="11544" y="0"/>
                  </a:moveTo>
                  <a:lnTo>
                    <a:pt x="16821" y="0"/>
                  </a:lnTo>
                  <a:lnTo>
                    <a:pt x="16821" y="5029"/>
                  </a:lnTo>
                  <a:lnTo>
                    <a:pt x="16625" y="5029"/>
                  </a:lnTo>
                  <a:cubicBezTo>
                    <a:pt x="16218" y="7074"/>
                    <a:pt x="15849" y="9131"/>
                    <a:pt x="15291" y="11023"/>
                  </a:cubicBezTo>
                  <a:lnTo>
                    <a:pt x="12052" y="21539"/>
                  </a:lnTo>
                  <a:lnTo>
                    <a:pt x="16821" y="21539"/>
                  </a:lnTo>
                  <a:lnTo>
                    <a:pt x="16821" y="27444"/>
                  </a:lnTo>
                  <a:lnTo>
                    <a:pt x="10731"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3" name="Shape 42219"/>
            <p:cNvSpPr/>
            <p:nvPr/>
          </p:nvSpPr>
          <p:spPr>
            <a:xfrm>
              <a:off x="2008256" y="7089907"/>
              <a:ext cx="9531" cy="9144"/>
            </a:xfrm>
            <a:custGeom>
              <a:avLst/>
              <a:gdLst/>
              <a:ahLst/>
              <a:cxnLst/>
              <a:rect l="0" t="0" r="0" b="0"/>
              <a:pathLst>
                <a:path w="9531" h="9144">
                  <a:moveTo>
                    <a:pt x="0" y="0"/>
                  </a:moveTo>
                  <a:lnTo>
                    <a:pt x="9531" y="0"/>
                  </a:lnTo>
                  <a:lnTo>
                    <a:pt x="9531"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4" name="Shape 42"/>
            <p:cNvSpPr/>
            <p:nvPr/>
          </p:nvSpPr>
          <p:spPr>
            <a:xfrm>
              <a:off x="2017787" y="7098111"/>
              <a:ext cx="16987" cy="38112"/>
            </a:xfrm>
            <a:custGeom>
              <a:avLst/>
              <a:gdLst/>
              <a:ahLst/>
              <a:cxnLst/>
              <a:rect l="0" t="0" r="0" b="0"/>
              <a:pathLst>
                <a:path w="16987" h="38112">
                  <a:moveTo>
                    <a:pt x="0" y="0"/>
                  </a:moveTo>
                  <a:lnTo>
                    <a:pt x="5442" y="0"/>
                  </a:lnTo>
                  <a:lnTo>
                    <a:pt x="16987" y="38112"/>
                  </a:lnTo>
                  <a:lnTo>
                    <a:pt x="9443" y="38112"/>
                  </a:lnTo>
                  <a:lnTo>
                    <a:pt x="6154" y="27444"/>
                  </a:lnTo>
                  <a:lnTo>
                    <a:pt x="0" y="27444"/>
                  </a:lnTo>
                  <a:lnTo>
                    <a:pt x="0" y="21539"/>
                  </a:lnTo>
                  <a:lnTo>
                    <a:pt x="4769" y="21539"/>
                  </a:lnTo>
                  <a:lnTo>
                    <a:pt x="1594" y="11023"/>
                  </a:lnTo>
                  <a:cubicBezTo>
                    <a:pt x="1022" y="9131"/>
                    <a:pt x="616"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5" name="Shape 42220"/>
            <p:cNvSpPr/>
            <p:nvPr/>
          </p:nvSpPr>
          <p:spPr>
            <a:xfrm>
              <a:off x="2017787" y="7089907"/>
              <a:ext cx="9747" cy="9144"/>
            </a:xfrm>
            <a:custGeom>
              <a:avLst/>
              <a:gdLst/>
              <a:ahLst/>
              <a:cxnLst/>
              <a:rect l="0" t="0" r="0" b="0"/>
              <a:pathLst>
                <a:path w="9747" h="9144">
                  <a:moveTo>
                    <a:pt x="0" y="0"/>
                  </a:moveTo>
                  <a:lnTo>
                    <a:pt x="9747" y="0"/>
                  </a:lnTo>
                  <a:lnTo>
                    <a:pt x="9747" y="9144"/>
                  </a:lnTo>
                  <a:lnTo>
                    <a:pt x="0" y="9144"/>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6" name="Shape 44"/>
            <p:cNvSpPr/>
            <p:nvPr/>
          </p:nvSpPr>
          <p:spPr>
            <a:xfrm>
              <a:off x="2047689" y="7098111"/>
              <a:ext cx="29921" cy="38112"/>
            </a:xfrm>
            <a:custGeom>
              <a:avLst/>
              <a:gdLst/>
              <a:ahLst/>
              <a:cxnLst/>
              <a:rect l="0" t="0" r="0" b="0"/>
              <a:pathLst>
                <a:path w="29921" h="38112">
                  <a:moveTo>
                    <a:pt x="0" y="0"/>
                  </a:moveTo>
                  <a:lnTo>
                    <a:pt x="8319" y="0"/>
                  </a:lnTo>
                  <a:lnTo>
                    <a:pt x="20486" y="22161"/>
                  </a:lnTo>
                  <a:cubicBezTo>
                    <a:pt x="21399" y="23901"/>
                    <a:pt x="22581" y="26111"/>
                    <a:pt x="23394" y="27953"/>
                  </a:cubicBezTo>
                  <a:lnTo>
                    <a:pt x="23495" y="27953"/>
                  </a:lnTo>
                  <a:cubicBezTo>
                    <a:pt x="23343" y="25705"/>
                    <a:pt x="23305" y="23037"/>
                    <a:pt x="23305" y="20726"/>
                  </a:cubicBezTo>
                  <a:lnTo>
                    <a:pt x="23305" y="0"/>
                  </a:lnTo>
                  <a:lnTo>
                    <a:pt x="29921" y="0"/>
                  </a:lnTo>
                  <a:lnTo>
                    <a:pt x="29921" y="38112"/>
                  </a:lnTo>
                  <a:lnTo>
                    <a:pt x="21552" y="38112"/>
                  </a:lnTo>
                  <a:lnTo>
                    <a:pt x="9347" y="15494"/>
                  </a:lnTo>
                  <a:cubicBezTo>
                    <a:pt x="8420" y="13753"/>
                    <a:pt x="7341" y="11696"/>
                    <a:pt x="6465" y="9792"/>
                  </a:cubicBezTo>
                  <a:lnTo>
                    <a:pt x="6363" y="9792"/>
                  </a:lnTo>
                  <a:cubicBezTo>
                    <a:pt x="6465" y="11950"/>
                    <a:pt x="6579" y="14300"/>
                    <a:pt x="6579" y="16611"/>
                  </a:cubicBezTo>
                  <a:lnTo>
                    <a:pt x="6579"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7" name="Shape 45"/>
            <p:cNvSpPr/>
            <p:nvPr/>
          </p:nvSpPr>
          <p:spPr>
            <a:xfrm>
              <a:off x="2090477" y="7098111"/>
              <a:ext cx="16827" cy="38112"/>
            </a:xfrm>
            <a:custGeom>
              <a:avLst/>
              <a:gdLst/>
              <a:ahLst/>
              <a:cxnLst/>
              <a:rect l="0" t="0" r="0" b="0"/>
              <a:pathLst>
                <a:path w="16827" h="38112">
                  <a:moveTo>
                    <a:pt x="11544" y="0"/>
                  </a:moveTo>
                  <a:lnTo>
                    <a:pt x="16827" y="0"/>
                  </a:lnTo>
                  <a:lnTo>
                    <a:pt x="16827" y="5029"/>
                  </a:lnTo>
                  <a:lnTo>
                    <a:pt x="16625"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8" name="Shape 46"/>
            <p:cNvSpPr/>
            <p:nvPr/>
          </p:nvSpPr>
          <p:spPr>
            <a:xfrm>
              <a:off x="2107304"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29" name="Shape 47"/>
            <p:cNvSpPr/>
            <p:nvPr/>
          </p:nvSpPr>
          <p:spPr>
            <a:xfrm>
              <a:off x="2137200" y="7098111"/>
              <a:ext cx="29909" cy="38112"/>
            </a:xfrm>
            <a:custGeom>
              <a:avLst/>
              <a:gdLst/>
              <a:ahLst/>
              <a:cxnLst/>
              <a:rect l="0" t="0" r="0" b="0"/>
              <a:pathLst>
                <a:path w="29909" h="38112">
                  <a:moveTo>
                    <a:pt x="0" y="0"/>
                  </a:moveTo>
                  <a:lnTo>
                    <a:pt x="8319" y="0"/>
                  </a:lnTo>
                  <a:lnTo>
                    <a:pt x="20472" y="22161"/>
                  </a:lnTo>
                  <a:cubicBezTo>
                    <a:pt x="21399" y="23901"/>
                    <a:pt x="22568" y="26111"/>
                    <a:pt x="23406" y="27953"/>
                  </a:cubicBezTo>
                  <a:lnTo>
                    <a:pt x="23495" y="27953"/>
                  </a:lnTo>
                  <a:cubicBezTo>
                    <a:pt x="23343" y="25705"/>
                    <a:pt x="23292" y="23037"/>
                    <a:pt x="23292" y="20726"/>
                  </a:cubicBezTo>
                  <a:lnTo>
                    <a:pt x="23292" y="0"/>
                  </a:lnTo>
                  <a:lnTo>
                    <a:pt x="29909" y="0"/>
                  </a:lnTo>
                  <a:lnTo>
                    <a:pt x="29909" y="38112"/>
                  </a:lnTo>
                  <a:lnTo>
                    <a:pt x="21552" y="38112"/>
                  </a:lnTo>
                  <a:lnTo>
                    <a:pt x="9347" y="15494"/>
                  </a:lnTo>
                  <a:cubicBezTo>
                    <a:pt x="8420" y="13753"/>
                    <a:pt x="7341" y="11696"/>
                    <a:pt x="6477" y="9792"/>
                  </a:cubicBezTo>
                  <a:lnTo>
                    <a:pt x="6376" y="9792"/>
                  </a:lnTo>
                  <a:cubicBezTo>
                    <a:pt x="6477" y="11950"/>
                    <a:pt x="6566" y="14300"/>
                    <a:pt x="6566" y="16611"/>
                  </a:cubicBezTo>
                  <a:lnTo>
                    <a:pt x="656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0" name="Shape 48"/>
            <p:cNvSpPr/>
            <p:nvPr/>
          </p:nvSpPr>
          <p:spPr>
            <a:xfrm>
              <a:off x="2181479" y="7097333"/>
              <a:ext cx="28422" cy="39713"/>
            </a:xfrm>
            <a:custGeom>
              <a:avLst/>
              <a:gdLst/>
              <a:ahLst/>
              <a:cxnLst/>
              <a:rect l="0" t="0" r="0" b="0"/>
              <a:pathLst>
                <a:path w="28422" h="39713">
                  <a:moveTo>
                    <a:pt x="16104" y="0"/>
                  </a:moveTo>
                  <a:cubicBezTo>
                    <a:pt x="21704" y="0"/>
                    <a:pt x="27177" y="927"/>
                    <a:pt x="28372" y="1283"/>
                  </a:cubicBezTo>
                  <a:lnTo>
                    <a:pt x="28372" y="6769"/>
                  </a:lnTo>
                  <a:cubicBezTo>
                    <a:pt x="25895" y="6579"/>
                    <a:pt x="19951" y="6262"/>
                    <a:pt x="17335" y="6262"/>
                  </a:cubicBezTo>
                  <a:cubicBezTo>
                    <a:pt x="11125" y="6262"/>
                    <a:pt x="7124" y="7645"/>
                    <a:pt x="7124" y="17145"/>
                  </a:cubicBezTo>
                  <a:lnTo>
                    <a:pt x="7124" y="22530"/>
                  </a:lnTo>
                  <a:cubicBezTo>
                    <a:pt x="7124" y="31242"/>
                    <a:pt x="10313" y="33452"/>
                    <a:pt x="16472" y="33452"/>
                  </a:cubicBezTo>
                  <a:cubicBezTo>
                    <a:pt x="18352" y="33452"/>
                    <a:pt x="20269" y="33401"/>
                    <a:pt x="21589" y="33300"/>
                  </a:cubicBezTo>
                  <a:lnTo>
                    <a:pt x="21589" y="18568"/>
                  </a:lnTo>
                  <a:lnTo>
                    <a:pt x="28422" y="18568"/>
                  </a:lnTo>
                  <a:lnTo>
                    <a:pt x="28422" y="38532"/>
                  </a:lnTo>
                  <a:cubicBezTo>
                    <a:pt x="26314" y="38989"/>
                    <a:pt x="21437" y="39713"/>
                    <a:pt x="15951" y="39713"/>
                  </a:cubicBezTo>
                  <a:cubicBezTo>
                    <a:pt x="7226" y="39713"/>
                    <a:pt x="0" y="36322"/>
                    <a:pt x="0" y="22530"/>
                  </a:cubicBezTo>
                  <a:lnTo>
                    <a:pt x="0" y="17145"/>
                  </a:lnTo>
                  <a:cubicBezTo>
                    <a:pt x="0" y="2578"/>
                    <a:pt x="8204" y="0"/>
                    <a:pt x="1610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1" name="Shape 49"/>
            <p:cNvSpPr/>
            <p:nvPr/>
          </p:nvSpPr>
          <p:spPr>
            <a:xfrm>
              <a:off x="2222005" y="7098111"/>
              <a:ext cx="16821" cy="38112"/>
            </a:xfrm>
            <a:custGeom>
              <a:avLst/>
              <a:gdLst/>
              <a:ahLst/>
              <a:cxnLst/>
              <a:rect l="0" t="0" r="0" b="0"/>
              <a:pathLst>
                <a:path w="16821" h="38112">
                  <a:moveTo>
                    <a:pt x="11544" y="0"/>
                  </a:moveTo>
                  <a:lnTo>
                    <a:pt x="16821" y="0"/>
                  </a:lnTo>
                  <a:lnTo>
                    <a:pt x="16821" y="5029"/>
                  </a:lnTo>
                  <a:lnTo>
                    <a:pt x="16625" y="5029"/>
                  </a:lnTo>
                  <a:cubicBezTo>
                    <a:pt x="16205" y="7074"/>
                    <a:pt x="15849" y="9131"/>
                    <a:pt x="15291" y="11023"/>
                  </a:cubicBezTo>
                  <a:lnTo>
                    <a:pt x="12052" y="21539"/>
                  </a:lnTo>
                  <a:lnTo>
                    <a:pt x="16821" y="21539"/>
                  </a:lnTo>
                  <a:lnTo>
                    <a:pt x="16821"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2" name="Shape 50"/>
            <p:cNvSpPr/>
            <p:nvPr/>
          </p:nvSpPr>
          <p:spPr>
            <a:xfrm>
              <a:off x="2238826"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3" name="Shape 51"/>
            <p:cNvSpPr/>
            <p:nvPr/>
          </p:nvSpPr>
          <p:spPr>
            <a:xfrm>
              <a:off x="2285042" y="7097333"/>
              <a:ext cx="15672" cy="39713"/>
            </a:xfrm>
            <a:custGeom>
              <a:avLst/>
              <a:gdLst/>
              <a:ahLst/>
              <a:cxnLst/>
              <a:rect l="0" t="0" r="0" b="0"/>
              <a:pathLst>
                <a:path w="15672" h="39713">
                  <a:moveTo>
                    <a:pt x="15646" y="0"/>
                  </a:moveTo>
                  <a:lnTo>
                    <a:pt x="15672" y="9"/>
                  </a:lnTo>
                  <a:lnTo>
                    <a:pt x="15672" y="6272"/>
                  </a:lnTo>
                  <a:lnTo>
                    <a:pt x="15646" y="6262"/>
                  </a:lnTo>
                  <a:cubicBezTo>
                    <a:pt x="10464" y="6262"/>
                    <a:pt x="7124" y="9131"/>
                    <a:pt x="7124" y="17653"/>
                  </a:cubicBezTo>
                  <a:lnTo>
                    <a:pt x="7124" y="22060"/>
                  </a:lnTo>
                  <a:cubicBezTo>
                    <a:pt x="7124" y="30632"/>
                    <a:pt x="10516" y="33503"/>
                    <a:pt x="15646" y="33503"/>
                  </a:cubicBezTo>
                  <a:lnTo>
                    <a:pt x="15672" y="33493"/>
                  </a:lnTo>
                  <a:lnTo>
                    <a:pt x="15672" y="39704"/>
                  </a:lnTo>
                  <a:lnTo>
                    <a:pt x="15646" y="39713"/>
                  </a:lnTo>
                  <a:cubicBezTo>
                    <a:pt x="5956" y="39713"/>
                    <a:pt x="0" y="34430"/>
                    <a:pt x="0" y="22060"/>
                  </a:cubicBezTo>
                  <a:lnTo>
                    <a:pt x="0" y="17602"/>
                  </a:lnTo>
                  <a:cubicBezTo>
                    <a:pt x="0" y="5296"/>
                    <a:pt x="6007" y="0"/>
                    <a:pt x="156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4" name="Shape 52"/>
            <p:cNvSpPr/>
            <p:nvPr/>
          </p:nvSpPr>
          <p:spPr>
            <a:xfrm>
              <a:off x="2300714" y="7097342"/>
              <a:ext cx="15672" cy="39694"/>
            </a:xfrm>
            <a:custGeom>
              <a:avLst/>
              <a:gdLst/>
              <a:ahLst/>
              <a:cxnLst/>
              <a:rect l="0" t="0" r="0" b="0"/>
              <a:pathLst>
                <a:path w="15672" h="39694">
                  <a:moveTo>
                    <a:pt x="0" y="0"/>
                  </a:moveTo>
                  <a:lnTo>
                    <a:pt x="11438" y="4176"/>
                  </a:lnTo>
                  <a:cubicBezTo>
                    <a:pt x="14157" y="7039"/>
                    <a:pt x="15672" y="11440"/>
                    <a:pt x="15672" y="17593"/>
                  </a:cubicBezTo>
                  <a:lnTo>
                    <a:pt x="15672" y="22051"/>
                  </a:lnTo>
                  <a:cubicBezTo>
                    <a:pt x="15672" y="28235"/>
                    <a:pt x="14173" y="32649"/>
                    <a:pt x="11461" y="35516"/>
                  </a:cubicBezTo>
                  <a:lnTo>
                    <a:pt x="0" y="39694"/>
                  </a:lnTo>
                  <a:lnTo>
                    <a:pt x="0" y="33483"/>
                  </a:lnTo>
                  <a:lnTo>
                    <a:pt x="6203" y="30986"/>
                  </a:lnTo>
                  <a:cubicBezTo>
                    <a:pt x="7699" y="29197"/>
                    <a:pt x="8547" y="26336"/>
                    <a:pt x="8547" y="22051"/>
                  </a:cubicBezTo>
                  <a:lnTo>
                    <a:pt x="8547" y="17644"/>
                  </a:lnTo>
                  <a:cubicBezTo>
                    <a:pt x="8547" y="13383"/>
                    <a:pt x="7712" y="10535"/>
                    <a:pt x="6223" y="8752"/>
                  </a:cubicBezTo>
                  <a:lnTo>
                    <a:pt x="0" y="626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5" name="Shape 53"/>
            <p:cNvSpPr/>
            <p:nvPr/>
          </p:nvSpPr>
          <p:spPr>
            <a:xfrm>
              <a:off x="2346547" y="7098111"/>
              <a:ext cx="44425" cy="38112"/>
            </a:xfrm>
            <a:custGeom>
              <a:avLst/>
              <a:gdLst/>
              <a:ahLst/>
              <a:cxnLst/>
              <a:rect l="0" t="0" r="0" b="0"/>
              <a:pathLst>
                <a:path w="44425" h="38112">
                  <a:moveTo>
                    <a:pt x="0" y="0"/>
                  </a:moveTo>
                  <a:lnTo>
                    <a:pt x="7290" y="0"/>
                  </a:lnTo>
                  <a:lnTo>
                    <a:pt x="11088" y="23089"/>
                  </a:lnTo>
                  <a:cubicBezTo>
                    <a:pt x="11494" y="25540"/>
                    <a:pt x="11799" y="28156"/>
                    <a:pt x="12154" y="30467"/>
                  </a:cubicBezTo>
                  <a:lnTo>
                    <a:pt x="12357" y="30467"/>
                  </a:lnTo>
                  <a:cubicBezTo>
                    <a:pt x="12929" y="28104"/>
                    <a:pt x="13386" y="25705"/>
                    <a:pt x="13957" y="23381"/>
                  </a:cubicBezTo>
                  <a:lnTo>
                    <a:pt x="17945" y="6617"/>
                  </a:lnTo>
                  <a:lnTo>
                    <a:pt x="26619" y="6617"/>
                  </a:lnTo>
                  <a:lnTo>
                    <a:pt x="30633" y="23546"/>
                  </a:lnTo>
                  <a:cubicBezTo>
                    <a:pt x="31141" y="25806"/>
                    <a:pt x="31712" y="28156"/>
                    <a:pt x="32169" y="30467"/>
                  </a:cubicBezTo>
                  <a:lnTo>
                    <a:pt x="32372" y="30467"/>
                  </a:lnTo>
                  <a:cubicBezTo>
                    <a:pt x="32677" y="28067"/>
                    <a:pt x="32982" y="25705"/>
                    <a:pt x="33452" y="23089"/>
                  </a:cubicBezTo>
                  <a:lnTo>
                    <a:pt x="37300" y="0"/>
                  </a:lnTo>
                  <a:lnTo>
                    <a:pt x="44425" y="0"/>
                  </a:lnTo>
                  <a:lnTo>
                    <a:pt x="37757" y="38112"/>
                  </a:lnTo>
                  <a:lnTo>
                    <a:pt x="28169" y="38112"/>
                  </a:lnTo>
                  <a:lnTo>
                    <a:pt x="23343" y="17945"/>
                  </a:lnTo>
                  <a:cubicBezTo>
                    <a:pt x="22937" y="16269"/>
                    <a:pt x="22682" y="14465"/>
                    <a:pt x="22276" y="12878"/>
                  </a:cubicBezTo>
                  <a:lnTo>
                    <a:pt x="22161" y="12878"/>
                  </a:lnTo>
                  <a:cubicBezTo>
                    <a:pt x="21743" y="14465"/>
                    <a:pt x="21501" y="16269"/>
                    <a:pt x="21082" y="17945"/>
                  </a:cubicBezTo>
                  <a:lnTo>
                    <a:pt x="16320" y="38112"/>
                  </a:lnTo>
                  <a:lnTo>
                    <a:pt x="6617"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6" name="Shape 54"/>
            <p:cNvSpPr/>
            <p:nvPr/>
          </p:nvSpPr>
          <p:spPr>
            <a:xfrm>
              <a:off x="2398871" y="7098111"/>
              <a:ext cx="16827" cy="38112"/>
            </a:xfrm>
            <a:custGeom>
              <a:avLst/>
              <a:gdLst/>
              <a:ahLst/>
              <a:cxnLst/>
              <a:rect l="0" t="0" r="0" b="0"/>
              <a:pathLst>
                <a:path w="16827" h="38112">
                  <a:moveTo>
                    <a:pt x="11544" y="0"/>
                  </a:moveTo>
                  <a:lnTo>
                    <a:pt x="16827" y="0"/>
                  </a:lnTo>
                  <a:lnTo>
                    <a:pt x="16827" y="5029"/>
                  </a:lnTo>
                  <a:lnTo>
                    <a:pt x="16611" y="5029"/>
                  </a:lnTo>
                  <a:cubicBezTo>
                    <a:pt x="16205" y="7074"/>
                    <a:pt x="15849" y="9131"/>
                    <a:pt x="15291" y="11023"/>
                  </a:cubicBezTo>
                  <a:lnTo>
                    <a:pt x="12052" y="21539"/>
                  </a:lnTo>
                  <a:lnTo>
                    <a:pt x="16827" y="21539"/>
                  </a:lnTo>
                  <a:lnTo>
                    <a:pt x="16827"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7" name="Shape 55"/>
            <p:cNvSpPr/>
            <p:nvPr/>
          </p:nvSpPr>
          <p:spPr>
            <a:xfrm>
              <a:off x="2415698" y="7098111"/>
              <a:ext cx="16980" cy="38112"/>
            </a:xfrm>
            <a:custGeom>
              <a:avLst/>
              <a:gdLst/>
              <a:ahLst/>
              <a:cxnLst/>
              <a:rect l="0" t="0" r="0" b="0"/>
              <a:pathLst>
                <a:path w="16980" h="38112">
                  <a:moveTo>
                    <a:pt x="0" y="0"/>
                  </a:moveTo>
                  <a:lnTo>
                    <a:pt x="5436" y="0"/>
                  </a:lnTo>
                  <a:lnTo>
                    <a:pt x="16980" y="38112"/>
                  </a:lnTo>
                  <a:lnTo>
                    <a:pt x="9437" y="38112"/>
                  </a:lnTo>
                  <a:lnTo>
                    <a:pt x="6160" y="27444"/>
                  </a:lnTo>
                  <a:lnTo>
                    <a:pt x="0" y="27444"/>
                  </a:lnTo>
                  <a:lnTo>
                    <a:pt x="0" y="21539"/>
                  </a:lnTo>
                  <a:lnTo>
                    <a:pt x="4776" y="21539"/>
                  </a:lnTo>
                  <a:lnTo>
                    <a:pt x="1588" y="11023"/>
                  </a:lnTo>
                  <a:cubicBezTo>
                    <a:pt x="1016" y="9131"/>
                    <a:pt x="610" y="7074"/>
                    <a:pt x="254"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8" name="Shape 42221"/>
            <p:cNvSpPr/>
            <p:nvPr/>
          </p:nvSpPr>
          <p:spPr>
            <a:xfrm>
              <a:off x="2445600" y="7098107"/>
              <a:ext cx="9144" cy="38113"/>
            </a:xfrm>
            <a:custGeom>
              <a:avLst/>
              <a:gdLst/>
              <a:ahLst/>
              <a:cxnLst/>
              <a:rect l="0" t="0" r="0" b="0"/>
              <a:pathLst>
                <a:path w="9144" h="38113">
                  <a:moveTo>
                    <a:pt x="0" y="0"/>
                  </a:moveTo>
                  <a:lnTo>
                    <a:pt x="9144" y="0"/>
                  </a:lnTo>
                  <a:lnTo>
                    <a:pt x="9144" y="38113"/>
                  </a:lnTo>
                  <a:lnTo>
                    <a:pt x="0" y="38113"/>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39" name="Shape 57"/>
            <p:cNvSpPr/>
            <p:nvPr/>
          </p:nvSpPr>
          <p:spPr>
            <a:xfrm>
              <a:off x="2468580" y="7097857"/>
              <a:ext cx="13691" cy="38367"/>
            </a:xfrm>
            <a:custGeom>
              <a:avLst/>
              <a:gdLst/>
              <a:ahLst/>
              <a:cxnLst/>
              <a:rect l="0" t="0" r="0" b="0"/>
              <a:pathLst>
                <a:path w="13691" h="38367">
                  <a:moveTo>
                    <a:pt x="10681" y="0"/>
                  </a:moveTo>
                  <a:lnTo>
                    <a:pt x="13691" y="555"/>
                  </a:lnTo>
                  <a:lnTo>
                    <a:pt x="13691" y="6547"/>
                  </a:lnTo>
                  <a:lnTo>
                    <a:pt x="6972" y="6045"/>
                  </a:lnTo>
                  <a:lnTo>
                    <a:pt x="6972" y="18567"/>
                  </a:lnTo>
                  <a:cubicBezTo>
                    <a:pt x="8318" y="18618"/>
                    <a:pt x="9601" y="18618"/>
                    <a:pt x="10922" y="18618"/>
                  </a:cubicBezTo>
                  <a:lnTo>
                    <a:pt x="13691" y="18116"/>
                  </a:lnTo>
                  <a:lnTo>
                    <a:pt x="13691" y="24259"/>
                  </a:lnTo>
                  <a:lnTo>
                    <a:pt x="10516" y="24308"/>
                  </a:lnTo>
                  <a:lnTo>
                    <a:pt x="6972" y="24308"/>
                  </a:lnTo>
                  <a:lnTo>
                    <a:pt x="6972" y="38367"/>
                  </a:lnTo>
                  <a:lnTo>
                    <a:pt x="0" y="38367"/>
                  </a:lnTo>
                  <a:lnTo>
                    <a:pt x="0" y="254"/>
                  </a:lnTo>
                  <a:cubicBezTo>
                    <a:pt x="3390" y="102"/>
                    <a:pt x="6832" y="0"/>
                    <a:pt x="10681"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0" name="Shape 58"/>
            <p:cNvSpPr/>
            <p:nvPr/>
          </p:nvSpPr>
          <p:spPr>
            <a:xfrm>
              <a:off x="2482271" y="7098412"/>
              <a:ext cx="16167" cy="37812"/>
            </a:xfrm>
            <a:custGeom>
              <a:avLst/>
              <a:gdLst/>
              <a:ahLst/>
              <a:cxnLst/>
              <a:rect l="0" t="0" r="0" b="0"/>
              <a:pathLst>
                <a:path w="16167" h="37812">
                  <a:moveTo>
                    <a:pt x="0" y="0"/>
                  </a:moveTo>
                  <a:lnTo>
                    <a:pt x="8810" y="1623"/>
                  </a:lnTo>
                  <a:cubicBezTo>
                    <a:pt x="11856" y="3341"/>
                    <a:pt x="13754" y="6316"/>
                    <a:pt x="13754" y="11345"/>
                  </a:cubicBezTo>
                  <a:lnTo>
                    <a:pt x="13754" y="11700"/>
                  </a:lnTo>
                  <a:cubicBezTo>
                    <a:pt x="13754" y="17492"/>
                    <a:pt x="11240" y="20527"/>
                    <a:pt x="7188" y="22267"/>
                  </a:cubicBezTo>
                  <a:lnTo>
                    <a:pt x="16167" y="37812"/>
                  </a:lnTo>
                  <a:lnTo>
                    <a:pt x="8572" y="37812"/>
                  </a:lnTo>
                  <a:lnTo>
                    <a:pt x="165" y="23702"/>
                  </a:lnTo>
                  <a:lnTo>
                    <a:pt x="0" y="23704"/>
                  </a:lnTo>
                  <a:lnTo>
                    <a:pt x="0" y="17561"/>
                  </a:lnTo>
                  <a:lnTo>
                    <a:pt x="4437" y="16755"/>
                  </a:lnTo>
                  <a:cubicBezTo>
                    <a:pt x="5988" y="15793"/>
                    <a:pt x="6718" y="14215"/>
                    <a:pt x="6718" y="11751"/>
                  </a:cubicBezTo>
                  <a:lnTo>
                    <a:pt x="6718" y="11447"/>
                  </a:lnTo>
                  <a:cubicBezTo>
                    <a:pt x="6718" y="8494"/>
                    <a:pt x="5696" y="7004"/>
                    <a:pt x="3505" y="6254"/>
                  </a:cubicBezTo>
                  <a:lnTo>
                    <a:pt x="0" y="599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1" name="Shape 59"/>
            <p:cNvSpPr/>
            <p:nvPr/>
          </p:nvSpPr>
          <p:spPr>
            <a:xfrm>
              <a:off x="2508132" y="7098111"/>
              <a:ext cx="16828" cy="38112"/>
            </a:xfrm>
            <a:custGeom>
              <a:avLst/>
              <a:gdLst/>
              <a:ahLst/>
              <a:cxnLst/>
              <a:rect l="0" t="0" r="0" b="0"/>
              <a:pathLst>
                <a:path w="16828" h="38112">
                  <a:moveTo>
                    <a:pt x="11544" y="0"/>
                  </a:moveTo>
                  <a:lnTo>
                    <a:pt x="16828" y="0"/>
                  </a:lnTo>
                  <a:lnTo>
                    <a:pt x="16828" y="5029"/>
                  </a:lnTo>
                  <a:lnTo>
                    <a:pt x="16611" y="5029"/>
                  </a:lnTo>
                  <a:cubicBezTo>
                    <a:pt x="16205" y="7074"/>
                    <a:pt x="15849" y="9131"/>
                    <a:pt x="15291" y="11023"/>
                  </a:cubicBezTo>
                  <a:lnTo>
                    <a:pt x="12052" y="21539"/>
                  </a:lnTo>
                  <a:lnTo>
                    <a:pt x="16828" y="21539"/>
                  </a:lnTo>
                  <a:lnTo>
                    <a:pt x="16828" y="27444"/>
                  </a:lnTo>
                  <a:lnTo>
                    <a:pt x="10719" y="27444"/>
                  </a:lnTo>
                  <a:lnTo>
                    <a:pt x="7341" y="38112"/>
                  </a:lnTo>
                  <a:lnTo>
                    <a:pt x="0" y="38112"/>
                  </a:lnTo>
                  <a:lnTo>
                    <a:pt x="11544"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2" name="Shape 60"/>
            <p:cNvSpPr/>
            <p:nvPr/>
          </p:nvSpPr>
          <p:spPr>
            <a:xfrm>
              <a:off x="2524959" y="7098111"/>
              <a:ext cx="16980" cy="38112"/>
            </a:xfrm>
            <a:custGeom>
              <a:avLst/>
              <a:gdLst/>
              <a:ahLst/>
              <a:cxnLst/>
              <a:rect l="0" t="0" r="0" b="0"/>
              <a:pathLst>
                <a:path w="16980" h="38112">
                  <a:moveTo>
                    <a:pt x="0" y="0"/>
                  </a:moveTo>
                  <a:lnTo>
                    <a:pt x="5435" y="0"/>
                  </a:lnTo>
                  <a:lnTo>
                    <a:pt x="16980" y="38112"/>
                  </a:lnTo>
                  <a:lnTo>
                    <a:pt x="9436" y="38112"/>
                  </a:lnTo>
                  <a:lnTo>
                    <a:pt x="6147" y="27444"/>
                  </a:lnTo>
                  <a:lnTo>
                    <a:pt x="0" y="27444"/>
                  </a:lnTo>
                  <a:lnTo>
                    <a:pt x="0" y="21539"/>
                  </a:lnTo>
                  <a:lnTo>
                    <a:pt x="4775" y="21539"/>
                  </a:lnTo>
                  <a:lnTo>
                    <a:pt x="1588" y="11023"/>
                  </a:lnTo>
                  <a:cubicBezTo>
                    <a:pt x="1029" y="9131"/>
                    <a:pt x="609" y="7074"/>
                    <a:pt x="253"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3" name="Shape 61"/>
            <p:cNvSpPr/>
            <p:nvPr/>
          </p:nvSpPr>
          <p:spPr>
            <a:xfrm>
              <a:off x="2555070" y="7098111"/>
              <a:ext cx="30467" cy="38112"/>
            </a:xfrm>
            <a:custGeom>
              <a:avLst/>
              <a:gdLst/>
              <a:ahLst/>
              <a:cxnLst/>
              <a:rect l="0" t="0" r="0" b="0"/>
              <a:pathLst>
                <a:path w="30467" h="38112">
                  <a:moveTo>
                    <a:pt x="0" y="0"/>
                  </a:moveTo>
                  <a:lnTo>
                    <a:pt x="7176" y="0"/>
                  </a:lnTo>
                  <a:lnTo>
                    <a:pt x="7176" y="17742"/>
                  </a:lnTo>
                  <a:lnTo>
                    <a:pt x="21857" y="0"/>
                  </a:lnTo>
                  <a:lnTo>
                    <a:pt x="30467" y="0"/>
                  </a:lnTo>
                  <a:lnTo>
                    <a:pt x="14719" y="18770"/>
                  </a:lnTo>
                  <a:lnTo>
                    <a:pt x="30366" y="38112"/>
                  </a:lnTo>
                  <a:lnTo>
                    <a:pt x="21336" y="38112"/>
                  </a:lnTo>
                  <a:lnTo>
                    <a:pt x="7176" y="20155"/>
                  </a:lnTo>
                  <a:lnTo>
                    <a:pt x="7176" y="38112"/>
                  </a:lnTo>
                  <a:lnTo>
                    <a:pt x="0" y="38112"/>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4" name="Shape 62"/>
            <p:cNvSpPr/>
            <p:nvPr/>
          </p:nvSpPr>
          <p:spPr>
            <a:xfrm>
              <a:off x="2594878" y="7098111"/>
              <a:ext cx="16821" cy="38112"/>
            </a:xfrm>
            <a:custGeom>
              <a:avLst/>
              <a:gdLst/>
              <a:ahLst/>
              <a:cxnLst/>
              <a:rect l="0" t="0" r="0" b="0"/>
              <a:pathLst>
                <a:path w="16821" h="38112">
                  <a:moveTo>
                    <a:pt x="11532" y="0"/>
                  </a:moveTo>
                  <a:lnTo>
                    <a:pt x="16821" y="0"/>
                  </a:lnTo>
                  <a:lnTo>
                    <a:pt x="16821" y="5029"/>
                  </a:lnTo>
                  <a:lnTo>
                    <a:pt x="16625" y="5029"/>
                  </a:lnTo>
                  <a:cubicBezTo>
                    <a:pt x="16192" y="7074"/>
                    <a:pt x="15849" y="9131"/>
                    <a:pt x="15278" y="11023"/>
                  </a:cubicBezTo>
                  <a:lnTo>
                    <a:pt x="12052" y="21539"/>
                  </a:lnTo>
                  <a:lnTo>
                    <a:pt x="16821" y="21539"/>
                  </a:lnTo>
                  <a:lnTo>
                    <a:pt x="16821" y="27444"/>
                  </a:lnTo>
                  <a:lnTo>
                    <a:pt x="10719" y="27444"/>
                  </a:lnTo>
                  <a:lnTo>
                    <a:pt x="7327" y="38112"/>
                  </a:lnTo>
                  <a:lnTo>
                    <a:pt x="0" y="38112"/>
                  </a:lnTo>
                  <a:lnTo>
                    <a:pt x="1153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5" name="Shape 63"/>
            <p:cNvSpPr/>
            <p:nvPr/>
          </p:nvSpPr>
          <p:spPr>
            <a:xfrm>
              <a:off x="2611700" y="7098111"/>
              <a:ext cx="16973" cy="38112"/>
            </a:xfrm>
            <a:custGeom>
              <a:avLst/>
              <a:gdLst/>
              <a:ahLst/>
              <a:cxnLst/>
              <a:rect l="0" t="0" r="0" b="0"/>
              <a:pathLst>
                <a:path w="16973" h="38112">
                  <a:moveTo>
                    <a:pt x="0" y="0"/>
                  </a:moveTo>
                  <a:lnTo>
                    <a:pt x="5442" y="0"/>
                  </a:lnTo>
                  <a:lnTo>
                    <a:pt x="16973" y="38112"/>
                  </a:lnTo>
                  <a:lnTo>
                    <a:pt x="9442" y="38112"/>
                  </a:lnTo>
                  <a:lnTo>
                    <a:pt x="6153" y="27444"/>
                  </a:lnTo>
                  <a:lnTo>
                    <a:pt x="0" y="27444"/>
                  </a:lnTo>
                  <a:lnTo>
                    <a:pt x="0" y="21539"/>
                  </a:lnTo>
                  <a:lnTo>
                    <a:pt x="4769" y="21539"/>
                  </a:lnTo>
                  <a:lnTo>
                    <a:pt x="1594" y="11023"/>
                  </a:lnTo>
                  <a:cubicBezTo>
                    <a:pt x="1022" y="9131"/>
                    <a:pt x="615" y="7074"/>
                    <a:pt x="260" y="5029"/>
                  </a:cubicBezTo>
                  <a:lnTo>
                    <a:pt x="0" y="502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6" name="Shape 64"/>
            <p:cNvSpPr/>
            <p:nvPr/>
          </p:nvSpPr>
          <p:spPr>
            <a:xfrm>
              <a:off x="1847934" y="6991617"/>
              <a:ext cx="44755" cy="52692"/>
            </a:xfrm>
            <a:custGeom>
              <a:avLst/>
              <a:gdLst/>
              <a:ahLst/>
              <a:cxnLst/>
              <a:rect l="0" t="0" r="0" b="0"/>
              <a:pathLst>
                <a:path w="44755" h="52692">
                  <a:moveTo>
                    <a:pt x="0" y="0"/>
                  </a:moveTo>
                  <a:lnTo>
                    <a:pt x="11938" y="0"/>
                  </a:lnTo>
                  <a:lnTo>
                    <a:pt x="11938" y="32627"/>
                  </a:lnTo>
                  <a:cubicBezTo>
                    <a:pt x="11938" y="39929"/>
                    <a:pt x="13309" y="42570"/>
                    <a:pt x="19317" y="42570"/>
                  </a:cubicBezTo>
                  <a:cubicBezTo>
                    <a:pt x="22796" y="42570"/>
                    <a:pt x="27254" y="41199"/>
                    <a:pt x="32727" y="39103"/>
                  </a:cubicBezTo>
                  <a:lnTo>
                    <a:pt x="32727" y="0"/>
                  </a:lnTo>
                  <a:lnTo>
                    <a:pt x="44755" y="0"/>
                  </a:lnTo>
                  <a:lnTo>
                    <a:pt x="44755" y="51321"/>
                  </a:lnTo>
                  <a:lnTo>
                    <a:pt x="33185" y="51321"/>
                  </a:lnTo>
                  <a:lnTo>
                    <a:pt x="33185" y="47219"/>
                  </a:lnTo>
                  <a:cubicBezTo>
                    <a:pt x="27076" y="50495"/>
                    <a:pt x="21336" y="52692"/>
                    <a:pt x="15405" y="52692"/>
                  </a:cubicBezTo>
                  <a:cubicBezTo>
                    <a:pt x="2006" y="52692"/>
                    <a:pt x="0" y="43205"/>
                    <a:pt x="0" y="32627"/>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7" name="Shape 42222"/>
            <p:cNvSpPr/>
            <p:nvPr/>
          </p:nvSpPr>
          <p:spPr>
            <a:xfrm>
              <a:off x="1783443" y="6991617"/>
              <a:ext cx="12116" cy="51321"/>
            </a:xfrm>
            <a:custGeom>
              <a:avLst/>
              <a:gdLst/>
              <a:ahLst/>
              <a:cxnLst/>
              <a:rect l="0" t="0" r="0" b="0"/>
              <a:pathLst>
                <a:path w="12116" h="51321">
                  <a:moveTo>
                    <a:pt x="0" y="0"/>
                  </a:moveTo>
                  <a:lnTo>
                    <a:pt x="12116" y="0"/>
                  </a:lnTo>
                  <a:lnTo>
                    <a:pt x="12116" y="51321"/>
                  </a:lnTo>
                  <a:lnTo>
                    <a:pt x="0" y="5132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8" name="Shape 66"/>
            <p:cNvSpPr/>
            <p:nvPr/>
          </p:nvSpPr>
          <p:spPr>
            <a:xfrm>
              <a:off x="1941507" y="6990334"/>
              <a:ext cx="23153" cy="53403"/>
            </a:xfrm>
            <a:custGeom>
              <a:avLst/>
              <a:gdLst/>
              <a:ahLst/>
              <a:cxnLst/>
              <a:rect l="0" t="0" r="0" b="0"/>
              <a:pathLst>
                <a:path w="23153" h="53403">
                  <a:moveTo>
                    <a:pt x="23152" y="0"/>
                  </a:moveTo>
                  <a:lnTo>
                    <a:pt x="23153" y="0"/>
                  </a:lnTo>
                  <a:lnTo>
                    <a:pt x="23153" y="9665"/>
                  </a:lnTo>
                  <a:lnTo>
                    <a:pt x="23152" y="9665"/>
                  </a:lnTo>
                  <a:cubicBezTo>
                    <a:pt x="13500" y="9665"/>
                    <a:pt x="12027" y="16231"/>
                    <a:pt x="12027" y="22060"/>
                  </a:cubicBezTo>
                  <a:lnTo>
                    <a:pt x="12027" y="22885"/>
                  </a:lnTo>
                  <a:lnTo>
                    <a:pt x="23153" y="22885"/>
                  </a:lnTo>
                  <a:lnTo>
                    <a:pt x="23153" y="30721"/>
                  </a:lnTo>
                  <a:lnTo>
                    <a:pt x="11950" y="30721"/>
                  </a:lnTo>
                  <a:lnTo>
                    <a:pt x="11950" y="31624"/>
                  </a:lnTo>
                  <a:cubicBezTo>
                    <a:pt x="11950" y="35370"/>
                    <a:pt x="12220" y="38450"/>
                    <a:pt x="14063" y="40593"/>
                  </a:cubicBezTo>
                  <a:lnTo>
                    <a:pt x="23153" y="43228"/>
                  </a:lnTo>
                  <a:lnTo>
                    <a:pt x="23153" y="53403"/>
                  </a:lnTo>
                  <a:lnTo>
                    <a:pt x="5596" y="48161"/>
                  </a:lnTo>
                  <a:cubicBezTo>
                    <a:pt x="1642" y="44126"/>
                    <a:pt x="0" y="37833"/>
                    <a:pt x="0" y="28804"/>
                  </a:cubicBezTo>
                  <a:lnTo>
                    <a:pt x="0" y="25616"/>
                  </a:lnTo>
                  <a:cubicBezTo>
                    <a:pt x="0" y="8395"/>
                    <a:pt x="7836"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49" name="Shape 67"/>
            <p:cNvSpPr/>
            <p:nvPr/>
          </p:nvSpPr>
          <p:spPr>
            <a:xfrm>
              <a:off x="1695064" y="6990334"/>
              <a:ext cx="39014" cy="53873"/>
            </a:xfrm>
            <a:custGeom>
              <a:avLst/>
              <a:gdLst/>
              <a:ahLst/>
              <a:cxnLst/>
              <a:rect l="0" t="0" r="0" b="0"/>
              <a:pathLst>
                <a:path w="39014" h="53873">
                  <a:moveTo>
                    <a:pt x="20510" y="0"/>
                  </a:moveTo>
                  <a:cubicBezTo>
                    <a:pt x="26339" y="0"/>
                    <a:pt x="33998" y="1194"/>
                    <a:pt x="36550" y="2019"/>
                  </a:cubicBezTo>
                  <a:lnTo>
                    <a:pt x="36550" y="10389"/>
                  </a:lnTo>
                  <a:cubicBezTo>
                    <a:pt x="30810" y="9843"/>
                    <a:pt x="25158" y="9487"/>
                    <a:pt x="20701" y="9487"/>
                  </a:cubicBezTo>
                  <a:cubicBezTo>
                    <a:pt x="14491" y="9487"/>
                    <a:pt x="11849" y="10020"/>
                    <a:pt x="11849" y="13678"/>
                  </a:cubicBezTo>
                  <a:cubicBezTo>
                    <a:pt x="11849" y="16955"/>
                    <a:pt x="13677" y="17882"/>
                    <a:pt x="19964" y="20333"/>
                  </a:cubicBezTo>
                  <a:lnTo>
                    <a:pt x="24066" y="21984"/>
                  </a:lnTo>
                  <a:cubicBezTo>
                    <a:pt x="35090" y="26442"/>
                    <a:pt x="38938" y="29909"/>
                    <a:pt x="39014" y="38380"/>
                  </a:cubicBezTo>
                  <a:cubicBezTo>
                    <a:pt x="39014" y="48044"/>
                    <a:pt x="32537" y="53873"/>
                    <a:pt x="18237" y="53873"/>
                  </a:cubicBezTo>
                  <a:cubicBezTo>
                    <a:pt x="11125" y="53873"/>
                    <a:pt x="3010" y="52604"/>
                    <a:pt x="723" y="51867"/>
                  </a:cubicBezTo>
                  <a:lnTo>
                    <a:pt x="723" y="43294"/>
                  </a:lnTo>
                  <a:cubicBezTo>
                    <a:pt x="3378" y="43485"/>
                    <a:pt x="11125" y="44488"/>
                    <a:pt x="17690" y="44488"/>
                  </a:cubicBezTo>
                  <a:cubicBezTo>
                    <a:pt x="25158" y="44488"/>
                    <a:pt x="27153" y="42749"/>
                    <a:pt x="27153" y="39116"/>
                  </a:cubicBezTo>
                  <a:cubicBezTo>
                    <a:pt x="27153" y="35561"/>
                    <a:pt x="25615" y="34634"/>
                    <a:pt x="18046" y="31624"/>
                  </a:cubicBezTo>
                  <a:lnTo>
                    <a:pt x="14135" y="30099"/>
                  </a:lnTo>
                  <a:cubicBezTo>
                    <a:pt x="4470" y="26264"/>
                    <a:pt x="0" y="21882"/>
                    <a:pt x="0" y="13945"/>
                  </a:cubicBezTo>
                  <a:cubicBezTo>
                    <a:pt x="0" y="3658"/>
                    <a:pt x="6832" y="0"/>
                    <a:pt x="20510"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0" name="Shape 68"/>
            <p:cNvSpPr/>
            <p:nvPr/>
          </p:nvSpPr>
          <p:spPr>
            <a:xfrm>
              <a:off x="1639768" y="6990334"/>
              <a:ext cx="44755" cy="52604"/>
            </a:xfrm>
            <a:custGeom>
              <a:avLst/>
              <a:gdLst/>
              <a:ahLst/>
              <a:cxnLst/>
              <a:rect l="0" t="0" r="0" b="0"/>
              <a:pathLst>
                <a:path w="44755" h="52604">
                  <a:moveTo>
                    <a:pt x="28346" y="0"/>
                  </a:moveTo>
                  <a:cubicBezTo>
                    <a:pt x="42824" y="0"/>
                    <a:pt x="44755" y="8395"/>
                    <a:pt x="44755" y="20054"/>
                  </a:cubicBezTo>
                  <a:lnTo>
                    <a:pt x="44755" y="52604"/>
                  </a:lnTo>
                  <a:lnTo>
                    <a:pt x="32614" y="52604"/>
                  </a:lnTo>
                  <a:lnTo>
                    <a:pt x="32614" y="20054"/>
                  </a:lnTo>
                  <a:cubicBezTo>
                    <a:pt x="32614" y="12675"/>
                    <a:pt x="31343" y="10135"/>
                    <a:pt x="25425" y="10135"/>
                  </a:cubicBezTo>
                  <a:cubicBezTo>
                    <a:pt x="21958" y="10135"/>
                    <a:pt x="17399" y="11405"/>
                    <a:pt x="11925" y="13589"/>
                  </a:cubicBezTo>
                  <a:lnTo>
                    <a:pt x="11925" y="52604"/>
                  </a:lnTo>
                  <a:lnTo>
                    <a:pt x="0" y="52604"/>
                  </a:lnTo>
                  <a:lnTo>
                    <a:pt x="0" y="1283"/>
                  </a:lnTo>
                  <a:lnTo>
                    <a:pt x="11481" y="1283"/>
                  </a:lnTo>
                  <a:lnTo>
                    <a:pt x="11481" y="5385"/>
                  </a:lnTo>
                  <a:cubicBezTo>
                    <a:pt x="17043"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1" name="Shape 69"/>
            <p:cNvSpPr/>
            <p:nvPr/>
          </p:nvSpPr>
          <p:spPr>
            <a:xfrm>
              <a:off x="1901413" y="6978574"/>
              <a:ext cx="34099" cy="65735"/>
            </a:xfrm>
            <a:custGeom>
              <a:avLst/>
              <a:gdLst/>
              <a:ahLst/>
              <a:cxnLst/>
              <a:rect l="0" t="0" r="0" b="0"/>
              <a:pathLst>
                <a:path w="34099" h="65735">
                  <a:moveTo>
                    <a:pt x="9563" y="0"/>
                  </a:moveTo>
                  <a:lnTo>
                    <a:pt x="21603" y="0"/>
                  </a:lnTo>
                  <a:lnTo>
                    <a:pt x="21603" y="13043"/>
                  </a:lnTo>
                  <a:lnTo>
                    <a:pt x="34099" y="13043"/>
                  </a:lnTo>
                  <a:lnTo>
                    <a:pt x="34099" y="22707"/>
                  </a:lnTo>
                  <a:lnTo>
                    <a:pt x="21603" y="22707"/>
                  </a:lnTo>
                  <a:lnTo>
                    <a:pt x="21603" y="50787"/>
                  </a:lnTo>
                  <a:cubicBezTo>
                    <a:pt x="21603" y="55511"/>
                    <a:pt x="21971" y="56426"/>
                    <a:pt x="26339" y="56426"/>
                  </a:cubicBezTo>
                  <a:cubicBezTo>
                    <a:pt x="28981" y="56426"/>
                    <a:pt x="32626" y="56248"/>
                    <a:pt x="34099" y="56070"/>
                  </a:cubicBezTo>
                  <a:lnTo>
                    <a:pt x="34099" y="64262"/>
                  </a:lnTo>
                  <a:cubicBezTo>
                    <a:pt x="32727" y="64643"/>
                    <a:pt x="28257" y="65735"/>
                    <a:pt x="23698" y="65735"/>
                  </a:cubicBezTo>
                  <a:cubicBezTo>
                    <a:pt x="13576" y="65735"/>
                    <a:pt x="9563" y="61722"/>
                    <a:pt x="9563" y="50965"/>
                  </a:cubicBezTo>
                  <a:lnTo>
                    <a:pt x="9563" y="22707"/>
                  </a:lnTo>
                  <a:lnTo>
                    <a:pt x="0" y="21895"/>
                  </a:lnTo>
                  <a:lnTo>
                    <a:pt x="0" y="13043"/>
                  </a:lnTo>
                  <a:lnTo>
                    <a:pt x="9563" y="13043"/>
                  </a:lnTo>
                  <a:lnTo>
                    <a:pt x="9563"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2" name="Shape 70"/>
            <p:cNvSpPr/>
            <p:nvPr/>
          </p:nvSpPr>
          <p:spPr>
            <a:xfrm>
              <a:off x="1804652" y="6978574"/>
              <a:ext cx="34099" cy="65735"/>
            </a:xfrm>
            <a:custGeom>
              <a:avLst/>
              <a:gdLst/>
              <a:ahLst/>
              <a:cxnLst/>
              <a:rect l="0" t="0" r="0" b="0"/>
              <a:pathLst>
                <a:path w="34099" h="65735">
                  <a:moveTo>
                    <a:pt x="9576" y="0"/>
                  </a:moveTo>
                  <a:lnTo>
                    <a:pt x="21603" y="0"/>
                  </a:lnTo>
                  <a:lnTo>
                    <a:pt x="21603" y="13043"/>
                  </a:lnTo>
                  <a:lnTo>
                    <a:pt x="34099" y="13043"/>
                  </a:lnTo>
                  <a:lnTo>
                    <a:pt x="34099" y="22707"/>
                  </a:lnTo>
                  <a:lnTo>
                    <a:pt x="21603" y="22707"/>
                  </a:lnTo>
                  <a:lnTo>
                    <a:pt x="21603" y="50787"/>
                  </a:lnTo>
                  <a:cubicBezTo>
                    <a:pt x="21603" y="55511"/>
                    <a:pt x="21971" y="56426"/>
                    <a:pt x="26353" y="56426"/>
                  </a:cubicBezTo>
                  <a:cubicBezTo>
                    <a:pt x="28994" y="56426"/>
                    <a:pt x="32639" y="56248"/>
                    <a:pt x="34099" y="56070"/>
                  </a:cubicBezTo>
                  <a:lnTo>
                    <a:pt x="34099" y="64262"/>
                  </a:lnTo>
                  <a:cubicBezTo>
                    <a:pt x="32728" y="64643"/>
                    <a:pt x="28270" y="65735"/>
                    <a:pt x="23711"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3" name="Shape 71"/>
            <p:cNvSpPr/>
            <p:nvPr/>
          </p:nvSpPr>
          <p:spPr>
            <a:xfrm>
              <a:off x="1739602" y="6978574"/>
              <a:ext cx="34099" cy="65735"/>
            </a:xfrm>
            <a:custGeom>
              <a:avLst/>
              <a:gdLst/>
              <a:ahLst/>
              <a:cxnLst/>
              <a:rect l="0" t="0" r="0" b="0"/>
              <a:pathLst>
                <a:path w="34099" h="65735">
                  <a:moveTo>
                    <a:pt x="9576" y="0"/>
                  </a:moveTo>
                  <a:lnTo>
                    <a:pt x="21616" y="0"/>
                  </a:lnTo>
                  <a:lnTo>
                    <a:pt x="21616" y="13043"/>
                  </a:lnTo>
                  <a:lnTo>
                    <a:pt x="34099" y="13043"/>
                  </a:lnTo>
                  <a:lnTo>
                    <a:pt x="34099" y="22707"/>
                  </a:lnTo>
                  <a:lnTo>
                    <a:pt x="21616" y="22707"/>
                  </a:lnTo>
                  <a:lnTo>
                    <a:pt x="21616" y="50787"/>
                  </a:lnTo>
                  <a:cubicBezTo>
                    <a:pt x="21616" y="55511"/>
                    <a:pt x="21972" y="56426"/>
                    <a:pt x="26353" y="56426"/>
                  </a:cubicBezTo>
                  <a:cubicBezTo>
                    <a:pt x="28994" y="56426"/>
                    <a:pt x="32639" y="56248"/>
                    <a:pt x="34099" y="56070"/>
                  </a:cubicBezTo>
                  <a:lnTo>
                    <a:pt x="34099" y="64262"/>
                  </a:lnTo>
                  <a:cubicBezTo>
                    <a:pt x="32728" y="64643"/>
                    <a:pt x="28270" y="65735"/>
                    <a:pt x="23699" y="65735"/>
                  </a:cubicBezTo>
                  <a:cubicBezTo>
                    <a:pt x="13589" y="65735"/>
                    <a:pt x="9576" y="61722"/>
                    <a:pt x="9576" y="50965"/>
                  </a:cubicBezTo>
                  <a:lnTo>
                    <a:pt x="9576" y="22707"/>
                  </a:lnTo>
                  <a:lnTo>
                    <a:pt x="0" y="21895"/>
                  </a:lnTo>
                  <a:lnTo>
                    <a:pt x="0" y="13043"/>
                  </a:lnTo>
                  <a:lnTo>
                    <a:pt x="9576" y="13043"/>
                  </a:lnTo>
                  <a:lnTo>
                    <a:pt x="9576"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4" name="Shape 42223"/>
            <p:cNvSpPr/>
            <p:nvPr/>
          </p:nvSpPr>
          <p:spPr>
            <a:xfrm>
              <a:off x="1613161" y="6975209"/>
              <a:ext cx="12764" cy="67729"/>
            </a:xfrm>
            <a:custGeom>
              <a:avLst/>
              <a:gdLst/>
              <a:ahLst/>
              <a:cxnLst/>
              <a:rect l="0" t="0" r="0" b="0"/>
              <a:pathLst>
                <a:path w="12764" h="67729">
                  <a:moveTo>
                    <a:pt x="0" y="0"/>
                  </a:moveTo>
                  <a:lnTo>
                    <a:pt x="12764" y="0"/>
                  </a:lnTo>
                  <a:lnTo>
                    <a:pt x="12764" y="67729"/>
                  </a:lnTo>
                  <a:lnTo>
                    <a:pt x="0" y="67729"/>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5" name="Shape 42224"/>
            <p:cNvSpPr/>
            <p:nvPr/>
          </p:nvSpPr>
          <p:spPr>
            <a:xfrm>
              <a:off x="1783342" y="6972097"/>
              <a:ext cx="12395" cy="11582"/>
            </a:xfrm>
            <a:custGeom>
              <a:avLst/>
              <a:gdLst/>
              <a:ahLst/>
              <a:cxnLst/>
              <a:rect l="0" t="0" r="0" b="0"/>
              <a:pathLst>
                <a:path w="12395" h="11582">
                  <a:moveTo>
                    <a:pt x="0" y="0"/>
                  </a:moveTo>
                  <a:lnTo>
                    <a:pt x="12395" y="0"/>
                  </a:lnTo>
                  <a:lnTo>
                    <a:pt x="12395" y="11582"/>
                  </a:lnTo>
                  <a:lnTo>
                    <a:pt x="0" y="11582"/>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6" name="Shape 74"/>
            <p:cNvSpPr/>
            <p:nvPr/>
          </p:nvSpPr>
          <p:spPr>
            <a:xfrm>
              <a:off x="1964660" y="7033083"/>
              <a:ext cx="20967" cy="11226"/>
            </a:xfrm>
            <a:custGeom>
              <a:avLst/>
              <a:gdLst/>
              <a:ahLst/>
              <a:cxnLst/>
              <a:rect l="0" t="0" r="0" b="0"/>
              <a:pathLst>
                <a:path w="20967" h="11226">
                  <a:moveTo>
                    <a:pt x="20967" y="0"/>
                  </a:moveTo>
                  <a:lnTo>
                    <a:pt x="20967" y="9030"/>
                  </a:lnTo>
                  <a:cubicBezTo>
                    <a:pt x="17132" y="9944"/>
                    <a:pt x="10489" y="11226"/>
                    <a:pt x="1917" y="11226"/>
                  </a:cubicBezTo>
                  <a:lnTo>
                    <a:pt x="0" y="10654"/>
                  </a:lnTo>
                  <a:lnTo>
                    <a:pt x="0" y="480"/>
                  </a:lnTo>
                  <a:lnTo>
                    <a:pt x="2463" y="1194"/>
                  </a:lnTo>
                  <a:cubicBezTo>
                    <a:pt x="7848" y="1194"/>
                    <a:pt x="14223" y="647"/>
                    <a:pt x="20967"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7" name="Shape 75"/>
            <p:cNvSpPr/>
            <p:nvPr/>
          </p:nvSpPr>
          <p:spPr>
            <a:xfrm>
              <a:off x="1964660" y="6990334"/>
              <a:ext cx="23151" cy="30721"/>
            </a:xfrm>
            <a:custGeom>
              <a:avLst/>
              <a:gdLst/>
              <a:ahLst/>
              <a:cxnLst/>
              <a:rect l="0" t="0" r="0" b="0"/>
              <a:pathLst>
                <a:path w="23151" h="30721">
                  <a:moveTo>
                    <a:pt x="0" y="0"/>
                  </a:moveTo>
                  <a:lnTo>
                    <a:pt x="18000" y="7507"/>
                  </a:lnTo>
                  <a:cubicBezTo>
                    <a:pt x="21647" y="12236"/>
                    <a:pt x="23151" y="18917"/>
                    <a:pt x="23151" y="26721"/>
                  </a:cubicBezTo>
                  <a:lnTo>
                    <a:pt x="23151" y="30721"/>
                  </a:lnTo>
                  <a:lnTo>
                    <a:pt x="0" y="30721"/>
                  </a:lnTo>
                  <a:lnTo>
                    <a:pt x="0" y="22885"/>
                  </a:lnTo>
                  <a:lnTo>
                    <a:pt x="11125" y="22885"/>
                  </a:lnTo>
                  <a:lnTo>
                    <a:pt x="11125" y="22060"/>
                  </a:lnTo>
                  <a:cubicBezTo>
                    <a:pt x="11125" y="19100"/>
                    <a:pt x="10826" y="16002"/>
                    <a:pt x="9286" y="13643"/>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8" name="Shape 76"/>
            <p:cNvSpPr/>
            <p:nvPr/>
          </p:nvSpPr>
          <p:spPr>
            <a:xfrm>
              <a:off x="2014748" y="6990334"/>
              <a:ext cx="23164" cy="53975"/>
            </a:xfrm>
            <a:custGeom>
              <a:avLst/>
              <a:gdLst/>
              <a:ahLst/>
              <a:cxnLst/>
              <a:rect l="0" t="0" r="0" b="0"/>
              <a:pathLst>
                <a:path w="23164" h="53975">
                  <a:moveTo>
                    <a:pt x="23152" y="0"/>
                  </a:moveTo>
                  <a:lnTo>
                    <a:pt x="23164" y="4"/>
                  </a:lnTo>
                  <a:lnTo>
                    <a:pt x="23164" y="10305"/>
                  </a:lnTo>
                  <a:lnTo>
                    <a:pt x="23152" y="10300"/>
                  </a:lnTo>
                  <a:cubicBezTo>
                    <a:pt x="15404"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59" name="Shape 77"/>
            <p:cNvSpPr/>
            <p:nvPr/>
          </p:nvSpPr>
          <p:spPr>
            <a:xfrm>
              <a:off x="2037913"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4" y="35010"/>
                    <a:pt x="11214" y="30095"/>
                  </a:cubicBezTo>
                  <a:lnTo>
                    <a:pt x="11214" y="23784"/>
                  </a:lnTo>
                  <a:cubicBezTo>
                    <a:pt x="11214"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0" name="Shape 78"/>
            <p:cNvSpPr/>
            <p:nvPr/>
          </p:nvSpPr>
          <p:spPr>
            <a:xfrm>
              <a:off x="2176101" y="6990334"/>
              <a:ext cx="23158" cy="53404"/>
            </a:xfrm>
            <a:custGeom>
              <a:avLst/>
              <a:gdLst/>
              <a:ahLst/>
              <a:cxnLst/>
              <a:rect l="0" t="0" r="0" b="0"/>
              <a:pathLst>
                <a:path w="23158" h="53404">
                  <a:moveTo>
                    <a:pt x="23152" y="0"/>
                  </a:moveTo>
                  <a:lnTo>
                    <a:pt x="23158" y="2"/>
                  </a:lnTo>
                  <a:lnTo>
                    <a:pt x="23158" y="9668"/>
                  </a:lnTo>
                  <a:lnTo>
                    <a:pt x="23152" y="9665"/>
                  </a:lnTo>
                  <a:cubicBezTo>
                    <a:pt x="13501" y="9665"/>
                    <a:pt x="12040" y="16231"/>
                    <a:pt x="12040" y="22060"/>
                  </a:cubicBezTo>
                  <a:lnTo>
                    <a:pt x="12040" y="22885"/>
                  </a:lnTo>
                  <a:lnTo>
                    <a:pt x="23158" y="22885"/>
                  </a:lnTo>
                  <a:lnTo>
                    <a:pt x="23158" y="30721"/>
                  </a:lnTo>
                  <a:lnTo>
                    <a:pt x="11951" y="30721"/>
                  </a:lnTo>
                  <a:lnTo>
                    <a:pt x="11951" y="31624"/>
                  </a:lnTo>
                  <a:cubicBezTo>
                    <a:pt x="11951" y="35370"/>
                    <a:pt x="12224" y="38450"/>
                    <a:pt x="14069" y="40593"/>
                  </a:cubicBezTo>
                  <a:lnTo>
                    <a:pt x="23158" y="43229"/>
                  </a:lnTo>
                  <a:lnTo>
                    <a:pt x="23158" y="53404"/>
                  </a:lnTo>
                  <a:lnTo>
                    <a:pt x="5596" y="48161"/>
                  </a:lnTo>
                  <a:cubicBezTo>
                    <a:pt x="1642" y="44126"/>
                    <a:pt x="0" y="37833"/>
                    <a:pt x="0" y="28804"/>
                  </a:cubicBezTo>
                  <a:lnTo>
                    <a:pt x="0" y="25616"/>
                  </a:lnTo>
                  <a:cubicBezTo>
                    <a:pt x="0" y="8395"/>
                    <a:pt x="7849"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1" name="Shape 79"/>
            <p:cNvSpPr/>
            <p:nvPr/>
          </p:nvSpPr>
          <p:spPr>
            <a:xfrm>
              <a:off x="2123447" y="6975209"/>
              <a:ext cx="53239" cy="67729"/>
            </a:xfrm>
            <a:custGeom>
              <a:avLst/>
              <a:gdLst/>
              <a:ahLst/>
              <a:cxnLst/>
              <a:rect l="0" t="0" r="0" b="0"/>
              <a:pathLst>
                <a:path w="53239" h="67729">
                  <a:moveTo>
                    <a:pt x="0" y="0"/>
                  </a:moveTo>
                  <a:lnTo>
                    <a:pt x="53239" y="0"/>
                  </a:lnTo>
                  <a:lnTo>
                    <a:pt x="53239" y="10579"/>
                  </a:lnTo>
                  <a:lnTo>
                    <a:pt x="32995" y="10579"/>
                  </a:lnTo>
                  <a:lnTo>
                    <a:pt x="32995" y="67729"/>
                  </a:lnTo>
                  <a:lnTo>
                    <a:pt x="20244" y="67729"/>
                  </a:lnTo>
                  <a:lnTo>
                    <a:pt x="20244" y="10579"/>
                  </a:lnTo>
                  <a:lnTo>
                    <a:pt x="0" y="10579"/>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2" name="Shape 80"/>
            <p:cNvSpPr/>
            <p:nvPr/>
          </p:nvSpPr>
          <p:spPr>
            <a:xfrm>
              <a:off x="2065853" y="6970738"/>
              <a:ext cx="34468" cy="72199"/>
            </a:xfrm>
            <a:custGeom>
              <a:avLst/>
              <a:gdLst/>
              <a:ahLst/>
              <a:cxnLst/>
              <a:rect l="0" t="0" r="0" b="0"/>
              <a:pathLst>
                <a:path w="34468" h="72199">
                  <a:moveTo>
                    <a:pt x="23444" y="0"/>
                  </a:moveTo>
                  <a:cubicBezTo>
                    <a:pt x="27711" y="0"/>
                    <a:pt x="31737" y="736"/>
                    <a:pt x="34468" y="1460"/>
                  </a:cubicBezTo>
                  <a:lnTo>
                    <a:pt x="34468" y="9119"/>
                  </a:lnTo>
                  <a:cubicBezTo>
                    <a:pt x="31915" y="9030"/>
                    <a:pt x="29096" y="8851"/>
                    <a:pt x="26454" y="8851"/>
                  </a:cubicBezTo>
                  <a:cubicBezTo>
                    <a:pt x="21437" y="8851"/>
                    <a:pt x="21158" y="10846"/>
                    <a:pt x="21158" y="16142"/>
                  </a:cubicBezTo>
                  <a:lnTo>
                    <a:pt x="21158" y="20879"/>
                  </a:lnTo>
                  <a:lnTo>
                    <a:pt x="34277" y="20879"/>
                  </a:lnTo>
                  <a:lnTo>
                    <a:pt x="34277" y="30543"/>
                  </a:lnTo>
                  <a:lnTo>
                    <a:pt x="21158" y="30543"/>
                  </a:lnTo>
                  <a:lnTo>
                    <a:pt x="21158" y="72199"/>
                  </a:lnTo>
                  <a:lnTo>
                    <a:pt x="9030" y="72199"/>
                  </a:lnTo>
                  <a:lnTo>
                    <a:pt x="9030" y="30543"/>
                  </a:lnTo>
                  <a:lnTo>
                    <a:pt x="0" y="29731"/>
                  </a:lnTo>
                  <a:lnTo>
                    <a:pt x="0" y="20879"/>
                  </a:lnTo>
                  <a:lnTo>
                    <a:pt x="9030" y="20879"/>
                  </a:lnTo>
                  <a:lnTo>
                    <a:pt x="9030" y="15951"/>
                  </a:lnTo>
                  <a:cubicBezTo>
                    <a:pt x="9030" y="6565"/>
                    <a:pt x="11684" y="0"/>
                    <a:pt x="23444"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3" name="Shape 81"/>
            <p:cNvSpPr/>
            <p:nvPr/>
          </p:nvSpPr>
          <p:spPr>
            <a:xfrm>
              <a:off x="2199260" y="7033083"/>
              <a:ext cx="20962" cy="11226"/>
            </a:xfrm>
            <a:custGeom>
              <a:avLst/>
              <a:gdLst/>
              <a:ahLst/>
              <a:cxnLst/>
              <a:rect l="0" t="0" r="0" b="0"/>
              <a:pathLst>
                <a:path w="20962" h="11226">
                  <a:moveTo>
                    <a:pt x="20962" y="0"/>
                  </a:moveTo>
                  <a:lnTo>
                    <a:pt x="20962" y="9030"/>
                  </a:lnTo>
                  <a:cubicBezTo>
                    <a:pt x="17126" y="9944"/>
                    <a:pt x="10485" y="11226"/>
                    <a:pt x="1912" y="11226"/>
                  </a:cubicBezTo>
                  <a:lnTo>
                    <a:pt x="0" y="10656"/>
                  </a:lnTo>
                  <a:lnTo>
                    <a:pt x="0" y="481"/>
                  </a:lnTo>
                  <a:lnTo>
                    <a:pt x="2458" y="1194"/>
                  </a:lnTo>
                  <a:cubicBezTo>
                    <a:pt x="7843" y="1194"/>
                    <a:pt x="14231" y="647"/>
                    <a:pt x="2096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4" name="Shape 82"/>
            <p:cNvSpPr/>
            <p:nvPr/>
          </p:nvSpPr>
          <p:spPr>
            <a:xfrm>
              <a:off x="2199260" y="6990336"/>
              <a:ext cx="23146" cy="30719"/>
            </a:xfrm>
            <a:custGeom>
              <a:avLst/>
              <a:gdLst/>
              <a:ahLst/>
              <a:cxnLst/>
              <a:rect l="0" t="0" r="0" b="0"/>
              <a:pathLst>
                <a:path w="23146" h="30719">
                  <a:moveTo>
                    <a:pt x="0" y="0"/>
                  </a:moveTo>
                  <a:lnTo>
                    <a:pt x="17994" y="7505"/>
                  </a:lnTo>
                  <a:cubicBezTo>
                    <a:pt x="21641" y="12234"/>
                    <a:pt x="23146" y="18914"/>
                    <a:pt x="23146" y="26719"/>
                  </a:cubicBezTo>
                  <a:lnTo>
                    <a:pt x="23146" y="30719"/>
                  </a:lnTo>
                  <a:lnTo>
                    <a:pt x="0" y="30719"/>
                  </a:lnTo>
                  <a:lnTo>
                    <a:pt x="0" y="22883"/>
                  </a:lnTo>
                  <a:lnTo>
                    <a:pt x="11119" y="22883"/>
                  </a:lnTo>
                  <a:lnTo>
                    <a:pt x="11119" y="22058"/>
                  </a:lnTo>
                  <a:cubicBezTo>
                    <a:pt x="11119" y="19098"/>
                    <a:pt x="10824" y="16000"/>
                    <a:pt x="9285" y="13641"/>
                  </a:cubicBezTo>
                  <a:lnTo>
                    <a:pt x="0" y="9665"/>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5" name="Shape 83"/>
            <p:cNvSpPr/>
            <p:nvPr/>
          </p:nvSpPr>
          <p:spPr>
            <a:xfrm>
              <a:off x="2392853" y="6990334"/>
              <a:ext cx="23164" cy="53975"/>
            </a:xfrm>
            <a:custGeom>
              <a:avLst/>
              <a:gdLst/>
              <a:ahLst/>
              <a:cxnLst/>
              <a:rect l="0" t="0" r="0" b="0"/>
              <a:pathLst>
                <a:path w="23164" h="53975">
                  <a:moveTo>
                    <a:pt x="23152" y="0"/>
                  </a:moveTo>
                  <a:lnTo>
                    <a:pt x="23164" y="4"/>
                  </a:lnTo>
                  <a:lnTo>
                    <a:pt x="23164" y="10305"/>
                  </a:lnTo>
                  <a:lnTo>
                    <a:pt x="23152" y="10300"/>
                  </a:lnTo>
                  <a:cubicBezTo>
                    <a:pt x="15405" y="10300"/>
                    <a:pt x="11950" y="13945"/>
                    <a:pt x="11950" y="23788"/>
                  </a:cubicBezTo>
                  <a:lnTo>
                    <a:pt x="11950" y="30099"/>
                  </a:lnTo>
                  <a:cubicBezTo>
                    <a:pt x="11950" y="39929"/>
                    <a:pt x="15316" y="43663"/>
                    <a:pt x="23152" y="43663"/>
                  </a:cubicBezTo>
                  <a:lnTo>
                    <a:pt x="23164" y="43659"/>
                  </a:lnTo>
                  <a:lnTo>
                    <a:pt x="23164" y="53971"/>
                  </a:lnTo>
                  <a:lnTo>
                    <a:pt x="23152" y="53975"/>
                  </a:lnTo>
                  <a:cubicBezTo>
                    <a:pt x="8217" y="53975"/>
                    <a:pt x="0" y="46304"/>
                    <a:pt x="0" y="30099"/>
                  </a:cubicBezTo>
                  <a:lnTo>
                    <a:pt x="0" y="23788"/>
                  </a:lnTo>
                  <a:cubicBezTo>
                    <a:pt x="0" y="7658"/>
                    <a:pt x="8217"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6" name="Shape 84"/>
            <p:cNvSpPr/>
            <p:nvPr/>
          </p:nvSpPr>
          <p:spPr>
            <a:xfrm>
              <a:off x="2337099" y="6990334"/>
              <a:ext cx="44755" cy="52604"/>
            </a:xfrm>
            <a:custGeom>
              <a:avLst/>
              <a:gdLst/>
              <a:ahLst/>
              <a:cxnLst/>
              <a:rect l="0" t="0" r="0" b="0"/>
              <a:pathLst>
                <a:path w="44755" h="52604">
                  <a:moveTo>
                    <a:pt x="28346" y="0"/>
                  </a:moveTo>
                  <a:cubicBezTo>
                    <a:pt x="42850" y="0"/>
                    <a:pt x="44755" y="8395"/>
                    <a:pt x="44755" y="20054"/>
                  </a:cubicBezTo>
                  <a:lnTo>
                    <a:pt x="44755" y="52604"/>
                  </a:lnTo>
                  <a:lnTo>
                    <a:pt x="32627" y="52604"/>
                  </a:lnTo>
                  <a:lnTo>
                    <a:pt x="32627" y="20054"/>
                  </a:lnTo>
                  <a:cubicBezTo>
                    <a:pt x="32627" y="12675"/>
                    <a:pt x="31356" y="10135"/>
                    <a:pt x="25438" y="10135"/>
                  </a:cubicBezTo>
                  <a:cubicBezTo>
                    <a:pt x="21972" y="10135"/>
                    <a:pt x="17412" y="11405"/>
                    <a:pt x="11938" y="13589"/>
                  </a:cubicBezTo>
                  <a:lnTo>
                    <a:pt x="11938" y="52604"/>
                  </a:lnTo>
                  <a:lnTo>
                    <a:pt x="0" y="52604"/>
                  </a:lnTo>
                  <a:lnTo>
                    <a:pt x="0" y="1283"/>
                  </a:lnTo>
                  <a:lnTo>
                    <a:pt x="11494" y="1283"/>
                  </a:lnTo>
                  <a:lnTo>
                    <a:pt x="11494" y="5385"/>
                  </a:lnTo>
                  <a:cubicBezTo>
                    <a:pt x="17044" y="2198"/>
                    <a:pt x="22606" y="0"/>
                    <a:pt x="2834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7" name="Shape 85"/>
            <p:cNvSpPr/>
            <p:nvPr/>
          </p:nvSpPr>
          <p:spPr>
            <a:xfrm>
              <a:off x="2231499" y="6990334"/>
              <a:ext cx="37478" cy="53975"/>
            </a:xfrm>
            <a:custGeom>
              <a:avLst/>
              <a:gdLst/>
              <a:ahLst/>
              <a:cxnLst/>
              <a:rect l="0" t="0" r="0" b="0"/>
              <a:pathLst>
                <a:path w="37478" h="53975">
                  <a:moveTo>
                    <a:pt x="21616" y="0"/>
                  </a:moveTo>
                  <a:cubicBezTo>
                    <a:pt x="29464" y="0"/>
                    <a:pt x="35103" y="1194"/>
                    <a:pt x="37478" y="1918"/>
                  </a:cubicBezTo>
                  <a:lnTo>
                    <a:pt x="37478" y="11037"/>
                  </a:lnTo>
                  <a:cubicBezTo>
                    <a:pt x="31014" y="10491"/>
                    <a:pt x="26531" y="10211"/>
                    <a:pt x="23711" y="10211"/>
                  </a:cubicBezTo>
                  <a:cubicBezTo>
                    <a:pt x="16231" y="10211"/>
                    <a:pt x="12040" y="12586"/>
                    <a:pt x="12040" y="23711"/>
                  </a:cubicBezTo>
                  <a:lnTo>
                    <a:pt x="12040" y="30176"/>
                  </a:lnTo>
                  <a:cubicBezTo>
                    <a:pt x="12040" y="41211"/>
                    <a:pt x="16231" y="43752"/>
                    <a:pt x="23711" y="43752"/>
                  </a:cubicBezTo>
                  <a:cubicBezTo>
                    <a:pt x="26531" y="43752"/>
                    <a:pt x="31014" y="43485"/>
                    <a:pt x="37478" y="42939"/>
                  </a:cubicBezTo>
                  <a:lnTo>
                    <a:pt x="37478" y="52057"/>
                  </a:lnTo>
                  <a:cubicBezTo>
                    <a:pt x="35103" y="52693"/>
                    <a:pt x="29464" y="53975"/>
                    <a:pt x="21616" y="53975"/>
                  </a:cubicBezTo>
                  <a:cubicBezTo>
                    <a:pt x="6845" y="53975"/>
                    <a:pt x="0" y="45581"/>
                    <a:pt x="0" y="30176"/>
                  </a:cubicBezTo>
                  <a:lnTo>
                    <a:pt x="0" y="23711"/>
                  </a:lnTo>
                  <a:cubicBezTo>
                    <a:pt x="0" y="8027"/>
                    <a:pt x="6845" y="0"/>
                    <a:pt x="21616"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8" name="Shape 86"/>
            <p:cNvSpPr/>
            <p:nvPr/>
          </p:nvSpPr>
          <p:spPr>
            <a:xfrm>
              <a:off x="2279251" y="6972110"/>
              <a:ext cx="44755" cy="70828"/>
            </a:xfrm>
            <a:custGeom>
              <a:avLst/>
              <a:gdLst/>
              <a:ahLst/>
              <a:cxnLst/>
              <a:rect l="0" t="0" r="0" b="0"/>
              <a:pathLst>
                <a:path w="44755" h="70828">
                  <a:moveTo>
                    <a:pt x="0" y="0"/>
                  </a:moveTo>
                  <a:lnTo>
                    <a:pt x="11938" y="0"/>
                  </a:lnTo>
                  <a:lnTo>
                    <a:pt x="11938" y="22047"/>
                  </a:lnTo>
                  <a:cubicBezTo>
                    <a:pt x="15494" y="20142"/>
                    <a:pt x="21324" y="18224"/>
                    <a:pt x="27889" y="18224"/>
                  </a:cubicBezTo>
                  <a:cubicBezTo>
                    <a:pt x="40551" y="18224"/>
                    <a:pt x="44755" y="25794"/>
                    <a:pt x="44755" y="38278"/>
                  </a:cubicBezTo>
                  <a:lnTo>
                    <a:pt x="44755" y="70828"/>
                  </a:lnTo>
                  <a:lnTo>
                    <a:pt x="32639" y="70828"/>
                  </a:lnTo>
                  <a:lnTo>
                    <a:pt x="32639" y="38468"/>
                  </a:lnTo>
                  <a:cubicBezTo>
                    <a:pt x="32639" y="30531"/>
                    <a:pt x="30518" y="28360"/>
                    <a:pt x="24511" y="28360"/>
                  </a:cubicBezTo>
                  <a:cubicBezTo>
                    <a:pt x="19596" y="28360"/>
                    <a:pt x="14757" y="29896"/>
                    <a:pt x="11938" y="31179"/>
                  </a:cubicBezTo>
                  <a:lnTo>
                    <a:pt x="11938" y="70828"/>
                  </a:lnTo>
                  <a:lnTo>
                    <a:pt x="0" y="70828"/>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69" name="Shape 87"/>
            <p:cNvSpPr/>
            <p:nvPr/>
          </p:nvSpPr>
          <p:spPr>
            <a:xfrm>
              <a:off x="2416017" y="6990338"/>
              <a:ext cx="23152" cy="53967"/>
            </a:xfrm>
            <a:custGeom>
              <a:avLst/>
              <a:gdLst/>
              <a:ahLst/>
              <a:cxnLst/>
              <a:rect l="0" t="0" r="0" b="0"/>
              <a:pathLst>
                <a:path w="23152" h="53967">
                  <a:moveTo>
                    <a:pt x="0" y="0"/>
                  </a:moveTo>
                  <a:lnTo>
                    <a:pt x="17180" y="5842"/>
                  </a:lnTo>
                  <a:cubicBezTo>
                    <a:pt x="21101" y="9772"/>
                    <a:pt x="23152" y="15719"/>
                    <a:pt x="23152" y="23784"/>
                  </a:cubicBezTo>
                  <a:lnTo>
                    <a:pt x="23152" y="30095"/>
                  </a:lnTo>
                  <a:cubicBezTo>
                    <a:pt x="23152" y="38198"/>
                    <a:pt x="21101" y="44166"/>
                    <a:pt x="17180" y="48110"/>
                  </a:cubicBezTo>
                  <a:lnTo>
                    <a:pt x="0" y="53967"/>
                  </a:lnTo>
                  <a:lnTo>
                    <a:pt x="0" y="43655"/>
                  </a:lnTo>
                  <a:lnTo>
                    <a:pt x="8544" y="40563"/>
                  </a:lnTo>
                  <a:cubicBezTo>
                    <a:pt x="10370" y="38402"/>
                    <a:pt x="11215" y="35010"/>
                    <a:pt x="11215" y="30095"/>
                  </a:cubicBezTo>
                  <a:lnTo>
                    <a:pt x="11215" y="23784"/>
                  </a:lnTo>
                  <a:cubicBezTo>
                    <a:pt x="11215" y="18862"/>
                    <a:pt x="10370" y="15491"/>
                    <a:pt x="8544" y="13349"/>
                  </a:cubicBezTo>
                  <a:lnTo>
                    <a:pt x="0" y="10301"/>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0" name="Shape 88"/>
            <p:cNvSpPr/>
            <p:nvPr/>
          </p:nvSpPr>
          <p:spPr>
            <a:xfrm>
              <a:off x="2474488" y="6990334"/>
              <a:ext cx="23159" cy="53975"/>
            </a:xfrm>
            <a:custGeom>
              <a:avLst/>
              <a:gdLst/>
              <a:ahLst/>
              <a:cxnLst/>
              <a:rect l="0" t="0" r="0" b="0"/>
              <a:pathLst>
                <a:path w="23159" h="53975">
                  <a:moveTo>
                    <a:pt x="23152" y="0"/>
                  </a:moveTo>
                  <a:lnTo>
                    <a:pt x="23159" y="2"/>
                  </a:lnTo>
                  <a:lnTo>
                    <a:pt x="23159" y="10302"/>
                  </a:lnTo>
                  <a:lnTo>
                    <a:pt x="23152" y="10300"/>
                  </a:lnTo>
                  <a:cubicBezTo>
                    <a:pt x="15405" y="10300"/>
                    <a:pt x="11951" y="13945"/>
                    <a:pt x="11951" y="23788"/>
                  </a:cubicBezTo>
                  <a:lnTo>
                    <a:pt x="11951" y="30099"/>
                  </a:lnTo>
                  <a:cubicBezTo>
                    <a:pt x="11951" y="39929"/>
                    <a:pt x="15317" y="43663"/>
                    <a:pt x="23152" y="43663"/>
                  </a:cubicBezTo>
                  <a:lnTo>
                    <a:pt x="23159" y="43661"/>
                  </a:lnTo>
                  <a:lnTo>
                    <a:pt x="23159" y="53973"/>
                  </a:lnTo>
                  <a:lnTo>
                    <a:pt x="23152" y="53975"/>
                  </a:lnTo>
                  <a:cubicBezTo>
                    <a:pt x="8204" y="53975"/>
                    <a:pt x="0" y="46304"/>
                    <a:pt x="0" y="30099"/>
                  </a:cubicBezTo>
                  <a:lnTo>
                    <a:pt x="0" y="23788"/>
                  </a:lnTo>
                  <a:cubicBezTo>
                    <a:pt x="0" y="7658"/>
                    <a:pt x="8204" y="0"/>
                    <a:pt x="23152" y="0"/>
                  </a:cubicBez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1" name="Shape 42225"/>
            <p:cNvSpPr/>
            <p:nvPr/>
          </p:nvSpPr>
          <p:spPr>
            <a:xfrm>
              <a:off x="2450802" y="6972097"/>
              <a:ext cx="12027" cy="70841"/>
            </a:xfrm>
            <a:custGeom>
              <a:avLst/>
              <a:gdLst/>
              <a:ahLst/>
              <a:cxnLst/>
              <a:rect l="0" t="0" r="0" b="0"/>
              <a:pathLst>
                <a:path w="12027" h="70841">
                  <a:moveTo>
                    <a:pt x="0" y="0"/>
                  </a:moveTo>
                  <a:lnTo>
                    <a:pt x="12027" y="0"/>
                  </a:lnTo>
                  <a:lnTo>
                    <a:pt x="12027" y="70841"/>
                  </a:lnTo>
                  <a:lnTo>
                    <a:pt x="0" y="70841"/>
                  </a:lnTo>
                  <a:lnTo>
                    <a:pt x="0" y="0"/>
                  </a:lnTo>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2" name="Shape 90"/>
            <p:cNvSpPr/>
            <p:nvPr/>
          </p:nvSpPr>
          <p:spPr>
            <a:xfrm>
              <a:off x="2533073" y="7052691"/>
              <a:ext cx="19514" cy="10175"/>
            </a:xfrm>
            <a:custGeom>
              <a:avLst/>
              <a:gdLst/>
              <a:ahLst/>
              <a:cxnLst/>
              <a:rect l="0" t="0" r="0" b="0"/>
              <a:pathLst>
                <a:path w="19514" h="10175">
                  <a:moveTo>
                    <a:pt x="0" y="0"/>
                  </a:moveTo>
                  <a:cubicBezTo>
                    <a:pt x="5753" y="368"/>
                    <a:pt x="13043" y="826"/>
                    <a:pt x="19342" y="826"/>
                  </a:cubicBezTo>
                  <a:lnTo>
                    <a:pt x="19514" y="784"/>
                  </a:lnTo>
                  <a:lnTo>
                    <a:pt x="19514" y="10175"/>
                  </a:lnTo>
                  <a:lnTo>
                    <a:pt x="7369" y="9346"/>
                  </a:lnTo>
                  <a:cubicBezTo>
                    <a:pt x="3677" y="8890"/>
                    <a:pt x="870" y="8388"/>
                    <a:pt x="0" y="8204"/>
                  </a:cubicBez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3" name="Shape 91"/>
            <p:cNvSpPr/>
            <p:nvPr/>
          </p:nvSpPr>
          <p:spPr>
            <a:xfrm>
              <a:off x="2530165" y="6991160"/>
              <a:ext cx="22422" cy="52047"/>
            </a:xfrm>
            <a:custGeom>
              <a:avLst/>
              <a:gdLst/>
              <a:ahLst/>
              <a:cxnLst/>
              <a:rect l="0" t="0" r="0" b="0"/>
              <a:pathLst>
                <a:path w="22422" h="52047">
                  <a:moveTo>
                    <a:pt x="22422" y="0"/>
                  </a:moveTo>
                  <a:lnTo>
                    <a:pt x="22422" y="9878"/>
                  </a:lnTo>
                  <a:lnTo>
                    <a:pt x="14540" y="12575"/>
                  </a:lnTo>
                  <a:cubicBezTo>
                    <a:pt x="12674" y="14859"/>
                    <a:pt x="12040" y="18325"/>
                    <a:pt x="12040" y="23063"/>
                  </a:cubicBezTo>
                  <a:lnTo>
                    <a:pt x="12040" y="28715"/>
                  </a:lnTo>
                  <a:cubicBezTo>
                    <a:pt x="12040" y="33864"/>
                    <a:pt x="12856" y="37284"/>
                    <a:pt x="14789" y="39415"/>
                  </a:cubicBezTo>
                  <a:lnTo>
                    <a:pt x="22422" y="41818"/>
                  </a:lnTo>
                  <a:lnTo>
                    <a:pt x="22422" y="52047"/>
                  </a:lnTo>
                  <a:lnTo>
                    <a:pt x="6159" y="46988"/>
                  </a:lnTo>
                  <a:cubicBezTo>
                    <a:pt x="2140" y="43205"/>
                    <a:pt x="0" y="37281"/>
                    <a:pt x="0" y="28715"/>
                  </a:cubicBezTo>
                  <a:lnTo>
                    <a:pt x="0" y="22961"/>
                  </a:lnTo>
                  <a:cubicBezTo>
                    <a:pt x="0" y="14853"/>
                    <a:pt x="1848" y="8906"/>
                    <a:pt x="5917" y="4986"/>
                  </a:cubicBezTo>
                  <a:lnTo>
                    <a:pt x="22422"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4" name="Shape 92"/>
            <p:cNvSpPr/>
            <p:nvPr/>
          </p:nvSpPr>
          <p:spPr>
            <a:xfrm>
              <a:off x="2497647" y="6990336"/>
              <a:ext cx="23145" cy="53970"/>
            </a:xfrm>
            <a:custGeom>
              <a:avLst/>
              <a:gdLst/>
              <a:ahLst/>
              <a:cxnLst/>
              <a:rect l="0" t="0" r="0" b="0"/>
              <a:pathLst>
                <a:path w="23145" h="53970">
                  <a:moveTo>
                    <a:pt x="0" y="0"/>
                  </a:moveTo>
                  <a:lnTo>
                    <a:pt x="17175" y="5843"/>
                  </a:lnTo>
                  <a:cubicBezTo>
                    <a:pt x="21094" y="9774"/>
                    <a:pt x="23145" y="15721"/>
                    <a:pt x="23145" y="23785"/>
                  </a:cubicBezTo>
                  <a:lnTo>
                    <a:pt x="23145" y="30097"/>
                  </a:lnTo>
                  <a:cubicBezTo>
                    <a:pt x="23145" y="38199"/>
                    <a:pt x="21094" y="44168"/>
                    <a:pt x="17175" y="48112"/>
                  </a:cubicBezTo>
                  <a:lnTo>
                    <a:pt x="0" y="53970"/>
                  </a:lnTo>
                  <a:lnTo>
                    <a:pt x="0" y="43659"/>
                  </a:lnTo>
                  <a:lnTo>
                    <a:pt x="8544" y="40565"/>
                  </a:lnTo>
                  <a:cubicBezTo>
                    <a:pt x="10366" y="38403"/>
                    <a:pt x="11208" y="35012"/>
                    <a:pt x="11208" y="30097"/>
                  </a:cubicBezTo>
                  <a:lnTo>
                    <a:pt x="11208" y="23785"/>
                  </a:lnTo>
                  <a:cubicBezTo>
                    <a:pt x="11208" y="18864"/>
                    <a:pt x="10366" y="15492"/>
                    <a:pt x="8544" y="13350"/>
                  </a:cubicBezTo>
                  <a:lnTo>
                    <a:pt x="0" y="10300"/>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5" name="Shape 93"/>
            <p:cNvSpPr/>
            <p:nvPr/>
          </p:nvSpPr>
          <p:spPr>
            <a:xfrm>
              <a:off x="2583353" y="6991617"/>
              <a:ext cx="49695" cy="71286"/>
            </a:xfrm>
            <a:custGeom>
              <a:avLst/>
              <a:gdLst/>
              <a:ahLst/>
              <a:cxnLst/>
              <a:rect l="0" t="0" r="0" b="0"/>
              <a:pathLst>
                <a:path w="49695" h="71286">
                  <a:moveTo>
                    <a:pt x="0" y="0"/>
                  </a:moveTo>
                  <a:lnTo>
                    <a:pt x="13056" y="0"/>
                  </a:lnTo>
                  <a:lnTo>
                    <a:pt x="21984" y="27254"/>
                  </a:lnTo>
                  <a:cubicBezTo>
                    <a:pt x="23444" y="31814"/>
                    <a:pt x="24257" y="35916"/>
                    <a:pt x="25718" y="40919"/>
                  </a:cubicBezTo>
                  <a:cubicBezTo>
                    <a:pt x="26810" y="35916"/>
                    <a:pt x="27724" y="31814"/>
                    <a:pt x="29083" y="27254"/>
                  </a:cubicBezTo>
                  <a:lnTo>
                    <a:pt x="37211" y="0"/>
                  </a:lnTo>
                  <a:lnTo>
                    <a:pt x="49695" y="0"/>
                  </a:lnTo>
                  <a:lnTo>
                    <a:pt x="31826" y="53239"/>
                  </a:lnTo>
                  <a:cubicBezTo>
                    <a:pt x="27724" y="65354"/>
                    <a:pt x="23888" y="71286"/>
                    <a:pt x="12586" y="71286"/>
                  </a:cubicBezTo>
                  <a:cubicBezTo>
                    <a:pt x="7671" y="71286"/>
                    <a:pt x="3010" y="70739"/>
                    <a:pt x="381" y="70193"/>
                  </a:cubicBezTo>
                  <a:lnTo>
                    <a:pt x="381" y="61443"/>
                  </a:lnTo>
                  <a:cubicBezTo>
                    <a:pt x="4572" y="61722"/>
                    <a:pt x="6845" y="61799"/>
                    <a:pt x="10033" y="61799"/>
                  </a:cubicBezTo>
                  <a:cubicBezTo>
                    <a:pt x="14415" y="61799"/>
                    <a:pt x="15786" y="59804"/>
                    <a:pt x="17970" y="54153"/>
                  </a:cubicBezTo>
                  <a:lnTo>
                    <a:pt x="19165" y="50953"/>
                  </a:lnTo>
                  <a:lnTo>
                    <a:pt x="0"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sp>
          <p:nvSpPr>
            <p:cNvPr id="176" name="Shape 94"/>
            <p:cNvSpPr/>
            <p:nvPr/>
          </p:nvSpPr>
          <p:spPr>
            <a:xfrm>
              <a:off x="2552587" y="6990334"/>
              <a:ext cx="22422" cy="72568"/>
            </a:xfrm>
            <a:custGeom>
              <a:avLst/>
              <a:gdLst/>
              <a:ahLst/>
              <a:cxnLst/>
              <a:rect l="0" t="0" r="0" b="0"/>
              <a:pathLst>
                <a:path w="22422" h="72568">
                  <a:moveTo>
                    <a:pt x="2737" y="0"/>
                  </a:moveTo>
                  <a:cubicBezTo>
                    <a:pt x="9480" y="0"/>
                    <a:pt x="16872" y="648"/>
                    <a:pt x="22422" y="1283"/>
                  </a:cubicBezTo>
                  <a:lnTo>
                    <a:pt x="22422" y="54521"/>
                  </a:lnTo>
                  <a:cubicBezTo>
                    <a:pt x="22422" y="65646"/>
                    <a:pt x="18053" y="72568"/>
                    <a:pt x="540" y="72568"/>
                  </a:cubicBezTo>
                  <a:lnTo>
                    <a:pt x="0" y="72532"/>
                  </a:lnTo>
                  <a:lnTo>
                    <a:pt x="0" y="63141"/>
                  </a:lnTo>
                  <a:lnTo>
                    <a:pt x="8658" y="61038"/>
                  </a:lnTo>
                  <a:cubicBezTo>
                    <a:pt x="10113" y="59602"/>
                    <a:pt x="10382" y="57436"/>
                    <a:pt x="10382" y="54521"/>
                  </a:cubicBezTo>
                  <a:lnTo>
                    <a:pt x="10382" y="52502"/>
                  </a:lnTo>
                  <a:cubicBezTo>
                    <a:pt x="8744" y="52781"/>
                    <a:pt x="4464" y="53239"/>
                    <a:pt x="1174" y="53239"/>
                  </a:cubicBezTo>
                  <a:lnTo>
                    <a:pt x="0" y="52874"/>
                  </a:lnTo>
                  <a:lnTo>
                    <a:pt x="0" y="42645"/>
                  </a:lnTo>
                  <a:lnTo>
                    <a:pt x="1822" y="43218"/>
                  </a:lnTo>
                  <a:cubicBezTo>
                    <a:pt x="5023" y="43218"/>
                    <a:pt x="9213" y="42850"/>
                    <a:pt x="10382" y="42571"/>
                  </a:cubicBezTo>
                  <a:lnTo>
                    <a:pt x="10382" y="10579"/>
                  </a:lnTo>
                  <a:cubicBezTo>
                    <a:pt x="9392" y="10389"/>
                    <a:pt x="5835" y="10020"/>
                    <a:pt x="2000" y="10020"/>
                  </a:cubicBezTo>
                  <a:lnTo>
                    <a:pt x="0" y="10705"/>
                  </a:lnTo>
                  <a:lnTo>
                    <a:pt x="0" y="826"/>
                  </a:lnTo>
                  <a:lnTo>
                    <a:pt x="2737" y="0"/>
                  </a:lnTo>
                  <a:close/>
                </a:path>
              </a:pathLst>
            </a:custGeom>
            <a:grpFill/>
            <a:ln w="0" cap="flat">
              <a:miter lim="127000"/>
            </a:ln>
          </p:spPr>
          <p:style>
            <a:lnRef idx="0">
              <a:srgbClr val="000000">
                <a:alpha val="0"/>
              </a:srgbClr>
            </a:lnRef>
            <a:fillRef idx="1">
              <a:srgbClr val="FFFEFD"/>
            </a:fillRef>
            <a:effectRef idx="0">
              <a:scrgbClr r="0" g="0" b="0"/>
            </a:effectRef>
            <a:fontRef idx="none"/>
          </p:style>
          <p:txBody>
            <a:bodyPr/>
            <a:lstStyle/>
            <a:p>
              <a:endParaRPr lang="en-NZ" dirty="0"/>
            </a:p>
          </p:txBody>
        </p:sp>
      </p:grpSp>
    </p:spTree>
    <p:extLst>
      <p:ext uri="{BB962C8B-B14F-4D97-AF65-F5344CB8AC3E}">
        <p14:creationId xmlns:p14="http://schemas.microsoft.com/office/powerpoint/2010/main" val="10431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81948E7-D7A1-4D94-9863-38CB966E0019}" type="datetime1">
              <a:rPr lang="en-NZ"/>
              <a:pPr>
                <a:defRPr/>
              </a:pPr>
              <a:t>8/10/2020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dirty="0"/>
              <a:t>&gt;&gt;MARKETING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E1B3F7E-FBBA-4529-954D-33A279128BA9}"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813" r:id="rId1"/>
    <p:sldLayoutId id="2147483828" r:id="rId2"/>
    <p:sldLayoutId id="2147483829" r:id="rId3"/>
    <p:sldLayoutId id="2147483830" r:id="rId4"/>
    <p:sldLayoutId id="2147483831" r:id="rId5"/>
    <p:sldLayoutId id="2147483817" r:id="rId6"/>
    <p:sldLayoutId id="2147483818" r:id="rId7"/>
    <p:sldLayoutId id="2147483832" r:id="rId8"/>
    <p:sldLayoutId id="2147483833" r:id="rId9"/>
    <p:sldLayoutId id="2147483823" r:id="rId10"/>
    <p:sldLayoutId id="2147483815" r:id="rId11"/>
    <p:sldLayoutId id="2147483827" r:id="rId12"/>
    <p:sldLayoutId id="2147483816" r:id="rId13"/>
    <p:sldLayoutId id="2147483834" r:id="rId14"/>
    <p:sldLayoutId id="2147483836" r:id="rId15"/>
  </p:sldLayoutIdLst>
  <p:hf sldNum="0" hdr="0" dt="0"/>
  <p:txStyles>
    <p:titleStyle>
      <a:lvl1pPr algn="l" defTabSz="457200" rtl="0" eaLnBrk="1" fontAlgn="base" hangingPunct="1">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1" fontAlgn="base" hangingPunct="1">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rgbClr val="404040"/>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rgbClr val="404040"/>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rgbClr val="404040"/>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4.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chart" Target="../charts/chart25.xml"/><Relationship Id="rId2" Type="http://schemas.openxmlformats.org/officeDocument/2006/relationships/chart" Target="../charts/chart20.xml"/><Relationship Id="rId1" Type="http://schemas.openxmlformats.org/officeDocument/2006/relationships/slideLayout" Target="../slideLayouts/slideLayout12.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chart" Target="../charts/chart31.xml"/><Relationship Id="rId2" Type="http://schemas.openxmlformats.org/officeDocument/2006/relationships/chart" Target="../charts/chart26.xml"/><Relationship Id="rId1" Type="http://schemas.openxmlformats.org/officeDocument/2006/relationships/slideLayout" Target="../slideLayouts/slideLayout12.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chart" Target="../charts/chart3.xml"/><Relationship Id="rId1" Type="http://schemas.openxmlformats.org/officeDocument/2006/relationships/slideLayout" Target="../slideLayouts/slideLayout9.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3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4.xml"/><Relationship Id="rId4" Type="http://schemas.openxmlformats.org/officeDocument/2006/relationships/chart" Target="../charts/chart36.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2.xml"/><Relationship Id="rId5" Type="http://schemas.openxmlformats.org/officeDocument/2006/relationships/chart" Target="../charts/chart40.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2.xml"/><Relationship Id="rId5" Type="http://schemas.openxmlformats.org/officeDocument/2006/relationships/chart" Target="../charts/chart46.xml"/><Relationship Id="rId4" Type="http://schemas.openxmlformats.org/officeDocument/2006/relationships/chart" Target="../charts/chart45.xml"/></Relationships>
</file>

<file path=ppt/slides/_rels/slide3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12.xml"/><Relationship Id="rId4" Type="http://schemas.openxmlformats.org/officeDocument/2006/relationships/chart" Target="../charts/char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chart" Target="../charts/chart54.xml"/><Relationship Id="rId1" Type="http://schemas.openxmlformats.org/officeDocument/2006/relationships/slideLayout" Target="../slideLayouts/slideLayout12.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43.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mailto:marketing@unitec.ac.nz" TargetMode="External"/><Relationship Id="rId2" Type="http://schemas.openxmlformats.org/officeDocument/2006/relationships/hyperlink" Target="https://app.powerbi.com/groups/23c173f2-3e31-472e-bc92-a9b3a1aa0015/reports/8f4dd99b-49a4-44b6-a828-6a63b83b5b84?ctid=80f389b2-7380-4b67-b527-7f711a578130" TargetMode="Externa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4.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a:t>Student NPS Semester 2 2020</a:t>
            </a:r>
          </a:p>
        </p:txBody>
      </p:sp>
      <p:sp>
        <p:nvSpPr>
          <p:cNvPr id="5" name="Subtitle 4"/>
          <p:cNvSpPr>
            <a:spLocks noGrp="1"/>
          </p:cNvSpPr>
          <p:nvPr>
            <p:ph type="subTitle" idx="1"/>
          </p:nvPr>
        </p:nvSpPr>
        <p:spPr/>
        <p:txBody>
          <a:bodyPr/>
          <a:lstStyle/>
          <a:p>
            <a:r>
              <a:rPr lang="en-NZ" dirty="0"/>
              <a:t>September 2020</a:t>
            </a:r>
          </a:p>
        </p:txBody>
      </p:sp>
    </p:spTree>
    <p:extLst>
      <p:ext uri="{BB962C8B-B14F-4D97-AF65-F5344CB8AC3E}">
        <p14:creationId xmlns:p14="http://schemas.microsoft.com/office/powerpoint/2010/main" val="1190250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063605" y="2452689"/>
            <a:ext cx="336604" cy="33655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229486211"/>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a:xfrm>
            <a:off x="4916488" y="6491288"/>
            <a:ext cx="3794125" cy="230187"/>
          </a:xfrm>
        </p:spPr>
        <p:txBody>
          <a:bodyPr/>
          <a:lstStyle/>
          <a:p>
            <a:pPr>
              <a:defRPr/>
            </a:pPr>
            <a:r>
              <a:rPr lang="en-NZ" dirty="0"/>
              <a:t>&gt;&gt;MARKETING</a:t>
            </a:r>
          </a:p>
        </p:txBody>
      </p:sp>
      <p:sp>
        <p:nvSpPr>
          <p:cNvPr id="15" name="Rectangle 14"/>
          <p:cNvSpPr/>
          <p:nvPr/>
        </p:nvSpPr>
        <p:spPr>
          <a:xfrm>
            <a:off x="586597" y="5926352"/>
            <a:ext cx="780846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Source: Perceptive customer monitor, New Zealand NPS® Industry Benchmarks 2020 report</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Open Polytechnic and </a:t>
            </a:r>
            <a:r>
              <a:rPr lang="en-NZ" sz="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Northtec</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student NPS sourced for their 2019 annual reports – treat comparisons with caution as it’s likely that the student cohorts being compared are not like-for-like, e.g. Unitec’s student NPS is based on returning students enrolled in formal programmes</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p:cNvSpPr>
            <a:spLocks noGrp="1"/>
          </p:cNvSpPr>
          <p:nvPr>
            <p:ph type="title"/>
          </p:nvPr>
        </p:nvSpPr>
        <p:spPr/>
        <p:txBody>
          <a:bodyPr/>
          <a:lstStyle/>
          <a:p>
            <a:r>
              <a:rPr lang="en-NZ" dirty="0"/>
              <a:t>Unitec’s student NPS is considered favourable and in line with industry benchmarks</a:t>
            </a:r>
          </a:p>
        </p:txBody>
      </p:sp>
    </p:spTree>
    <p:extLst>
      <p:ext uri="{BB962C8B-B14F-4D97-AF65-F5344CB8AC3E}">
        <p14:creationId xmlns:p14="http://schemas.microsoft.com/office/powerpoint/2010/main" val="12560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9" name="Oval 8"/>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seen another consecutive increase in NPS, besting the previous record set last semester</a:t>
            </a: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All priority groups have seen an uplift in NPS compared to semester 2 last year, but in particular, Māori students are now reporting an excellent NPS which is a considerable improvement on past results</a:t>
            </a:r>
          </a:p>
        </p:txBody>
      </p:sp>
      <p:sp>
        <p:nvSpPr>
          <p:cNvPr id="13" name="Rectangle 12"/>
          <p:cNvSpPr/>
          <p:nvPr/>
        </p:nvSpPr>
        <p:spPr>
          <a:xfrm>
            <a:off x="1300497" y="3286683"/>
            <a:ext cx="7316967" cy="954107"/>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All schools now have a positive NPS which is the first time this has occurred. Bridgepoint has narrowly been nudged as the top performing school by Applied Business, but most notable are the large increases for Computing, Electrical &amp; Applied Technology and Trades &amp; Services</a:t>
            </a:r>
          </a:p>
        </p:txBody>
      </p:sp>
      <p:sp>
        <p:nvSpPr>
          <p:cNvPr id="14" name="Rectangle 13"/>
          <p:cNvSpPr/>
          <p:nvPr/>
        </p:nvSpPr>
        <p:spPr>
          <a:xfrm>
            <a:off x="1300498" y="4354280"/>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There remains a large amount on inconsistency from the top performing school to the bottom, but positively this gap continues to narrow</a:t>
            </a:r>
          </a:p>
        </p:txBody>
      </p:sp>
      <p:sp>
        <p:nvSpPr>
          <p:cNvPr id="3" name="Title 2"/>
          <p:cNvSpPr>
            <a:spLocks noGrp="1"/>
          </p:cNvSpPr>
          <p:nvPr>
            <p:ph type="title"/>
          </p:nvPr>
        </p:nvSpPr>
        <p:spPr/>
        <p:txBody>
          <a:bodyPr/>
          <a:lstStyle/>
          <a:p>
            <a:r>
              <a:rPr lang="en-NZ" dirty="0"/>
              <a:t>Summary of key findings about NPS</a:t>
            </a:r>
          </a:p>
        </p:txBody>
      </p:sp>
    </p:spTree>
    <p:extLst>
      <p:ext uri="{BB962C8B-B14F-4D97-AF65-F5344CB8AC3E}">
        <p14:creationId xmlns:p14="http://schemas.microsoft.com/office/powerpoint/2010/main" val="376276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Reasons for NPS</a:t>
            </a:r>
          </a:p>
        </p:txBody>
      </p:sp>
      <p:sp>
        <p:nvSpPr>
          <p:cNvPr id="3" name="Text Placeholder 2"/>
          <p:cNvSpPr>
            <a:spLocks noGrp="1"/>
          </p:cNvSpPr>
          <p:nvPr>
            <p:ph type="body" idx="1"/>
          </p:nvPr>
        </p:nvSpPr>
        <p:spPr/>
        <p:txBody>
          <a:bodyPr/>
          <a:lstStyle/>
          <a:p>
            <a:r>
              <a:rPr lang="en-NZ" dirty="0"/>
              <a:t>02.</a:t>
            </a:r>
          </a:p>
        </p:txBody>
      </p:sp>
    </p:spTree>
    <p:extLst>
      <p:ext uri="{BB962C8B-B14F-4D97-AF65-F5344CB8AC3E}">
        <p14:creationId xmlns:p14="http://schemas.microsoft.com/office/powerpoint/2010/main" val="386055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622099" y="5086411"/>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5" name="Rectangle 4"/>
          <p:cNvSpPr/>
          <p:nvPr/>
        </p:nvSpPr>
        <p:spPr>
          <a:xfrm>
            <a:off x="4625923" y="4668198"/>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121742250"/>
              </p:ext>
            </p:extLst>
          </p:nvPr>
        </p:nvGraphicFramePr>
        <p:xfrm>
          <a:off x="527050" y="1709738"/>
          <a:ext cx="8089900" cy="13957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a:t>&gt;&gt;MARKETING</a:t>
            </a:r>
          </a:p>
        </p:txBody>
      </p:sp>
      <p:graphicFrame>
        <p:nvGraphicFramePr>
          <p:cNvPr id="16" name="Chart 15"/>
          <p:cNvGraphicFramePr/>
          <p:nvPr>
            <p:extLst>
              <p:ext uri="{D42A27DB-BD31-4B8C-83A1-F6EECF244321}">
                <p14:modId xmlns:p14="http://schemas.microsoft.com/office/powerpoint/2010/main" val="3890707456"/>
              </p:ext>
            </p:extLst>
          </p:nvPr>
        </p:nvGraphicFramePr>
        <p:xfrm>
          <a:off x="525719" y="3243532"/>
          <a:ext cx="3780000" cy="2820838"/>
        </p:xfrm>
        <a:graphic>
          <a:graphicData uri="http://schemas.openxmlformats.org/drawingml/2006/chart">
            <c:chart xmlns:c="http://schemas.openxmlformats.org/drawingml/2006/chart" xmlns:r="http://schemas.openxmlformats.org/officeDocument/2006/relationships" r:id="rId3"/>
          </a:graphicData>
        </a:graphic>
      </p:graphicFrame>
      <p:sp>
        <p:nvSpPr>
          <p:cNvPr id="18" name="Down Arrow 17"/>
          <p:cNvSpPr/>
          <p:nvPr/>
        </p:nvSpPr>
        <p:spPr>
          <a:xfrm rot="1277719">
            <a:off x="2481375" y="2953717"/>
            <a:ext cx="414068" cy="398252"/>
          </a:xfrm>
          <a:prstGeom prst="down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Down Arrow 18"/>
          <p:cNvSpPr/>
          <p:nvPr/>
        </p:nvSpPr>
        <p:spPr>
          <a:xfrm rot="20363956">
            <a:off x="6438534" y="2944871"/>
            <a:ext cx="414068" cy="398252"/>
          </a:xfrm>
          <a:prstGeom prst="downArrow">
            <a:avLst/>
          </a:prstGeom>
          <a:solidFill>
            <a:srgbClr val="2982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20" name="Chart 19"/>
          <p:cNvGraphicFramePr/>
          <p:nvPr>
            <p:extLst>
              <p:ext uri="{D42A27DB-BD31-4B8C-83A1-F6EECF244321}">
                <p14:modId xmlns:p14="http://schemas.microsoft.com/office/powerpoint/2010/main" val="689775404"/>
              </p:ext>
            </p:extLst>
          </p:nvPr>
        </p:nvGraphicFramePr>
        <p:xfrm>
          <a:off x="4553909" y="3243532"/>
          <a:ext cx="3780000" cy="282083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Thanks for giving that detail. Could you now please tell us which of the following categories best fit the reason you gave? Please select as many categories as you need to.</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177 | 385</a:t>
            </a:r>
          </a:p>
        </p:txBody>
      </p:sp>
      <p:graphicFrame>
        <p:nvGraphicFramePr>
          <p:cNvPr id="4" name="Table 3"/>
          <p:cNvGraphicFramePr>
            <a:graphicFrameLocks noGrp="1"/>
          </p:cNvGraphicFramePr>
          <p:nvPr>
            <p:extLst>
              <p:ext uri="{D42A27DB-BD31-4B8C-83A1-F6EECF244321}">
                <p14:modId xmlns:p14="http://schemas.microsoft.com/office/powerpoint/2010/main" val="4007831350"/>
              </p:ext>
            </p:extLst>
          </p:nvPr>
        </p:nvGraphicFramePr>
        <p:xfrm>
          <a:off x="3867512" y="3096880"/>
          <a:ext cx="609600" cy="282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4641825"/>
                    </a:ext>
                  </a:extLst>
                </a:gridCol>
              </a:tblGrid>
              <a:tr h="281964">
                <a:tc>
                  <a:txBody>
                    <a:bodyPr/>
                    <a:lstStyle/>
                    <a:p>
                      <a:pPr algn="ctr" fontAlgn="b"/>
                      <a:r>
                        <a:rPr lang="en-NZ" sz="800" b="1"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Last semester</a:t>
                      </a:r>
                      <a:endParaRPr lang="en-NZ" sz="800" b="1"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7707350"/>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569936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0670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67434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6404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4080103"/>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219795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1293094"/>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691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3280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880601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811226"/>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94802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04289503"/>
              </p:ext>
            </p:extLst>
          </p:nvPr>
        </p:nvGraphicFramePr>
        <p:xfrm>
          <a:off x="8045226" y="3096880"/>
          <a:ext cx="609600" cy="282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4641825"/>
                    </a:ext>
                  </a:extLst>
                </a:gridCol>
              </a:tblGrid>
              <a:tr h="281964">
                <a:tc>
                  <a:txBody>
                    <a:bodyPr/>
                    <a:lstStyle/>
                    <a:p>
                      <a:pPr algn="ctr" fontAlgn="b"/>
                      <a:r>
                        <a:rPr lang="en-NZ" sz="800" b="1"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Last semester</a:t>
                      </a:r>
                      <a:endParaRPr lang="en-NZ" sz="800" b="1"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7707350"/>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569936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0670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67434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6404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4080103"/>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219795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1293094"/>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691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3280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880601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811226"/>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948026"/>
                  </a:ext>
                </a:extLst>
              </a:tr>
            </a:tbl>
          </a:graphicData>
        </a:graphic>
      </p:graphicFrame>
      <p:sp>
        <p:nvSpPr>
          <p:cNvPr id="7" name="Title 6"/>
          <p:cNvSpPr>
            <a:spLocks noGrp="1"/>
          </p:cNvSpPr>
          <p:nvPr>
            <p:ph type="title"/>
          </p:nvPr>
        </p:nvSpPr>
        <p:spPr/>
        <p:txBody>
          <a:bodyPr/>
          <a:lstStyle/>
          <a:p>
            <a:r>
              <a:rPr lang="en-NZ" dirty="0"/>
              <a:t>In line with last semester, the importance of communication continues to be frequently mentioned amid COVID-19 interruptions</a:t>
            </a:r>
          </a:p>
        </p:txBody>
      </p:sp>
    </p:spTree>
    <p:extLst>
      <p:ext uri="{BB962C8B-B14F-4D97-AF65-F5344CB8AC3E}">
        <p14:creationId xmlns:p14="http://schemas.microsoft.com/office/powerpoint/2010/main" val="2166713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Verbatim related to </a:t>
            </a:r>
            <a:r>
              <a:rPr lang="en-NZ" sz="1600" b="1" dirty="0"/>
              <a:t>communication</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6" name="Rectangle 5"/>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“I’ve really enjoyed my time so far. Even with COVID-19, the responses and updates with emails from teachers have made online classes easier.”</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“Have been great at adjusting to change this year (COVID-19).”</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think Unitec has great teachers who communicate often and well with students and the study resources we are given with each paper is amazing.”</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have always had good experience with lecturers and they always respond no matter the question.”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provided a great way to learn through distant learning and has a wonderful support team. They have been very good during the lock down making sure we can all still study and achieve.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“It’s amazing support and great communication.”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feel that Unitec is an accepting place for people to share their voices and ideas, I want others to enjoy learning at Unitec as much as I do.”</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find the lecturers very engaging, and that there is lots of support for students. It takes a more practical approach to learning, and offers very good opportunities.”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the lecturers and support learning tutors have been very supportive during this challenging time.”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“All communications have been carried out effectively and I like the atmosphere as well as the students and teachers and all other staff.”</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“Campus environment much more beneficial compared to compact city campuses. Lecturers feel very personal and approachable.”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a great team. Very responsive when always willing to help.”</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“Clear communication with students from lecturers. Nice campus.”</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“My experience with teachers in the 2nd semester of 2020 has been terrible. Poor communication, course seems unorganized and teachers aren't as friendly are just some of the reasons behind the score.”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“Unorganized. Bad communication. Unprepared tutors that don't even bother to come up with lesson plans. Too much time wasted sitting around doing nothing.”</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“My undergraduate journey was amazing however my post grad journey has been a challenge.  Nobody explained what was needed or what the processes were to undertake research. The assumption is that you should just know...”</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“Communication is terrible. Courses have not been supplied as per what I paid. Campus is run down. The hub is a shambles and the library too noisy to study. It’s not a place to learn.”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“Staff take ages to give back assignment and exam results. The organisation is super disorganised overall.”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is under-rated, but there are massive issues with miscommunication.”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“Very unorganised. No communication. Started using swipe card access but wouldn't renew my card and I'm supposed to wait until they print new ones – still to this day have not heard anything about where my new card is, and can't get into the building unless someone lets me in. Also only received our exam schedule yesterday for our exams NEXT WEEK. I understand COVID19, but this is just not good enough.”</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“What a mess. I know COVID-19 etc., but just such bad communication. Listen to the people how they want to study.”</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“Very disappointed by the marking schedule of the papers, complaints made to the lecturers and coordinators have not been answered.”</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E487817D-B7AF-43DB-99E9-3E01B79D24DC}"/>
              </a:ext>
            </a:extLst>
          </p:cNvPr>
          <p:cNvSpPr>
            <a:spLocks noGrp="1"/>
          </p:cNvSpPr>
          <p:nvPr>
            <p:ph type="title"/>
          </p:nvPr>
        </p:nvSpPr>
        <p:spPr/>
        <p:txBody>
          <a:bodyPr/>
          <a:lstStyle/>
          <a:p>
            <a:r>
              <a:rPr lang="en-NZ" dirty="0"/>
              <a:t>Verbatim related to comms is usually linked to teachers, with disorganisation often being seen as the consequence of poor comms</a:t>
            </a:r>
          </a:p>
        </p:txBody>
      </p:sp>
    </p:spTree>
    <p:extLst>
      <p:ext uri="{BB962C8B-B14F-4D97-AF65-F5344CB8AC3E}">
        <p14:creationId xmlns:p14="http://schemas.microsoft.com/office/powerpoint/2010/main" val="2849998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Improvement suggestions for </a:t>
            </a:r>
            <a:r>
              <a:rPr lang="en-NZ" sz="1600" b="1" dirty="0"/>
              <a:t>communication</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5" name="Rectangle 4"/>
          <p:cNvSpPr/>
          <p:nvPr/>
        </p:nvSpPr>
        <p:spPr>
          <a:xfrm>
            <a:off x="6150634" y="2115495"/>
            <a:ext cx="2466830" cy="26539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Course information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338585" y="2115495"/>
            <a:ext cx="2466830" cy="26539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Lecture recordings</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26537" y="2115495"/>
            <a:ext cx="2466830" cy="26539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Enrolment admin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26537"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“Communication from the enrolment services. I did not receive any details from them on when to attend orientation, lectures or whether I had been accepted. I had to chase by phone and even then it was almost impossible to get the details that I needed. I do feel that the communication from Unitec could be improved.”</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organisation within admin of enrolment and communication about it, was not aware of what I was doing until a about a week before my class started.”</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“Enrolment process. Was accepted then sent info in but didn’t get a letter informing of what I had to do next. Had to ring Unitec to find out my login. Could have emailed me as didn’t know where my class was.”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“Enrolment is shocking. Getting un-enrolled then re-enrolled, getting emails for other students saying your in when you were.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“Better administration. Frankly, it's pathetic. Details get lost all the time, no follow-ups on refunds for cancelled courses, poor communication skills.”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“Maybe the enrolment process. Last time the person on the phone wasn't really professional and was in such a hurry and not that helpful.”</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3166219"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87057"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“Introduce lecture recordings and access to lecture slides, that way the students have an extra source of study material to go over (some lecturers do this, others do not).”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“Their recording of lectures here on in. They should always accommodate those who need to re-watch lectures, revisit audio, or for those who miss a day and don't want to actually miss out.”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know COVID-19 was not expected. But when zoom classes are being held students need more support. We email our lecturers sometimes they never email us back. We have our class recordings get taken down when we need them. The communication is not as good as I feel it could be.”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“Improve student facilities! Give us access to lecture recordings. Our portals are quite weak, we can't even see our last grades!”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“Flexible timetable and if the lecture can be recorded for student, if students miss the class.”</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6150635" y="239272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“Communicate with the students better as assignment due dates are at all different times.”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“Some consistency between lecturers about where to put things on Moodle.  It is quite stressful having to navigate the system when each lecture does things differently.”</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“Possibly the link between student and teacher and Moodle. It is hard to find everything I need on Moodle even though it is all on there. Every teacher has a different way of using Moodle so if it was just the same with every class I think it would be more of a help for me personally.”</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uniform use of medium for lesson delivery e.g. E360 / Q&amp;A, drop box Admin notices, email some to Unitec, some to own some to Unitec? Perhaps an index on where to find things.”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“Moodle plans could be better.”</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“Teachers should be clear on the subjects they are teaching. Disorganised and unprofessional.”</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“COMMUNICATION! I don't want emails about support or general knowledge, I want more information relating to me and my course.”</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le 12">
            <a:extLst>
              <a:ext uri="{FF2B5EF4-FFF2-40B4-BE49-F238E27FC236}">
                <a16:creationId xmlns:a16="http://schemas.microsoft.com/office/drawing/2014/main" id="{40BA51F7-73DD-406A-A254-51172DB8214C}"/>
              </a:ext>
            </a:extLst>
          </p:cNvPr>
          <p:cNvSpPr>
            <a:spLocks noGrp="1"/>
          </p:cNvSpPr>
          <p:nvPr>
            <p:ph type="title"/>
          </p:nvPr>
        </p:nvSpPr>
        <p:spPr/>
        <p:txBody>
          <a:bodyPr/>
          <a:lstStyle/>
          <a:p>
            <a:r>
              <a:rPr lang="en-NZ" dirty="0"/>
              <a:t>Enrolment, Moodle and lecture recordings are the three most common improvement suggestions related to communication</a:t>
            </a:r>
          </a:p>
        </p:txBody>
      </p:sp>
    </p:spTree>
    <p:extLst>
      <p:ext uri="{BB962C8B-B14F-4D97-AF65-F5344CB8AC3E}">
        <p14:creationId xmlns:p14="http://schemas.microsoft.com/office/powerpoint/2010/main" val="1278389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Student comments about </a:t>
            </a:r>
            <a:r>
              <a:rPr lang="en-NZ" sz="1600" b="1" dirty="0"/>
              <a:t>teaching quality</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6" name="Title 5">
            <a:extLst>
              <a:ext uri="{FF2B5EF4-FFF2-40B4-BE49-F238E27FC236}">
                <a16:creationId xmlns:a16="http://schemas.microsoft.com/office/drawing/2014/main" id="{020732A2-E18A-451C-88CC-9ACB2E44CF5C}"/>
              </a:ext>
            </a:extLst>
          </p:cNvPr>
          <p:cNvSpPr>
            <a:spLocks noGrp="1"/>
          </p:cNvSpPr>
          <p:nvPr>
            <p:ph type="title"/>
          </p:nvPr>
        </p:nvSpPr>
        <p:spPr/>
        <p:txBody>
          <a:bodyPr/>
          <a:lstStyle/>
          <a:p>
            <a:r>
              <a:rPr lang="en-NZ" dirty="0"/>
              <a:t>Many of the themes from comms also come through for teaching quality; a focus on good comms will help lift perceptions of quality</a:t>
            </a:r>
          </a:p>
        </p:txBody>
      </p:sp>
      <p:sp>
        <p:nvSpPr>
          <p:cNvPr id="7" name="Rectangle 6">
            <a:extLst>
              <a:ext uri="{FF2B5EF4-FFF2-40B4-BE49-F238E27FC236}">
                <a16:creationId xmlns:a16="http://schemas.microsoft.com/office/drawing/2014/main" id="{9E960E57-3043-4B59-817C-821DF9F41BD6}"/>
              </a:ext>
            </a:extLst>
          </p:cNvPr>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is family orientated and the lecturers go above and beyond to help students. The staff and the environment is relaxed and friendly so you don't feel constantly stressed.”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“I’m having a great experience as a first year student and so far the lecturers are really great!”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environment is gorgeous &amp; I love the people. I have only had trouble with one lecturer (which is a reoccurring problem), but other then this I'm overjoyed with the team and campus.”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have truly enjoyed my first year here at Unitec. I feel so supported and have some great 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they are very helpful and always available when you need extra help with your course.”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“Love the engagement with classmates and lecturers compared to where I last studied.”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teaching staff is so awesome, my lecturer he really is knowledgeable and he teaches in a way that I really understand.”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have found Unitec a good place to study with a good amount of my lecturers being supportive to students. Especially since there have had to be adjustments because of COVID-19.”</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“Good institute, great teachers lots of opportunities and really nice culture/environment surrounding Unitec.”</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really loved my course and the tutors and I think they did fantastic during the stress of COVID-19.”</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“While we are in online all of our teachers give good support and give us updates every day. We don’t need to worry about what will happen next.”</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83D7B700-3928-4BBE-A15B-6A629D9507C1}"/>
              </a:ext>
            </a:extLst>
          </p:cNvPr>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“Super disappointed by the quality of teachers and the quality of material taught.”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“It’s good if you want to get your degree, but the learning quality is low. I would recommend Unitec to someone who wants to easy way.”</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“No tutorials during this semester. Lecturers seem to be on holiday, with shorter zoom classes that aren’t structured.”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“Course content was a bit chaotic, Moodle was hard to understand as the layout was quite confusing. Our class had a pretty hard time communicating with some lecturers, waiting weeks for a reply to something that needed urgent attention.”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“Teaching quality is quite varying, some are very good, but not all. Many assignments are much more complicated than what we have been taught by 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“Just because of my personal experience, I've had some negative experiences with staff. I'm a female studying a trade so the whole environment is quite sexist.”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“Right now I wouldn't recommend anyone start at any uni. I enrolled for on campus learning, I paid for on campus learning and so far I have spent more time in zoom classes than I have in the actual class room.”</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distance learning has been difficult and it's hard to leave my kids to do block courses. Some lecturers not so great. Disorganised labs.”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Lecturers have been slack with teaching and some material seems too advanced and off topic for us.”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are some positives, some of the lecturers are amazing, but I do feel like some of the papers could be improved in the way they are taught. I did find the organization of Unitec a bit over the place at times - understandable during COVID-19 but I expected a little more support.”</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88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Student comments about </a:t>
            </a:r>
            <a:r>
              <a:rPr lang="en-NZ" sz="1600" b="1" dirty="0"/>
              <a:t>courses</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5" name="Title 4"/>
          <p:cNvSpPr>
            <a:spLocks noGrp="1"/>
          </p:cNvSpPr>
          <p:nvPr>
            <p:ph type="title"/>
          </p:nvPr>
        </p:nvSpPr>
        <p:spPr/>
        <p:txBody>
          <a:bodyPr/>
          <a:lstStyle/>
          <a:p>
            <a:r>
              <a:rPr lang="en-NZ" dirty="0"/>
              <a:t>A balance of practical and theoretical learning is a key strength of our programmes that our student appreciate</a:t>
            </a:r>
          </a:p>
        </p:txBody>
      </p:sp>
      <p:sp>
        <p:nvSpPr>
          <p:cNvPr id="9" name="Rectangle 8"/>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does offer courses and has the facilities that will pave the way for my future in auto engineering and this shows that Unitec is well equipped.”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have found the combination of practical learning and theory learning very good and the course I am doing has highly exceeded my expectations. I have actually recommended it to my friends who are still at school.”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“I’m very impressed with the quality of my degree and particularly the Māori Design Studio option – even with COVID-19 and learning at home.”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“Good atmosphere, material taught is relevant, lecturers encourage our learning, location, and services available to students.”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is a very good program which will improve the competent to service our community. And also provide people with job opportunities.”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like the content and vibe on campus. I also like my 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“Clarity in the course  prospectus, great support from the campus staff, and encouragement and advice all the way.”</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program design is very practical and close to NZ industry works.”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find Unitec's practical and hands-on learning is challenging and really pushes students to self direct their studies in a way that's useful for their career preparation.”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course I'm doing is really interesting and I'm understanding the concept really well. Also like the good vibe around the campus.”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love Unitec. It’s the perfect amount of practical work and academic work.”</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“Practical and theoretical learning.”</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“I'm studying Automotive in Unitec right now. The course was good but it didn't teach about electric cars.”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“Boring classes that should not be a part of a my programme.”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courses are not structured well. I feel there is often little support for struggling students.”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“My lecturer reads PowerPoints only. There is no bullet points in whatsoever.”</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“In my course the lectures are not arranged and organised in the first few weeks. Hopefully they get it organised the next few weeks.”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a remarkable facilities which are essential to enable me to study. However, some of the  courses were not delivered well. This is mainly due to 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“Teaching and classes are good overall but has some roughness around the edges. Assessments can often be a little disorganised with wrong info put up to be corrected.”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“My experience was very unorganized. We did not receive a proper timetable schedule, we did not have a classroom to learn and were constantly being kicked out of our supposed room that we have booked to be in. We did not receive lockers or access cards for workshop (and we still have not to this day).”</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“Overall, very satisfied with course content and delivery however; feedback and responses from faculty staff has been variable. I have had several occasions where I have received no response to emails.”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classes poorly organized, lecture content is chaotic.’</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amount of assignments for a certificate course is more than doing a 3 year degree.”</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9422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Improvement suggestions for </a:t>
            </a:r>
            <a:r>
              <a:rPr lang="en-NZ" sz="1600" b="1" dirty="0"/>
              <a:t>teaching quality</a:t>
            </a:r>
            <a:r>
              <a:rPr lang="en-NZ" sz="1600" dirty="0"/>
              <a:t> &amp; </a:t>
            </a:r>
            <a:r>
              <a:rPr lang="en-NZ" sz="1600" b="1" dirty="0"/>
              <a:t>course structure</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5" name="Rectangle 4"/>
          <p:cNvSpPr/>
          <p:nvPr/>
        </p:nvSpPr>
        <p:spPr>
          <a:xfrm>
            <a:off x="6150634" y="2115495"/>
            <a:ext cx="2466830" cy="26539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And more communication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Rectangle 5"/>
          <p:cNvSpPr/>
          <p:nvPr/>
        </p:nvSpPr>
        <p:spPr>
          <a:xfrm>
            <a:off x="3338585" y="2115495"/>
            <a:ext cx="2466830" cy="26539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Communication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526537" y="2115495"/>
            <a:ext cx="2466830" cy="26539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Communication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526537"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“Ensuring lecturers have better communication with students. Work on the Moodle layout and content delivery as it was all just very messy and easy to miss things newly uploaded. A lot of students had trouble with access to content they should have had access to.”</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“Record classes for students.”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“Just for all the staff for the course to be on the same page and to give us students the correct information. A lot of the time we would have to reach out to our lecturers and they would say the opposite of what the assignment said…”</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slides that teachers give use are useless without their comments. Zoom made it better, because it allows to record classes. Adding video on the class topic would make it better.”</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“Two courses I attended, lecturers were not able to speak English properly.”</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“Closing the loop, making sure that students feeling valued and ensuring any grievances are dealt with accordingly and effectively whether with lecturers or students.</a:t>
            </a:r>
            <a:b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b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3166219"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987057"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 have a better structure of the course. The tutors were constantly getting confused with what dates we were supposed to give in what assignments as they had changed the layout due to COVID-19, which was confusing all of us students and leaving us guessing a lot of the time or having to ask multiple times. Better layout of Moodle is definitely needed. There were the same things in multiple different places which confuses things.“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“Communication with students during lockdown and some courses I struggled as of the equipment I had.”</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“Tutors should show up on time and know what they are meant to teach, come up with a decent lesson plan, not waste our time and money.”</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“Better organisation and putting feedback to the areas that need it most. I don't see changes coming from the feedback particularly about the teaching teams and their delivery of courses.”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“Bring new lecturers in who could explain better and take interest in helping students.”</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6150635" y="239272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would like for all classes to be recorded on zoom in case some of those students who miss out due to family or work commitments need to look back on class sessions.”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lecturers. Some are SO HARD TO LEARN FROM.”</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“Better communication from lecturers regarding course work.”</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“Better communication with the teachers for example not waiting 5 days to receive a response from a teacher. Teachers with good interpersonal skills and friendly.”</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“Some of the teachers don't seem very organised and there are always issues with the technology used in classrooms. There are constant problems with the Moodle page and lecturers usually spend 10-15 min just setting up the computer/PowerPoints in class before we can even begin.”</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communication and organisation with schedules and classes.”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“Have all lectures filmed and uploaded to Moodle, rather than just the Zoom ones.”</a:t>
            </a:r>
          </a:p>
        </p:txBody>
      </p:sp>
      <p:sp>
        <p:nvSpPr>
          <p:cNvPr id="13" name="Title 12">
            <a:extLst>
              <a:ext uri="{FF2B5EF4-FFF2-40B4-BE49-F238E27FC236}">
                <a16:creationId xmlns:a16="http://schemas.microsoft.com/office/drawing/2014/main" id="{4DFB1D1F-4527-42EF-BF1A-C6437F786A89}"/>
              </a:ext>
            </a:extLst>
          </p:cNvPr>
          <p:cNvSpPr>
            <a:spLocks noGrp="1"/>
          </p:cNvSpPr>
          <p:nvPr>
            <p:ph type="title"/>
          </p:nvPr>
        </p:nvSpPr>
        <p:spPr/>
        <p:txBody>
          <a:bodyPr/>
          <a:lstStyle/>
          <a:p>
            <a:r>
              <a:rPr lang="en-NZ" dirty="0"/>
              <a:t>COVID-19 has really highlighted that when we communicate well, perceptions of Unitec go up across many areas</a:t>
            </a:r>
          </a:p>
        </p:txBody>
      </p:sp>
    </p:spTree>
    <p:extLst>
      <p:ext uri="{BB962C8B-B14F-4D97-AF65-F5344CB8AC3E}">
        <p14:creationId xmlns:p14="http://schemas.microsoft.com/office/powerpoint/2010/main" val="4290123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537" y="1710055"/>
            <a:ext cx="8090927" cy="4107359"/>
          </a:xfrm>
        </p:spPr>
        <p:txBody>
          <a:bodyPr/>
          <a:lstStyle/>
          <a:p>
            <a:r>
              <a:rPr lang="en-NZ" sz="1600" dirty="0"/>
              <a:t>Verbatim related to </a:t>
            </a:r>
            <a:r>
              <a:rPr lang="en-NZ" sz="1600" b="1" dirty="0"/>
              <a:t>student life &amp; culture</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6" name="Rectangle 5"/>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appreciate the diverse and inclusive culture at Unitec. Students from all walks of life are welcomed and supported. Being a mature student Unitec is ideal for my circumstances and less intimidating compared to other educational providers.”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Unitec helps students in every aspect of their lives not just educational.”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“Homely vibe, plenty of culture and a wide selection of courses.”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“Community atmosphere with engaging learning!”</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is a well mannered and culturally friendly place to study. Really kind and well understanding tutors.”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Unitec is a home, its friendly and everyone is there to help each other which makes you comfortable and relaxed.”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its the best place to study, as a current student its great to see a multi culture atmosphere, with great lectures and amazing support. Students are well support in all aspects during your studying at Unitec.”</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learning environment is comfortable and the teachers are kind and friendly.”</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a diverse culture and I would recommend it to anyone.”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“Friendly student an easy-going environment and the teachers you have are supportive!!”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provides students with a good learning environment and beautiful scenery. Also, the teachers there are very enthusiastic and always help students in difficulties.”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“Great campus (quiet, relaxed, plenty of study space, pleasant outdoor environment, great amenities)."</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4615131" y="2113473"/>
            <a:ext cx="4002333" cy="1152241"/>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isn't much to really do around campus when in-between classes.”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“In my personal opinion a lot of work needs to be done around racism and bulling or intimidation. I get the sense that Unitec still lack in addressing Māori and Pasifika values and culture. I believe some lectures might seem to teach it but on the other hand, their actions speaks value.”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“It’s not that I don't think Unitec is a bad place to study, but the Henderson campus isn't really the university experience I was expecting.”</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le 7">
            <a:extLst>
              <a:ext uri="{FF2B5EF4-FFF2-40B4-BE49-F238E27FC236}">
                <a16:creationId xmlns:a16="http://schemas.microsoft.com/office/drawing/2014/main" id="{60A088DA-55F4-45A8-82D4-F4AF58FBDB42}"/>
              </a:ext>
            </a:extLst>
          </p:cNvPr>
          <p:cNvSpPr>
            <a:spLocks noGrp="1"/>
          </p:cNvSpPr>
          <p:nvPr>
            <p:ph type="title"/>
          </p:nvPr>
        </p:nvSpPr>
        <p:spPr/>
        <p:txBody>
          <a:bodyPr/>
          <a:lstStyle/>
          <a:p>
            <a:r>
              <a:rPr lang="en-NZ" dirty="0"/>
              <a:t>Verbatim on Unitec’s culture is extremely positive (noted for being relaxed and friendly), but there are ways to improve</a:t>
            </a:r>
          </a:p>
        </p:txBody>
      </p:sp>
      <p:sp>
        <p:nvSpPr>
          <p:cNvPr id="9" name="Rectangle 8">
            <a:extLst>
              <a:ext uri="{FF2B5EF4-FFF2-40B4-BE49-F238E27FC236}">
                <a16:creationId xmlns:a16="http://schemas.microsoft.com/office/drawing/2014/main" id="{D31D994C-7659-42A9-8283-03224E4E0E5F}"/>
              </a:ext>
            </a:extLst>
          </p:cNvPr>
          <p:cNvSpPr/>
          <p:nvPr/>
        </p:nvSpPr>
        <p:spPr>
          <a:xfrm>
            <a:off x="4615130" y="3352800"/>
            <a:ext cx="4002333" cy="28064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1200" b="1" dirty="0">
                <a:solidFill>
                  <a:srgbClr val="404040"/>
                </a:solidFill>
                <a:latin typeface="Verdana" panose="020B0604030504040204" pitchFamily="34" charset="0"/>
                <a:ea typeface="Verdana" panose="020B0604030504040204" pitchFamily="34" charset="0"/>
                <a:cs typeface="Verdana" panose="020B0604030504040204" pitchFamily="34" charset="0"/>
              </a:rPr>
              <a:t>Improvement suggestions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think that the student life on campus needs to be improved to make it more inviting to stay on campus. Can sometimes feel quite derelict and empty of people (possibly due to COVID-19 that there are less people on campus).”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would like to organise more student gathering activities.”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“More of a Uni type culture on the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Waitākere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campus.”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wish there were more clubs and extra-curriculars.”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“Create more of a student life so its easier to meet people outside of your own course.”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social aspect for students.”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“Maybe in house activities? Sports and culture groups if there are any they need to advertise it more.”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“I'm not sure if this is available, It would be useful if we could get some get-together interactive sessions for students, since they had only very few classes per semester and that too on weekends.”</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458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167222" y="2838090"/>
            <a:ext cx="3976777" cy="2018582"/>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p:txBody>
          <a:bodyPr/>
          <a:lstStyle/>
          <a:p>
            <a:r>
              <a:rPr lang="en-NZ" dirty="0"/>
              <a:t>Student NPS summary of key findings</a:t>
            </a:r>
          </a:p>
        </p:txBody>
      </p:sp>
      <p:sp>
        <p:nvSpPr>
          <p:cNvPr id="2" name="Content Placeholder 1"/>
          <p:cNvSpPr>
            <a:spLocks noGrp="1"/>
          </p:cNvSpPr>
          <p:nvPr>
            <p:ph idx="1"/>
          </p:nvPr>
        </p:nvSpPr>
        <p:spPr/>
        <p:txBody>
          <a:bodyPr/>
          <a:lstStyle/>
          <a:p>
            <a:r>
              <a:rPr lang="en-NZ" dirty="0"/>
              <a:t>Student NPS result</a:t>
            </a:r>
          </a:p>
          <a:p>
            <a:r>
              <a:rPr lang="en-NZ" sz="1000" b="0" dirty="0"/>
              <a:t>The record set last semester has been surpassed, with Unitec achieving a new best ever result of 23 for returning students</a:t>
            </a:r>
          </a:p>
          <a:p>
            <a:pPr marL="171450" indent="-171450">
              <a:buFont typeface="Wingdings" panose="05000000000000000000" pitchFamily="2" charset="2"/>
              <a:buChar char="§"/>
            </a:pPr>
            <a:r>
              <a:rPr lang="en-NZ" sz="1000" b="0" dirty="0"/>
              <a:t>Every priority group is up on semester 2 results last year, with Māori students in particular giving a high NPS this time around</a:t>
            </a:r>
          </a:p>
          <a:p>
            <a:pPr marL="171450" indent="-171450">
              <a:buFont typeface="Wingdings" panose="05000000000000000000" pitchFamily="2" charset="2"/>
              <a:buChar char="§"/>
            </a:pPr>
            <a:r>
              <a:rPr lang="en-NZ" sz="1000" b="0" dirty="0"/>
              <a:t>For the first time ever, all schools have a positive NPS</a:t>
            </a:r>
          </a:p>
          <a:p>
            <a:pPr marL="171450" indent="-171450">
              <a:buFont typeface="Wingdings" panose="05000000000000000000" pitchFamily="2" charset="2"/>
              <a:buChar char="§"/>
            </a:pPr>
            <a:r>
              <a:rPr lang="en-NZ" sz="1000" b="0" dirty="0"/>
              <a:t>In line with last semester, the importance of communication continues to be frequently mentioned amid COVID-19 interruptions</a:t>
            </a:r>
          </a:p>
          <a:p>
            <a:pPr marL="171450" indent="-171450">
              <a:buFont typeface="Wingdings" panose="05000000000000000000" pitchFamily="2" charset="2"/>
              <a:buChar char="§"/>
            </a:pPr>
            <a:r>
              <a:rPr lang="en-NZ" sz="1000" b="0" dirty="0"/>
              <a:t>Many of the issues students raise around teaching and courses are rooted in a miscommunication; therefore, by focusing on consistent and clear communication, this will lift perceptions across all areas</a:t>
            </a:r>
          </a:p>
          <a:p>
            <a:pPr marL="171450" indent="-171450">
              <a:buFont typeface="Wingdings" panose="05000000000000000000" pitchFamily="2" charset="2"/>
              <a:buChar char="§"/>
            </a:pPr>
            <a:r>
              <a:rPr lang="en-NZ" sz="1000" b="0" dirty="0"/>
              <a:t>Examples of good support are most common when it happens through the student’s teachers, so considering how services also support teachers is crucial</a:t>
            </a:r>
          </a:p>
          <a:p>
            <a:pPr marL="171450" indent="-171450">
              <a:buFont typeface="Wingdings" panose="05000000000000000000" pitchFamily="2" charset="2"/>
              <a:buChar char="§"/>
            </a:pPr>
            <a:r>
              <a:rPr lang="en-NZ" sz="1000" b="0" dirty="0"/>
              <a:t>Overall, the general theme from the student feedback is that Unitec has responded well to the COVID-19 crisis, especially regarding communication</a:t>
            </a:r>
          </a:p>
          <a:p>
            <a:pPr marL="171450" indent="-171450">
              <a:buFont typeface="Wingdings" panose="05000000000000000000" pitchFamily="2" charset="2"/>
              <a:buChar char="§"/>
            </a:pPr>
            <a:r>
              <a:rPr lang="en-NZ" sz="1000" b="0" dirty="0"/>
              <a:t>New students are generally reporting the same needs as returning students; the best way to support them is through their relationship with their teachers wherever practical (when issues come up, it’s usually to do with their course)</a:t>
            </a:r>
          </a:p>
          <a:p>
            <a:pPr marL="171450" indent="-171450">
              <a:buFont typeface="Wingdings" panose="05000000000000000000" pitchFamily="2" charset="2"/>
              <a:buChar char="§"/>
            </a:pPr>
            <a:r>
              <a:rPr lang="en-NZ" sz="1000" b="0" dirty="0"/>
              <a:t>Students are struggling more to create social connections compared to non-COVID-19 times. There is a risk that some students could feel more isolated than normal, and so Unitec staff should be sensitive to this. There is a higher need for a clear and timely referrals process when staff identify issues</a:t>
            </a:r>
          </a:p>
          <a:p>
            <a:pPr marL="171450" indent="-171450">
              <a:buFont typeface="Wingdings" panose="05000000000000000000" pitchFamily="2" charset="2"/>
              <a:buChar char="§"/>
            </a:pPr>
            <a:endParaRPr lang="en-NZ" sz="1000" b="0" dirty="0"/>
          </a:p>
          <a:p>
            <a:pPr marL="171450" indent="-171450">
              <a:buFont typeface="Wingdings" panose="05000000000000000000" pitchFamily="2" charset="2"/>
              <a:buChar char="§"/>
            </a:pPr>
            <a:endParaRPr lang="en-NZ" sz="1000" b="0" dirty="0"/>
          </a:p>
        </p:txBody>
      </p:sp>
      <p:sp>
        <p:nvSpPr>
          <p:cNvPr id="15" name="TextBox 14"/>
          <p:cNvSpPr txBox="1"/>
          <p:nvPr/>
        </p:nvSpPr>
        <p:spPr>
          <a:xfrm>
            <a:off x="5510104" y="2968478"/>
            <a:ext cx="3269412" cy="261610"/>
          </a:xfrm>
          <a:prstGeom prst="rect">
            <a:avLst/>
          </a:prstGeom>
          <a:noFill/>
        </p:spPr>
        <p:txBody>
          <a:bodyPr wrap="square" rtlCol="0">
            <a:spAutoFit/>
          </a:bodyPr>
          <a:lstStyle/>
          <a:p>
            <a:pPr algn="ctr"/>
            <a:r>
              <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rPr>
              <a:t>Main reasons for NPS rating</a:t>
            </a:r>
          </a:p>
        </p:txBody>
      </p:sp>
      <p:sp>
        <p:nvSpPr>
          <p:cNvPr id="16" name="Minus 15"/>
          <p:cNvSpPr/>
          <p:nvPr/>
        </p:nvSpPr>
        <p:spPr>
          <a:xfrm>
            <a:off x="7177083" y="3369566"/>
            <a:ext cx="272562" cy="272562"/>
          </a:xfrm>
          <a:prstGeom prst="mathMinus">
            <a:avLst/>
          </a:prstGeom>
          <a:solidFill>
            <a:srgbClr val="FD62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17" name="Minus 16"/>
          <p:cNvSpPr/>
          <p:nvPr/>
        </p:nvSpPr>
        <p:spPr>
          <a:xfrm>
            <a:off x="7177083" y="3719073"/>
            <a:ext cx="272562" cy="272562"/>
          </a:xfrm>
          <a:prstGeom prst="mathMinus">
            <a:avLst/>
          </a:prstGeom>
          <a:solidFill>
            <a:srgbClr val="FD62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18" name="Minus 17"/>
          <p:cNvSpPr/>
          <p:nvPr/>
        </p:nvSpPr>
        <p:spPr>
          <a:xfrm>
            <a:off x="7177083" y="4068580"/>
            <a:ext cx="272562" cy="272562"/>
          </a:xfrm>
          <a:prstGeom prst="mathMinus">
            <a:avLst/>
          </a:prstGeom>
          <a:solidFill>
            <a:srgbClr val="FD62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19" name="Minus 18"/>
          <p:cNvSpPr/>
          <p:nvPr/>
        </p:nvSpPr>
        <p:spPr>
          <a:xfrm>
            <a:off x="7177083" y="4421264"/>
            <a:ext cx="272562" cy="272562"/>
          </a:xfrm>
          <a:prstGeom prst="mathMinus">
            <a:avLst/>
          </a:prstGeom>
          <a:solidFill>
            <a:srgbClr val="FD62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20" name="TextBox 19"/>
          <p:cNvSpPr txBox="1"/>
          <p:nvPr/>
        </p:nvSpPr>
        <p:spPr>
          <a:xfrm>
            <a:off x="5244064" y="3394810"/>
            <a:ext cx="1620000" cy="230832"/>
          </a:xfrm>
          <a:prstGeom prst="rect">
            <a:avLst/>
          </a:prstGeom>
          <a:noFill/>
        </p:spPr>
        <p:txBody>
          <a:bodyPr wrap="square" rtlCol="0" anchor="ctr">
            <a:spAutoFit/>
          </a:bodyPr>
          <a:lstStyle/>
          <a:p>
            <a:pPr algn="r"/>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High quality teaching</a:t>
            </a:r>
          </a:p>
        </p:txBody>
      </p:sp>
      <p:sp>
        <p:nvSpPr>
          <p:cNvPr id="21" name="TextBox 20"/>
          <p:cNvSpPr txBox="1"/>
          <p:nvPr/>
        </p:nvSpPr>
        <p:spPr>
          <a:xfrm>
            <a:off x="5244064" y="3668517"/>
            <a:ext cx="1620000" cy="369332"/>
          </a:xfrm>
          <a:prstGeom prst="rect">
            <a:avLst/>
          </a:prstGeom>
          <a:noFill/>
        </p:spPr>
        <p:txBody>
          <a:bodyPr wrap="square" rtlCol="0" anchor="ctr">
            <a:spAutoFit/>
          </a:bodyPr>
          <a:lstStyle/>
          <a:p>
            <a:pPr algn="r"/>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Frequent &amp; clear communication</a:t>
            </a:r>
          </a:p>
        </p:txBody>
      </p:sp>
      <p:sp>
        <p:nvSpPr>
          <p:cNvPr id="22" name="TextBox 21"/>
          <p:cNvSpPr txBox="1"/>
          <p:nvPr/>
        </p:nvSpPr>
        <p:spPr>
          <a:xfrm>
            <a:off x="5244064" y="4020195"/>
            <a:ext cx="1620000" cy="369332"/>
          </a:xfrm>
          <a:prstGeom prst="rect">
            <a:avLst/>
          </a:prstGeom>
          <a:noFill/>
        </p:spPr>
        <p:txBody>
          <a:bodyPr wrap="square" rtlCol="0" anchor="ctr">
            <a:spAutoFit/>
          </a:bodyPr>
          <a:lstStyle/>
          <a:p>
            <a:pPr algn="r"/>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Friendly &amp; approachable culture</a:t>
            </a:r>
          </a:p>
        </p:txBody>
      </p:sp>
      <p:sp>
        <p:nvSpPr>
          <p:cNvPr id="23" name="TextBox 22"/>
          <p:cNvSpPr txBox="1"/>
          <p:nvPr/>
        </p:nvSpPr>
        <p:spPr>
          <a:xfrm>
            <a:off x="5244064" y="4381302"/>
            <a:ext cx="1620000" cy="369332"/>
          </a:xfrm>
          <a:prstGeom prst="rect">
            <a:avLst/>
          </a:prstGeom>
          <a:noFill/>
        </p:spPr>
        <p:txBody>
          <a:bodyPr wrap="square" rtlCol="0" anchor="ctr">
            <a:spAutoFit/>
          </a:bodyPr>
          <a:lstStyle/>
          <a:p>
            <a:pPr algn="r"/>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Feeling supported by Unitec</a:t>
            </a:r>
          </a:p>
        </p:txBody>
      </p:sp>
      <p:sp>
        <p:nvSpPr>
          <p:cNvPr id="24" name="TextBox 23"/>
          <p:cNvSpPr txBox="1"/>
          <p:nvPr/>
        </p:nvSpPr>
        <p:spPr>
          <a:xfrm>
            <a:off x="7492430" y="3316934"/>
            <a:ext cx="1620000" cy="369332"/>
          </a:xfrm>
          <a:prstGeom prst="rect">
            <a:avLst/>
          </a:prstGeom>
          <a:noFill/>
        </p:spPr>
        <p:txBody>
          <a:bodyPr wrap="square" rtlCol="0" anchor="ctr">
            <a:spAutoFit/>
          </a:bodyPr>
          <a:lstStyle/>
          <a:p>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Poor organisation of courses</a:t>
            </a:r>
          </a:p>
        </p:txBody>
      </p:sp>
      <p:sp>
        <p:nvSpPr>
          <p:cNvPr id="25" name="TextBox 24"/>
          <p:cNvSpPr txBox="1"/>
          <p:nvPr/>
        </p:nvSpPr>
        <p:spPr>
          <a:xfrm>
            <a:off x="7492430" y="3737767"/>
            <a:ext cx="1620000" cy="230832"/>
          </a:xfrm>
          <a:prstGeom prst="rect">
            <a:avLst/>
          </a:prstGeom>
          <a:noFill/>
        </p:spPr>
        <p:txBody>
          <a:bodyPr wrap="square" rtlCol="0" anchor="ctr">
            <a:spAutoFit/>
          </a:bodyPr>
          <a:lstStyle/>
          <a:p>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Unclear communication</a:t>
            </a:r>
          </a:p>
        </p:txBody>
      </p:sp>
      <p:sp>
        <p:nvSpPr>
          <p:cNvPr id="26" name="TextBox 25"/>
          <p:cNvSpPr txBox="1"/>
          <p:nvPr/>
        </p:nvSpPr>
        <p:spPr>
          <a:xfrm>
            <a:off x="7492430" y="4020195"/>
            <a:ext cx="1620000" cy="369332"/>
          </a:xfrm>
          <a:prstGeom prst="rect">
            <a:avLst/>
          </a:prstGeom>
          <a:noFill/>
        </p:spPr>
        <p:txBody>
          <a:bodyPr wrap="square" rtlCol="0" anchor="ctr">
            <a:spAutoFit/>
          </a:bodyPr>
          <a:lstStyle/>
          <a:p>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Dissatisfied with teaching quality</a:t>
            </a:r>
          </a:p>
        </p:txBody>
      </p:sp>
      <p:sp>
        <p:nvSpPr>
          <p:cNvPr id="27" name="TextBox 26"/>
          <p:cNvSpPr txBox="1"/>
          <p:nvPr/>
        </p:nvSpPr>
        <p:spPr>
          <a:xfrm>
            <a:off x="7489649" y="4371873"/>
            <a:ext cx="1620000" cy="369332"/>
          </a:xfrm>
          <a:prstGeom prst="rect">
            <a:avLst/>
          </a:prstGeom>
          <a:noFill/>
        </p:spPr>
        <p:txBody>
          <a:bodyPr wrap="square" rtlCol="0" anchor="ctr">
            <a:spAutoFit/>
          </a:bodyPr>
          <a:lstStyle/>
          <a:p>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Courses not structured well</a:t>
            </a:r>
          </a:p>
        </p:txBody>
      </p:sp>
      <p:sp>
        <p:nvSpPr>
          <p:cNvPr id="28" name="Plus 27"/>
          <p:cNvSpPr/>
          <p:nvPr/>
        </p:nvSpPr>
        <p:spPr>
          <a:xfrm>
            <a:off x="6864064" y="3368412"/>
            <a:ext cx="273015" cy="273015"/>
          </a:xfrm>
          <a:prstGeom prst="mathPlus">
            <a:avLst/>
          </a:prstGeom>
          <a:solidFill>
            <a:srgbClr val="01B8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29" name="Plus 28"/>
          <p:cNvSpPr/>
          <p:nvPr/>
        </p:nvSpPr>
        <p:spPr>
          <a:xfrm>
            <a:off x="6864064" y="3718620"/>
            <a:ext cx="273015" cy="273015"/>
          </a:xfrm>
          <a:prstGeom prst="mathPlus">
            <a:avLst/>
          </a:prstGeom>
          <a:solidFill>
            <a:srgbClr val="01B8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30" name="Plus 29"/>
          <p:cNvSpPr/>
          <p:nvPr/>
        </p:nvSpPr>
        <p:spPr>
          <a:xfrm>
            <a:off x="6864064" y="4068828"/>
            <a:ext cx="273015" cy="273015"/>
          </a:xfrm>
          <a:prstGeom prst="mathPlus">
            <a:avLst/>
          </a:prstGeom>
          <a:solidFill>
            <a:srgbClr val="01B8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sp>
        <p:nvSpPr>
          <p:cNvPr id="31" name="Plus 30"/>
          <p:cNvSpPr/>
          <p:nvPr/>
        </p:nvSpPr>
        <p:spPr>
          <a:xfrm>
            <a:off x="6864064" y="4419036"/>
            <a:ext cx="273015" cy="273015"/>
          </a:xfrm>
          <a:prstGeom prst="mathPlus">
            <a:avLst/>
          </a:prstGeom>
          <a:solidFill>
            <a:srgbClr val="01B8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solidFill>
                <a:srgbClr val="404040"/>
              </a:solidFill>
            </a:endParaRPr>
          </a:p>
        </p:txBody>
      </p:sp>
      <p:graphicFrame>
        <p:nvGraphicFramePr>
          <p:cNvPr id="33" name="Content Placeholder 8">
            <a:extLst>
              <a:ext uri="{FF2B5EF4-FFF2-40B4-BE49-F238E27FC236}">
                <a16:creationId xmlns:a16="http://schemas.microsoft.com/office/drawing/2014/main" id="{D37CA2C4-6CC9-4AF2-AF20-6E31175BF4C4}"/>
              </a:ext>
            </a:extLst>
          </p:cNvPr>
          <p:cNvGraphicFramePr>
            <a:graphicFrameLocks/>
          </p:cNvGraphicFramePr>
          <p:nvPr>
            <p:extLst>
              <p:ext uri="{D42A27DB-BD31-4B8C-83A1-F6EECF244321}">
                <p14:modId xmlns:p14="http://schemas.microsoft.com/office/powerpoint/2010/main" val="4140558015"/>
              </p:ext>
            </p:extLst>
          </p:nvPr>
        </p:nvGraphicFramePr>
        <p:xfrm>
          <a:off x="5167222" y="836763"/>
          <a:ext cx="3976777" cy="2001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Content Placeholder 6">
            <a:extLst>
              <a:ext uri="{FF2B5EF4-FFF2-40B4-BE49-F238E27FC236}">
                <a16:creationId xmlns:a16="http://schemas.microsoft.com/office/drawing/2014/main" id="{1938E5B0-91FF-4795-BFC5-5A79F5D2ABB5}"/>
              </a:ext>
            </a:extLst>
          </p:cNvPr>
          <p:cNvGraphicFramePr>
            <a:graphicFrameLocks/>
          </p:cNvGraphicFramePr>
          <p:nvPr>
            <p:extLst>
              <p:ext uri="{D42A27DB-BD31-4B8C-83A1-F6EECF244321}">
                <p14:modId xmlns:p14="http://schemas.microsoft.com/office/powerpoint/2010/main" val="2405645559"/>
              </p:ext>
            </p:extLst>
          </p:nvPr>
        </p:nvGraphicFramePr>
        <p:xfrm>
          <a:off x="5167222" y="4856672"/>
          <a:ext cx="3976778" cy="2001326"/>
        </p:xfrm>
        <a:graphic>
          <a:graphicData uri="http://schemas.openxmlformats.org/drawingml/2006/chart">
            <c:chart xmlns:c="http://schemas.openxmlformats.org/drawingml/2006/chart" xmlns:r="http://schemas.openxmlformats.org/officeDocument/2006/relationships" r:id="rId4"/>
          </a:graphicData>
        </a:graphic>
      </p:graphicFrame>
      <p:sp>
        <p:nvSpPr>
          <p:cNvPr id="35" name="Isosceles Triangle 34">
            <a:extLst>
              <a:ext uri="{FF2B5EF4-FFF2-40B4-BE49-F238E27FC236}">
                <a16:creationId xmlns:a16="http://schemas.microsoft.com/office/drawing/2014/main" id="{9DDF79DB-9E16-42F3-9B70-9A5A43BF577B}"/>
              </a:ext>
            </a:extLst>
          </p:cNvPr>
          <p:cNvSpPr/>
          <p:nvPr/>
        </p:nvSpPr>
        <p:spPr>
          <a:xfrm>
            <a:off x="8525267" y="5517115"/>
            <a:ext cx="101852" cy="87804"/>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85F53FD9-B872-430C-80CC-D949EAE7AE24}"/>
              </a:ext>
            </a:extLst>
          </p:cNvPr>
          <p:cNvSpPr/>
          <p:nvPr/>
        </p:nvSpPr>
        <p:spPr>
          <a:xfrm>
            <a:off x="8493133" y="6080608"/>
            <a:ext cx="101852" cy="87804"/>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3EBB50E-518D-40F4-8D9B-70A8B0483428}"/>
              </a:ext>
            </a:extLst>
          </p:cNvPr>
          <p:cNvSpPr/>
          <p:nvPr/>
        </p:nvSpPr>
        <p:spPr>
          <a:xfrm>
            <a:off x="8435320" y="6363027"/>
            <a:ext cx="101852" cy="87804"/>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9432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Rectangle 10"/>
          <p:cNvSpPr/>
          <p:nvPr/>
        </p:nvSpPr>
        <p:spPr>
          <a:xfrm>
            <a:off x="1300498" y="1690095"/>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The importance of good communication continues to be mentioned more frequently than ever before – likely driven by the uncertainty and challenges created due to COVID-19</a:t>
            </a: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Unitec already has fantastic teaching and learning frameworks which are strongly linked to themes from student NPS results, such as </a:t>
            </a:r>
            <a:r>
              <a:rPr lang="en-NZ" sz="1400" dirty="0" err="1">
                <a:solidFill>
                  <a:srgbClr val="404040"/>
                </a:solidFill>
                <a:latin typeface="Verdana" panose="020B0604030504040204" pitchFamily="34" charset="0"/>
                <a:ea typeface="Verdana" panose="020B0604030504040204" pitchFamily="34" charset="0"/>
                <a:cs typeface="Verdana" panose="020B0604030504040204" pitchFamily="34" charset="0"/>
              </a:rPr>
              <a:t>Te</a:t>
            </a:r>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1400" dirty="0" err="1">
                <a:solidFill>
                  <a:srgbClr val="404040"/>
                </a:solidFill>
                <a:latin typeface="Verdana" panose="020B0604030504040204" pitchFamily="34" charset="0"/>
                <a:ea typeface="Verdana" panose="020B0604030504040204" pitchFamily="34" charset="0"/>
                <a:cs typeface="Verdana" panose="020B0604030504040204" pitchFamily="34" charset="0"/>
              </a:rPr>
              <a:t>Tīpare</a:t>
            </a:r>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 framework which elaborates on the ideal teacher/learner model (</a:t>
            </a:r>
            <a:r>
              <a:rPr lang="en-NZ" sz="1400" dirty="0" err="1">
                <a:solidFill>
                  <a:srgbClr val="404040"/>
                </a:solidFill>
                <a:latin typeface="Verdana" panose="020B0604030504040204" pitchFamily="34" charset="0"/>
                <a:ea typeface="Verdana" panose="020B0604030504040204" pitchFamily="34" charset="0"/>
                <a:cs typeface="Verdana" panose="020B0604030504040204" pitchFamily="34" charset="0"/>
              </a:rPr>
              <a:t>Ako</a:t>
            </a:r>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a:t>
            </a: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Students feeling supported is hugely important, and this is generally best delivered through high quality teaching and good courses, so understanding principles such as </a:t>
            </a:r>
            <a:r>
              <a:rPr lang="en-NZ" sz="1400" dirty="0" err="1">
                <a:solidFill>
                  <a:srgbClr val="404040"/>
                </a:solidFill>
                <a:latin typeface="Verdana" panose="020B0604030504040204" pitchFamily="34" charset="0"/>
                <a:ea typeface="Verdana" panose="020B0604030504040204" pitchFamily="34" charset="0"/>
                <a:cs typeface="Verdana" panose="020B0604030504040204" pitchFamily="34" charset="0"/>
              </a:rPr>
              <a:t>Ako</a:t>
            </a:r>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 is fundamental to increasing student advocacy further</a:t>
            </a:r>
          </a:p>
        </p:txBody>
      </p:sp>
      <p:sp>
        <p:nvSpPr>
          <p:cNvPr id="3" name="Title 2"/>
          <p:cNvSpPr>
            <a:spLocks noGrp="1"/>
          </p:cNvSpPr>
          <p:nvPr>
            <p:ph type="title"/>
          </p:nvPr>
        </p:nvSpPr>
        <p:spPr/>
        <p:txBody>
          <a:bodyPr/>
          <a:lstStyle/>
          <a:p>
            <a:r>
              <a:rPr lang="en-NZ" dirty="0"/>
              <a:t>Summary of key findings about NPS reasons</a:t>
            </a:r>
          </a:p>
        </p:txBody>
      </p:sp>
      <p:sp>
        <p:nvSpPr>
          <p:cNvPr id="10" name="Oval 9"/>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4" name="Rectangle 13"/>
          <p:cNvSpPr/>
          <p:nvPr/>
        </p:nvSpPr>
        <p:spPr>
          <a:xfrm>
            <a:off x="1300498" y="4246558"/>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Many issues that students raise around teaching and courses are rooted in a miscommunication; therefore, by stressing to all staff how important consistent and clear communication is, this will lift perceptions across all areas</a:t>
            </a:r>
          </a:p>
        </p:txBody>
      </p:sp>
      <p:sp>
        <p:nvSpPr>
          <p:cNvPr id="15" name="Oval 14">
            <a:extLst>
              <a:ext uri="{FF2B5EF4-FFF2-40B4-BE49-F238E27FC236}">
                <a16:creationId xmlns:a16="http://schemas.microsoft.com/office/drawing/2014/main" id="{37F65C57-F6C7-4B3A-AFD1-76CFA0664BC8}"/>
              </a:ext>
            </a:extLst>
          </p:cNvPr>
          <p:cNvSpPr/>
          <p:nvPr/>
        </p:nvSpPr>
        <p:spPr>
          <a:xfrm>
            <a:off x="526537" y="5118675"/>
            <a:ext cx="698740" cy="69874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16" name="Rectangle 15">
            <a:extLst>
              <a:ext uri="{FF2B5EF4-FFF2-40B4-BE49-F238E27FC236}">
                <a16:creationId xmlns:a16="http://schemas.microsoft.com/office/drawing/2014/main" id="{52F51726-3F42-43AA-BFC8-DE94CBC8613F}"/>
              </a:ext>
            </a:extLst>
          </p:cNvPr>
          <p:cNvSpPr/>
          <p:nvPr/>
        </p:nvSpPr>
        <p:spPr>
          <a:xfrm>
            <a:off x="1300496" y="5098713"/>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Unitec has some key strengths that we could talk about more: 1) students appreciate our balance of theoretical and practical learning, and 2) that our culture of being friendly, relaxed &amp; inclusive is highly valued</a:t>
            </a:r>
          </a:p>
        </p:txBody>
      </p:sp>
    </p:spTree>
    <p:extLst>
      <p:ext uri="{BB962C8B-B14F-4D97-AF65-F5344CB8AC3E}">
        <p14:creationId xmlns:p14="http://schemas.microsoft.com/office/powerpoint/2010/main" val="3878585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Study Experience</a:t>
            </a:r>
          </a:p>
        </p:txBody>
      </p:sp>
      <p:sp>
        <p:nvSpPr>
          <p:cNvPr id="6" name="Text Placeholder 5"/>
          <p:cNvSpPr>
            <a:spLocks noGrp="1"/>
          </p:cNvSpPr>
          <p:nvPr>
            <p:ph type="body" idx="1"/>
          </p:nvPr>
        </p:nvSpPr>
        <p:spPr/>
        <p:txBody>
          <a:bodyPr/>
          <a:lstStyle/>
          <a:p>
            <a:r>
              <a:rPr lang="en-NZ" dirty="0"/>
              <a:t>03.</a:t>
            </a:r>
          </a:p>
        </p:txBody>
      </p:sp>
    </p:spTree>
    <p:extLst>
      <p:ext uri="{BB962C8B-B14F-4D97-AF65-F5344CB8AC3E}">
        <p14:creationId xmlns:p14="http://schemas.microsoft.com/office/powerpoint/2010/main" val="336378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314993" y="2185369"/>
            <a:ext cx="7302471" cy="2634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99184848"/>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NZ" dirty="0"/>
              <a:t>&gt;&gt;MARKETING</a:t>
            </a:r>
          </a:p>
        </p:txBody>
      </p:sp>
      <p:sp>
        <p:nvSpPr>
          <p:cNvPr id="14" name="Rectangle 13"/>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884 – 892</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Importance calculated using a linear regression model and standardise betas</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Up-Down Arrow 8"/>
          <p:cNvSpPr/>
          <p:nvPr/>
        </p:nvSpPr>
        <p:spPr>
          <a:xfrm>
            <a:off x="526212" y="2251491"/>
            <a:ext cx="252000" cy="3010621"/>
          </a:xfrm>
          <a:prstGeom prst="upDownArrow">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TextBox 12"/>
          <p:cNvSpPr txBox="1"/>
          <p:nvPr/>
        </p:nvSpPr>
        <p:spPr>
          <a:xfrm>
            <a:off x="741872" y="2216448"/>
            <a:ext cx="819507" cy="338554"/>
          </a:xfrm>
          <a:prstGeom prst="rect">
            <a:avLst/>
          </a:prstGeom>
          <a:noFill/>
        </p:spPr>
        <p:txBody>
          <a:bodyPr wrap="square" rtlCol="0">
            <a:spAutoFit/>
          </a:bodyPr>
          <a:lstStyle/>
          <a:p>
            <a:r>
              <a:rPr lang="en-NZ" sz="800" b="1" dirty="0">
                <a:solidFill>
                  <a:srgbClr val="404040"/>
                </a:solidFill>
                <a:latin typeface="Verdana" panose="020B0604030504040204" pitchFamily="34" charset="0"/>
                <a:ea typeface="Verdana" panose="020B0604030504040204" pitchFamily="34" charset="0"/>
                <a:cs typeface="Verdana" panose="020B0604030504040204" pitchFamily="34" charset="0"/>
              </a:rPr>
              <a:t>More impactful</a:t>
            </a:r>
          </a:p>
        </p:txBody>
      </p:sp>
      <p:sp>
        <p:nvSpPr>
          <p:cNvPr id="18" name="TextBox 17"/>
          <p:cNvSpPr txBox="1"/>
          <p:nvPr/>
        </p:nvSpPr>
        <p:spPr>
          <a:xfrm>
            <a:off x="745190" y="4946170"/>
            <a:ext cx="819507" cy="338554"/>
          </a:xfrm>
          <a:prstGeom prst="rect">
            <a:avLst/>
          </a:prstGeom>
          <a:noFill/>
        </p:spPr>
        <p:txBody>
          <a:bodyPr wrap="square" rtlCol="0">
            <a:spAutoFit/>
          </a:bodyPr>
          <a:lstStyle/>
          <a:p>
            <a:r>
              <a:rPr lang="en-NZ" sz="800" b="1" dirty="0">
                <a:solidFill>
                  <a:srgbClr val="404040"/>
                </a:solidFill>
                <a:latin typeface="Verdana" panose="020B0604030504040204" pitchFamily="34" charset="0"/>
                <a:ea typeface="Verdana" panose="020B0604030504040204" pitchFamily="34" charset="0"/>
                <a:cs typeface="Verdana" panose="020B0604030504040204" pitchFamily="34" charset="0"/>
              </a:rPr>
              <a:t>Less impactful</a:t>
            </a:r>
          </a:p>
        </p:txBody>
      </p:sp>
      <p:sp>
        <p:nvSpPr>
          <p:cNvPr id="4" name="Title 3"/>
          <p:cNvSpPr>
            <a:spLocks noGrp="1"/>
          </p:cNvSpPr>
          <p:nvPr>
            <p:ph type="title"/>
          </p:nvPr>
        </p:nvSpPr>
        <p:spPr/>
        <p:txBody>
          <a:bodyPr/>
          <a:lstStyle/>
          <a:p>
            <a:r>
              <a:rPr lang="en-NZ" dirty="0"/>
              <a:t>Communication continues to increase in importance and is now the top driver of NPS</a:t>
            </a:r>
          </a:p>
        </p:txBody>
      </p:sp>
    </p:spTree>
    <p:extLst>
      <p:ext uri="{BB962C8B-B14F-4D97-AF65-F5344CB8AC3E}">
        <p14:creationId xmlns:p14="http://schemas.microsoft.com/office/powerpoint/2010/main" val="2187759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185057286"/>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a:xfrm>
            <a:off x="4916488" y="6491288"/>
            <a:ext cx="3794125" cy="230187"/>
          </a:xfrm>
        </p:spPr>
        <p:txBody>
          <a:bodyPr/>
          <a:lstStyle/>
          <a:p>
            <a:pPr>
              <a:defRPr/>
            </a:pPr>
            <a:r>
              <a:rPr lang="en-US"/>
              <a:t>&gt;&gt;MARKETING</a:t>
            </a:r>
            <a:endParaRPr lang="en-US" dirty="0"/>
          </a:p>
        </p:txBody>
      </p:sp>
      <p:grpSp>
        <p:nvGrpSpPr>
          <p:cNvPr id="18" name="Group 17"/>
          <p:cNvGrpSpPr/>
          <p:nvPr/>
        </p:nvGrpSpPr>
        <p:grpSpPr>
          <a:xfrm>
            <a:off x="738188" y="5473816"/>
            <a:ext cx="7660891" cy="138499"/>
            <a:chOff x="738188" y="5353051"/>
            <a:chExt cx="7660891" cy="138499"/>
          </a:xfrm>
        </p:grpSpPr>
        <p:sp>
          <p:nvSpPr>
            <p:cNvPr id="19" name="Rectangle 98"/>
            <p:cNvSpPr>
              <a:spLocks noChangeArrowheads="1"/>
            </p:cNvSpPr>
            <p:nvPr/>
          </p:nvSpPr>
          <p:spPr bwMode="auto">
            <a:xfrm>
              <a:off x="73818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839788" y="5353051"/>
              <a:ext cx="12743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dissatisfied</a:t>
              </a:r>
              <a:endParaRPr kumimoji="0" lang="en-US" altLang="en-US" sz="900" b="0" i="0" u="none" strike="noStrike" cap="none" normalizeH="0" baseline="0">
                <a:ln>
                  <a:noFill/>
                </a:ln>
                <a:solidFill>
                  <a:schemeClr val="tx1"/>
                </a:solidFill>
                <a:effectLst/>
              </a:endParaRPr>
            </a:p>
          </p:txBody>
        </p:sp>
        <p:sp>
          <p:nvSpPr>
            <p:cNvPr id="21" name="Rectangle 100"/>
            <p:cNvSpPr>
              <a:spLocks noChangeArrowheads="1"/>
            </p:cNvSpPr>
            <p:nvPr/>
          </p:nvSpPr>
          <p:spPr bwMode="auto">
            <a:xfrm>
              <a:off x="222250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325688" y="5353051"/>
              <a:ext cx="12984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dissatisfied</a:t>
              </a:r>
              <a:endParaRPr kumimoji="0" lang="en-US" altLang="en-US" sz="900" b="0" i="0" u="none" strike="noStrike" cap="none" normalizeH="0" baseline="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8658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satisfied nor dissatisfied</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85311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948363" y="5353051"/>
              <a:ext cx="11333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satisfied</a:t>
              </a:r>
              <a:endParaRPr kumimoji="0" lang="en-US" altLang="en-US" sz="900" b="0" i="0" u="none" strike="noStrike" cap="none" normalizeH="0" baseline="0">
                <a:ln>
                  <a:noFill/>
                </a:ln>
                <a:solidFill>
                  <a:schemeClr val="tx1"/>
                </a:solidFill>
                <a:effectLst/>
              </a:endParaRPr>
            </a:p>
          </p:txBody>
        </p:sp>
        <p:sp>
          <p:nvSpPr>
            <p:cNvPr id="27" name="Rectangle 106"/>
            <p:cNvSpPr>
              <a:spLocks noChangeArrowheads="1"/>
            </p:cNvSpPr>
            <p:nvPr/>
          </p:nvSpPr>
          <p:spPr bwMode="auto">
            <a:xfrm>
              <a:off x="718502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7289801" y="5353051"/>
              <a:ext cx="11092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satisfied</a:t>
              </a:r>
              <a:endParaRPr kumimoji="0" lang="en-US" altLang="en-US" sz="900" b="0" i="0" u="none" strike="noStrike" cap="none" normalizeH="0" baseline="0">
                <a:ln>
                  <a:noFill/>
                </a:ln>
                <a:solidFill>
                  <a:schemeClr val="tx1"/>
                </a:solidFill>
                <a:effectLst/>
              </a:endParaRPr>
            </a:p>
          </p:txBody>
        </p:sp>
      </p:grpSp>
      <p:grpSp>
        <p:nvGrpSpPr>
          <p:cNvPr id="30" name="Group 29"/>
          <p:cNvGrpSpPr/>
          <p:nvPr/>
        </p:nvGrpSpPr>
        <p:grpSpPr>
          <a:xfrm>
            <a:off x="7181490"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Title 1"/>
          <p:cNvSpPr>
            <a:spLocks noGrp="1"/>
          </p:cNvSpPr>
          <p:nvPr>
            <p:ph type="title"/>
          </p:nvPr>
        </p:nvSpPr>
        <p:spPr/>
        <p:txBody>
          <a:bodyPr/>
          <a:lstStyle/>
          <a:p>
            <a:r>
              <a:rPr lang="en-NZ" dirty="0"/>
              <a:t>Perceptions of Unitec across almost all measured metrics is significantly up this semester</a:t>
            </a:r>
          </a:p>
        </p:txBody>
      </p:sp>
      <p:sp>
        <p:nvSpPr>
          <p:cNvPr id="37" name="Rectangle 36"/>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884 - 892</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Content Placeholder 8"/>
          <p:cNvGraphicFramePr>
            <a:graphicFrameLocks/>
          </p:cNvGraphicFramePr>
          <p:nvPr>
            <p:extLst>
              <p:ext uri="{D42A27DB-BD31-4B8C-83A1-F6EECF244321}">
                <p14:modId xmlns:p14="http://schemas.microsoft.com/office/powerpoint/2010/main" val="2808490806"/>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1361658690"/>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826333234"/>
              </p:ext>
            </p:extLst>
          </p:nvPr>
        </p:nvGraphicFramePr>
        <p:xfrm>
          <a:off x="5866477" y="353557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3246546176"/>
              </p:ext>
            </p:extLst>
          </p:nvPr>
        </p:nvGraphicFramePr>
        <p:xfrm>
          <a:off x="527051" y="3535576"/>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2028699556"/>
              </p:ext>
            </p:extLst>
          </p:nvPr>
        </p:nvGraphicFramePr>
        <p:xfrm>
          <a:off x="3196764" y="3535576"/>
          <a:ext cx="2750988" cy="1689071"/>
        </p:xfrm>
        <a:graphic>
          <a:graphicData uri="http://schemas.openxmlformats.org/drawingml/2006/chart">
            <c:chart xmlns:c="http://schemas.openxmlformats.org/drawingml/2006/chart" xmlns:r="http://schemas.openxmlformats.org/officeDocument/2006/relationships" r:id="rId7"/>
          </a:graphicData>
        </a:graphic>
      </p:graphicFrame>
      <p:sp>
        <p:nvSpPr>
          <p:cNvPr id="43" name="Isosceles Triangle 42"/>
          <p:cNvSpPr/>
          <p:nvPr/>
        </p:nvSpPr>
        <p:spPr>
          <a:xfrm rot="10800000">
            <a:off x="7833057" y="397292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Isosceles Triangle 43"/>
          <p:cNvSpPr/>
          <p:nvPr/>
        </p:nvSpPr>
        <p:spPr>
          <a:xfrm>
            <a:off x="7829723" y="458419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Isosceles Triangle 44"/>
          <p:cNvSpPr/>
          <p:nvPr/>
        </p:nvSpPr>
        <p:spPr>
          <a:xfrm rot="10800000">
            <a:off x="7829722" y="4783437"/>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p:cNvSpPr/>
          <p:nvPr/>
        </p:nvSpPr>
        <p:spPr>
          <a:xfrm rot="10800000">
            <a:off x="6841101" y="457467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Isosceles Triangle 46"/>
          <p:cNvSpPr/>
          <p:nvPr/>
        </p:nvSpPr>
        <p:spPr>
          <a:xfrm>
            <a:off x="4201328" y="216749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p:cNvSpPr/>
          <p:nvPr/>
        </p:nvSpPr>
        <p:spPr>
          <a:xfrm rot="10800000">
            <a:off x="5182884" y="2885390"/>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Isosceles Triangle 48"/>
          <p:cNvSpPr/>
          <p:nvPr/>
        </p:nvSpPr>
        <p:spPr>
          <a:xfrm rot="10800000">
            <a:off x="5182883" y="2957911"/>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p:cNvSpPr/>
          <p:nvPr/>
        </p:nvSpPr>
        <p:spPr>
          <a:xfrm rot="10800000">
            <a:off x="7818525" y="2945674"/>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Isosceles Triangle 50"/>
          <p:cNvSpPr/>
          <p:nvPr/>
        </p:nvSpPr>
        <p:spPr>
          <a:xfrm>
            <a:off x="5170638" y="433077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Isosceles Triangle 51"/>
          <p:cNvSpPr/>
          <p:nvPr/>
        </p:nvSpPr>
        <p:spPr>
          <a:xfrm rot="10800000">
            <a:off x="5177025" y="400491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Isosceles Triangle 52"/>
          <p:cNvSpPr/>
          <p:nvPr/>
        </p:nvSpPr>
        <p:spPr>
          <a:xfrm rot="10800000">
            <a:off x="1499755" y="2929550"/>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Isosceles Triangle 53"/>
          <p:cNvSpPr/>
          <p:nvPr/>
        </p:nvSpPr>
        <p:spPr>
          <a:xfrm rot="10800000">
            <a:off x="2473634" y="4760864"/>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Isosceles Triangle 54">
            <a:extLst>
              <a:ext uri="{FF2B5EF4-FFF2-40B4-BE49-F238E27FC236}">
                <a16:creationId xmlns:a16="http://schemas.microsoft.com/office/drawing/2014/main" id="{E1733076-1E53-4031-9886-04FEBF92A38A}"/>
              </a:ext>
            </a:extLst>
          </p:cNvPr>
          <p:cNvSpPr/>
          <p:nvPr/>
        </p:nvSpPr>
        <p:spPr>
          <a:xfrm rot="10800000">
            <a:off x="8325754" y="460223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Isosceles Triangle 55">
            <a:extLst>
              <a:ext uri="{FF2B5EF4-FFF2-40B4-BE49-F238E27FC236}">
                <a16:creationId xmlns:a16="http://schemas.microsoft.com/office/drawing/2014/main" id="{9DE17C33-6C7C-489B-A15C-A39A2FC51A3A}"/>
              </a:ext>
            </a:extLst>
          </p:cNvPr>
          <p:cNvSpPr/>
          <p:nvPr/>
        </p:nvSpPr>
        <p:spPr>
          <a:xfrm>
            <a:off x="8325754" y="400951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92AAAED0-05C1-4E47-BF26-CB39AE156E3C}"/>
              </a:ext>
            </a:extLst>
          </p:cNvPr>
          <p:cNvSpPr/>
          <p:nvPr/>
        </p:nvSpPr>
        <p:spPr>
          <a:xfrm rot="10800000">
            <a:off x="5679394" y="277683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a:extLst>
              <a:ext uri="{FF2B5EF4-FFF2-40B4-BE49-F238E27FC236}">
                <a16:creationId xmlns:a16="http://schemas.microsoft.com/office/drawing/2014/main" id="{5EF32570-5BDF-4AFA-BB57-0B4378DD1210}"/>
              </a:ext>
            </a:extLst>
          </p:cNvPr>
          <p:cNvSpPr/>
          <p:nvPr/>
        </p:nvSpPr>
        <p:spPr>
          <a:xfrm>
            <a:off x="8325754" y="222942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Isosceles Triangle 58">
            <a:extLst>
              <a:ext uri="{FF2B5EF4-FFF2-40B4-BE49-F238E27FC236}">
                <a16:creationId xmlns:a16="http://schemas.microsoft.com/office/drawing/2014/main" id="{6653C488-BF3D-4FA6-8F1F-3028773BF0C5}"/>
              </a:ext>
            </a:extLst>
          </p:cNvPr>
          <p:cNvSpPr/>
          <p:nvPr/>
        </p:nvSpPr>
        <p:spPr>
          <a:xfrm rot="10800000">
            <a:off x="8325754" y="280819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Isosceles Triangle 59">
            <a:extLst>
              <a:ext uri="{FF2B5EF4-FFF2-40B4-BE49-F238E27FC236}">
                <a16:creationId xmlns:a16="http://schemas.microsoft.com/office/drawing/2014/main" id="{2375E6BC-7685-4387-9891-974ED5E50AFC}"/>
              </a:ext>
            </a:extLst>
          </p:cNvPr>
          <p:cNvSpPr/>
          <p:nvPr/>
        </p:nvSpPr>
        <p:spPr>
          <a:xfrm>
            <a:off x="5679393" y="404858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Isosceles Triangle 60">
            <a:extLst>
              <a:ext uri="{FF2B5EF4-FFF2-40B4-BE49-F238E27FC236}">
                <a16:creationId xmlns:a16="http://schemas.microsoft.com/office/drawing/2014/main" id="{B1B17FFB-CC5F-4D44-BE21-331E82D4ACC6}"/>
              </a:ext>
            </a:extLst>
          </p:cNvPr>
          <p:cNvSpPr/>
          <p:nvPr/>
        </p:nvSpPr>
        <p:spPr>
          <a:xfrm rot="10800000">
            <a:off x="5681008" y="4387090"/>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Isosceles Triangle 61">
            <a:extLst>
              <a:ext uri="{FF2B5EF4-FFF2-40B4-BE49-F238E27FC236}">
                <a16:creationId xmlns:a16="http://schemas.microsoft.com/office/drawing/2014/main" id="{8B42EC2E-D50D-4D4A-8159-D7001D56B956}"/>
              </a:ext>
            </a:extLst>
          </p:cNvPr>
          <p:cNvSpPr/>
          <p:nvPr/>
        </p:nvSpPr>
        <p:spPr>
          <a:xfrm rot="10800000">
            <a:off x="2974904" y="2840049"/>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Isosceles Triangle 62">
            <a:extLst>
              <a:ext uri="{FF2B5EF4-FFF2-40B4-BE49-F238E27FC236}">
                <a16:creationId xmlns:a16="http://schemas.microsoft.com/office/drawing/2014/main" id="{6450CBB4-94C2-4942-8C07-F284791EA8CA}"/>
              </a:ext>
            </a:extLst>
          </p:cNvPr>
          <p:cNvSpPr/>
          <p:nvPr/>
        </p:nvSpPr>
        <p:spPr>
          <a:xfrm>
            <a:off x="2979963" y="217128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Isosceles Triangle 63">
            <a:extLst>
              <a:ext uri="{FF2B5EF4-FFF2-40B4-BE49-F238E27FC236}">
                <a16:creationId xmlns:a16="http://schemas.microsoft.com/office/drawing/2014/main" id="{4B95CFBE-913B-47DC-981F-CE6F1164D99C}"/>
              </a:ext>
            </a:extLst>
          </p:cNvPr>
          <p:cNvSpPr/>
          <p:nvPr/>
        </p:nvSpPr>
        <p:spPr>
          <a:xfrm>
            <a:off x="2974903" y="401615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Isosceles Triangle 64">
            <a:extLst>
              <a:ext uri="{FF2B5EF4-FFF2-40B4-BE49-F238E27FC236}">
                <a16:creationId xmlns:a16="http://schemas.microsoft.com/office/drawing/2014/main" id="{6DCAC55D-B0E2-413D-9769-8DA2B689BA18}"/>
              </a:ext>
            </a:extLst>
          </p:cNvPr>
          <p:cNvSpPr/>
          <p:nvPr/>
        </p:nvSpPr>
        <p:spPr>
          <a:xfrm rot="10800000">
            <a:off x="2974902" y="461094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5740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119671184"/>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a:xfrm>
            <a:off x="4916488" y="6491288"/>
            <a:ext cx="3794125" cy="230187"/>
          </a:xfrm>
        </p:spPr>
        <p:txBody>
          <a:bodyPr/>
          <a:lstStyle/>
          <a:p>
            <a:pPr>
              <a:defRPr/>
            </a:pPr>
            <a:r>
              <a:rPr lang="en-US"/>
              <a:t>&gt;&gt;MARKETING</a:t>
            </a:r>
            <a:endParaRPr lang="en-US" dirty="0"/>
          </a:p>
        </p:txBody>
      </p:sp>
      <p:grpSp>
        <p:nvGrpSpPr>
          <p:cNvPr id="18" name="Group 17"/>
          <p:cNvGrpSpPr/>
          <p:nvPr/>
        </p:nvGrpSpPr>
        <p:grpSpPr>
          <a:xfrm>
            <a:off x="738188" y="5473816"/>
            <a:ext cx="7660891" cy="138499"/>
            <a:chOff x="738188" y="5353051"/>
            <a:chExt cx="7660891" cy="138499"/>
          </a:xfrm>
        </p:grpSpPr>
        <p:sp>
          <p:nvSpPr>
            <p:cNvPr id="19" name="Rectangle 98"/>
            <p:cNvSpPr>
              <a:spLocks noChangeArrowheads="1"/>
            </p:cNvSpPr>
            <p:nvPr/>
          </p:nvSpPr>
          <p:spPr bwMode="auto">
            <a:xfrm>
              <a:off x="73818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839788" y="5353051"/>
              <a:ext cx="127438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dissatisfied</a:t>
              </a:r>
              <a:endParaRPr kumimoji="0" lang="en-US" altLang="en-US" sz="900" b="0" i="0" u="none" strike="noStrike" cap="none" normalizeH="0" baseline="0">
                <a:ln>
                  <a:noFill/>
                </a:ln>
                <a:solidFill>
                  <a:schemeClr val="tx1"/>
                </a:solidFill>
                <a:effectLst/>
              </a:endParaRPr>
            </a:p>
          </p:txBody>
        </p:sp>
        <p:sp>
          <p:nvSpPr>
            <p:cNvPr id="21" name="Rectangle 100"/>
            <p:cNvSpPr>
              <a:spLocks noChangeArrowheads="1"/>
            </p:cNvSpPr>
            <p:nvPr/>
          </p:nvSpPr>
          <p:spPr bwMode="auto">
            <a:xfrm>
              <a:off x="222250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325688" y="5353051"/>
              <a:ext cx="12984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dissatisfied</a:t>
              </a:r>
              <a:endParaRPr kumimoji="0" lang="en-US" altLang="en-US" sz="900" b="0" i="0" u="none" strike="noStrike" cap="none" normalizeH="0" baseline="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86589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satisfied nor dissatisfied</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85311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948363" y="5353051"/>
              <a:ext cx="113332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Somewhat satisfied</a:t>
              </a:r>
              <a:endParaRPr kumimoji="0" lang="en-US" altLang="en-US" sz="900" b="0" i="0" u="none" strike="noStrike" cap="none" normalizeH="0" baseline="0">
                <a:ln>
                  <a:noFill/>
                </a:ln>
                <a:solidFill>
                  <a:schemeClr val="tx1"/>
                </a:solidFill>
                <a:effectLst/>
              </a:endParaRPr>
            </a:p>
          </p:txBody>
        </p:sp>
        <p:sp>
          <p:nvSpPr>
            <p:cNvPr id="27" name="Rectangle 106"/>
            <p:cNvSpPr>
              <a:spLocks noChangeArrowheads="1"/>
            </p:cNvSpPr>
            <p:nvPr/>
          </p:nvSpPr>
          <p:spPr bwMode="auto">
            <a:xfrm>
              <a:off x="718502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7289801" y="5353051"/>
              <a:ext cx="110927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404040"/>
                  </a:solidFill>
                  <a:effectLst/>
                  <a:latin typeface="Verdana" panose="020B0604030504040204" pitchFamily="34" charset="0"/>
                </a:rPr>
                <a:t>Extremely satisfied</a:t>
              </a:r>
              <a:endParaRPr kumimoji="0" lang="en-US" altLang="en-US" sz="900" b="0" i="0" u="none" strike="noStrike" cap="none" normalizeH="0" baseline="0">
                <a:ln>
                  <a:noFill/>
                </a:ln>
                <a:solidFill>
                  <a:schemeClr val="tx1"/>
                </a:solidFill>
                <a:effectLst/>
              </a:endParaRPr>
            </a:p>
          </p:txBody>
        </p:sp>
      </p:grpSp>
      <p:grpSp>
        <p:nvGrpSpPr>
          <p:cNvPr id="30" name="Group 29"/>
          <p:cNvGrpSpPr/>
          <p:nvPr/>
        </p:nvGrpSpPr>
        <p:grpSpPr>
          <a:xfrm>
            <a:off x="7181490"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Title 1"/>
          <p:cNvSpPr>
            <a:spLocks noGrp="1"/>
          </p:cNvSpPr>
          <p:nvPr>
            <p:ph type="title"/>
          </p:nvPr>
        </p:nvSpPr>
        <p:spPr/>
        <p:txBody>
          <a:bodyPr/>
          <a:lstStyle/>
          <a:p>
            <a:r>
              <a:rPr lang="en-NZ" dirty="0"/>
              <a:t>Perceptions of Unitec across almost all measured metrics is significantly up this semester</a:t>
            </a:r>
          </a:p>
        </p:txBody>
      </p:sp>
      <p:sp>
        <p:nvSpPr>
          <p:cNvPr id="37" name="Rectangle 36"/>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884 - 892</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38" name="Content Placeholder 8"/>
          <p:cNvGraphicFramePr>
            <a:graphicFrameLocks/>
          </p:cNvGraphicFramePr>
          <p:nvPr>
            <p:extLst>
              <p:ext uri="{D42A27DB-BD31-4B8C-83A1-F6EECF244321}">
                <p14:modId xmlns:p14="http://schemas.microsoft.com/office/powerpoint/2010/main" val="1386510339"/>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3936870108"/>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1578784778"/>
              </p:ext>
            </p:extLst>
          </p:nvPr>
        </p:nvGraphicFramePr>
        <p:xfrm>
          <a:off x="5866477" y="353557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4028498805"/>
              </p:ext>
            </p:extLst>
          </p:nvPr>
        </p:nvGraphicFramePr>
        <p:xfrm>
          <a:off x="527051" y="3535576"/>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2854611521"/>
              </p:ext>
            </p:extLst>
          </p:nvPr>
        </p:nvGraphicFramePr>
        <p:xfrm>
          <a:off x="3196764" y="3535576"/>
          <a:ext cx="2750988" cy="1689071"/>
        </p:xfrm>
        <a:graphic>
          <a:graphicData uri="http://schemas.openxmlformats.org/drawingml/2006/chart">
            <c:chart xmlns:c="http://schemas.openxmlformats.org/drawingml/2006/chart" xmlns:r="http://schemas.openxmlformats.org/officeDocument/2006/relationships" r:id="rId7"/>
          </a:graphicData>
        </a:graphic>
      </p:graphicFrame>
      <p:sp>
        <p:nvSpPr>
          <p:cNvPr id="43" name="Isosceles Triangle 42"/>
          <p:cNvSpPr/>
          <p:nvPr/>
        </p:nvSpPr>
        <p:spPr>
          <a:xfrm rot="10800000">
            <a:off x="2484956" y="215652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Isosceles Triangle 46"/>
          <p:cNvSpPr/>
          <p:nvPr/>
        </p:nvSpPr>
        <p:spPr>
          <a:xfrm>
            <a:off x="2484956" y="274322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Isosceles Triangle 54"/>
          <p:cNvSpPr/>
          <p:nvPr/>
        </p:nvSpPr>
        <p:spPr>
          <a:xfrm>
            <a:off x="4169403" y="255297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Isosceles Triangle 55"/>
          <p:cNvSpPr/>
          <p:nvPr/>
        </p:nvSpPr>
        <p:spPr>
          <a:xfrm>
            <a:off x="5166332" y="279139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Isosceles Triangle 56"/>
          <p:cNvSpPr/>
          <p:nvPr/>
        </p:nvSpPr>
        <p:spPr>
          <a:xfrm rot="10800000">
            <a:off x="5166332" y="292105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p:cNvSpPr/>
          <p:nvPr/>
        </p:nvSpPr>
        <p:spPr>
          <a:xfrm rot="10800000">
            <a:off x="4169059" y="278626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Isosceles Triangle 58"/>
          <p:cNvSpPr/>
          <p:nvPr/>
        </p:nvSpPr>
        <p:spPr>
          <a:xfrm rot="10800000">
            <a:off x="7827057" y="2947629"/>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Isosceles Triangle 59"/>
          <p:cNvSpPr/>
          <p:nvPr/>
        </p:nvSpPr>
        <p:spPr>
          <a:xfrm rot="10800000">
            <a:off x="6864884" y="2870838"/>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Isosceles Triangle 60"/>
          <p:cNvSpPr/>
          <p:nvPr/>
        </p:nvSpPr>
        <p:spPr>
          <a:xfrm>
            <a:off x="1493791" y="400047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Isosceles Triangle 61"/>
          <p:cNvSpPr/>
          <p:nvPr/>
        </p:nvSpPr>
        <p:spPr>
          <a:xfrm>
            <a:off x="2486935" y="429195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Isosceles Triangle 62"/>
          <p:cNvSpPr/>
          <p:nvPr/>
        </p:nvSpPr>
        <p:spPr>
          <a:xfrm rot="10800000">
            <a:off x="1493791" y="4684881"/>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Isosceles Triangle 63"/>
          <p:cNvSpPr/>
          <p:nvPr/>
        </p:nvSpPr>
        <p:spPr>
          <a:xfrm rot="10800000">
            <a:off x="2481070" y="4772177"/>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Isosceles Triangle 64"/>
          <p:cNvSpPr/>
          <p:nvPr/>
        </p:nvSpPr>
        <p:spPr>
          <a:xfrm>
            <a:off x="5164612" y="430420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Isosceles Triangle 65"/>
          <p:cNvSpPr/>
          <p:nvPr/>
        </p:nvSpPr>
        <p:spPr>
          <a:xfrm rot="10800000">
            <a:off x="5168201" y="4772033"/>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Isosceles Triangle 66"/>
          <p:cNvSpPr/>
          <p:nvPr/>
        </p:nvSpPr>
        <p:spPr>
          <a:xfrm>
            <a:off x="7847788" y="429150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Isosceles Triangle 67"/>
          <p:cNvSpPr/>
          <p:nvPr/>
        </p:nvSpPr>
        <p:spPr>
          <a:xfrm>
            <a:off x="6857493" y="399412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4B136266-A55D-4AD1-9A4D-11C56EB533BC}"/>
              </a:ext>
            </a:extLst>
          </p:cNvPr>
          <p:cNvSpPr/>
          <p:nvPr/>
        </p:nvSpPr>
        <p:spPr>
          <a:xfrm>
            <a:off x="5666377" y="403730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a:extLst>
              <a:ext uri="{FF2B5EF4-FFF2-40B4-BE49-F238E27FC236}">
                <a16:creationId xmlns:a16="http://schemas.microsoft.com/office/drawing/2014/main" id="{C0139211-7301-4D27-9F44-A40D8F24CF03}"/>
              </a:ext>
            </a:extLst>
          </p:cNvPr>
          <p:cNvSpPr/>
          <p:nvPr/>
        </p:nvSpPr>
        <p:spPr>
          <a:xfrm rot="10800000">
            <a:off x="5666377" y="460223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Isosceles Triangle 47">
            <a:extLst>
              <a:ext uri="{FF2B5EF4-FFF2-40B4-BE49-F238E27FC236}">
                <a16:creationId xmlns:a16="http://schemas.microsoft.com/office/drawing/2014/main" id="{43BE02DE-A44A-4A0B-9F70-38E35AF8BF53}"/>
              </a:ext>
            </a:extLst>
          </p:cNvPr>
          <p:cNvSpPr/>
          <p:nvPr/>
        </p:nvSpPr>
        <p:spPr>
          <a:xfrm>
            <a:off x="8336220" y="218424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Isosceles Triangle 48">
            <a:extLst>
              <a:ext uri="{FF2B5EF4-FFF2-40B4-BE49-F238E27FC236}">
                <a16:creationId xmlns:a16="http://schemas.microsoft.com/office/drawing/2014/main" id="{4862A78D-F853-44F8-9BC4-A19F89BF8EF1}"/>
              </a:ext>
            </a:extLst>
          </p:cNvPr>
          <p:cNvSpPr/>
          <p:nvPr/>
        </p:nvSpPr>
        <p:spPr>
          <a:xfrm>
            <a:off x="2987955" y="402230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D368AFDC-4450-463B-86F9-B8B6FC65340B}"/>
              </a:ext>
            </a:extLst>
          </p:cNvPr>
          <p:cNvSpPr/>
          <p:nvPr/>
        </p:nvSpPr>
        <p:spPr>
          <a:xfrm rot="10800000">
            <a:off x="2987954" y="4704520"/>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FED8081A-B7C1-47CD-9BB8-DCFED00A682E}"/>
              </a:ext>
            </a:extLst>
          </p:cNvPr>
          <p:cNvSpPr/>
          <p:nvPr/>
        </p:nvSpPr>
        <p:spPr>
          <a:xfrm>
            <a:off x="8334463" y="402829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Isosceles Triangle 51">
            <a:extLst>
              <a:ext uri="{FF2B5EF4-FFF2-40B4-BE49-F238E27FC236}">
                <a16:creationId xmlns:a16="http://schemas.microsoft.com/office/drawing/2014/main" id="{A48B8543-231E-42F4-9D67-F16A2F426C2F}"/>
              </a:ext>
            </a:extLst>
          </p:cNvPr>
          <p:cNvSpPr/>
          <p:nvPr/>
        </p:nvSpPr>
        <p:spPr>
          <a:xfrm rot="10800000">
            <a:off x="8341926" y="460223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Isosceles Triangle 52">
            <a:extLst>
              <a:ext uri="{FF2B5EF4-FFF2-40B4-BE49-F238E27FC236}">
                <a16:creationId xmlns:a16="http://schemas.microsoft.com/office/drawing/2014/main" id="{93C30B59-5991-4F61-8E79-A7ABDEBABAD2}"/>
              </a:ext>
            </a:extLst>
          </p:cNvPr>
          <p:cNvSpPr/>
          <p:nvPr/>
        </p:nvSpPr>
        <p:spPr>
          <a:xfrm>
            <a:off x="5664184" y="221714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Isosceles Triangle 53">
            <a:extLst>
              <a:ext uri="{FF2B5EF4-FFF2-40B4-BE49-F238E27FC236}">
                <a16:creationId xmlns:a16="http://schemas.microsoft.com/office/drawing/2014/main" id="{7B07B794-A9CF-4EA3-AB56-AF5B3EF60146}"/>
              </a:ext>
            </a:extLst>
          </p:cNvPr>
          <p:cNvSpPr/>
          <p:nvPr/>
        </p:nvSpPr>
        <p:spPr>
          <a:xfrm rot="10800000">
            <a:off x="5666377" y="281249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id="{64A59D2A-7974-4778-B8FC-45AC4EA0806C}"/>
              </a:ext>
            </a:extLst>
          </p:cNvPr>
          <p:cNvSpPr/>
          <p:nvPr/>
        </p:nvSpPr>
        <p:spPr>
          <a:xfrm>
            <a:off x="2994471" y="218424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Isosceles Triangle 69">
            <a:extLst>
              <a:ext uri="{FF2B5EF4-FFF2-40B4-BE49-F238E27FC236}">
                <a16:creationId xmlns:a16="http://schemas.microsoft.com/office/drawing/2014/main" id="{C4924CF5-68A7-4862-9758-B3BC1804E7D7}"/>
              </a:ext>
            </a:extLst>
          </p:cNvPr>
          <p:cNvSpPr/>
          <p:nvPr/>
        </p:nvSpPr>
        <p:spPr>
          <a:xfrm rot="10800000">
            <a:off x="2990736" y="248975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2040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49812023"/>
              </p:ext>
            </p:extLst>
          </p:nvPr>
        </p:nvGraphicFramePr>
        <p:xfrm>
          <a:off x="2268577" y="2131040"/>
          <a:ext cx="6348890" cy="3714024"/>
        </p:xfrm>
        <a:graphic>
          <a:graphicData uri="http://schemas.openxmlformats.org/drawingml/2006/table">
            <a:tbl>
              <a:tblPr/>
              <a:tblGrid>
                <a:gridCol w="634889">
                  <a:extLst>
                    <a:ext uri="{9D8B030D-6E8A-4147-A177-3AD203B41FA5}">
                      <a16:colId xmlns:a16="http://schemas.microsoft.com/office/drawing/2014/main" val="1584518466"/>
                    </a:ext>
                  </a:extLst>
                </a:gridCol>
                <a:gridCol w="634889">
                  <a:extLst>
                    <a:ext uri="{9D8B030D-6E8A-4147-A177-3AD203B41FA5}">
                      <a16:colId xmlns:a16="http://schemas.microsoft.com/office/drawing/2014/main" val="3745154239"/>
                    </a:ext>
                  </a:extLst>
                </a:gridCol>
                <a:gridCol w="634889">
                  <a:extLst>
                    <a:ext uri="{9D8B030D-6E8A-4147-A177-3AD203B41FA5}">
                      <a16:colId xmlns:a16="http://schemas.microsoft.com/office/drawing/2014/main" val="3877923848"/>
                    </a:ext>
                  </a:extLst>
                </a:gridCol>
                <a:gridCol w="634889">
                  <a:extLst>
                    <a:ext uri="{9D8B030D-6E8A-4147-A177-3AD203B41FA5}">
                      <a16:colId xmlns:a16="http://schemas.microsoft.com/office/drawing/2014/main" val="2350534162"/>
                    </a:ext>
                  </a:extLst>
                </a:gridCol>
                <a:gridCol w="634889">
                  <a:extLst>
                    <a:ext uri="{9D8B030D-6E8A-4147-A177-3AD203B41FA5}">
                      <a16:colId xmlns:a16="http://schemas.microsoft.com/office/drawing/2014/main" val="3768298509"/>
                    </a:ext>
                  </a:extLst>
                </a:gridCol>
                <a:gridCol w="634889">
                  <a:extLst>
                    <a:ext uri="{9D8B030D-6E8A-4147-A177-3AD203B41FA5}">
                      <a16:colId xmlns:a16="http://schemas.microsoft.com/office/drawing/2014/main" val="105820054"/>
                    </a:ext>
                  </a:extLst>
                </a:gridCol>
                <a:gridCol w="634889">
                  <a:extLst>
                    <a:ext uri="{9D8B030D-6E8A-4147-A177-3AD203B41FA5}">
                      <a16:colId xmlns:a16="http://schemas.microsoft.com/office/drawing/2014/main" val="1087961668"/>
                    </a:ext>
                  </a:extLst>
                </a:gridCol>
                <a:gridCol w="634889">
                  <a:extLst>
                    <a:ext uri="{9D8B030D-6E8A-4147-A177-3AD203B41FA5}">
                      <a16:colId xmlns:a16="http://schemas.microsoft.com/office/drawing/2014/main" val="3962172528"/>
                    </a:ext>
                  </a:extLst>
                </a:gridCol>
                <a:gridCol w="634889">
                  <a:extLst>
                    <a:ext uri="{9D8B030D-6E8A-4147-A177-3AD203B41FA5}">
                      <a16:colId xmlns:a16="http://schemas.microsoft.com/office/drawing/2014/main" val="1986414736"/>
                    </a:ext>
                  </a:extLst>
                </a:gridCol>
                <a:gridCol w="634889">
                  <a:extLst>
                    <a:ext uri="{9D8B030D-6E8A-4147-A177-3AD203B41FA5}">
                      <a16:colId xmlns:a16="http://schemas.microsoft.com/office/drawing/2014/main" val="2159445736"/>
                    </a:ext>
                  </a:extLst>
                </a:gridCol>
              </a:tblGrid>
              <a:tr h="309502">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extLst>
                  <a:ext uri="{0D108BD9-81ED-4DB2-BD59-A6C34878D82A}">
                    <a16:rowId xmlns:a16="http://schemas.microsoft.com/office/drawing/2014/main" val="2475681025"/>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extLst>
                  <a:ext uri="{0D108BD9-81ED-4DB2-BD59-A6C34878D82A}">
                    <a16:rowId xmlns:a16="http://schemas.microsoft.com/office/drawing/2014/main" val="3880029648"/>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extLst>
                  <a:ext uri="{0D108BD9-81ED-4DB2-BD59-A6C34878D82A}">
                    <a16:rowId xmlns:a16="http://schemas.microsoft.com/office/drawing/2014/main" val="2118886346"/>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61996399"/>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08396886"/>
                  </a:ext>
                </a:extLst>
              </a:tr>
              <a:tr h="309502">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extLst>
                  <a:ext uri="{0D108BD9-81ED-4DB2-BD59-A6C34878D82A}">
                    <a16:rowId xmlns:a16="http://schemas.microsoft.com/office/drawing/2014/main" val="949994113"/>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extLst>
                  <a:ext uri="{0D108BD9-81ED-4DB2-BD59-A6C34878D82A}">
                    <a16:rowId xmlns:a16="http://schemas.microsoft.com/office/drawing/2014/main" val="3356933058"/>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899352"/>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extLst>
                  <a:ext uri="{0D108BD9-81ED-4DB2-BD59-A6C34878D82A}">
                    <a16:rowId xmlns:a16="http://schemas.microsoft.com/office/drawing/2014/main" val="596776712"/>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extLst>
                  <a:ext uri="{0D108BD9-81ED-4DB2-BD59-A6C34878D82A}">
                    <a16:rowId xmlns:a16="http://schemas.microsoft.com/office/drawing/2014/main" val="2329896096"/>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77280488"/>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extLst>
                  <a:ext uri="{0D108BD9-81ED-4DB2-BD59-A6C34878D82A}">
                    <a16:rowId xmlns:a16="http://schemas.microsoft.com/office/drawing/2014/main" val="157972070"/>
                  </a:ext>
                </a:extLst>
              </a:tr>
            </a:tbl>
          </a:graphicData>
        </a:graphic>
      </p:graphicFrame>
      <p:sp>
        <p:nvSpPr>
          <p:cNvPr id="3" name="Footer Placeholder 2"/>
          <p:cNvSpPr>
            <a:spLocks noGrp="1"/>
          </p:cNvSpPr>
          <p:nvPr>
            <p:ph type="ftr" sz="quarter" idx="11"/>
          </p:nvPr>
        </p:nvSpPr>
        <p:spPr/>
        <p:txBody>
          <a:bodyPr/>
          <a:lstStyle/>
          <a:p>
            <a:pPr>
              <a:defRPr/>
            </a:pPr>
            <a:r>
              <a:rPr lang="en-US" dirty="0"/>
              <a:t>&gt;&gt;MARKETING</a:t>
            </a:r>
          </a:p>
        </p:txBody>
      </p:sp>
      <p:grpSp>
        <p:nvGrpSpPr>
          <p:cNvPr id="12" name="Group 11"/>
          <p:cNvGrpSpPr/>
          <p:nvPr/>
        </p:nvGrpSpPr>
        <p:grpSpPr>
          <a:xfrm>
            <a:off x="7181491" y="5965075"/>
            <a:ext cx="1720975" cy="269294"/>
            <a:chOff x="7724955" y="5863141"/>
            <a:chExt cx="1720975" cy="269294"/>
          </a:xfrm>
        </p:grpSpPr>
        <p:sp>
          <p:nvSpPr>
            <p:cNvPr id="13" name="Isosceles Triangle 12"/>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higher/lower than other schools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8" name="Rectangle 17"/>
          <p:cNvSpPr/>
          <p:nvPr/>
        </p:nvSpPr>
        <p:spPr>
          <a:xfrm>
            <a:off x="7182486" y="6106957"/>
            <a:ext cx="146649" cy="12642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Rectangle 18"/>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89 | 76 | 62 | 204 | 45 | 87 | 54 | 80 | 128 | 63</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Differences based on the proportion who state they are extremely satisfied</a:t>
            </a:r>
          </a:p>
          <a:p>
            <a:pPr marL="228600" indent="-228600">
              <a:buFont typeface="+mj-lt"/>
              <a:buAutoNum type="arabicPeriod"/>
            </a:pP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7181491" y="5965076"/>
            <a:ext cx="146649" cy="126422"/>
          </a:xfrm>
          <a:prstGeom prst="rect">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p:txBody>
          <a:bodyPr/>
          <a:lstStyle/>
          <a:p>
            <a:r>
              <a:rPr lang="en-NZ" dirty="0"/>
              <a:t>Performance on the driver metrics generally mirrors the overall NPS for each school</a:t>
            </a:r>
          </a:p>
        </p:txBody>
      </p:sp>
      <p:graphicFrame>
        <p:nvGraphicFramePr>
          <p:cNvPr id="8" name="Content Placeholder 5"/>
          <p:cNvGraphicFramePr>
            <a:graphicFrameLocks/>
          </p:cNvGraphicFramePr>
          <p:nvPr>
            <p:extLst>
              <p:ext uri="{D42A27DB-BD31-4B8C-83A1-F6EECF244321}">
                <p14:modId xmlns:p14="http://schemas.microsoft.com/office/powerpoint/2010/main" val="2377290911"/>
              </p:ext>
            </p:extLst>
          </p:nvPr>
        </p:nvGraphicFramePr>
        <p:xfrm>
          <a:off x="526539" y="1692807"/>
          <a:ext cx="8090926" cy="4152259"/>
        </p:xfrm>
        <a:graphic>
          <a:graphicData uri="http://schemas.openxmlformats.org/drawingml/2006/table">
            <a:tbl>
              <a:tblPr>
                <a:tableStyleId>{5C22544A-7EE6-4342-B048-85BDC9FD1C3A}</a:tableStyleId>
              </a:tblPr>
              <a:tblGrid>
                <a:gridCol w="1738046">
                  <a:extLst>
                    <a:ext uri="{9D8B030D-6E8A-4147-A177-3AD203B41FA5}">
                      <a16:colId xmlns:a16="http://schemas.microsoft.com/office/drawing/2014/main" val="3715011120"/>
                    </a:ext>
                  </a:extLst>
                </a:gridCol>
                <a:gridCol w="635288">
                  <a:extLst>
                    <a:ext uri="{9D8B030D-6E8A-4147-A177-3AD203B41FA5}">
                      <a16:colId xmlns:a16="http://schemas.microsoft.com/office/drawing/2014/main" val="3010240895"/>
                    </a:ext>
                  </a:extLst>
                </a:gridCol>
                <a:gridCol w="635288">
                  <a:extLst>
                    <a:ext uri="{9D8B030D-6E8A-4147-A177-3AD203B41FA5}">
                      <a16:colId xmlns:a16="http://schemas.microsoft.com/office/drawing/2014/main" val="474670585"/>
                    </a:ext>
                  </a:extLst>
                </a:gridCol>
                <a:gridCol w="635288">
                  <a:extLst>
                    <a:ext uri="{9D8B030D-6E8A-4147-A177-3AD203B41FA5}">
                      <a16:colId xmlns:a16="http://schemas.microsoft.com/office/drawing/2014/main" val="1565070997"/>
                    </a:ext>
                  </a:extLst>
                </a:gridCol>
                <a:gridCol w="635288">
                  <a:extLst>
                    <a:ext uri="{9D8B030D-6E8A-4147-A177-3AD203B41FA5}">
                      <a16:colId xmlns:a16="http://schemas.microsoft.com/office/drawing/2014/main" val="1936723980"/>
                    </a:ext>
                  </a:extLst>
                </a:gridCol>
                <a:gridCol w="635288">
                  <a:extLst>
                    <a:ext uri="{9D8B030D-6E8A-4147-A177-3AD203B41FA5}">
                      <a16:colId xmlns:a16="http://schemas.microsoft.com/office/drawing/2014/main" val="3047578556"/>
                    </a:ext>
                  </a:extLst>
                </a:gridCol>
                <a:gridCol w="635288">
                  <a:extLst>
                    <a:ext uri="{9D8B030D-6E8A-4147-A177-3AD203B41FA5}">
                      <a16:colId xmlns:a16="http://schemas.microsoft.com/office/drawing/2014/main" val="2921128854"/>
                    </a:ext>
                  </a:extLst>
                </a:gridCol>
                <a:gridCol w="635288">
                  <a:extLst>
                    <a:ext uri="{9D8B030D-6E8A-4147-A177-3AD203B41FA5}">
                      <a16:colId xmlns:a16="http://schemas.microsoft.com/office/drawing/2014/main" val="3829037616"/>
                    </a:ext>
                  </a:extLst>
                </a:gridCol>
                <a:gridCol w="635288">
                  <a:extLst>
                    <a:ext uri="{9D8B030D-6E8A-4147-A177-3AD203B41FA5}">
                      <a16:colId xmlns:a16="http://schemas.microsoft.com/office/drawing/2014/main" val="617980781"/>
                    </a:ext>
                  </a:extLst>
                </a:gridCol>
                <a:gridCol w="635288">
                  <a:extLst>
                    <a:ext uri="{9D8B030D-6E8A-4147-A177-3AD203B41FA5}">
                      <a16:colId xmlns:a16="http://schemas.microsoft.com/office/drawing/2014/main" val="2206258838"/>
                    </a:ext>
                  </a:extLst>
                </a:gridCol>
                <a:gridCol w="635288">
                  <a:extLst>
                    <a:ext uri="{9D8B030D-6E8A-4147-A177-3AD203B41FA5}">
                      <a16:colId xmlns:a16="http://schemas.microsoft.com/office/drawing/2014/main" val="1630066283"/>
                    </a:ext>
                  </a:extLst>
                </a:gridCol>
              </a:tblGrid>
              <a:tr h="436327">
                <a:tc>
                  <a:txBody>
                    <a:bodyPr/>
                    <a:lstStyle/>
                    <a:p>
                      <a:pPr algn="l" fontAlgn="b"/>
                      <a:endParaRPr lang="en-NZ" sz="7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2724" marR="2724" marT="2724" marB="0" anchor="b">
                    <a:lnL w="12700" cmpd="sng">
                      <a:noFill/>
                    </a:lnL>
                    <a:lnR w="12700" cap="flat" cmpd="sng" algn="ctr">
                      <a:solidFill>
                        <a:srgbClr val="298224"/>
                      </a:solidFill>
                      <a:prstDash val="solid"/>
                      <a:round/>
                      <a:headEnd type="none" w="med" len="med"/>
                      <a:tailEnd type="none" w="med" len="med"/>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Applied Business</a:t>
                      </a:r>
                    </a:p>
                  </a:txBody>
                  <a:tcPr marL="9525" marR="9525" marT="9525" marB="36000" anchor="b">
                    <a:lnL w="12700" cap="flat" cmpd="sng" algn="ctr">
                      <a:solidFill>
                        <a:srgbClr val="298224"/>
                      </a:solidFill>
                      <a:prstDash val="solid"/>
                      <a:round/>
                      <a:headEnd type="none" w="med" len="med"/>
                      <a:tailEnd type="none" w="med" len="med"/>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Architecture</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Bridgepoint</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Building Construction</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Community Studies</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Computing, Electrical</a:t>
                      </a:r>
                      <a:r>
                        <a:rPr lang="en-NZ" sz="650" b="0" i="0" u="none" strike="noStrike" baseline="0"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 &amp; Applied Tech.</a:t>
                      </a:r>
                      <a:endPar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Creative Industries</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Environmental &amp; Animal Sciences</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Healthcare &amp; Social Practice</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Trades &amp; Services</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42953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The value for money for the fees paid</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31%</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chemeClr val="bg1"/>
                          </a:solidFill>
                          <a:effectLst/>
                          <a:latin typeface="Verdana" panose="020B0604030504040204" pitchFamily="34" charset="0"/>
                          <a:ea typeface="Verdana" panose="020B0604030504040204" pitchFamily="34" charset="0"/>
                        </a:rPr>
                        <a:t>16%</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52%</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21%</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27%</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28%</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13%</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27%</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52%</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3237143"/>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the communications</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43%</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42%</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50%</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6129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teaching and tutoring</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51%</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64%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51%</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37%</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46%</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54%</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730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Course structure</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chemeClr val="bg1"/>
                          </a:solidFill>
                          <a:effectLst/>
                          <a:latin typeface="Verdana" panose="020B0604030504040204" pitchFamily="34" charset="0"/>
                          <a:ea typeface="Verdana" panose="020B060403050404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5363111"/>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Ease of getting help/support</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52%</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chemeClr val="bg1"/>
                          </a:solidFill>
                          <a:effectLst/>
                          <a:latin typeface="Verdana" panose="020B0604030504040204" pitchFamily="34" charset="0"/>
                          <a:ea typeface="Verdana" panose="020B060403050404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chemeClr val="bg1"/>
                          </a:solidFill>
                          <a:effectLst/>
                          <a:latin typeface="Verdana" panose="020B0604030504040204" pitchFamily="34" charset="0"/>
                          <a:ea typeface="Verdana" panose="020B0604030504040204" pitchFamily="34" charset="0"/>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0306518"/>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Ease of finding information</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chemeClr val="bg1"/>
                          </a:solidFill>
                          <a:effectLst/>
                          <a:latin typeface="Verdana" panose="020B0604030504040204" pitchFamily="34" charset="0"/>
                          <a:ea typeface="Verdana" panose="020B060403050404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chemeClr val="bg1"/>
                          </a:solidFill>
                          <a:effectLst/>
                          <a:latin typeface="Verdana" panose="020B0604030504040204" pitchFamily="34" charset="0"/>
                          <a:ea typeface="Verdana" panose="020B060403050404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986778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Student life/culture at Unitec</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chemeClr val="bg1"/>
                          </a:solidFill>
                          <a:effectLst/>
                          <a:latin typeface="Verdana" panose="020B0604030504040204" pitchFamily="34" charset="0"/>
                          <a:ea typeface="Verdana" panose="020B060403050404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5541788"/>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Range of student services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47%</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4424894"/>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Timetabling</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38%</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5293874"/>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spaces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40%</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14%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6315061"/>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Enrolment/administration processes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43%</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61%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4175212"/>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General campus facilities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chemeClr val="bg1"/>
                          </a:solidFill>
                          <a:effectLst/>
                          <a:latin typeface="Verdana" panose="020B0604030504040204" pitchFamily="34" charset="0"/>
                          <a:ea typeface="Verdana" panose="020B0604030504040204" pitchFamily="34" charset="0"/>
                        </a:rPr>
                        <a:t>48%</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chemeClr val="bg1"/>
                          </a:solidFill>
                          <a:effectLst/>
                          <a:latin typeface="Verdana" panose="020B0604030504040204" pitchFamily="34" charset="0"/>
                          <a:ea typeface="Verdana" panose="020B0604030504040204" pitchFamily="34" charset="0"/>
                        </a:rPr>
                        <a:t>17%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1117210"/>
                  </a:ext>
                </a:extLst>
              </a:tr>
            </a:tbl>
          </a:graphicData>
        </a:graphic>
      </p:graphicFrame>
    </p:spTree>
    <p:extLst>
      <p:ext uri="{BB962C8B-B14F-4D97-AF65-F5344CB8AC3E}">
        <p14:creationId xmlns:p14="http://schemas.microsoft.com/office/powerpoint/2010/main" val="306512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49122141"/>
              </p:ext>
            </p:extLst>
          </p:nvPr>
        </p:nvGraphicFramePr>
        <p:xfrm>
          <a:off x="2268577" y="2131040"/>
          <a:ext cx="2537160" cy="3714024"/>
        </p:xfrm>
        <a:graphic>
          <a:graphicData uri="http://schemas.openxmlformats.org/drawingml/2006/table">
            <a:tbl>
              <a:tblPr/>
              <a:tblGrid>
                <a:gridCol w="634290">
                  <a:extLst>
                    <a:ext uri="{9D8B030D-6E8A-4147-A177-3AD203B41FA5}">
                      <a16:colId xmlns:a16="http://schemas.microsoft.com/office/drawing/2014/main" val="1584518466"/>
                    </a:ext>
                  </a:extLst>
                </a:gridCol>
                <a:gridCol w="634290">
                  <a:extLst>
                    <a:ext uri="{9D8B030D-6E8A-4147-A177-3AD203B41FA5}">
                      <a16:colId xmlns:a16="http://schemas.microsoft.com/office/drawing/2014/main" val="3745154239"/>
                    </a:ext>
                  </a:extLst>
                </a:gridCol>
                <a:gridCol w="634290">
                  <a:extLst>
                    <a:ext uri="{9D8B030D-6E8A-4147-A177-3AD203B41FA5}">
                      <a16:colId xmlns:a16="http://schemas.microsoft.com/office/drawing/2014/main" val="3877923848"/>
                    </a:ext>
                  </a:extLst>
                </a:gridCol>
                <a:gridCol w="634290">
                  <a:extLst>
                    <a:ext uri="{9D8B030D-6E8A-4147-A177-3AD203B41FA5}">
                      <a16:colId xmlns:a16="http://schemas.microsoft.com/office/drawing/2014/main" val="2350534162"/>
                    </a:ext>
                  </a:extLst>
                </a:gridCol>
              </a:tblGrid>
              <a:tr h="309502">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5681025"/>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80029648"/>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18886346"/>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61996399"/>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08396886"/>
                  </a:ext>
                </a:extLst>
              </a:tr>
              <a:tr h="309502">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49994113"/>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356933058"/>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0899352"/>
                  </a:ext>
                </a:extLst>
              </a:tr>
              <a:tr h="309502">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96776712"/>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88E2E"/>
                    </a:solid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9896096"/>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277280488"/>
                  </a:ext>
                </a:extLst>
              </a:tr>
              <a:tr h="309502">
                <a:tc>
                  <a:txBody>
                    <a:bodyPr/>
                    <a:lstStyle/>
                    <a:p>
                      <a:pPr algn="ctr" fontAlgn="b"/>
                      <a:endParaRPr lang="en-NZ"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endParaRPr lang="en-NZ"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972070"/>
                  </a:ext>
                </a:extLst>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val="4273399368"/>
              </p:ext>
            </p:extLst>
          </p:nvPr>
        </p:nvGraphicFramePr>
        <p:xfrm>
          <a:off x="526539" y="1692807"/>
          <a:ext cx="4279198" cy="4152259"/>
        </p:xfrm>
        <a:graphic>
          <a:graphicData uri="http://schemas.openxmlformats.org/drawingml/2006/table">
            <a:tbl>
              <a:tblPr>
                <a:tableStyleId>{5C22544A-7EE6-4342-B048-85BDC9FD1C3A}</a:tableStyleId>
              </a:tblPr>
              <a:tblGrid>
                <a:gridCol w="1738046">
                  <a:extLst>
                    <a:ext uri="{9D8B030D-6E8A-4147-A177-3AD203B41FA5}">
                      <a16:colId xmlns:a16="http://schemas.microsoft.com/office/drawing/2014/main" val="3715011120"/>
                    </a:ext>
                  </a:extLst>
                </a:gridCol>
                <a:gridCol w="635288">
                  <a:extLst>
                    <a:ext uri="{9D8B030D-6E8A-4147-A177-3AD203B41FA5}">
                      <a16:colId xmlns:a16="http://schemas.microsoft.com/office/drawing/2014/main" val="3010240895"/>
                    </a:ext>
                  </a:extLst>
                </a:gridCol>
                <a:gridCol w="635288">
                  <a:extLst>
                    <a:ext uri="{9D8B030D-6E8A-4147-A177-3AD203B41FA5}">
                      <a16:colId xmlns:a16="http://schemas.microsoft.com/office/drawing/2014/main" val="474670585"/>
                    </a:ext>
                  </a:extLst>
                </a:gridCol>
                <a:gridCol w="635288">
                  <a:extLst>
                    <a:ext uri="{9D8B030D-6E8A-4147-A177-3AD203B41FA5}">
                      <a16:colId xmlns:a16="http://schemas.microsoft.com/office/drawing/2014/main" val="1565070997"/>
                    </a:ext>
                  </a:extLst>
                </a:gridCol>
                <a:gridCol w="635288">
                  <a:extLst>
                    <a:ext uri="{9D8B030D-6E8A-4147-A177-3AD203B41FA5}">
                      <a16:colId xmlns:a16="http://schemas.microsoft.com/office/drawing/2014/main" val="1936723980"/>
                    </a:ext>
                  </a:extLst>
                </a:gridCol>
              </a:tblGrid>
              <a:tr h="436327">
                <a:tc>
                  <a:txBody>
                    <a:bodyPr/>
                    <a:lstStyle/>
                    <a:p>
                      <a:pPr algn="l" fontAlgn="b"/>
                      <a:endParaRPr lang="en-NZ" sz="7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2724" marR="2724" marT="2724" marB="0" anchor="b">
                    <a:lnL w="12700" cmpd="sng">
                      <a:noFill/>
                    </a:lnL>
                    <a:lnR w="12700" cap="flat" cmpd="sng" algn="ctr">
                      <a:solidFill>
                        <a:srgbClr val="298224"/>
                      </a:solidFill>
                      <a:prstDash val="solid"/>
                      <a:round/>
                      <a:headEnd type="none" w="med" len="med"/>
                      <a:tailEnd type="none" w="med" len="med"/>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Māori</a:t>
                      </a:r>
                    </a:p>
                  </a:txBody>
                  <a:tcPr marL="9525" marR="9525" marT="9525" marB="36000" anchor="b">
                    <a:lnL w="12700" cap="flat" cmpd="sng" algn="ctr">
                      <a:solidFill>
                        <a:srgbClr val="298224"/>
                      </a:solidFill>
                      <a:prstDash val="solid"/>
                      <a:round/>
                      <a:headEnd type="none" w="med" len="med"/>
                      <a:tailEnd type="none" w="med" len="med"/>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Pacific</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International</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NZ" sz="65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Under 25</a:t>
                      </a:r>
                    </a:p>
                  </a:txBody>
                  <a:tcPr marL="9525" marR="9525" marT="9525" marB="36000" anchor="b">
                    <a:lnL w="12700" cmpd="sng">
                      <a:noFill/>
                    </a:lnL>
                    <a:lnR w="12700" cmpd="sng">
                      <a:noFill/>
                    </a:lnR>
                    <a:lnT w="12700" cmpd="sng">
                      <a:noFill/>
                    </a:lnT>
                    <a:lnB w="12700" cap="flat" cmpd="sng" algn="ctr">
                      <a:solidFill>
                        <a:srgbClr val="29822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42953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The value for money for the fees paid</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32%</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28%</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16%</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27%</a:t>
                      </a:r>
                    </a:p>
                  </a:txBody>
                  <a:tcPr marL="9525" marR="9525" marT="9525" marB="0" anchor="ctr">
                    <a:lnL w="12700" cmpd="sng">
                      <a:noFill/>
                    </a:lnL>
                    <a:lnR w="12700" cmpd="sng">
                      <a:noFill/>
                    </a:lnR>
                    <a:lnT w="12700" cap="flat" cmpd="sng" algn="ctr">
                      <a:solidFill>
                        <a:srgbClr val="29822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3237143"/>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the communications</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35%</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76129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teaching and tutoring</a:t>
                      </a:r>
                    </a:p>
                  </a:txBody>
                  <a:tcPr marL="72000" marR="0" marT="0" marB="0" anchor="ctr">
                    <a:lnL w="12700" cmpd="sng">
                      <a:noFill/>
                    </a:lnL>
                    <a:lnR w="12700" cap="flat" cmpd="sng" algn="ctr">
                      <a:solidFill>
                        <a:srgbClr val="298224"/>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47%</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48%</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43%</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80730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Course structure</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40%</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5363111"/>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Ease of getting help/support</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47%</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0306518"/>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Ease of finding information</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29%</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9867789"/>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Student life/culture at Unitec</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41%</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85541788"/>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Range of student services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44%</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4424894"/>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Timetabling</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39%</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65293874"/>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Quality of spaces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31%</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chemeClr val="bg1"/>
                          </a:solidFill>
                          <a:effectLst/>
                          <a:latin typeface="Verdana" panose="020B0604030504040204" pitchFamily="34" charset="0"/>
                          <a:ea typeface="Verdana" panose="020B0604030504040204" pitchFamily="34" charset="0"/>
                        </a:rPr>
                        <a:t>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6315061"/>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Enrolment/administration processes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47%</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4175212"/>
                  </a:ext>
                </a:extLst>
              </a:tr>
              <a:tr h="309661">
                <a:tc>
                  <a:txBody>
                    <a:bodyPr/>
                    <a:lstStyle/>
                    <a:p>
                      <a:pPr algn="l" fontAlgn="b"/>
                      <a:r>
                        <a:rPr lang="en-NZ" sz="800" b="0"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General campus facilities</a:t>
                      </a:r>
                    </a:p>
                  </a:txBody>
                  <a:tcPr marL="72000" marR="0" marT="0" marB="0" anchor="ctr">
                    <a:lnL w="12700" cmpd="sng">
                      <a:noFill/>
                    </a:lnL>
                    <a:lnR w="12700" cap="flat" cmpd="sng" algn="ctr">
                      <a:solidFill>
                        <a:srgbClr val="29822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36%</a:t>
                      </a:r>
                    </a:p>
                  </a:txBody>
                  <a:tcPr marL="9525" marR="9525" marT="9525" marB="0" anchor="ctr">
                    <a:lnL w="12700" cap="flat" cmpd="sng" algn="ctr">
                      <a:solidFill>
                        <a:srgbClr val="29822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a:solidFill>
                            <a:srgbClr val="404040"/>
                          </a:solidFill>
                          <a:effectLst/>
                          <a:latin typeface="Verdana" panose="020B0604030504040204" pitchFamily="34" charset="0"/>
                          <a:ea typeface="Verdana" panose="020B0604030504040204" pitchFamily="34" charset="0"/>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1117210"/>
                  </a:ext>
                </a:extLst>
              </a:tr>
            </a:tbl>
          </a:graphicData>
        </a:graphic>
      </p:graphicFrame>
      <p:sp>
        <p:nvSpPr>
          <p:cNvPr id="3" name="Footer Placeholder 2"/>
          <p:cNvSpPr>
            <a:spLocks noGrp="1"/>
          </p:cNvSpPr>
          <p:nvPr>
            <p:ph type="ftr" sz="quarter" idx="11"/>
          </p:nvPr>
        </p:nvSpPr>
        <p:spPr/>
        <p:txBody>
          <a:bodyPr/>
          <a:lstStyle/>
          <a:p>
            <a:pPr>
              <a:defRPr/>
            </a:pPr>
            <a:r>
              <a:rPr lang="en-US" dirty="0"/>
              <a:t>&gt;&gt;MARKETING</a:t>
            </a:r>
          </a:p>
        </p:txBody>
      </p:sp>
      <p:grpSp>
        <p:nvGrpSpPr>
          <p:cNvPr id="12" name="Group 11"/>
          <p:cNvGrpSpPr/>
          <p:nvPr/>
        </p:nvGrpSpPr>
        <p:grpSpPr>
          <a:xfrm>
            <a:off x="7181491" y="5965075"/>
            <a:ext cx="1720975" cy="269294"/>
            <a:chOff x="7724955" y="5863141"/>
            <a:chExt cx="1720975" cy="269294"/>
          </a:xfrm>
        </p:grpSpPr>
        <p:sp>
          <p:nvSpPr>
            <p:cNvPr id="13" name="Isosceles Triangle 12"/>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higher/lower than other groups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8" name="Rectangle 17"/>
          <p:cNvSpPr/>
          <p:nvPr/>
        </p:nvSpPr>
        <p:spPr>
          <a:xfrm>
            <a:off x="7182486" y="6106957"/>
            <a:ext cx="146649" cy="12642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Rectangle 18"/>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Unitec ...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75 | 147 | 149 | 379</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Differences based on the proportion who state they are extremely satisfied</a:t>
            </a:r>
          </a:p>
          <a:p>
            <a:pPr marL="228600" indent="-228600">
              <a:buFont typeface="+mj-lt"/>
              <a:buAutoNum type="arabicPeriod"/>
            </a:pPr>
            <a:endPar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7181491" y="5965076"/>
            <a:ext cx="146649" cy="126422"/>
          </a:xfrm>
          <a:prstGeom prst="rect">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p:txBody>
          <a:bodyPr/>
          <a:lstStyle/>
          <a:p>
            <a:r>
              <a:rPr lang="en-NZ" dirty="0"/>
              <a:t>While perceptions for quality of teaching have risen for domestic students, this does not seem to be reaching internationals</a:t>
            </a:r>
          </a:p>
        </p:txBody>
      </p:sp>
      <p:sp>
        <p:nvSpPr>
          <p:cNvPr id="16" name="Rectangle 15"/>
          <p:cNvSpPr/>
          <p:nvPr/>
        </p:nvSpPr>
        <p:spPr>
          <a:xfrm>
            <a:off x="5305245" y="2249160"/>
            <a:ext cx="3312220" cy="160873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rPr>
              <a:t>Last year international perceptions of teaching quality were about on par with other priority groups, but 2020 has seen a significant slip for both semesters against other groups.</a:t>
            </a:r>
          </a:p>
          <a:p>
            <a:pPr>
              <a:spcAft>
                <a:spcPts val="600"/>
              </a:spcAft>
            </a:pPr>
            <a:r>
              <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rPr>
              <a:t>While there has been improvement in perception of teaching quality among domestic students, perhaps this is not translating over to international? </a:t>
            </a:r>
          </a:p>
          <a:p>
            <a:pPr>
              <a:spcAft>
                <a:spcPts val="600"/>
              </a:spcAft>
            </a:pPr>
            <a:r>
              <a:rPr lang="en-NZ" sz="800" dirty="0">
                <a:solidFill>
                  <a:srgbClr val="404040"/>
                </a:solidFill>
                <a:latin typeface="Verdana" panose="020B0604030504040204" pitchFamily="34" charset="0"/>
                <a:ea typeface="Verdana" panose="020B0604030504040204" pitchFamily="34" charset="0"/>
                <a:cs typeface="Verdana" panose="020B0604030504040204" pitchFamily="34" charset="0"/>
              </a:rPr>
              <a:t>This could very well be linked to increased communication over the COVID-19 period, which may not be getting through to international students as intended. Unitec should look to review if the communication strategy is adjusting adequately to suit international students.</a:t>
            </a:r>
          </a:p>
        </p:txBody>
      </p:sp>
      <p:cxnSp>
        <p:nvCxnSpPr>
          <p:cNvPr id="20" name="Elbow Connector 19"/>
          <p:cNvCxnSpPr/>
          <p:nvPr/>
        </p:nvCxnSpPr>
        <p:spPr>
          <a:xfrm rot="16200000" flipH="1">
            <a:off x="4241057" y="1536287"/>
            <a:ext cx="579225" cy="1363758"/>
          </a:xfrm>
          <a:prstGeom prst="bentConnector4">
            <a:avLst>
              <a:gd name="adj1" fmla="val -39467"/>
              <a:gd name="adj2" fmla="val 85658"/>
            </a:avLst>
          </a:prstGeom>
          <a:ln>
            <a:solidFill>
              <a:srgbClr val="40404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3313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Rectangle 10"/>
          <p:cNvSpPr/>
          <p:nvPr/>
        </p:nvSpPr>
        <p:spPr>
          <a:xfrm>
            <a:off x="1300498" y="1690095"/>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Communication has a heightened sense of importance during this challenging time and Unitec has lifted our efforts to deliver better quality communication throughout many layers of the organisation</a:t>
            </a: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Lifting the quality of communication has had added benefits of lifting perceptions of almost every metric – when students understand our decisions, they’re more likely to think favourably about them</a:t>
            </a:r>
          </a:p>
        </p:txBody>
      </p:sp>
      <p:sp>
        <p:nvSpPr>
          <p:cNvPr id="13" name="Rectangle 12"/>
          <p:cNvSpPr/>
          <p:nvPr/>
        </p:nvSpPr>
        <p:spPr>
          <a:xfrm>
            <a:off x="1300498" y="3286683"/>
            <a:ext cx="7316967" cy="954107"/>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A key learning from the renewal strategy was about Unitec being ‘relentless’ in its communication with staff, which in turn has been a big driver of lifting staff engagement. A similar strategy should be applied for students regarding their programmes so they are informed about what is happening</a:t>
            </a:r>
          </a:p>
        </p:txBody>
      </p:sp>
      <p:sp>
        <p:nvSpPr>
          <p:cNvPr id="3" name="Title 2"/>
          <p:cNvSpPr>
            <a:spLocks noGrp="1"/>
          </p:cNvSpPr>
          <p:nvPr>
            <p:ph type="title"/>
          </p:nvPr>
        </p:nvSpPr>
        <p:spPr/>
        <p:txBody>
          <a:bodyPr/>
          <a:lstStyle/>
          <a:p>
            <a:r>
              <a:rPr lang="en-NZ" dirty="0"/>
              <a:t>Summary of key findings about study experience</a:t>
            </a:r>
          </a:p>
        </p:txBody>
      </p:sp>
    </p:spTree>
    <p:extLst>
      <p:ext uri="{BB962C8B-B14F-4D97-AF65-F5344CB8AC3E}">
        <p14:creationId xmlns:p14="http://schemas.microsoft.com/office/powerpoint/2010/main" val="1519687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Orientation experience</a:t>
            </a:r>
          </a:p>
        </p:txBody>
      </p:sp>
      <p:sp>
        <p:nvSpPr>
          <p:cNvPr id="6" name="Text Placeholder 5"/>
          <p:cNvSpPr>
            <a:spLocks noGrp="1"/>
          </p:cNvSpPr>
          <p:nvPr>
            <p:ph type="body" idx="1"/>
          </p:nvPr>
        </p:nvSpPr>
        <p:spPr/>
        <p:txBody>
          <a:bodyPr/>
          <a:lstStyle/>
          <a:p>
            <a:r>
              <a:rPr lang="en-NZ" dirty="0"/>
              <a:t>04.</a:t>
            </a:r>
          </a:p>
        </p:txBody>
      </p:sp>
    </p:spTree>
    <p:extLst>
      <p:ext uri="{BB962C8B-B14F-4D97-AF65-F5344CB8AC3E}">
        <p14:creationId xmlns:p14="http://schemas.microsoft.com/office/powerpoint/2010/main" val="1372506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013097665"/>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a:t>&gt;&gt;MARKETING</a:t>
            </a:r>
          </a:p>
        </p:txBody>
      </p:sp>
      <p:sp>
        <p:nvSpPr>
          <p:cNvPr id="18" name="Rectangle 17"/>
          <p:cNvSpPr/>
          <p:nvPr/>
        </p:nvSpPr>
        <p:spPr>
          <a:xfrm>
            <a:off x="586596" y="5926352"/>
            <a:ext cx="5564037"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Returning students sample size, n = 2431 | 2371 | 1264 | 1423 | 0 | 889 | 1024 | 789 | 1397 | 986 | 1246 | 1306</a:t>
            </a:r>
          </a:p>
          <a:p>
            <a:pPr marL="228600" indent="-228600">
              <a:buFont typeface="+mj-lt"/>
              <a:buAutoNum type="arabicPeriod"/>
            </a:pPr>
            <a:r>
              <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students sample size, n = 1232 | 541 | 678 | 313 | 0 | 289 | 0 | 0 | 791 | 602 | 782 | 509</a:t>
            </a:r>
          </a:p>
        </p:txBody>
      </p:sp>
      <p:sp>
        <p:nvSpPr>
          <p:cNvPr id="4" name="Title 3"/>
          <p:cNvSpPr>
            <a:spLocks noGrp="1"/>
          </p:cNvSpPr>
          <p:nvPr>
            <p:ph type="title"/>
          </p:nvPr>
        </p:nvSpPr>
        <p:spPr/>
        <p:txBody>
          <a:bodyPr/>
          <a:lstStyle/>
          <a:p>
            <a:r>
              <a:rPr lang="en-NZ" dirty="0"/>
              <a:t>New student NPS has seen a lift this semester as well, reaching a new record of 38</a:t>
            </a:r>
          </a:p>
        </p:txBody>
      </p:sp>
    </p:spTree>
    <p:extLst>
      <p:ext uri="{BB962C8B-B14F-4D97-AF65-F5344CB8AC3E}">
        <p14:creationId xmlns:p14="http://schemas.microsoft.com/office/powerpoint/2010/main" val="398633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a:t>Study experiences</a:t>
            </a:r>
          </a:p>
          <a:p>
            <a:r>
              <a:rPr lang="en-NZ" sz="1000" b="0" dirty="0"/>
              <a:t>Communication is the top driver of NPS in this current time and the common thread connecting all the other study driver metric increases Unitec is seeing</a:t>
            </a:r>
          </a:p>
          <a:p>
            <a:pPr marL="171450" indent="-171450">
              <a:buFont typeface="Wingdings" panose="05000000000000000000" pitchFamily="2" charset="2"/>
              <a:buChar char="§"/>
            </a:pPr>
            <a:r>
              <a:rPr lang="en-NZ" sz="1000" b="0" dirty="0"/>
              <a:t>Every study driver is up this semester for students being extremely satisfied, connected through the increased volume of positive comments relating to communication</a:t>
            </a:r>
          </a:p>
          <a:p>
            <a:pPr marL="171450" indent="-171450">
              <a:buFont typeface="Wingdings" panose="05000000000000000000" pitchFamily="2" charset="2"/>
              <a:buChar char="§"/>
            </a:pPr>
            <a:r>
              <a:rPr lang="en-NZ" sz="1000" b="0" dirty="0"/>
              <a:t>Regarding specific student improvement suggestions on communication, enrolment admin, Moodle and lecture recordings are the three most common requested aspects</a:t>
            </a:r>
          </a:p>
          <a:p>
            <a:pPr marL="171450" indent="-171450">
              <a:buFont typeface="Wingdings" panose="05000000000000000000" pitchFamily="2" charset="2"/>
              <a:buChar char="§"/>
            </a:pPr>
            <a:r>
              <a:rPr lang="en-NZ" sz="1000" b="0" dirty="0"/>
              <a:t>COVID-19 has had a large impact on study experiences this year and students are concerned about their ability to succeed; many students are asking for compassion and flexibility with assignments</a:t>
            </a:r>
          </a:p>
          <a:p>
            <a:pPr marL="171450" indent="-171450">
              <a:buFont typeface="Wingdings" panose="05000000000000000000" pitchFamily="2" charset="2"/>
              <a:buChar char="§"/>
            </a:pPr>
            <a:r>
              <a:rPr lang="en-NZ" sz="1000" b="0" dirty="0"/>
              <a:t>Usage of support services remains largely in line with semester 1 2020, which saw a decline in usage due to COVID-19; this will likely not increase again without additional promotion as the natural student referral chain has been interrupted</a:t>
            </a:r>
          </a:p>
          <a:p>
            <a:pPr marL="171450" indent="-171450">
              <a:buFont typeface="Wingdings" panose="05000000000000000000" pitchFamily="2" charset="2"/>
              <a:buChar char="§"/>
            </a:pPr>
            <a:r>
              <a:rPr lang="en-NZ" sz="1000" b="0" dirty="0"/>
              <a:t>Comments about support access are mainly around awareness and communication, which is most effective when done through teachers</a:t>
            </a:r>
          </a:p>
          <a:p>
            <a:pPr marL="171450" indent="-171450">
              <a:buFont typeface="Wingdings" panose="05000000000000000000" pitchFamily="2" charset="2"/>
              <a:buChar char="§"/>
            </a:pPr>
            <a:r>
              <a:rPr lang="en-NZ" sz="1000" b="0" dirty="0"/>
              <a:t>The learner outreach project has had a positive impact on NPS, although a number of students are identified as being at risk and no pastoral care action is logged which leads to a reduced NPS; so it is important to expand our outreach to contact as many at-risk students as possible</a:t>
            </a:r>
          </a:p>
          <a:p>
            <a:pPr marL="171450" indent="-171450">
              <a:buFont typeface="Wingdings" panose="05000000000000000000" pitchFamily="2" charset="2"/>
              <a:buChar char="§"/>
            </a:pPr>
            <a:r>
              <a:rPr lang="en-NZ" sz="1000" b="0" dirty="0"/>
              <a:t>Unitec has some key strengths that we could talk about more: 1) students appreciate our balance of theoretical &amp; practical learning, and 2) that our culture of being friendly, relaxed &amp; inclusive is highly valued</a:t>
            </a:r>
          </a:p>
          <a:p>
            <a:pPr marL="171450" indent="-171450">
              <a:buFont typeface="Wingdings" panose="05000000000000000000" pitchFamily="2" charset="2"/>
              <a:buChar char="§"/>
            </a:pPr>
            <a:endParaRPr lang="en-NZ" sz="1000" b="0" dirty="0"/>
          </a:p>
          <a:p>
            <a:pPr marL="171450" indent="-171450">
              <a:buFont typeface="Wingdings" panose="05000000000000000000" pitchFamily="2" charset="2"/>
              <a:buChar char="§"/>
            </a:pPr>
            <a:endParaRPr lang="en-NZ" sz="1000" b="0" dirty="0"/>
          </a:p>
        </p:txBody>
      </p:sp>
      <p:sp>
        <p:nvSpPr>
          <p:cNvPr id="4" name="Title 3"/>
          <p:cNvSpPr>
            <a:spLocks noGrp="1"/>
          </p:cNvSpPr>
          <p:nvPr>
            <p:ph type="title"/>
          </p:nvPr>
        </p:nvSpPr>
        <p:spPr/>
        <p:txBody>
          <a:bodyPr/>
          <a:lstStyle/>
          <a:p>
            <a:r>
              <a:rPr lang="en-NZ" dirty="0"/>
              <a:t>Study experience &amp; further improvements</a:t>
            </a:r>
          </a:p>
        </p:txBody>
      </p:sp>
      <p:sp>
        <p:nvSpPr>
          <p:cNvPr id="104" name="Rectangle 103"/>
          <p:cNvSpPr/>
          <p:nvPr/>
        </p:nvSpPr>
        <p:spPr>
          <a:xfrm>
            <a:off x="5165592" y="4839418"/>
            <a:ext cx="3976777" cy="2018582"/>
          </a:xfrm>
          <a:prstGeom prst="rect">
            <a:avLst/>
          </a:prstGeom>
          <a:solidFill>
            <a:schemeClr val="bg1">
              <a:lumMod val="85000"/>
            </a:schemeClr>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nvGrpSpPr>
          <p:cNvPr id="136" name="Group 135"/>
          <p:cNvGrpSpPr/>
          <p:nvPr/>
        </p:nvGrpSpPr>
        <p:grpSpPr>
          <a:xfrm>
            <a:off x="5388636" y="3124333"/>
            <a:ext cx="1122114" cy="1322377"/>
            <a:chOff x="7804030" y="3014995"/>
            <a:chExt cx="1339969" cy="1579112"/>
          </a:xfrm>
        </p:grpSpPr>
        <p:graphicFrame>
          <p:nvGraphicFramePr>
            <p:cNvPr id="137" name="Chart 136"/>
            <p:cNvGraphicFramePr/>
            <p:nvPr>
              <p:extLst>
                <p:ext uri="{D42A27DB-BD31-4B8C-83A1-F6EECF244321}">
                  <p14:modId xmlns:p14="http://schemas.microsoft.com/office/powerpoint/2010/main" val="2505823416"/>
                </p:ext>
              </p:extLst>
            </p:nvPr>
          </p:nvGraphicFramePr>
          <p:xfrm>
            <a:off x="7804030" y="3014995"/>
            <a:ext cx="1339969" cy="1579112"/>
          </p:xfrm>
          <a:graphic>
            <a:graphicData uri="http://schemas.openxmlformats.org/drawingml/2006/chart">
              <c:chart xmlns:c="http://schemas.openxmlformats.org/drawingml/2006/chart" xmlns:r="http://schemas.openxmlformats.org/officeDocument/2006/relationships" r:id="rId2"/>
            </a:graphicData>
          </a:graphic>
        </p:graphicFrame>
        <p:sp>
          <p:nvSpPr>
            <p:cNvPr id="138" name="TextBox 137"/>
            <p:cNvSpPr txBox="1"/>
            <p:nvPr/>
          </p:nvSpPr>
          <p:spPr>
            <a:xfrm>
              <a:off x="8154837" y="3650662"/>
              <a:ext cx="638354" cy="312401"/>
            </a:xfrm>
            <a:prstGeom prst="rect">
              <a:avLst/>
            </a:prstGeom>
            <a:noFill/>
          </p:spPr>
          <p:txBody>
            <a:bodyPr wrap="square" rtlCol="0">
              <a:spAutoFit/>
            </a:bodyPr>
            <a:lstStyle/>
            <a:p>
              <a:pPr algn="ctr"/>
              <a:r>
                <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rPr>
                <a:t>40%</a:t>
              </a:r>
            </a:p>
          </p:txBody>
        </p:sp>
      </p:grpSp>
      <p:sp>
        <p:nvSpPr>
          <p:cNvPr id="139" name="Rectangle 138"/>
          <p:cNvSpPr/>
          <p:nvPr/>
        </p:nvSpPr>
        <p:spPr>
          <a:xfrm>
            <a:off x="5167193" y="947165"/>
            <a:ext cx="3976686" cy="2611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NZ" sz="1200" dirty="0">
                <a:solidFill>
                  <a:schemeClr val="bg1"/>
                </a:solidFill>
                <a:latin typeface="Verdana" panose="020B0604030504040204" pitchFamily="34" charset="0"/>
                <a:ea typeface="Verdana" panose="020B0604030504040204" pitchFamily="34" charset="0"/>
                <a:cs typeface="Verdana" panose="020B0604030504040204" pitchFamily="34" charset="0"/>
              </a:rPr>
              <a:t>Extremely satisfied with …</a:t>
            </a:r>
          </a:p>
        </p:txBody>
      </p:sp>
      <p:sp>
        <p:nvSpPr>
          <p:cNvPr id="140" name="Rectangle 139"/>
          <p:cNvSpPr/>
          <p:nvPr/>
        </p:nvSpPr>
        <p:spPr>
          <a:xfrm>
            <a:off x="5345505" y="4350663"/>
            <a:ext cx="1206253" cy="3893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lgn="ctr"/>
            <a:r>
              <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rPr>
              <a:t>Ease of getting help/support</a:t>
            </a:r>
          </a:p>
        </p:txBody>
      </p:sp>
      <p:grpSp>
        <p:nvGrpSpPr>
          <p:cNvPr id="141" name="Group 140"/>
          <p:cNvGrpSpPr/>
          <p:nvPr/>
        </p:nvGrpSpPr>
        <p:grpSpPr>
          <a:xfrm>
            <a:off x="6594889" y="3124333"/>
            <a:ext cx="1122114" cy="1322377"/>
            <a:chOff x="7804030" y="3014995"/>
            <a:chExt cx="1339969" cy="1579112"/>
          </a:xfrm>
        </p:grpSpPr>
        <p:graphicFrame>
          <p:nvGraphicFramePr>
            <p:cNvPr id="142" name="Chart 141"/>
            <p:cNvGraphicFramePr/>
            <p:nvPr>
              <p:extLst>
                <p:ext uri="{D42A27DB-BD31-4B8C-83A1-F6EECF244321}">
                  <p14:modId xmlns:p14="http://schemas.microsoft.com/office/powerpoint/2010/main" val="3836360249"/>
                </p:ext>
              </p:extLst>
            </p:nvPr>
          </p:nvGraphicFramePr>
          <p:xfrm>
            <a:off x="7804030" y="3014995"/>
            <a:ext cx="1339969" cy="1579112"/>
          </p:xfrm>
          <a:graphic>
            <a:graphicData uri="http://schemas.openxmlformats.org/drawingml/2006/chart">
              <c:chart xmlns:c="http://schemas.openxmlformats.org/drawingml/2006/chart" xmlns:r="http://schemas.openxmlformats.org/officeDocument/2006/relationships" r:id="rId3"/>
            </a:graphicData>
          </a:graphic>
        </p:graphicFrame>
        <p:sp>
          <p:nvSpPr>
            <p:cNvPr id="143" name="TextBox 142"/>
            <p:cNvSpPr txBox="1"/>
            <p:nvPr/>
          </p:nvSpPr>
          <p:spPr>
            <a:xfrm>
              <a:off x="8154837" y="3650662"/>
              <a:ext cx="638354" cy="312401"/>
            </a:xfrm>
            <a:prstGeom prst="rect">
              <a:avLst/>
            </a:prstGeom>
            <a:noFill/>
          </p:spPr>
          <p:txBody>
            <a:bodyPr wrap="square" rtlCol="0">
              <a:spAutoFit/>
            </a:bodyPr>
            <a:lstStyle/>
            <a:p>
              <a:pPr algn="ctr"/>
              <a:r>
                <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rPr>
                <a:t>35%</a:t>
              </a:r>
            </a:p>
          </p:txBody>
        </p:sp>
      </p:grpSp>
      <p:sp>
        <p:nvSpPr>
          <p:cNvPr id="144" name="Rectangle 143"/>
          <p:cNvSpPr/>
          <p:nvPr/>
        </p:nvSpPr>
        <p:spPr>
          <a:xfrm>
            <a:off x="6551758" y="4350663"/>
            <a:ext cx="1206253" cy="3893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lgn="ctr"/>
            <a:r>
              <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rPr>
              <a:t>Quality of learning spaces</a:t>
            </a:r>
          </a:p>
        </p:txBody>
      </p:sp>
      <p:grpSp>
        <p:nvGrpSpPr>
          <p:cNvPr id="145" name="Group 144"/>
          <p:cNvGrpSpPr/>
          <p:nvPr/>
        </p:nvGrpSpPr>
        <p:grpSpPr>
          <a:xfrm>
            <a:off x="7801142" y="3124333"/>
            <a:ext cx="1122114" cy="1322377"/>
            <a:chOff x="7804030" y="3014995"/>
            <a:chExt cx="1339969" cy="1579112"/>
          </a:xfrm>
        </p:grpSpPr>
        <p:graphicFrame>
          <p:nvGraphicFramePr>
            <p:cNvPr id="146" name="Chart 145"/>
            <p:cNvGraphicFramePr/>
            <p:nvPr>
              <p:extLst>
                <p:ext uri="{D42A27DB-BD31-4B8C-83A1-F6EECF244321}">
                  <p14:modId xmlns:p14="http://schemas.microsoft.com/office/powerpoint/2010/main" val="3653845132"/>
                </p:ext>
              </p:extLst>
            </p:nvPr>
          </p:nvGraphicFramePr>
          <p:xfrm>
            <a:off x="7804030" y="3014995"/>
            <a:ext cx="1339969" cy="1579112"/>
          </p:xfrm>
          <a:graphic>
            <a:graphicData uri="http://schemas.openxmlformats.org/drawingml/2006/chart">
              <c:chart xmlns:c="http://schemas.openxmlformats.org/drawingml/2006/chart" xmlns:r="http://schemas.openxmlformats.org/officeDocument/2006/relationships" r:id="rId4"/>
            </a:graphicData>
          </a:graphic>
        </p:graphicFrame>
        <p:sp>
          <p:nvSpPr>
            <p:cNvPr id="147" name="TextBox 146"/>
            <p:cNvSpPr txBox="1"/>
            <p:nvPr/>
          </p:nvSpPr>
          <p:spPr>
            <a:xfrm>
              <a:off x="8154837" y="3650662"/>
              <a:ext cx="638354" cy="312401"/>
            </a:xfrm>
            <a:prstGeom prst="rect">
              <a:avLst/>
            </a:prstGeom>
            <a:noFill/>
          </p:spPr>
          <p:txBody>
            <a:bodyPr wrap="square" rtlCol="0">
              <a:spAutoFit/>
            </a:bodyPr>
            <a:lstStyle/>
            <a:p>
              <a:pPr algn="ctr"/>
              <a:r>
                <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rPr>
                <a:t>34%</a:t>
              </a:r>
            </a:p>
          </p:txBody>
        </p:sp>
      </p:grpSp>
      <p:sp>
        <p:nvSpPr>
          <p:cNvPr id="148" name="Rectangle 147"/>
          <p:cNvSpPr/>
          <p:nvPr/>
        </p:nvSpPr>
        <p:spPr>
          <a:xfrm>
            <a:off x="7758011" y="4350663"/>
            <a:ext cx="1206253" cy="3893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lgn="ctr"/>
            <a:r>
              <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rPr>
              <a:t>Student life/culture at Unitec</a:t>
            </a:r>
          </a:p>
        </p:txBody>
      </p:sp>
      <p:sp>
        <p:nvSpPr>
          <p:cNvPr id="149" name="Oval 148"/>
          <p:cNvSpPr/>
          <p:nvPr/>
        </p:nvSpPr>
        <p:spPr>
          <a:xfrm>
            <a:off x="5408764" y="5367468"/>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rgbClr val="188E2E"/>
                </a:solidFill>
                <a:latin typeface="Verdana" panose="020B0604030504040204" pitchFamily="34" charset="0"/>
                <a:ea typeface="Verdana" panose="020B0604030504040204" pitchFamily="34" charset="0"/>
                <a:cs typeface="Verdana" panose="020B0604030504040204" pitchFamily="34" charset="0"/>
              </a:rPr>
              <a:t>1</a:t>
            </a:r>
          </a:p>
        </p:txBody>
      </p:sp>
      <p:sp>
        <p:nvSpPr>
          <p:cNvPr id="150" name="Oval 149"/>
          <p:cNvSpPr/>
          <p:nvPr/>
        </p:nvSpPr>
        <p:spPr>
          <a:xfrm>
            <a:off x="5408764" y="5721215"/>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rgbClr val="188E2E"/>
                </a:solidFill>
                <a:latin typeface="Verdana" panose="020B0604030504040204" pitchFamily="34" charset="0"/>
                <a:ea typeface="Verdana" panose="020B0604030504040204" pitchFamily="34" charset="0"/>
                <a:cs typeface="Verdana" panose="020B0604030504040204" pitchFamily="34" charset="0"/>
              </a:rPr>
              <a:t>2</a:t>
            </a:r>
          </a:p>
        </p:txBody>
      </p:sp>
      <p:sp>
        <p:nvSpPr>
          <p:cNvPr id="151" name="Oval 150"/>
          <p:cNvSpPr/>
          <p:nvPr/>
        </p:nvSpPr>
        <p:spPr>
          <a:xfrm>
            <a:off x="5408764" y="6074962"/>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rgbClr val="188E2E"/>
                </a:solidFill>
                <a:latin typeface="Verdana" panose="020B0604030504040204" pitchFamily="34" charset="0"/>
                <a:ea typeface="Verdana" panose="020B0604030504040204" pitchFamily="34" charset="0"/>
                <a:cs typeface="Verdana" panose="020B0604030504040204" pitchFamily="34" charset="0"/>
              </a:rPr>
              <a:t>3</a:t>
            </a:r>
          </a:p>
        </p:txBody>
      </p:sp>
      <p:sp>
        <p:nvSpPr>
          <p:cNvPr id="152" name="TextBox 151"/>
          <p:cNvSpPr txBox="1"/>
          <p:nvPr/>
        </p:nvSpPr>
        <p:spPr>
          <a:xfrm>
            <a:off x="5519275" y="4964992"/>
            <a:ext cx="3269412" cy="261610"/>
          </a:xfrm>
          <a:prstGeom prst="rect">
            <a:avLst/>
          </a:prstGeom>
          <a:noFill/>
        </p:spPr>
        <p:txBody>
          <a:bodyPr wrap="square" rtlCol="0">
            <a:spAutoFit/>
          </a:bodyPr>
          <a:lstStyle/>
          <a:p>
            <a:pPr algn="ctr"/>
            <a:r>
              <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rPr>
              <a:t>High priority improvement suggestions</a:t>
            </a:r>
          </a:p>
        </p:txBody>
      </p:sp>
      <p:sp>
        <p:nvSpPr>
          <p:cNvPr id="153" name="Oval 152"/>
          <p:cNvSpPr/>
          <p:nvPr/>
        </p:nvSpPr>
        <p:spPr>
          <a:xfrm>
            <a:off x="5408764" y="6428708"/>
            <a:ext cx="290222" cy="290222"/>
          </a:xfrm>
          <a:prstGeom prst="ellipse">
            <a:avLst/>
          </a:prstGeom>
          <a:noFill/>
          <a:ln w="38100">
            <a:solidFill>
              <a:srgbClr val="188E2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200" b="1" dirty="0">
                <a:solidFill>
                  <a:srgbClr val="188E2E"/>
                </a:solidFill>
                <a:latin typeface="Verdana" panose="020B0604030504040204" pitchFamily="34" charset="0"/>
                <a:ea typeface="Verdana" panose="020B0604030504040204" pitchFamily="34" charset="0"/>
                <a:cs typeface="Verdana" panose="020B0604030504040204" pitchFamily="34" charset="0"/>
              </a:rPr>
              <a:t>4</a:t>
            </a:r>
          </a:p>
        </p:txBody>
      </p:sp>
      <p:sp>
        <p:nvSpPr>
          <p:cNvPr id="154" name="TextBox 153"/>
          <p:cNvSpPr txBox="1"/>
          <p:nvPr/>
        </p:nvSpPr>
        <p:spPr>
          <a:xfrm>
            <a:off x="5746814" y="5326108"/>
            <a:ext cx="3198778" cy="369332"/>
          </a:xfrm>
          <a:prstGeom prst="rect">
            <a:avLst/>
          </a:prstGeom>
          <a:noFill/>
        </p:spPr>
        <p:txBody>
          <a:bodyPr wrap="square" rtlCol="0" anchor="ctr">
            <a:spAutoFit/>
          </a:bodyPr>
          <a:lstStyle/>
          <a:p>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Continue to increase our efforts in clearer and more consistent communication with students</a:t>
            </a:r>
          </a:p>
        </p:txBody>
      </p:sp>
      <p:sp>
        <p:nvSpPr>
          <p:cNvPr id="155" name="TextBox 154"/>
          <p:cNvSpPr txBox="1"/>
          <p:nvPr/>
        </p:nvSpPr>
        <p:spPr>
          <a:xfrm>
            <a:off x="5746814" y="5681660"/>
            <a:ext cx="3198778" cy="369332"/>
          </a:xfrm>
          <a:prstGeom prst="rect">
            <a:avLst/>
          </a:prstGeom>
          <a:noFill/>
        </p:spPr>
        <p:txBody>
          <a:bodyPr wrap="square" rtlCol="0" anchor="ctr">
            <a:spAutoFit/>
          </a:bodyPr>
          <a:lstStyle/>
          <a:p>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Provide a templated approach for course communication, especially on Moodle</a:t>
            </a:r>
          </a:p>
        </p:txBody>
      </p:sp>
      <p:sp>
        <p:nvSpPr>
          <p:cNvPr id="156" name="TextBox 155"/>
          <p:cNvSpPr txBox="1"/>
          <p:nvPr/>
        </p:nvSpPr>
        <p:spPr>
          <a:xfrm>
            <a:off x="5746814" y="6035407"/>
            <a:ext cx="3198778" cy="369332"/>
          </a:xfrm>
          <a:prstGeom prst="rect">
            <a:avLst/>
          </a:prstGeom>
          <a:noFill/>
        </p:spPr>
        <p:txBody>
          <a:bodyPr wrap="square" rtlCol="0" anchor="ctr">
            <a:spAutoFit/>
          </a:bodyPr>
          <a:lstStyle/>
          <a:p>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Increase the practice of recording lectures – students love it</a:t>
            </a:r>
          </a:p>
        </p:txBody>
      </p:sp>
      <p:sp>
        <p:nvSpPr>
          <p:cNvPr id="157" name="TextBox 156"/>
          <p:cNvSpPr txBox="1"/>
          <p:nvPr/>
        </p:nvSpPr>
        <p:spPr>
          <a:xfrm>
            <a:off x="5746814" y="6389153"/>
            <a:ext cx="3198778" cy="369332"/>
          </a:xfrm>
          <a:prstGeom prst="rect">
            <a:avLst/>
          </a:prstGeom>
          <a:noFill/>
        </p:spPr>
        <p:txBody>
          <a:bodyPr wrap="square" rtlCol="0" anchor="ctr">
            <a:spAutoFit/>
          </a:bodyPr>
          <a:lstStyle/>
          <a:p>
            <a:r>
              <a:rPr lang="en-NZ" sz="900" dirty="0">
                <a:solidFill>
                  <a:srgbClr val="404040"/>
                </a:solidFill>
                <a:latin typeface="Verdana" panose="020B0604030504040204" pitchFamily="34" charset="0"/>
                <a:ea typeface="Verdana" panose="020B0604030504040204" pitchFamily="34" charset="0"/>
                <a:cs typeface="Verdana" panose="020B0604030504040204" pitchFamily="34" charset="0"/>
              </a:rPr>
              <a:t>Appreciate how difficult study has become during COVID-19 and treat students with compassion</a:t>
            </a:r>
          </a:p>
        </p:txBody>
      </p:sp>
      <p:grpSp>
        <p:nvGrpSpPr>
          <p:cNvPr id="43" name="Group 42">
            <a:extLst>
              <a:ext uri="{FF2B5EF4-FFF2-40B4-BE49-F238E27FC236}">
                <a16:creationId xmlns:a16="http://schemas.microsoft.com/office/drawing/2014/main" id="{223396F9-1F2A-473D-A4BC-78E18954BCF9}"/>
              </a:ext>
            </a:extLst>
          </p:cNvPr>
          <p:cNvGrpSpPr/>
          <p:nvPr/>
        </p:nvGrpSpPr>
        <p:grpSpPr>
          <a:xfrm>
            <a:off x="5388636" y="1284886"/>
            <a:ext cx="1122114" cy="1322377"/>
            <a:chOff x="7804030" y="3014995"/>
            <a:chExt cx="1339969" cy="1579112"/>
          </a:xfrm>
        </p:grpSpPr>
        <p:graphicFrame>
          <p:nvGraphicFramePr>
            <p:cNvPr id="44" name="Chart 43">
              <a:extLst>
                <a:ext uri="{FF2B5EF4-FFF2-40B4-BE49-F238E27FC236}">
                  <a16:creationId xmlns:a16="http://schemas.microsoft.com/office/drawing/2014/main" id="{96E01286-472A-4B45-AD77-0DC9FB8DE934}"/>
                </a:ext>
              </a:extLst>
            </p:cNvPr>
            <p:cNvGraphicFramePr/>
            <p:nvPr>
              <p:extLst>
                <p:ext uri="{D42A27DB-BD31-4B8C-83A1-F6EECF244321}">
                  <p14:modId xmlns:p14="http://schemas.microsoft.com/office/powerpoint/2010/main" val="3004042640"/>
                </p:ext>
              </p:extLst>
            </p:nvPr>
          </p:nvGraphicFramePr>
          <p:xfrm>
            <a:off x="7804030" y="3014995"/>
            <a:ext cx="1339969" cy="1579112"/>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44">
              <a:extLst>
                <a:ext uri="{FF2B5EF4-FFF2-40B4-BE49-F238E27FC236}">
                  <a16:creationId xmlns:a16="http://schemas.microsoft.com/office/drawing/2014/main" id="{16039BC6-DE5F-41C9-829B-2AF596CC6C8B}"/>
                </a:ext>
              </a:extLst>
            </p:cNvPr>
            <p:cNvSpPr txBox="1"/>
            <p:nvPr/>
          </p:nvSpPr>
          <p:spPr>
            <a:xfrm>
              <a:off x="8154837" y="3650662"/>
              <a:ext cx="638354" cy="312401"/>
            </a:xfrm>
            <a:prstGeom prst="rect">
              <a:avLst/>
            </a:prstGeom>
            <a:noFill/>
          </p:spPr>
          <p:txBody>
            <a:bodyPr wrap="square" rtlCol="0">
              <a:spAutoFit/>
            </a:bodyPr>
            <a:lstStyle/>
            <a:p>
              <a:pPr algn="ctr"/>
              <a:r>
                <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rPr>
                <a:t>42%</a:t>
              </a:r>
            </a:p>
          </p:txBody>
        </p:sp>
      </p:grpSp>
      <p:sp>
        <p:nvSpPr>
          <p:cNvPr id="46" name="Rectangle 45">
            <a:extLst>
              <a:ext uri="{FF2B5EF4-FFF2-40B4-BE49-F238E27FC236}">
                <a16:creationId xmlns:a16="http://schemas.microsoft.com/office/drawing/2014/main" id="{E3A269BC-20DB-4B76-8DC8-B9D6144FC789}"/>
              </a:ext>
            </a:extLst>
          </p:cNvPr>
          <p:cNvSpPr/>
          <p:nvPr/>
        </p:nvSpPr>
        <p:spPr>
          <a:xfrm>
            <a:off x="5345505" y="2511216"/>
            <a:ext cx="1206253" cy="3893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lgn="ctr"/>
            <a:r>
              <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rPr>
              <a:t>Quality of teaching and tutoring</a:t>
            </a:r>
          </a:p>
        </p:txBody>
      </p:sp>
      <p:grpSp>
        <p:nvGrpSpPr>
          <p:cNvPr id="47" name="Group 46">
            <a:extLst>
              <a:ext uri="{FF2B5EF4-FFF2-40B4-BE49-F238E27FC236}">
                <a16:creationId xmlns:a16="http://schemas.microsoft.com/office/drawing/2014/main" id="{31CC545D-0B36-4101-B4BF-88C5840DE6EB}"/>
              </a:ext>
            </a:extLst>
          </p:cNvPr>
          <p:cNvGrpSpPr/>
          <p:nvPr/>
        </p:nvGrpSpPr>
        <p:grpSpPr>
          <a:xfrm>
            <a:off x="6594889" y="1284886"/>
            <a:ext cx="1122114" cy="1322377"/>
            <a:chOff x="7804030" y="3014995"/>
            <a:chExt cx="1339969" cy="1579112"/>
          </a:xfrm>
        </p:grpSpPr>
        <p:graphicFrame>
          <p:nvGraphicFramePr>
            <p:cNvPr id="48" name="Chart 47">
              <a:extLst>
                <a:ext uri="{FF2B5EF4-FFF2-40B4-BE49-F238E27FC236}">
                  <a16:creationId xmlns:a16="http://schemas.microsoft.com/office/drawing/2014/main" id="{CB9C6946-CEDC-47F2-869C-05BBCB2FAA43}"/>
                </a:ext>
              </a:extLst>
            </p:cNvPr>
            <p:cNvGraphicFramePr/>
            <p:nvPr>
              <p:extLst>
                <p:ext uri="{D42A27DB-BD31-4B8C-83A1-F6EECF244321}">
                  <p14:modId xmlns:p14="http://schemas.microsoft.com/office/powerpoint/2010/main" val="1282561196"/>
                </p:ext>
              </p:extLst>
            </p:nvPr>
          </p:nvGraphicFramePr>
          <p:xfrm>
            <a:off x="7804030" y="3014995"/>
            <a:ext cx="1339969" cy="1579112"/>
          </p:xfrm>
          <a:graphic>
            <a:graphicData uri="http://schemas.openxmlformats.org/drawingml/2006/chart">
              <c:chart xmlns:c="http://schemas.openxmlformats.org/drawingml/2006/chart" xmlns:r="http://schemas.openxmlformats.org/officeDocument/2006/relationships" r:id="rId6"/>
            </a:graphicData>
          </a:graphic>
        </p:graphicFrame>
        <p:sp>
          <p:nvSpPr>
            <p:cNvPr id="49" name="TextBox 48">
              <a:extLst>
                <a:ext uri="{FF2B5EF4-FFF2-40B4-BE49-F238E27FC236}">
                  <a16:creationId xmlns:a16="http://schemas.microsoft.com/office/drawing/2014/main" id="{922A7D9C-A45D-4C89-AA11-F3044C64315B}"/>
                </a:ext>
              </a:extLst>
            </p:cNvPr>
            <p:cNvSpPr txBox="1"/>
            <p:nvPr/>
          </p:nvSpPr>
          <p:spPr>
            <a:xfrm>
              <a:off x="8154837" y="3650662"/>
              <a:ext cx="638354" cy="312401"/>
            </a:xfrm>
            <a:prstGeom prst="rect">
              <a:avLst/>
            </a:prstGeom>
            <a:noFill/>
          </p:spPr>
          <p:txBody>
            <a:bodyPr wrap="square" rtlCol="0">
              <a:spAutoFit/>
            </a:bodyPr>
            <a:lstStyle/>
            <a:p>
              <a:pPr algn="ctr"/>
              <a:r>
                <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rPr>
                <a:t>34%</a:t>
              </a:r>
            </a:p>
          </p:txBody>
        </p:sp>
      </p:grpSp>
      <p:sp>
        <p:nvSpPr>
          <p:cNvPr id="50" name="Rectangle 49">
            <a:extLst>
              <a:ext uri="{FF2B5EF4-FFF2-40B4-BE49-F238E27FC236}">
                <a16:creationId xmlns:a16="http://schemas.microsoft.com/office/drawing/2014/main" id="{89C13AE9-7CA4-48FB-9C29-D1EBD14A3A71}"/>
              </a:ext>
            </a:extLst>
          </p:cNvPr>
          <p:cNvSpPr/>
          <p:nvPr/>
        </p:nvSpPr>
        <p:spPr>
          <a:xfrm>
            <a:off x="6551758" y="2511216"/>
            <a:ext cx="1206253" cy="3893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lgn="ctr"/>
            <a:r>
              <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rPr>
              <a:t>Course structure</a:t>
            </a:r>
          </a:p>
        </p:txBody>
      </p:sp>
      <p:grpSp>
        <p:nvGrpSpPr>
          <p:cNvPr id="51" name="Group 50">
            <a:extLst>
              <a:ext uri="{FF2B5EF4-FFF2-40B4-BE49-F238E27FC236}">
                <a16:creationId xmlns:a16="http://schemas.microsoft.com/office/drawing/2014/main" id="{CF9BE55E-13CA-4F7B-A312-87DDF6E9C316}"/>
              </a:ext>
            </a:extLst>
          </p:cNvPr>
          <p:cNvGrpSpPr/>
          <p:nvPr/>
        </p:nvGrpSpPr>
        <p:grpSpPr>
          <a:xfrm>
            <a:off x="7801142" y="1284886"/>
            <a:ext cx="1122114" cy="1322377"/>
            <a:chOff x="7804030" y="3014995"/>
            <a:chExt cx="1339969" cy="1579112"/>
          </a:xfrm>
        </p:grpSpPr>
        <p:graphicFrame>
          <p:nvGraphicFramePr>
            <p:cNvPr id="52" name="Chart 51">
              <a:extLst>
                <a:ext uri="{FF2B5EF4-FFF2-40B4-BE49-F238E27FC236}">
                  <a16:creationId xmlns:a16="http://schemas.microsoft.com/office/drawing/2014/main" id="{15A5E3CE-FB28-43B2-BE7A-8EEE97498996}"/>
                </a:ext>
              </a:extLst>
            </p:cNvPr>
            <p:cNvGraphicFramePr/>
            <p:nvPr>
              <p:extLst>
                <p:ext uri="{D42A27DB-BD31-4B8C-83A1-F6EECF244321}">
                  <p14:modId xmlns:p14="http://schemas.microsoft.com/office/powerpoint/2010/main" val="3936885111"/>
                </p:ext>
              </p:extLst>
            </p:nvPr>
          </p:nvGraphicFramePr>
          <p:xfrm>
            <a:off x="7804030" y="3014995"/>
            <a:ext cx="1339969" cy="1579112"/>
          </p:xfrm>
          <a:graphic>
            <a:graphicData uri="http://schemas.openxmlformats.org/drawingml/2006/chart">
              <c:chart xmlns:c="http://schemas.openxmlformats.org/drawingml/2006/chart" xmlns:r="http://schemas.openxmlformats.org/officeDocument/2006/relationships" r:id="rId7"/>
            </a:graphicData>
          </a:graphic>
        </p:graphicFrame>
        <p:sp>
          <p:nvSpPr>
            <p:cNvPr id="53" name="TextBox 52">
              <a:extLst>
                <a:ext uri="{FF2B5EF4-FFF2-40B4-BE49-F238E27FC236}">
                  <a16:creationId xmlns:a16="http://schemas.microsoft.com/office/drawing/2014/main" id="{985CF863-8E89-4271-AED8-50ED522395CE}"/>
                </a:ext>
              </a:extLst>
            </p:cNvPr>
            <p:cNvSpPr txBox="1"/>
            <p:nvPr/>
          </p:nvSpPr>
          <p:spPr>
            <a:xfrm>
              <a:off x="8154837" y="3650662"/>
              <a:ext cx="638354" cy="312401"/>
            </a:xfrm>
            <a:prstGeom prst="rect">
              <a:avLst/>
            </a:prstGeom>
            <a:noFill/>
          </p:spPr>
          <p:txBody>
            <a:bodyPr wrap="square" rtlCol="0">
              <a:spAutoFit/>
            </a:bodyPr>
            <a:lstStyle/>
            <a:p>
              <a:pPr algn="ctr"/>
              <a:r>
                <a:rPr lang="en-NZ" sz="1100" dirty="0">
                  <a:solidFill>
                    <a:schemeClr val="bg1"/>
                  </a:solidFill>
                  <a:latin typeface="Verdana" panose="020B0604030504040204" pitchFamily="34" charset="0"/>
                  <a:ea typeface="Verdana" panose="020B0604030504040204" pitchFamily="34" charset="0"/>
                  <a:cs typeface="Verdana" panose="020B0604030504040204" pitchFamily="34" charset="0"/>
                </a:rPr>
                <a:t>36%</a:t>
              </a:r>
            </a:p>
          </p:txBody>
        </p:sp>
      </p:grpSp>
      <p:sp>
        <p:nvSpPr>
          <p:cNvPr id="54" name="Rectangle 53">
            <a:extLst>
              <a:ext uri="{FF2B5EF4-FFF2-40B4-BE49-F238E27FC236}">
                <a16:creationId xmlns:a16="http://schemas.microsoft.com/office/drawing/2014/main" id="{CD3D1AE1-3E48-48F3-9D05-C998B901A178}"/>
              </a:ext>
            </a:extLst>
          </p:cNvPr>
          <p:cNvSpPr/>
          <p:nvPr/>
        </p:nvSpPr>
        <p:spPr>
          <a:xfrm>
            <a:off x="7758011" y="2511216"/>
            <a:ext cx="1206253" cy="38934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lgn="ctr"/>
            <a:r>
              <a:rPr lang="en-NZ" sz="800" dirty="0">
                <a:solidFill>
                  <a:schemeClr val="bg1"/>
                </a:solidFill>
                <a:latin typeface="Verdana" panose="020B0604030504040204" pitchFamily="34" charset="0"/>
                <a:ea typeface="Verdana" panose="020B0604030504040204" pitchFamily="34" charset="0"/>
                <a:cs typeface="Verdana" panose="020B0604030504040204" pitchFamily="34" charset="0"/>
              </a:rPr>
              <a:t>Quality of the communications received from Unitec</a:t>
            </a:r>
          </a:p>
        </p:txBody>
      </p:sp>
      <p:sp>
        <p:nvSpPr>
          <p:cNvPr id="55" name="Isosceles Triangle 54">
            <a:extLst>
              <a:ext uri="{FF2B5EF4-FFF2-40B4-BE49-F238E27FC236}">
                <a16:creationId xmlns:a16="http://schemas.microsoft.com/office/drawing/2014/main" id="{5E5D42C6-6C17-4204-9821-DC4CFA53D8ED}"/>
              </a:ext>
            </a:extLst>
          </p:cNvPr>
          <p:cNvSpPr/>
          <p:nvPr/>
        </p:nvSpPr>
        <p:spPr>
          <a:xfrm>
            <a:off x="6117230" y="187890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Isosceles Triangle 56">
            <a:extLst>
              <a:ext uri="{FF2B5EF4-FFF2-40B4-BE49-F238E27FC236}">
                <a16:creationId xmlns:a16="http://schemas.microsoft.com/office/drawing/2014/main" id="{34B9C63D-E815-49BD-BF68-A401D4FA2088}"/>
              </a:ext>
            </a:extLst>
          </p:cNvPr>
          <p:cNvSpPr/>
          <p:nvPr/>
        </p:nvSpPr>
        <p:spPr>
          <a:xfrm>
            <a:off x="7323717" y="187890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a:extLst>
              <a:ext uri="{FF2B5EF4-FFF2-40B4-BE49-F238E27FC236}">
                <a16:creationId xmlns:a16="http://schemas.microsoft.com/office/drawing/2014/main" id="{690A7386-0380-4198-99C9-01DA630C7930}"/>
              </a:ext>
            </a:extLst>
          </p:cNvPr>
          <p:cNvSpPr/>
          <p:nvPr/>
        </p:nvSpPr>
        <p:spPr>
          <a:xfrm>
            <a:off x="6112633" y="370717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Isosceles Triangle 58">
            <a:extLst>
              <a:ext uri="{FF2B5EF4-FFF2-40B4-BE49-F238E27FC236}">
                <a16:creationId xmlns:a16="http://schemas.microsoft.com/office/drawing/2014/main" id="{B8C01CA5-6820-4B08-B73D-37C21BAFCC11}"/>
              </a:ext>
            </a:extLst>
          </p:cNvPr>
          <p:cNvSpPr/>
          <p:nvPr/>
        </p:nvSpPr>
        <p:spPr>
          <a:xfrm>
            <a:off x="8525434" y="371522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Isosceles Triangle 59">
            <a:extLst>
              <a:ext uri="{FF2B5EF4-FFF2-40B4-BE49-F238E27FC236}">
                <a16:creationId xmlns:a16="http://schemas.microsoft.com/office/drawing/2014/main" id="{74E8ACBB-3D6E-4D36-BD44-4A74D7B83177}"/>
              </a:ext>
            </a:extLst>
          </p:cNvPr>
          <p:cNvSpPr/>
          <p:nvPr/>
        </p:nvSpPr>
        <p:spPr>
          <a:xfrm>
            <a:off x="7319120" y="370717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5276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2220746049"/>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a:t>&gt;&gt;MARKETING</a:t>
            </a:r>
          </a:p>
        </p:txBody>
      </p:sp>
      <p:cxnSp>
        <p:nvCxnSpPr>
          <p:cNvPr id="13" name="Straight Connector 12"/>
          <p:cNvCxnSpPr/>
          <p:nvPr/>
        </p:nvCxnSpPr>
        <p:spPr>
          <a:xfrm>
            <a:off x="2899876" y="2277374"/>
            <a:ext cx="0" cy="3312543"/>
          </a:xfrm>
          <a:prstGeom prst="line">
            <a:avLst/>
          </a:prstGeom>
          <a:ln w="12700">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136387" y="5589917"/>
            <a:ext cx="1267365" cy="2101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rPr>
              <a:t>Priority groups</a:t>
            </a:r>
          </a:p>
        </p:txBody>
      </p:sp>
      <p:sp>
        <p:nvSpPr>
          <p:cNvPr id="15" name="Rectangle 14"/>
          <p:cNvSpPr/>
          <p:nvPr/>
        </p:nvSpPr>
        <p:spPr>
          <a:xfrm>
            <a:off x="5050707" y="5589917"/>
            <a:ext cx="1267365" cy="21017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rPr>
              <a:t>Schools</a:t>
            </a:r>
          </a:p>
        </p:txBody>
      </p:sp>
      <p:sp>
        <p:nvSpPr>
          <p:cNvPr id="16" name="Rectangle 15"/>
          <p:cNvSpPr/>
          <p:nvPr/>
        </p:nvSpPr>
        <p:spPr>
          <a:xfrm>
            <a:off x="586596" y="5926352"/>
            <a:ext cx="5564037"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Returning students sample size, n = 106 | 220 | 217 | 589 | 129 | 104 | 102 | 287 | 65 | 135 | 79 | 100 | 189 | 104</a:t>
            </a:r>
          </a:p>
          <a:p>
            <a:pPr marL="228600" indent="-228600">
              <a:buFont typeface="+mj-lt"/>
              <a:buAutoNum type="arabicPeriod"/>
            </a:pPr>
            <a:r>
              <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students sample size, n = 49 | 73 | 22 | 184 | 80 | 17 | 94 | 114 | 20 | 41 | 2 | 27 | 47 | 57</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itle 3"/>
          <p:cNvSpPr>
            <a:spLocks noGrp="1"/>
          </p:cNvSpPr>
          <p:nvPr>
            <p:ph type="title"/>
          </p:nvPr>
        </p:nvSpPr>
        <p:spPr/>
        <p:txBody>
          <a:bodyPr/>
          <a:lstStyle/>
          <a:p>
            <a:r>
              <a:rPr lang="en-NZ" dirty="0"/>
              <a:t>Recent changes to the orientation experience appear to be working as new Māori students are giving an exceptional NPS</a:t>
            </a:r>
          </a:p>
        </p:txBody>
      </p:sp>
    </p:spTree>
    <p:extLst>
      <p:ext uri="{BB962C8B-B14F-4D97-AF65-F5344CB8AC3E}">
        <p14:creationId xmlns:p14="http://schemas.microsoft.com/office/powerpoint/2010/main" val="2231098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702F681-9D84-4A4E-9AAE-0D7484E81E85}"/>
              </a:ext>
            </a:extLst>
          </p:cNvPr>
          <p:cNvSpPr/>
          <p:nvPr/>
        </p:nvSpPr>
        <p:spPr>
          <a:xfrm>
            <a:off x="4625923" y="4240193"/>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23" name="Rectangle 22">
            <a:extLst>
              <a:ext uri="{FF2B5EF4-FFF2-40B4-BE49-F238E27FC236}">
                <a16:creationId xmlns:a16="http://schemas.microsoft.com/office/drawing/2014/main" id="{9912EBDC-B0BA-412A-8921-FEFCBE22A14F}"/>
              </a:ext>
            </a:extLst>
          </p:cNvPr>
          <p:cNvSpPr/>
          <p:nvPr/>
        </p:nvSpPr>
        <p:spPr>
          <a:xfrm>
            <a:off x="4620622" y="5306964"/>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F4C0BC54-9A4C-46BD-933E-56C39A9508ED}"/>
              </a:ext>
            </a:extLst>
          </p:cNvPr>
          <p:cNvSpPr/>
          <p:nvPr/>
        </p:nvSpPr>
        <p:spPr>
          <a:xfrm>
            <a:off x="4625923" y="4032466"/>
            <a:ext cx="3960000" cy="180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302283130"/>
              </p:ext>
            </p:extLst>
          </p:nvPr>
        </p:nvGraphicFramePr>
        <p:xfrm>
          <a:off x="527050" y="1709738"/>
          <a:ext cx="8089900" cy="13957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dirty="0"/>
              <a:t>&gt;&gt;MARKETING</a:t>
            </a:r>
          </a:p>
        </p:txBody>
      </p:sp>
      <p:graphicFrame>
        <p:nvGraphicFramePr>
          <p:cNvPr id="16" name="Chart 15"/>
          <p:cNvGraphicFramePr/>
          <p:nvPr>
            <p:extLst>
              <p:ext uri="{D42A27DB-BD31-4B8C-83A1-F6EECF244321}">
                <p14:modId xmlns:p14="http://schemas.microsoft.com/office/powerpoint/2010/main" val="2825836741"/>
              </p:ext>
            </p:extLst>
          </p:nvPr>
        </p:nvGraphicFramePr>
        <p:xfrm>
          <a:off x="525719" y="3243532"/>
          <a:ext cx="3780000" cy="2820838"/>
        </p:xfrm>
        <a:graphic>
          <a:graphicData uri="http://schemas.openxmlformats.org/drawingml/2006/chart">
            <c:chart xmlns:c="http://schemas.openxmlformats.org/drawingml/2006/chart" xmlns:r="http://schemas.openxmlformats.org/officeDocument/2006/relationships" r:id="rId3"/>
          </a:graphicData>
        </a:graphic>
      </p:graphicFrame>
      <p:sp>
        <p:nvSpPr>
          <p:cNvPr id="18" name="Down Arrow 17"/>
          <p:cNvSpPr/>
          <p:nvPr/>
        </p:nvSpPr>
        <p:spPr>
          <a:xfrm rot="1277719">
            <a:off x="2481375" y="2953717"/>
            <a:ext cx="414068" cy="398252"/>
          </a:xfrm>
          <a:prstGeom prst="downArrow">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9" name="Down Arrow 18"/>
          <p:cNvSpPr/>
          <p:nvPr/>
        </p:nvSpPr>
        <p:spPr>
          <a:xfrm rot="20363956">
            <a:off x="6438534" y="2944871"/>
            <a:ext cx="414068" cy="398252"/>
          </a:xfrm>
          <a:prstGeom prst="downArrow">
            <a:avLst/>
          </a:prstGeom>
          <a:solidFill>
            <a:srgbClr val="2982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20" name="Chart 19"/>
          <p:cNvGraphicFramePr/>
          <p:nvPr>
            <p:extLst>
              <p:ext uri="{D42A27DB-BD31-4B8C-83A1-F6EECF244321}">
                <p14:modId xmlns:p14="http://schemas.microsoft.com/office/powerpoint/2010/main" val="3459029654"/>
              </p:ext>
            </p:extLst>
          </p:nvPr>
        </p:nvGraphicFramePr>
        <p:xfrm>
          <a:off x="4553909" y="3243532"/>
          <a:ext cx="3780000" cy="2820838"/>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Thanks for giving that detail. Could you now please tell us which of the following categories best fit the reason you gave? Please select as many categories as you need to.</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39 | 171</a:t>
            </a:r>
          </a:p>
        </p:txBody>
      </p:sp>
      <p:graphicFrame>
        <p:nvGraphicFramePr>
          <p:cNvPr id="4" name="Table 3"/>
          <p:cNvGraphicFramePr>
            <a:graphicFrameLocks noGrp="1"/>
          </p:cNvGraphicFramePr>
          <p:nvPr>
            <p:extLst>
              <p:ext uri="{D42A27DB-BD31-4B8C-83A1-F6EECF244321}">
                <p14:modId xmlns:p14="http://schemas.microsoft.com/office/powerpoint/2010/main" val="2369839315"/>
              </p:ext>
            </p:extLst>
          </p:nvPr>
        </p:nvGraphicFramePr>
        <p:xfrm>
          <a:off x="3867512" y="3096880"/>
          <a:ext cx="609600" cy="282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4641825"/>
                    </a:ext>
                  </a:extLst>
                </a:gridCol>
              </a:tblGrid>
              <a:tr h="281964">
                <a:tc>
                  <a:txBody>
                    <a:bodyPr/>
                    <a:lstStyle/>
                    <a:p>
                      <a:pPr algn="ctr" fontAlgn="b"/>
                      <a:r>
                        <a:rPr lang="en-NZ" sz="800" b="1"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Last semester</a:t>
                      </a:r>
                      <a:endParaRPr lang="en-NZ" sz="800" b="1"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7707350"/>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569936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0670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67434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6404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4080103"/>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219795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1293094"/>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691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3280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880601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811226"/>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94802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29474067"/>
              </p:ext>
            </p:extLst>
          </p:nvPr>
        </p:nvGraphicFramePr>
        <p:xfrm>
          <a:off x="8045226" y="3096880"/>
          <a:ext cx="609600" cy="28260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4641825"/>
                    </a:ext>
                  </a:extLst>
                </a:gridCol>
              </a:tblGrid>
              <a:tr h="281964">
                <a:tc>
                  <a:txBody>
                    <a:bodyPr/>
                    <a:lstStyle/>
                    <a:p>
                      <a:pPr algn="ctr" fontAlgn="b"/>
                      <a:r>
                        <a:rPr lang="en-NZ" sz="800" b="1"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rPr>
                        <a:t>Last semester</a:t>
                      </a:r>
                      <a:endParaRPr lang="en-NZ" sz="800" b="1" i="0" u="none" strike="noStrike" dirty="0">
                        <a:solidFill>
                          <a:srgbClr val="404040"/>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7707350"/>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569936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20670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1767434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53%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6404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4080103"/>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219795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55%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1293094"/>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52%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691391"/>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4232802"/>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32%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8806019"/>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3811226"/>
                  </a:ext>
                </a:extLst>
              </a:tr>
              <a:tr h="212003">
                <a:tc>
                  <a:txBody>
                    <a:bodyPr/>
                    <a:lstStyle/>
                    <a:p>
                      <a:pPr algn="ctr" fontAlgn="b"/>
                      <a:r>
                        <a:rPr lang="en-NZ" sz="800" b="0" i="0" u="none" strike="noStrike" kern="1200" dirty="0">
                          <a:solidFill>
                            <a:srgbClr val="404040"/>
                          </a:solidFill>
                          <a:effectLst/>
                          <a:latin typeface="Verdana" panose="020B0604030504040204" pitchFamily="34" charset="0"/>
                          <a:ea typeface="Verdana" panose="020B0604030504040204" pitchFamily="34" charset="0"/>
                          <a:cs typeface="+mn-cs"/>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0948026"/>
                  </a:ext>
                </a:extLst>
              </a:tr>
            </a:tbl>
          </a:graphicData>
        </a:graphic>
      </p:graphicFrame>
      <p:sp>
        <p:nvSpPr>
          <p:cNvPr id="7" name="Title 6"/>
          <p:cNvSpPr>
            <a:spLocks noGrp="1"/>
          </p:cNvSpPr>
          <p:nvPr>
            <p:ph type="title"/>
          </p:nvPr>
        </p:nvSpPr>
        <p:spPr/>
        <p:txBody>
          <a:bodyPr/>
          <a:lstStyle/>
          <a:p>
            <a:r>
              <a:rPr lang="en-NZ" dirty="0"/>
              <a:t>In terms of the reasons for NPS, new students are giving much the same reasons as returning students</a:t>
            </a:r>
          </a:p>
        </p:txBody>
      </p:sp>
    </p:spTree>
    <p:extLst>
      <p:ext uri="{BB962C8B-B14F-4D97-AF65-F5344CB8AC3E}">
        <p14:creationId xmlns:p14="http://schemas.microsoft.com/office/powerpoint/2010/main" val="2747432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Attendance of at least one orientation event</a:t>
            </a:r>
          </a:p>
        </p:txBody>
      </p:sp>
      <p:graphicFrame>
        <p:nvGraphicFramePr>
          <p:cNvPr id="17" name="Content Placeholder 6"/>
          <p:cNvGraphicFramePr>
            <a:graphicFrameLocks/>
          </p:cNvGraphicFramePr>
          <p:nvPr>
            <p:extLst>
              <p:ext uri="{D42A27DB-BD31-4B8C-83A1-F6EECF244321}">
                <p14:modId xmlns:p14="http://schemas.microsoft.com/office/powerpoint/2010/main" val="995640777"/>
              </p:ext>
            </p:extLst>
          </p:nvPr>
        </p:nvGraphicFramePr>
        <p:xfrm>
          <a:off x="527050" y="2018580"/>
          <a:ext cx="4640173" cy="3799607"/>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dirty="0"/>
              <a:t>&gt;&gt;MARKETING</a:t>
            </a:r>
          </a:p>
        </p:txBody>
      </p:sp>
      <p:sp>
        <p:nvSpPr>
          <p:cNvPr id="8" name="Rectangle 7"/>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Did you attend any orientation events at Unitec in the last few weeks?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696 | 357 | 733 | 325 | 635 | 490 | 583 | 362</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too small to show attendance of international welcome day</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9" name="Group 8"/>
          <p:cNvGrpSpPr/>
          <p:nvPr/>
        </p:nvGrpSpPr>
        <p:grpSpPr>
          <a:xfrm>
            <a:off x="7181491" y="5965075"/>
            <a:ext cx="1720975" cy="269294"/>
            <a:chOff x="7724955" y="5863141"/>
            <a:chExt cx="1720975" cy="269294"/>
          </a:xfrm>
        </p:grpSpPr>
        <p:sp>
          <p:nvSpPr>
            <p:cNvPr id="10" name="Isosceles Triangle 9"/>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1" name="Isosceles Triangle 10"/>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 name="Isosceles Triangle 12"/>
          <p:cNvSpPr/>
          <p:nvPr/>
        </p:nvSpPr>
        <p:spPr>
          <a:xfrm rot="10800000">
            <a:off x="2704772" y="330149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4" name="Isosceles Triangle 13"/>
          <p:cNvSpPr/>
          <p:nvPr/>
        </p:nvSpPr>
        <p:spPr>
          <a:xfrm rot="10800000">
            <a:off x="1619787" y="343653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5" name="Isosceles Triangle 14"/>
          <p:cNvSpPr/>
          <p:nvPr/>
        </p:nvSpPr>
        <p:spPr>
          <a:xfrm>
            <a:off x="2165155" y="282218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5233753" y="2049524"/>
            <a:ext cx="1634705" cy="1720027"/>
            <a:chOff x="1320354" y="2350149"/>
            <a:chExt cx="2720407" cy="2763114"/>
          </a:xfrm>
        </p:grpSpPr>
        <p:graphicFrame>
          <p:nvGraphicFramePr>
            <p:cNvPr id="19" name="Content Placeholder 8"/>
            <p:cNvGraphicFramePr>
              <a:graphicFrameLocks/>
            </p:cNvGraphicFramePr>
            <p:nvPr>
              <p:extLst>
                <p:ext uri="{D42A27DB-BD31-4B8C-83A1-F6EECF244321}">
                  <p14:modId xmlns:p14="http://schemas.microsoft.com/office/powerpoint/2010/main" val="2173259827"/>
                </p:ext>
              </p:extLst>
            </p:nvPr>
          </p:nvGraphicFramePr>
          <p:xfrm>
            <a:off x="1320354" y="2350149"/>
            <a:ext cx="2720407" cy="2763114"/>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1838359" y="3117278"/>
              <a:ext cx="1690779" cy="12335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000" b="1" dirty="0">
                  <a:solidFill>
                    <a:srgbClr val="0F5A0F"/>
                  </a:solidFill>
                  <a:latin typeface="Verdana" panose="020B0604030504040204" pitchFamily="34" charset="0"/>
                  <a:ea typeface="Verdana" panose="020B0604030504040204" pitchFamily="34" charset="0"/>
                  <a:cs typeface="Verdana" panose="020B0604030504040204" pitchFamily="34" charset="0"/>
                </a:rPr>
                <a:t>54</a:t>
              </a:r>
              <a:r>
                <a:rPr lang="en-NZ" sz="1400" b="1" dirty="0">
                  <a:solidFill>
                    <a:srgbClr val="0F5A0F"/>
                  </a:solidFill>
                  <a:latin typeface="Verdana" panose="020B0604030504040204" pitchFamily="34" charset="0"/>
                  <a:ea typeface="Verdana" panose="020B0604030504040204" pitchFamily="34" charset="0"/>
                  <a:cs typeface="Verdana" panose="020B0604030504040204" pitchFamily="34" charset="0"/>
                </a:rPr>
                <a:t>%</a:t>
              </a:r>
              <a:endParaRPr lang="en-US" sz="2800" b="1" dirty="0">
                <a:solidFill>
                  <a:srgbClr val="0F5A0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1" name="Rectangle 20"/>
          <p:cNvSpPr/>
          <p:nvPr/>
        </p:nvSpPr>
        <p:spPr>
          <a:xfrm>
            <a:off x="4877912" y="3605726"/>
            <a:ext cx="2346385" cy="5065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rPr>
              <a:t>Powhiri</a:t>
            </a:r>
          </a:p>
        </p:txBody>
      </p:sp>
      <p:grpSp>
        <p:nvGrpSpPr>
          <p:cNvPr id="22" name="Group 21"/>
          <p:cNvGrpSpPr/>
          <p:nvPr/>
        </p:nvGrpSpPr>
        <p:grpSpPr>
          <a:xfrm>
            <a:off x="6982759" y="2049523"/>
            <a:ext cx="1634705" cy="1720027"/>
            <a:chOff x="1320354" y="2350149"/>
            <a:chExt cx="2720407" cy="2763114"/>
          </a:xfrm>
        </p:grpSpPr>
        <p:graphicFrame>
          <p:nvGraphicFramePr>
            <p:cNvPr id="23" name="Content Placeholder 8"/>
            <p:cNvGraphicFramePr>
              <a:graphicFrameLocks/>
            </p:cNvGraphicFramePr>
            <p:nvPr>
              <p:extLst>
                <p:ext uri="{D42A27DB-BD31-4B8C-83A1-F6EECF244321}">
                  <p14:modId xmlns:p14="http://schemas.microsoft.com/office/powerpoint/2010/main" val="3135507749"/>
                </p:ext>
              </p:extLst>
            </p:nvPr>
          </p:nvGraphicFramePr>
          <p:xfrm>
            <a:off x="1320354" y="2350149"/>
            <a:ext cx="2720407" cy="2763114"/>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p:cNvSpPr/>
            <p:nvPr/>
          </p:nvSpPr>
          <p:spPr>
            <a:xfrm>
              <a:off x="1838359" y="3117278"/>
              <a:ext cx="1690779" cy="12335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000" b="1" dirty="0">
                  <a:solidFill>
                    <a:srgbClr val="0F5A0F"/>
                  </a:solidFill>
                  <a:latin typeface="Verdana" panose="020B0604030504040204" pitchFamily="34" charset="0"/>
                  <a:ea typeface="Verdana" panose="020B0604030504040204" pitchFamily="34" charset="0"/>
                  <a:cs typeface="Verdana" panose="020B0604030504040204" pitchFamily="34" charset="0"/>
                </a:rPr>
                <a:t>N/A</a:t>
              </a:r>
              <a:endParaRPr lang="en-US" sz="2800" b="1" dirty="0">
                <a:solidFill>
                  <a:srgbClr val="0F5A0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roup 24"/>
          <p:cNvGrpSpPr/>
          <p:nvPr/>
        </p:nvGrpSpPr>
        <p:grpSpPr>
          <a:xfrm>
            <a:off x="6074991" y="3824230"/>
            <a:ext cx="1634705" cy="1720027"/>
            <a:chOff x="1320354" y="2350149"/>
            <a:chExt cx="2720407" cy="2763114"/>
          </a:xfrm>
        </p:grpSpPr>
        <p:graphicFrame>
          <p:nvGraphicFramePr>
            <p:cNvPr id="26" name="Content Placeholder 8"/>
            <p:cNvGraphicFramePr>
              <a:graphicFrameLocks/>
            </p:cNvGraphicFramePr>
            <p:nvPr>
              <p:extLst>
                <p:ext uri="{D42A27DB-BD31-4B8C-83A1-F6EECF244321}">
                  <p14:modId xmlns:p14="http://schemas.microsoft.com/office/powerpoint/2010/main" val="679591028"/>
                </p:ext>
              </p:extLst>
            </p:nvPr>
          </p:nvGraphicFramePr>
          <p:xfrm>
            <a:off x="1320354" y="2350149"/>
            <a:ext cx="2720407" cy="2763114"/>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p:cNvSpPr/>
            <p:nvPr/>
          </p:nvSpPr>
          <p:spPr>
            <a:xfrm>
              <a:off x="1838359" y="3117278"/>
              <a:ext cx="1690779" cy="12335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000" b="1" dirty="0">
                  <a:solidFill>
                    <a:srgbClr val="0F5A0F"/>
                  </a:solidFill>
                  <a:latin typeface="Verdana" panose="020B0604030504040204" pitchFamily="34" charset="0"/>
                  <a:ea typeface="Verdana" panose="020B0604030504040204" pitchFamily="34" charset="0"/>
                  <a:cs typeface="Verdana" panose="020B0604030504040204" pitchFamily="34" charset="0"/>
                </a:rPr>
                <a:t>24</a:t>
              </a:r>
              <a:r>
                <a:rPr lang="en-NZ" sz="1400" b="1" dirty="0">
                  <a:solidFill>
                    <a:srgbClr val="0F5A0F"/>
                  </a:solidFill>
                  <a:latin typeface="Verdana" panose="020B0604030504040204" pitchFamily="34" charset="0"/>
                  <a:ea typeface="Verdana" panose="020B0604030504040204" pitchFamily="34" charset="0"/>
                  <a:cs typeface="Verdana" panose="020B0604030504040204" pitchFamily="34" charset="0"/>
                </a:rPr>
                <a:t>%</a:t>
              </a:r>
              <a:endParaRPr lang="en-US" sz="2800" b="1" dirty="0">
                <a:solidFill>
                  <a:srgbClr val="0F5A0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8" name="Rectangle 27"/>
          <p:cNvSpPr/>
          <p:nvPr/>
        </p:nvSpPr>
        <p:spPr>
          <a:xfrm>
            <a:off x="5723464" y="5351781"/>
            <a:ext cx="2346385" cy="5065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rPr>
              <a:t>Other events</a:t>
            </a:r>
          </a:p>
        </p:txBody>
      </p:sp>
      <p:sp>
        <p:nvSpPr>
          <p:cNvPr id="29" name="Rectangle 28"/>
          <p:cNvSpPr/>
          <p:nvPr/>
        </p:nvSpPr>
        <p:spPr>
          <a:xfrm>
            <a:off x="6633062" y="3610416"/>
            <a:ext cx="2346385" cy="5065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rPr>
              <a:t>International </a:t>
            </a:r>
            <a:br>
              <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rPr>
            </a:br>
            <a:r>
              <a:rPr lang="en-NZ" sz="1100" dirty="0">
                <a:solidFill>
                  <a:srgbClr val="404040"/>
                </a:solidFill>
                <a:latin typeface="Verdana" panose="020B0604030504040204" pitchFamily="34" charset="0"/>
                <a:ea typeface="Verdana" panose="020B0604030504040204" pitchFamily="34" charset="0"/>
                <a:cs typeface="Verdana" panose="020B0604030504040204" pitchFamily="34" charset="0"/>
              </a:rPr>
              <a:t>Welcome Day</a:t>
            </a:r>
          </a:p>
        </p:txBody>
      </p:sp>
      <p:sp>
        <p:nvSpPr>
          <p:cNvPr id="30" name="Isosceles Triangle 29"/>
          <p:cNvSpPr/>
          <p:nvPr/>
        </p:nvSpPr>
        <p:spPr>
          <a:xfrm>
            <a:off x="4346765" y="286877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NZ" dirty="0"/>
              <a:t>Attendance of orientation events has remained relatively high for semester 2 despite the COVID-19 interruptions</a:t>
            </a:r>
          </a:p>
        </p:txBody>
      </p:sp>
      <p:sp>
        <p:nvSpPr>
          <p:cNvPr id="31" name="Isosceles Triangle 30">
            <a:extLst>
              <a:ext uri="{FF2B5EF4-FFF2-40B4-BE49-F238E27FC236}">
                <a16:creationId xmlns:a16="http://schemas.microsoft.com/office/drawing/2014/main" id="{57527028-A939-4391-96FD-313C615424E2}"/>
              </a:ext>
            </a:extLst>
          </p:cNvPr>
          <p:cNvSpPr/>
          <p:nvPr/>
        </p:nvSpPr>
        <p:spPr>
          <a:xfrm rot="10800000">
            <a:off x="4882493" y="317359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5" name="Rectangle 4">
            <a:extLst>
              <a:ext uri="{FF2B5EF4-FFF2-40B4-BE49-F238E27FC236}">
                <a16:creationId xmlns:a16="http://schemas.microsoft.com/office/drawing/2014/main" id="{E507FFA4-A83F-4E1E-9D86-96417F3A7E5A}"/>
              </a:ext>
            </a:extLst>
          </p:cNvPr>
          <p:cNvSpPr/>
          <p:nvPr/>
        </p:nvSpPr>
        <p:spPr>
          <a:xfrm>
            <a:off x="6714309" y="1626503"/>
            <a:ext cx="2011385" cy="506572"/>
          </a:xfrm>
          <a:prstGeom prst="rect">
            <a:avLst/>
          </a:prstGeom>
          <a:noFill/>
          <a:ln>
            <a:solidFill>
              <a:srgbClr val="40404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dirty="0">
                <a:solidFill>
                  <a:srgbClr val="404040"/>
                </a:solidFill>
                <a:latin typeface="Verdana" panose="020B0604030504040204" pitchFamily="34" charset="0"/>
                <a:ea typeface="Verdana" panose="020B0604030504040204" pitchFamily="34" charset="0"/>
              </a:rPr>
              <a:t>While an international welcome day did occur, the sample size is too small to report on</a:t>
            </a:r>
          </a:p>
        </p:txBody>
      </p:sp>
    </p:spTree>
    <p:extLst>
      <p:ext uri="{BB962C8B-B14F-4D97-AF65-F5344CB8AC3E}">
        <p14:creationId xmlns:p14="http://schemas.microsoft.com/office/powerpoint/2010/main" val="822345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2608969737"/>
              </p:ext>
            </p:extLst>
          </p:nvPr>
        </p:nvGraphicFramePr>
        <p:xfrm>
          <a:off x="527050" y="1709738"/>
          <a:ext cx="4122588"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dirty="0"/>
              <a:t>&gt;&gt;MARKETING</a:t>
            </a:r>
          </a:p>
        </p:txBody>
      </p:sp>
      <p:sp>
        <p:nvSpPr>
          <p:cNvPr id="18" name="Rectangle 17"/>
          <p:cNvSpPr/>
          <p:nvPr/>
        </p:nvSpPr>
        <p:spPr>
          <a:xfrm>
            <a:off x="4649638" y="1682151"/>
            <a:ext cx="3967827" cy="2564678"/>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believe I have chosen the perfect course for what I want to achieve in my lifetime and cannot wait to finish.”</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knew it was the right choice for me to go back to study and the way I’m enjoying the course at the moment and the way I felt at the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powhiri</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really solidified that.”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feel like I made a good choice because I am enjoying my classes very much.”</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course offered by Unitec will give me the skills I need to improve my business. The evening class schedule means I can study with little disruption to my business.”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“Compared to other places I applied for this course, I feel like this was definitely the best decision. The support is there when needed.”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teachers are really professional and responsible.”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“End goal is to get a job and already have experience in the area I'm studying. I can tell that the content is current and relevant.”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course is delivering the training I was looking for.”</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4649638" y="4354993"/>
            <a:ext cx="3967827" cy="106386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“Now I realize that Unitec is not a University and that's why I don't feel like it is the best place for me to study anymore.”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“Mistakes made during my enrolment; no communication of what to expect. New way of learning that is difficult for adult learners. Poor experiences with 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“Let students know what's happening and not waiting until student asked.”</a:t>
            </a:r>
          </a:p>
        </p:txBody>
      </p:sp>
      <p:sp>
        <p:nvSpPr>
          <p:cNvPr id="2" name="Rectangle 1"/>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Do you feel positive about your decision to study at Unitec?</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697 | 359 | 734 | 328 | 633 | 488 | 583 | 360</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 name="Group 2"/>
          <p:cNvGrpSpPr/>
          <p:nvPr/>
        </p:nvGrpSpPr>
        <p:grpSpPr>
          <a:xfrm>
            <a:off x="7181491" y="5965075"/>
            <a:ext cx="1720975" cy="269294"/>
            <a:chOff x="7724955" y="5863141"/>
            <a:chExt cx="1720975" cy="269294"/>
          </a:xfrm>
          <a:effectLst/>
        </p:grpSpPr>
        <p:sp>
          <p:nvSpPr>
            <p:cNvPr id="8" name="Isosceles Triangle 7"/>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 name="Isosceles Triangle 12"/>
          <p:cNvSpPr/>
          <p:nvPr/>
        </p:nvSpPr>
        <p:spPr>
          <a:xfrm>
            <a:off x="2442773" y="467458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p:cNvSpPr/>
          <p:nvPr/>
        </p:nvSpPr>
        <p:spPr>
          <a:xfrm rot="10800000">
            <a:off x="2472967" y="285291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2945337" y="296396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Isosceles Triangle 19"/>
          <p:cNvSpPr/>
          <p:nvPr/>
        </p:nvSpPr>
        <p:spPr>
          <a:xfrm rot="10800000">
            <a:off x="2919648" y="453090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6"/>
          <p:cNvSpPr>
            <a:spLocks noGrp="1"/>
          </p:cNvSpPr>
          <p:nvPr>
            <p:ph type="title"/>
          </p:nvPr>
        </p:nvSpPr>
        <p:spPr/>
        <p:txBody>
          <a:bodyPr/>
          <a:lstStyle/>
          <a:p>
            <a:r>
              <a:rPr lang="en-NZ" dirty="0"/>
              <a:t>Despite COVID-19, positivity for choosing to study at Unitec is at an all time high since this metric began being measured</a:t>
            </a:r>
          </a:p>
        </p:txBody>
      </p:sp>
      <p:sp>
        <p:nvSpPr>
          <p:cNvPr id="21" name="Isosceles Triangle 20">
            <a:extLst>
              <a:ext uri="{FF2B5EF4-FFF2-40B4-BE49-F238E27FC236}">
                <a16:creationId xmlns:a16="http://schemas.microsoft.com/office/drawing/2014/main" id="{BBF4C843-3F1F-40B5-9EBD-5D433D0B2B0B}"/>
              </a:ext>
            </a:extLst>
          </p:cNvPr>
          <p:cNvSpPr/>
          <p:nvPr/>
        </p:nvSpPr>
        <p:spPr>
          <a:xfrm>
            <a:off x="4390451" y="464461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1B1E2919-78EA-42ED-ACA9-487803D18528}"/>
              </a:ext>
            </a:extLst>
          </p:cNvPr>
          <p:cNvSpPr/>
          <p:nvPr/>
        </p:nvSpPr>
        <p:spPr>
          <a:xfrm rot="10800000">
            <a:off x="4390451" y="454815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718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idx="1"/>
            <p:extLst>
              <p:ext uri="{D42A27DB-BD31-4B8C-83A1-F6EECF244321}">
                <p14:modId xmlns:p14="http://schemas.microsoft.com/office/powerpoint/2010/main" val="1356865312"/>
              </p:ext>
            </p:extLst>
          </p:nvPr>
        </p:nvGraphicFramePr>
        <p:xfrm>
          <a:off x="527050" y="1709738"/>
          <a:ext cx="4122588"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dirty="0"/>
              <a:t>&gt;&gt;MARKETING</a:t>
            </a:r>
          </a:p>
        </p:txBody>
      </p:sp>
      <p:sp>
        <p:nvSpPr>
          <p:cNvPr id="7" name="Isosceles Triangle 6"/>
          <p:cNvSpPr/>
          <p:nvPr/>
        </p:nvSpPr>
        <p:spPr>
          <a:xfrm>
            <a:off x="1991136" y="2921044"/>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Isosceles Triangle 7"/>
          <p:cNvSpPr/>
          <p:nvPr/>
        </p:nvSpPr>
        <p:spPr>
          <a:xfrm rot="10800000">
            <a:off x="1943692" y="452024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supported do you feel in your programme of study at Unitec?</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695 | 357 | 684 | 308 | 619 | 485 | 575 | 352</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7181491" y="5965075"/>
            <a:ext cx="1720975" cy="269294"/>
            <a:chOff x="7724955" y="5863141"/>
            <a:chExt cx="1720975" cy="269294"/>
          </a:xfrm>
        </p:grpSpPr>
        <p:sp>
          <p:nvSpPr>
            <p:cNvPr id="11" name="Isosceles Triangle 1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 name="Isosceles Triangle 13"/>
          <p:cNvSpPr/>
          <p:nvPr/>
        </p:nvSpPr>
        <p:spPr>
          <a:xfrm>
            <a:off x="1496474" y="439099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p:cNvSpPr/>
          <p:nvPr/>
        </p:nvSpPr>
        <p:spPr>
          <a:xfrm rot="10800000">
            <a:off x="2455366" y="280904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Isosceles Triangle 21"/>
          <p:cNvSpPr/>
          <p:nvPr/>
        </p:nvSpPr>
        <p:spPr>
          <a:xfrm rot="10800000">
            <a:off x="2936222" y="452886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4649638" y="1682151"/>
            <a:ext cx="3967827" cy="285634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can always go to my lecturer if there’s any problem in terms of completing the assessment tasks.”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“All the lectures are willing to help at anytime for anything, it's reassuring.”</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“Our lecturers are very open to helping with questions, very friendly and approachable.”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feel supported because if I have a question or need guidance there is always personal that is willing to help.”</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“Lecturer and class mates help out with everything and make the class a good place to be.”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“Tutors are extremely dedicated and supportive. Learning Advisors are a phone call or online booking away. Class mates are so supportive and genuinely want everyone to succeed.”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“My lecturers are extremely understanding of our different circumstances and always try their best to cater to our individual needs. Even during these unprecedented times, they are willing to adapt the course criteria and schedule to what suits us best.”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have received regular phone call to check up on me.”</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4649638" y="4646664"/>
            <a:ext cx="3967827" cy="83973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I’m waiting for a reply and have not heard back.”</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“Students not able to contact a few teachers as they said clearly they are not available.”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class sometimes is not helpful. Lecturers sometimes can’t give clear answers.”</a:t>
            </a:r>
          </a:p>
        </p:txBody>
      </p:sp>
      <p:sp>
        <p:nvSpPr>
          <p:cNvPr id="24" name="Isosceles Triangle 23"/>
          <p:cNvSpPr/>
          <p:nvPr/>
        </p:nvSpPr>
        <p:spPr>
          <a:xfrm rot="10800000">
            <a:off x="3423569" y="401991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NZ" dirty="0"/>
              <a:t>New students report feeling supported when their teachers are accessible, friendly and personable </a:t>
            </a:r>
          </a:p>
        </p:txBody>
      </p:sp>
      <p:sp>
        <p:nvSpPr>
          <p:cNvPr id="23" name="Isosceles Triangle 22"/>
          <p:cNvSpPr/>
          <p:nvPr/>
        </p:nvSpPr>
        <p:spPr>
          <a:xfrm>
            <a:off x="3907010" y="396501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Isosceles Triangle 24"/>
          <p:cNvSpPr/>
          <p:nvPr/>
        </p:nvSpPr>
        <p:spPr>
          <a:xfrm rot="10800000">
            <a:off x="3888424" y="467580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7163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&gt;&gt;MARKETING</a:t>
            </a:r>
            <a:endParaRPr lang="en-US" dirty="0"/>
          </a:p>
        </p:txBody>
      </p:sp>
      <p:grpSp>
        <p:nvGrpSpPr>
          <p:cNvPr id="18" name="Group 17"/>
          <p:cNvGrpSpPr/>
          <p:nvPr/>
        </p:nvGrpSpPr>
        <p:grpSpPr>
          <a:xfrm>
            <a:off x="1146934" y="5473816"/>
            <a:ext cx="6850133" cy="138499"/>
            <a:chOff x="996968" y="5353051"/>
            <a:chExt cx="6850133" cy="138499"/>
          </a:xfrm>
        </p:grpSpPr>
        <p:sp>
          <p:nvSpPr>
            <p:cNvPr id="19" name="Rectangle 98"/>
            <p:cNvSpPr>
              <a:spLocks noChangeArrowheads="1"/>
            </p:cNvSpPr>
            <p:nvPr/>
          </p:nvSpPr>
          <p:spPr bwMode="auto">
            <a:xfrm>
              <a:off x="99696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1098568" y="5353051"/>
              <a:ext cx="10243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disagree</a:t>
              </a:r>
              <a:endParaRPr kumimoji="0" lang="en-US" altLang="en-US" sz="900" b="0" i="0" u="none" strike="noStrike" cap="none" normalizeH="0" baseline="0" dirty="0">
                <a:ln>
                  <a:noFill/>
                </a:ln>
                <a:solidFill>
                  <a:schemeClr val="tx1"/>
                </a:solidFill>
                <a:effectLst/>
              </a:endParaRPr>
            </a:p>
          </p:txBody>
        </p:sp>
        <p:sp>
          <p:nvSpPr>
            <p:cNvPr id="21" name="Rectangle 100"/>
            <p:cNvSpPr>
              <a:spLocks noChangeArrowheads="1"/>
            </p:cNvSpPr>
            <p:nvPr/>
          </p:nvSpPr>
          <p:spPr bwMode="auto">
            <a:xfrm>
              <a:off x="230876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411948" y="5353051"/>
              <a:ext cx="11461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 disagree</a:t>
              </a:r>
              <a:endParaRPr kumimoji="0" lang="en-US" altLang="en-US" sz="900" b="0" i="0" u="none" strike="noStrike" cap="none" normalizeH="0" baseline="0" dirty="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5613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agree nor disagree</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63746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732713" y="5353051"/>
              <a:ext cx="9810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a:t>
              </a:r>
              <a:r>
                <a:rPr kumimoji="0" lang="en-US" altLang="en-US" sz="900" b="0" i="0" u="none" strike="noStrike" cap="none" normalizeH="0" dirty="0">
                  <a:ln>
                    <a:noFill/>
                  </a:ln>
                  <a:solidFill>
                    <a:srgbClr val="404040"/>
                  </a:solidFill>
                  <a:effectLst/>
                  <a:latin typeface="Verdana" panose="020B0604030504040204" pitchFamily="34" charset="0"/>
                </a:rPr>
                <a:t> agree</a:t>
              </a:r>
              <a:endParaRPr kumimoji="0" lang="en-US" altLang="en-US" sz="900" b="0" i="0" u="none" strike="noStrike" cap="none" normalizeH="0" baseline="0" dirty="0">
                <a:ln>
                  <a:noFill/>
                </a:ln>
                <a:solidFill>
                  <a:schemeClr val="tx1"/>
                </a:solidFill>
                <a:effectLst/>
              </a:endParaRPr>
            </a:p>
          </p:txBody>
        </p:sp>
        <p:sp>
          <p:nvSpPr>
            <p:cNvPr id="27" name="Rectangle 106"/>
            <p:cNvSpPr>
              <a:spLocks noChangeArrowheads="1"/>
            </p:cNvSpPr>
            <p:nvPr/>
          </p:nvSpPr>
          <p:spPr bwMode="auto">
            <a:xfrm>
              <a:off x="688311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6987891" y="5353051"/>
              <a:ext cx="8592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agree</a:t>
              </a:r>
              <a:endParaRPr kumimoji="0" lang="en-US" altLang="en-US" sz="900" b="0" i="0" u="none" strike="noStrike" cap="none" normalizeH="0" baseline="0" dirty="0">
                <a:ln>
                  <a:noFill/>
                </a:ln>
                <a:solidFill>
                  <a:schemeClr val="tx1"/>
                </a:solidFill>
                <a:effectLst/>
              </a:endParaRPr>
            </a:p>
          </p:txBody>
        </p:sp>
      </p:grpSp>
      <p:sp>
        <p:nvSpPr>
          <p:cNvPr id="29" name="Rectangle 28"/>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649 | 289 | 636 | 489 | 583 | 363</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p:cNvGrpSpPr/>
          <p:nvPr/>
        </p:nvGrpSpPr>
        <p:grpSpPr>
          <a:xfrm>
            <a:off x="7181491"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Title 1"/>
          <p:cNvSpPr>
            <a:spLocks noGrp="1"/>
          </p:cNvSpPr>
          <p:nvPr>
            <p:ph type="title"/>
          </p:nvPr>
        </p:nvSpPr>
        <p:spPr/>
        <p:txBody>
          <a:bodyPr/>
          <a:lstStyle/>
          <a:p>
            <a:r>
              <a:rPr lang="en-NZ" dirty="0"/>
              <a:t>COVID-19 continues to make creating a social circle more challenging, so students may have higher needs for extracurriculars</a:t>
            </a:r>
          </a:p>
        </p:txBody>
      </p:sp>
      <p:graphicFrame>
        <p:nvGraphicFramePr>
          <p:cNvPr id="35" name="Content Placeholder 8">
            <a:extLst>
              <a:ext uri="{FF2B5EF4-FFF2-40B4-BE49-F238E27FC236}">
                <a16:creationId xmlns:a16="http://schemas.microsoft.com/office/drawing/2014/main" id="{5001C24F-CEB4-4AB8-804E-146CC640E010}"/>
              </a:ext>
            </a:extLst>
          </p:cNvPr>
          <p:cNvGraphicFramePr>
            <a:graphicFrameLocks noGrp="1"/>
          </p:cNvGraphicFramePr>
          <p:nvPr>
            <p:ph idx="1"/>
            <p:extLst>
              <p:ext uri="{D42A27DB-BD31-4B8C-83A1-F6EECF244321}">
                <p14:modId xmlns:p14="http://schemas.microsoft.com/office/powerpoint/2010/main" val="3608058997"/>
              </p:ext>
            </p:extLst>
          </p:nvPr>
        </p:nvGraphicFramePr>
        <p:xfrm>
          <a:off x="527050" y="1709739"/>
          <a:ext cx="3923030" cy="1992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Content Placeholder 8">
            <a:extLst>
              <a:ext uri="{FF2B5EF4-FFF2-40B4-BE49-F238E27FC236}">
                <a16:creationId xmlns:a16="http://schemas.microsoft.com/office/drawing/2014/main" id="{9DEDBDEF-4E63-42F7-821D-4516FEF57198}"/>
              </a:ext>
            </a:extLst>
          </p:cNvPr>
          <p:cNvGraphicFramePr>
            <a:graphicFrameLocks/>
          </p:cNvGraphicFramePr>
          <p:nvPr>
            <p:extLst>
              <p:ext uri="{D42A27DB-BD31-4B8C-83A1-F6EECF244321}">
                <p14:modId xmlns:p14="http://schemas.microsoft.com/office/powerpoint/2010/main" val="1761625789"/>
              </p:ext>
            </p:extLst>
          </p:nvPr>
        </p:nvGraphicFramePr>
        <p:xfrm>
          <a:off x="527050" y="3572322"/>
          <a:ext cx="3923030" cy="1992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ontent Placeholder 8">
            <a:extLst>
              <a:ext uri="{FF2B5EF4-FFF2-40B4-BE49-F238E27FC236}">
                <a16:creationId xmlns:a16="http://schemas.microsoft.com/office/drawing/2014/main" id="{6BE46298-98A0-4C5F-AD90-62AA9DE5294E}"/>
              </a:ext>
            </a:extLst>
          </p:cNvPr>
          <p:cNvGraphicFramePr>
            <a:graphicFrameLocks/>
          </p:cNvGraphicFramePr>
          <p:nvPr>
            <p:extLst>
              <p:ext uri="{D42A27DB-BD31-4B8C-83A1-F6EECF244321}">
                <p14:modId xmlns:p14="http://schemas.microsoft.com/office/powerpoint/2010/main" val="1002633863"/>
              </p:ext>
            </p:extLst>
          </p:nvPr>
        </p:nvGraphicFramePr>
        <p:xfrm>
          <a:off x="4572000" y="3572322"/>
          <a:ext cx="3923030" cy="19923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7" name="Content Placeholder 8">
            <a:extLst>
              <a:ext uri="{FF2B5EF4-FFF2-40B4-BE49-F238E27FC236}">
                <a16:creationId xmlns:a16="http://schemas.microsoft.com/office/drawing/2014/main" id="{4A547FD1-83E2-41E5-87EA-FDFB3D9CF6EE}"/>
              </a:ext>
            </a:extLst>
          </p:cNvPr>
          <p:cNvGraphicFramePr>
            <a:graphicFrameLocks/>
          </p:cNvGraphicFramePr>
          <p:nvPr>
            <p:extLst>
              <p:ext uri="{D42A27DB-BD31-4B8C-83A1-F6EECF244321}">
                <p14:modId xmlns:p14="http://schemas.microsoft.com/office/powerpoint/2010/main" val="664985093"/>
              </p:ext>
            </p:extLst>
          </p:nvPr>
        </p:nvGraphicFramePr>
        <p:xfrm>
          <a:off x="4572000" y="1709437"/>
          <a:ext cx="3923030" cy="1992308"/>
        </p:xfrm>
        <a:graphic>
          <a:graphicData uri="http://schemas.openxmlformats.org/drawingml/2006/chart">
            <c:chart xmlns:c="http://schemas.openxmlformats.org/drawingml/2006/chart" xmlns:r="http://schemas.openxmlformats.org/officeDocument/2006/relationships" r:id="rId5"/>
          </a:graphicData>
        </a:graphic>
      </p:graphicFrame>
      <p:sp>
        <p:nvSpPr>
          <p:cNvPr id="48" name="Isosceles Triangle 47">
            <a:extLst>
              <a:ext uri="{FF2B5EF4-FFF2-40B4-BE49-F238E27FC236}">
                <a16:creationId xmlns:a16="http://schemas.microsoft.com/office/drawing/2014/main" id="{4C1F39B7-379B-4B69-8D4A-D3B20319F6B2}"/>
              </a:ext>
            </a:extLst>
          </p:cNvPr>
          <p:cNvSpPr/>
          <p:nvPr/>
        </p:nvSpPr>
        <p:spPr>
          <a:xfrm rot="10800000">
            <a:off x="3472569" y="2369009"/>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Isosceles Triangle 48">
            <a:extLst>
              <a:ext uri="{FF2B5EF4-FFF2-40B4-BE49-F238E27FC236}">
                <a16:creationId xmlns:a16="http://schemas.microsoft.com/office/drawing/2014/main" id="{F09ED858-C82E-42DC-9752-DF5D2E4F903E}"/>
              </a:ext>
            </a:extLst>
          </p:cNvPr>
          <p:cNvSpPr/>
          <p:nvPr/>
        </p:nvSpPr>
        <p:spPr>
          <a:xfrm>
            <a:off x="6355780" y="246340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DAF046FD-112E-42AC-8B52-A22E2EC8CEE3}"/>
              </a:ext>
            </a:extLst>
          </p:cNvPr>
          <p:cNvSpPr/>
          <p:nvPr/>
        </p:nvSpPr>
        <p:spPr>
          <a:xfrm rot="10800000">
            <a:off x="5761302" y="2432498"/>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8195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&gt;&gt;MARKETING</a:t>
            </a:r>
            <a:endParaRPr lang="en-US" dirty="0"/>
          </a:p>
        </p:txBody>
      </p:sp>
      <p:grpSp>
        <p:nvGrpSpPr>
          <p:cNvPr id="18" name="Group 17"/>
          <p:cNvGrpSpPr/>
          <p:nvPr/>
        </p:nvGrpSpPr>
        <p:grpSpPr>
          <a:xfrm>
            <a:off x="1146934" y="5473816"/>
            <a:ext cx="6850133" cy="138499"/>
            <a:chOff x="996968" y="5353051"/>
            <a:chExt cx="6850133" cy="138499"/>
          </a:xfrm>
        </p:grpSpPr>
        <p:sp>
          <p:nvSpPr>
            <p:cNvPr id="19" name="Rectangle 98"/>
            <p:cNvSpPr>
              <a:spLocks noChangeArrowheads="1"/>
            </p:cNvSpPr>
            <p:nvPr/>
          </p:nvSpPr>
          <p:spPr bwMode="auto">
            <a:xfrm>
              <a:off x="99696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0" name="Rectangle 99"/>
            <p:cNvSpPr>
              <a:spLocks noChangeArrowheads="1"/>
            </p:cNvSpPr>
            <p:nvPr/>
          </p:nvSpPr>
          <p:spPr bwMode="auto">
            <a:xfrm>
              <a:off x="1098568" y="5353051"/>
              <a:ext cx="10243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disagree</a:t>
              </a:r>
              <a:endParaRPr kumimoji="0" lang="en-US" altLang="en-US" sz="900" b="0" i="0" u="none" strike="noStrike" cap="none" normalizeH="0" baseline="0" dirty="0">
                <a:ln>
                  <a:noFill/>
                </a:ln>
                <a:solidFill>
                  <a:schemeClr val="tx1"/>
                </a:solidFill>
                <a:effectLst/>
              </a:endParaRPr>
            </a:p>
          </p:txBody>
        </p:sp>
        <p:sp>
          <p:nvSpPr>
            <p:cNvPr id="21" name="Rectangle 100"/>
            <p:cNvSpPr>
              <a:spLocks noChangeArrowheads="1"/>
            </p:cNvSpPr>
            <p:nvPr/>
          </p:nvSpPr>
          <p:spPr bwMode="auto">
            <a:xfrm>
              <a:off x="230876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2" name="Rectangle 101"/>
            <p:cNvSpPr>
              <a:spLocks noChangeArrowheads="1"/>
            </p:cNvSpPr>
            <p:nvPr/>
          </p:nvSpPr>
          <p:spPr bwMode="auto">
            <a:xfrm>
              <a:off x="2411948" y="5353051"/>
              <a:ext cx="11461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 disagree</a:t>
              </a:r>
              <a:endParaRPr kumimoji="0" lang="en-US" altLang="en-US" sz="900" b="0" i="0" u="none" strike="noStrike" cap="none" normalizeH="0" baseline="0" dirty="0">
                <a:ln>
                  <a:noFill/>
                </a:ln>
                <a:solidFill>
                  <a:schemeClr val="tx1"/>
                </a:solidFill>
                <a:effectLst/>
              </a:endParaRPr>
            </a:p>
          </p:txBody>
        </p:sp>
        <p:sp>
          <p:nvSpPr>
            <p:cNvPr id="23"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4" name="Rectangle 103"/>
            <p:cNvSpPr>
              <a:spLocks noChangeArrowheads="1"/>
            </p:cNvSpPr>
            <p:nvPr/>
          </p:nvSpPr>
          <p:spPr bwMode="auto">
            <a:xfrm>
              <a:off x="3838576" y="5353051"/>
              <a:ext cx="15613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agree nor disagree</a:t>
              </a:r>
              <a:endParaRPr kumimoji="0" lang="en-US" altLang="en-US" sz="900" b="0" i="0" u="none" strike="noStrike" cap="none" normalizeH="0" baseline="0" dirty="0">
                <a:ln>
                  <a:noFill/>
                </a:ln>
                <a:solidFill>
                  <a:schemeClr val="tx1"/>
                </a:solidFill>
                <a:effectLst/>
              </a:endParaRPr>
            </a:p>
          </p:txBody>
        </p:sp>
        <p:sp>
          <p:nvSpPr>
            <p:cNvPr id="25" name="Rectangle 104"/>
            <p:cNvSpPr>
              <a:spLocks noChangeArrowheads="1"/>
            </p:cNvSpPr>
            <p:nvPr/>
          </p:nvSpPr>
          <p:spPr bwMode="auto">
            <a:xfrm>
              <a:off x="563746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6" name="Rectangle 105"/>
            <p:cNvSpPr>
              <a:spLocks noChangeArrowheads="1"/>
            </p:cNvSpPr>
            <p:nvPr/>
          </p:nvSpPr>
          <p:spPr bwMode="auto">
            <a:xfrm>
              <a:off x="5732713" y="5353051"/>
              <a:ext cx="9810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a:t>
              </a:r>
              <a:r>
                <a:rPr kumimoji="0" lang="en-US" altLang="en-US" sz="900" b="0" i="0" u="none" strike="noStrike" cap="none" normalizeH="0" dirty="0">
                  <a:ln>
                    <a:noFill/>
                  </a:ln>
                  <a:solidFill>
                    <a:srgbClr val="404040"/>
                  </a:solidFill>
                  <a:effectLst/>
                  <a:latin typeface="Verdana" panose="020B0604030504040204" pitchFamily="34" charset="0"/>
                </a:rPr>
                <a:t> agree</a:t>
              </a:r>
              <a:endParaRPr kumimoji="0" lang="en-US" altLang="en-US" sz="900" b="0" i="0" u="none" strike="noStrike" cap="none" normalizeH="0" baseline="0" dirty="0">
                <a:ln>
                  <a:noFill/>
                </a:ln>
                <a:solidFill>
                  <a:schemeClr val="tx1"/>
                </a:solidFill>
                <a:effectLst/>
              </a:endParaRPr>
            </a:p>
          </p:txBody>
        </p:sp>
        <p:sp>
          <p:nvSpPr>
            <p:cNvPr id="27" name="Rectangle 106"/>
            <p:cNvSpPr>
              <a:spLocks noChangeArrowheads="1"/>
            </p:cNvSpPr>
            <p:nvPr/>
          </p:nvSpPr>
          <p:spPr bwMode="auto">
            <a:xfrm>
              <a:off x="688311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28" name="Rectangle 107"/>
            <p:cNvSpPr>
              <a:spLocks noChangeArrowheads="1"/>
            </p:cNvSpPr>
            <p:nvPr/>
          </p:nvSpPr>
          <p:spPr bwMode="auto">
            <a:xfrm>
              <a:off x="6987891" y="5353051"/>
              <a:ext cx="8592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agree</a:t>
              </a:r>
              <a:endParaRPr kumimoji="0" lang="en-US" altLang="en-US" sz="900" b="0" i="0" u="none" strike="noStrike" cap="none" normalizeH="0" baseline="0" dirty="0">
                <a:ln>
                  <a:noFill/>
                </a:ln>
                <a:solidFill>
                  <a:schemeClr val="tx1"/>
                </a:solidFill>
                <a:effectLst/>
              </a:endParaRPr>
            </a:p>
          </p:txBody>
        </p:sp>
      </p:grpSp>
      <p:sp>
        <p:nvSpPr>
          <p:cNvPr id="29" name="Rectangle 28"/>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649 | 289 | 636 | 489 | 583 | 363</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Māori/Pacific sample size, n = 0 | 0 | 0 | 0 | 130 | 84</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p:cNvGrpSpPr/>
          <p:nvPr/>
        </p:nvGrpSpPr>
        <p:grpSpPr>
          <a:xfrm>
            <a:off x="7181491"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graphicFrame>
        <p:nvGraphicFramePr>
          <p:cNvPr id="35" name="Content Placeholder 8">
            <a:extLst>
              <a:ext uri="{FF2B5EF4-FFF2-40B4-BE49-F238E27FC236}">
                <a16:creationId xmlns:a16="http://schemas.microsoft.com/office/drawing/2014/main" id="{5001C24F-CEB4-4AB8-804E-146CC640E010}"/>
              </a:ext>
            </a:extLst>
          </p:cNvPr>
          <p:cNvGraphicFramePr>
            <a:graphicFrameLocks noGrp="1"/>
          </p:cNvGraphicFramePr>
          <p:nvPr>
            <p:ph idx="1"/>
            <p:extLst>
              <p:ext uri="{D42A27DB-BD31-4B8C-83A1-F6EECF244321}">
                <p14:modId xmlns:p14="http://schemas.microsoft.com/office/powerpoint/2010/main" val="3820815894"/>
              </p:ext>
            </p:extLst>
          </p:nvPr>
        </p:nvGraphicFramePr>
        <p:xfrm>
          <a:off x="527050" y="1709739"/>
          <a:ext cx="3923030" cy="19923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Content Placeholder 8">
            <a:extLst>
              <a:ext uri="{FF2B5EF4-FFF2-40B4-BE49-F238E27FC236}">
                <a16:creationId xmlns:a16="http://schemas.microsoft.com/office/drawing/2014/main" id="{9DEDBDEF-4E63-42F7-821D-4516FEF57198}"/>
              </a:ext>
            </a:extLst>
          </p:cNvPr>
          <p:cNvGraphicFramePr>
            <a:graphicFrameLocks/>
          </p:cNvGraphicFramePr>
          <p:nvPr>
            <p:extLst>
              <p:ext uri="{D42A27DB-BD31-4B8C-83A1-F6EECF244321}">
                <p14:modId xmlns:p14="http://schemas.microsoft.com/office/powerpoint/2010/main" val="1019081289"/>
              </p:ext>
            </p:extLst>
          </p:nvPr>
        </p:nvGraphicFramePr>
        <p:xfrm>
          <a:off x="527050" y="3572322"/>
          <a:ext cx="3923030" cy="19923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ontent Placeholder 8">
            <a:extLst>
              <a:ext uri="{FF2B5EF4-FFF2-40B4-BE49-F238E27FC236}">
                <a16:creationId xmlns:a16="http://schemas.microsoft.com/office/drawing/2014/main" id="{4A547FD1-83E2-41E5-87EA-FDFB3D9CF6EE}"/>
              </a:ext>
            </a:extLst>
          </p:cNvPr>
          <p:cNvGraphicFramePr>
            <a:graphicFrameLocks/>
          </p:cNvGraphicFramePr>
          <p:nvPr>
            <p:extLst>
              <p:ext uri="{D42A27DB-BD31-4B8C-83A1-F6EECF244321}">
                <p14:modId xmlns:p14="http://schemas.microsoft.com/office/powerpoint/2010/main" val="3378852968"/>
              </p:ext>
            </p:extLst>
          </p:nvPr>
        </p:nvGraphicFramePr>
        <p:xfrm>
          <a:off x="4572000" y="1709437"/>
          <a:ext cx="3923030" cy="1992308"/>
        </p:xfrm>
        <a:graphic>
          <a:graphicData uri="http://schemas.openxmlformats.org/drawingml/2006/chart">
            <c:chart xmlns:c="http://schemas.openxmlformats.org/drawingml/2006/chart" xmlns:r="http://schemas.openxmlformats.org/officeDocument/2006/relationships" r:id="rId4"/>
          </a:graphicData>
        </a:graphic>
      </p:graphicFrame>
      <p:sp>
        <p:nvSpPr>
          <p:cNvPr id="49" name="Isosceles Triangle 48">
            <a:extLst>
              <a:ext uri="{FF2B5EF4-FFF2-40B4-BE49-F238E27FC236}">
                <a16:creationId xmlns:a16="http://schemas.microsoft.com/office/drawing/2014/main" id="{F09ED858-C82E-42DC-9752-DF5D2E4F903E}"/>
              </a:ext>
            </a:extLst>
          </p:cNvPr>
          <p:cNvSpPr/>
          <p:nvPr/>
        </p:nvSpPr>
        <p:spPr>
          <a:xfrm>
            <a:off x="6355780" y="248953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Isosceles Triangle 49">
            <a:extLst>
              <a:ext uri="{FF2B5EF4-FFF2-40B4-BE49-F238E27FC236}">
                <a16:creationId xmlns:a16="http://schemas.microsoft.com/office/drawing/2014/main" id="{DAF046FD-112E-42AC-8B52-A22E2EC8CEE3}"/>
              </a:ext>
            </a:extLst>
          </p:cNvPr>
          <p:cNvSpPr/>
          <p:nvPr/>
        </p:nvSpPr>
        <p:spPr>
          <a:xfrm rot="10800000">
            <a:off x="5761302" y="245862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6EDC4222-7F35-4B30-B274-8EE320886F99}"/>
              </a:ext>
            </a:extLst>
          </p:cNvPr>
          <p:cNvSpPr/>
          <p:nvPr/>
        </p:nvSpPr>
        <p:spPr>
          <a:xfrm>
            <a:off x="3481433" y="293486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Isosceles Triangle 35">
            <a:extLst>
              <a:ext uri="{FF2B5EF4-FFF2-40B4-BE49-F238E27FC236}">
                <a16:creationId xmlns:a16="http://schemas.microsoft.com/office/drawing/2014/main" id="{B0E9D1CB-B8D5-41F2-AFC1-2A31A3D3D5D9}"/>
              </a:ext>
            </a:extLst>
          </p:cNvPr>
          <p:cNvSpPr/>
          <p:nvPr/>
        </p:nvSpPr>
        <p:spPr>
          <a:xfrm rot="10800000">
            <a:off x="3482227" y="245469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DEE82738-EA05-4112-8FA3-D014442B4CCC}"/>
              </a:ext>
            </a:extLst>
          </p:cNvPr>
          <p:cNvSpPr/>
          <p:nvPr/>
        </p:nvSpPr>
        <p:spPr>
          <a:xfrm rot="10800000">
            <a:off x="1738854" y="244508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Isosceles Triangle 37">
            <a:extLst>
              <a:ext uri="{FF2B5EF4-FFF2-40B4-BE49-F238E27FC236}">
                <a16:creationId xmlns:a16="http://schemas.microsoft.com/office/drawing/2014/main" id="{C15E563F-DCDA-4B17-8145-00B165CB36BB}"/>
              </a:ext>
            </a:extLst>
          </p:cNvPr>
          <p:cNvSpPr/>
          <p:nvPr/>
        </p:nvSpPr>
        <p:spPr>
          <a:xfrm rot="10800000">
            <a:off x="4068357" y="2954202"/>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08FB369-08E6-4B5D-857C-7FDFAA827845}"/>
              </a:ext>
            </a:extLst>
          </p:cNvPr>
          <p:cNvSpPr>
            <a:spLocks noGrp="1"/>
          </p:cNvSpPr>
          <p:nvPr>
            <p:ph type="title"/>
          </p:nvPr>
        </p:nvSpPr>
        <p:spPr/>
        <p:txBody>
          <a:bodyPr/>
          <a:lstStyle/>
          <a:p>
            <a:r>
              <a:rPr lang="en-NZ" dirty="0"/>
              <a:t>Other new student metrics are in line with past performance which shows that some concern from semester 1 has been alleviated</a:t>
            </a:r>
          </a:p>
        </p:txBody>
      </p:sp>
    </p:spTree>
    <p:extLst>
      <p:ext uri="{BB962C8B-B14F-4D97-AF65-F5344CB8AC3E}">
        <p14:creationId xmlns:p14="http://schemas.microsoft.com/office/powerpoint/2010/main" val="2407392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As with the returning student NPS, new student NPS has also reached a new record high of 38</a:t>
            </a:r>
          </a:p>
        </p:txBody>
      </p:sp>
      <p:sp>
        <p:nvSpPr>
          <p:cNvPr id="12" name="Rectangle 11"/>
          <p:cNvSpPr/>
          <p:nvPr/>
        </p:nvSpPr>
        <p:spPr>
          <a:xfrm>
            <a:off x="1300497" y="2524523"/>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New students are reporting the same needs as returning students; the best way to support them is through their relationship with their teachers wherever practical (when issues come up, it’s usually to do with their course)</a:t>
            </a: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There seems to have been a significant shift among Māori students whom are now giving an extremely high NPS. Recent changes to the orientation experience appear to be working, so the challenge remains to keep it this high</a:t>
            </a:r>
          </a:p>
        </p:txBody>
      </p:sp>
      <p:sp>
        <p:nvSpPr>
          <p:cNvPr id="3" name="Title 2"/>
          <p:cNvSpPr>
            <a:spLocks noGrp="1"/>
          </p:cNvSpPr>
          <p:nvPr>
            <p:ph type="title"/>
          </p:nvPr>
        </p:nvSpPr>
        <p:spPr/>
        <p:txBody>
          <a:bodyPr/>
          <a:lstStyle/>
          <a:p>
            <a:r>
              <a:rPr lang="en-NZ" dirty="0"/>
              <a:t>Summary of key findings about orientation</a:t>
            </a:r>
          </a:p>
        </p:txBody>
      </p:sp>
      <p:sp>
        <p:nvSpPr>
          <p:cNvPr id="10" name="Oval 9"/>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4" name="Rectangle 13"/>
          <p:cNvSpPr/>
          <p:nvPr/>
        </p:nvSpPr>
        <p:spPr>
          <a:xfrm>
            <a:off x="1300498" y="4138837"/>
            <a:ext cx="7316967" cy="954107"/>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Students are struggling to create social connections compared to non COVID-19 times. There is a risk that some students could feel more isolated than normal, and so Unitec staff should be sensitive to this. There is a higher need for a clear and timely referrals process when staff identify issues</a:t>
            </a:r>
          </a:p>
        </p:txBody>
      </p:sp>
      <p:sp>
        <p:nvSpPr>
          <p:cNvPr id="15" name="Oval 14"/>
          <p:cNvSpPr/>
          <p:nvPr/>
        </p:nvSpPr>
        <p:spPr>
          <a:xfrm>
            <a:off x="526537" y="5118675"/>
            <a:ext cx="698740" cy="69874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16" name="Rectangle 15"/>
          <p:cNvSpPr/>
          <p:nvPr/>
        </p:nvSpPr>
        <p:spPr>
          <a:xfrm>
            <a:off x="1300496" y="5098714"/>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The volume of comments related to how confident new students are in the programme they have chosen is up this semester, which is possibly connected to Unitec’s much improved external brand health this year</a:t>
            </a:r>
          </a:p>
        </p:txBody>
      </p:sp>
    </p:spTree>
    <p:extLst>
      <p:ext uri="{BB962C8B-B14F-4D97-AF65-F5344CB8AC3E}">
        <p14:creationId xmlns:p14="http://schemas.microsoft.com/office/powerpoint/2010/main" val="2516779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Recruitment and Enrolment</a:t>
            </a:r>
          </a:p>
        </p:txBody>
      </p:sp>
      <p:sp>
        <p:nvSpPr>
          <p:cNvPr id="6" name="Text Placeholder 5"/>
          <p:cNvSpPr>
            <a:spLocks noGrp="1"/>
          </p:cNvSpPr>
          <p:nvPr>
            <p:ph type="body" idx="1"/>
          </p:nvPr>
        </p:nvSpPr>
        <p:spPr/>
        <p:txBody>
          <a:bodyPr/>
          <a:lstStyle/>
          <a:p>
            <a:r>
              <a:rPr lang="en-NZ" dirty="0"/>
              <a:t>05.</a:t>
            </a:r>
          </a:p>
        </p:txBody>
      </p:sp>
    </p:spTree>
    <p:extLst>
      <p:ext uri="{BB962C8B-B14F-4D97-AF65-F5344CB8AC3E}">
        <p14:creationId xmlns:p14="http://schemas.microsoft.com/office/powerpoint/2010/main" val="11410995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dirty="0"/>
              <a:t>&gt;&gt;MARKETING</a:t>
            </a:r>
          </a:p>
        </p:txBody>
      </p:sp>
      <p:sp>
        <p:nvSpPr>
          <p:cNvPr id="11" name="Rectangle 10"/>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important each of these items was in your decision to study here.</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334 - 339</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12" name="Content Placeholder 6"/>
          <p:cNvGraphicFramePr>
            <a:graphicFrameLocks noGrp="1"/>
          </p:cNvGraphicFramePr>
          <p:nvPr>
            <p:ph idx="1"/>
            <p:extLst>
              <p:ext uri="{D42A27DB-BD31-4B8C-83A1-F6EECF244321}">
                <p14:modId xmlns:p14="http://schemas.microsoft.com/office/powerpoint/2010/main" val="2707586233"/>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NZ" dirty="0"/>
              <a:t>The top four drivers for choosing Unitec remains unchanged from last semester</a:t>
            </a:r>
          </a:p>
        </p:txBody>
      </p:sp>
    </p:spTree>
    <p:extLst>
      <p:ext uri="{BB962C8B-B14F-4D97-AF65-F5344CB8AC3E}">
        <p14:creationId xmlns:p14="http://schemas.microsoft.com/office/powerpoint/2010/main" val="42798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2F31032-D800-4CAC-9A15-DABFD3FAB74B}"/>
              </a:ext>
            </a:extLst>
          </p:cNvPr>
          <p:cNvSpPr/>
          <p:nvPr/>
        </p:nvSpPr>
        <p:spPr>
          <a:xfrm>
            <a:off x="989514" y="5318201"/>
            <a:ext cx="488360" cy="48836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a:extLst>
              <a:ext uri="{FF2B5EF4-FFF2-40B4-BE49-F238E27FC236}">
                <a16:creationId xmlns:a16="http://schemas.microsoft.com/office/drawing/2014/main" id="{287E67A1-07FF-4A9F-957B-6E3E8AAA76C9}"/>
              </a:ext>
            </a:extLst>
          </p:cNvPr>
          <p:cNvSpPr/>
          <p:nvPr/>
        </p:nvSpPr>
        <p:spPr>
          <a:xfrm>
            <a:off x="989514" y="2228714"/>
            <a:ext cx="488360" cy="48836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7">
            <a:extLst>
              <a:ext uri="{FF2B5EF4-FFF2-40B4-BE49-F238E27FC236}">
                <a16:creationId xmlns:a16="http://schemas.microsoft.com/office/drawing/2014/main" id="{C20A2E36-D310-4AC0-90AB-1C64567FDF2A}"/>
              </a:ext>
            </a:extLst>
          </p:cNvPr>
          <p:cNvSpPr/>
          <p:nvPr/>
        </p:nvSpPr>
        <p:spPr>
          <a:xfrm>
            <a:off x="989514" y="3001086"/>
            <a:ext cx="488360" cy="48836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Oval 8">
            <a:extLst>
              <a:ext uri="{FF2B5EF4-FFF2-40B4-BE49-F238E27FC236}">
                <a16:creationId xmlns:a16="http://schemas.microsoft.com/office/drawing/2014/main" id="{694C580A-FDE5-4455-8EAF-54278E37B12A}"/>
              </a:ext>
            </a:extLst>
          </p:cNvPr>
          <p:cNvSpPr/>
          <p:nvPr/>
        </p:nvSpPr>
        <p:spPr>
          <a:xfrm>
            <a:off x="989514" y="3773458"/>
            <a:ext cx="488360" cy="48836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Oval 9">
            <a:extLst>
              <a:ext uri="{FF2B5EF4-FFF2-40B4-BE49-F238E27FC236}">
                <a16:creationId xmlns:a16="http://schemas.microsoft.com/office/drawing/2014/main" id="{84DAC15B-CA25-49EE-BB14-C7F8CE67DC05}"/>
              </a:ext>
            </a:extLst>
          </p:cNvPr>
          <p:cNvSpPr/>
          <p:nvPr/>
        </p:nvSpPr>
        <p:spPr>
          <a:xfrm>
            <a:off x="989514" y="4545830"/>
            <a:ext cx="488360" cy="48836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 name="Content Placeholder 1">
            <a:extLst>
              <a:ext uri="{FF2B5EF4-FFF2-40B4-BE49-F238E27FC236}">
                <a16:creationId xmlns:a16="http://schemas.microsoft.com/office/drawing/2014/main" id="{44A09CE7-A93D-4CE4-92F5-69FB55A4FD15}"/>
              </a:ext>
            </a:extLst>
          </p:cNvPr>
          <p:cNvGraphicFramePr>
            <a:graphicFrameLocks noGrp="1"/>
          </p:cNvGraphicFramePr>
          <p:nvPr>
            <p:ph idx="1"/>
            <p:extLst>
              <p:ext uri="{D42A27DB-BD31-4B8C-83A1-F6EECF244321}">
                <p14:modId xmlns:p14="http://schemas.microsoft.com/office/powerpoint/2010/main" val="4143033537"/>
              </p:ext>
            </p:extLst>
          </p:nvPr>
        </p:nvGraphicFramePr>
        <p:xfrm>
          <a:off x="914401" y="1733006"/>
          <a:ext cx="7689850" cy="4223536"/>
        </p:xfrm>
        <a:graphic>
          <a:graphicData uri="http://schemas.openxmlformats.org/drawingml/2006/table">
            <a:tbl>
              <a:tblPr firstRow="1" bandRow="1">
                <a:tableStyleId>{5C22544A-7EE6-4342-B048-85BDC9FD1C3A}</a:tableStyleId>
              </a:tblPr>
              <a:tblGrid>
                <a:gridCol w="640938">
                  <a:extLst>
                    <a:ext uri="{9D8B030D-6E8A-4147-A177-3AD203B41FA5}">
                      <a16:colId xmlns:a16="http://schemas.microsoft.com/office/drawing/2014/main" val="554985336"/>
                    </a:ext>
                  </a:extLst>
                </a:gridCol>
                <a:gridCol w="2703152">
                  <a:extLst>
                    <a:ext uri="{9D8B030D-6E8A-4147-A177-3AD203B41FA5}">
                      <a16:colId xmlns:a16="http://schemas.microsoft.com/office/drawing/2014/main" val="4181904198"/>
                    </a:ext>
                  </a:extLst>
                </a:gridCol>
                <a:gridCol w="4345760">
                  <a:extLst>
                    <a:ext uri="{9D8B030D-6E8A-4147-A177-3AD203B41FA5}">
                      <a16:colId xmlns:a16="http://schemas.microsoft.com/office/drawing/2014/main" val="3069321135"/>
                    </a:ext>
                  </a:extLst>
                </a:gridCol>
              </a:tblGrid>
              <a:tr h="337336">
                <a:tc>
                  <a:txBody>
                    <a:bodyPr/>
                    <a:lstStyle/>
                    <a:p>
                      <a:endParaRPr lang="en-NZ" sz="1000" dirty="0">
                        <a:solidFill>
                          <a:schemeClr val="bg1"/>
                        </a:solidFill>
                        <a:latin typeface="Verdana" panose="020B0604030504040204" pitchFamily="34" charset="0"/>
                        <a:ea typeface="Verdana" panose="020B0604030504040204" pitchFamily="34" charset="0"/>
                      </a:endParaRPr>
                    </a:p>
                  </a:txBody>
                  <a:tcPr anchor="ctr">
                    <a:noFill/>
                  </a:tcPr>
                </a:tc>
                <a:tc>
                  <a:txBody>
                    <a:bodyPr/>
                    <a:lstStyle/>
                    <a:p>
                      <a:r>
                        <a:rPr lang="en-NZ" sz="1000" dirty="0">
                          <a:solidFill>
                            <a:schemeClr val="bg1"/>
                          </a:solidFill>
                          <a:latin typeface="Verdana" panose="020B0604030504040204" pitchFamily="34" charset="0"/>
                          <a:ea typeface="Verdana" panose="020B0604030504040204" pitchFamily="34" charset="0"/>
                        </a:rPr>
                        <a:t>Recommended action</a:t>
                      </a:r>
                    </a:p>
                  </a:txBody>
                  <a:tcPr anchor="ctr">
                    <a:solidFill>
                      <a:srgbClr val="298224"/>
                    </a:solidFill>
                  </a:tcPr>
                </a:tc>
                <a:tc>
                  <a:txBody>
                    <a:bodyPr/>
                    <a:lstStyle/>
                    <a:p>
                      <a:r>
                        <a:rPr lang="en-NZ" sz="1000" dirty="0">
                          <a:solidFill>
                            <a:schemeClr val="bg1"/>
                          </a:solidFill>
                          <a:latin typeface="Verdana" panose="020B0604030504040204" pitchFamily="34" charset="0"/>
                          <a:ea typeface="Verdana" panose="020B0604030504040204" pitchFamily="34" charset="0"/>
                        </a:rPr>
                        <a:t>Related insights</a:t>
                      </a:r>
                    </a:p>
                  </a:txBody>
                  <a:tcPr anchor="ctr">
                    <a:solidFill>
                      <a:srgbClr val="298224"/>
                    </a:solidFill>
                  </a:tcPr>
                </a:tc>
                <a:extLst>
                  <a:ext uri="{0D108BD9-81ED-4DB2-BD59-A6C34878D82A}">
                    <a16:rowId xmlns:a16="http://schemas.microsoft.com/office/drawing/2014/main" val="2481727572"/>
                  </a:ext>
                </a:extLst>
              </a:tr>
              <a:tr h="775522">
                <a:tc>
                  <a:txBody>
                    <a:bodyPr/>
                    <a:lstStyle/>
                    <a:p>
                      <a:pPr algn="ctr"/>
                      <a:r>
                        <a:rPr lang="en-NZ" sz="2400" dirty="0">
                          <a:solidFill>
                            <a:schemeClr val="bg1"/>
                          </a:solidFill>
                          <a:latin typeface="Verdana" panose="020B0604030504040204" pitchFamily="34" charset="0"/>
                          <a:ea typeface="Verdana" panose="020B0604030504040204" pitchFamily="34" charset="0"/>
                        </a:rPr>
                        <a:t>1</a:t>
                      </a:r>
                    </a:p>
                  </a:txBody>
                  <a:tcPr anchor="ctr">
                    <a:noFill/>
                  </a:tcPr>
                </a:tc>
                <a:tc>
                  <a:txBody>
                    <a:bodyPr/>
                    <a:lstStyle/>
                    <a:p>
                      <a:pPr algn="l"/>
                      <a:r>
                        <a:rPr lang="en-NZ" sz="1000" dirty="0">
                          <a:solidFill>
                            <a:srgbClr val="404040"/>
                          </a:solidFill>
                          <a:latin typeface="Verdana" panose="020B0604030504040204" pitchFamily="34" charset="0"/>
                          <a:ea typeface="Verdana" panose="020B0604030504040204" pitchFamily="34" charset="0"/>
                        </a:rPr>
                        <a:t>Communicate with students relentlessly, in all aspects, but especially relating to COVID-19</a:t>
                      </a:r>
                    </a:p>
                  </a:txBody>
                  <a:tcPr anchor="ctr">
                    <a:solidFill>
                      <a:schemeClr val="accent3">
                        <a:lumMod val="20000"/>
                        <a:lumOff val="80000"/>
                      </a:schemeClr>
                    </a:solidFill>
                  </a:tcPr>
                </a:tc>
                <a:tc>
                  <a:txBody>
                    <a:bodyPr/>
                    <a:lstStyle/>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There is very little evidence to suggest we can communicate too much, but in some areas, we’re not doing it enough</a:t>
                      </a:r>
                    </a:p>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Teachers are the main contact point, so student preference is to get communication through them</a:t>
                      </a:r>
                    </a:p>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Communication has been core to Unitec’s good COVID-19 response</a:t>
                      </a:r>
                    </a:p>
                  </a:txBody>
                  <a:tcPr anchor="ctr">
                    <a:solidFill>
                      <a:schemeClr val="accent3">
                        <a:lumMod val="20000"/>
                        <a:lumOff val="80000"/>
                      </a:schemeClr>
                    </a:solidFill>
                  </a:tcPr>
                </a:tc>
                <a:extLst>
                  <a:ext uri="{0D108BD9-81ED-4DB2-BD59-A6C34878D82A}">
                    <a16:rowId xmlns:a16="http://schemas.microsoft.com/office/drawing/2014/main" val="2319698100"/>
                  </a:ext>
                </a:extLst>
              </a:tr>
              <a:tr h="775522">
                <a:tc>
                  <a:txBody>
                    <a:bodyPr/>
                    <a:lstStyle/>
                    <a:p>
                      <a:pPr algn="ctr"/>
                      <a:r>
                        <a:rPr lang="en-NZ" sz="2400" dirty="0">
                          <a:solidFill>
                            <a:schemeClr val="bg1"/>
                          </a:solidFill>
                          <a:latin typeface="Verdana" panose="020B0604030504040204" pitchFamily="34" charset="0"/>
                          <a:ea typeface="Verdana" panose="020B0604030504040204" pitchFamily="34" charset="0"/>
                        </a:rPr>
                        <a:t>2</a:t>
                      </a:r>
                    </a:p>
                  </a:txBody>
                  <a:tcPr anchor="ctr">
                    <a:noFill/>
                  </a:tcPr>
                </a:tc>
                <a:tc>
                  <a:txBody>
                    <a:bodyPr/>
                    <a:lstStyle/>
                    <a:p>
                      <a:pPr algn="l"/>
                      <a:r>
                        <a:rPr lang="en-NZ" sz="1000" dirty="0">
                          <a:solidFill>
                            <a:srgbClr val="404040"/>
                          </a:solidFill>
                          <a:latin typeface="Verdana" panose="020B0604030504040204" pitchFamily="34" charset="0"/>
                          <a:ea typeface="Verdana" panose="020B0604030504040204" pitchFamily="34" charset="0"/>
                        </a:rPr>
                        <a:t>Increase awareness of support services</a:t>
                      </a:r>
                    </a:p>
                  </a:txBody>
                  <a:tcPr anchor="ctr">
                    <a:solidFill>
                      <a:schemeClr val="accent3">
                        <a:lumMod val="40000"/>
                        <a:lumOff val="60000"/>
                      </a:schemeClr>
                    </a:solidFill>
                  </a:tcPr>
                </a:tc>
                <a:tc>
                  <a:txBody>
                    <a:bodyPr/>
                    <a:lstStyle/>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Unitec appears to have a good provision of services with high satisfaction, but many students do not know how to access them</a:t>
                      </a:r>
                    </a:p>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Usage of services has dropped this year, breaking some natural Word of Mouth referrals so awareness will need to built again</a:t>
                      </a:r>
                    </a:p>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External support (e.g., </a:t>
                      </a:r>
                      <a:r>
                        <a:rPr lang="en-NZ" sz="900" dirty="0" err="1">
                          <a:solidFill>
                            <a:srgbClr val="404040"/>
                          </a:solidFill>
                          <a:latin typeface="Verdana" panose="020B0604030504040204" pitchFamily="34" charset="0"/>
                          <a:ea typeface="Verdana" panose="020B0604030504040204" pitchFamily="34" charset="0"/>
                        </a:rPr>
                        <a:t>StudyLink</a:t>
                      </a:r>
                      <a:r>
                        <a:rPr lang="en-NZ" sz="900" dirty="0">
                          <a:solidFill>
                            <a:srgbClr val="404040"/>
                          </a:solidFill>
                          <a:latin typeface="Verdana" panose="020B0604030504040204" pitchFamily="34" charset="0"/>
                          <a:ea typeface="Verdana" panose="020B0604030504040204" pitchFamily="34" charset="0"/>
                        </a:rPr>
                        <a:t>) should also be considered</a:t>
                      </a:r>
                    </a:p>
                  </a:txBody>
                  <a:tcPr anchor="ctr">
                    <a:solidFill>
                      <a:schemeClr val="accent3">
                        <a:lumMod val="40000"/>
                        <a:lumOff val="60000"/>
                      </a:schemeClr>
                    </a:solidFill>
                  </a:tcPr>
                </a:tc>
                <a:extLst>
                  <a:ext uri="{0D108BD9-81ED-4DB2-BD59-A6C34878D82A}">
                    <a16:rowId xmlns:a16="http://schemas.microsoft.com/office/drawing/2014/main" val="330143982"/>
                  </a:ext>
                </a:extLst>
              </a:tr>
              <a:tr h="775522">
                <a:tc>
                  <a:txBody>
                    <a:bodyPr/>
                    <a:lstStyle/>
                    <a:p>
                      <a:pPr algn="ctr"/>
                      <a:r>
                        <a:rPr lang="en-NZ" sz="2400" dirty="0">
                          <a:solidFill>
                            <a:schemeClr val="bg1"/>
                          </a:solidFill>
                          <a:latin typeface="Verdana" panose="020B0604030504040204" pitchFamily="34" charset="0"/>
                          <a:ea typeface="Verdana" panose="020B0604030504040204" pitchFamily="34" charset="0"/>
                        </a:rPr>
                        <a:t>3</a:t>
                      </a:r>
                    </a:p>
                  </a:txBody>
                  <a:tcPr anchor="ctr">
                    <a:noFill/>
                  </a:tcPr>
                </a:tc>
                <a:tc>
                  <a:txBody>
                    <a:bodyPr/>
                    <a:lstStyle/>
                    <a:p>
                      <a:pPr algn="l"/>
                      <a:r>
                        <a:rPr lang="en-NZ" sz="1000" dirty="0">
                          <a:solidFill>
                            <a:srgbClr val="404040"/>
                          </a:solidFill>
                          <a:latin typeface="Verdana" panose="020B0604030504040204" pitchFamily="34" charset="0"/>
                          <a:ea typeface="Verdana" panose="020B0604030504040204" pitchFamily="34" charset="0"/>
                        </a:rPr>
                        <a:t>Social isolation is a heightened risk, so Unitec staff should be clear about the referral process if risks are identified</a:t>
                      </a:r>
                    </a:p>
                  </a:txBody>
                  <a:tcPr anchor="ctr">
                    <a:solidFill>
                      <a:schemeClr val="accent3">
                        <a:lumMod val="20000"/>
                        <a:lumOff val="80000"/>
                      </a:schemeClr>
                    </a:solidFill>
                  </a:tcPr>
                </a:tc>
                <a:tc>
                  <a:txBody>
                    <a:bodyPr/>
                    <a:lstStyle/>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Tertiary study is an important time in a person’s life for making life-long friends, and COVID-19 has disrupted this</a:t>
                      </a:r>
                    </a:p>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There is a risk that there could be a long term impact for students not finding support among themselves as social circles are not being built as they have previously</a:t>
                      </a:r>
                    </a:p>
                  </a:txBody>
                  <a:tcPr anchor="ctr">
                    <a:solidFill>
                      <a:schemeClr val="accent3">
                        <a:lumMod val="20000"/>
                        <a:lumOff val="80000"/>
                      </a:schemeClr>
                    </a:solidFill>
                  </a:tcPr>
                </a:tc>
                <a:extLst>
                  <a:ext uri="{0D108BD9-81ED-4DB2-BD59-A6C34878D82A}">
                    <a16:rowId xmlns:a16="http://schemas.microsoft.com/office/drawing/2014/main" val="3448598607"/>
                  </a:ext>
                </a:extLst>
              </a:tr>
              <a:tr h="775522">
                <a:tc>
                  <a:txBody>
                    <a:bodyPr/>
                    <a:lstStyle/>
                    <a:p>
                      <a:pPr algn="ctr"/>
                      <a:r>
                        <a:rPr lang="en-NZ" sz="2400" dirty="0">
                          <a:solidFill>
                            <a:schemeClr val="bg1"/>
                          </a:solidFill>
                          <a:latin typeface="Verdana" panose="020B0604030504040204" pitchFamily="34" charset="0"/>
                          <a:ea typeface="Verdana" panose="020B0604030504040204" pitchFamily="34" charset="0"/>
                        </a:rPr>
                        <a:t>4</a:t>
                      </a:r>
                    </a:p>
                  </a:txBody>
                  <a:tcPr anchor="ctr">
                    <a:noFill/>
                  </a:tcPr>
                </a:tc>
                <a:tc>
                  <a:txBody>
                    <a:bodyPr/>
                    <a:lstStyle/>
                    <a:p>
                      <a:pPr algn="l"/>
                      <a:r>
                        <a:rPr lang="en-NZ" sz="1000" dirty="0">
                          <a:solidFill>
                            <a:srgbClr val="404040"/>
                          </a:solidFill>
                          <a:latin typeface="Verdana" panose="020B0604030504040204" pitchFamily="34" charset="0"/>
                          <a:ea typeface="Verdana" panose="020B0604030504040204" pitchFamily="34" charset="0"/>
                        </a:rPr>
                        <a:t>Provide more guidance and ongoing support for teachers to ensure they are equipped to support students</a:t>
                      </a:r>
                    </a:p>
                  </a:txBody>
                  <a:tcPr anchor="ctr">
                    <a:solidFill>
                      <a:schemeClr val="accent3">
                        <a:lumMod val="40000"/>
                        <a:lumOff val="60000"/>
                      </a:schemeClr>
                    </a:solidFill>
                  </a:tcPr>
                </a:tc>
                <a:tc>
                  <a:txBody>
                    <a:bodyPr/>
                    <a:lstStyle/>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When students talk about feeling supported, this is overwhelmingly to do with their relationship with their teachers</a:t>
                      </a:r>
                    </a:p>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Teachers need to be aware that their friendliness, approachability and kindness is the support that students want</a:t>
                      </a:r>
                    </a:p>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Services are important for when teacher support is not possible</a:t>
                      </a:r>
                    </a:p>
                  </a:txBody>
                  <a:tcPr anchor="ctr">
                    <a:solidFill>
                      <a:schemeClr val="accent3">
                        <a:lumMod val="40000"/>
                        <a:lumOff val="60000"/>
                      </a:schemeClr>
                    </a:solidFill>
                  </a:tcPr>
                </a:tc>
                <a:extLst>
                  <a:ext uri="{0D108BD9-81ED-4DB2-BD59-A6C34878D82A}">
                    <a16:rowId xmlns:a16="http://schemas.microsoft.com/office/drawing/2014/main" val="1838005843"/>
                  </a:ext>
                </a:extLst>
              </a:tr>
              <a:tr h="775522">
                <a:tc>
                  <a:txBody>
                    <a:bodyPr/>
                    <a:lstStyle/>
                    <a:p>
                      <a:pPr algn="ctr"/>
                      <a:r>
                        <a:rPr lang="en-NZ" sz="2400" dirty="0">
                          <a:solidFill>
                            <a:schemeClr val="bg1"/>
                          </a:solidFill>
                          <a:latin typeface="Verdana" panose="020B0604030504040204" pitchFamily="34" charset="0"/>
                          <a:ea typeface="Verdana" panose="020B0604030504040204" pitchFamily="34" charset="0"/>
                        </a:rPr>
                        <a:t>5</a:t>
                      </a:r>
                    </a:p>
                  </a:txBody>
                  <a:tcPr anchor="ctr">
                    <a:noFill/>
                  </a:tcPr>
                </a:tc>
                <a:tc>
                  <a:txBody>
                    <a:bodyPr/>
                    <a:lstStyle/>
                    <a:p>
                      <a:pPr algn="l"/>
                      <a:r>
                        <a:rPr lang="en-NZ" sz="1000" dirty="0">
                          <a:solidFill>
                            <a:srgbClr val="404040"/>
                          </a:solidFill>
                          <a:latin typeface="Verdana" panose="020B0604030504040204" pitchFamily="34" charset="0"/>
                          <a:ea typeface="Verdana" panose="020B0604030504040204" pitchFamily="34" charset="0"/>
                        </a:rPr>
                        <a:t>Continue to live the values of friendly culture and theoretical/practical learning</a:t>
                      </a:r>
                    </a:p>
                  </a:txBody>
                  <a:tcPr anchor="ctr">
                    <a:solidFill>
                      <a:schemeClr val="accent3">
                        <a:lumMod val="20000"/>
                        <a:lumOff val="80000"/>
                      </a:schemeClr>
                    </a:solidFill>
                  </a:tcPr>
                </a:tc>
                <a:tc>
                  <a:txBody>
                    <a:bodyPr/>
                    <a:lstStyle/>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Student advocacy is hugely important to a healthy Unitec brand, which we know is fundamental to attracting new students</a:t>
                      </a:r>
                    </a:p>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The values that students say are important and recognise Unitec as delivering well are friendly culture and good ways of learning</a:t>
                      </a:r>
                    </a:p>
                    <a:p>
                      <a:pPr marL="171450" indent="-171450" algn="l">
                        <a:buFont typeface="Wingdings" panose="05000000000000000000" pitchFamily="2" charset="2"/>
                        <a:buChar char="§"/>
                      </a:pPr>
                      <a:r>
                        <a:rPr lang="en-NZ" sz="900" dirty="0">
                          <a:solidFill>
                            <a:srgbClr val="404040"/>
                          </a:solidFill>
                          <a:latin typeface="Verdana" panose="020B0604030504040204" pitchFamily="34" charset="0"/>
                          <a:ea typeface="Verdana" panose="020B0604030504040204" pitchFamily="34" charset="0"/>
                        </a:rPr>
                        <a:t>Regularly communicating this in a positive way is important</a:t>
                      </a:r>
                    </a:p>
                  </a:txBody>
                  <a:tcPr anchor="ctr">
                    <a:solidFill>
                      <a:schemeClr val="accent3">
                        <a:lumMod val="20000"/>
                        <a:lumOff val="80000"/>
                      </a:schemeClr>
                    </a:solidFill>
                  </a:tcPr>
                </a:tc>
                <a:extLst>
                  <a:ext uri="{0D108BD9-81ED-4DB2-BD59-A6C34878D82A}">
                    <a16:rowId xmlns:a16="http://schemas.microsoft.com/office/drawing/2014/main" val="1839366820"/>
                  </a:ext>
                </a:extLst>
              </a:tr>
            </a:tbl>
          </a:graphicData>
        </a:graphic>
      </p:graphicFrame>
      <p:sp>
        <p:nvSpPr>
          <p:cNvPr id="5" name="Title 4">
            <a:extLst>
              <a:ext uri="{FF2B5EF4-FFF2-40B4-BE49-F238E27FC236}">
                <a16:creationId xmlns:a16="http://schemas.microsoft.com/office/drawing/2014/main" id="{084996E4-DC7F-4552-B9FB-3956E8E1A756}"/>
              </a:ext>
            </a:extLst>
          </p:cNvPr>
          <p:cNvSpPr>
            <a:spLocks noGrp="1"/>
          </p:cNvSpPr>
          <p:nvPr>
            <p:ph type="title"/>
          </p:nvPr>
        </p:nvSpPr>
        <p:spPr/>
        <p:txBody>
          <a:bodyPr/>
          <a:lstStyle/>
          <a:p>
            <a:r>
              <a:rPr lang="en-NZ" dirty="0"/>
              <a:t>Recommendations</a:t>
            </a:r>
          </a:p>
        </p:txBody>
      </p:sp>
    </p:spTree>
    <p:extLst>
      <p:ext uri="{BB962C8B-B14F-4D97-AF65-F5344CB8AC3E}">
        <p14:creationId xmlns:p14="http://schemas.microsoft.com/office/powerpoint/2010/main" val="702962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6537" y="2092526"/>
            <a:ext cx="4036512" cy="3687464"/>
            <a:chOff x="1069675" y="2130724"/>
            <a:chExt cx="3502840" cy="3687464"/>
          </a:xfrm>
        </p:grpSpPr>
        <p:sp>
          <p:nvSpPr>
            <p:cNvPr id="15" name="Isosceles Triangle 14"/>
            <p:cNvSpPr/>
            <p:nvPr/>
          </p:nvSpPr>
          <p:spPr>
            <a:xfrm rot="5400000">
              <a:off x="2409606" y="3655279"/>
              <a:ext cx="3687463" cy="638354"/>
            </a:xfrm>
            <a:prstGeom prst="triangle">
              <a:avLst/>
            </a:prstGeom>
            <a:solidFill>
              <a:srgbClr val="B2D9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069675" y="2130724"/>
              <a:ext cx="2864485" cy="3687464"/>
            </a:xfrm>
            <a:prstGeom prst="rect">
              <a:avLst/>
            </a:prstGeom>
            <a:solidFill>
              <a:srgbClr val="B2D9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sz="2000" b="1" dirty="0">
                <a:solidFill>
                  <a:srgbClr val="373737"/>
                </a:solidFill>
                <a:latin typeface="Verdana" panose="020B0604030504040204" pitchFamily="34" charset="0"/>
                <a:ea typeface="Verdana" panose="020B0604030504040204" pitchFamily="34" charset="0"/>
                <a:cs typeface="Verdana" panose="020B0604030504040204" pitchFamily="34" charset="0"/>
              </a:endParaRPr>
            </a:p>
            <a:p>
              <a:pPr algn="ctr"/>
              <a:endParaRPr lang="en-NZ" sz="2000" b="1" dirty="0">
                <a:solidFill>
                  <a:srgbClr val="373737"/>
                </a:solidFill>
                <a:latin typeface="Verdana" panose="020B0604030504040204" pitchFamily="34" charset="0"/>
                <a:ea typeface="Verdana" panose="020B0604030504040204" pitchFamily="34" charset="0"/>
                <a:cs typeface="Verdana" panose="020B0604030504040204" pitchFamily="34" charset="0"/>
              </a:endParaRPr>
            </a:p>
            <a:p>
              <a:pPr algn="ctr"/>
              <a:endParaRPr lang="en-NZ" sz="2000" b="1" dirty="0">
                <a:solidFill>
                  <a:srgbClr val="373737"/>
                </a:solidFill>
                <a:latin typeface="Verdana" panose="020B0604030504040204" pitchFamily="34" charset="0"/>
                <a:ea typeface="Verdana" panose="020B0604030504040204" pitchFamily="34" charset="0"/>
                <a:cs typeface="Verdana" panose="020B0604030504040204" pitchFamily="34" charset="0"/>
              </a:endParaRPr>
            </a:p>
            <a:p>
              <a:pPr algn="ctr"/>
              <a:endParaRPr lang="en-NZ" sz="2000" b="1" dirty="0">
                <a:solidFill>
                  <a:srgbClr val="373737"/>
                </a:solidFill>
                <a:latin typeface="Verdana" panose="020B0604030504040204" pitchFamily="34" charset="0"/>
                <a:ea typeface="Verdana" panose="020B0604030504040204" pitchFamily="34" charset="0"/>
                <a:cs typeface="Verdana" panose="020B0604030504040204" pitchFamily="34" charset="0"/>
              </a:endParaRPr>
            </a:p>
            <a:p>
              <a:pPr algn="ctr"/>
              <a:endParaRPr lang="en-NZ" sz="2000" b="1" dirty="0">
                <a:solidFill>
                  <a:srgbClr val="373737"/>
                </a:solidFill>
                <a:latin typeface="Verdana" panose="020B0604030504040204" pitchFamily="34" charset="0"/>
                <a:ea typeface="Verdana" panose="020B0604030504040204" pitchFamily="34" charset="0"/>
                <a:cs typeface="Verdana" panose="020B0604030504040204" pitchFamily="34" charset="0"/>
              </a:endParaRPr>
            </a:p>
            <a:p>
              <a:pPr algn="ctr"/>
              <a:endParaRPr lang="en-NZ" sz="2000" b="1" dirty="0">
                <a:solidFill>
                  <a:srgbClr val="373737"/>
                </a:solidFill>
                <a:latin typeface="Verdana" panose="020B0604030504040204" pitchFamily="34" charset="0"/>
                <a:ea typeface="Verdana" panose="020B0604030504040204" pitchFamily="34" charset="0"/>
                <a:cs typeface="Verdana" panose="020B0604030504040204" pitchFamily="34" charset="0"/>
              </a:endParaRPr>
            </a:p>
            <a:p>
              <a:pPr algn="ctr"/>
              <a:endParaRPr lang="en-NZ" sz="2000" b="1" dirty="0">
                <a:solidFill>
                  <a:srgbClr val="373737"/>
                </a:solidFill>
                <a:latin typeface="Verdana" panose="020B0604030504040204" pitchFamily="34" charset="0"/>
                <a:ea typeface="Verdana" panose="020B0604030504040204" pitchFamily="34" charset="0"/>
                <a:cs typeface="Verdana" panose="020B0604030504040204" pitchFamily="34" charset="0"/>
              </a:endParaRPr>
            </a:p>
            <a:p>
              <a:pPr algn="ctr"/>
              <a:r>
                <a:rPr lang="en-NZ" sz="2000" b="1" dirty="0">
                  <a:solidFill>
                    <a:srgbClr val="373737"/>
                  </a:solidFill>
                  <a:latin typeface="Verdana" panose="020B0604030504040204" pitchFamily="34" charset="0"/>
                  <a:ea typeface="Verdana" panose="020B0604030504040204" pitchFamily="34" charset="0"/>
                  <a:cs typeface="Verdana" panose="020B0604030504040204" pitchFamily="34" charset="0"/>
                </a:rPr>
                <a:t>… also applied with a competitor institute</a:t>
              </a:r>
              <a:endParaRPr lang="en-US" sz="2000" b="1" dirty="0">
                <a:solidFill>
                  <a:srgbClr val="373737"/>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6" name="Content Placeholder 5"/>
          <p:cNvSpPr>
            <a:spLocks noGrp="1"/>
          </p:cNvSpPr>
          <p:nvPr>
            <p:ph idx="1"/>
          </p:nvPr>
        </p:nvSpPr>
        <p:spPr/>
        <p:txBody>
          <a:bodyPr/>
          <a:lstStyle/>
          <a:p>
            <a:r>
              <a:rPr lang="en-NZ" sz="1600" dirty="0"/>
              <a:t>Institute competition among Unitec students</a:t>
            </a:r>
          </a:p>
        </p:txBody>
      </p:sp>
      <p:sp>
        <p:nvSpPr>
          <p:cNvPr id="3" name="Footer Placeholder 2"/>
          <p:cNvSpPr>
            <a:spLocks noGrp="1"/>
          </p:cNvSpPr>
          <p:nvPr>
            <p:ph type="ftr" sz="quarter" idx="11"/>
          </p:nvPr>
        </p:nvSpPr>
        <p:spPr/>
        <p:txBody>
          <a:bodyPr/>
          <a:lstStyle/>
          <a:p>
            <a:r>
              <a:rPr lang="en-US"/>
              <a:t>&gt;&gt;MARKETING</a:t>
            </a:r>
            <a:endParaRPr lang="en-US" dirty="0"/>
          </a:p>
        </p:txBody>
      </p:sp>
      <p:graphicFrame>
        <p:nvGraphicFramePr>
          <p:cNvPr id="20" name="Content Placeholder 8"/>
          <p:cNvGraphicFramePr>
            <a:graphicFrameLocks/>
          </p:cNvGraphicFramePr>
          <p:nvPr>
            <p:extLst>
              <p:ext uri="{D42A27DB-BD31-4B8C-83A1-F6EECF244321}">
                <p14:modId xmlns:p14="http://schemas.microsoft.com/office/powerpoint/2010/main" val="3873262181"/>
              </p:ext>
            </p:extLst>
          </p:nvPr>
        </p:nvGraphicFramePr>
        <p:xfrm>
          <a:off x="527050" y="2234236"/>
          <a:ext cx="3466980" cy="2389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3549657194"/>
              </p:ext>
            </p:extLst>
          </p:nvPr>
        </p:nvGraphicFramePr>
        <p:xfrm>
          <a:off x="4704640" y="2092526"/>
          <a:ext cx="3912823" cy="3687464"/>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tangle 21"/>
          <p:cNvSpPr/>
          <p:nvPr/>
        </p:nvSpPr>
        <p:spPr>
          <a:xfrm>
            <a:off x="522309" y="5846610"/>
            <a:ext cx="8094641"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Did you apply to study at any institutes other than Unitec? AND What other institutes did you apply to study at?</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340 | 94</a:t>
            </a:r>
          </a:p>
        </p:txBody>
      </p:sp>
      <p:sp>
        <p:nvSpPr>
          <p:cNvPr id="5" name="Title 4">
            <a:extLst>
              <a:ext uri="{FF2B5EF4-FFF2-40B4-BE49-F238E27FC236}">
                <a16:creationId xmlns:a16="http://schemas.microsoft.com/office/drawing/2014/main" id="{B9B30F2F-A036-4766-878D-4BE8598630DD}"/>
              </a:ext>
            </a:extLst>
          </p:cNvPr>
          <p:cNvSpPr>
            <a:spLocks noGrp="1"/>
          </p:cNvSpPr>
          <p:nvPr>
            <p:ph type="title"/>
          </p:nvPr>
        </p:nvSpPr>
        <p:spPr/>
        <p:txBody>
          <a:bodyPr/>
          <a:lstStyle/>
          <a:p>
            <a:r>
              <a:rPr lang="en-NZ" dirty="0"/>
              <a:t>The vast majority of Unitec students did not apply to study elsewhere, but when they did, Universities are our main competitors</a:t>
            </a:r>
          </a:p>
        </p:txBody>
      </p:sp>
      <p:sp>
        <p:nvSpPr>
          <p:cNvPr id="13" name="Rectangle 12"/>
          <p:cNvSpPr/>
          <p:nvPr/>
        </p:nvSpPr>
        <p:spPr>
          <a:xfrm>
            <a:off x="1578635" y="2794953"/>
            <a:ext cx="1371600" cy="126808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3200" b="1" dirty="0">
                <a:solidFill>
                  <a:srgbClr val="298224"/>
                </a:solidFill>
                <a:latin typeface="Verdana" panose="020B0604030504040204" pitchFamily="34" charset="0"/>
                <a:ea typeface="Verdana" panose="020B0604030504040204" pitchFamily="34" charset="0"/>
                <a:cs typeface="Verdana" panose="020B0604030504040204" pitchFamily="34" charset="0"/>
              </a:rPr>
              <a:t>28</a:t>
            </a:r>
            <a:r>
              <a:rPr lang="en-NZ" sz="2000" dirty="0">
                <a:solidFill>
                  <a:srgbClr val="298224"/>
                </a:solidFill>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761534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r>
              <a:rPr lang="en-NZ" sz="1600" dirty="0"/>
              <a:t>Satisfaction with enrolment process</a:t>
            </a:r>
          </a:p>
        </p:txBody>
      </p:sp>
      <p:sp>
        <p:nvSpPr>
          <p:cNvPr id="4" name="Footer Placeholder 3"/>
          <p:cNvSpPr>
            <a:spLocks noGrp="1"/>
          </p:cNvSpPr>
          <p:nvPr>
            <p:ph type="ftr" sz="quarter" idx="11"/>
          </p:nvPr>
        </p:nvSpPr>
        <p:spPr/>
        <p:txBody>
          <a:bodyPr/>
          <a:lstStyle/>
          <a:p>
            <a:pPr>
              <a:defRPr/>
            </a:pPr>
            <a:r>
              <a:rPr lang="en-NZ" dirty="0"/>
              <a:t>&gt;&gt;MARKETING</a:t>
            </a:r>
          </a:p>
        </p:txBody>
      </p:sp>
      <p:sp>
        <p:nvSpPr>
          <p:cNvPr id="9" name="Rectangle 8"/>
          <p:cNvSpPr/>
          <p:nvPr/>
        </p:nvSpPr>
        <p:spPr>
          <a:xfrm>
            <a:off x="586597" y="5926352"/>
            <a:ext cx="5124090"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On a scale of 0 to 10, how would you rate the Unitec enrolment process overall?</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660 | 340 | 622 | 279 | 586 | 470 | 542 | 339</a:t>
            </a:r>
          </a:p>
        </p:txBody>
      </p:sp>
      <p:grpSp>
        <p:nvGrpSpPr>
          <p:cNvPr id="10" name="Group 9"/>
          <p:cNvGrpSpPr/>
          <p:nvPr/>
        </p:nvGrpSpPr>
        <p:grpSpPr>
          <a:xfrm>
            <a:off x="7181491" y="5965075"/>
            <a:ext cx="1720975" cy="269294"/>
            <a:chOff x="7724955" y="5863141"/>
            <a:chExt cx="1720975" cy="269294"/>
          </a:xfrm>
        </p:grpSpPr>
        <p:sp>
          <p:nvSpPr>
            <p:cNvPr id="11" name="Isosceles Triangle 1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0" name="Rectangle 19"/>
          <p:cNvSpPr/>
          <p:nvPr/>
        </p:nvSpPr>
        <p:spPr>
          <a:xfrm>
            <a:off x="4649638" y="1682151"/>
            <a:ext cx="3967826" cy="198000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“Good communication throughout the process and kept me updated.”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“My enrolment process was easy. Didn't take long.”</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was well informed and provided regular and positive support.”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“Reasonably easy to apply but email replies from staff were sometimes slow and not clear. Website to apply was not working for awhile.”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it wasn't too hard and pretty straight forward.”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“Because Unitec continuously sends follow up emails to help if you have any problems.”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“Communication is a big thing for me and that's exactly what I got so thank you.”</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was fast and easy and they got back to me in no time.”</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4649638" y="3690054"/>
            <a:ext cx="3967826" cy="21600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“Spent 2 weeks waiting for a response. Wasn't enrolled properly so wasn't emailed about opening day or class enrolment. Wasn't told where classes where.”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communication via email with the administrator was not the best in terms of timely responses. However my enrolment was being processed during level 4/3 COVID-19 lockdown so it’s understandable. The online portal was easy to use and attach info.”</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was a lot of confusion for my individual enrolment process.”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“That was confusing along the way, the initial applying was straightforward but then from there it got confusing.”</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was good, but somewhat confusing at times. When I needed help through email, sometimes my emails were replied very late (2-3)weeks and some were not replied at all.”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process seemed to take a long time.”</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8" name="Content Placeholder 25"/>
          <p:cNvGraphicFramePr>
            <a:graphicFrameLocks/>
          </p:cNvGraphicFramePr>
          <p:nvPr>
            <p:extLst>
              <p:ext uri="{D42A27DB-BD31-4B8C-83A1-F6EECF244321}">
                <p14:modId xmlns:p14="http://schemas.microsoft.com/office/powerpoint/2010/main" val="3584204402"/>
              </p:ext>
            </p:extLst>
          </p:nvPr>
        </p:nvGraphicFramePr>
        <p:xfrm>
          <a:off x="527050" y="2122098"/>
          <a:ext cx="4122738" cy="3696090"/>
        </p:xfrm>
        <a:graphic>
          <a:graphicData uri="http://schemas.openxmlformats.org/drawingml/2006/chart">
            <c:chart xmlns:c="http://schemas.openxmlformats.org/drawingml/2006/chart" xmlns:r="http://schemas.openxmlformats.org/officeDocument/2006/relationships" r:id="rId2"/>
          </a:graphicData>
        </a:graphic>
      </p:graphicFrame>
      <p:sp>
        <p:nvSpPr>
          <p:cNvPr id="29" name="Isosceles Triangle 28"/>
          <p:cNvSpPr/>
          <p:nvPr/>
        </p:nvSpPr>
        <p:spPr>
          <a:xfrm>
            <a:off x="2906556" y="345722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Isosceles Triangle 29"/>
          <p:cNvSpPr/>
          <p:nvPr/>
        </p:nvSpPr>
        <p:spPr>
          <a:xfrm>
            <a:off x="1483215" y="3612288"/>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p:cNvSpPr/>
          <p:nvPr/>
        </p:nvSpPr>
        <p:spPr>
          <a:xfrm>
            <a:off x="3883339" y="3157962"/>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568AA13-391B-4535-97BA-8F9A5B5F8305}"/>
              </a:ext>
            </a:extLst>
          </p:cNvPr>
          <p:cNvSpPr>
            <a:spLocks noGrp="1"/>
          </p:cNvSpPr>
          <p:nvPr>
            <p:ph type="title"/>
          </p:nvPr>
        </p:nvSpPr>
        <p:spPr/>
        <p:txBody>
          <a:bodyPr/>
          <a:lstStyle/>
          <a:p>
            <a:r>
              <a:rPr lang="en-NZ" dirty="0"/>
              <a:t>The fantastic gains made last semester have been maintained, but further improvements can be made regarding timeliness</a:t>
            </a:r>
          </a:p>
        </p:txBody>
      </p:sp>
    </p:spTree>
    <p:extLst>
      <p:ext uri="{BB962C8B-B14F-4D97-AF65-F5344CB8AC3E}">
        <p14:creationId xmlns:p14="http://schemas.microsoft.com/office/powerpoint/2010/main" val="2188032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123872070"/>
              </p:ext>
            </p:extLst>
          </p:nvPr>
        </p:nvGraphicFramePr>
        <p:xfrm>
          <a:off x="527051" y="1709736"/>
          <a:ext cx="2750988" cy="1689071"/>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29" name="Rectangle 28"/>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 about the enrolment process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269 | 561 | 454 | 524 | 319</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received an invoice after my enrolment was confirmed’ not shown as such a low impact driver</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30" name="Group 29"/>
          <p:cNvGrpSpPr/>
          <p:nvPr/>
        </p:nvGrpSpPr>
        <p:grpSpPr>
          <a:xfrm>
            <a:off x="7181491" y="5965075"/>
            <a:ext cx="1720975" cy="269294"/>
            <a:chOff x="7724955" y="5863141"/>
            <a:chExt cx="1720975" cy="269294"/>
          </a:xfrm>
        </p:grpSpPr>
        <p:sp>
          <p:nvSpPr>
            <p:cNvPr id="31" name="Isosceles Triangle 30"/>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Isosceles Triangle 31"/>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graphicFrame>
        <p:nvGraphicFramePr>
          <p:cNvPr id="37" name="Content Placeholder 8"/>
          <p:cNvGraphicFramePr>
            <a:graphicFrameLocks/>
          </p:cNvGraphicFramePr>
          <p:nvPr>
            <p:extLst>
              <p:ext uri="{D42A27DB-BD31-4B8C-83A1-F6EECF244321}">
                <p14:modId xmlns:p14="http://schemas.microsoft.com/office/powerpoint/2010/main" val="187608422"/>
              </p:ext>
            </p:extLst>
          </p:nvPr>
        </p:nvGraphicFramePr>
        <p:xfrm>
          <a:off x="5866477" y="3614039"/>
          <a:ext cx="2750988" cy="16890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9" name="Content Placeholder 8"/>
          <p:cNvGraphicFramePr>
            <a:graphicFrameLocks/>
          </p:cNvGraphicFramePr>
          <p:nvPr>
            <p:extLst>
              <p:ext uri="{D42A27DB-BD31-4B8C-83A1-F6EECF244321}">
                <p14:modId xmlns:p14="http://schemas.microsoft.com/office/powerpoint/2010/main" val="3033523426"/>
              </p:ext>
            </p:extLst>
          </p:nvPr>
        </p:nvGraphicFramePr>
        <p:xfrm>
          <a:off x="5866477" y="1709736"/>
          <a:ext cx="2750988" cy="16890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0" name="Content Placeholder 8"/>
          <p:cNvGraphicFramePr>
            <a:graphicFrameLocks/>
          </p:cNvGraphicFramePr>
          <p:nvPr>
            <p:extLst>
              <p:ext uri="{D42A27DB-BD31-4B8C-83A1-F6EECF244321}">
                <p14:modId xmlns:p14="http://schemas.microsoft.com/office/powerpoint/2010/main" val="3645815282"/>
              </p:ext>
            </p:extLst>
          </p:nvPr>
        </p:nvGraphicFramePr>
        <p:xfrm>
          <a:off x="3196764" y="1709736"/>
          <a:ext cx="2750988" cy="16890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Content Placeholder 8"/>
          <p:cNvGraphicFramePr>
            <a:graphicFrameLocks/>
          </p:cNvGraphicFramePr>
          <p:nvPr>
            <p:extLst>
              <p:ext uri="{D42A27DB-BD31-4B8C-83A1-F6EECF244321}">
                <p14:modId xmlns:p14="http://schemas.microsoft.com/office/powerpoint/2010/main" val="1991768326"/>
              </p:ext>
            </p:extLst>
          </p:nvPr>
        </p:nvGraphicFramePr>
        <p:xfrm>
          <a:off x="3196764" y="3614039"/>
          <a:ext cx="2750988" cy="16890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2" name="Content Placeholder 8"/>
          <p:cNvGraphicFramePr>
            <a:graphicFrameLocks/>
          </p:cNvGraphicFramePr>
          <p:nvPr>
            <p:extLst>
              <p:ext uri="{D42A27DB-BD31-4B8C-83A1-F6EECF244321}">
                <p14:modId xmlns:p14="http://schemas.microsoft.com/office/powerpoint/2010/main" val="4256929502"/>
              </p:ext>
            </p:extLst>
          </p:nvPr>
        </p:nvGraphicFramePr>
        <p:xfrm>
          <a:off x="527051" y="3614039"/>
          <a:ext cx="2750988" cy="1689071"/>
        </p:xfrm>
        <a:graphic>
          <a:graphicData uri="http://schemas.openxmlformats.org/drawingml/2006/chart">
            <c:chart xmlns:c="http://schemas.openxmlformats.org/drawingml/2006/chart" xmlns:r="http://schemas.openxmlformats.org/officeDocument/2006/relationships" r:id="rId7"/>
          </a:graphicData>
        </a:graphic>
      </p:graphicFrame>
      <p:grpSp>
        <p:nvGrpSpPr>
          <p:cNvPr id="43" name="Group 42"/>
          <p:cNvGrpSpPr/>
          <p:nvPr/>
        </p:nvGrpSpPr>
        <p:grpSpPr>
          <a:xfrm>
            <a:off x="1146934" y="5473816"/>
            <a:ext cx="6850133" cy="138499"/>
            <a:chOff x="996968" y="5353051"/>
            <a:chExt cx="6850133" cy="138499"/>
          </a:xfrm>
        </p:grpSpPr>
        <p:sp>
          <p:nvSpPr>
            <p:cNvPr id="44" name="Rectangle 98"/>
            <p:cNvSpPr>
              <a:spLocks noChangeArrowheads="1"/>
            </p:cNvSpPr>
            <p:nvPr/>
          </p:nvSpPr>
          <p:spPr bwMode="auto">
            <a:xfrm>
              <a:off x="996968" y="5392738"/>
              <a:ext cx="71438"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45" name="Rectangle 99"/>
            <p:cNvSpPr>
              <a:spLocks noChangeArrowheads="1"/>
            </p:cNvSpPr>
            <p:nvPr/>
          </p:nvSpPr>
          <p:spPr bwMode="auto">
            <a:xfrm>
              <a:off x="1098568" y="5353051"/>
              <a:ext cx="102431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disagree</a:t>
              </a:r>
              <a:endParaRPr kumimoji="0" lang="en-US" altLang="en-US" sz="900" b="0" i="0" u="none" strike="noStrike" cap="none" normalizeH="0" baseline="0" dirty="0">
                <a:ln>
                  <a:noFill/>
                </a:ln>
                <a:solidFill>
                  <a:schemeClr val="tx1"/>
                </a:solidFill>
                <a:effectLst/>
              </a:endParaRPr>
            </a:p>
          </p:txBody>
        </p:sp>
        <p:sp>
          <p:nvSpPr>
            <p:cNvPr id="46" name="Rectangle 100"/>
            <p:cNvSpPr>
              <a:spLocks noChangeArrowheads="1"/>
            </p:cNvSpPr>
            <p:nvPr/>
          </p:nvSpPr>
          <p:spPr bwMode="auto">
            <a:xfrm>
              <a:off x="2308761" y="5392738"/>
              <a:ext cx="71438" cy="71438"/>
            </a:xfrm>
            <a:prstGeom prst="rect">
              <a:avLst/>
            </a:prstGeom>
            <a:solidFill>
              <a:srgbClr val="FD62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47" name="Rectangle 101"/>
            <p:cNvSpPr>
              <a:spLocks noChangeArrowheads="1"/>
            </p:cNvSpPr>
            <p:nvPr/>
          </p:nvSpPr>
          <p:spPr bwMode="auto">
            <a:xfrm>
              <a:off x="2411948" y="5353051"/>
              <a:ext cx="11461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 disagree</a:t>
              </a:r>
              <a:endParaRPr kumimoji="0" lang="en-US" altLang="en-US" sz="900" b="0" i="0" u="none" strike="noStrike" cap="none" normalizeH="0" baseline="0" dirty="0">
                <a:ln>
                  <a:noFill/>
                </a:ln>
                <a:solidFill>
                  <a:schemeClr val="tx1"/>
                </a:solidFill>
                <a:effectLst/>
              </a:endParaRPr>
            </a:p>
          </p:txBody>
        </p:sp>
        <p:sp>
          <p:nvSpPr>
            <p:cNvPr id="48" name="Rectangle 102"/>
            <p:cNvSpPr>
              <a:spLocks noChangeArrowheads="1"/>
            </p:cNvSpPr>
            <p:nvPr/>
          </p:nvSpPr>
          <p:spPr bwMode="auto">
            <a:xfrm>
              <a:off x="3738563" y="5392738"/>
              <a:ext cx="71438" cy="714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49" name="Rectangle 103"/>
            <p:cNvSpPr>
              <a:spLocks noChangeArrowheads="1"/>
            </p:cNvSpPr>
            <p:nvPr/>
          </p:nvSpPr>
          <p:spPr bwMode="auto">
            <a:xfrm>
              <a:off x="3838576" y="5353051"/>
              <a:ext cx="15613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Neither agree nor disagree</a:t>
              </a:r>
              <a:endParaRPr kumimoji="0" lang="en-US" altLang="en-US" sz="900" b="0" i="0" u="none" strike="noStrike" cap="none" normalizeH="0" baseline="0" dirty="0">
                <a:ln>
                  <a:noFill/>
                </a:ln>
                <a:solidFill>
                  <a:schemeClr val="tx1"/>
                </a:solidFill>
                <a:effectLst/>
              </a:endParaRPr>
            </a:p>
          </p:txBody>
        </p:sp>
        <p:sp>
          <p:nvSpPr>
            <p:cNvPr id="50" name="Rectangle 104"/>
            <p:cNvSpPr>
              <a:spLocks noChangeArrowheads="1"/>
            </p:cNvSpPr>
            <p:nvPr/>
          </p:nvSpPr>
          <p:spPr bwMode="auto">
            <a:xfrm>
              <a:off x="5637463" y="5392738"/>
              <a:ext cx="61913" cy="71438"/>
            </a:xfrm>
            <a:prstGeom prst="rect">
              <a:avLst/>
            </a:prstGeom>
            <a:solidFill>
              <a:srgbClr val="77BD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51" name="Rectangle 105"/>
            <p:cNvSpPr>
              <a:spLocks noChangeArrowheads="1"/>
            </p:cNvSpPr>
            <p:nvPr/>
          </p:nvSpPr>
          <p:spPr bwMode="auto">
            <a:xfrm>
              <a:off x="5732713" y="5353051"/>
              <a:ext cx="9810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Somewhat</a:t>
              </a:r>
              <a:r>
                <a:rPr kumimoji="0" lang="en-US" altLang="en-US" sz="900" b="0" i="0" u="none" strike="noStrike" cap="none" normalizeH="0" dirty="0">
                  <a:ln>
                    <a:noFill/>
                  </a:ln>
                  <a:solidFill>
                    <a:srgbClr val="404040"/>
                  </a:solidFill>
                  <a:effectLst/>
                  <a:latin typeface="Verdana" panose="020B0604030504040204" pitchFamily="34" charset="0"/>
                </a:rPr>
                <a:t> agree</a:t>
              </a:r>
              <a:endParaRPr kumimoji="0" lang="en-US" altLang="en-US" sz="900" b="0" i="0" u="none" strike="noStrike" cap="none" normalizeH="0" baseline="0" dirty="0">
                <a:ln>
                  <a:noFill/>
                </a:ln>
                <a:solidFill>
                  <a:schemeClr val="tx1"/>
                </a:solidFill>
                <a:effectLst/>
              </a:endParaRPr>
            </a:p>
          </p:txBody>
        </p:sp>
        <p:sp>
          <p:nvSpPr>
            <p:cNvPr id="52" name="Rectangle 106"/>
            <p:cNvSpPr>
              <a:spLocks noChangeArrowheads="1"/>
            </p:cNvSpPr>
            <p:nvPr/>
          </p:nvSpPr>
          <p:spPr bwMode="auto">
            <a:xfrm>
              <a:off x="6883116" y="5392738"/>
              <a:ext cx="71438" cy="71438"/>
            </a:xfrm>
            <a:prstGeom prst="rect">
              <a:avLst/>
            </a:prstGeom>
            <a:solidFill>
              <a:srgbClr val="188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sz="900"/>
            </a:p>
          </p:txBody>
        </p:sp>
        <p:sp>
          <p:nvSpPr>
            <p:cNvPr id="53" name="Rectangle 107"/>
            <p:cNvSpPr>
              <a:spLocks noChangeArrowheads="1"/>
            </p:cNvSpPr>
            <p:nvPr/>
          </p:nvSpPr>
          <p:spPr bwMode="auto">
            <a:xfrm>
              <a:off x="6987891" y="5353051"/>
              <a:ext cx="859210"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04040"/>
                  </a:solidFill>
                  <a:effectLst/>
                  <a:latin typeface="Verdana" panose="020B0604030504040204" pitchFamily="34" charset="0"/>
                </a:rPr>
                <a:t>Strongly agree</a:t>
              </a:r>
              <a:endParaRPr kumimoji="0" lang="en-US" altLang="en-US" sz="900" b="0" i="0" u="none" strike="noStrike" cap="none" normalizeH="0" baseline="0" dirty="0">
                <a:ln>
                  <a:noFill/>
                </a:ln>
                <a:solidFill>
                  <a:schemeClr val="tx1"/>
                </a:solidFill>
                <a:effectLst/>
              </a:endParaRPr>
            </a:p>
          </p:txBody>
        </p:sp>
      </p:grpSp>
      <p:sp>
        <p:nvSpPr>
          <p:cNvPr id="54" name="Isosceles Triangle 53"/>
          <p:cNvSpPr/>
          <p:nvPr/>
        </p:nvSpPr>
        <p:spPr>
          <a:xfrm>
            <a:off x="1512145" y="2304600"/>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Isosceles Triangle 54"/>
          <p:cNvSpPr/>
          <p:nvPr/>
        </p:nvSpPr>
        <p:spPr>
          <a:xfrm>
            <a:off x="4175995" y="413641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Isosceles Triangle 55"/>
          <p:cNvSpPr/>
          <p:nvPr/>
        </p:nvSpPr>
        <p:spPr>
          <a:xfrm>
            <a:off x="6853807" y="414573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Isosceles Triangle 56"/>
          <p:cNvSpPr/>
          <p:nvPr/>
        </p:nvSpPr>
        <p:spPr>
          <a:xfrm rot="10800000">
            <a:off x="6862119" y="4874242"/>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Isosceles Triangle 57"/>
          <p:cNvSpPr/>
          <p:nvPr/>
        </p:nvSpPr>
        <p:spPr>
          <a:xfrm rot="10800000">
            <a:off x="1512145" y="2990797"/>
            <a:ext cx="146649" cy="126422"/>
          </a:xfrm>
          <a:prstGeom prst="triangle">
            <a:avLst/>
          </a:prstGeom>
          <a:solidFill>
            <a:srgbClr val="FF000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NZ" dirty="0"/>
              <a:t>The enrolment process continues to improve on most metrics</a:t>
            </a:r>
          </a:p>
        </p:txBody>
      </p:sp>
      <p:sp>
        <p:nvSpPr>
          <p:cNvPr id="34" name="Isosceles Triangle 33">
            <a:extLst>
              <a:ext uri="{FF2B5EF4-FFF2-40B4-BE49-F238E27FC236}">
                <a16:creationId xmlns:a16="http://schemas.microsoft.com/office/drawing/2014/main" id="{43D3D5FB-6369-4A72-AC61-BCAAEEF72F7B}"/>
              </a:ext>
            </a:extLst>
          </p:cNvPr>
          <p:cNvSpPr/>
          <p:nvPr/>
        </p:nvSpPr>
        <p:spPr>
          <a:xfrm>
            <a:off x="5671736" y="2339436"/>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854911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537" y="1710055"/>
            <a:ext cx="8090927" cy="4107359"/>
          </a:xfrm>
        </p:spPr>
        <p:txBody>
          <a:bodyPr/>
          <a:lstStyle/>
          <a:p>
            <a:r>
              <a:rPr lang="en-NZ" sz="1600" dirty="0">
                <a:solidFill>
                  <a:srgbClr val="373737"/>
                </a:solidFill>
              </a:rPr>
              <a:t>Satisfaction with international agents</a:t>
            </a:r>
          </a:p>
        </p:txBody>
      </p:sp>
      <p:sp>
        <p:nvSpPr>
          <p:cNvPr id="3" name="Footer Placeholder 2"/>
          <p:cNvSpPr>
            <a:spLocks noGrp="1"/>
          </p:cNvSpPr>
          <p:nvPr>
            <p:ph type="ftr" sz="quarter" idx="11"/>
          </p:nvPr>
        </p:nvSpPr>
        <p:spPr/>
        <p:txBody>
          <a:bodyPr/>
          <a:lstStyle/>
          <a:p>
            <a:pPr>
              <a:defRPr/>
            </a:pPr>
            <a:r>
              <a:rPr lang="en-US" dirty="0"/>
              <a:t>&gt;&gt;MARKETING</a:t>
            </a:r>
          </a:p>
        </p:txBody>
      </p:sp>
      <p:grpSp>
        <p:nvGrpSpPr>
          <p:cNvPr id="7" name="Group 6">
            <a:extLst>
              <a:ext uri="{FF2B5EF4-FFF2-40B4-BE49-F238E27FC236}">
                <a16:creationId xmlns:a16="http://schemas.microsoft.com/office/drawing/2014/main" id="{B2F60519-2624-4521-ACF0-A442B40CDB2A}"/>
              </a:ext>
            </a:extLst>
          </p:cNvPr>
          <p:cNvGrpSpPr/>
          <p:nvPr/>
        </p:nvGrpSpPr>
        <p:grpSpPr>
          <a:xfrm>
            <a:off x="1321639" y="3564954"/>
            <a:ext cx="2818364" cy="992038"/>
            <a:chOff x="1321639" y="3564954"/>
            <a:chExt cx="2818364" cy="992038"/>
          </a:xfrm>
        </p:grpSpPr>
        <p:sp>
          <p:nvSpPr>
            <p:cNvPr id="9" name="5-Point Star 8"/>
            <p:cNvSpPr/>
            <p:nvPr/>
          </p:nvSpPr>
          <p:spPr>
            <a:xfrm>
              <a:off x="1321639" y="3779808"/>
              <a:ext cx="443268" cy="443268"/>
            </a:xfrm>
            <a:prstGeom prst="star5">
              <a:avLst/>
            </a:prstGeom>
            <a:solidFill>
              <a:srgbClr val="FFC000"/>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5-Point Star 9"/>
            <p:cNvSpPr/>
            <p:nvPr/>
          </p:nvSpPr>
          <p:spPr>
            <a:xfrm>
              <a:off x="1862125" y="3779808"/>
              <a:ext cx="443268" cy="443268"/>
            </a:xfrm>
            <a:prstGeom prst="star5">
              <a:avLst/>
            </a:prstGeom>
            <a:solidFill>
              <a:srgbClr val="FFC000"/>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1" name="5-Point Star 10"/>
            <p:cNvSpPr/>
            <p:nvPr/>
          </p:nvSpPr>
          <p:spPr>
            <a:xfrm>
              <a:off x="2402611" y="3779808"/>
              <a:ext cx="443268" cy="443268"/>
            </a:xfrm>
            <a:prstGeom prst="star5">
              <a:avLst/>
            </a:prstGeom>
            <a:solidFill>
              <a:srgbClr val="FFC000"/>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5-Point Star 11"/>
            <p:cNvSpPr/>
            <p:nvPr/>
          </p:nvSpPr>
          <p:spPr>
            <a:xfrm>
              <a:off x="2948003" y="3779808"/>
              <a:ext cx="443268" cy="443268"/>
            </a:xfrm>
            <a:prstGeom prst="star5">
              <a:avLst/>
            </a:prstGeom>
            <a:solidFill>
              <a:srgbClr val="FFC000"/>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5-Point Star 12"/>
            <p:cNvSpPr/>
            <p:nvPr/>
          </p:nvSpPr>
          <p:spPr>
            <a:xfrm>
              <a:off x="3488489" y="3779808"/>
              <a:ext cx="443268" cy="443268"/>
            </a:xfrm>
            <a:prstGeom prst="star5">
              <a:avLst/>
            </a:prstGeom>
            <a:solidFill>
              <a:srgbClr val="FFC000"/>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4" name="Rectangle 13"/>
            <p:cNvSpPr/>
            <p:nvPr/>
          </p:nvSpPr>
          <p:spPr>
            <a:xfrm>
              <a:off x="3238500" y="3564954"/>
              <a:ext cx="901503" cy="992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pSp>
      <p:sp>
        <p:nvSpPr>
          <p:cNvPr id="21" name="Rectangle 20"/>
          <p:cNvSpPr/>
          <p:nvPr/>
        </p:nvSpPr>
        <p:spPr>
          <a:xfrm>
            <a:off x="1704128" y="2751454"/>
            <a:ext cx="1840233" cy="73324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4400" b="1" dirty="0">
                <a:solidFill>
                  <a:srgbClr val="2F7E1D"/>
                </a:solidFill>
                <a:latin typeface="Verdana" panose="020B0604030504040204" pitchFamily="34" charset="0"/>
                <a:ea typeface="Verdana" panose="020B0604030504040204" pitchFamily="34" charset="0"/>
                <a:cs typeface="Verdana" panose="020B0604030504040204" pitchFamily="34" charset="0"/>
              </a:rPr>
              <a:t>3.7</a:t>
            </a:r>
            <a:r>
              <a:rPr lang="en-NZ" sz="2000" b="1" dirty="0">
                <a:solidFill>
                  <a:srgbClr val="2F7E1D"/>
                </a:solidFill>
                <a:latin typeface="Verdana" panose="020B0604030504040204" pitchFamily="34" charset="0"/>
                <a:ea typeface="Verdana" panose="020B0604030504040204" pitchFamily="34" charset="0"/>
                <a:cs typeface="Verdana" panose="020B0604030504040204" pitchFamily="34" charset="0"/>
              </a:rPr>
              <a:t>/5</a:t>
            </a:r>
            <a:endParaRPr lang="en-NZ" sz="4400" b="1" dirty="0">
              <a:solidFill>
                <a:srgbClr val="2F7E1D"/>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27" name="Chart 26"/>
          <p:cNvGraphicFramePr/>
          <p:nvPr>
            <p:extLst>
              <p:ext uri="{D42A27DB-BD31-4B8C-83A1-F6EECF244321}">
                <p14:modId xmlns:p14="http://schemas.microsoft.com/office/powerpoint/2010/main" val="606642600"/>
              </p:ext>
            </p:extLst>
          </p:nvPr>
        </p:nvGraphicFramePr>
        <p:xfrm>
          <a:off x="666915" y="4200065"/>
          <a:ext cx="3914611" cy="1698047"/>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p:cNvSpPr/>
          <p:nvPr/>
        </p:nvSpPr>
        <p:spPr>
          <a:xfrm>
            <a:off x="522824" y="5889576"/>
            <a:ext cx="8094641" cy="4572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Our records show that you used the services of an agent when applying to study with Unitec. Overall, how satisfied were you with the services of the agent?</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61</a:t>
            </a:r>
          </a:p>
        </p:txBody>
      </p:sp>
      <p:sp>
        <p:nvSpPr>
          <p:cNvPr id="6" name="Title 5">
            <a:extLst>
              <a:ext uri="{FF2B5EF4-FFF2-40B4-BE49-F238E27FC236}">
                <a16:creationId xmlns:a16="http://schemas.microsoft.com/office/drawing/2014/main" id="{7AAEB1D5-850A-4183-8048-993CC0A3B3D1}"/>
              </a:ext>
            </a:extLst>
          </p:cNvPr>
          <p:cNvSpPr>
            <a:spLocks noGrp="1"/>
          </p:cNvSpPr>
          <p:nvPr>
            <p:ph type="title"/>
          </p:nvPr>
        </p:nvSpPr>
        <p:spPr/>
        <p:txBody>
          <a:bodyPr/>
          <a:lstStyle/>
          <a:p>
            <a:r>
              <a:rPr lang="en-NZ" dirty="0"/>
              <a:t>Student satisfaction with international agents can be considered moderate</a:t>
            </a:r>
          </a:p>
        </p:txBody>
      </p:sp>
      <p:sp>
        <p:nvSpPr>
          <p:cNvPr id="17" name="Rectangle 16">
            <a:extLst>
              <a:ext uri="{FF2B5EF4-FFF2-40B4-BE49-F238E27FC236}">
                <a16:creationId xmlns:a16="http://schemas.microsoft.com/office/drawing/2014/main" id="{1E2D95DA-78A1-44C8-9853-48BC83011CBD}"/>
              </a:ext>
            </a:extLst>
          </p:cNvPr>
          <p:cNvSpPr/>
          <p:nvPr/>
        </p:nvSpPr>
        <p:spPr>
          <a:xfrm>
            <a:off x="4649638" y="1682151"/>
            <a:ext cx="3967826" cy="1935741"/>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“Helpful in making the right decisions on the subject of study and the selection of the college.”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“They handled it very well. The best agents ever. Starting from my enrolment to immigration. They did everything they could.”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information of and interactive session with, the fellow students who were joining the same course from our local community, prior to reaching New Zealand was extremely helpful.”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agent is more familiar with the situation of the school and can provide a better introduction and help before I make a choice.”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“Response was quick, very supportive.”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replies were very fast from Unitec so that helps me a lot and I like that the most.”</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a:extLst>
              <a:ext uri="{FF2B5EF4-FFF2-40B4-BE49-F238E27FC236}">
                <a16:creationId xmlns:a16="http://schemas.microsoft.com/office/drawing/2014/main" id="{D1FC8389-4107-42F9-8B7F-A575FBD55F46}"/>
              </a:ext>
            </a:extLst>
          </p:cNvPr>
          <p:cNvSpPr/>
          <p:nvPr/>
        </p:nvSpPr>
        <p:spPr>
          <a:xfrm>
            <a:off x="4649638" y="3663927"/>
            <a:ext cx="3967826" cy="21600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“Website with the information panel would be useful so you don't have to poke them every week for an update.”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practically did everything by myself.”</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had to solve most of the questions by myself, it would be great if an agent participated more.”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“They did take a while to reply, but it doesn't matter as they were very busy at the time.”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“He was a little slow at times, when I believed he was travelling. I think there should be a handover process when agents travel. But the experience was mainly positive.”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“More communication post visa approval and arrival.”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cost of using service is considered high and they require a lot of paperwork.”</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4150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11" name="Rectangle 10"/>
          <p:cNvSpPr/>
          <p:nvPr/>
        </p:nvSpPr>
        <p:spPr>
          <a:xfrm>
            <a:off x="1300498" y="1690095"/>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Enrolment satisfaction has been maintained at the high level achieved last semester, with almost all individual metrics increasing – most notably around the ease of the process</a:t>
            </a:r>
          </a:p>
        </p:txBody>
      </p:sp>
      <p:sp>
        <p:nvSpPr>
          <p:cNvPr id="12" name="Rectangle 11"/>
          <p:cNvSpPr/>
          <p:nvPr/>
        </p:nvSpPr>
        <p:spPr>
          <a:xfrm>
            <a:off x="1300497" y="2542250"/>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While the enrolment process continues to improve, there are still pockets where improvement can be further progressed, mainly around ensuring the whole process is as quick as possible</a:t>
            </a:r>
          </a:p>
        </p:txBody>
      </p:sp>
      <p:sp>
        <p:nvSpPr>
          <p:cNvPr id="3" name="Title 2"/>
          <p:cNvSpPr>
            <a:spLocks noGrp="1"/>
          </p:cNvSpPr>
          <p:nvPr>
            <p:ph type="title"/>
          </p:nvPr>
        </p:nvSpPr>
        <p:spPr/>
        <p:txBody>
          <a:bodyPr/>
          <a:lstStyle/>
          <a:p>
            <a:r>
              <a:rPr lang="en-NZ" dirty="0"/>
              <a:t>Summary of key findings about recruitment and enrolment experience</a:t>
            </a:r>
          </a:p>
        </p:txBody>
      </p:sp>
      <p:sp>
        <p:nvSpPr>
          <p:cNvPr id="9" name="Oval 8"/>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10" name="Rectangle 9"/>
          <p:cNvSpPr/>
          <p:nvPr/>
        </p:nvSpPr>
        <p:spPr>
          <a:xfrm>
            <a:off x="1300498" y="3286683"/>
            <a:ext cx="7316967" cy="954107"/>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Our main competitors are universities, so that needs to be considered when talking about our point of difference; we should be focusing on our effective way of learning that supports students: being friendly &amp; approachable, and blending theory and practicum together – our students are advocates of this</a:t>
            </a:r>
          </a:p>
        </p:txBody>
      </p:sp>
      <p:sp>
        <p:nvSpPr>
          <p:cNvPr id="14" name="Oval 13">
            <a:extLst>
              <a:ext uri="{FF2B5EF4-FFF2-40B4-BE49-F238E27FC236}">
                <a16:creationId xmlns:a16="http://schemas.microsoft.com/office/drawing/2014/main" id="{067889F0-D65A-4D1A-917D-F2E14C2A45DF}"/>
              </a:ext>
            </a:extLst>
          </p:cNvPr>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5" name="Rectangle 14">
            <a:extLst>
              <a:ext uri="{FF2B5EF4-FFF2-40B4-BE49-F238E27FC236}">
                <a16:creationId xmlns:a16="http://schemas.microsoft.com/office/drawing/2014/main" id="{3CC02B43-039D-4204-896A-85642315DE36}"/>
              </a:ext>
            </a:extLst>
          </p:cNvPr>
          <p:cNvSpPr/>
          <p:nvPr/>
        </p:nvSpPr>
        <p:spPr>
          <a:xfrm>
            <a:off x="1300498" y="4246558"/>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Remembering that Unitec is not a destination, but is rather a stepping stone for a student on the way to their goal is essential when considering marketing messages too</a:t>
            </a:r>
          </a:p>
        </p:txBody>
      </p:sp>
    </p:spTree>
    <p:extLst>
      <p:ext uri="{BB962C8B-B14F-4D97-AF65-F5344CB8AC3E}">
        <p14:creationId xmlns:p14="http://schemas.microsoft.com/office/powerpoint/2010/main" val="623138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Learner retention and Support</a:t>
            </a:r>
          </a:p>
        </p:txBody>
      </p:sp>
      <p:sp>
        <p:nvSpPr>
          <p:cNvPr id="6" name="Text Placeholder 5"/>
          <p:cNvSpPr>
            <a:spLocks noGrp="1"/>
          </p:cNvSpPr>
          <p:nvPr>
            <p:ph type="body" idx="1"/>
          </p:nvPr>
        </p:nvSpPr>
        <p:spPr/>
        <p:txBody>
          <a:bodyPr/>
          <a:lstStyle/>
          <a:p>
            <a:r>
              <a:rPr lang="en-NZ" dirty="0"/>
              <a:t>06.</a:t>
            </a:r>
          </a:p>
        </p:txBody>
      </p:sp>
    </p:spTree>
    <p:extLst>
      <p:ext uri="{BB962C8B-B14F-4D97-AF65-F5344CB8AC3E}">
        <p14:creationId xmlns:p14="http://schemas.microsoft.com/office/powerpoint/2010/main" val="1541363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27050" y="2209896"/>
            <a:ext cx="8090415" cy="585555"/>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7" name="Content Placeholder 6"/>
          <p:cNvGraphicFramePr>
            <a:graphicFrameLocks noGrp="1"/>
          </p:cNvGraphicFramePr>
          <p:nvPr>
            <p:ph idx="1"/>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pPr>
              <a:defRPr/>
            </a:pPr>
            <a:r>
              <a:rPr lang="en-NZ" dirty="0"/>
              <a:t>&gt;&gt;MARKETING</a:t>
            </a:r>
          </a:p>
        </p:txBody>
      </p:sp>
      <p:sp>
        <p:nvSpPr>
          <p:cNvPr id="14" name="Rectangle 13"/>
          <p:cNvSpPr/>
          <p:nvPr/>
        </p:nvSpPr>
        <p:spPr>
          <a:xfrm>
            <a:off x="586596" y="5926352"/>
            <a:ext cx="617996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much you agree or disagree with each of the following statements about the study experience at Unitec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885 – 889 (n=210 Māori/Pacific students)</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8" name="Group 7"/>
          <p:cNvGrpSpPr/>
          <p:nvPr/>
        </p:nvGrpSpPr>
        <p:grpSpPr>
          <a:xfrm>
            <a:off x="7181491" y="5965075"/>
            <a:ext cx="1720975" cy="269294"/>
            <a:chOff x="7724955" y="5863141"/>
            <a:chExt cx="1720975" cy="269294"/>
          </a:xfrm>
        </p:grpSpPr>
        <p:sp>
          <p:nvSpPr>
            <p:cNvPr id="10" name="Isosceles Triangle 9"/>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previous period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 name="Title 4">
            <a:extLst>
              <a:ext uri="{FF2B5EF4-FFF2-40B4-BE49-F238E27FC236}">
                <a16:creationId xmlns:a16="http://schemas.microsoft.com/office/drawing/2014/main" id="{DE4EFF9B-0614-43A4-8616-AF6E1385912B}"/>
              </a:ext>
            </a:extLst>
          </p:cNvPr>
          <p:cNvSpPr>
            <a:spLocks noGrp="1"/>
          </p:cNvSpPr>
          <p:nvPr>
            <p:ph type="title"/>
          </p:nvPr>
        </p:nvSpPr>
        <p:spPr/>
        <p:txBody>
          <a:bodyPr/>
          <a:lstStyle/>
          <a:p>
            <a:r>
              <a:rPr lang="en-NZ" dirty="0"/>
              <a:t>Consistent with the earlier reported study experience statements, I See Me metrics have also seen a lift this semester</a:t>
            </a:r>
          </a:p>
        </p:txBody>
      </p:sp>
      <p:graphicFrame>
        <p:nvGraphicFramePr>
          <p:cNvPr id="17" name="Table 16">
            <a:extLst>
              <a:ext uri="{FF2B5EF4-FFF2-40B4-BE49-F238E27FC236}">
                <a16:creationId xmlns:a16="http://schemas.microsoft.com/office/drawing/2014/main" id="{6B3AAB41-3488-4867-ADD1-0CF502BA80DE}"/>
              </a:ext>
            </a:extLst>
          </p:cNvPr>
          <p:cNvGraphicFramePr>
            <a:graphicFrameLocks noGrp="1"/>
          </p:cNvGraphicFramePr>
          <p:nvPr>
            <p:extLst/>
          </p:nvPr>
        </p:nvGraphicFramePr>
        <p:xfrm>
          <a:off x="7084088" y="1544646"/>
          <a:ext cx="1532862" cy="3787201"/>
        </p:xfrm>
        <a:graphic>
          <a:graphicData uri="http://schemas.openxmlformats.org/drawingml/2006/table">
            <a:tbl>
              <a:tblPr firstRow="1" bandRow="1">
                <a:tableStyleId>{5C22544A-7EE6-4342-B048-85BDC9FD1C3A}</a:tableStyleId>
              </a:tblPr>
              <a:tblGrid>
                <a:gridCol w="766431">
                  <a:extLst>
                    <a:ext uri="{9D8B030D-6E8A-4147-A177-3AD203B41FA5}">
                      <a16:colId xmlns:a16="http://schemas.microsoft.com/office/drawing/2014/main" val="904147349"/>
                    </a:ext>
                  </a:extLst>
                </a:gridCol>
                <a:gridCol w="766431">
                  <a:extLst>
                    <a:ext uri="{9D8B030D-6E8A-4147-A177-3AD203B41FA5}">
                      <a16:colId xmlns:a16="http://schemas.microsoft.com/office/drawing/2014/main" val="132087595"/>
                    </a:ext>
                  </a:extLst>
                </a:gridCol>
              </a:tblGrid>
              <a:tr h="636296">
                <a:tc>
                  <a:txBody>
                    <a:bodyPr/>
                    <a:lstStyle/>
                    <a:p>
                      <a:pPr algn="ctr"/>
                      <a:r>
                        <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rPr>
                        <a:t>Sem 1 2020</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rPr>
                        <a:t>Previous Years</a:t>
                      </a: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941179"/>
                  </a:ext>
                </a:extLst>
              </a:tr>
              <a:tr h="630181">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55%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61%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71777"/>
                  </a:ext>
                </a:extLst>
              </a:tr>
              <a:tr h="630181">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59%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611322"/>
                  </a:ext>
                </a:extLst>
              </a:tr>
              <a:tr h="630181">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56%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76727"/>
                  </a:ext>
                </a:extLst>
              </a:tr>
              <a:tr h="630181">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46%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81130"/>
                  </a:ext>
                </a:extLst>
              </a:tr>
              <a:tr h="630181">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51%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521405"/>
                  </a:ext>
                </a:extLst>
              </a:tr>
            </a:tbl>
          </a:graphicData>
        </a:graphic>
      </p:graphicFrame>
      <p:sp>
        <p:nvSpPr>
          <p:cNvPr id="13" name="Isosceles Triangle 12">
            <a:extLst>
              <a:ext uri="{FF2B5EF4-FFF2-40B4-BE49-F238E27FC236}">
                <a16:creationId xmlns:a16="http://schemas.microsoft.com/office/drawing/2014/main" id="{F1D87387-FDC5-4A3A-9963-4285564750FC}"/>
              </a:ext>
            </a:extLst>
          </p:cNvPr>
          <p:cNvSpPr/>
          <p:nvPr/>
        </p:nvSpPr>
        <p:spPr>
          <a:xfrm>
            <a:off x="6123399" y="2440157"/>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FDC0F31A-4EC5-4162-B3C7-8F967B1EFE6D}"/>
              </a:ext>
            </a:extLst>
          </p:cNvPr>
          <p:cNvSpPr/>
          <p:nvPr/>
        </p:nvSpPr>
        <p:spPr>
          <a:xfrm>
            <a:off x="6071145" y="370700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C0117F9E-E81C-493C-A74D-3F64868FE8C0}"/>
              </a:ext>
            </a:extLst>
          </p:cNvPr>
          <p:cNvSpPr/>
          <p:nvPr/>
        </p:nvSpPr>
        <p:spPr>
          <a:xfrm>
            <a:off x="5945373" y="4337835"/>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2947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3638289-6A3F-481C-8469-56B5CDB02D9F}"/>
              </a:ext>
            </a:extLst>
          </p:cNvPr>
          <p:cNvGraphicFramePr>
            <a:graphicFrameLocks noGrp="1"/>
          </p:cNvGraphicFramePr>
          <p:nvPr>
            <p:ph idx="1"/>
            <p:extLst>
              <p:ext uri="{D42A27DB-BD31-4B8C-83A1-F6EECF244321}">
                <p14:modId xmlns:p14="http://schemas.microsoft.com/office/powerpoint/2010/main" val="1101142129"/>
              </p:ext>
            </p:extLst>
          </p:nvPr>
        </p:nvGraphicFramePr>
        <p:xfrm>
          <a:off x="527050" y="1709738"/>
          <a:ext cx="4854847"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8E277C19-E4FA-4DFF-BB33-018B66CBA982}"/>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8529ED03-F3AD-47C5-99AC-401ABF6481CC}"/>
              </a:ext>
            </a:extLst>
          </p:cNvPr>
          <p:cNvSpPr>
            <a:spLocks noGrp="1"/>
          </p:cNvSpPr>
          <p:nvPr>
            <p:ph type="title"/>
          </p:nvPr>
        </p:nvSpPr>
        <p:spPr/>
        <p:txBody>
          <a:bodyPr/>
          <a:lstStyle/>
          <a:p>
            <a:r>
              <a:rPr lang="en-NZ" dirty="0"/>
              <a:t>The LOP risk assessment generally finds students with lower than average NPS, but with an interaction, NPS goes above average</a:t>
            </a:r>
          </a:p>
        </p:txBody>
      </p:sp>
      <p:sp>
        <p:nvSpPr>
          <p:cNvPr id="8" name="Rectangle 7">
            <a:extLst>
              <a:ext uri="{FF2B5EF4-FFF2-40B4-BE49-F238E27FC236}">
                <a16:creationId xmlns:a16="http://schemas.microsoft.com/office/drawing/2014/main" id="{6111CCDD-728A-4627-94FD-23A0A2CA0071}"/>
              </a:ext>
            </a:extLst>
          </p:cNvPr>
          <p:cNvSpPr/>
          <p:nvPr/>
        </p:nvSpPr>
        <p:spPr>
          <a:xfrm>
            <a:off x="5477691" y="1950721"/>
            <a:ext cx="3139773" cy="3918858"/>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1000" dirty="0">
                <a:solidFill>
                  <a:srgbClr val="404040"/>
                </a:solidFill>
                <a:latin typeface="Verdana" panose="020B0604030504040204" pitchFamily="34" charset="0"/>
                <a:ea typeface="Verdana" panose="020B0604030504040204" pitchFamily="34" charset="0"/>
              </a:rPr>
              <a:t>The NPS reported here is based on semester 1 2020 results (as the current semester 2 2020 is still in progress).</a:t>
            </a:r>
          </a:p>
          <a:p>
            <a:endParaRPr lang="en-NZ" sz="1000" dirty="0">
              <a:solidFill>
                <a:srgbClr val="404040"/>
              </a:solidFill>
              <a:latin typeface="Verdana" panose="020B0604030504040204" pitchFamily="34" charset="0"/>
              <a:ea typeface="Verdana" panose="020B0604030504040204" pitchFamily="34" charset="0"/>
            </a:endParaRPr>
          </a:p>
          <a:p>
            <a:r>
              <a:rPr lang="en-NZ" sz="1000" dirty="0">
                <a:solidFill>
                  <a:srgbClr val="404040"/>
                </a:solidFill>
                <a:latin typeface="Verdana" panose="020B0604030504040204" pitchFamily="34" charset="0"/>
                <a:ea typeface="Verdana" panose="020B0604030504040204" pitchFamily="34" charset="0"/>
              </a:rPr>
              <a:t>What this shows is that among students who were assigned an initial ‘risk level’ in the LOP trackers, those who did have at least one pastoral care interaction gave an NPS of +27 (n=149) and those who did not gave an NPS of +13 (n=272).</a:t>
            </a:r>
          </a:p>
          <a:p>
            <a:endParaRPr lang="en-NZ" sz="1000" dirty="0">
              <a:solidFill>
                <a:srgbClr val="404040"/>
              </a:solidFill>
              <a:latin typeface="Verdana" panose="020B0604030504040204" pitchFamily="34" charset="0"/>
              <a:ea typeface="Verdana" panose="020B0604030504040204" pitchFamily="34" charset="0"/>
            </a:endParaRPr>
          </a:p>
          <a:p>
            <a:r>
              <a:rPr lang="en-NZ" sz="1000" dirty="0">
                <a:solidFill>
                  <a:srgbClr val="404040"/>
                </a:solidFill>
                <a:latin typeface="Verdana" panose="020B0604030504040204" pitchFamily="34" charset="0"/>
                <a:ea typeface="Verdana" panose="020B0604030504040204" pitchFamily="34" charset="0"/>
              </a:rPr>
              <a:t>For clarity, students who were not assigned a ‘risk level’ gave an NPS of +21 (n=778).</a:t>
            </a:r>
          </a:p>
          <a:p>
            <a:endParaRPr lang="en-NZ" sz="1000" dirty="0">
              <a:solidFill>
                <a:srgbClr val="404040"/>
              </a:solidFill>
              <a:latin typeface="Verdana" panose="020B0604030504040204" pitchFamily="34" charset="0"/>
              <a:ea typeface="Verdana" panose="020B0604030504040204" pitchFamily="34" charset="0"/>
            </a:endParaRPr>
          </a:p>
          <a:p>
            <a:r>
              <a:rPr lang="en-NZ" sz="1000" dirty="0">
                <a:solidFill>
                  <a:srgbClr val="404040"/>
                </a:solidFill>
                <a:latin typeface="Verdana" panose="020B0604030504040204" pitchFamily="34" charset="0"/>
                <a:ea typeface="Verdana" panose="020B0604030504040204" pitchFamily="34" charset="0"/>
              </a:rPr>
              <a:t>The above is based on returning students only.</a:t>
            </a:r>
          </a:p>
          <a:p>
            <a:endParaRPr lang="en-NZ" sz="1000" dirty="0">
              <a:solidFill>
                <a:srgbClr val="404040"/>
              </a:solidFill>
              <a:latin typeface="Verdana" panose="020B0604030504040204" pitchFamily="34" charset="0"/>
              <a:ea typeface="Verdana" panose="020B0604030504040204" pitchFamily="34" charset="0"/>
            </a:endParaRPr>
          </a:p>
          <a:p>
            <a:r>
              <a:rPr lang="en-NZ" sz="1000" dirty="0">
                <a:solidFill>
                  <a:srgbClr val="404040"/>
                </a:solidFill>
                <a:latin typeface="Verdana" panose="020B0604030504040204" pitchFamily="34" charset="0"/>
                <a:ea typeface="Verdana" panose="020B0604030504040204" pitchFamily="34" charset="0"/>
              </a:rPr>
              <a:t>An interpretation of this is that the current risk identification method is doing okay, but that the intervention action is critical. Being ‘at risk’ and not having an intervention, lowers NPS by 8 points compared to those not on the register, while being in the same position but having an pastoral care interaction instead increases NPS by 6 points. </a:t>
            </a:r>
          </a:p>
        </p:txBody>
      </p:sp>
      <p:sp>
        <p:nvSpPr>
          <p:cNvPr id="6" name="Rectangle 5">
            <a:extLst>
              <a:ext uri="{FF2B5EF4-FFF2-40B4-BE49-F238E27FC236}">
                <a16:creationId xmlns:a16="http://schemas.microsoft.com/office/drawing/2014/main" id="{91C289CC-A868-4A8D-8B4F-0124D4DB22A1}"/>
              </a:ext>
            </a:extLst>
          </p:cNvPr>
          <p:cNvSpPr/>
          <p:nvPr/>
        </p:nvSpPr>
        <p:spPr>
          <a:xfrm>
            <a:off x="586597" y="5926352"/>
            <a:ext cx="558991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Data pulled from the 1202 LOP trackers and the student NPS semester 1 2020 results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LOP first pastoral interaction logged means that there was at least one action logged in the first pastoral column for that student</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 risk level is defined as being anything other than blank in the initial risk level column</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D737DC43-1938-4776-B99E-D283695C92F4}"/>
              </a:ext>
            </a:extLst>
          </p:cNvPr>
          <p:cNvSpPr/>
          <p:nvPr/>
        </p:nvSpPr>
        <p:spPr>
          <a:xfrm>
            <a:off x="6999559" y="1349938"/>
            <a:ext cx="1711054" cy="50892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b="1" dirty="0">
                <a:solidFill>
                  <a:srgbClr val="404040"/>
                </a:solidFill>
                <a:latin typeface="Verdana" panose="020B0604030504040204" pitchFamily="34" charset="0"/>
                <a:ea typeface="Verdana" panose="020B0604030504040204" pitchFamily="34" charset="0"/>
              </a:rPr>
              <a:t>RESULTS BASED ON SEMESTER 1 2020</a:t>
            </a:r>
          </a:p>
        </p:txBody>
      </p:sp>
    </p:spTree>
    <p:extLst>
      <p:ext uri="{BB962C8B-B14F-4D97-AF65-F5344CB8AC3E}">
        <p14:creationId xmlns:p14="http://schemas.microsoft.com/office/powerpoint/2010/main" val="104112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E5176D0-5A21-4901-8DC7-F9E3B923DCC0}"/>
              </a:ext>
            </a:extLst>
          </p:cNvPr>
          <p:cNvSpPr>
            <a:spLocks noGrp="1"/>
          </p:cNvSpPr>
          <p:nvPr>
            <p:ph idx="1"/>
          </p:nvPr>
        </p:nvSpPr>
        <p:spPr/>
        <p:txBody>
          <a:bodyPr/>
          <a:lstStyle/>
          <a:p>
            <a:r>
              <a:rPr lang="en-NZ" sz="1600" dirty="0"/>
              <a:t>Impact of NPS on retention</a:t>
            </a:r>
          </a:p>
        </p:txBody>
      </p:sp>
      <p:sp>
        <p:nvSpPr>
          <p:cNvPr id="3" name="Footer Placeholder 2">
            <a:extLst>
              <a:ext uri="{FF2B5EF4-FFF2-40B4-BE49-F238E27FC236}">
                <a16:creationId xmlns:a16="http://schemas.microsoft.com/office/drawing/2014/main" id="{7250E339-D4A5-4F1B-9A33-B1FB8F575C72}"/>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17248B8C-B403-4843-AE7A-8776F9806CBF}"/>
              </a:ext>
            </a:extLst>
          </p:cNvPr>
          <p:cNvSpPr>
            <a:spLocks noGrp="1"/>
          </p:cNvSpPr>
          <p:nvPr>
            <p:ph type="title"/>
          </p:nvPr>
        </p:nvSpPr>
        <p:spPr/>
        <p:txBody>
          <a:bodyPr/>
          <a:lstStyle/>
          <a:p>
            <a:r>
              <a:rPr lang="en-NZ" dirty="0"/>
              <a:t>NPS was highly correlated with graduate retention in 2019, and while still significant this year, the impact is less pronounced</a:t>
            </a:r>
          </a:p>
        </p:txBody>
      </p:sp>
      <p:sp>
        <p:nvSpPr>
          <p:cNvPr id="7" name="Rectangle 6">
            <a:extLst>
              <a:ext uri="{FF2B5EF4-FFF2-40B4-BE49-F238E27FC236}">
                <a16:creationId xmlns:a16="http://schemas.microsoft.com/office/drawing/2014/main" id="{C1B66E18-B863-47D4-BD4A-C3B9C267C325}"/>
              </a:ext>
            </a:extLst>
          </p:cNvPr>
          <p:cNvSpPr/>
          <p:nvPr/>
        </p:nvSpPr>
        <p:spPr>
          <a:xfrm>
            <a:off x="586596" y="5926352"/>
            <a:ext cx="7417079"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Semester 1, 2019 sample size, (Promoters) n = 800 | 191, (Passives) n = 625 | 145, (Detractors) n = 265 | 43, (Super detractors) n = 189 | 43</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Semester 1, 2020 sample size, (Promoters) n = 775 | 161, (Passives) n = 603 | 98, (Detractors) n = 233 | 34, (Super detractors) n = 132 | 27</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Retention as defined here differs from the official EPI calculation. Retention here is simply if the student enrolled without withdrawing for semester 2 in the same year</a:t>
            </a:r>
          </a:p>
        </p:txBody>
      </p:sp>
      <p:grpSp>
        <p:nvGrpSpPr>
          <p:cNvPr id="15" name="Group 14">
            <a:extLst>
              <a:ext uri="{FF2B5EF4-FFF2-40B4-BE49-F238E27FC236}">
                <a16:creationId xmlns:a16="http://schemas.microsoft.com/office/drawing/2014/main" id="{151DCB85-50F6-4A0A-AD13-EDBC15896C3D}"/>
              </a:ext>
            </a:extLst>
          </p:cNvPr>
          <p:cNvGrpSpPr/>
          <p:nvPr/>
        </p:nvGrpSpPr>
        <p:grpSpPr>
          <a:xfrm>
            <a:off x="3025776" y="2116138"/>
            <a:ext cx="3209925" cy="179388"/>
            <a:chOff x="3025776" y="2116138"/>
            <a:chExt cx="3209925" cy="179388"/>
          </a:xfrm>
        </p:grpSpPr>
        <p:sp>
          <p:nvSpPr>
            <p:cNvPr id="11" name="Rectangle 13">
              <a:extLst>
                <a:ext uri="{FF2B5EF4-FFF2-40B4-BE49-F238E27FC236}">
                  <a16:creationId xmlns:a16="http://schemas.microsoft.com/office/drawing/2014/main" id="{859E4ACB-2D13-4DB0-BDBC-027627C95DF9}"/>
                </a:ext>
              </a:extLst>
            </p:cNvPr>
            <p:cNvSpPr>
              <a:spLocks noChangeArrowheads="1"/>
            </p:cNvSpPr>
            <p:nvPr/>
          </p:nvSpPr>
          <p:spPr bwMode="auto">
            <a:xfrm>
              <a:off x="3025776" y="2165351"/>
              <a:ext cx="69850" cy="68263"/>
            </a:xfrm>
            <a:prstGeom prst="rect">
              <a:avLst/>
            </a:prstGeom>
            <a:solidFill>
              <a:srgbClr val="2982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2" name="Rectangle 14">
              <a:extLst>
                <a:ext uri="{FF2B5EF4-FFF2-40B4-BE49-F238E27FC236}">
                  <a16:creationId xmlns:a16="http://schemas.microsoft.com/office/drawing/2014/main" id="{A778E070-38C1-49A3-AB01-1317D16DB9C2}"/>
                </a:ext>
              </a:extLst>
            </p:cNvPr>
            <p:cNvSpPr>
              <a:spLocks noChangeArrowheads="1"/>
            </p:cNvSpPr>
            <p:nvPr/>
          </p:nvSpPr>
          <p:spPr bwMode="auto">
            <a:xfrm>
              <a:off x="3127376" y="2116138"/>
              <a:ext cx="15605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404040"/>
                  </a:solidFill>
                  <a:effectLst/>
                  <a:latin typeface="Verdana" panose="020B0604030504040204" pitchFamily="34" charset="0"/>
                </a:rPr>
                <a:t>Non graduate retention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5">
              <a:extLst>
                <a:ext uri="{FF2B5EF4-FFF2-40B4-BE49-F238E27FC236}">
                  <a16:creationId xmlns:a16="http://schemas.microsoft.com/office/drawing/2014/main" id="{F0242573-6856-482D-B67B-9DB4A246AC07}"/>
                </a:ext>
              </a:extLst>
            </p:cNvPr>
            <p:cNvSpPr>
              <a:spLocks noChangeArrowheads="1"/>
            </p:cNvSpPr>
            <p:nvPr/>
          </p:nvSpPr>
          <p:spPr bwMode="auto">
            <a:xfrm>
              <a:off x="4854576" y="2165351"/>
              <a:ext cx="69850" cy="68263"/>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NZ"/>
            </a:p>
          </p:txBody>
        </p:sp>
        <p:sp>
          <p:nvSpPr>
            <p:cNvPr id="14" name="Rectangle 16">
              <a:extLst>
                <a:ext uri="{FF2B5EF4-FFF2-40B4-BE49-F238E27FC236}">
                  <a16:creationId xmlns:a16="http://schemas.microsoft.com/office/drawing/2014/main" id="{F3084693-0A26-4A9A-993A-A967E94FEBBD}"/>
                </a:ext>
              </a:extLst>
            </p:cNvPr>
            <p:cNvSpPr>
              <a:spLocks noChangeArrowheads="1"/>
            </p:cNvSpPr>
            <p:nvPr/>
          </p:nvSpPr>
          <p:spPr bwMode="auto">
            <a:xfrm>
              <a:off x="4954588" y="2116138"/>
              <a:ext cx="128111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404040"/>
                  </a:solidFill>
                  <a:effectLst/>
                  <a:latin typeface="Verdana" panose="020B0604030504040204" pitchFamily="34" charset="0"/>
                </a:rPr>
                <a:t>Graduate retention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17" name="Content Placeholder 9">
            <a:extLst>
              <a:ext uri="{FF2B5EF4-FFF2-40B4-BE49-F238E27FC236}">
                <a16:creationId xmlns:a16="http://schemas.microsoft.com/office/drawing/2014/main" id="{2E503284-6F4F-481D-BF1A-050F4AC3A8C4}"/>
              </a:ext>
            </a:extLst>
          </p:cNvPr>
          <p:cNvGraphicFramePr>
            <a:graphicFrameLocks/>
          </p:cNvGraphicFramePr>
          <p:nvPr>
            <p:extLst>
              <p:ext uri="{D42A27DB-BD31-4B8C-83A1-F6EECF244321}">
                <p14:modId xmlns:p14="http://schemas.microsoft.com/office/powerpoint/2010/main" val="3102453318"/>
              </p:ext>
            </p:extLst>
          </p:nvPr>
        </p:nvGraphicFramePr>
        <p:xfrm>
          <a:off x="517133" y="2323109"/>
          <a:ext cx="8089900" cy="17263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9">
            <a:extLst>
              <a:ext uri="{FF2B5EF4-FFF2-40B4-BE49-F238E27FC236}">
                <a16:creationId xmlns:a16="http://schemas.microsoft.com/office/drawing/2014/main" id="{0FEA3DD2-526A-4B07-97AA-3444D55C60EE}"/>
              </a:ext>
            </a:extLst>
          </p:cNvPr>
          <p:cNvGraphicFramePr>
            <a:graphicFrameLocks/>
          </p:cNvGraphicFramePr>
          <p:nvPr>
            <p:extLst>
              <p:ext uri="{D42A27DB-BD31-4B8C-83A1-F6EECF244321}">
                <p14:modId xmlns:p14="http://schemas.microsoft.com/office/powerpoint/2010/main" val="3075834797"/>
              </p:ext>
            </p:extLst>
          </p:nvPr>
        </p:nvGraphicFramePr>
        <p:xfrm>
          <a:off x="517133" y="4036423"/>
          <a:ext cx="8089900" cy="1726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1427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456164160"/>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a:t>&gt;&gt;MARKETING</a:t>
            </a:r>
            <a:endParaRPr lang="en-NZ" dirty="0"/>
          </a:p>
        </p:txBody>
      </p:sp>
      <p:sp>
        <p:nvSpPr>
          <p:cNvPr id="16" name="Rectangle 15"/>
          <p:cNvSpPr/>
          <p:nvPr/>
        </p:nvSpPr>
        <p:spPr>
          <a:xfrm>
            <a:off x="586596" y="5926352"/>
            <a:ext cx="651294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Unitec has a range of services available to students, and we’d like to know which of these you know about or have used?</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154 | 1182 | 1172 | 150 | 185 | 105 | 1161 | 1152 | 1154 | 1155 | 1150 | 1148 | 1146 | 1153 | 1147 | 1152 | 1148 | 1148</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only asked of students in the relevant priority group</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p:txBody>
          <a:bodyPr/>
          <a:lstStyle/>
          <a:p>
            <a:r>
              <a:rPr lang="en-NZ" dirty="0"/>
              <a:t>Usage of support services remains largely in line with semester 1 2020, which saw a decline in usage due to COVID-19</a:t>
            </a:r>
          </a:p>
        </p:txBody>
      </p:sp>
    </p:spTree>
    <p:extLst>
      <p:ext uri="{BB962C8B-B14F-4D97-AF65-F5344CB8AC3E}">
        <p14:creationId xmlns:p14="http://schemas.microsoft.com/office/powerpoint/2010/main" val="35985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p:cNvSpPr>
            <a:spLocks noGrp="1"/>
          </p:cNvSpPr>
          <p:nvPr>
            <p:ph idx="1"/>
          </p:nvPr>
        </p:nvSpPr>
        <p:spPr/>
        <p:txBody>
          <a:bodyPr/>
          <a:lstStyle/>
          <a:p>
            <a:r>
              <a:rPr lang="en-NZ" sz="1600" dirty="0"/>
              <a:t>Student NPS results are available in a Power BI dashboard. This dashboard allows results to be filtered to a school or programme level if sample size allows.</a:t>
            </a:r>
          </a:p>
          <a:p>
            <a:endParaRPr lang="en-NZ" sz="900" dirty="0"/>
          </a:p>
          <a:p>
            <a:endParaRPr lang="en-NZ" sz="900" dirty="0"/>
          </a:p>
          <a:p>
            <a:endParaRPr lang="en-NZ" sz="900" dirty="0"/>
          </a:p>
          <a:p>
            <a:r>
              <a:rPr lang="en-NZ" sz="1600" dirty="0">
                <a:hlinkClick r:id="rId2"/>
              </a:rPr>
              <a:t>Click here</a:t>
            </a:r>
            <a:r>
              <a:rPr lang="en-NZ" sz="1600" dirty="0"/>
              <a:t> to go to </a:t>
            </a:r>
            <a:br>
              <a:rPr lang="en-NZ" sz="1600" dirty="0"/>
            </a:br>
            <a:r>
              <a:rPr lang="en-NZ" sz="1600" dirty="0"/>
              <a:t>the dashboard.</a:t>
            </a:r>
          </a:p>
          <a:p>
            <a:endParaRPr lang="en-NZ" sz="900" dirty="0"/>
          </a:p>
          <a:p>
            <a:endParaRPr lang="en-NZ" sz="900" dirty="0"/>
          </a:p>
          <a:p>
            <a:endParaRPr lang="en-NZ" sz="900" dirty="0"/>
          </a:p>
          <a:p>
            <a:r>
              <a:rPr lang="en-NZ" sz="1050" dirty="0"/>
              <a:t>If there are any problems getting access </a:t>
            </a:r>
            <a:br>
              <a:rPr lang="en-NZ" sz="1050" dirty="0"/>
            </a:br>
            <a:r>
              <a:rPr lang="en-NZ" sz="1050" dirty="0"/>
              <a:t>to the dashboard, or if there are any </a:t>
            </a:r>
            <a:br>
              <a:rPr lang="en-NZ" sz="1050" dirty="0"/>
            </a:br>
            <a:r>
              <a:rPr lang="en-NZ" sz="1050" dirty="0"/>
              <a:t>other questions about the content, please </a:t>
            </a:r>
            <a:br>
              <a:rPr lang="en-NZ" sz="1050" dirty="0"/>
            </a:br>
            <a:r>
              <a:rPr lang="en-NZ" sz="1050" dirty="0"/>
              <a:t>contact the </a:t>
            </a:r>
            <a:r>
              <a:rPr lang="en-NZ" sz="1050" dirty="0">
                <a:hlinkClick r:id="rId3"/>
              </a:rPr>
              <a:t>marketing team</a:t>
            </a:r>
            <a:r>
              <a:rPr lang="en-NZ" sz="1050" dirty="0"/>
              <a:t>.</a:t>
            </a:r>
          </a:p>
          <a:p>
            <a:endParaRPr lang="en-NZ" sz="900" dirty="0"/>
          </a:p>
          <a:p>
            <a:endParaRPr lang="en-NZ" sz="900" dirty="0"/>
          </a:p>
          <a:p>
            <a:endParaRPr lang="en-NZ" sz="900" dirty="0"/>
          </a:p>
          <a:p>
            <a:r>
              <a:rPr lang="en-NZ" sz="600" dirty="0"/>
              <a:t>If ‘click here’ doesn’t work, you can navigate there manually: Office 365 &gt; Power BI &gt; Institutional Apps &gt; 08 Student NPS Dashboard</a:t>
            </a:r>
          </a:p>
        </p:txBody>
      </p:sp>
      <p:sp>
        <p:nvSpPr>
          <p:cNvPr id="3" name="Title 2"/>
          <p:cNvSpPr>
            <a:spLocks noGrp="1"/>
          </p:cNvSpPr>
          <p:nvPr>
            <p:ph type="title"/>
          </p:nvPr>
        </p:nvSpPr>
        <p:spPr/>
        <p:txBody>
          <a:bodyPr/>
          <a:lstStyle/>
          <a:p>
            <a:r>
              <a:rPr lang="en-NZ" dirty="0"/>
              <a:t>Power BI dashboard</a:t>
            </a:r>
          </a:p>
        </p:txBody>
      </p:sp>
      <p:sp>
        <p:nvSpPr>
          <p:cNvPr id="4" name="Footer Placeholder 3"/>
          <p:cNvSpPr>
            <a:spLocks noGrp="1"/>
          </p:cNvSpPr>
          <p:nvPr>
            <p:ph type="ftr" sz="quarter" idx="11"/>
          </p:nvPr>
        </p:nvSpPr>
        <p:spPr/>
        <p:txBody>
          <a:bodyPr/>
          <a:lstStyle/>
          <a:p>
            <a:pPr>
              <a:defRPr/>
            </a:pPr>
            <a:r>
              <a:rPr lang="en-US"/>
              <a:t>&gt;&gt;BUSINESS INTELLIGENCE</a:t>
            </a:r>
            <a:endParaRPr lang="en-US" dirty="0"/>
          </a:p>
        </p:txBody>
      </p:sp>
      <p:pic>
        <p:nvPicPr>
          <p:cNvPr id="2" name="Picture 1">
            <a:extLst>
              <a:ext uri="{FF2B5EF4-FFF2-40B4-BE49-F238E27FC236}">
                <a16:creationId xmlns:a16="http://schemas.microsoft.com/office/drawing/2014/main" id="{EEAEE1E8-5702-4954-80D6-B4064907977D}"/>
              </a:ext>
            </a:extLst>
          </p:cNvPr>
          <p:cNvPicPr>
            <a:picLocks noChangeAspect="1"/>
          </p:cNvPicPr>
          <p:nvPr/>
        </p:nvPicPr>
        <p:blipFill>
          <a:blip r:embed="rId4"/>
          <a:stretch>
            <a:fillRect/>
          </a:stretch>
        </p:blipFill>
        <p:spPr>
          <a:xfrm>
            <a:off x="4502331" y="2975201"/>
            <a:ext cx="3949081" cy="2194565"/>
          </a:xfrm>
          <a:prstGeom prst="rect">
            <a:avLst/>
          </a:prstGeom>
        </p:spPr>
      </p:pic>
    </p:spTree>
    <p:extLst>
      <p:ext uri="{BB962C8B-B14F-4D97-AF65-F5344CB8AC3E}">
        <p14:creationId xmlns:p14="http://schemas.microsoft.com/office/powerpoint/2010/main" val="107049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1317021016"/>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NZ"/>
              <a:t>&gt;&gt;MARKETING</a:t>
            </a:r>
            <a:endParaRPr lang="en-NZ" dirty="0"/>
          </a:p>
        </p:txBody>
      </p:sp>
      <p:sp>
        <p:nvSpPr>
          <p:cNvPr id="16" name="Rectangle 15"/>
          <p:cNvSpPr/>
          <p:nvPr/>
        </p:nvSpPr>
        <p:spPr>
          <a:xfrm>
            <a:off x="586596" y="5926352"/>
            <a:ext cx="651294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tell us how satisfied are you with each of the services that you have used?</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243 | 110 | 122 | 821 | 85 | 205 | 39 | 343 | 759 | 83 | 80 | 104 | 98 | 151 | 156 | 199 | 38 | 166</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only asked of students in the relevant priority group</a:t>
            </a:r>
          </a:p>
          <a:p>
            <a:pPr marL="228600" indent="-228600">
              <a:buFont typeface="+mj-lt"/>
              <a:buAutoNum type="arabicPeriod"/>
            </a:pP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itle 4">
            <a:extLst>
              <a:ext uri="{FF2B5EF4-FFF2-40B4-BE49-F238E27FC236}">
                <a16:creationId xmlns:a16="http://schemas.microsoft.com/office/drawing/2014/main" id="{1AEB0CEE-1ADF-4720-8E3D-E2304882739A}"/>
              </a:ext>
            </a:extLst>
          </p:cNvPr>
          <p:cNvSpPr>
            <a:spLocks noGrp="1"/>
          </p:cNvSpPr>
          <p:nvPr>
            <p:ph type="title"/>
          </p:nvPr>
        </p:nvSpPr>
        <p:spPr/>
        <p:txBody>
          <a:bodyPr/>
          <a:lstStyle/>
          <a:p>
            <a:r>
              <a:rPr lang="en-NZ" dirty="0"/>
              <a:t>Satisfaction with services is also in line with last semester, and shows that the Library, Pacific Centre and ADLs are high performing</a:t>
            </a:r>
          </a:p>
        </p:txBody>
      </p:sp>
    </p:spTree>
    <p:extLst>
      <p:ext uri="{BB962C8B-B14F-4D97-AF65-F5344CB8AC3E}">
        <p14:creationId xmlns:p14="http://schemas.microsoft.com/office/powerpoint/2010/main" val="268148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DEBA73E4-0996-469F-B022-521F40FBE2BE}"/>
              </a:ext>
            </a:extLst>
          </p:cNvPr>
          <p:cNvCxnSpPr/>
          <p:nvPr/>
        </p:nvCxnSpPr>
        <p:spPr>
          <a:xfrm>
            <a:off x="1114697" y="2447115"/>
            <a:ext cx="0" cy="3344091"/>
          </a:xfrm>
          <a:prstGeom prst="line">
            <a:avLst/>
          </a:prstGeom>
          <a:ln w="12700">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5654E7B-0EFB-4C5C-A947-098F3C75267F}"/>
              </a:ext>
            </a:extLst>
          </p:cNvPr>
          <p:cNvCxnSpPr/>
          <p:nvPr/>
        </p:nvCxnSpPr>
        <p:spPr>
          <a:xfrm>
            <a:off x="2034841" y="2447115"/>
            <a:ext cx="0" cy="3344091"/>
          </a:xfrm>
          <a:prstGeom prst="line">
            <a:avLst/>
          </a:prstGeom>
          <a:ln w="12700">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B082043-FD7A-4B7B-9BA5-EECDA8C77928}"/>
              </a:ext>
            </a:extLst>
          </p:cNvPr>
          <p:cNvCxnSpPr/>
          <p:nvPr/>
        </p:nvCxnSpPr>
        <p:spPr>
          <a:xfrm>
            <a:off x="3872350" y="2447115"/>
            <a:ext cx="0" cy="3344091"/>
          </a:xfrm>
          <a:prstGeom prst="line">
            <a:avLst/>
          </a:prstGeom>
          <a:ln w="12700">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7" name="Content Placeholder 6">
            <a:extLst>
              <a:ext uri="{FF2B5EF4-FFF2-40B4-BE49-F238E27FC236}">
                <a16:creationId xmlns:a16="http://schemas.microsoft.com/office/drawing/2014/main" id="{3E71E0D0-9E02-4A2C-9ED6-26B0FBD33351}"/>
              </a:ext>
            </a:extLst>
          </p:cNvPr>
          <p:cNvGraphicFramePr>
            <a:graphicFrameLocks noGrp="1"/>
          </p:cNvGraphicFramePr>
          <p:nvPr>
            <p:ph idx="1"/>
            <p:extLst>
              <p:ext uri="{D42A27DB-BD31-4B8C-83A1-F6EECF244321}">
                <p14:modId xmlns:p14="http://schemas.microsoft.com/office/powerpoint/2010/main" val="2829470753"/>
              </p:ext>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514FA1D9-53D4-4315-8A73-ED4340071957}"/>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5DA70A1A-AC58-4562-A271-63EB1EA24041}"/>
              </a:ext>
            </a:extLst>
          </p:cNvPr>
          <p:cNvSpPr>
            <a:spLocks noGrp="1"/>
          </p:cNvSpPr>
          <p:nvPr>
            <p:ph type="title"/>
          </p:nvPr>
        </p:nvSpPr>
        <p:spPr/>
        <p:txBody>
          <a:bodyPr/>
          <a:lstStyle/>
          <a:p>
            <a:r>
              <a:rPr lang="en-NZ" dirty="0"/>
              <a:t>Architecture, Building and Creative are the schools with the lowest level of students with no concerns about support, matching NPS</a:t>
            </a:r>
          </a:p>
        </p:txBody>
      </p:sp>
      <p:grpSp>
        <p:nvGrpSpPr>
          <p:cNvPr id="8" name="Group 7">
            <a:extLst>
              <a:ext uri="{FF2B5EF4-FFF2-40B4-BE49-F238E27FC236}">
                <a16:creationId xmlns:a16="http://schemas.microsoft.com/office/drawing/2014/main" id="{6BEB1FB3-ED22-41CB-8BA1-FFA81B1E8AD0}"/>
              </a:ext>
            </a:extLst>
          </p:cNvPr>
          <p:cNvGrpSpPr/>
          <p:nvPr/>
        </p:nvGrpSpPr>
        <p:grpSpPr>
          <a:xfrm>
            <a:off x="7181491" y="5965075"/>
            <a:ext cx="1720975" cy="269294"/>
            <a:chOff x="7724955" y="5863141"/>
            <a:chExt cx="1720975" cy="269294"/>
          </a:xfrm>
        </p:grpSpPr>
        <p:sp>
          <p:nvSpPr>
            <p:cNvPr id="9" name="Isosceles Triangle 8">
              <a:extLst>
                <a:ext uri="{FF2B5EF4-FFF2-40B4-BE49-F238E27FC236}">
                  <a16:creationId xmlns:a16="http://schemas.microsoft.com/office/drawing/2014/main" id="{9950E357-25E4-48E1-ACE3-DECD6060D7DA}"/>
                </a:ext>
              </a:extLst>
            </p:cNvPr>
            <p:cNvSpPr/>
            <p:nvPr/>
          </p:nvSpPr>
          <p:spPr>
            <a:xfrm rot="10800000">
              <a:off x="7724955" y="6006013"/>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930D632F-4092-4A42-A1F0-FEE535F294A8}"/>
                </a:ext>
              </a:extLst>
            </p:cNvPr>
            <p:cNvSpPr/>
            <p:nvPr/>
          </p:nvSpPr>
          <p:spPr>
            <a:xfrm>
              <a:off x="7724955" y="586314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C0E76AF-267D-4C87-BFA3-551BA99DF4AF}"/>
                </a:ext>
              </a:extLst>
            </p:cNvPr>
            <p:cNvSpPr/>
            <p:nvPr/>
          </p:nvSpPr>
          <p:spPr>
            <a:xfrm>
              <a:off x="7841416" y="5867128"/>
              <a:ext cx="1604514"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NZ"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Significantly higher / lower than other groups (95%)</a:t>
              </a:r>
              <a:endParaRPr lang="en-US" sz="7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2" name="Rectangle 11">
            <a:extLst>
              <a:ext uri="{FF2B5EF4-FFF2-40B4-BE49-F238E27FC236}">
                <a16:creationId xmlns:a16="http://schemas.microsoft.com/office/drawing/2014/main" id="{DBB0EAA5-AEDF-4435-A324-656DE97BE734}"/>
              </a:ext>
            </a:extLst>
          </p:cNvPr>
          <p:cNvSpPr/>
          <p:nvPr/>
        </p:nvSpPr>
        <p:spPr>
          <a:xfrm>
            <a:off x="586596" y="5926352"/>
            <a:ext cx="651294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Do you have any concerns about accessing the right support from Unitec?</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1161 | 848 | 313 | 102 | 185 | 148 | 444 | 136 | 80 | 113 | 266 | 54 | 105 | 53 | 91 | 153 | 91</a:t>
            </a:r>
          </a:p>
          <a:p>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Isosceles Triangle 12">
            <a:extLst>
              <a:ext uri="{FF2B5EF4-FFF2-40B4-BE49-F238E27FC236}">
                <a16:creationId xmlns:a16="http://schemas.microsoft.com/office/drawing/2014/main" id="{9020D3A1-FBEC-4693-89E7-78FE306EB3B8}"/>
              </a:ext>
            </a:extLst>
          </p:cNvPr>
          <p:cNvSpPr/>
          <p:nvPr/>
        </p:nvSpPr>
        <p:spPr>
          <a:xfrm>
            <a:off x="1932696" y="327273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AF647249-6CEF-489D-B2DB-341D8FA6FD95}"/>
              </a:ext>
            </a:extLst>
          </p:cNvPr>
          <p:cNvSpPr/>
          <p:nvPr/>
        </p:nvSpPr>
        <p:spPr>
          <a:xfrm rot="10800000">
            <a:off x="1461473" y="3308140"/>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FEAB14E-055D-4CBD-B8C6-95F895766331}"/>
              </a:ext>
            </a:extLst>
          </p:cNvPr>
          <p:cNvSpPr/>
          <p:nvPr/>
        </p:nvSpPr>
        <p:spPr>
          <a:xfrm rot="10800000">
            <a:off x="1905610" y="252437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01495082-4FF7-4D38-ADA1-A79189FA2154}"/>
              </a:ext>
            </a:extLst>
          </p:cNvPr>
          <p:cNvSpPr/>
          <p:nvPr/>
        </p:nvSpPr>
        <p:spPr>
          <a:xfrm rot="10800000">
            <a:off x="2367164" y="4144165"/>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Isosceles Triangle 16">
            <a:extLst>
              <a:ext uri="{FF2B5EF4-FFF2-40B4-BE49-F238E27FC236}">
                <a16:creationId xmlns:a16="http://schemas.microsoft.com/office/drawing/2014/main" id="{C68B8C7E-4E6C-49A2-951F-4B23F6DF5832}"/>
              </a:ext>
            </a:extLst>
          </p:cNvPr>
          <p:cNvSpPr/>
          <p:nvPr/>
        </p:nvSpPr>
        <p:spPr>
          <a:xfrm rot="10800000">
            <a:off x="5119073" y="4100624"/>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B6F2569B-A711-4FDD-B524-8BD619CEAA74}"/>
              </a:ext>
            </a:extLst>
          </p:cNvPr>
          <p:cNvSpPr/>
          <p:nvPr/>
        </p:nvSpPr>
        <p:spPr>
          <a:xfrm rot="10800000">
            <a:off x="5606754" y="3282017"/>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30F6A28D-F847-4D3E-9586-F97229820B8F}"/>
              </a:ext>
            </a:extLst>
          </p:cNvPr>
          <p:cNvSpPr/>
          <p:nvPr/>
        </p:nvSpPr>
        <p:spPr>
          <a:xfrm rot="10800000">
            <a:off x="6991330" y="3371356"/>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35F7CFF9-1493-42FE-9581-8C7D35CCF67F}"/>
              </a:ext>
            </a:extLst>
          </p:cNvPr>
          <p:cNvSpPr/>
          <p:nvPr/>
        </p:nvSpPr>
        <p:spPr>
          <a:xfrm rot="10800000">
            <a:off x="6071357" y="2489581"/>
            <a:ext cx="146649" cy="126422"/>
          </a:xfrm>
          <a:prstGeom prst="triangl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Isosceles Triangle 20">
            <a:extLst>
              <a:ext uri="{FF2B5EF4-FFF2-40B4-BE49-F238E27FC236}">
                <a16:creationId xmlns:a16="http://schemas.microsoft.com/office/drawing/2014/main" id="{A7003692-6174-4C32-923F-B4F7383F3789}"/>
              </a:ext>
            </a:extLst>
          </p:cNvPr>
          <p:cNvSpPr/>
          <p:nvPr/>
        </p:nvSpPr>
        <p:spPr>
          <a:xfrm>
            <a:off x="6071358" y="325589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Isosceles Triangle 21">
            <a:extLst>
              <a:ext uri="{FF2B5EF4-FFF2-40B4-BE49-F238E27FC236}">
                <a16:creationId xmlns:a16="http://schemas.microsoft.com/office/drawing/2014/main" id="{0DCE82D6-3D89-43CA-9229-84F378D4F1C7}"/>
              </a:ext>
            </a:extLst>
          </p:cNvPr>
          <p:cNvSpPr/>
          <p:nvPr/>
        </p:nvSpPr>
        <p:spPr>
          <a:xfrm>
            <a:off x="6996470" y="2669349"/>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37073C9E-92A7-4C49-9E15-228A07FC978F}"/>
              </a:ext>
            </a:extLst>
          </p:cNvPr>
          <p:cNvSpPr/>
          <p:nvPr/>
        </p:nvSpPr>
        <p:spPr>
          <a:xfrm>
            <a:off x="8369251" y="4179313"/>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002FA5B0-B350-46B0-8BD5-6229D4DF6AC6}"/>
              </a:ext>
            </a:extLst>
          </p:cNvPr>
          <p:cNvSpPr/>
          <p:nvPr/>
        </p:nvSpPr>
        <p:spPr>
          <a:xfrm>
            <a:off x="1478891" y="2566821"/>
            <a:ext cx="146649" cy="126422"/>
          </a:xfrm>
          <a:prstGeom prst="triangle">
            <a:avLst/>
          </a:prstGeom>
          <a:solidFill>
            <a:srgbClr val="00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4611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5FDEE4-40A8-407E-A504-BDFF9ADD8081}"/>
              </a:ext>
            </a:extLst>
          </p:cNvPr>
          <p:cNvSpPr>
            <a:spLocks noGrp="1"/>
          </p:cNvSpPr>
          <p:nvPr>
            <p:ph idx="1"/>
          </p:nvPr>
        </p:nvSpPr>
        <p:spPr/>
        <p:txBody>
          <a:bodyPr/>
          <a:lstStyle/>
          <a:p>
            <a:r>
              <a:rPr lang="en-NZ" sz="1600" dirty="0"/>
              <a:t>How to help students access support</a:t>
            </a:r>
          </a:p>
        </p:txBody>
      </p:sp>
      <p:sp>
        <p:nvSpPr>
          <p:cNvPr id="3" name="Footer Placeholder 2">
            <a:extLst>
              <a:ext uri="{FF2B5EF4-FFF2-40B4-BE49-F238E27FC236}">
                <a16:creationId xmlns:a16="http://schemas.microsoft.com/office/drawing/2014/main" id="{7250E339-D4A5-4F1B-9A33-B1FB8F575C72}"/>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17248B8C-B403-4843-AE7A-8776F9806CBF}"/>
              </a:ext>
            </a:extLst>
          </p:cNvPr>
          <p:cNvSpPr>
            <a:spLocks noGrp="1"/>
          </p:cNvSpPr>
          <p:nvPr>
            <p:ph type="title"/>
          </p:nvPr>
        </p:nvSpPr>
        <p:spPr/>
        <p:txBody>
          <a:bodyPr/>
          <a:lstStyle/>
          <a:p>
            <a:r>
              <a:rPr lang="en-NZ" dirty="0"/>
              <a:t>Comments about support access are mainly around awareness and communication, which is best done through teachers</a:t>
            </a:r>
          </a:p>
        </p:txBody>
      </p:sp>
      <p:sp>
        <p:nvSpPr>
          <p:cNvPr id="6" name="Rectangle 5">
            <a:extLst>
              <a:ext uri="{FF2B5EF4-FFF2-40B4-BE49-F238E27FC236}">
                <a16:creationId xmlns:a16="http://schemas.microsoft.com/office/drawing/2014/main" id="{0E74D443-1786-418B-B771-E45BFE021850}"/>
              </a:ext>
            </a:extLst>
          </p:cNvPr>
          <p:cNvSpPr/>
          <p:nvPr/>
        </p:nvSpPr>
        <p:spPr>
          <a:xfrm>
            <a:off x="586596" y="5987307"/>
            <a:ext cx="651294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Please let us know how Unitec can help you access the right support.</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84DE540E-4099-443C-AB20-A7433D95FC2D}"/>
              </a:ext>
            </a:extLst>
          </p:cNvPr>
          <p:cNvSpPr/>
          <p:nvPr/>
        </p:nvSpPr>
        <p:spPr>
          <a:xfrm>
            <a:off x="6150634" y="2115495"/>
            <a:ext cx="2466830" cy="26539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Communication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DE5AB735-50B1-41E2-902D-2099F2BD1C15}"/>
              </a:ext>
            </a:extLst>
          </p:cNvPr>
          <p:cNvSpPr/>
          <p:nvPr/>
        </p:nvSpPr>
        <p:spPr>
          <a:xfrm>
            <a:off x="3338585" y="2115495"/>
            <a:ext cx="2466830" cy="26539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Awareness</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2B89F463-4FE3-4F91-9013-FD22E94164A3}"/>
              </a:ext>
            </a:extLst>
          </p:cNvPr>
          <p:cNvSpPr/>
          <p:nvPr/>
        </p:nvSpPr>
        <p:spPr>
          <a:xfrm>
            <a:off x="526537" y="2115495"/>
            <a:ext cx="2466830" cy="26539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Access</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3687CE0E-AEE1-468D-999E-EFCF8888EBBB}"/>
              </a:ext>
            </a:extLst>
          </p:cNvPr>
          <p:cNvSpPr/>
          <p:nvPr/>
        </p:nvSpPr>
        <p:spPr>
          <a:xfrm>
            <a:off x="526537"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“Regarding hardship I felt put off by the need to fill out more forms and upload all my personal bank statements and details.”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am not aware of the procedures of using the support needed. Example the health support. I have heard of it but I do not know how to go about with my insurance and all. There is ambiguity in using most of the services.”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wanted to switch courses of study and couldn't figure out who to talk to.”</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had to be told by a student that I should go see a counsellor. In orientation they mentioned that Unitec can help you with funding for necessities but when I went to ask about it they asked me who told me this and then assumed I didn't need the help. I was made to feel like I don't need the help financially even though I do and have been struggling during my studies as </a:t>
            </a:r>
            <a:r>
              <a:rPr lang="en-NZ" sz="800" i="1"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StudyLink</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haven't helped me out either.”</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 enough learning advisors or their availability.”</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“Have someone or a staff member from </a:t>
            </a:r>
            <a:r>
              <a:rPr lang="en-NZ" sz="800" i="1"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StudyLink</a:t>
            </a: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available at least once a month.”</a:t>
            </a:r>
          </a:p>
        </p:txBody>
      </p:sp>
      <p:cxnSp>
        <p:nvCxnSpPr>
          <p:cNvPr id="12" name="Straight Connector 11">
            <a:extLst>
              <a:ext uri="{FF2B5EF4-FFF2-40B4-BE49-F238E27FC236}">
                <a16:creationId xmlns:a16="http://schemas.microsoft.com/office/drawing/2014/main" id="{1CBA9799-A85B-4E7A-9322-942423CCF01E}"/>
              </a:ext>
            </a:extLst>
          </p:cNvPr>
          <p:cNvCxnSpPr/>
          <p:nvPr/>
        </p:nvCxnSpPr>
        <p:spPr>
          <a:xfrm>
            <a:off x="3166219"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36F4A80-9E8B-4BB4-8405-86C7C0734AB0}"/>
              </a:ext>
            </a:extLst>
          </p:cNvPr>
          <p:cNvCxnSpPr/>
          <p:nvPr/>
        </p:nvCxnSpPr>
        <p:spPr>
          <a:xfrm>
            <a:off x="5987057"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B51442BF-53C0-40BB-81A3-EFB0E5ECF9E2}"/>
              </a:ext>
            </a:extLst>
          </p:cNvPr>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think if there were email reminders coming out to students weekly on the importance of such services perhaps it can help students a bit better.”</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“Easier navigation and more advertisement of it.”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“Career support and services would be great, also counselling.”</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“It takes a long time to find out whether a certain support is available, so there's a lot of reliance of having good relationships with lecturers and coordinators who can help.”</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“By communicating them to students through lecturers or staff. The constant flood of emails is unhelpful and counter productive.”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don't think students know enough about the support available to them.”</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“By actually providing information about these services.”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“I'm not sure how to access the kind of mental health disability support.”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am unsure who to contact for career/life/financial planning.”</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a:extLst>
              <a:ext uri="{FF2B5EF4-FFF2-40B4-BE49-F238E27FC236}">
                <a16:creationId xmlns:a16="http://schemas.microsoft.com/office/drawing/2014/main" id="{F48BCA1C-BA7B-4446-BC20-1EA664723386}"/>
              </a:ext>
            </a:extLst>
          </p:cNvPr>
          <p:cNvSpPr/>
          <p:nvPr/>
        </p:nvSpPr>
        <p:spPr>
          <a:xfrm>
            <a:off x="6150635" y="239272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“Students who join late should be given a separate orientation. Course coordinators should have empathy with them.”</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“Have the tutors talk about the impact of COVID-19 or other setbacks in the start of lectures and how if many change the course even if the lecture is online.”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“TELL PEOPLE HOW TO FINISH THEIR DEGREES.”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“Lecturers need to be contact able through the week. We email on a Monday to get an extension on an assignment due the Sunday and we don't get an email back until after the due date or we don't get an email back at all.”</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 have many complaints, but nothing seems to change.”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“Improve communication between staff and students.”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“Please do follow ups with students I know its hard there are many students but you don't know what they're going through.”</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“It's more of a pride thing and not wanting to bother lecturers which I get is impossible for people to know unless you tell them.”</a:t>
            </a:r>
          </a:p>
        </p:txBody>
      </p:sp>
    </p:spTree>
    <p:extLst>
      <p:ext uri="{BB962C8B-B14F-4D97-AF65-F5344CB8AC3E}">
        <p14:creationId xmlns:p14="http://schemas.microsoft.com/office/powerpoint/2010/main" val="1147577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All of the I See Me metrics introduced last semester to measure the impact of new initiatives are up</a:t>
            </a:r>
          </a:p>
        </p:txBody>
      </p:sp>
      <p:sp>
        <p:nvSpPr>
          <p:cNvPr id="12" name="Rectangle 11"/>
          <p:cNvSpPr/>
          <p:nvPr/>
        </p:nvSpPr>
        <p:spPr>
          <a:xfrm>
            <a:off x="1300497" y="2434528"/>
            <a:ext cx="7316967" cy="954107"/>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The learner outreach project has had a positive impact on NPS, although a number of students are identified as being at risk and no pastoral care action is logged which leads to a reduced NPS; so it is important to expand our outreach to contact as many at-risk students as possible</a:t>
            </a: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Usage of support services remains lower than last year, as expected given COVID-19. In the upcoming months, increasing awareness of the support services and how to access them will be very important to increase usage</a:t>
            </a:r>
          </a:p>
        </p:txBody>
      </p:sp>
      <p:sp>
        <p:nvSpPr>
          <p:cNvPr id="3" name="Title 2"/>
          <p:cNvSpPr>
            <a:spLocks noGrp="1"/>
          </p:cNvSpPr>
          <p:nvPr>
            <p:ph type="title"/>
          </p:nvPr>
        </p:nvSpPr>
        <p:spPr/>
        <p:txBody>
          <a:bodyPr/>
          <a:lstStyle/>
          <a:p>
            <a:r>
              <a:rPr lang="en-NZ" dirty="0"/>
              <a:t>Summary of key findings about learner retention </a:t>
            </a:r>
            <a:r>
              <a:rPr lang="en-NZ"/>
              <a:t>and support</a:t>
            </a:r>
            <a:endParaRPr lang="en-NZ" dirty="0"/>
          </a:p>
        </p:txBody>
      </p:sp>
      <p:sp>
        <p:nvSpPr>
          <p:cNvPr id="10" name="Oval 9">
            <a:extLst>
              <a:ext uri="{FF2B5EF4-FFF2-40B4-BE49-F238E27FC236}">
                <a16:creationId xmlns:a16="http://schemas.microsoft.com/office/drawing/2014/main" id="{92C17AB4-FB59-4441-8A18-0CA111CAE291}"/>
              </a:ext>
            </a:extLst>
          </p:cNvPr>
          <p:cNvSpPr/>
          <p:nvPr/>
        </p:nvSpPr>
        <p:spPr>
          <a:xfrm>
            <a:off x="526537" y="4266520"/>
            <a:ext cx="698740" cy="698740"/>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4</a:t>
            </a:r>
          </a:p>
        </p:txBody>
      </p:sp>
      <p:sp>
        <p:nvSpPr>
          <p:cNvPr id="14" name="Rectangle 13">
            <a:extLst>
              <a:ext uri="{FF2B5EF4-FFF2-40B4-BE49-F238E27FC236}">
                <a16:creationId xmlns:a16="http://schemas.microsoft.com/office/drawing/2014/main" id="{A14B1804-4803-4487-B87D-4540CC0E8A58}"/>
              </a:ext>
            </a:extLst>
          </p:cNvPr>
          <p:cNvSpPr/>
          <p:nvPr/>
        </p:nvSpPr>
        <p:spPr>
          <a:xfrm>
            <a:off x="1300498" y="4354280"/>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Examples of good support are most common when it happens through the student’s teachers, so considering how services also support teachers is crucial</a:t>
            </a:r>
          </a:p>
        </p:txBody>
      </p:sp>
      <p:sp>
        <p:nvSpPr>
          <p:cNvPr id="15" name="Oval 14">
            <a:extLst>
              <a:ext uri="{FF2B5EF4-FFF2-40B4-BE49-F238E27FC236}">
                <a16:creationId xmlns:a16="http://schemas.microsoft.com/office/drawing/2014/main" id="{22F822F7-8458-44E2-86DC-873C243DAE47}"/>
              </a:ext>
            </a:extLst>
          </p:cNvPr>
          <p:cNvSpPr/>
          <p:nvPr/>
        </p:nvSpPr>
        <p:spPr>
          <a:xfrm>
            <a:off x="526537" y="5118675"/>
            <a:ext cx="698740" cy="69874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5</a:t>
            </a:r>
          </a:p>
        </p:txBody>
      </p:sp>
      <p:sp>
        <p:nvSpPr>
          <p:cNvPr id="16" name="Rectangle 15">
            <a:extLst>
              <a:ext uri="{FF2B5EF4-FFF2-40B4-BE49-F238E27FC236}">
                <a16:creationId xmlns:a16="http://schemas.microsoft.com/office/drawing/2014/main" id="{AD94D52A-A984-424B-A8E2-B45AB2047E02}"/>
              </a:ext>
            </a:extLst>
          </p:cNvPr>
          <p:cNvSpPr/>
          <p:nvPr/>
        </p:nvSpPr>
        <p:spPr>
          <a:xfrm>
            <a:off x="1300496" y="5206435"/>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As with NPS, there is a fair amount of inconsistency in support for students by school which should be addressed</a:t>
            </a:r>
          </a:p>
        </p:txBody>
      </p:sp>
    </p:spTree>
    <p:extLst>
      <p:ext uri="{BB962C8B-B14F-4D97-AF65-F5344CB8AC3E}">
        <p14:creationId xmlns:p14="http://schemas.microsoft.com/office/powerpoint/2010/main" val="9287721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NZ" dirty="0"/>
              <a:t>COVID-19</a:t>
            </a:r>
          </a:p>
        </p:txBody>
      </p:sp>
      <p:sp>
        <p:nvSpPr>
          <p:cNvPr id="6" name="Text Placeholder 5"/>
          <p:cNvSpPr>
            <a:spLocks noGrp="1"/>
          </p:cNvSpPr>
          <p:nvPr>
            <p:ph type="body" idx="1"/>
          </p:nvPr>
        </p:nvSpPr>
        <p:spPr/>
        <p:txBody>
          <a:bodyPr/>
          <a:lstStyle/>
          <a:p>
            <a:r>
              <a:rPr lang="en-NZ" dirty="0"/>
              <a:t>07.</a:t>
            </a:r>
          </a:p>
        </p:txBody>
      </p:sp>
    </p:spTree>
    <p:extLst>
      <p:ext uri="{BB962C8B-B14F-4D97-AF65-F5344CB8AC3E}">
        <p14:creationId xmlns:p14="http://schemas.microsoft.com/office/powerpoint/2010/main" val="771564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4A6E9EF-1411-4C4D-8BD5-98BA265DEA55}"/>
              </a:ext>
            </a:extLst>
          </p:cNvPr>
          <p:cNvSpPr>
            <a:spLocks noGrp="1"/>
          </p:cNvSpPr>
          <p:nvPr>
            <p:ph idx="1"/>
          </p:nvPr>
        </p:nvSpPr>
        <p:spPr/>
        <p:txBody>
          <a:bodyPr/>
          <a:lstStyle/>
          <a:p>
            <a:r>
              <a:rPr lang="en-NZ" sz="1600" dirty="0"/>
              <a:t>Examples of positive sentiment regarding Unitec’s COVID-19 response</a:t>
            </a:r>
          </a:p>
        </p:txBody>
      </p:sp>
      <p:sp>
        <p:nvSpPr>
          <p:cNvPr id="4" name="Footer Placeholder 3">
            <a:extLst>
              <a:ext uri="{FF2B5EF4-FFF2-40B4-BE49-F238E27FC236}">
                <a16:creationId xmlns:a16="http://schemas.microsoft.com/office/drawing/2014/main" id="{AED5AF69-E70E-4EAE-8A85-F31728B115DD}"/>
              </a:ext>
            </a:extLst>
          </p:cNvPr>
          <p:cNvSpPr>
            <a:spLocks noGrp="1"/>
          </p:cNvSpPr>
          <p:nvPr>
            <p:ph type="ftr" sz="quarter" idx="11"/>
          </p:nvPr>
        </p:nvSpPr>
        <p:spPr/>
        <p:txBody>
          <a:bodyPr/>
          <a:lstStyle/>
          <a:p>
            <a:pPr>
              <a:defRPr/>
            </a:pPr>
            <a:r>
              <a:rPr lang="en-NZ"/>
              <a:t>&gt;&gt;MARKETING</a:t>
            </a:r>
            <a:endParaRPr lang="en-NZ" dirty="0"/>
          </a:p>
        </p:txBody>
      </p:sp>
      <p:sp>
        <p:nvSpPr>
          <p:cNvPr id="5" name="Title 4">
            <a:extLst>
              <a:ext uri="{FF2B5EF4-FFF2-40B4-BE49-F238E27FC236}">
                <a16:creationId xmlns:a16="http://schemas.microsoft.com/office/drawing/2014/main" id="{56A68B28-3F9A-4FA2-A861-5568D1847ADC}"/>
              </a:ext>
            </a:extLst>
          </p:cNvPr>
          <p:cNvSpPr>
            <a:spLocks noGrp="1"/>
          </p:cNvSpPr>
          <p:nvPr>
            <p:ph type="title"/>
          </p:nvPr>
        </p:nvSpPr>
        <p:spPr/>
        <p:txBody>
          <a:bodyPr/>
          <a:lstStyle/>
          <a:p>
            <a:r>
              <a:rPr lang="en-NZ" dirty="0"/>
              <a:t>Overall, the general theme from the student feedback is that Unitec has responded well to the COVID-19 crisis</a:t>
            </a:r>
          </a:p>
        </p:txBody>
      </p:sp>
      <p:sp>
        <p:nvSpPr>
          <p:cNvPr id="7" name="Rectangle 6">
            <a:extLst>
              <a:ext uri="{FF2B5EF4-FFF2-40B4-BE49-F238E27FC236}">
                <a16:creationId xmlns:a16="http://schemas.microsoft.com/office/drawing/2014/main" id="{897998DE-8D98-4350-9C8A-E306223F37E4}"/>
              </a:ext>
            </a:extLst>
          </p:cNvPr>
          <p:cNvSpPr/>
          <p:nvPr/>
        </p:nvSpPr>
        <p:spPr>
          <a:xfrm>
            <a:off x="609600" y="2194560"/>
            <a:ext cx="2272937" cy="56605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“I'm grateful for the communication received from lecturers and feel supported during the unknown.”</a:t>
            </a:r>
          </a:p>
        </p:txBody>
      </p:sp>
      <p:sp>
        <p:nvSpPr>
          <p:cNvPr id="8" name="Rectangle 7">
            <a:extLst>
              <a:ext uri="{FF2B5EF4-FFF2-40B4-BE49-F238E27FC236}">
                <a16:creationId xmlns:a16="http://schemas.microsoft.com/office/drawing/2014/main" id="{2FE19F87-AC38-4E36-95CD-9B6B449025CA}"/>
              </a:ext>
            </a:extLst>
          </p:cNvPr>
          <p:cNvSpPr/>
          <p:nvPr/>
        </p:nvSpPr>
        <p:spPr>
          <a:xfrm>
            <a:off x="809897" y="3021962"/>
            <a:ext cx="2682241" cy="70099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“Already handled very well. I had a student support member contact me personally via phone call to ask if I required any assistance during lockdown.”</a:t>
            </a:r>
          </a:p>
        </p:txBody>
      </p:sp>
      <p:sp>
        <p:nvSpPr>
          <p:cNvPr id="9" name="Rectangle 8">
            <a:extLst>
              <a:ext uri="{FF2B5EF4-FFF2-40B4-BE49-F238E27FC236}">
                <a16:creationId xmlns:a16="http://schemas.microsoft.com/office/drawing/2014/main" id="{FAB8CA3D-2DE4-4FFB-A8BF-5BBE5D876471}"/>
              </a:ext>
            </a:extLst>
          </p:cNvPr>
          <p:cNvSpPr/>
          <p:nvPr/>
        </p:nvSpPr>
        <p:spPr>
          <a:xfrm>
            <a:off x="3230879" y="2194560"/>
            <a:ext cx="1341121" cy="627017"/>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“All going fantastic to minimise COVID-19 impact.”</a:t>
            </a:r>
          </a:p>
        </p:txBody>
      </p:sp>
      <p:sp>
        <p:nvSpPr>
          <p:cNvPr id="10" name="Rectangle 9">
            <a:extLst>
              <a:ext uri="{FF2B5EF4-FFF2-40B4-BE49-F238E27FC236}">
                <a16:creationId xmlns:a16="http://schemas.microsoft.com/office/drawing/2014/main" id="{BD889B6E-C773-4707-BD7D-4FDE700C7BB6}"/>
              </a:ext>
            </a:extLst>
          </p:cNvPr>
          <p:cNvSpPr/>
          <p:nvPr/>
        </p:nvSpPr>
        <p:spPr>
          <a:xfrm>
            <a:off x="3755015" y="3126074"/>
            <a:ext cx="1262744" cy="70099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“Unitec’s COVID-19 response has been excellent.”</a:t>
            </a:r>
          </a:p>
        </p:txBody>
      </p:sp>
      <p:sp>
        <p:nvSpPr>
          <p:cNvPr id="11" name="Rectangle 10">
            <a:extLst>
              <a:ext uri="{FF2B5EF4-FFF2-40B4-BE49-F238E27FC236}">
                <a16:creationId xmlns:a16="http://schemas.microsoft.com/office/drawing/2014/main" id="{A45525B0-65C7-4C6B-9121-C061708AAB0B}"/>
              </a:ext>
            </a:extLst>
          </p:cNvPr>
          <p:cNvSpPr/>
          <p:nvPr/>
        </p:nvSpPr>
        <p:spPr>
          <a:xfrm>
            <a:off x="526536" y="3923343"/>
            <a:ext cx="2965601" cy="70099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“I think Unitec has already done enough to help us now it is our turn to put some effort to finish our work and to achieve our goals.”</a:t>
            </a:r>
          </a:p>
        </p:txBody>
      </p:sp>
      <p:sp>
        <p:nvSpPr>
          <p:cNvPr id="12" name="Rectangle 11">
            <a:extLst>
              <a:ext uri="{FF2B5EF4-FFF2-40B4-BE49-F238E27FC236}">
                <a16:creationId xmlns:a16="http://schemas.microsoft.com/office/drawing/2014/main" id="{31E714AF-D0DC-4C85-8BE1-4EE621165A99}"/>
              </a:ext>
            </a:extLst>
          </p:cNvPr>
          <p:cNvSpPr/>
          <p:nvPr/>
        </p:nvSpPr>
        <p:spPr>
          <a:xfrm>
            <a:off x="4860216" y="2282269"/>
            <a:ext cx="1876367" cy="70099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“I think Unitec have provided a good service during the complications of COVID-19.”</a:t>
            </a:r>
          </a:p>
        </p:txBody>
      </p:sp>
      <p:sp>
        <p:nvSpPr>
          <p:cNvPr id="13" name="Rectangle 12">
            <a:extLst>
              <a:ext uri="{FF2B5EF4-FFF2-40B4-BE49-F238E27FC236}">
                <a16:creationId xmlns:a16="http://schemas.microsoft.com/office/drawing/2014/main" id="{8CCD249D-CA3A-4A2D-9068-E738A7F82DB3}"/>
              </a:ext>
            </a:extLst>
          </p:cNvPr>
          <p:cNvSpPr/>
          <p:nvPr/>
        </p:nvSpPr>
        <p:spPr>
          <a:xfrm>
            <a:off x="609600" y="4811583"/>
            <a:ext cx="2021899" cy="1054591"/>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“The teachers responded in timely manner and we were well informed. Giving the options for home study through zoom after finishing lock down </a:t>
            </a:r>
            <a:r>
              <a:rPr lang="en-NZ" sz="900" i="1">
                <a:solidFill>
                  <a:srgbClr val="404040"/>
                </a:solidFill>
                <a:latin typeface="Verdana" panose="020B0604030504040204" pitchFamily="34" charset="0"/>
                <a:ea typeface="Verdana" panose="020B0604030504040204" pitchFamily="34" charset="0"/>
              </a:rPr>
              <a:t>was great.”</a:t>
            </a:r>
            <a:endParaRPr lang="en-NZ" sz="900" i="1" dirty="0">
              <a:solidFill>
                <a:srgbClr val="404040"/>
              </a:solidFill>
              <a:latin typeface="Verdana" panose="020B0604030504040204" pitchFamily="34" charset="0"/>
              <a:ea typeface="Verdana" panose="020B0604030504040204" pitchFamily="34" charset="0"/>
            </a:endParaRPr>
          </a:p>
        </p:txBody>
      </p:sp>
      <p:sp>
        <p:nvSpPr>
          <p:cNvPr id="14" name="Rectangle 13">
            <a:extLst>
              <a:ext uri="{FF2B5EF4-FFF2-40B4-BE49-F238E27FC236}">
                <a16:creationId xmlns:a16="http://schemas.microsoft.com/office/drawing/2014/main" id="{E5F78F48-22CD-4610-841D-780E4009DD7B}"/>
              </a:ext>
            </a:extLst>
          </p:cNvPr>
          <p:cNvSpPr/>
          <p:nvPr/>
        </p:nvSpPr>
        <p:spPr>
          <a:xfrm>
            <a:off x="2949779" y="4807482"/>
            <a:ext cx="1084718" cy="97958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“I think everything they have done has been a great help.”</a:t>
            </a:r>
          </a:p>
        </p:txBody>
      </p:sp>
      <p:sp>
        <p:nvSpPr>
          <p:cNvPr id="15" name="Rectangle 14">
            <a:extLst>
              <a:ext uri="{FF2B5EF4-FFF2-40B4-BE49-F238E27FC236}">
                <a16:creationId xmlns:a16="http://schemas.microsoft.com/office/drawing/2014/main" id="{C7EEB014-E4E7-4E0B-A826-B2B3B53BA653}"/>
              </a:ext>
            </a:extLst>
          </p:cNvPr>
          <p:cNvSpPr/>
          <p:nvPr/>
        </p:nvSpPr>
        <p:spPr>
          <a:xfrm>
            <a:off x="3775498" y="3981706"/>
            <a:ext cx="1572731" cy="64263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“I think Unitec has done a good job dealing with COVID-19.”</a:t>
            </a:r>
          </a:p>
        </p:txBody>
      </p:sp>
      <p:sp>
        <p:nvSpPr>
          <p:cNvPr id="16" name="Rectangle 15">
            <a:extLst>
              <a:ext uri="{FF2B5EF4-FFF2-40B4-BE49-F238E27FC236}">
                <a16:creationId xmlns:a16="http://schemas.microsoft.com/office/drawing/2014/main" id="{2A798E1D-0FF1-4402-9553-FB40F73EFD75}"/>
              </a:ext>
            </a:extLst>
          </p:cNvPr>
          <p:cNvSpPr/>
          <p:nvPr/>
        </p:nvSpPr>
        <p:spPr>
          <a:xfrm>
            <a:off x="4257070" y="4905709"/>
            <a:ext cx="1704869" cy="97958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Unitec has been  informative and timely in the updates surrounding the impacts of COVID-19 on our studies which has been incredibly helpful.</a:t>
            </a:r>
          </a:p>
        </p:txBody>
      </p:sp>
      <p:sp>
        <p:nvSpPr>
          <p:cNvPr id="17" name="Rectangle 16">
            <a:extLst>
              <a:ext uri="{FF2B5EF4-FFF2-40B4-BE49-F238E27FC236}">
                <a16:creationId xmlns:a16="http://schemas.microsoft.com/office/drawing/2014/main" id="{181227A6-0313-49EF-89C6-501AE8615945}"/>
              </a:ext>
            </a:extLst>
          </p:cNvPr>
          <p:cNvSpPr/>
          <p:nvPr/>
        </p:nvSpPr>
        <p:spPr>
          <a:xfrm>
            <a:off x="5279400" y="3186684"/>
            <a:ext cx="1477613" cy="57624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“The situation was very well handled by teachers and staff.”</a:t>
            </a:r>
          </a:p>
        </p:txBody>
      </p:sp>
      <p:sp>
        <p:nvSpPr>
          <p:cNvPr id="18" name="Rectangle 17">
            <a:extLst>
              <a:ext uri="{FF2B5EF4-FFF2-40B4-BE49-F238E27FC236}">
                <a16:creationId xmlns:a16="http://schemas.microsoft.com/office/drawing/2014/main" id="{C207A50E-C720-485A-8703-7C47DF711803}"/>
              </a:ext>
            </a:extLst>
          </p:cNvPr>
          <p:cNvSpPr/>
          <p:nvPr/>
        </p:nvSpPr>
        <p:spPr>
          <a:xfrm>
            <a:off x="6941737" y="2283093"/>
            <a:ext cx="1675728" cy="7001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“It has been well organised and communication from campus has been good.”</a:t>
            </a:r>
          </a:p>
        </p:txBody>
      </p:sp>
      <p:sp>
        <p:nvSpPr>
          <p:cNvPr id="19" name="Rectangle 18">
            <a:extLst>
              <a:ext uri="{FF2B5EF4-FFF2-40B4-BE49-F238E27FC236}">
                <a16:creationId xmlns:a16="http://schemas.microsoft.com/office/drawing/2014/main" id="{B41B611D-16D6-42CB-BCE5-3DDFF3A8A29D}"/>
              </a:ext>
            </a:extLst>
          </p:cNvPr>
          <p:cNvSpPr/>
          <p:nvPr/>
        </p:nvSpPr>
        <p:spPr>
          <a:xfrm>
            <a:off x="7040794" y="3186684"/>
            <a:ext cx="1477613" cy="7001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“You are already doing a wonderful job, no need for any fees back from me.”</a:t>
            </a:r>
          </a:p>
        </p:txBody>
      </p:sp>
      <p:sp>
        <p:nvSpPr>
          <p:cNvPr id="20" name="Rectangle 19">
            <a:extLst>
              <a:ext uri="{FF2B5EF4-FFF2-40B4-BE49-F238E27FC236}">
                <a16:creationId xmlns:a16="http://schemas.microsoft.com/office/drawing/2014/main" id="{B410538D-DCF1-4C9D-96A1-9E48FD896939}"/>
              </a:ext>
            </a:extLst>
          </p:cNvPr>
          <p:cNvSpPr/>
          <p:nvPr/>
        </p:nvSpPr>
        <p:spPr>
          <a:xfrm>
            <a:off x="6978498" y="4003060"/>
            <a:ext cx="1409204" cy="979583"/>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“So impressed with how willing and able. Teaching teams delivered to such a high standard. </a:t>
            </a:r>
            <a:r>
              <a:rPr lang="en-NZ" sz="900" i="1" dirty="0" err="1">
                <a:solidFill>
                  <a:srgbClr val="404040"/>
                </a:solidFill>
                <a:latin typeface="Verdana" panose="020B0604030504040204" pitchFamily="34" charset="0"/>
                <a:ea typeface="Verdana" panose="020B0604030504040204" pitchFamily="34" charset="0"/>
              </a:rPr>
              <a:t>V.Grateful</a:t>
            </a:r>
            <a:r>
              <a:rPr lang="en-NZ" sz="900" i="1" dirty="0">
                <a:solidFill>
                  <a:srgbClr val="404040"/>
                </a:solidFill>
                <a:latin typeface="Verdana" panose="020B0604030504040204" pitchFamily="34" charset="0"/>
                <a:ea typeface="Verdana" panose="020B0604030504040204" pitchFamily="34" charset="0"/>
              </a:rPr>
              <a:t>.”</a:t>
            </a:r>
          </a:p>
        </p:txBody>
      </p:sp>
      <p:sp>
        <p:nvSpPr>
          <p:cNvPr id="21" name="Rectangle 20">
            <a:extLst>
              <a:ext uri="{FF2B5EF4-FFF2-40B4-BE49-F238E27FC236}">
                <a16:creationId xmlns:a16="http://schemas.microsoft.com/office/drawing/2014/main" id="{081577DF-5477-40E5-A999-9A85E2027DF7}"/>
              </a:ext>
            </a:extLst>
          </p:cNvPr>
          <p:cNvSpPr/>
          <p:nvPr/>
        </p:nvSpPr>
        <p:spPr>
          <a:xfrm>
            <a:off x="5621004" y="4014497"/>
            <a:ext cx="1084718" cy="642634"/>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“Unitec has done a great job adapting.”</a:t>
            </a:r>
          </a:p>
        </p:txBody>
      </p:sp>
      <p:sp>
        <p:nvSpPr>
          <p:cNvPr id="22" name="Rectangle 21">
            <a:extLst>
              <a:ext uri="{FF2B5EF4-FFF2-40B4-BE49-F238E27FC236}">
                <a16:creationId xmlns:a16="http://schemas.microsoft.com/office/drawing/2014/main" id="{B22B04B1-9009-4799-8EEE-D7B4609A8A43}"/>
              </a:ext>
            </a:extLst>
          </p:cNvPr>
          <p:cNvSpPr/>
          <p:nvPr/>
        </p:nvSpPr>
        <p:spPr>
          <a:xfrm>
            <a:off x="6230123" y="5097461"/>
            <a:ext cx="1930414" cy="874589"/>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900" i="1" dirty="0">
                <a:solidFill>
                  <a:srgbClr val="404040"/>
                </a:solidFill>
                <a:latin typeface="Verdana" panose="020B0604030504040204" pitchFamily="34" charset="0"/>
                <a:ea typeface="Verdana" panose="020B0604030504040204" pitchFamily="34" charset="0"/>
              </a:rPr>
              <a:t>You guys are all doing your best under the circumstances so please take care and look after yourselves and all the very best with everything.”</a:t>
            </a:r>
          </a:p>
        </p:txBody>
      </p:sp>
    </p:spTree>
    <p:extLst>
      <p:ext uri="{BB962C8B-B14F-4D97-AF65-F5344CB8AC3E}">
        <p14:creationId xmlns:p14="http://schemas.microsoft.com/office/powerpoint/2010/main" val="1288678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5FDEE4-40A8-407E-A504-BDFF9ADD8081}"/>
              </a:ext>
            </a:extLst>
          </p:cNvPr>
          <p:cNvSpPr>
            <a:spLocks noGrp="1"/>
          </p:cNvSpPr>
          <p:nvPr>
            <p:ph idx="1"/>
          </p:nvPr>
        </p:nvSpPr>
        <p:spPr/>
        <p:txBody>
          <a:bodyPr/>
          <a:lstStyle/>
          <a:p>
            <a:r>
              <a:rPr lang="en-NZ" sz="1600" dirty="0"/>
              <a:t>What can Unitec do to minimise impact of COVID-19</a:t>
            </a:r>
          </a:p>
        </p:txBody>
      </p:sp>
      <p:sp>
        <p:nvSpPr>
          <p:cNvPr id="3" name="Footer Placeholder 2">
            <a:extLst>
              <a:ext uri="{FF2B5EF4-FFF2-40B4-BE49-F238E27FC236}">
                <a16:creationId xmlns:a16="http://schemas.microsoft.com/office/drawing/2014/main" id="{7250E339-D4A5-4F1B-9A33-B1FB8F575C72}"/>
              </a:ext>
            </a:extLst>
          </p:cNvPr>
          <p:cNvSpPr>
            <a:spLocks noGrp="1"/>
          </p:cNvSpPr>
          <p:nvPr>
            <p:ph type="ftr" sz="quarter" idx="11"/>
          </p:nvPr>
        </p:nvSpPr>
        <p:spPr/>
        <p:txBody>
          <a:bodyPr/>
          <a:lstStyle/>
          <a:p>
            <a:pPr>
              <a:defRPr/>
            </a:pPr>
            <a:r>
              <a:rPr lang="en-US"/>
              <a:t>&gt;&gt;MARKETING</a:t>
            </a:r>
            <a:endParaRPr lang="en-US" dirty="0"/>
          </a:p>
        </p:txBody>
      </p:sp>
      <p:sp>
        <p:nvSpPr>
          <p:cNvPr id="4" name="Title 3">
            <a:extLst>
              <a:ext uri="{FF2B5EF4-FFF2-40B4-BE49-F238E27FC236}">
                <a16:creationId xmlns:a16="http://schemas.microsoft.com/office/drawing/2014/main" id="{17248B8C-B403-4843-AE7A-8776F9806CBF}"/>
              </a:ext>
            </a:extLst>
          </p:cNvPr>
          <p:cNvSpPr>
            <a:spLocks noGrp="1"/>
          </p:cNvSpPr>
          <p:nvPr>
            <p:ph type="title"/>
          </p:nvPr>
        </p:nvSpPr>
        <p:spPr/>
        <p:txBody>
          <a:bodyPr/>
          <a:lstStyle/>
          <a:p>
            <a:r>
              <a:rPr lang="en-NZ" dirty="0"/>
              <a:t>Many students are asking for compassion with assignments, along with concerns around safety and communication</a:t>
            </a:r>
          </a:p>
        </p:txBody>
      </p:sp>
      <p:sp>
        <p:nvSpPr>
          <p:cNvPr id="6" name="Rectangle 5">
            <a:extLst>
              <a:ext uri="{FF2B5EF4-FFF2-40B4-BE49-F238E27FC236}">
                <a16:creationId xmlns:a16="http://schemas.microsoft.com/office/drawing/2014/main" id="{28CF5BC8-595A-48B2-89C8-A0D280100994}"/>
              </a:ext>
            </a:extLst>
          </p:cNvPr>
          <p:cNvSpPr/>
          <p:nvPr/>
        </p:nvSpPr>
        <p:spPr>
          <a:xfrm>
            <a:off x="586596" y="5987312"/>
            <a:ext cx="651294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We appreciate that the last few months have created additional challenges due to COVID-19 and the subsequent lockdowns. Is there anything else that Unitec could do to help minimise the impact of COVID-19 on your studies?</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715F19E4-300E-4621-9D0B-4DB828617C8F}"/>
              </a:ext>
            </a:extLst>
          </p:cNvPr>
          <p:cNvSpPr/>
          <p:nvPr/>
        </p:nvSpPr>
        <p:spPr>
          <a:xfrm>
            <a:off x="6150634" y="2115495"/>
            <a:ext cx="2466830" cy="265396"/>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Safety</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a:extLst>
              <a:ext uri="{FF2B5EF4-FFF2-40B4-BE49-F238E27FC236}">
                <a16:creationId xmlns:a16="http://schemas.microsoft.com/office/drawing/2014/main" id="{A6560B34-9B23-4E76-9A57-78145B5C8653}"/>
              </a:ext>
            </a:extLst>
          </p:cNvPr>
          <p:cNvSpPr/>
          <p:nvPr/>
        </p:nvSpPr>
        <p:spPr>
          <a:xfrm>
            <a:off x="3338585" y="2115495"/>
            <a:ext cx="2466830" cy="265396"/>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Communication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id="{7B1F104A-EC76-4B4C-B96E-6FFBFDFF0EC3}"/>
              </a:ext>
            </a:extLst>
          </p:cNvPr>
          <p:cNvSpPr/>
          <p:nvPr/>
        </p:nvSpPr>
        <p:spPr>
          <a:xfrm>
            <a:off x="526537" y="2115495"/>
            <a:ext cx="2466830" cy="265396"/>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100" b="1" dirty="0">
                <a:solidFill>
                  <a:schemeClr val="bg1"/>
                </a:solidFill>
                <a:latin typeface="Verdana" panose="020B0604030504040204" pitchFamily="34" charset="0"/>
                <a:ea typeface="Verdana" panose="020B0604030504040204" pitchFamily="34" charset="0"/>
                <a:cs typeface="Verdana" panose="020B0604030504040204" pitchFamily="34" charset="0"/>
              </a:rPr>
              <a:t>Compassion</a:t>
            </a:r>
            <a:endParaRPr lang="en-US" sz="11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D663D81D-6E98-4A4A-8E3C-64693BF5C466}"/>
              </a:ext>
            </a:extLst>
          </p:cNvPr>
          <p:cNvSpPr/>
          <p:nvPr/>
        </p:nvSpPr>
        <p:spPr>
          <a:xfrm>
            <a:off x="526537"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“Leniency of deadlines. Leniency when marking assignments.”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“Give my batch a grade bump for our thesis exam and explanatory document.”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“Extensions for assignments? I'm not sure really, things just feel very disjointed.”</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“Lecturers could be more understanding with the difficulties this has put on our learning.”</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thorough and patient teaching.”</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“Extra tutorials outside of class room hours perhaps.”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 consideration of COVID-19 difficulties in grading of assignments.”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 more group assignments.”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“When confirming final marks take into account the extra effort involved from students to produce A finished piece of work, and reflect this in marking criteria.”</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“Provide extra time for assessments to relieve some stress. Home environment for study is not always easy.”</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a:extLst>
              <a:ext uri="{FF2B5EF4-FFF2-40B4-BE49-F238E27FC236}">
                <a16:creationId xmlns:a16="http://schemas.microsoft.com/office/drawing/2014/main" id="{59E28FDC-E5A8-4C76-AB23-A56E80FF8192}"/>
              </a:ext>
            </a:extLst>
          </p:cNvPr>
          <p:cNvCxnSpPr/>
          <p:nvPr/>
        </p:nvCxnSpPr>
        <p:spPr>
          <a:xfrm>
            <a:off x="3166219"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3BCF2AA-8631-4258-A75F-01ABDB1FD9F4}"/>
              </a:ext>
            </a:extLst>
          </p:cNvPr>
          <p:cNvCxnSpPr/>
          <p:nvPr/>
        </p:nvCxnSpPr>
        <p:spPr>
          <a:xfrm>
            <a:off x="5987057" y="2389516"/>
            <a:ext cx="0" cy="3591799"/>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B64235E-395D-4DF1-AA9B-6970C3A651E1}"/>
              </a:ext>
            </a:extLst>
          </p:cNvPr>
          <p:cNvSpPr/>
          <p:nvPr/>
        </p:nvSpPr>
        <p:spPr>
          <a:xfrm>
            <a:off x="3338748" y="238951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“Just keeping students in the loop a lot more.”</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“Talking to the students about how to prepare and what they will need to continue studies through lockdown.”</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 keep lectures offered via zoom.”</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“Some lecturers need to reply our emails regarding revision questions.”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“Timetable updates to be confirmed more regularly.”</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“Better communication between tutors to cover aspects of the course before we are tested on it.”</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“Explain how marking is being undertaken. If grades are not being put up then it should not be the requirement of the student to do an APA. This process increases stress and if Universities are grade bumping then Unitec should be or at least have tutors explain they are marking with COVID-19 in mind.”</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“Give us more information on what's going to happen with our placements.”</a:t>
            </a: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3F9AD8DA-84CF-47D2-A55E-3383805A9B3B}"/>
              </a:ext>
            </a:extLst>
          </p:cNvPr>
          <p:cNvSpPr/>
          <p:nvPr/>
        </p:nvSpPr>
        <p:spPr>
          <a:xfrm>
            <a:off x="6150635" y="2392726"/>
            <a:ext cx="2467154" cy="35917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“Online classes feel safer and secure during lockdowns and I'm not too glad to be back at Unitec on Level 2.”</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“Minimise in-class teaching and activities to lower the risk of lectures and students getting infected.”</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“Online options. Being told the course won't be as good online and forcing us to come to class during level 2 and people testing positive in West Auckland.”</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 lectures recorded to accommodate people who want to or have to stay home even if in person classes are available. Makes studying easier to re-watch lectures as well as catch up on ones missed.”</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“Put staff and student welfare before completion rates, keep up the communication channels.”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“More blended learning, please, especially for immune-compromised folks.”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“Please request that students participating in class can consciously wear masks.”</a:t>
            </a:r>
          </a:p>
          <a:p>
            <a:pPr>
              <a:spcAft>
                <a:spcPts val="600"/>
              </a:spcAft>
            </a:pPr>
            <a:r>
              <a:rPr lang="en-NZ" sz="8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“Everyone should be sanitising their hands as soon as they enter the lecture/lab rooms.”</a:t>
            </a:r>
          </a:p>
        </p:txBody>
      </p:sp>
    </p:spTree>
    <p:extLst>
      <p:ext uri="{BB962C8B-B14F-4D97-AF65-F5344CB8AC3E}">
        <p14:creationId xmlns:p14="http://schemas.microsoft.com/office/powerpoint/2010/main" val="1746311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916488" y="6491288"/>
            <a:ext cx="3794125" cy="230187"/>
          </a:xfrm>
        </p:spPr>
        <p:txBody>
          <a:bodyPr/>
          <a:lstStyle/>
          <a:p>
            <a:pPr>
              <a:defRPr/>
            </a:pPr>
            <a:r>
              <a:rPr lang="en-NZ"/>
              <a:t>&gt;&gt;MARKETING</a:t>
            </a:r>
            <a:endParaRPr lang="en-NZ" dirty="0"/>
          </a:p>
        </p:txBody>
      </p:sp>
      <p:sp>
        <p:nvSpPr>
          <p:cNvPr id="5" name="Title 4"/>
          <p:cNvSpPr>
            <a:spLocks noGrp="1"/>
          </p:cNvSpPr>
          <p:nvPr>
            <p:ph type="title"/>
          </p:nvPr>
        </p:nvSpPr>
        <p:spPr/>
        <p:txBody>
          <a:bodyPr/>
          <a:lstStyle/>
          <a:p>
            <a:r>
              <a:rPr lang="en-NZ" dirty="0"/>
              <a:t>78% of students were satisfied with Unitec’s overall communication in response to COVID-19</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006668"/>
              </p:ext>
            </p:extLst>
          </p:nvPr>
        </p:nvGraphicFramePr>
        <p:xfrm>
          <a:off x="527049" y="1709737"/>
          <a:ext cx="8183564" cy="421661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86597" y="5926352"/>
            <a:ext cx="7405936" cy="5649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135 | 124 | 115 </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Data source: </a:t>
            </a:r>
            <a:r>
              <a:rPr lang="en-NZ" sz="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-graduate COVID-19 Student Barometer (survey was live 14-Jun to  30-Jun)</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4" name="Straight Connector 33">
            <a:extLst>
              <a:ext uri="{FF2B5EF4-FFF2-40B4-BE49-F238E27FC236}">
                <a16:creationId xmlns:a16="http://schemas.microsoft.com/office/drawing/2014/main" id="{68F22F2A-D5FC-4886-BCAB-41A6C2B051E8}"/>
              </a:ext>
            </a:extLst>
          </p:cNvPr>
          <p:cNvCxnSpPr>
            <a:cxnSpLocks/>
          </p:cNvCxnSpPr>
          <p:nvPr/>
        </p:nvCxnSpPr>
        <p:spPr>
          <a:xfrm>
            <a:off x="647557" y="3724385"/>
            <a:ext cx="7634294" cy="0"/>
          </a:xfrm>
          <a:prstGeom prst="line">
            <a:avLst/>
          </a:prstGeom>
          <a:ln w="3175">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39" name="Content Placeholder 1">
            <a:extLst>
              <a:ext uri="{FF2B5EF4-FFF2-40B4-BE49-F238E27FC236}">
                <a16:creationId xmlns:a16="http://schemas.microsoft.com/office/drawing/2014/main" id="{1BC41AB9-3C33-43F9-A6D4-604C3A8CC12C}"/>
              </a:ext>
            </a:extLst>
          </p:cNvPr>
          <p:cNvSpPr txBox="1">
            <a:spLocks/>
          </p:cNvSpPr>
          <p:nvPr/>
        </p:nvSpPr>
        <p:spPr bwMode="auto">
          <a:xfrm>
            <a:off x="527049" y="1709737"/>
            <a:ext cx="6292273" cy="5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1600" dirty="0"/>
              <a:t>Overall satisfaction with Unitec’s </a:t>
            </a:r>
            <a:r>
              <a:rPr lang="en-NZ" sz="1600" b="1" dirty="0"/>
              <a:t>response to COVID-19</a:t>
            </a:r>
          </a:p>
        </p:txBody>
      </p:sp>
      <p:sp>
        <p:nvSpPr>
          <p:cNvPr id="2" name="Rectangle 1">
            <a:extLst>
              <a:ext uri="{FF2B5EF4-FFF2-40B4-BE49-F238E27FC236}">
                <a16:creationId xmlns:a16="http://schemas.microsoft.com/office/drawing/2014/main" id="{0D690E65-C78B-4E8B-B4BD-5A6D8E512BBE}"/>
              </a:ext>
            </a:extLst>
          </p:cNvPr>
          <p:cNvSpPr/>
          <p:nvPr/>
        </p:nvSpPr>
        <p:spPr>
          <a:xfrm>
            <a:off x="6999559" y="1611200"/>
            <a:ext cx="1711054" cy="50892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b="1" dirty="0">
                <a:solidFill>
                  <a:srgbClr val="404040"/>
                </a:solidFill>
                <a:latin typeface="Verdana" panose="020B0604030504040204" pitchFamily="34" charset="0"/>
                <a:ea typeface="Verdana" panose="020B0604030504040204" pitchFamily="34" charset="0"/>
              </a:rPr>
              <a:t>RESULTS BASED ON SEMESTER 1 2020</a:t>
            </a:r>
          </a:p>
        </p:txBody>
      </p:sp>
    </p:spTree>
    <p:extLst>
      <p:ext uri="{BB962C8B-B14F-4D97-AF65-F5344CB8AC3E}">
        <p14:creationId xmlns:p14="http://schemas.microsoft.com/office/powerpoint/2010/main" val="847875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a:t>&gt;&gt;MARKETING</a:t>
            </a:r>
            <a:endParaRPr lang="en-NZ" dirty="0"/>
          </a:p>
        </p:txBody>
      </p:sp>
      <p:sp>
        <p:nvSpPr>
          <p:cNvPr id="5" name="Title 4"/>
          <p:cNvSpPr>
            <a:spLocks noGrp="1"/>
          </p:cNvSpPr>
          <p:nvPr>
            <p:ph type="title"/>
          </p:nvPr>
        </p:nvSpPr>
        <p:spPr/>
        <p:txBody>
          <a:bodyPr/>
          <a:lstStyle/>
          <a:p>
            <a:r>
              <a:rPr lang="en-NZ" dirty="0"/>
              <a:t>Satisfaction is high across communication overall, with organisation of classes/exams and financial support being the lowest</a:t>
            </a:r>
          </a:p>
        </p:txBody>
      </p:sp>
      <p:graphicFrame>
        <p:nvGraphicFramePr>
          <p:cNvPr id="7" name="Content Placeholder 6"/>
          <p:cNvGraphicFramePr>
            <a:graphicFrameLocks noGrp="1"/>
          </p:cNvGraphicFramePr>
          <p:nvPr>
            <p:ph idx="1"/>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86597" y="5926352"/>
            <a:ext cx="740593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information you have received from your institution?</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93 – 128</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Data source: </a:t>
            </a:r>
            <a:r>
              <a:rPr lang="en-NZ" sz="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-graduate COVID-19 Student Barometer (survey was live 14-Jun to  30-Jun)</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a:extLst>
              <a:ext uri="{FF2B5EF4-FFF2-40B4-BE49-F238E27FC236}">
                <a16:creationId xmlns:a16="http://schemas.microsoft.com/office/drawing/2014/main" id="{DEFB6684-5BD3-45F0-BE6A-83357791EF9A}"/>
              </a:ext>
            </a:extLst>
          </p:cNvPr>
          <p:cNvCxnSpPr>
            <a:cxnSpLocks/>
          </p:cNvCxnSpPr>
          <p:nvPr/>
        </p:nvCxnSpPr>
        <p:spPr>
          <a:xfrm>
            <a:off x="586597" y="2844807"/>
            <a:ext cx="6476054" cy="0"/>
          </a:xfrm>
          <a:prstGeom prst="line">
            <a:avLst/>
          </a:prstGeom>
          <a:ln w="3175">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8878097F-825A-4550-A9C3-3CAF92B08295}"/>
              </a:ext>
            </a:extLst>
          </p:cNvPr>
          <p:cNvSpPr/>
          <p:nvPr/>
        </p:nvSpPr>
        <p:spPr>
          <a:xfrm>
            <a:off x="6999559" y="1611200"/>
            <a:ext cx="1711054" cy="50892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b="1" dirty="0">
                <a:solidFill>
                  <a:srgbClr val="404040"/>
                </a:solidFill>
                <a:latin typeface="Verdana" panose="020B0604030504040204" pitchFamily="34" charset="0"/>
                <a:ea typeface="Verdana" panose="020B0604030504040204" pitchFamily="34" charset="0"/>
              </a:rPr>
              <a:t>RESULTS BASED ON SEMESTER 1 2020</a:t>
            </a:r>
          </a:p>
        </p:txBody>
      </p:sp>
    </p:spTree>
    <p:extLst>
      <p:ext uri="{BB962C8B-B14F-4D97-AF65-F5344CB8AC3E}">
        <p14:creationId xmlns:p14="http://schemas.microsoft.com/office/powerpoint/2010/main" val="26298051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2407" y="1626734"/>
            <a:ext cx="5308206" cy="617868"/>
          </a:xfrm>
        </p:spPr>
        <p:txBody>
          <a:bodyPr/>
          <a:lstStyle/>
          <a:p>
            <a:r>
              <a:rPr lang="en-NZ" sz="1600" dirty="0"/>
              <a:t>Student comments about </a:t>
            </a:r>
            <a:r>
              <a:rPr lang="en-NZ" sz="1600" b="1" dirty="0"/>
              <a:t>information received </a:t>
            </a:r>
            <a:r>
              <a:rPr lang="en-NZ" sz="1600" dirty="0"/>
              <a:t>from Unitec</a:t>
            </a:r>
            <a:endParaRPr lang="en-NZ" sz="1600" b="1" dirty="0"/>
          </a:p>
        </p:txBody>
      </p:sp>
      <p:sp>
        <p:nvSpPr>
          <p:cNvPr id="3" name="Footer Placeholder 2"/>
          <p:cNvSpPr>
            <a:spLocks noGrp="1"/>
          </p:cNvSpPr>
          <p:nvPr>
            <p:ph type="ftr" sz="quarter" idx="11"/>
          </p:nvPr>
        </p:nvSpPr>
        <p:spPr/>
        <p:txBody>
          <a:bodyPr/>
          <a:lstStyle/>
          <a:p>
            <a:pPr>
              <a:defRPr/>
            </a:pPr>
            <a:r>
              <a:rPr lang="en-US" dirty="0"/>
              <a:t>&gt;&gt;MARKETING</a:t>
            </a:r>
          </a:p>
        </p:txBody>
      </p:sp>
      <p:sp>
        <p:nvSpPr>
          <p:cNvPr id="5" name="Title 4"/>
          <p:cNvSpPr>
            <a:spLocks noGrp="1"/>
          </p:cNvSpPr>
          <p:nvPr>
            <p:ph type="title"/>
          </p:nvPr>
        </p:nvSpPr>
        <p:spPr/>
        <p:txBody>
          <a:bodyPr/>
          <a:lstStyle/>
          <a:p>
            <a:r>
              <a:rPr lang="en-NZ" dirty="0">
                <a:latin typeface="Verdana"/>
                <a:ea typeface="Verdana"/>
                <a:cs typeface="Verdana"/>
              </a:rPr>
              <a:t>Most students said communication was about right, with very few saying there was too much</a:t>
            </a:r>
            <a:endParaRPr lang="en-NZ" dirty="0"/>
          </a:p>
        </p:txBody>
      </p:sp>
      <p:sp>
        <p:nvSpPr>
          <p:cNvPr id="9" name="Rectangle 8"/>
          <p:cNvSpPr/>
          <p:nvPr/>
        </p:nvSpPr>
        <p:spPr>
          <a:xfrm>
            <a:off x="3402406" y="2244601"/>
            <a:ext cx="2565006" cy="3598430"/>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“Amazing communication from both Unitec and lecturers”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“All our lecturers and course coordinator were always available and easy to get hold of. All my questions and requests have been answered promptly. The course coordinator would personally phone each student to make sure we are ok”</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tutors were amazing and tried their best to support us through the pandemic, others were of no help and did not provide online learning content”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“Good amount of engagement in communication from Unitec to support my study”</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communication was good”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always sent me information about COVID-19 and what to do in each level. It is very helpful to me”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“Unitec was quick in preparing the continuation of our studies after the lockdown was announced and have kept the students very aware and up to date “</a:t>
            </a:r>
          </a:p>
        </p:txBody>
      </p:sp>
      <p:sp>
        <p:nvSpPr>
          <p:cNvPr id="10" name="Rectangle 9"/>
          <p:cNvSpPr/>
          <p:nvPr/>
        </p:nvSpPr>
        <p:spPr>
          <a:xfrm>
            <a:off x="6063206" y="2239691"/>
            <a:ext cx="2647406" cy="360334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“They would always say check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moodle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for updates on your course which we never got and allowed some students to return but not others”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“We did not know when we would be given assignments until they were actually being handed out. In some cases even after an assignment was handed out we were not given due dates. At one time we had 70% of the assignments to do for the course at the same time. “</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“Very disappointed in everything in Unitec. I have not received any help from anyone at all, and no communication”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“There needed to be more frequent updates about study plans and what the new normal will look like on campus”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“We had minimal or VERY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VERY</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DELAYED communication from our lecturers on what was going on. Nobody knew anything. From Unitec in general, the information was also delayed. I think from memory there was a 3 day delay from the announcement of lockdown to us students receiving an email from Unitec on what is happening”</a:t>
            </a:r>
          </a:p>
        </p:txBody>
      </p:sp>
      <p:graphicFrame>
        <p:nvGraphicFramePr>
          <p:cNvPr id="8" name="Content Placeholder 20">
            <a:extLst>
              <a:ext uri="{FF2B5EF4-FFF2-40B4-BE49-F238E27FC236}">
                <a16:creationId xmlns:a16="http://schemas.microsoft.com/office/drawing/2014/main" id="{204BC8D6-E787-46D6-AD55-75B0D76F3992}"/>
              </a:ext>
            </a:extLst>
          </p:cNvPr>
          <p:cNvGraphicFramePr>
            <a:graphicFrameLocks/>
          </p:cNvGraphicFramePr>
          <p:nvPr>
            <p:extLst/>
          </p:nvPr>
        </p:nvGraphicFramePr>
        <p:xfrm>
          <a:off x="503038" y="2248952"/>
          <a:ext cx="2588800" cy="359843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1">
            <a:extLst>
              <a:ext uri="{FF2B5EF4-FFF2-40B4-BE49-F238E27FC236}">
                <a16:creationId xmlns:a16="http://schemas.microsoft.com/office/drawing/2014/main" id="{9CA614D2-821A-4C60-8A4A-C198EC9A482B}"/>
              </a:ext>
            </a:extLst>
          </p:cNvPr>
          <p:cNvSpPr txBox="1">
            <a:spLocks/>
          </p:cNvSpPr>
          <p:nvPr/>
        </p:nvSpPr>
        <p:spPr bwMode="auto">
          <a:xfrm>
            <a:off x="503038" y="1631085"/>
            <a:ext cx="2588800" cy="5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1600" b="1" dirty="0"/>
              <a:t>Frequency</a:t>
            </a:r>
            <a:r>
              <a:rPr lang="en-NZ" sz="1600" dirty="0"/>
              <a:t> of communication</a:t>
            </a:r>
            <a:endParaRPr lang="en-NZ" sz="1600" b="1" dirty="0"/>
          </a:p>
        </p:txBody>
      </p:sp>
      <p:sp>
        <p:nvSpPr>
          <p:cNvPr id="12" name="Rectangle 11">
            <a:extLst>
              <a:ext uri="{FF2B5EF4-FFF2-40B4-BE49-F238E27FC236}">
                <a16:creationId xmlns:a16="http://schemas.microsoft.com/office/drawing/2014/main" id="{408CFBBC-3006-485B-A452-8433E12571C7}"/>
              </a:ext>
            </a:extLst>
          </p:cNvPr>
          <p:cNvSpPr/>
          <p:nvPr/>
        </p:nvSpPr>
        <p:spPr>
          <a:xfrm>
            <a:off x="586597" y="5926352"/>
            <a:ext cx="7405936" cy="5649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often has your institution been in contact with you?</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130</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Data source: </a:t>
            </a:r>
            <a:r>
              <a:rPr lang="en-NZ" sz="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-graduate COVID-19 Student Barometer (survey was live 14-Jun to  30-Jun)</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a:extLst>
              <a:ext uri="{FF2B5EF4-FFF2-40B4-BE49-F238E27FC236}">
                <a16:creationId xmlns:a16="http://schemas.microsoft.com/office/drawing/2014/main" id="{E73A9F76-DEE0-4672-B405-8C1E327AA791}"/>
              </a:ext>
            </a:extLst>
          </p:cNvPr>
          <p:cNvSpPr/>
          <p:nvPr/>
        </p:nvSpPr>
        <p:spPr>
          <a:xfrm>
            <a:off x="6999559" y="1062557"/>
            <a:ext cx="1711054" cy="50892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b="1" dirty="0">
                <a:solidFill>
                  <a:srgbClr val="404040"/>
                </a:solidFill>
                <a:latin typeface="Verdana" panose="020B0604030504040204" pitchFamily="34" charset="0"/>
                <a:ea typeface="Verdana" panose="020B0604030504040204" pitchFamily="34" charset="0"/>
              </a:rPr>
              <a:t>RESULTS BASED ON SEMESTER 1 2020</a:t>
            </a:r>
          </a:p>
        </p:txBody>
      </p:sp>
    </p:spTree>
    <p:extLst>
      <p:ext uri="{BB962C8B-B14F-4D97-AF65-F5344CB8AC3E}">
        <p14:creationId xmlns:p14="http://schemas.microsoft.com/office/powerpoint/2010/main" val="305635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a:t>Background information to Student NPS</a:t>
            </a:r>
          </a:p>
        </p:txBody>
      </p:sp>
      <p:cxnSp>
        <p:nvCxnSpPr>
          <p:cNvPr id="8" name="Straight Connector 7"/>
          <p:cNvCxnSpPr/>
          <p:nvPr/>
        </p:nvCxnSpPr>
        <p:spPr>
          <a:xfrm>
            <a:off x="1125746" y="4080288"/>
            <a:ext cx="7380000" cy="0"/>
          </a:xfrm>
          <a:prstGeom prst="line">
            <a:avLst/>
          </a:prstGeom>
          <a:ln>
            <a:solidFill>
              <a:srgbClr val="298224"/>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125746" y="2740326"/>
            <a:ext cx="7380000" cy="0"/>
          </a:xfrm>
          <a:prstGeom prst="line">
            <a:avLst/>
          </a:prstGeom>
          <a:ln>
            <a:solidFill>
              <a:srgbClr val="298224"/>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974932" y="1915293"/>
            <a:ext cx="189780" cy="4104000"/>
          </a:xfrm>
          <a:prstGeom prst="rect">
            <a:avLst/>
          </a:prstGeom>
          <a:solidFill>
            <a:srgbClr val="298224"/>
          </a:solidFill>
          <a:ln>
            <a:solidFill>
              <a:srgbClr val="2982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dirty="0"/>
          </a:p>
        </p:txBody>
      </p:sp>
      <p:sp>
        <p:nvSpPr>
          <p:cNvPr id="11" name="Content Placeholder 8"/>
          <p:cNvSpPr>
            <a:spLocks noGrp="1"/>
          </p:cNvSpPr>
          <p:nvPr>
            <p:ph idx="1"/>
          </p:nvPr>
        </p:nvSpPr>
        <p:spPr>
          <a:xfrm>
            <a:off x="1164713" y="1915293"/>
            <a:ext cx="7438962" cy="41073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1050" dirty="0"/>
              <a:t>The Student NPS survey is launched in approximately week 5-7 each semester to monitor Unitec student’s level of recommendation, the reason for their recommendation rating and perceptions of Unitec. This survey is designed to get a student’s perceptions about Unitec as a whole and not necessarily seek specific feedback about a programme, course or teacher.</a:t>
            </a:r>
          </a:p>
          <a:p>
            <a:endParaRPr lang="en-NZ" sz="1050" dirty="0">
              <a:solidFill>
                <a:srgbClr val="404040"/>
              </a:solidFill>
            </a:endParaRPr>
          </a:p>
          <a:p>
            <a:r>
              <a:rPr lang="en-NZ" sz="1050" dirty="0">
                <a:solidFill>
                  <a:srgbClr val="404040"/>
                </a:solidFill>
              </a:rPr>
              <a:t>The survey was sent to email addresses of students enrolled in a formal programme in semester 1204. An incentive prize of 5x$50 </a:t>
            </a:r>
            <a:r>
              <a:rPr lang="en-NZ" sz="1050" dirty="0" err="1">
                <a:solidFill>
                  <a:srgbClr val="404040"/>
                </a:solidFill>
              </a:rPr>
              <a:t>PAK’nSAVE</a:t>
            </a:r>
            <a:r>
              <a:rPr lang="en-NZ" sz="1050" dirty="0">
                <a:solidFill>
                  <a:srgbClr val="404040"/>
                </a:solidFill>
              </a:rPr>
              <a:t> vouchers was offered to boost the response rate. The survey was sent out on 3-Sep </a:t>
            </a:r>
            <a:r>
              <a:rPr lang="en-NZ" sz="1050" dirty="0"/>
              <a:t>to n=6,034 students and closed on 18-Sep. </a:t>
            </a:r>
            <a:r>
              <a:rPr lang="en-NZ" sz="1050" dirty="0">
                <a:solidFill>
                  <a:srgbClr val="404040"/>
                </a:solidFill>
              </a:rPr>
              <a:t>In total, n=1,815 students </a:t>
            </a:r>
            <a:r>
              <a:rPr lang="en-NZ" sz="1050" dirty="0"/>
              <a:t>responded to</a:t>
            </a:r>
            <a:r>
              <a:rPr lang="en-NZ" sz="1050" dirty="0">
                <a:solidFill>
                  <a:srgbClr val="404040"/>
                </a:solidFill>
              </a:rPr>
              <a:t> the survey giving a response rate of 30%. Last year semester 2’s response rate was 26%. </a:t>
            </a:r>
          </a:p>
          <a:p>
            <a:r>
              <a:rPr lang="en-NZ" sz="1050" dirty="0"/>
              <a:t>This is a great response rate and is in part due to students also receiving an SMS reminder in addition to three emails. This is in line with student survey response rates from other ITPs that have been observed.</a:t>
            </a:r>
            <a:endParaRPr lang="en-NZ" sz="1050" dirty="0">
              <a:solidFill>
                <a:srgbClr val="404040"/>
              </a:solidFill>
            </a:endParaRPr>
          </a:p>
          <a:p>
            <a:endParaRPr lang="en-NZ" sz="1050" dirty="0"/>
          </a:p>
          <a:p>
            <a:r>
              <a:rPr lang="en-NZ" sz="1050" dirty="0"/>
              <a:t>This survey is designed to address a number of research questions:</a:t>
            </a:r>
          </a:p>
          <a:p>
            <a:pPr marL="685800" lvl="1" indent="-228600">
              <a:buFont typeface="Wingdings" panose="05000000000000000000" pitchFamily="2" charset="2"/>
              <a:buChar char="§"/>
            </a:pPr>
            <a:r>
              <a:rPr lang="en-NZ" sz="1050" dirty="0"/>
              <a:t>What is the advocacy (NPS) of students?</a:t>
            </a:r>
          </a:p>
          <a:p>
            <a:pPr marL="685800" lvl="1" indent="-228600">
              <a:buFont typeface="Wingdings" panose="05000000000000000000" pitchFamily="2" charset="2"/>
              <a:buChar char="§"/>
            </a:pPr>
            <a:r>
              <a:rPr lang="en-NZ" sz="1050" dirty="0"/>
              <a:t>Why are they giving this rating and how does it compare to the past, benchmarks and targets?</a:t>
            </a:r>
          </a:p>
          <a:p>
            <a:pPr marL="685800" lvl="1" indent="-228600">
              <a:buFont typeface="Wingdings" panose="05000000000000000000" pitchFamily="2" charset="2"/>
              <a:buChar char="§"/>
            </a:pPr>
            <a:r>
              <a:rPr lang="en-NZ" sz="1050" dirty="0"/>
              <a:t>Is there variance by school or priority group?</a:t>
            </a:r>
          </a:p>
          <a:p>
            <a:pPr marL="685800" lvl="1" indent="-228600">
              <a:buFont typeface="Wingdings" panose="05000000000000000000" pitchFamily="2" charset="2"/>
              <a:buChar char="§"/>
            </a:pPr>
            <a:r>
              <a:rPr lang="en-NZ" sz="1050" dirty="0"/>
              <a:t>What aspects of Unitec are students satisfied and dissatisfied with?</a:t>
            </a:r>
          </a:p>
          <a:p>
            <a:pPr marL="685800" lvl="1" indent="-228600">
              <a:buFont typeface="Wingdings" panose="05000000000000000000" pitchFamily="2" charset="2"/>
              <a:buChar char="§"/>
            </a:pPr>
            <a:r>
              <a:rPr lang="en-NZ" sz="1050" dirty="0"/>
              <a:t>Are new students feeling positive and supported?</a:t>
            </a:r>
          </a:p>
          <a:p>
            <a:pPr marL="685800" lvl="1" indent="-228600">
              <a:buFont typeface="Wingdings" panose="05000000000000000000" pitchFamily="2" charset="2"/>
              <a:buChar char="§"/>
            </a:pPr>
            <a:r>
              <a:rPr lang="en-NZ" sz="1050" dirty="0"/>
              <a:t>How was the enrolment process and why do our students choose Unitec?</a:t>
            </a:r>
          </a:p>
          <a:p>
            <a:pPr marL="685800" lvl="1" indent="-228600">
              <a:buFont typeface="Wingdings" panose="05000000000000000000" pitchFamily="2" charset="2"/>
              <a:buChar char="§"/>
            </a:pPr>
            <a:r>
              <a:rPr lang="en-NZ" sz="1050" dirty="0"/>
              <a:t>Are students aware of and using our support services? Are users satisfied with the service?</a:t>
            </a:r>
          </a:p>
          <a:p>
            <a:pPr marL="685800" lvl="1" indent="-228600">
              <a:buFont typeface="Wingdings" panose="05000000000000000000" pitchFamily="2" charset="2"/>
              <a:buChar char="§"/>
            </a:pPr>
            <a:r>
              <a:rPr lang="en-NZ" sz="1050" dirty="0"/>
              <a:t>How have recent learner orientated initiatives impacted NPS?</a:t>
            </a:r>
          </a:p>
          <a:p>
            <a:pPr marL="685800" lvl="1" indent="-228600">
              <a:buFont typeface="Wingdings" panose="05000000000000000000" pitchFamily="2" charset="2"/>
              <a:buChar char="§"/>
            </a:pPr>
            <a:endParaRPr lang="en-NZ" sz="1050" dirty="0"/>
          </a:p>
        </p:txBody>
      </p:sp>
    </p:spTree>
    <p:extLst>
      <p:ext uri="{BB962C8B-B14F-4D97-AF65-F5344CB8AC3E}">
        <p14:creationId xmlns:p14="http://schemas.microsoft.com/office/powerpoint/2010/main" val="2442868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NZ"/>
              <a:t>&gt;&gt;MARKETING</a:t>
            </a:r>
            <a:endParaRPr lang="en-NZ" dirty="0"/>
          </a:p>
        </p:txBody>
      </p:sp>
      <p:sp>
        <p:nvSpPr>
          <p:cNvPr id="5" name="Title 4"/>
          <p:cNvSpPr>
            <a:spLocks noGrp="1"/>
          </p:cNvSpPr>
          <p:nvPr>
            <p:ph type="title"/>
          </p:nvPr>
        </p:nvSpPr>
        <p:spPr/>
        <p:txBody>
          <a:bodyPr/>
          <a:lstStyle/>
          <a:p>
            <a:r>
              <a:rPr lang="en-NZ" dirty="0"/>
              <a:t>Assignments and group work were the more challenging aspects of online study</a:t>
            </a:r>
          </a:p>
        </p:txBody>
      </p:sp>
      <p:graphicFrame>
        <p:nvGraphicFramePr>
          <p:cNvPr id="7" name="Content Placeholder 6"/>
          <p:cNvGraphicFramePr>
            <a:graphicFrameLocks noGrp="1"/>
          </p:cNvGraphicFramePr>
          <p:nvPr>
            <p:ph idx="1"/>
            <p:extLst/>
          </p:nvPr>
        </p:nvGraphicFramePr>
        <p:xfrm>
          <a:off x="527050" y="1709738"/>
          <a:ext cx="8089900" cy="410845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586597" y="5926352"/>
            <a:ext cx="7405936"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How satisfied are you with the following aspects of your ONLINE LEARNING experience?</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99 – 115</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Data source: </a:t>
            </a:r>
            <a:r>
              <a:rPr lang="en-NZ" sz="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-graduate COVID-19 Student Barometer (survey was live 14-Jun to  30-Jun)</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a:extLst>
              <a:ext uri="{FF2B5EF4-FFF2-40B4-BE49-F238E27FC236}">
                <a16:creationId xmlns:a16="http://schemas.microsoft.com/office/drawing/2014/main" id="{DEFB6684-5BD3-45F0-BE6A-83357791EF9A}"/>
              </a:ext>
            </a:extLst>
          </p:cNvPr>
          <p:cNvCxnSpPr>
            <a:cxnSpLocks/>
          </p:cNvCxnSpPr>
          <p:nvPr/>
        </p:nvCxnSpPr>
        <p:spPr>
          <a:xfrm>
            <a:off x="586597" y="3088649"/>
            <a:ext cx="6476054" cy="0"/>
          </a:xfrm>
          <a:prstGeom prst="line">
            <a:avLst/>
          </a:prstGeom>
          <a:ln w="3175">
            <a:solidFill>
              <a:srgbClr val="404040"/>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3F7DEF34-13B4-46A9-B1A7-274C0BA58713}"/>
              </a:ext>
            </a:extLst>
          </p:cNvPr>
          <p:cNvSpPr/>
          <p:nvPr/>
        </p:nvSpPr>
        <p:spPr>
          <a:xfrm>
            <a:off x="6999559" y="1611200"/>
            <a:ext cx="1711054" cy="50892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b="1" dirty="0">
                <a:solidFill>
                  <a:srgbClr val="404040"/>
                </a:solidFill>
                <a:latin typeface="Verdana" panose="020B0604030504040204" pitchFamily="34" charset="0"/>
                <a:ea typeface="Verdana" panose="020B0604030504040204" pitchFamily="34" charset="0"/>
              </a:rPr>
              <a:t>RESULTS BASED ON SEMESTER 1 2020</a:t>
            </a:r>
          </a:p>
        </p:txBody>
      </p:sp>
    </p:spTree>
    <p:extLst>
      <p:ext uri="{BB962C8B-B14F-4D97-AF65-F5344CB8AC3E}">
        <p14:creationId xmlns:p14="http://schemas.microsoft.com/office/powerpoint/2010/main" val="812284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537" y="1710056"/>
            <a:ext cx="6118103" cy="617868"/>
          </a:xfrm>
        </p:spPr>
        <p:txBody>
          <a:bodyPr/>
          <a:lstStyle/>
          <a:p>
            <a:r>
              <a:rPr lang="en-NZ" sz="1600" dirty="0"/>
              <a:t>Student preferences about </a:t>
            </a:r>
            <a:r>
              <a:rPr lang="en-NZ" sz="1600" b="1" dirty="0"/>
              <a:t>continuing online activities</a:t>
            </a:r>
            <a:r>
              <a:rPr lang="en-NZ" sz="1600" dirty="0"/>
              <a:t> beyond COVID-19</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5" name="Title 4"/>
          <p:cNvSpPr>
            <a:spLocks noGrp="1"/>
          </p:cNvSpPr>
          <p:nvPr>
            <p:ph type="title"/>
          </p:nvPr>
        </p:nvSpPr>
        <p:spPr/>
        <p:txBody>
          <a:bodyPr/>
          <a:lstStyle/>
          <a:p>
            <a:r>
              <a:rPr lang="en-NZ" dirty="0">
                <a:latin typeface="Verdana"/>
                <a:ea typeface="Verdana"/>
                <a:cs typeface="Verdana"/>
              </a:rPr>
              <a:t>Over half of Unitec students would like lectures to continue to be available online once on-site study resumes</a:t>
            </a:r>
            <a:endParaRPr lang="en-NZ" dirty="0"/>
          </a:p>
        </p:txBody>
      </p:sp>
      <p:graphicFrame>
        <p:nvGraphicFramePr>
          <p:cNvPr id="8" name="Content Placeholder 20">
            <a:extLst>
              <a:ext uri="{FF2B5EF4-FFF2-40B4-BE49-F238E27FC236}">
                <a16:creationId xmlns:a16="http://schemas.microsoft.com/office/drawing/2014/main" id="{204BC8D6-E787-46D6-AD55-75B0D76F3992}"/>
              </a:ext>
            </a:extLst>
          </p:cNvPr>
          <p:cNvGraphicFramePr>
            <a:graphicFrameLocks/>
          </p:cNvGraphicFramePr>
          <p:nvPr>
            <p:extLst/>
          </p:nvPr>
        </p:nvGraphicFramePr>
        <p:xfrm>
          <a:off x="586597" y="2327923"/>
          <a:ext cx="8124016" cy="359843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408CFBBC-3006-485B-A452-8433E12571C7}"/>
              </a:ext>
            </a:extLst>
          </p:cNvPr>
          <p:cNvSpPr/>
          <p:nvPr/>
        </p:nvSpPr>
        <p:spPr>
          <a:xfrm>
            <a:off x="586597" y="5926352"/>
            <a:ext cx="7405936" cy="5649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When on-site studies resume, what online activities (if any) would you like to continue?</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68</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Data source: </a:t>
            </a:r>
            <a:r>
              <a:rPr lang="en-NZ" sz="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-graduate COVID-19 Student Barometer (survey was live 14-Jun to  30-Jun)</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63BE13FA-94D8-4BA4-9000-374147BDD092}"/>
              </a:ext>
            </a:extLst>
          </p:cNvPr>
          <p:cNvSpPr/>
          <p:nvPr/>
        </p:nvSpPr>
        <p:spPr>
          <a:xfrm>
            <a:off x="6999559" y="1611200"/>
            <a:ext cx="1711054" cy="50892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b="1" dirty="0">
                <a:solidFill>
                  <a:srgbClr val="404040"/>
                </a:solidFill>
                <a:latin typeface="Verdana" panose="020B0604030504040204" pitchFamily="34" charset="0"/>
                <a:ea typeface="Verdana" panose="020B0604030504040204" pitchFamily="34" charset="0"/>
              </a:rPr>
              <a:t>RESULTS BASED ON SEMESTER 1 2020</a:t>
            </a:r>
          </a:p>
        </p:txBody>
      </p:sp>
    </p:spTree>
    <p:extLst>
      <p:ext uri="{BB962C8B-B14F-4D97-AF65-F5344CB8AC3E}">
        <p14:creationId xmlns:p14="http://schemas.microsoft.com/office/powerpoint/2010/main" val="201032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sz="1600" dirty="0"/>
              <a:t>Student comments about </a:t>
            </a:r>
            <a:r>
              <a:rPr lang="en-NZ" sz="1600" b="1" dirty="0"/>
              <a:t>online learning experience</a:t>
            </a:r>
          </a:p>
        </p:txBody>
      </p:sp>
      <p:sp>
        <p:nvSpPr>
          <p:cNvPr id="3" name="Footer Placeholder 2"/>
          <p:cNvSpPr>
            <a:spLocks noGrp="1"/>
          </p:cNvSpPr>
          <p:nvPr>
            <p:ph type="ftr" sz="quarter" idx="11"/>
          </p:nvPr>
        </p:nvSpPr>
        <p:spPr/>
        <p:txBody>
          <a:bodyPr/>
          <a:lstStyle/>
          <a:p>
            <a:pPr>
              <a:defRPr/>
            </a:pPr>
            <a:r>
              <a:rPr lang="en-US" dirty="0"/>
              <a:t>&gt;&gt;MARKETING</a:t>
            </a:r>
          </a:p>
        </p:txBody>
      </p:sp>
      <p:sp>
        <p:nvSpPr>
          <p:cNvPr id="5" name="Title 4"/>
          <p:cNvSpPr>
            <a:spLocks noGrp="1"/>
          </p:cNvSpPr>
          <p:nvPr>
            <p:ph type="title"/>
          </p:nvPr>
        </p:nvSpPr>
        <p:spPr/>
        <p:txBody>
          <a:bodyPr/>
          <a:lstStyle/>
          <a:p>
            <a:r>
              <a:rPr lang="en-NZ" dirty="0"/>
              <a:t>Students like having lectures recorded, and are asking for more consistency with course quality and assessments</a:t>
            </a:r>
          </a:p>
        </p:txBody>
      </p:sp>
      <p:sp>
        <p:nvSpPr>
          <p:cNvPr id="9" name="Rectangle 8"/>
          <p:cNvSpPr/>
          <p:nvPr/>
        </p:nvSpPr>
        <p:spPr>
          <a:xfrm>
            <a:off x="526537" y="2113472"/>
            <a:ext cx="4002333" cy="404578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only good thing about online is location. It saves me trying to bus from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Glendowie</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to Unitec after scoring a job via SJS.”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“Online lectures are very helpful as we can review it at anytime anywhere when we need”</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“Online learning is fantastic, I hope this continues next semester too”</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“Continuing work online would be helpful for students to work remotely”</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“Having recorded lectures to go back to really helped with learning. I felt I learnt more being able to pause, rewind and play at my own pace. Racing against lecturers in class to write down everything can be challenging. Would love for voice over lectures, over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powerpoints</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even”</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“Having the lectures recorded and being able to access them at your own leisure is definitely ideal!”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“It was hard but we, with the help of our teachers, did it”</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lecturer have done a great level of teaching when all teaching moved to online, they have gone beyond expectations to teach online”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“I really enjoyed online learning I live 40mins away from campus I felt like I had more time to complete a lot of assignments being at home I was more focused during online lectures in a quiet space by myself rather than in a class of 50 people”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“Lecturers are doing great online teaching”</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615131" y="2113473"/>
            <a:ext cx="4002333" cy="404578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“More books need to be e-books”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“The experience I have had has been so negative that I have chosen not to continue my studies at Unitec.”</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“Some assignments have been re-evaluated and changed to suit learning from home. However by doing this it made some assignments unclear and some assignments and tests have just been left to a last minute dash to the end of the semester, which I found stressful”</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“Group work was not effective because getting in touch with the members of the group was a problem”</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“Overload on assignments, had to research and use resources, instructors expected us to have our own machines like printers, scanners. Difficult for students without support in NZ. Not all students have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wifi</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and machines, financial support to buy things, etc. Assignments required all or most of these”</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“Occasionally Moodle resources are somewhat hard to navigate (even before </a:t>
            </a:r>
            <a:r>
              <a:rPr lang="en-NZ" sz="800" i="1" dirty="0" err="1">
                <a:solidFill>
                  <a:srgbClr val="404040"/>
                </a:solidFill>
                <a:latin typeface="Verdana" panose="020B0604030504040204" pitchFamily="34" charset="0"/>
                <a:ea typeface="Verdana" panose="020B0604030504040204" pitchFamily="34" charset="0"/>
                <a:cs typeface="Verdana" panose="020B0604030504040204" pitchFamily="34" charset="0"/>
              </a:rPr>
              <a:t>Covid</a:t>
            </a: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 If more blended learning is likely, this could benefit from review.”</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“Bad quality, the lecturer even didn't know how to record the online lessons, or they recorded and I couldn't access. Told them but they ignored. The sound was dropping out in the class”</a:t>
            </a:r>
          </a:p>
          <a:p>
            <a:pPr>
              <a:spcAft>
                <a:spcPts val="600"/>
              </a:spcAft>
            </a:pPr>
            <a:r>
              <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rPr>
              <a:t>“For one my classes the tutor gave us no update in regards to covid19. Before lockdown he did not fill us in telling us to go to our site before lockdown to get resources, or during lockdown adjust content or assignments for us. Even for our online learning he just uploaded slides and didn’t even talk about it live or even on a zoom call, it was very disappointing – and with this he expected us to write an essay on the course that we had no idea what to talk about”</a:t>
            </a: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pPr>
              <a:spcAft>
                <a:spcPts val="600"/>
              </a:spcAft>
            </a:pPr>
            <a:endParaRPr lang="en-NZ" sz="800" i="1" dirty="0">
              <a:solidFill>
                <a:srgbClr val="40404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a:extLst>
              <a:ext uri="{FF2B5EF4-FFF2-40B4-BE49-F238E27FC236}">
                <a16:creationId xmlns:a16="http://schemas.microsoft.com/office/drawing/2014/main" id="{B67ACE36-9524-410B-BBE4-52E169057C1C}"/>
              </a:ext>
            </a:extLst>
          </p:cNvPr>
          <p:cNvSpPr/>
          <p:nvPr/>
        </p:nvSpPr>
        <p:spPr>
          <a:xfrm>
            <a:off x="6999559" y="1480569"/>
            <a:ext cx="1711054" cy="50892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b="1" dirty="0">
                <a:solidFill>
                  <a:srgbClr val="404040"/>
                </a:solidFill>
                <a:latin typeface="Verdana" panose="020B0604030504040204" pitchFamily="34" charset="0"/>
                <a:ea typeface="Verdana" panose="020B0604030504040204" pitchFamily="34" charset="0"/>
              </a:rPr>
              <a:t>RESULTS BASED ON SEMESTER 1 2020</a:t>
            </a:r>
          </a:p>
        </p:txBody>
      </p:sp>
    </p:spTree>
    <p:extLst>
      <p:ext uri="{BB962C8B-B14F-4D97-AF65-F5344CB8AC3E}">
        <p14:creationId xmlns:p14="http://schemas.microsoft.com/office/powerpoint/2010/main" val="25005061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6538" y="1710056"/>
            <a:ext cx="4045462" cy="617868"/>
          </a:xfrm>
        </p:spPr>
        <p:txBody>
          <a:bodyPr/>
          <a:lstStyle/>
          <a:p>
            <a:r>
              <a:rPr lang="en-NZ" sz="1600" dirty="0"/>
              <a:t>Concern about </a:t>
            </a:r>
            <a:r>
              <a:rPr lang="en-NZ" sz="1600" b="1" dirty="0"/>
              <a:t>course completion </a:t>
            </a:r>
            <a:r>
              <a:rPr lang="en-NZ" sz="1600" dirty="0"/>
              <a:t>due to COVID-19</a:t>
            </a:r>
          </a:p>
        </p:txBody>
      </p:sp>
      <p:sp>
        <p:nvSpPr>
          <p:cNvPr id="3" name="Footer Placeholder 2"/>
          <p:cNvSpPr>
            <a:spLocks noGrp="1"/>
          </p:cNvSpPr>
          <p:nvPr>
            <p:ph type="ftr" sz="quarter" idx="11"/>
          </p:nvPr>
        </p:nvSpPr>
        <p:spPr/>
        <p:txBody>
          <a:bodyPr/>
          <a:lstStyle/>
          <a:p>
            <a:pPr>
              <a:defRPr/>
            </a:pPr>
            <a:r>
              <a:rPr lang="en-US"/>
              <a:t>&gt;&gt;MARKETING</a:t>
            </a:r>
            <a:endParaRPr lang="en-US" dirty="0"/>
          </a:p>
        </p:txBody>
      </p:sp>
      <p:sp>
        <p:nvSpPr>
          <p:cNvPr id="5" name="Title 4"/>
          <p:cNvSpPr>
            <a:spLocks noGrp="1"/>
          </p:cNvSpPr>
          <p:nvPr>
            <p:ph type="title"/>
          </p:nvPr>
        </p:nvSpPr>
        <p:spPr/>
        <p:txBody>
          <a:bodyPr/>
          <a:lstStyle/>
          <a:p>
            <a:r>
              <a:rPr lang="en-NZ" dirty="0">
                <a:latin typeface="Verdana"/>
                <a:ea typeface="Verdana"/>
                <a:cs typeface="Verdana"/>
              </a:rPr>
              <a:t>Despite Unitec’s overall satisfactory response, there was still a lot of worry about the impact of COVID-19 on study outcomes</a:t>
            </a:r>
            <a:endParaRPr lang="en-NZ" dirty="0"/>
          </a:p>
        </p:txBody>
      </p:sp>
      <p:graphicFrame>
        <p:nvGraphicFramePr>
          <p:cNvPr id="8" name="Content Placeholder 20">
            <a:extLst>
              <a:ext uri="{FF2B5EF4-FFF2-40B4-BE49-F238E27FC236}">
                <a16:creationId xmlns:a16="http://schemas.microsoft.com/office/drawing/2014/main" id="{204BC8D6-E787-46D6-AD55-75B0D76F3992}"/>
              </a:ext>
            </a:extLst>
          </p:cNvPr>
          <p:cNvGraphicFramePr>
            <a:graphicFrameLocks/>
          </p:cNvGraphicFramePr>
          <p:nvPr>
            <p:extLst/>
          </p:nvPr>
        </p:nvGraphicFramePr>
        <p:xfrm>
          <a:off x="4571999" y="2327923"/>
          <a:ext cx="4138613" cy="359843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408CFBBC-3006-485B-A452-8433E12571C7}"/>
              </a:ext>
            </a:extLst>
          </p:cNvPr>
          <p:cNvSpPr/>
          <p:nvPr/>
        </p:nvSpPr>
        <p:spPr>
          <a:xfrm>
            <a:off x="586597" y="5926352"/>
            <a:ext cx="7405936" cy="56493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Are you concerned about completing your course at this institution due to COVID-19? | What concerns you most about COVID-19?</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118 | 123</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Data source: </a:t>
            </a:r>
            <a:r>
              <a:rPr lang="en-NZ" sz="600" dirty="0" err="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a:t>
            </a: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-graduate COVID-19 Student Barometer (survey was live 14-Jun to  30-Jun)</a:t>
            </a:r>
            <a:endParaRPr lang="en-US"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ontent Placeholder 1">
            <a:extLst>
              <a:ext uri="{FF2B5EF4-FFF2-40B4-BE49-F238E27FC236}">
                <a16:creationId xmlns:a16="http://schemas.microsoft.com/office/drawing/2014/main" id="{709FF195-DB0B-46D1-ADB7-039BDD44F710}"/>
              </a:ext>
            </a:extLst>
          </p:cNvPr>
          <p:cNvSpPr txBox="1">
            <a:spLocks/>
          </p:cNvSpPr>
          <p:nvPr/>
        </p:nvSpPr>
        <p:spPr bwMode="auto">
          <a:xfrm>
            <a:off x="4571999" y="1717927"/>
            <a:ext cx="4138613" cy="61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1" fontAlgn="base" hangingPunct="1">
              <a:spcBef>
                <a:spcPct val="20000"/>
              </a:spcBef>
              <a:spcAft>
                <a:spcPts val="300"/>
              </a:spcAft>
              <a:buFont typeface="Arial" panose="020B0604020202020204" pitchFamily="34" charset="0"/>
              <a:buNone/>
              <a:defRPr sz="2000" kern="1200">
                <a:solidFill>
                  <a:srgbClr val="404040"/>
                </a:solidFill>
                <a:latin typeface="Verdana" pitchFamily="34" charset="0"/>
                <a:ea typeface="Verdana" pitchFamily="34" charset="0"/>
                <a:cs typeface="Verdana" pitchFamily="34" charset="0"/>
              </a:defRPr>
            </a:lvl1pPr>
            <a:lvl2pPr marL="4763" indent="0" algn="l" defTabSz="457200" rtl="0" eaLnBrk="1" fontAlgn="base" hangingPunct="1">
              <a:spcBef>
                <a:spcPct val="20000"/>
              </a:spcBef>
              <a:spcAft>
                <a:spcPct val="0"/>
              </a:spcAft>
              <a:buFont typeface="Arial" panose="020B0604020202020204" pitchFamily="34" charset="0"/>
              <a:buNone/>
              <a:defRPr sz="1800" kern="1200">
                <a:solidFill>
                  <a:srgbClr val="404040"/>
                </a:solidFill>
                <a:latin typeface="Verdana" pitchFamily="34" charset="0"/>
                <a:ea typeface="Verdana" pitchFamily="34" charset="0"/>
                <a:cs typeface="Verdana" pitchFamily="34" charset="0"/>
              </a:defRPr>
            </a:lvl2pPr>
            <a:lvl3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3pPr>
            <a:lvl4pPr marL="0" indent="0" algn="l" defTabSz="457200" rtl="0" eaLnBrk="1" fontAlgn="base" hangingPunct="1">
              <a:spcBef>
                <a:spcPct val="20000"/>
              </a:spcBef>
              <a:spcAft>
                <a:spcPct val="0"/>
              </a:spcAft>
              <a:buFont typeface="Arial" panose="020B0604020202020204" pitchFamily="34" charset="0"/>
              <a:buNone/>
              <a:defRPr lang="en-AU" sz="1400" kern="1200" dirty="0" smtClean="0">
                <a:solidFill>
                  <a:srgbClr val="404040"/>
                </a:solidFill>
                <a:latin typeface="Verdana" pitchFamily="34" charset="0"/>
                <a:ea typeface="Verdana" pitchFamily="34" charset="0"/>
                <a:cs typeface="Verdana" pitchFamily="34" charset="0"/>
              </a:defRPr>
            </a:lvl4pPr>
            <a:lvl5pPr marL="0" indent="0" algn="l" defTabSz="457200" rtl="0" eaLnBrk="1" fontAlgn="base" hangingPunct="1">
              <a:spcBef>
                <a:spcPct val="20000"/>
              </a:spcBef>
              <a:spcAft>
                <a:spcPct val="0"/>
              </a:spcAft>
              <a:buFont typeface="Arial" panose="020B0604020202020204" pitchFamily="34" charset="0"/>
              <a:buNone/>
              <a:defRPr lang="en-US" sz="1400" kern="1200" dirty="0">
                <a:solidFill>
                  <a:srgbClr val="404040"/>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NZ" sz="1600" b="1" dirty="0"/>
              <a:t>Biggest concern </a:t>
            </a:r>
            <a:r>
              <a:rPr lang="en-NZ" sz="1600" dirty="0"/>
              <a:t>about COVID-19</a:t>
            </a:r>
          </a:p>
        </p:txBody>
      </p:sp>
      <p:graphicFrame>
        <p:nvGraphicFramePr>
          <p:cNvPr id="10" name="Content Placeholder 8">
            <a:extLst>
              <a:ext uri="{FF2B5EF4-FFF2-40B4-BE49-F238E27FC236}">
                <a16:creationId xmlns:a16="http://schemas.microsoft.com/office/drawing/2014/main" id="{3DF48D20-EB41-42EC-9D95-BA0005439180}"/>
              </a:ext>
            </a:extLst>
          </p:cNvPr>
          <p:cNvGraphicFramePr>
            <a:graphicFrameLocks noGrp="1"/>
          </p:cNvGraphicFramePr>
          <p:nvPr>
            <p:extLst/>
          </p:nvPr>
        </p:nvGraphicFramePr>
        <p:xfrm>
          <a:off x="526538" y="2026861"/>
          <a:ext cx="4045460" cy="3669304"/>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330235B8-617A-42E3-8BC7-0CDE0C3A08F4}"/>
              </a:ext>
            </a:extLst>
          </p:cNvPr>
          <p:cNvSpPr/>
          <p:nvPr/>
        </p:nvSpPr>
        <p:spPr>
          <a:xfrm>
            <a:off x="6999559" y="1254147"/>
            <a:ext cx="1711054" cy="508928"/>
          </a:xfrm>
          <a:prstGeom prst="rect">
            <a:avLst/>
          </a:prstGeom>
          <a:noFill/>
          <a:ln>
            <a:solidFill>
              <a:srgbClr val="C0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1000" b="1" dirty="0">
                <a:solidFill>
                  <a:srgbClr val="404040"/>
                </a:solidFill>
                <a:latin typeface="Verdana" panose="020B0604030504040204" pitchFamily="34" charset="0"/>
                <a:ea typeface="Verdana" panose="020B0604030504040204" pitchFamily="34" charset="0"/>
              </a:rPr>
              <a:t>RESULTS BASED ON SEMESTER 1 2020</a:t>
            </a:r>
          </a:p>
        </p:txBody>
      </p:sp>
    </p:spTree>
    <p:extLst>
      <p:ext uri="{BB962C8B-B14F-4D97-AF65-F5344CB8AC3E}">
        <p14:creationId xmlns:p14="http://schemas.microsoft.com/office/powerpoint/2010/main" val="4147226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526537" y="1710055"/>
            <a:ext cx="698740" cy="698740"/>
          </a:xfrm>
          <a:prstGeom prst="ellipse">
            <a:avLst/>
          </a:prstGeom>
          <a:solidFill>
            <a:srgbClr val="0068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1</a:t>
            </a:r>
          </a:p>
        </p:txBody>
      </p:sp>
      <p:sp>
        <p:nvSpPr>
          <p:cNvPr id="7" name="Oval 6"/>
          <p:cNvSpPr/>
          <p:nvPr/>
        </p:nvSpPr>
        <p:spPr>
          <a:xfrm>
            <a:off x="526537" y="2562210"/>
            <a:ext cx="698740" cy="698740"/>
          </a:xfrm>
          <a:prstGeom prst="ellipse">
            <a:avLst/>
          </a:prstGeom>
          <a:solidFill>
            <a:srgbClr val="188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2</a:t>
            </a:r>
          </a:p>
        </p:txBody>
      </p:sp>
      <p:sp>
        <p:nvSpPr>
          <p:cNvPr id="8" name="Oval 7"/>
          <p:cNvSpPr/>
          <p:nvPr/>
        </p:nvSpPr>
        <p:spPr>
          <a:xfrm>
            <a:off x="526537" y="3414365"/>
            <a:ext cx="698740" cy="698740"/>
          </a:xfrm>
          <a:prstGeom prst="ellipse">
            <a:avLst/>
          </a:prstGeom>
          <a:solidFill>
            <a:srgbClr val="20BA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NZ" dirty="0">
                <a:solidFill>
                  <a:schemeClr val="bg1"/>
                </a:solidFill>
                <a:latin typeface="Verdana" panose="020B0604030504040204" pitchFamily="34" charset="0"/>
                <a:ea typeface="Verdana" panose="020B0604030504040204" pitchFamily="34" charset="0"/>
                <a:cs typeface="Verdana" panose="020B0604030504040204" pitchFamily="34" charset="0"/>
              </a:rPr>
              <a:t>3</a:t>
            </a:r>
          </a:p>
        </p:txBody>
      </p:sp>
      <p:sp>
        <p:nvSpPr>
          <p:cNvPr id="11" name="Rectangle 10"/>
          <p:cNvSpPr/>
          <p:nvPr/>
        </p:nvSpPr>
        <p:spPr>
          <a:xfrm>
            <a:off x="1300498" y="1797817"/>
            <a:ext cx="7316967" cy="523220"/>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Overall, student feedback says that Unitec has responded well to the COVID-19 crisis</a:t>
            </a:r>
          </a:p>
        </p:txBody>
      </p:sp>
      <p:sp>
        <p:nvSpPr>
          <p:cNvPr id="12" name="Rectangle 11"/>
          <p:cNvSpPr/>
          <p:nvPr/>
        </p:nvSpPr>
        <p:spPr>
          <a:xfrm>
            <a:off x="1300497" y="2542249"/>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Over 50% of students have some concerns that COVID-19 will negatively impact study success and are asking for compassion when it comes to assignments</a:t>
            </a:r>
          </a:p>
        </p:txBody>
      </p:sp>
      <p:sp>
        <p:nvSpPr>
          <p:cNvPr id="13" name="Rectangle 12"/>
          <p:cNvSpPr/>
          <p:nvPr/>
        </p:nvSpPr>
        <p:spPr>
          <a:xfrm>
            <a:off x="1300498" y="3394404"/>
            <a:ext cx="7316967" cy="738664"/>
          </a:xfrm>
          <a:prstGeom prst="rect">
            <a:avLst/>
          </a:prstGeom>
          <a:ln>
            <a:noFill/>
          </a:ln>
        </p:spPr>
        <p:txBody>
          <a:bodyPr wrap="square" anchor="ctr">
            <a:spAutoFit/>
          </a:bodyPr>
          <a:lstStyle/>
          <a:p>
            <a:r>
              <a:rPr lang="en-NZ" sz="1400" dirty="0">
                <a:solidFill>
                  <a:srgbClr val="404040"/>
                </a:solidFill>
                <a:latin typeface="Verdana" panose="020B0604030504040204" pitchFamily="34" charset="0"/>
                <a:ea typeface="Verdana" panose="020B0604030504040204" pitchFamily="34" charset="0"/>
                <a:cs typeface="Verdana" panose="020B0604030504040204" pitchFamily="34" charset="0"/>
              </a:rPr>
              <a:t>Very few students say there has been too much communication, so the risk of communicating too much is very small. A good strategy for Unitec regarding COVID-19 is to continue to keep a high level of communication</a:t>
            </a:r>
          </a:p>
        </p:txBody>
      </p:sp>
      <p:sp>
        <p:nvSpPr>
          <p:cNvPr id="3" name="Title 2"/>
          <p:cNvSpPr>
            <a:spLocks noGrp="1"/>
          </p:cNvSpPr>
          <p:nvPr>
            <p:ph type="title"/>
          </p:nvPr>
        </p:nvSpPr>
        <p:spPr>
          <a:xfrm>
            <a:off x="1418053" y="463196"/>
            <a:ext cx="7199412" cy="508928"/>
          </a:xfrm>
        </p:spPr>
        <p:txBody>
          <a:bodyPr/>
          <a:lstStyle/>
          <a:p>
            <a:r>
              <a:rPr lang="en-NZ" dirty="0"/>
              <a:t>Summary of key findings from Unitec’s COVID-19 response</a:t>
            </a:r>
          </a:p>
        </p:txBody>
      </p:sp>
    </p:spTree>
    <p:extLst>
      <p:ext uri="{BB962C8B-B14F-4D97-AF65-F5344CB8AC3E}">
        <p14:creationId xmlns:p14="http://schemas.microsoft.com/office/powerpoint/2010/main" val="98564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Net promoter score</a:t>
            </a:r>
          </a:p>
        </p:txBody>
      </p:sp>
      <p:sp>
        <p:nvSpPr>
          <p:cNvPr id="3" name="Text Placeholder 2"/>
          <p:cNvSpPr>
            <a:spLocks noGrp="1"/>
          </p:cNvSpPr>
          <p:nvPr>
            <p:ph type="body" idx="1"/>
          </p:nvPr>
        </p:nvSpPr>
        <p:spPr/>
        <p:txBody>
          <a:bodyPr/>
          <a:lstStyle/>
          <a:p>
            <a:r>
              <a:rPr lang="en-NZ" dirty="0"/>
              <a:t>01.</a:t>
            </a:r>
          </a:p>
        </p:txBody>
      </p:sp>
    </p:spTree>
    <p:extLst>
      <p:ext uri="{BB962C8B-B14F-4D97-AF65-F5344CB8AC3E}">
        <p14:creationId xmlns:p14="http://schemas.microsoft.com/office/powerpoint/2010/main" val="67063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FD2AB3-C191-4D44-B22B-60B45A2F2333}"/>
              </a:ext>
            </a:extLst>
          </p:cNvPr>
          <p:cNvSpPr/>
          <p:nvPr/>
        </p:nvSpPr>
        <p:spPr>
          <a:xfrm>
            <a:off x="4575564" y="4561864"/>
            <a:ext cx="4162335" cy="36575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Rectangle 9">
            <a:extLst>
              <a:ext uri="{FF2B5EF4-FFF2-40B4-BE49-F238E27FC236}">
                <a16:creationId xmlns:a16="http://schemas.microsoft.com/office/drawing/2014/main" id="{4C1C589B-6673-4F2E-9CFB-AB84990740C4}"/>
              </a:ext>
            </a:extLst>
          </p:cNvPr>
          <p:cNvSpPr/>
          <p:nvPr/>
        </p:nvSpPr>
        <p:spPr>
          <a:xfrm>
            <a:off x="4575564" y="3387963"/>
            <a:ext cx="4162335" cy="365759"/>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2581DF96-8836-482B-A119-7AC1D32D8741}"/>
              </a:ext>
            </a:extLst>
          </p:cNvPr>
          <p:cNvSpPr/>
          <p:nvPr/>
        </p:nvSpPr>
        <p:spPr>
          <a:xfrm>
            <a:off x="4575564" y="2987041"/>
            <a:ext cx="4162335" cy="365759"/>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3643538201"/>
              </p:ext>
            </p:extLst>
          </p:nvPr>
        </p:nvGraphicFramePr>
        <p:xfrm>
          <a:off x="527051" y="1709739"/>
          <a:ext cx="4044949" cy="2845008"/>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p:cNvSpPr>
            <a:spLocks noGrp="1"/>
          </p:cNvSpPr>
          <p:nvPr>
            <p:ph type="ftr" sz="quarter" idx="11"/>
          </p:nvPr>
        </p:nvSpPr>
        <p:spPr/>
        <p:txBody>
          <a:bodyPr/>
          <a:lstStyle/>
          <a:p>
            <a:pPr>
              <a:defRPr/>
            </a:pPr>
            <a:r>
              <a:rPr lang="en-NZ" dirty="0"/>
              <a:t>&gt;&gt;MARKETING</a:t>
            </a:r>
          </a:p>
        </p:txBody>
      </p:sp>
      <p:graphicFrame>
        <p:nvGraphicFramePr>
          <p:cNvPr id="17" name="Chart 16"/>
          <p:cNvGraphicFramePr/>
          <p:nvPr>
            <p:extLst>
              <p:ext uri="{D42A27DB-BD31-4B8C-83A1-F6EECF244321}">
                <p14:modId xmlns:p14="http://schemas.microsoft.com/office/powerpoint/2010/main" val="3502109815"/>
              </p:ext>
            </p:extLst>
          </p:nvPr>
        </p:nvGraphicFramePr>
        <p:xfrm>
          <a:off x="4575564" y="1709738"/>
          <a:ext cx="3140230" cy="410845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27050" y="4692769"/>
            <a:ext cx="4032000" cy="112541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1000" dirty="0">
                <a:solidFill>
                  <a:srgbClr val="404040"/>
                </a:solidFill>
                <a:latin typeface="Verdana" panose="020B0604030504040204" pitchFamily="34" charset="0"/>
                <a:ea typeface="Verdana" panose="020B0604030504040204" pitchFamily="34" charset="0"/>
                <a:cs typeface="Verdana" panose="020B0604030504040204" pitchFamily="34" charset="0"/>
              </a:rPr>
              <a:t>&gt; 46% of all Unitec students are promoters (rate 9-10) vs 23% who are detractors (rate 0-6) which equates to a net promoter score of 23 (promoters minus detractors)</a:t>
            </a:r>
          </a:p>
          <a:p>
            <a:endParaRPr lang="en-NZ" sz="400" dirty="0">
              <a:solidFill>
                <a:srgbClr val="404040"/>
              </a:solidFill>
              <a:latin typeface="Verdana" panose="020B0604030504040204" pitchFamily="34" charset="0"/>
              <a:ea typeface="Verdana" panose="020B0604030504040204" pitchFamily="34" charset="0"/>
              <a:cs typeface="Verdana" panose="020B0604030504040204" pitchFamily="34" charset="0"/>
            </a:endParaRPr>
          </a:p>
          <a:p>
            <a:r>
              <a:rPr lang="en-NZ" sz="1000" dirty="0">
                <a:solidFill>
                  <a:srgbClr val="404040"/>
                </a:solidFill>
                <a:latin typeface="Verdana" panose="020B0604030504040204" pitchFamily="34" charset="0"/>
                <a:ea typeface="Verdana" panose="020B0604030504040204" pitchFamily="34" charset="0"/>
                <a:cs typeface="Verdana" panose="020B0604030504040204" pitchFamily="34" charset="0"/>
              </a:rPr>
              <a:t>&gt; This beats the previous record set last semester as the highest student NPS ever recorded and is amid the second lockdown interruptions caused by the COVID-19 pandemic</a:t>
            </a:r>
          </a:p>
        </p:txBody>
      </p:sp>
      <p:sp>
        <p:nvSpPr>
          <p:cNvPr id="22" name="Rectangle 21"/>
          <p:cNvSpPr/>
          <p:nvPr/>
        </p:nvSpPr>
        <p:spPr>
          <a:xfrm>
            <a:off x="586596" y="5926352"/>
            <a:ext cx="760975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Question text: On a scale from 0-10, how likely are you to recommend studying at Unitec to a friend, colleague or family member?</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1306</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Sample size, n = 129 | 102 | 189 | 135 | 104 | 100 | 79 | 65 | 287 | 104</a:t>
            </a:r>
          </a:p>
        </p:txBody>
      </p:sp>
      <p:graphicFrame>
        <p:nvGraphicFramePr>
          <p:cNvPr id="11" name="Table 10"/>
          <p:cNvGraphicFramePr>
            <a:graphicFrameLocks noGrp="1"/>
          </p:cNvGraphicFramePr>
          <p:nvPr>
            <p:extLst>
              <p:ext uri="{D42A27DB-BD31-4B8C-83A1-F6EECF244321}">
                <p14:modId xmlns:p14="http://schemas.microsoft.com/office/powerpoint/2010/main" val="4157274769"/>
              </p:ext>
            </p:extLst>
          </p:nvPr>
        </p:nvGraphicFramePr>
        <p:xfrm>
          <a:off x="7550303" y="1378734"/>
          <a:ext cx="1187596" cy="4366801"/>
        </p:xfrm>
        <a:graphic>
          <a:graphicData uri="http://schemas.openxmlformats.org/drawingml/2006/table">
            <a:tbl>
              <a:tblPr firstRow="1" bandRow="1">
                <a:tableStyleId>{5C22544A-7EE6-4342-B048-85BDC9FD1C3A}</a:tableStyleId>
              </a:tblPr>
              <a:tblGrid>
                <a:gridCol w="593798">
                  <a:extLst>
                    <a:ext uri="{9D8B030D-6E8A-4147-A177-3AD203B41FA5}">
                      <a16:colId xmlns:a16="http://schemas.microsoft.com/office/drawing/2014/main" val="904147349"/>
                    </a:ext>
                  </a:extLst>
                </a:gridCol>
                <a:gridCol w="593798">
                  <a:extLst>
                    <a:ext uri="{9D8B030D-6E8A-4147-A177-3AD203B41FA5}">
                      <a16:colId xmlns:a16="http://schemas.microsoft.com/office/drawing/2014/main" val="132087595"/>
                    </a:ext>
                  </a:extLst>
                </a:gridCol>
              </a:tblGrid>
              <a:tr h="400481">
                <a:tc>
                  <a:txBody>
                    <a:bodyPr/>
                    <a:lstStyle/>
                    <a:p>
                      <a:pPr algn="ctr"/>
                      <a:r>
                        <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rPr>
                        <a:t>Sem 1 2020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rPr>
                        <a:t>Sem 2</a:t>
                      </a:r>
                      <a:r>
                        <a:rPr lang="en-NZ" sz="900" b="1" baseline="0" dirty="0">
                          <a:solidFill>
                            <a:srgbClr val="404040"/>
                          </a:solidFill>
                          <a:latin typeface="Verdana" panose="020B0604030504040204" pitchFamily="34" charset="0"/>
                          <a:ea typeface="Verdana" panose="020B0604030504040204" pitchFamily="34" charset="0"/>
                          <a:cs typeface="Verdana" panose="020B0604030504040204" pitchFamily="34" charset="0"/>
                        </a:rPr>
                        <a:t> </a:t>
                      </a:r>
                      <a:r>
                        <a:rPr lang="en-NZ" sz="900" b="1" dirty="0">
                          <a:solidFill>
                            <a:srgbClr val="404040"/>
                          </a:solidFill>
                          <a:latin typeface="Verdana" panose="020B0604030504040204" pitchFamily="34" charset="0"/>
                          <a:ea typeface="Verdana" panose="020B0604030504040204" pitchFamily="34" charset="0"/>
                          <a:cs typeface="Verdana" panose="020B0604030504040204" pitchFamily="34" charset="0"/>
                        </a:rPr>
                        <a:t>2019</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941179"/>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32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8</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0971777"/>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43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2611322"/>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4076727"/>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81130"/>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5521405"/>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22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9805205"/>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0901132"/>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88504175"/>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192723"/>
                  </a:ext>
                </a:extLst>
              </a:tr>
              <a:tr h="396632">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rPr>
                        <a:t>-4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00" b="0" kern="1200" dirty="0">
                          <a:solidFill>
                            <a:srgbClr val="404040"/>
                          </a:solidFill>
                          <a:latin typeface="Verdana" panose="020B0604030504040204" pitchFamily="34" charset="0"/>
                          <a:ea typeface="Verdana" panose="020B0604030504040204" pitchFamily="34" charset="0"/>
                          <a:cs typeface="+mn-cs"/>
                        </a:rPr>
                        <a:t>-24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2026958"/>
                  </a:ext>
                </a:extLst>
              </a:tr>
            </a:tbl>
          </a:graphicData>
        </a:graphic>
      </p:graphicFrame>
      <p:sp>
        <p:nvSpPr>
          <p:cNvPr id="2" name="Title 1"/>
          <p:cNvSpPr>
            <a:spLocks noGrp="1"/>
          </p:cNvSpPr>
          <p:nvPr>
            <p:ph type="title"/>
          </p:nvPr>
        </p:nvSpPr>
        <p:spPr/>
        <p:txBody>
          <a:bodyPr/>
          <a:lstStyle/>
          <a:p>
            <a:r>
              <a:rPr lang="en-NZ" dirty="0"/>
              <a:t>The record set last semester has been surpassed, with Unitec achieving a new best ever result of 23 this semester</a:t>
            </a:r>
          </a:p>
        </p:txBody>
      </p:sp>
    </p:spTree>
    <p:extLst>
      <p:ext uri="{BB962C8B-B14F-4D97-AF65-F5344CB8AC3E}">
        <p14:creationId xmlns:p14="http://schemas.microsoft.com/office/powerpoint/2010/main" val="189619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&gt;&gt;MARKETING</a:t>
            </a:r>
          </a:p>
        </p:txBody>
      </p:sp>
      <p:graphicFrame>
        <p:nvGraphicFramePr>
          <p:cNvPr id="28" name="Content Placeholder 14"/>
          <p:cNvGraphicFramePr>
            <a:graphicFrameLocks noGrp="1"/>
          </p:cNvGraphicFramePr>
          <p:nvPr>
            <p:ph idx="1"/>
            <p:extLst>
              <p:ext uri="{D42A27DB-BD31-4B8C-83A1-F6EECF244321}">
                <p14:modId xmlns:p14="http://schemas.microsoft.com/office/powerpoint/2010/main" val="3026154318"/>
              </p:ext>
            </p:extLst>
          </p:nvPr>
        </p:nvGraphicFramePr>
        <p:xfrm>
          <a:off x="527050" y="1709738"/>
          <a:ext cx="4044950" cy="2054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Content Placeholder 14"/>
          <p:cNvGraphicFramePr>
            <a:graphicFrameLocks/>
          </p:cNvGraphicFramePr>
          <p:nvPr>
            <p:extLst>
              <p:ext uri="{D42A27DB-BD31-4B8C-83A1-F6EECF244321}">
                <p14:modId xmlns:p14="http://schemas.microsoft.com/office/powerpoint/2010/main" val="3698029847"/>
              </p:ext>
            </p:extLst>
          </p:nvPr>
        </p:nvGraphicFramePr>
        <p:xfrm>
          <a:off x="527565" y="3763963"/>
          <a:ext cx="4044950" cy="2054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ontent Placeholder 14"/>
          <p:cNvGraphicFramePr>
            <a:graphicFrameLocks/>
          </p:cNvGraphicFramePr>
          <p:nvPr>
            <p:extLst>
              <p:ext uri="{D42A27DB-BD31-4B8C-83A1-F6EECF244321}">
                <p14:modId xmlns:p14="http://schemas.microsoft.com/office/powerpoint/2010/main" val="476598289"/>
              </p:ext>
            </p:extLst>
          </p:nvPr>
        </p:nvGraphicFramePr>
        <p:xfrm>
          <a:off x="4572000" y="3761058"/>
          <a:ext cx="4044950" cy="20542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ontent Placeholder 14"/>
          <p:cNvGraphicFramePr>
            <a:graphicFrameLocks/>
          </p:cNvGraphicFramePr>
          <p:nvPr>
            <p:extLst>
              <p:ext uri="{D42A27DB-BD31-4B8C-83A1-F6EECF244321}">
                <p14:modId xmlns:p14="http://schemas.microsoft.com/office/powerpoint/2010/main" val="3889479008"/>
              </p:ext>
            </p:extLst>
          </p:nvPr>
        </p:nvGraphicFramePr>
        <p:xfrm>
          <a:off x="4572515" y="1709738"/>
          <a:ext cx="4044950" cy="2054225"/>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p:cNvSpPr/>
          <p:nvPr/>
        </p:nvSpPr>
        <p:spPr>
          <a:xfrm>
            <a:off x="586596" y="5926352"/>
            <a:ext cx="5795113" cy="2501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Notes:</a:t>
            </a:r>
          </a:p>
          <a:p>
            <a:pPr marL="228600" indent="-228600">
              <a:buFont typeface="+mj-lt"/>
              <a:buAutoNum type="arabicPeriod"/>
            </a:pPr>
            <a:r>
              <a:rPr lang="en-NZ" sz="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Student NPS is for returning students</a:t>
            </a:r>
          </a:p>
        </p:txBody>
      </p:sp>
      <p:sp>
        <p:nvSpPr>
          <p:cNvPr id="2" name="Title 1"/>
          <p:cNvSpPr>
            <a:spLocks noGrp="1"/>
          </p:cNvSpPr>
          <p:nvPr>
            <p:ph type="title"/>
          </p:nvPr>
        </p:nvSpPr>
        <p:spPr/>
        <p:txBody>
          <a:bodyPr/>
          <a:lstStyle/>
          <a:p>
            <a:r>
              <a:rPr lang="en-NZ" dirty="0"/>
              <a:t>Every priority group is up on semester 2 results last year, with Māori students in particular giving a high NPS this time around</a:t>
            </a:r>
          </a:p>
        </p:txBody>
      </p:sp>
    </p:spTree>
    <p:extLst>
      <p:ext uri="{BB962C8B-B14F-4D97-AF65-F5344CB8AC3E}">
        <p14:creationId xmlns:p14="http://schemas.microsoft.com/office/powerpoint/2010/main" val="2895270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13419</Words>
  <Application>Microsoft Office PowerPoint</Application>
  <PresentationFormat>On-screen Show (4:3)</PresentationFormat>
  <Paragraphs>1170</Paragraphs>
  <Slides>64</Slides>
  <Notes>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Verdana</vt:lpstr>
      <vt:lpstr>Wingdings</vt:lpstr>
      <vt:lpstr>Office Theme</vt:lpstr>
      <vt:lpstr>Student NPS Semester 2 2020</vt:lpstr>
      <vt:lpstr>Student NPS summary of key findings</vt:lpstr>
      <vt:lpstr>Study experience &amp; further improvements</vt:lpstr>
      <vt:lpstr>Recommendations</vt:lpstr>
      <vt:lpstr>Power BI dashboard</vt:lpstr>
      <vt:lpstr>Background information to Student NPS</vt:lpstr>
      <vt:lpstr>Net promoter score</vt:lpstr>
      <vt:lpstr>The record set last semester has been surpassed, with Unitec achieving a new best ever result of 23 this semester</vt:lpstr>
      <vt:lpstr>Every priority group is up on semester 2 results last year, with Māori students in particular giving a high NPS this time around</vt:lpstr>
      <vt:lpstr>Unitec’s student NPS is considered favourable and in line with industry benchmarks</vt:lpstr>
      <vt:lpstr>Summary of key findings about NPS</vt:lpstr>
      <vt:lpstr>Reasons for NPS</vt:lpstr>
      <vt:lpstr>In line with last semester, the importance of communication continues to be frequently mentioned amid COVID-19 interruptions</vt:lpstr>
      <vt:lpstr>Verbatim related to comms is usually linked to teachers, with disorganisation often being seen as the consequence of poor comms</vt:lpstr>
      <vt:lpstr>Enrolment, Moodle and lecture recordings are the three most common improvement suggestions related to communication</vt:lpstr>
      <vt:lpstr>Many of the themes from comms also come through for teaching quality; a focus on good comms will help lift perceptions of quality</vt:lpstr>
      <vt:lpstr>A balance of practical and theoretical learning is a key strength of our programmes that our student appreciate</vt:lpstr>
      <vt:lpstr>COVID-19 has really highlighted that when we communicate well, perceptions of Unitec go up across many areas</vt:lpstr>
      <vt:lpstr>Verbatim on Unitec’s culture is extremely positive (noted for being relaxed and friendly), but there are ways to improve</vt:lpstr>
      <vt:lpstr>Summary of key findings about NPS reasons</vt:lpstr>
      <vt:lpstr>Study Experience</vt:lpstr>
      <vt:lpstr>Communication continues to increase in importance and is now the top driver of NPS</vt:lpstr>
      <vt:lpstr>Perceptions of Unitec across almost all measured metrics is significantly up this semester</vt:lpstr>
      <vt:lpstr>Perceptions of Unitec across almost all measured metrics is significantly up this semester</vt:lpstr>
      <vt:lpstr>Performance on the driver metrics generally mirrors the overall NPS for each school</vt:lpstr>
      <vt:lpstr>While perceptions for quality of teaching have risen for domestic students, this does not seem to be reaching internationals</vt:lpstr>
      <vt:lpstr>Summary of key findings about study experience</vt:lpstr>
      <vt:lpstr>Orientation experience</vt:lpstr>
      <vt:lpstr>New student NPS has seen a lift this semester as well, reaching a new record of 38</vt:lpstr>
      <vt:lpstr>Recent changes to the orientation experience appear to be working as new Māori students are giving an exceptional NPS</vt:lpstr>
      <vt:lpstr>In terms of the reasons for NPS, new students are giving much the same reasons as returning students</vt:lpstr>
      <vt:lpstr>Attendance of orientation events has remained relatively high for semester 2 despite the COVID-19 interruptions</vt:lpstr>
      <vt:lpstr>Despite COVID-19, positivity for choosing to study at Unitec is at an all time high since this metric began being measured</vt:lpstr>
      <vt:lpstr>New students report feeling supported when their teachers are accessible, friendly and personable </vt:lpstr>
      <vt:lpstr>COVID-19 continues to make creating a social circle more challenging, so students may have higher needs for extracurriculars</vt:lpstr>
      <vt:lpstr>Other new student metrics are in line with past performance which shows that some concern from semester 1 has been alleviated</vt:lpstr>
      <vt:lpstr>Summary of key findings about orientation</vt:lpstr>
      <vt:lpstr>Recruitment and Enrolment</vt:lpstr>
      <vt:lpstr>The top four drivers for choosing Unitec remains unchanged from last semester</vt:lpstr>
      <vt:lpstr>The vast majority of Unitec students did not apply to study elsewhere, but when they did, Universities are our main competitors</vt:lpstr>
      <vt:lpstr>The fantastic gains made last semester have been maintained, but further improvements can be made regarding timeliness</vt:lpstr>
      <vt:lpstr>The enrolment process continues to improve on most metrics</vt:lpstr>
      <vt:lpstr>Student satisfaction with international agents can be considered moderate</vt:lpstr>
      <vt:lpstr>Summary of key findings about recruitment and enrolment experience</vt:lpstr>
      <vt:lpstr>Learner retention and Support</vt:lpstr>
      <vt:lpstr>Consistent with the earlier reported study experience statements, I See Me metrics have also seen a lift this semester</vt:lpstr>
      <vt:lpstr>The LOP risk assessment generally finds students with lower than average NPS, but with an interaction, NPS goes above average</vt:lpstr>
      <vt:lpstr>NPS was highly correlated with graduate retention in 2019, and while still significant this year, the impact is less pronounced</vt:lpstr>
      <vt:lpstr>Usage of support services remains largely in line with semester 1 2020, which saw a decline in usage due to COVID-19</vt:lpstr>
      <vt:lpstr>Satisfaction with services is also in line with last semester, and shows that the Library, Pacific Centre and ADLs are high performing</vt:lpstr>
      <vt:lpstr>Architecture, Building and Creative are the schools with the lowest level of students with no concerns about support, matching NPS</vt:lpstr>
      <vt:lpstr>Comments about support access are mainly around awareness and communication, which is best done through teachers</vt:lpstr>
      <vt:lpstr>Summary of key findings about learner retention and support</vt:lpstr>
      <vt:lpstr>COVID-19</vt:lpstr>
      <vt:lpstr>Overall, the general theme from the student feedback is that Unitec has responded well to the COVID-19 crisis</vt:lpstr>
      <vt:lpstr>Many students are asking for compassion with assignments, along with concerns around safety and communication</vt:lpstr>
      <vt:lpstr>78% of students were satisfied with Unitec’s overall communication in response to COVID-19</vt:lpstr>
      <vt:lpstr>Satisfaction is high across communication overall, with organisation of classes/exams and financial support being the lowest</vt:lpstr>
      <vt:lpstr>Most students said communication was about right, with very few saying there was too much</vt:lpstr>
      <vt:lpstr>Assignments and group work were the more challenging aspects of online study</vt:lpstr>
      <vt:lpstr>Over half of Unitec students would like lectures to continue to be available online once on-site study resumes</vt:lpstr>
      <vt:lpstr>Students like having lectures recorded, and are asking for more consistency with course quality and assessments</vt:lpstr>
      <vt:lpstr>Despite Unitec’s overall satisfactory response, there was still a lot of worry about the impact of COVID-19 on study outcomes</vt:lpstr>
      <vt:lpstr>Summary of key findings from Unitec’s COVID-19 response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Developed by Allfields for unitec    www.allfields.co.nz</dc:description>
  <cp:lastModifiedBy/>
  <cp:revision>1</cp:revision>
  <dcterms:created xsi:type="dcterms:W3CDTF">2018-05-28T22:26:51Z</dcterms:created>
  <dcterms:modified xsi:type="dcterms:W3CDTF">2020-10-08T01:49:31Z</dcterms:modified>
</cp:coreProperties>
</file>