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1"/>
  </p:notesMasterIdLst>
  <p:handoutMasterIdLst>
    <p:handoutMasterId r:id="rId32"/>
  </p:handoutMasterIdLst>
  <p:sldIdLst>
    <p:sldId id="265" r:id="rId5"/>
    <p:sldId id="307" r:id="rId6"/>
    <p:sldId id="333" r:id="rId7"/>
    <p:sldId id="321" r:id="rId8"/>
    <p:sldId id="363" r:id="rId9"/>
    <p:sldId id="359" r:id="rId10"/>
    <p:sldId id="320" r:id="rId11"/>
    <p:sldId id="351" r:id="rId12"/>
    <p:sldId id="318" r:id="rId13"/>
    <p:sldId id="357" r:id="rId14"/>
    <p:sldId id="360" r:id="rId15"/>
    <p:sldId id="349" r:id="rId16"/>
    <p:sldId id="355" r:id="rId17"/>
    <p:sldId id="352" r:id="rId18"/>
    <p:sldId id="354" r:id="rId19"/>
    <p:sldId id="353" r:id="rId20"/>
    <p:sldId id="332" r:id="rId21"/>
    <p:sldId id="328" r:id="rId22"/>
    <p:sldId id="358" r:id="rId23"/>
    <p:sldId id="361" r:id="rId24"/>
    <p:sldId id="362" r:id="rId25"/>
    <p:sldId id="334" r:id="rId26"/>
    <p:sldId id="345" r:id="rId27"/>
    <p:sldId id="346" r:id="rId28"/>
    <p:sldId id="347" r:id="rId29"/>
    <p:sldId id="348" r:id="rId30"/>
  </p:sldIdLst>
  <p:sldSz cx="9144000" cy="6858000" type="screen4x3"/>
  <p:notesSz cx="6858000" cy="9144000"/>
  <p:defaultTextStyle>
    <a:defPPr>
      <a:defRPr lang="en-NZ"/>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1D61"/>
    <a:srgbClr val="F4D032"/>
    <a:srgbClr val="97D9EE"/>
    <a:srgbClr val="758081"/>
    <a:srgbClr val="53A8C2"/>
    <a:srgbClr val="26C2B6"/>
    <a:srgbClr val="65CDC5"/>
    <a:srgbClr val="67603B"/>
    <a:srgbClr val="EBE600"/>
    <a:srgbClr val="2E79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4" autoAdjust="0"/>
    <p:restoredTop sz="94660"/>
  </p:normalViewPr>
  <p:slideViewPr>
    <p:cSldViewPr snapToGrid="0" snapToObjects="1">
      <p:cViewPr varScale="1">
        <p:scale>
          <a:sx n="64" d="100"/>
          <a:sy n="64" d="100"/>
        </p:scale>
        <p:origin x="1236" y="48"/>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C41C4D-1D41-4BB3-8765-E67BD30E60F7}"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C0F9AB3A-8B02-4C2F-BED7-E29A10CA866F}">
      <dgm:prSet phldrT="[Text]" custT="1"/>
      <dgm:spPr/>
      <dgm:t>
        <a:bodyPr tIns="72000" bIns="72000"/>
        <a:lstStyle/>
        <a:p>
          <a:pPr algn="l"/>
          <a:r>
            <a:rPr lang="en-US" sz="1800" b="1" dirty="0" smtClean="0"/>
            <a:t>1) Qualification worth the investment</a:t>
          </a:r>
        </a:p>
        <a:p>
          <a:pPr algn="l"/>
          <a:r>
            <a:rPr lang="en-US" sz="1800" b="1" dirty="0" smtClean="0"/>
            <a:t>2) NPS Score</a:t>
          </a:r>
          <a:endParaRPr lang="en-US" sz="1800" b="1" dirty="0"/>
        </a:p>
      </dgm:t>
    </dgm:pt>
    <dgm:pt modelId="{90D3731E-C5FD-459F-80AD-7E906687DB8A}" type="parTrans" cxnId="{16ACA8C9-0721-4E84-AB83-59D7AFDE2488}">
      <dgm:prSet/>
      <dgm:spPr/>
      <dgm:t>
        <a:bodyPr/>
        <a:lstStyle/>
        <a:p>
          <a:endParaRPr lang="en-US"/>
        </a:p>
      </dgm:t>
    </dgm:pt>
    <dgm:pt modelId="{74D3046F-C5DC-4F24-BB39-43CFBEC459AE}" type="sibTrans" cxnId="{16ACA8C9-0721-4E84-AB83-59D7AFDE2488}">
      <dgm:prSet/>
      <dgm:spPr/>
      <dgm:t>
        <a:bodyPr/>
        <a:lstStyle/>
        <a:p>
          <a:endParaRPr lang="en-US"/>
        </a:p>
      </dgm:t>
    </dgm:pt>
    <dgm:pt modelId="{D42EA8CE-112D-42FB-B059-0639EE2F1B53}">
      <dgm:prSet phldrT="[Text]"/>
      <dgm:spPr/>
      <dgm:t>
        <a:bodyPr/>
        <a:lstStyle/>
        <a:p>
          <a:r>
            <a:rPr lang="en-US" dirty="0" smtClean="0"/>
            <a:t>Feeling supported</a:t>
          </a:r>
          <a:endParaRPr lang="en-US" dirty="0"/>
        </a:p>
      </dgm:t>
    </dgm:pt>
    <dgm:pt modelId="{DBED01AE-5149-42A4-BD0F-AC2EC3B51944}" type="parTrans" cxnId="{987CCF98-5B94-43F8-9B69-69BB5B90495A}">
      <dgm:prSet/>
      <dgm:spPr/>
      <dgm:t>
        <a:bodyPr/>
        <a:lstStyle/>
        <a:p>
          <a:endParaRPr lang="en-US"/>
        </a:p>
      </dgm:t>
    </dgm:pt>
    <dgm:pt modelId="{D009EB9B-77D0-4FE5-A392-8133A24B9638}" type="sibTrans" cxnId="{987CCF98-5B94-43F8-9B69-69BB5B90495A}">
      <dgm:prSet/>
      <dgm:spPr/>
      <dgm:t>
        <a:bodyPr/>
        <a:lstStyle/>
        <a:p>
          <a:endParaRPr lang="en-US"/>
        </a:p>
      </dgm:t>
    </dgm:pt>
    <dgm:pt modelId="{21017369-11DC-4D9C-B20D-E42B7D26C1A8}">
      <dgm:prSet phldrT="[Text]"/>
      <dgm:spPr/>
      <dgm:t>
        <a:bodyPr/>
        <a:lstStyle/>
        <a:p>
          <a:r>
            <a:rPr lang="en-US" dirty="0" smtClean="0"/>
            <a:t>Technology skills acquired</a:t>
          </a:r>
          <a:endParaRPr lang="en-US" dirty="0"/>
        </a:p>
      </dgm:t>
    </dgm:pt>
    <dgm:pt modelId="{5EBA8E0F-35AA-4B65-AC5F-51726F13A6CD}" type="parTrans" cxnId="{6E7B7EB4-F231-4745-91D3-85EB3463FA78}">
      <dgm:prSet/>
      <dgm:spPr/>
      <dgm:t>
        <a:bodyPr/>
        <a:lstStyle/>
        <a:p>
          <a:endParaRPr lang="en-US"/>
        </a:p>
      </dgm:t>
    </dgm:pt>
    <dgm:pt modelId="{CDCB7A39-2E0E-4B9A-8E61-2AEDAB1BB6C8}" type="sibTrans" cxnId="{6E7B7EB4-F231-4745-91D3-85EB3463FA78}">
      <dgm:prSet/>
      <dgm:spPr/>
      <dgm:t>
        <a:bodyPr/>
        <a:lstStyle/>
        <a:p>
          <a:endParaRPr lang="en-US"/>
        </a:p>
      </dgm:t>
    </dgm:pt>
    <dgm:pt modelId="{ACAFCD29-47DC-414D-AB03-0D8B9DD37646}">
      <dgm:prSet phldrT="[Text]"/>
      <dgm:spPr/>
      <dgm:t>
        <a:bodyPr/>
        <a:lstStyle/>
        <a:p>
          <a:r>
            <a:rPr lang="en-US" dirty="0" smtClean="0"/>
            <a:t>Being employed</a:t>
          </a:r>
          <a:endParaRPr lang="en-US" dirty="0"/>
        </a:p>
      </dgm:t>
    </dgm:pt>
    <dgm:pt modelId="{EC145E0D-2287-46DA-AEE2-D756BD4ABD7D}" type="parTrans" cxnId="{3EA181E6-F119-40D3-8CFE-DCE340634D14}">
      <dgm:prSet/>
      <dgm:spPr/>
      <dgm:t>
        <a:bodyPr/>
        <a:lstStyle/>
        <a:p>
          <a:endParaRPr lang="en-US"/>
        </a:p>
      </dgm:t>
    </dgm:pt>
    <dgm:pt modelId="{86554CE9-B19A-4B36-9091-F692E4A51125}" type="sibTrans" cxnId="{3EA181E6-F119-40D3-8CFE-DCE340634D14}">
      <dgm:prSet/>
      <dgm:spPr/>
      <dgm:t>
        <a:bodyPr/>
        <a:lstStyle/>
        <a:p>
          <a:endParaRPr lang="en-US"/>
        </a:p>
      </dgm:t>
    </dgm:pt>
    <dgm:pt modelId="{5EAD4339-26A5-4444-8D68-2311B7AF6367}">
      <dgm:prSet/>
      <dgm:spPr/>
      <dgm:t>
        <a:bodyPr/>
        <a:lstStyle/>
        <a:p>
          <a:r>
            <a:rPr lang="en-US" dirty="0" smtClean="0"/>
            <a:t>Effective teaching</a:t>
          </a:r>
          <a:endParaRPr lang="en-US" dirty="0"/>
        </a:p>
      </dgm:t>
    </dgm:pt>
    <dgm:pt modelId="{38325399-AEF6-4C1C-8109-61C7AAAE4D39}" type="parTrans" cxnId="{C73DDF10-7B04-48FF-A5EC-2516CD62C06A}">
      <dgm:prSet/>
      <dgm:spPr/>
      <dgm:t>
        <a:bodyPr/>
        <a:lstStyle/>
        <a:p>
          <a:endParaRPr lang="en-US"/>
        </a:p>
      </dgm:t>
    </dgm:pt>
    <dgm:pt modelId="{1D02C7B0-7D54-4D08-A2C0-BC59CD3574AF}" type="sibTrans" cxnId="{C73DDF10-7B04-48FF-A5EC-2516CD62C06A}">
      <dgm:prSet/>
      <dgm:spPr/>
      <dgm:t>
        <a:bodyPr/>
        <a:lstStyle/>
        <a:p>
          <a:endParaRPr lang="en-US"/>
        </a:p>
      </dgm:t>
    </dgm:pt>
    <dgm:pt modelId="{6679A46B-E8B5-44C7-86A2-97C301697A1D}" type="pres">
      <dgm:prSet presAssocID="{57C41C4D-1D41-4BB3-8765-E67BD30E60F7}" presName="diagram" presStyleCnt="0">
        <dgm:presLayoutVars>
          <dgm:chPref val="1"/>
          <dgm:dir/>
          <dgm:animOne val="branch"/>
          <dgm:animLvl val="lvl"/>
          <dgm:resizeHandles/>
        </dgm:presLayoutVars>
      </dgm:prSet>
      <dgm:spPr/>
      <dgm:t>
        <a:bodyPr/>
        <a:lstStyle/>
        <a:p>
          <a:endParaRPr lang="en-US"/>
        </a:p>
      </dgm:t>
    </dgm:pt>
    <dgm:pt modelId="{DF08DE66-E6C6-4D01-B416-43761C30213F}" type="pres">
      <dgm:prSet presAssocID="{C0F9AB3A-8B02-4C2F-BED7-E29A10CA866F}" presName="root" presStyleCnt="0"/>
      <dgm:spPr/>
    </dgm:pt>
    <dgm:pt modelId="{92A04EC7-F4F2-42FA-B47E-7490D40F2A03}" type="pres">
      <dgm:prSet presAssocID="{C0F9AB3A-8B02-4C2F-BED7-E29A10CA866F}" presName="rootComposite" presStyleCnt="0"/>
      <dgm:spPr/>
    </dgm:pt>
    <dgm:pt modelId="{08DC5DE1-1CC5-4629-B2BC-A28A0CCA1FDF}" type="pres">
      <dgm:prSet presAssocID="{C0F9AB3A-8B02-4C2F-BED7-E29A10CA866F}" presName="rootText" presStyleLbl="node1" presStyleIdx="0" presStyleCnt="1" custScaleX="353103" custScaleY="125603"/>
      <dgm:spPr/>
      <dgm:t>
        <a:bodyPr/>
        <a:lstStyle/>
        <a:p>
          <a:endParaRPr lang="en-US"/>
        </a:p>
      </dgm:t>
    </dgm:pt>
    <dgm:pt modelId="{57E2F7A6-1BDC-4E59-9765-DDA155CD3633}" type="pres">
      <dgm:prSet presAssocID="{C0F9AB3A-8B02-4C2F-BED7-E29A10CA866F}" presName="rootConnector" presStyleLbl="node1" presStyleIdx="0" presStyleCnt="1"/>
      <dgm:spPr/>
      <dgm:t>
        <a:bodyPr/>
        <a:lstStyle/>
        <a:p>
          <a:endParaRPr lang="en-US"/>
        </a:p>
      </dgm:t>
    </dgm:pt>
    <dgm:pt modelId="{D9879F74-16A3-4106-845F-EAFAAF69ED9D}" type="pres">
      <dgm:prSet presAssocID="{C0F9AB3A-8B02-4C2F-BED7-E29A10CA866F}" presName="childShape" presStyleCnt="0"/>
      <dgm:spPr/>
    </dgm:pt>
    <dgm:pt modelId="{90740716-3AA4-4373-91D0-4E4F4966F365}" type="pres">
      <dgm:prSet presAssocID="{DBED01AE-5149-42A4-BD0F-AC2EC3B51944}" presName="Name13" presStyleLbl="parChTrans1D2" presStyleIdx="0" presStyleCnt="4"/>
      <dgm:spPr/>
      <dgm:t>
        <a:bodyPr/>
        <a:lstStyle/>
        <a:p>
          <a:endParaRPr lang="en-US"/>
        </a:p>
      </dgm:t>
    </dgm:pt>
    <dgm:pt modelId="{B17649C6-EF29-42D3-BD9B-E334884952C1}" type="pres">
      <dgm:prSet presAssocID="{D42EA8CE-112D-42FB-B059-0639EE2F1B53}" presName="childText" presStyleLbl="bgAcc1" presStyleIdx="0" presStyleCnt="4" custScaleX="212232">
        <dgm:presLayoutVars>
          <dgm:bulletEnabled val="1"/>
        </dgm:presLayoutVars>
      </dgm:prSet>
      <dgm:spPr/>
      <dgm:t>
        <a:bodyPr/>
        <a:lstStyle/>
        <a:p>
          <a:endParaRPr lang="en-US"/>
        </a:p>
      </dgm:t>
    </dgm:pt>
    <dgm:pt modelId="{8CCE2AB9-D97C-47A2-8B99-5CD8F2CAE047}" type="pres">
      <dgm:prSet presAssocID="{5EBA8E0F-35AA-4B65-AC5F-51726F13A6CD}" presName="Name13" presStyleLbl="parChTrans1D2" presStyleIdx="1" presStyleCnt="4"/>
      <dgm:spPr/>
      <dgm:t>
        <a:bodyPr/>
        <a:lstStyle/>
        <a:p>
          <a:endParaRPr lang="en-US"/>
        </a:p>
      </dgm:t>
    </dgm:pt>
    <dgm:pt modelId="{8727665C-BD73-459F-B2EE-5A19DD59598B}" type="pres">
      <dgm:prSet presAssocID="{21017369-11DC-4D9C-B20D-E42B7D26C1A8}" presName="childText" presStyleLbl="bgAcc1" presStyleIdx="1" presStyleCnt="4" custScaleX="210372">
        <dgm:presLayoutVars>
          <dgm:bulletEnabled val="1"/>
        </dgm:presLayoutVars>
      </dgm:prSet>
      <dgm:spPr/>
      <dgm:t>
        <a:bodyPr/>
        <a:lstStyle/>
        <a:p>
          <a:endParaRPr lang="en-US"/>
        </a:p>
      </dgm:t>
    </dgm:pt>
    <dgm:pt modelId="{47B5C22E-93A4-4394-A6FD-CE22A65D6BFB}" type="pres">
      <dgm:prSet presAssocID="{EC145E0D-2287-46DA-AEE2-D756BD4ABD7D}" presName="Name13" presStyleLbl="parChTrans1D2" presStyleIdx="2" presStyleCnt="4"/>
      <dgm:spPr/>
      <dgm:t>
        <a:bodyPr/>
        <a:lstStyle/>
        <a:p>
          <a:endParaRPr lang="en-US"/>
        </a:p>
      </dgm:t>
    </dgm:pt>
    <dgm:pt modelId="{16EE65C9-77EA-4F98-AC91-685BFFAAED5B}" type="pres">
      <dgm:prSet presAssocID="{ACAFCD29-47DC-414D-AB03-0D8B9DD37646}" presName="childText" presStyleLbl="bgAcc1" presStyleIdx="2" presStyleCnt="4" custScaleX="204602" custLinFactNeighborX="7381" custLinFactNeighborY="-2676">
        <dgm:presLayoutVars>
          <dgm:bulletEnabled val="1"/>
        </dgm:presLayoutVars>
      </dgm:prSet>
      <dgm:spPr/>
      <dgm:t>
        <a:bodyPr/>
        <a:lstStyle/>
        <a:p>
          <a:endParaRPr lang="en-US"/>
        </a:p>
      </dgm:t>
    </dgm:pt>
    <dgm:pt modelId="{849648C8-9C44-4286-BC87-A6718754B512}" type="pres">
      <dgm:prSet presAssocID="{38325399-AEF6-4C1C-8109-61C7AAAE4D39}" presName="Name13" presStyleLbl="parChTrans1D2" presStyleIdx="3" presStyleCnt="4"/>
      <dgm:spPr/>
      <dgm:t>
        <a:bodyPr/>
        <a:lstStyle/>
        <a:p>
          <a:endParaRPr lang="en-US"/>
        </a:p>
      </dgm:t>
    </dgm:pt>
    <dgm:pt modelId="{FBFDD61A-DCEC-4635-ADD9-92D37C209540}" type="pres">
      <dgm:prSet presAssocID="{5EAD4339-26A5-4444-8D68-2311B7AF6367}" presName="childText" presStyleLbl="bgAcc1" presStyleIdx="3" presStyleCnt="4" custScaleX="211864">
        <dgm:presLayoutVars>
          <dgm:bulletEnabled val="1"/>
        </dgm:presLayoutVars>
      </dgm:prSet>
      <dgm:spPr/>
      <dgm:t>
        <a:bodyPr/>
        <a:lstStyle/>
        <a:p>
          <a:endParaRPr lang="en-US"/>
        </a:p>
      </dgm:t>
    </dgm:pt>
  </dgm:ptLst>
  <dgm:cxnLst>
    <dgm:cxn modelId="{7C961156-31AE-489B-90F2-19BA5352B600}" type="presOf" srcId="{57C41C4D-1D41-4BB3-8765-E67BD30E60F7}" destId="{6679A46B-E8B5-44C7-86A2-97C301697A1D}" srcOrd="0" destOrd="0" presId="urn:microsoft.com/office/officeart/2005/8/layout/hierarchy3"/>
    <dgm:cxn modelId="{987CCF98-5B94-43F8-9B69-69BB5B90495A}" srcId="{C0F9AB3A-8B02-4C2F-BED7-E29A10CA866F}" destId="{D42EA8CE-112D-42FB-B059-0639EE2F1B53}" srcOrd="0" destOrd="0" parTransId="{DBED01AE-5149-42A4-BD0F-AC2EC3B51944}" sibTransId="{D009EB9B-77D0-4FE5-A392-8133A24B9638}"/>
    <dgm:cxn modelId="{DFC8D0F6-3085-461A-9876-4473BAA3ABF0}" type="presOf" srcId="{D42EA8CE-112D-42FB-B059-0639EE2F1B53}" destId="{B17649C6-EF29-42D3-BD9B-E334884952C1}" srcOrd="0" destOrd="0" presId="urn:microsoft.com/office/officeart/2005/8/layout/hierarchy3"/>
    <dgm:cxn modelId="{0815BE19-0219-47A5-B7A3-4014F22DD252}" type="presOf" srcId="{38325399-AEF6-4C1C-8109-61C7AAAE4D39}" destId="{849648C8-9C44-4286-BC87-A6718754B512}" srcOrd="0" destOrd="0" presId="urn:microsoft.com/office/officeart/2005/8/layout/hierarchy3"/>
    <dgm:cxn modelId="{0F0C5D0A-D023-4063-BF98-F6697C892BA3}" type="presOf" srcId="{ACAFCD29-47DC-414D-AB03-0D8B9DD37646}" destId="{16EE65C9-77EA-4F98-AC91-685BFFAAED5B}" srcOrd="0" destOrd="0" presId="urn:microsoft.com/office/officeart/2005/8/layout/hierarchy3"/>
    <dgm:cxn modelId="{D8E50D77-2EEE-4F45-8AA5-4BCFDC677EEB}" type="presOf" srcId="{C0F9AB3A-8B02-4C2F-BED7-E29A10CA866F}" destId="{08DC5DE1-1CC5-4629-B2BC-A28A0CCA1FDF}" srcOrd="0" destOrd="0" presId="urn:microsoft.com/office/officeart/2005/8/layout/hierarchy3"/>
    <dgm:cxn modelId="{6E7B7EB4-F231-4745-91D3-85EB3463FA78}" srcId="{C0F9AB3A-8B02-4C2F-BED7-E29A10CA866F}" destId="{21017369-11DC-4D9C-B20D-E42B7D26C1A8}" srcOrd="1" destOrd="0" parTransId="{5EBA8E0F-35AA-4B65-AC5F-51726F13A6CD}" sibTransId="{CDCB7A39-2E0E-4B9A-8E61-2AEDAB1BB6C8}"/>
    <dgm:cxn modelId="{8AF68BF1-DCF3-49D8-B2B9-F17A1CC6EB99}" type="presOf" srcId="{DBED01AE-5149-42A4-BD0F-AC2EC3B51944}" destId="{90740716-3AA4-4373-91D0-4E4F4966F365}" srcOrd="0" destOrd="0" presId="urn:microsoft.com/office/officeart/2005/8/layout/hierarchy3"/>
    <dgm:cxn modelId="{587A861A-0B7C-462D-AF76-A95D1CD1C1D3}" type="presOf" srcId="{5EAD4339-26A5-4444-8D68-2311B7AF6367}" destId="{FBFDD61A-DCEC-4635-ADD9-92D37C209540}" srcOrd="0" destOrd="0" presId="urn:microsoft.com/office/officeart/2005/8/layout/hierarchy3"/>
    <dgm:cxn modelId="{748F8654-E253-4F3F-99E1-2D48D3E79D6A}" type="presOf" srcId="{21017369-11DC-4D9C-B20D-E42B7D26C1A8}" destId="{8727665C-BD73-459F-B2EE-5A19DD59598B}" srcOrd="0" destOrd="0" presId="urn:microsoft.com/office/officeart/2005/8/layout/hierarchy3"/>
    <dgm:cxn modelId="{835EB316-F868-4FD6-857A-44ACA4F37512}" type="presOf" srcId="{EC145E0D-2287-46DA-AEE2-D756BD4ABD7D}" destId="{47B5C22E-93A4-4394-A6FD-CE22A65D6BFB}" srcOrd="0" destOrd="0" presId="urn:microsoft.com/office/officeart/2005/8/layout/hierarchy3"/>
    <dgm:cxn modelId="{DBB4A0AE-2957-4B7A-9EA3-77324F77B664}" type="presOf" srcId="{5EBA8E0F-35AA-4B65-AC5F-51726F13A6CD}" destId="{8CCE2AB9-D97C-47A2-8B99-5CD8F2CAE047}" srcOrd="0" destOrd="0" presId="urn:microsoft.com/office/officeart/2005/8/layout/hierarchy3"/>
    <dgm:cxn modelId="{C73DDF10-7B04-48FF-A5EC-2516CD62C06A}" srcId="{C0F9AB3A-8B02-4C2F-BED7-E29A10CA866F}" destId="{5EAD4339-26A5-4444-8D68-2311B7AF6367}" srcOrd="3" destOrd="0" parTransId="{38325399-AEF6-4C1C-8109-61C7AAAE4D39}" sibTransId="{1D02C7B0-7D54-4D08-A2C0-BC59CD3574AF}"/>
    <dgm:cxn modelId="{564EE6DC-6717-4A70-9DB0-37EEEC54DF90}" type="presOf" srcId="{C0F9AB3A-8B02-4C2F-BED7-E29A10CA866F}" destId="{57E2F7A6-1BDC-4E59-9765-DDA155CD3633}" srcOrd="1" destOrd="0" presId="urn:microsoft.com/office/officeart/2005/8/layout/hierarchy3"/>
    <dgm:cxn modelId="{16ACA8C9-0721-4E84-AB83-59D7AFDE2488}" srcId="{57C41C4D-1D41-4BB3-8765-E67BD30E60F7}" destId="{C0F9AB3A-8B02-4C2F-BED7-E29A10CA866F}" srcOrd="0" destOrd="0" parTransId="{90D3731E-C5FD-459F-80AD-7E906687DB8A}" sibTransId="{74D3046F-C5DC-4F24-BB39-43CFBEC459AE}"/>
    <dgm:cxn modelId="{3EA181E6-F119-40D3-8CFE-DCE340634D14}" srcId="{C0F9AB3A-8B02-4C2F-BED7-E29A10CA866F}" destId="{ACAFCD29-47DC-414D-AB03-0D8B9DD37646}" srcOrd="2" destOrd="0" parTransId="{EC145E0D-2287-46DA-AEE2-D756BD4ABD7D}" sibTransId="{86554CE9-B19A-4B36-9091-F692E4A51125}"/>
    <dgm:cxn modelId="{E9883896-5294-4C5C-9B0C-FF7E364EAEFA}" type="presParOf" srcId="{6679A46B-E8B5-44C7-86A2-97C301697A1D}" destId="{DF08DE66-E6C6-4D01-B416-43761C30213F}" srcOrd="0" destOrd="0" presId="urn:microsoft.com/office/officeart/2005/8/layout/hierarchy3"/>
    <dgm:cxn modelId="{4E8EF6A7-0737-4A5A-8918-D26314764D87}" type="presParOf" srcId="{DF08DE66-E6C6-4D01-B416-43761C30213F}" destId="{92A04EC7-F4F2-42FA-B47E-7490D40F2A03}" srcOrd="0" destOrd="0" presId="urn:microsoft.com/office/officeart/2005/8/layout/hierarchy3"/>
    <dgm:cxn modelId="{AE614758-CC1A-436B-997A-765BF90AFEDE}" type="presParOf" srcId="{92A04EC7-F4F2-42FA-B47E-7490D40F2A03}" destId="{08DC5DE1-1CC5-4629-B2BC-A28A0CCA1FDF}" srcOrd="0" destOrd="0" presId="urn:microsoft.com/office/officeart/2005/8/layout/hierarchy3"/>
    <dgm:cxn modelId="{4E052C72-ECB9-4430-972D-21C104C5D446}" type="presParOf" srcId="{92A04EC7-F4F2-42FA-B47E-7490D40F2A03}" destId="{57E2F7A6-1BDC-4E59-9765-DDA155CD3633}" srcOrd="1" destOrd="0" presId="urn:microsoft.com/office/officeart/2005/8/layout/hierarchy3"/>
    <dgm:cxn modelId="{02C20D19-3A1D-4375-B3A0-6D8F8EC825E8}" type="presParOf" srcId="{DF08DE66-E6C6-4D01-B416-43761C30213F}" destId="{D9879F74-16A3-4106-845F-EAFAAF69ED9D}" srcOrd="1" destOrd="0" presId="urn:microsoft.com/office/officeart/2005/8/layout/hierarchy3"/>
    <dgm:cxn modelId="{4E63FB9C-1A6A-4AA3-BF99-1DA36DD2FE2D}" type="presParOf" srcId="{D9879F74-16A3-4106-845F-EAFAAF69ED9D}" destId="{90740716-3AA4-4373-91D0-4E4F4966F365}" srcOrd="0" destOrd="0" presId="urn:microsoft.com/office/officeart/2005/8/layout/hierarchy3"/>
    <dgm:cxn modelId="{4C8F1B22-C77D-44BA-9389-CBB4B8E214E5}" type="presParOf" srcId="{D9879F74-16A3-4106-845F-EAFAAF69ED9D}" destId="{B17649C6-EF29-42D3-BD9B-E334884952C1}" srcOrd="1" destOrd="0" presId="urn:microsoft.com/office/officeart/2005/8/layout/hierarchy3"/>
    <dgm:cxn modelId="{C13EDE72-E8A4-4AB9-9EEB-850CD4B7AA26}" type="presParOf" srcId="{D9879F74-16A3-4106-845F-EAFAAF69ED9D}" destId="{8CCE2AB9-D97C-47A2-8B99-5CD8F2CAE047}" srcOrd="2" destOrd="0" presId="urn:microsoft.com/office/officeart/2005/8/layout/hierarchy3"/>
    <dgm:cxn modelId="{D4BF05DC-D69D-4D82-9F74-BACD941D191B}" type="presParOf" srcId="{D9879F74-16A3-4106-845F-EAFAAF69ED9D}" destId="{8727665C-BD73-459F-B2EE-5A19DD59598B}" srcOrd="3" destOrd="0" presId="urn:microsoft.com/office/officeart/2005/8/layout/hierarchy3"/>
    <dgm:cxn modelId="{16CCF0E3-A76F-4840-AF88-34931DA451DB}" type="presParOf" srcId="{D9879F74-16A3-4106-845F-EAFAAF69ED9D}" destId="{47B5C22E-93A4-4394-A6FD-CE22A65D6BFB}" srcOrd="4" destOrd="0" presId="urn:microsoft.com/office/officeart/2005/8/layout/hierarchy3"/>
    <dgm:cxn modelId="{90E38DEC-5FA5-44BD-BA6E-BFDF178A1BBF}" type="presParOf" srcId="{D9879F74-16A3-4106-845F-EAFAAF69ED9D}" destId="{16EE65C9-77EA-4F98-AC91-685BFFAAED5B}" srcOrd="5" destOrd="0" presId="urn:microsoft.com/office/officeart/2005/8/layout/hierarchy3"/>
    <dgm:cxn modelId="{70606AD7-8565-4DD6-B174-1416D426B8E3}" type="presParOf" srcId="{D9879F74-16A3-4106-845F-EAFAAF69ED9D}" destId="{849648C8-9C44-4286-BC87-A6718754B512}" srcOrd="6" destOrd="0" presId="urn:microsoft.com/office/officeart/2005/8/layout/hierarchy3"/>
    <dgm:cxn modelId="{C9BA9285-42E6-4D04-A2FB-4BFA27AA18AC}" type="presParOf" srcId="{D9879F74-16A3-4106-845F-EAFAAF69ED9D}" destId="{FBFDD61A-DCEC-4635-ADD9-92D37C209540}"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C5DE1-1CC5-4629-B2BC-A28A0CCA1FDF}">
      <dsp:nvSpPr>
        <dsp:cNvPr id="0" name=""/>
        <dsp:cNvSpPr/>
      </dsp:nvSpPr>
      <dsp:spPr>
        <a:xfrm>
          <a:off x="86840" y="2614"/>
          <a:ext cx="4023471" cy="7155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72000" rIns="34290" bIns="72000" numCol="1" spcCol="1270" anchor="ctr" anchorCtr="0">
          <a:noAutofit/>
        </a:bodyPr>
        <a:lstStyle/>
        <a:p>
          <a:pPr lvl="0" algn="l" defTabSz="800100">
            <a:lnSpc>
              <a:spcPct val="90000"/>
            </a:lnSpc>
            <a:spcBef>
              <a:spcPct val="0"/>
            </a:spcBef>
            <a:spcAft>
              <a:spcPct val="35000"/>
            </a:spcAft>
          </a:pPr>
          <a:r>
            <a:rPr lang="en-US" sz="1800" b="1" kern="1200" dirty="0" smtClean="0"/>
            <a:t>1) Qualification worth the investment</a:t>
          </a:r>
        </a:p>
        <a:p>
          <a:pPr lvl="0" algn="l" defTabSz="800100">
            <a:lnSpc>
              <a:spcPct val="90000"/>
            </a:lnSpc>
            <a:spcBef>
              <a:spcPct val="0"/>
            </a:spcBef>
            <a:spcAft>
              <a:spcPct val="35000"/>
            </a:spcAft>
          </a:pPr>
          <a:r>
            <a:rPr lang="en-US" sz="1800" b="1" kern="1200" dirty="0" smtClean="0"/>
            <a:t>2) NPS Score</a:t>
          </a:r>
          <a:endParaRPr lang="en-US" sz="1800" b="1" kern="1200" dirty="0"/>
        </a:p>
      </dsp:txBody>
      <dsp:txXfrm>
        <a:off x="107799" y="23573"/>
        <a:ext cx="3981553" cy="673680"/>
      </dsp:txXfrm>
    </dsp:sp>
    <dsp:sp modelId="{90740716-3AA4-4373-91D0-4E4F4966F365}">
      <dsp:nvSpPr>
        <dsp:cNvPr id="0" name=""/>
        <dsp:cNvSpPr/>
      </dsp:nvSpPr>
      <dsp:spPr>
        <a:xfrm>
          <a:off x="489187" y="718212"/>
          <a:ext cx="402347" cy="427297"/>
        </a:xfrm>
        <a:custGeom>
          <a:avLst/>
          <a:gdLst/>
          <a:ahLst/>
          <a:cxnLst/>
          <a:rect l="0" t="0" r="0" b="0"/>
          <a:pathLst>
            <a:path>
              <a:moveTo>
                <a:pt x="0" y="0"/>
              </a:moveTo>
              <a:lnTo>
                <a:pt x="0" y="427297"/>
              </a:lnTo>
              <a:lnTo>
                <a:pt x="402347" y="427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7649C6-EF29-42D3-BD9B-E334884952C1}">
      <dsp:nvSpPr>
        <dsp:cNvPr id="0" name=""/>
        <dsp:cNvSpPr/>
      </dsp:nvSpPr>
      <dsp:spPr>
        <a:xfrm>
          <a:off x="891534" y="860645"/>
          <a:ext cx="1934641" cy="5697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Feeling supported</a:t>
          </a:r>
          <a:endParaRPr lang="en-US" sz="1700" kern="1200" dirty="0"/>
        </a:p>
      </dsp:txBody>
      <dsp:txXfrm>
        <a:off x="908221" y="877332"/>
        <a:ext cx="1901267" cy="536356"/>
      </dsp:txXfrm>
    </dsp:sp>
    <dsp:sp modelId="{8CCE2AB9-D97C-47A2-8B99-5CD8F2CAE047}">
      <dsp:nvSpPr>
        <dsp:cNvPr id="0" name=""/>
        <dsp:cNvSpPr/>
      </dsp:nvSpPr>
      <dsp:spPr>
        <a:xfrm>
          <a:off x="489187" y="718212"/>
          <a:ext cx="402347" cy="1139461"/>
        </a:xfrm>
        <a:custGeom>
          <a:avLst/>
          <a:gdLst/>
          <a:ahLst/>
          <a:cxnLst/>
          <a:rect l="0" t="0" r="0" b="0"/>
          <a:pathLst>
            <a:path>
              <a:moveTo>
                <a:pt x="0" y="0"/>
              </a:moveTo>
              <a:lnTo>
                <a:pt x="0" y="1139461"/>
              </a:lnTo>
              <a:lnTo>
                <a:pt x="402347" y="11394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27665C-BD73-459F-B2EE-5A19DD59598B}">
      <dsp:nvSpPr>
        <dsp:cNvPr id="0" name=""/>
        <dsp:cNvSpPr/>
      </dsp:nvSpPr>
      <dsp:spPr>
        <a:xfrm>
          <a:off x="891534" y="1572808"/>
          <a:ext cx="1917685" cy="5697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Technology skills acquired</a:t>
          </a:r>
          <a:endParaRPr lang="en-US" sz="1700" kern="1200" dirty="0"/>
        </a:p>
      </dsp:txBody>
      <dsp:txXfrm>
        <a:off x="908221" y="1589495"/>
        <a:ext cx="1884311" cy="536356"/>
      </dsp:txXfrm>
    </dsp:sp>
    <dsp:sp modelId="{47B5C22E-93A4-4394-A6FD-CE22A65D6BFB}">
      <dsp:nvSpPr>
        <dsp:cNvPr id="0" name=""/>
        <dsp:cNvSpPr/>
      </dsp:nvSpPr>
      <dsp:spPr>
        <a:xfrm>
          <a:off x="489187" y="718212"/>
          <a:ext cx="469630" cy="1836378"/>
        </a:xfrm>
        <a:custGeom>
          <a:avLst/>
          <a:gdLst/>
          <a:ahLst/>
          <a:cxnLst/>
          <a:rect l="0" t="0" r="0" b="0"/>
          <a:pathLst>
            <a:path>
              <a:moveTo>
                <a:pt x="0" y="0"/>
              </a:moveTo>
              <a:lnTo>
                <a:pt x="0" y="1836378"/>
              </a:lnTo>
              <a:lnTo>
                <a:pt x="469630" y="18363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EE65C9-77EA-4F98-AC91-685BFFAAED5B}">
      <dsp:nvSpPr>
        <dsp:cNvPr id="0" name=""/>
        <dsp:cNvSpPr/>
      </dsp:nvSpPr>
      <dsp:spPr>
        <a:xfrm>
          <a:off x="958817" y="2269726"/>
          <a:ext cx="1865088" cy="5697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Being employed</a:t>
          </a:r>
          <a:endParaRPr lang="en-US" sz="1700" kern="1200" dirty="0"/>
        </a:p>
      </dsp:txBody>
      <dsp:txXfrm>
        <a:off x="975504" y="2286413"/>
        <a:ext cx="1831714" cy="536356"/>
      </dsp:txXfrm>
    </dsp:sp>
    <dsp:sp modelId="{849648C8-9C44-4286-BC87-A6718754B512}">
      <dsp:nvSpPr>
        <dsp:cNvPr id="0" name=""/>
        <dsp:cNvSpPr/>
      </dsp:nvSpPr>
      <dsp:spPr>
        <a:xfrm>
          <a:off x="489187" y="718212"/>
          <a:ext cx="402347" cy="2563787"/>
        </a:xfrm>
        <a:custGeom>
          <a:avLst/>
          <a:gdLst/>
          <a:ahLst/>
          <a:cxnLst/>
          <a:rect l="0" t="0" r="0" b="0"/>
          <a:pathLst>
            <a:path>
              <a:moveTo>
                <a:pt x="0" y="0"/>
              </a:moveTo>
              <a:lnTo>
                <a:pt x="0" y="2563787"/>
              </a:lnTo>
              <a:lnTo>
                <a:pt x="402347" y="25637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FDD61A-DCEC-4635-ADD9-92D37C209540}">
      <dsp:nvSpPr>
        <dsp:cNvPr id="0" name=""/>
        <dsp:cNvSpPr/>
      </dsp:nvSpPr>
      <dsp:spPr>
        <a:xfrm>
          <a:off x="891534" y="2997135"/>
          <a:ext cx="1931286" cy="5697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Effective teaching</a:t>
          </a:r>
          <a:endParaRPr lang="en-US" sz="1700" kern="1200" dirty="0"/>
        </a:p>
      </dsp:txBody>
      <dsp:txXfrm>
        <a:off x="908221" y="3013822"/>
        <a:ext cx="1897912" cy="5363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NZ"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1FC06AE1-E59D-42DE-818B-A11865713841}" type="datetimeFigureOut">
              <a:rPr lang="en-NZ"/>
              <a:pPr>
                <a:defRPr/>
              </a:pPr>
              <a:t>17/08/2020</a:t>
            </a:fld>
            <a:endParaRPr lang="en-NZ"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NZ"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0F54F1B-28DB-4DC6-8E92-18D80E067A30}" type="slidenum">
              <a:rPr lang="en-NZ" altLang="en-US"/>
              <a:pPr/>
              <a:t>‹#›</a:t>
            </a:fld>
            <a:endParaRPr lang="en-NZ"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B9D8435-8A4F-4A0B-99AC-BF8D562451A7}" type="datetimeFigureOut">
              <a:rPr lang="en-US"/>
              <a:pPr>
                <a:defRPr/>
              </a:pPr>
              <a:t>8/17/2020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28D3B8B-A0B8-42F2-B0FF-F2F2781316B5}"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NZ" altLang="en-US" dirty="0" smtClean="0"/>
              <a:t>Use title slide layout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9BA056-69E5-4DF2-8400-EB07951135F3}" type="slidenum">
              <a:rPr lang="en-US" altLang="en-US">
                <a:latin typeface="Calibri" panose="020F0502020204030204" pitchFamily="34" charset="0"/>
              </a:rPr>
              <a:pPr eaLnBrk="1" hangingPunct="1"/>
              <a:t>1</a:t>
            </a:fld>
            <a:endParaRPr lang="en-US" altLang="en-US"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Explain</a:t>
            </a:r>
            <a:r>
              <a:rPr lang="mi-NZ" baseline="0" dirty="0" smtClean="0"/>
              <a:t> Cohort timeframes</a:t>
            </a:r>
          </a:p>
          <a:p>
            <a:r>
              <a:rPr lang="mi-NZ" baseline="0" dirty="0" smtClean="0"/>
              <a:t>Outline EPI measures</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E2762D-ABF6-4824-87E4-6CA0B613FB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82568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Explain</a:t>
            </a:r>
            <a:r>
              <a:rPr lang="mi-NZ" baseline="0" dirty="0" smtClean="0"/>
              <a:t> Cohort timeframes</a:t>
            </a:r>
          </a:p>
          <a:p>
            <a:r>
              <a:rPr lang="mi-NZ" baseline="0" dirty="0" smtClean="0"/>
              <a:t>Outline EPI measures</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E2762D-ABF6-4824-87E4-6CA0B613FB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25215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Explain</a:t>
            </a:r>
            <a:r>
              <a:rPr lang="mi-NZ" baseline="0" dirty="0" smtClean="0"/>
              <a:t> Cohort timeframes</a:t>
            </a:r>
          </a:p>
          <a:p>
            <a:r>
              <a:rPr lang="mi-NZ" baseline="0" dirty="0" smtClean="0"/>
              <a:t>Outline EPI measures</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E2762D-ABF6-4824-87E4-6CA0B613FB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72624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Explain</a:t>
            </a:r>
            <a:r>
              <a:rPr lang="mi-NZ" baseline="0" dirty="0" smtClean="0"/>
              <a:t> Cohort timeframes</a:t>
            </a:r>
          </a:p>
          <a:p>
            <a:r>
              <a:rPr lang="mi-NZ" baseline="0" dirty="0" smtClean="0"/>
              <a:t>Outline EPI measures</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E2762D-ABF6-4824-87E4-6CA0B613FB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3195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4213"/>
            <a:ext cx="2878138"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941415" y="2139353"/>
            <a:ext cx="5149103" cy="3152159"/>
          </a:xfrm>
        </p:spPr>
        <p:txBody>
          <a:bodyPr/>
          <a:lstStyle>
            <a:lvl1pPr algn="r" defTabSz="457200" rtl="0" fontAlgn="auto">
              <a:spcBef>
                <a:spcPts val="0"/>
              </a:spcBef>
              <a:spcAft>
                <a:spcPts val="1800"/>
              </a:spcAft>
              <a:defRPr lang="en-US" sz="4800" kern="1200" dirty="0">
                <a:solidFill>
                  <a:schemeClr val="tx1">
                    <a:lumMod val="75000"/>
                    <a:lumOff val="25000"/>
                  </a:schemeClr>
                </a:solidFill>
                <a:latin typeface="Verdana"/>
                <a:ea typeface="+mn-ea"/>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2941415" y="5291512"/>
            <a:ext cx="5149103" cy="515525"/>
          </a:xfrm>
          <a:noFill/>
          <a:ln>
            <a:noFill/>
          </a:ln>
        </p:spPr>
        <p:txBody>
          <a:bodyPr anchor="ctr"/>
          <a:lstStyle>
            <a:lvl1pPr marL="0" indent="0" algn="r">
              <a:buNone/>
              <a:defRPr lang="en-US" sz="2000" dirty="0">
                <a:solidFill>
                  <a:schemeClr val="tx1">
                    <a:lumMod val="75000"/>
                    <a:lumOff val="25000"/>
                  </a:schemeClr>
                </a:solidFill>
                <a:latin typeface="Verdana"/>
                <a:cs typeface="Verdana"/>
              </a:defRPr>
            </a:lvl1pPr>
          </a:lstStyle>
          <a:p>
            <a:pPr lvl="0"/>
            <a:r>
              <a:rPr lang="en-US" smtClean="0"/>
              <a:t>Click to edit Master subtitle style</a:t>
            </a:r>
            <a:endParaRPr lang="en-US" dirty="0"/>
          </a:p>
        </p:txBody>
      </p:sp>
    </p:spTree>
    <p:extLst>
      <p:ext uri="{BB962C8B-B14F-4D97-AF65-F5344CB8AC3E}">
        <p14:creationId xmlns:p14="http://schemas.microsoft.com/office/powerpoint/2010/main" val="3785955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38873"/>
            <a:ext cx="8229600" cy="1143000"/>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NZ" dirty="0" smtClean="0"/>
              <a:t>&gt;&gt;Te Korowai Kahurangi</a:t>
            </a:r>
            <a:endParaRPr lang="en-NZ" dirty="0"/>
          </a:p>
        </p:txBody>
      </p:sp>
      <p:sp>
        <p:nvSpPr>
          <p:cNvPr id="6" name="Slide Number Placeholder 5"/>
          <p:cNvSpPr>
            <a:spLocks noGrp="1"/>
          </p:cNvSpPr>
          <p:nvPr>
            <p:ph type="sldNum" sz="quarter" idx="12"/>
          </p:nvPr>
        </p:nvSpPr>
        <p:spPr/>
        <p:txBody>
          <a:bodyPr/>
          <a:lstStyle>
            <a:lvl1pPr>
              <a:defRPr/>
            </a:lvl1pPr>
          </a:lstStyle>
          <a:p>
            <a:fld id="{00ACCA76-54EF-45D4-B47B-6BE036A9FC71}" type="slidenum">
              <a:rPr lang="en-US" altLang="en-US"/>
              <a:pPr/>
              <a:t>‹#›</a:t>
            </a:fld>
            <a:endParaRPr lang="en-US" altLang="en-US" dirty="0"/>
          </a:p>
        </p:txBody>
      </p:sp>
    </p:spTree>
    <p:extLst>
      <p:ext uri="{BB962C8B-B14F-4D97-AF65-F5344CB8AC3E}">
        <p14:creationId xmlns:p14="http://schemas.microsoft.com/office/powerpoint/2010/main" val="4014376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NZ" dirty="0" smtClean="0"/>
              <a:t>&gt;&gt;Te Korowai Kahurangi</a:t>
            </a:r>
            <a:endParaRPr lang="en-NZ" dirty="0"/>
          </a:p>
        </p:txBody>
      </p:sp>
      <p:sp>
        <p:nvSpPr>
          <p:cNvPr id="5" name="Slide Number Placeholder 5"/>
          <p:cNvSpPr>
            <a:spLocks noGrp="1"/>
          </p:cNvSpPr>
          <p:nvPr>
            <p:ph type="sldNum" sz="quarter" idx="12"/>
          </p:nvPr>
        </p:nvSpPr>
        <p:spPr/>
        <p:txBody>
          <a:bodyPr/>
          <a:lstStyle>
            <a:lvl1pPr>
              <a:defRPr/>
            </a:lvl1pPr>
          </a:lstStyle>
          <a:p>
            <a:fld id="{F7BFB1CB-2C25-4D76-A19D-C619FB64E53F}" type="slidenum">
              <a:rPr lang="en-US" altLang="en-US"/>
              <a:pPr/>
              <a:t>‹#›</a:t>
            </a:fld>
            <a:endParaRPr lang="en-US" altLang="en-US" dirty="0"/>
          </a:p>
        </p:txBody>
      </p:sp>
    </p:spTree>
    <p:extLst>
      <p:ext uri="{BB962C8B-B14F-4D97-AF65-F5344CB8AC3E}">
        <p14:creationId xmlns:p14="http://schemas.microsoft.com/office/powerpoint/2010/main" val="1976182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80989"/>
            <a:ext cx="3008313" cy="1043283"/>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871268"/>
            <a:ext cx="5111750" cy="52548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914551"/>
            <a:ext cx="3008313" cy="42116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r>
              <a:rPr lang="en-NZ" dirty="0" smtClean="0"/>
              <a:t>&gt;&gt;Te Korowai Kahurangi</a:t>
            </a:r>
            <a:endParaRPr lang="en-NZ" dirty="0"/>
          </a:p>
        </p:txBody>
      </p:sp>
      <p:sp>
        <p:nvSpPr>
          <p:cNvPr id="8" name="Slide Number Placeholder 5"/>
          <p:cNvSpPr>
            <a:spLocks noGrp="1"/>
          </p:cNvSpPr>
          <p:nvPr>
            <p:ph type="sldNum" sz="quarter" idx="12"/>
          </p:nvPr>
        </p:nvSpPr>
        <p:spPr/>
        <p:txBody>
          <a:bodyPr/>
          <a:lstStyle>
            <a:lvl1pPr>
              <a:defRPr/>
            </a:lvl1pPr>
          </a:lstStyle>
          <a:p>
            <a:fld id="{48611780-E2DE-4E2B-9C02-352DDDAE0D87}" type="slidenum">
              <a:rPr lang="en-US" altLang="en-US"/>
              <a:pPr/>
              <a:t>‹#›</a:t>
            </a:fld>
            <a:endParaRPr lang="en-US" altLang="en-US" dirty="0"/>
          </a:p>
        </p:txBody>
      </p:sp>
    </p:spTree>
    <p:extLst>
      <p:ext uri="{BB962C8B-B14F-4D97-AF65-F5344CB8AC3E}">
        <p14:creationId xmlns:p14="http://schemas.microsoft.com/office/powerpoint/2010/main" val="2044487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86927"/>
            <a:ext cx="5486400" cy="364064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r>
              <a:rPr lang="en-NZ" dirty="0" smtClean="0"/>
              <a:t>&gt;&gt;Te Korowai Kahurangi</a:t>
            </a:r>
            <a:endParaRPr lang="en-NZ" dirty="0"/>
          </a:p>
        </p:txBody>
      </p:sp>
      <p:sp>
        <p:nvSpPr>
          <p:cNvPr id="8" name="Slide Number Placeholder 5"/>
          <p:cNvSpPr>
            <a:spLocks noGrp="1"/>
          </p:cNvSpPr>
          <p:nvPr>
            <p:ph type="sldNum" sz="quarter" idx="12"/>
          </p:nvPr>
        </p:nvSpPr>
        <p:spPr/>
        <p:txBody>
          <a:bodyPr/>
          <a:lstStyle>
            <a:lvl1pPr>
              <a:defRPr/>
            </a:lvl1pPr>
          </a:lstStyle>
          <a:p>
            <a:fld id="{B2B79CC4-80D6-405C-90B7-60011CCDAF46}" type="slidenum">
              <a:rPr lang="en-US" altLang="en-US"/>
              <a:pPr/>
              <a:t>‹#›</a:t>
            </a:fld>
            <a:endParaRPr lang="en-US" altLang="en-US" dirty="0"/>
          </a:p>
        </p:txBody>
      </p:sp>
    </p:spTree>
    <p:extLst>
      <p:ext uri="{BB962C8B-B14F-4D97-AF65-F5344CB8AC3E}">
        <p14:creationId xmlns:p14="http://schemas.microsoft.com/office/powerpoint/2010/main" val="2976016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70525"/>
            <a:ext cx="8229600" cy="1030805"/>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44460"/>
            <a:ext cx="8229600" cy="4081703"/>
          </a:xfrm>
        </p:spPr>
        <p:txBody>
          <a:bodyPr vert="eaVert"/>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smtClean="0"/>
              <a:t>&gt;&gt;Te Korowai Kahurangi</a:t>
            </a:r>
            <a:endParaRPr lang="en-NZ" dirty="0"/>
          </a:p>
        </p:txBody>
      </p:sp>
      <p:sp>
        <p:nvSpPr>
          <p:cNvPr id="7" name="Slide Number Placeholder 5"/>
          <p:cNvSpPr>
            <a:spLocks noGrp="1"/>
          </p:cNvSpPr>
          <p:nvPr>
            <p:ph type="sldNum" sz="quarter" idx="12"/>
          </p:nvPr>
        </p:nvSpPr>
        <p:spPr/>
        <p:txBody>
          <a:bodyPr/>
          <a:lstStyle>
            <a:lvl1pPr>
              <a:defRPr/>
            </a:lvl1pPr>
          </a:lstStyle>
          <a:p>
            <a:fld id="{6158D38D-4FA1-4202-B189-0B0118491474}" type="slidenum">
              <a:rPr lang="en-US" altLang="en-US"/>
              <a:pPr/>
              <a:t>‹#›</a:t>
            </a:fld>
            <a:endParaRPr lang="en-US" altLang="en-US" dirty="0"/>
          </a:p>
        </p:txBody>
      </p:sp>
    </p:spTree>
    <p:extLst>
      <p:ext uri="{BB962C8B-B14F-4D97-AF65-F5344CB8AC3E}">
        <p14:creationId xmlns:p14="http://schemas.microsoft.com/office/powerpoint/2010/main" val="2393960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Vertical Title 1"/>
          <p:cNvSpPr>
            <a:spLocks noGrp="1"/>
          </p:cNvSpPr>
          <p:nvPr>
            <p:ph type="title" orient="vert"/>
          </p:nvPr>
        </p:nvSpPr>
        <p:spPr>
          <a:xfrm>
            <a:off x="6629400" y="1043796"/>
            <a:ext cx="2057400" cy="50823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43796"/>
            <a:ext cx="6019800" cy="508236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smtClean="0"/>
              <a:t>&gt;&gt;Te Korowai Kahurangi</a:t>
            </a:r>
            <a:endParaRPr lang="en-NZ" dirty="0"/>
          </a:p>
        </p:txBody>
      </p:sp>
      <p:sp>
        <p:nvSpPr>
          <p:cNvPr id="7" name="Slide Number Placeholder 5"/>
          <p:cNvSpPr>
            <a:spLocks noGrp="1"/>
          </p:cNvSpPr>
          <p:nvPr>
            <p:ph type="sldNum" sz="quarter" idx="12"/>
          </p:nvPr>
        </p:nvSpPr>
        <p:spPr/>
        <p:txBody>
          <a:bodyPr/>
          <a:lstStyle>
            <a:lvl1pPr>
              <a:defRPr/>
            </a:lvl1pPr>
          </a:lstStyle>
          <a:p>
            <a:fld id="{1AB448A2-5DC6-421E-9D05-B10FCF8C5E31}" type="slidenum">
              <a:rPr lang="en-US" altLang="en-US"/>
              <a:pPr/>
              <a:t>‹#›</a:t>
            </a:fld>
            <a:endParaRPr lang="en-US" altLang="en-US" dirty="0"/>
          </a:p>
        </p:txBody>
      </p:sp>
    </p:spTree>
    <p:extLst>
      <p:ext uri="{BB962C8B-B14F-4D97-AF65-F5344CB8AC3E}">
        <p14:creationId xmlns:p14="http://schemas.microsoft.com/office/powerpoint/2010/main" val="3108424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tyle 1">
    <p:spTree>
      <p:nvGrpSpPr>
        <p:cNvPr id="1" name=""/>
        <p:cNvGrpSpPr/>
        <p:nvPr/>
      </p:nvGrpSpPr>
      <p:grpSpPr>
        <a:xfrm>
          <a:off x="0" y="0"/>
          <a:ext cx="0" cy="0"/>
          <a:chOff x="0" y="0"/>
          <a:chExt cx="0" cy="0"/>
        </a:xfrm>
      </p:grpSpPr>
      <p:pic>
        <p:nvPicPr>
          <p:cNvPr id="4" name="Picture 15" descr="Unitec 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2863"/>
            <a:ext cx="14351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NZ"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64713" y="2660071"/>
            <a:ext cx="7438961" cy="508928"/>
          </a:xfrm>
        </p:spPr>
        <p:txBody>
          <a:bodyPr/>
          <a:lstStyle>
            <a:lvl1pPr algn="l">
              <a:defRPr sz="3200">
                <a:solidFill>
                  <a:srgbClr val="40404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188463" y="3301340"/>
            <a:ext cx="7438961" cy="2824823"/>
          </a:xfrm>
        </p:spPr>
        <p:txBody>
          <a:bodyPr/>
          <a:lstStyle>
            <a:lvl1pPr marL="0" indent="0">
              <a:spcAft>
                <a:spcPts val="1800"/>
              </a:spcAft>
              <a:buNone/>
              <a:defRPr sz="2000">
                <a:solidFill>
                  <a:srgbClr val="404040"/>
                </a:solidFill>
                <a:latin typeface="Verdana" pitchFamily="34" charset="0"/>
                <a:ea typeface="Verdana" pitchFamily="34" charset="0"/>
                <a:cs typeface="Verdana" pitchFamily="34" charset="0"/>
              </a:defRPr>
            </a:lvl1pPr>
            <a:lvl2pPr marL="4763" indent="0">
              <a:buNone/>
              <a:defRPr sz="14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endParaRPr lang="en-NZ" dirty="0"/>
          </a:p>
        </p:txBody>
      </p:sp>
      <p:sp>
        <p:nvSpPr>
          <p:cNvPr id="8"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NZ" dirty="0" smtClean="0"/>
              <a:t>&gt;&gt;Te Korowai Kahurangi</a:t>
            </a:r>
            <a:endParaRPr dirty="0"/>
          </a:p>
        </p:txBody>
      </p:sp>
      <p:sp>
        <p:nvSpPr>
          <p:cNvPr id="9" name="Slide Number Placeholder 5"/>
          <p:cNvSpPr>
            <a:spLocks noGrp="1"/>
          </p:cNvSpPr>
          <p:nvPr>
            <p:ph type="sldNum" sz="quarter" idx="12"/>
          </p:nvPr>
        </p:nvSpPr>
        <p:spPr>
          <a:xfrm>
            <a:off x="8627424" y="6474559"/>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060EB6BC-B175-4959-B926-4B0C589E9E72}" type="slidenum">
              <a:rPr lang="en-NZ" altLang="en-US"/>
              <a:pPr/>
              <a:t>‹#›</a:t>
            </a:fld>
            <a:endParaRPr lang="en-NZ" altLang="en-US" dirty="0"/>
          </a:p>
        </p:txBody>
      </p:sp>
    </p:spTree>
    <p:extLst>
      <p:ext uri="{BB962C8B-B14F-4D97-AF65-F5344CB8AC3E}">
        <p14:creationId xmlns:p14="http://schemas.microsoft.com/office/powerpoint/2010/main" val="3225360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tyle 2">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NZ"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sp>
        <p:nvSpPr>
          <p:cNvPr id="3" name="Content Placeholder 2"/>
          <p:cNvSpPr>
            <a:spLocks noGrp="1"/>
          </p:cNvSpPr>
          <p:nvPr>
            <p:ph idx="1"/>
          </p:nvPr>
        </p:nvSpPr>
        <p:spPr>
          <a:xfrm>
            <a:off x="1164713" y="201880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164712" y="463196"/>
            <a:ext cx="7878337" cy="508928"/>
          </a:xfrm>
        </p:spPr>
        <p:txBody>
          <a:bodyPr/>
          <a:lstStyle>
            <a:lvl1pPr algn="l">
              <a:defRPr sz="2400">
                <a:solidFill>
                  <a:schemeClr val="bg1"/>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NZ" dirty="0" smtClean="0"/>
              <a:t>&gt;&gt;Te Korowai Kahurangi</a:t>
            </a:r>
            <a:endParaRPr dirty="0"/>
          </a:p>
        </p:txBody>
      </p:sp>
      <p:sp>
        <p:nvSpPr>
          <p:cNvPr id="8" name="Slide Number Placeholder 5"/>
          <p:cNvSpPr>
            <a:spLocks noGrp="1"/>
          </p:cNvSpPr>
          <p:nvPr>
            <p:ph type="sldNum" sz="quarter" idx="12"/>
          </p:nvPr>
        </p:nvSpPr>
        <p:spPr>
          <a:xfrm>
            <a:off x="8651949" y="6489700"/>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94F9F5DE-BD8B-4F3F-BE32-168006573BAC}" type="slidenum">
              <a:rPr lang="en-NZ" altLang="en-US"/>
              <a:pPr/>
              <a:t>‹#›</a:t>
            </a:fld>
            <a:endParaRPr lang="en-NZ" altLang="en-US" dirty="0"/>
          </a:p>
        </p:txBody>
      </p:sp>
    </p:spTree>
    <p:extLst>
      <p:ext uri="{BB962C8B-B14F-4D97-AF65-F5344CB8AC3E}">
        <p14:creationId xmlns:p14="http://schemas.microsoft.com/office/powerpoint/2010/main" val="1145215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ontent Style 3">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537" y="1710055"/>
            <a:ext cx="8090927"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448"/>
            <a:ext cx="1047552" cy="104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418053" y="463196"/>
            <a:ext cx="7199412" cy="508928"/>
          </a:xfrm>
        </p:spPr>
        <p:txBody>
          <a:bodyPr/>
          <a:lstStyle>
            <a:lvl1pPr algn="l">
              <a:defRPr sz="2400">
                <a:solidFill>
                  <a:srgbClr val="404040"/>
                </a:solidFill>
              </a:defRPr>
            </a:lvl1pPr>
          </a:lstStyle>
          <a:p>
            <a:r>
              <a:rPr lang="en-US" smtClean="0"/>
              <a:t>Click to edit Master title style</a:t>
            </a:r>
            <a:endParaRPr lang="en-US" dirty="0"/>
          </a:p>
        </p:txBody>
      </p:sp>
      <p:sp>
        <p:nvSpPr>
          <p:cNvPr id="5"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NZ" dirty="0" smtClean="0"/>
              <a:t>&gt;&gt;Te Korowai Kahurangi</a:t>
            </a:r>
            <a:endParaRPr dirty="0"/>
          </a:p>
        </p:txBody>
      </p:sp>
      <p:sp>
        <p:nvSpPr>
          <p:cNvPr id="6" name="Slide Number Placeholder 5"/>
          <p:cNvSpPr>
            <a:spLocks noGrp="1"/>
          </p:cNvSpPr>
          <p:nvPr>
            <p:ph type="sldNum" sz="quarter" idx="12"/>
          </p:nvPr>
        </p:nvSpPr>
        <p:spPr>
          <a:xfrm>
            <a:off x="8627424" y="6474559"/>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060EB6BC-B175-4959-B926-4B0C589E9E72}" type="slidenum">
              <a:rPr lang="en-NZ" altLang="en-US"/>
              <a:pPr/>
              <a:t>‹#›</a:t>
            </a:fld>
            <a:endParaRPr lang="en-NZ" altLang="en-US" dirty="0"/>
          </a:p>
        </p:txBody>
      </p:sp>
    </p:spTree>
    <p:extLst>
      <p:ext uri="{BB962C8B-B14F-4D97-AF65-F5344CB8AC3E}">
        <p14:creationId xmlns:p14="http://schemas.microsoft.com/office/powerpoint/2010/main" val="24036607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Style 3">
    <p:spTree>
      <p:nvGrpSpPr>
        <p:cNvPr id="1" name=""/>
        <p:cNvGrpSpPr/>
        <p:nvPr/>
      </p:nvGrpSpPr>
      <p:grpSpPr>
        <a:xfrm>
          <a:off x="0" y="0"/>
          <a:ext cx="0" cy="0"/>
          <a:chOff x="0" y="0"/>
          <a:chExt cx="0" cy="0"/>
        </a:xfrm>
      </p:grpSpPr>
      <p:sp>
        <p:nvSpPr>
          <p:cNvPr id="4"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NZ"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164713" y="171005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164712" y="893516"/>
            <a:ext cx="7878337" cy="508928"/>
          </a:xfrm>
        </p:spPr>
        <p:txBody>
          <a:bodyPr/>
          <a:lstStyle>
            <a:lvl1pPr algn="l">
              <a:defRPr sz="2400">
                <a:solidFill>
                  <a:srgbClr val="404040"/>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NZ" dirty="0" smtClean="0"/>
              <a:t>&gt;&gt;Te Korowai Kahurangi</a:t>
            </a:r>
            <a:endParaRPr dirty="0"/>
          </a:p>
        </p:txBody>
      </p:sp>
      <p:sp>
        <p:nvSpPr>
          <p:cNvPr id="8" name="Slide Number Placeholder 5"/>
          <p:cNvSpPr>
            <a:spLocks noGrp="1"/>
          </p:cNvSpPr>
          <p:nvPr>
            <p:ph type="sldNum" sz="quarter" idx="12"/>
          </p:nvPr>
        </p:nvSpPr>
        <p:spPr>
          <a:xfrm>
            <a:off x="8710613" y="6491288"/>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C71D91E5-4D2C-4CA6-BF34-66C8D6BC73FA}" type="slidenum">
              <a:rPr lang="en-NZ" altLang="en-US"/>
              <a:pPr/>
              <a:t>‹#›</a:t>
            </a:fld>
            <a:endParaRPr lang="en-NZ" altLang="en-US" dirty="0"/>
          </a:p>
        </p:txBody>
      </p:sp>
    </p:spTree>
    <p:extLst>
      <p:ext uri="{BB962C8B-B14F-4D97-AF65-F5344CB8AC3E}">
        <p14:creationId xmlns:p14="http://schemas.microsoft.com/office/powerpoint/2010/main" val="3496065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smtClean="0"/>
              <a:t>&gt;&gt;Te Korowai Kahurangi</a:t>
            </a:r>
            <a:endParaRPr lang="en-NZ" dirty="0"/>
          </a:p>
        </p:txBody>
      </p:sp>
      <p:sp>
        <p:nvSpPr>
          <p:cNvPr id="7" name="Slide Number Placeholder 5"/>
          <p:cNvSpPr>
            <a:spLocks noGrp="1"/>
          </p:cNvSpPr>
          <p:nvPr>
            <p:ph type="sldNum" sz="quarter" idx="12"/>
          </p:nvPr>
        </p:nvSpPr>
        <p:spPr/>
        <p:txBody>
          <a:bodyPr/>
          <a:lstStyle>
            <a:lvl1pPr>
              <a:defRPr/>
            </a:lvl1pPr>
          </a:lstStyle>
          <a:p>
            <a:fld id="{7E407259-8E25-4D1B-9F7B-C3551B3B938F}" type="slidenum">
              <a:rPr lang="en-US" altLang="en-US"/>
              <a:pPr/>
              <a:t>‹#›</a:t>
            </a:fld>
            <a:endParaRPr lang="en-US" altLang="en-US" dirty="0"/>
          </a:p>
        </p:txBody>
      </p:sp>
    </p:spTree>
    <p:extLst>
      <p:ext uri="{BB962C8B-B14F-4D97-AF65-F5344CB8AC3E}">
        <p14:creationId xmlns:p14="http://schemas.microsoft.com/office/powerpoint/2010/main" val="4118943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smtClean="0"/>
              <a:t>&gt;&gt;Te Korowai Kahurangi</a:t>
            </a:r>
            <a:endParaRPr lang="en-NZ" dirty="0"/>
          </a:p>
        </p:txBody>
      </p:sp>
      <p:sp>
        <p:nvSpPr>
          <p:cNvPr id="7" name="Slide Number Placeholder 5"/>
          <p:cNvSpPr>
            <a:spLocks noGrp="1"/>
          </p:cNvSpPr>
          <p:nvPr>
            <p:ph type="sldNum" sz="quarter" idx="12"/>
          </p:nvPr>
        </p:nvSpPr>
        <p:spPr/>
        <p:txBody>
          <a:bodyPr/>
          <a:lstStyle>
            <a:lvl1pPr>
              <a:defRPr/>
            </a:lvl1pPr>
          </a:lstStyle>
          <a:p>
            <a:fld id="{5924F314-B347-423F-AAF0-E4FF2A12D9BF}" type="slidenum">
              <a:rPr lang="en-US" altLang="en-US"/>
              <a:pPr/>
              <a:t>‹#›</a:t>
            </a:fld>
            <a:endParaRPr lang="en-US" altLang="en-US" dirty="0"/>
          </a:p>
        </p:txBody>
      </p:sp>
    </p:spTree>
    <p:extLst>
      <p:ext uri="{BB962C8B-B14F-4D97-AF65-F5344CB8AC3E}">
        <p14:creationId xmlns:p14="http://schemas.microsoft.com/office/powerpoint/2010/main" val="205316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21619"/>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25615"/>
            <a:ext cx="4038600" cy="39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225615"/>
            <a:ext cx="4038600" cy="39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r>
              <a:rPr lang="en-NZ" dirty="0" smtClean="0"/>
              <a:t>&gt;&gt;Te Korowai Kahurangi</a:t>
            </a:r>
            <a:endParaRPr lang="en-NZ" dirty="0"/>
          </a:p>
        </p:txBody>
      </p:sp>
      <p:sp>
        <p:nvSpPr>
          <p:cNvPr id="8" name="Slide Number Placeholder 5"/>
          <p:cNvSpPr>
            <a:spLocks noGrp="1"/>
          </p:cNvSpPr>
          <p:nvPr>
            <p:ph type="sldNum" sz="quarter" idx="12"/>
          </p:nvPr>
        </p:nvSpPr>
        <p:spPr/>
        <p:txBody>
          <a:bodyPr/>
          <a:lstStyle>
            <a:lvl1pPr>
              <a:defRPr/>
            </a:lvl1pPr>
          </a:lstStyle>
          <a:p>
            <a:fld id="{EB36511B-7462-44F5-8240-3A5F732374E7}" type="slidenum">
              <a:rPr lang="en-US" altLang="en-US"/>
              <a:pPr/>
              <a:t>‹#›</a:t>
            </a:fld>
            <a:endParaRPr lang="en-US" altLang="en-US" dirty="0"/>
          </a:p>
        </p:txBody>
      </p:sp>
    </p:spTree>
    <p:extLst>
      <p:ext uri="{BB962C8B-B14F-4D97-AF65-F5344CB8AC3E}">
        <p14:creationId xmlns:p14="http://schemas.microsoft.com/office/powerpoint/2010/main" val="969853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845574"/>
            <a:ext cx="8229600" cy="750313"/>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759789"/>
            <a:ext cx="4040188" cy="4150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337759"/>
            <a:ext cx="4040188" cy="3788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59789"/>
            <a:ext cx="4041775" cy="4150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337759"/>
            <a:ext cx="4041775" cy="3788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endParaRPr lang="en-US" dirty="0"/>
          </a:p>
        </p:txBody>
      </p:sp>
      <p:sp>
        <p:nvSpPr>
          <p:cNvPr id="9" name="Footer Placeholder 4"/>
          <p:cNvSpPr>
            <a:spLocks noGrp="1"/>
          </p:cNvSpPr>
          <p:nvPr>
            <p:ph type="ftr" sz="quarter" idx="11"/>
          </p:nvPr>
        </p:nvSpPr>
        <p:spPr/>
        <p:txBody>
          <a:bodyPr/>
          <a:lstStyle>
            <a:lvl1pPr>
              <a:defRPr/>
            </a:lvl1pPr>
          </a:lstStyle>
          <a:p>
            <a:pPr>
              <a:defRPr/>
            </a:pPr>
            <a:r>
              <a:rPr lang="en-NZ" dirty="0" smtClean="0"/>
              <a:t>&gt;&gt;Te Korowai Kahurangi</a:t>
            </a:r>
            <a:endParaRPr lang="en-NZ" dirty="0"/>
          </a:p>
        </p:txBody>
      </p:sp>
      <p:sp>
        <p:nvSpPr>
          <p:cNvPr id="10" name="Slide Number Placeholder 5"/>
          <p:cNvSpPr>
            <a:spLocks noGrp="1"/>
          </p:cNvSpPr>
          <p:nvPr>
            <p:ph type="sldNum" sz="quarter" idx="12"/>
          </p:nvPr>
        </p:nvSpPr>
        <p:spPr/>
        <p:txBody>
          <a:bodyPr/>
          <a:lstStyle>
            <a:lvl1pPr>
              <a:defRPr/>
            </a:lvl1pPr>
          </a:lstStyle>
          <a:p>
            <a:fld id="{3199C821-9428-40F2-B315-F06345C9F13A}" type="slidenum">
              <a:rPr lang="en-US" altLang="en-US"/>
              <a:pPr/>
              <a:t>‹#›</a:t>
            </a:fld>
            <a:endParaRPr lang="en-US" altLang="en-US" dirty="0"/>
          </a:p>
        </p:txBody>
      </p:sp>
    </p:spTree>
    <p:extLst>
      <p:ext uri="{BB962C8B-B14F-4D97-AF65-F5344CB8AC3E}">
        <p14:creationId xmlns:p14="http://schemas.microsoft.com/office/powerpoint/2010/main" val="3205413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NZ"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NZ"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NZ" dirty="0" smtClean="0"/>
              <a:t>&gt;&gt;Te Korowai Kahurangi</a:t>
            </a:r>
            <a:endParaRPr lang="en-NZ"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EC9DEBEA-D93C-4E68-8CEE-06961F522D3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34"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Lst>
  <p:hf hdr="0" dt="0"/>
  <p:txStyles>
    <p:titleStyle>
      <a:lvl1pPr algn="l" defTabSz="457200" rtl="0" eaLnBrk="1" fontAlgn="base" hangingPunct="1">
        <a:spcBef>
          <a:spcPct val="0"/>
        </a:spcBef>
        <a:spcAft>
          <a:spcPct val="0"/>
        </a:spcAft>
        <a:defRPr sz="32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rgbClr val="404040"/>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404040"/>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2" Type="http://schemas.openxmlformats.org/officeDocument/2006/relationships/hyperlink" Target="https://www.hesa.ac.uk/innovation/outcomes/providers/response-rate-targets"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165230" y="2139950"/>
            <a:ext cx="5924670" cy="3151188"/>
          </a:xfrm>
        </p:spPr>
        <p:txBody>
          <a:bodyPr/>
          <a:lstStyle/>
          <a:p>
            <a:pPr>
              <a:defRPr/>
            </a:pPr>
            <a:r>
              <a:rPr lang="en-NZ" sz="3200" dirty="0" smtClean="0"/>
              <a:t>Graduate Surveys</a:t>
            </a:r>
            <a:br>
              <a:rPr lang="en-NZ" sz="3200" dirty="0" smtClean="0"/>
            </a:br>
            <a:r>
              <a:rPr lang="en-NZ" sz="3200" dirty="0" smtClean="0"/>
              <a:t>Institutional Summary</a:t>
            </a:r>
            <a:br>
              <a:rPr lang="en-NZ" sz="3200" dirty="0" smtClean="0"/>
            </a:br>
            <a:r>
              <a:rPr lang="en-NZ" sz="3200" dirty="0" smtClean="0"/>
              <a:t/>
            </a:r>
            <a:br>
              <a:rPr lang="en-NZ" sz="3200" dirty="0" smtClean="0"/>
            </a:br>
            <a:r>
              <a:rPr lang="en-NZ" sz="2800" dirty="0" smtClean="0"/>
              <a:t>2020 results and 5-year trends</a:t>
            </a:r>
            <a:endParaRPr lang="en-NZ" sz="3200" dirty="0"/>
          </a:p>
        </p:txBody>
      </p:sp>
      <p:sp>
        <p:nvSpPr>
          <p:cNvPr id="7" name="Subtitle 6"/>
          <p:cNvSpPr>
            <a:spLocks noGrp="1"/>
          </p:cNvSpPr>
          <p:nvPr>
            <p:ph type="subTitle" idx="1"/>
          </p:nvPr>
        </p:nvSpPr>
        <p:spPr>
          <a:xfrm>
            <a:off x="2941638" y="5291138"/>
            <a:ext cx="5148262" cy="515937"/>
          </a:xfrm>
        </p:spPr>
        <p:txBody>
          <a:bodyPr/>
          <a:lstStyle/>
          <a:p>
            <a:pPr>
              <a:defRPr/>
            </a:pPr>
            <a:r>
              <a:rPr lang="en-NZ" dirty="0"/>
              <a:t>Te Korowai </a:t>
            </a:r>
            <a:r>
              <a:rPr lang="en-NZ" dirty="0" smtClean="0"/>
              <a:t>Kahurangi</a:t>
            </a:r>
          </a:p>
          <a:p>
            <a:pPr>
              <a:defRPr/>
            </a:pPr>
            <a:r>
              <a:rPr lang="mi-NZ" dirty="0" smtClean="0"/>
              <a:t>August 2020</a:t>
            </a:r>
            <a:endParaRPr lang="en-N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10</a:t>
            </a:fld>
            <a:endParaRPr lang="en-NZ" altLang="en-US" dirty="0"/>
          </a:p>
        </p:txBody>
      </p:sp>
      <p:graphicFrame>
        <p:nvGraphicFramePr>
          <p:cNvPr id="2" name="Table 1"/>
          <p:cNvGraphicFramePr>
            <a:graphicFrameLocks noGrp="1"/>
          </p:cNvGraphicFramePr>
          <p:nvPr>
            <p:extLst>
              <p:ext uri="{D42A27DB-BD31-4B8C-83A1-F6EECF244321}">
                <p14:modId xmlns:p14="http://schemas.microsoft.com/office/powerpoint/2010/main" val="1521212597"/>
              </p:ext>
            </p:extLst>
          </p:nvPr>
        </p:nvGraphicFramePr>
        <p:xfrm>
          <a:off x="1001301" y="1389588"/>
          <a:ext cx="7149642" cy="2522220"/>
        </p:xfrm>
        <a:graphic>
          <a:graphicData uri="http://schemas.openxmlformats.org/drawingml/2006/table">
            <a:tbl>
              <a:tblPr/>
              <a:tblGrid>
                <a:gridCol w="2513862">
                  <a:extLst>
                    <a:ext uri="{9D8B030D-6E8A-4147-A177-3AD203B41FA5}">
                      <a16:colId xmlns:a16="http://schemas.microsoft.com/office/drawing/2014/main" val="113600951"/>
                    </a:ext>
                  </a:extLst>
                </a:gridCol>
                <a:gridCol w="648739">
                  <a:extLst>
                    <a:ext uri="{9D8B030D-6E8A-4147-A177-3AD203B41FA5}">
                      <a16:colId xmlns:a16="http://schemas.microsoft.com/office/drawing/2014/main" val="973229981"/>
                    </a:ext>
                  </a:extLst>
                </a:gridCol>
                <a:gridCol w="648739">
                  <a:extLst>
                    <a:ext uri="{9D8B030D-6E8A-4147-A177-3AD203B41FA5}">
                      <a16:colId xmlns:a16="http://schemas.microsoft.com/office/drawing/2014/main" val="4232197877"/>
                    </a:ext>
                  </a:extLst>
                </a:gridCol>
                <a:gridCol w="648739">
                  <a:extLst>
                    <a:ext uri="{9D8B030D-6E8A-4147-A177-3AD203B41FA5}">
                      <a16:colId xmlns:a16="http://schemas.microsoft.com/office/drawing/2014/main" val="3225536943"/>
                    </a:ext>
                  </a:extLst>
                </a:gridCol>
                <a:gridCol w="648739">
                  <a:extLst>
                    <a:ext uri="{9D8B030D-6E8A-4147-A177-3AD203B41FA5}">
                      <a16:colId xmlns:a16="http://schemas.microsoft.com/office/drawing/2014/main" val="1435943892"/>
                    </a:ext>
                  </a:extLst>
                </a:gridCol>
                <a:gridCol w="648739">
                  <a:extLst>
                    <a:ext uri="{9D8B030D-6E8A-4147-A177-3AD203B41FA5}">
                      <a16:colId xmlns:a16="http://schemas.microsoft.com/office/drawing/2014/main" val="3370110484"/>
                    </a:ext>
                  </a:extLst>
                </a:gridCol>
                <a:gridCol w="689285">
                  <a:extLst>
                    <a:ext uri="{9D8B030D-6E8A-4147-A177-3AD203B41FA5}">
                      <a16:colId xmlns:a16="http://schemas.microsoft.com/office/drawing/2014/main" val="2495991078"/>
                    </a:ext>
                  </a:extLst>
                </a:gridCol>
                <a:gridCol w="702800">
                  <a:extLst>
                    <a:ext uri="{9D8B030D-6E8A-4147-A177-3AD203B41FA5}">
                      <a16:colId xmlns:a16="http://schemas.microsoft.com/office/drawing/2014/main" val="2047040622"/>
                    </a:ext>
                  </a:extLst>
                </a:gridCol>
              </a:tblGrid>
              <a:tr h="365760">
                <a:tc>
                  <a:txBody>
                    <a:bodyPr/>
                    <a:lstStyle/>
                    <a:p>
                      <a:pPr algn="l" fontAlgn="b"/>
                      <a:r>
                        <a:rPr lang="en-NZ" sz="1100" b="1" i="0" u="none" strike="noStrike" dirty="0">
                          <a:solidFill>
                            <a:srgbClr val="FFFFFF"/>
                          </a:solidFill>
                          <a:effectLst/>
                          <a:latin typeface="Calibri" panose="020F0502020204030204" pitchFamily="34" charset="0"/>
                        </a:rPr>
                        <a:t>School </a:t>
                      </a:r>
                    </a:p>
                  </a:txBody>
                  <a:tcPr marL="72000" marR="72000" marT="762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dirty="0">
                          <a:solidFill>
                            <a:srgbClr val="FFFFFF"/>
                          </a:solidFill>
                          <a:effectLst/>
                          <a:latin typeface="Calibri" panose="020F0502020204030204" pitchFamily="34" charset="0"/>
                        </a:rPr>
                        <a:t>2016</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a:solidFill>
                            <a:srgbClr val="FFFFFF"/>
                          </a:solidFill>
                          <a:effectLst/>
                          <a:latin typeface="Calibri" panose="020F0502020204030204" pitchFamily="34" charset="0"/>
                        </a:rPr>
                        <a:t>2017</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a:solidFill>
                            <a:srgbClr val="FFFFFF"/>
                          </a:solidFill>
                          <a:effectLst/>
                          <a:latin typeface="Calibri" panose="020F0502020204030204" pitchFamily="34" charset="0"/>
                        </a:rPr>
                        <a:t>2018</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a:solidFill>
                            <a:srgbClr val="FFFFFF"/>
                          </a:solidFill>
                          <a:effectLst/>
                          <a:latin typeface="Calibri" panose="020F0502020204030204" pitchFamily="34" charset="0"/>
                        </a:rPr>
                        <a:t>2019</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a:solidFill>
                            <a:srgbClr val="FFFFFF"/>
                          </a:solidFill>
                          <a:effectLst/>
                          <a:latin typeface="Calibri" panose="020F0502020204030204" pitchFamily="34" charset="0"/>
                        </a:rPr>
                        <a:t>2020</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dirty="0" smtClean="0">
                          <a:solidFill>
                            <a:srgbClr val="FFFFFF"/>
                          </a:solidFill>
                          <a:effectLst/>
                          <a:latin typeface="Calibri" panose="020F0502020204030204" pitchFamily="34" charset="0"/>
                        </a:rPr>
                        <a:t>2019-2020 </a:t>
                      </a:r>
                      <a:r>
                        <a:rPr lang="en-NZ" sz="1100" b="1" i="0" u="none" strike="noStrike" dirty="0">
                          <a:solidFill>
                            <a:srgbClr val="FFFFFF"/>
                          </a:solidFill>
                          <a:effectLst/>
                          <a:latin typeface="Calibri" panose="020F0502020204030204" pitchFamily="34" charset="0"/>
                        </a:rPr>
                        <a:t>variance</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dirty="0" smtClean="0">
                          <a:solidFill>
                            <a:srgbClr val="FFFFFF"/>
                          </a:solidFill>
                          <a:effectLst/>
                          <a:latin typeface="Calibri" panose="020F0502020204030204" pitchFamily="34" charset="0"/>
                        </a:rPr>
                        <a:t>2016-2020 </a:t>
                      </a:r>
                      <a:r>
                        <a:rPr lang="en-NZ" sz="1100" b="1" i="0" u="none" strike="noStrike" dirty="0">
                          <a:solidFill>
                            <a:srgbClr val="FFFFFF"/>
                          </a:solidFill>
                          <a:effectLst/>
                          <a:latin typeface="Calibri" panose="020F0502020204030204" pitchFamily="34" charset="0"/>
                        </a:rPr>
                        <a:t>variance</a:t>
                      </a:r>
                    </a:p>
                  </a:txBody>
                  <a:tcPr marL="72000" marR="72000" marT="762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5295D2"/>
                    </a:solidFill>
                  </a:tcPr>
                </a:tc>
                <a:extLst>
                  <a:ext uri="{0D108BD9-81ED-4DB2-BD59-A6C34878D82A}">
                    <a16:rowId xmlns:a16="http://schemas.microsoft.com/office/drawing/2014/main" val="2309506184"/>
                  </a:ext>
                </a:extLst>
              </a:tr>
              <a:tr h="182880">
                <a:tc>
                  <a:txBody>
                    <a:bodyPr/>
                    <a:lstStyle/>
                    <a:p>
                      <a:pPr algn="l" fontAlgn="b"/>
                      <a:r>
                        <a:rPr lang="en-NZ" sz="1100" b="0" i="0" u="none" strike="noStrike">
                          <a:solidFill>
                            <a:srgbClr val="000000"/>
                          </a:solidFill>
                          <a:effectLst/>
                          <a:latin typeface="Calibri" panose="020F0502020204030204" pitchFamily="34" charset="0"/>
                        </a:rPr>
                        <a:t>Applied Business</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NZ" sz="1100" b="0" i="0" u="none" strike="noStrike" dirty="0">
                          <a:solidFill>
                            <a:srgbClr val="000000"/>
                          </a:solidFill>
                          <a:effectLst/>
                          <a:latin typeface="Calibri" panose="020F0502020204030204" pitchFamily="34" charset="0"/>
                        </a:rPr>
                        <a:t>13.7%</a:t>
                      </a:r>
                    </a:p>
                  </a:txBody>
                  <a:tcPr marL="72000" marR="72000" marT="6350" marB="0" anchor="b">
                    <a:lnL>
                      <a:noFill/>
                    </a:lnL>
                    <a:lnR>
                      <a:noFill/>
                    </a:lnR>
                    <a:lnT>
                      <a:noFill/>
                    </a:lnT>
                    <a:lnB>
                      <a:noFill/>
                    </a:lnB>
                  </a:tcPr>
                </a:tc>
                <a:tc>
                  <a:txBody>
                    <a:bodyPr/>
                    <a:lstStyle/>
                    <a:p>
                      <a:pPr algn="r" fontAlgn="b"/>
                      <a:r>
                        <a:rPr lang="en-NZ" sz="1100" b="0" i="0" u="none" strike="noStrike" dirty="0">
                          <a:solidFill>
                            <a:srgbClr val="000000"/>
                          </a:solidFill>
                          <a:effectLst/>
                          <a:latin typeface="Calibri" panose="020F0502020204030204" pitchFamily="34" charset="0"/>
                        </a:rPr>
                        <a:t>23.2%</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19.4%</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9.2%</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10.1%</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0.9%</a:t>
                      </a:r>
                    </a:p>
                  </a:txBody>
                  <a:tcPr marL="72000" marR="72000" marT="6350" marB="0" anchor="b">
                    <a:lnL>
                      <a:noFill/>
                    </a:lnL>
                    <a:lnR>
                      <a:noFill/>
                    </a:lnR>
                    <a:lnT>
                      <a:noFill/>
                    </a:lnT>
                    <a:lnB>
                      <a:noFill/>
                    </a:lnB>
                  </a:tcPr>
                </a:tc>
                <a:tc>
                  <a:txBody>
                    <a:bodyPr/>
                    <a:lstStyle/>
                    <a:p>
                      <a:pPr algn="r" fontAlgn="b"/>
                      <a:r>
                        <a:rPr lang="en-NZ" sz="1100" b="0" i="0" u="none" strike="noStrike">
                          <a:solidFill>
                            <a:srgbClr val="FF0000"/>
                          </a:solidFill>
                          <a:effectLst/>
                          <a:latin typeface="Calibri" panose="020F0502020204030204" pitchFamily="34" charset="0"/>
                        </a:rPr>
                        <a:t>-3.6%</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673897133"/>
                  </a:ext>
                </a:extLst>
              </a:tr>
              <a:tr h="182880">
                <a:tc>
                  <a:txBody>
                    <a:bodyPr/>
                    <a:lstStyle/>
                    <a:p>
                      <a:pPr algn="l" fontAlgn="b"/>
                      <a:r>
                        <a:rPr lang="en-NZ" sz="1100" b="0" i="0" u="none" strike="noStrike">
                          <a:solidFill>
                            <a:srgbClr val="000000"/>
                          </a:solidFill>
                          <a:effectLst/>
                          <a:latin typeface="Calibri" panose="020F0502020204030204" pitchFamily="34" charset="0"/>
                        </a:rPr>
                        <a:t>Architecture</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26.8%</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23.4%</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25.4%</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22.8%</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25.7%</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2.9%</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FF0000"/>
                          </a:solidFill>
                          <a:effectLst/>
                          <a:latin typeface="Calibri" panose="020F0502020204030204" pitchFamily="34" charset="0"/>
                        </a:rPr>
                        <a:t>-1.1%</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650708462"/>
                  </a:ext>
                </a:extLst>
              </a:tr>
              <a:tr h="182880">
                <a:tc>
                  <a:txBody>
                    <a:bodyPr/>
                    <a:lstStyle/>
                    <a:p>
                      <a:pPr algn="l" fontAlgn="b"/>
                      <a:r>
                        <a:rPr lang="en-NZ" sz="1100" b="0" i="0" u="none" strike="noStrike">
                          <a:solidFill>
                            <a:srgbClr val="000000"/>
                          </a:solidFill>
                          <a:effectLst/>
                          <a:latin typeface="Calibri" panose="020F0502020204030204" pitchFamily="34" charset="0"/>
                        </a:rPr>
                        <a:t>Bridgepoint</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60.3%</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67.9%</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59.4%</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57.6%</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53.5%</a:t>
                      </a:r>
                    </a:p>
                  </a:txBody>
                  <a:tcPr marL="72000" marR="72000" marT="6350" marB="0" anchor="b">
                    <a:lnL>
                      <a:noFill/>
                    </a:lnL>
                    <a:lnR>
                      <a:noFill/>
                    </a:lnR>
                    <a:lnT>
                      <a:noFill/>
                    </a:lnT>
                    <a:lnB>
                      <a:noFill/>
                    </a:lnB>
                  </a:tcPr>
                </a:tc>
                <a:tc>
                  <a:txBody>
                    <a:bodyPr/>
                    <a:lstStyle/>
                    <a:p>
                      <a:pPr algn="r" fontAlgn="b"/>
                      <a:r>
                        <a:rPr lang="en-NZ" sz="1100" b="0" i="0" u="none" strike="noStrike">
                          <a:solidFill>
                            <a:srgbClr val="FF0000"/>
                          </a:solidFill>
                          <a:effectLst/>
                          <a:latin typeface="Calibri" panose="020F0502020204030204" pitchFamily="34" charset="0"/>
                        </a:rPr>
                        <a:t>-4.1%</a:t>
                      </a:r>
                    </a:p>
                  </a:txBody>
                  <a:tcPr marL="72000" marR="72000" marT="6350" marB="0" anchor="b">
                    <a:lnL>
                      <a:noFill/>
                    </a:lnL>
                    <a:lnR>
                      <a:noFill/>
                    </a:lnR>
                    <a:lnT>
                      <a:noFill/>
                    </a:lnT>
                    <a:lnB>
                      <a:noFill/>
                    </a:lnB>
                  </a:tcPr>
                </a:tc>
                <a:tc>
                  <a:txBody>
                    <a:bodyPr/>
                    <a:lstStyle/>
                    <a:p>
                      <a:pPr algn="r" fontAlgn="b"/>
                      <a:r>
                        <a:rPr lang="en-NZ" sz="1100" b="0" i="0" u="none" strike="noStrike">
                          <a:solidFill>
                            <a:srgbClr val="FF0000"/>
                          </a:solidFill>
                          <a:effectLst/>
                          <a:latin typeface="Calibri" panose="020F0502020204030204" pitchFamily="34" charset="0"/>
                        </a:rPr>
                        <a:t>-6.8%</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914024060"/>
                  </a:ext>
                </a:extLst>
              </a:tr>
              <a:tr h="182880">
                <a:tc>
                  <a:txBody>
                    <a:bodyPr/>
                    <a:lstStyle/>
                    <a:p>
                      <a:pPr algn="l" fontAlgn="b"/>
                      <a:r>
                        <a:rPr lang="en-NZ" sz="1100" b="0" i="0" u="none" strike="noStrike">
                          <a:solidFill>
                            <a:srgbClr val="000000"/>
                          </a:solidFill>
                          <a:effectLst/>
                          <a:latin typeface="Calibri" panose="020F0502020204030204" pitchFamily="34" charset="0"/>
                        </a:rPr>
                        <a:t>Building Construction</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7.3%</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4.7%</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11.1%</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8.6%</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10.5%</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1.9%</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3.2%</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252195225"/>
                  </a:ext>
                </a:extLst>
              </a:tr>
              <a:tr h="182880">
                <a:tc>
                  <a:txBody>
                    <a:bodyPr/>
                    <a:lstStyle/>
                    <a:p>
                      <a:pPr algn="l" fontAlgn="b"/>
                      <a:r>
                        <a:rPr lang="en-NZ" sz="1100" b="0" i="0" u="none" strike="noStrike">
                          <a:solidFill>
                            <a:srgbClr val="000000"/>
                          </a:solidFill>
                          <a:effectLst/>
                          <a:latin typeface="Calibri" panose="020F0502020204030204" pitchFamily="34" charset="0"/>
                        </a:rPr>
                        <a:t>Community Studies</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27.7%</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32.0%</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29.8%</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13.3%</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29.8%</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16.5%</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2.1%</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109186150"/>
                  </a:ext>
                </a:extLst>
              </a:tr>
              <a:tr h="182880">
                <a:tc>
                  <a:txBody>
                    <a:bodyPr/>
                    <a:lstStyle/>
                    <a:p>
                      <a:pPr algn="l" fontAlgn="b"/>
                      <a:r>
                        <a:rPr lang="en-NZ" sz="1100" b="0" i="0" u="none" strike="noStrike">
                          <a:solidFill>
                            <a:srgbClr val="000000"/>
                          </a:solidFill>
                          <a:effectLst/>
                          <a:latin typeface="Calibri" panose="020F0502020204030204" pitchFamily="34" charset="0"/>
                        </a:rPr>
                        <a:t>Computing &amp; Information Technology</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7.5%</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9.2%</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7.9%</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8.8%</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18.1%</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9.3%</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10.6%</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2708718229"/>
                  </a:ext>
                </a:extLst>
              </a:tr>
              <a:tr h="182880">
                <a:tc>
                  <a:txBody>
                    <a:bodyPr/>
                    <a:lstStyle/>
                    <a:p>
                      <a:pPr algn="l" fontAlgn="b"/>
                      <a:r>
                        <a:rPr lang="en-NZ" sz="1100" b="0" i="0" u="none" strike="noStrike">
                          <a:solidFill>
                            <a:srgbClr val="000000"/>
                          </a:solidFill>
                          <a:effectLst/>
                          <a:latin typeface="Calibri" panose="020F0502020204030204" pitchFamily="34" charset="0"/>
                        </a:rPr>
                        <a:t>Creative Industries</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12.2%</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26.8%</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21.7%</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11.8%</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22.2%</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10.4%</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10.0%</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729944174"/>
                  </a:ext>
                </a:extLst>
              </a:tr>
              <a:tr h="182880">
                <a:tc>
                  <a:txBody>
                    <a:bodyPr/>
                    <a:lstStyle/>
                    <a:p>
                      <a:pPr algn="l" fontAlgn="b"/>
                      <a:r>
                        <a:rPr lang="en-NZ" sz="1100" b="0" i="0" u="none" strike="noStrike">
                          <a:solidFill>
                            <a:srgbClr val="000000"/>
                          </a:solidFill>
                          <a:effectLst/>
                          <a:latin typeface="Calibri" panose="020F0502020204030204" pitchFamily="34" charset="0"/>
                        </a:rPr>
                        <a:t>Engineering &amp; Applied Technology</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23.2%</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6.1%</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12.5%</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11.4%</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6.6%</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FF0000"/>
                          </a:solidFill>
                          <a:effectLst/>
                          <a:latin typeface="Calibri" panose="020F0502020204030204" pitchFamily="34" charset="0"/>
                        </a:rPr>
                        <a:t>-4.8%</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FF0000"/>
                          </a:solidFill>
                          <a:effectLst/>
                          <a:latin typeface="Calibri" panose="020F0502020204030204" pitchFamily="34" charset="0"/>
                        </a:rPr>
                        <a:t>-16.6%</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3761066063"/>
                  </a:ext>
                </a:extLst>
              </a:tr>
              <a:tr h="182880">
                <a:tc>
                  <a:txBody>
                    <a:bodyPr/>
                    <a:lstStyle/>
                    <a:p>
                      <a:pPr algn="l" fontAlgn="b"/>
                      <a:r>
                        <a:rPr lang="en-NZ" sz="1100" b="0" i="0" u="none" strike="noStrike">
                          <a:solidFill>
                            <a:srgbClr val="000000"/>
                          </a:solidFill>
                          <a:effectLst/>
                          <a:latin typeface="Calibri" panose="020F0502020204030204" pitchFamily="34" charset="0"/>
                        </a:rPr>
                        <a:t>Environmental &amp; Animal Sciences</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17.3%</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37.1%</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31.7%</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20.3%</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35.8%</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15.5%</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18.5%</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475405725"/>
                  </a:ext>
                </a:extLst>
              </a:tr>
              <a:tr h="182880">
                <a:tc>
                  <a:txBody>
                    <a:bodyPr/>
                    <a:lstStyle/>
                    <a:p>
                      <a:pPr algn="l" fontAlgn="b"/>
                      <a:r>
                        <a:rPr lang="en-NZ" sz="1100" b="0" i="0" u="none" strike="noStrike">
                          <a:solidFill>
                            <a:srgbClr val="000000"/>
                          </a:solidFill>
                          <a:effectLst/>
                          <a:latin typeface="Calibri" panose="020F0502020204030204" pitchFamily="34" charset="0"/>
                        </a:rPr>
                        <a:t>Healthcare &amp; Social Practice</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26.7%</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20.6%</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41.0%</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40.7%</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33.8%</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FF0000"/>
                          </a:solidFill>
                          <a:effectLst/>
                          <a:latin typeface="Calibri" panose="020F0502020204030204" pitchFamily="34" charset="0"/>
                        </a:rPr>
                        <a:t>-6.9%</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7.1%</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4040731050"/>
                  </a:ext>
                </a:extLst>
              </a:tr>
              <a:tr h="182880">
                <a:tc>
                  <a:txBody>
                    <a:bodyPr/>
                    <a:lstStyle/>
                    <a:p>
                      <a:pPr algn="l" fontAlgn="b"/>
                      <a:r>
                        <a:rPr lang="en-NZ" sz="1100" b="0" i="0" u="none" strike="noStrike">
                          <a:solidFill>
                            <a:srgbClr val="000000"/>
                          </a:solidFill>
                          <a:effectLst/>
                          <a:latin typeface="Calibri" panose="020F0502020204030204" pitchFamily="34" charset="0"/>
                        </a:rPr>
                        <a:t>Trades &amp; Services</a:t>
                      </a:r>
                    </a:p>
                  </a:txBody>
                  <a:tcPr marL="72000" marR="72000" marT="762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30.0%</a:t>
                      </a:r>
                    </a:p>
                  </a:txBody>
                  <a:tcPr marL="72000" marR="7200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37.8%</a:t>
                      </a:r>
                    </a:p>
                  </a:txBody>
                  <a:tcPr marL="72000" marR="7200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46.7%</a:t>
                      </a:r>
                    </a:p>
                  </a:txBody>
                  <a:tcPr marL="72000" marR="7200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24.2%</a:t>
                      </a:r>
                    </a:p>
                  </a:txBody>
                  <a:tcPr marL="72000" marR="7200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22.4%</a:t>
                      </a:r>
                    </a:p>
                  </a:txBody>
                  <a:tcPr marL="72000" marR="7200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a:solidFill>
                            <a:srgbClr val="FF0000"/>
                          </a:solidFill>
                          <a:effectLst/>
                          <a:latin typeface="Calibri" panose="020F0502020204030204" pitchFamily="34" charset="0"/>
                        </a:rPr>
                        <a:t>-1.8%</a:t>
                      </a:r>
                    </a:p>
                  </a:txBody>
                  <a:tcPr marL="72000" marR="7200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dirty="0">
                          <a:solidFill>
                            <a:srgbClr val="FF0000"/>
                          </a:solidFill>
                          <a:effectLst/>
                          <a:latin typeface="Calibri" panose="020F0502020204030204" pitchFamily="34" charset="0"/>
                        </a:rPr>
                        <a:t>-7.6%</a:t>
                      </a:r>
                    </a:p>
                  </a:txBody>
                  <a:tcPr marL="72000" marR="72000" marT="635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2075129"/>
                  </a:ext>
                </a:extLst>
              </a:tr>
            </a:tbl>
          </a:graphicData>
        </a:graphic>
      </p:graphicFrame>
      <p:sp>
        <p:nvSpPr>
          <p:cNvPr id="13" name="TextBox 12"/>
          <p:cNvSpPr txBox="1"/>
          <p:nvPr/>
        </p:nvSpPr>
        <p:spPr>
          <a:xfrm>
            <a:off x="3644411" y="1020256"/>
            <a:ext cx="1773164" cy="369332"/>
          </a:xfrm>
          <a:prstGeom prst="rect">
            <a:avLst/>
          </a:prstGeom>
          <a:noFill/>
        </p:spPr>
        <p:txBody>
          <a:bodyPr wrap="square" rtlCol="0">
            <a:spAutoFit/>
          </a:bodyPr>
          <a:lstStyle/>
          <a:p>
            <a:r>
              <a:rPr lang="en-NZ" dirty="0" smtClean="0"/>
              <a:t>% Higher Study</a:t>
            </a:r>
            <a:endParaRPr lang="en-NZ" dirty="0"/>
          </a:p>
        </p:txBody>
      </p:sp>
      <p:sp>
        <p:nvSpPr>
          <p:cNvPr id="8" name="Content Placeholder 1"/>
          <p:cNvSpPr txBox="1">
            <a:spLocks/>
          </p:cNvSpPr>
          <p:nvPr/>
        </p:nvSpPr>
        <p:spPr bwMode="auto">
          <a:xfrm>
            <a:off x="615821" y="3964621"/>
            <a:ext cx="7828384" cy="252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ct val="20000"/>
              </a:spcBef>
              <a:spcAft>
                <a:spcPts val="300"/>
              </a:spcAft>
              <a:buFont typeface="Arial" panose="020B0604020202020204" pitchFamily="34" charset="0"/>
              <a:buNone/>
              <a:defRPr sz="2000" kern="1200">
                <a:solidFill>
                  <a:srgbClr val="404040"/>
                </a:solidFill>
                <a:latin typeface="Verdana" pitchFamily="34" charset="0"/>
                <a:ea typeface="Verdana" pitchFamily="34" charset="0"/>
                <a:cs typeface="Verdana" pitchFamily="34" charset="0"/>
              </a:defRPr>
            </a:lvl1pPr>
            <a:lvl2pPr marL="4763" indent="0" algn="l" defTabSz="457200" rtl="0" eaLnBrk="1" fontAlgn="base" hangingPunct="1">
              <a:spcBef>
                <a:spcPct val="20000"/>
              </a:spcBef>
              <a:spcAft>
                <a:spcPct val="0"/>
              </a:spcAft>
              <a:buFont typeface="Arial" panose="020B0604020202020204" pitchFamily="34" charset="0"/>
              <a:buNone/>
              <a:defRPr sz="1800" kern="1200">
                <a:solidFill>
                  <a:srgbClr val="404040"/>
                </a:solidFill>
                <a:latin typeface="Verdana" pitchFamily="34" charset="0"/>
                <a:ea typeface="Verdana" pitchFamily="34" charset="0"/>
                <a:cs typeface="Verdana" pitchFamily="34" charset="0"/>
              </a:defRPr>
            </a:lvl2pPr>
            <a:lvl3pPr marL="0" indent="0" algn="l" defTabSz="457200" rtl="0" eaLnBrk="1" fontAlgn="base" hangingPunct="1">
              <a:spcBef>
                <a:spcPct val="20000"/>
              </a:spcBef>
              <a:spcAft>
                <a:spcPct val="0"/>
              </a:spcAft>
              <a:buFont typeface="Arial" panose="020B0604020202020204" pitchFamily="34" charset="0"/>
              <a:buNone/>
              <a:defRPr lang="en-AU" sz="1400" kern="1200" dirty="0" smtClean="0">
                <a:solidFill>
                  <a:srgbClr val="404040"/>
                </a:solidFill>
                <a:latin typeface="Verdana" pitchFamily="34" charset="0"/>
                <a:ea typeface="Verdana" pitchFamily="34" charset="0"/>
                <a:cs typeface="Verdana" pitchFamily="34" charset="0"/>
              </a:defRPr>
            </a:lvl3pPr>
            <a:lvl4pPr marL="0" indent="0" algn="l" defTabSz="457200" rtl="0" eaLnBrk="1" fontAlgn="base" hangingPunct="1">
              <a:spcBef>
                <a:spcPct val="20000"/>
              </a:spcBef>
              <a:spcAft>
                <a:spcPct val="0"/>
              </a:spcAft>
              <a:buFont typeface="Arial" panose="020B0604020202020204" pitchFamily="34" charset="0"/>
              <a:buNone/>
              <a:defRPr lang="en-AU" sz="1400" kern="1200" dirty="0" smtClean="0">
                <a:solidFill>
                  <a:srgbClr val="404040"/>
                </a:solidFill>
                <a:latin typeface="Verdana" pitchFamily="34" charset="0"/>
                <a:ea typeface="Verdana" pitchFamily="34" charset="0"/>
                <a:cs typeface="Verdana" pitchFamily="34" charset="0"/>
              </a:defRPr>
            </a:lvl4pPr>
            <a:lvl5pPr marL="0" indent="0" algn="l" defTabSz="457200" rtl="0" eaLnBrk="1" fontAlgn="base" hangingPunct="1">
              <a:spcBef>
                <a:spcPct val="20000"/>
              </a:spcBef>
              <a:spcAft>
                <a:spcPct val="0"/>
              </a:spcAft>
              <a:buFont typeface="Arial" panose="020B0604020202020204" pitchFamily="34" charset="0"/>
              <a:buNone/>
              <a:defRPr lang="en-US" sz="1400" kern="1200" dirty="0">
                <a:solidFill>
                  <a:srgbClr val="404040"/>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spcBef>
                <a:spcPct val="0"/>
              </a:spcBef>
              <a:spcAft>
                <a:spcPct val="0"/>
              </a:spcAft>
            </a:pPr>
            <a:r>
              <a:rPr lang="en-NZ" sz="1100" dirty="0" smtClean="0">
                <a:solidFill>
                  <a:prstClr val="black"/>
                </a:solidFill>
                <a:latin typeface="Arial" panose="020B0604020202020204" pitchFamily="34" charset="0"/>
                <a:cs typeface="Arial" panose="020B0604020202020204" pitchFamily="34" charset="0"/>
              </a:rPr>
              <a:t>In contrast to the decreases observed for % Employed (and % GESC), % Higher Study showed a vigorous increase in various schools. </a:t>
            </a:r>
          </a:p>
          <a:p>
            <a:pPr lvl="0">
              <a:spcBef>
                <a:spcPct val="0"/>
              </a:spcBef>
              <a:spcAft>
                <a:spcPct val="0"/>
              </a:spcAft>
            </a:pPr>
            <a:endParaRPr lang="en-NZ" sz="1100" dirty="0" smtClean="0">
              <a:solidFill>
                <a:prstClr val="black"/>
              </a:solidFill>
              <a:latin typeface="Arial" panose="020B0604020202020204" pitchFamily="34" charset="0"/>
              <a:cs typeface="Arial" panose="020B0604020202020204" pitchFamily="34" charset="0"/>
            </a:endParaRPr>
          </a:p>
          <a:p>
            <a:pPr lvl="0">
              <a:spcBef>
                <a:spcPct val="0"/>
              </a:spcBef>
              <a:spcAft>
                <a:spcPct val="0"/>
              </a:spcAft>
            </a:pPr>
            <a:r>
              <a:rPr lang="en-NZ" sz="1100" b="1" dirty="0" smtClean="0">
                <a:solidFill>
                  <a:prstClr val="black"/>
                </a:solidFill>
                <a:latin typeface="Arial" panose="020B0604020202020204" pitchFamily="34" charset="0"/>
                <a:cs typeface="Arial" panose="020B0604020202020204" pitchFamily="34" charset="0"/>
              </a:rPr>
              <a:t>High </a:t>
            </a:r>
            <a:r>
              <a:rPr lang="en-NZ" sz="1100" b="1" dirty="0">
                <a:solidFill>
                  <a:prstClr val="black"/>
                </a:solidFill>
                <a:latin typeface="Arial" panose="020B0604020202020204" pitchFamily="34" charset="0"/>
                <a:cs typeface="Arial" panose="020B0604020202020204" pitchFamily="34" charset="0"/>
              </a:rPr>
              <a:t>performers</a:t>
            </a:r>
            <a:endParaRPr lang="en-NZ" sz="1100" i="1" dirty="0">
              <a:latin typeface="Arial" panose="020B0604020202020204" pitchFamily="34" charset="0"/>
              <a:cs typeface="Arial" panose="020B0604020202020204" pitchFamily="34" charset="0"/>
            </a:endParaRPr>
          </a:p>
          <a:p>
            <a:pPr marL="342900" indent="-180000">
              <a:spcAft>
                <a:spcPts val="0"/>
              </a:spcAft>
              <a:buFont typeface="Arial" panose="020B0604020202020204" pitchFamily="34" charset="0"/>
              <a:buChar char="•"/>
            </a:pPr>
            <a:r>
              <a:rPr lang="en-NZ" sz="1100" dirty="0" smtClean="0">
                <a:solidFill>
                  <a:schemeClr val="tx1"/>
                </a:solidFill>
                <a:latin typeface="Arial" panose="020B0604020202020204" pitchFamily="34" charset="0"/>
                <a:cs typeface="Arial" panose="020B0604020202020204" pitchFamily="34" charset="0"/>
              </a:rPr>
              <a:t>Five schools saw </a:t>
            </a:r>
            <a:r>
              <a:rPr lang="en-NZ" sz="1100" dirty="0">
                <a:solidFill>
                  <a:schemeClr val="tx1"/>
                </a:solidFill>
                <a:latin typeface="Arial" panose="020B0604020202020204" pitchFamily="34" charset="0"/>
                <a:cs typeface="Arial" panose="020B0604020202020204" pitchFamily="34" charset="0"/>
              </a:rPr>
              <a:t>an increase in both the 2-year and 5-year </a:t>
            </a:r>
            <a:r>
              <a:rPr lang="en-NZ" sz="1100" dirty="0" smtClean="0">
                <a:solidFill>
                  <a:schemeClr val="tx1"/>
                </a:solidFill>
                <a:latin typeface="Arial" panose="020B0604020202020204" pitchFamily="34" charset="0"/>
                <a:cs typeface="Arial" panose="020B0604020202020204" pitchFamily="34" charset="0"/>
              </a:rPr>
              <a:t>periods with two of them registering very encouraging 2-digit increases over both periods. These are Environmental &amp; Animal Sciences and Creative Industries. </a:t>
            </a:r>
          </a:p>
          <a:p>
            <a:pPr marL="342900" indent="-180000">
              <a:spcAft>
                <a:spcPts val="0"/>
              </a:spcAft>
              <a:buFont typeface="Arial" panose="020B0604020202020204" pitchFamily="34" charset="0"/>
              <a:buChar char="•"/>
            </a:pPr>
            <a:r>
              <a:rPr lang="en-NZ" sz="1100" dirty="0" smtClean="0">
                <a:solidFill>
                  <a:schemeClr val="tx1"/>
                </a:solidFill>
                <a:latin typeface="Arial" panose="020B0604020202020204" pitchFamily="34" charset="0"/>
                <a:cs typeface="Arial" panose="020B0604020202020204" pitchFamily="34" charset="0"/>
              </a:rPr>
              <a:t>Community Studies had the largest increase in % Higher Study from 2019 to 2020 (but interestingly had the </a:t>
            </a:r>
            <a:r>
              <a:rPr lang="en-NZ" sz="1100" dirty="0">
                <a:solidFill>
                  <a:schemeClr val="tx1"/>
                </a:solidFill>
                <a:latin typeface="Arial" panose="020B0604020202020204" pitchFamily="34" charset="0"/>
                <a:cs typeface="Arial" panose="020B0604020202020204" pitchFamily="34" charset="0"/>
              </a:rPr>
              <a:t>lowest performance in % Employed over both </a:t>
            </a:r>
            <a:r>
              <a:rPr lang="en-NZ" sz="1100" dirty="0" smtClean="0">
                <a:solidFill>
                  <a:schemeClr val="tx1"/>
                </a:solidFill>
                <a:latin typeface="Arial" panose="020B0604020202020204" pitchFamily="34" charset="0"/>
                <a:cs typeface="Arial" panose="020B0604020202020204" pitchFamily="34" charset="0"/>
              </a:rPr>
              <a:t>periods). </a:t>
            </a:r>
            <a:endParaRPr lang="en-NZ" sz="1100" dirty="0">
              <a:solidFill>
                <a:schemeClr val="tx1"/>
              </a:solidFill>
              <a:latin typeface="Arial" panose="020B0604020202020204" pitchFamily="34" charset="0"/>
              <a:cs typeface="Arial" panose="020B0604020202020204" pitchFamily="34" charset="0"/>
            </a:endParaRPr>
          </a:p>
          <a:p>
            <a:r>
              <a:rPr lang="en-NZ" sz="1100" b="1" dirty="0" smtClean="0">
                <a:solidFill>
                  <a:schemeClr val="tx1"/>
                </a:solidFill>
                <a:latin typeface="Arial" panose="020B0604020202020204" pitchFamily="34" charset="0"/>
                <a:cs typeface="Arial" panose="020B0604020202020204" pitchFamily="34" charset="0"/>
              </a:rPr>
              <a:t>Low performers</a:t>
            </a:r>
          </a:p>
          <a:p>
            <a:pPr marL="342900" indent="-180000">
              <a:spcAft>
                <a:spcPts val="0"/>
              </a:spcAft>
              <a:buFont typeface="Arial" panose="020B0604020202020204" pitchFamily="34" charset="0"/>
              <a:buChar char="•"/>
            </a:pPr>
            <a:r>
              <a:rPr lang="en-NZ" sz="1100" dirty="0" smtClean="0">
                <a:solidFill>
                  <a:schemeClr val="tx1"/>
                </a:solidFill>
                <a:latin typeface="Arial" panose="020B0604020202020204" pitchFamily="34" charset="0"/>
                <a:cs typeface="Arial" panose="020B0604020202020204" pitchFamily="34" charset="0"/>
              </a:rPr>
              <a:t>While Bridgepoint prepares students for further study and consistently had the highest % Higher Study, the rate has steadily declined over the past 5 years. </a:t>
            </a:r>
          </a:p>
          <a:p>
            <a:pPr marL="342900" indent="-180000">
              <a:spcAft>
                <a:spcPts val="0"/>
              </a:spcAft>
              <a:buFont typeface="Arial" panose="020B0604020202020204" pitchFamily="34" charset="0"/>
              <a:buChar char="•"/>
            </a:pPr>
            <a:r>
              <a:rPr lang="en-NZ" sz="1100" dirty="0" smtClean="0">
                <a:solidFill>
                  <a:schemeClr val="tx1"/>
                </a:solidFill>
                <a:latin typeface="Arial" panose="020B0604020202020204" pitchFamily="34" charset="0"/>
                <a:cs typeface="Arial" panose="020B0604020202020204" pitchFamily="34" charset="0"/>
              </a:rPr>
              <a:t>Building Construction and Computing &amp; Information Technology had the lowest rates over the years. (The latter, however, managed to buck the trend with a 2-digit rise of 10.6% from 2019 to 2020.) </a:t>
            </a:r>
            <a:endParaRPr lang="en-NZ" sz="1000" dirty="0" smtClean="0">
              <a:latin typeface="Arial" panose="020B0604020202020204" pitchFamily="34" charset="0"/>
              <a:cs typeface="Arial" panose="020B0604020202020204" pitchFamily="34" charset="0"/>
            </a:endParaRPr>
          </a:p>
          <a:p>
            <a:pPr marL="432000">
              <a:spcAft>
                <a:spcPts val="0"/>
              </a:spcAft>
            </a:pPr>
            <a:r>
              <a:rPr lang="en-NZ" sz="1000" i="1" dirty="0" smtClean="0">
                <a:latin typeface="Arial" panose="020B0604020202020204" pitchFamily="34" charset="0"/>
                <a:cs typeface="Arial" panose="020B0604020202020204" pitchFamily="34" charset="0"/>
              </a:rPr>
              <a:t> </a:t>
            </a:r>
            <a:endParaRPr lang="en-NZ" sz="1000" dirty="0">
              <a:latin typeface="Arial" panose="020B0604020202020204" pitchFamily="34" charset="0"/>
              <a:cs typeface="Arial" panose="020B0604020202020204" pitchFamily="34" charset="0"/>
            </a:endParaRPr>
          </a:p>
          <a:p>
            <a:pPr marL="432000">
              <a:spcAft>
                <a:spcPts val="0"/>
              </a:spcAft>
            </a:pPr>
            <a:endParaRPr lang="en-NZ" sz="1000" i="1" dirty="0">
              <a:latin typeface="Arial" panose="020B0604020202020204" pitchFamily="34" charset="0"/>
              <a:cs typeface="Arial" panose="020B0604020202020204" pitchFamily="34" charset="0"/>
            </a:endParaRPr>
          </a:p>
        </p:txBody>
      </p:sp>
      <p:sp>
        <p:nvSpPr>
          <p:cNvPr id="11" name="Title 2"/>
          <p:cNvSpPr>
            <a:spLocks noGrp="1"/>
          </p:cNvSpPr>
          <p:nvPr>
            <p:ph type="title"/>
          </p:nvPr>
        </p:nvSpPr>
        <p:spPr>
          <a:xfrm>
            <a:off x="1147466" y="379712"/>
            <a:ext cx="7199412" cy="508928"/>
          </a:xfrm>
        </p:spPr>
        <p:txBody>
          <a:bodyPr/>
          <a:lstStyle/>
          <a:p>
            <a:r>
              <a:rPr lang="en-NZ" dirty="0" smtClean="0"/>
              <a:t>2-year and 5-year </a:t>
            </a:r>
            <a:r>
              <a:rPr lang="en-NZ" dirty="0"/>
              <a:t>t</a:t>
            </a:r>
            <a:r>
              <a:rPr lang="en-NZ" dirty="0" smtClean="0"/>
              <a:t>rends by school</a:t>
            </a:r>
            <a:endParaRPr lang="en-NZ" dirty="0"/>
          </a:p>
        </p:txBody>
      </p:sp>
    </p:spTree>
    <p:extLst>
      <p:ext uri="{BB962C8B-B14F-4D97-AF65-F5344CB8AC3E}">
        <p14:creationId xmlns:p14="http://schemas.microsoft.com/office/powerpoint/2010/main" val="1357697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11</a:t>
            </a:fld>
            <a:endParaRPr lang="en-NZ" altLang="en-US" dirty="0"/>
          </a:p>
        </p:txBody>
      </p:sp>
      <p:graphicFrame>
        <p:nvGraphicFramePr>
          <p:cNvPr id="2" name="Table 1"/>
          <p:cNvGraphicFramePr>
            <a:graphicFrameLocks noGrp="1"/>
          </p:cNvGraphicFramePr>
          <p:nvPr>
            <p:extLst/>
          </p:nvPr>
        </p:nvGraphicFramePr>
        <p:xfrm>
          <a:off x="1001301" y="1389588"/>
          <a:ext cx="7149642" cy="2522220"/>
        </p:xfrm>
        <a:graphic>
          <a:graphicData uri="http://schemas.openxmlformats.org/drawingml/2006/table">
            <a:tbl>
              <a:tblPr/>
              <a:tblGrid>
                <a:gridCol w="2513862">
                  <a:extLst>
                    <a:ext uri="{9D8B030D-6E8A-4147-A177-3AD203B41FA5}">
                      <a16:colId xmlns:a16="http://schemas.microsoft.com/office/drawing/2014/main" val="113600951"/>
                    </a:ext>
                  </a:extLst>
                </a:gridCol>
                <a:gridCol w="648739">
                  <a:extLst>
                    <a:ext uri="{9D8B030D-6E8A-4147-A177-3AD203B41FA5}">
                      <a16:colId xmlns:a16="http://schemas.microsoft.com/office/drawing/2014/main" val="973229981"/>
                    </a:ext>
                  </a:extLst>
                </a:gridCol>
                <a:gridCol w="648739">
                  <a:extLst>
                    <a:ext uri="{9D8B030D-6E8A-4147-A177-3AD203B41FA5}">
                      <a16:colId xmlns:a16="http://schemas.microsoft.com/office/drawing/2014/main" val="4232197877"/>
                    </a:ext>
                  </a:extLst>
                </a:gridCol>
                <a:gridCol w="648739">
                  <a:extLst>
                    <a:ext uri="{9D8B030D-6E8A-4147-A177-3AD203B41FA5}">
                      <a16:colId xmlns:a16="http://schemas.microsoft.com/office/drawing/2014/main" val="3225536943"/>
                    </a:ext>
                  </a:extLst>
                </a:gridCol>
                <a:gridCol w="648739">
                  <a:extLst>
                    <a:ext uri="{9D8B030D-6E8A-4147-A177-3AD203B41FA5}">
                      <a16:colId xmlns:a16="http://schemas.microsoft.com/office/drawing/2014/main" val="1435943892"/>
                    </a:ext>
                  </a:extLst>
                </a:gridCol>
                <a:gridCol w="648739">
                  <a:extLst>
                    <a:ext uri="{9D8B030D-6E8A-4147-A177-3AD203B41FA5}">
                      <a16:colId xmlns:a16="http://schemas.microsoft.com/office/drawing/2014/main" val="3370110484"/>
                    </a:ext>
                  </a:extLst>
                </a:gridCol>
                <a:gridCol w="689285">
                  <a:extLst>
                    <a:ext uri="{9D8B030D-6E8A-4147-A177-3AD203B41FA5}">
                      <a16:colId xmlns:a16="http://schemas.microsoft.com/office/drawing/2014/main" val="2495991078"/>
                    </a:ext>
                  </a:extLst>
                </a:gridCol>
                <a:gridCol w="702800">
                  <a:extLst>
                    <a:ext uri="{9D8B030D-6E8A-4147-A177-3AD203B41FA5}">
                      <a16:colId xmlns:a16="http://schemas.microsoft.com/office/drawing/2014/main" val="2047040622"/>
                    </a:ext>
                  </a:extLst>
                </a:gridCol>
              </a:tblGrid>
              <a:tr h="365760">
                <a:tc>
                  <a:txBody>
                    <a:bodyPr/>
                    <a:lstStyle/>
                    <a:p>
                      <a:pPr algn="l" fontAlgn="b"/>
                      <a:r>
                        <a:rPr lang="en-NZ" sz="1100" b="1" i="0" u="none" strike="noStrike" dirty="0">
                          <a:solidFill>
                            <a:srgbClr val="FFFFFF"/>
                          </a:solidFill>
                          <a:effectLst/>
                          <a:latin typeface="Calibri" panose="020F0502020204030204" pitchFamily="34" charset="0"/>
                        </a:rPr>
                        <a:t>School </a:t>
                      </a:r>
                    </a:p>
                  </a:txBody>
                  <a:tcPr marL="72000" marR="72000" marT="762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dirty="0">
                          <a:solidFill>
                            <a:srgbClr val="FFFFFF"/>
                          </a:solidFill>
                          <a:effectLst/>
                          <a:latin typeface="Calibri" panose="020F0502020204030204" pitchFamily="34" charset="0"/>
                        </a:rPr>
                        <a:t>2016</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a:solidFill>
                            <a:srgbClr val="FFFFFF"/>
                          </a:solidFill>
                          <a:effectLst/>
                          <a:latin typeface="Calibri" panose="020F0502020204030204" pitchFamily="34" charset="0"/>
                        </a:rPr>
                        <a:t>2017</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a:solidFill>
                            <a:srgbClr val="FFFFFF"/>
                          </a:solidFill>
                          <a:effectLst/>
                          <a:latin typeface="Calibri" panose="020F0502020204030204" pitchFamily="34" charset="0"/>
                        </a:rPr>
                        <a:t>2018</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a:solidFill>
                            <a:srgbClr val="FFFFFF"/>
                          </a:solidFill>
                          <a:effectLst/>
                          <a:latin typeface="Calibri" panose="020F0502020204030204" pitchFamily="34" charset="0"/>
                        </a:rPr>
                        <a:t>2019</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a:solidFill>
                            <a:srgbClr val="FFFFFF"/>
                          </a:solidFill>
                          <a:effectLst/>
                          <a:latin typeface="Calibri" panose="020F0502020204030204" pitchFamily="34" charset="0"/>
                        </a:rPr>
                        <a:t>2020</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dirty="0" smtClean="0">
                          <a:solidFill>
                            <a:srgbClr val="FFFFFF"/>
                          </a:solidFill>
                          <a:effectLst/>
                          <a:latin typeface="Calibri" panose="020F0502020204030204" pitchFamily="34" charset="0"/>
                        </a:rPr>
                        <a:t>2019-2020 </a:t>
                      </a:r>
                      <a:r>
                        <a:rPr lang="en-NZ" sz="1100" b="1" i="0" u="none" strike="noStrike" dirty="0">
                          <a:solidFill>
                            <a:srgbClr val="FFFFFF"/>
                          </a:solidFill>
                          <a:effectLst/>
                          <a:latin typeface="Calibri" panose="020F0502020204030204" pitchFamily="34" charset="0"/>
                        </a:rPr>
                        <a:t>variance</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dirty="0" smtClean="0">
                          <a:solidFill>
                            <a:srgbClr val="FFFFFF"/>
                          </a:solidFill>
                          <a:effectLst/>
                          <a:latin typeface="Calibri" panose="020F0502020204030204" pitchFamily="34" charset="0"/>
                        </a:rPr>
                        <a:t>2016-2020 </a:t>
                      </a:r>
                      <a:r>
                        <a:rPr lang="en-NZ" sz="1100" b="1" i="0" u="none" strike="noStrike" dirty="0">
                          <a:solidFill>
                            <a:srgbClr val="FFFFFF"/>
                          </a:solidFill>
                          <a:effectLst/>
                          <a:latin typeface="Calibri" panose="020F0502020204030204" pitchFamily="34" charset="0"/>
                        </a:rPr>
                        <a:t>variance</a:t>
                      </a:r>
                    </a:p>
                  </a:txBody>
                  <a:tcPr marL="72000" marR="72000" marT="762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5295D2"/>
                    </a:solidFill>
                  </a:tcPr>
                </a:tc>
                <a:extLst>
                  <a:ext uri="{0D108BD9-81ED-4DB2-BD59-A6C34878D82A}">
                    <a16:rowId xmlns:a16="http://schemas.microsoft.com/office/drawing/2014/main" val="2309506184"/>
                  </a:ext>
                </a:extLst>
              </a:tr>
              <a:tr h="182880">
                <a:tc>
                  <a:txBody>
                    <a:bodyPr/>
                    <a:lstStyle/>
                    <a:p>
                      <a:pPr algn="l" fontAlgn="b"/>
                      <a:r>
                        <a:rPr lang="en-NZ" sz="1100" b="0" i="0" u="none" strike="noStrike">
                          <a:solidFill>
                            <a:srgbClr val="000000"/>
                          </a:solidFill>
                          <a:effectLst/>
                          <a:latin typeface="Calibri" panose="020F0502020204030204" pitchFamily="34" charset="0"/>
                        </a:rPr>
                        <a:t>Applied Business</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NZ" sz="1100" b="0" i="0" u="none" strike="noStrike" dirty="0">
                          <a:solidFill>
                            <a:srgbClr val="000000"/>
                          </a:solidFill>
                          <a:effectLst/>
                          <a:latin typeface="Calibri" panose="020F0502020204030204" pitchFamily="34" charset="0"/>
                        </a:rPr>
                        <a:t>76.0%</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65.5%</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78.5%</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75.3%</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77.1%</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1.8%</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1.1%</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673897133"/>
                  </a:ext>
                </a:extLst>
              </a:tr>
              <a:tr h="182880">
                <a:tc>
                  <a:txBody>
                    <a:bodyPr/>
                    <a:lstStyle/>
                    <a:p>
                      <a:pPr algn="l" fontAlgn="b"/>
                      <a:r>
                        <a:rPr lang="en-NZ" sz="1100" b="0" i="0" u="none" strike="noStrike">
                          <a:solidFill>
                            <a:srgbClr val="000000"/>
                          </a:solidFill>
                          <a:effectLst/>
                          <a:latin typeface="Calibri" panose="020F0502020204030204" pitchFamily="34" charset="0"/>
                        </a:rPr>
                        <a:t>Architecture</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80.9%</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71.9%</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78.4%</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74.4%</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64.8%</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FF0000"/>
                          </a:solidFill>
                          <a:effectLst/>
                          <a:latin typeface="Calibri" panose="020F0502020204030204" pitchFamily="34" charset="0"/>
                        </a:rPr>
                        <a:t>-9.6%</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FF0000"/>
                          </a:solidFill>
                          <a:effectLst/>
                          <a:latin typeface="Calibri" panose="020F0502020204030204" pitchFamily="34" charset="0"/>
                        </a:rPr>
                        <a:t>-16.1%</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650708462"/>
                  </a:ext>
                </a:extLst>
              </a:tr>
              <a:tr h="182880">
                <a:tc>
                  <a:txBody>
                    <a:bodyPr/>
                    <a:lstStyle/>
                    <a:p>
                      <a:pPr algn="l" fontAlgn="b"/>
                      <a:r>
                        <a:rPr lang="en-NZ" sz="1100" b="0" i="0" u="none" strike="noStrike">
                          <a:solidFill>
                            <a:srgbClr val="000000"/>
                          </a:solidFill>
                          <a:effectLst/>
                          <a:latin typeface="Calibri" panose="020F0502020204030204" pitchFamily="34" charset="0"/>
                        </a:rPr>
                        <a:t>Bridgepoint</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32.3%</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37.9%</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30.2%</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48.9%</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45.0%</a:t>
                      </a:r>
                    </a:p>
                  </a:txBody>
                  <a:tcPr marL="7620" marR="7620" marT="7620" marB="0" anchor="b">
                    <a:lnL>
                      <a:noFill/>
                    </a:lnL>
                    <a:lnR>
                      <a:noFill/>
                    </a:lnR>
                    <a:lnT>
                      <a:noFill/>
                    </a:lnT>
                    <a:lnB>
                      <a:noFill/>
                    </a:lnB>
                  </a:tcPr>
                </a:tc>
                <a:tc>
                  <a:txBody>
                    <a:bodyPr/>
                    <a:lstStyle/>
                    <a:p>
                      <a:pPr algn="r" fontAlgn="b"/>
                      <a:r>
                        <a:rPr lang="en-NZ" sz="1100" b="0" i="0" u="none" strike="noStrike">
                          <a:solidFill>
                            <a:srgbClr val="FF0000"/>
                          </a:solidFill>
                          <a:effectLst/>
                          <a:latin typeface="Calibri" panose="020F0502020204030204" pitchFamily="34" charset="0"/>
                        </a:rPr>
                        <a:t>-3.9%</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12.7%</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914024060"/>
                  </a:ext>
                </a:extLst>
              </a:tr>
              <a:tr h="182880">
                <a:tc>
                  <a:txBody>
                    <a:bodyPr/>
                    <a:lstStyle/>
                    <a:p>
                      <a:pPr algn="l" fontAlgn="b"/>
                      <a:r>
                        <a:rPr lang="en-NZ" sz="1100" b="0" i="0" u="none" strike="noStrike">
                          <a:solidFill>
                            <a:srgbClr val="000000"/>
                          </a:solidFill>
                          <a:effectLst/>
                          <a:latin typeface="Calibri" panose="020F0502020204030204" pitchFamily="34" charset="0"/>
                        </a:rPr>
                        <a:t>Building Construction</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93.1%</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89.5%</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93.2%</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85.5%</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88.9%</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3.4%</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FF0000"/>
                          </a:solidFill>
                          <a:effectLst/>
                          <a:latin typeface="Calibri" panose="020F0502020204030204" pitchFamily="34" charset="0"/>
                        </a:rPr>
                        <a:t>-4.2%</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252195225"/>
                  </a:ext>
                </a:extLst>
              </a:tr>
              <a:tr h="182880">
                <a:tc>
                  <a:txBody>
                    <a:bodyPr/>
                    <a:lstStyle/>
                    <a:p>
                      <a:pPr algn="l" fontAlgn="b"/>
                      <a:r>
                        <a:rPr lang="en-NZ" sz="1100" b="0" i="0" u="none" strike="noStrike" dirty="0">
                          <a:solidFill>
                            <a:srgbClr val="000000"/>
                          </a:solidFill>
                          <a:effectLst/>
                          <a:latin typeface="Calibri" panose="020F0502020204030204" pitchFamily="34" charset="0"/>
                        </a:rPr>
                        <a:t>Community Studies</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74.6%</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73.2%</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77.1%</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75.9%</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85.7%</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9.8%</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11.1%</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109186150"/>
                  </a:ext>
                </a:extLst>
              </a:tr>
              <a:tr h="182880">
                <a:tc>
                  <a:txBody>
                    <a:bodyPr/>
                    <a:lstStyle/>
                    <a:p>
                      <a:pPr algn="l" fontAlgn="b"/>
                      <a:r>
                        <a:rPr lang="en-NZ" sz="1100" b="0" i="0" u="none" strike="noStrike">
                          <a:solidFill>
                            <a:srgbClr val="000000"/>
                          </a:solidFill>
                          <a:effectLst/>
                          <a:latin typeface="Calibri" panose="020F0502020204030204" pitchFamily="34" charset="0"/>
                        </a:rPr>
                        <a:t>Computing &amp; Information Technology</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78.2%</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75.0%</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60.0%</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66.0%</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57.1%</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FF0000"/>
                          </a:solidFill>
                          <a:effectLst/>
                          <a:latin typeface="Calibri" panose="020F0502020204030204" pitchFamily="34" charset="0"/>
                        </a:rPr>
                        <a:t>-8.9%</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FF0000"/>
                          </a:solidFill>
                          <a:effectLst/>
                          <a:latin typeface="Calibri" panose="020F0502020204030204" pitchFamily="34" charset="0"/>
                        </a:rPr>
                        <a:t>-21.1%</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2708718229"/>
                  </a:ext>
                </a:extLst>
              </a:tr>
              <a:tr h="182880">
                <a:tc>
                  <a:txBody>
                    <a:bodyPr/>
                    <a:lstStyle/>
                    <a:p>
                      <a:pPr algn="l" fontAlgn="b"/>
                      <a:r>
                        <a:rPr lang="en-NZ" sz="1100" b="0" i="0" u="none" strike="noStrike">
                          <a:solidFill>
                            <a:srgbClr val="000000"/>
                          </a:solidFill>
                          <a:effectLst/>
                          <a:latin typeface="Calibri" panose="020F0502020204030204" pitchFamily="34" charset="0"/>
                        </a:rPr>
                        <a:t>Creative Industries</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59.1%</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51.4%</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34.8%</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45.0%</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63.6%</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18.6%</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4.5%</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729944174"/>
                  </a:ext>
                </a:extLst>
              </a:tr>
              <a:tr h="182880">
                <a:tc>
                  <a:txBody>
                    <a:bodyPr/>
                    <a:lstStyle/>
                    <a:p>
                      <a:pPr algn="l" fontAlgn="b"/>
                      <a:r>
                        <a:rPr lang="en-NZ" sz="1100" b="0" i="0" u="none" strike="noStrike">
                          <a:solidFill>
                            <a:srgbClr val="000000"/>
                          </a:solidFill>
                          <a:effectLst/>
                          <a:latin typeface="Calibri" panose="020F0502020204030204" pitchFamily="34" charset="0"/>
                        </a:rPr>
                        <a:t>Engineering &amp; Applied Technology</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NZ" sz="1100" b="0" i="0" u="none" strike="noStrike" dirty="0">
                          <a:solidFill>
                            <a:srgbClr val="000000"/>
                          </a:solidFill>
                          <a:effectLst/>
                          <a:latin typeface="Calibri" panose="020F0502020204030204" pitchFamily="34" charset="0"/>
                        </a:rPr>
                        <a:t>86.5%</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83.7%</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87.7%</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70.2%</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87.2%</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17.0%</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0.7%</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3761066063"/>
                  </a:ext>
                </a:extLst>
              </a:tr>
              <a:tr h="182880">
                <a:tc>
                  <a:txBody>
                    <a:bodyPr/>
                    <a:lstStyle/>
                    <a:p>
                      <a:pPr algn="l" fontAlgn="b"/>
                      <a:r>
                        <a:rPr lang="en-NZ" sz="1100" b="0" i="0" u="none" strike="noStrike">
                          <a:solidFill>
                            <a:srgbClr val="000000"/>
                          </a:solidFill>
                          <a:effectLst/>
                          <a:latin typeface="Calibri" panose="020F0502020204030204" pitchFamily="34" charset="0"/>
                        </a:rPr>
                        <a:t>Environmental &amp; Animal Sciences</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69.9%</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67.3%</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72.2%</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56.7%</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66.2%</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9.5%</a:t>
                      </a:r>
                    </a:p>
                  </a:txBody>
                  <a:tcPr marL="7620" marR="7620" marT="7620" marB="0" anchor="b">
                    <a:lnL>
                      <a:noFill/>
                    </a:lnL>
                    <a:lnR>
                      <a:noFill/>
                    </a:lnR>
                    <a:lnT>
                      <a:noFill/>
                    </a:lnT>
                    <a:lnB>
                      <a:noFill/>
                    </a:lnB>
                  </a:tcPr>
                </a:tc>
                <a:tc>
                  <a:txBody>
                    <a:bodyPr/>
                    <a:lstStyle/>
                    <a:p>
                      <a:pPr algn="r" fontAlgn="b"/>
                      <a:r>
                        <a:rPr lang="en-NZ" sz="1100" b="0" i="0" u="none" strike="noStrike">
                          <a:solidFill>
                            <a:srgbClr val="FF0000"/>
                          </a:solidFill>
                          <a:effectLst/>
                          <a:latin typeface="Calibri" panose="020F0502020204030204" pitchFamily="34" charset="0"/>
                        </a:rPr>
                        <a:t>-3.7%</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475405725"/>
                  </a:ext>
                </a:extLst>
              </a:tr>
              <a:tr h="182880">
                <a:tc>
                  <a:txBody>
                    <a:bodyPr/>
                    <a:lstStyle/>
                    <a:p>
                      <a:pPr algn="l" fontAlgn="b"/>
                      <a:r>
                        <a:rPr lang="en-NZ" sz="1100" b="0" i="0" u="none" strike="noStrike">
                          <a:solidFill>
                            <a:srgbClr val="000000"/>
                          </a:solidFill>
                          <a:effectLst/>
                          <a:latin typeface="Calibri" panose="020F0502020204030204" pitchFamily="34" charset="0"/>
                        </a:rPr>
                        <a:t>Healthcare &amp; Social Practice</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84.9%</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86.8%</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93.9%</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98.6%</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96.7%</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FF0000"/>
                          </a:solidFill>
                          <a:effectLst/>
                          <a:latin typeface="Calibri" panose="020F0502020204030204" pitchFamily="34" charset="0"/>
                        </a:rPr>
                        <a:t>-1.9%</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11.8%</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4040731050"/>
                  </a:ext>
                </a:extLst>
              </a:tr>
              <a:tr h="182880">
                <a:tc>
                  <a:txBody>
                    <a:bodyPr/>
                    <a:lstStyle/>
                    <a:p>
                      <a:pPr algn="l" fontAlgn="b"/>
                      <a:r>
                        <a:rPr lang="en-NZ" sz="1100" b="0" i="0" u="none" strike="noStrike">
                          <a:solidFill>
                            <a:srgbClr val="000000"/>
                          </a:solidFill>
                          <a:effectLst/>
                          <a:latin typeface="Calibri" panose="020F0502020204030204" pitchFamily="34" charset="0"/>
                        </a:rPr>
                        <a:t>Trades &amp; Services</a:t>
                      </a:r>
                    </a:p>
                  </a:txBody>
                  <a:tcPr marL="72000" marR="72000" marT="762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80.9%</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81.6%</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87.1%</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62.5%</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69.7%</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7.2%</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dirty="0">
                          <a:solidFill>
                            <a:srgbClr val="FF0000"/>
                          </a:solidFill>
                          <a:effectLst/>
                          <a:latin typeface="Calibri" panose="020F0502020204030204" pitchFamily="34" charset="0"/>
                        </a:rPr>
                        <a:t>-11.2%</a:t>
                      </a:r>
                    </a:p>
                  </a:txBody>
                  <a:tcPr marL="7620" marR="7620" marT="762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2075129"/>
                  </a:ext>
                </a:extLst>
              </a:tr>
            </a:tbl>
          </a:graphicData>
        </a:graphic>
      </p:graphicFrame>
      <p:sp>
        <p:nvSpPr>
          <p:cNvPr id="13" name="TextBox 12"/>
          <p:cNvSpPr txBox="1"/>
          <p:nvPr/>
        </p:nvSpPr>
        <p:spPr>
          <a:xfrm>
            <a:off x="2341984" y="1020256"/>
            <a:ext cx="4320073" cy="369332"/>
          </a:xfrm>
          <a:prstGeom prst="rect">
            <a:avLst/>
          </a:prstGeom>
          <a:noFill/>
        </p:spPr>
        <p:txBody>
          <a:bodyPr wrap="square" rtlCol="0">
            <a:spAutoFit/>
          </a:bodyPr>
          <a:lstStyle/>
          <a:p>
            <a:r>
              <a:rPr lang="en-NZ" dirty="0" smtClean="0"/>
              <a:t>% Qualification Relevant to Employment</a:t>
            </a:r>
            <a:endParaRPr lang="en-NZ" dirty="0"/>
          </a:p>
        </p:txBody>
      </p:sp>
      <p:sp>
        <p:nvSpPr>
          <p:cNvPr id="11" name="Title 2"/>
          <p:cNvSpPr>
            <a:spLocks noGrp="1"/>
          </p:cNvSpPr>
          <p:nvPr>
            <p:ph type="title"/>
          </p:nvPr>
        </p:nvSpPr>
        <p:spPr>
          <a:xfrm>
            <a:off x="1147466" y="379712"/>
            <a:ext cx="7199412" cy="508928"/>
          </a:xfrm>
        </p:spPr>
        <p:txBody>
          <a:bodyPr/>
          <a:lstStyle/>
          <a:p>
            <a:r>
              <a:rPr lang="en-NZ" dirty="0" smtClean="0"/>
              <a:t>2-year and 5-year </a:t>
            </a:r>
            <a:r>
              <a:rPr lang="en-NZ" dirty="0"/>
              <a:t>t</a:t>
            </a:r>
            <a:r>
              <a:rPr lang="en-NZ" dirty="0" smtClean="0"/>
              <a:t>rends by school</a:t>
            </a:r>
            <a:endParaRPr lang="en-NZ" dirty="0"/>
          </a:p>
        </p:txBody>
      </p:sp>
      <p:sp>
        <p:nvSpPr>
          <p:cNvPr id="9" name="Content Placeholder 1"/>
          <p:cNvSpPr txBox="1">
            <a:spLocks noGrp="1"/>
          </p:cNvSpPr>
          <p:nvPr>
            <p:ph idx="1"/>
          </p:nvPr>
        </p:nvSpPr>
        <p:spPr bwMode="auto">
          <a:xfrm>
            <a:off x="429208" y="3911808"/>
            <a:ext cx="8453535" cy="257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ct val="20000"/>
              </a:spcBef>
              <a:spcAft>
                <a:spcPts val="300"/>
              </a:spcAft>
              <a:buFont typeface="Arial" panose="020B0604020202020204" pitchFamily="34" charset="0"/>
              <a:buNone/>
              <a:defRPr sz="2000" kern="1200">
                <a:solidFill>
                  <a:srgbClr val="404040"/>
                </a:solidFill>
                <a:latin typeface="Verdana" pitchFamily="34" charset="0"/>
                <a:ea typeface="Verdana" pitchFamily="34" charset="0"/>
                <a:cs typeface="Verdana" pitchFamily="34" charset="0"/>
              </a:defRPr>
            </a:lvl1pPr>
            <a:lvl2pPr marL="4763" indent="0" algn="l" defTabSz="457200" rtl="0" eaLnBrk="1" fontAlgn="base" hangingPunct="1">
              <a:spcBef>
                <a:spcPct val="20000"/>
              </a:spcBef>
              <a:spcAft>
                <a:spcPct val="0"/>
              </a:spcAft>
              <a:buFont typeface="Arial" panose="020B0604020202020204" pitchFamily="34" charset="0"/>
              <a:buNone/>
              <a:defRPr sz="1800" kern="1200">
                <a:solidFill>
                  <a:srgbClr val="404040"/>
                </a:solidFill>
                <a:latin typeface="Verdana" pitchFamily="34" charset="0"/>
                <a:ea typeface="Verdana" pitchFamily="34" charset="0"/>
                <a:cs typeface="Verdana" pitchFamily="34" charset="0"/>
              </a:defRPr>
            </a:lvl2pPr>
            <a:lvl3pPr marL="0" indent="0" algn="l" defTabSz="457200" rtl="0" eaLnBrk="1" fontAlgn="base" hangingPunct="1">
              <a:spcBef>
                <a:spcPct val="20000"/>
              </a:spcBef>
              <a:spcAft>
                <a:spcPct val="0"/>
              </a:spcAft>
              <a:buFont typeface="Arial" panose="020B0604020202020204" pitchFamily="34" charset="0"/>
              <a:buNone/>
              <a:defRPr lang="en-AU" sz="1400" kern="1200" dirty="0" smtClean="0">
                <a:solidFill>
                  <a:srgbClr val="404040"/>
                </a:solidFill>
                <a:latin typeface="Verdana" pitchFamily="34" charset="0"/>
                <a:ea typeface="Verdana" pitchFamily="34" charset="0"/>
                <a:cs typeface="Verdana" pitchFamily="34" charset="0"/>
              </a:defRPr>
            </a:lvl3pPr>
            <a:lvl4pPr marL="0" indent="0" algn="l" defTabSz="457200" rtl="0" eaLnBrk="1" fontAlgn="base" hangingPunct="1">
              <a:spcBef>
                <a:spcPct val="20000"/>
              </a:spcBef>
              <a:spcAft>
                <a:spcPct val="0"/>
              </a:spcAft>
              <a:buFont typeface="Arial" panose="020B0604020202020204" pitchFamily="34" charset="0"/>
              <a:buNone/>
              <a:defRPr lang="en-AU" sz="1400" kern="1200" dirty="0" smtClean="0">
                <a:solidFill>
                  <a:srgbClr val="404040"/>
                </a:solidFill>
                <a:latin typeface="Verdana" pitchFamily="34" charset="0"/>
                <a:ea typeface="Verdana" pitchFamily="34" charset="0"/>
                <a:cs typeface="Verdana" pitchFamily="34" charset="0"/>
              </a:defRPr>
            </a:lvl4pPr>
            <a:lvl5pPr marL="0" indent="0" algn="l" defTabSz="457200" rtl="0" eaLnBrk="1" fontAlgn="base" hangingPunct="1">
              <a:spcBef>
                <a:spcPct val="20000"/>
              </a:spcBef>
              <a:spcAft>
                <a:spcPct val="0"/>
              </a:spcAft>
              <a:buFont typeface="Arial" panose="020B0604020202020204" pitchFamily="34" charset="0"/>
              <a:buNone/>
              <a:defRPr lang="en-US" sz="1400" kern="1200" dirty="0">
                <a:solidFill>
                  <a:srgbClr val="404040"/>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spcBef>
                <a:spcPct val="0"/>
              </a:spcBef>
              <a:spcAft>
                <a:spcPct val="0"/>
              </a:spcAft>
            </a:pPr>
            <a:r>
              <a:rPr lang="en-NZ" sz="1100" b="1" dirty="0" smtClean="0">
                <a:solidFill>
                  <a:prstClr val="black"/>
                </a:solidFill>
                <a:latin typeface="Arial" panose="020B0604020202020204" pitchFamily="34" charset="0"/>
                <a:ea typeface="+mn-ea"/>
                <a:cs typeface="Arial" panose="020B0604020202020204" pitchFamily="34" charset="0"/>
              </a:rPr>
              <a:t>High performers</a:t>
            </a:r>
            <a:endParaRPr lang="en-NZ" sz="1100" dirty="0" smtClean="0">
              <a:latin typeface="Arial" panose="020B0604020202020204" pitchFamily="34" charset="0"/>
              <a:cs typeface="Arial" panose="020B0604020202020204" pitchFamily="34" charset="0"/>
            </a:endParaRPr>
          </a:p>
          <a:p>
            <a:pPr marL="342900" indent="-180000">
              <a:spcAft>
                <a:spcPts val="0"/>
              </a:spcAft>
              <a:buFont typeface="Arial" panose="020B0604020202020204" pitchFamily="34" charset="0"/>
              <a:buChar char="•"/>
            </a:pPr>
            <a:r>
              <a:rPr lang="en-NZ" sz="1100" dirty="0" smtClean="0">
                <a:solidFill>
                  <a:schemeClr val="tx1"/>
                </a:solidFill>
                <a:latin typeface="Arial" panose="020B0604020202020204" pitchFamily="34" charset="0"/>
                <a:cs typeface="Arial" panose="020B0604020202020204" pitchFamily="34" charset="0"/>
              </a:rPr>
              <a:t>Building Construction and Healthcare &amp; Social </a:t>
            </a:r>
            <a:r>
              <a:rPr lang="en-NZ" sz="1100" dirty="0">
                <a:solidFill>
                  <a:schemeClr val="tx1"/>
                </a:solidFill>
                <a:latin typeface="Arial" panose="020B0604020202020204" pitchFamily="34" charset="0"/>
                <a:cs typeface="Arial" panose="020B0604020202020204" pitchFamily="34" charset="0"/>
              </a:rPr>
              <a:t>Practice </a:t>
            </a:r>
            <a:r>
              <a:rPr lang="en-NZ" sz="1100" dirty="0" smtClean="0">
                <a:solidFill>
                  <a:schemeClr val="tx1"/>
                </a:solidFill>
                <a:latin typeface="Arial" panose="020B0604020202020204" pitchFamily="34" charset="0"/>
                <a:cs typeface="Arial" panose="020B0604020202020204" pitchFamily="34" charset="0"/>
              </a:rPr>
              <a:t>consistently led other schools with high rates over the 5 years. </a:t>
            </a:r>
          </a:p>
          <a:p>
            <a:pPr marL="342900" indent="-180000">
              <a:spcAft>
                <a:spcPts val="0"/>
              </a:spcAft>
              <a:buFont typeface="Arial" panose="020B0604020202020204" pitchFamily="34" charset="0"/>
              <a:buChar char="•"/>
            </a:pPr>
            <a:r>
              <a:rPr lang="en-NZ" sz="1100" dirty="0" smtClean="0">
                <a:solidFill>
                  <a:schemeClr val="tx1"/>
                </a:solidFill>
                <a:latin typeface="Arial" panose="020B0604020202020204" pitchFamily="34" charset="0"/>
                <a:cs typeface="Arial" panose="020B0604020202020204" pitchFamily="34" charset="0"/>
              </a:rPr>
              <a:t>Engineering &amp; Applied Technology and Creative Industries showed a 2-digit increase over the 2-year period, as well as an increase in the 5-year period. Engineering &amp; Applied Technology saw a drop in % GESC in both periods as seen in the previous slide despite this robust improvement in the Qualification relevance to employment measure. </a:t>
            </a:r>
          </a:p>
          <a:p>
            <a:pPr marL="342900" indent="-180000">
              <a:spcAft>
                <a:spcPts val="0"/>
              </a:spcAft>
              <a:buFont typeface="Arial" panose="020B0604020202020204" pitchFamily="34" charset="0"/>
              <a:buChar char="•"/>
            </a:pPr>
            <a:r>
              <a:rPr lang="en-NZ" sz="1100" dirty="0" smtClean="0">
                <a:solidFill>
                  <a:schemeClr val="tx1"/>
                </a:solidFill>
                <a:latin typeface="Arial" panose="020B0604020202020204" pitchFamily="34" charset="0"/>
                <a:cs typeface="Arial" panose="020B0604020202020204" pitchFamily="34" charset="0"/>
              </a:rPr>
              <a:t>Community Studies, Bridgepoint and Healthcare &amp; Social Practice also fared well with a 2-digit increase over the 5-year period.</a:t>
            </a:r>
            <a:endParaRPr lang="en-NZ" sz="1100" b="1" dirty="0">
              <a:solidFill>
                <a:schemeClr val="tx1"/>
              </a:solidFill>
              <a:latin typeface="Arial" panose="020B0604020202020204" pitchFamily="34" charset="0"/>
              <a:cs typeface="Arial" panose="020B0604020202020204" pitchFamily="34" charset="0"/>
            </a:endParaRPr>
          </a:p>
          <a:p>
            <a:pPr>
              <a:spcBef>
                <a:spcPct val="0"/>
              </a:spcBef>
              <a:spcAft>
                <a:spcPct val="0"/>
              </a:spcAft>
            </a:pPr>
            <a:r>
              <a:rPr lang="en-NZ" sz="1100" b="1" dirty="0">
                <a:solidFill>
                  <a:schemeClr val="tx1"/>
                </a:solidFill>
                <a:latin typeface="Arial" panose="020B0604020202020204" pitchFamily="34" charset="0"/>
                <a:ea typeface="+mn-ea"/>
                <a:cs typeface="Arial" panose="020B0604020202020204" pitchFamily="34" charset="0"/>
              </a:rPr>
              <a:t>Low </a:t>
            </a:r>
            <a:r>
              <a:rPr lang="en-NZ" sz="1100" b="1" dirty="0" smtClean="0">
                <a:solidFill>
                  <a:schemeClr val="tx1"/>
                </a:solidFill>
                <a:latin typeface="Arial" panose="020B0604020202020204" pitchFamily="34" charset="0"/>
                <a:ea typeface="+mn-ea"/>
                <a:cs typeface="Arial" panose="020B0604020202020204" pitchFamily="34" charset="0"/>
              </a:rPr>
              <a:t>performers</a:t>
            </a:r>
          </a:p>
          <a:p>
            <a:pPr marL="342900" indent="-180000">
              <a:spcAft>
                <a:spcPts val="0"/>
              </a:spcAft>
              <a:buFont typeface="Arial" panose="020B0604020202020204" pitchFamily="34" charset="0"/>
              <a:buChar char="•"/>
            </a:pPr>
            <a:r>
              <a:rPr lang="en-NZ" sz="1100" dirty="0" smtClean="0">
                <a:solidFill>
                  <a:schemeClr val="tx1"/>
                </a:solidFill>
                <a:latin typeface="Arial" panose="020B0604020202020204" pitchFamily="34" charset="0"/>
                <a:cs typeface="Arial" panose="020B0604020202020204" pitchFamily="34" charset="0"/>
              </a:rPr>
              <a:t>Four schools showed a decrease over the 2-year period compared with 5 schools over the 5-year period.  </a:t>
            </a:r>
          </a:p>
          <a:p>
            <a:pPr marL="342900" indent="-180000">
              <a:spcAft>
                <a:spcPts val="0"/>
              </a:spcAft>
              <a:buFont typeface="Arial" panose="020B0604020202020204" pitchFamily="34" charset="0"/>
              <a:buChar char="•"/>
            </a:pPr>
            <a:r>
              <a:rPr lang="en-NZ" sz="1100" dirty="0" smtClean="0">
                <a:solidFill>
                  <a:schemeClr val="tx1"/>
                </a:solidFill>
                <a:latin typeface="Arial" panose="020B0604020202020204" pitchFamily="34" charset="0"/>
                <a:cs typeface="Arial" panose="020B0604020202020204" pitchFamily="34" charset="0"/>
              </a:rPr>
              <a:t>Three schools had a 2-digit decrease over the 5-year period, with Computing &amp; Information Technology topping the list (-21.1%), followed by Architecture (-16.1%) and Trades &amp; Services (-11.2%). </a:t>
            </a:r>
          </a:p>
          <a:p>
            <a:pPr marL="342900" indent="-180000">
              <a:spcAft>
                <a:spcPts val="0"/>
              </a:spcAft>
              <a:buFont typeface="Arial" panose="020B0604020202020204" pitchFamily="34" charset="0"/>
              <a:buChar char="•"/>
            </a:pPr>
            <a:r>
              <a:rPr lang="en-NZ" sz="1100" dirty="0" smtClean="0">
                <a:solidFill>
                  <a:schemeClr val="tx1"/>
                </a:solidFill>
                <a:latin typeface="Arial" panose="020B0604020202020204" pitchFamily="34" charset="0"/>
                <a:cs typeface="Arial" panose="020B0604020202020204" pitchFamily="34" charset="0"/>
              </a:rPr>
              <a:t>Of these three schools</a:t>
            </a:r>
            <a:r>
              <a:rPr lang="en-NZ" sz="1100" dirty="0">
                <a:solidFill>
                  <a:schemeClr val="tx1"/>
                </a:solidFill>
                <a:latin typeface="Arial" panose="020B0604020202020204" pitchFamily="34" charset="0"/>
                <a:cs typeface="Arial" panose="020B0604020202020204" pitchFamily="34" charset="0"/>
              </a:rPr>
              <a:t>, Trades &amp; Services and Computing &amp; Information </a:t>
            </a:r>
            <a:r>
              <a:rPr lang="en-NZ" sz="1100" dirty="0" smtClean="0">
                <a:solidFill>
                  <a:schemeClr val="tx1"/>
                </a:solidFill>
                <a:latin typeface="Arial" panose="020B0604020202020204" pitchFamily="34" charset="0"/>
                <a:cs typeface="Arial" panose="020B0604020202020204" pitchFamily="34" charset="0"/>
              </a:rPr>
              <a:t>Technology had a 2-digit decrease in both % GESC and % Qualification Relevant to Employment over the 5-year period. </a:t>
            </a:r>
            <a:endParaRPr lang="en-NZ" sz="10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9812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445058" y="1145058"/>
            <a:ext cx="4534949" cy="1384995"/>
          </a:xfrm>
          <a:prstGeom prst="roundRect">
            <a:avLst>
              <a:gd name="adj" fmla="val 16111"/>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3" name="Title 2"/>
          <p:cNvSpPr>
            <a:spLocks noGrp="1"/>
          </p:cNvSpPr>
          <p:nvPr>
            <p:ph type="title"/>
          </p:nvPr>
        </p:nvSpPr>
        <p:spPr/>
        <p:txBody>
          <a:bodyPr/>
          <a:lstStyle/>
          <a:p>
            <a:r>
              <a:rPr lang="en-NZ" dirty="0" smtClean="0"/>
              <a:t>Graduate Net Promoter Scores</a:t>
            </a:r>
            <a:endParaRPr lang="en-NZ" dirty="0"/>
          </a:p>
        </p:txBody>
      </p:sp>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12</a:t>
            </a:fld>
            <a:endParaRPr lang="en-NZ" altLang="en-US" dirty="0"/>
          </a:p>
        </p:txBody>
      </p:sp>
      <p:sp>
        <p:nvSpPr>
          <p:cNvPr id="10" name="TextBox 9"/>
          <p:cNvSpPr txBox="1"/>
          <p:nvPr/>
        </p:nvSpPr>
        <p:spPr>
          <a:xfrm>
            <a:off x="4576074" y="1185752"/>
            <a:ext cx="4403933" cy="754053"/>
          </a:xfrm>
          <a:prstGeom prst="rect">
            <a:avLst/>
          </a:prstGeom>
          <a:noFill/>
        </p:spPr>
        <p:txBody>
          <a:bodyPr wrap="square" rtlCol="0">
            <a:spAutoFit/>
          </a:bodyPr>
          <a:lstStyle/>
          <a:p>
            <a:r>
              <a:rPr lang="en-NZ" sz="1100" b="1" dirty="0"/>
              <a:t>Would you recommend Unitec? </a:t>
            </a:r>
            <a:endParaRPr lang="en-NZ" sz="1100" b="1" dirty="0" smtClean="0"/>
          </a:p>
          <a:p>
            <a:r>
              <a:rPr lang="en-NZ" sz="1100" dirty="0" smtClean="0"/>
              <a:t>Based </a:t>
            </a:r>
            <a:r>
              <a:rPr lang="en-NZ" sz="1100" dirty="0"/>
              <a:t>on respondents' answers on a scale of 0-10, respondents are categorised as </a:t>
            </a:r>
            <a:r>
              <a:rPr lang="en-NZ" sz="1100" dirty="0">
                <a:solidFill>
                  <a:schemeClr val="tx2">
                    <a:lumMod val="60000"/>
                    <a:lumOff val="40000"/>
                  </a:schemeClr>
                </a:solidFill>
              </a:rPr>
              <a:t>Detractors, Passive or Promoters. </a:t>
            </a:r>
            <a:endParaRPr lang="en-NZ" sz="1100" dirty="0" smtClean="0">
              <a:solidFill>
                <a:schemeClr val="tx2">
                  <a:lumMod val="60000"/>
                  <a:lumOff val="40000"/>
                </a:schemeClr>
              </a:solidFill>
            </a:endParaRPr>
          </a:p>
          <a:p>
            <a:r>
              <a:rPr lang="en-NZ" sz="1000" i="1" dirty="0" smtClean="0"/>
              <a:t>   </a:t>
            </a:r>
            <a:endParaRPr lang="en-NZ" sz="1000" dirty="0"/>
          </a:p>
        </p:txBody>
      </p:sp>
      <p:grpSp>
        <p:nvGrpSpPr>
          <p:cNvPr id="15" name="Group 14"/>
          <p:cNvGrpSpPr/>
          <p:nvPr/>
        </p:nvGrpSpPr>
        <p:grpSpPr>
          <a:xfrm>
            <a:off x="4554577" y="1741493"/>
            <a:ext cx="3562350" cy="731229"/>
            <a:chOff x="397082" y="2375438"/>
            <a:chExt cx="3562350" cy="731229"/>
          </a:xfrm>
        </p:grpSpPr>
        <p:pic>
          <p:nvPicPr>
            <p:cNvPr id="11" name="Picture 10"/>
            <p:cNvPicPr>
              <a:picLocks noChangeAspect="1"/>
            </p:cNvPicPr>
            <p:nvPr/>
          </p:nvPicPr>
          <p:blipFill>
            <a:blip r:embed="rId3"/>
            <a:stretch>
              <a:fillRect/>
            </a:stretch>
          </p:blipFill>
          <p:spPr>
            <a:xfrm>
              <a:off x="397082" y="2725667"/>
              <a:ext cx="3562350" cy="381000"/>
            </a:xfrm>
            <a:prstGeom prst="rect">
              <a:avLst/>
            </a:prstGeom>
          </p:spPr>
        </p:pic>
        <p:pic>
          <p:nvPicPr>
            <p:cNvPr id="12" name="Picture 11"/>
            <p:cNvPicPr>
              <a:picLocks noChangeAspect="1"/>
            </p:cNvPicPr>
            <p:nvPr/>
          </p:nvPicPr>
          <p:blipFill>
            <a:blip r:embed="rId4"/>
            <a:stretch>
              <a:fillRect/>
            </a:stretch>
          </p:blipFill>
          <p:spPr>
            <a:xfrm>
              <a:off x="592345" y="2375438"/>
              <a:ext cx="3171825" cy="352425"/>
            </a:xfrm>
            <a:prstGeom prst="rect">
              <a:avLst/>
            </a:prstGeom>
          </p:spPr>
        </p:pic>
      </p:grpSp>
      <p:sp>
        <p:nvSpPr>
          <p:cNvPr id="14" name="TextBox 13"/>
          <p:cNvSpPr txBox="1"/>
          <p:nvPr/>
        </p:nvSpPr>
        <p:spPr>
          <a:xfrm>
            <a:off x="267140" y="1162232"/>
            <a:ext cx="2301825" cy="1200329"/>
          </a:xfrm>
          <a:prstGeom prst="rect">
            <a:avLst/>
          </a:prstGeom>
          <a:noFill/>
        </p:spPr>
        <p:txBody>
          <a:bodyPr wrap="square" rtlCol="0">
            <a:spAutoFit/>
          </a:bodyPr>
          <a:lstStyle/>
          <a:p>
            <a:r>
              <a:rPr lang="en-NZ" sz="1200" b="1" dirty="0" smtClean="0"/>
              <a:t>Unitec:</a:t>
            </a:r>
            <a:r>
              <a:rPr lang="en-NZ" sz="1200" dirty="0" smtClean="0"/>
              <a:t> In the 2020</a:t>
            </a:r>
            <a:r>
              <a:rPr lang="en-NZ" sz="1200" dirty="0"/>
              <a:t> </a:t>
            </a:r>
            <a:r>
              <a:rPr lang="en-NZ" sz="1200" dirty="0" smtClean="0"/>
              <a:t>wave, nearly half (43%) of the respondents were promoters of Unitec. The NPS score has suffered over the past 3 years but rose to 18 in 2020.</a:t>
            </a:r>
          </a:p>
        </p:txBody>
      </p:sp>
      <p:pic>
        <p:nvPicPr>
          <p:cNvPr id="25" name="Picture 24"/>
          <p:cNvPicPr>
            <a:picLocks noChangeAspect="1"/>
          </p:cNvPicPr>
          <p:nvPr/>
        </p:nvPicPr>
        <p:blipFill>
          <a:blip r:embed="rId5"/>
          <a:stretch>
            <a:fillRect/>
          </a:stretch>
        </p:blipFill>
        <p:spPr>
          <a:xfrm>
            <a:off x="2475592" y="1102255"/>
            <a:ext cx="1947969" cy="1444972"/>
          </a:xfrm>
          <a:prstGeom prst="rect">
            <a:avLst/>
          </a:prstGeom>
        </p:spPr>
      </p:pic>
      <p:sp>
        <p:nvSpPr>
          <p:cNvPr id="26" name="TextBox 25"/>
          <p:cNvSpPr txBox="1"/>
          <p:nvPr/>
        </p:nvSpPr>
        <p:spPr>
          <a:xfrm>
            <a:off x="261469" y="2534627"/>
            <a:ext cx="8449144" cy="646331"/>
          </a:xfrm>
          <a:prstGeom prst="rect">
            <a:avLst/>
          </a:prstGeom>
          <a:noFill/>
        </p:spPr>
        <p:txBody>
          <a:bodyPr wrap="square" rtlCol="0">
            <a:spAutoFit/>
          </a:bodyPr>
          <a:lstStyle/>
          <a:p>
            <a:r>
              <a:rPr lang="en-NZ" sz="1200" b="1" dirty="0" smtClean="0"/>
              <a:t>Top performers</a:t>
            </a:r>
            <a:r>
              <a:rPr lang="en-NZ" sz="1200" dirty="0" smtClean="0"/>
              <a:t>: Bridgepoint got the highest score of 38 despite a drop from 2019 and 2016. Environmental &amp; Animal Sciences saw a healthy increase of 13% from 2019 to become the second top performer. An encouraging trend is seen with seven schools out of 11 getting a 2-digit increase from 2019, topped by Trades &amp; Services with a 34% rise.</a:t>
            </a:r>
          </a:p>
        </p:txBody>
      </p:sp>
      <p:sp>
        <p:nvSpPr>
          <p:cNvPr id="33" name="TextBox 32"/>
          <p:cNvSpPr txBox="1"/>
          <p:nvPr/>
        </p:nvSpPr>
        <p:spPr>
          <a:xfrm>
            <a:off x="261469" y="3091511"/>
            <a:ext cx="8225306" cy="830997"/>
          </a:xfrm>
          <a:prstGeom prst="rect">
            <a:avLst/>
          </a:prstGeom>
          <a:noFill/>
        </p:spPr>
        <p:txBody>
          <a:bodyPr wrap="square" rtlCol="0">
            <a:spAutoFit/>
          </a:bodyPr>
          <a:lstStyle/>
          <a:p>
            <a:r>
              <a:rPr lang="en-NZ" sz="1200" b="1" dirty="0" smtClean="0"/>
              <a:t>Low </a:t>
            </a:r>
            <a:r>
              <a:rPr lang="en-NZ" sz="1200" b="1" dirty="0"/>
              <a:t>performers</a:t>
            </a:r>
            <a:r>
              <a:rPr lang="en-NZ" sz="1200" dirty="0"/>
              <a:t>: Creative Industries is the only school with a negative </a:t>
            </a:r>
            <a:r>
              <a:rPr lang="en-NZ" sz="1200" dirty="0" smtClean="0"/>
              <a:t>score of -6 despite a 2-digit improvement from 2016 and 2019. Architecture scored only 1 and saw a drop of 28% from 2016. Community Studies is the only school with a 2-digit drop over both the 2-year and 5-year periods. While nine schools saw an increase from 2019, six or more than half of the schools saw a drop from 2016. </a:t>
            </a:r>
            <a:endParaRPr lang="en-NZ" sz="1200" dirty="0"/>
          </a:p>
        </p:txBody>
      </p:sp>
      <p:graphicFrame>
        <p:nvGraphicFramePr>
          <p:cNvPr id="35" name="Object 34"/>
          <p:cNvGraphicFramePr>
            <a:graphicFrameLocks noChangeAspect="1"/>
          </p:cNvGraphicFramePr>
          <p:nvPr>
            <p:extLst>
              <p:ext uri="{D42A27DB-BD31-4B8C-83A1-F6EECF244321}">
                <p14:modId xmlns:p14="http://schemas.microsoft.com/office/powerpoint/2010/main" val="33486808"/>
              </p:ext>
            </p:extLst>
          </p:nvPr>
        </p:nvGraphicFramePr>
        <p:xfrm>
          <a:off x="564348" y="3939237"/>
          <a:ext cx="7718425" cy="2582863"/>
        </p:xfrm>
        <a:graphic>
          <a:graphicData uri="http://schemas.openxmlformats.org/presentationml/2006/ole">
            <mc:AlternateContent xmlns:mc="http://schemas.openxmlformats.org/markup-compatibility/2006">
              <mc:Choice xmlns:v="urn:schemas-microsoft-com:vml" Requires="v">
                <p:oleObj spid="_x0000_s1102" name="Worksheet" r:id="rId6" imgW="7719041" imgH="2583296" progId="Excel.Sheet.12">
                  <p:embed/>
                </p:oleObj>
              </mc:Choice>
              <mc:Fallback>
                <p:oleObj name="Worksheet" r:id="rId6" imgW="7719041" imgH="2583296" progId="Excel.Sheet.12">
                  <p:embed/>
                  <p:pic>
                    <p:nvPicPr>
                      <p:cNvPr id="0" name=""/>
                      <p:cNvPicPr/>
                      <p:nvPr/>
                    </p:nvPicPr>
                    <p:blipFill>
                      <a:blip r:embed="rId7"/>
                      <a:stretch>
                        <a:fillRect/>
                      </a:stretch>
                    </p:blipFill>
                    <p:spPr>
                      <a:xfrm>
                        <a:off x="564348" y="3939237"/>
                        <a:ext cx="7718425" cy="2582863"/>
                      </a:xfrm>
                      <a:prstGeom prst="rect">
                        <a:avLst/>
                      </a:prstGeom>
                    </p:spPr>
                  </p:pic>
                </p:oleObj>
              </mc:Fallback>
            </mc:AlternateContent>
          </a:graphicData>
        </a:graphic>
      </p:graphicFrame>
      <p:sp>
        <p:nvSpPr>
          <p:cNvPr id="36" name="TextBox 35"/>
          <p:cNvSpPr txBox="1"/>
          <p:nvPr/>
        </p:nvSpPr>
        <p:spPr>
          <a:xfrm>
            <a:off x="7973182" y="1870432"/>
            <a:ext cx="1150571" cy="646331"/>
          </a:xfrm>
          <a:prstGeom prst="rect">
            <a:avLst/>
          </a:prstGeom>
          <a:noFill/>
        </p:spPr>
        <p:txBody>
          <a:bodyPr wrap="square" rtlCol="0">
            <a:spAutoFit/>
          </a:bodyPr>
          <a:lstStyle/>
          <a:p>
            <a:r>
              <a:rPr lang="en-NZ" sz="900" i="1" dirty="0"/>
              <a:t>0</a:t>
            </a:r>
            <a:r>
              <a:rPr lang="en-NZ" sz="900" i="1" dirty="0" smtClean="0"/>
              <a:t>: </a:t>
            </a:r>
            <a:r>
              <a:rPr lang="en-NZ" sz="900" i="1" dirty="0"/>
              <a:t>Not Likely to Recommend</a:t>
            </a:r>
            <a:endParaRPr lang="en-NZ" sz="900" dirty="0"/>
          </a:p>
          <a:p>
            <a:r>
              <a:rPr lang="en-NZ" sz="900" i="1" dirty="0"/>
              <a:t> </a:t>
            </a:r>
            <a:r>
              <a:rPr lang="en-NZ" sz="900" i="1" dirty="0" smtClean="0"/>
              <a:t>10</a:t>
            </a:r>
            <a:r>
              <a:rPr lang="en-NZ" sz="900" i="1" dirty="0"/>
              <a:t>: Would Highly Recommend</a:t>
            </a:r>
            <a:endParaRPr lang="en-NZ" sz="900" dirty="0"/>
          </a:p>
        </p:txBody>
      </p:sp>
    </p:spTree>
    <p:extLst>
      <p:ext uri="{BB962C8B-B14F-4D97-AF65-F5344CB8AC3E}">
        <p14:creationId xmlns:p14="http://schemas.microsoft.com/office/powerpoint/2010/main" val="1456345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Qualification worth the investment</a:t>
            </a:r>
            <a:endParaRPr lang="en-NZ" dirty="0"/>
          </a:p>
        </p:txBody>
      </p:sp>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13</a:t>
            </a:fld>
            <a:endParaRPr lang="en-NZ" altLang="en-US" dirty="0"/>
          </a:p>
        </p:txBody>
      </p:sp>
      <p:sp>
        <p:nvSpPr>
          <p:cNvPr id="14" name="TextBox 13"/>
          <p:cNvSpPr txBox="1"/>
          <p:nvPr/>
        </p:nvSpPr>
        <p:spPr>
          <a:xfrm>
            <a:off x="3166367" y="988853"/>
            <a:ext cx="4988588" cy="1938992"/>
          </a:xfrm>
          <a:prstGeom prst="rect">
            <a:avLst/>
          </a:prstGeom>
          <a:noFill/>
        </p:spPr>
        <p:txBody>
          <a:bodyPr wrap="square" rtlCol="0">
            <a:spAutoFit/>
          </a:bodyPr>
          <a:lstStyle/>
          <a:p>
            <a:r>
              <a:rPr lang="en-NZ" sz="1200" b="1" dirty="0" smtClean="0"/>
              <a:t>Unitec:</a:t>
            </a:r>
            <a:r>
              <a:rPr lang="en-NZ" sz="1200" dirty="0" smtClean="0"/>
              <a:t> The measure has stayed stable over the past 4 years (the question was added to the survey from 2017).</a:t>
            </a:r>
          </a:p>
          <a:p>
            <a:endParaRPr lang="en-NZ" sz="1200" dirty="0"/>
          </a:p>
          <a:p>
            <a:r>
              <a:rPr lang="en-NZ" sz="1200" b="1" dirty="0" smtClean="0"/>
              <a:t>High performers</a:t>
            </a:r>
            <a:r>
              <a:rPr lang="en-NZ" sz="1200" dirty="0" smtClean="0"/>
              <a:t>:</a:t>
            </a:r>
          </a:p>
          <a:p>
            <a:pPr marL="171450" indent="-171450">
              <a:buFont typeface="Arial" panose="020B0604020202020204" pitchFamily="34" charset="0"/>
              <a:buChar char="•"/>
            </a:pPr>
            <a:r>
              <a:rPr lang="en-NZ" sz="1200" dirty="0" smtClean="0"/>
              <a:t>Five schools saw increases over both the 2-year and 5-year periods, with Creative Industries and Applied Business registering a 2-digit increase over both periods.</a:t>
            </a:r>
          </a:p>
          <a:p>
            <a:pPr marL="171450" indent="-171450">
              <a:buFont typeface="Arial" panose="020B0604020202020204" pitchFamily="34" charset="0"/>
              <a:buChar char="•"/>
            </a:pPr>
            <a:r>
              <a:rPr lang="en-NZ" sz="1200" dirty="0" smtClean="0"/>
              <a:t>Healthcare &amp; Social Practice was the only school that stayed consistently above 70% throughout the 5 years. </a:t>
            </a:r>
          </a:p>
          <a:p>
            <a:pPr marL="171450" indent="-171450">
              <a:buFont typeface="Arial" panose="020B0604020202020204" pitchFamily="34" charset="0"/>
              <a:buChar char="•"/>
            </a:pPr>
            <a:endParaRPr lang="en-NZ" sz="1200" dirty="0" smtClean="0"/>
          </a:p>
        </p:txBody>
      </p:sp>
      <p:sp>
        <p:nvSpPr>
          <p:cNvPr id="33" name="TextBox 32"/>
          <p:cNvSpPr txBox="1"/>
          <p:nvPr/>
        </p:nvSpPr>
        <p:spPr>
          <a:xfrm>
            <a:off x="453380" y="2686385"/>
            <a:ext cx="8225306" cy="1384995"/>
          </a:xfrm>
          <a:prstGeom prst="rect">
            <a:avLst/>
          </a:prstGeom>
          <a:noFill/>
        </p:spPr>
        <p:txBody>
          <a:bodyPr wrap="square" rtlCol="0">
            <a:spAutoFit/>
          </a:bodyPr>
          <a:lstStyle/>
          <a:p>
            <a:r>
              <a:rPr lang="en-NZ" sz="1200" b="1" dirty="0" smtClean="0"/>
              <a:t>Low </a:t>
            </a:r>
            <a:r>
              <a:rPr lang="en-NZ" sz="1200" b="1" dirty="0"/>
              <a:t>performers</a:t>
            </a:r>
            <a:r>
              <a:rPr lang="en-NZ" sz="1200" dirty="0" smtClean="0"/>
              <a:t>: </a:t>
            </a:r>
          </a:p>
          <a:p>
            <a:pPr marL="171450" indent="-171450">
              <a:buFont typeface="Arial" panose="020B0604020202020204" pitchFamily="34" charset="0"/>
              <a:buChar char="•"/>
            </a:pPr>
            <a:r>
              <a:rPr lang="en-NZ" sz="1200" dirty="0" smtClean="0"/>
              <a:t>Computing &amp; Information Technology and Creative Industries have stayed in the low range of 36.8%-58.3% despite an increase over both periods.</a:t>
            </a:r>
          </a:p>
          <a:p>
            <a:pPr marL="171450" indent="-171450">
              <a:buFont typeface="Arial" panose="020B0604020202020204" pitchFamily="34" charset="0"/>
              <a:buChar char="•"/>
            </a:pPr>
            <a:r>
              <a:rPr lang="en-NZ" sz="1200" dirty="0" smtClean="0"/>
              <a:t>Community Studies saw a huge drop of 26.2% from 2019 to 2020. This, combined with a drop of 36% in NPS score over the same period, reflect a concerning negative student perception of qualifications obtained from the school. (The 2020 response rate for the school is the highest of all at 46.4%, suggesting the result is the most representative compared with other schools.)</a:t>
            </a:r>
            <a:endParaRPr lang="en-NZ" sz="1200" dirty="0"/>
          </a:p>
        </p:txBody>
      </p:sp>
      <p:pic>
        <p:nvPicPr>
          <p:cNvPr id="7" name="Picture 6"/>
          <p:cNvPicPr>
            <a:picLocks noChangeAspect="1"/>
          </p:cNvPicPr>
          <p:nvPr/>
        </p:nvPicPr>
        <p:blipFill>
          <a:blip r:embed="rId2"/>
          <a:stretch>
            <a:fillRect/>
          </a:stretch>
        </p:blipFill>
        <p:spPr>
          <a:xfrm>
            <a:off x="1041216" y="1079192"/>
            <a:ext cx="2125151" cy="1607193"/>
          </a:xfrm>
          <a:prstGeom prst="rect">
            <a:avLst/>
          </a:prstGeom>
        </p:spPr>
      </p:pic>
      <p:graphicFrame>
        <p:nvGraphicFramePr>
          <p:cNvPr id="19" name="Table 18"/>
          <p:cNvGraphicFramePr>
            <a:graphicFrameLocks noGrp="1"/>
          </p:cNvGraphicFramePr>
          <p:nvPr>
            <p:extLst>
              <p:ext uri="{D42A27DB-BD31-4B8C-83A1-F6EECF244321}">
                <p14:modId xmlns:p14="http://schemas.microsoft.com/office/powerpoint/2010/main" val="251151117"/>
              </p:ext>
            </p:extLst>
          </p:nvPr>
        </p:nvGraphicFramePr>
        <p:xfrm>
          <a:off x="843729" y="4057912"/>
          <a:ext cx="7444609" cy="2354580"/>
        </p:xfrm>
        <a:graphic>
          <a:graphicData uri="http://schemas.openxmlformats.org/drawingml/2006/table">
            <a:tbl>
              <a:tblPr/>
              <a:tblGrid>
                <a:gridCol w="2528479">
                  <a:extLst>
                    <a:ext uri="{9D8B030D-6E8A-4147-A177-3AD203B41FA5}">
                      <a16:colId xmlns:a16="http://schemas.microsoft.com/office/drawing/2014/main" val="113600951"/>
                    </a:ext>
                  </a:extLst>
                </a:gridCol>
                <a:gridCol w="819355">
                  <a:extLst>
                    <a:ext uri="{9D8B030D-6E8A-4147-A177-3AD203B41FA5}">
                      <a16:colId xmlns:a16="http://schemas.microsoft.com/office/drawing/2014/main" val="4232197877"/>
                    </a:ext>
                  </a:extLst>
                </a:gridCol>
                <a:gridCol w="819355">
                  <a:extLst>
                    <a:ext uri="{9D8B030D-6E8A-4147-A177-3AD203B41FA5}">
                      <a16:colId xmlns:a16="http://schemas.microsoft.com/office/drawing/2014/main" val="3225536943"/>
                    </a:ext>
                  </a:extLst>
                </a:gridCol>
                <a:gridCol w="819355">
                  <a:extLst>
                    <a:ext uri="{9D8B030D-6E8A-4147-A177-3AD203B41FA5}">
                      <a16:colId xmlns:a16="http://schemas.microsoft.com/office/drawing/2014/main" val="1435943892"/>
                    </a:ext>
                  </a:extLst>
                </a:gridCol>
                <a:gridCol w="819355">
                  <a:extLst>
                    <a:ext uri="{9D8B030D-6E8A-4147-A177-3AD203B41FA5}">
                      <a16:colId xmlns:a16="http://schemas.microsoft.com/office/drawing/2014/main" val="3370110484"/>
                    </a:ext>
                  </a:extLst>
                </a:gridCol>
                <a:gridCol w="819355">
                  <a:extLst>
                    <a:ext uri="{9D8B030D-6E8A-4147-A177-3AD203B41FA5}">
                      <a16:colId xmlns:a16="http://schemas.microsoft.com/office/drawing/2014/main" val="2495991078"/>
                    </a:ext>
                  </a:extLst>
                </a:gridCol>
                <a:gridCol w="819355">
                  <a:extLst>
                    <a:ext uri="{9D8B030D-6E8A-4147-A177-3AD203B41FA5}">
                      <a16:colId xmlns:a16="http://schemas.microsoft.com/office/drawing/2014/main" val="2047040622"/>
                    </a:ext>
                  </a:extLst>
                </a:gridCol>
              </a:tblGrid>
              <a:tr h="335594">
                <a:tc>
                  <a:txBody>
                    <a:bodyPr/>
                    <a:lstStyle/>
                    <a:p>
                      <a:pPr algn="l" fontAlgn="b"/>
                      <a:r>
                        <a:rPr lang="en-NZ" sz="1100" b="1" i="0" u="none" strike="noStrike" dirty="0">
                          <a:solidFill>
                            <a:srgbClr val="FFFFFF"/>
                          </a:solidFill>
                          <a:effectLst/>
                          <a:latin typeface="Calibri" panose="020F0502020204030204" pitchFamily="34" charset="0"/>
                        </a:rPr>
                        <a:t>School </a:t>
                      </a:r>
                    </a:p>
                  </a:txBody>
                  <a:tcPr marL="72000" marR="72000" marT="762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dirty="0">
                          <a:solidFill>
                            <a:srgbClr val="FFFFFF"/>
                          </a:solidFill>
                          <a:effectLst/>
                          <a:latin typeface="Calibri" panose="020F0502020204030204" pitchFamily="34" charset="0"/>
                        </a:rPr>
                        <a:t>2017</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dirty="0">
                          <a:solidFill>
                            <a:srgbClr val="FFFFFF"/>
                          </a:solidFill>
                          <a:effectLst/>
                          <a:latin typeface="Calibri" panose="020F0502020204030204" pitchFamily="34" charset="0"/>
                        </a:rPr>
                        <a:t>2018</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dirty="0">
                          <a:solidFill>
                            <a:srgbClr val="FFFFFF"/>
                          </a:solidFill>
                          <a:effectLst/>
                          <a:latin typeface="Calibri" panose="020F0502020204030204" pitchFamily="34" charset="0"/>
                        </a:rPr>
                        <a:t>2019</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dirty="0">
                          <a:solidFill>
                            <a:srgbClr val="FFFFFF"/>
                          </a:solidFill>
                          <a:effectLst/>
                          <a:latin typeface="Calibri" panose="020F0502020204030204" pitchFamily="34" charset="0"/>
                        </a:rPr>
                        <a:t>2020</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dirty="0" smtClean="0">
                          <a:solidFill>
                            <a:srgbClr val="FFFFFF"/>
                          </a:solidFill>
                          <a:effectLst/>
                          <a:latin typeface="Calibri" panose="020F0502020204030204" pitchFamily="34" charset="0"/>
                        </a:rPr>
                        <a:t>2019-2020 </a:t>
                      </a:r>
                      <a:r>
                        <a:rPr lang="en-NZ" sz="1100" b="1" i="0" u="none" strike="noStrike" dirty="0">
                          <a:solidFill>
                            <a:srgbClr val="FFFFFF"/>
                          </a:solidFill>
                          <a:effectLst/>
                          <a:latin typeface="Calibri" panose="020F0502020204030204" pitchFamily="34" charset="0"/>
                        </a:rPr>
                        <a:t>variance</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dirty="0" smtClean="0">
                          <a:solidFill>
                            <a:srgbClr val="FFFFFF"/>
                          </a:solidFill>
                          <a:effectLst/>
                          <a:latin typeface="Calibri" panose="020F0502020204030204" pitchFamily="34" charset="0"/>
                        </a:rPr>
                        <a:t>2017-2020 </a:t>
                      </a:r>
                      <a:r>
                        <a:rPr lang="en-NZ" sz="1100" b="1" i="0" u="none" strike="noStrike" dirty="0">
                          <a:solidFill>
                            <a:srgbClr val="FFFFFF"/>
                          </a:solidFill>
                          <a:effectLst/>
                          <a:latin typeface="Calibri" panose="020F0502020204030204" pitchFamily="34" charset="0"/>
                        </a:rPr>
                        <a:t>variance</a:t>
                      </a:r>
                    </a:p>
                  </a:txBody>
                  <a:tcPr marL="72000" marR="72000" marT="762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5295D2"/>
                    </a:solidFill>
                  </a:tcPr>
                </a:tc>
                <a:extLst>
                  <a:ext uri="{0D108BD9-81ED-4DB2-BD59-A6C34878D82A}">
                    <a16:rowId xmlns:a16="http://schemas.microsoft.com/office/drawing/2014/main" val="2309506184"/>
                  </a:ext>
                </a:extLst>
              </a:tr>
              <a:tr h="182880">
                <a:tc>
                  <a:txBody>
                    <a:bodyPr/>
                    <a:lstStyle/>
                    <a:p>
                      <a:pPr algn="l" fontAlgn="b"/>
                      <a:r>
                        <a:rPr lang="en-NZ" sz="1100" b="0" i="0" u="none" strike="noStrike">
                          <a:solidFill>
                            <a:srgbClr val="000000"/>
                          </a:solidFill>
                          <a:effectLst/>
                          <a:latin typeface="Calibri" panose="020F0502020204030204" pitchFamily="34" charset="0"/>
                        </a:rPr>
                        <a:t>Applied Business</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NZ" sz="1100" b="0" i="0" u="none" strike="noStrike" dirty="0">
                          <a:solidFill>
                            <a:srgbClr val="000000"/>
                          </a:solidFill>
                          <a:effectLst/>
                          <a:latin typeface="Calibri" panose="020F0502020204030204" pitchFamily="34" charset="0"/>
                        </a:rPr>
                        <a:t>55.5%</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57.3%</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51.9%</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67.2%</a:t>
                      </a:r>
                    </a:p>
                  </a:txBody>
                  <a:tcPr marL="72000" marR="72000" marT="6350" marB="0" anchor="b">
                    <a:lnL>
                      <a:noFill/>
                    </a:lnL>
                    <a:lnR>
                      <a:noFill/>
                    </a:lnR>
                    <a:lnT>
                      <a:noFill/>
                    </a:lnT>
                    <a:lnB>
                      <a:noFill/>
                    </a:lnB>
                  </a:tcPr>
                </a:tc>
                <a:tc>
                  <a:txBody>
                    <a:bodyPr/>
                    <a:lstStyle/>
                    <a:p>
                      <a:pPr algn="r" fontAlgn="b"/>
                      <a:r>
                        <a:rPr lang="en-NZ" sz="1100" b="0" i="0" u="none" strike="noStrike" dirty="0">
                          <a:solidFill>
                            <a:srgbClr val="000000"/>
                          </a:solidFill>
                          <a:effectLst/>
                          <a:latin typeface="Calibri" panose="020F0502020204030204" pitchFamily="34" charset="0"/>
                        </a:rPr>
                        <a:t>15.3%</a:t>
                      </a:r>
                    </a:p>
                  </a:txBody>
                  <a:tcPr marL="72000" marR="72000" marT="6350" marB="0" anchor="b">
                    <a:lnL>
                      <a:noFill/>
                    </a:lnL>
                    <a:lnR>
                      <a:noFill/>
                    </a:lnR>
                    <a:lnT>
                      <a:noFill/>
                    </a:lnT>
                    <a:lnB>
                      <a:noFill/>
                    </a:lnB>
                  </a:tcPr>
                </a:tc>
                <a:tc>
                  <a:txBody>
                    <a:bodyPr/>
                    <a:lstStyle/>
                    <a:p>
                      <a:pPr algn="r" fontAlgn="b"/>
                      <a:r>
                        <a:rPr lang="en-NZ" sz="1100" b="0" i="0" u="none" strike="noStrike" dirty="0">
                          <a:solidFill>
                            <a:srgbClr val="000000"/>
                          </a:solidFill>
                          <a:effectLst/>
                          <a:latin typeface="Calibri" panose="020F0502020204030204" pitchFamily="34" charset="0"/>
                        </a:rPr>
                        <a:t>11.7%</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673897133"/>
                  </a:ext>
                </a:extLst>
              </a:tr>
              <a:tr h="182880">
                <a:tc>
                  <a:txBody>
                    <a:bodyPr/>
                    <a:lstStyle/>
                    <a:p>
                      <a:pPr algn="l" fontAlgn="b"/>
                      <a:r>
                        <a:rPr lang="en-NZ" sz="1100" b="0" i="0" u="none" strike="noStrike">
                          <a:solidFill>
                            <a:srgbClr val="000000"/>
                          </a:solidFill>
                          <a:effectLst/>
                          <a:latin typeface="Calibri" panose="020F0502020204030204" pitchFamily="34" charset="0"/>
                        </a:rPr>
                        <a:t>Architecture</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NZ" sz="1100" b="0" i="0" u="none" strike="noStrike" dirty="0">
                          <a:solidFill>
                            <a:srgbClr val="000000"/>
                          </a:solidFill>
                          <a:effectLst/>
                          <a:latin typeface="Calibri" panose="020F0502020204030204" pitchFamily="34" charset="0"/>
                        </a:rPr>
                        <a:t>63.6%</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59.4%</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67.9%</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56.8%</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FF0000"/>
                          </a:solidFill>
                          <a:effectLst/>
                          <a:latin typeface="Calibri" panose="020F0502020204030204" pitchFamily="34" charset="0"/>
                        </a:rPr>
                        <a:t>-11.1%</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dirty="0">
                          <a:solidFill>
                            <a:srgbClr val="FF0000"/>
                          </a:solidFill>
                          <a:effectLst/>
                          <a:latin typeface="Calibri" panose="020F0502020204030204" pitchFamily="34" charset="0"/>
                        </a:rPr>
                        <a:t>-6.8%</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650708462"/>
                  </a:ext>
                </a:extLst>
              </a:tr>
              <a:tr h="182880">
                <a:tc>
                  <a:txBody>
                    <a:bodyPr/>
                    <a:lstStyle/>
                    <a:p>
                      <a:pPr algn="l" fontAlgn="b"/>
                      <a:r>
                        <a:rPr lang="en-NZ" sz="1100" b="0" i="0" u="none" strike="noStrike">
                          <a:solidFill>
                            <a:srgbClr val="000000"/>
                          </a:solidFill>
                          <a:effectLst/>
                          <a:latin typeface="Calibri" panose="020F0502020204030204" pitchFamily="34" charset="0"/>
                        </a:rPr>
                        <a:t>Bridgepoint</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74.1%</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54.8%</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61.3%</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67.2%</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5.9%</a:t>
                      </a:r>
                    </a:p>
                  </a:txBody>
                  <a:tcPr marL="72000" marR="72000" marT="6350" marB="0" anchor="b">
                    <a:lnL>
                      <a:noFill/>
                    </a:lnL>
                    <a:lnR>
                      <a:noFill/>
                    </a:lnR>
                    <a:lnT>
                      <a:noFill/>
                    </a:lnT>
                    <a:lnB>
                      <a:noFill/>
                    </a:lnB>
                  </a:tcPr>
                </a:tc>
                <a:tc>
                  <a:txBody>
                    <a:bodyPr/>
                    <a:lstStyle/>
                    <a:p>
                      <a:pPr algn="r" fontAlgn="b"/>
                      <a:r>
                        <a:rPr lang="en-NZ" sz="1100" b="0" i="0" u="none" strike="noStrike" dirty="0">
                          <a:solidFill>
                            <a:srgbClr val="FF0000"/>
                          </a:solidFill>
                          <a:effectLst/>
                          <a:latin typeface="Calibri" panose="020F0502020204030204" pitchFamily="34" charset="0"/>
                        </a:rPr>
                        <a:t>-6.9%</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914024060"/>
                  </a:ext>
                </a:extLst>
              </a:tr>
              <a:tr h="182880">
                <a:tc>
                  <a:txBody>
                    <a:bodyPr/>
                    <a:lstStyle/>
                    <a:p>
                      <a:pPr algn="l" fontAlgn="b"/>
                      <a:r>
                        <a:rPr lang="en-NZ" sz="1100" b="0" i="0" u="none" strike="noStrike">
                          <a:solidFill>
                            <a:srgbClr val="000000"/>
                          </a:solidFill>
                          <a:effectLst/>
                          <a:latin typeface="Calibri" panose="020F0502020204030204" pitchFamily="34" charset="0"/>
                        </a:rPr>
                        <a:t>Building Construction</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59.5%</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60.0%</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59.7%</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58.7%</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FF0000"/>
                          </a:solidFill>
                          <a:effectLst/>
                          <a:latin typeface="Calibri" panose="020F0502020204030204" pitchFamily="34" charset="0"/>
                        </a:rPr>
                        <a:t>-1.0%</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dirty="0">
                          <a:solidFill>
                            <a:srgbClr val="FF0000"/>
                          </a:solidFill>
                          <a:effectLst/>
                          <a:latin typeface="Calibri" panose="020F0502020204030204" pitchFamily="34" charset="0"/>
                        </a:rPr>
                        <a:t>-0.8%</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252195225"/>
                  </a:ext>
                </a:extLst>
              </a:tr>
              <a:tr h="182880">
                <a:tc>
                  <a:txBody>
                    <a:bodyPr/>
                    <a:lstStyle/>
                    <a:p>
                      <a:pPr algn="l" fontAlgn="b"/>
                      <a:r>
                        <a:rPr lang="en-NZ" sz="1100" b="0" i="0" u="none" strike="noStrike">
                          <a:solidFill>
                            <a:srgbClr val="000000"/>
                          </a:solidFill>
                          <a:effectLst/>
                          <a:latin typeface="Calibri" panose="020F0502020204030204" pitchFamily="34" charset="0"/>
                        </a:rPr>
                        <a:t>Community Studies</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63.3%</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67.4%</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90.0%</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63.8%</a:t>
                      </a:r>
                    </a:p>
                  </a:txBody>
                  <a:tcPr marL="72000" marR="72000" marT="6350" marB="0" anchor="b">
                    <a:lnL>
                      <a:noFill/>
                    </a:lnL>
                    <a:lnR>
                      <a:noFill/>
                    </a:lnR>
                    <a:lnT>
                      <a:noFill/>
                    </a:lnT>
                    <a:lnB>
                      <a:noFill/>
                    </a:lnB>
                  </a:tcPr>
                </a:tc>
                <a:tc>
                  <a:txBody>
                    <a:bodyPr/>
                    <a:lstStyle/>
                    <a:p>
                      <a:pPr algn="r" fontAlgn="b"/>
                      <a:r>
                        <a:rPr lang="en-NZ" sz="1100" b="0" i="0" u="none" strike="noStrike">
                          <a:solidFill>
                            <a:srgbClr val="FF0000"/>
                          </a:solidFill>
                          <a:effectLst/>
                          <a:latin typeface="Calibri" panose="020F0502020204030204" pitchFamily="34" charset="0"/>
                        </a:rPr>
                        <a:t>-26.2%</a:t>
                      </a:r>
                    </a:p>
                  </a:txBody>
                  <a:tcPr marL="72000" marR="72000" marT="6350" marB="0" anchor="b">
                    <a:lnL>
                      <a:noFill/>
                    </a:lnL>
                    <a:lnR>
                      <a:noFill/>
                    </a:lnR>
                    <a:lnT>
                      <a:noFill/>
                    </a:lnT>
                    <a:lnB>
                      <a:noFill/>
                    </a:lnB>
                  </a:tcPr>
                </a:tc>
                <a:tc>
                  <a:txBody>
                    <a:bodyPr/>
                    <a:lstStyle/>
                    <a:p>
                      <a:pPr algn="r" fontAlgn="b"/>
                      <a:r>
                        <a:rPr lang="en-NZ" sz="1100" b="0" i="0" u="none" strike="noStrike" dirty="0">
                          <a:solidFill>
                            <a:srgbClr val="000000"/>
                          </a:solidFill>
                          <a:effectLst/>
                          <a:latin typeface="Calibri" panose="020F0502020204030204" pitchFamily="34" charset="0"/>
                        </a:rPr>
                        <a:t>0.5%</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109186150"/>
                  </a:ext>
                </a:extLst>
              </a:tr>
              <a:tr h="182880">
                <a:tc>
                  <a:txBody>
                    <a:bodyPr/>
                    <a:lstStyle/>
                    <a:p>
                      <a:pPr algn="l" fontAlgn="b"/>
                      <a:r>
                        <a:rPr lang="en-NZ" sz="1100" b="0" i="0" u="none" strike="noStrike">
                          <a:solidFill>
                            <a:srgbClr val="000000"/>
                          </a:solidFill>
                          <a:effectLst/>
                          <a:latin typeface="Calibri" panose="020F0502020204030204" pitchFamily="34" charset="0"/>
                        </a:rPr>
                        <a:t>Computing &amp; Information Technology</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44.0%</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47.0%</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45.9%</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54.4%</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8.5%</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dirty="0">
                          <a:solidFill>
                            <a:srgbClr val="000000"/>
                          </a:solidFill>
                          <a:effectLst/>
                          <a:latin typeface="Calibri" panose="020F0502020204030204" pitchFamily="34" charset="0"/>
                        </a:rPr>
                        <a:t>10.4%</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2708718229"/>
                  </a:ext>
                </a:extLst>
              </a:tr>
              <a:tr h="182880">
                <a:tc>
                  <a:txBody>
                    <a:bodyPr/>
                    <a:lstStyle/>
                    <a:p>
                      <a:pPr algn="l" fontAlgn="b"/>
                      <a:r>
                        <a:rPr lang="en-NZ" sz="1100" b="0" i="0" u="none" strike="noStrike">
                          <a:solidFill>
                            <a:srgbClr val="000000"/>
                          </a:solidFill>
                          <a:effectLst/>
                          <a:latin typeface="Calibri" panose="020F0502020204030204" pitchFamily="34" charset="0"/>
                        </a:rPr>
                        <a:t>Creative Industries</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48.2%</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36.8%</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45.5%</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58.3%</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12.8%</a:t>
                      </a:r>
                    </a:p>
                  </a:txBody>
                  <a:tcPr marL="72000" marR="72000" marT="6350" marB="0" anchor="b">
                    <a:lnL>
                      <a:noFill/>
                    </a:lnL>
                    <a:lnR>
                      <a:noFill/>
                    </a:lnR>
                    <a:lnT>
                      <a:noFill/>
                    </a:lnT>
                    <a:lnB>
                      <a:noFill/>
                    </a:lnB>
                  </a:tcPr>
                </a:tc>
                <a:tc>
                  <a:txBody>
                    <a:bodyPr/>
                    <a:lstStyle/>
                    <a:p>
                      <a:pPr algn="r" fontAlgn="b"/>
                      <a:r>
                        <a:rPr lang="en-NZ" sz="1100" b="0" i="0" u="none" strike="noStrike" dirty="0">
                          <a:solidFill>
                            <a:srgbClr val="000000"/>
                          </a:solidFill>
                          <a:effectLst/>
                          <a:latin typeface="Calibri" panose="020F0502020204030204" pitchFamily="34" charset="0"/>
                        </a:rPr>
                        <a:t>10.1%</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729944174"/>
                  </a:ext>
                </a:extLst>
              </a:tr>
              <a:tr h="182880">
                <a:tc>
                  <a:txBody>
                    <a:bodyPr/>
                    <a:lstStyle/>
                    <a:p>
                      <a:pPr algn="l" fontAlgn="b"/>
                      <a:r>
                        <a:rPr lang="en-NZ" sz="1100" b="0" i="0" u="none" strike="noStrike">
                          <a:solidFill>
                            <a:srgbClr val="000000"/>
                          </a:solidFill>
                          <a:effectLst/>
                          <a:latin typeface="Calibri" panose="020F0502020204030204" pitchFamily="34" charset="0"/>
                        </a:rPr>
                        <a:t>Engineering &amp; Applied Technology</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73.5%</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65.6%</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71.6%</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65.6%</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FF0000"/>
                          </a:solidFill>
                          <a:effectLst/>
                          <a:latin typeface="Calibri" panose="020F0502020204030204" pitchFamily="34" charset="0"/>
                        </a:rPr>
                        <a:t>-6.0%</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dirty="0">
                          <a:solidFill>
                            <a:srgbClr val="FF0000"/>
                          </a:solidFill>
                          <a:effectLst/>
                          <a:latin typeface="Calibri" panose="020F0502020204030204" pitchFamily="34" charset="0"/>
                        </a:rPr>
                        <a:t>-7.9%</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3761066063"/>
                  </a:ext>
                </a:extLst>
              </a:tr>
              <a:tr h="182880">
                <a:tc>
                  <a:txBody>
                    <a:bodyPr/>
                    <a:lstStyle/>
                    <a:p>
                      <a:pPr algn="l" fontAlgn="b"/>
                      <a:r>
                        <a:rPr lang="en-NZ" sz="1100" b="0" i="0" u="none" strike="noStrike">
                          <a:solidFill>
                            <a:srgbClr val="000000"/>
                          </a:solidFill>
                          <a:effectLst/>
                          <a:latin typeface="Calibri" panose="020F0502020204030204" pitchFamily="34" charset="0"/>
                        </a:rPr>
                        <a:t>Environmental &amp; Animal Sciences</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69.6%</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63.6%</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64.8%</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70.5%</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5.7%</a:t>
                      </a:r>
                    </a:p>
                  </a:txBody>
                  <a:tcPr marL="72000" marR="72000" marT="6350" marB="0" anchor="b">
                    <a:lnL>
                      <a:noFill/>
                    </a:lnL>
                    <a:lnR>
                      <a:noFill/>
                    </a:lnR>
                    <a:lnT>
                      <a:noFill/>
                    </a:lnT>
                    <a:lnB>
                      <a:noFill/>
                    </a:lnB>
                  </a:tcPr>
                </a:tc>
                <a:tc>
                  <a:txBody>
                    <a:bodyPr/>
                    <a:lstStyle/>
                    <a:p>
                      <a:pPr algn="r" fontAlgn="b"/>
                      <a:r>
                        <a:rPr lang="en-NZ" sz="1100" b="0" i="0" u="none" strike="noStrike" dirty="0">
                          <a:solidFill>
                            <a:srgbClr val="000000"/>
                          </a:solidFill>
                          <a:effectLst/>
                          <a:latin typeface="Calibri" panose="020F0502020204030204" pitchFamily="34" charset="0"/>
                        </a:rPr>
                        <a:t>0.9%</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475405725"/>
                  </a:ext>
                </a:extLst>
              </a:tr>
              <a:tr h="182880">
                <a:tc>
                  <a:txBody>
                    <a:bodyPr/>
                    <a:lstStyle/>
                    <a:p>
                      <a:pPr algn="l" fontAlgn="b"/>
                      <a:r>
                        <a:rPr lang="en-NZ" sz="1100" b="0" i="0" u="none" strike="noStrike">
                          <a:solidFill>
                            <a:srgbClr val="000000"/>
                          </a:solidFill>
                          <a:effectLst/>
                          <a:latin typeface="Calibri" panose="020F0502020204030204" pitchFamily="34" charset="0"/>
                        </a:rPr>
                        <a:t>Healthcare &amp; Social Practice</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70.1%</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78.9%</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76.3%</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70.6%</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FF0000"/>
                          </a:solidFill>
                          <a:effectLst/>
                          <a:latin typeface="Calibri" panose="020F0502020204030204" pitchFamily="34" charset="0"/>
                        </a:rPr>
                        <a:t>-5.7%</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dirty="0">
                          <a:solidFill>
                            <a:srgbClr val="000000"/>
                          </a:solidFill>
                          <a:effectLst/>
                          <a:latin typeface="Calibri" panose="020F0502020204030204" pitchFamily="34" charset="0"/>
                        </a:rPr>
                        <a:t>0.5%</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4040731050"/>
                  </a:ext>
                </a:extLst>
              </a:tr>
              <a:tr h="182880">
                <a:tc>
                  <a:txBody>
                    <a:bodyPr/>
                    <a:lstStyle/>
                    <a:p>
                      <a:pPr algn="l" fontAlgn="b"/>
                      <a:r>
                        <a:rPr lang="en-NZ" sz="1100" b="0" i="0" u="none" strike="noStrike" dirty="0">
                          <a:solidFill>
                            <a:srgbClr val="000000"/>
                          </a:solidFill>
                          <a:effectLst/>
                          <a:latin typeface="Calibri" panose="020F0502020204030204" pitchFamily="34" charset="0"/>
                        </a:rPr>
                        <a:t>Trades &amp; Services</a:t>
                      </a:r>
                    </a:p>
                  </a:txBody>
                  <a:tcPr marL="72000" marR="72000" marT="762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63.6%</a:t>
                      </a:r>
                    </a:p>
                  </a:txBody>
                  <a:tcPr marL="72000" marR="7200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66.7%</a:t>
                      </a:r>
                    </a:p>
                  </a:txBody>
                  <a:tcPr marL="72000" marR="7200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50.0%</a:t>
                      </a:r>
                    </a:p>
                  </a:txBody>
                  <a:tcPr marL="72000" marR="7200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66.7%</a:t>
                      </a:r>
                    </a:p>
                  </a:txBody>
                  <a:tcPr marL="72000" marR="7200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16.7%</a:t>
                      </a:r>
                    </a:p>
                  </a:txBody>
                  <a:tcPr marL="72000" marR="7200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3.1%</a:t>
                      </a:r>
                    </a:p>
                  </a:txBody>
                  <a:tcPr marL="72000" marR="72000" marT="635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2075129"/>
                  </a:ext>
                </a:extLst>
              </a:tr>
            </a:tbl>
          </a:graphicData>
        </a:graphic>
      </p:graphicFrame>
    </p:spTree>
    <p:extLst>
      <p:ext uri="{BB962C8B-B14F-4D97-AF65-F5344CB8AC3E}">
        <p14:creationId xmlns:p14="http://schemas.microsoft.com/office/powerpoint/2010/main" val="1468497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6796" y="422539"/>
            <a:ext cx="3759692" cy="508928"/>
          </a:xfrm>
        </p:spPr>
        <p:txBody>
          <a:bodyPr/>
          <a:lstStyle/>
          <a:p>
            <a:r>
              <a:rPr lang="en-NZ" dirty="0" smtClean="0"/>
              <a:t>Learning experiences</a:t>
            </a:r>
            <a:endParaRPr lang="en-NZ" dirty="0"/>
          </a:p>
        </p:txBody>
      </p:sp>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14</a:t>
            </a:fld>
            <a:endParaRPr lang="en-NZ" altLang="en-US" dirty="0"/>
          </a:p>
        </p:txBody>
      </p:sp>
      <p:sp>
        <p:nvSpPr>
          <p:cNvPr id="13" name="TextBox 12"/>
          <p:cNvSpPr txBox="1"/>
          <p:nvPr/>
        </p:nvSpPr>
        <p:spPr>
          <a:xfrm>
            <a:off x="421127" y="3693484"/>
            <a:ext cx="4294188" cy="3016210"/>
          </a:xfrm>
          <a:prstGeom prst="rect">
            <a:avLst/>
          </a:prstGeom>
          <a:noFill/>
        </p:spPr>
        <p:txBody>
          <a:bodyPr wrap="square" rtlCol="0">
            <a:spAutoFit/>
          </a:bodyPr>
          <a:lstStyle/>
          <a:p>
            <a:pPr lvl="0"/>
            <a:r>
              <a:rPr lang="en-NZ" sz="1000" b="1" dirty="0" smtClean="0">
                <a:solidFill>
                  <a:prstClr val="black"/>
                </a:solidFill>
                <a:cs typeface="Arial" panose="020B0604020202020204" pitchFamily="34" charset="0"/>
              </a:rPr>
              <a:t>5-year trend at the institute level</a:t>
            </a:r>
          </a:p>
          <a:p>
            <a:pPr marL="171450" lvl="0" indent="-171450">
              <a:buFont typeface="Arial" panose="020B0604020202020204" pitchFamily="34" charset="0"/>
              <a:buChar char="•"/>
            </a:pPr>
            <a:r>
              <a:rPr lang="en-NZ" sz="1000" dirty="0" smtClean="0">
                <a:solidFill>
                  <a:prstClr val="black"/>
                </a:solidFill>
                <a:cs typeface="Arial" panose="020B0604020202020204" pitchFamily="34" charset="0"/>
              </a:rPr>
              <a:t>Of the three measures, Unitec had the highest rating consistently in Learning needs met over 5 years, in the range of 86..4% to 88.2%.</a:t>
            </a:r>
          </a:p>
          <a:p>
            <a:pPr marL="171450" lvl="0" indent="-171450">
              <a:buFont typeface="Arial" panose="020B0604020202020204" pitchFamily="34" charset="0"/>
              <a:buChar char="•"/>
            </a:pPr>
            <a:r>
              <a:rPr lang="en-NZ" sz="1000" dirty="0" smtClean="0">
                <a:solidFill>
                  <a:prstClr val="black"/>
                </a:solidFill>
                <a:cs typeface="Arial" panose="020B0604020202020204" pitchFamily="34" charset="0"/>
              </a:rPr>
              <a:t>Learning needs met and Effective teaching both follow the same pattern over the years with its highest in 2016 and lowest in 2018.</a:t>
            </a:r>
          </a:p>
          <a:p>
            <a:pPr marL="171450" lvl="0" indent="-171450">
              <a:buFont typeface="Arial" panose="020B0604020202020204" pitchFamily="34" charset="0"/>
              <a:buChar char="•"/>
            </a:pPr>
            <a:r>
              <a:rPr lang="en-NZ" sz="1000" dirty="0" smtClean="0">
                <a:solidFill>
                  <a:prstClr val="black"/>
                </a:solidFill>
                <a:cs typeface="Arial" panose="020B0604020202020204" pitchFamily="34" charset="0"/>
              </a:rPr>
              <a:t>Feeling supported consistently lagged behind the other 2 measures and the gap between Learning needs met and Feeling supported is at its widest at 6.9% in 2020.</a:t>
            </a:r>
          </a:p>
          <a:p>
            <a:pPr lvl="0"/>
            <a:r>
              <a:rPr lang="en-NZ" sz="1000" b="1" dirty="0" smtClean="0">
                <a:solidFill>
                  <a:prstClr val="black"/>
                </a:solidFill>
                <a:cs typeface="Arial" panose="020B0604020202020204" pitchFamily="34" charset="0"/>
              </a:rPr>
              <a:t>2020 results at the school level</a:t>
            </a:r>
          </a:p>
          <a:p>
            <a:pPr marL="171450" lvl="0" indent="-171450">
              <a:buFont typeface="Arial" panose="020B0604020202020204" pitchFamily="34" charset="0"/>
              <a:buChar char="•"/>
            </a:pPr>
            <a:r>
              <a:rPr lang="en-NZ" sz="1000" b="1" dirty="0" smtClean="0">
                <a:solidFill>
                  <a:prstClr val="black"/>
                </a:solidFill>
                <a:cs typeface="Arial" panose="020B0604020202020204" pitchFamily="34" charset="0"/>
              </a:rPr>
              <a:t>Top performers: </a:t>
            </a:r>
            <a:r>
              <a:rPr lang="en-NZ" sz="1000" dirty="0" smtClean="0">
                <a:solidFill>
                  <a:prstClr val="black"/>
                </a:solidFill>
                <a:cs typeface="Arial" panose="020B0604020202020204" pitchFamily="34" charset="0"/>
              </a:rPr>
              <a:t>In 2020, Environmental &amp; Animal Science topped the list in Effective teaching and Learning needs met. The school, together with Community Studies, achieved a 90%+ rate in all three measures.</a:t>
            </a:r>
          </a:p>
          <a:p>
            <a:pPr marL="171450" lvl="0" indent="-171450">
              <a:buFont typeface="Arial" panose="020B0604020202020204" pitchFamily="34" charset="0"/>
              <a:buChar char="•"/>
            </a:pPr>
            <a:r>
              <a:rPr lang="en-NZ" sz="1000" dirty="0" smtClean="0">
                <a:solidFill>
                  <a:prstClr val="black"/>
                </a:solidFill>
                <a:cs typeface="Arial" panose="020B0604020202020204" pitchFamily="34" charset="0"/>
              </a:rPr>
              <a:t>Healthcare &amp; Social Practice was the only other school that had a 90%+ rate in one of the measures (Learning needs met).</a:t>
            </a:r>
          </a:p>
          <a:p>
            <a:pPr marL="171450" lvl="0" indent="-171450">
              <a:buFont typeface="Arial" panose="020B0604020202020204" pitchFamily="34" charset="0"/>
              <a:buChar char="•"/>
            </a:pPr>
            <a:r>
              <a:rPr lang="en-NZ" sz="1000" b="1" dirty="0">
                <a:solidFill>
                  <a:prstClr val="black"/>
                </a:solidFill>
                <a:cs typeface="Arial" panose="020B0604020202020204" pitchFamily="34" charset="0"/>
              </a:rPr>
              <a:t>Low performers</a:t>
            </a:r>
            <a:r>
              <a:rPr lang="en-NZ" sz="1000" dirty="0" smtClean="0">
                <a:solidFill>
                  <a:prstClr val="black"/>
                </a:solidFill>
                <a:cs typeface="Arial" panose="020B0604020202020204" pitchFamily="34" charset="0"/>
              </a:rPr>
              <a:t>: Building Construction had the lowest rate in Effective Teaching (73.7%) and Feeling supported (71.1%). </a:t>
            </a:r>
          </a:p>
          <a:p>
            <a:pPr marL="171450" lvl="0" indent="-171450">
              <a:buFont typeface="Arial" panose="020B0604020202020204" pitchFamily="34" charset="0"/>
              <a:buChar char="•"/>
            </a:pPr>
            <a:r>
              <a:rPr lang="en-NZ" sz="1000" dirty="0" smtClean="0">
                <a:solidFill>
                  <a:prstClr val="black"/>
                </a:solidFill>
                <a:cs typeface="Arial" panose="020B0604020202020204" pitchFamily="34" charset="0"/>
              </a:rPr>
              <a:t>Creative Industries, Trades &amp; Services and Architecture are mostly at the bottom of the list in all three measures.</a:t>
            </a:r>
            <a:endParaRPr lang="en-NZ" sz="1000" dirty="0"/>
          </a:p>
        </p:txBody>
      </p:sp>
      <p:pic>
        <p:nvPicPr>
          <p:cNvPr id="2" name="Picture 1"/>
          <p:cNvPicPr>
            <a:picLocks noChangeAspect="1"/>
          </p:cNvPicPr>
          <p:nvPr/>
        </p:nvPicPr>
        <p:blipFill>
          <a:blip r:embed="rId2"/>
          <a:stretch>
            <a:fillRect/>
          </a:stretch>
        </p:blipFill>
        <p:spPr>
          <a:xfrm>
            <a:off x="539301" y="1108056"/>
            <a:ext cx="4377187" cy="2514203"/>
          </a:xfrm>
          <a:prstGeom prst="rect">
            <a:avLst/>
          </a:prstGeom>
        </p:spPr>
      </p:pic>
      <p:pic>
        <p:nvPicPr>
          <p:cNvPr id="14" name="Picture 13"/>
          <p:cNvPicPr>
            <a:picLocks noChangeAspect="1"/>
          </p:cNvPicPr>
          <p:nvPr/>
        </p:nvPicPr>
        <p:blipFill>
          <a:blip r:embed="rId3"/>
          <a:stretch>
            <a:fillRect/>
          </a:stretch>
        </p:blipFill>
        <p:spPr>
          <a:xfrm>
            <a:off x="5092907" y="655814"/>
            <a:ext cx="3534517" cy="2027795"/>
          </a:xfrm>
          <a:prstGeom prst="rect">
            <a:avLst/>
          </a:prstGeom>
        </p:spPr>
      </p:pic>
      <p:pic>
        <p:nvPicPr>
          <p:cNvPr id="15" name="Picture 14"/>
          <p:cNvPicPr>
            <a:picLocks noChangeAspect="1"/>
          </p:cNvPicPr>
          <p:nvPr/>
        </p:nvPicPr>
        <p:blipFill>
          <a:blip r:embed="rId4"/>
          <a:stretch>
            <a:fillRect/>
          </a:stretch>
        </p:blipFill>
        <p:spPr>
          <a:xfrm>
            <a:off x="5125237" y="2621539"/>
            <a:ext cx="3502187" cy="1991440"/>
          </a:xfrm>
          <a:prstGeom prst="rect">
            <a:avLst/>
          </a:prstGeom>
        </p:spPr>
      </p:pic>
      <p:pic>
        <p:nvPicPr>
          <p:cNvPr id="16" name="Picture 15"/>
          <p:cNvPicPr>
            <a:picLocks noChangeAspect="1"/>
          </p:cNvPicPr>
          <p:nvPr/>
        </p:nvPicPr>
        <p:blipFill>
          <a:blip r:embed="rId5"/>
          <a:stretch>
            <a:fillRect/>
          </a:stretch>
        </p:blipFill>
        <p:spPr>
          <a:xfrm>
            <a:off x="5156555" y="4546851"/>
            <a:ext cx="3460910" cy="2008955"/>
          </a:xfrm>
          <a:prstGeom prst="rect">
            <a:avLst/>
          </a:prstGeom>
        </p:spPr>
      </p:pic>
      <p:sp>
        <p:nvSpPr>
          <p:cNvPr id="17" name="Title 2"/>
          <p:cNvSpPr txBox="1">
            <a:spLocks/>
          </p:cNvSpPr>
          <p:nvPr/>
        </p:nvSpPr>
        <p:spPr bwMode="auto">
          <a:xfrm>
            <a:off x="5125237" y="361172"/>
            <a:ext cx="3794125" cy="35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sz="1000" b="1" dirty="0" smtClean="0"/>
              <a:t>2020 Graduate survey - Learning experiences </a:t>
            </a:r>
            <a:endParaRPr lang="en-NZ" sz="1000" b="1" dirty="0"/>
          </a:p>
        </p:txBody>
      </p:sp>
    </p:spTree>
    <p:extLst>
      <p:ext uri="{BB962C8B-B14F-4D97-AF65-F5344CB8AC3E}">
        <p14:creationId xmlns:p14="http://schemas.microsoft.com/office/powerpoint/2010/main" val="2251058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6796" y="463236"/>
            <a:ext cx="3759692" cy="508928"/>
          </a:xfrm>
        </p:spPr>
        <p:txBody>
          <a:bodyPr/>
          <a:lstStyle/>
          <a:p>
            <a:r>
              <a:rPr lang="en-NZ" dirty="0" smtClean="0"/>
              <a:t>Job-related measures</a:t>
            </a:r>
            <a:endParaRPr lang="en-NZ" dirty="0"/>
          </a:p>
        </p:txBody>
      </p:sp>
      <p:sp>
        <p:nvSpPr>
          <p:cNvPr id="4" name="Footer Placeholder 3"/>
          <p:cNvSpPr>
            <a:spLocks noGrp="1"/>
          </p:cNvSpPr>
          <p:nvPr>
            <p:ph type="ftr" sz="quarter" idx="11"/>
          </p:nvPr>
        </p:nvSpPr>
        <p:spPr>
          <a:xfrm>
            <a:off x="5010165" y="6555806"/>
            <a:ext cx="3794125" cy="230187"/>
          </a:xfrm>
        </p:spPr>
        <p:txBody>
          <a:bodyPr/>
          <a:lstStyle/>
          <a:p>
            <a:pPr>
              <a:defRPr/>
            </a:pPr>
            <a:r>
              <a:rPr lang="en-NZ" dirty="0" smtClean="0"/>
              <a:t>&gt;&gt;Te Korowai </a:t>
            </a:r>
            <a:r>
              <a:rPr lang="en-NZ" dirty="0" err="1" smtClean="0"/>
              <a:t>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15</a:t>
            </a:fld>
            <a:endParaRPr lang="en-NZ" altLang="en-US" dirty="0"/>
          </a:p>
        </p:txBody>
      </p:sp>
      <p:sp>
        <p:nvSpPr>
          <p:cNvPr id="13" name="TextBox 12"/>
          <p:cNvSpPr txBox="1"/>
          <p:nvPr/>
        </p:nvSpPr>
        <p:spPr>
          <a:xfrm>
            <a:off x="214686" y="3693484"/>
            <a:ext cx="4673260" cy="3016210"/>
          </a:xfrm>
          <a:prstGeom prst="rect">
            <a:avLst/>
          </a:prstGeom>
          <a:noFill/>
        </p:spPr>
        <p:txBody>
          <a:bodyPr wrap="square" rtlCol="0">
            <a:spAutoFit/>
          </a:bodyPr>
          <a:lstStyle/>
          <a:p>
            <a:pPr lvl="0"/>
            <a:r>
              <a:rPr lang="en-NZ" sz="1000" b="1" dirty="0" smtClean="0">
                <a:solidFill>
                  <a:prstClr val="black"/>
                </a:solidFill>
                <a:cs typeface="Arial" panose="020B0604020202020204" pitchFamily="34" charset="0"/>
              </a:rPr>
              <a:t>5-year trend at institute level </a:t>
            </a:r>
            <a:r>
              <a:rPr lang="en-NZ" sz="1000" dirty="0" smtClean="0">
                <a:solidFill>
                  <a:prstClr val="black"/>
                </a:solidFill>
                <a:cs typeface="Arial" panose="020B0604020202020204" pitchFamily="34" charset="0"/>
              </a:rPr>
              <a:t>(graph above)</a:t>
            </a:r>
          </a:p>
          <a:p>
            <a:pPr marL="171450" lvl="0" indent="-171450">
              <a:buFont typeface="Arial" panose="020B0604020202020204" pitchFamily="34" charset="0"/>
              <a:buChar char="•"/>
            </a:pPr>
            <a:r>
              <a:rPr lang="en-NZ" sz="1000" dirty="0" smtClean="0">
                <a:solidFill>
                  <a:prstClr val="black"/>
                </a:solidFill>
                <a:cs typeface="Arial" panose="020B0604020202020204" pitchFamily="34" charset="0"/>
              </a:rPr>
              <a:t>The two measures show the same pattern in time as seen in the graph and further validated by the correlation statistics (at 0.83 on the next slide).</a:t>
            </a:r>
          </a:p>
          <a:p>
            <a:pPr marL="171450" lvl="0" indent="-171450">
              <a:buFont typeface="Arial" panose="020B0604020202020204" pitchFamily="34" charset="0"/>
              <a:buChar char="•"/>
            </a:pPr>
            <a:r>
              <a:rPr lang="en-NZ" sz="1000" dirty="0" smtClean="0">
                <a:solidFill>
                  <a:prstClr val="black"/>
                </a:solidFill>
                <a:cs typeface="Arial" panose="020B0604020202020204" pitchFamily="34" charset="0"/>
              </a:rPr>
              <a:t>% Qualification Relevant to Employment consistently stayed above % Qualification met job requirements in the range of 8.1% to 11.9% over the past 5 years, suggesting that there is a consistent gap between relevant knowledge and practical work skills. This may be due to 1) insufficient alignment with real industry needs or 2) respondents working in a field not relevant to their qualifications</a:t>
            </a:r>
            <a:r>
              <a:rPr lang="en-NZ" sz="1000" dirty="0">
                <a:solidFill>
                  <a:prstClr val="black"/>
                </a:solidFill>
                <a:cs typeface="Arial" panose="020B0604020202020204" pitchFamily="34" charset="0"/>
              </a:rPr>
              <a:t> </a:t>
            </a:r>
            <a:r>
              <a:rPr lang="en-NZ" sz="1000" dirty="0" smtClean="0">
                <a:solidFill>
                  <a:prstClr val="black"/>
                </a:solidFill>
                <a:cs typeface="Arial" panose="020B0604020202020204" pitchFamily="34" charset="0"/>
              </a:rPr>
              <a:t>(and so giving a low rating to % Qualification met job requirements).</a:t>
            </a:r>
          </a:p>
          <a:p>
            <a:pPr lvl="0"/>
            <a:endParaRPr lang="en-NZ" sz="1000" dirty="0" smtClean="0">
              <a:solidFill>
                <a:prstClr val="black"/>
              </a:solidFill>
              <a:cs typeface="Arial" panose="020B0604020202020204" pitchFamily="34" charset="0"/>
            </a:endParaRPr>
          </a:p>
          <a:p>
            <a:pPr lvl="0"/>
            <a:r>
              <a:rPr lang="en-NZ" sz="1000" b="1" dirty="0" smtClean="0">
                <a:solidFill>
                  <a:prstClr val="black"/>
                </a:solidFill>
                <a:cs typeface="Arial" panose="020B0604020202020204" pitchFamily="34" charset="0"/>
              </a:rPr>
              <a:t>2020 results at school level </a:t>
            </a:r>
            <a:r>
              <a:rPr lang="en-NZ" sz="1000" dirty="0" smtClean="0">
                <a:solidFill>
                  <a:prstClr val="black"/>
                </a:solidFill>
                <a:cs typeface="Arial" panose="020B0604020202020204" pitchFamily="34" charset="0"/>
              </a:rPr>
              <a:t>(3 graphs to the right)</a:t>
            </a:r>
          </a:p>
          <a:p>
            <a:pPr marL="171450" lvl="0" indent="-171450">
              <a:buFont typeface="Arial" panose="020B0604020202020204" pitchFamily="34" charset="0"/>
              <a:buChar char="•"/>
            </a:pPr>
            <a:r>
              <a:rPr lang="en-NZ" sz="1000" b="1" dirty="0" smtClean="0">
                <a:solidFill>
                  <a:prstClr val="black"/>
                </a:solidFill>
                <a:cs typeface="Arial" panose="020B0604020202020204" pitchFamily="34" charset="0"/>
              </a:rPr>
              <a:t>Top performer: </a:t>
            </a:r>
            <a:r>
              <a:rPr lang="en-NZ" sz="1000" dirty="0" smtClean="0">
                <a:solidFill>
                  <a:prstClr val="black"/>
                </a:solidFill>
                <a:cs typeface="Arial" panose="020B0604020202020204" pitchFamily="34" charset="0"/>
              </a:rPr>
              <a:t>In 2020, Healthcare &amp; Social Practice was well above other schools in both measures.</a:t>
            </a:r>
          </a:p>
          <a:p>
            <a:pPr marL="171450" indent="-171450">
              <a:buFont typeface="Arial" panose="020B0604020202020204" pitchFamily="34" charset="0"/>
              <a:buChar char="•"/>
            </a:pPr>
            <a:r>
              <a:rPr lang="en-NZ" sz="1000" b="1" dirty="0">
                <a:solidFill>
                  <a:prstClr val="black"/>
                </a:solidFill>
                <a:cs typeface="Arial" panose="020B0604020202020204" pitchFamily="34" charset="0"/>
              </a:rPr>
              <a:t>Greatest gap between the 2 measures</a:t>
            </a:r>
            <a:r>
              <a:rPr lang="en-NZ" sz="1000" dirty="0">
                <a:solidFill>
                  <a:prstClr val="black"/>
                </a:solidFill>
                <a:cs typeface="Arial" panose="020B0604020202020204" pitchFamily="34" charset="0"/>
              </a:rPr>
              <a:t>: Building Construction exhibited the largest gap of 20.4% followed by Architecture at 16.7%, </a:t>
            </a:r>
            <a:endParaRPr lang="en-NZ" sz="1000" dirty="0" smtClean="0">
              <a:solidFill>
                <a:prstClr val="black"/>
              </a:solidFill>
              <a:cs typeface="Arial" panose="020B0604020202020204" pitchFamily="34" charset="0"/>
            </a:endParaRPr>
          </a:p>
          <a:p>
            <a:pPr marL="171450" lvl="0" indent="-171450">
              <a:buFont typeface="Arial" panose="020B0604020202020204" pitchFamily="34" charset="0"/>
              <a:buChar char="•"/>
            </a:pPr>
            <a:r>
              <a:rPr lang="en-NZ" sz="1000" b="1" dirty="0" smtClean="0">
                <a:solidFill>
                  <a:prstClr val="black"/>
                </a:solidFill>
                <a:cs typeface="Arial" panose="020B0604020202020204" pitchFamily="34" charset="0"/>
              </a:rPr>
              <a:t>For those who work in a qualification relevant field, </a:t>
            </a:r>
            <a:r>
              <a:rPr lang="en-NZ" sz="1000" dirty="0" smtClean="0">
                <a:solidFill>
                  <a:prstClr val="black"/>
                </a:solidFill>
                <a:cs typeface="Arial" panose="020B0604020202020204" pitchFamily="34" charset="0"/>
              </a:rPr>
              <a:t>Architecture was the school that least prepared students well for their relevant jobs (65.7%), followed by Building Construction (77.1%).   </a:t>
            </a:r>
          </a:p>
        </p:txBody>
      </p:sp>
      <p:sp>
        <p:nvSpPr>
          <p:cNvPr id="17" name="Title 2"/>
          <p:cNvSpPr txBox="1">
            <a:spLocks/>
          </p:cNvSpPr>
          <p:nvPr/>
        </p:nvSpPr>
        <p:spPr bwMode="auto">
          <a:xfrm>
            <a:off x="5018072" y="352154"/>
            <a:ext cx="3794125" cy="35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sz="1000" b="1" dirty="0" smtClean="0"/>
              <a:t>2020 Graduate survey – Job-related measures</a:t>
            </a:r>
            <a:endParaRPr lang="en-NZ" sz="1000" b="1" dirty="0"/>
          </a:p>
        </p:txBody>
      </p:sp>
      <p:pic>
        <p:nvPicPr>
          <p:cNvPr id="8" name="Picture 7"/>
          <p:cNvPicPr>
            <a:picLocks noChangeAspect="1"/>
          </p:cNvPicPr>
          <p:nvPr/>
        </p:nvPicPr>
        <p:blipFill>
          <a:blip r:embed="rId2"/>
          <a:stretch>
            <a:fillRect/>
          </a:stretch>
        </p:blipFill>
        <p:spPr>
          <a:xfrm>
            <a:off x="861123" y="993126"/>
            <a:ext cx="4026823" cy="2624133"/>
          </a:xfrm>
          <a:prstGeom prst="rect">
            <a:avLst/>
          </a:prstGeom>
        </p:spPr>
      </p:pic>
      <p:pic>
        <p:nvPicPr>
          <p:cNvPr id="2" name="Picture 1"/>
          <p:cNvPicPr>
            <a:picLocks noChangeAspect="1"/>
          </p:cNvPicPr>
          <p:nvPr/>
        </p:nvPicPr>
        <p:blipFill>
          <a:blip r:embed="rId3"/>
          <a:stretch>
            <a:fillRect/>
          </a:stretch>
        </p:blipFill>
        <p:spPr>
          <a:xfrm>
            <a:off x="4953009" y="630202"/>
            <a:ext cx="3822667" cy="2004855"/>
          </a:xfrm>
          <a:prstGeom prst="rect">
            <a:avLst/>
          </a:prstGeom>
        </p:spPr>
      </p:pic>
      <p:pic>
        <p:nvPicPr>
          <p:cNvPr id="6" name="Picture 5"/>
          <p:cNvPicPr>
            <a:picLocks noChangeAspect="1"/>
          </p:cNvPicPr>
          <p:nvPr/>
        </p:nvPicPr>
        <p:blipFill>
          <a:blip r:embed="rId4"/>
          <a:stretch>
            <a:fillRect/>
          </a:stretch>
        </p:blipFill>
        <p:spPr>
          <a:xfrm>
            <a:off x="4952928" y="2588068"/>
            <a:ext cx="3820315" cy="2006689"/>
          </a:xfrm>
          <a:prstGeom prst="rect">
            <a:avLst/>
          </a:prstGeom>
        </p:spPr>
      </p:pic>
      <p:pic>
        <p:nvPicPr>
          <p:cNvPr id="9" name="Picture 8"/>
          <p:cNvPicPr>
            <a:picLocks noChangeAspect="1"/>
          </p:cNvPicPr>
          <p:nvPr/>
        </p:nvPicPr>
        <p:blipFill>
          <a:blip r:embed="rId5"/>
          <a:stretch>
            <a:fillRect/>
          </a:stretch>
        </p:blipFill>
        <p:spPr>
          <a:xfrm>
            <a:off x="4969992" y="4546169"/>
            <a:ext cx="3834298" cy="2051686"/>
          </a:xfrm>
          <a:prstGeom prst="rect">
            <a:avLst/>
          </a:prstGeom>
        </p:spPr>
      </p:pic>
    </p:spTree>
    <p:extLst>
      <p:ext uri="{BB962C8B-B14F-4D97-AF65-F5344CB8AC3E}">
        <p14:creationId xmlns:p14="http://schemas.microsoft.com/office/powerpoint/2010/main" val="2603321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62542" y="255943"/>
            <a:ext cx="3212313" cy="693450"/>
          </a:xfrm>
        </p:spPr>
        <p:txBody>
          <a:bodyPr/>
          <a:lstStyle/>
          <a:p>
            <a:r>
              <a:rPr lang="en-NZ" dirty="0" smtClean="0"/>
              <a:t>Correlation clusters</a:t>
            </a:r>
            <a:endParaRPr lang="en-NZ" sz="1800" dirty="0"/>
          </a:p>
        </p:txBody>
      </p:sp>
      <p:sp>
        <p:nvSpPr>
          <p:cNvPr id="4" name="Footer Placeholder 3"/>
          <p:cNvSpPr>
            <a:spLocks noGrp="1"/>
          </p:cNvSpPr>
          <p:nvPr>
            <p:ph type="ftr" sz="quarter" idx="11"/>
          </p:nvPr>
        </p:nvSpPr>
        <p:spPr/>
        <p:txBody>
          <a:bodyPr/>
          <a:lstStyle/>
          <a:p>
            <a:pPr>
              <a:defRPr/>
            </a:pPr>
            <a:r>
              <a:rPr lang="en-NZ" dirty="0" smtClean="0"/>
              <a:t>&gt;&gt;Te Korowai </a:t>
            </a:r>
            <a:r>
              <a:rPr lang="en-NZ" dirty="0" err="1" smtClean="0"/>
              <a:t>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16</a:t>
            </a:fld>
            <a:endParaRPr lang="en-NZ" altLang="en-US" dirty="0"/>
          </a:p>
        </p:txBody>
      </p:sp>
      <p:grpSp>
        <p:nvGrpSpPr>
          <p:cNvPr id="10" name="Group 9"/>
          <p:cNvGrpSpPr/>
          <p:nvPr/>
        </p:nvGrpSpPr>
        <p:grpSpPr>
          <a:xfrm>
            <a:off x="51776" y="1090005"/>
            <a:ext cx="4535117" cy="5132558"/>
            <a:chOff x="511887" y="1149220"/>
            <a:chExt cx="4535117" cy="5132558"/>
          </a:xfrm>
        </p:grpSpPr>
        <p:pic>
          <p:nvPicPr>
            <p:cNvPr id="7" name="Picture 6"/>
            <p:cNvPicPr>
              <a:picLocks noChangeAspect="1"/>
            </p:cNvPicPr>
            <p:nvPr/>
          </p:nvPicPr>
          <p:blipFill>
            <a:blip r:embed="rId2"/>
            <a:stretch>
              <a:fillRect/>
            </a:stretch>
          </p:blipFill>
          <p:spPr>
            <a:xfrm>
              <a:off x="511887" y="1149220"/>
              <a:ext cx="4535117" cy="5132558"/>
            </a:xfrm>
            <a:prstGeom prst="rect">
              <a:avLst/>
            </a:prstGeom>
          </p:spPr>
        </p:pic>
        <p:sp>
          <p:nvSpPr>
            <p:cNvPr id="6" name="TextBox 5"/>
            <p:cNvSpPr txBox="1"/>
            <p:nvPr/>
          </p:nvSpPr>
          <p:spPr>
            <a:xfrm>
              <a:off x="3019426" y="1570428"/>
              <a:ext cx="523874" cy="292388"/>
            </a:xfrm>
            <a:prstGeom prst="rect">
              <a:avLst/>
            </a:prstGeom>
            <a:noFill/>
          </p:spPr>
          <p:txBody>
            <a:bodyPr wrap="square" rtlCol="0">
              <a:spAutoFit/>
            </a:bodyPr>
            <a:lstStyle/>
            <a:p>
              <a:r>
                <a:rPr lang="en-NZ" sz="1300" b="1" dirty="0" smtClean="0">
                  <a:solidFill>
                    <a:srgbClr val="FF0000"/>
                  </a:solidFill>
                </a:rPr>
                <a:t>0.83</a:t>
              </a:r>
              <a:endParaRPr lang="en-NZ" sz="1300" b="1" dirty="0">
                <a:solidFill>
                  <a:srgbClr val="FF0000"/>
                </a:solidFill>
              </a:endParaRPr>
            </a:p>
          </p:txBody>
        </p:sp>
        <p:sp>
          <p:nvSpPr>
            <p:cNvPr id="8" name="TextBox 7"/>
            <p:cNvSpPr txBox="1"/>
            <p:nvPr/>
          </p:nvSpPr>
          <p:spPr>
            <a:xfrm>
              <a:off x="2762252" y="5186980"/>
              <a:ext cx="433386" cy="292388"/>
            </a:xfrm>
            <a:prstGeom prst="rect">
              <a:avLst/>
            </a:prstGeom>
            <a:noFill/>
          </p:spPr>
          <p:txBody>
            <a:bodyPr wrap="square" rtlCol="0">
              <a:spAutoFit/>
            </a:bodyPr>
            <a:lstStyle/>
            <a:p>
              <a:r>
                <a:rPr lang="en-NZ" sz="1300" b="1" dirty="0" smtClean="0">
                  <a:solidFill>
                    <a:srgbClr val="FF0000"/>
                  </a:solidFill>
                </a:rPr>
                <a:t>0.8</a:t>
              </a:r>
              <a:endParaRPr lang="en-NZ" sz="1300" b="1" dirty="0">
                <a:solidFill>
                  <a:srgbClr val="FF0000"/>
                </a:solidFill>
              </a:endParaRPr>
            </a:p>
          </p:txBody>
        </p:sp>
        <p:sp>
          <p:nvSpPr>
            <p:cNvPr id="9" name="TextBox 8"/>
            <p:cNvSpPr txBox="1"/>
            <p:nvPr/>
          </p:nvSpPr>
          <p:spPr>
            <a:xfrm>
              <a:off x="2295527" y="2151453"/>
              <a:ext cx="542923" cy="276999"/>
            </a:xfrm>
            <a:prstGeom prst="rect">
              <a:avLst/>
            </a:prstGeom>
            <a:noFill/>
          </p:spPr>
          <p:txBody>
            <a:bodyPr wrap="square" rtlCol="0">
              <a:spAutoFit/>
            </a:bodyPr>
            <a:lstStyle/>
            <a:p>
              <a:r>
                <a:rPr lang="en-NZ" sz="1200" dirty="0" smtClean="0">
                  <a:solidFill>
                    <a:srgbClr val="00B0F0"/>
                  </a:solidFill>
                </a:rPr>
                <a:t>0.78</a:t>
              </a:r>
              <a:endParaRPr lang="en-NZ" sz="1200" dirty="0">
                <a:solidFill>
                  <a:srgbClr val="00B0F0"/>
                </a:solidFill>
              </a:endParaRPr>
            </a:p>
          </p:txBody>
        </p:sp>
        <p:sp>
          <p:nvSpPr>
            <p:cNvPr id="11" name="TextBox 10"/>
            <p:cNvSpPr txBox="1"/>
            <p:nvPr/>
          </p:nvSpPr>
          <p:spPr>
            <a:xfrm>
              <a:off x="3638552" y="5045856"/>
              <a:ext cx="542923" cy="276999"/>
            </a:xfrm>
            <a:prstGeom prst="rect">
              <a:avLst/>
            </a:prstGeom>
            <a:noFill/>
          </p:spPr>
          <p:txBody>
            <a:bodyPr wrap="square" rtlCol="0">
              <a:spAutoFit/>
            </a:bodyPr>
            <a:lstStyle/>
            <a:p>
              <a:r>
                <a:rPr lang="en-NZ" sz="1200" dirty="0" smtClean="0">
                  <a:solidFill>
                    <a:srgbClr val="00B0F0"/>
                  </a:solidFill>
                </a:rPr>
                <a:t>0.78</a:t>
              </a:r>
              <a:endParaRPr lang="en-NZ" sz="1200" dirty="0">
                <a:solidFill>
                  <a:srgbClr val="00B0F0"/>
                </a:solidFill>
              </a:endParaRPr>
            </a:p>
          </p:txBody>
        </p:sp>
        <p:sp>
          <p:nvSpPr>
            <p:cNvPr id="12" name="TextBox 11"/>
            <p:cNvSpPr txBox="1"/>
            <p:nvPr/>
          </p:nvSpPr>
          <p:spPr>
            <a:xfrm>
              <a:off x="3609977" y="5433202"/>
              <a:ext cx="542923" cy="276999"/>
            </a:xfrm>
            <a:prstGeom prst="rect">
              <a:avLst/>
            </a:prstGeom>
            <a:noFill/>
          </p:spPr>
          <p:txBody>
            <a:bodyPr wrap="square" rtlCol="0">
              <a:spAutoFit/>
            </a:bodyPr>
            <a:lstStyle/>
            <a:p>
              <a:r>
                <a:rPr lang="en-NZ" sz="1200" dirty="0" smtClean="0">
                  <a:solidFill>
                    <a:srgbClr val="6EA92D"/>
                  </a:solidFill>
                </a:rPr>
                <a:t>0.65</a:t>
              </a:r>
              <a:endParaRPr lang="en-NZ" sz="1200" dirty="0">
                <a:solidFill>
                  <a:srgbClr val="6EA92D"/>
                </a:solidFill>
              </a:endParaRPr>
            </a:p>
          </p:txBody>
        </p:sp>
        <p:sp>
          <p:nvSpPr>
            <p:cNvPr id="13" name="TextBox 12"/>
            <p:cNvSpPr txBox="1"/>
            <p:nvPr/>
          </p:nvSpPr>
          <p:spPr>
            <a:xfrm>
              <a:off x="1876428" y="2799450"/>
              <a:ext cx="533398" cy="461665"/>
            </a:xfrm>
            <a:prstGeom prst="rect">
              <a:avLst/>
            </a:prstGeom>
            <a:noFill/>
          </p:spPr>
          <p:txBody>
            <a:bodyPr wrap="square" rtlCol="0">
              <a:spAutoFit/>
            </a:bodyPr>
            <a:lstStyle/>
            <a:p>
              <a:r>
                <a:rPr lang="en-NZ" sz="1200" dirty="0" smtClean="0">
                  <a:solidFill>
                    <a:srgbClr val="00B0F0"/>
                  </a:solidFill>
                </a:rPr>
                <a:t>0.75</a:t>
              </a:r>
            </a:p>
            <a:p>
              <a:endParaRPr lang="en-NZ" sz="1200" dirty="0">
                <a:solidFill>
                  <a:srgbClr val="00B0F0"/>
                </a:solidFill>
              </a:endParaRPr>
            </a:p>
          </p:txBody>
        </p:sp>
        <p:sp>
          <p:nvSpPr>
            <p:cNvPr id="15" name="TextBox 14"/>
            <p:cNvSpPr txBox="1"/>
            <p:nvPr/>
          </p:nvSpPr>
          <p:spPr>
            <a:xfrm>
              <a:off x="4276729" y="5248536"/>
              <a:ext cx="533398" cy="461665"/>
            </a:xfrm>
            <a:prstGeom prst="rect">
              <a:avLst/>
            </a:prstGeom>
            <a:noFill/>
          </p:spPr>
          <p:txBody>
            <a:bodyPr wrap="square" rtlCol="0">
              <a:spAutoFit/>
            </a:bodyPr>
            <a:lstStyle/>
            <a:p>
              <a:r>
                <a:rPr lang="en-NZ" sz="1200" dirty="0" smtClean="0">
                  <a:solidFill>
                    <a:srgbClr val="00B0F0"/>
                  </a:solidFill>
                </a:rPr>
                <a:t>0.75</a:t>
              </a:r>
            </a:p>
            <a:p>
              <a:endParaRPr lang="en-NZ" sz="1200" dirty="0">
                <a:solidFill>
                  <a:srgbClr val="00B0F0"/>
                </a:solidFill>
              </a:endParaRPr>
            </a:p>
          </p:txBody>
        </p:sp>
        <p:sp>
          <p:nvSpPr>
            <p:cNvPr id="16" name="TextBox 15"/>
            <p:cNvSpPr txBox="1"/>
            <p:nvPr/>
          </p:nvSpPr>
          <p:spPr>
            <a:xfrm>
              <a:off x="1504952" y="3804427"/>
              <a:ext cx="542923" cy="276999"/>
            </a:xfrm>
            <a:prstGeom prst="rect">
              <a:avLst/>
            </a:prstGeom>
            <a:noFill/>
          </p:spPr>
          <p:txBody>
            <a:bodyPr wrap="square" rtlCol="0">
              <a:spAutoFit/>
            </a:bodyPr>
            <a:lstStyle/>
            <a:p>
              <a:r>
                <a:rPr lang="en-NZ" sz="1200" dirty="0" smtClean="0">
                  <a:solidFill>
                    <a:srgbClr val="6EA92D"/>
                  </a:solidFill>
                </a:rPr>
                <a:t>0.61</a:t>
              </a:r>
              <a:endParaRPr lang="en-NZ" sz="1200" dirty="0">
                <a:solidFill>
                  <a:srgbClr val="6EA92D"/>
                </a:solidFill>
              </a:endParaRPr>
            </a:p>
          </p:txBody>
        </p:sp>
        <p:sp>
          <p:nvSpPr>
            <p:cNvPr id="17" name="TextBox 16"/>
            <p:cNvSpPr txBox="1"/>
            <p:nvPr/>
          </p:nvSpPr>
          <p:spPr>
            <a:xfrm>
              <a:off x="2047874" y="4544989"/>
              <a:ext cx="542923" cy="276999"/>
            </a:xfrm>
            <a:prstGeom prst="rect">
              <a:avLst/>
            </a:prstGeom>
            <a:noFill/>
          </p:spPr>
          <p:txBody>
            <a:bodyPr wrap="square" rtlCol="0">
              <a:spAutoFit/>
            </a:bodyPr>
            <a:lstStyle/>
            <a:p>
              <a:r>
                <a:rPr lang="en-NZ" sz="1200" dirty="0" smtClean="0">
                  <a:solidFill>
                    <a:srgbClr val="6EA92D"/>
                  </a:solidFill>
                </a:rPr>
                <a:t>0.62</a:t>
              </a:r>
              <a:endParaRPr lang="en-NZ" sz="1200" dirty="0">
                <a:solidFill>
                  <a:srgbClr val="6EA92D"/>
                </a:solidFill>
              </a:endParaRPr>
            </a:p>
          </p:txBody>
        </p:sp>
        <p:sp>
          <p:nvSpPr>
            <p:cNvPr id="18" name="TextBox 17"/>
            <p:cNvSpPr txBox="1"/>
            <p:nvPr/>
          </p:nvSpPr>
          <p:spPr>
            <a:xfrm>
              <a:off x="2521837" y="2611292"/>
              <a:ext cx="1531830" cy="369332"/>
            </a:xfrm>
            <a:prstGeom prst="rect">
              <a:avLst/>
            </a:prstGeom>
            <a:noFill/>
          </p:spPr>
          <p:txBody>
            <a:bodyPr wrap="square" rtlCol="0">
              <a:spAutoFit/>
            </a:bodyPr>
            <a:lstStyle/>
            <a:p>
              <a:pPr lvl="0"/>
              <a:r>
                <a:rPr lang="en-NZ" b="1" dirty="0" smtClean="0">
                  <a:solidFill>
                    <a:srgbClr val="FF0000"/>
                  </a:solidFill>
                  <a:cs typeface="Arial" panose="020B0604020202020204" pitchFamily="34" charset="0"/>
                </a:rPr>
                <a:t>Cluster 1</a:t>
              </a:r>
            </a:p>
          </p:txBody>
        </p:sp>
      </p:grpSp>
      <p:sp>
        <p:nvSpPr>
          <p:cNvPr id="20" name="TextBox 19"/>
          <p:cNvSpPr txBox="1"/>
          <p:nvPr/>
        </p:nvSpPr>
        <p:spPr>
          <a:xfrm>
            <a:off x="2702704" y="4568243"/>
            <a:ext cx="2549476" cy="369332"/>
          </a:xfrm>
          <a:prstGeom prst="rect">
            <a:avLst/>
          </a:prstGeom>
          <a:noFill/>
        </p:spPr>
        <p:txBody>
          <a:bodyPr wrap="square" rtlCol="0">
            <a:spAutoFit/>
          </a:bodyPr>
          <a:lstStyle/>
          <a:p>
            <a:pPr lvl="0"/>
            <a:r>
              <a:rPr lang="en-NZ" b="1" dirty="0" smtClean="0">
                <a:solidFill>
                  <a:srgbClr val="FF0000"/>
                </a:solidFill>
                <a:cs typeface="Arial" panose="020B0604020202020204" pitchFamily="34" charset="0"/>
              </a:rPr>
              <a:t>Cluster 2</a:t>
            </a:r>
          </a:p>
        </p:txBody>
      </p:sp>
      <p:sp>
        <p:nvSpPr>
          <p:cNvPr id="32" name="TextBox 31"/>
          <p:cNvSpPr txBox="1"/>
          <p:nvPr/>
        </p:nvSpPr>
        <p:spPr>
          <a:xfrm>
            <a:off x="4736965" y="227809"/>
            <a:ext cx="4069982" cy="6355586"/>
          </a:xfrm>
          <a:prstGeom prst="rect">
            <a:avLst/>
          </a:prstGeom>
          <a:noFill/>
        </p:spPr>
        <p:txBody>
          <a:bodyPr wrap="square" rtlCol="0">
            <a:spAutoFit/>
          </a:bodyPr>
          <a:lstStyle/>
          <a:p>
            <a:pPr lvl="0"/>
            <a:r>
              <a:rPr lang="en-NZ" sz="1100" b="1" dirty="0" smtClean="0">
                <a:solidFill>
                  <a:prstClr val="black"/>
                </a:solidFill>
                <a:cs typeface="Arial" panose="020B0604020202020204" pitchFamily="34" charset="0"/>
              </a:rPr>
              <a:t>Highest correlations</a:t>
            </a:r>
          </a:p>
          <a:p>
            <a:pPr marL="171450" lvl="0" indent="-171450">
              <a:buFont typeface="Arial" panose="020B0604020202020204" pitchFamily="34" charset="0"/>
              <a:buChar char="•"/>
            </a:pPr>
            <a:r>
              <a:rPr lang="en-NZ" sz="1100" dirty="0" smtClean="0">
                <a:solidFill>
                  <a:prstClr val="black"/>
                </a:solidFill>
                <a:cs typeface="Arial" panose="020B0604020202020204" pitchFamily="34" charset="0"/>
              </a:rPr>
              <a:t>% Qualification met job requirements and % Qualification relevant to employment have the highest correlation of 0.83, underlying the importance of working in a relevant field for knowledge and skills gained from a qualification to be applicable to meet work demands. </a:t>
            </a:r>
          </a:p>
          <a:p>
            <a:pPr marL="171450" lvl="0" indent="-171450">
              <a:buFont typeface="Arial" panose="020B0604020202020204" pitchFamily="34" charset="0"/>
              <a:buChar char="•"/>
            </a:pPr>
            <a:r>
              <a:rPr lang="en-NZ" sz="1100" dirty="0" smtClean="0">
                <a:solidFill>
                  <a:prstClr val="black"/>
                </a:solidFill>
                <a:cs typeface="Arial" panose="020B0604020202020204" pitchFamily="34" charset="0"/>
              </a:rPr>
              <a:t>The second highest correlation is 0.8 between Learning needs met and Effective teaching, suggesting students perceived catering for diverse learning needs was of primary importance in effective teaching. </a:t>
            </a:r>
          </a:p>
          <a:p>
            <a:pPr lvl="0"/>
            <a:endParaRPr lang="en-NZ" sz="1100" dirty="0" smtClean="0">
              <a:solidFill>
                <a:prstClr val="black"/>
              </a:solidFill>
              <a:cs typeface="Arial" panose="020B0604020202020204" pitchFamily="34" charset="0"/>
            </a:endParaRPr>
          </a:p>
          <a:p>
            <a:pPr lvl="0"/>
            <a:r>
              <a:rPr lang="en-NZ" sz="1100" b="1" dirty="0" smtClean="0">
                <a:cs typeface="Arial" panose="020B0604020202020204" pitchFamily="34" charset="0"/>
              </a:rPr>
              <a:t>Cluster 1 – job-related</a:t>
            </a:r>
          </a:p>
          <a:p>
            <a:pPr marL="171450" lvl="0" indent="-171450">
              <a:buFont typeface="Arial" panose="020B0604020202020204" pitchFamily="34" charset="0"/>
              <a:buChar char="•"/>
            </a:pPr>
            <a:r>
              <a:rPr lang="en-NZ" sz="1100" dirty="0" smtClean="0">
                <a:solidFill>
                  <a:prstClr val="black"/>
                </a:solidFill>
                <a:cs typeface="Arial" panose="020B0604020202020204" pitchFamily="34" charset="0"/>
              </a:rPr>
              <a:t>The first cluster shows a strong linear linking among measures related to employment. Of the four measures, % Qualification met job requirements and % Qualification relevant are respondent perceptions while % Employed and % GESC are actual % recording employment and higher study engagements. This suggests that respondent perceptions are reflections of their actual work and job hunting experiences. To increase the former pair requires increasing the latter pair.</a:t>
            </a:r>
          </a:p>
          <a:p>
            <a:pPr lvl="0"/>
            <a:endParaRPr lang="en-NZ" sz="1100" dirty="0">
              <a:solidFill>
                <a:prstClr val="black"/>
              </a:solidFill>
              <a:cs typeface="Arial" panose="020B0604020202020204" pitchFamily="34" charset="0"/>
            </a:endParaRPr>
          </a:p>
          <a:p>
            <a:pPr lvl="0"/>
            <a:r>
              <a:rPr lang="en-NZ" sz="1100" b="1" dirty="0" smtClean="0">
                <a:solidFill>
                  <a:prstClr val="black"/>
                </a:solidFill>
                <a:cs typeface="Arial" panose="020B0604020202020204" pitchFamily="34" charset="0"/>
              </a:rPr>
              <a:t>Cluster 2 – learning-related</a:t>
            </a:r>
          </a:p>
          <a:p>
            <a:pPr marL="171450" lvl="0" indent="-171450">
              <a:buFont typeface="Arial" panose="020B0604020202020204" pitchFamily="34" charset="0"/>
              <a:buChar char="•"/>
            </a:pPr>
            <a:r>
              <a:rPr lang="en-NZ" sz="1100" dirty="0" smtClean="0">
                <a:solidFill>
                  <a:prstClr val="black"/>
                </a:solidFill>
                <a:cs typeface="Arial" panose="020B0604020202020204" pitchFamily="34" charset="0"/>
              </a:rPr>
              <a:t>The second cluster with close relationships consists of measures of learning experiences (Feeling supported, Effective teaching and Learning needs met) and NPS Scores. This suggests that whether respondents would like to recommend Unitec (promoters) relate highly to </a:t>
            </a:r>
            <a:r>
              <a:rPr lang="en-NZ" sz="1050" dirty="0" smtClean="0">
                <a:solidFill>
                  <a:prstClr val="black"/>
                </a:solidFill>
                <a:cs typeface="Arial" panose="020B0604020202020204" pitchFamily="34" charset="0"/>
              </a:rPr>
              <a:t>their </a:t>
            </a:r>
            <a:r>
              <a:rPr lang="en-NZ" sz="1100" dirty="0" smtClean="0">
                <a:solidFill>
                  <a:prstClr val="black"/>
                </a:solidFill>
                <a:cs typeface="Arial" panose="020B0604020202020204" pitchFamily="34" charset="0"/>
              </a:rPr>
              <a:t>studying experience in Unitec and not directly related to their job encounters.</a:t>
            </a:r>
          </a:p>
          <a:p>
            <a:pPr marL="171450" lvl="0" indent="-171450">
              <a:buFont typeface="Arial" panose="020B0604020202020204" pitchFamily="34" charset="0"/>
              <a:buChar char="•"/>
            </a:pPr>
            <a:endParaRPr lang="en-NZ" sz="1100" dirty="0">
              <a:solidFill>
                <a:prstClr val="black"/>
              </a:solidFill>
              <a:cs typeface="Arial" panose="020B0604020202020204" pitchFamily="34" charset="0"/>
            </a:endParaRPr>
          </a:p>
          <a:p>
            <a:pPr lvl="0"/>
            <a:r>
              <a:rPr lang="en-NZ" sz="1100" b="1" dirty="0" smtClean="0">
                <a:solidFill>
                  <a:prstClr val="black"/>
                </a:solidFill>
                <a:cs typeface="Arial" panose="020B0604020202020204" pitchFamily="34" charset="0"/>
              </a:rPr>
              <a:t>Linking between Clusters 1 and 2</a:t>
            </a:r>
          </a:p>
          <a:p>
            <a:pPr marL="171450" lvl="0" indent="-171450">
              <a:buFont typeface="Arial" panose="020B0604020202020204" pitchFamily="34" charset="0"/>
              <a:buChar char="•"/>
            </a:pPr>
            <a:r>
              <a:rPr lang="en-NZ" sz="1100" dirty="0" smtClean="0">
                <a:solidFill>
                  <a:prstClr val="black"/>
                </a:solidFill>
                <a:cs typeface="Arial" panose="020B0604020202020204" pitchFamily="34" charset="0"/>
              </a:rPr>
              <a:t>The two conceptually distinct clusters are correlated with each other via % Qualification worth the investment, suggesting that perceptions of both areas (job and learning) are relevant considerations when respondents decide on whether the qualification is worth the money spent. </a:t>
            </a:r>
          </a:p>
        </p:txBody>
      </p:sp>
      <p:sp>
        <p:nvSpPr>
          <p:cNvPr id="2" name="TextBox 1"/>
          <p:cNvSpPr txBox="1"/>
          <p:nvPr/>
        </p:nvSpPr>
        <p:spPr>
          <a:xfrm>
            <a:off x="1835416" y="3330663"/>
            <a:ext cx="2949320" cy="923330"/>
          </a:xfrm>
          <a:prstGeom prst="rect">
            <a:avLst/>
          </a:prstGeom>
          <a:noFill/>
        </p:spPr>
        <p:txBody>
          <a:bodyPr wrap="square" rtlCol="0">
            <a:spAutoFit/>
          </a:bodyPr>
          <a:lstStyle/>
          <a:p>
            <a:pPr lvl="0"/>
            <a:r>
              <a:rPr lang="en-NZ" sz="1200" i="1" dirty="0" smtClean="0"/>
              <a:t>Values </a:t>
            </a:r>
            <a:r>
              <a:rPr lang="en-NZ" sz="1200" i="1" dirty="0"/>
              <a:t>shown are correlation </a:t>
            </a:r>
            <a:r>
              <a:rPr lang="en-NZ" sz="1200" i="1" dirty="0" smtClean="0"/>
              <a:t>statistics.</a:t>
            </a:r>
          </a:p>
          <a:p>
            <a:r>
              <a:rPr lang="en-NZ" sz="1200" i="1" dirty="0">
                <a:cs typeface="Arial" panose="020B0604020202020204" pitchFamily="34" charset="0"/>
              </a:rPr>
              <a:t>Only correlations with 0.6 or above are </a:t>
            </a:r>
            <a:r>
              <a:rPr lang="en-NZ" sz="1200" i="1" dirty="0" smtClean="0">
                <a:cs typeface="Arial" panose="020B0604020202020204" pitchFamily="34" charset="0"/>
              </a:rPr>
              <a:t>shown.</a:t>
            </a:r>
            <a:endParaRPr lang="en-NZ" sz="1200" i="1" dirty="0">
              <a:solidFill>
                <a:srgbClr val="FF0000"/>
              </a:solidFill>
              <a:cs typeface="Arial" panose="020B0604020202020204" pitchFamily="34" charset="0"/>
            </a:endParaRPr>
          </a:p>
          <a:p>
            <a:endParaRPr lang="en-NZ" dirty="0"/>
          </a:p>
        </p:txBody>
      </p:sp>
      <p:sp>
        <p:nvSpPr>
          <p:cNvPr id="14" name="TextBox 13"/>
          <p:cNvSpPr txBox="1"/>
          <p:nvPr/>
        </p:nvSpPr>
        <p:spPr>
          <a:xfrm>
            <a:off x="1678248" y="1283344"/>
            <a:ext cx="361952" cy="307777"/>
          </a:xfrm>
          <a:prstGeom prst="rect">
            <a:avLst/>
          </a:prstGeom>
          <a:noFill/>
        </p:spPr>
        <p:txBody>
          <a:bodyPr wrap="square" rtlCol="0">
            <a:spAutoFit/>
          </a:bodyPr>
          <a:lstStyle/>
          <a:p>
            <a:r>
              <a:rPr lang="en-NZ" sz="1400" dirty="0" smtClean="0">
                <a:solidFill>
                  <a:srgbClr val="441D61"/>
                </a:solidFill>
              </a:rPr>
              <a:t>%</a:t>
            </a:r>
            <a:endParaRPr lang="en-NZ" sz="1400" dirty="0">
              <a:solidFill>
                <a:srgbClr val="441D61"/>
              </a:solidFill>
            </a:endParaRPr>
          </a:p>
        </p:txBody>
      </p:sp>
      <p:sp>
        <p:nvSpPr>
          <p:cNvPr id="21" name="TextBox 20"/>
          <p:cNvSpPr txBox="1"/>
          <p:nvPr/>
        </p:nvSpPr>
        <p:spPr>
          <a:xfrm>
            <a:off x="176777" y="4316496"/>
            <a:ext cx="361952" cy="307777"/>
          </a:xfrm>
          <a:prstGeom prst="rect">
            <a:avLst/>
          </a:prstGeom>
          <a:noFill/>
        </p:spPr>
        <p:txBody>
          <a:bodyPr wrap="square" rtlCol="0">
            <a:spAutoFit/>
          </a:bodyPr>
          <a:lstStyle/>
          <a:p>
            <a:r>
              <a:rPr lang="en-NZ" sz="1400" dirty="0" smtClean="0">
                <a:solidFill>
                  <a:srgbClr val="441D61"/>
                </a:solidFill>
              </a:rPr>
              <a:t>%</a:t>
            </a:r>
            <a:endParaRPr lang="en-NZ" sz="1400" dirty="0">
              <a:solidFill>
                <a:srgbClr val="441D61"/>
              </a:solidFill>
            </a:endParaRPr>
          </a:p>
        </p:txBody>
      </p:sp>
      <p:sp>
        <p:nvSpPr>
          <p:cNvPr id="22" name="TextBox 21"/>
          <p:cNvSpPr txBox="1"/>
          <p:nvPr/>
        </p:nvSpPr>
        <p:spPr>
          <a:xfrm>
            <a:off x="3083187" y="4843026"/>
            <a:ext cx="361952" cy="307777"/>
          </a:xfrm>
          <a:prstGeom prst="rect">
            <a:avLst/>
          </a:prstGeom>
          <a:noFill/>
        </p:spPr>
        <p:txBody>
          <a:bodyPr wrap="square" rtlCol="0">
            <a:spAutoFit/>
          </a:bodyPr>
          <a:lstStyle/>
          <a:p>
            <a:r>
              <a:rPr lang="en-NZ" sz="1400" dirty="0" smtClean="0">
                <a:solidFill>
                  <a:srgbClr val="441D61"/>
                </a:solidFill>
              </a:rPr>
              <a:t>%</a:t>
            </a:r>
            <a:endParaRPr lang="en-NZ" sz="1400" dirty="0">
              <a:solidFill>
                <a:srgbClr val="441D61"/>
              </a:solidFill>
            </a:endParaRPr>
          </a:p>
        </p:txBody>
      </p:sp>
      <p:sp>
        <p:nvSpPr>
          <p:cNvPr id="23" name="TextBox 22"/>
          <p:cNvSpPr txBox="1"/>
          <p:nvPr/>
        </p:nvSpPr>
        <p:spPr>
          <a:xfrm>
            <a:off x="1260307" y="5008386"/>
            <a:ext cx="361952" cy="307777"/>
          </a:xfrm>
          <a:prstGeom prst="rect">
            <a:avLst/>
          </a:prstGeom>
          <a:noFill/>
        </p:spPr>
        <p:txBody>
          <a:bodyPr wrap="square" rtlCol="0">
            <a:spAutoFit/>
          </a:bodyPr>
          <a:lstStyle/>
          <a:p>
            <a:r>
              <a:rPr lang="en-NZ" sz="1400" dirty="0" smtClean="0">
                <a:solidFill>
                  <a:srgbClr val="441D61"/>
                </a:solidFill>
              </a:rPr>
              <a:t>%</a:t>
            </a:r>
            <a:endParaRPr lang="en-NZ" sz="1400" dirty="0">
              <a:solidFill>
                <a:srgbClr val="441D61"/>
              </a:solidFill>
            </a:endParaRPr>
          </a:p>
        </p:txBody>
      </p:sp>
      <p:sp>
        <p:nvSpPr>
          <p:cNvPr id="24" name="TextBox 23"/>
          <p:cNvSpPr txBox="1"/>
          <p:nvPr/>
        </p:nvSpPr>
        <p:spPr>
          <a:xfrm>
            <a:off x="2319334" y="5256962"/>
            <a:ext cx="361952" cy="276999"/>
          </a:xfrm>
          <a:prstGeom prst="rect">
            <a:avLst/>
          </a:prstGeom>
          <a:noFill/>
        </p:spPr>
        <p:txBody>
          <a:bodyPr wrap="square" rtlCol="0">
            <a:spAutoFit/>
          </a:bodyPr>
          <a:lstStyle/>
          <a:p>
            <a:r>
              <a:rPr lang="en-NZ" sz="1200" dirty="0" smtClean="0">
                <a:solidFill>
                  <a:srgbClr val="441D61"/>
                </a:solidFill>
              </a:rPr>
              <a:t>%</a:t>
            </a:r>
            <a:endParaRPr lang="en-NZ" sz="1200" dirty="0">
              <a:solidFill>
                <a:srgbClr val="441D61"/>
              </a:solidFill>
            </a:endParaRPr>
          </a:p>
        </p:txBody>
      </p:sp>
    </p:spTree>
    <p:extLst>
      <p:ext uri="{BB962C8B-B14F-4D97-AF65-F5344CB8AC3E}">
        <p14:creationId xmlns:p14="http://schemas.microsoft.com/office/powerpoint/2010/main" val="3791338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463195"/>
            <a:ext cx="7199412" cy="1033765"/>
          </a:xfrm>
        </p:spPr>
        <p:txBody>
          <a:bodyPr/>
          <a:lstStyle/>
          <a:p>
            <a:r>
              <a:rPr lang="en-NZ" dirty="0" smtClean="0"/>
              <a:t>Multivariate Regression Analysis of Graduate Survey Results 2016-2020</a:t>
            </a:r>
            <a:endParaRPr lang="en-NZ" dirty="0"/>
          </a:p>
        </p:txBody>
      </p:sp>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17</a:t>
            </a:fld>
            <a:endParaRPr lang="en-NZ" alt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1854724"/>
              </p:ext>
            </p:extLst>
          </p:nvPr>
        </p:nvGraphicFramePr>
        <p:xfrm>
          <a:off x="859878" y="1705265"/>
          <a:ext cx="4197152" cy="3569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4339215" y="2530550"/>
            <a:ext cx="3874482" cy="2769989"/>
          </a:xfrm>
          <a:prstGeom prst="rect">
            <a:avLst/>
          </a:prstGeom>
          <a:noFill/>
        </p:spPr>
        <p:txBody>
          <a:bodyPr wrap="square" rtlCol="0">
            <a:spAutoFit/>
          </a:bodyPr>
          <a:lstStyle/>
          <a:p>
            <a:pPr lvl="0"/>
            <a:r>
              <a:rPr lang="en-NZ" sz="1200" dirty="0" smtClean="0">
                <a:solidFill>
                  <a:prstClr val="black"/>
                </a:solidFill>
                <a:cs typeface="Arial" panose="020B0604020202020204" pitchFamily="34" charset="0"/>
              </a:rPr>
              <a:t>Multivariate Regression analysis was carried out to identify key contributors to the following two measures:</a:t>
            </a:r>
          </a:p>
          <a:p>
            <a:pPr marL="628650" lvl="1" indent="-171450">
              <a:buFont typeface="Arial" panose="020B0604020202020204" pitchFamily="34" charset="0"/>
              <a:buChar char="•"/>
            </a:pPr>
            <a:r>
              <a:rPr lang="en-NZ" sz="1200" dirty="0" smtClean="0">
                <a:solidFill>
                  <a:prstClr val="black"/>
                </a:solidFill>
                <a:cs typeface="Arial" panose="020B0604020202020204" pitchFamily="34" charset="0"/>
              </a:rPr>
              <a:t>NPS Score</a:t>
            </a:r>
          </a:p>
          <a:p>
            <a:pPr marL="628650" lvl="1" indent="-171450">
              <a:buFont typeface="Arial" panose="020B0604020202020204" pitchFamily="34" charset="0"/>
              <a:buChar char="•"/>
            </a:pPr>
            <a:r>
              <a:rPr lang="en-NZ" sz="1200" dirty="0" smtClean="0">
                <a:solidFill>
                  <a:prstClr val="black"/>
                </a:solidFill>
                <a:cs typeface="Arial" panose="020B0604020202020204" pitchFamily="34" charset="0"/>
              </a:rPr>
              <a:t>% Qualification worth the investment</a:t>
            </a:r>
          </a:p>
          <a:p>
            <a:pPr marL="171450" lvl="0" indent="-171450">
              <a:buFont typeface="Arial" panose="020B0604020202020204" pitchFamily="34" charset="0"/>
              <a:buChar char="•"/>
            </a:pPr>
            <a:endParaRPr lang="en-NZ" sz="1200" dirty="0">
              <a:solidFill>
                <a:prstClr val="black"/>
              </a:solidFill>
              <a:cs typeface="Arial" panose="020B0604020202020204" pitchFamily="34" charset="0"/>
            </a:endParaRPr>
          </a:p>
          <a:p>
            <a:pPr lvl="0"/>
            <a:r>
              <a:rPr lang="en-NZ" sz="1200" dirty="0" smtClean="0">
                <a:solidFill>
                  <a:prstClr val="black"/>
                </a:solidFill>
                <a:cs typeface="Arial" panose="020B0604020202020204" pitchFamily="34" charset="0"/>
              </a:rPr>
              <a:t>The results indicate the following are statistically significant contributors (in order of importance):</a:t>
            </a:r>
          </a:p>
          <a:p>
            <a:pPr marL="628650" lvl="1" indent="-171450">
              <a:buFont typeface="Arial" panose="020B0604020202020204" pitchFamily="34" charset="0"/>
              <a:buChar char="•"/>
            </a:pPr>
            <a:r>
              <a:rPr lang="en-NZ" sz="1200" dirty="0" smtClean="0">
                <a:solidFill>
                  <a:prstClr val="black"/>
                </a:solidFill>
                <a:cs typeface="Arial" panose="020B0604020202020204" pitchFamily="34" charset="0"/>
              </a:rPr>
              <a:t>Feeling supported</a:t>
            </a:r>
          </a:p>
          <a:p>
            <a:pPr marL="628650" lvl="1" indent="-171450">
              <a:buFont typeface="Arial" panose="020B0604020202020204" pitchFamily="34" charset="0"/>
              <a:buChar char="•"/>
            </a:pPr>
            <a:r>
              <a:rPr lang="en-NZ" sz="1200" dirty="0" smtClean="0">
                <a:solidFill>
                  <a:prstClr val="black"/>
                </a:solidFill>
                <a:cs typeface="Arial" panose="020B0604020202020204" pitchFamily="34" charset="0"/>
              </a:rPr>
              <a:t>Technology skills acquired</a:t>
            </a:r>
          </a:p>
          <a:p>
            <a:pPr marL="628650" lvl="1" indent="-171450">
              <a:buFont typeface="Arial" panose="020B0604020202020204" pitchFamily="34" charset="0"/>
              <a:buChar char="•"/>
            </a:pPr>
            <a:r>
              <a:rPr lang="en-NZ" sz="1200" dirty="0" smtClean="0">
                <a:solidFill>
                  <a:prstClr val="black"/>
                </a:solidFill>
                <a:cs typeface="Arial" panose="020B0604020202020204" pitchFamily="34" charset="0"/>
              </a:rPr>
              <a:t>Being employed</a:t>
            </a:r>
          </a:p>
          <a:p>
            <a:pPr marL="628650" lvl="1" indent="-171450">
              <a:buFont typeface="Arial" panose="020B0604020202020204" pitchFamily="34" charset="0"/>
              <a:buChar char="•"/>
            </a:pPr>
            <a:r>
              <a:rPr lang="en-NZ" sz="1200" dirty="0" smtClean="0">
                <a:solidFill>
                  <a:prstClr val="black"/>
                </a:solidFill>
                <a:cs typeface="Arial" panose="020B0604020202020204" pitchFamily="34" charset="0"/>
              </a:rPr>
              <a:t>Effective teaching</a:t>
            </a:r>
          </a:p>
          <a:p>
            <a:pPr marL="171450" lvl="0" indent="-171450">
              <a:buFont typeface="Arial" panose="020B0604020202020204" pitchFamily="34" charset="0"/>
              <a:buChar char="•"/>
            </a:pPr>
            <a:endParaRPr lang="en-NZ" sz="1200" dirty="0">
              <a:solidFill>
                <a:prstClr val="black"/>
              </a:solidFill>
              <a:cs typeface="Arial" panose="020B0604020202020204" pitchFamily="34" charset="0"/>
            </a:endParaRPr>
          </a:p>
          <a:p>
            <a:pPr lvl="0"/>
            <a:r>
              <a:rPr lang="en-NZ" sz="1000" dirty="0" smtClean="0">
                <a:solidFill>
                  <a:prstClr val="black"/>
                </a:solidFill>
                <a:cs typeface="Arial" panose="020B0604020202020204" pitchFamily="34" charset="0"/>
              </a:rPr>
              <a:t/>
            </a:r>
            <a:br>
              <a:rPr lang="en-NZ" sz="1000" dirty="0" smtClean="0">
                <a:solidFill>
                  <a:prstClr val="black"/>
                </a:solidFill>
                <a:cs typeface="Arial" panose="020B0604020202020204" pitchFamily="34" charset="0"/>
              </a:rPr>
            </a:br>
            <a:r>
              <a:rPr lang="en-NZ" sz="1000" dirty="0" smtClean="0">
                <a:solidFill>
                  <a:prstClr val="black"/>
                </a:solidFill>
                <a:cs typeface="Arial" panose="020B0604020202020204" pitchFamily="34" charset="0"/>
              </a:rPr>
              <a:t/>
            </a:r>
            <a:br>
              <a:rPr lang="en-NZ" sz="1000" dirty="0" smtClean="0">
                <a:solidFill>
                  <a:prstClr val="black"/>
                </a:solidFill>
                <a:cs typeface="Arial" panose="020B0604020202020204" pitchFamily="34" charset="0"/>
              </a:rPr>
            </a:br>
            <a:endParaRPr lang="en-NZ" sz="1000" dirty="0">
              <a:solidFill>
                <a:prstClr val="black"/>
              </a:solidFill>
              <a:cs typeface="Arial" panose="020B0604020202020204" pitchFamily="34" charset="0"/>
            </a:endParaRPr>
          </a:p>
        </p:txBody>
      </p:sp>
      <p:sp>
        <p:nvSpPr>
          <p:cNvPr id="19" name="TextBox 18"/>
          <p:cNvSpPr txBox="1"/>
          <p:nvPr/>
        </p:nvSpPr>
        <p:spPr>
          <a:xfrm>
            <a:off x="2396540" y="5397195"/>
            <a:ext cx="1046372" cy="307777"/>
          </a:xfrm>
          <a:prstGeom prst="rect">
            <a:avLst/>
          </a:prstGeom>
          <a:noFill/>
        </p:spPr>
        <p:txBody>
          <a:bodyPr wrap="square" rtlCol="0">
            <a:spAutoFit/>
          </a:bodyPr>
          <a:lstStyle/>
          <a:p>
            <a:pPr lvl="0"/>
            <a:r>
              <a:rPr lang="en-NZ" sz="1400" i="1" dirty="0" smtClean="0">
                <a:solidFill>
                  <a:prstClr val="black"/>
                </a:solidFill>
                <a:cs typeface="Arial" panose="020B0604020202020204" pitchFamily="34" charset="0"/>
              </a:rPr>
              <a:t>R</a:t>
            </a:r>
            <a:r>
              <a:rPr lang="en-NZ" sz="1400" i="1" baseline="30000" dirty="0" smtClean="0">
                <a:solidFill>
                  <a:prstClr val="black"/>
                </a:solidFill>
                <a:cs typeface="Arial" panose="020B0604020202020204" pitchFamily="34" charset="0"/>
              </a:rPr>
              <a:t>2 </a:t>
            </a:r>
            <a:r>
              <a:rPr lang="en-NZ" sz="1400" i="1" dirty="0" smtClean="0">
                <a:solidFill>
                  <a:prstClr val="black"/>
                </a:solidFill>
                <a:cs typeface="Arial" panose="020B0604020202020204" pitchFamily="34" charset="0"/>
              </a:rPr>
              <a:t>= 0.72</a:t>
            </a:r>
            <a:endParaRPr lang="en-NZ" sz="1400" i="1" dirty="0">
              <a:solidFill>
                <a:prstClr val="black"/>
              </a:solidFill>
              <a:cs typeface="Arial" panose="020B0604020202020204" pitchFamily="34" charset="0"/>
            </a:endParaRPr>
          </a:p>
        </p:txBody>
      </p:sp>
    </p:spTree>
    <p:extLst>
      <p:ext uri="{BB962C8B-B14F-4D97-AF65-F5344CB8AC3E}">
        <p14:creationId xmlns:p14="http://schemas.microsoft.com/office/powerpoint/2010/main" val="2698678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10774" y="537814"/>
            <a:ext cx="7199412" cy="508928"/>
          </a:xfrm>
        </p:spPr>
        <p:txBody>
          <a:bodyPr/>
          <a:lstStyle/>
          <a:p>
            <a:r>
              <a:rPr lang="en-NZ" dirty="0" smtClean="0"/>
              <a:t>Programme success in providing skills 2020</a:t>
            </a:r>
            <a:br>
              <a:rPr lang="en-NZ" dirty="0" smtClean="0"/>
            </a:br>
            <a:endParaRPr lang="en-NZ" dirty="0"/>
          </a:p>
        </p:txBody>
      </p:sp>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18</a:t>
            </a:fld>
            <a:endParaRPr lang="en-NZ" altLang="en-US" dirty="0"/>
          </a:p>
        </p:txBody>
      </p:sp>
      <p:graphicFrame>
        <p:nvGraphicFramePr>
          <p:cNvPr id="10" name="Table 9"/>
          <p:cNvGraphicFramePr>
            <a:graphicFrameLocks noGrp="1"/>
          </p:cNvGraphicFramePr>
          <p:nvPr>
            <p:extLst>
              <p:ext uri="{D42A27DB-BD31-4B8C-83A1-F6EECF244321}">
                <p14:modId xmlns:p14="http://schemas.microsoft.com/office/powerpoint/2010/main" val="918732264"/>
              </p:ext>
            </p:extLst>
          </p:nvPr>
        </p:nvGraphicFramePr>
        <p:xfrm>
          <a:off x="731442" y="4031871"/>
          <a:ext cx="7700655" cy="2263879"/>
        </p:xfrm>
        <a:graphic>
          <a:graphicData uri="http://schemas.openxmlformats.org/drawingml/2006/table">
            <a:tbl>
              <a:tblPr firstRow="1" bandRow="1">
                <a:tableStyleId>{5C22544A-7EE6-4342-B048-85BDC9FD1C3A}</a:tableStyleId>
              </a:tblPr>
              <a:tblGrid>
                <a:gridCol w="1748161">
                  <a:extLst>
                    <a:ext uri="{9D8B030D-6E8A-4147-A177-3AD203B41FA5}">
                      <a16:colId xmlns:a16="http://schemas.microsoft.com/office/drawing/2014/main" val="1001602124"/>
                    </a:ext>
                  </a:extLst>
                </a:gridCol>
                <a:gridCol w="3039688">
                  <a:extLst>
                    <a:ext uri="{9D8B030D-6E8A-4147-A177-3AD203B41FA5}">
                      <a16:colId xmlns:a16="http://schemas.microsoft.com/office/drawing/2014/main" val="2968403252"/>
                    </a:ext>
                  </a:extLst>
                </a:gridCol>
                <a:gridCol w="2912806">
                  <a:extLst>
                    <a:ext uri="{9D8B030D-6E8A-4147-A177-3AD203B41FA5}">
                      <a16:colId xmlns:a16="http://schemas.microsoft.com/office/drawing/2014/main" val="385394327"/>
                    </a:ext>
                  </a:extLst>
                </a:gridCol>
              </a:tblGrid>
              <a:tr h="360221">
                <a:tc>
                  <a:txBody>
                    <a:bodyPr/>
                    <a:lstStyle/>
                    <a:p>
                      <a:endParaRPr lang="en-NZ" sz="1200" dirty="0"/>
                    </a:p>
                  </a:txBody>
                  <a:tcPr/>
                </a:tc>
                <a:tc>
                  <a:txBody>
                    <a:bodyPr/>
                    <a:lstStyle/>
                    <a:p>
                      <a:r>
                        <a:rPr lang="en-NZ" sz="1200" dirty="0" smtClean="0"/>
                        <a:t>High performers </a:t>
                      </a:r>
                      <a:endParaRPr lang="en-NZ" sz="1200" dirty="0"/>
                    </a:p>
                  </a:txBody>
                  <a:tcPr/>
                </a:tc>
                <a:tc>
                  <a:txBody>
                    <a:bodyPr/>
                    <a:lstStyle/>
                    <a:p>
                      <a:r>
                        <a:rPr lang="en-NZ" sz="1200" dirty="0" smtClean="0"/>
                        <a:t>Low performers</a:t>
                      </a:r>
                      <a:endParaRPr lang="en-NZ" sz="1200" dirty="0"/>
                    </a:p>
                  </a:txBody>
                  <a:tcPr/>
                </a:tc>
                <a:extLst>
                  <a:ext uri="{0D108BD9-81ED-4DB2-BD59-A6C34878D82A}">
                    <a16:rowId xmlns:a16="http://schemas.microsoft.com/office/drawing/2014/main" val="430253796"/>
                  </a:ext>
                </a:extLst>
              </a:tr>
              <a:tr h="444109">
                <a:tc>
                  <a:txBody>
                    <a:bodyPr/>
                    <a:lstStyle/>
                    <a:p>
                      <a:r>
                        <a:rPr lang="en-NZ" sz="1200" dirty="0" smtClean="0"/>
                        <a:t>Practical skills</a:t>
                      </a:r>
                      <a:endParaRPr lang="en-NZ" sz="1200" dirty="0"/>
                    </a:p>
                  </a:txBody>
                  <a:tcPr/>
                </a:tc>
                <a:tc>
                  <a:txBody>
                    <a:bodyPr/>
                    <a:lstStyle/>
                    <a:p>
                      <a:r>
                        <a:rPr lang="en-NZ" sz="1200" dirty="0" smtClean="0"/>
                        <a:t>Community Studies</a:t>
                      </a:r>
                      <a:r>
                        <a:rPr lang="en-NZ" sz="1200" baseline="0" dirty="0" smtClean="0"/>
                        <a:t> (95.7%)</a:t>
                      </a:r>
                    </a:p>
                    <a:p>
                      <a:r>
                        <a:rPr lang="en-NZ" sz="1200" baseline="0" dirty="0" smtClean="0"/>
                        <a:t>Environmental &amp; Animal Sciences (94.3%)</a:t>
                      </a:r>
                      <a:endParaRPr lang="en-NZ"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NZ" sz="1200" baseline="0" dirty="0" smtClean="0"/>
                        <a:t>Building Construction (73.7%)</a:t>
                      </a:r>
                      <a:endParaRPr lang="en-NZ" sz="1200" dirty="0" smtClean="0"/>
                    </a:p>
                    <a:p>
                      <a:r>
                        <a:rPr lang="en-NZ" sz="1200" dirty="0" smtClean="0"/>
                        <a:t>Architecture</a:t>
                      </a:r>
                      <a:r>
                        <a:rPr lang="en-NZ" sz="1200" baseline="0" dirty="0" smtClean="0"/>
                        <a:t> (75.7%)</a:t>
                      </a:r>
                    </a:p>
                  </a:txBody>
                  <a:tcPr/>
                </a:tc>
                <a:extLst>
                  <a:ext uri="{0D108BD9-81ED-4DB2-BD59-A6C34878D82A}">
                    <a16:rowId xmlns:a16="http://schemas.microsoft.com/office/drawing/2014/main" val="2498688651"/>
                  </a:ext>
                </a:extLst>
              </a:tr>
              <a:tr h="532058">
                <a:tc>
                  <a:txBody>
                    <a:bodyPr/>
                    <a:lstStyle/>
                    <a:p>
                      <a:r>
                        <a:rPr lang="en-NZ" sz="1200" dirty="0" smtClean="0"/>
                        <a:t>People skills</a:t>
                      </a:r>
                      <a:endParaRPr lang="en-NZ" sz="1200" dirty="0"/>
                    </a:p>
                  </a:txBody>
                  <a:tcPr/>
                </a:tc>
                <a:tc>
                  <a:txBody>
                    <a:bodyPr/>
                    <a:lstStyle/>
                    <a:p>
                      <a:r>
                        <a:rPr lang="en-NZ" sz="1200" dirty="0" smtClean="0"/>
                        <a:t>Healthcare &amp; Social Practice (91.2%)</a:t>
                      </a:r>
                    </a:p>
                    <a:p>
                      <a:r>
                        <a:rPr lang="en-NZ" sz="1200" dirty="0" smtClean="0"/>
                        <a:t>Community Studies</a:t>
                      </a:r>
                      <a:r>
                        <a:rPr lang="en-NZ" sz="1200" baseline="0" dirty="0" smtClean="0"/>
                        <a:t> (89.4%)</a:t>
                      </a:r>
                      <a:endParaRPr lang="en-NZ"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NZ" sz="1200" dirty="0" smtClean="0"/>
                        <a:t>Architecture</a:t>
                      </a:r>
                      <a:r>
                        <a:rPr lang="en-NZ" sz="1200" baseline="0" dirty="0" smtClean="0"/>
                        <a:t> (71.6%)</a:t>
                      </a:r>
                      <a:endParaRPr lang="en-NZ" sz="1200" dirty="0" smtClean="0"/>
                    </a:p>
                    <a:p>
                      <a:r>
                        <a:rPr lang="en-NZ" sz="1200" dirty="0" smtClean="0"/>
                        <a:t>Engineering &amp; Applied Technology (73.8%)</a:t>
                      </a:r>
                    </a:p>
                  </a:txBody>
                  <a:tcPr/>
                </a:tc>
                <a:extLst>
                  <a:ext uri="{0D108BD9-81ED-4DB2-BD59-A6C34878D82A}">
                    <a16:rowId xmlns:a16="http://schemas.microsoft.com/office/drawing/2014/main" val="2976762612"/>
                  </a:ext>
                </a:extLst>
              </a:tr>
              <a:tr h="444109">
                <a:tc>
                  <a:txBody>
                    <a:bodyPr/>
                    <a:lstStyle/>
                    <a:p>
                      <a:pPr marL="0" algn="l" defTabSz="457200" rtl="0" eaLnBrk="1" latinLnBrk="0" hangingPunct="1"/>
                      <a:r>
                        <a:rPr lang="en-NZ" sz="1200" kern="1200" dirty="0" smtClean="0">
                          <a:solidFill>
                            <a:schemeClr val="dk1"/>
                          </a:solidFill>
                          <a:latin typeface="+mn-lt"/>
                          <a:ea typeface="+mn-ea"/>
                          <a:cs typeface="+mn-cs"/>
                        </a:rPr>
                        <a:t>Technical skills</a:t>
                      </a:r>
                      <a:endParaRPr lang="en-NZ" sz="1200" kern="1200" dirty="0">
                        <a:solidFill>
                          <a:schemeClr val="dk1"/>
                        </a:solidFill>
                        <a:latin typeface="+mn-lt"/>
                        <a:ea typeface="+mn-ea"/>
                        <a:cs typeface="+mn-cs"/>
                      </a:endParaRPr>
                    </a:p>
                  </a:txBody>
                  <a:tcPr/>
                </a:tc>
                <a:tc>
                  <a:txBody>
                    <a:bodyPr/>
                    <a:lstStyle/>
                    <a:p>
                      <a:pPr marL="0" algn="l" defTabSz="457200" rtl="0" eaLnBrk="1" latinLnBrk="0" hangingPunct="1"/>
                      <a:r>
                        <a:rPr lang="en-NZ" sz="1200" kern="1200" dirty="0" smtClean="0">
                          <a:solidFill>
                            <a:schemeClr val="dk1"/>
                          </a:solidFill>
                          <a:latin typeface="+mn-lt"/>
                          <a:ea typeface="+mn-ea"/>
                          <a:cs typeface="+mn-cs"/>
                        </a:rPr>
                        <a:t>Community Studies (95.7%)</a:t>
                      </a:r>
                    </a:p>
                    <a:p>
                      <a:pPr marL="0" algn="l" defTabSz="457200" rtl="0" eaLnBrk="1" latinLnBrk="0" hangingPunct="1"/>
                      <a:r>
                        <a:rPr lang="en-NZ" sz="1200" baseline="0" dirty="0" smtClean="0"/>
                        <a:t>Environmental &amp; Animal Sciences </a:t>
                      </a:r>
                      <a:r>
                        <a:rPr lang="en-NZ" sz="1200" dirty="0" smtClean="0"/>
                        <a:t> (95.2%)</a:t>
                      </a:r>
                      <a:endParaRPr lang="en-NZ" sz="1200" kern="1200" dirty="0">
                        <a:solidFill>
                          <a:schemeClr val="dk1"/>
                        </a:solidFill>
                        <a:latin typeface="+mn-lt"/>
                        <a:ea typeface="+mn-ea"/>
                        <a:cs typeface="+mn-cs"/>
                      </a:endParaRPr>
                    </a:p>
                  </a:txBody>
                  <a:tcPr/>
                </a:tc>
                <a:tc>
                  <a:txBody>
                    <a:bodyPr/>
                    <a:lstStyle/>
                    <a:p>
                      <a:pPr marL="0" algn="l" defTabSz="457200" rtl="0" eaLnBrk="1" latinLnBrk="0" hangingPunct="1"/>
                      <a:r>
                        <a:rPr lang="en-NZ" sz="1200" kern="1200" dirty="0" smtClean="0">
                          <a:solidFill>
                            <a:schemeClr val="dk1"/>
                          </a:solidFill>
                          <a:latin typeface="+mn-lt"/>
                          <a:ea typeface="+mn-ea"/>
                          <a:cs typeface="+mn-cs"/>
                        </a:rPr>
                        <a:t>Building</a:t>
                      </a:r>
                      <a:r>
                        <a:rPr lang="en-NZ" sz="1200" kern="1200" baseline="0" dirty="0" smtClean="0">
                          <a:solidFill>
                            <a:schemeClr val="dk1"/>
                          </a:solidFill>
                          <a:latin typeface="+mn-lt"/>
                          <a:ea typeface="+mn-ea"/>
                          <a:cs typeface="+mn-cs"/>
                        </a:rPr>
                        <a:t> Construction (77.6%)</a:t>
                      </a:r>
                    </a:p>
                    <a:p>
                      <a:pPr marL="0" algn="l" defTabSz="457200" rtl="0" eaLnBrk="1" latinLnBrk="0" hangingPunct="1"/>
                      <a:r>
                        <a:rPr lang="en-NZ" sz="1200" kern="1200" baseline="0" dirty="0" smtClean="0">
                          <a:solidFill>
                            <a:schemeClr val="dk1"/>
                          </a:solidFill>
                          <a:latin typeface="+mn-lt"/>
                          <a:ea typeface="+mn-ea"/>
                          <a:cs typeface="+mn-cs"/>
                        </a:rPr>
                        <a:t>Architecture (79.7%)</a:t>
                      </a:r>
                      <a:endParaRPr lang="en-NZ" sz="1200" kern="1200" dirty="0">
                        <a:solidFill>
                          <a:schemeClr val="dk1"/>
                        </a:solidFill>
                        <a:latin typeface="+mn-lt"/>
                        <a:ea typeface="+mn-ea"/>
                        <a:cs typeface="+mn-cs"/>
                      </a:endParaRPr>
                    </a:p>
                  </a:txBody>
                  <a:tcPr/>
                </a:tc>
                <a:extLst>
                  <a:ext uri="{0D108BD9-81ED-4DB2-BD59-A6C34878D82A}">
                    <a16:rowId xmlns:a16="http://schemas.microsoft.com/office/drawing/2014/main" val="1678162283"/>
                  </a:ext>
                </a:extLst>
              </a:tr>
              <a:tr h="444109">
                <a:tc>
                  <a:txBody>
                    <a:bodyPr/>
                    <a:lstStyle/>
                    <a:p>
                      <a:pPr marL="0" algn="l" defTabSz="457200" rtl="0" eaLnBrk="1" latinLnBrk="0" hangingPunct="1"/>
                      <a:r>
                        <a:rPr lang="en-NZ" sz="1200" kern="1200" dirty="0" smtClean="0">
                          <a:solidFill>
                            <a:schemeClr val="dk1"/>
                          </a:solidFill>
                          <a:latin typeface="+mn-lt"/>
                          <a:ea typeface="+mn-ea"/>
                          <a:cs typeface="+mn-cs"/>
                        </a:rPr>
                        <a:t>Technology skills</a:t>
                      </a:r>
                      <a:endParaRPr lang="en-NZ" sz="1200" kern="1200" dirty="0">
                        <a:solidFill>
                          <a:schemeClr val="dk1"/>
                        </a:solidFill>
                        <a:latin typeface="+mn-lt"/>
                        <a:ea typeface="+mn-ea"/>
                        <a:cs typeface="+mn-cs"/>
                      </a:endParaRPr>
                    </a:p>
                  </a:txBody>
                  <a:tcPr/>
                </a:tc>
                <a:tc>
                  <a:txBody>
                    <a:bodyPr/>
                    <a:lstStyle/>
                    <a:p>
                      <a:r>
                        <a:rPr lang="en-NZ" sz="1200" smtClean="0"/>
                        <a:t>Engineering &amp; Applied Technology (91.8%)</a:t>
                      </a:r>
                    </a:p>
                    <a:p>
                      <a:r>
                        <a:rPr lang="en-NZ" sz="1200" smtClean="0"/>
                        <a:t>Computing &amp; Information Technology (85.9%)</a:t>
                      </a:r>
                      <a:endParaRPr lang="en-NZ"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NZ" sz="1200" baseline="0" dirty="0" smtClean="0"/>
                        <a:t>Environmental &amp; Animal Sciences (61.9%) Community Studies (63.8%)</a:t>
                      </a:r>
                    </a:p>
                  </a:txBody>
                  <a:tcPr/>
                </a:tc>
                <a:extLst>
                  <a:ext uri="{0D108BD9-81ED-4DB2-BD59-A6C34878D82A}">
                    <a16:rowId xmlns:a16="http://schemas.microsoft.com/office/drawing/2014/main" val="2815866949"/>
                  </a:ext>
                </a:extLst>
              </a:tr>
            </a:tbl>
          </a:graphicData>
        </a:graphic>
      </p:graphicFrame>
      <p:sp>
        <p:nvSpPr>
          <p:cNvPr id="12" name="TextBox 11"/>
          <p:cNvSpPr txBox="1"/>
          <p:nvPr/>
        </p:nvSpPr>
        <p:spPr>
          <a:xfrm>
            <a:off x="625131" y="6295750"/>
            <a:ext cx="6599904" cy="246221"/>
          </a:xfrm>
          <a:prstGeom prst="rect">
            <a:avLst/>
          </a:prstGeom>
          <a:noFill/>
        </p:spPr>
        <p:txBody>
          <a:bodyPr wrap="square" rtlCol="0">
            <a:spAutoFit/>
          </a:bodyPr>
          <a:lstStyle/>
          <a:p>
            <a:r>
              <a:rPr lang="en-NZ" sz="1000" i="1" dirty="0" smtClean="0"/>
              <a:t>% indicating Very successful or Somewhat successful</a:t>
            </a:r>
            <a:endParaRPr lang="en-NZ" sz="1000" i="1" dirty="0"/>
          </a:p>
        </p:txBody>
      </p:sp>
      <p:pic>
        <p:nvPicPr>
          <p:cNvPr id="8" name="Picture 7"/>
          <p:cNvPicPr>
            <a:picLocks noChangeAspect="1"/>
          </p:cNvPicPr>
          <p:nvPr/>
        </p:nvPicPr>
        <p:blipFill>
          <a:blip r:embed="rId2"/>
          <a:stretch>
            <a:fillRect/>
          </a:stretch>
        </p:blipFill>
        <p:spPr>
          <a:xfrm>
            <a:off x="1177751" y="2407400"/>
            <a:ext cx="6638381" cy="1624471"/>
          </a:xfrm>
          <a:prstGeom prst="rect">
            <a:avLst/>
          </a:prstGeom>
        </p:spPr>
      </p:pic>
      <p:sp>
        <p:nvSpPr>
          <p:cNvPr id="2" name="Rectangle 1"/>
          <p:cNvSpPr/>
          <p:nvPr/>
        </p:nvSpPr>
        <p:spPr>
          <a:xfrm>
            <a:off x="208138" y="1121023"/>
            <a:ext cx="8673469" cy="1200329"/>
          </a:xfrm>
          <a:prstGeom prst="rect">
            <a:avLst/>
          </a:prstGeom>
        </p:spPr>
        <p:txBody>
          <a:bodyPr wrap="square">
            <a:spAutoFit/>
          </a:bodyPr>
          <a:lstStyle/>
          <a:p>
            <a:r>
              <a:rPr lang="en-NZ" sz="1200" dirty="0" smtClean="0">
                <a:solidFill>
                  <a:srgbClr val="000000"/>
                </a:solidFill>
                <a:latin typeface="Calibri" panose="020F0502020204030204" pitchFamily="34" charset="0"/>
                <a:ea typeface="Calibri" panose="020F0502020204030204" pitchFamily="34" charset="0"/>
              </a:rPr>
              <a:t>Of the four skills, Unitec programmes are most successful in imparting technical skills with 86.2% of the respondents agreeing they have successfully acquired the skill. </a:t>
            </a:r>
          </a:p>
          <a:p>
            <a:r>
              <a:rPr lang="en-NZ" sz="1200" b="1" dirty="0" smtClean="0">
                <a:solidFill>
                  <a:srgbClr val="000000"/>
                </a:solidFill>
                <a:latin typeface="Calibri" panose="020F0502020204030204" pitchFamily="34" charset="0"/>
                <a:ea typeface="Calibri" panose="020F0502020204030204" pitchFamily="34" charset="0"/>
              </a:rPr>
              <a:t>High performers: </a:t>
            </a:r>
            <a:r>
              <a:rPr lang="en-NZ" sz="1200" dirty="0" smtClean="0">
                <a:solidFill>
                  <a:srgbClr val="000000"/>
                </a:solidFill>
                <a:latin typeface="Calibri" panose="020F0502020204030204" pitchFamily="34" charset="0"/>
                <a:ea typeface="Calibri" panose="020F0502020204030204" pitchFamily="34" charset="0"/>
              </a:rPr>
              <a:t>Community Studies was the top school in providing 3 skills (practical, people and technical) out of 4. Similarly, Environmental &amp; Animal Sciences was top in providing 2 out of 4 skills (practical and technical). </a:t>
            </a:r>
          </a:p>
          <a:p>
            <a:r>
              <a:rPr lang="en-NZ" sz="1200" b="1" dirty="0" smtClean="0">
                <a:solidFill>
                  <a:srgbClr val="000000"/>
                </a:solidFill>
                <a:latin typeface="Calibri" panose="020F0502020204030204" pitchFamily="34" charset="0"/>
                <a:ea typeface="Calibri" panose="020F0502020204030204" pitchFamily="34" charset="0"/>
              </a:rPr>
              <a:t>Low </a:t>
            </a:r>
            <a:r>
              <a:rPr lang="en-NZ" sz="1200" b="1" dirty="0">
                <a:solidFill>
                  <a:srgbClr val="000000"/>
                </a:solidFill>
                <a:latin typeface="Calibri" panose="020F0502020204030204" pitchFamily="34" charset="0"/>
                <a:ea typeface="Calibri" panose="020F0502020204030204" pitchFamily="34" charset="0"/>
              </a:rPr>
              <a:t>performers: </a:t>
            </a:r>
            <a:r>
              <a:rPr lang="en-NZ" sz="1200" dirty="0" smtClean="0">
                <a:solidFill>
                  <a:srgbClr val="000000"/>
                </a:solidFill>
                <a:latin typeface="Calibri" panose="020F0502020204030204" pitchFamily="34" charset="0"/>
                <a:ea typeface="Calibri" panose="020F0502020204030204" pitchFamily="34" charset="0"/>
              </a:rPr>
              <a:t>Architecture is a low performer in providing practical, people and technical skills and Building Construction is low in providing practical and technical skills. This echoes the low % Qualification met job requirements for the two schools as noted in Slide 14.</a:t>
            </a:r>
            <a:endParaRPr lang="en-NZ" sz="1200" dirty="0"/>
          </a:p>
        </p:txBody>
      </p:sp>
    </p:spTree>
    <p:extLst>
      <p:ext uri="{BB962C8B-B14F-4D97-AF65-F5344CB8AC3E}">
        <p14:creationId xmlns:p14="http://schemas.microsoft.com/office/powerpoint/2010/main" val="615083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1913" y="497767"/>
            <a:ext cx="7199412" cy="794104"/>
          </a:xfrm>
        </p:spPr>
        <p:txBody>
          <a:bodyPr/>
          <a:lstStyle/>
          <a:p>
            <a:r>
              <a:rPr lang="en-NZ" dirty="0" smtClean="0"/>
              <a:t>Programme success in providing skills </a:t>
            </a:r>
            <a:r>
              <a:rPr lang="en-NZ" dirty="0"/>
              <a:t/>
            </a:r>
            <a:br>
              <a:rPr lang="en-NZ" dirty="0"/>
            </a:br>
            <a:r>
              <a:rPr lang="en-NZ" dirty="0" smtClean="0"/>
              <a:t>2-year and 5-year trends</a:t>
            </a:r>
            <a:endParaRPr lang="en-NZ" dirty="0"/>
          </a:p>
        </p:txBody>
      </p:sp>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19</a:t>
            </a:fld>
            <a:endParaRPr lang="en-NZ" altLang="en-US" dirty="0"/>
          </a:p>
        </p:txBody>
      </p:sp>
      <p:sp>
        <p:nvSpPr>
          <p:cNvPr id="12" name="TextBox 11"/>
          <p:cNvSpPr txBox="1"/>
          <p:nvPr/>
        </p:nvSpPr>
        <p:spPr>
          <a:xfrm>
            <a:off x="911637" y="3938418"/>
            <a:ext cx="7679964" cy="707886"/>
          </a:xfrm>
          <a:prstGeom prst="rect">
            <a:avLst/>
          </a:prstGeom>
          <a:noFill/>
        </p:spPr>
        <p:txBody>
          <a:bodyPr wrap="square" rtlCol="0">
            <a:spAutoFit/>
          </a:bodyPr>
          <a:lstStyle/>
          <a:p>
            <a:r>
              <a:rPr lang="en-NZ" sz="1000" i="1" dirty="0" smtClean="0"/>
              <a:t>% indicating Very successful or Somewhat successful and is an average of all four skills (practical, people, technology and people) combined</a:t>
            </a:r>
          </a:p>
          <a:p>
            <a:endParaRPr lang="en-NZ" sz="1000" i="1" dirty="0"/>
          </a:p>
          <a:p>
            <a:endParaRPr lang="en-NZ" sz="1000" i="1" dirty="0"/>
          </a:p>
        </p:txBody>
      </p:sp>
      <p:graphicFrame>
        <p:nvGraphicFramePr>
          <p:cNvPr id="13" name="Table 12"/>
          <p:cNvGraphicFramePr>
            <a:graphicFrameLocks noGrp="1"/>
          </p:cNvGraphicFramePr>
          <p:nvPr>
            <p:extLst>
              <p:ext uri="{D42A27DB-BD31-4B8C-83A1-F6EECF244321}">
                <p14:modId xmlns:p14="http://schemas.microsoft.com/office/powerpoint/2010/main" val="2854325846"/>
              </p:ext>
            </p:extLst>
          </p:nvPr>
        </p:nvGraphicFramePr>
        <p:xfrm>
          <a:off x="860029" y="1509566"/>
          <a:ext cx="7556383" cy="2435136"/>
        </p:xfrm>
        <a:graphic>
          <a:graphicData uri="http://schemas.openxmlformats.org/drawingml/2006/table">
            <a:tbl>
              <a:tblPr/>
              <a:tblGrid>
                <a:gridCol w="2404726">
                  <a:extLst>
                    <a:ext uri="{9D8B030D-6E8A-4147-A177-3AD203B41FA5}">
                      <a16:colId xmlns:a16="http://schemas.microsoft.com/office/drawing/2014/main" val="113600951"/>
                    </a:ext>
                  </a:extLst>
                </a:gridCol>
                <a:gridCol w="681664">
                  <a:extLst>
                    <a:ext uri="{9D8B030D-6E8A-4147-A177-3AD203B41FA5}">
                      <a16:colId xmlns:a16="http://schemas.microsoft.com/office/drawing/2014/main" val="973229981"/>
                    </a:ext>
                  </a:extLst>
                </a:gridCol>
                <a:gridCol w="681664">
                  <a:extLst>
                    <a:ext uri="{9D8B030D-6E8A-4147-A177-3AD203B41FA5}">
                      <a16:colId xmlns:a16="http://schemas.microsoft.com/office/drawing/2014/main" val="4232197877"/>
                    </a:ext>
                  </a:extLst>
                </a:gridCol>
                <a:gridCol w="681664">
                  <a:extLst>
                    <a:ext uri="{9D8B030D-6E8A-4147-A177-3AD203B41FA5}">
                      <a16:colId xmlns:a16="http://schemas.microsoft.com/office/drawing/2014/main" val="3225536943"/>
                    </a:ext>
                  </a:extLst>
                </a:gridCol>
                <a:gridCol w="681664">
                  <a:extLst>
                    <a:ext uri="{9D8B030D-6E8A-4147-A177-3AD203B41FA5}">
                      <a16:colId xmlns:a16="http://schemas.microsoft.com/office/drawing/2014/main" val="1435943892"/>
                    </a:ext>
                  </a:extLst>
                </a:gridCol>
                <a:gridCol w="681664">
                  <a:extLst>
                    <a:ext uri="{9D8B030D-6E8A-4147-A177-3AD203B41FA5}">
                      <a16:colId xmlns:a16="http://schemas.microsoft.com/office/drawing/2014/main" val="3370110484"/>
                    </a:ext>
                  </a:extLst>
                </a:gridCol>
                <a:gridCol w="848602">
                  <a:extLst>
                    <a:ext uri="{9D8B030D-6E8A-4147-A177-3AD203B41FA5}">
                      <a16:colId xmlns:a16="http://schemas.microsoft.com/office/drawing/2014/main" val="2495991078"/>
                    </a:ext>
                  </a:extLst>
                </a:gridCol>
                <a:gridCol w="894735">
                  <a:extLst>
                    <a:ext uri="{9D8B030D-6E8A-4147-A177-3AD203B41FA5}">
                      <a16:colId xmlns:a16="http://schemas.microsoft.com/office/drawing/2014/main" val="2047040622"/>
                    </a:ext>
                  </a:extLst>
                </a:gridCol>
              </a:tblGrid>
              <a:tr h="365760">
                <a:tc>
                  <a:txBody>
                    <a:bodyPr/>
                    <a:lstStyle/>
                    <a:p>
                      <a:pPr algn="l" fontAlgn="b"/>
                      <a:r>
                        <a:rPr lang="en-NZ" sz="1100" b="1" i="0" u="none" strike="noStrike" dirty="0">
                          <a:solidFill>
                            <a:srgbClr val="FFFFFF"/>
                          </a:solidFill>
                          <a:effectLst/>
                          <a:latin typeface="Calibri" panose="020F0502020204030204" pitchFamily="34" charset="0"/>
                        </a:rPr>
                        <a:t>School </a:t>
                      </a:r>
                    </a:p>
                  </a:txBody>
                  <a:tcPr marL="72000" marR="72000" marT="762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dirty="0">
                          <a:solidFill>
                            <a:srgbClr val="FFFFFF"/>
                          </a:solidFill>
                          <a:effectLst/>
                          <a:latin typeface="Calibri" panose="020F0502020204030204" pitchFamily="34" charset="0"/>
                        </a:rPr>
                        <a:t>2016</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dirty="0">
                          <a:solidFill>
                            <a:srgbClr val="FFFFFF"/>
                          </a:solidFill>
                          <a:effectLst/>
                          <a:latin typeface="Calibri" panose="020F0502020204030204" pitchFamily="34" charset="0"/>
                        </a:rPr>
                        <a:t>2017</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a:solidFill>
                            <a:srgbClr val="FFFFFF"/>
                          </a:solidFill>
                          <a:effectLst/>
                          <a:latin typeface="Calibri" panose="020F0502020204030204" pitchFamily="34" charset="0"/>
                        </a:rPr>
                        <a:t>2018</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a:solidFill>
                            <a:srgbClr val="FFFFFF"/>
                          </a:solidFill>
                          <a:effectLst/>
                          <a:latin typeface="Calibri" panose="020F0502020204030204" pitchFamily="34" charset="0"/>
                        </a:rPr>
                        <a:t>2019</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a:solidFill>
                            <a:srgbClr val="FFFFFF"/>
                          </a:solidFill>
                          <a:effectLst/>
                          <a:latin typeface="Calibri" panose="020F0502020204030204" pitchFamily="34" charset="0"/>
                        </a:rPr>
                        <a:t>2020</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dirty="0" smtClean="0">
                          <a:solidFill>
                            <a:srgbClr val="FFFFFF"/>
                          </a:solidFill>
                          <a:effectLst/>
                          <a:latin typeface="Calibri" panose="020F0502020204030204" pitchFamily="34" charset="0"/>
                        </a:rPr>
                        <a:t>2019-2020 </a:t>
                      </a:r>
                      <a:r>
                        <a:rPr lang="en-NZ" sz="1100" b="1" i="0" u="none" strike="noStrike" dirty="0">
                          <a:solidFill>
                            <a:srgbClr val="FFFFFF"/>
                          </a:solidFill>
                          <a:effectLst/>
                          <a:latin typeface="Calibri" panose="020F0502020204030204" pitchFamily="34" charset="0"/>
                        </a:rPr>
                        <a:t>variance</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dirty="0" smtClean="0">
                          <a:solidFill>
                            <a:srgbClr val="FFFFFF"/>
                          </a:solidFill>
                          <a:effectLst/>
                          <a:latin typeface="Calibri" panose="020F0502020204030204" pitchFamily="34" charset="0"/>
                        </a:rPr>
                        <a:t>2016-2020 </a:t>
                      </a:r>
                      <a:r>
                        <a:rPr lang="en-NZ" sz="1100" b="1" i="0" u="none" strike="noStrike" dirty="0">
                          <a:solidFill>
                            <a:srgbClr val="FFFFFF"/>
                          </a:solidFill>
                          <a:effectLst/>
                          <a:latin typeface="Calibri" panose="020F0502020204030204" pitchFamily="34" charset="0"/>
                        </a:rPr>
                        <a:t>variance</a:t>
                      </a:r>
                    </a:p>
                  </a:txBody>
                  <a:tcPr marL="72000" marR="72000" marT="762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5295D2"/>
                    </a:solidFill>
                  </a:tcPr>
                </a:tc>
                <a:extLst>
                  <a:ext uri="{0D108BD9-81ED-4DB2-BD59-A6C34878D82A}">
                    <a16:rowId xmlns:a16="http://schemas.microsoft.com/office/drawing/2014/main" val="2309506184"/>
                  </a:ext>
                </a:extLst>
              </a:tr>
              <a:tr h="182880">
                <a:tc>
                  <a:txBody>
                    <a:bodyPr/>
                    <a:lstStyle/>
                    <a:p>
                      <a:pPr algn="l" fontAlgn="b"/>
                      <a:r>
                        <a:rPr lang="en-NZ" sz="1100" b="0" i="0" u="none" strike="noStrike">
                          <a:solidFill>
                            <a:srgbClr val="000000"/>
                          </a:solidFill>
                          <a:effectLst/>
                          <a:latin typeface="Calibri" panose="020F0502020204030204" pitchFamily="34" charset="0"/>
                        </a:rPr>
                        <a:t>Applied Business</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NZ" sz="1100" b="0" i="0" u="none" strike="noStrike" dirty="0">
                          <a:solidFill>
                            <a:srgbClr val="000000"/>
                          </a:solidFill>
                          <a:effectLst/>
                          <a:latin typeface="Calibri" panose="020F0502020204030204" pitchFamily="34" charset="0"/>
                        </a:rPr>
                        <a:t>76.9%</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72.1%</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80.1%</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75.0%</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80.2%</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5.2%</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3.3%</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673897133"/>
                  </a:ext>
                </a:extLst>
              </a:tr>
              <a:tr h="182880">
                <a:tc>
                  <a:txBody>
                    <a:bodyPr/>
                    <a:lstStyle/>
                    <a:p>
                      <a:pPr algn="l" fontAlgn="b"/>
                      <a:r>
                        <a:rPr lang="en-NZ" sz="1100" b="0" i="0" u="none" strike="noStrike">
                          <a:solidFill>
                            <a:srgbClr val="000000"/>
                          </a:solidFill>
                          <a:effectLst/>
                          <a:latin typeface="Calibri" panose="020F0502020204030204" pitchFamily="34" charset="0"/>
                        </a:rPr>
                        <a:t>Architecture</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77.6%</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68.2%</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73.5%</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71.9%</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73.3%</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1.4%</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FF0000"/>
                          </a:solidFill>
                          <a:effectLst/>
                          <a:latin typeface="Calibri" panose="020F0502020204030204" pitchFamily="34" charset="0"/>
                        </a:rPr>
                        <a:t>-4.3%</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650708462"/>
                  </a:ext>
                </a:extLst>
              </a:tr>
              <a:tr h="182880">
                <a:tc>
                  <a:txBody>
                    <a:bodyPr/>
                    <a:lstStyle/>
                    <a:p>
                      <a:pPr algn="l" fontAlgn="b"/>
                      <a:r>
                        <a:rPr lang="en-NZ" sz="1100" b="0" i="0" u="none" strike="noStrike">
                          <a:solidFill>
                            <a:srgbClr val="000000"/>
                          </a:solidFill>
                          <a:effectLst/>
                          <a:latin typeface="Calibri" panose="020F0502020204030204" pitchFamily="34" charset="0"/>
                        </a:rPr>
                        <a:t>Bridgepoint</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75.0%</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79.1%</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78.5%</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82.6%</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78.5%</a:t>
                      </a:r>
                    </a:p>
                  </a:txBody>
                  <a:tcPr marL="7620" marR="7620" marT="7620" marB="0" anchor="b">
                    <a:lnL>
                      <a:noFill/>
                    </a:lnL>
                    <a:lnR>
                      <a:noFill/>
                    </a:lnR>
                    <a:lnT>
                      <a:noFill/>
                    </a:lnT>
                    <a:lnB>
                      <a:noFill/>
                    </a:lnB>
                  </a:tcPr>
                </a:tc>
                <a:tc>
                  <a:txBody>
                    <a:bodyPr/>
                    <a:lstStyle/>
                    <a:p>
                      <a:pPr algn="r" fontAlgn="b"/>
                      <a:r>
                        <a:rPr lang="en-NZ" sz="1100" b="0" i="0" u="none" strike="noStrike">
                          <a:solidFill>
                            <a:srgbClr val="FF0000"/>
                          </a:solidFill>
                          <a:effectLst/>
                          <a:latin typeface="Calibri" panose="020F0502020204030204" pitchFamily="34" charset="0"/>
                        </a:rPr>
                        <a:t>-4.2%</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3.5%</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914024060"/>
                  </a:ext>
                </a:extLst>
              </a:tr>
              <a:tr h="240576">
                <a:tc>
                  <a:txBody>
                    <a:bodyPr/>
                    <a:lstStyle/>
                    <a:p>
                      <a:pPr algn="l" fontAlgn="b"/>
                      <a:r>
                        <a:rPr lang="en-NZ" sz="1100" b="0" i="0" u="none" strike="noStrike">
                          <a:solidFill>
                            <a:srgbClr val="000000"/>
                          </a:solidFill>
                          <a:effectLst/>
                          <a:latin typeface="Calibri" panose="020F0502020204030204" pitchFamily="34" charset="0"/>
                        </a:rPr>
                        <a:t>Building Construction</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71.4%</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73.3%</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67.2%</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73.8%</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76.3%</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2.6%</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5.0%</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252195225"/>
                  </a:ext>
                </a:extLst>
              </a:tr>
              <a:tr h="182880">
                <a:tc>
                  <a:txBody>
                    <a:bodyPr/>
                    <a:lstStyle/>
                    <a:p>
                      <a:pPr algn="l" fontAlgn="b"/>
                      <a:r>
                        <a:rPr lang="en-NZ" sz="1100" b="0" i="0" u="none" strike="noStrike">
                          <a:solidFill>
                            <a:srgbClr val="000000"/>
                          </a:solidFill>
                          <a:effectLst/>
                          <a:latin typeface="Calibri" panose="020F0502020204030204" pitchFamily="34" charset="0"/>
                        </a:rPr>
                        <a:t>Community Studies</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79.3%</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81.6%</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86.2%</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88.3%</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86.2%</a:t>
                      </a:r>
                    </a:p>
                  </a:txBody>
                  <a:tcPr marL="7620" marR="7620" marT="7620" marB="0" anchor="b">
                    <a:lnL>
                      <a:noFill/>
                    </a:lnL>
                    <a:lnR>
                      <a:noFill/>
                    </a:lnR>
                    <a:lnT>
                      <a:noFill/>
                    </a:lnT>
                    <a:lnB>
                      <a:noFill/>
                    </a:lnB>
                  </a:tcPr>
                </a:tc>
                <a:tc>
                  <a:txBody>
                    <a:bodyPr/>
                    <a:lstStyle/>
                    <a:p>
                      <a:pPr algn="r" fontAlgn="b"/>
                      <a:r>
                        <a:rPr lang="en-NZ" sz="1100" b="0" i="0" u="none" strike="noStrike">
                          <a:solidFill>
                            <a:srgbClr val="FF0000"/>
                          </a:solidFill>
                          <a:effectLst/>
                          <a:latin typeface="Calibri" panose="020F0502020204030204" pitchFamily="34" charset="0"/>
                        </a:rPr>
                        <a:t>-2.2%</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6.8%</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109186150"/>
                  </a:ext>
                </a:extLst>
              </a:tr>
              <a:tr h="182880">
                <a:tc>
                  <a:txBody>
                    <a:bodyPr/>
                    <a:lstStyle/>
                    <a:p>
                      <a:pPr algn="l" fontAlgn="b"/>
                      <a:r>
                        <a:rPr lang="en-NZ" sz="1100" b="0" i="0" u="none" strike="noStrike">
                          <a:solidFill>
                            <a:srgbClr val="000000"/>
                          </a:solidFill>
                          <a:effectLst/>
                          <a:latin typeface="Calibri" panose="020F0502020204030204" pitchFamily="34" charset="0"/>
                        </a:rPr>
                        <a:t>Computing &amp; Information Technology</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78.1%</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68.4%</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79.8%</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83.9%</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85.2%</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1.3%</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7.2%</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2708718229"/>
                  </a:ext>
                </a:extLst>
              </a:tr>
              <a:tr h="182880">
                <a:tc>
                  <a:txBody>
                    <a:bodyPr/>
                    <a:lstStyle/>
                    <a:p>
                      <a:pPr algn="l" fontAlgn="b"/>
                      <a:r>
                        <a:rPr lang="en-NZ" sz="1100" b="0" i="0" u="none" strike="noStrike">
                          <a:solidFill>
                            <a:srgbClr val="000000"/>
                          </a:solidFill>
                          <a:effectLst/>
                          <a:latin typeface="Calibri" panose="020F0502020204030204" pitchFamily="34" charset="0"/>
                        </a:rPr>
                        <a:t>Creative Industries</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68.6%</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74.6%</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76.5%</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68.9%</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79.2%</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10.2%</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10.6%</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729944174"/>
                  </a:ext>
                </a:extLst>
              </a:tr>
              <a:tr h="182880">
                <a:tc>
                  <a:txBody>
                    <a:bodyPr/>
                    <a:lstStyle/>
                    <a:p>
                      <a:pPr algn="l" fontAlgn="b"/>
                      <a:r>
                        <a:rPr lang="en-NZ" sz="1100" b="0" i="0" u="none" strike="noStrike">
                          <a:solidFill>
                            <a:srgbClr val="000000"/>
                          </a:solidFill>
                          <a:effectLst/>
                          <a:latin typeface="Calibri" panose="020F0502020204030204" pitchFamily="34" charset="0"/>
                        </a:rPr>
                        <a:t>Engineering &amp; Applied Technology</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76.5%</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82.7%</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79.0%</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82.6%</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86.9%</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4.3%</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10.4%</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3761066063"/>
                  </a:ext>
                </a:extLst>
              </a:tr>
              <a:tr h="182880">
                <a:tc>
                  <a:txBody>
                    <a:bodyPr/>
                    <a:lstStyle/>
                    <a:p>
                      <a:pPr algn="l" fontAlgn="b"/>
                      <a:r>
                        <a:rPr lang="en-NZ" sz="1100" b="0" i="0" u="none" strike="noStrike">
                          <a:solidFill>
                            <a:srgbClr val="000000"/>
                          </a:solidFill>
                          <a:effectLst/>
                          <a:latin typeface="Calibri" panose="020F0502020204030204" pitchFamily="34" charset="0"/>
                        </a:rPr>
                        <a:t>Environmental &amp; Animal Sciences</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76.0%</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77.9%</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81.2%</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76.8%</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83.3%</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6.6%</a:t>
                      </a:r>
                    </a:p>
                  </a:txBody>
                  <a:tcPr marL="7620" marR="7620" marT="762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7.3%</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475405725"/>
                  </a:ext>
                </a:extLst>
              </a:tr>
              <a:tr h="182880">
                <a:tc>
                  <a:txBody>
                    <a:bodyPr/>
                    <a:lstStyle/>
                    <a:p>
                      <a:pPr algn="l" fontAlgn="b"/>
                      <a:r>
                        <a:rPr lang="en-NZ" sz="1100" b="0" i="0" u="none" strike="noStrike">
                          <a:solidFill>
                            <a:srgbClr val="000000"/>
                          </a:solidFill>
                          <a:effectLst/>
                          <a:latin typeface="Calibri" panose="020F0502020204030204" pitchFamily="34" charset="0"/>
                        </a:rPr>
                        <a:t>Healthcare &amp; Social Practice</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77.2%</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78.3%</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83.4%</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87.5%</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84.2%</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FF0000"/>
                          </a:solidFill>
                          <a:effectLst/>
                          <a:latin typeface="Calibri" panose="020F0502020204030204" pitchFamily="34" charset="0"/>
                        </a:rPr>
                        <a:t>-3.3%</a:t>
                      </a:r>
                    </a:p>
                  </a:txBody>
                  <a:tcPr marL="7620" marR="7620" marT="762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7.0%</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4040731050"/>
                  </a:ext>
                </a:extLst>
              </a:tr>
              <a:tr h="182880">
                <a:tc>
                  <a:txBody>
                    <a:bodyPr/>
                    <a:lstStyle/>
                    <a:p>
                      <a:pPr algn="l" fontAlgn="b"/>
                      <a:r>
                        <a:rPr lang="en-NZ" sz="1100" b="0" i="0" u="none" strike="noStrike">
                          <a:solidFill>
                            <a:srgbClr val="000000"/>
                          </a:solidFill>
                          <a:effectLst/>
                          <a:latin typeface="Calibri" panose="020F0502020204030204" pitchFamily="34" charset="0"/>
                        </a:rPr>
                        <a:t>Trades &amp; Services</a:t>
                      </a:r>
                    </a:p>
                  </a:txBody>
                  <a:tcPr marL="72000" marR="72000" marT="762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71.4%</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76.7%</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80.8%</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68.0%</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81.1%</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13.2%</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9.7%</a:t>
                      </a:r>
                    </a:p>
                  </a:txBody>
                  <a:tcPr marL="7620" marR="7620" marT="762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2075129"/>
                  </a:ext>
                </a:extLst>
              </a:tr>
            </a:tbl>
          </a:graphicData>
        </a:graphic>
      </p:graphicFrame>
      <p:sp>
        <p:nvSpPr>
          <p:cNvPr id="7" name="Rectangle 6"/>
          <p:cNvSpPr/>
          <p:nvPr/>
        </p:nvSpPr>
        <p:spPr>
          <a:xfrm>
            <a:off x="599595" y="4300725"/>
            <a:ext cx="8238966" cy="1200329"/>
          </a:xfrm>
          <a:prstGeom prst="rect">
            <a:avLst/>
          </a:prstGeom>
        </p:spPr>
        <p:txBody>
          <a:bodyPr wrap="square">
            <a:spAutoFit/>
          </a:bodyPr>
          <a:lstStyle/>
          <a:p>
            <a:r>
              <a:rPr lang="en-NZ" sz="1200" b="1" dirty="0" smtClean="0">
                <a:solidFill>
                  <a:srgbClr val="000000"/>
                </a:solidFill>
                <a:latin typeface="Calibri" panose="020F0502020204030204" pitchFamily="34" charset="0"/>
                <a:ea typeface="Calibri" panose="020F0502020204030204" pitchFamily="34" charset="0"/>
              </a:rPr>
              <a:t>Promising trend: </a:t>
            </a:r>
          </a:p>
          <a:p>
            <a:pPr marL="171450" indent="-171450">
              <a:buFont typeface="Arial" panose="020B0604020202020204" pitchFamily="34" charset="0"/>
              <a:buChar char="•"/>
            </a:pPr>
            <a:r>
              <a:rPr lang="en-NZ" sz="1200" dirty="0" smtClean="0">
                <a:solidFill>
                  <a:srgbClr val="000000"/>
                </a:solidFill>
                <a:latin typeface="Calibri" panose="020F0502020204030204" pitchFamily="34" charset="0"/>
                <a:ea typeface="Calibri" panose="020F0502020204030204" pitchFamily="34" charset="0"/>
              </a:rPr>
              <a:t>It is encouraging that seven schools recorded an increase over both the 2-year and 5-year periods and only Architecture saw a drop over the 5-year period. While Creative Industries did not have high rates over the past 5 years, it is the only school that experienced a 2-digit rise over both periods. </a:t>
            </a:r>
          </a:p>
          <a:p>
            <a:pPr marL="171450" indent="-171450">
              <a:buFont typeface="Arial" panose="020B0604020202020204" pitchFamily="34" charset="0"/>
              <a:buChar char="•"/>
            </a:pPr>
            <a:r>
              <a:rPr lang="en-NZ" sz="1200" dirty="0" smtClean="0">
                <a:solidFill>
                  <a:srgbClr val="000000"/>
                </a:solidFill>
                <a:latin typeface="Calibri" panose="020F0502020204030204" pitchFamily="34" charset="0"/>
                <a:ea typeface="Calibri" panose="020F0502020204030204" pitchFamily="34" charset="0"/>
              </a:rPr>
              <a:t>No schools achieved a rate over 80% in 2016, but 2 successfully had their rates lifted to 80%+ in 2017, with the number increasing to 5 in in 2018 and 2019 and further mounting to 7 in 2020. </a:t>
            </a:r>
            <a:endParaRPr lang="en-NZ" sz="1200" dirty="0"/>
          </a:p>
        </p:txBody>
      </p:sp>
    </p:spTree>
    <p:extLst>
      <p:ext uri="{BB962C8B-B14F-4D97-AF65-F5344CB8AC3E}">
        <p14:creationId xmlns:p14="http://schemas.microsoft.com/office/powerpoint/2010/main" val="522698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3845" y="331624"/>
            <a:ext cx="7199412" cy="508928"/>
          </a:xfrm>
        </p:spPr>
        <p:txBody>
          <a:bodyPr/>
          <a:lstStyle/>
          <a:p>
            <a:r>
              <a:rPr lang="en-NZ" sz="2000" dirty="0" smtClean="0"/>
              <a:t>Graduate Survey Overview</a:t>
            </a:r>
            <a:endParaRPr lang="en-NZ" sz="2000" dirty="0"/>
          </a:p>
        </p:txBody>
      </p:sp>
      <p:sp>
        <p:nvSpPr>
          <p:cNvPr id="15" name="TextBox 14"/>
          <p:cNvSpPr txBox="1"/>
          <p:nvPr/>
        </p:nvSpPr>
        <p:spPr>
          <a:xfrm>
            <a:off x="226031" y="1161302"/>
            <a:ext cx="8782724" cy="5293757"/>
          </a:xfrm>
          <a:prstGeom prst="rect">
            <a:avLst/>
          </a:prstGeom>
          <a:noFill/>
          <a:ln>
            <a:noFill/>
          </a:ln>
        </p:spPr>
        <p:txBody>
          <a:bodyPr wrap="square" rtlCol="0">
            <a:spAutoFit/>
          </a:bodyPr>
          <a:lstStyle/>
          <a:p>
            <a:pPr lvl="0"/>
            <a:r>
              <a:rPr lang="en-NZ" sz="1200" dirty="0">
                <a:solidFill>
                  <a:prstClr val="black"/>
                </a:solidFill>
                <a:latin typeface="+mn-lt"/>
              </a:rPr>
              <a:t>Unitec’s </a:t>
            </a:r>
            <a:r>
              <a:rPr lang="en-NZ" sz="1200" dirty="0" smtClean="0">
                <a:solidFill>
                  <a:prstClr val="black"/>
                </a:solidFill>
                <a:latin typeface="+mn-lt"/>
              </a:rPr>
              <a:t>Graduate Surveys are carried out to </a:t>
            </a:r>
            <a:r>
              <a:rPr lang="en-NZ" sz="1200" dirty="0">
                <a:solidFill>
                  <a:prstClr val="black"/>
                </a:solidFill>
                <a:latin typeface="+mn-lt"/>
              </a:rPr>
              <a:t>provide a robust and consistent approach </a:t>
            </a:r>
            <a:r>
              <a:rPr lang="en-NZ" sz="1200" dirty="0" smtClean="0">
                <a:solidFill>
                  <a:prstClr val="black"/>
                </a:solidFill>
                <a:latin typeface="+mn-lt"/>
              </a:rPr>
              <a:t>to </a:t>
            </a:r>
            <a:r>
              <a:rPr lang="en-NZ" sz="1200" dirty="0">
                <a:solidFill>
                  <a:prstClr val="black"/>
                </a:solidFill>
                <a:latin typeface="+mn-lt"/>
              </a:rPr>
              <a:t>measuring </a:t>
            </a:r>
            <a:r>
              <a:rPr lang="en-NZ" sz="1200" dirty="0" smtClean="0">
                <a:solidFill>
                  <a:prstClr val="black"/>
                </a:solidFill>
                <a:latin typeface="+mn-lt"/>
              </a:rPr>
              <a:t>graduate outcomes, programme success and graduate satisfaction. Graduate </a:t>
            </a:r>
            <a:r>
              <a:rPr lang="en-NZ" sz="1200" dirty="0">
                <a:solidFill>
                  <a:prstClr val="black"/>
                </a:solidFill>
                <a:latin typeface="+mn-lt"/>
              </a:rPr>
              <a:t>surveys </a:t>
            </a:r>
            <a:r>
              <a:rPr lang="en-NZ" sz="1200" dirty="0" smtClean="0">
                <a:solidFill>
                  <a:prstClr val="black"/>
                </a:solidFill>
                <a:latin typeface="+mn-lt"/>
              </a:rPr>
              <a:t>are monitored and audited</a:t>
            </a:r>
            <a:r>
              <a:rPr lang="en-NZ" sz="1200" dirty="0">
                <a:solidFill>
                  <a:prstClr val="black"/>
                </a:solidFill>
                <a:latin typeface="+mn-lt"/>
              </a:rPr>
              <a:t> </a:t>
            </a:r>
            <a:r>
              <a:rPr lang="en-NZ" sz="1200" dirty="0" smtClean="0">
                <a:solidFill>
                  <a:prstClr val="black"/>
                </a:solidFill>
                <a:latin typeface="+mn-lt"/>
              </a:rPr>
              <a:t>to ensure reporting is done in a statistically fair manner. </a:t>
            </a:r>
          </a:p>
          <a:p>
            <a:pPr lvl="0"/>
            <a:endParaRPr lang="mi-NZ" sz="1200" dirty="0">
              <a:solidFill>
                <a:prstClr val="black"/>
              </a:solidFill>
              <a:latin typeface="+mn-lt"/>
            </a:endParaRPr>
          </a:p>
          <a:p>
            <a:pPr lvl="0"/>
            <a:r>
              <a:rPr lang="en-NZ" sz="1200" dirty="0" smtClean="0">
                <a:solidFill>
                  <a:prstClr val="black"/>
                </a:solidFill>
                <a:latin typeface="+mn-lt"/>
              </a:rPr>
              <a:t>Graduate surveys are sent out for completion online twice a year, in May and October to capture all the graduates graduating either in the middle or the end of the year. The survey aims to collect data about graduates’ employment or study status, further study plans, current job information and satisfaction with their learning experiences in Unitec. Graduates are also asked to comment on the expected Graduate Programme Outcomes (GPO) as outlined in the NZQA website. </a:t>
            </a:r>
          </a:p>
          <a:p>
            <a:pPr lvl="0"/>
            <a:endParaRPr lang="mi-NZ" sz="1200" dirty="0">
              <a:solidFill>
                <a:prstClr val="black"/>
              </a:solidFill>
              <a:latin typeface="+mn-lt"/>
            </a:endParaRPr>
          </a:p>
          <a:p>
            <a:pPr lvl="0"/>
            <a:r>
              <a:rPr lang="mi-NZ" sz="1200" dirty="0" smtClean="0">
                <a:solidFill>
                  <a:prstClr val="black"/>
                </a:solidFill>
                <a:latin typeface="+mn-lt"/>
              </a:rPr>
              <a:t>Reporting of the 2020 wave (for 2019 graduates) is delivered at three levels:</a:t>
            </a:r>
          </a:p>
          <a:p>
            <a:pPr marL="228600" lvl="0" indent="-228600">
              <a:buAutoNum type="arabicPeriod"/>
            </a:pPr>
            <a:r>
              <a:rPr lang="mi-NZ" sz="1200" dirty="0" smtClean="0">
                <a:solidFill>
                  <a:prstClr val="black"/>
                </a:solidFill>
                <a:latin typeface="+mn-lt"/>
              </a:rPr>
              <a:t>Institutional Summary Report - </a:t>
            </a:r>
            <a:r>
              <a:rPr lang="en-NZ" sz="1200" dirty="0">
                <a:solidFill>
                  <a:prstClr val="black"/>
                </a:solidFill>
                <a:latin typeface="+mn-lt"/>
              </a:rPr>
              <a:t>Analysis and reporting of performance at </a:t>
            </a:r>
            <a:r>
              <a:rPr lang="en-NZ" sz="1200" dirty="0" smtClean="0">
                <a:solidFill>
                  <a:prstClr val="black"/>
                </a:solidFill>
                <a:latin typeface="+mn-lt"/>
              </a:rPr>
              <a:t>institutional and school levels based on the latest Graduate </a:t>
            </a:r>
            <a:r>
              <a:rPr lang="en-NZ" sz="1200" dirty="0">
                <a:solidFill>
                  <a:prstClr val="black"/>
                </a:solidFill>
                <a:latin typeface="+mn-lt"/>
              </a:rPr>
              <a:t>S</a:t>
            </a:r>
            <a:r>
              <a:rPr lang="en-NZ" sz="1200" dirty="0" smtClean="0">
                <a:solidFill>
                  <a:prstClr val="black"/>
                </a:solidFill>
                <a:latin typeface="+mn-lt"/>
              </a:rPr>
              <a:t>urvey results; trend analysis based on 5-year combined survey results.</a:t>
            </a:r>
          </a:p>
          <a:p>
            <a:pPr marL="228600" lvl="0" indent="-228600">
              <a:buAutoNum type="arabicPeriod"/>
            </a:pPr>
            <a:r>
              <a:rPr lang="en-NZ" sz="1200" dirty="0" smtClean="0">
                <a:solidFill>
                  <a:prstClr val="black"/>
                </a:solidFill>
                <a:latin typeface="+mn-lt"/>
              </a:rPr>
              <a:t>Graduate </a:t>
            </a:r>
            <a:r>
              <a:rPr lang="en-NZ" sz="1200" dirty="0">
                <a:solidFill>
                  <a:prstClr val="black"/>
                </a:solidFill>
                <a:latin typeface="+mn-lt"/>
              </a:rPr>
              <a:t>Survey </a:t>
            </a:r>
            <a:r>
              <a:rPr lang="en-NZ" sz="1200" dirty="0" smtClean="0">
                <a:solidFill>
                  <a:prstClr val="black"/>
                </a:solidFill>
                <a:latin typeface="+mn-lt"/>
              </a:rPr>
              <a:t>Dashboard </a:t>
            </a:r>
            <a:r>
              <a:rPr lang="en-NZ" sz="1200" dirty="0">
                <a:solidFill>
                  <a:prstClr val="black"/>
                </a:solidFill>
                <a:latin typeface="+mn-lt"/>
              </a:rPr>
              <a:t>- Interactive dashboard which allows you to filter data by school, programme, course, class, priority group and </a:t>
            </a:r>
            <a:r>
              <a:rPr lang="en-NZ" sz="1200" dirty="0" smtClean="0">
                <a:solidFill>
                  <a:prstClr val="black"/>
                </a:solidFill>
                <a:latin typeface="+mn-lt"/>
              </a:rPr>
              <a:t>year. </a:t>
            </a:r>
            <a:r>
              <a:rPr lang="mi-NZ" sz="1200" dirty="0">
                <a:solidFill>
                  <a:prstClr val="black"/>
                </a:solidFill>
                <a:latin typeface="+mn-lt"/>
              </a:rPr>
              <a:t>L</a:t>
            </a:r>
            <a:r>
              <a:rPr lang="mi-NZ" sz="1200" dirty="0" smtClean="0">
                <a:solidFill>
                  <a:prstClr val="black"/>
                </a:solidFill>
                <a:latin typeface="+mn-lt"/>
              </a:rPr>
              <a:t>ocated </a:t>
            </a:r>
            <a:r>
              <a:rPr lang="mi-NZ" sz="1200" dirty="0">
                <a:solidFill>
                  <a:prstClr val="black"/>
                </a:solidFill>
                <a:latin typeface="+mn-lt"/>
              </a:rPr>
              <a:t>in </a:t>
            </a:r>
            <a:r>
              <a:rPr lang="mi-NZ" sz="1200" dirty="0" smtClean="0">
                <a:solidFill>
                  <a:prstClr val="black"/>
                </a:solidFill>
                <a:latin typeface="+mn-lt"/>
              </a:rPr>
              <a:t>the Institutional Reports App of Power BI.</a:t>
            </a:r>
            <a:endParaRPr lang="en-NZ" sz="1200" dirty="0">
              <a:solidFill>
                <a:prstClr val="black"/>
              </a:solidFill>
              <a:latin typeface="+mn-lt"/>
            </a:endParaRPr>
          </a:p>
          <a:p>
            <a:pPr marL="228600" lvl="0" indent="-228600">
              <a:buAutoNum type="arabicPeriod"/>
            </a:pPr>
            <a:r>
              <a:rPr lang="en-NZ" sz="1200" dirty="0">
                <a:solidFill>
                  <a:prstClr val="black"/>
                </a:solidFill>
                <a:latin typeface="+mn-lt"/>
              </a:rPr>
              <a:t>School Reports - Graduate </a:t>
            </a:r>
            <a:r>
              <a:rPr lang="en-NZ" sz="1200" dirty="0" smtClean="0">
                <a:solidFill>
                  <a:prstClr val="black"/>
                </a:solidFill>
                <a:latin typeface="+mn-lt"/>
              </a:rPr>
              <a:t>KPIs and GPO analysis to support PEPs. </a:t>
            </a:r>
          </a:p>
          <a:p>
            <a:pPr lvl="0"/>
            <a:endParaRPr lang="mi-NZ" sz="1200" dirty="0" smtClean="0">
              <a:solidFill>
                <a:prstClr val="black"/>
              </a:solidFill>
              <a:latin typeface="+mn-lt"/>
            </a:endParaRPr>
          </a:p>
          <a:p>
            <a:pPr lvl="0"/>
            <a:r>
              <a:rPr lang="mi-NZ" sz="1200" dirty="0" smtClean="0">
                <a:solidFill>
                  <a:prstClr val="black"/>
                </a:solidFill>
                <a:latin typeface="+mn-lt"/>
              </a:rPr>
              <a:t>This Institutional </a:t>
            </a:r>
            <a:r>
              <a:rPr lang="mi-NZ" sz="1200" dirty="0">
                <a:solidFill>
                  <a:prstClr val="black"/>
                </a:solidFill>
                <a:latin typeface="+mn-lt"/>
              </a:rPr>
              <a:t>S</a:t>
            </a:r>
            <a:r>
              <a:rPr lang="mi-NZ" sz="1200" dirty="0" smtClean="0">
                <a:solidFill>
                  <a:prstClr val="black"/>
                </a:solidFill>
                <a:latin typeface="+mn-lt"/>
              </a:rPr>
              <a:t>ummary </a:t>
            </a:r>
            <a:r>
              <a:rPr lang="mi-NZ" sz="1200" dirty="0">
                <a:solidFill>
                  <a:prstClr val="black"/>
                </a:solidFill>
                <a:latin typeface="+mn-lt"/>
              </a:rPr>
              <a:t>R</a:t>
            </a:r>
            <a:r>
              <a:rPr lang="mi-NZ" sz="1200" dirty="0" smtClean="0">
                <a:solidFill>
                  <a:prstClr val="black"/>
                </a:solidFill>
                <a:latin typeface="+mn-lt"/>
              </a:rPr>
              <a:t>eport provides analysis of the 2020 graduate survey results and 5-year trend analysis where applicable:</a:t>
            </a:r>
          </a:p>
          <a:p>
            <a:pPr marL="228600" lvl="0" indent="-228600">
              <a:buAutoNum type="arabicPeriod"/>
            </a:pPr>
            <a:r>
              <a:rPr lang="mi-NZ" sz="1200" dirty="0" smtClean="0">
                <a:solidFill>
                  <a:prstClr val="black"/>
                </a:solidFill>
                <a:latin typeface="+mn-lt"/>
              </a:rPr>
              <a:t>Overall Graduate KPIs</a:t>
            </a:r>
          </a:p>
          <a:p>
            <a:pPr marL="628650" lvl="1" indent="-171450">
              <a:buFont typeface="Arial" panose="020B0604020202020204" pitchFamily="34" charset="0"/>
              <a:buChar char="•"/>
            </a:pPr>
            <a:r>
              <a:rPr lang="en-NZ" sz="1200" dirty="0">
                <a:solidFill>
                  <a:prstClr val="black"/>
                </a:solidFill>
                <a:latin typeface="+mn-lt"/>
              </a:rPr>
              <a:t>% Graduate Employed, Studying or Combined (GESC) </a:t>
            </a:r>
            <a:endParaRPr lang="en-NZ" sz="1200" dirty="0" smtClean="0">
              <a:solidFill>
                <a:prstClr val="black"/>
              </a:solidFill>
              <a:latin typeface="+mn-lt"/>
            </a:endParaRPr>
          </a:p>
          <a:p>
            <a:pPr marL="628650" lvl="1" indent="-171450">
              <a:buFont typeface="Arial" panose="020B0604020202020204" pitchFamily="34" charset="0"/>
              <a:buChar char="•"/>
            </a:pPr>
            <a:r>
              <a:rPr lang="en-NZ" sz="1200" dirty="0" smtClean="0">
                <a:solidFill>
                  <a:prstClr val="black"/>
                </a:solidFill>
                <a:latin typeface="+mn-lt"/>
              </a:rPr>
              <a:t>% Employed</a:t>
            </a:r>
          </a:p>
          <a:p>
            <a:pPr marL="628650" lvl="1" indent="-171450">
              <a:buFont typeface="Arial" panose="020B0604020202020204" pitchFamily="34" charset="0"/>
              <a:buChar char="•"/>
            </a:pPr>
            <a:r>
              <a:rPr lang="en-NZ" sz="1200" dirty="0" smtClean="0">
                <a:solidFill>
                  <a:prstClr val="black"/>
                </a:solidFill>
                <a:latin typeface="+mn-lt"/>
              </a:rPr>
              <a:t>% Further Study</a:t>
            </a:r>
          </a:p>
          <a:p>
            <a:pPr marL="628650" lvl="1" indent="-171450">
              <a:buFont typeface="Arial" panose="020B0604020202020204" pitchFamily="34" charset="0"/>
              <a:buChar char="•"/>
            </a:pPr>
            <a:r>
              <a:rPr lang="en-NZ" sz="1200" dirty="0" smtClean="0">
                <a:solidFill>
                  <a:prstClr val="black"/>
                </a:solidFill>
                <a:latin typeface="+mn-lt"/>
              </a:rPr>
              <a:t>% Qualification relevant to Employment</a:t>
            </a:r>
          </a:p>
          <a:p>
            <a:pPr marL="228600" indent="-228600">
              <a:buFont typeface="+mj-lt"/>
              <a:buAutoNum type="arabicPeriod"/>
            </a:pPr>
            <a:r>
              <a:rPr lang="en-NZ" sz="1200" dirty="0" smtClean="0">
                <a:solidFill>
                  <a:prstClr val="black"/>
                </a:solidFill>
                <a:latin typeface="+mn-lt"/>
              </a:rPr>
              <a:t>Satisfaction with Unitec</a:t>
            </a:r>
          </a:p>
          <a:p>
            <a:pPr marL="628650" lvl="1" indent="-171450">
              <a:buFont typeface="Arial" panose="020B0604020202020204" pitchFamily="34" charset="0"/>
              <a:buChar char="•"/>
            </a:pPr>
            <a:r>
              <a:rPr lang="en-NZ" sz="1200" dirty="0" smtClean="0">
                <a:solidFill>
                  <a:prstClr val="black"/>
                </a:solidFill>
                <a:latin typeface="+mn-lt"/>
              </a:rPr>
              <a:t>Likelihood of recommending Unitec (using the Net Promoter Score ratings)</a:t>
            </a:r>
          </a:p>
          <a:p>
            <a:pPr marL="628650" lvl="1" indent="-171450">
              <a:buFont typeface="Arial" panose="020B0604020202020204" pitchFamily="34" charset="0"/>
              <a:buChar char="•"/>
            </a:pPr>
            <a:r>
              <a:rPr lang="en-NZ" sz="1200" dirty="0" smtClean="0">
                <a:solidFill>
                  <a:prstClr val="black"/>
                </a:solidFill>
                <a:latin typeface="+mn-lt"/>
              </a:rPr>
              <a:t>Qualification being worth the investment</a:t>
            </a:r>
          </a:p>
          <a:p>
            <a:pPr marL="628650" lvl="1" indent="-171450">
              <a:buFont typeface="Arial" panose="020B0604020202020204" pitchFamily="34" charset="0"/>
              <a:buChar char="•"/>
            </a:pPr>
            <a:r>
              <a:rPr lang="en-NZ" sz="1200" dirty="0" smtClean="0">
                <a:solidFill>
                  <a:prstClr val="black"/>
                </a:solidFill>
                <a:latin typeface="+mn-lt"/>
              </a:rPr>
              <a:t>Qualification meeting the main job requirement</a:t>
            </a:r>
          </a:p>
          <a:p>
            <a:pPr marL="228600" indent="-228600">
              <a:buFont typeface="+mj-lt"/>
              <a:buAutoNum type="arabicPeriod"/>
            </a:pPr>
            <a:r>
              <a:rPr lang="en-NZ" sz="1200" dirty="0" smtClean="0">
                <a:solidFill>
                  <a:prstClr val="black"/>
                </a:solidFill>
                <a:latin typeface="+mn-lt"/>
              </a:rPr>
              <a:t>Ratings of learning experiences and skills acquired</a:t>
            </a:r>
            <a:endParaRPr lang="mi-NZ" sz="1200" dirty="0" smtClean="0">
              <a:solidFill>
                <a:prstClr val="black"/>
              </a:solidFill>
              <a:latin typeface="+mn-lt"/>
            </a:endParaRPr>
          </a:p>
          <a:p>
            <a:pPr marL="685800" lvl="1" indent="-228600">
              <a:buAutoNum type="alphaLcParenR"/>
            </a:pPr>
            <a:endParaRPr lang="en-NZ" sz="1400" dirty="0">
              <a:solidFill>
                <a:prstClr val="black"/>
              </a:solidFill>
              <a:latin typeface="+mn-lt"/>
            </a:endParaRPr>
          </a:p>
        </p:txBody>
      </p:sp>
      <p:sp>
        <p:nvSpPr>
          <p:cNvPr id="2" name="Footer Placeholder 1"/>
          <p:cNvSpPr>
            <a:spLocks noGrp="1"/>
          </p:cNvSpPr>
          <p:nvPr>
            <p:ph type="ftr" sz="quarter" idx="11"/>
          </p:nvPr>
        </p:nvSpPr>
        <p:spPr/>
        <p:txBody>
          <a:bodyPr/>
          <a:lstStyle/>
          <a:p>
            <a:pPr>
              <a:defRPr/>
            </a:pPr>
            <a:r>
              <a:rPr lang="en-NZ" dirty="0" smtClean="0"/>
              <a:t>&gt;&gt;Te Korowai Kahurangi</a:t>
            </a:r>
            <a:endParaRPr lang="en-NZ" dirty="0"/>
          </a:p>
        </p:txBody>
      </p:sp>
      <p:sp>
        <p:nvSpPr>
          <p:cNvPr id="3" name="Slide Number Placeholder 2"/>
          <p:cNvSpPr>
            <a:spLocks noGrp="1"/>
          </p:cNvSpPr>
          <p:nvPr>
            <p:ph type="sldNum" sz="quarter" idx="12"/>
          </p:nvPr>
        </p:nvSpPr>
        <p:spPr/>
        <p:txBody>
          <a:bodyPr/>
          <a:lstStyle/>
          <a:p>
            <a:fld id="{060EB6BC-B175-4959-B926-4B0C589E9E72}" type="slidenum">
              <a:rPr lang="en-NZ" altLang="en-US" smtClean="0"/>
              <a:pPr/>
              <a:t>2</a:t>
            </a:fld>
            <a:endParaRPr lang="en-NZ" altLang="en-US" dirty="0"/>
          </a:p>
        </p:txBody>
      </p:sp>
    </p:spTree>
    <p:extLst>
      <p:ext uri="{BB962C8B-B14F-4D97-AF65-F5344CB8AC3E}">
        <p14:creationId xmlns:p14="http://schemas.microsoft.com/office/powerpoint/2010/main" val="1426452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83526" y="596348"/>
            <a:ext cx="6826659" cy="450394"/>
          </a:xfrm>
        </p:spPr>
        <p:txBody>
          <a:bodyPr/>
          <a:lstStyle/>
          <a:p>
            <a:r>
              <a:rPr lang="en-NZ" dirty="0" smtClean="0"/>
              <a:t>Comments from promoters in 2020 survey </a:t>
            </a:r>
            <a:br>
              <a:rPr lang="en-NZ" dirty="0" smtClean="0"/>
            </a:br>
            <a:endParaRPr lang="en-NZ" dirty="0"/>
          </a:p>
        </p:txBody>
      </p:sp>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20</a:t>
            </a:fld>
            <a:endParaRPr lang="en-NZ" altLang="en-US" dirty="0"/>
          </a:p>
        </p:txBody>
      </p:sp>
      <p:sp>
        <p:nvSpPr>
          <p:cNvPr id="12" name="TextBox 11"/>
          <p:cNvSpPr txBox="1"/>
          <p:nvPr/>
        </p:nvSpPr>
        <p:spPr>
          <a:xfrm>
            <a:off x="625131" y="6172640"/>
            <a:ext cx="6599904" cy="246221"/>
          </a:xfrm>
          <a:prstGeom prst="rect">
            <a:avLst/>
          </a:prstGeom>
          <a:noFill/>
        </p:spPr>
        <p:txBody>
          <a:bodyPr wrap="square" rtlCol="0">
            <a:spAutoFit/>
          </a:bodyPr>
          <a:lstStyle/>
          <a:p>
            <a:r>
              <a:rPr lang="en-NZ" sz="1000" i="1" dirty="0" smtClean="0"/>
              <a:t>% indicating Very successful or Somewhat successful</a:t>
            </a:r>
            <a:endParaRPr lang="en-NZ" sz="1000" i="1" dirty="0"/>
          </a:p>
        </p:txBody>
      </p:sp>
      <p:sp>
        <p:nvSpPr>
          <p:cNvPr id="2" name="Rectangle 1"/>
          <p:cNvSpPr/>
          <p:nvPr/>
        </p:nvSpPr>
        <p:spPr>
          <a:xfrm>
            <a:off x="402987" y="1022911"/>
            <a:ext cx="8502474" cy="4524315"/>
          </a:xfrm>
          <a:prstGeom prst="rect">
            <a:avLst/>
          </a:prstGeom>
        </p:spPr>
        <p:txBody>
          <a:bodyPr wrap="square">
            <a:spAutoFit/>
          </a:bodyPr>
          <a:lstStyle/>
          <a:p>
            <a:r>
              <a:rPr lang="en-NZ" sz="1400" dirty="0" smtClean="0">
                <a:solidFill>
                  <a:srgbClr val="000000"/>
                </a:solidFill>
                <a:latin typeface="Calibri" panose="020F0502020204030204" pitchFamily="34" charset="0"/>
                <a:ea typeface="Calibri" panose="020F0502020204030204" pitchFamily="34" charset="0"/>
              </a:rPr>
              <a:t>Topic modelling was used to identify themes in the comments made by promoters of Unitec.</a:t>
            </a:r>
          </a:p>
          <a:p>
            <a:endParaRPr lang="en-NZ" sz="1200" dirty="0">
              <a:solidFill>
                <a:srgbClr val="000000"/>
              </a:solidFill>
              <a:latin typeface="Calibri" panose="020F0502020204030204" pitchFamily="34" charset="0"/>
            </a:endParaRPr>
          </a:p>
          <a:p>
            <a:r>
              <a:rPr lang="en-NZ" sz="1200" b="1" dirty="0" smtClean="0">
                <a:solidFill>
                  <a:srgbClr val="000000"/>
                </a:solidFill>
                <a:latin typeface="+mn-lt"/>
              </a:rPr>
              <a:t>Great support</a:t>
            </a:r>
          </a:p>
          <a:p>
            <a:r>
              <a:rPr lang="en-NZ" sz="1200" i="1" dirty="0" smtClean="0">
                <a:latin typeface="+mn-lt"/>
              </a:rPr>
              <a:t>“there </a:t>
            </a:r>
            <a:r>
              <a:rPr lang="en-NZ" sz="1200" i="1" dirty="0">
                <a:latin typeface="+mn-lt"/>
              </a:rPr>
              <a:t>were many different options if you needed support for anything</a:t>
            </a:r>
            <a:r>
              <a:rPr lang="en-NZ" sz="1200" i="1" dirty="0" smtClean="0">
                <a:latin typeface="+mn-lt"/>
              </a:rPr>
              <a:t>.”</a:t>
            </a:r>
          </a:p>
          <a:p>
            <a:r>
              <a:rPr lang="en-NZ" sz="1200" i="1" dirty="0" smtClean="0">
                <a:latin typeface="+mn-lt"/>
              </a:rPr>
              <a:t>“Supportive </a:t>
            </a:r>
            <a:r>
              <a:rPr lang="en-NZ" sz="1200" i="1" dirty="0">
                <a:latin typeface="+mn-lt"/>
              </a:rPr>
              <a:t>teachers and </a:t>
            </a:r>
            <a:r>
              <a:rPr lang="en-NZ" sz="1200" i="1" dirty="0" smtClean="0">
                <a:latin typeface="+mn-lt"/>
              </a:rPr>
              <a:t>services”</a:t>
            </a:r>
          </a:p>
          <a:p>
            <a:r>
              <a:rPr lang="en-NZ" sz="1200" i="1" dirty="0" smtClean="0">
                <a:latin typeface="+mn-lt"/>
              </a:rPr>
              <a:t>“the </a:t>
            </a:r>
            <a:r>
              <a:rPr lang="en-NZ" sz="1200" i="1" dirty="0">
                <a:latin typeface="+mn-lt"/>
              </a:rPr>
              <a:t>student support is </a:t>
            </a:r>
            <a:r>
              <a:rPr lang="en-NZ" sz="1200" i="1" dirty="0" smtClean="0">
                <a:latin typeface="+mn-lt"/>
              </a:rPr>
              <a:t>awesome”</a:t>
            </a:r>
          </a:p>
          <a:p>
            <a:r>
              <a:rPr lang="en-NZ" sz="1200" i="1" dirty="0" smtClean="0">
                <a:latin typeface="+mn-lt"/>
              </a:rPr>
              <a:t>“I </a:t>
            </a:r>
            <a:r>
              <a:rPr lang="en-NZ" sz="1200" i="1" dirty="0">
                <a:latin typeface="+mn-lt"/>
              </a:rPr>
              <a:t>felt extremely well supported at </a:t>
            </a:r>
            <a:r>
              <a:rPr lang="en-NZ" sz="1200" i="1" dirty="0" smtClean="0">
                <a:latin typeface="+mn-lt"/>
              </a:rPr>
              <a:t>all times”</a:t>
            </a:r>
          </a:p>
          <a:p>
            <a:r>
              <a:rPr lang="en-NZ" sz="1200" i="1" dirty="0" smtClean="0">
                <a:latin typeface="+mn-lt"/>
              </a:rPr>
              <a:t>“The support </a:t>
            </a:r>
            <a:r>
              <a:rPr lang="en-NZ" sz="1200" i="1" dirty="0">
                <a:latin typeface="+mn-lt"/>
              </a:rPr>
              <a:t>I had while studying there was </a:t>
            </a:r>
            <a:r>
              <a:rPr lang="en-NZ" sz="1200" i="1" dirty="0" smtClean="0">
                <a:latin typeface="+mn-lt"/>
              </a:rPr>
              <a:t>exceptional”</a:t>
            </a:r>
          </a:p>
          <a:p>
            <a:r>
              <a:rPr lang="en-NZ" sz="1200" i="1" dirty="0" smtClean="0">
                <a:latin typeface="+mn-lt"/>
              </a:rPr>
              <a:t>“The </a:t>
            </a:r>
            <a:r>
              <a:rPr lang="en-NZ" sz="1200" i="1" dirty="0">
                <a:latin typeface="+mn-lt"/>
              </a:rPr>
              <a:t>staff are very </a:t>
            </a:r>
            <a:r>
              <a:rPr lang="en-NZ" sz="1200" i="1" dirty="0" smtClean="0">
                <a:latin typeface="+mn-lt"/>
              </a:rPr>
              <a:t>supportive”</a:t>
            </a:r>
          </a:p>
          <a:p>
            <a:endParaRPr lang="en-NZ" sz="1200" dirty="0" smtClean="0">
              <a:latin typeface="+mn-lt"/>
            </a:endParaRPr>
          </a:p>
          <a:p>
            <a:r>
              <a:rPr lang="en-NZ" sz="1200" b="1" dirty="0" smtClean="0">
                <a:latin typeface="+mn-lt"/>
              </a:rPr>
              <a:t>Good teachers</a:t>
            </a:r>
          </a:p>
          <a:p>
            <a:r>
              <a:rPr lang="en-NZ" sz="1200" i="1" dirty="0" smtClean="0">
                <a:latin typeface="+mn-lt"/>
              </a:rPr>
              <a:t>“Lectures </a:t>
            </a:r>
            <a:r>
              <a:rPr lang="en-NZ" sz="1200" i="1" dirty="0">
                <a:latin typeface="+mn-lt"/>
              </a:rPr>
              <a:t>are friendly, helpful and can be easily </a:t>
            </a:r>
            <a:r>
              <a:rPr lang="en-NZ" sz="1200" i="1" dirty="0" smtClean="0">
                <a:latin typeface="+mn-lt"/>
              </a:rPr>
              <a:t>approached”</a:t>
            </a:r>
          </a:p>
          <a:p>
            <a:r>
              <a:rPr lang="en-NZ" sz="1200" i="1" dirty="0" smtClean="0">
                <a:latin typeface="+mn-lt"/>
              </a:rPr>
              <a:t>“great staff Who </a:t>
            </a:r>
            <a:r>
              <a:rPr lang="en-NZ" sz="1200" i="1" dirty="0">
                <a:latin typeface="+mn-lt"/>
              </a:rPr>
              <a:t>really encourage you and are </a:t>
            </a:r>
            <a:r>
              <a:rPr lang="en-NZ" sz="1200" i="1" dirty="0" smtClean="0">
                <a:latin typeface="+mn-lt"/>
              </a:rPr>
              <a:t>understanding”</a:t>
            </a:r>
          </a:p>
          <a:p>
            <a:r>
              <a:rPr lang="en-NZ" sz="1200" i="1" dirty="0" smtClean="0">
                <a:latin typeface="+mn-lt"/>
              </a:rPr>
              <a:t>“The </a:t>
            </a:r>
            <a:r>
              <a:rPr lang="en-NZ" sz="1200" i="1" dirty="0">
                <a:latin typeface="+mn-lt"/>
              </a:rPr>
              <a:t>teachers are supportive and </a:t>
            </a:r>
            <a:r>
              <a:rPr lang="en-NZ" sz="1200" i="1" dirty="0" smtClean="0">
                <a:latin typeface="+mn-lt"/>
              </a:rPr>
              <a:t>helpful”</a:t>
            </a:r>
          </a:p>
          <a:p>
            <a:r>
              <a:rPr lang="en-NZ" sz="1200" i="1" dirty="0" smtClean="0">
                <a:latin typeface="+mn-lt"/>
              </a:rPr>
              <a:t>”I </a:t>
            </a:r>
            <a:r>
              <a:rPr lang="en-NZ" sz="1200" i="1" dirty="0">
                <a:latin typeface="+mn-lt"/>
              </a:rPr>
              <a:t>feel completely satisfied with </a:t>
            </a:r>
            <a:r>
              <a:rPr lang="en-NZ" sz="1200" i="1" dirty="0" smtClean="0">
                <a:latin typeface="+mn-lt"/>
              </a:rPr>
              <a:t>everything </a:t>
            </a:r>
            <a:r>
              <a:rPr lang="en-NZ" sz="1200" i="1" dirty="0" err="1">
                <a:latin typeface="+mn-lt"/>
              </a:rPr>
              <a:t>unitec</a:t>
            </a:r>
            <a:r>
              <a:rPr lang="en-NZ" sz="1200" i="1" dirty="0">
                <a:latin typeface="+mn-lt"/>
              </a:rPr>
              <a:t> offered, I had amazing </a:t>
            </a:r>
            <a:r>
              <a:rPr lang="en-NZ" sz="1200" i="1" dirty="0" smtClean="0">
                <a:latin typeface="+mn-lt"/>
              </a:rPr>
              <a:t>teachers”</a:t>
            </a:r>
          </a:p>
          <a:p>
            <a:r>
              <a:rPr lang="en-NZ" sz="1200" i="1" dirty="0" smtClean="0">
                <a:latin typeface="+mn-lt"/>
              </a:rPr>
              <a:t>“The </a:t>
            </a:r>
            <a:r>
              <a:rPr lang="en-NZ" sz="1200" i="1" dirty="0">
                <a:latin typeface="+mn-lt"/>
              </a:rPr>
              <a:t>staff were great - super knowledgeable and very </a:t>
            </a:r>
            <a:r>
              <a:rPr lang="en-NZ" sz="1200" i="1" dirty="0" smtClean="0">
                <a:latin typeface="+mn-lt"/>
              </a:rPr>
              <a:t>supportive”</a:t>
            </a:r>
          </a:p>
          <a:p>
            <a:endParaRPr lang="en-NZ" sz="1200" dirty="0">
              <a:latin typeface="+mn-lt"/>
            </a:endParaRPr>
          </a:p>
          <a:p>
            <a:r>
              <a:rPr lang="en-NZ" sz="1200" b="1" dirty="0" smtClean="0">
                <a:latin typeface="+mn-lt"/>
              </a:rPr>
              <a:t>Practical </a:t>
            </a:r>
            <a:r>
              <a:rPr lang="en-NZ" sz="1200" b="1" dirty="0">
                <a:latin typeface="+mn-lt"/>
              </a:rPr>
              <a:t>emphasis on learning </a:t>
            </a:r>
            <a:endParaRPr lang="en-NZ" sz="1200" b="1" dirty="0" smtClean="0">
              <a:latin typeface="+mn-lt"/>
            </a:endParaRPr>
          </a:p>
          <a:p>
            <a:r>
              <a:rPr lang="en-NZ" sz="1200" i="1" dirty="0" smtClean="0">
                <a:latin typeface="+mn-lt"/>
              </a:rPr>
              <a:t>“balance </a:t>
            </a:r>
            <a:r>
              <a:rPr lang="en-NZ" sz="1200" i="1" dirty="0">
                <a:latin typeface="+mn-lt"/>
              </a:rPr>
              <a:t>of understanding the theoretical and practical </a:t>
            </a:r>
            <a:r>
              <a:rPr lang="en-NZ" sz="1200" i="1" dirty="0" smtClean="0">
                <a:latin typeface="+mn-lt"/>
              </a:rPr>
              <a:t>aspect”</a:t>
            </a:r>
          </a:p>
          <a:p>
            <a:r>
              <a:rPr lang="en-NZ" sz="1200" i="1" dirty="0" smtClean="0">
                <a:latin typeface="+mn-lt"/>
              </a:rPr>
              <a:t>“Fun </a:t>
            </a:r>
            <a:r>
              <a:rPr lang="en-NZ" sz="1200" i="1" dirty="0">
                <a:latin typeface="+mn-lt"/>
              </a:rPr>
              <a:t>theory and practical </a:t>
            </a:r>
            <a:r>
              <a:rPr lang="en-NZ" sz="1200" i="1" dirty="0" smtClean="0">
                <a:latin typeface="+mn-lt"/>
              </a:rPr>
              <a:t>classes”</a:t>
            </a:r>
          </a:p>
          <a:p>
            <a:endParaRPr lang="en-NZ" sz="1200" dirty="0">
              <a:latin typeface="+mn-lt"/>
            </a:endParaRPr>
          </a:p>
          <a:p>
            <a:r>
              <a:rPr lang="en-NZ" sz="1200" b="1" dirty="0" smtClean="0">
                <a:latin typeface="+mn-lt"/>
              </a:rPr>
              <a:t>Support for International students</a:t>
            </a:r>
          </a:p>
          <a:p>
            <a:r>
              <a:rPr lang="en-NZ" sz="1200" i="1" dirty="0" smtClean="0">
                <a:latin typeface="+mn-lt"/>
              </a:rPr>
              <a:t>“</a:t>
            </a:r>
            <a:r>
              <a:rPr lang="en-NZ" sz="1200" i="1" dirty="0" err="1" smtClean="0">
                <a:latin typeface="+mn-lt"/>
              </a:rPr>
              <a:t>i</a:t>
            </a:r>
            <a:r>
              <a:rPr lang="en-NZ" sz="1200" i="1" dirty="0" smtClean="0">
                <a:latin typeface="+mn-lt"/>
              </a:rPr>
              <a:t> </a:t>
            </a:r>
            <a:r>
              <a:rPr lang="en-NZ" sz="1200" i="1" dirty="0">
                <a:latin typeface="+mn-lt"/>
              </a:rPr>
              <a:t>highly recommended </a:t>
            </a:r>
            <a:r>
              <a:rPr lang="en-NZ" sz="1200" i="1" dirty="0" err="1">
                <a:latin typeface="+mn-lt"/>
              </a:rPr>
              <a:t>unitec</a:t>
            </a:r>
            <a:r>
              <a:rPr lang="en-NZ" sz="1200" i="1" dirty="0">
                <a:latin typeface="+mn-lt"/>
              </a:rPr>
              <a:t> for international </a:t>
            </a:r>
            <a:r>
              <a:rPr lang="en-NZ" sz="1200" i="1" dirty="0" smtClean="0">
                <a:latin typeface="+mn-lt"/>
              </a:rPr>
              <a:t>… THEY </a:t>
            </a:r>
            <a:r>
              <a:rPr lang="en-NZ" sz="1200" i="1" dirty="0">
                <a:latin typeface="+mn-lt"/>
              </a:rPr>
              <a:t>WILL SUPPORT YOU FOR </a:t>
            </a:r>
            <a:r>
              <a:rPr lang="en-NZ" sz="1200" i="1" dirty="0" smtClean="0">
                <a:latin typeface="+mn-lt"/>
              </a:rPr>
              <a:t>EVERYTHING”</a:t>
            </a:r>
          </a:p>
          <a:p>
            <a:r>
              <a:rPr lang="en-NZ" sz="1200" i="1" dirty="0" smtClean="0">
                <a:latin typeface="+mn-lt"/>
              </a:rPr>
              <a:t>“Very </a:t>
            </a:r>
            <a:r>
              <a:rPr lang="en-NZ" sz="1200" i="1" dirty="0">
                <a:latin typeface="+mn-lt"/>
              </a:rPr>
              <a:t>supportive to International students from </a:t>
            </a:r>
            <a:r>
              <a:rPr lang="en-NZ" sz="1200" i="1" dirty="0" err="1">
                <a:latin typeface="+mn-lt"/>
              </a:rPr>
              <a:t>enrollment</a:t>
            </a:r>
            <a:r>
              <a:rPr lang="en-NZ" sz="1200" i="1" dirty="0">
                <a:latin typeface="+mn-lt"/>
              </a:rPr>
              <a:t> to the end of </a:t>
            </a:r>
            <a:r>
              <a:rPr lang="en-NZ" sz="1200" i="1" dirty="0" smtClean="0">
                <a:latin typeface="+mn-lt"/>
              </a:rPr>
              <a:t>programme”</a:t>
            </a:r>
            <a:endParaRPr lang="en-NZ" sz="1200" i="1" dirty="0">
              <a:latin typeface="+mn-lt"/>
            </a:endParaRPr>
          </a:p>
        </p:txBody>
      </p:sp>
    </p:spTree>
    <p:extLst>
      <p:ext uri="{BB962C8B-B14F-4D97-AF65-F5344CB8AC3E}">
        <p14:creationId xmlns:p14="http://schemas.microsoft.com/office/powerpoint/2010/main" val="3298058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21</a:t>
            </a:fld>
            <a:endParaRPr lang="en-NZ" altLang="en-US" dirty="0"/>
          </a:p>
        </p:txBody>
      </p:sp>
      <p:sp>
        <p:nvSpPr>
          <p:cNvPr id="2" name="Rectangle 1"/>
          <p:cNvSpPr/>
          <p:nvPr/>
        </p:nvSpPr>
        <p:spPr>
          <a:xfrm>
            <a:off x="402987" y="1058113"/>
            <a:ext cx="8502474" cy="5632311"/>
          </a:xfrm>
          <a:prstGeom prst="rect">
            <a:avLst/>
          </a:prstGeom>
        </p:spPr>
        <p:txBody>
          <a:bodyPr wrap="square">
            <a:spAutoFit/>
          </a:bodyPr>
          <a:lstStyle/>
          <a:p>
            <a:r>
              <a:rPr lang="en-NZ" sz="1400" dirty="0">
                <a:solidFill>
                  <a:srgbClr val="000000"/>
                </a:solidFill>
                <a:latin typeface="Calibri" panose="020F0502020204030204" pitchFamily="34" charset="0"/>
                <a:ea typeface="Calibri" panose="020F0502020204030204" pitchFamily="34" charset="0"/>
              </a:rPr>
              <a:t>Topic modelling was used to identify themes in the comments made by </a:t>
            </a:r>
            <a:r>
              <a:rPr lang="en-NZ" sz="1400" dirty="0" smtClean="0">
                <a:solidFill>
                  <a:srgbClr val="000000"/>
                </a:solidFill>
                <a:latin typeface="Calibri" panose="020F0502020204030204" pitchFamily="34" charset="0"/>
                <a:ea typeface="Calibri" panose="020F0502020204030204" pitchFamily="34" charset="0"/>
              </a:rPr>
              <a:t>detractors </a:t>
            </a:r>
            <a:r>
              <a:rPr lang="en-NZ" sz="1400" dirty="0">
                <a:solidFill>
                  <a:srgbClr val="000000"/>
                </a:solidFill>
                <a:latin typeface="Calibri" panose="020F0502020204030204" pitchFamily="34" charset="0"/>
                <a:ea typeface="Calibri" panose="020F0502020204030204" pitchFamily="34" charset="0"/>
              </a:rPr>
              <a:t>of Unitec.</a:t>
            </a:r>
          </a:p>
          <a:p>
            <a:endParaRPr lang="en-NZ" sz="1200" b="1" dirty="0" smtClean="0">
              <a:solidFill>
                <a:srgbClr val="000000"/>
              </a:solidFill>
              <a:latin typeface="Calibri" panose="020F0502020204030204" pitchFamily="34" charset="0"/>
              <a:ea typeface="Calibri" panose="020F0502020204030204" pitchFamily="34" charset="0"/>
            </a:endParaRPr>
          </a:p>
          <a:p>
            <a:r>
              <a:rPr lang="en-NZ" sz="1200" b="1" dirty="0" smtClean="0">
                <a:solidFill>
                  <a:srgbClr val="000000"/>
                </a:solidFill>
                <a:latin typeface="Calibri" panose="020F0502020204030204" pitchFamily="34" charset="0"/>
                <a:ea typeface="Calibri" panose="020F0502020204030204" pitchFamily="34" charset="0"/>
              </a:rPr>
              <a:t>Poor facilities</a:t>
            </a:r>
          </a:p>
          <a:p>
            <a:r>
              <a:rPr lang="en-NZ" sz="1200" i="1" dirty="0" smtClean="0">
                <a:solidFill>
                  <a:srgbClr val="000000"/>
                </a:solidFill>
                <a:latin typeface="Calibri" panose="020F0502020204030204" pitchFamily="34" charset="0"/>
                <a:ea typeface="Calibri" panose="020F0502020204030204" pitchFamily="34" charset="0"/>
              </a:rPr>
              <a:t>“its </a:t>
            </a:r>
            <a:r>
              <a:rPr lang="en-NZ" sz="1200" i="1" dirty="0">
                <a:solidFill>
                  <a:srgbClr val="000000"/>
                </a:solidFill>
                <a:latin typeface="Calibri" panose="020F0502020204030204" pitchFamily="34" charset="0"/>
                <a:ea typeface="Calibri" panose="020F0502020204030204" pitchFamily="34" charset="0"/>
              </a:rPr>
              <a:t>lack of facilities and remote location actually drove me to avoid studying on campus and attending </a:t>
            </a:r>
            <a:r>
              <a:rPr lang="en-NZ" sz="1200" i="1" dirty="0" smtClean="0">
                <a:solidFill>
                  <a:srgbClr val="000000"/>
                </a:solidFill>
                <a:latin typeface="Calibri" panose="020F0502020204030204" pitchFamily="34" charset="0"/>
                <a:ea typeface="Calibri" panose="020F0502020204030204" pitchFamily="34" charset="0"/>
              </a:rPr>
              <a:t>lectures”</a:t>
            </a:r>
          </a:p>
          <a:p>
            <a:r>
              <a:rPr lang="en-NZ" sz="1200" i="1" dirty="0" smtClean="0">
                <a:solidFill>
                  <a:srgbClr val="000000"/>
                </a:solidFill>
                <a:latin typeface="Calibri" panose="020F0502020204030204" pitchFamily="34" charset="0"/>
              </a:rPr>
              <a:t>“No studio environment any more … facilities taken from us”</a:t>
            </a:r>
          </a:p>
          <a:p>
            <a:r>
              <a:rPr lang="en-NZ" sz="1200" i="1" dirty="0" smtClean="0">
                <a:solidFill>
                  <a:srgbClr val="000000"/>
                </a:solidFill>
                <a:latin typeface="Calibri" panose="020F0502020204030204" pitchFamily="34" charset="0"/>
              </a:rPr>
              <a:t>“Compared </a:t>
            </a:r>
            <a:r>
              <a:rPr lang="en-NZ" sz="1200" i="1" dirty="0">
                <a:solidFill>
                  <a:srgbClr val="000000"/>
                </a:solidFill>
                <a:latin typeface="Calibri" panose="020F0502020204030204" pitchFamily="34" charset="0"/>
              </a:rPr>
              <a:t>to other local universities in Auckland (and even outside of Auckland), Unitec simply does not have the facilities or </a:t>
            </a:r>
            <a:r>
              <a:rPr lang="en-NZ" sz="1200" i="1" dirty="0" smtClean="0">
                <a:solidFill>
                  <a:srgbClr val="000000"/>
                </a:solidFill>
                <a:latin typeface="Calibri" panose="020F0502020204030204" pitchFamily="34" charset="0"/>
              </a:rPr>
              <a:t>  </a:t>
            </a:r>
          </a:p>
          <a:p>
            <a:r>
              <a:rPr lang="en-NZ" sz="1200" i="1" dirty="0">
                <a:solidFill>
                  <a:srgbClr val="000000"/>
                </a:solidFill>
                <a:latin typeface="Calibri" panose="020F0502020204030204" pitchFamily="34" charset="0"/>
              </a:rPr>
              <a:t> </a:t>
            </a:r>
            <a:r>
              <a:rPr lang="en-NZ" sz="1200" i="1" dirty="0" smtClean="0">
                <a:solidFill>
                  <a:srgbClr val="000000"/>
                </a:solidFill>
                <a:latin typeface="Calibri" panose="020F0502020204030204" pitchFamily="34" charset="0"/>
              </a:rPr>
              <a:t>      resources </a:t>
            </a:r>
            <a:r>
              <a:rPr lang="en-NZ" sz="1200" i="1" dirty="0">
                <a:solidFill>
                  <a:srgbClr val="000000"/>
                </a:solidFill>
                <a:latin typeface="Calibri" panose="020F0502020204030204" pitchFamily="34" charset="0"/>
              </a:rPr>
              <a:t>to compete with </a:t>
            </a:r>
            <a:r>
              <a:rPr lang="en-NZ" sz="1200" i="1" dirty="0" smtClean="0">
                <a:solidFill>
                  <a:srgbClr val="000000"/>
                </a:solidFill>
                <a:latin typeface="Calibri" panose="020F0502020204030204" pitchFamily="34" charset="0"/>
              </a:rPr>
              <a:t>others”</a:t>
            </a:r>
          </a:p>
          <a:p>
            <a:r>
              <a:rPr lang="en-NZ" sz="1200" i="1" dirty="0" smtClean="0">
                <a:solidFill>
                  <a:srgbClr val="000000"/>
                </a:solidFill>
                <a:latin typeface="Calibri" panose="020F0502020204030204" pitchFamily="34" charset="0"/>
              </a:rPr>
              <a:t>“The </a:t>
            </a:r>
            <a:r>
              <a:rPr lang="en-NZ" sz="1200" i="1" dirty="0">
                <a:solidFill>
                  <a:srgbClr val="000000"/>
                </a:solidFill>
                <a:latin typeface="Calibri" panose="020F0502020204030204" pitchFamily="34" charset="0"/>
              </a:rPr>
              <a:t>facilities of building 1 were way below </a:t>
            </a:r>
            <a:r>
              <a:rPr lang="en-NZ" sz="1200" i="1" dirty="0" smtClean="0">
                <a:solidFill>
                  <a:srgbClr val="000000"/>
                </a:solidFill>
                <a:latin typeface="Calibri" panose="020F0502020204030204" pitchFamily="34" charset="0"/>
              </a:rPr>
              <a:t>standard”</a:t>
            </a:r>
          </a:p>
          <a:p>
            <a:r>
              <a:rPr lang="en-NZ" sz="1200" i="1" dirty="0" smtClean="0">
                <a:solidFill>
                  <a:srgbClr val="000000"/>
                </a:solidFill>
                <a:latin typeface="Calibri" panose="020F0502020204030204" pitchFamily="34" charset="0"/>
              </a:rPr>
              <a:t>“I </a:t>
            </a:r>
            <a:r>
              <a:rPr lang="en-NZ" sz="1200" i="1" dirty="0">
                <a:solidFill>
                  <a:srgbClr val="000000"/>
                </a:solidFill>
                <a:latin typeface="Calibri" panose="020F0502020204030204" pitchFamily="34" charset="0"/>
              </a:rPr>
              <a:t>think Unitec do not provide enough areas of study or personal study areas such as study rooms for students. The hub is noisy and not a library at </a:t>
            </a:r>
            <a:r>
              <a:rPr lang="en-NZ" sz="1200" i="1" dirty="0" smtClean="0">
                <a:solidFill>
                  <a:srgbClr val="000000"/>
                </a:solidFill>
                <a:latin typeface="Calibri" panose="020F0502020204030204" pitchFamily="34" charset="0"/>
              </a:rPr>
              <a:t>all”</a:t>
            </a:r>
          </a:p>
          <a:p>
            <a:endParaRPr lang="en-NZ" sz="1200" dirty="0" smtClean="0">
              <a:solidFill>
                <a:srgbClr val="000000"/>
              </a:solidFill>
              <a:latin typeface="Calibri" panose="020F0502020204030204" pitchFamily="34" charset="0"/>
            </a:endParaRPr>
          </a:p>
          <a:p>
            <a:r>
              <a:rPr lang="en-NZ" sz="1200" b="1" dirty="0" smtClean="0">
                <a:solidFill>
                  <a:srgbClr val="000000"/>
                </a:solidFill>
                <a:latin typeface="Calibri" panose="020F0502020204030204" pitchFamily="34" charset="0"/>
              </a:rPr>
              <a:t>Teaching issues</a:t>
            </a:r>
            <a:endParaRPr lang="en-NZ" sz="1200" b="1" dirty="0">
              <a:solidFill>
                <a:srgbClr val="000000"/>
              </a:solidFill>
              <a:latin typeface="Calibri" panose="020F0502020204030204" pitchFamily="34" charset="0"/>
            </a:endParaRPr>
          </a:p>
          <a:p>
            <a:r>
              <a:rPr lang="en-NZ" sz="1200" i="1" dirty="0" smtClean="0">
                <a:solidFill>
                  <a:srgbClr val="000000"/>
                </a:solidFill>
                <a:latin typeface="Calibri" panose="020F0502020204030204" pitchFamily="34" charset="0"/>
              </a:rPr>
              <a:t>“disorganization </a:t>
            </a:r>
            <a:r>
              <a:rPr lang="en-NZ" sz="1200" i="1" dirty="0">
                <a:solidFill>
                  <a:srgbClr val="000000"/>
                </a:solidFill>
                <a:latin typeface="Calibri" panose="020F0502020204030204" pitchFamily="34" charset="0"/>
              </a:rPr>
              <a:t>and poor lecturers at </a:t>
            </a:r>
            <a:r>
              <a:rPr lang="en-NZ" sz="1200" i="1" dirty="0" smtClean="0">
                <a:solidFill>
                  <a:srgbClr val="000000"/>
                </a:solidFill>
                <a:latin typeface="Calibri" panose="020F0502020204030204" pitchFamily="34" charset="0"/>
              </a:rPr>
              <a:t>times.</a:t>
            </a:r>
          </a:p>
          <a:p>
            <a:r>
              <a:rPr lang="en-NZ" sz="1200" i="1" dirty="0" smtClean="0">
                <a:solidFill>
                  <a:srgbClr val="000000"/>
                </a:solidFill>
                <a:latin typeface="Calibri" panose="020F0502020204030204" pitchFamily="34" charset="0"/>
              </a:rPr>
              <a:t>“Having </a:t>
            </a:r>
            <a:r>
              <a:rPr lang="en-NZ" sz="1200" i="1" dirty="0">
                <a:solidFill>
                  <a:srgbClr val="000000"/>
                </a:solidFill>
                <a:latin typeface="Calibri" panose="020F0502020204030204" pitchFamily="34" charset="0"/>
              </a:rPr>
              <a:t>a lecturer who lacks industry/teaching </a:t>
            </a:r>
            <a:r>
              <a:rPr lang="en-NZ" sz="1200" i="1" dirty="0" smtClean="0">
                <a:solidFill>
                  <a:srgbClr val="000000"/>
                </a:solidFill>
                <a:latin typeface="Calibri" panose="020F0502020204030204" pitchFamily="34" charset="0"/>
              </a:rPr>
              <a:t>experience”</a:t>
            </a:r>
          </a:p>
          <a:p>
            <a:r>
              <a:rPr lang="en-NZ" sz="1200" i="1" dirty="0" smtClean="0">
                <a:solidFill>
                  <a:srgbClr val="000000"/>
                </a:solidFill>
                <a:latin typeface="Calibri" panose="020F0502020204030204" pitchFamily="34" charset="0"/>
              </a:rPr>
              <a:t>“lectures </a:t>
            </a:r>
            <a:r>
              <a:rPr lang="en-NZ" sz="1200" i="1" dirty="0">
                <a:solidFill>
                  <a:srgbClr val="000000"/>
                </a:solidFill>
                <a:latin typeface="Calibri" panose="020F0502020204030204" pitchFamily="34" charset="0"/>
              </a:rPr>
              <a:t>are not </a:t>
            </a:r>
            <a:r>
              <a:rPr lang="en-NZ" sz="1200" i="1" dirty="0" err="1" smtClean="0">
                <a:solidFill>
                  <a:srgbClr val="000000"/>
                </a:solidFill>
                <a:latin typeface="Calibri" panose="020F0502020204030204" pitchFamily="34" charset="0"/>
              </a:rPr>
              <a:t>knowledgable</a:t>
            </a:r>
            <a:r>
              <a:rPr lang="en-NZ" sz="1200" i="1" dirty="0" smtClean="0">
                <a:solidFill>
                  <a:srgbClr val="000000"/>
                </a:solidFill>
                <a:latin typeface="Calibri" panose="020F0502020204030204" pitchFamily="34" charset="0"/>
              </a:rPr>
              <a:t>”</a:t>
            </a:r>
          </a:p>
          <a:p>
            <a:r>
              <a:rPr lang="en-NZ" sz="1200" i="1" dirty="0" smtClean="0">
                <a:solidFill>
                  <a:srgbClr val="000000"/>
                </a:solidFill>
                <a:latin typeface="Calibri" panose="020F0502020204030204" pitchFamily="34" charset="0"/>
              </a:rPr>
              <a:t>“The </a:t>
            </a:r>
            <a:r>
              <a:rPr lang="en-NZ" sz="1200" i="1" dirty="0">
                <a:solidFill>
                  <a:srgbClr val="000000"/>
                </a:solidFill>
                <a:latin typeface="Calibri" panose="020F0502020204030204" pitchFamily="34" charset="0"/>
              </a:rPr>
              <a:t>project they assigned to us was a </a:t>
            </a:r>
            <a:r>
              <a:rPr lang="en-NZ" sz="1200" i="1" dirty="0" smtClean="0">
                <a:solidFill>
                  <a:srgbClr val="000000"/>
                </a:solidFill>
                <a:latin typeface="Calibri" panose="020F0502020204030204" pitchFamily="34" charset="0"/>
              </a:rPr>
              <a:t>mess”</a:t>
            </a:r>
          </a:p>
          <a:p>
            <a:r>
              <a:rPr lang="en-NZ" sz="1200" i="1" dirty="0" smtClean="0">
                <a:solidFill>
                  <a:srgbClr val="000000"/>
                </a:solidFill>
                <a:latin typeface="Calibri" panose="020F0502020204030204" pitchFamily="34" charset="0"/>
              </a:rPr>
              <a:t>“changing </a:t>
            </a:r>
            <a:r>
              <a:rPr lang="en-NZ" sz="1200" i="1" dirty="0">
                <a:solidFill>
                  <a:srgbClr val="000000"/>
                </a:solidFill>
                <a:latin typeface="Calibri" panose="020F0502020204030204" pitchFamily="34" charset="0"/>
              </a:rPr>
              <a:t>teachers </a:t>
            </a:r>
            <a:r>
              <a:rPr lang="en-NZ" sz="1200" i="1" dirty="0" smtClean="0">
                <a:solidFill>
                  <a:srgbClr val="000000"/>
                </a:solidFill>
                <a:latin typeface="Calibri" panose="020F0502020204030204" pitchFamily="34" charset="0"/>
              </a:rPr>
              <a:t>always”</a:t>
            </a:r>
          </a:p>
          <a:p>
            <a:r>
              <a:rPr lang="en-NZ" sz="1200" i="1" dirty="0" smtClean="0">
                <a:solidFill>
                  <a:srgbClr val="000000"/>
                </a:solidFill>
                <a:latin typeface="Calibri" panose="020F0502020204030204" pitchFamily="34" charset="0"/>
              </a:rPr>
              <a:t>“also </a:t>
            </a:r>
            <a:r>
              <a:rPr lang="en-NZ" sz="1200" i="1" dirty="0">
                <a:solidFill>
                  <a:srgbClr val="000000"/>
                </a:solidFill>
                <a:latin typeface="Calibri" panose="020F0502020204030204" pitchFamily="34" charset="0"/>
              </a:rPr>
              <a:t>a lot of changes happening in lecturers which made my learning a bit more </a:t>
            </a:r>
            <a:r>
              <a:rPr lang="en-NZ" sz="1200" i="1" dirty="0" smtClean="0">
                <a:solidFill>
                  <a:srgbClr val="000000"/>
                </a:solidFill>
                <a:latin typeface="Calibri" panose="020F0502020204030204" pitchFamily="34" charset="0"/>
              </a:rPr>
              <a:t>difficult”</a:t>
            </a:r>
          </a:p>
          <a:p>
            <a:endParaRPr lang="en-NZ" sz="1200" b="1" dirty="0" smtClean="0">
              <a:solidFill>
                <a:srgbClr val="000000"/>
              </a:solidFill>
              <a:latin typeface="Calibri" panose="020F0502020204030204" pitchFamily="34" charset="0"/>
            </a:endParaRPr>
          </a:p>
          <a:p>
            <a:r>
              <a:rPr lang="en-NZ" sz="1200" b="1" dirty="0" smtClean="0">
                <a:solidFill>
                  <a:srgbClr val="000000"/>
                </a:solidFill>
                <a:latin typeface="Calibri" panose="020F0502020204030204" pitchFamily="34" charset="0"/>
              </a:rPr>
              <a:t>Poor </a:t>
            </a:r>
            <a:r>
              <a:rPr lang="en-NZ" sz="1200" b="1" dirty="0">
                <a:solidFill>
                  <a:srgbClr val="000000"/>
                </a:solidFill>
                <a:latin typeface="Calibri" panose="020F0502020204030204" pitchFamily="34" charset="0"/>
              </a:rPr>
              <a:t>communication</a:t>
            </a:r>
          </a:p>
          <a:p>
            <a:r>
              <a:rPr lang="en-NZ" sz="1200" i="1" dirty="0" smtClean="0">
                <a:solidFill>
                  <a:srgbClr val="000000"/>
                </a:solidFill>
                <a:latin typeface="Calibri" panose="020F0502020204030204" pitchFamily="34" charset="0"/>
              </a:rPr>
              <a:t>“Unitec's </a:t>
            </a:r>
            <a:r>
              <a:rPr lang="en-NZ" sz="1200" i="1" dirty="0">
                <a:solidFill>
                  <a:srgbClr val="000000"/>
                </a:solidFill>
                <a:latin typeface="Calibri" panose="020F0502020204030204" pitchFamily="34" charset="0"/>
              </a:rPr>
              <a:t>communication with students and their organisation leaves much to be </a:t>
            </a:r>
            <a:r>
              <a:rPr lang="en-NZ" sz="1200" i="1" dirty="0" smtClean="0">
                <a:solidFill>
                  <a:srgbClr val="000000"/>
                </a:solidFill>
                <a:latin typeface="Calibri" panose="020F0502020204030204" pitchFamily="34" charset="0"/>
              </a:rPr>
              <a:t>desired”</a:t>
            </a:r>
          </a:p>
          <a:p>
            <a:r>
              <a:rPr lang="en-NZ" sz="1200" i="1" dirty="0" smtClean="0">
                <a:solidFill>
                  <a:srgbClr val="000000"/>
                </a:solidFill>
                <a:latin typeface="Calibri" panose="020F0502020204030204" pitchFamily="34" charset="0"/>
              </a:rPr>
              <a:t>“The lecturers … had </a:t>
            </a:r>
            <a:r>
              <a:rPr lang="en-NZ" sz="1200" i="1" dirty="0">
                <a:solidFill>
                  <a:srgbClr val="000000"/>
                </a:solidFill>
                <a:latin typeface="Calibri" panose="020F0502020204030204" pitchFamily="34" charset="0"/>
              </a:rPr>
              <a:t>poor communication and </a:t>
            </a:r>
            <a:r>
              <a:rPr lang="en-NZ" sz="1200" i="1" dirty="0" smtClean="0">
                <a:solidFill>
                  <a:srgbClr val="000000"/>
                </a:solidFill>
                <a:latin typeface="Calibri" panose="020F0502020204030204" pitchFamily="34" charset="0"/>
              </a:rPr>
              <a:t>collaboration”</a:t>
            </a:r>
          </a:p>
          <a:p>
            <a:r>
              <a:rPr lang="en-NZ" sz="1200" i="1" dirty="0" smtClean="0">
                <a:solidFill>
                  <a:srgbClr val="000000"/>
                </a:solidFill>
                <a:latin typeface="Calibri" panose="020F0502020204030204" pitchFamily="34" charset="0"/>
              </a:rPr>
              <a:t>“aliasing </a:t>
            </a:r>
            <a:r>
              <a:rPr lang="en-NZ" sz="1200" i="1" dirty="0">
                <a:solidFill>
                  <a:srgbClr val="000000"/>
                </a:solidFill>
                <a:latin typeface="Calibri" panose="020F0502020204030204" pitchFamily="34" charset="0"/>
              </a:rPr>
              <a:t>with staff at the student </a:t>
            </a:r>
            <a:r>
              <a:rPr lang="en-NZ" sz="1200" i="1" dirty="0" err="1">
                <a:solidFill>
                  <a:srgbClr val="000000"/>
                </a:solidFill>
                <a:latin typeface="Calibri" panose="020F0502020204030204" pitchFamily="34" charset="0"/>
              </a:rPr>
              <a:t>center</a:t>
            </a:r>
            <a:r>
              <a:rPr lang="en-NZ" sz="1200" i="1" dirty="0">
                <a:solidFill>
                  <a:srgbClr val="000000"/>
                </a:solidFill>
                <a:latin typeface="Calibri" panose="020F0502020204030204" pitchFamily="34" charset="0"/>
              </a:rPr>
              <a:t> was extremely difficult and stressful; with breakdowns in communication, delays, and </a:t>
            </a:r>
            <a:r>
              <a:rPr lang="en-NZ" sz="1200" i="1" dirty="0" smtClean="0">
                <a:solidFill>
                  <a:srgbClr val="000000"/>
                </a:solidFill>
                <a:latin typeface="Calibri" panose="020F0502020204030204" pitchFamily="34" charset="0"/>
              </a:rPr>
              <a:t>misinformation”</a:t>
            </a:r>
          </a:p>
          <a:p>
            <a:r>
              <a:rPr lang="en-NZ" sz="1200" i="1" dirty="0" smtClean="0">
                <a:solidFill>
                  <a:srgbClr val="000000"/>
                </a:solidFill>
                <a:latin typeface="Calibri" panose="020F0502020204030204" pitchFamily="34" charset="0"/>
              </a:rPr>
              <a:t>“</a:t>
            </a:r>
            <a:r>
              <a:rPr lang="en-NZ" sz="1200" i="1" dirty="0" err="1" smtClean="0">
                <a:solidFill>
                  <a:srgbClr val="000000"/>
                </a:solidFill>
                <a:latin typeface="Calibri" panose="020F0502020204030204" pitchFamily="34" charset="0"/>
              </a:rPr>
              <a:t>Enrollment</a:t>
            </a:r>
            <a:r>
              <a:rPr lang="en-NZ" sz="1200" i="1" dirty="0" smtClean="0">
                <a:solidFill>
                  <a:srgbClr val="000000"/>
                </a:solidFill>
                <a:latin typeface="Calibri" panose="020F0502020204030204" pitchFamily="34" charset="0"/>
              </a:rPr>
              <a:t> </a:t>
            </a:r>
            <a:r>
              <a:rPr lang="en-NZ" sz="1200" i="1" dirty="0">
                <a:solidFill>
                  <a:srgbClr val="000000"/>
                </a:solidFill>
                <a:latin typeface="Calibri" panose="020F0502020204030204" pitchFamily="34" charset="0"/>
              </a:rPr>
              <a:t>and administrative processes and communications need to be a bit more </a:t>
            </a:r>
            <a:r>
              <a:rPr lang="en-NZ" sz="1200" i="1" dirty="0" smtClean="0">
                <a:solidFill>
                  <a:srgbClr val="000000"/>
                </a:solidFill>
                <a:latin typeface="Calibri" panose="020F0502020204030204" pitchFamily="34" charset="0"/>
              </a:rPr>
              <a:t>helpful”</a:t>
            </a:r>
          </a:p>
          <a:p>
            <a:r>
              <a:rPr lang="en-NZ" sz="1200" i="1" dirty="0" smtClean="0">
                <a:solidFill>
                  <a:srgbClr val="000000"/>
                </a:solidFill>
                <a:latin typeface="Calibri" panose="020F0502020204030204" pitchFamily="34" charset="0"/>
              </a:rPr>
              <a:t>“</a:t>
            </a:r>
            <a:r>
              <a:rPr lang="en-NZ" sz="1200" i="1" dirty="0" err="1" smtClean="0">
                <a:solidFill>
                  <a:srgbClr val="000000"/>
                </a:solidFill>
                <a:latin typeface="Calibri" panose="020F0502020204030204" pitchFamily="34" charset="0"/>
              </a:rPr>
              <a:t>Enrollment</a:t>
            </a:r>
            <a:r>
              <a:rPr lang="en-NZ" sz="1200" i="1" dirty="0" smtClean="0">
                <a:solidFill>
                  <a:srgbClr val="000000"/>
                </a:solidFill>
                <a:latin typeface="Calibri" panose="020F0502020204030204" pitchFamily="34" charset="0"/>
              </a:rPr>
              <a:t> </a:t>
            </a:r>
            <a:r>
              <a:rPr lang="en-NZ" sz="1200" i="1" dirty="0">
                <a:solidFill>
                  <a:srgbClr val="000000"/>
                </a:solidFill>
                <a:latin typeface="Calibri" panose="020F0502020204030204" pitchFamily="34" charset="0"/>
              </a:rPr>
              <a:t>process and communication felt very </a:t>
            </a:r>
            <a:r>
              <a:rPr lang="en-NZ" sz="1200" i="1" dirty="0" smtClean="0">
                <a:solidFill>
                  <a:srgbClr val="000000"/>
                </a:solidFill>
                <a:latin typeface="Calibri" panose="020F0502020204030204" pitchFamily="34" charset="0"/>
              </a:rPr>
              <a:t>poor”</a:t>
            </a:r>
          </a:p>
          <a:p>
            <a:r>
              <a:rPr lang="en-NZ" sz="1200" i="1" dirty="0" smtClean="0">
                <a:solidFill>
                  <a:srgbClr val="000000"/>
                </a:solidFill>
                <a:latin typeface="Calibri" panose="020F0502020204030204" pitchFamily="34" charset="0"/>
              </a:rPr>
              <a:t>“The </a:t>
            </a:r>
            <a:r>
              <a:rPr lang="en-NZ" sz="1200" i="1" dirty="0">
                <a:solidFill>
                  <a:srgbClr val="000000"/>
                </a:solidFill>
                <a:latin typeface="Calibri" panose="020F0502020204030204" pitchFamily="34" charset="0"/>
              </a:rPr>
              <a:t>communication was all over the </a:t>
            </a:r>
            <a:r>
              <a:rPr lang="en-NZ" sz="1200" i="1" dirty="0" smtClean="0">
                <a:solidFill>
                  <a:srgbClr val="000000"/>
                </a:solidFill>
                <a:latin typeface="Calibri" panose="020F0502020204030204" pitchFamily="34" charset="0"/>
              </a:rPr>
              <a:t>place”</a:t>
            </a:r>
            <a:endParaRPr lang="en-NZ" sz="1200" i="1" dirty="0">
              <a:solidFill>
                <a:srgbClr val="000000"/>
              </a:solidFill>
              <a:latin typeface="Calibri" panose="020F0502020204030204" pitchFamily="34" charset="0"/>
            </a:endParaRPr>
          </a:p>
          <a:p>
            <a:endParaRPr lang="en-NZ" sz="1200" dirty="0">
              <a:solidFill>
                <a:srgbClr val="000000"/>
              </a:solidFill>
              <a:latin typeface="Calibri" panose="020F0502020204030204" pitchFamily="34" charset="0"/>
            </a:endParaRPr>
          </a:p>
          <a:p>
            <a:endParaRPr lang="en-NZ" sz="1200" dirty="0">
              <a:solidFill>
                <a:srgbClr val="000000"/>
              </a:solidFill>
              <a:latin typeface="Calibri" panose="020F0502020204030204" pitchFamily="34" charset="0"/>
            </a:endParaRPr>
          </a:p>
        </p:txBody>
      </p:sp>
      <p:sp>
        <p:nvSpPr>
          <p:cNvPr id="8" name="Title 2"/>
          <p:cNvSpPr txBox="1">
            <a:spLocks/>
          </p:cNvSpPr>
          <p:nvPr/>
        </p:nvSpPr>
        <p:spPr bwMode="auto">
          <a:xfrm>
            <a:off x="1152938" y="649576"/>
            <a:ext cx="6826659" cy="45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dirty="0" smtClean="0"/>
              <a:t>Comments from detractors in 2020 survey </a:t>
            </a:r>
            <a:br>
              <a:rPr lang="en-NZ" dirty="0" smtClean="0"/>
            </a:br>
            <a:endParaRPr lang="en-NZ" dirty="0"/>
          </a:p>
        </p:txBody>
      </p:sp>
    </p:spTree>
    <p:extLst>
      <p:ext uri="{BB962C8B-B14F-4D97-AF65-F5344CB8AC3E}">
        <p14:creationId xmlns:p14="http://schemas.microsoft.com/office/powerpoint/2010/main" val="2997933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79331" y="1190310"/>
            <a:ext cx="3857625" cy="1928813"/>
          </a:xfrm>
          <a:prstGeom prst="rect">
            <a:avLst/>
          </a:prstGeom>
        </p:spPr>
      </p:pic>
      <p:sp>
        <p:nvSpPr>
          <p:cNvPr id="3" name="Title 2"/>
          <p:cNvSpPr>
            <a:spLocks noGrp="1"/>
          </p:cNvSpPr>
          <p:nvPr>
            <p:ph type="title"/>
          </p:nvPr>
        </p:nvSpPr>
        <p:spPr>
          <a:xfrm>
            <a:off x="1122433" y="237621"/>
            <a:ext cx="7335768" cy="921670"/>
          </a:xfrm>
        </p:spPr>
        <p:txBody>
          <a:bodyPr/>
          <a:lstStyle/>
          <a:p>
            <a:r>
              <a:rPr lang="en-NZ" dirty="0" smtClean="0"/>
              <a:t>Priority Group - </a:t>
            </a:r>
            <a:r>
              <a:rPr lang="en-NZ" dirty="0"/>
              <a:t>Māori</a:t>
            </a:r>
          </a:p>
        </p:txBody>
      </p:sp>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22</a:t>
            </a:fld>
            <a:endParaRPr lang="en-NZ" altLang="en-US" dirty="0"/>
          </a:p>
        </p:txBody>
      </p:sp>
      <p:sp>
        <p:nvSpPr>
          <p:cNvPr id="14" name="TextBox 13"/>
          <p:cNvSpPr txBox="1"/>
          <p:nvPr/>
        </p:nvSpPr>
        <p:spPr>
          <a:xfrm>
            <a:off x="5720545" y="3436282"/>
            <a:ext cx="2594135" cy="3170099"/>
          </a:xfrm>
          <a:prstGeom prst="rect">
            <a:avLst/>
          </a:prstGeom>
          <a:noFill/>
        </p:spPr>
        <p:txBody>
          <a:bodyPr wrap="square" rtlCol="0">
            <a:spAutoFit/>
          </a:bodyPr>
          <a:lstStyle/>
          <a:p>
            <a:pPr lvl="0"/>
            <a:r>
              <a:rPr lang="en-NZ" sz="1000" b="1" dirty="0" smtClean="0">
                <a:solidFill>
                  <a:schemeClr val="tx1">
                    <a:lumMod val="95000"/>
                    <a:lumOff val="5000"/>
                  </a:schemeClr>
                </a:solidFill>
                <a:cs typeface="Arial" panose="020B0604020202020204" pitchFamily="34" charset="0"/>
              </a:rPr>
              <a:t>% GESC</a:t>
            </a:r>
          </a:p>
          <a:p>
            <a:pPr marL="171450" lvl="0" indent="-171450">
              <a:buFont typeface="Arial" panose="020B0604020202020204" pitchFamily="34" charset="0"/>
              <a:buChar char="•"/>
            </a:pPr>
            <a:r>
              <a:rPr lang="en-NZ" sz="1000" dirty="0" smtClean="0">
                <a:solidFill>
                  <a:schemeClr val="tx1">
                    <a:lumMod val="95000"/>
                    <a:lumOff val="5000"/>
                  </a:schemeClr>
                </a:solidFill>
                <a:cs typeface="Arial" panose="020B0604020202020204" pitchFamily="34" charset="0"/>
              </a:rPr>
              <a:t>During the 2016-2019 period, the % GESC </a:t>
            </a:r>
            <a:r>
              <a:rPr lang="en-NZ" sz="1000" dirty="0" smtClean="0"/>
              <a:t>for Māori students performed well above the investment target. However, 2020 saw a decline to 85%, on par with the target. </a:t>
            </a:r>
          </a:p>
          <a:p>
            <a:pPr marL="171450" lvl="0" indent="-171450">
              <a:buFont typeface="Arial" panose="020B0604020202020204" pitchFamily="34" charset="0"/>
              <a:buChar char="•"/>
            </a:pPr>
            <a:r>
              <a:rPr lang="en-NZ" sz="1000" dirty="0" smtClean="0"/>
              <a:t>The Graduate KPIs graph (bottom left) indicates the decline was mainly driven by a drop to 73.8% in % Employed. </a:t>
            </a:r>
          </a:p>
          <a:p>
            <a:pPr lvl="0"/>
            <a:endParaRPr lang="en-NZ" sz="1000" dirty="0" smtClean="0"/>
          </a:p>
          <a:p>
            <a:pPr lvl="0"/>
            <a:r>
              <a:rPr lang="en-NZ" sz="1000" b="1" dirty="0" smtClean="0"/>
              <a:t>NPS Score </a:t>
            </a:r>
          </a:p>
          <a:p>
            <a:pPr marL="171450" indent="-171450">
              <a:buFont typeface="Arial" panose="020B0604020202020204" pitchFamily="34" charset="0"/>
              <a:buChar char="•"/>
            </a:pPr>
            <a:r>
              <a:rPr lang="en-NZ" sz="1000" dirty="0" smtClean="0">
                <a:solidFill>
                  <a:schemeClr val="tx1">
                    <a:lumMod val="95000"/>
                    <a:lumOff val="5000"/>
                  </a:schemeClr>
                </a:solidFill>
                <a:cs typeface="Arial" panose="020B0604020202020204" pitchFamily="34" charset="0"/>
              </a:rPr>
              <a:t>The NPS </a:t>
            </a:r>
            <a:r>
              <a:rPr lang="en-NZ" sz="1000" dirty="0">
                <a:solidFill>
                  <a:schemeClr val="tx1">
                    <a:lumMod val="95000"/>
                    <a:lumOff val="5000"/>
                  </a:schemeClr>
                </a:solidFill>
                <a:cs typeface="Arial" panose="020B0604020202020204" pitchFamily="34" charset="0"/>
              </a:rPr>
              <a:t>scores for </a:t>
            </a:r>
            <a:r>
              <a:rPr lang="en-NZ" sz="1000" dirty="0"/>
              <a:t>Māori students are consistently higher than those for non-Māori students</a:t>
            </a:r>
            <a:r>
              <a:rPr lang="en-NZ" sz="1000" dirty="0" smtClean="0"/>
              <a:t>.</a:t>
            </a:r>
          </a:p>
          <a:p>
            <a:pPr marL="171450" lvl="0" indent="-171450">
              <a:buFont typeface="Arial" panose="020B0604020202020204" pitchFamily="34" charset="0"/>
              <a:buChar char="•"/>
            </a:pPr>
            <a:r>
              <a:rPr lang="en-NZ" sz="1000" dirty="0" smtClean="0"/>
              <a:t>Over the years there was a rising trend for Māori NPS Score reaching 38 in 2020, well above the separate Unitec and non-Māori score of 18. </a:t>
            </a:r>
          </a:p>
          <a:p>
            <a:pPr marL="171450" lvl="0" indent="-171450">
              <a:buFont typeface="Arial" panose="020B0604020202020204" pitchFamily="34" charset="0"/>
              <a:buChar char="•"/>
            </a:pPr>
            <a:endParaRPr lang="en-NZ" sz="1000" dirty="0" smtClean="0">
              <a:solidFill>
                <a:prstClr val="black"/>
              </a:solidFill>
              <a:cs typeface="Arial" panose="020B0604020202020204" pitchFamily="34" charset="0"/>
            </a:endParaRPr>
          </a:p>
          <a:p>
            <a:pPr lvl="0"/>
            <a:endParaRPr lang="en-NZ" sz="1000" dirty="0">
              <a:solidFill>
                <a:prstClr val="black"/>
              </a:solidFill>
              <a:cs typeface="Arial" panose="020B0604020202020204" pitchFamily="34" charset="0"/>
            </a:endParaRPr>
          </a:p>
        </p:txBody>
      </p:sp>
      <p:cxnSp>
        <p:nvCxnSpPr>
          <p:cNvPr id="18" name="Straight Connector 17"/>
          <p:cNvCxnSpPr/>
          <p:nvPr/>
        </p:nvCxnSpPr>
        <p:spPr>
          <a:xfrm>
            <a:off x="716352" y="2349591"/>
            <a:ext cx="3783581" cy="0"/>
          </a:xfrm>
          <a:prstGeom prst="line">
            <a:avLst/>
          </a:prstGeom>
          <a:ln w="8890">
            <a:solidFill>
              <a:schemeClr val="accent2">
                <a:lumMod val="75000"/>
              </a:schemeClr>
            </a:solidFill>
            <a:prstDash val="dashDot"/>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049983" y="1761678"/>
            <a:ext cx="866505" cy="400110"/>
          </a:xfrm>
          <a:prstGeom prst="rect">
            <a:avLst/>
          </a:prstGeom>
          <a:noFill/>
        </p:spPr>
        <p:txBody>
          <a:bodyPr wrap="square" rtlCol="0">
            <a:spAutoFit/>
          </a:bodyPr>
          <a:lstStyle/>
          <a:p>
            <a:r>
              <a:rPr lang="en-NZ" sz="1000" dirty="0" smtClean="0">
                <a:solidFill>
                  <a:schemeClr val="accent6">
                    <a:lumMod val="50000"/>
                  </a:schemeClr>
                </a:solidFill>
              </a:rPr>
              <a:t>Investment target 85%</a:t>
            </a:r>
            <a:endParaRPr lang="en-NZ" sz="1000" dirty="0">
              <a:solidFill>
                <a:schemeClr val="accent6">
                  <a:lumMod val="50000"/>
                </a:schemeClr>
              </a:solidFill>
            </a:endParaRPr>
          </a:p>
        </p:txBody>
      </p:sp>
      <p:pic>
        <p:nvPicPr>
          <p:cNvPr id="10" name="Picture 9"/>
          <p:cNvPicPr>
            <a:picLocks noChangeAspect="1"/>
          </p:cNvPicPr>
          <p:nvPr/>
        </p:nvPicPr>
        <p:blipFill>
          <a:blip r:embed="rId3"/>
          <a:stretch>
            <a:fillRect/>
          </a:stretch>
        </p:blipFill>
        <p:spPr>
          <a:xfrm>
            <a:off x="4916488" y="1159291"/>
            <a:ext cx="3366910" cy="2026621"/>
          </a:xfrm>
          <a:prstGeom prst="rect">
            <a:avLst/>
          </a:prstGeom>
        </p:spPr>
      </p:pic>
      <p:pic>
        <p:nvPicPr>
          <p:cNvPr id="15" name="Picture 14"/>
          <p:cNvPicPr>
            <a:picLocks noChangeAspect="1"/>
          </p:cNvPicPr>
          <p:nvPr/>
        </p:nvPicPr>
        <p:blipFill>
          <a:blip r:embed="rId4"/>
          <a:stretch>
            <a:fillRect/>
          </a:stretch>
        </p:blipFill>
        <p:spPr>
          <a:xfrm>
            <a:off x="798229" y="3355326"/>
            <a:ext cx="4571420" cy="1442753"/>
          </a:xfrm>
          <a:prstGeom prst="rect">
            <a:avLst/>
          </a:prstGeom>
        </p:spPr>
      </p:pic>
      <p:sp>
        <p:nvSpPr>
          <p:cNvPr id="8" name="TextBox 7"/>
          <p:cNvSpPr txBox="1"/>
          <p:nvPr/>
        </p:nvSpPr>
        <p:spPr>
          <a:xfrm>
            <a:off x="447333" y="3238770"/>
            <a:ext cx="3709358" cy="261610"/>
          </a:xfrm>
          <a:prstGeom prst="rect">
            <a:avLst/>
          </a:prstGeom>
          <a:noFill/>
        </p:spPr>
        <p:txBody>
          <a:bodyPr wrap="square" rtlCol="0">
            <a:spAutoFit/>
          </a:bodyPr>
          <a:lstStyle/>
          <a:p>
            <a:r>
              <a:rPr lang="en-NZ" sz="1100" b="1" dirty="0" smtClean="0">
                <a:solidFill>
                  <a:srgbClr val="367251"/>
                </a:solidFill>
              </a:rPr>
              <a:t>2020 Recommendation ratings breakdown </a:t>
            </a:r>
            <a:endParaRPr lang="en-NZ" sz="1100" b="1" dirty="0">
              <a:solidFill>
                <a:srgbClr val="367251"/>
              </a:solidFill>
            </a:endParaRPr>
          </a:p>
        </p:txBody>
      </p:sp>
      <p:pic>
        <p:nvPicPr>
          <p:cNvPr id="6" name="Picture 5"/>
          <p:cNvPicPr>
            <a:picLocks noChangeAspect="1"/>
          </p:cNvPicPr>
          <p:nvPr/>
        </p:nvPicPr>
        <p:blipFill>
          <a:blip r:embed="rId5"/>
          <a:stretch>
            <a:fillRect/>
          </a:stretch>
        </p:blipFill>
        <p:spPr>
          <a:xfrm>
            <a:off x="1220007" y="4798079"/>
            <a:ext cx="3727863" cy="2038012"/>
          </a:xfrm>
          <a:prstGeom prst="rect">
            <a:avLst/>
          </a:prstGeom>
        </p:spPr>
      </p:pic>
    </p:spTree>
    <p:extLst>
      <p:ext uri="{BB962C8B-B14F-4D97-AF65-F5344CB8AC3E}">
        <p14:creationId xmlns:p14="http://schemas.microsoft.com/office/powerpoint/2010/main" val="757580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29395" y="1071166"/>
            <a:ext cx="8233657" cy="2162660"/>
          </a:xfrm>
          <a:prstGeom prst="rect">
            <a:avLst/>
          </a:prstGeom>
        </p:spPr>
      </p:pic>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23</a:t>
            </a:fld>
            <a:endParaRPr lang="en-NZ" altLang="en-US" dirty="0"/>
          </a:p>
        </p:txBody>
      </p:sp>
      <p:sp>
        <p:nvSpPr>
          <p:cNvPr id="14" name="Title 2"/>
          <p:cNvSpPr txBox="1">
            <a:spLocks/>
          </p:cNvSpPr>
          <p:nvPr/>
        </p:nvSpPr>
        <p:spPr bwMode="auto">
          <a:xfrm>
            <a:off x="1125588" y="313641"/>
            <a:ext cx="7335768" cy="92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dirty="0" smtClean="0"/>
              <a:t>Priority Group - Pacific</a:t>
            </a:r>
            <a:endParaRPr lang="en-NZ" dirty="0"/>
          </a:p>
        </p:txBody>
      </p:sp>
      <p:cxnSp>
        <p:nvCxnSpPr>
          <p:cNvPr id="20" name="Straight Connector 19"/>
          <p:cNvCxnSpPr/>
          <p:nvPr/>
        </p:nvCxnSpPr>
        <p:spPr>
          <a:xfrm>
            <a:off x="621102" y="2289771"/>
            <a:ext cx="4172370" cy="0"/>
          </a:xfrm>
          <a:prstGeom prst="line">
            <a:avLst/>
          </a:prstGeom>
          <a:ln w="8890">
            <a:solidFill>
              <a:schemeClr val="accent2">
                <a:lumMod val="75000"/>
              </a:schemeClr>
            </a:solidFill>
            <a:prstDash val="dashDot"/>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097351" y="1701347"/>
            <a:ext cx="866505" cy="400110"/>
          </a:xfrm>
          <a:prstGeom prst="rect">
            <a:avLst/>
          </a:prstGeom>
          <a:noFill/>
        </p:spPr>
        <p:txBody>
          <a:bodyPr wrap="square" rtlCol="0">
            <a:spAutoFit/>
          </a:bodyPr>
          <a:lstStyle/>
          <a:p>
            <a:r>
              <a:rPr lang="en-NZ" sz="1000" dirty="0" smtClean="0">
                <a:solidFill>
                  <a:schemeClr val="accent6">
                    <a:lumMod val="50000"/>
                  </a:schemeClr>
                </a:solidFill>
              </a:rPr>
              <a:t>Investment target 85%</a:t>
            </a:r>
            <a:endParaRPr lang="en-NZ" sz="1000" dirty="0">
              <a:solidFill>
                <a:schemeClr val="accent6">
                  <a:lumMod val="50000"/>
                </a:schemeClr>
              </a:solidFill>
            </a:endParaRPr>
          </a:p>
        </p:txBody>
      </p:sp>
      <p:pic>
        <p:nvPicPr>
          <p:cNvPr id="2" name="Picture 1"/>
          <p:cNvPicPr>
            <a:picLocks noChangeAspect="1"/>
          </p:cNvPicPr>
          <p:nvPr/>
        </p:nvPicPr>
        <p:blipFill>
          <a:blip r:embed="rId3"/>
          <a:stretch>
            <a:fillRect/>
          </a:stretch>
        </p:blipFill>
        <p:spPr>
          <a:xfrm>
            <a:off x="672339" y="3474170"/>
            <a:ext cx="4484656" cy="1428030"/>
          </a:xfrm>
          <a:prstGeom prst="rect">
            <a:avLst/>
          </a:prstGeom>
        </p:spPr>
      </p:pic>
      <p:sp>
        <p:nvSpPr>
          <p:cNvPr id="12" name="TextBox 11"/>
          <p:cNvSpPr txBox="1"/>
          <p:nvPr/>
        </p:nvSpPr>
        <p:spPr>
          <a:xfrm>
            <a:off x="5195789" y="3445382"/>
            <a:ext cx="3514823" cy="2862322"/>
          </a:xfrm>
          <a:prstGeom prst="rect">
            <a:avLst/>
          </a:prstGeom>
          <a:noFill/>
        </p:spPr>
        <p:txBody>
          <a:bodyPr wrap="square" rtlCol="0">
            <a:spAutoFit/>
          </a:bodyPr>
          <a:lstStyle/>
          <a:p>
            <a:pPr lvl="0"/>
            <a:r>
              <a:rPr lang="en-NZ" sz="1000" b="1" dirty="0" smtClean="0">
                <a:solidFill>
                  <a:schemeClr val="tx1">
                    <a:lumMod val="95000"/>
                    <a:lumOff val="5000"/>
                  </a:schemeClr>
                </a:solidFill>
                <a:cs typeface="Arial" panose="020B0604020202020204" pitchFamily="34" charset="0"/>
              </a:rPr>
              <a:t>% GESC</a:t>
            </a:r>
          </a:p>
          <a:p>
            <a:pPr marL="171450" lvl="0" indent="-171450">
              <a:buFont typeface="Arial" panose="020B0604020202020204" pitchFamily="34" charset="0"/>
              <a:buChar char="•"/>
            </a:pPr>
            <a:r>
              <a:rPr lang="en-NZ" sz="1000" dirty="0" smtClean="0">
                <a:solidFill>
                  <a:schemeClr val="tx1">
                    <a:lumMod val="95000"/>
                    <a:lumOff val="5000"/>
                  </a:schemeClr>
                </a:solidFill>
                <a:cs typeface="Arial" panose="020B0604020202020204" pitchFamily="34" charset="0"/>
              </a:rPr>
              <a:t>During the 2016-2020 period, the % GESC for Pacific fluctuated but the general 5-year trend is a declining one from its peak of 91.3% in 2016 to a rate below target for 3 years (2017, 2018 and 2020). </a:t>
            </a:r>
          </a:p>
          <a:p>
            <a:pPr marL="171450" lvl="0" indent="-171450">
              <a:buFont typeface="Arial" panose="020B0604020202020204" pitchFamily="34" charset="0"/>
              <a:buChar char="•"/>
            </a:pPr>
            <a:r>
              <a:rPr lang="en-NZ" sz="1000" dirty="0" smtClean="0">
                <a:solidFill>
                  <a:schemeClr val="tx1">
                    <a:lumMod val="95000"/>
                    <a:lumOff val="5000"/>
                  </a:schemeClr>
                </a:solidFill>
                <a:cs typeface="Arial" panose="020B0604020202020204" pitchFamily="34" charset="0"/>
              </a:rPr>
              <a:t>The Graduate KPIs graph (bottom left) indicates the downward trend was mainly driven by a decline in % Higher study. </a:t>
            </a:r>
          </a:p>
          <a:p>
            <a:pPr marL="171450" lvl="0" indent="-171450">
              <a:buFont typeface="Arial" panose="020B0604020202020204" pitchFamily="34" charset="0"/>
              <a:buChar char="•"/>
            </a:pPr>
            <a:endParaRPr lang="en-NZ" sz="1000" b="1" dirty="0">
              <a:solidFill>
                <a:schemeClr val="tx1">
                  <a:lumMod val="95000"/>
                  <a:lumOff val="5000"/>
                </a:schemeClr>
              </a:solidFill>
              <a:cs typeface="Arial" panose="020B0604020202020204" pitchFamily="34" charset="0"/>
            </a:endParaRPr>
          </a:p>
          <a:p>
            <a:pPr lvl="0"/>
            <a:r>
              <a:rPr lang="en-NZ" sz="1000" b="1" dirty="0" smtClean="0">
                <a:solidFill>
                  <a:schemeClr val="tx1">
                    <a:lumMod val="95000"/>
                    <a:lumOff val="5000"/>
                  </a:schemeClr>
                </a:solidFill>
                <a:cs typeface="Arial" panose="020B0604020202020204" pitchFamily="34" charset="0"/>
              </a:rPr>
              <a:t>NPS Score</a:t>
            </a:r>
          </a:p>
          <a:p>
            <a:pPr marL="171450" lvl="0" indent="-171450">
              <a:buFont typeface="Arial" panose="020B0604020202020204" pitchFamily="34" charset="0"/>
              <a:buChar char="•"/>
            </a:pPr>
            <a:r>
              <a:rPr lang="en-NZ" sz="1000" dirty="0" smtClean="0">
                <a:solidFill>
                  <a:schemeClr val="tx1">
                    <a:lumMod val="95000"/>
                    <a:lumOff val="5000"/>
                  </a:schemeClr>
                </a:solidFill>
                <a:cs typeface="Arial" panose="020B0604020202020204" pitchFamily="34" charset="0"/>
              </a:rPr>
              <a:t>Similar to the Māori priority group, the NPS scores for </a:t>
            </a:r>
            <a:r>
              <a:rPr lang="en-NZ" sz="1000" dirty="0" smtClean="0"/>
              <a:t>Pacific are consistently higher than those for non-Pacific students.</a:t>
            </a:r>
          </a:p>
          <a:p>
            <a:pPr marL="171450" lvl="0" indent="-171450">
              <a:buFont typeface="Arial" panose="020B0604020202020204" pitchFamily="34" charset="0"/>
              <a:buChar char="•"/>
            </a:pPr>
            <a:r>
              <a:rPr lang="en-NZ" sz="1000" dirty="0" smtClean="0"/>
              <a:t>The NPS score for Pacific stayed high over the years to reach 49 in 2020, well above the Unitec score of 18 and the non-Pacific score of 13.  </a:t>
            </a:r>
          </a:p>
          <a:p>
            <a:pPr marL="171450" lvl="0" indent="-171450">
              <a:buFont typeface="Arial" panose="020B0604020202020204" pitchFamily="34" charset="0"/>
              <a:buChar char="•"/>
            </a:pPr>
            <a:endParaRPr lang="en-NZ" sz="1000" dirty="0" smtClean="0">
              <a:solidFill>
                <a:prstClr val="black"/>
              </a:solidFill>
              <a:cs typeface="Arial" panose="020B0604020202020204" pitchFamily="34" charset="0"/>
            </a:endParaRPr>
          </a:p>
          <a:p>
            <a:pPr lvl="0"/>
            <a:endParaRPr lang="en-NZ" sz="1000" dirty="0">
              <a:solidFill>
                <a:prstClr val="black"/>
              </a:solidFill>
              <a:cs typeface="Arial" panose="020B0604020202020204" pitchFamily="34" charset="0"/>
            </a:endParaRPr>
          </a:p>
        </p:txBody>
      </p:sp>
      <p:pic>
        <p:nvPicPr>
          <p:cNvPr id="3" name="Picture 2"/>
          <p:cNvPicPr>
            <a:picLocks noChangeAspect="1"/>
          </p:cNvPicPr>
          <p:nvPr/>
        </p:nvPicPr>
        <p:blipFill>
          <a:blip r:embed="rId4"/>
          <a:stretch>
            <a:fillRect/>
          </a:stretch>
        </p:blipFill>
        <p:spPr>
          <a:xfrm>
            <a:off x="831234" y="4837827"/>
            <a:ext cx="3752105" cy="1883648"/>
          </a:xfrm>
          <a:prstGeom prst="rect">
            <a:avLst/>
          </a:prstGeom>
        </p:spPr>
      </p:pic>
      <p:sp>
        <p:nvSpPr>
          <p:cNvPr id="8" name="TextBox 7"/>
          <p:cNvSpPr txBox="1"/>
          <p:nvPr/>
        </p:nvSpPr>
        <p:spPr>
          <a:xfrm>
            <a:off x="387993" y="3307493"/>
            <a:ext cx="3709358" cy="261610"/>
          </a:xfrm>
          <a:prstGeom prst="rect">
            <a:avLst/>
          </a:prstGeom>
          <a:noFill/>
        </p:spPr>
        <p:txBody>
          <a:bodyPr wrap="square" rtlCol="0">
            <a:spAutoFit/>
          </a:bodyPr>
          <a:lstStyle/>
          <a:p>
            <a:r>
              <a:rPr lang="en-NZ" sz="1100" b="1" dirty="0" smtClean="0">
                <a:solidFill>
                  <a:srgbClr val="367251"/>
                </a:solidFill>
              </a:rPr>
              <a:t>2020 Recommendation ratings breakdown </a:t>
            </a:r>
            <a:endParaRPr lang="en-NZ" sz="1100" b="1" dirty="0">
              <a:solidFill>
                <a:srgbClr val="367251"/>
              </a:solidFill>
            </a:endParaRPr>
          </a:p>
        </p:txBody>
      </p:sp>
    </p:spTree>
    <p:extLst>
      <p:ext uri="{BB962C8B-B14F-4D97-AF65-F5344CB8AC3E}">
        <p14:creationId xmlns:p14="http://schemas.microsoft.com/office/powerpoint/2010/main" val="2983133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2407" y="3501346"/>
            <a:ext cx="4220182" cy="1336265"/>
          </a:xfrm>
          <a:prstGeom prst="rect">
            <a:avLst/>
          </a:prstGeom>
        </p:spPr>
      </p:pic>
      <p:pic>
        <p:nvPicPr>
          <p:cNvPr id="3" name="Picture 2"/>
          <p:cNvPicPr>
            <a:picLocks noChangeAspect="1"/>
          </p:cNvPicPr>
          <p:nvPr/>
        </p:nvPicPr>
        <p:blipFill>
          <a:blip r:embed="rId3"/>
          <a:stretch>
            <a:fillRect/>
          </a:stretch>
        </p:blipFill>
        <p:spPr>
          <a:xfrm>
            <a:off x="471485" y="1075007"/>
            <a:ext cx="7989869" cy="2108929"/>
          </a:xfrm>
          <a:prstGeom prst="rect">
            <a:avLst/>
          </a:prstGeom>
        </p:spPr>
      </p:pic>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24</a:t>
            </a:fld>
            <a:endParaRPr lang="en-NZ" altLang="en-US" dirty="0"/>
          </a:p>
        </p:txBody>
      </p:sp>
      <p:sp>
        <p:nvSpPr>
          <p:cNvPr id="10" name="TextBox 9"/>
          <p:cNvSpPr txBox="1"/>
          <p:nvPr/>
        </p:nvSpPr>
        <p:spPr>
          <a:xfrm>
            <a:off x="4916488" y="3290960"/>
            <a:ext cx="3901736" cy="3323987"/>
          </a:xfrm>
          <a:prstGeom prst="rect">
            <a:avLst/>
          </a:prstGeom>
          <a:noFill/>
        </p:spPr>
        <p:txBody>
          <a:bodyPr wrap="square" rtlCol="0">
            <a:spAutoFit/>
          </a:bodyPr>
          <a:lstStyle/>
          <a:p>
            <a:pPr lvl="0"/>
            <a:r>
              <a:rPr lang="en-NZ" sz="1000" b="1" dirty="0" smtClean="0">
                <a:solidFill>
                  <a:schemeClr val="tx1">
                    <a:lumMod val="95000"/>
                    <a:lumOff val="5000"/>
                  </a:schemeClr>
                </a:solidFill>
                <a:cs typeface="Arial" panose="020B0604020202020204" pitchFamily="34" charset="0"/>
              </a:rPr>
              <a:t>% GESC</a:t>
            </a:r>
          </a:p>
          <a:p>
            <a:pPr marL="171450" lvl="0" indent="-171450">
              <a:buFont typeface="Arial" panose="020B0604020202020204" pitchFamily="34" charset="0"/>
              <a:buChar char="•"/>
            </a:pPr>
            <a:r>
              <a:rPr lang="en-NZ" sz="1000" dirty="0" smtClean="0">
                <a:solidFill>
                  <a:schemeClr val="tx1">
                    <a:lumMod val="95000"/>
                    <a:lumOff val="5000"/>
                  </a:schemeClr>
                </a:solidFill>
                <a:cs typeface="Arial" panose="020B0604020202020204" pitchFamily="34" charset="0"/>
              </a:rPr>
              <a:t>During the 2016-2020 period, the % GESC for under 25yrs consistently failed to meet the investment target</a:t>
            </a:r>
            <a:r>
              <a:rPr lang="en-NZ" sz="1000" dirty="0">
                <a:solidFill>
                  <a:schemeClr val="tx1">
                    <a:lumMod val="95000"/>
                    <a:lumOff val="5000"/>
                  </a:schemeClr>
                </a:solidFill>
                <a:cs typeface="Arial" panose="020B0604020202020204" pitchFamily="34" charset="0"/>
              </a:rPr>
              <a:t> </a:t>
            </a:r>
            <a:r>
              <a:rPr lang="en-NZ" sz="1000" dirty="0" smtClean="0">
                <a:solidFill>
                  <a:schemeClr val="tx1">
                    <a:lumMod val="95000"/>
                    <a:lumOff val="5000"/>
                  </a:schemeClr>
                </a:solidFill>
                <a:cs typeface="Arial" panose="020B0604020202020204" pitchFamily="34" charset="0"/>
              </a:rPr>
              <a:t>and stayed below that for 25yrs+.</a:t>
            </a:r>
          </a:p>
          <a:p>
            <a:pPr marL="171450" lvl="0" indent="-171450">
              <a:buFont typeface="Arial" panose="020B0604020202020204" pitchFamily="34" charset="0"/>
              <a:buChar char="•"/>
            </a:pPr>
            <a:r>
              <a:rPr lang="en-NZ" sz="1000" dirty="0" smtClean="0">
                <a:solidFill>
                  <a:schemeClr val="tx1">
                    <a:lumMod val="95000"/>
                    <a:lumOff val="5000"/>
                  </a:schemeClr>
                </a:solidFill>
                <a:cs typeface="Arial" panose="020B0604020202020204" pitchFamily="34" charset="0"/>
              </a:rPr>
              <a:t>In 2020, the % GESC for under 25yrs reached its lowest over the 5-year period to 77.8%,  although the gap with 25yrs+ narrowed to 3%.</a:t>
            </a:r>
          </a:p>
          <a:p>
            <a:pPr marL="171450" lvl="0" indent="-171450">
              <a:buFont typeface="Arial" panose="020B0604020202020204" pitchFamily="34" charset="0"/>
              <a:buChar char="•"/>
            </a:pPr>
            <a:r>
              <a:rPr lang="en-NZ" sz="1000" dirty="0" smtClean="0">
                <a:solidFill>
                  <a:schemeClr val="tx1">
                    <a:lumMod val="95000"/>
                    <a:lumOff val="5000"/>
                  </a:schemeClr>
                </a:solidFill>
                <a:cs typeface="Arial" panose="020B0604020202020204" pitchFamily="34" charset="0"/>
              </a:rPr>
              <a:t>The Graduate KPIs graph (bottom left) indicates that the declining trend was mainly driven by a similar trend in % Employed while % Higher Study remained stable with minor fluctuations.</a:t>
            </a:r>
          </a:p>
          <a:p>
            <a:pPr lvl="0"/>
            <a:endParaRPr lang="en-NZ" sz="1000" dirty="0" smtClean="0">
              <a:solidFill>
                <a:schemeClr val="tx1">
                  <a:lumMod val="95000"/>
                  <a:lumOff val="5000"/>
                </a:schemeClr>
              </a:solidFill>
              <a:cs typeface="Arial" panose="020B0604020202020204" pitchFamily="34" charset="0"/>
            </a:endParaRPr>
          </a:p>
          <a:p>
            <a:pPr lvl="0"/>
            <a:r>
              <a:rPr lang="en-NZ" sz="1000" b="1" dirty="0" smtClean="0">
                <a:solidFill>
                  <a:schemeClr val="tx1">
                    <a:lumMod val="95000"/>
                    <a:lumOff val="5000"/>
                  </a:schemeClr>
                </a:solidFill>
                <a:cs typeface="Arial" panose="020B0604020202020204" pitchFamily="34" charset="0"/>
              </a:rPr>
              <a:t>NPS Score</a:t>
            </a:r>
          </a:p>
          <a:p>
            <a:pPr marL="171450" lvl="0" indent="-171450">
              <a:buFont typeface="Arial" panose="020B0604020202020204" pitchFamily="34" charset="0"/>
              <a:buChar char="•"/>
            </a:pPr>
            <a:r>
              <a:rPr lang="en-NZ" sz="1000" dirty="0" smtClean="0">
                <a:solidFill>
                  <a:schemeClr val="tx1">
                    <a:lumMod val="95000"/>
                    <a:lumOff val="5000"/>
                  </a:schemeClr>
                </a:solidFill>
                <a:cs typeface="Arial" panose="020B0604020202020204" pitchFamily="34" charset="0"/>
              </a:rPr>
              <a:t>The NPS scores for under 25yrs showed a decreasing trend but rose steeply to 13 in 2020. </a:t>
            </a:r>
            <a:endParaRPr lang="en-NZ" sz="1000" dirty="0">
              <a:solidFill>
                <a:prstClr val="black"/>
              </a:solidFill>
              <a:cs typeface="Arial" panose="020B0604020202020204" pitchFamily="34" charset="0"/>
            </a:endParaRPr>
          </a:p>
          <a:p>
            <a:pPr marL="171450" lvl="0" indent="-171450">
              <a:buFont typeface="Arial" panose="020B0604020202020204" pitchFamily="34" charset="0"/>
              <a:buChar char="•"/>
            </a:pPr>
            <a:r>
              <a:rPr lang="en-NZ" sz="1000" dirty="0" smtClean="0">
                <a:solidFill>
                  <a:prstClr val="black"/>
                </a:solidFill>
                <a:cs typeface="Arial" panose="020B0604020202020204" pitchFamily="34" charset="0"/>
              </a:rPr>
              <a:t>Despite this, there is cause for concern as the under 25yrs group is the ONLY priority group giving a lower NPS rating compared to its counterpart in 2020, bearing in mind the NPS Score correlates highly with the students’ learning experiences (feeling supported, effective teaching and learning needs met). </a:t>
            </a:r>
            <a:endParaRPr lang="en-NZ" sz="1000" dirty="0">
              <a:solidFill>
                <a:prstClr val="black"/>
              </a:solidFill>
              <a:cs typeface="Arial" panose="020B0604020202020204" pitchFamily="34" charset="0"/>
            </a:endParaRPr>
          </a:p>
          <a:p>
            <a:pPr lvl="0"/>
            <a:endParaRPr lang="en-NZ" sz="1000" dirty="0">
              <a:solidFill>
                <a:prstClr val="black"/>
              </a:solidFill>
              <a:cs typeface="Arial" panose="020B0604020202020204" pitchFamily="34" charset="0"/>
            </a:endParaRPr>
          </a:p>
        </p:txBody>
      </p:sp>
      <p:sp>
        <p:nvSpPr>
          <p:cNvPr id="8" name="TextBox 7"/>
          <p:cNvSpPr txBox="1"/>
          <p:nvPr/>
        </p:nvSpPr>
        <p:spPr>
          <a:xfrm>
            <a:off x="315848" y="3274845"/>
            <a:ext cx="3709358" cy="261610"/>
          </a:xfrm>
          <a:prstGeom prst="rect">
            <a:avLst/>
          </a:prstGeom>
          <a:noFill/>
        </p:spPr>
        <p:txBody>
          <a:bodyPr wrap="square" rtlCol="0">
            <a:spAutoFit/>
          </a:bodyPr>
          <a:lstStyle/>
          <a:p>
            <a:r>
              <a:rPr lang="en-NZ" sz="1100" b="1" dirty="0" smtClean="0">
                <a:solidFill>
                  <a:srgbClr val="367251"/>
                </a:solidFill>
              </a:rPr>
              <a:t>2020 Recommendation ratings breakdown </a:t>
            </a:r>
            <a:endParaRPr lang="en-NZ" sz="1100" b="1" dirty="0">
              <a:solidFill>
                <a:srgbClr val="367251"/>
              </a:solidFill>
            </a:endParaRPr>
          </a:p>
        </p:txBody>
      </p:sp>
      <p:sp>
        <p:nvSpPr>
          <p:cNvPr id="14" name="Title 2"/>
          <p:cNvSpPr txBox="1">
            <a:spLocks/>
          </p:cNvSpPr>
          <p:nvPr/>
        </p:nvSpPr>
        <p:spPr bwMode="auto">
          <a:xfrm>
            <a:off x="1125588" y="313641"/>
            <a:ext cx="7335768" cy="92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dirty="0" smtClean="0"/>
              <a:t>Priority Group – Under 25yrs</a:t>
            </a:r>
            <a:endParaRPr lang="en-NZ" dirty="0"/>
          </a:p>
        </p:txBody>
      </p:sp>
      <p:cxnSp>
        <p:nvCxnSpPr>
          <p:cNvPr id="31" name="Straight Connector 30"/>
          <p:cNvCxnSpPr/>
          <p:nvPr/>
        </p:nvCxnSpPr>
        <p:spPr>
          <a:xfrm>
            <a:off x="798927" y="2105365"/>
            <a:ext cx="3894371" cy="0"/>
          </a:xfrm>
          <a:prstGeom prst="line">
            <a:avLst/>
          </a:prstGeom>
          <a:ln w="8890">
            <a:solidFill>
              <a:schemeClr val="accent2">
                <a:lumMod val="75000"/>
              </a:schemeClr>
            </a:solidFill>
            <a:prstDash val="dashDot"/>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821017" y="1665356"/>
            <a:ext cx="1095471" cy="400110"/>
          </a:xfrm>
          <a:prstGeom prst="rect">
            <a:avLst/>
          </a:prstGeom>
          <a:noFill/>
        </p:spPr>
        <p:txBody>
          <a:bodyPr wrap="square" rtlCol="0">
            <a:spAutoFit/>
          </a:bodyPr>
          <a:lstStyle/>
          <a:p>
            <a:r>
              <a:rPr lang="en-NZ" sz="1000" dirty="0" smtClean="0">
                <a:solidFill>
                  <a:schemeClr val="accent6">
                    <a:lumMod val="50000"/>
                  </a:schemeClr>
                </a:solidFill>
              </a:rPr>
              <a:t>Investment target 85%</a:t>
            </a:r>
            <a:endParaRPr lang="en-NZ" sz="1000" dirty="0">
              <a:solidFill>
                <a:schemeClr val="accent6">
                  <a:lumMod val="50000"/>
                </a:schemeClr>
              </a:solidFill>
            </a:endParaRPr>
          </a:p>
        </p:txBody>
      </p:sp>
      <p:pic>
        <p:nvPicPr>
          <p:cNvPr id="6" name="Picture 5"/>
          <p:cNvPicPr>
            <a:picLocks noChangeAspect="1"/>
          </p:cNvPicPr>
          <p:nvPr/>
        </p:nvPicPr>
        <p:blipFill>
          <a:blip r:embed="rId4"/>
          <a:stretch>
            <a:fillRect/>
          </a:stretch>
        </p:blipFill>
        <p:spPr>
          <a:xfrm>
            <a:off x="948064" y="4837611"/>
            <a:ext cx="3663725" cy="1998395"/>
          </a:xfrm>
          <a:prstGeom prst="rect">
            <a:avLst/>
          </a:prstGeom>
        </p:spPr>
      </p:pic>
    </p:spTree>
    <p:extLst>
      <p:ext uri="{BB962C8B-B14F-4D97-AF65-F5344CB8AC3E}">
        <p14:creationId xmlns:p14="http://schemas.microsoft.com/office/powerpoint/2010/main" val="3235808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4850" y="3526729"/>
            <a:ext cx="4178622" cy="1299680"/>
          </a:xfrm>
          <a:prstGeom prst="rect">
            <a:avLst/>
          </a:prstGeom>
        </p:spPr>
      </p:pic>
      <p:pic>
        <p:nvPicPr>
          <p:cNvPr id="3" name="Picture 2"/>
          <p:cNvPicPr>
            <a:picLocks noChangeAspect="1"/>
          </p:cNvPicPr>
          <p:nvPr/>
        </p:nvPicPr>
        <p:blipFill>
          <a:blip r:embed="rId3"/>
          <a:stretch>
            <a:fillRect/>
          </a:stretch>
        </p:blipFill>
        <p:spPr>
          <a:xfrm>
            <a:off x="315848" y="1099161"/>
            <a:ext cx="8311576" cy="2241987"/>
          </a:xfrm>
          <a:prstGeom prst="rect">
            <a:avLst/>
          </a:prstGeom>
        </p:spPr>
      </p:pic>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25</a:t>
            </a:fld>
            <a:endParaRPr lang="en-NZ" altLang="en-US" dirty="0"/>
          </a:p>
        </p:txBody>
      </p:sp>
      <p:sp>
        <p:nvSpPr>
          <p:cNvPr id="10" name="TextBox 9"/>
          <p:cNvSpPr txBox="1"/>
          <p:nvPr/>
        </p:nvSpPr>
        <p:spPr>
          <a:xfrm>
            <a:off x="4928336" y="3392629"/>
            <a:ext cx="3782277" cy="3323987"/>
          </a:xfrm>
          <a:prstGeom prst="rect">
            <a:avLst/>
          </a:prstGeom>
          <a:noFill/>
        </p:spPr>
        <p:txBody>
          <a:bodyPr wrap="square" rtlCol="0">
            <a:spAutoFit/>
          </a:bodyPr>
          <a:lstStyle/>
          <a:p>
            <a:pPr lvl="0"/>
            <a:r>
              <a:rPr lang="en-NZ" sz="1000" b="1" dirty="0" smtClean="0">
                <a:solidFill>
                  <a:schemeClr val="tx1">
                    <a:lumMod val="95000"/>
                    <a:lumOff val="5000"/>
                  </a:schemeClr>
                </a:solidFill>
                <a:cs typeface="Arial" panose="020B0604020202020204" pitchFamily="34" charset="0"/>
              </a:rPr>
              <a:t>% GESC</a:t>
            </a:r>
          </a:p>
          <a:p>
            <a:pPr marL="171450" lvl="0" indent="-171450">
              <a:buFont typeface="Arial" panose="020B0604020202020204" pitchFamily="34" charset="0"/>
              <a:buChar char="•"/>
            </a:pPr>
            <a:r>
              <a:rPr lang="en-NZ" sz="1000" dirty="0" smtClean="0">
                <a:solidFill>
                  <a:schemeClr val="tx1">
                    <a:lumMod val="95000"/>
                    <a:lumOff val="5000"/>
                  </a:schemeClr>
                </a:solidFill>
                <a:cs typeface="Arial" panose="020B0604020202020204" pitchFamily="34" charset="0"/>
              </a:rPr>
              <a:t>During the 2016-2020 period, the % GESC for International </a:t>
            </a:r>
            <a:r>
              <a:rPr lang="en-NZ" sz="1000" dirty="0" smtClean="0"/>
              <a:t>are consistently lower than those for domestic students. Over time, the gap has been widening and finally narrowed in 2020.</a:t>
            </a:r>
          </a:p>
          <a:p>
            <a:pPr marL="171450" lvl="0" indent="-171450">
              <a:buFont typeface="Arial" panose="020B0604020202020204" pitchFamily="34" charset="0"/>
              <a:buChar char="•"/>
            </a:pPr>
            <a:r>
              <a:rPr lang="en-NZ" sz="1000" dirty="0" smtClean="0"/>
              <a:t>The narrowing gap in 2020 was due more to a drop for Domestic than any significant increase for International.</a:t>
            </a:r>
          </a:p>
          <a:p>
            <a:pPr marL="171450" lvl="0" indent="-171450">
              <a:buFont typeface="Arial" panose="020B0604020202020204" pitchFamily="34" charset="0"/>
              <a:buChar char="•"/>
            </a:pPr>
            <a:r>
              <a:rPr lang="en-NZ" sz="1000" dirty="0" smtClean="0"/>
              <a:t>In the Graduate KPIs graph (bottom left), while there was no rising trend observed for % Employed for International, there was an obvious increase from 2019 to 2020 in % Higher Study. </a:t>
            </a:r>
          </a:p>
          <a:p>
            <a:pPr marL="171450" lvl="0" indent="-171450">
              <a:buFont typeface="Arial" panose="020B0604020202020204" pitchFamily="34" charset="0"/>
              <a:buChar char="•"/>
            </a:pPr>
            <a:endParaRPr lang="en-NZ" sz="1000" dirty="0"/>
          </a:p>
          <a:p>
            <a:pPr lvl="0"/>
            <a:r>
              <a:rPr lang="en-NZ" sz="1000" b="1" dirty="0" smtClean="0"/>
              <a:t>NPS Score</a:t>
            </a:r>
            <a:endParaRPr lang="en-NZ" sz="1000" b="1" dirty="0" smtClean="0">
              <a:solidFill>
                <a:prstClr val="black"/>
              </a:solidFill>
              <a:cs typeface="Arial" panose="020B0604020202020204" pitchFamily="34" charset="0"/>
            </a:endParaRPr>
          </a:p>
          <a:p>
            <a:pPr marL="171450" lvl="0" indent="-171450">
              <a:buFont typeface="Arial" panose="020B0604020202020204" pitchFamily="34" charset="0"/>
              <a:buChar char="•"/>
            </a:pPr>
            <a:r>
              <a:rPr lang="en-NZ" sz="1000" dirty="0" smtClean="0">
                <a:solidFill>
                  <a:prstClr val="black"/>
                </a:solidFill>
                <a:cs typeface="Arial" panose="020B0604020202020204" pitchFamily="34" charset="0"/>
              </a:rPr>
              <a:t>The NPS Score for International dropped significantly from 32 in 2016 to only 4 in 2017 and stayed low for 3 years, bouncing back to converge with that for Domestic at 19 in 2020. </a:t>
            </a:r>
          </a:p>
          <a:p>
            <a:pPr marL="171450" lvl="0" indent="-171450">
              <a:buFont typeface="Arial" panose="020B0604020202020204" pitchFamily="34" charset="0"/>
              <a:buChar char="•"/>
            </a:pPr>
            <a:r>
              <a:rPr lang="en-NZ" sz="1000" dirty="0" smtClean="0">
                <a:solidFill>
                  <a:prstClr val="black"/>
                </a:solidFill>
                <a:cs typeface="Arial" panose="020B0604020202020204" pitchFamily="34" charset="0"/>
              </a:rPr>
              <a:t>This would also mean that for international students, their learning experiences improved in 2020. Comments from promoters validated the observations. </a:t>
            </a:r>
            <a:endParaRPr lang="en-NZ" sz="1000" dirty="0">
              <a:solidFill>
                <a:prstClr val="black"/>
              </a:solidFill>
              <a:cs typeface="Arial" panose="020B0604020202020204" pitchFamily="34" charset="0"/>
            </a:endParaRPr>
          </a:p>
          <a:p>
            <a:pPr lvl="0"/>
            <a:endParaRPr lang="en-NZ" sz="1000" dirty="0">
              <a:solidFill>
                <a:prstClr val="black"/>
              </a:solidFill>
              <a:cs typeface="Arial" panose="020B0604020202020204" pitchFamily="34" charset="0"/>
            </a:endParaRPr>
          </a:p>
        </p:txBody>
      </p:sp>
      <p:sp>
        <p:nvSpPr>
          <p:cNvPr id="8" name="TextBox 7"/>
          <p:cNvSpPr txBox="1"/>
          <p:nvPr/>
        </p:nvSpPr>
        <p:spPr>
          <a:xfrm>
            <a:off x="315848" y="3328561"/>
            <a:ext cx="3709358" cy="261610"/>
          </a:xfrm>
          <a:prstGeom prst="rect">
            <a:avLst/>
          </a:prstGeom>
          <a:noFill/>
        </p:spPr>
        <p:txBody>
          <a:bodyPr wrap="square" rtlCol="0">
            <a:spAutoFit/>
          </a:bodyPr>
          <a:lstStyle/>
          <a:p>
            <a:r>
              <a:rPr lang="en-NZ" sz="1100" b="1" dirty="0" smtClean="0">
                <a:solidFill>
                  <a:srgbClr val="367251"/>
                </a:solidFill>
              </a:rPr>
              <a:t>2020 Recommendation ratings breakdown </a:t>
            </a:r>
            <a:endParaRPr lang="en-NZ" sz="1100" b="1" dirty="0">
              <a:solidFill>
                <a:srgbClr val="367251"/>
              </a:solidFill>
            </a:endParaRPr>
          </a:p>
        </p:txBody>
      </p:sp>
      <p:sp>
        <p:nvSpPr>
          <p:cNvPr id="15" name="Title 2"/>
          <p:cNvSpPr txBox="1">
            <a:spLocks/>
          </p:cNvSpPr>
          <p:nvPr/>
        </p:nvSpPr>
        <p:spPr bwMode="auto">
          <a:xfrm>
            <a:off x="1125588" y="313641"/>
            <a:ext cx="7335768" cy="92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dirty="0" smtClean="0"/>
              <a:t>Priority Group – International</a:t>
            </a:r>
            <a:endParaRPr lang="en-NZ" dirty="0"/>
          </a:p>
        </p:txBody>
      </p:sp>
      <p:cxnSp>
        <p:nvCxnSpPr>
          <p:cNvPr id="22" name="Straight Connector 21"/>
          <p:cNvCxnSpPr/>
          <p:nvPr/>
        </p:nvCxnSpPr>
        <p:spPr>
          <a:xfrm flipV="1">
            <a:off x="491834" y="2092322"/>
            <a:ext cx="3997551" cy="1"/>
          </a:xfrm>
          <a:prstGeom prst="line">
            <a:avLst/>
          </a:prstGeom>
          <a:ln w="8890">
            <a:solidFill>
              <a:schemeClr val="accent2">
                <a:lumMod val="75000"/>
              </a:schemeClr>
            </a:solidFill>
            <a:prstDash val="dashDot"/>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926967" y="1631680"/>
            <a:ext cx="866505" cy="400110"/>
          </a:xfrm>
          <a:prstGeom prst="rect">
            <a:avLst/>
          </a:prstGeom>
          <a:noFill/>
        </p:spPr>
        <p:txBody>
          <a:bodyPr wrap="square" rtlCol="0">
            <a:spAutoFit/>
          </a:bodyPr>
          <a:lstStyle/>
          <a:p>
            <a:r>
              <a:rPr lang="en-NZ" sz="1000" dirty="0" smtClean="0">
                <a:solidFill>
                  <a:schemeClr val="accent6">
                    <a:lumMod val="50000"/>
                  </a:schemeClr>
                </a:solidFill>
              </a:rPr>
              <a:t>Investment target 85%</a:t>
            </a:r>
            <a:endParaRPr lang="en-NZ" sz="1000" dirty="0">
              <a:solidFill>
                <a:schemeClr val="accent6">
                  <a:lumMod val="50000"/>
                </a:schemeClr>
              </a:solidFill>
            </a:endParaRPr>
          </a:p>
        </p:txBody>
      </p:sp>
      <p:pic>
        <p:nvPicPr>
          <p:cNvPr id="6" name="Picture 5"/>
          <p:cNvPicPr>
            <a:picLocks noChangeAspect="1"/>
          </p:cNvPicPr>
          <p:nvPr/>
        </p:nvPicPr>
        <p:blipFill>
          <a:blip r:embed="rId4"/>
          <a:stretch>
            <a:fillRect/>
          </a:stretch>
        </p:blipFill>
        <p:spPr>
          <a:xfrm>
            <a:off x="882595" y="4777518"/>
            <a:ext cx="3694807" cy="1967796"/>
          </a:xfrm>
          <a:prstGeom prst="rect">
            <a:avLst/>
          </a:prstGeom>
        </p:spPr>
      </p:pic>
    </p:spTree>
    <p:extLst>
      <p:ext uri="{BB962C8B-B14F-4D97-AF65-F5344CB8AC3E}">
        <p14:creationId xmlns:p14="http://schemas.microsoft.com/office/powerpoint/2010/main" val="3522913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3170" y="1301089"/>
            <a:ext cx="8090927" cy="5072407"/>
          </a:xfrm>
        </p:spPr>
        <p:txBody>
          <a:bodyPr/>
          <a:lstStyle/>
          <a:p>
            <a:r>
              <a:rPr lang="en-NZ" sz="1600" dirty="0" smtClean="0">
                <a:solidFill>
                  <a:srgbClr val="367251"/>
                </a:solidFill>
              </a:rPr>
              <a:t>Summary</a:t>
            </a:r>
          </a:p>
          <a:p>
            <a:pPr marL="285750" indent="-285750">
              <a:buFont typeface="Arial" panose="020B0604020202020204" pitchFamily="34" charset="0"/>
              <a:buChar char="•"/>
            </a:pPr>
            <a:r>
              <a:rPr lang="en-NZ" sz="1000" dirty="0" smtClean="0">
                <a:solidFill>
                  <a:schemeClr val="tx1"/>
                </a:solidFill>
              </a:rPr>
              <a:t>The 2020 graduate survey results have shown an obvious drop in % Employed but a rise in % Higher Study at the institute level and for most schools, resulting in a drop in % GESC. The changes in the two measures might have been impacted by the COVID-19 lockdown. </a:t>
            </a:r>
          </a:p>
          <a:p>
            <a:pPr marL="285750" indent="-285750">
              <a:buFont typeface="Arial" panose="020B0604020202020204" pitchFamily="34" charset="0"/>
              <a:buChar char="•"/>
            </a:pPr>
            <a:r>
              <a:rPr lang="en-NZ" sz="1000" dirty="0" smtClean="0">
                <a:solidFill>
                  <a:schemeClr val="tx1"/>
                </a:solidFill>
              </a:rPr>
              <a:t>Learning experiences influenced respondents’ evaluation of whether they would recommend Unitec (NPS score) while job encounters </a:t>
            </a:r>
            <a:r>
              <a:rPr lang="en-NZ" sz="1000" dirty="0" err="1" smtClean="0">
                <a:solidFill>
                  <a:schemeClr val="tx1"/>
                </a:solidFill>
              </a:rPr>
              <a:t>underlied</a:t>
            </a:r>
            <a:r>
              <a:rPr lang="en-NZ" sz="1000" dirty="0" smtClean="0">
                <a:solidFill>
                  <a:schemeClr val="tx1"/>
                </a:solidFill>
              </a:rPr>
              <a:t> respondents’ perception of whether a qualification is worth the money spent.</a:t>
            </a:r>
          </a:p>
          <a:p>
            <a:pPr marL="285750" indent="-285750">
              <a:buFont typeface="Arial" panose="020B0604020202020204" pitchFamily="34" charset="0"/>
              <a:buChar char="•"/>
            </a:pPr>
            <a:r>
              <a:rPr lang="en-NZ" sz="1000" dirty="0" smtClean="0">
                <a:solidFill>
                  <a:schemeClr val="tx1"/>
                </a:solidFill>
              </a:rPr>
              <a:t>Healthcare &amp; Social Practice was a top school in the job measures in 2020 and over the past five years.</a:t>
            </a:r>
          </a:p>
          <a:p>
            <a:pPr marL="285750" indent="-285750">
              <a:buFont typeface="Arial" panose="020B0604020202020204" pitchFamily="34" charset="0"/>
              <a:buChar char="•"/>
            </a:pPr>
            <a:r>
              <a:rPr lang="en-NZ" sz="1000" dirty="0" smtClean="0">
                <a:solidFill>
                  <a:schemeClr val="tx1"/>
                </a:solidFill>
              </a:rPr>
              <a:t>In 2020, Community Studies and Environmental &amp; Animal Sciences led other schools in providing a satisfying learning experience as well as in providing various essential skills over the past five years.</a:t>
            </a:r>
          </a:p>
          <a:p>
            <a:pPr lvl="0"/>
            <a:endParaRPr lang="en-NZ" sz="1000" dirty="0" smtClean="0"/>
          </a:p>
          <a:p>
            <a:pPr lvl="0"/>
            <a:r>
              <a:rPr lang="en-NZ" sz="1600" dirty="0" smtClean="0">
                <a:solidFill>
                  <a:srgbClr val="367251"/>
                </a:solidFill>
              </a:rPr>
              <a:t>Recommendation</a:t>
            </a:r>
            <a:endParaRPr lang="en-NZ" sz="1600" dirty="0">
              <a:solidFill>
                <a:srgbClr val="367251"/>
              </a:solidFill>
            </a:endParaRPr>
          </a:p>
          <a:p>
            <a:pPr marL="342900" lvl="0" indent="-342900">
              <a:buFont typeface="Arial" panose="020B0604020202020204" pitchFamily="34" charset="0"/>
              <a:buChar char="•"/>
            </a:pPr>
            <a:endParaRPr lang="en-NZ" sz="1000" dirty="0" smtClean="0"/>
          </a:p>
          <a:p>
            <a:pPr marL="285750" indent="-285750">
              <a:buFont typeface="Arial" panose="020B0604020202020204" pitchFamily="34" charset="0"/>
              <a:buChar char="•"/>
            </a:pPr>
            <a:r>
              <a:rPr lang="en-NZ" sz="1000" dirty="0">
                <a:solidFill>
                  <a:schemeClr val="tx1"/>
                </a:solidFill>
              </a:rPr>
              <a:t>The response rate of 37.1% in the 2020 graduate survey has increased slightly from 36.8% for the 2019 graduate survey, but still far below the target response rate of 60% recommended by the </a:t>
            </a:r>
            <a:r>
              <a:rPr lang="en-NZ" sz="1000" dirty="0">
                <a:solidFill>
                  <a:schemeClr val="tx1"/>
                </a:solidFill>
                <a:hlinkClick r:id="rId2"/>
              </a:rPr>
              <a:t>Higher Education Statistics Agency </a:t>
            </a:r>
            <a:r>
              <a:rPr lang="en-NZ" sz="1000" dirty="0">
                <a:solidFill>
                  <a:schemeClr val="tx1"/>
                </a:solidFill>
              </a:rPr>
              <a:t>which runs surveys for the higher education sector in the UK. For the first time since graduate survey were run, the APMs were notified and given the email addresses of the students so that they could send reminders out. It is unclear how the follow-up actions, if any, have any impact on the response rate at the programme level as TKK does not have a record of whether the follow-up actions have been taken. If some form of coordination and recording can be implemented, TKK can identify if APM assistance will successfully lift the response rate. </a:t>
            </a:r>
          </a:p>
          <a:p>
            <a:pPr marL="285750" indent="-285750">
              <a:buFont typeface="Arial" panose="020B0604020202020204" pitchFamily="34" charset="0"/>
              <a:buChar char="•"/>
            </a:pPr>
            <a:r>
              <a:rPr lang="en-NZ" sz="1000" dirty="0">
                <a:solidFill>
                  <a:schemeClr val="tx1"/>
                </a:solidFill>
              </a:rPr>
              <a:t>Based on available information, graduate surveys in other institutes are held once a year, but in Unitec they are run twice a year. Given reporting is done on a yearly basis and to streamline the data collection process, it is suggested the Graduate survey in Unitec is also carried out once a year. </a:t>
            </a:r>
            <a:endParaRPr lang="en-NZ" sz="1000" dirty="0"/>
          </a:p>
        </p:txBody>
      </p:sp>
      <p:sp>
        <p:nvSpPr>
          <p:cNvPr id="3" name="Title 2"/>
          <p:cNvSpPr>
            <a:spLocks noGrp="1"/>
          </p:cNvSpPr>
          <p:nvPr>
            <p:ph type="title"/>
          </p:nvPr>
        </p:nvSpPr>
        <p:spPr/>
        <p:txBody>
          <a:bodyPr/>
          <a:lstStyle/>
          <a:p>
            <a:r>
              <a:rPr lang="en-NZ" dirty="0" smtClean="0"/>
              <a:t>Summary and Recommendations</a:t>
            </a:r>
            <a:endParaRPr lang="en-NZ" dirty="0"/>
          </a:p>
        </p:txBody>
      </p:sp>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26</a:t>
            </a:fld>
            <a:endParaRPr lang="en-NZ" altLang="en-US" dirty="0"/>
          </a:p>
        </p:txBody>
      </p:sp>
    </p:spTree>
    <p:extLst>
      <p:ext uri="{BB962C8B-B14F-4D97-AF65-F5344CB8AC3E}">
        <p14:creationId xmlns:p14="http://schemas.microsoft.com/office/powerpoint/2010/main" val="3335380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2020 Sample size and </a:t>
            </a:r>
            <a:r>
              <a:rPr lang="en-NZ" dirty="0"/>
              <a:t>R</a:t>
            </a:r>
            <a:r>
              <a:rPr lang="en-NZ" dirty="0" smtClean="0"/>
              <a:t>esponse rate</a:t>
            </a:r>
            <a:endParaRPr lang="en-NZ" dirty="0"/>
          </a:p>
        </p:txBody>
      </p:sp>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3</a:t>
            </a:fld>
            <a:endParaRPr lang="en-NZ" altLang="en-US" dirty="0"/>
          </a:p>
        </p:txBody>
      </p:sp>
      <p:sp>
        <p:nvSpPr>
          <p:cNvPr id="12" name="TextBox 11"/>
          <p:cNvSpPr txBox="1"/>
          <p:nvPr/>
        </p:nvSpPr>
        <p:spPr>
          <a:xfrm>
            <a:off x="448990" y="4202376"/>
            <a:ext cx="3977649" cy="1785104"/>
          </a:xfrm>
          <a:prstGeom prst="rect">
            <a:avLst/>
          </a:prstGeom>
          <a:noFill/>
        </p:spPr>
        <p:txBody>
          <a:bodyPr wrap="square" rtlCol="0">
            <a:spAutoFit/>
          </a:bodyPr>
          <a:lstStyle/>
          <a:p>
            <a:r>
              <a:rPr lang="en-NZ" sz="1100" dirty="0" smtClean="0"/>
              <a:t>Surveys for 2019 graduates were sent out in October 2019 and May 2020. Slightly over one-third of the sample responded, amounting to 37.1% in response rate.</a:t>
            </a:r>
          </a:p>
          <a:p>
            <a:endParaRPr lang="en-NZ" sz="1100" dirty="0"/>
          </a:p>
          <a:p>
            <a:r>
              <a:rPr lang="en-NZ" sz="1100" dirty="0" smtClean="0"/>
              <a:t>For priority groups except Pacific (43.7%), the response rates were lower than the Unitec average</a:t>
            </a:r>
            <a:r>
              <a:rPr lang="en-NZ" sz="1100" dirty="0"/>
              <a:t>.</a:t>
            </a:r>
            <a:endParaRPr lang="en-NZ" sz="1100" dirty="0" smtClean="0"/>
          </a:p>
          <a:p>
            <a:endParaRPr lang="en-NZ" sz="1100" dirty="0" smtClean="0"/>
          </a:p>
          <a:p>
            <a:r>
              <a:rPr lang="en-NZ" sz="1100" dirty="0" smtClean="0"/>
              <a:t>Community Studies led the other schools in response rate, standing at 46.4%, and Building Construction had the lowest at 25.2%. </a:t>
            </a:r>
            <a:endParaRPr lang="en-NZ" sz="1100" dirty="0"/>
          </a:p>
        </p:txBody>
      </p:sp>
      <p:pic>
        <p:nvPicPr>
          <p:cNvPr id="2" name="Picture 1"/>
          <p:cNvPicPr>
            <a:picLocks noChangeAspect="1"/>
          </p:cNvPicPr>
          <p:nvPr/>
        </p:nvPicPr>
        <p:blipFill>
          <a:blip r:embed="rId2"/>
          <a:stretch>
            <a:fillRect/>
          </a:stretch>
        </p:blipFill>
        <p:spPr>
          <a:xfrm>
            <a:off x="532815" y="1399918"/>
            <a:ext cx="3810000" cy="733425"/>
          </a:xfrm>
          <a:prstGeom prst="rect">
            <a:avLst/>
          </a:prstGeom>
        </p:spPr>
      </p:pic>
      <p:pic>
        <p:nvPicPr>
          <p:cNvPr id="7" name="Picture 6"/>
          <p:cNvPicPr>
            <a:picLocks noChangeAspect="1"/>
          </p:cNvPicPr>
          <p:nvPr/>
        </p:nvPicPr>
        <p:blipFill>
          <a:blip r:embed="rId3"/>
          <a:stretch>
            <a:fillRect/>
          </a:stretch>
        </p:blipFill>
        <p:spPr>
          <a:xfrm>
            <a:off x="4518857" y="1424728"/>
            <a:ext cx="4098608" cy="2753628"/>
          </a:xfrm>
          <a:prstGeom prst="rect">
            <a:avLst/>
          </a:prstGeom>
          <a:ln>
            <a:solidFill>
              <a:schemeClr val="accent1"/>
            </a:solidFill>
          </a:ln>
        </p:spPr>
      </p:pic>
      <p:sp>
        <p:nvSpPr>
          <p:cNvPr id="15" name="Rectangle 14"/>
          <p:cNvSpPr/>
          <p:nvPr/>
        </p:nvSpPr>
        <p:spPr>
          <a:xfrm>
            <a:off x="8160746" y="2423672"/>
            <a:ext cx="424985" cy="190303"/>
          </a:xfrm>
          <a:prstGeom prst="rect">
            <a:avLst/>
          </a:prstGeom>
          <a:noFill/>
          <a:ln w="25400">
            <a:solidFill>
              <a:srgbClr val="0080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6" name="Rectangle 15"/>
          <p:cNvSpPr/>
          <p:nvPr/>
        </p:nvSpPr>
        <p:spPr>
          <a:xfrm>
            <a:off x="8160232" y="2263711"/>
            <a:ext cx="424985" cy="14323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pic>
        <p:nvPicPr>
          <p:cNvPr id="10" name="Picture 9"/>
          <p:cNvPicPr>
            <a:picLocks noChangeAspect="1"/>
          </p:cNvPicPr>
          <p:nvPr/>
        </p:nvPicPr>
        <p:blipFill>
          <a:blip r:embed="rId4"/>
          <a:stretch>
            <a:fillRect/>
          </a:stretch>
        </p:blipFill>
        <p:spPr>
          <a:xfrm>
            <a:off x="4715123" y="4351239"/>
            <a:ext cx="3679651" cy="1795194"/>
          </a:xfrm>
          <a:prstGeom prst="rect">
            <a:avLst/>
          </a:prstGeom>
        </p:spPr>
      </p:pic>
      <p:sp>
        <p:nvSpPr>
          <p:cNvPr id="17" name="Rectangle 16"/>
          <p:cNvSpPr/>
          <p:nvPr/>
        </p:nvSpPr>
        <p:spPr>
          <a:xfrm>
            <a:off x="7948253" y="4968911"/>
            <a:ext cx="424985" cy="190303"/>
          </a:xfrm>
          <a:prstGeom prst="rect">
            <a:avLst/>
          </a:prstGeom>
          <a:noFill/>
          <a:ln w="25400">
            <a:solidFill>
              <a:srgbClr val="0080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8" name="Rectangle 17"/>
          <p:cNvSpPr/>
          <p:nvPr/>
        </p:nvSpPr>
        <p:spPr>
          <a:xfrm>
            <a:off x="7969789" y="5329032"/>
            <a:ext cx="424985" cy="220979"/>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pic>
        <p:nvPicPr>
          <p:cNvPr id="14" name="Picture 13"/>
          <p:cNvPicPr>
            <a:picLocks noChangeAspect="1"/>
          </p:cNvPicPr>
          <p:nvPr/>
        </p:nvPicPr>
        <p:blipFill>
          <a:blip r:embed="rId5"/>
          <a:stretch>
            <a:fillRect/>
          </a:stretch>
        </p:blipFill>
        <p:spPr>
          <a:xfrm>
            <a:off x="1418053" y="2214855"/>
            <a:ext cx="2876550" cy="1781175"/>
          </a:xfrm>
          <a:prstGeom prst="rect">
            <a:avLst/>
          </a:prstGeom>
          <a:noFill/>
          <a:ln>
            <a:solidFill>
              <a:schemeClr val="accent1"/>
            </a:solidFill>
          </a:ln>
        </p:spPr>
      </p:pic>
      <p:sp>
        <p:nvSpPr>
          <p:cNvPr id="19" name="TextBox 18"/>
          <p:cNvSpPr txBox="1"/>
          <p:nvPr/>
        </p:nvSpPr>
        <p:spPr>
          <a:xfrm>
            <a:off x="3128997" y="3268061"/>
            <a:ext cx="619711" cy="261610"/>
          </a:xfrm>
          <a:prstGeom prst="rect">
            <a:avLst/>
          </a:prstGeom>
          <a:noFill/>
        </p:spPr>
        <p:txBody>
          <a:bodyPr wrap="square" rtlCol="0">
            <a:spAutoFit/>
          </a:bodyPr>
          <a:lstStyle/>
          <a:p>
            <a:r>
              <a:rPr lang="en-NZ" sz="1100" dirty="0" smtClean="0"/>
              <a:t>36.4%</a:t>
            </a:r>
            <a:endParaRPr lang="en-NZ" sz="1100" dirty="0"/>
          </a:p>
        </p:txBody>
      </p:sp>
      <p:sp>
        <p:nvSpPr>
          <p:cNvPr id="20" name="TextBox 19"/>
          <p:cNvSpPr txBox="1"/>
          <p:nvPr/>
        </p:nvSpPr>
        <p:spPr>
          <a:xfrm>
            <a:off x="3693942" y="3265795"/>
            <a:ext cx="619711" cy="261610"/>
          </a:xfrm>
          <a:prstGeom prst="rect">
            <a:avLst/>
          </a:prstGeom>
          <a:noFill/>
        </p:spPr>
        <p:txBody>
          <a:bodyPr wrap="square" rtlCol="0">
            <a:spAutoFit/>
          </a:bodyPr>
          <a:lstStyle/>
          <a:p>
            <a:r>
              <a:rPr lang="en-NZ" sz="1100" dirty="0" smtClean="0">
                <a:solidFill>
                  <a:srgbClr val="002060"/>
                </a:solidFill>
              </a:rPr>
              <a:t>37.1%</a:t>
            </a:r>
            <a:endParaRPr lang="en-NZ" sz="1100" dirty="0">
              <a:solidFill>
                <a:srgbClr val="002060"/>
              </a:solidFill>
            </a:endParaRPr>
          </a:p>
        </p:txBody>
      </p:sp>
      <p:sp>
        <p:nvSpPr>
          <p:cNvPr id="21" name="TextBox 20"/>
          <p:cNvSpPr txBox="1"/>
          <p:nvPr/>
        </p:nvSpPr>
        <p:spPr>
          <a:xfrm>
            <a:off x="2692774" y="3268061"/>
            <a:ext cx="458953" cy="261610"/>
          </a:xfrm>
          <a:prstGeom prst="rect">
            <a:avLst/>
          </a:prstGeom>
          <a:noFill/>
        </p:spPr>
        <p:txBody>
          <a:bodyPr wrap="square" rtlCol="0">
            <a:spAutoFit/>
          </a:bodyPr>
          <a:lstStyle/>
          <a:p>
            <a:r>
              <a:rPr lang="en-NZ" sz="1100" dirty="0" smtClean="0"/>
              <a:t>NA</a:t>
            </a:r>
            <a:endParaRPr lang="en-NZ" sz="1100" dirty="0"/>
          </a:p>
        </p:txBody>
      </p:sp>
      <p:sp>
        <p:nvSpPr>
          <p:cNvPr id="22" name="TextBox 21"/>
          <p:cNvSpPr txBox="1"/>
          <p:nvPr/>
        </p:nvSpPr>
        <p:spPr>
          <a:xfrm>
            <a:off x="2095793" y="3276306"/>
            <a:ext cx="458953" cy="261610"/>
          </a:xfrm>
          <a:prstGeom prst="rect">
            <a:avLst/>
          </a:prstGeom>
          <a:noFill/>
        </p:spPr>
        <p:txBody>
          <a:bodyPr wrap="square" rtlCol="0">
            <a:spAutoFit/>
          </a:bodyPr>
          <a:lstStyle/>
          <a:p>
            <a:r>
              <a:rPr lang="en-NZ" sz="1100" dirty="0" smtClean="0"/>
              <a:t>NA</a:t>
            </a:r>
            <a:endParaRPr lang="en-NZ" sz="1100" dirty="0"/>
          </a:p>
        </p:txBody>
      </p:sp>
      <p:sp>
        <p:nvSpPr>
          <p:cNvPr id="23" name="TextBox 22"/>
          <p:cNvSpPr txBox="1"/>
          <p:nvPr/>
        </p:nvSpPr>
        <p:spPr>
          <a:xfrm>
            <a:off x="1572628" y="3265795"/>
            <a:ext cx="458953" cy="261610"/>
          </a:xfrm>
          <a:prstGeom prst="rect">
            <a:avLst/>
          </a:prstGeom>
          <a:noFill/>
        </p:spPr>
        <p:txBody>
          <a:bodyPr wrap="square" rtlCol="0">
            <a:spAutoFit/>
          </a:bodyPr>
          <a:lstStyle/>
          <a:p>
            <a:r>
              <a:rPr lang="en-NZ" sz="1100" dirty="0" smtClean="0"/>
              <a:t>NA</a:t>
            </a:r>
            <a:endParaRPr lang="en-NZ" sz="1100" dirty="0"/>
          </a:p>
        </p:txBody>
      </p:sp>
      <p:sp>
        <p:nvSpPr>
          <p:cNvPr id="24" name="TextBox 23"/>
          <p:cNvSpPr txBox="1"/>
          <p:nvPr/>
        </p:nvSpPr>
        <p:spPr>
          <a:xfrm>
            <a:off x="224373" y="2518823"/>
            <a:ext cx="1105659" cy="707886"/>
          </a:xfrm>
          <a:prstGeom prst="rect">
            <a:avLst/>
          </a:prstGeom>
          <a:noFill/>
        </p:spPr>
        <p:txBody>
          <a:bodyPr wrap="square" rtlCol="0">
            <a:spAutoFit/>
          </a:bodyPr>
          <a:lstStyle/>
          <a:p>
            <a:r>
              <a:rPr lang="en-NZ" sz="1000" i="1" dirty="0" smtClean="0"/>
              <a:t>Response rates are only available for 2019 and 2020.</a:t>
            </a:r>
            <a:endParaRPr lang="en-NZ" sz="1000" i="1" dirty="0"/>
          </a:p>
        </p:txBody>
      </p:sp>
    </p:spTree>
    <p:extLst>
      <p:ext uri="{BB962C8B-B14F-4D97-AF65-F5344CB8AC3E}">
        <p14:creationId xmlns:p14="http://schemas.microsoft.com/office/powerpoint/2010/main" val="2274625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9504" y="164206"/>
            <a:ext cx="3776694" cy="508928"/>
          </a:xfrm>
        </p:spPr>
        <p:txBody>
          <a:bodyPr/>
          <a:lstStyle/>
          <a:p>
            <a:r>
              <a:rPr lang="en-NZ" sz="2000" dirty="0" smtClean="0"/>
              <a:t>2020 Graduate KPIs </a:t>
            </a:r>
            <a:endParaRPr lang="en-NZ" sz="2000" dirty="0"/>
          </a:p>
        </p:txBody>
      </p:sp>
      <p:sp>
        <p:nvSpPr>
          <p:cNvPr id="3" name="Slide Number Placeholder 2"/>
          <p:cNvSpPr>
            <a:spLocks noGrp="1"/>
          </p:cNvSpPr>
          <p:nvPr>
            <p:ph type="sldNum" sz="quarter" idx="12"/>
          </p:nvPr>
        </p:nvSpPr>
        <p:spPr/>
        <p:txBody>
          <a:bodyPr/>
          <a:lstStyle/>
          <a:p>
            <a:fld id="{060EB6BC-B175-4959-B926-4B0C589E9E72}" type="slidenum">
              <a:rPr lang="en-NZ" altLang="en-US" smtClean="0"/>
              <a:pPr/>
              <a:t>4</a:t>
            </a:fld>
            <a:endParaRPr lang="en-NZ" altLang="en-US" dirty="0"/>
          </a:p>
        </p:txBody>
      </p:sp>
      <p:sp>
        <p:nvSpPr>
          <p:cNvPr id="7" name="TextBox 6"/>
          <p:cNvSpPr txBox="1"/>
          <p:nvPr/>
        </p:nvSpPr>
        <p:spPr>
          <a:xfrm>
            <a:off x="6868902" y="2089900"/>
            <a:ext cx="184731" cy="369332"/>
          </a:xfrm>
          <a:prstGeom prst="rect">
            <a:avLst/>
          </a:prstGeom>
          <a:noFill/>
        </p:spPr>
        <p:txBody>
          <a:bodyPr wrap="none" rtlCol="0">
            <a:spAutoFit/>
          </a:bodyPr>
          <a:lstStyle/>
          <a:p>
            <a:endParaRPr lang="en-NZ" dirty="0"/>
          </a:p>
        </p:txBody>
      </p:sp>
      <p:sp>
        <p:nvSpPr>
          <p:cNvPr id="14" name="TextBox 13"/>
          <p:cNvSpPr txBox="1"/>
          <p:nvPr/>
        </p:nvSpPr>
        <p:spPr>
          <a:xfrm>
            <a:off x="5524211" y="2114692"/>
            <a:ext cx="3314350" cy="4708981"/>
          </a:xfrm>
          <a:prstGeom prst="rect">
            <a:avLst/>
          </a:prstGeom>
          <a:noFill/>
        </p:spPr>
        <p:txBody>
          <a:bodyPr wrap="square" rtlCol="0">
            <a:spAutoFit/>
          </a:bodyPr>
          <a:lstStyle/>
          <a:p>
            <a:pPr>
              <a:spcAft>
                <a:spcPts val="400"/>
              </a:spcAft>
            </a:pPr>
            <a:r>
              <a:rPr lang="en-NZ" sz="1000" b="1" dirty="0" smtClean="0"/>
              <a:t>Top schools: </a:t>
            </a:r>
            <a:r>
              <a:rPr lang="en-NZ" sz="1000" dirty="0" smtClean="0"/>
              <a:t>Healthcare &amp; Social Practice with % GESC at 89.7%, % Qualification Relevant to Employment at 96.7% and % Employed at 88.2% topped the list in all three indicators. The only other school that met the target of 85% in % GESC was Community Studies. Bridgepoint had the highest % Higher Study at 53.5% which has been a consistent pattern over the years. </a:t>
            </a:r>
          </a:p>
          <a:p>
            <a:pPr>
              <a:spcAft>
                <a:spcPts val="400"/>
              </a:spcAft>
            </a:pPr>
            <a:r>
              <a:rPr lang="en-NZ" sz="1000" b="1" dirty="0" smtClean="0"/>
              <a:t>Weak performers</a:t>
            </a:r>
            <a:r>
              <a:rPr lang="en-NZ" sz="1000" dirty="0" smtClean="0"/>
              <a:t>: </a:t>
            </a:r>
            <a:r>
              <a:rPr lang="en-NZ" sz="1000" dirty="0"/>
              <a:t>Computing &amp; Information Technology </a:t>
            </a:r>
            <a:r>
              <a:rPr lang="en-NZ" sz="1000" dirty="0" smtClean="0"/>
              <a:t>had the lowest % in all three indicators with % GESC at 55.6%, % Employed at 50% and % Qualification Relevant to Employment at 57.1% (discounting Bridgepoint which prepares students for further study). Engineering &amp; Applied Technology followed with the second lowest % GESC at 67.2% which was mainly driven by a low of only 6.6% in Higher Study. </a:t>
            </a:r>
          </a:p>
          <a:p>
            <a:pPr>
              <a:spcAft>
                <a:spcPts val="400"/>
              </a:spcAft>
            </a:pPr>
            <a:r>
              <a:rPr lang="en-NZ" sz="1000" b="1" dirty="0" smtClean="0"/>
              <a:t>School contribution to % GESC</a:t>
            </a:r>
            <a:r>
              <a:rPr lang="en-NZ" sz="1000" dirty="0" smtClean="0"/>
              <a:t>: Environmental &amp; Animal Sciences contributed favourably towards the institute rate given a high % GESC and a relatively large number of respondents. </a:t>
            </a:r>
          </a:p>
          <a:p>
            <a:pPr>
              <a:spcAft>
                <a:spcPts val="400"/>
              </a:spcAft>
            </a:pPr>
            <a:r>
              <a:rPr lang="en-NZ" sz="1000" dirty="0" smtClean="0"/>
              <a:t>Bridgepoint and Applied Business had the largest number of respondents (representing 26% of total) but a lower than average % GESC and so exerted a relatively larger downward pressure on the Institute rate.  Computing &amp; Information Technology had a medium respondent size but its % GESC was well below average, further pulling down the overall rate.</a:t>
            </a:r>
            <a:endParaRPr lang="en-NZ" sz="1100" dirty="0"/>
          </a:p>
        </p:txBody>
      </p:sp>
      <p:sp>
        <p:nvSpPr>
          <p:cNvPr id="23" name="Footer Placeholder 3"/>
          <p:cNvSpPr>
            <a:spLocks noGrp="1"/>
          </p:cNvSpPr>
          <p:nvPr>
            <p:ph type="ftr" sz="quarter" idx="11"/>
          </p:nvPr>
        </p:nvSpPr>
        <p:spPr>
          <a:xfrm>
            <a:off x="6757380" y="6588267"/>
            <a:ext cx="2028392" cy="230832"/>
          </a:xfrm>
        </p:spPr>
        <p:txBody>
          <a:bodyPr/>
          <a:lstStyle/>
          <a:p>
            <a:pPr>
              <a:defRPr/>
            </a:pPr>
            <a:r>
              <a:rPr lang="en-NZ" dirty="0" smtClean="0"/>
              <a:t>&gt;&gt;Te Korowai </a:t>
            </a:r>
            <a:r>
              <a:rPr lang="en-NZ" dirty="0" err="1" smtClean="0"/>
              <a:t>Kahurangi</a:t>
            </a:r>
            <a:endParaRPr lang="en-NZ" dirty="0"/>
          </a:p>
        </p:txBody>
      </p:sp>
      <p:sp>
        <p:nvSpPr>
          <p:cNvPr id="13" name="TextBox 12"/>
          <p:cNvSpPr txBox="1"/>
          <p:nvPr/>
        </p:nvSpPr>
        <p:spPr>
          <a:xfrm>
            <a:off x="314403" y="4356114"/>
            <a:ext cx="901623" cy="784830"/>
          </a:xfrm>
          <a:prstGeom prst="rect">
            <a:avLst/>
          </a:prstGeom>
          <a:noFill/>
        </p:spPr>
        <p:txBody>
          <a:bodyPr wrap="square" rtlCol="0">
            <a:spAutoFit/>
          </a:bodyPr>
          <a:lstStyle/>
          <a:p>
            <a:r>
              <a:rPr lang="en-NZ" sz="900" i="1" dirty="0" smtClean="0"/>
              <a:t>Size of the circle indicates the number of respondents</a:t>
            </a:r>
            <a:endParaRPr lang="en-NZ" sz="900" i="1" dirty="0"/>
          </a:p>
        </p:txBody>
      </p:sp>
      <p:pic>
        <p:nvPicPr>
          <p:cNvPr id="8" name="Picture 7"/>
          <p:cNvPicPr>
            <a:picLocks noChangeAspect="1"/>
          </p:cNvPicPr>
          <p:nvPr/>
        </p:nvPicPr>
        <p:blipFill>
          <a:blip r:embed="rId3"/>
          <a:stretch>
            <a:fillRect/>
          </a:stretch>
        </p:blipFill>
        <p:spPr>
          <a:xfrm>
            <a:off x="1171575" y="4240854"/>
            <a:ext cx="3933825" cy="2545416"/>
          </a:xfrm>
          <a:prstGeom prst="rect">
            <a:avLst/>
          </a:prstGeom>
        </p:spPr>
      </p:pic>
      <p:pic>
        <p:nvPicPr>
          <p:cNvPr id="12" name="Picture 11"/>
          <p:cNvPicPr>
            <a:picLocks noChangeAspect="1"/>
          </p:cNvPicPr>
          <p:nvPr/>
        </p:nvPicPr>
        <p:blipFill>
          <a:blip r:embed="rId4"/>
          <a:stretch>
            <a:fillRect/>
          </a:stretch>
        </p:blipFill>
        <p:spPr>
          <a:xfrm>
            <a:off x="909845" y="715338"/>
            <a:ext cx="4584023" cy="3137238"/>
          </a:xfrm>
          <a:prstGeom prst="rect">
            <a:avLst/>
          </a:prstGeom>
        </p:spPr>
      </p:pic>
      <p:pic>
        <p:nvPicPr>
          <p:cNvPr id="15" name="Picture 14"/>
          <p:cNvPicPr>
            <a:picLocks noChangeAspect="1"/>
          </p:cNvPicPr>
          <p:nvPr/>
        </p:nvPicPr>
        <p:blipFill>
          <a:blip r:embed="rId5"/>
          <a:stretch>
            <a:fillRect/>
          </a:stretch>
        </p:blipFill>
        <p:spPr>
          <a:xfrm>
            <a:off x="5597064" y="1441764"/>
            <a:ext cx="3086019" cy="633812"/>
          </a:xfrm>
          <a:prstGeom prst="rect">
            <a:avLst/>
          </a:prstGeom>
          <a:noFill/>
          <a:ln w="12700">
            <a:solidFill>
              <a:schemeClr val="tx2">
                <a:lumMod val="20000"/>
                <a:lumOff val="80000"/>
              </a:schemeClr>
            </a:solidFill>
          </a:ln>
        </p:spPr>
      </p:pic>
      <p:pic>
        <p:nvPicPr>
          <p:cNvPr id="16" name="Picture 15"/>
          <p:cNvPicPr>
            <a:picLocks noChangeAspect="1"/>
          </p:cNvPicPr>
          <p:nvPr/>
        </p:nvPicPr>
        <p:blipFill>
          <a:blip r:embed="rId6"/>
          <a:stretch>
            <a:fillRect/>
          </a:stretch>
        </p:blipFill>
        <p:spPr>
          <a:xfrm>
            <a:off x="5608565" y="673134"/>
            <a:ext cx="3074518" cy="768630"/>
          </a:xfrm>
          <a:prstGeom prst="rect">
            <a:avLst/>
          </a:prstGeom>
          <a:noFill/>
          <a:ln w="12700">
            <a:solidFill>
              <a:schemeClr val="tx2">
                <a:lumMod val="20000"/>
                <a:lumOff val="80000"/>
              </a:schemeClr>
            </a:solidFill>
          </a:ln>
        </p:spPr>
      </p:pic>
      <p:grpSp>
        <p:nvGrpSpPr>
          <p:cNvPr id="17" name="Group 16"/>
          <p:cNvGrpSpPr/>
          <p:nvPr/>
        </p:nvGrpSpPr>
        <p:grpSpPr>
          <a:xfrm>
            <a:off x="1673093" y="3833722"/>
            <a:ext cx="3057525" cy="324472"/>
            <a:chOff x="619125" y="6485435"/>
            <a:chExt cx="3057525" cy="324472"/>
          </a:xfrm>
        </p:grpSpPr>
        <p:pic>
          <p:nvPicPr>
            <p:cNvPr id="18" name="Picture 17"/>
            <p:cNvPicPr>
              <a:picLocks noChangeAspect="1"/>
            </p:cNvPicPr>
            <p:nvPr/>
          </p:nvPicPr>
          <p:blipFill>
            <a:blip r:embed="rId7"/>
            <a:stretch>
              <a:fillRect/>
            </a:stretch>
          </p:blipFill>
          <p:spPr>
            <a:xfrm>
              <a:off x="619125" y="6485435"/>
              <a:ext cx="3057525" cy="324472"/>
            </a:xfrm>
            <a:prstGeom prst="rect">
              <a:avLst/>
            </a:prstGeom>
          </p:spPr>
        </p:pic>
        <p:pic>
          <p:nvPicPr>
            <p:cNvPr id="19" name="Picture 18"/>
            <p:cNvPicPr>
              <a:picLocks noChangeAspect="1"/>
            </p:cNvPicPr>
            <p:nvPr/>
          </p:nvPicPr>
          <p:blipFill>
            <a:blip r:embed="rId8"/>
            <a:stretch>
              <a:fillRect/>
            </a:stretch>
          </p:blipFill>
          <p:spPr>
            <a:xfrm>
              <a:off x="2186430" y="6656178"/>
              <a:ext cx="147778" cy="72171"/>
            </a:xfrm>
            <a:prstGeom prst="rect">
              <a:avLst/>
            </a:prstGeom>
          </p:spPr>
        </p:pic>
      </p:grpSp>
    </p:spTree>
    <p:extLst>
      <p:ext uri="{BB962C8B-B14F-4D97-AF65-F5344CB8AC3E}">
        <p14:creationId xmlns:p14="http://schemas.microsoft.com/office/powerpoint/2010/main" val="786446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8713" y="418670"/>
            <a:ext cx="6335026" cy="508928"/>
          </a:xfrm>
        </p:spPr>
        <p:txBody>
          <a:bodyPr/>
          <a:lstStyle/>
          <a:p>
            <a:r>
              <a:rPr lang="en-NZ" sz="2000" dirty="0" smtClean="0"/>
              <a:t>% GESC and Response Rate Benchmarks</a:t>
            </a:r>
            <a:endParaRPr lang="en-NZ" sz="2000" dirty="0"/>
          </a:p>
        </p:txBody>
      </p:sp>
      <p:sp>
        <p:nvSpPr>
          <p:cNvPr id="3" name="Slide Number Placeholder 2"/>
          <p:cNvSpPr>
            <a:spLocks noGrp="1"/>
          </p:cNvSpPr>
          <p:nvPr>
            <p:ph type="sldNum" sz="quarter" idx="12"/>
          </p:nvPr>
        </p:nvSpPr>
        <p:spPr/>
        <p:txBody>
          <a:bodyPr/>
          <a:lstStyle/>
          <a:p>
            <a:fld id="{060EB6BC-B175-4959-B926-4B0C589E9E72}" type="slidenum">
              <a:rPr lang="en-NZ" altLang="en-US" smtClean="0"/>
              <a:pPr/>
              <a:t>5</a:t>
            </a:fld>
            <a:endParaRPr lang="en-NZ" altLang="en-US" dirty="0"/>
          </a:p>
        </p:txBody>
      </p:sp>
      <p:sp>
        <p:nvSpPr>
          <p:cNvPr id="7" name="TextBox 6"/>
          <p:cNvSpPr txBox="1"/>
          <p:nvPr/>
        </p:nvSpPr>
        <p:spPr>
          <a:xfrm>
            <a:off x="6868902" y="2089900"/>
            <a:ext cx="184731" cy="369332"/>
          </a:xfrm>
          <a:prstGeom prst="rect">
            <a:avLst/>
          </a:prstGeom>
          <a:noFill/>
        </p:spPr>
        <p:txBody>
          <a:bodyPr wrap="none" rtlCol="0">
            <a:spAutoFit/>
          </a:bodyPr>
          <a:lstStyle/>
          <a:p>
            <a:endParaRPr lang="en-NZ" dirty="0"/>
          </a:p>
        </p:txBody>
      </p:sp>
      <p:sp>
        <p:nvSpPr>
          <p:cNvPr id="14" name="TextBox 13"/>
          <p:cNvSpPr txBox="1"/>
          <p:nvPr/>
        </p:nvSpPr>
        <p:spPr>
          <a:xfrm>
            <a:off x="655983" y="4555694"/>
            <a:ext cx="8182578" cy="2554545"/>
          </a:xfrm>
          <a:prstGeom prst="rect">
            <a:avLst/>
          </a:prstGeom>
          <a:noFill/>
        </p:spPr>
        <p:txBody>
          <a:bodyPr wrap="square" rtlCol="0">
            <a:spAutoFit/>
          </a:bodyPr>
          <a:lstStyle/>
          <a:p>
            <a:pPr>
              <a:spcAft>
                <a:spcPts val="400"/>
              </a:spcAft>
            </a:pPr>
            <a:r>
              <a:rPr lang="en-NZ" sz="1200" b="1" dirty="0" smtClean="0"/>
              <a:t>% GESC for 2018 graduates</a:t>
            </a:r>
          </a:p>
          <a:p>
            <a:pPr marL="628650" lvl="1" indent="-171450">
              <a:spcAft>
                <a:spcPts val="400"/>
              </a:spcAft>
              <a:buFont typeface="Arial" panose="020B0604020202020204" pitchFamily="34" charset="0"/>
              <a:buChar char="•"/>
            </a:pPr>
            <a:r>
              <a:rPr lang="en-NZ" sz="1200" dirty="0" smtClean="0"/>
              <a:t>Unitec was below all the other four institutes except </a:t>
            </a:r>
            <a:r>
              <a:rPr lang="en-NZ" sz="1200" dirty="0" err="1" smtClean="0"/>
              <a:t>Manukau</a:t>
            </a:r>
            <a:r>
              <a:rPr lang="en-NZ" sz="1200" dirty="0" smtClean="0"/>
              <a:t> Institute of Technology.</a:t>
            </a:r>
            <a:endParaRPr lang="en-NZ" sz="1200" dirty="0"/>
          </a:p>
          <a:p>
            <a:pPr>
              <a:spcAft>
                <a:spcPts val="400"/>
              </a:spcAft>
            </a:pPr>
            <a:r>
              <a:rPr lang="en-NZ" sz="1200" b="1" dirty="0"/>
              <a:t>Response Rates </a:t>
            </a:r>
          </a:p>
          <a:p>
            <a:pPr marL="628650" lvl="1" indent="-171450">
              <a:spcAft>
                <a:spcPts val="400"/>
              </a:spcAft>
              <a:buFont typeface="Arial" panose="020B0604020202020204" pitchFamily="34" charset="0"/>
              <a:buChar char="•"/>
            </a:pPr>
            <a:r>
              <a:rPr lang="en-NZ" sz="1200" dirty="0" smtClean="0"/>
              <a:t>For Unitec, the response rates in both years are below that achieved by </a:t>
            </a:r>
            <a:r>
              <a:rPr lang="en-NZ" sz="1200" dirty="0" err="1" smtClean="0"/>
              <a:t>Ara</a:t>
            </a:r>
            <a:r>
              <a:rPr lang="en-NZ" sz="1200" dirty="0" smtClean="0"/>
              <a:t> and Southern Institute of Technology by about  9-10%.</a:t>
            </a:r>
          </a:p>
          <a:p>
            <a:pPr marL="0" lvl="1">
              <a:spcAft>
                <a:spcPts val="400"/>
              </a:spcAft>
            </a:pPr>
            <a:r>
              <a:rPr lang="en-NZ" sz="1200" b="1" dirty="0"/>
              <a:t>Number of months after graduation</a:t>
            </a:r>
          </a:p>
          <a:p>
            <a:pPr marL="628650" lvl="1" indent="-171450">
              <a:spcAft>
                <a:spcPts val="400"/>
              </a:spcAft>
              <a:buFont typeface="Arial" panose="020B0604020202020204" pitchFamily="34" charset="0"/>
              <a:buChar char="•"/>
            </a:pPr>
            <a:r>
              <a:rPr lang="en-NZ" sz="1200" dirty="0" smtClean="0"/>
              <a:t>Compared with others, Unitec has the shortest time lapse between graduation and survey delivery</a:t>
            </a:r>
            <a:r>
              <a:rPr lang="en-NZ" sz="1200" b="1" dirty="0" smtClean="0"/>
              <a:t>.</a:t>
            </a:r>
          </a:p>
          <a:p>
            <a:pPr marL="628650" lvl="1" indent="-171450">
              <a:spcAft>
                <a:spcPts val="400"/>
              </a:spcAft>
              <a:buFont typeface="Arial" panose="020B0604020202020204" pitchFamily="34" charset="0"/>
              <a:buChar char="•"/>
            </a:pPr>
            <a:endParaRPr lang="en-NZ" sz="1200" b="1" dirty="0" smtClean="0"/>
          </a:p>
          <a:p>
            <a:pPr marL="0" lvl="1">
              <a:spcAft>
                <a:spcPts val="400"/>
              </a:spcAft>
            </a:pPr>
            <a:r>
              <a:rPr lang="en-NZ" sz="1100" i="1" dirty="0" smtClean="0">
                <a:solidFill>
                  <a:srgbClr val="0070C0"/>
                </a:solidFill>
              </a:rPr>
              <a:t>data based off publicly available 2019 annual reports of the respective institutes</a:t>
            </a:r>
          </a:p>
          <a:p>
            <a:pPr lvl="1">
              <a:spcAft>
                <a:spcPts val="400"/>
              </a:spcAft>
            </a:pPr>
            <a:endParaRPr lang="en-NZ" sz="1100" b="1" dirty="0" smtClean="0"/>
          </a:p>
          <a:p>
            <a:pPr>
              <a:spcAft>
                <a:spcPts val="400"/>
              </a:spcAft>
            </a:pPr>
            <a:endParaRPr lang="en-NZ" sz="1100" b="1" dirty="0" smtClean="0"/>
          </a:p>
        </p:txBody>
      </p:sp>
      <p:sp>
        <p:nvSpPr>
          <p:cNvPr id="23" name="Footer Placeholder 3"/>
          <p:cNvSpPr>
            <a:spLocks noGrp="1"/>
          </p:cNvSpPr>
          <p:nvPr>
            <p:ph type="ftr" sz="quarter" idx="11"/>
          </p:nvPr>
        </p:nvSpPr>
        <p:spPr>
          <a:xfrm>
            <a:off x="6757380" y="6588267"/>
            <a:ext cx="2028392" cy="230832"/>
          </a:xfrm>
        </p:spPr>
        <p:txBody>
          <a:bodyPr/>
          <a:lstStyle/>
          <a:p>
            <a:pPr>
              <a:defRPr/>
            </a:pPr>
            <a:r>
              <a:rPr lang="en-NZ" dirty="0" smtClean="0"/>
              <a:t>&gt;&gt;Te Korowai </a:t>
            </a:r>
            <a:r>
              <a:rPr lang="en-NZ" dirty="0" err="1" smtClean="0"/>
              <a:t>Kahurangi</a:t>
            </a:r>
            <a:endParaRPr lang="en-NZ" dirty="0"/>
          </a:p>
        </p:txBody>
      </p:sp>
      <p:graphicFrame>
        <p:nvGraphicFramePr>
          <p:cNvPr id="2" name="Table 1"/>
          <p:cNvGraphicFramePr>
            <a:graphicFrameLocks noGrp="1"/>
          </p:cNvGraphicFramePr>
          <p:nvPr>
            <p:extLst>
              <p:ext uri="{D42A27DB-BD31-4B8C-83A1-F6EECF244321}">
                <p14:modId xmlns:p14="http://schemas.microsoft.com/office/powerpoint/2010/main" val="3565528025"/>
              </p:ext>
            </p:extLst>
          </p:nvPr>
        </p:nvGraphicFramePr>
        <p:xfrm>
          <a:off x="739932" y="1178256"/>
          <a:ext cx="8098629" cy="3286760"/>
        </p:xfrm>
        <a:graphic>
          <a:graphicData uri="http://schemas.openxmlformats.org/drawingml/2006/table">
            <a:tbl>
              <a:tblPr firstRow="1" bandRow="1">
                <a:tableStyleId>{5C22544A-7EE6-4342-B048-85BDC9FD1C3A}</a:tableStyleId>
              </a:tblPr>
              <a:tblGrid>
                <a:gridCol w="1267772">
                  <a:extLst>
                    <a:ext uri="{9D8B030D-6E8A-4147-A177-3AD203B41FA5}">
                      <a16:colId xmlns:a16="http://schemas.microsoft.com/office/drawing/2014/main" val="3245011998"/>
                    </a:ext>
                  </a:extLst>
                </a:gridCol>
                <a:gridCol w="1262270">
                  <a:extLst>
                    <a:ext uri="{9D8B030D-6E8A-4147-A177-3AD203B41FA5}">
                      <a16:colId xmlns:a16="http://schemas.microsoft.com/office/drawing/2014/main" val="3559561115"/>
                    </a:ext>
                  </a:extLst>
                </a:gridCol>
                <a:gridCol w="1321904">
                  <a:extLst>
                    <a:ext uri="{9D8B030D-6E8A-4147-A177-3AD203B41FA5}">
                      <a16:colId xmlns:a16="http://schemas.microsoft.com/office/drawing/2014/main" val="1420896163"/>
                    </a:ext>
                  </a:extLst>
                </a:gridCol>
                <a:gridCol w="1053548">
                  <a:extLst>
                    <a:ext uri="{9D8B030D-6E8A-4147-A177-3AD203B41FA5}">
                      <a16:colId xmlns:a16="http://schemas.microsoft.com/office/drawing/2014/main" val="4180913877"/>
                    </a:ext>
                  </a:extLst>
                </a:gridCol>
                <a:gridCol w="1023731">
                  <a:extLst>
                    <a:ext uri="{9D8B030D-6E8A-4147-A177-3AD203B41FA5}">
                      <a16:colId xmlns:a16="http://schemas.microsoft.com/office/drawing/2014/main" val="961862334"/>
                    </a:ext>
                  </a:extLst>
                </a:gridCol>
                <a:gridCol w="1027553">
                  <a:extLst>
                    <a:ext uri="{9D8B030D-6E8A-4147-A177-3AD203B41FA5}">
                      <a16:colId xmlns:a16="http://schemas.microsoft.com/office/drawing/2014/main" val="3235849984"/>
                    </a:ext>
                  </a:extLst>
                </a:gridCol>
                <a:gridCol w="1141851">
                  <a:extLst>
                    <a:ext uri="{9D8B030D-6E8A-4147-A177-3AD203B41FA5}">
                      <a16:colId xmlns:a16="http://schemas.microsoft.com/office/drawing/2014/main" val="927784945"/>
                    </a:ext>
                  </a:extLst>
                </a:gridCol>
              </a:tblGrid>
              <a:tr h="620727">
                <a:tc>
                  <a:txBody>
                    <a:bodyPr/>
                    <a:lstStyle/>
                    <a:p>
                      <a:endParaRPr lang="en-NZ" sz="1300" dirty="0"/>
                    </a:p>
                  </a:txBody>
                  <a:tcPr/>
                </a:tc>
                <a:tc>
                  <a:txBody>
                    <a:bodyPr/>
                    <a:lstStyle/>
                    <a:p>
                      <a:pPr algn="ctr"/>
                      <a:r>
                        <a:rPr lang="en-NZ" sz="1400" b="1" dirty="0" smtClean="0">
                          <a:solidFill>
                            <a:srgbClr val="C00000"/>
                          </a:solidFill>
                        </a:rPr>
                        <a:t>Unitec</a:t>
                      </a:r>
                      <a:endParaRPr lang="en-NZ" sz="1400" b="1" dirty="0">
                        <a:solidFill>
                          <a:srgbClr val="C00000"/>
                        </a:solidFill>
                      </a:endParaRPr>
                    </a:p>
                  </a:txBody>
                  <a:tcPr/>
                </a:tc>
                <a:tc>
                  <a:txBody>
                    <a:bodyPr/>
                    <a:lstStyle/>
                    <a:p>
                      <a:pPr algn="ctr"/>
                      <a:r>
                        <a:rPr lang="en-NZ" sz="1400" b="1" dirty="0" smtClean="0">
                          <a:solidFill>
                            <a:srgbClr val="C00000"/>
                          </a:solidFill>
                        </a:rPr>
                        <a:t>Unitec</a:t>
                      </a:r>
                      <a:endParaRPr lang="en-NZ" sz="1400" b="1" dirty="0">
                        <a:solidFill>
                          <a:srgbClr val="C00000"/>
                        </a:solidFill>
                      </a:endParaRPr>
                    </a:p>
                  </a:txBody>
                  <a:tcPr/>
                </a:tc>
                <a:tc>
                  <a:txBody>
                    <a:bodyPr/>
                    <a:lstStyle/>
                    <a:p>
                      <a:pPr algn="ctr"/>
                      <a:r>
                        <a:rPr lang="en-NZ" sz="1300" dirty="0" smtClean="0"/>
                        <a:t>Otago Polytechnic</a:t>
                      </a:r>
                      <a:endParaRPr lang="en-NZ" sz="1300" dirty="0"/>
                    </a:p>
                  </a:txBody>
                  <a:tcPr/>
                </a:tc>
                <a:tc>
                  <a:txBody>
                    <a:bodyPr/>
                    <a:lstStyle/>
                    <a:p>
                      <a:pPr algn="ctr"/>
                      <a:r>
                        <a:rPr lang="en-NZ" sz="1300" dirty="0" err="1" smtClean="0"/>
                        <a:t>Manukau</a:t>
                      </a:r>
                      <a:r>
                        <a:rPr lang="en-NZ" sz="1300" dirty="0" smtClean="0"/>
                        <a:t> Institute of Technology</a:t>
                      </a:r>
                    </a:p>
                    <a:p>
                      <a:pPr algn="ctr"/>
                      <a:r>
                        <a:rPr lang="en-NZ" sz="1300" dirty="0" smtClean="0"/>
                        <a:t>                                                                             </a:t>
                      </a:r>
                      <a:endParaRPr lang="en-NZ" sz="1300" dirty="0"/>
                    </a:p>
                  </a:txBody>
                  <a:tcPr/>
                </a:tc>
                <a:tc>
                  <a:txBody>
                    <a:bodyPr/>
                    <a:lstStyle/>
                    <a:p>
                      <a:pPr algn="ctr"/>
                      <a:r>
                        <a:rPr lang="en-NZ" sz="1300" dirty="0" err="1" smtClean="0"/>
                        <a:t>Ara</a:t>
                      </a:r>
                      <a:r>
                        <a:rPr lang="en-NZ" sz="1300" dirty="0" smtClean="0"/>
                        <a:t> Institute of Canterbury</a:t>
                      </a:r>
                      <a:endParaRPr lang="en-NZ" sz="1300" dirty="0"/>
                    </a:p>
                  </a:txBody>
                  <a:tcPr/>
                </a:tc>
                <a:tc>
                  <a:txBody>
                    <a:bodyPr/>
                    <a:lstStyle/>
                    <a:p>
                      <a:pPr algn="ctr"/>
                      <a:r>
                        <a:rPr lang="en-NZ" sz="1300" dirty="0" smtClean="0"/>
                        <a:t>Southern Institute of Technology</a:t>
                      </a:r>
                      <a:endParaRPr lang="en-NZ" sz="1300" dirty="0"/>
                    </a:p>
                  </a:txBody>
                  <a:tcPr/>
                </a:tc>
                <a:extLst>
                  <a:ext uri="{0D108BD9-81ED-4DB2-BD59-A6C34878D82A}">
                    <a16:rowId xmlns:a16="http://schemas.microsoft.com/office/drawing/2014/main" val="458488870"/>
                  </a:ext>
                </a:extLst>
              </a:tr>
              <a:tr h="370840">
                <a:tc>
                  <a:txBody>
                    <a:bodyPr/>
                    <a:lstStyle/>
                    <a:p>
                      <a:r>
                        <a:rPr lang="en-NZ" sz="1300" dirty="0" smtClean="0"/>
                        <a:t>Month/Year of</a:t>
                      </a:r>
                      <a:r>
                        <a:rPr lang="en-NZ" sz="1300" baseline="0" dirty="0" smtClean="0"/>
                        <a:t> the survey(s)</a:t>
                      </a:r>
                      <a:endParaRPr lang="en-NZ" sz="1300" dirty="0"/>
                    </a:p>
                  </a:txBody>
                  <a:tcPr/>
                </a:tc>
                <a:tc>
                  <a:txBody>
                    <a:bodyPr/>
                    <a:lstStyle/>
                    <a:p>
                      <a:pPr algn="r"/>
                      <a:r>
                        <a:rPr lang="en-NZ" sz="1300" b="0" dirty="0" smtClean="0">
                          <a:solidFill>
                            <a:srgbClr val="0070C0"/>
                          </a:solidFill>
                        </a:rPr>
                        <a:t>October</a:t>
                      </a:r>
                      <a:r>
                        <a:rPr lang="en-NZ" sz="1300" b="0" baseline="0" dirty="0" smtClean="0">
                          <a:solidFill>
                            <a:srgbClr val="0070C0"/>
                          </a:solidFill>
                        </a:rPr>
                        <a:t> 2019, May 2020</a:t>
                      </a:r>
                      <a:endParaRPr lang="en-NZ" sz="1300" b="0" dirty="0">
                        <a:solidFill>
                          <a:srgbClr val="0070C0"/>
                        </a:solidFill>
                      </a:endParaRPr>
                    </a:p>
                  </a:txBody>
                  <a:tcPr/>
                </a:tc>
                <a:tc>
                  <a:txBody>
                    <a:bodyPr/>
                    <a:lstStyle/>
                    <a:p>
                      <a:pPr algn="r"/>
                      <a:r>
                        <a:rPr lang="en-NZ" sz="1300" b="0" dirty="0" smtClean="0">
                          <a:solidFill>
                            <a:srgbClr val="0070C0"/>
                          </a:solidFill>
                        </a:rPr>
                        <a:t>October</a:t>
                      </a:r>
                      <a:r>
                        <a:rPr lang="en-NZ" sz="1300" b="0" baseline="0" dirty="0" smtClean="0">
                          <a:solidFill>
                            <a:srgbClr val="0070C0"/>
                          </a:solidFill>
                        </a:rPr>
                        <a:t> 2018, May 2019</a:t>
                      </a:r>
                      <a:endParaRPr lang="en-NZ" sz="1300" b="0" dirty="0">
                        <a:solidFill>
                          <a:srgbClr val="0070C0"/>
                        </a:solidFill>
                      </a:endParaRPr>
                    </a:p>
                  </a:txBody>
                  <a:tcPr/>
                </a:tc>
                <a:tc>
                  <a:txBody>
                    <a:bodyPr/>
                    <a:lstStyle/>
                    <a:p>
                      <a:pPr algn="r"/>
                      <a:r>
                        <a:rPr lang="en-NZ" sz="1300" dirty="0" smtClean="0"/>
                        <a:t>   July</a:t>
                      </a:r>
                      <a:r>
                        <a:rPr lang="en-NZ" sz="1300" baseline="0" dirty="0" smtClean="0"/>
                        <a:t> 2019</a:t>
                      </a:r>
                      <a:r>
                        <a:rPr lang="en-NZ" sz="1300" dirty="0" smtClean="0"/>
                        <a:t>                                                                                   </a:t>
                      </a:r>
                      <a:endParaRPr lang="en-NZ" sz="1300" dirty="0"/>
                    </a:p>
                  </a:txBody>
                  <a:tcPr/>
                </a:tc>
                <a:tc>
                  <a:txBody>
                    <a:bodyPr/>
                    <a:lstStyle/>
                    <a:p>
                      <a:pPr algn="r"/>
                      <a:r>
                        <a:rPr lang="en-NZ" sz="1300" dirty="0" smtClean="0"/>
                        <a:t>2019</a:t>
                      </a:r>
                      <a:endParaRPr lang="en-NZ" sz="1300" dirty="0"/>
                    </a:p>
                  </a:txBody>
                  <a:tcPr/>
                </a:tc>
                <a:tc>
                  <a:txBody>
                    <a:bodyPr/>
                    <a:lstStyle/>
                    <a:p>
                      <a:pPr algn="r"/>
                      <a:r>
                        <a:rPr lang="en-NZ" sz="1300" dirty="0" smtClean="0"/>
                        <a:t>2019</a:t>
                      </a:r>
                      <a:endParaRPr lang="en-NZ" sz="1300" dirty="0"/>
                    </a:p>
                  </a:txBody>
                  <a:tcPr/>
                </a:tc>
                <a:tc>
                  <a:txBody>
                    <a:bodyPr/>
                    <a:lstStyle/>
                    <a:p>
                      <a:pPr algn="r"/>
                      <a:r>
                        <a:rPr lang="en-NZ" sz="1300" dirty="0" smtClean="0"/>
                        <a:t>June 2019</a:t>
                      </a:r>
                      <a:endParaRPr lang="en-NZ" sz="1300" dirty="0"/>
                    </a:p>
                  </a:txBody>
                  <a:tcPr/>
                </a:tc>
                <a:extLst>
                  <a:ext uri="{0D108BD9-81ED-4DB2-BD59-A6C34878D82A}">
                    <a16:rowId xmlns:a16="http://schemas.microsoft.com/office/drawing/2014/main" val="291872870"/>
                  </a:ext>
                </a:extLst>
              </a:tr>
              <a:tr h="370840">
                <a:tc>
                  <a:txBody>
                    <a:bodyPr/>
                    <a:lstStyle/>
                    <a:p>
                      <a:r>
                        <a:rPr lang="en-NZ" sz="1300" dirty="0" smtClean="0"/>
                        <a:t>Graduation</a:t>
                      </a:r>
                      <a:r>
                        <a:rPr lang="en-NZ" sz="1300" baseline="0" dirty="0" smtClean="0"/>
                        <a:t> year</a:t>
                      </a:r>
                      <a:endParaRPr lang="en-NZ" sz="1300" dirty="0"/>
                    </a:p>
                  </a:txBody>
                  <a:tcPr/>
                </a:tc>
                <a:tc>
                  <a:txBody>
                    <a:bodyPr/>
                    <a:lstStyle/>
                    <a:p>
                      <a:pPr algn="r"/>
                      <a:r>
                        <a:rPr lang="en-NZ" sz="1300" b="0" dirty="0" smtClean="0">
                          <a:solidFill>
                            <a:srgbClr val="0070C0"/>
                          </a:solidFill>
                        </a:rPr>
                        <a:t>2019</a:t>
                      </a:r>
                      <a:endParaRPr lang="en-NZ" sz="1300" b="0" dirty="0">
                        <a:solidFill>
                          <a:srgbClr val="0070C0"/>
                        </a:solidFill>
                      </a:endParaRPr>
                    </a:p>
                  </a:txBody>
                  <a:tcPr/>
                </a:tc>
                <a:tc>
                  <a:txBody>
                    <a:bodyPr/>
                    <a:lstStyle/>
                    <a:p>
                      <a:pPr algn="r"/>
                      <a:r>
                        <a:rPr lang="en-NZ" sz="1300" b="0" dirty="0" smtClean="0">
                          <a:solidFill>
                            <a:srgbClr val="0070C0"/>
                          </a:solidFill>
                        </a:rPr>
                        <a:t>2018</a:t>
                      </a:r>
                      <a:endParaRPr lang="en-NZ" sz="1300" b="0" dirty="0">
                        <a:solidFill>
                          <a:srgbClr val="0070C0"/>
                        </a:solidFill>
                      </a:endParaRPr>
                    </a:p>
                  </a:txBody>
                  <a:tcPr/>
                </a:tc>
                <a:tc>
                  <a:txBody>
                    <a:bodyPr/>
                    <a:lstStyle/>
                    <a:p>
                      <a:pPr algn="r"/>
                      <a:r>
                        <a:rPr lang="en-NZ" sz="1300" dirty="0" smtClean="0"/>
                        <a:t>2018</a:t>
                      </a:r>
                      <a:endParaRPr lang="en-NZ" sz="1300" dirty="0"/>
                    </a:p>
                  </a:txBody>
                  <a:tcPr/>
                </a:tc>
                <a:tc>
                  <a:txBody>
                    <a:bodyPr/>
                    <a:lstStyle/>
                    <a:p>
                      <a:pPr algn="r"/>
                      <a:r>
                        <a:rPr lang="en-NZ" sz="1300" dirty="0" smtClean="0"/>
                        <a:t>2018</a:t>
                      </a:r>
                      <a:endParaRPr lang="en-NZ" sz="1300" dirty="0"/>
                    </a:p>
                  </a:txBody>
                  <a:tcPr/>
                </a:tc>
                <a:tc>
                  <a:txBody>
                    <a:bodyPr/>
                    <a:lstStyle/>
                    <a:p>
                      <a:pPr algn="r"/>
                      <a:r>
                        <a:rPr lang="en-NZ" sz="1300" dirty="0" smtClean="0"/>
                        <a:t>2018</a:t>
                      </a:r>
                      <a:endParaRPr lang="en-NZ" sz="1300" dirty="0"/>
                    </a:p>
                  </a:txBody>
                  <a:tcPr/>
                </a:tc>
                <a:tc>
                  <a:txBody>
                    <a:bodyPr/>
                    <a:lstStyle/>
                    <a:p>
                      <a:pPr algn="r"/>
                      <a:r>
                        <a:rPr lang="en-NZ" sz="1300" dirty="0" smtClean="0"/>
                        <a:t>2018</a:t>
                      </a:r>
                      <a:endParaRPr lang="en-NZ" sz="1300" dirty="0"/>
                    </a:p>
                  </a:txBody>
                  <a:tcPr/>
                </a:tc>
                <a:extLst>
                  <a:ext uri="{0D108BD9-81ED-4DB2-BD59-A6C34878D82A}">
                    <a16:rowId xmlns:a16="http://schemas.microsoft.com/office/drawing/2014/main" val="1167073617"/>
                  </a:ext>
                </a:extLst>
              </a:tr>
              <a:tr h="370840">
                <a:tc>
                  <a:txBody>
                    <a:bodyPr/>
                    <a:lstStyle/>
                    <a:p>
                      <a:r>
                        <a:rPr lang="en-NZ" sz="1300" dirty="0" smtClean="0"/>
                        <a:t>Number</a:t>
                      </a:r>
                      <a:r>
                        <a:rPr lang="en-NZ" sz="1300" baseline="0" dirty="0" smtClean="0"/>
                        <a:t> of months after graduation </a:t>
                      </a:r>
                      <a:endParaRPr lang="en-NZ" sz="1300" dirty="0"/>
                    </a:p>
                  </a:txBody>
                  <a:tcPr/>
                </a:tc>
                <a:tc>
                  <a:txBody>
                    <a:bodyPr/>
                    <a:lstStyle/>
                    <a:p>
                      <a:pPr algn="r"/>
                      <a:r>
                        <a:rPr lang="en-NZ" sz="1300" b="0" dirty="0" smtClean="0">
                          <a:solidFill>
                            <a:srgbClr val="0070C0"/>
                          </a:solidFill>
                        </a:rPr>
                        <a:t>5 months</a:t>
                      </a:r>
                      <a:endParaRPr lang="en-NZ" sz="1300" b="0" dirty="0">
                        <a:solidFill>
                          <a:srgbClr val="0070C0"/>
                        </a:solidFill>
                      </a:endParaRPr>
                    </a:p>
                  </a:txBody>
                  <a:tcPr/>
                </a:tc>
                <a:tc>
                  <a:txBody>
                    <a:bodyPr/>
                    <a:lstStyle/>
                    <a:p>
                      <a:pPr algn="r"/>
                      <a:r>
                        <a:rPr lang="en-NZ" sz="1300" b="0" dirty="0" smtClean="0">
                          <a:solidFill>
                            <a:srgbClr val="0070C0"/>
                          </a:solidFill>
                        </a:rPr>
                        <a:t>5 months</a:t>
                      </a:r>
                      <a:endParaRPr lang="en-NZ" sz="1300" b="0" dirty="0">
                        <a:solidFill>
                          <a:srgbClr val="0070C0"/>
                        </a:solidFill>
                      </a:endParaRPr>
                    </a:p>
                  </a:txBody>
                  <a:tcPr/>
                </a:tc>
                <a:tc>
                  <a:txBody>
                    <a:bodyPr/>
                    <a:lstStyle/>
                    <a:p>
                      <a:pPr algn="r"/>
                      <a:r>
                        <a:rPr lang="en-NZ" sz="1300" dirty="0" smtClean="0"/>
                        <a:t>8 months</a:t>
                      </a:r>
                      <a:endParaRPr lang="en-NZ" sz="1300" dirty="0"/>
                    </a:p>
                  </a:txBody>
                  <a:tcPr/>
                </a:tc>
                <a:tc>
                  <a:txBody>
                    <a:bodyPr/>
                    <a:lstStyle/>
                    <a:p>
                      <a:pPr algn="r"/>
                      <a:r>
                        <a:rPr lang="en-NZ" sz="1300" dirty="0" smtClean="0"/>
                        <a:t>6 months</a:t>
                      </a:r>
                      <a:endParaRPr lang="en-NZ" sz="1300" dirty="0"/>
                    </a:p>
                  </a:txBody>
                  <a:tcPr/>
                </a:tc>
                <a:tc>
                  <a:txBody>
                    <a:bodyPr/>
                    <a:lstStyle/>
                    <a:p>
                      <a:pPr algn="r"/>
                      <a:r>
                        <a:rPr lang="en-NZ" sz="1300" dirty="0" smtClean="0"/>
                        <a:t>NA</a:t>
                      </a:r>
                      <a:endParaRPr lang="en-NZ" sz="1300" dirty="0"/>
                    </a:p>
                  </a:txBody>
                  <a:tcPr/>
                </a:tc>
                <a:tc>
                  <a:txBody>
                    <a:bodyPr/>
                    <a:lstStyle/>
                    <a:p>
                      <a:pPr algn="r"/>
                      <a:r>
                        <a:rPr lang="en-NZ" sz="1300" dirty="0" smtClean="0"/>
                        <a:t>7 months</a:t>
                      </a:r>
                      <a:endParaRPr lang="en-NZ" sz="1300" dirty="0"/>
                    </a:p>
                  </a:txBody>
                  <a:tcPr/>
                </a:tc>
                <a:extLst>
                  <a:ext uri="{0D108BD9-81ED-4DB2-BD59-A6C34878D82A}">
                    <a16:rowId xmlns:a16="http://schemas.microsoft.com/office/drawing/2014/main" val="2121518576"/>
                  </a:ext>
                </a:extLst>
              </a:tr>
              <a:tr h="370840">
                <a:tc>
                  <a:txBody>
                    <a:bodyPr/>
                    <a:lstStyle/>
                    <a:p>
                      <a:r>
                        <a:rPr lang="en-NZ" sz="1300" dirty="0" smtClean="0"/>
                        <a:t>% GESC</a:t>
                      </a:r>
                      <a:endParaRPr lang="en-NZ" sz="1300" dirty="0"/>
                    </a:p>
                  </a:txBody>
                  <a:tcPr/>
                </a:tc>
                <a:tc>
                  <a:txBody>
                    <a:bodyPr/>
                    <a:lstStyle/>
                    <a:p>
                      <a:pPr algn="r"/>
                      <a:r>
                        <a:rPr lang="en-NZ" sz="1300" b="0" dirty="0" smtClean="0">
                          <a:solidFill>
                            <a:srgbClr val="0070C0"/>
                          </a:solidFill>
                        </a:rPr>
                        <a:t>78.8%</a:t>
                      </a:r>
                      <a:endParaRPr lang="en-NZ" sz="1300" b="0" dirty="0">
                        <a:solidFill>
                          <a:srgbClr val="0070C0"/>
                        </a:solidFill>
                      </a:endParaRPr>
                    </a:p>
                  </a:txBody>
                  <a:tcPr/>
                </a:tc>
                <a:tc>
                  <a:txBody>
                    <a:bodyPr/>
                    <a:lstStyle/>
                    <a:p>
                      <a:pPr algn="r"/>
                      <a:r>
                        <a:rPr lang="en-NZ" sz="1300" b="0" baseline="0" dirty="0" smtClean="0">
                          <a:solidFill>
                            <a:srgbClr val="0070C0"/>
                          </a:solidFill>
                        </a:rPr>
                        <a:t>82.4%</a:t>
                      </a:r>
                      <a:endParaRPr lang="en-NZ" sz="1300" b="0" dirty="0">
                        <a:solidFill>
                          <a:srgbClr val="0070C0"/>
                        </a:solidFill>
                      </a:endParaRPr>
                    </a:p>
                  </a:txBody>
                  <a:tcPr/>
                </a:tc>
                <a:tc>
                  <a:txBody>
                    <a:bodyPr/>
                    <a:lstStyle/>
                    <a:p>
                      <a:pPr algn="r"/>
                      <a:r>
                        <a:rPr lang="en-NZ" sz="1300" dirty="0" smtClean="0"/>
                        <a:t>94%</a:t>
                      </a:r>
                      <a:endParaRPr lang="en-NZ" sz="1300" dirty="0"/>
                    </a:p>
                  </a:txBody>
                  <a:tcPr/>
                </a:tc>
                <a:tc>
                  <a:txBody>
                    <a:bodyPr/>
                    <a:lstStyle/>
                    <a:p>
                      <a:pPr algn="r"/>
                      <a:r>
                        <a:rPr lang="en-NZ" sz="1300" dirty="0" smtClean="0"/>
                        <a:t>76%</a:t>
                      </a:r>
                      <a:endParaRPr lang="en-NZ" sz="1300" dirty="0"/>
                    </a:p>
                  </a:txBody>
                  <a:tcPr/>
                </a:tc>
                <a:tc>
                  <a:txBody>
                    <a:bodyPr/>
                    <a:lstStyle/>
                    <a:p>
                      <a:pPr algn="r"/>
                      <a:r>
                        <a:rPr lang="en-NZ" sz="1300" dirty="0" smtClean="0"/>
                        <a:t>87.2%</a:t>
                      </a:r>
                      <a:endParaRPr lang="en-NZ" sz="1300" dirty="0"/>
                    </a:p>
                  </a:txBody>
                  <a:tcPr/>
                </a:tc>
                <a:tc>
                  <a:txBody>
                    <a:bodyPr/>
                    <a:lstStyle/>
                    <a:p>
                      <a:pPr algn="r"/>
                      <a:r>
                        <a:rPr lang="en-NZ" sz="1300" dirty="0" smtClean="0"/>
                        <a:t>97%</a:t>
                      </a:r>
                      <a:endParaRPr lang="en-NZ" sz="1300" dirty="0"/>
                    </a:p>
                  </a:txBody>
                  <a:tcPr/>
                </a:tc>
                <a:extLst>
                  <a:ext uri="{0D108BD9-81ED-4DB2-BD59-A6C34878D82A}">
                    <a16:rowId xmlns:a16="http://schemas.microsoft.com/office/drawing/2014/main" val="3833044016"/>
                  </a:ext>
                </a:extLst>
              </a:tr>
              <a:tr h="370840">
                <a:tc>
                  <a:txBody>
                    <a:bodyPr/>
                    <a:lstStyle/>
                    <a:p>
                      <a:r>
                        <a:rPr lang="en-NZ" sz="1300" dirty="0" smtClean="0"/>
                        <a:t>Response Rate</a:t>
                      </a:r>
                      <a:endParaRPr lang="en-NZ" sz="1300" dirty="0"/>
                    </a:p>
                  </a:txBody>
                  <a:tcPr/>
                </a:tc>
                <a:tc>
                  <a:txBody>
                    <a:bodyPr/>
                    <a:lstStyle/>
                    <a:p>
                      <a:pPr algn="r"/>
                      <a:r>
                        <a:rPr lang="en-NZ" sz="1300" b="0" dirty="0" smtClean="0">
                          <a:solidFill>
                            <a:srgbClr val="0070C0"/>
                          </a:solidFill>
                        </a:rPr>
                        <a:t>37.1%</a:t>
                      </a:r>
                      <a:endParaRPr lang="en-NZ" sz="1300" b="0" dirty="0">
                        <a:solidFill>
                          <a:srgbClr val="0070C0"/>
                        </a:solidFill>
                      </a:endParaRPr>
                    </a:p>
                  </a:txBody>
                  <a:tcPr/>
                </a:tc>
                <a:tc>
                  <a:txBody>
                    <a:bodyPr/>
                    <a:lstStyle/>
                    <a:p>
                      <a:pPr algn="r"/>
                      <a:r>
                        <a:rPr lang="en-NZ" sz="1300" b="0" dirty="0" smtClean="0">
                          <a:solidFill>
                            <a:srgbClr val="0070C0"/>
                          </a:solidFill>
                        </a:rPr>
                        <a:t>36.4%</a:t>
                      </a:r>
                      <a:endParaRPr lang="en-NZ" sz="1300" b="0" dirty="0">
                        <a:solidFill>
                          <a:srgbClr val="0070C0"/>
                        </a:solidFill>
                      </a:endParaRPr>
                    </a:p>
                  </a:txBody>
                  <a:tcPr/>
                </a:tc>
                <a:tc>
                  <a:txBody>
                    <a:bodyPr/>
                    <a:lstStyle/>
                    <a:p>
                      <a:pPr algn="r"/>
                      <a:r>
                        <a:rPr lang="en-NZ" sz="1300" dirty="0" smtClean="0"/>
                        <a:t>NA</a:t>
                      </a:r>
                      <a:endParaRPr lang="en-NZ" sz="1300" dirty="0"/>
                    </a:p>
                  </a:txBody>
                  <a:tcPr/>
                </a:tc>
                <a:tc>
                  <a:txBody>
                    <a:bodyPr/>
                    <a:lstStyle/>
                    <a:p>
                      <a:pPr algn="r"/>
                      <a:r>
                        <a:rPr lang="en-NZ" sz="1300" dirty="0" smtClean="0"/>
                        <a:t>NA</a:t>
                      </a:r>
                      <a:endParaRPr lang="en-NZ" sz="1300" dirty="0"/>
                    </a:p>
                  </a:txBody>
                  <a:tcPr/>
                </a:tc>
                <a:tc>
                  <a:txBody>
                    <a:bodyPr/>
                    <a:lstStyle/>
                    <a:p>
                      <a:pPr algn="r"/>
                      <a:r>
                        <a:rPr lang="en-NZ" sz="1300" dirty="0" smtClean="0"/>
                        <a:t>46.2%</a:t>
                      </a:r>
                      <a:endParaRPr lang="en-NZ" sz="1300" dirty="0"/>
                    </a:p>
                  </a:txBody>
                  <a:tcPr/>
                </a:tc>
                <a:tc>
                  <a:txBody>
                    <a:bodyPr/>
                    <a:lstStyle/>
                    <a:p>
                      <a:pPr algn="r"/>
                      <a:r>
                        <a:rPr lang="en-NZ" sz="1300" dirty="0" smtClean="0"/>
                        <a:t>46%</a:t>
                      </a:r>
                      <a:endParaRPr lang="en-NZ" sz="1300" dirty="0"/>
                    </a:p>
                  </a:txBody>
                  <a:tcPr/>
                </a:tc>
                <a:extLst>
                  <a:ext uri="{0D108BD9-81ED-4DB2-BD59-A6C34878D82A}">
                    <a16:rowId xmlns:a16="http://schemas.microsoft.com/office/drawing/2014/main" val="130708998"/>
                  </a:ext>
                </a:extLst>
              </a:tr>
            </a:tbl>
          </a:graphicData>
        </a:graphic>
      </p:graphicFrame>
    </p:spTree>
    <p:extLst>
      <p:ext uri="{BB962C8B-B14F-4D97-AF65-F5344CB8AC3E}">
        <p14:creationId xmlns:p14="http://schemas.microsoft.com/office/powerpoint/2010/main" val="3043364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3845" y="331624"/>
            <a:ext cx="7199412" cy="508928"/>
          </a:xfrm>
        </p:spPr>
        <p:txBody>
          <a:bodyPr/>
          <a:lstStyle/>
          <a:p>
            <a:r>
              <a:rPr lang="en-NZ" sz="2000" dirty="0" smtClean="0"/>
              <a:t>2020 Graduate KPIs for Priority Groups </a:t>
            </a:r>
            <a:endParaRPr lang="en-NZ" sz="2000" dirty="0"/>
          </a:p>
        </p:txBody>
      </p:sp>
      <p:sp>
        <p:nvSpPr>
          <p:cNvPr id="3" name="Slide Number Placeholder 2"/>
          <p:cNvSpPr>
            <a:spLocks noGrp="1"/>
          </p:cNvSpPr>
          <p:nvPr>
            <p:ph type="sldNum" sz="quarter" idx="12"/>
          </p:nvPr>
        </p:nvSpPr>
        <p:spPr/>
        <p:txBody>
          <a:bodyPr/>
          <a:lstStyle/>
          <a:p>
            <a:fld id="{060EB6BC-B175-4959-B926-4B0C589E9E72}" type="slidenum">
              <a:rPr lang="en-NZ" altLang="en-US" smtClean="0"/>
              <a:pPr/>
              <a:t>6</a:t>
            </a:fld>
            <a:endParaRPr lang="en-NZ" altLang="en-US" dirty="0"/>
          </a:p>
        </p:txBody>
      </p:sp>
      <p:sp>
        <p:nvSpPr>
          <p:cNvPr id="7" name="TextBox 6"/>
          <p:cNvSpPr txBox="1"/>
          <p:nvPr/>
        </p:nvSpPr>
        <p:spPr>
          <a:xfrm>
            <a:off x="6868902" y="2089900"/>
            <a:ext cx="184731" cy="369332"/>
          </a:xfrm>
          <a:prstGeom prst="rect">
            <a:avLst/>
          </a:prstGeom>
          <a:noFill/>
        </p:spPr>
        <p:txBody>
          <a:bodyPr wrap="none" rtlCol="0">
            <a:spAutoFit/>
          </a:bodyPr>
          <a:lstStyle/>
          <a:p>
            <a:endParaRPr lang="en-NZ" dirty="0"/>
          </a:p>
        </p:txBody>
      </p:sp>
      <p:sp>
        <p:nvSpPr>
          <p:cNvPr id="14" name="TextBox 13"/>
          <p:cNvSpPr txBox="1"/>
          <p:nvPr/>
        </p:nvSpPr>
        <p:spPr>
          <a:xfrm>
            <a:off x="5745643" y="1462382"/>
            <a:ext cx="2674788" cy="4180632"/>
          </a:xfrm>
          <a:prstGeom prst="rect">
            <a:avLst/>
          </a:prstGeom>
          <a:noFill/>
        </p:spPr>
        <p:txBody>
          <a:bodyPr wrap="square" rtlCol="0">
            <a:spAutoFit/>
          </a:bodyPr>
          <a:lstStyle/>
          <a:p>
            <a:pPr>
              <a:spcAft>
                <a:spcPts val="400"/>
              </a:spcAft>
            </a:pPr>
            <a:r>
              <a:rPr lang="en-NZ" sz="1200" b="1" dirty="0" smtClean="0"/>
              <a:t>Priority Groups</a:t>
            </a:r>
            <a:r>
              <a:rPr lang="en-NZ" sz="1200" dirty="0" smtClean="0"/>
              <a:t>: </a:t>
            </a:r>
          </a:p>
          <a:p>
            <a:pPr marL="171450" indent="-171450">
              <a:spcAft>
                <a:spcPts val="400"/>
              </a:spcAft>
              <a:buFont typeface="Arial" panose="020B0604020202020204" pitchFamily="34" charset="0"/>
              <a:buChar char="•"/>
            </a:pPr>
            <a:r>
              <a:rPr lang="en-NZ" sz="1200" dirty="0" smtClean="0"/>
              <a:t>The only group that met the 85% target in % GESC is the Māori group. </a:t>
            </a:r>
          </a:p>
          <a:p>
            <a:pPr marL="171450" indent="-171450">
              <a:spcAft>
                <a:spcPts val="400"/>
              </a:spcAft>
              <a:buFont typeface="Arial" panose="020B0604020202020204" pitchFamily="34" charset="0"/>
              <a:buChar char="•"/>
            </a:pPr>
            <a:r>
              <a:rPr lang="en-NZ" sz="1200" dirty="0" smtClean="0"/>
              <a:t>The International Group had the lowest % GESC, % Employed and % Higher Study at 65.3%, 56% and  18% respectively; but was top in % Qualification Relevant to Employment at 86.2%. </a:t>
            </a:r>
          </a:p>
          <a:p>
            <a:pPr marL="171450" indent="-171450">
              <a:spcAft>
                <a:spcPts val="400"/>
              </a:spcAft>
              <a:buFont typeface="Arial" panose="020B0604020202020204" pitchFamily="34" charset="0"/>
              <a:buChar char="•"/>
            </a:pPr>
            <a:r>
              <a:rPr lang="en-NZ" sz="1200" dirty="0" smtClean="0"/>
              <a:t>This group is also the least responsive group as it suffers the lowest response rate.</a:t>
            </a:r>
          </a:p>
          <a:p>
            <a:pPr marL="171450" indent="-171450">
              <a:spcAft>
                <a:spcPts val="400"/>
              </a:spcAft>
              <a:buFont typeface="Arial" panose="020B0604020202020204" pitchFamily="34" charset="0"/>
              <a:buChar char="•"/>
            </a:pPr>
            <a:r>
              <a:rPr lang="en-NZ" sz="1200" dirty="0" smtClean="0"/>
              <a:t>The Under 25yrs had the lowest % Qualification Relevant but the highest % Higher Study, suggesting this group was more interested in studying further and exploring career options.</a:t>
            </a:r>
          </a:p>
          <a:p>
            <a:endParaRPr lang="en-NZ" sz="1000" dirty="0" smtClean="0"/>
          </a:p>
          <a:p>
            <a:endParaRPr lang="en-NZ" sz="1100" dirty="0"/>
          </a:p>
        </p:txBody>
      </p:sp>
      <p:sp>
        <p:nvSpPr>
          <p:cNvPr id="23" name="Footer Placeholder 3"/>
          <p:cNvSpPr>
            <a:spLocks noGrp="1"/>
          </p:cNvSpPr>
          <p:nvPr>
            <p:ph type="ftr" sz="quarter" idx="11"/>
          </p:nvPr>
        </p:nvSpPr>
        <p:spPr>
          <a:xfrm>
            <a:off x="7836310" y="6474559"/>
            <a:ext cx="994098" cy="231775"/>
          </a:xfrm>
        </p:spPr>
        <p:txBody>
          <a:bodyPr/>
          <a:lstStyle/>
          <a:p>
            <a:pPr>
              <a:defRPr/>
            </a:pPr>
            <a:r>
              <a:rPr lang="en-NZ" dirty="0" smtClean="0"/>
              <a:t>&gt;&gt;</a:t>
            </a:r>
            <a:r>
              <a:rPr lang="en-NZ" dirty="0" err="1" smtClean="0"/>
              <a:t>Te</a:t>
            </a:r>
            <a:r>
              <a:rPr lang="en-NZ" dirty="0" smtClean="0"/>
              <a:t> Korowai </a:t>
            </a:r>
            <a:r>
              <a:rPr lang="en-NZ" dirty="0" err="1" smtClean="0"/>
              <a:t>Kahurangi</a:t>
            </a:r>
            <a:endParaRPr lang="en-NZ" dirty="0"/>
          </a:p>
        </p:txBody>
      </p:sp>
      <p:pic>
        <p:nvPicPr>
          <p:cNvPr id="8" name="Picture 7"/>
          <p:cNvPicPr>
            <a:picLocks noChangeAspect="1"/>
          </p:cNvPicPr>
          <p:nvPr/>
        </p:nvPicPr>
        <p:blipFill>
          <a:blip r:embed="rId3"/>
          <a:stretch>
            <a:fillRect/>
          </a:stretch>
        </p:blipFill>
        <p:spPr>
          <a:xfrm>
            <a:off x="533897" y="2265354"/>
            <a:ext cx="4943475" cy="1152525"/>
          </a:xfrm>
          <a:prstGeom prst="rect">
            <a:avLst/>
          </a:prstGeom>
        </p:spPr>
      </p:pic>
      <p:pic>
        <p:nvPicPr>
          <p:cNvPr id="9" name="Picture 8"/>
          <p:cNvPicPr>
            <a:picLocks noChangeAspect="1"/>
          </p:cNvPicPr>
          <p:nvPr/>
        </p:nvPicPr>
        <p:blipFill>
          <a:blip r:embed="rId4"/>
          <a:stretch>
            <a:fillRect/>
          </a:stretch>
        </p:blipFill>
        <p:spPr>
          <a:xfrm>
            <a:off x="581522" y="1155752"/>
            <a:ext cx="4895850" cy="1133475"/>
          </a:xfrm>
          <a:prstGeom prst="rect">
            <a:avLst/>
          </a:prstGeom>
        </p:spPr>
      </p:pic>
      <p:pic>
        <p:nvPicPr>
          <p:cNvPr id="11" name="Picture 10"/>
          <p:cNvPicPr>
            <a:picLocks noChangeAspect="1"/>
          </p:cNvPicPr>
          <p:nvPr/>
        </p:nvPicPr>
        <p:blipFill>
          <a:blip r:embed="rId5"/>
          <a:stretch>
            <a:fillRect/>
          </a:stretch>
        </p:blipFill>
        <p:spPr>
          <a:xfrm>
            <a:off x="533897" y="3323587"/>
            <a:ext cx="4933950" cy="1123950"/>
          </a:xfrm>
          <a:prstGeom prst="rect">
            <a:avLst/>
          </a:prstGeom>
        </p:spPr>
      </p:pic>
      <p:pic>
        <p:nvPicPr>
          <p:cNvPr id="12" name="Picture 11"/>
          <p:cNvPicPr>
            <a:picLocks noChangeAspect="1"/>
          </p:cNvPicPr>
          <p:nvPr/>
        </p:nvPicPr>
        <p:blipFill>
          <a:blip r:embed="rId6"/>
          <a:stretch>
            <a:fillRect/>
          </a:stretch>
        </p:blipFill>
        <p:spPr>
          <a:xfrm>
            <a:off x="505322" y="4357947"/>
            <a:ext cx="4962525" cy="1123950"/>
          </a:xfrm>
          <a:prstGeom prst="rect">
            <a:avLst/>
          </a:prstGeom>
        </p:spPr>
      </p:pic>
      <p:grpSp>
        <p:nvGrpSpPr>
          <p:cNvPr id="13" name="Group 12"/>
          <p:cNvGrpSpPr/>
          <p:nvPr/>
        </p:nvGrpSpPr>
        <p:grpSpPr>
          <a:xfrm>
            <a:off x="1673093" y="5505770"/>
            <a:ext cx="3057525" cy="324472"/>
            <a:chOff x="619125" y="6485435"/>
            <a:chExt cx="3057525" cy="324472"/>
          </a:xfrm>
        </p:grpSpPr>
        <p:pic>
          <p:nvPicPr>
            <p:cNvPr id="15" name="Picture 14"/>
            <p:cNvPicPr>
              <a:picLocks noChangeAspect="1"/>
            </p:cNvPicPr>
            <p:nvPr/>
          </p:nvPicPr>
          <p:blipFill>
            <a:blip r:embed="rId7"/>
            <a:stretch>
              <a:fillRect/>
            </a:stretch>
          </p:blipFill>
          <p:spPr>
            <a:xfrm>
              <a:off x="619125" y="6485435"/>
              <a:ext cx="3057525" cy="324472"/>
            </a:xfrm>
            <a:prstGeom prst="rect">
              <a:avLst/>
            </a:prstGeom>
          </p:spPr>
        </p:pic>
        <p:pic>
          <p:nvPicPr>
            <p:cNvPr id="16" name="Picture 15"/>
            <p:cNvPicPr>
              <a:picLocks noChangeAspect="1"/>
            </p:cNvPicPr>
            <p:nvPr/>
          </p:nvPicPr>
          <p:blipFill>
            <a:blip r:embed="rId8"/>
            <a:stretch>
              <a:fillRect/>
            </a:stretch>
          </p:blipFill>
          <p:spPr>
            <a:xfrm>
              <a:off x="2186430" y="6656178"/>
              <a:ext cx="147778" cy="72171"/>
            </a:xfrm>
            <a:prstGeom prst="rect">
              <a:avLst/>
            </a:prstGeom>
          </p:spPr>
        </p:pic>
      </p:grpSp>
    </p:spTree>
    <p:extLst>
      <p:ext uri="{BB962C8B-B14F-4D97-AF65-F5344CB8AC3E}">
        <p14:creationId xmlns:p14="http://schemas.microsoft.com/office/powerpoint/2010/main" val="3711764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463195"/>
            <a:ext cx="7199412" cy="790417"/>
          </a:xfrm>
        </p:spPr>
        <p:txBody>
          <a:bodyPr/>
          <a:lstStyle/>
          <a:p>
            <a:r>
              <a:rPr lang="en-NZ" dirty="0" smtClean="0"/>
              <a:t>Graduate KPIs – 5-year trends</a:t>
            </a:r>
            <a:endParaRPr lang="en-NZ" dirty="0"/>
          </a:p>
        </p:txBody>
      </p:sp>
      <p:sp>
        <p:nvSpPr>
          <p:cNvPr id="4" name="Footer Placeholder 3"/>
          <p:cNvSpPr>
            <a:spLocks noGrp="1"/>
          </p:cNvSpPr>
          <p:nvPr>
            <p:ph type="ftr" sz="quarter" idx="11"/>
          </p:nvPr>
        </p:nvSpPr>
        <p:spPr/>
        <p:txBody>
          <a:bodyPr/>
          <a:lstStyle/>
          <a:p>
            <a:pPr>
              <a:defRPr/>
            </a:pPr>
            <a:r>
              <a:rPr lang="en-NZ" dirty="0" smtClean="0"/>
              <a:t>&gt;&gt;</a:t>
            </a:r>
            <a:r>
              <a:rPr lang="en-NZ" dirty="0" err="1" smtClean="0"/>
              <a:t>Te</a:t>
            </a:r>
            <a:r>
              <a:rPr lang="en-NZ" dirty="0" smtClean="0"/>
              <a:t> Korowai </a:t>
            </a:r>
            <a:r>
              <a:rPr lang="en-NZ" dirty="0" err="1" smtClean="0"/>
              <a:t>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7</a:t>
            </a:fld>
            <a:endParaRPr lang="en-NZ" altLang="en-US" dirty="0"/>
          </a:p>
        </p:txBody>
      </p:sp>
      <p:sp>
        <p:nvSpPr>
          <p:cNvPr id="6" name="Content Placeholder 1"/>
          <p:cNvSpPr txBox="1">
            <a:spLocks/>
          </p:cNvSpPr>
          <p:nvPr/>
        </p:nvSpPr>
        <p:spPr bwMode="auto">
          <a:xfrm>
            <a:off x="6548852" y="1367732"/>
            <a:ext cx="2161761" cy="427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ct val="20000"/>
              </a:spcBef>
              <a:spcAft>
                <a:spcPts val="300"/>
              </a:spcAft>
              <a:buFont typeface="Arial" panose="020B0604020202020204" pitchFamily="34" charset="0"/>
              <a:buNone/>
              <a:defRPr sz="2000" kern="1200">
                <a:solidFill>
                  <a:srgbClr val="404040"/>
                </a:solidFill>
                <a:latin typeface="Verdana" pitchFamily="34" charset="0"/>
                <a:ea typeface="Verdana" pitchFamily="34" charset="0"/>
                <a:cs typeface="Verdana" pitchFamily="34" charset="0"/>
              </a:defRPr>
            </a:lvl1pPr>
            <a:lvl2pPr marL="4763" indent="0" algn="l" defTabSz="457200" rtl="0" eaLnBrk="1" fontAlgn="base" hangingPunct="1">
              <a:spcBef>
                <a:spcPct val="20000"/>
              </a:spcBef>
              <a:spcAft>
                <a:spcPct val="0"/>
              </a:spcAft>
              <a:buFont typeface="Arial" panose="020B0604020202020204" pitchFamily="34" charset="0"/>
              <a:buNone/>
              <a:defRPr sz="1800" kern="1200">
                <a:solidFill>
                  <a:srgbClr val="404040"/>
                </a:solidFill>
                <a:latin typeface="Verdana" pitchFamily="34" charset="0"/>
                <a:ea typeface="Verdana" pitchFamily="34" charset="0"/>
                <a:cs typeface="Verdana" pitchFamily="34" charset="0"/>
              </a:defRPr>
            </a:lvl2pPr>
            <a:lvl3pPr marL="0" indent="0" algn="l" defTabSz="457200" rtl="0" eaLnBrk="1" fontAlgn="base" hangingPunct="1">
              <a:spcBef>
                <a:spcPct val="20000"/>
              </a:spcBef>
              <a:spcAft>
                <a:spcPct val="0"/>
              </a:spcAft>
              <a:buFont typeface="Arial" panose="020B0604020202020204" pitchFamily="34" charset="0"/>
              <a:buNone/>
              <a:defRPr lang="en-AU" sz="1400" kern="1200" dirty="0" smtClean="0">
                <a:solidFill>
                  <a:srgbClr val="404040"/>
                </a:solidFill>
                <a:latin typeface="Verdana" pitchFamily="34" charset="0"/>
                <a:ea typeface="Verdana" pitchFamily="34" charset="0"/>
                <a:cs typeface="Verdana" pitchFamily="34" charset="0"/>
              </a:defRPr>
            </a:lvl3pPr>
            <a:lvl4pPr marL="0" indent="0" algn="l" defTabSz="457200" rtl="0" eaLnBrk="1" fontAlgn="base" hangingPunct="1">
              <a:spcBef>
                <a:spcPct val="20000"/>
              </a:spcBef>
              <a:spcAft>
                <a:spcPct val="0"/>
              </a:spcAft>
              <a:buFont typeface="Arial" panose="020B0604020202020204" pitchFamily="34" charset="0"/>
              <a:buNone/>
              <a:defRPr lang="en-AU" sz="1400" kern="1200" dirty="0" smtClean="0">
                <a:solidFill>
                  <a:srgbClr val="404040"/>
                </a:solidFill>
                <a:latin typeface="Verdana" pitchFamily="34" charset="0"/>
                <a:ea typeface="Verdana" pitchFamily="34" charset="0"/>
                <a:cs typeface="Verdana" pitchFamily="34" charset="0"/>
              </a:defRPr>
            </a:lvl4pPr>
            <a:lvl5pPr marL="0" indent="0" algn="l" defTabSz="457200" rtl="0" eaLnBrk="1" fontAlgn="base" hangingPunct="1">
              <a:spcBef>
                <a:spcPct val="20000"/>
              </a:spcBef>
              <a:spcAft>
                <a:spcPct val="0"/>
              </a:spcAft>
              <a:buFont typeface="Arial" panose="020B0604020202020204" pitchFamily="34" charset="0"/>
              <a:buNone/>
              <a:defRPr lang="en-US" sz="1400" kern="1200" dirty="0">
                <a:solidFill>
                  <a:srgbClr val="404040"/>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NZ" sz="1100" b="1" dirty="0" smtClean="0">
                <a:latin typeface="Arial" panose="020B0604020202020204" pitchFamily="34" charset="0"/>
                <a:cs typeface="Arial" panose="020B0604020202020204" pitchFamily="34" charset="0"/>
              </a:rPr>
              <a:t>Trend:</a:t>
            </a:r>
          </a:p>
          <a:p>
            <a:pPr marL="342900" indent="-180000">
              <a:spcAft>
                <a:spcPts val="0"/>
              </a:spcAft>
              <a:buFont typeface="Arial" panose="020B0604020202020204" pitchFamily="34" charset="0"/>
              <a:buChar char="•"/>
            </a:pPr>
            <a:r>
              <a:rPr lang="en-NZ" sz="1100" dirty="0" smtClean="0">
                <a:latin typeface="Arial" panose="020B0604020202020204" pitchFamily="34" charset="0"/>
                <a:cs typeface="Arial" panose="020B0604020202020204" pitchFamily="34" charset="0"/>
              </a:rPr>
              <a:t>In 2020, % GESC dropped by 3.6% from 2019, fuelled mainly by a 7.5% drop in % Employed which was mitigated by a 3.9% increase in % Higher Study.</a:t>
            </a:r>
            <a:endParaRPr lang="en-NZ" sz="1100" dirty="0">
              <a:latin typeface="Arial" panose="020B0604020202020204" pitchFamily="34" charset="0"/>
              <a:cs typeface="Arial" panose="020B0604020202020204" pitchFamily="34" charset="0"/>
            </a:endParaRPr>
          </a:p>
          <a:p>
            <a:pPr marL="342900" indent="-180000">
              <a:spcAft>
                <a:spcPts val="0"/>
              </a:spcAft>
              <a:buFont typeface="Arial" panose="020B0604020202020204" pitchFamily="34" charset="0"/>
              <a:buChar char="•"/>
            </a:pPr>
            <a:r>
              <a:rPr lang="en-NZ" sz="1100" dirty="0" smtClean="0">
                <a:latin typeface="Arial" panose="020B0604020202020204" pitchFamily="34" charset="0"/>
                <a:cs typeface="Arial" panose="020B0604020202020204" pitchFamily="34" charset="0"/>
              </a:rPr>
              <a:t>The 2020 % GESC continued a decreasing trend over the past 5 years.</a:t>
            </a:r>
            <a:endParaRPr lang="en-NZ" sz="1100" dirty="0">
              <a:latin typeface="Arial" panose="020B0604020202020204" pitchFamily="34" charset="0"/>
              <a:cs typeface="Arial" panose="020B0604020202020204" pitchFamily="34" charset="0"/>
            </a:endParaRPr>
          </a:p>
          <a:p>
            <a:pPr marL="342900" indent="-180000">
              <a:spcAft>
                <a:spcPts val="0"/>
              </a:spcAft>
              <a:buFont typeface="Arial" panose="020B0604020202020204" pitchFamily="34" charset="0"/>
              <a:buChar char="•"/>
            </a:pPr>
            <a:r>
              <a:rPr lang="en-NZ" sz="1100" dirty="0">
                <a:latin typeface="Arial" panose="020B0604020202020204" pitchFamily="34" charset="0"/>
                <a:cs typeface="Arial" panose="020B0604020202020204" pitchFamily="34" charset="0"/>
              </a:rPr>
              <a:t>% Qualification </a:t>
            </a:r>
            <a:r>
              <a:rPr lang="en-NZ" sz="1100" dirty="0" smtClean="0">
                <a:latin typeface="Arial" panose="020B0604020202020204" pitchFamily="34" charset="0"/>
                <a:cs typeface="Arial" panose="020B0604020202020204" pitchFamily="34" charset="0"/>
              </a:rPr>
              <a:t>Relevant </a:t>
            </a:r>
            <a:r>
              <a:rPr lang="en-NZ" sz="1100" dirty="0">
                <a:latin typeface="Arial" panose="020B0604020202020204" pitchFamily="34" charset="0"/>
                <a:cs typeface="Arial" panose="020B0604020202020204" pitchFamily="34" charset="0"/>
              </a:rPr>
              <a:t>to Employment fluctuated over the </a:t>
            </a:r>
            <a:r>
              <a:rPr lang="en-NZ" sz="1100" dirty="0" smtClean="0">
                <a:latin typeface="Arial" panose="020B0604020202020204" pitchFamily="34" charset="0"/>
                <a:cs typeface="Arial" panose="020B0604020202020204" pitchFamily="34" charset="0"/>
              </a:rPr>
              <a:t>years and dropped by 2.3% from 2019 to 2020.</a:t>
            </a:r>
          </a:p>
          <a:p>
            <a:pPr marL="342900" indent="-180000">
              <a:spcAft>
                <a:spcPts val="0"/>
              </a:spcAft>
              <a:buFont typeface="Arial" panose="020B0604020202020204" pitchFamily="34" charset="0"/>
              <a:buChar char="•"/>
            </a:pPr>
            <a:r>
              <a:rPr lang="en-NZ" sz="1100" dirty="0" smtClean="0">
                <a:latin typeface="Arial" panose="020B0604020202020204" pitchFamily="34" charset="0"/>
                <a:cs typeface="Arial" panose="020B0604020202020204" pitchFamily="34" charset="0"/>
              </a:rPr>
              <a:t>The survey was conducted in May during the lockdown which may have impacted both % Employed and % Higher Study.</a:t>
            </a:r>
            <a:endParaRPr lang="en-NZ" sz="11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552119" y="1270341"/>
            <a:ext cx="5829300" cy="4705350"/>
          </a:xfrm>
          <a:prstGeom prst="rect">
            <a:avLst/>
          </a:prstGeom>
        </p:spPr>
      </p:pic>
    </p:spTree>
    <p:extLst>
      <p:ext uri="{BB962C8B-B14F-4D97-AF65-F5344CB8AC3E}">
        <p14:creationId xmlns:p14="http://schemas.microsoft.com/office/powerpoint/2010/main" val="2114666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2-year and 5-year </a:t>
            </a:r>
            <a:r>
              <a:rPr lang="en-NZ" dirty="0"/>
              <a:t>t</a:t>
            </a:r>
            <a:r>
              <a:rPr lang="en-NZ" dirty="0" smtClean="0"/>
              <a:t>rends by school</a:t>
            </a:r>
            <a:endParaRPr lang="en-NZ" dirty="0"/>
          </a:p>
        </p:txBody>
      </p:sp>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8</a:t>
            </a:fld>
            <a:endParaRPr lang="en-NZ" altLang="en-US" dirty="0"/>
          </a:p>
        </p:txBody>
      </p:sp>
      <p:sp>
        <p:nvSpPr>
          <p:cNvPr id="10" name="Content Placeholder 1"/>
          <p:cNvSpPr txBox="1">
            <a:spLocks/>
          </p:cNvSpPr>
          <p:nvPr/>
        </p:nvSpPr>
        <p:spPr bwMode="auto">
          <a:xfrm>
            <a:off x="796485" y="4095341"/>
            <a:ext cx="7539658" cy="224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ct val="20000"/>
              </a:spcBef>
              <a:spcAft>
                <a:spcPts val="300"/>
              </a:spcAft>
              <a:buFont typeface="Arial" panose="020B0604020202020204" pitchFamily="34" charset="0"/>
              <a:buNone/>
              <a:defRPr sz="2000" kern="1200">
                <a:solidFill>
                  <a:srgbClr val="404040"/>
                </a:solidFill>
                <a:latin typeface="Verdana" pitchFamily="34" charset="0"/>
                <a:ea typeface="Verdana" pitchFamily="34" charset="0"/>
                <a:cs typeface="Verdana" pitchFamily="34" charset="0"/>
              </a:defRPr>
            </a:lvl1pPr>
            <a:lvl2pPr marL="4763" indent="0" algn="l" defTabSz="457200" rtl="0" eaLnBrk="1" fontAlgn="base" hangingPunct="1">
              <a:spcBef>
                <a:spcPct val="20000"/>
              </a:spcBef>
              <a:spcAft>
                <a:spcPct val="0"/>
              </a:spcAft>
              <a:buFont typeface="Arial" panose="020B0604020202020204" pitchFamily="34" charset="0"/>
              <a:buNone/>
              <a:defRPr sz="1800" kern="1200">
                <a:solidFill>
                  <a:srgbClr val="404040"/>
                </a:solidFill>
                <a:latin typeface="Verdana" pitchFamily="34" charset="0"/>
                <a:ea typeface="Verdana" pitchFamily="34" charset="0"/>
                <a:cs typeface="Verdana" pitchFamily="34" charset="0"/>
              </a:defRPr>
            </a:lvl2pPr>
            <a:lvl3pPr marL="0" indent="0" algn="l" defTabSz="457200" rtl="0" eaLnBrk="1" fontAlgn="base" hangingPunct="1">
              <a:spcBef>
                <a:spcPct val="20000"/>
              </a:spcBef>
              <a:spcAft>
                <a:spcPct val="0"/>
              </a:spcAft>
              <a:buFont typeface="Arial" panose="020B0604020202020204" pitchFamily="34" charset="0"/>
              <a:buNone/>
              <a:defRPr lang="en-AU" sz="1400" kern="1200" dirty="0" smtClean="0">
                <a:solidFill>
                  <a:srgbClr val="404040"/>
                </a:solidFill>
                <a:latin typeface="Verdana" pitchFamily="34" charset="0"/>
                <a:ea typeface="Verdana" pitchFamily="34" charset="0"/>
                <a:cs typeface="Verdana" pitchFamily="34" charset="0"/>
              </a:defRPr>
            </a:lvl3pPr>
            <a:lvl4pPr marL="0" indent="0" algn="l" defTabSz="457200" rtl="0" eaLnBrk="1" fontAlgn="base" hangingPunct="1">
              <a:spcBef>
                <a:spcPct val="20000"/>
              </a:spcBef>
              <a:spcAft>
                <a:spcPct val="0"/>
              </a:spcAft>
              <a:buFont typeface="Arial" panose="020B0604020202020204" pitchFamily="34" charset="0"/>
              <a:buNone/>
              <a:defRPr lang="en-AU" sz="1400" kern="1200" dirty="0" smtClean="0">
                <a:solidFill>
                  <a:srgbClr val="404040"/>
                </a:solidFill>
                <a:latin typeface="Verdana" pitchFamily="34" charset="0"/>
                <a:ea typeface="Verdana" pitchFamily="34" charset="0"/>
                <a:cs typeface="Verdana" pitchFamily="34" charset="0"/>
              </a:defRPr>
            </a:lvl4pPr>
            <a:lvl5pPr marL="0" indent="0" algn="l" defTabSz="457200" rtl="0" eaLnBrk="1" fontAlgn="base" hangingPunct="1">
              <a:spcBef>
                <a:spcPct val="20000"/>
              </a:spcBef>
              <a:spcAft>
                <a:spcPct val="0"/>
              </a:spcAft>
              <a:buFont typeface="Arial" panose="020B0604020202020204" pitchFamily="34" charset="0"/>
              <a:buNone/>
              <a:defRPr lang="en-US" sz="1400" kern="1200" dirty="0">
                <a:solidFill>
                  <a:srgbClr val="404040"/>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spcBef>
                <a:spcPct val="0"/>
              </a:spcBef>
              <a:spcAft>
                <a:spcPct val="0"/>
              </a:spcAft>
            </a:pPr>
            <a:r>
              <a:rPr lang="en-NZ" sz="1100" b="1" dirty="0">
                <a:solidFill>
                  <a:prstClr val="black"/>
                </a:solidFill>
                <a:latin typeface="Arial" panose="020B0604020202020204" pitchFamily="34" charset="0"/>
                <a:cs typeface="Arial" panose="020B0604020202020204" pitchFamily="34" charset="0"/>
              </a:rPr>
              <a:t>High performers</a:t>
            </a:r>
            <a:endParaRPr lang="en-NZ" sz="1100" i="1" dirty="0">
              <a:latin typeface="Arial" panose="020B0604020202020204" pitchFamily="34" charset="0"/>
              <a:cs typeface="Arial" panose="020B0604020202020204" pitchFamily="34" charset="0"/>
            </a:endParaRPr>
          </a:p>
          <a:p>
            <a:pPr marL="342900" indent="-180000">
              <a:spcAft>
                <a:spcPts val="0"/>
              </a:spcAft>
              <a:buFont typeface="Arial" panose="020B0604020202020204" pitchFamily="34" charset="0"/>
              <a:buChar char="•"/>
            </a:pPr>
            <a:r>
              <a:rPr lang="en-NZ" sz="1100" dirty="0">
                <a:solidFill>
                  <a:schemeClr val="tx1"/>
                </a:solidFill>
                <a:latin typeface="Arial" panose="020B0604020202020204" pitchFamily="34" charset="0"/>
                <a:cs typeface="Arial" panose="020B0604020202020204" pitchFamily="34" charset="0"/>
              </a:rPr>
              <a:t>Healthcare &amp; Social Practice </a:t>
            </a:r>
            <a:r>
              <a:rPr lang="en-NZ" sz="1100" dirty="0" smtClean="0">
                <a:solidFill>
                  <a:schemeClr val="tx1"/>
                </a:solidFill>
                <a:latin typeface="Arial" panose="020B0604020202020204" pitchFamily="34" charset="0"/>
                <a:cs typeface="Arial" panose="020B0604020202020204" pitchFamily="34" charset="0"/>
              </a:rPr>
              <a:t>was </a:t>
            </a:r>
            <a:r>
              <a:rPr lang="en-NZ" sz="1100" dirty="0">
                <a:solidFill>
                  <a:schemeClr val="tx1"/>
                </a:solidFill>
                <a:latin typeface="Arial" panose="020B0604020202020204" pitchFamily="34" charset="0"/>
                <a:cs typeface="Arial" panose="020B0604020202020204" pitchFamily="34" charset="0"/>
              </a:rPr>
              <a:t>the only school with an increase in both the 2-year and 5-year periods.  </a:t>
            </a:r>
          </a:p>
          <a:p>
            <a:pPr marL="342900" indent="-180000">
              <a:spcAft>
                <a:spcPts val="0"/>
              </a:spcAft>
              <a:buFont typeface="Arial" panose="020B0604020202020204" pitchFamily="34" charset="0"/>
              <a:buChar char="•"/>
            </a:pPr>
            <a:r>
              <a:rPr lang="en-NZ" sz="1100" dirty="0">
                <a:solidFill>
                  <a:schemeClr val="tx1"/>
                </a:solidFill>
                <a:latin typeface="Arial" panose="020B0604020202020204" pitchFamily="34" charset="0"/>
                <a:cs typeface="Arial" panose="020B0604020202020204" pitchFamily="34" charset="0"/>
              </a:rPr>
              <a:t>Community Studies stayed strong over the years </a:t>
            </a:r>
            <a:r>
              <a:rPr lang="en-NZ" sz="1100" dirty="0" smtClean="0">
                <a:solidFill>
                  <a:schemeClr val="tx1"/>
                </a:solidFill>
                <a:latin typeface="Arial" panose="020B0604020202020204" pitchFamily="34" charset="0"/>
                <a:cs typeface="Arial" panose="020B0604020202020204" pitchFamily="34" charset="0"/>
              </a:rPr>
              <a:t>but witnessed </a:t>
            </a:r>
            <a:r>
              <a:rPr lang="en-NZ" sz="1100" dirty="0">
                <a:solidFill>
                  <a:schemeClr val="tx1"/>
                </a:solidFill>
                <a:latin typeface="Arial" panose="020B0604020202020204" pitchFamily="34" charset="0"/>
                <a:cs typeface="Arial" panose="020B0604020202020204" pitchFamily="34" charset="0"/>
              </a:rPr>
              <a:t>a drop in both periods. </a:t>
            </a:r>
          </a:p>
          <a:p>
            <a:r>
              <a:rPr lang="en-NZ" sz="1100" b="1" dirty="0" smtClean="0">
                <a:solidFill>
                  <a:schemeClr val="tx1"/>
                </a:solidFill>
                <a:latin typeface="Arial" panose="020B0604020202020204" pitchFamily="34" charset="0"/>
                <a:cs typeface="Arial" panose="020B0604020202020204" pitchFamily="34" charset="0"/>
              </a:rPr>
              <a:t>Low performers</a:t>
            </a:r>
          </a:p>
          <a:p>
            <a:pPr marL="342900" indent="-180000">
              <a:spcAft>
                <a:spcPts val="0"/>
              </a:spcAft>
              <a:buFont typeface="Arial" panose="020B0604020202020204" pitchFamily="34" charset="0"/>
              <a:buChar char="•"/>
            </a:pPr>
            <a:r>
              <a:rPr lang="en-NZ" sz="1100" dirty="0" smtClean="0">
                <a:solidFill>
                  <a:schemeClr val="tx1"/>
                </a:solidFill>
                <a:latin typeface="Arial" panose="020B0604020202020204" pitchFamily="34" charset="0"/>
                <a:cs typeface="Arial" panose="020B0604020202020204" pitchFamily="34" charset="0"/>
              </a:rPr>
              <a:t>Over the 2-year and 5-year periods, 8 out of 11 schools saw a drop in % GESC. </a:t>
            </a:r>
          </a:p>
          <a:p>
            <a:pPr marL="342900" indent="-180000">
              <a:spcAft>
                <a:spcPts val="0"/>
              </a:spcAft>
              <a:buFont typeface="Arial" panose="020B0604020202020204" pitchFamily="34" charset="0"/>
              <a:buChar char="•"/>
            </a:pPr>
            <a:r>
              <a:rPr lang="en-NZ" sz="1100" dirty="0" smtClean="0">
                <a:solidFill>
                  <a:schemeClr val="tx1"/>
                </a:solidFill>
                <a:latin typeface="Arial" panose="020B0604020202020204" pitchFamily="34" charset="0"/>
                <a:cs typeface="Arial" panose="020B0604020202020204" pitchFamily="34" charset="0"/>
              </a:rPr>
              <a:t>Out of the 8 schools, half saw a 2-digit decline over the past 5 years. These are Engineering &amp; Applied Technology (-22.7%), Building Construction (-15.1%), Computing &amp; Information Technology (-11.1%) and Trades &amp; Services (-10.4%)</a:t>
            </a:r>
          </a:p>
          <a:p>
            <a:pPr marL="342900" indent="-180000">
              <a:spcAft>
                <a:spcPts val="0"/>
              </a:spcAft>
              <a:buFont typeface="Arial" panose="020B0604020202020204" pitchFamily="34" charset="0"/>
              <a:buChar char="•"/>
            </a:pPr>
            <a:r>
              <a:rPr lang="en-NZ" sz="1100" dirty="0">
                <a:solidFill>
                  <a:schemeClr val="tx1"/>
                </a:solidFill>
                <a:latin typeface="Arial" panose="020B0604020202020204" pitchFamily="34" charset="0"/>
                <a:cs typeface="Arial" panose="020B0604020202020204" pitchFamily="34" charset="0"/>
              </a:rPr>
              <a:t>Engineering &amp; Applied Technology saw the largest </a:t>
            </a:r>
            <a:r>
              <a:rPr lang="en-NZ" sz="1100" dirty="0" smtClean="0">
                <a:solidFill>
                  <a:schemeClr val="tx1"/>
                </a:solidFill>
                <a:latin typeface="Arial" panose="020B0604020202020204" pitchFamily="34" charset="0"/>
                <a:cs typeface="Arial" panose="020B0604020202020204" pitchFamily="34" charset="0"/>
              </a:rPr>
              <a:t>decrease over both the 2-year (-8.5%) </a:t>
            </a:r>
            <a:r>
              <a:rPr lang="en-NZ" sz="1100" dirty="0">
                <a:solidFill>
                  <a:schemeClr val="tx1"/>
                </a:solidFill>
                <a:latin typeface="Arial" panose="020B0604020202020204" pitchFamily="34" charset="0"/>
                <a:cs typeface="Arial" panose="020B0604020202020204" pitchFamily="34" charset="0"/>
              </a:rPr>
              <a:t>and the </a:t>
            </a:r>
            <a:r>
              <a:rPr lang="en-NZ" sz="1100" dirty="0" smtClean="0">
                <a:solidFill>
                  <a:schemeClr val="tx1"/>
                </a:solidFill>
                <a:latin typeface="Arial" panose="020B0604020202020204" pitchFamily="34" charset="0"/>
                <a:cs typeface="Arial" panose="020B0604020202020204" pitchFamily="34" charset="0"/>
              </a:rPr>
              <a:t>5-year              (-22.7%) </a:t>
            </a:r>
            <a:r>
              <a:rPr lang="en-NZ" sz="1100" dirty="0">
                <a:solidFill>
                  <a:schemeClr val="tx1"/>
                </a:solidFill>
                <a:latin typeface="Arial" panose="020B0604020202020204" pitchFamily="34" charset="0"/>
                <a:cs typeface="Arial" panose="020B0604020202020204" pitchFamily="34" charset="0"/>
              </a:rPr>
              <a:t>periods respectively.</a:t>
            </a:r>
          </a:p>
          <a:p>
            <a:pPr marL="342900" indent="-180000">
              <a:spcAft>
                <a:spcPts val="0"/>
              </a:spcAft>
              <a:buFont typeface="Arial" panose="020B0604020202020204" pitchFamily="34" charset="0"/>
              <a:buChar char="•"/>
            </a:pPr>
            <a:endParaRPr lang="en-NZ" sz="1000" dirty="0" smtClean="0">
              <a:latin typeface="Arial" panose="020B0604020202020204" pitchFamily="34" charset="0"/>
              <a:cs typeface="Arial" panose="020B0604020202020204" pitchFamily="34" charset="0"/>
            </a:endParaRPr>
          </a:p>
          <a:p>
            <a:pPr marL="432000">
              <a:spcAft>
                <a:spcPts val="0"/>
              </a:spcAft>
            </a:pPr>
            <a:r>
              <a:rPr lang="en-NZ" sz="1000" i="1" dirty="0" smtClean="0">
                <a:latin typeface="Arial" panose="020B0604020202020204" pitchFamily="34" charset="0"/>
                <a:cs typeface="Arial" panose="020B0604020202020204" pitchFamily="34" charset="0"/>
              </a:rPr>
              <a:t> </a:t>
            </a:r>
            <a:endParaRPr lang="en-NZ" sz="1000" dirty="0">
              <a:latin typeface="Arial" panose="020B0604020202020204" pitchFamily="34" charset="0"/>
              <a:cs typeface="Arial" panose="020B0604020202020204" pitchFamily="34" charset="0"/>
            </a:endParaRPr>
          </a:p>
          <a:p>
            <a:pPr marL="432000">
              <a:spcAft>
                <a:spcPts val="0"/>
              </a:spcAft>
            </a:pPr>
            <a:endParaRPr lang="en-NZ" sz="1000" i="1" dirty="0">
              <a:latin typeface="Arial" panose="020B0604020202020204" pitchFamily="34" charset="0"/>
              <a:cs typeface="Arial" panose="020B0604020202020204" pitchFamily="34" charset="0"/>
            </a:endParaRPr>
          </a:p>
        </p:txBody>
      </p:sp>
      <p:sp>
        <p:nvSpPr>
          <p:cNvPr id="12" name="TextBox 11"/>
          <p:cNvSpPr txBox="1"/>
          <p:nvPr/>
        </p:nvSpPr>
        <p:spPr>
          <a:xfrm>
            <a:off x="1308763" y="1160026"/>
            <a:ext cx="6515100" cy="369332"/>
          </a:xfrm>
          <a:prstGeom prst="rect">
            <a:avLst/>
          </a:prstGeom>
          <a:noFill/>
        </p:spPr>
        <p:txBody>
          <a:bodyPr wrap="square" rtlCol="0">
            <a:spAutoFit/>
          </a:bodyPr>
          <a:lstStyle/>
          <a:p>
            <a:r>
              <a:rPr lang="en-NZ" dirty="0" smtClean="0"/>
              <a:t>% GESC ( % Graduates Employed, Studying or Combining)</a:t>
            </a:r>
            <a:endParaRPr lang="en-NZ" dirty="0"/>
          </a:p>
        </p:txBody>
      </p:sp>
      <p:graphicFrame>
        <p:nvGraphicFramePr>
          <p:cNvPr id="9" name="Table 8"/>
          <p:cNvGraphicFramePr>
            <a:graphicFrameLocks noGrp="1"/>
          </p:cNvGraphicFramePr>
          <p:nvPr>
            <p:extLst>
              <p:ext uri="{D42A27DB-BD31-4B8C-83A1-F6EECF244321}">
                <p14:modId xmlns:p14="http://schemas.microsoft.com/office/powerpoint/2010/main" val="2251384300"/>
              </p:ext>
            </p:extLst>
          </p:nvPr>
        </p:nvGraphicFramePr>
        <p:xfrm>
          <a:off x="672864" y="1563855"/>
          <a:ext cx="7786899" cy="2377440"/>
        </p:xfrm>
        <a:graphic>
          <a:graphicData uri="http://schemas.openxmlformats.org/drawingml/2006/table">
            <a:tbl>
              <a:tblPr/>
              <a:tblGrid>
                <a:gridCol w="2492736">
                  <a:extLst>
                    <a:ext uri="{9D8B030D-6E8A-4147-A177-3AD203B41FA5}">
                      <a16:colId xmlns:a16="http://schemas.microsoft.com/office/drawing/2014/main" val="1973366238"/>
                    </a:ext>
                  </a:extLst>
                </a:gridCol>
                <a:gridCol w="756309">
                  <a:extLst>
                    <a:ext uri="{9D8B030D-6E8A-4147-A177-3AD203B41FA5}">
                      <a16:colId xmlns:a16="http://schemas.microsoft.com/office/drawing/2014/main" val="1646944986"/>
                    </a:ext>
                  </a:extLst>
                </a:gridCol>
                <a:gridCol w="756309">
                  <a:extLst>
                    <a:ext uri="{9D8B030D-6E8A-4147-A177-3AD203B41FA5}">
                      <a16:colId xmlns:a16="http://schemas.microsoft.com/office/drawing/2014/main" val="3560160983"/>
                    </a:ext>
                  </a:extLst>
                </a:gridCol>
                <a:gridCol w="756309">
                  <a:extLst>
                    <a:ext uri="{9D8B030D-6E8A-4147-A177-3AD203B41FA5}">
                      <a16:colId xmlns:a16="http://schemas.microsoft.com/office/drawing/2014/main" val="1521649011"/>
                    </a:ext>
                  </a:extLst>
                </a:gridCol>
                <a:gridCol w="756309">
                  <a:extLst>
                    <a:ext uri="{9D8B030D-6E8A-4147-A177-3AD203B41FA5}">
                      <a16:colId xmlns:a16="http://schemas.microsoft.com/office/drawing/2014/main" val="4023215819"/>
                    </a:ext>
                  </a:extLst>
                </a:gridCol>
                <a:gridCol w="652029">
                  <a:extLst>
                    <a:ext uri="{9D8B030D-6E8A-4147-A177-3AD203B41FA5}">
                      <a16:colId xmlns:a16="http://schemas.microsoft.com/office/drawing/2014/main" val="640063522"/>
                    </a:ext>
                  </a:extLst>
                </a:gridCol>
                <a:gridCol w="766916">
                  <a:extLst>
                    <a:ext uri="{9D8B030D-6E8A-4147-A177-3AD203B41FA5}">
                      <a16:colId xmlns:a16="http://schemas.microsoft.com/office/drawing/2014/main" val="3743692491"/>
                    </a:ext>
                  </a:extLst>
                </a:gridCol>
                <a:gridCol w="849982">
                  <a:extLst>
                    <a:ext uri="{9D8B030D-6E8A-4147-A177-3AD203B41FA5}">
                      <a16:colId xmlns:a16="http://schemas.microsoft.com/office/drawing/2014/main" val="894462098"/>
                    </a:ext>
                  </a:extLst>
                </a:gridCol>
              </a:tblGrid>
              <a:tr h="365760">
                <a:tc>
                  <a:txBody>
                    <a:bodyPr/>
                    <a:lstStyle/>
                    <a:p>
                      <a:pPr algn="l" fontAlgn="b"/>
                      <a:r>
                        <a:rPr lang="en-NZ" sz="1100" b="1" i="0" u="none" strike="noStrike" dirty="0">
                          <a:solidFill>
                            <a:srgbClr val="FFFFFF"/>
                          </a:solidFill>
                          <a:effectLst/>
                          <a:latin typeface="Calibri" panose="020F0502020204030204" pitchFamily="34" charset="0"/>
                        </a:rPr>
                        <a:t>School</a:t>
                      </a:r>
                    </a:p>
                  </a:txBody>
                  <a:tcPr marL="72000" marR="72000" marT="762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dirty="0">
                          <a:solidFill>
                            <a:srgbClr val="FFFFFF"/>
                          </a:solidFill>
                          <a:effectLst/>
                          <a:latin typeface="Calibri" panose="020F0502020204030204" pitchFamily="34" charset="0"/>
                        </a:rPr>
                        <a:t>2016</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dirty="0">
                          <a:solidFill>
                            <a:srgbClr val="FFFFFF"/>
                          </a:solidFill>
                          <a:effectLst/>
                          <a:latin typeface="Calibri" panose="020F0502020204030204" pitchFamily="34" charset="0"/>
                        </a:rPr>
                        <a:t>2017</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dirty="0">
                          <a:solidFill>
                            <a:srgbClr val="FFFFFF"/>
                          </a:solidFill>
                          <a:effectLst/>
                          <a:latin typeface="Calibri" panose="020F0502020204030204" pitchFamily="34" charset="0"/>
                        </a:rPr>
                        <a:t>2018</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dirty="0">
                          <a:solidFill>
                            <a:srgbClr val="FFFFFF"/>
                          </a:solidFill>
                          <a:effectLst/>
                          <a:latin typeface="Calibri" panose="020F0502020204030204" pitchFamily="34" charset="0"/>
                        </a:rPr>
                        <a:t>2019</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dirty="0">
                          <a:solidFill>
                            <a:srgbClr val="FFFFFF"/>
                          </a:solidFill>
                          <a:effectLst/>
                          <a:latin typeface="Calibri" panose="020F0502020204030204" pitchFamily="34" charset="0"/>
                        </a:rPr>
                        <a:t>2020</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dirty="0" smtClean="0">
                          <a:solidFill>
                            <a:srgbClr val="FFFFFF"/>
                          </a:solidFill>
                          <a:effectLst/>
                          <a:latin typeface="Calibri" panose="020F0502020204030204" pitchFamily="34" charset="0"/>
                        </a:rPr>
                        <a:t>2019-2020 </a:t>
                      </a:r>
                      <a:r>
                        <a:rPr lang="en-NZ" sz="1100" b="1" i="0" u="none" strike="noStrike" dirty="0">
                          <a:solidFill>
                            <a:srgbClr val="FFFFFF"/>
                          </a:solidFill>
                          <a:effectLst/>
                          <a:latin typeface="Calibri" panose="020F0502020204030204" pitchFamily="34" charset="0"/>
                        </a:rPr>
                        <a:t>variance</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dirty="0" smtClean="0">
                          <a:solidFill>
                            <a:srgbClr val="FFFFFF"/>
                          </a:solidFill>
                          <a:effectLst/>
                          <a:latin typeface="Calibri" panose="020F0502020204030204" pitchFamily="34" charset="0"/>
                        </a:rPr>
                        <a:t>2016-2020 </a:t>
                      </a:r>
                      <a:r>
                        <a:rPr lang="en-NZ" sz="1100" b="1" i="0" u="none" strike="noStrike" dirty="0">
                          <a:solidFill>
                            <a:srgbClr val="FFFFFF"/>
                          </a:solidFill>
                          <a:effectLst/>
                          <a:latin typeface="Calibri" panose="020F0502020204030204" pitchFamily="34" charset="0"/>
                        </a:rPr>
                        <a:t>variance</a:t>
                      </a:r>
                    </a:p>
                  </a:txBody>
                  <a:tcPr marL="72000" marR="72000" marT="762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5295D2"/>
                    </a:solidFill>
                  </a:tcPr>
                </a:tc>
                <a:extLst>
                  <a:ext uri="{0D108BD9-81ED-4DB2-BD59-A6C34878D82A}">
                    <a16:rowId xmlns:a16="http://schemas.microsoft.com/office/drawing/2014/main" val="718050872"/>
                  </a:ext>
                </a:extLst>
              </a:tr>
              <a:tr h="182880">
                <a:tc>
                  <a:txBody>
                    <a:bodyPr/>
                    <a:lstStyle/>
                    <a:p>
                      <a:pPr algn="l" fontAlgn="b"/>
                      <a:r>
                        <a:rPr lang="en-NZ" sz="1100" b="0" i="0" u="none" strike="noStrike" dirty="0">
                          <a:solidFill>
                            <a:srgbClr val="000000"/>
                          </a:solidFill>
                          <a:effectLst/>
                          <a:latin typeface="Calibri" panose="020F0502020204030204" pitchFamily="34" charset="0"/>
                        </a:rPr>
                        <a:t>Applied Business</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82.0%</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83.0%</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86.8%</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79.8%</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73.9%</a:t>
                      </a:r>
                    </a:p>
                  </a:txBody>
                  <a:tcPr marL="72000" marR="72000" marT="6350" marB="0" anchor="b">
                    <a:lnL>
                      <a:noFill/>
                    </a:lnL>
                    <a:lnR>
                      <a:noFill/>
                    </a:lnR>
                    <a:lnT>
                      <a:noFill/>
                    </a:lnT>
                    <a:lnB>
                      <a:noFill/>
                    </a:lnB>
                  </a:tcPr>
                </a:tc>
                <a:tc>
                  <a:txBody>
                    <a:bodyPr/>
                    <a:lstStyle/>
                    <a:p>
                      <a:pPr algn="r" fontAlgn="b"/>
                      <a:r>
                        <a:rPr lang="en-NZ" sz="1100" b="0" i="0" u="none" strike="noStrike" dirty="0">
                          <a:solidFill>
                            <a:srgbClr val="FF0000"/>
                          </a:solidFill>
                          <a:effectLst/>
                          <a:latin typeface="Calibri" panose="020F0502020204030204" pitchFamily="34" charset="0"/>
                        </a:rPr>
                        <a:t>-5.9%</a:t>
                      </a:r>
                    </a:p>
                  </a:txBody>
                  <a:tcPr marL="72000" marR="72000" marT="6350" marB="0" anchor="b">
                    <a:lnL>
                      <a:noFill/>
                    </a:lnL>
                    <a:lnR>
                      <a:noFill/>
                    </a:lnR>
                    <a:lnT>
                      <a:noFill/>
                    </a:lnT>
                    <a:lnB>
                      <a:noFill/>
                    </a:lnB>
                  </a:tcPr>
                </a:tc>
                <a:tc>
                  <a:txBody>
                    <a:bodyPr/>
                    <a:lstStyle/>
                    <a:p>
                      <a:pPr algn="r" fontAlgn="b"/>
                      <a:r>
                        <a:rPr lang="en-NZ" sz="1100" b="0" i="0" u="none" strike="noStrike" dirty="0">
                          <a:solidFill>
                            <a:srgbClr val="FF0000"/>
                          </a:solidFill>
                          <a:effectLst/>
                          <a:latin typeface="Calibri" panose="020F0502020204030204" pitchFamily="34" charset="0"/>
                        </a:rPr>
                        <a:t>-8.1%</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6873693"/>
                  </a:ext>
                </a:extLst>
              </a:tr>
              <a:tr h="182880">
                <a:tc>
                  <a:txBody>
                    <a:bodyPr/>
                    <a:lstStyle/>
                    <a:p>
                      <a:pPr algn="l" fontAlgn="b"/>
                      <a:r>
                        <a:rPr lang="en-NZ" sz="1100" b="0" i="0" u="none" strike="noStrike" dirty="0">
                          <a:solidFill>
                            <a:srgbClr val="000000"/>
                          </a:solidFill>
                          <a:effectLst/>
                          <a:latin typeface="Calibri" panose="020F0502020204030204" pitchFamily="34" charset="0"/>
                        </a:rPr>
                        <a:t>Architecture</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89.0%</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80.9%</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82.1%</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82.5%</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81.1%</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FF0000"/>
                          </a:solidFill>
                          <a:effectLst/>
                          <a:latin typeface="Calibri" panose="020F0502020204030204" pitchFamily="34" charset="0"/>
                        </a:rPr>
                        <a:t>-1.4%</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dirty="0">
                          <a:solidFill>
                            <a:srgbClr val="FF0000"/>
                          </a:solidFill>
                          <a:effectLst/>
                          <a:latin typeface="Calibri" panose="020F0502020204030204" pitchFamily="34" charset="0"/>
                        </a:rPr>
                        <a:t>-7.9%</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3969126587"/>
                  </a:ext>
                </a:extLst>
              </a:tr>
              <a:tr h="182880">
                <a:tc>
                  <a:txBody>
                    <a:bodyPr/>
                    <a:lstStyle/>
                    <a:p>
                      <a:pPr algn="l" fontAlgn="b"/>
                      <a:r>
                        <a:rPr lang="en-NZ" sz="1100" b="0" i="0" u="none" strike="noStrike">
                          <a:solidFill>
                            <a:srgbClr val="000000"/>
                          </a:solidFill>
                          <a:effectLst/>
                          <a:latin typeface="Calibri" panose="020F0502020204030204" pitchFamily="34" charset="0"/>
                        </a:rPr>
                        <a:t>Bridgepoint</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77.8%</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85.7%</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79.2%</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80.0%</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78.3%</a:t>
                      </a:r>
                    </a:p>
                  </a:txBody>
                  <a:tcPr marL="72000" marR="72000" marT="6350" marB="0" anchor="b">
                    <a:lnL>
                      <a:noFill/>
                    </a:lnL>
                    <a:lnR>
                      <a:noFill/>
                    </a:lnR>
                    <a:lnT>
                      <a:noFill/>
                    </a:lnT>
                    <a:lnB>
                      <a:noFill/>
                    </a:lnB>
                  </a:tcPr>
                </a:tc>
                <a:tc>
                  <a:txBody>
                    <a:bodyPr/>
                    <a:lstStyle/>
                    <a:p>
                      <a:pPr algn="r" fontAlgn="b"/>
                      <a:r>
                        <a:rPr lang="en-NZ" sz="1100" b="0" i="0" u="none" strike="noStrike">
                          <a:solidFill>
                            <a:srgbClr val="FF0000"/>
                          </a:solidFill>
                          <a:effectLst/>
                          <a:latin typeface="Calibri" panose="020F0502020204030204" pitchFamily="34" charset="0"/>
                        </a:rPr>
                        <a:t>-1.7%</a:t>
                      </a:r>
                    </a:p>
                  </a:txBody>
                  <a:tcPr marL="72000" marR="72000" marT="6350" marB="0" anchor="b">
                    <a:lnL>
                      <a:noFill/>
                    </a:lnL>
                    <a:lnR>
                      <a:noFill/>
                    </a:lnR>
                    <a:lnT>
                      <a:noFill/>
                    </a:lnT>
                    <a:lnB>
                      <a:noFill/>
                    </a:lnB>
                  </a:tcPr>
                </a:tc>
                <a:tc>
                  <a:txBody>
                    <a:bodyPr/>
                    <a:lstStyle/>
                    <a:p>
                      <a:pPr algn="r" fontAlgn="b"/>
                      <a:r>
                        <a:rPr lang="en-NZ" sz="1100" b="0" i="0" u="none" strike="noStrike" dirty="0">
                          <a:solidFill>
                            <a:srgbClr val="000000"/>
                          </a:solidFill>
                          <a:effectLst/>
                          <a:latin typeface="Calibri" panose="020F0502020204030204" pitchFamily="34" charset="0"/>
                        </a:rPr>
                        <a:t>0.5%</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543183546"/>
                  </a:ext>
                </a:extLst>
              </a:tr>
              <a:tr h="182880">
                <a:tc>
                  <a:txBody>
                    <a:bodyPr/>
                    <a:lstStyle/>
                    <a:p>
                      <a:pPr algn="l" fontAlgn="b"/>
                      <a:r>
                        <a:rPr lang="en-NZ" sz="1100" b="0" i="0" u="none" strike="noStrike">
                          <a:solidFill>
                            <a:srgbClr val="000000"/>
                          </a:solidFill>
                          <a:effectLst/>
                          <a:latin typeface="Calibri" panose="020F0502020204030204" pitchFamily="34" charset="0"/>
                        </a:rPr>
                        <a:t>Building Construction</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92.7%</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90.7%</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80.0%</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80.2%</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77.6%</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dirty="0">
                          <a:solidFill>
                            <a:srgbClr val="FF0000"/>
                          </a:solidFill>
                          <a:effectLst/>
                          <a:latin typeface="Calibri" panose="020F0502020204030204" pitchFamily="34" charset="0"/>
                        </a:rPr>
                        <a:t>-2.6%</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dirty="0">
                          <a:solidFill>
                            <a:srgbClr val="FF0000"/>
                          </a:solidFill>
                          <a:effectLst/>
                          <a:latin typeface="Calibri" panose="020F0502020204030204" pitchFamily="34" charset="0"/>
                        </a:rPr>
                        <a:t>-15.1%</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3352029617"/>
                  </a:ext>
                </a:extLst>
              </a:tr>
              <a:tr h="182880">
                <a:tc>
                  <a:txBody>
                    <a:bodyPr/>
                    <a:lstStyle/>
                    <a:p>
                      <a:pPr algn="l" fontAlgn="b"/>
                      <a:r>
                        <a:rPr lang="en-NZ" sz="1100" b="0" i="0" u="none" strike="noStrike">
                          <a:solidFill>
                            <a:srgbClr val="000000"/>
                          </a:solidFill>
                          <a:effectLst/>
                          <a:latin typeface="Calibri" panose="020F0502020204030204" pitchFamily="34" charset="0"/>
                        </a:rPr>
                        <a:t>Community Studies</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93.6%</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88.0%</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93.6%</a:t>
                      </a:r>
                    </a:p>
                  </a:txBody>
                  <a:tcPr marL="72000" marR="72000" marT="6350" marB="0" anchor="b">
                    <a:lnL>
                      <a:noFill/>
                    </a:lnL>
                    <a:lnR>
                      <a:noFill/>
                    </a:lnR>
                    <a:lnT>
                      <a:noFill/>
                    </a:lnT>
                    <a:lnB>
                      <a:noFill/>
                    </a:lnB>
                  </a:tcPr>
                </a:tc>
                <a:tc>
                  <a:txBody>
                    <a:bodyPr/>
                    <a:lstStyle/>
                    <a:p>
                      <a:pPr algn="r" fontAlgn="b"/>
                      <a:r>
                        <a:rPr lang="en-NZ" sz="1100" b="0" i="0" u="none" strike="noStrike" dirty="0">
                          <a:solidFill>
                            <a:srgbClr val="000000"/>
                          </a:solidFill>
                          <a:effectLst/>
                          <a:latin typeface="Calibri" panose="020F0502020204030204" pitchFamily="34" charset="0"/>
                        </a:rPr>
                        <a:t>90.0%</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85.1%</a:t>
                      </a:r>
                    </a:p>
                  </a:txBody>
                  <a:tcPr marL="72000" marR="72000" marT="6350" marB="0" anchor="b">
                    <a:lnL>
                      <a:noFill/>
                    </a:lnL>
                    <a:lnR>
                      <a:noFill/>
                    </a:lnR>
                    <a:lnT>
                      <a:noFill/>
                    </a:lnT>
                    <a:lnB>
                      <a:noFill/>
                    </a:lnB>
                  </a:tcPr>
                </a:tc>
                <a:tc>
                  <a:txBody>
                    <a:bodyPr/>
                    <a:lstStyle/>
                    <a:p>
                      <a:pPr algn="r" fontAlgn="b"/>
                      <a:r>
                        <a:rPr lang="en-NZ" sz="1100" b="0" i="0" u="none" strike="noStrike">
                          <a:solidFill>
                            <a:srgbClr val="FF0000"/>
                          </a:solidFill>
                          <a:effectLst/>
                          <a:latin typeface="Calibri" panose="020F0502020204030204" pitchFamily="34" charset="0"/>
                        </a:rPr>
                        <a:t>-4.9%</a:t>
                      </a:r>
                    </a:p>
                  </a:txBody>
                  <a:tcPr marL="72000" marR="72000" marT="6350" marB="0" anchor="b">
                    <a:lnL>
                      <a:noFill/>
                    </a:lnL>
                    <a:lnR>
                      <a:noFill/>
                    </a:lnR>
                    <a:lnT>
                      <a:noFill/>
                    </a:lnT>
                    <a:lnB>
                      <a:noFill/>
                    </a:lnB>
                  </a:tcPr>
                </a:tc>
                <a:tc>
                  <a:txBody>
                    <a:bodyPr/>
                    <a:lstStyle/>
                    <a:p>
                      <a:pPr algn="r" fontAlgn="b"/>
                      <a:r>
                        <a:rPr lang="en-NZ" sz="1100" b="0" i="0" u="none" strike="noStrike" dirty="0">
                          <a:solidFill>
                            <a:srgbClr val="FF0000"/>
                          </a:solidFill>
                          <a:effectLst/>
                          <a:latin typeface="Calibri" panose="020F0502020204030204" pitchFamily="34" charset="0"/>
                        </a:rPr>
                        <a:t>-8.5%</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732648686"/>
                  </a:ext>
                </a:extLst>
              </a:tr>
              <a:tr h="182880">
                <a:tc>
                  <a:txBody>
                    <a:bodyPr/>
                    <a:lstStyle/>
                    <a:p>
                      <a:pPr algn="l" fontAlgn="b"/>
                      <a:r>
                        <a:rPr lang="en-NZ" sz="1100" b="0" i="0" u="none" strike="noStrike" dirty="0">
                          <a:solidFill>
                            <a:srgbClr val="000000"/>
                          </a:solidFill>
                          <a:effectLst/>
                          <a:latin typeface="Calibri" panose="020F0502020204030204" pitchFamily="34" charset="0"/>
                        </a:rPr>
                        <a:t>Computing &amp; Information Technology</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66.7%</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67.1%</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62.4%</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55.9%</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55.6%</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dirty="0">
                          <a:solidFill>
                            <a:srgbClr val="FF0000"/>
                          </a:solidFill>
                          <a:effectLst/>
                          <a:latin typeface="Calibri" panose="020F0502020204030204" pitchFamily="34" charset="0"/>
                        </a:rPr>
                        <a:t>-0.3%</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FF0000"/>
                          </a:solidFill>
                          <a:effectLst/>
                          <a:latin typeface="Calibri" panose="020F0502020204030204" pitchFamily="34" charset="0"/>
                        </a:rPr>
                        <a:t>-11.1%</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801053940"/>
                  </a:ext>
                </a:extLst>
              </a:tr>
              <a:tr h="182880">
                <a:tc>
                  <a:txBody>
                    <a:bodyPr/>
                    <a:lstStyle/>
                    <a:p>
                      <a:pPr algn="l" fontAlgn="b"/>
                      <a:r>
                        <a:rPr lang="en-NZ" sz="1100" b="0" i="0" u="none" strike="noStrike" dirty="0">
                          <a:solidFill>
                            <a:srgbClr val="000000"/>
                          </a:solidFill>
                          <a:effectLst/>
                          <a:latin typeface="Calibri" panose="020F0502020204030204" pitchFamily="34" charset="0"/>
                        </a:rPr>
                        <a:t>Creative Industries</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76.7%</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80.4%</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78.3%</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67.6%</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72.2%</a:t>
                      </a:r>
                    </a:p>
                  </a:txBody>
                  <a:tcPr marL="72000" marR="72000" marT="6350" marB="0" anchor="b">
                    <a:lnL>
                      <a:noFill/>
                    </a:lnL>
                    <a:lnR>
                      <a:noFill/>
                    </a:lnR>
                    <a:lnT>
                      <a:noFill/>
                    </a:lnT>
                    <a:lnB>
                      <a:noFill/>
                    </a:lnB>
                  </a:tcPr>
                </a:tc>
                <a:tc>
                  <a:txBody>
                    <a:bodyPr/>
                    <a:lstStyle/>
                    <a:p>
                      <a:pPr algn="r" fontAlgn="b"/>
                      <a:r>
                        <a:rPr lang="en-NZ" sz="1100" b="0" i="0" u="none" strike="noStrike" dirty="0">
                          <a:solidFill>
                            <a:srgbClr val="000000"/>
                          </a:solidFill>
                          <a:effectLst/>
                          <a:latin typeface="Calibri" panose="020F0502020204030204" pitchFamily="34" charset="0"/>
                        </a:rPr>
                        <a:t>4.6%</a:t>
                      </a:r>
                    </a:p>
                  </a:txBody>
                  <a:tcPr marL="72000" marR="72000" marT="6350" marB="0" anchor="b">
                    <a:lnL>
                      <a:noFill/>
                    </a:lnL>
                    <a:lnR>
                      <a:noFill/>
                    </a:lnR>
                    <a:lnT>
                      <a:noFill/>
                    </a:lnT>
                    <a:lnB>
                      <a:noFill/>
                    </a:lnB>
                  </a:tcPr>
                </a:tc>
                <a:tc>
                  <a:txBody>
                    <a:bodyPr/>
                    <a:lstStyle/>
                    <a:p>
                      <a:pPr algn="r" fontAlgn="b"/>
                      <a:r>
                        <a:rPr lang="en-NZ" sz="1100" b="0" i="0" u="none" strike="noStrike">
                          <a:solidFill>
                            <a:srgbClr val="FF0000"/>
                          </a:solidFill>
                          <a:effectLst/>
                          <a:latin typeface="Calibri" panose="020F0502020204030204" pitchFamily="34" charset="0"/>
                        </a:rPr>
                        <a:t>-4.5%</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161879754"/>
                  </a:ext>
                </a:extLst>
              </a:tr>
              <a:tr h="182880">
                <a:tc>
                  <a:txBody>
                    <a:bodyPr/>
                    <a:lstStyle/>
                    <a:p>
                      <a:pPr algn="l" fontAlgn="b"/>
                      <a:r>
                        <a:rPr lang="en-NZ" sz="1100" b="0" i="0" u="none" strike="noStrike">
                          <a:solidFill>
                            <a:srgbClr val="000000"/>
                          </a:solidFill>
                          <a:effectLst/>
                          <a:latin typeface="Calibri" panose="020F0502020204030204" pitchFamily="34" charset="0"/>
                        </a:rPr>
                        <a:t>Engineering &amp; Applied Technology</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89.9%</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85.7%</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78.1%</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75.7%</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67.2%</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dirty="0">
                          <a:solidFill>
                            <a:srgbClr val="FF0000"/>
                          </a:solidFill>
                          <a:effectLst/>
                          <a:latin typeface="Calibri" panose="020F0502020204030204" pitchFamily="34" charset="0"/>
                        </a:rPr>
                        <a:t>-8.5%</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FF0000"/>
                          </a:solidFill>
                          <a:effectLst/>
                          <a:latin typeface="Calibri" panose="020F0502020204030204" pitchFamily="34" charset="0"/>
                        </a:rPr>
                        <a:t>-22.7%</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232853270"/>
                  </a:ext>
                </a:extLst>
              </a:tr>
              <a:tr h="182880">
                <a:tc>
                  <a:txBody>
                    <a:bodyPr/>
                    <a:lstStyle/>
                    <a:p>
                      <a:pPr algn="l" fontAlgn="b"/>
                      <a:r>
                        <a:rPr lang="en-NZ" sz="1100" b="0" i="0" u="none" strike="noStrike">
                          <a:solidFill>
                            <a:srgbClr val="000000"/>
                          </a:solidFill>
                          <a:effectLst/>
                          <a:latin typeface="Calibri" panose="020F0502020204030204" pitchFamily="34" charset="0"/>
                        </a:rPr>
                        <a:t>Environmental &amp; Animal Sciences</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81.3%</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92.9%</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87.1%</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86.5%</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82.1%</a:t>
                      </a:r>
                    </a:p>
                  </a:txBody>
                  <a:tcPr marL="72000" marR="72000" marT="6350" marB="0" anchor="b">
                    <a:lnL>
                      <a:noFill/>
                    </a:lnL>
                    <a:lnR>
                      <a:noFill/>
                    </a:lnR>
                    <a:lnT>
                      <a:noFill/>
                    </a:lnT>
                    <a:lnB>
                      <a:noFill/>
                    </a:lnB>
                  </a:tcPr>
                </a:tc>
                <a:tc>
                  <a:txBody>
                    <a:bodyPr/>
                    <a:lstStyle/>
                    <a:p>
                      <a:pPr algn="r" fontAlgn="b"/>
                      <a:r>
                        <a:rPr lang="en-NZ" sz="1100" b="0" i="0" u="none" strike="noStrike">
                          <a:solidFill>
                            <a:srgbClr val="FF0000"/>
                          </a:solidFill>
                          <a:effectLst/>
                          <a:latin typeface="Calibri" panose="020F0502020204030204" pitchFamily="34" charset="0"/>
                        </a:rPr>
                        <a:t>-4.4%</a:t>
                      </a:r>
                    </a:p>
                  </a:txBody>
                  <a:tcPr marL="72000" marR="72000" marT="6350" marB="0" anchor="b">
                    <a:lnL>
                      <a:noFill/>
                    </a:lnL>
                    <a:lnR>
                      <a:noFill/>
                    </a:lnR>
                    <a:lnT>
                      <a:noFill/>
                    </a:lnT>
                    <a:lnB>
                      <a:noFill/>
                    </a:lnB>
                  </a:tcPr>
                </a:tc>
                <a:tc>
                  <a:txBody>
                    <a:bodyPr/>
                    <a:lstStyle/>
                    <a:p>
                      <a:pPr algn="r" fontAlgn="b"/>
                      <a:r>
                        <a:rPr lang="en-NZ" sz="1100" b="0" i="0" u="none" strike="noStrike" dirty="0">
                          <a:solidFill>
                            <a:srgbClr val="000000"/>
                          </a:solidFill>
                          <a:effectLst/>
                          <a:latin typeface="Calibri" panose="020F0502020204030204" pitchFamily="34" charset="0"/>
                        </a:rPr>
                        <a:t>0.8%</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373247187"/>
                  </a:ext>
                </a:extLst>
              </a:tr>
              <a:tr h="182880">
                <a:tc>
                  <a:txBody>
                    <a:bodyPr/>
                    <a:lstStyle/>
                    <a:p>
                      <a:pPr algn="l" fontAlgn="b"/>
                      <a:r>
                        <a:rPr lang="en-NZ" sz="1100" b="0" i="0" u="none" strike="noStrike">
                          <a:solidFill>
                            <a:srgbClr val="000000"/>
                          </a:solidFill>
                          <a:effectLst/>
                          <a:latin typeface="Calibri" panose="020F0502020204030204" pitchFamily="34" charset="0"/>
                        </a:rPr>
                        <a:t>Healthcare &amp; Social Practice</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84.2%</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84.3%</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91.0%</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87.7%</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89.7%</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2.0%</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dirty="0">
                          <a:solidFill>
                            <a:srgbClr val="000000"/>
                          </a:solidFill>
                          <a:effectLst/>
                          <a:latin typeface="Calibri" panose="020F0502020204030204" pitchFamily="34" charset="0"/>
                        </a:rPr>
                        <a:t>5.5%</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2736841277"/>
                  </a:ext>
                </a:extLst>
              </a:tr>
              <a:tr h="182880">
                <a:tc>
                  <a:txBody>
                    <a:bodyPr/>
                    <a:lstStyle/>
                    <a:p>
                      <a:pPr algn="l" fontAlgn="b"/>
                      <a:r>
                        <a:rPr lang="en-NZ" sz="1100" b="0" i="0" u="none" strike="noStrike">
                          <a:solidFill>
                            <a:srgbClr val="000000"/>
                          </a:solidFill>
                          <a:effectLst/>
                          <a:latin typeface="Calibri" panose="020F0502020204030204" pitchFamily="34" charset="0"/>
                        </a:rPr>
                        <a:t>Trades &amp; Services</a:t>
                      </a:r>
                    </a:p>
                  </a:txBody>
                  <a:tcPr marL="72000" marR="72000" marT="762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88.0%</a:t>
                      </a:r>
                    </a:p>
                  </a:txBody>
                  <a:tcPr marL="72000" marR="7200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84.4%</a:t>
                      </a:r>
                    </a:p>
                  </a:txBody>
                  <a:tcPr marL="72000" marR="7200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86.7%</a:t>
                      </a:r>
                    </a:p>
                  </a:txBody>
                  <a:tcPr marL="72000" marR="7200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75.8%</a:t>
                      </a:r>
                    </a:p>
                  </a:txBody>
                  <a:tcPr marL="72000" marR="7200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77.6%</a:t>
                      </a:r>
                    </a:p>
                  </a:txBody>
                  <a:tcPr marL="72000" marR="7200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1.8%</a:t>
                      </a:r>
                    </a:p>
                  </a:txBody>
                  <a:tcPr marL="72000" marR="7200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dirty="0">
                          <a:solidFill>
                            <a:srgbClr val="FF0000"/>
                          </a:solidFill>
                          <a:effectLst/>
                          <a:latin typeface="Calibri" panose="020F0502020204030204" pitchFamily="34" charset="0"/>
                        </a:rPr>
                        <a:t>-10.4%</a:t>
                      </a:r>
                    </a:p>
                  </a:txBody>
                  <a:tcPr marL="72000" marR="72000" marT="635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2814396"/>
                  </a:ext>
                </a:extLst>
              </a:tr>
            </a:tbl>
          </a:graphicData>
        </a:graphic>
      </p:graphicFrame>
    </p:spTree>
    <p:extLst>
      <p:ext uri="{BB962C8B-B14F-4D97-AF65-F5344CB8AC3E}">
        <p14:creationId xmlns:p14="http://schemas.microsoft.com/office/powerpoint/2010/main" val="3606947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9</a:t>
            </a:fld>
            <a:endParaRPr lang="en-NZ" altLang="en-US" dirty="0"/>
          </a:p>
        </p:txBody>
      </p:sp>
      <p:graphicFrame>
        <p:nvGraphicFramePr>
          <p:cNvPr id="2" name="Table 1"/>
          <p:cNvGraphicFramePr>
            <a:graphicFrameLocks noGrp="1"/>
          </p:cNvGraphicFramePr>
          <p:nvPr>
            <p:extLst>
              <p:ext uri="{D42A27DB-BD31-4B8C-83A1-F6EECF244321}">
                <p14:modId xmlns:p14="http://schemas.microsoft.com/office/powerpoint/2010/main" val="4151584690"/>
              </p:ext>
            </p:extLst>
          </p:nvPr>
        </p:nvGraphicFramePr>
        <p:xfrm>
          <a:off x="776065" y="1373847"/>
          <a:ext cx="7616088" cy="2354580"/>
        </p:xfrm>
        <a:graphic>
          <a:graphicData uri="http://schemas.openxmlformats.org/drawingml/2006/table">
            <a:tbl>
              <a:tblPr/>
              <a:tblGrid>
                <a:gridCol w="2412278">
                  <a:extLst>
                    <a:ext uri="{9D8B030D-6E8A-4147-A177-3AD203B41FA5}">
                      <a16:colId xmlns:a16="http://schemas.microsoft.com/office/drawing/2014/main" val="113600951"/>
                    </a:ext>
                  </a:extLst>
                </a:gridCol>
                <a:gridCol w="655601">
                  <a:extLst>
                    <a:ext uri="{9D8B030D-6E8A-4147-A177-3AD203B41FA5}">
                      <a16:colId xmlns:a16="http://schemas.microsoft.com/office/drawing/2014/main" val="973229981"/>
                    </a:ext>
                  </a:extLst>
                </a:gridCol>
                <a:gridCol w="655601">
                  <a:extLst>
                    <a:ext uri="{9D8B030D-6E8A-4147-A177-3AD203B41FA5}">
                      <a16:colId xmlns:a16="http://schemas.microsoft.com/office/drawing/2014/main" val="4232197877"/>
                    </a:ext>
                  </a:extLst>
                </a:gridCol>
                <a:gridCol w="655601">
                  <a:extLst>
                    <a:ext uri="{9D8B030D-6E8A-4147-A177-3AD203B41FA5}">
                      <a16:colId xmlns:a16="http://schemas.microsoft.com/office/drawing/2014/main" val="3225536943"/>
                    </a:ext>
                  </a:extLst>
                </a:gridCol>
                <a:gridCol w="655601">
                  <a:extLst>
                    <a:ext uri="{9D8B030D-6E8A-4147-A177-3AD203B41FA5}">
                      <a16:colId xmlns:a16="http://schemas.microsoft.com/office/drawing/2014/main" val="1435943892"/>
                    </a:ext>
                  </a:extLst>
                </a:gridCol>
                <a:gridCol w="655601">
                  <a:extLst>
                    <a:ext uri="{9D8B030D-6E8A-4147-A177-3AD203B41FA5}">
                      <a16:colId xmlns:a16="http://schemas.microsoft.com/office/drawing/2014/main" val="3370110484"/>
                    </a:ext>
                  </a:extLst>
                </a:gridCol>
                <a:gridCol w="914554">
                  <a:extLst>
                    <a:ext uri="{9D8B030D-6E8A-4147-A177-3AD203B41FA5}">
                      <a16:colId xmlns:a16="http://schemas.microsoft.com/office/drawing/2014/main" val="2495991078"/>
                    </a:ext>
                  </a:extLst>
                </a:gridCol>
                <a:gridCol w="1011251">
                  <a:extLst>
                    <a:ext uri="{9D8B030D-6E8A-4147-A177-3AD203B41FA5}">
                      <a16:colId xmlns:a16="http://schemas.microsoft.com/office/drawing/2014/main" val="2047040622"/>
                    </a:ext>
                  </a:extLst>
                </a:gridCol>
              </a:tblGrid>
              <a:tr h="0">
                <a:tc>
                  <a:txBody>
                    <a:bodyPr/>
                    <a:lstStyle/>
                    <a:p>
                      <a:pPr algn="l" fontAlgn="b"/>
                      <a:r>
                        <a:rPr lang="en-NZ" sz="1100" b="1" i="0" u="none" strike="noStrike" dirty="0">
                          <a:solidFill>
                            <a:srgbClr val="FFFFFF"/>
                          </a:solidFill>
                          <a:effectLst/>
                          <a:latin typeface="Calibri" panose="020F0502020204030204" pitchFamily="34" charset="0"/>
                        </a:rPr>
                        <a:t>School </a:t>
                      </a:r>
                    </a:p>
                  </a:txBody>
                  <a:tcPr marL="72000" marR="72000" marT="762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dirty="0">
                          <a:solidFill>
                            <a:srgbClr val="FFFFFF"/>
                          </a:solidFill>
                          <a:effectLst/>
                          <a:latin typeface="Calibri" panose="020F0502020204030204" pitchFamily="34" charset="0"/>
                        </a:rPr>
                        <a:t>2016</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a:solidFill>
                            <a:srgbClr val="FFFFFF"/>
                          </a:solidFill>
                          <a:effectLst/>
                          <a:latin typeface="Calibri" panose="020F0502020204030204" pitchFamily="34" charset="0"/>
                        </a:rPr>
                        <a:t>2017</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a:solidFill>
                            <a:srgbClr val="FFFFFF"/>
                          </a:solidFill>
                          <a:effectLst/>
                          <a:latin typeface="Calibri" panose="020F0502020204030204" pitchFamily="34" charset="0"/>
                        </a:rPr>
                        <a:t>2018</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dirty="0">
                          <a:solidFill>
                            <a:srgbClr val="FFFFFF"/>
                          </a:solidFill>
                          <a:effectLst/>
                          <a:latin typeface="Calibri" panose="020F0502020204030204" pitchFamily="34" charset="0"/>
                        </a:rPr>
                        <a:t>2019</a:t>
                      </a:r>
                    </a:p>
                  </a:txBody>
                  <a:tcPr marL="72000" marR="72000" marT="7620" marB="0" anchor="b">
                    <a:lnL>
                      <a:noFill/>
                    </a:lnL>
                    <a:lnR>
                      <a:noFill/>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dirty="0">
                          <a:solidFill>
                            <a:srgbClr val="FFFFFF"/>
                          </a:solidFill>
                          <a:effectLst/>
                          <a:latin typeface="Calibri" panose="020F0502020204030204" pitchFamily="34" charset="0"/>
                        </a:rPr>
                        <a:t>2020</a:t>
                      </a:r>
                    </a:p>
                  </a:txBody>
                  <a:tcPr marL="72000" marR="72000" marT="7620"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5295D2"/>
                    </a:solidFill>
                  </a:tcPr>
                </a:tc>
                <a:tc>
                  <a:txBody>
                    <a:bodyPr/>
                    <a:lstStyle/>
                    <a:p>
                      <a:pPr algn="r" fontAlgn="b"/>
                      <a:r>
                        <a:rPr lang="en-NZ" sz="1100" b="1" i="0" u="none" strike="noStrike" dirty="0" smtClean="0">
                          <a:solidFill>
                            <a:srgbClr val="FFFFFF"/>
                          </a:solidFill>
                          <a:effectLst/>
                          <a:latin typeface="Calibri" panose="020F0502020204030204" pitchFamily="34" charset="0"/>
                        </a:rPr>
                        <a:t>2019-2020 </a:t>
                      </a:r>
                      <a:r>
                        <a:rPr lang="en-NZ" sz="1100" b="1" i="0" u="none" strike="noStrike" dirty="0">
                          <a:solidFill>
                            <a:srgbClr val="FFFFFF"/>
                          </a:solidFill>
                          <a:effectLst/>
                          <a:latin typeface="Calibri" panose="020F0502020204030204" pitchFamily="34" charset="0"/>
                        </a:rPr>
                        <a:t>variance</a:t>
                      </a:r>
                    </a:p>
                  </a:txBody>
                  <a:tcPr marL="72000" marR="7200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95D2"/>
                    </a:solidFill>
                  </a:tcPr>
                </a:tc>
                <a:tc>
                  <a:txBody>
                    <a:bodyPr/>
                    <a:lstStyle/>
                    <a:p>
                      <a:pPr algn="r" fontAlgn="b"/>
                      <a:r>
                        <a:rPr lang="en-NZ" sz="1100" b="1" i="0" u="none" strike="noStrike" dirty="0" smtClean="0">
                          <a:solidFill>
                            <a:srgbClr val="FFFFFF"/>
                          </a:solidFill>
                          <a:effectLst/>
                          <a:latin typeface="Calibri" panose="020F0502020204030204" pitchFamily="34" charset="0"/>
                        </a:rPr>
                        <a:t>2016-2020 </a:t>
                      </a:r>
                      <a:r>
                        <a:rPr lang="en-NZ" sz="1100" b="1" i="0" u="none" strike="noStrike" dirty="0">
                          <a:solidFill>
                            <a:srgbClr val="FFFFFF"/>
                          </a:solidFill>
                          <a:effectLst/>
                          <a:latin typeface="Calibri" panose="020F0502020204030204" pitchFamily="34" charset="0"/>
                        </a:rPr>
                        <a:t>variance</a:t>
                      </a:r>
                    </a:p>
                  </a:txBody>
                  <a:tcPr marL="72000" marR="7200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5295D2"/>
                    </a:solidFill>
                  </a:tcPr>
                </a:tc>
                <a:extLst>
                  <a:ext uri="{0D108BD9-81ED-4DB2-BD59-A6C34878D82A}">
                    <a16:rowId xmlns:a16="http://schemas.microsoft.com/office/drawing/2014/main" val="2309506184"/>
                  </a:ext>
                </a:extLst>
              </a:tr>
              <a:tr h="182880">
                <a:tc>
                  <a:txBody>
                    <a:bodyPr/>
                    <a:lstStyle/>
                    <a:p>
                      <a:pPr algn="l" fontAlgn="b"/>
                      <a:r>
                        <a:rPr lang="en-NZ" sz="1100" b="0" i="0" u="none" strike="noStrike">
                          <a:solidFill>
                            <a:srgbClr val="000000"/>
                          </a:solidFill>
                          <a:effectLst/>
                          <a:latin typeface="Calibri" panose="020F0502020204030204" pitchFamily="34" charset="0"/>
                        </a:rPr>
                        <a:t>Applied Business</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72.9%</a:t>
                      </a:r>
                    </a:p>
                  </a:txBody>
                  <a:tcPr marL="72000" marR="72000" marT="6350" marB="0" anchor="b">
                    <a:lnL>
                      <a:noFill/>
                    </a:lnL>
                    <a:lnR>
                      <a:noFill/>
                    </a:lnR>
                    <a:lnT>
                      <a:noFill/>
                    </a:lnT>
                    <a:lnB>
                      <a:noFill/>
                    </a:lnB>
                  </a:tcPr>
                </a:tc>
                <a:tc>
                  <a:txBody>
                    <a:bodyPr/>
                    <a:lstStyle/>
                    <a:p>
                      <a:pPr algn="r" fontAlgn="b"/>
                      <a:r>
                        <a:rPr lang="en-NZ" sz="1100" b="0" i="0" u="none" strike="noStrike" dirty="0">
                          <a:solidFill>
                            <a:srgbClr val="000000"/>
                          </a:solidFill>
                          <a:effectLst/>
                          <a:latin typeface="Calibri" panose="020F0502020204030204" pitchFamily="34" charset="0"/>
                        </a:rPr>
                        <a:t>76.1%</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73.3%</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76.0%</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70.0%</a:t>
                      </a:r>
                    </a:p>
                  </a:txBody>
                  <a:tcPr marL="72000" marR="72000" marT="6350" marB="0" anchor="b">
                    <a:lnL>
                      <a:noFill/>
                    </a:lnL>
                    <a:lnR>
                      <a:noFill/>
                    </a:lnR>
                    <a:lnT>
                      <a:noFill/>
                    </a:lnT>
                    <a:lnB>
                      <a:noFill/>
                    </a:lnB>
                  </a:tcPr>
                </a:tc>
                <a:tc>
                  <a:txBody>
                    <a:bodyPr/>
                    <a:lstStyle/>
                    <a:p>
                      <a:pPr algn="r" fontAlgn="b"/>
                      <a:r>
                        <a:rPr lang="en-NZ" sz="1100" b="0" i="0" u="none" strike="noStrike">
                          <a:solidFill>
                            <a:srgbClr val="FF0000"/>
                          </a:solidFill>
                          <a:effectLst/>
                          <a:latin typeface="Calibri" panose="020F0502020204030204" pitchFamily="34" charset="0"/>
                        </a:rPr>
                        <a:t>-6.0%</a:t>
                      </a:r>
                    </a:p>
                  </a:txBody>
                  <a:tcPr marL="72000" marR="72000" marT="6350" marB="0" anchor="b">
                    <a:lnL>
                      <a:noFill/>
                    </a:lnL>
                    <a:lnR>
                      <a:noFill/>
                    </a:lnR>
                    <a:lnT w="12700" cap="flat" cmpd="sng" algn="ctr">
                      <a:noFill/>
                      <a:prstDash val="solid"/>
                      <a:round/>
                      <a:headEnd type="none" w="med" len="med"/>
                      <a:tailEnd type="none" w="med" len="med"/>
                    </a:lnT>
                    <a:lnB>
                      <a:noFill/>
                    </a:lnB>
                  </a:tcPr>
                </a:tc>
                <a:tc>
                  <a:txBody>
                    <a:bodyPr/>
                    <a:lstStyle/>
                    <a:p>
                      <a:pPr algn="r" fontAlgn="b"/>
                      <a:r>
                        <a:rPr lang="en-NZ" sz="1100" b="0" i="0" u="none" strike="noStrike">
                          <a:solidFill>
                            <a:srgbClr val="FF0000"/>
                          </a:solidFill>
                          <a:effectLst/>
                          <a:latin typeface="Calibri" panose="020F0502020204030204" pitchFamily="34" charset="0"/>
                        </a:rPr>
                        <a:t>-2.9%</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673897133"/>
                  </a:ext>
                </a:extLst>
              </a:tr>
              <a:tr h="182880">
                <a:tc>
                  <a:txBody>
                    <a:bodyPr/>
                    <a:lstStyle/>
                    <a:p>
                      <a:pPr algn="l" fontAlgn="b"/>
                      <a:r>
                        <a:rPr lang="en-NZ" sz="1100" b="0" i="0" u="none" strike="noStrike">
                          <a:solidFill>
                            <a:srgbClr val="000000"/>
                          </a:solidFill>
                          <a:effectLst/>
                          <a:latin typeface="Calibri" panose="020F0502020204030204" pitchFamily="34" charset="0"/>
                        </a:rPr>
                        <a:t>Architecture</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74.6%</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66.7%</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dirty="0">
                          <a:solidFill>
                            <a:srgbClr val="000000"/>
                          </a:solidFill>
                          <a:effectLst/>
                          <a:latin typeface="Calibri" panose="020F0502020204030204" pitchFamily="34" charset="0"/>
                        </a:rPr>
                        <a:t>66.7%</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73.8%</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73.3%</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FF0000"/>
                          </a:solidFill>
                          <a:effectLst/>
                          <a:latin typeface="Calibri" panose="020F0502020204030204" pitchFamily="34" charset="0"/>
                        </a:rPr>
                        <a:t>-0.5%</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FF0000"/>
                          </a:solidFill>
                          <a:effectLst/>
                          <a:latin typeface="Calibri" panose="020F0502020204030204" pitchFamily="34" charset="0"/>
                        </a:rPr>
                        <a:t>-1.3%</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650708462"/>
                  </a:ext>
                </a:extLst>
              </a:tr>
              <a:tr h="182880">
                <a:tc>
                  <a:txBody>
                    <a:bodyPr/>
                    <a:lstStyle/>
                    <a:p>
                      <a:pPr algn="l" fontAlgn="b"/>
                      <a:r>
                        <a:rPr lang="en-NZ" sz="1100" b="0" i="0" u="none" strike="noStrike">
                          <a:solidFill>
                            <a:srgbClr val="000000"/>
                          </a:solidFill>
                          <a:effectLst/>
                          <a:latin typeface="Calibri" panose="020F0502020204030204" pitchFamily="34" charset="0"/>
                        </a:rPr>
                        <a:t>Bridgepoint</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41.4%</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47.7%</a:t>
                      </a:r>
                    </a:p>
                  </a:txBody>
                  <a:tcPr marL="72000" marR="72000" marT="6350" marB="0" anchor="b">
                    <a:lnL>
                      <a:noFill/>
                    </a:lnL>
                    <a:lnR>
                      <a:noFill/>
                    </a:lnR>
                    <a:lnT>
                      <a:noFill/>
                    </a:lnT>
                    <a:lnB>
                      <a:noFill/>
                    </a:lnB>
                  </a:tcPr>
                </a:tc>
                <a:tc>
                  <a:txBody>
                    <a:bodyPr/>
                    <a:lstStyle/>
                    <a:p>
                      <a:pPr algn="r" fontAlgn="b"/>
                      <a:r>
                        <a:rPr lang="en-NZ" sz="1100" b="0" i="0" u="none" strike="noStrike" dirty="0">
                          <a:solidFill>
                            <a:srgbClr val="000000"/>
                          </a:solidFill>
                          <a:effectLst/>
                          <a:latin typeface="Calibri" panose="020F0502020204030204" pitchFamily="34" charset="0"/>
                        </a:rPr>
                        <a:t>42.4%</a:t>
                      </a:r>
                    </a:p>
                  </a:txBody>
                  <a:tcPr marL="72000" marR="72000" marT="6350" marB="0" anchor="b">
                    <a:lnL>
                      <a:noFill/>
                    </a:lnL>
                    <a:lnR>
                      <a:noFill/>
                    </a:lnR>
                    <a:lnT>
                      <a:noFill/>
                    </a:lnT>
                    <a:lnB>
                      <a:noFill/>
                    </a:lnB>
                  </a:tcPr>
                </a:tc>
                <a:tc>
                  <a:txBody>
                    <a:bodyPr/>
                    <a:lstStyle/>
                    <a:p>
                      <a:pPr algn="r" fontAlgn="b"/>
                      <a:r>
                        <a:rPr lang="en-NZ" sz="1100" b="0" i="0" u="none" strike="noStrike" dirty="0">
                          <a:solidFill>
                            <a:srgbClr val="000000"/>
                          </a:solidFill>
                          <a:effectLst/>
                          <a:latin typeface="Calibri" panose="020F0502020204030204" pitchFamily="34" charset="0"/>
                        </a:rPr>
                        <a:t>39.2%</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46.2%</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7.0%</a:t>
                      </a:r>
                    </a:p>
                  </a:txBody>
                  <a:tcPr marL="72000" marR="72000" marT="6350" marB="0" anchor="b">
                    <a:lnL>
                      <a:noFill/>
                    </a:lnL>
                    <a:lnR>
                      <a:noFill/>
                    </a:lnR>
                    <a:lnT>
                      <a:noFill/>
                    </a:lnT>
                    <a:lnB>
                      <a:noFill/>
                    </a:lnB>
                  </a:tcPr>
                </a:tc>
                <a:tc>
                  <a:txBody>
                    <a:bodyPr/>
                    <a:lstStyle/>
                    <a:p>
                      <a:pPr algn="r" fontAlgn="b"/>
                      <a:r>
                        <a:rPr lang="en-NZ" sz="1100" b="0" i="0" u="none" strike="noStrike" dirty="0">
                          <a:solidFill>
                            <a:srgbClr val="000000"/>
                          </a:solidFill>
                          <a:effectLst/>
                          <a:latin typeface="Calibri" panose="020F0502020204030204" pitchFamily="34" charset="0"/>
                        </a:rPr>
                        <a:t>4.8%</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914024060"/>
                  </a:ext>
                </a:extLst>
              </a:tr>
              <a:tr h="182880">
                <a:tc>
                  <a:txBody>
                    <a:bodyPr/>
                    <a:lstStyle/>
                    <a:p>
                      <a:pPr algn="l" fontAlgn="b"/>
                      <a:r>
                        <a:rPr lang="en-NZ" sz="1100" b="0" i="0" u="none" strike="noStrike">
                          <a:solidFill>
                            <a:srgbClr val="000000"/>
                          </a:solidFill>
                          <a:effectLst/>
                          <a:latin typeface="Calibri" panose="020F0502020204030204" pitchFamily="34" charset="0"/>
                        </a:rPr>
                        <a:t>Building Construction</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91.3%</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89.1%</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74.6%</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dirty="0">
                          <a:solidFill>
                            <a:srgbClr val="000000"/>
                          </a:solidFill>
                          <a:effectLst/>
                          <a:latin typeface="Calibri" panose="020F0502020204030204" pitchFamily="34" charset="0"/>
                        </a:rPr>
                        <a:t>78.7%</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71.1%</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FF0000"/>
                          </a:solidFill>
                          <a:effectLst/>
                          <a:latin typeface="Calibri" panose="020F0502020204030204" pitchFamily="34" charset="0"/>
                        </a:rPr>
                        <a:t>-7.6%</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FF0000"/>
                          </a:solidFill>
                          <a:effectLst/>
                          <a:latin typeface="Calibri" panose="020F0502020204030204" pitchFamily="34" charset="0"/>
                        </a:rPr>
                        <a:t>-20.2%</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252195225"/>
                  </a:ext>
                </a:extLst>
              </a:tr>
              <a:tr h="182880">
                <a:tc>
                  <a:txBody>
                    <a:bodyPr/>
                    <a:lstStyle/>
                    <a:p>
                      <a:pPr algn="l" fontAlgn="b"/>
                      <a:r>
                        <a:rPr lang="en-NZ" sz="1100" b="0" i="0" u="none" strike="noStrike" dirty="0">
                          <a:solidFill>
                            <a:srgbClr val="000000"/>
                          </a:solidFill>
                          <a:effectLst/>
                          <a:latin typeface="Calibri" panose="020F0502020204030204" pitchFamily="34" charset="0"/>
                        </a:rPr>
                        <a:t>Community Studies</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79.8%</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76.4%</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80.6%</a:t>
                      </a:r>
                    </a:p>
                  </a:txBody>
                  <a:tcPr marL="72000" marR="72000" marT="6350" marB="0" anchor="b">
                    <a:lnL>
                      <a:noFill/>
                    </a:lnL>
                    <a:lnR>
                      <a:noFill/>
                    </a:lnR>
                    <a:lnT>
                      <a:noFill/>
                    </a:lnT>
                    <a:lnB>
                      <a:noFill/>
                    </a:lnB>
                  </a:tcPr>
                </a:tc>
                <a:tc>
                  <a:txBody>
                    <a:bodyPr/>
                    <a:lstStyle/>
                    <a:p>
                      <a:pPr algn="r" fontAlgn="b"/>
                      <a:r>
                        <a:rPr lang="en-NZ" sz="1100" b="0" i="0" u="none" strike="noStrike" dirty="0">
                          <a:solidFill>
                            <a:srgbClr val="000000"/>
                          </a:solidFill>
                          <a:effectLst/>
                          <a:latin typeface="Calibri" panose="020F0502020204030204" pitchFamily="34" charset="0"/>
                        </a:rPr>
                        <a:t>91.4%</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60.4%</a:t>
                      </a:r>
                    </a:p>
                  </a:txBody>
                  <a:tcPr marL="72000" marR="72000" marT="6350" marB="0" anchor="b">
                    <a:lnL>
                      <a:noFill/>
                    </a:lnL>
                    <a:lnR>
                      <a:noFill/>
                    </a:lnR>
                    <a:lnT>
                      <a:noFill/>
                    </a:lnT>
                    <a:lnB>
                      <a:noFill/>
                    </a:lnB>
                  </a:tcPr>
                </a:tc>
                <a:tc>
                  <a:txBody>
                    <a:bodyPr/>
                    <a:lstStyle/>
                    <a:p>
                      <a:pPr algn="r" fontAlgn="b"/>
                      <a:r>
                        <a:rPr lang="en-NZ" sz="1100" b="0" i="0" u="none" strike="noStrike">
                          <a:solidFill>
                            <a:srgbClr val="FF0000"/>
                          </a:solidFill>
                          <a:effectLst/>
                          <a:latin typeface="Calibri" panose="020F0502020204030204" pitchFamily="34" charset="0"/>
                        </a:rPr>
                        <a:t>-31.0%</a:t>
                      </a:r>
                    </a:p>
                  </a:txBody>
                  <a:tcPr marL="72000" marR="72000" marT="6350" marB="0" anchor="b">
                    <a:lnL>
                      <a:noFill/>
                    </a:lnL>
                    <a:lnR>
                      <a:noFill/>
                    </a:lnR>
                    <a:lnT>
                      <a:noFill/>
                    </a:lnT>
                    <a:lnB>
                      <a:noFill/>
                    </a:lnB>
                  </a:tcPr>
                </a:tc>
                <a:tc>
                  <a:txBody>
                    <a:bodyPr/>
                    <a:lstStyle/>
                    <a:p>
                      <a:pPr algn="r" fontAlgn="b"/>
                      <a:r>
                        <a:rPr lang="en-NZ" sz="1100" b="0" i="0" u="none" strike="noStrike">
                          <a:solidFill>
                            <a:srgbClr val="FF0000"/>
                          </a:solidFill>
                          <a:effectLst/>
                          <a:latin typeface="Calibri" panose="020F0502020204030204" pitchFamily="34" charset="0"/>
                        </a:rPr>
                        <a:t>-19.4%</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109186150"/>
                  </a:ext>
                </a:extLst>
              </a:tr>
              <a:tr h="182880">
                <a:tc>
                  <a:txBody>
                    <a:bodyPr/>
                    <a:lstStyle/>
                    <a:p>
                      <a:pPr algn="l" fontAlgn="b"/>
                      <a:r>
                        <a:rPr lang="en-NZ" sz="1100" b="0" i="0" u="none" strike="noStrike">
                          <a:solidFill>
                            <a:srgbClr val="000000"/>
                          </a:solidFill>
                          <a:effectLst/>
                          <a:latin typeface="Calibri" panose="020F0502020204030204" pitchFamily="34" charset="0"/>
                        </a:rPr>
                        <a:t>Computing &amp; Information Technology</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61.9%</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62.1%</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54.5%</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dirty="0">
                          <a:solidFill>
                            <a:srgbClr val="000000"/>
                          </a:solidFill>
                          <a:effectLst/>
                          <a:latin typeface="Calibri" panose="020F0502020204030204" pitchFamily="34" charset="0"/>
                        </a:rPr>
                        <a:t>52.3%</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dirty="0">
                          <a:solidFill>
                            <a:srgbClr val="000000"/>
                          </a:solidFill>
                          <a:effectLst/>
                          <a:latin typeface="Calibri" panose="020F0502020204030204" pitchFamily="34" charset="0"/>
                        </a:rPr>
                        <a:t>50.0%</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FF0000"/>
                          </a:solidFill>
                          <a:effectLst/>
                          <a:latin typeface="Calibri" panose="020F0502020204030204" pitchFamily="34" charset="0"/>
                        </a:rPr>
                        <a:t>-2.3%</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FF0000"/>
                          </a:solidFill>
                          <a:effectLst/>
                          <a:latin typeface="Calibri" panose="020F0502020204030204" pitchFamily="34" charset="0"/>
                        </a:rPr>
                        <a:t>-11.9%</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2708718229"/>
                  </a:ext>
                </a:extLst>
              </a:tr>
              <a:tr h="182880">
                <a:tc>
                  <a:txBody>
                    <a:bodyPr/>
                    <a:lstStyle/>
                    <a:p>
                      <a:pPr algn="l" fontAlgn="b"/>
                      <a:r>
                        <a:rPr lang="en-NZ" sz="1100" b="0" i="0" u="none" strike="noStrike">
                          <a:solidFill>
                            <a:srgbClr val="000000"/>
                          </a:solidFill>
                          <a:effectLst/>
                          <a:latin typeface="Calibri" panose="020F0502020204030204" pitchFamily="34" charset="0"/>
                        </a:rPr>
                        <a:t>Creative Industries</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69.9%</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66.2%</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62.3%</a:t>
                      </a:r>
                    </a:p>
                  </a:txBody>
                  <a:tcPr marL="72000" marR="72000" marT="6350" marB="0" anchor="b">
                    <a:lnL>
                      <a:noFill/>
                    </a:lnL>
                    <a:lnR>
                      <a:noFill/>
                    </a:lnR>
                    <a:lnT>
                      <a:noFill/>
                    </a:lnT>
                    <a:lnB>
                      <a:noFill/>
                    </a:lnB>
                  </a:tcPr>
                </a:tc>
                <a:tc>
                  <a:txBody>
                    <a:bodyPr/>
                    <a:lstStyle/>
                    <a:p>
                      <a:pPr algn="r" fontAlgn="b"/>
                      <a:r>
                        <a:rPr lang="en-NZ" sz="1100" b="0" i="0" u="none" strike="noStrike" dirty="0">
                          <a:solidFill>
                            <a:srgbClr val="000000"/>
                          </a:solidFill>
                          <a:effectLst/>
                          <a:latin typeface="Calibri" panose="020F0502020204030204" pitchFamily="34" charset="0"/>
                        </a:rPr>
                        <a:t>57.1%</a:t>
                      </a:r>
                    </a:p>
                  </a:txBody>
                  <a:tcPr marL="72000" marR="72000" marT="6350" marB="0" anchor="b">
                    <a:lnL>
                      <a:noFill/>
                    </a:lnL>
                    <a:lnR>
                      <a:noFill/>
                    </a:lnR>
                    <a:lnT>
                      <a:noFill/>
                    </a:lnT>
                    <a:lnB>
                      <a:noFill/>
                    </a:lnB>
                  </a:tcPr>
                </a:tc>
                <a:tc>
                  <a:txBody>
                    <a:bodyPr/>
                    <a:lstStyle/>
                    <a:p>
                      <a:pPr algn="r" fontAlgn="b"/>
                      <a:r>
                        <a:rPr lang="en-NZ" sz="1100" b="0" i="0" u="none" strike="noStrike" dirty="0">
                          <a:solidFill>
                            <a:srgbClr val="000000"/>
                          </a:solidFill>
                          <a:effectLst/>
                          <a:latin typeface="Calibri" panose="020F0502020204030204" pitchFamily="34" charset="0"/>
                        </a:rPr>
                        <a:t>61.1%</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4.0%</a:t>
                      </a:r>
                    </a:p>
                  </a:txBody>
                  <a:tcPr marL="72000" marR="72000" marT="6350" marB="0" anchor="b">
                    <a:lnL>
                      <a:noFill/>
                    </a:lnL>
                    <a:lnR>
                      <a:noFill/>
                    </a:lnR>
                    <a:lnT>
                      <a:noFill/>
                    </a:lnT>
                    <a:lnB>
                      <a:noFill/>
                    </a:lnB>
                  </a:tcPr>
                </a:tc>
                <a:tc>
                  <a:txBody>
                    <a:bodyPr/>
                    <a:lstStyle/>
                    <a:p>
                      <a:pPr algn="r" fontAlgn="b"/>
                      <a:r>
                        <a:rPr lang="en-NZ" sz="1100" b="0" i="0" u="none" strike="noStrike">
                          <a:solidFill>
                            <a:srgbClr val="FF0000"/>
                          </a:solidFill>
                          <a:effectLst/>
                          <a:latin typeface="Calibri" panose="020F0502020204030204" pitchFamily="34" charset="0"/>
                        </a:rPr>
                        <a:t>-8.8%</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729944174"/>
                  </a:ext>
                </a:extLst>
              </a:tr>
              <a:tr h="182880">
                <a:tc>
                  <a:txBody>
                    <a:bodyPr/>
                    <a:lstStyle/>
                    <a:p>
                      <a:pPr algn="l" fontAlgn="b"/>
                      <a:r>
                        <a:rPr lang="en-NZ" sz="1100" b="0" i="0" u="none" strike="noStrike">
                          <a:solidFill>
                            <a:srgbClr val="000000"/>
                          </a:solidFill>
                          <a:effectLst/>
                          <a:latin typeface="Calibri" panose="020F0502020204030204" pitchFamily="34" charset="0"/>
                        </a:rPr>
                        <a:t>Engineering &amp; Applied Technology</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74.2%</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75.9%</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78.2%</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dirty="0">
                          <a:solidFill>
                            <a:srgbClr val="000000"/>
                          </a:solidFill>
                          <a:effectLst/>
                          <a:latin typeface="Calibri" panose="020F0502020204030204" pitchFamily="34" charset="0"/>
                        </a:rPr>
                        <a:t>77.5%</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dirty="0">
                          <a:solidFill>
                            <a:srgbClr val="000000"/>
                          </a:solidFill>
                          <a:effectLst/>
                          <a:latin typeface="Calibri" panose="020F0502020204030204" pitchFamily="34" charset="0"/>
                        </a:rPr>
                        <a:t>66.2%</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FF0000"/>
                          </a:solidFill>
                          <a:effectLst/>
                          <a:latin typeface="Calibri" panose="020F0502020204030204" pitchFamily="34" charset="0"/>
                        </a:rPr>
                        <a:t>-11.3%</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FF0000"/>
                          </a:solidFill>
                          <a:effectLst/>
                          <a:latin typeface="Calibri" panose="020F0502020204030204" pitchFamily="34" charset="0"/>
                        </a:rPr>
                        <a:t>-8.0%</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3761066063"/>
                  </a:ext>
                </a:extLst>
              </a:tr>
              <a:tr h="182880">
                <a:tc>
                  <a:txBody>
                    <a:bodyPr/>
                    <a:lstStyle/>
                    <a:p>
                      <a:pPr algn="l" fontAlgn="b"/>
                      <a:r>
                        <a:rPr lang="en-NZ" sz="1100" b="0" i="0" u="none" strike="noStrike">
                          <a:solidFill>
                            <a:srgbClr val="000000"/>
                          </a:solidFill>
                          <a:effectLst/>
                          <a:latin typeface="Calibri" panose="020F0502020204030204" pitchFamily="34" charset="0"/>
                        </a:rPr>
                        <a:t>Environmental &amp; Animal Sciences</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77.1%</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77.0%</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71.6%</a:t>
                      </a:r>
                    </a:p>
                  </a:txBody>
                  <a:tcPr marL="72000" marR="72000" marT="6350" marB="0" anchor="b">
                    <a:lnL>
                      <a:noFill/>
                    </a:lnL>
                    <a:lnR>
                      <a:noFill/>
                    </a:lnR>
                    <a:lnT>
                      <a:noFill/>
                    </a:lnT>
                    <a:lnB>
                      <a:noFill/>
                    </a:lnB>
                  </a:tcPr>
                </a:tc>
                <a:tc>
                  <a:txBody>
                    <a:bodyPr/>
                    <a:lstStyle/>
                    <a:p>
                      <a:pPr algn="r" fontAlgn="b"/>
                      <a:r>
                        <a:rPr lang="en-NZ" sz="1100" b="0" i="0" u="none" strike="noStrike">
                          <a:solidFill>
                            <a:srgbClr val="000000"/>
                          </a:solidFill>
                          <a:effectLst/>
                          <a:latin typeface="Calibri" panose="020F0502020204030204" pitchFamily="34" charset="0"/>
                        </a:rPr>
                        <a:t>78.8%</a:t>
                      </a:r>
                    </a:p>
                  </a:txBody>
                  <a:tcPr marL="72000" marR="72000" marT="6350" marB="0" anchor="b">
                    <a:lnL>
                      <a:noFill/>
                    </a:lnL>
                    <a:lnR>
                      <a:noFill/>
                    </a:lnR>
                    <a:lnT>
                      <a:noFill/>
                    </a:lnT>
                    <a:lnB>
                      <a:noFill/>
                    </a:lnB>
                  </a:tcPr>
                </a:tc>
                <a:tc>
                  <a:txBody>
                    <a:bodyPr/>
                    <a:lstStyle/>
                    <a:p>
                      <a:pPr algn="r" fontAlgn="b"/>
                      <a:r>
                        <a:rPr lang="en-NZ" sz="1100" b="0" i="0" u="none" strike="noStrike" dirty="0">
                          <a:solidFill>
                            <a:srgbClr val="000000"/>
                          </a:solidFill>
                          <a:effectLst/>
                          <a:latin typeface="Calibri" panose="020F0502020204030204" pitchFamily="34" charset="0"/>
                        </a:rPr>
                        <a:t>67.9%</a:t>
                      </a:r>
                    </a:p>
                  </a:txBody>
                  <a:tcPr marL="72000" marR="72000" marT="6350" marB="0" anchor="b">
                    <a:lnL>
                      <a:noFill/>
                    </a:lnL>
                    <a:lnR>
                      <a:noFill/>
                    </a:lnR>
                    <a:lnT>
                      <a:noFill/>
                    </a:lnT>
                    <a:lnB>
                      <a:noFill/>
                    </a:lnB>
                  </a:tcPr>
                </a:tc>
                <a:tc>
                  <a:txBody>
                    <a:bodyPr/>
                    <a:lstStyle/>
                    <a:p>
                      <a:pPr algn="r" fontAlgn="b"/>
                      <a:r>
                        <a:rPr lang="en-NZ" sz="1100" b="0" i="0" u="none" strike="noStrike">
                          <a:solidFill>
                            <a:srgbClr val="FF0000"/>
                          </a:solidFill>
                          <a:effectLst/>
                          <a:latin typeface="Calibri" panose="020F0502020204030204" pitchFamily="34" charset="0"/>
                        </a:rPr>
                        <a:t>-10.9%</a:t>
                      </a:r>
                    </a:p>
                  </a:txBody>
                  <a:tcPr marL="72000" marR="72000" marT="6350" marB="0" anchor="b">
                    <a:lnL>
                      <a:noFill/>
                    </a:lnL>
                    <a:lnR>
                      <a:noFill/>
                    </a:lnR>
                    <a:lnT>
                      <a:noFill/>
                    </a:lnT>
                    <a:lnB>
                      <a:noFill/>
                    </a:lnB>
                  </a:tcPr>
                </a:tc>
                <a:tc>
                  <a:txBody>
                    <a:bodyPr/>
                    <a:lstStyle/>
                    <a:p>
                      <a:pPr algn="r" fontAlgn="b"/>
                      <a:r>
                        <a:rPr lang="en-NZ" sz="1100" b="0" i="0" u="none" strike="noStrike">
                          <a:solidFill>
                            <a:srgbClr val="FF0000"/>
                          </a:solidFill>
                          <a:effectLst/>
                          <a:latin typeface="Calibri" panose="020F0502020204030204" pitchFamily="34" charset="0"/>
                        </a:rPr>
                        <a:t>-9.2%</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475405725"/>
                  </a:ext>
                </a:extLst>
              </a:tr>
              <a:tr h="182880">
                <a:tc>
                  <a:txBody>
                    <a:bodyPr/>
                    <a:lstStyle/>
                    <a:p>
                      <a:pPr algn="l" fontAlgn="b"/>
                      <a:r>
                        <a:rPr lang="en-NZ" sz="1100" b="0" i="0" u="none" strike="noStrike">
                          <a:solidFill>
                            <a:srgbClr val="000000"/>
                          </a:solidFill>
                          <a:effectLst/>
                          <a:latin typeface="Calibri" panose="020F0502020204030204" pitchFamily="34" charset="0"/>
                        </a:rPr>
                        <a:t>Healthcare &amp; Social Practice</a:t>
                      </a:r>
                    </a:p>
                  </a:txBody>
                  <a:tcPr marL="72000" marR="72000" marT="762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75.7%</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80.9%</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90.2%</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88.1%</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dirty="0">
                          <a:solidFill>
                            <a:srgbClr val="000000"/>
                          </a:solidFill>
                          <a:effectLst/>
                          <a:latin typeface="Calibri" panose="020F0502020204030204" pitchFamily="34" charset="0"/>
                        </a:rPr>
                        <a:t>88.2%</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0.1%</a:t>
                      </a:r>
                    </a:p>
                  </a:txBody>
                  <a:tcPr marL="72000" marR="72000" marT="6350" marB="0" anchor="b">
                    <a:lnL>
                      <a:noFill/>
                    </a:lnL>
                    <a:lnR>
                      <a:noFill/>
                    </a:lnR>
                    <a:lnT>
                      <a:noFill/>
                    </a:lnT>
                    <a:lnB>
                      <a:noFill/>
                    </a:lnB>
                    <a:solidFill>
                      <a:srgbClr val="DDEBF7"/>
                    </a:solidFill>
                  </a:tcPr>
                </a:tc>
                <a:tc>
                  <a:txBody>
                    <a:bodyPr/>
                    <a:lstStyle/>
                    <a:p>
                      <a:pPr algn="r" fontAlgn="b"/>
                      <a:r>
                        <a:rPr lang="en-NZ" sz="1100" b="0" i="0" u="none" strike="noStrike">
                          <a:solidFill>
                            <a:srgbClr val="000000"/>
                          </a:solidFill>
                          <a:effectLst/>
                          <a:latin typeface="Calibri" panose="020F0502020204030204" pitchFamily="34" charset="0"/>
                        </a:rPr>
                        <a:t>12.5%</a:t>
                      </a:r>
                    </a:p>
                  </a:txBody>
                  <a:tcPr marL="72000" marR="72000" marT="635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4040731050"/>
                  </a:ext>
                </a:extLst>
              </a:tr>
              <a:tr h="182880">
                <a:tc>
                  <a:txBody>
                    <a:bodyPr/>
                    <a:lstStyle/>
                    <a:p>
                      <a:pPr algn="l" fontAlgn="b"/>
                      <a:r>
                        <a:rPr lang="en-NZ" sz="1100" b="0" i="0" u="none" strike="noStrike">
                          <a:solidFill>
                            <a:srgbClr val="000000"/>
                          </a:solidFill>
                          <a:effectLst/>
                          <a:latin typeface="Calibri" panose="020F0502020204030204" pitchFamily="34" charset="0"/>
                        </a:rPr>
                        <a:t>Trades &amp; Services</a:t>
                      </a:r>
                    </a:p>
                  </a:txBody>
                  <a:tcPr marL="72000" marR="72000" marT="762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78.1%</a:t>
                      </a:r>
                    </a:p>
                  </a:txBody>
                  <a:tcPr marL="72000" marR="7200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70.1%</a:t>
                      </a:r>
                    </a:p>
                  </a:txBody>
                  <a:tcPr marL="72000" marR="7200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82.1%</a:t>
                      </a:r>
                    </a:p>
                  </a:txBody>
                  <a:tcPr marL="72000" marR="7200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71.1%</a:t>
                      </a:r>
                    </a:p>
                  </a:txBody>
                  <a:tcPr marL="72000" marR="7200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67.3%</a:t>
                      </a:r>
                    </a:p>
                  </a:txBody>
                  <a:tcPr marL="72000" marR="7200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a:solidFill>
                            <a:srgbClr val="FF0000"/>
                          </a:solidFill>
                          <a:effectLst/>
                          <a:latin typeface="Calibri" panose="020F0502020204030204" pitchFamily="34" charset="0"/>
                        </a:rPr>
                        <a:t>-3.8%</a:t>
                      </a:r>
                    </a:p>
                  </a:txBody>
                  <a:tcPr marL="72000" marR="7200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NZ" sz="1100" b="0" i="0" u="none" strike="noStrike" dirty="0">
                          <a:solidFill>
                            <a:srgbClr val="FF0000"/>
                          </a:solidFill>
                          <a:effectLst/>
                          <a:latin typeface="Calibri" panose="020F0502020204030204" pitchFamily="34" charset="0"/>
                        </a:rPr>
                        <a:t>-10.8%</a:t>
                      </a:r>
                    </a:p>
                  </a:txBody>
                  <a:tcPr marL="72000" marR="72000" marT="635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2075129"/>
                  </a:ext>
                </a:extLst>
              </a:tr>
            </a:tbl>
          </a:graphicData>
        </a:graphic>
      </p:graphicFrame>
      <p:sp>
        <p:nvSpPr>
          <p:cNvPr id="13" name="TextBox 12"/>
          <p:cNvSpPr txBox="1"/>
          <p:nvPr/>
        </p:nvSpPr>
        <p:spPr>
          <a:xfrm>
            <a:off x="3644411" y="954448"/>
            <a:ext cx="1773164" cy="369332"/>
          </a:xfrm>
          <a:prstGeom prst="rect">
            <a:avLst/>
          </a:prstGeom>
          <a:noFill/>
        </p:spPr>
        <p:txBody>
          <a:bodyPr wrap="square" rtlCol="0">
            <a:spAutoFit/>
          </a:bodyPr>
          <a:lstStyle/>
          <a:p>
            <a:r>
              <a:rPr lang="en-NZ" dirty="0" smtClean="0"/>
              <a:t>% Employed</a:t>
            </a:r>
            <a:endParaRPr lang="en-NZ" dirty="0"/>
          </a:p>
        </p:txBody>
      </p:sp>
      <p:sp>
        <p:nvSpPr>
          <p:cNvPr id="9" name="Content Placeholder 1"/>
          <p:cNvSpPr txBox="1">
            <a:spLocks/>
          </p:cNvSpPr>
          <p:nvPr/>
        </p:nvSpPr>
        <p:spPr bwMode="auto">
          <a:xfrm>
            <a:off x="776065" y="3964621"/>
            <a:ext cx="7655416" cy="235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ct val="20000"/>
              </a:spcBef>
              <a:spcAft>
                <a:spcPts val="300"/>
              </a:spcAft>
              <a:buFont typeface="Arial" panose="020B0604020202020204" pitchFamily="34" charset="0"/>
              <a:buNone/>
              <a:defRPr sz="2000" kern="1200">
                <a:solidFill>
                  <a:srgbClr val="404040"/>
                </a:solidFill>
                <a:latin typeface="Verdana" pitchFamily="34" charset="0"/>
                <a:ea typeface="Verdana" pitchFamily="34" charset="0"/>
                <a:cs typeface="Verdana" pitchFamily="34" charset="0"/>
              </a:defRPr>
            </a:lvl1pPr>
            <a:lvl2pPr marL="4763" indent="0" algn="l" defTabSz="457200" rtl="0" eaLnBrk="1" fontAlgn="base" hangingPunct="1">
              <a:spcBef>
                <a:spcPct val="20000"/>
              </a:spcBef>
              <a:spcAft>
                <a:spcPct val="0"/>
              </a:spcAft>
              <a:buFont typeface="Arial" panose="020B0604020202020204" pitchFamily="34" charset="0"/>
              <a:buNone/>
              <a:defRPr sz="1800" kern="1200">
                <a:solidFill>
                  <a:srgbClr val="404040"/>
                </a:solidFill>
                <a:latin typeface="Verdana" pitchFamily="34" charset="0"/>
                <a:ea typeface="Verdana" pitchFamily="34" charset="0"/>
                <a:cs typeface="Verdana" pitchFamily="34" charset="0"/>
              </a:defRPr>
            </a:lvl2pPr>
            <a:lvl3pPr marL="0" indent="0" algn="l" defTabSz="457200" rtl="0" eaLnBrk="1" fontAlgn="base" hangingPunct="1">
              <a:spcBef>
                <a:spcPct val="20000"/>
              </a:spcBef>
              <a:spcAft>
                <a:spcPct val="0"/>
              </a:spcAft>
              <a:buFont typeface="Arial" panose="020B0604020202020204" pitchFamily="34" charset="0"/>
              <a:buNone/>
              <a:defRPr lang="en-AU" sz="1400" kern="1200" dirty="0" smtClean="0">
                <a:solidFill>
                  <a:srgbClr val="404040"/>
                </a:solidFill>
                <a:latin typeface="Verdana" pitchFamily="34" charset="0"/>
                <a:ea typeface="Verdana" pitchFamily="34" charset="0"/>
                <a:cs typeface="Verdana" pitchFamily="34" charset="0"/>
              </a:defRPr>
            </a:lvl3pPr>
            <a:lvl4pPr marL="0" indent="0" algn="l" defTabSz="457200" rtl="0" eaLnBrk="1" fontAlgn="base" hangingPunct="1">
              <a:spcBef>
                <a:spcPct val="20000"/>
              </a:spcBef>
              <a:spcAft>
                <a:spcPct val="0"/>
              </a:spcAft>
              <a:buFont typeface="Arial" panose="020B0604020202020204" pitchFamily="34" charset="0"/>
              <a:buNone/>
              <a:defRPr lang="en-AU" sz="1400" kern="1200" dirty="0" smtClean="0">
                <a:solidFill>
                  <a:srgbClr val="404040"/>
                </a:solidFill>
                <a:latin typeface="Verdana" pitchFamily="34" charset="0"/>
                <a:ea typeface="Verdana" pitchFamily="34" charset="0"/>
                <a:cs typeface="Verdana" pitchFamily="34" charset="0"/>
              </a:defRPr>
            </a:lvl4pPr>
            <a:lvl5pPr marL="0" indent="0" algn="l" defTabSz="457200" rtl="0" eaLnBrk="1" fontAlgn="base" hangingPunct="1">
              <a:spcBef>
                <a:spcPct val="20000"/>
              </a:spcBef>
              <a:spcAft>
                <a:spcPct val="0"/>
              </a:spcAft>
              <a:buFont typeface="Arial" panose="020B0604020202020204" pitchFamily="34" charset="0"/>
              <a:buNone/>
              <a:defRPr lang="en-US" sz="1400" kern="1200" dirty="0">
                <a:solidFill>
                  <a:srgbClr val="404040"/>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spcBef>
                <a:spcPct val="0"/>
              </a:spcBef>
              <a:spcAft>
                <a:spcPct val="0"/>
              </a:spcAft>
            </a:pPr>
            <a:r>
              <a:rPr lang="en-NZ" sz="1100" b="1" dirty="0">
                <a:solidFill>
                  <a:prstClr val="black"/>
                </a:solidFill>
                <a:latin typeface="Arial" panose="020B0604020202020204" pitchFamily="34" charset="0"/>
                <a:cs typeface="Arial" panose="020B0604020202020204" pitchFamily="34" charset="0"/>
              </a:rPr>
              <a:t>High performers</a:t>
            </a:r>
            <a:endParaRPr lang="en-NZ" sz="1100" i="1" dirty="0">
              <a:latin typeface="Arial" panose="020B0604020202020204" pitchFamily="34" charset="0"/>
              <a:cs typeface="Arial" panose="020B0604020202020204" pitchFamily="34" charset="0"/>
            </a:endParaRPr>
          </a:p>
          <a:p>
            <a:pPr marL="342900" indent="-180000">
              <a:spcAft>
                <a:spcPts val="0"/>
              </a:spcAft>
              <a:buFont typeface="Arial" panose="020B0604020202020204" pitchFamily="34" charset="0"/>
              <a:buChar char="•"/>
            </a:pPr>
            <a:r>
              <a:rPr lang="en-NZ" sz="1100" dirty="0" smtClean="0">
                <a:solidFill>
                  <a:schemeClr val="tx1"/>
                </a:solidFill>
                <a:latin typeface="Arial" panose="020B0604020202020204" pitchFamily="34" charset="0"/>
                <a:cs typeface="Arial" panose="020B0604020202020204" pitchFamily="34" charset="0"/>
              </a:rPr>
              <a:t>Two schools saw </a:t>
            </a:r>
            <a:r>
              <a:rPr lang="en-NZ" sz="1100" dirty="0">
                <a:solidFill>
                  <a:schemeClr val="tx1"/>
                </a:solidFill>
                <a:latin typeface="Arial" panose="020B0604020202020204" pitchFamily="34" charset="0"/>
                <a:cs typeface="Arial" panose="020B0604020202020204" pitchFamily="34" charset="0"/>
              </a:rPr>
              <a:t>an increase in both the 2-year and 5-year </a:t>
            </a:r>
            <a:r>
              <a:rPr lang="en-NZ" sz="1100" dirty="0" smtClean="0">
                <a:solidFill>
                  <a:schemeClr val="tx1"/>
                </a:solidFill>
                <a:latin typeface="Arial" panose="020B0604020202020204" pitchFamily="34" charset="0"/>
                <a:cs typeface="Arial" panose="020B0604020202020204" pitchFamily="34" charset="0"/>
              </a:rPr>
              <a:t>periods. These are Bridgepoint and Healthcare &amp; Social Practice.</a:t>
            </a:r>
            <a:endParaRPr lang="en-NZ" sz="1100" dirty="0">
              <a:solidFill>
                <a:schemeClr val="tx1"/>
              </a:solidFill>
              <a:latin typeface="Arial" panose="020B0604020202020204" pitchFamily="34" charset="0"/>
              <a:cs typeface="Arial" panose="020B0604020202020204" pitchFamily="34" charset="0"/>
            </a:endParaRPr>
          </a:p>
          <a:p>
            <a:r>
              <a:rPr lang="en-NZ" sz="1100" b="1" dirty="0" smtClean="0">
                <a:solidFill>
                  <a:schemeClr val="tx1"/>
                </a:solidFill>
                <a:latin typeface="Arial" panose="020B0604020202020204" pitchFamily="34" charset="0"/>
                <a:cs typeface="Arial" panose="020B0604020202020204" pitchFamily="34" charset="0"/>
              </a:rPr>
              <a:t>Low performers</a:t>
            </a:r>
          </a:p>
          <a:p>
            <a:pPr marL="342900" indent="-180000">
              <a:spcAft>
                <a:spcPts val="0"/>
              </a:spcAft>
              <a:buFont typeface="Arial" panose="020B0604020202020204" pitchFamily="34" charset="0"/>
              <a:buChar char="•"/>
            </a:pPr>
            <a:r>
              <a:rPr lang="en-NZ" sz="1100" dirty="0" smtClean="0">
                <a:solidFill>
                  <a:schemeClr val="tx1"/>
                </a:solidFill>
                <a:latin typeface="Arial" panose="020B0604020202020204" pitchFamily="34" charset="0"/>
                <a:cs typeface="Arial" panose="020B0604020202020204" pitchFamily="34" charset="0"/>
              </a:rPr>
              <a:t>Over the 2-year period, 8 out of 11 schools saw a drop in % Employed; this increased to 9 schools over the 5-year period.</a:t>
            </a:r>
          </a:p>
          <a:p>
            <a:pPr marL="342900" indent="-180000">
              <a:spcAft>
                <a:spcPts val="0"/>
              </a:spcAft>
              <a:buFont typeface="Arial" panose="020B0604020202020204" pitchFamily="34" charset="0"/>
              <a:buChar char="•"/>
            </a:pPr>
            <a:r>
              <a:rPr lang="en-NZ" sz="1100" dirty="0" smtClean="0">
                <a:solidFill>
                  <a:schemeClr val="tx1"/>
                </a:solidFill>
                <a:latin typeface="Arial" panose="020B0604020202020204" pitchFamily="34" charset="0"/>
                <a:cs typeface="Arial" panose="020B0604020202020204" pitchFamily="34" charset="0"/>
              </a:rPr>
              <a:t>Over both periods, Community Studies was the only school with a 2-digit decrease. Its 2-year decline reached 31%. </a:t>
            </a:r>
          </a:p>
          <a:p>
            <a:pPr marL="342900" indent="-180000">
              <a:spcAft>
                <a:spcPts val="0"/>
              </a:spcAft>
              <a:buFont typeface="Arial" panose="020B0604020202020204" pitchFamily="34" charset="0"/>
              <a:buChar char="•"/>
            </a:pPr>
            <a:r>
              <a:rPr lang="en-NZ" sz="1100" dirty="0" smtClean="0">
                <a:solidFill>
                  <a:schemeClr val="tx1"/>
                </a:solidFill>
                <a:latin typeface="Arial" panose="020B0604020202020204" pitchFamily="34" charset="0"/>
                <a:cs typeface="Arial" panose="020B0604020202020204" pitchFamily="34" charset="0"/>
              </a:rPr>
              <a:t>Building Construction saw an almost continuous drop since 2016, despite a slight </a:t>
            </a:r>
            <a:r>
              <a:rPr lang="en-NZ" sz="1100" dirty="0">
                <a:solidFill>
                  <a:schemeClr val="tx1"/>
                </a:solidFill>
                <a:latin typeface="Arial" panose="020B0604020202020204" pitchFamily="34" charset="0"/>
                <a:cs typeface="Arial" panose="020B0604020202020204" pitchFamily="34" charset="0"/>
              </a:rPr>
              <a:t>climb in 2019. </a:t>
            </a:r>
          </a:p>
          <a:p>
            <a:pPr marL="342900" indent="-180000">
              <a:spcAft>
                <a:spcPts val="0"/>
              </a:spcAft>
              <a:buFont typeface="Arial" panose="020B0604020202020204" pitchFamily="34" charset="0"/>
              <a:buChar char="•"/>
            </a:pPr>
            <a:r>
              <a:rPr lang="en-NZ" sz="1100" dirty="0">
                <a:solidFill>
                  <a:schemeClr val="tx1"/>
                </a:solidFill>
                <a:latin typeface="Arial" panose="020B0604020202020204" pitchFamily="34" charset="0"/>
                <a:cs typeface="Arial" panose="020B0604020202020204" pitchFamily="34" charset="0"/>
              </a:rPr>
              <a:t>Computing &amp; Information Technology and Creative Industries stayed at a </a:t>
            </a:r>
            <a:r>
              <a:rPr lang="en-NZ" sz="1100" dirty="0" smtClean="0">
                <a:solidFill>
                  <a:schemeClr val="tx1"/>
                </a:solidFill>
                <a:latin typeface="Arial" panose="020B0604020202020204" pitchFamily="34" charset="0"/>
                <a:cs typeface="Arial" panose="020B0604020202020204" pitchFamily="34" charset="0"/>
              </a:rPr>
              <a:t>low rate over the years, consistently lower than all other schools over the years (excepting Bridgepoint which prepares students for further study). </a:t>
            </a:r>
            <a:endParaRPr lang="en-NZ" sz="1000" dirty="0" smtClean="0">
              <a:latin typeface="Arial" panose="020B0604020202020204" pitchFamily="34" charset="0"/>
              <a:cs typeface="Arial" panose="020B0604020202020204" pitchFamily="34" charset="0"/>
            </a:endParaRPr>
          </a:p>
          <a:p>
            <a:pPr marL="432000">
              <a:spcAft>
                <a:spcPts val="0"/>
              </a:spcAft>
            </a:pPr>
            <a:r>
              <a:rPr lang="en-NZ" sz="1000" i="1" dirty="0" smtClean="0">
                <a:latin typeface="Arial" panose="020B0604020202020204" pitchFamily="34" charset="0"/>
                <a:cs typeface="Arial" panose="020B0604020202020204" pitchFamily="34" charset="0"/>
              </a:rPr>
              <a:t> </a:t>
            </a:r>
            <a:endParaRPr lang="en-NZ" sz="1000" dirty="0">
              <a:latin typeface="Arial" panose="020B0604020202020204" pitchFamily="34" charset="0"/>
              <a:cs typeface="Arial" panose="020B0604020202020204" pitchFamily="34" charset="0"/>
            </a:endParaRPr>
          </a:p>
          <a:p>
            <a:pPr marL="432000">
              <a:spcAft>
                <a:spcPts val="0"/>
              </a:spcAft>
            </a:pPr>
            <a:endParaRPr lang="en-NZ" sz="1000" i="1" dirty="0">
              <a:latin typeface="Arial" panose="020B0604020202020204" pitchFamily="34" charset="0"/>
              <a:cs typeface="Arial" panose="020B0604020202020204" pitchFamily="34" charset="0"/>
            </a:endParaRPr>
          </a:p>
        </p:txBody>
      </p:sp>
      <p:sp>
        <p:nvSpPr>
          <p:cNvPr id="11" name="Title 2"/>
          <p:cNvSpPr>
            <a:spLocks noGrp="1"/>
          </p:cNvSpPr>
          <p:nvPr>
            <p:ph type="title"/>
          </p:nvPr>
        </p:nvSpPr>
        <p:spPr>
          <a:xfrm>
            <a:off x="1418053" y="463196"/>
            <a:ext cx="7199412" cy="508928"/>
          </a:xfrm>
        </p:spPr>
        <p:txBody>
          <a:bodyPr/>
          <a:lstStyle/>
          <a:p>
            <a:r>
              <a:rPr lang="en-NZ" dirty="0" smtClean="0"/>
              <a:t>2-year and 5-year </a:t>
            </a:r>
            <a:r>
              <a:rPr lang="en-NZ" dirty="0"/>
              <a:t>t</a:t>
            </a:r>
            <a:r>
              <a:rPr lang="en-NZ" dirty="0" smtClean="0"/>
              <a:t>rends by school</a:t>
            </a:r>
            <a:endParaRPr lang="en-NZ" dirty="0"/>
          </a:p>
        </p:txBody>
      </p:sp>
    </p:spTree>
    <p:extLst>
      <p:ext uri="{BB962C8B-B14F-4D97-AF65-F5344CB8AC3E}">
        <p14:creationId xmlns:p14="http://schemas.microsoft.com/office/powerpoint/2010/main" val="427251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88CD678C9BBD4EB2443E714368C693" ma:contentTypeVersion="7" ma:contentTypeDescription="Create a new document." ma:contentTypeScope="" ma:versionID="b4df69b966ffb6c16753c94e0b32e914">
  <xsd:schema xmlns:xsd="http://www.w3.org/2001/XMLSchema" xmlns:xs="http://www.w3.org/2001/XMLSchema" xmlns:p="http://schemas.microsoft.com/office/2006/metadata/properties" xmlns:ns3="21793671-4158-4b0d-9738-33739c709c15" targetNamespace="http://schemas.microsoft.com/office/2006/metadata/properties" ma:root="true" ma:fieldsID="364bb41428fa4ef6e920add6ee3dd764" ns3:_="">
    <xsd:import namespace="21793671-4158-4b0d-9738-33739c709c1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793671-4158-4b0d-9738-33739c709c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9032AA-E93A-4A7F-A650-19C69A19656A}">
  <ds:schemaRefs>
    <ds:schemaRef ds:uri="http://schemas.microsoft.com/sharepoint/v3/contenttype/forms"/>
  </ds:schemaRefs>
</ds:datastoreItem>
</file>

<file path=customXml/itemProps2.xml><?xml version="1.0" encoding="utf-8"?>
<ds:datastoreItem xmlns:ds="http://schemas.openxmlformats.org/officeDocument/2006/customXml" ds:itemID="{562440C7-7327-4A4A-9E72-1775188AA2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793671-4158-4b0d-9738-33739c709c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A92111-0F87-488B-B2B9-E4AC79CD8EA0}">
  <ds:schemaRefs>
    <ds:schemaRef ds:uri="http://schemas.openxmlformats.org/package/2006/metadata/core-properties"/>
    <ds:schemaRef ds:uri="http://purl.org/dc/elements/1.1/"/>
    <ds:schemaRef ds:uri="21793671-4158-4b0d-9738-33739c709c15"/>
    <ds:schemaRef ds:uri="http://schemas.microsoft.com/office/infopath/2007/PartnerControls"/>
    <ds:schemaRef ds:uri="http://schemas.microsoft.com/office/2006/documentManagement/types"/>
    <ds:schemaRef ds:uri="http://purl.org/dc/dcmitype/"/>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6004</Words>
  <Application>Microsoft Office PowerPoint</Application>
  <PresentationFormat>On-screen Show (4:3)</PresentationFormat>
  <Paragraphs>1000</Paragraphs>
  <Slides>26</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1" baseType="lpstr">
      <vt:lpstr>Arial</vt:lpstr>
      <vt:lpstr>Calibri</vt:lpstr>
      <vt:lpstr>Verdana</vt:lpstr>
      <vt:lpstr>Office Theme</vt:lpstr>
      <vt:lpstr>Worksheet</vt:lpstr>
      <vt:lpstr>Graduate Surveys Institutional Summary  2020 results and 5-year trends</vt:lpstr>
      <vt:lpstr>Graduate Survey Overview</vt:lpstr>
      <vt:lpstr>2020 Sample size and Response rate</vt:lpstr>
      <vt:lpstr>2020 Graduate KPIs </vt:lpstr>
      <vt:lpstr>% GESC and Response Rate Benchmarks</vt:lpstr>
      <vt:lpstr>2020 Graduate KPIs for Priority Groups </vt:lpstr>
      <vt:lpstr>Graduate KPIs – 5-year trends</vt:lpstr>
      <vt:lpstr>2-year and 5-year trends by school</vt:lpstr>
      <vt:lpstr>2-year and 5-year trends by school</vt:lpstr>
      <vt:lpstr>2-year and 5-year trends by school</vt:lpstr>
      <vt:lpstr>2-year and 5-year trends by school</vt:lpstr>
      <vt:lpstr>Graduate Net Promoter Scores</vt:lpstr>
      <vt:lpstr>Qualification worth the investment</vt:lpstr>
      <vt:lpstr>Learning experiences</vt:lpstr>
      <vt:lpstr>Job-related measures</vt:lpstr>
      <vt:lpstr>Correlation clusters</vt:lpstr>
      <vt:lpstr>Multivariate Regression Analysis of Graduate Survey Results 2016-2020</vt:lpstr>
      <vt:lpstr>Programme success in providing skills 2020 </vt:lpstr>
      <vt:lpstr>Programme success in providing skills  2-year and 5-year trends</vt:lpstr>
      <vt:lpstr>Comments from promoters in 2020 survey  </vt:lpstr>
      <vt:lpstr>PowerPoint Presentation</vt:lpstr>
      <vt:lpstr>Priority Group - Māori</vt:lpstr>
      <vt:lpstr>PowerPoint Presentation</vt:lpstr>
      <vt:lpstr>PowerPoint Presentation</vt:lpstr>
      <vt:lpstr>PowerPoint Presentation</vt:lpstr>
      <vt:lpstr>Summary and Recommendations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Developed by Allfields for unitec    www.allfields.co.nz</dc:description>
  <cp:lastModifiedBy/>
  <cp:revision>1</cp:revision>
  <dcterms:created xsi:type="dcterms:W3CDTF">2019-07-14T22:58:37Z</dcterms:created>
  <dcterms:modified xsi:type="dcterms:W3CDTF">2020-08-16T21:09:21Z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0x0101002888CD678C9BBD4EB2443E714368C693</vt:lpwstr>
  </property>
</Properties>
</file>