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7"/>
  </p:notesMasterIdLst>
  <p:handoutMasterIdLst>
    <p:handoutMasterId r:id="rId58"/>
  </p:handoutMasterIdLst>
  <p:sldIdLst>
    <p:sldId id="256" r:id="rId2"/>
    <p:sldId id="434" r:id="rId3"/>
    <p:sldId id="420" r:id="rId4"/>
    <p:sldId id="430" r:id="rId5"/>
    <p:sldId id="487" r:id="rId6"/>
    <p:sldId id="431" r:id="rId7"/>
    <p:sldId id="432" r:id="rId8"/>
    <p:sldId id="418" r:id="rId9"/>
    <p:sldId id="436" r:id="rId10"/>
    <p:sldId id="489" r:id="rId11"/>
    <p:sldId id="438" r:id="rId12"/>
    <p:sldId id="490" r:id="rId13"/>
    <p:sldId id="437" r:id="rId14"/>
    <p:sldId id="428" r:id="rId15"/>
    <p:sldId id="433" r:id="rId16"/>
    <p:sldId id="429" r:id="rId17"/>
    <p:sldId id="488" r:id="rId18"/>
    <p:sldId id="471" r:id="rId19"/>
    <p:sldId id="459" r:id="rId20"/>
    <p:sldId id="422" r:id="rId21"/>
    <p:sldId id="441" r:id="rId22"/>
    <p:sldId id="475" r:id="rId23"/>
    <p:sldId id="444" r:id="rId24"/>
    <p:sldId id="474" r:id="rId25"/>
    <p:sldId id="439" r:id="rId26"/>
    <p:sldId id="473" r:id="rId27"/>
    <p:sldId id="463" r:id="rId28"/>
    <p:sldId id="460" r:id="rId29"/>
    <p:sldId id="440" r:id="rId30"/>
    <p:sldId id="442" r:id="rId31"/>
    <p:sldId id="476" r:id="rId32"/>
    <p:sldId id="445" r:id="rId33"/>
    <p:sldId id="478" r:id="rId34"/>
    <p:sldId id="446" r:id="rId35"/>
    <p:sldId id="477" r:id="rId36"/>
    <p:sldId id="464" r:id="rId37"/>
    <p:sldId id="461" r:id="rId38"/>
    <p:sldId id="423" r:id="rId39"/>
    <p:sldId id="447" r:id="rId40"/>
    <p:sldId id="480" r:id="rId41"/>
    <p:sldId id="449" r:id="rId42"/>
    <p:sldId id="481" r:id="rId43"/>
    <p:sldId id="448" r:id="rId44"/>
    <p:sldId id="479" r:id="rId45"/>
    <p:sldId id="466" r:id="rId46"/>
    <p:sldId id="462" r:id="rId47"/>
    <p:sldId id="482" r:id="rId48"/>
    <p:sldId id="453" r:id="rId49"/>
    <p:sldId id="452" r:id="rId50"/>
    <p:sldId id="454" r:id="rId51"/>
    <p:sldId id="486" r:id="rId52"/>
    <p:sldId id="458" r:id="rId53"/>
    <p:sldId id="485" r:id="rId54"/>
    <p:sldId id="465" r:id="rId55"/>
    <p:sldId id="385" r:id="rId5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113"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222"/>
    <a:srgbClr val="957DB1"/>
    <a:srgbClr val="298224"/>
    <a:srgbClr val="156269"/>
    <a:srgbClr val="77BD51"/>
    <a:srgbClr val="3FB19F"/>
    <a:srgbClr val="404040"/>
    <a:srgbClr val="FD625E"/>
    <a:srgbClr val="22828B"/>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7" autoAdjust="0"/>
    <p:restoredTop sz="96274" autoAdjust="0"/>
  </p:normalViewPr>
  <p:slideViewPr>
    <p:cSldViewPr snapToGrid="0" snapToObjects="1">
      <p:cViewPr varScale="1">
        <p:scale>
          <a:sx n="64" d="100"/>
          <a:sy n="64" d="100"/>
        </p:scale>
        <p:origin x="1388" y="48"/>
      </p:cViewPr>
      <p:guideLst>
        <p:guide orient="horz" pos="3113"/>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pang\Desktop\SPR\school%202019%20actual%20epi%20r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Distribution of students</a:t>
            </a:r>
            <a:r>
              <a:rPr lang="en-US" baseline="0" dirty="0"/>
              <a:t> across different % of credits passed</a:t>
            </a:r>
            <a:endParaRPr lang="en-US" dirty="0"/>
          </a:p>
        </c:rich>
      </c:tx>
      <c:layout>
        <c:manualLayout>
          <c:xMode val="edge"/>
          <c:yMode val="edge"/>
          <c:x val="0.17833720079561605"/>
          <c:y val="6.5363303523120656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Sheet2!$B$13</c:f>
              <c:strCache>
                <c:ptCount val="1"/>
                <c:pt idx="0">
                  <c:v>Student count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5B6-4D30-B781-E161BDA5D44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5B6-4D30-B781-E161BDA5D44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5B6-4D30-B781-E161BDA5D44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5B6-4D30-B781-E161BDA5D44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5B6-4D30-B781-E161BDA5D44F}"/>
              </c:ext>
            </c:extLst>
          </c:dPt>
          <c:dLbls>
            <c:dLbl>
              <c:idx val="0"/>
              <c:layout>
                <c:manualLayout>
                  <c:x val="3.0406039819941177E-2"/>
                  <c:y val="7.35337164635107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403217606481512"/>
                      <c:h val="0.16183561515167696"/>
                    </c:manualLayout>
                  </c15:layout>
                </c:ext>
                <c:ext xmlns:c16="http://schemas.microsoft.com/office/drawing/2014/chart" uri="{C3380CC4-5D6E-409C-BE32-E72D297353CC}">
                  <c16:uniqueId val="{00000001-C5B6-4D30-B781-E161BDA5D44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C5B6-4D30-B781-E161BDA5D44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C5B6-4D30-B781-E161BDA5D44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75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C5B6-4D30-B781-E161BDA5D44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C5B6-4D30-B781-E161BDA5D44F}"/>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Sheet2!$A$14:$A$18</c:f>
              <c:strCache>
                <c:ptCount val="5"/>
                <c:pt idx="0">
                  <c:v>Did not pass any credits enrolled </c:v>
                </c:pt>
                <c:pt idx="1">
                  <c:v>Passed 1%-49% of credits enrolled</c:v>
                </c:pt>
                <c:pt idx="2">
                  <c:v>Passed 50%-74% of credits enrolled</c:v>
                </c:pt>
                <c:pt idx="3">
                  <c:v>Passed 75%-99% of credits enrolled</c:v>
                </c:pt>
                <c:pt idx="4">
                  <c:v>Passed all the credits enrolled</c:v>
                </c:pt>
              </c:strCache>
            </c:strRef>
          </c:cat>
          <c:val>
            <c:numRef>
              <c:f>Sheet2!$B$14:$B$18</c:f>
              <c:numCache>
                <c:formatCode>0%</c:formatCode>
                <c:ptCount val="5"/>
                <c:pt idx="0">
                  <c:v>0.21899441340782122</c:v>
                </c:pt>
                <c:pt idx="1">
                  <c:v>0.14776536312849162</c:v>
                </c:pt>
                <c:pt idx="2">
                  <c:v>0.15782122905027932</c:v>
                </c:pt>
                <c:pt idx="3">
                  <c:v>9.3016759776536312E-2</c:v>
                </c:pt>
                <c:pt idx="4">
                  <c:v>0.38240223463687151</c:v>
                </c:pt>
              </c:numCache>
            </c:numRef>
          </c:val>
          <c:extLst>
            <c:ext xmlns:c16="http://schemas.microsoft.com/office/drawing/2014/chart" uri="{C3380CC4-5D6E-409C-BE32-E72D297353CC}">
              <c16:uniqueId val="{0000000A-C5B6-4D30-B781-E161BDA5D44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400"/>
              <a:t>Progression Rate (from</a:t>
            </a:r>
            <a:r>
              <a:rPr lang="en-NZ" sz="1400" baseline="0"/>
              <a:t> Levels 1-4 to higher) </a:t>
            </a:r>
            <a:r>
              <a:rPr lang="en-NZ" sz="1400"/>
              <a:t>- Pacific</a:t>
            </a:r>
          </a:p>
        </c:rich>
      </c:tx>
      <c:layout>
        <c:manualLayout>
          <c:xMode val="edge"/>
          <c:yMode val="edge"/>
          <c:x val="0.14066838046272495"/>
          <c:y val="6.018518518518518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818911132252427"/>
          <c:y val="0.2965740740740741"/>
          <c:w val="0.8346729280947851"/>
          <c:h val="0.61917468649752117"/>
        </c:manualLayout>
      </c:layout>
      <c:barChart>
        <c:barDir val="col"/>
        <c:grouping val="clustered"/>
        <c:varyColors val="0"/>
        <c:ser>
          <c:idx val="2"/>
          <c:order val="2"/>
          <c:tx>
            <c:strRef>
              <c:f>'pr chart'!$D$13</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'pr chart'!$D$14:$D$18</c:f>
              <c:numCache>
                <c:formatCode>0.0%</c:formatCode>
                <c:ptCount val="5"/>
                <c:pt idx="0">
                  <c:v>0.17000000000000004</c:v>
                </c:pt>
                <c:pt idx="1">
                  <c:v>0.20900000000000002</c:v>
                </c:pt>
                <c:pt idx="2">
                  <c:v>0.17099999999999999</c:v>
                </c:pt>
                <c:pt idx="3">
                  <c:v>6.2E-2</c:v>
                </c:pt>
                <c:pt idx="4">
                  <c:v>0.15900000000000003</c:v>
                </c:pt>
              </c:numCache>
            </c:numRef>
          </c:val>
          <c:extLst>
            <c:ext xmlns:c16="http://schemas.microsoft.com/office/drawing/2014/chart" uri="{C3380CC4-5D6E-409C-BE32-E72D297353CC}">
              <c16:uniqueId val="{00000000-C1D9-4570-9FB7-61BA0886667D}"/>
            </c:ext>
          </c:extLst>
        </c:ser>
        <c:dLbls>
          <c:showLegendKey val="0"/>
          <c:showVal val="0"/>
          <c:showCatName val="0"/>
          <c:showSerName val="0"/>
          <c:showPercent val="0"/>
          <c:showBubbleSize val="0"/>
        </c:dLbls>
        <c:gapWidth val="150"/>
        <c:axId val="994271599"/>
        <c:axId val="994269519"/>
      </c:barChart>
      <c:lineChart>
        <c:grouping val="standard"/>
        <c:varyColors val="0"/>
        <c:ser>
          <c:idx val="0"/>
          <c:order val="0"/>
          <c:tx>
            <c:strRef>
              <c:f>'pr chart'!$C$13</c:f>
              <c:strCache>
                <c:ptCount val="1"/>
                <c:pt idx="0">
                  <c:v>Pacific</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C1D9-4570-9FB7-61BA0886667D}"/>
                </c:ext>
              </c:extLst>
            </c:dLbl>
            <c:dLbl>
              <c:idx val="1"/>
              <c:delete val="1"/>
              <c:extLst>
                <c:ext xmlns:c15="http://schemas.microsoft.com/office/drawing/2012/chart" uri="{CE6537A1-D6FC-4f65-9D91-7224C49458BB}"/>
                <c:ext xmlns:c16="http://schemas.microsoft.com/office/drawing/2014/chart" uri="{C3380CC4-5D6E-409C-BE32-E72D297353CC}">
                  <c16:uniqueId val="{00000002-C1D9-4570-9FB7-61BA0886667D}"/>
                </c:ext>
              </c:extLst>
            </c:dLbl>
            <c:dLbl>
              <c:idx val="2"/>
              <c:delete val="1"/>
              <c:extLst>
                <c:ext xmlns:c15="http://schemas.microsoft.com/office/drawing/2012/chart" uri="{CE6537A1-D6FC-4f65-9D91-7224C49458BB}"/>
                <c:ext xmlns:c16="http://schemas.microsoft.com/office/drawing/2014/chart" uri="{C3380CC4-5D6E-409C-BE32-E72D297353CC}">
                  <c16:uniqueId val="{00000003-C1D9-4570-9FB7-61BA0886667D}"/>
                </c:ext>
              </c:extLst>
            </c:dLbl>
            <c:dLbl>
              <c:idx val="3"/>
              <c:delete val="1"/>
              <c:extLst>
                <c:ext xmlns:c15="http://schemas.microsoft.com/office/drawing/2012/chart" uri="{CE6537A1-D6FC-4f65-9D91-7224C49458BB}"/>
                <c:ext xmlns:c16="http://schemas.microsoft.com/office/drawing/2014/chart" uri="{C3380CC4-5D6E-409C-BE32-E72D297353CC}">
                  <c16:uniqueId val="{00000004-C1D9-4570-9FB7-61BA0886667D}"/>
                </c:ext>
              </c:extLst>
            </c:dLbl>
            <c:dLbl>
              <c:idx val="4"/>
              <c:layout>
                <c:manualLayout>
                  <c:x val="-1.713796058269066E-2"/>
                  <c:y val="-3.009259259259259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7292337172506391E-2"/>
                      <c:h val="7.8634441528142307E-2"/>
                    </c:manualLayout>
                  </c15:layout>
                </c:ext>
                <c:ext xmlns:c16="http://schemas.microsoft.com/office/drawing/2014/chart" uri="{C3380CC4-5D6E-409C-BE32-E72D297353CC}">
                  <c16:uniqueId val="{00000005-C1D9-4570-9FB7-61BA088666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'pr chart'!$C$14:$C$18</c:f>
              <c:numCache>
                <c:formatCode>0.0%</c:formatCode>
                <c:ptCount val="5"/>
                <c:pt idx="0">
                  <c:v>0.52</c:v>
                </c:pt>
                <c:pt idx="1">
                  <c:v>0.51700000000000002</c:v>
                </c:pt>
                <c:pt idx="2">
                  <c:v>0.48899999999999999</c:v>
                </c:pt>
                <c:pt idx="3">
                  <c:v>0.376</c:v>
                </c:pt>
                <c:pt idx="4">
                  <c:v>0.45900000000000002</c:v>
                </c:pt>
              </c:numCache>
            </c:numRef>
          </c:val>
          <c:smooth val="0"/>
          <c:extLst>
            <c:ext xmlns:c16="http://schemas.microsoft.com/office/drawing/2014/chart" uri="{C3380CC4-5D6E-409C-BE32-E72D297353CC}">
              <c16:uniqueId val="{00000006-C1D9-4570-9FB7-61BA0886667D}"/>
            </c:ext>
          </c:extLst>
        </c:ser>
        <c:ser>
          <c:idx val="1"/>
          <c:order val="1"/>
          <c:tx>
            <c:strRef>
              <c:f>'pr chart'!$B$13</c:f>
              <c:strCache>
                <c:ptCount val="1"/>
                <c:pt idx="0">
                  <c:v>Non-Pacific</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C1D9-4570-9FB7-61BA0886667D}"/>
                </c:ext>
              </c:extLst>
            </c:dLbl>
            <c:dLbl>
              <c:idx val="1"/>
              <c:delete val="1"/>
              <c:extLst>
                <c:ext xmlns:c15="http://schemas.microsoft.com/office/drawing/2012/chart" uri="{CE6537A1-D6FC-4f65-9D91-7224C49458BB}"/>
                <c:ext xmlns:c16="http://schemas.microsoft.com/office/drawing/2014/chart" uri="{C3380CC4-5D6E-409C-BE32-E72D297353CC}">
                  <c16:uniqueId val="{00000008-C1D9-4570-9FB7-61BA0886667D}"/>
                </c:ext>
              </c:extLst>
            </c:dLbl>
            <c:dLbl>
              <c:idx val="2"/>
              <c:delete val="1"/>
              <c:extLst>
                <c:ext xmlns:c15="http://schemas.microsoft.com/office/drawing/2012/chart" uri="{CE6537A1-D6FC-4f65-9D91-7224C49458BB}"/>
                <c:ext xmlns:c16="http://schemas.microsoft.com/office/drawing/2014/chart" uri="{C3380CC4-5D6E-409C-BE32-E72D297353CC}">
                  <c16:uniqueId val="{00000009-C1D9-4570-9FB7-61BA0886667D}"/>
                </c:ext>
              </c:extLst>
            </c:dLbl>
            <c:dLbl>
              <c:idx val="3"/>
              <c:delete val="1"/>
              <c:extLst>
                <c:ext xmlns:c15="http://schemas.microsoft.com/office/drawing/2012/chart" uri="{CE6537A1-D6FC-4f65-9D91-7224C49458BB}"/>
                <c:ext xmlns:c16="http://schemas.microsoft.com/office/drawing/2014/chart" uri="{C3380CC4-5D6E-409C-BE32-E72D297353CC}">
                  <c16:uniqueId val="{0000000A-C1D9-4570-9FB7-61BA0886667D}"/>
                </c:ext>
              </c:extLst>
            </c:dLbl>
            <c:dLbl>
              <c:idx val="4"/>
              <c:layout>
                <c:manualLayout>
                  <c:x val="-4.4558697514995714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D9-4570-9FB7-61BA088666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 chart'!$B$14:$B$18</c:f>
              <c:numCache>
                <c:formatCode>0.0%</c:formatCode>
                <c:ptCount val="5"/>
                <c:pt idx="0">
                  <c:v>0.35</c:v>
                </c:pt>
                <c:pt idx="1">
                  <c:v>0.308</c:v>
                </c:pt>
                <c:pt idx="2">
                  <c:v>0.318</c:v>
                </c:pt>
                <c:pt idx="3">
                  <c:v>0.314</c:v>
                </c:pt>
                <c:pt idx="4">
                  <c:v>0.3</c:v>
                </c:pt>
              </c:numCache>
            </c:numRef>
          </c:val>
          <c:smooth val="0"/>
          <c:extLst>
            <c:ext xmlns:c16="http://schemas.microsoft.com/office/drawing/2014/chart" uri="{C3380CC4-5D6E-409C-BE32-E72D297353CC}">
              <c16:uniqueId val="{0000000C-C1D9-4570-9FB7-61BA0886667D}"/>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9089178120087175"/>
          <c:y val="0.25490740740740747"/>
          <c:w val="0.74667476334095773"/>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Successful</a:t>
            </a:r>
            <a:r>
              <a:rPr lang="en-NZ" sz="1600" baseline="0"/>
              <a:t> Course</a:t>
            </a:r>
            <a:r>
              <a:rPr lang="en-NZ" sz="1600"/>
              <a:t> Completion Rate </a:t>
            </a:r>
          </a:p>
          <a:p>
            <a:pPr>
              <a:defRPr sz="1600"/>
            </a:pPr>
            <a:r>
              <a:rPr lang="en-NZ" sz="1600"/>
              <a:t>- Under 25yrs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1"/>
          <c:order val="1"/>
          <c:tx>
            <c:v> Variance</c:v>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chart'!$D$14:$D$18</c:f>
              <c:numCache>
                <c:formatCode>0.0%</c:formatCode>
                <c:ptCount val="5"/>
                <c:pt idx="0">
                  <c:v>6.5999999999999948E-2</c:v>
                </c:pt>
                <c:pt idx="1">
                  <c:v>6.2999999999999945E-2</c:v>
                </c:pt>
                <c:pt idx="2">
                  <c:v>6.7999999999999949E-2</c:v>
                </c:pt>
                <c:pt idx="3">
                  <c:v>7.1999999999999953E-2</c:v>
                </c:pt>
                <c:pt idx="4">
                  <c:v>6.1999999999999944E-2</c:v>
                </c:pt>
              </c:numCache>
            </c:numRef>
          </c:val>
          <c:extLst>
            <c:ext xmlns:c16="http://schemas.microsoft.com/office/drawing/2014/chart" uri="{C3380CC4-5D6E-409C-BE32-E72D297353CC}">
              <c16:uniqueId val="{00000000-F705-41FA-99BF-2D73279201C3}"/>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'scc pivot chart'!$C$13</c:f>
              <c:strCache>
                <c:ptCount val="1"/>
                <c:pt idx="0">
                  <c:v>25+ yrs</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705-41FA-99BF-2D73279201C3}"/>
                </c:ext>
              </c:extLst>
            </c:dLbl>
            <c:dLbl>
              <c:idx val="1"/>
              <c:delete val="1"/>
              <c:extLst>
                <c:ext xmlns:c15="http://schemas.microsoft.com/office/drawing/2012/chart" uri="{CE6537A1-D6FC-4f65-9D91-7224C49458BB}"/>
                <c:ext xmlns:c16="http://schemas.microsoft.com/office/drawing/2014/chart" uri="{C3380CC4-5D6E-409C-BE32-E72D297353CC}">
                  <c16:uniqueId val="{00000002-F705-41FA-99BF-2D73279201C3}"/>
                </c:ext>
              </c:extLst>
            </c:dLbl>
            <c:dLbl>
              <c:idx val="2"/>
              <c:delete val="1"/>
              <c:extLst>
                <c:ext xmlns:c15="http://schemas.microsoft.com/office/drawing/2012/chart" uri="{CE6537A1-D6FC-4f65-9D91-7224C49458BB}"/>
                <c:ext xmlns:c16="http://schemas.microsoft.com/office/drawing/2014/chart" uri="{C3380CC4-5D6E-409C-BE32-E72D297353CC}">
                  <c16:uniqueId val="{00000003-F705-41FA-99BF-2D73279201C3}"/>
                </c:ext>
              </c:extLst>
            </c:dLbl>
            <c:dLbl>
              <c:idx val="3"/>
              <c:delete val="1"/>
              <c:extLst>
                <c:ext xmlns:c15="http://schemas.microsoft.com/office/drawing/2012/chart" uri="{CE6537A1-D6FC-4f65-9D91-7224C49458BB}"/>
                <c:ext xmlns:c16="http://schemas.microsoft.com/office/drawing/2014/chart" uri="{C3380CC4-5D6E-409C-BE32-E72D297353CC}">
                  <c16:uniqueId val="{00000004-F705-41FA-99BF-2D73279201C3}"/>
                </c:ext>
              </c:extLst>
            </c:dLbl>
            <c:dLbl>
              <c:idx val="4"/>
              <c:layout>
                <c:manualLayout>
                  <c:x val="-4.113110539845758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05-41FA-99BF-2D73279201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chart'!$C$14:$C$18</c:f>
              <c:numCache>
                <c:formatCode>0.0%</c:formatCode>
                <c:ptCount val="5"/>
                <c:pt idx="0">
                  <c:v>0.873</c:v>
                </c:pt>
                <c:pt idx="1">
                  <c:v>0.871</c:v>
                </c:pt>
                <c:pt idx="2">
                  <c:v>0.871</c:v>
                </c:pt>
                <c:pt idx="3">
                  <c:v>0.86599999999999999</c:v>
                </c:pt>
                <c:pt idx="4">
                  <c:v>0.85299999999999998</c:v>
                </c:pt>
              </c:numCache>
            </c:numRef>
          </c:val>
          <c:smooth val="0"/>
          <c:extLst>
            <c:ext xmlns:c16="http://schemas.microsoft.com/office/drawing/2014/chart" uri="{C3380CC4-5D6E-409C-BE32-E72D297353CC}">
              <c16:uniqueId val="{00000006-F705-41FA-99BF-2D73279201C3}"/>
            </c:ext>
          </c:extLst>
        </c:ser>
        <c:ser>
          <c:idx val="2"/>
          <c:order val="2"/>
          <c:tx>
            <c:strRef>
              <c:f>'scc pivot chart'!$B$13</c:f>
              <c:strCache>
                <c:ptCount val="1"/>
                <c:pt idx="0">
                  <c:v>Under 25yrs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F705-41FA-99BF-2D73279201C3}"/>
                </c:ext>
              </c:extLst>
            </c:dLbl>
            <c:dLbl>
              <c:idx val="1"/>
              <c:delete val="1"/>
              <c:extLst>
                <c:ext xmlns:c15="http://schemas.microsoft.com/office/drawing/2012/chart" uri="{CE6537A1-D6FC-4f65-9D91-7224C49458BB}"/>
                <c:ext xmlns:c16="http://schemas.microsoft.com/office/drawing/2014/chart" uri="{C3380CC4-5D6E-409C-BE32-E72D297353CC}">
                  <c16:uniqueId val="{00000008-F705-41FA-99BF-2D73279201C3}"/>
                </c:ext>
              </c:extLst>
            </c:dLbl>
            <c:dLbl>
              <c:idx val="2"/>
              <c:delete val="1"/>
              <c:extLst>
                <c:ext xmlns:c15="http://schemas.microsoft.com/office/drawing/2012/chart" uri="{CE6537A1-D6FC-4f65-9D91-7224C49458BB}"/>
                <c:ext xmlns:c16="http://schemas.microsoft.com/office/drawing/2014/chart" uri="{C3380CC4-5D6E-409C-BE32-E72D297353CC}">
                  <c16:uniqueId val="{00000009-F705-41FA-99BF-2D73279201C3}"/>
                </c:ext>
              </c:extLst>
            </c:dLbl>
            <c:dLbl>
              <c:idx val="3"/>
              <c:delete val="1"/>
              <c:extLst>
                <c:ext xmlns:c15="http://schemas.microsoft.com/office/drawing/2012/chart" uri="{CE6537A1-D6FC-4f65-9D91-7224C49458BB}"/>
                <c:ext xmlns:c16="http://schemas.microsoft.com/office/drawing/2014/chart" uri="{C3380CC4-5D6E-409C-BE32-E72D297353CC}">
                  <c16:uniqueId val="{0000000A-F705-41FA-99BF-2D73279201C3}"/>
                </c:ext>
              </c:extLst>
            </c:dLbl>
            <c:dLbl>
              <c:idx val="4"/>
              <c:layout>
                <c:manualLayout>
                  <c:x val="-4.1131105398457581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05-41FA-99BF-2D73279201C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chart'!$B$14:$B$18</c:f>
              <c:numCache>
                <c:formatCode>0.0%</c:formatCode>
                <c:ptCount val="5"/>
                <c:pt idx="0">
                  <c:v>0.80700000000000005</c:v>
                </c:pt>
                <c:pt idx="1">
                  <c:v>0.80800000000000005</c:v>
                </c:pt>
                <c:pt idx="2">
                  <c:v>0.80300000000000005</c:v>
                </c:pt>
                <c:pt idx="3">
                  <c:v>0.79400000000000004</c:v>
                </c:pt>
                <c:pt idx="4">
                  <c:v>0.79100000000000004</c:v>
                </c:pt>
              </c:numCache>
            </c:numRef>
          </c:val>
          <c:smooth val="0"/>
          <c:extLst>
            <c:ext xmlns:c16="http://schemas.microsoft.com/office/drawing/2014/chart" uri="{C3380CC4-5D6E-409C-BE32-E72D297353CC}">
              <c16:uniqueId val="{0000000C-F705-41FA-99BF-2D73279201C3}"/>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dirty="0"/>
              <a:t>Qualification Completion Rate </a:t>
            </a:r>
          </a:p>
          <a:p>
            <a:pPr>
              <a:defRPr sz="1600"/>
            </a:pPr>
            <a:r>
              <a:rPr lang="en-NZ" sz="1600" dirty="0"/>
              <a:t>- Under 25yrs</a:t>
            </a:r>
          </a:p>
        </c:rich>
      </c:tx>
      <c:layout>
        <c:manualLayout>
          <c:xMode val="edge"/>
          <c:yMode val="edge"/>
          <c:x val="0.12483290488431877"/>
          <c:y val="3.703703703703703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6"/>
          </a:solidFill>
          <a:ln>
            <a:noFill/>
          </a:ln>
          <a:effectLst/>
        </c:spPr>
      </c:pivotFmt>
      <c:pivotFmt>
        <c:idx val="62"/>
        <c:spPr>
          <a:solidFill>
            <a:schemeClr val="accent1"/>
          </a:solidFill>
          <a:ln w="28575" cap="rnd">
            <a:solidFill>
              <a:schemeClr val="accent1"/>
            </a:solidFill>
            <a:round/>
          </a:ln>
          <a:effectLst/>
        </c:spPr>
      </c:pivotFmt>
      <c:pivotFmt>
        <c:idx val="63"/>
        <c:spPr>
          <a:solidFill>
            <a:schemeClr val="accent1"/>
          </a:solidFill>
          <a:ln w="28575" cap="rnd">
            <a:solidFill>
              <a:schemeClr val="accent1"/>
            </a:solidFill>
            <a:round/>
          </a:ln>
          <a:effectLst/>
        </c:spP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a:noFill/>
          </a:ln>
          <a:effectLst/>
        </c:spPr>
        <c:marker>
          <c:symbol val="none"/>
        </c:marker>
      </c:pivotFmt>
      <c:pivotFmt>
        <c:idx val="67"/>
        <c:spPr>
          <a:solidFill>
            <a:schemeClr val="accent6">
              <a:lumMod val="75000"/>
            </a:schemeClr>
          </a:solidFill>
          <a:ln>
            <a:noFill/>
          </a:ln>
          <a:effectLst/>
        </c:spPr>
        <c:marker>
          <c:symbol val="none"/>
        </c:marker>
      </c:pivotFmt>
      <c:pivotFmt>
        <c:idx val="6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pivotFmt>
      <c:pivotFmt>
        <c:idx val="71"/>
      </c:pivotFmt>
      <c:pivotFmt>
        <c:idx val="7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4"/>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5"/>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6"/>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7"/>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8"/>
        <c:dLbl>
          <c:idx val="0"/>
          <c:tx>
            <c:strRef>
              <c:f>'pivot qc'!$G$9</c:f>
              <c:strCache>
                <c:ptCount val="1"/>
                <c:pt idx="0">
                  <c:v>60.5%</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{02B29BA7-986E-48F3-B325-E38837439583}</c15:txfldGUID>
                  <c15:f>'pivot qc'!$G$9</c15:f>
                  <c15:dlblFieldTableCache>
                    <c:ptCount val="1"/>
                    <c:pt idx="0">
                      <c:v>60.5%</c:v>
                    </c:pt>
                  </c15:dlblFieldTableCache>
                </c15:dlblFTEntry>
              </c15:dlblFieldTable>
              <c15:showDataLabelsRange val="0"/>
            </c:ext>
          </c:extLst>
        </c:dLbl>
      </c:pivotFmt>
      <c:pivotFmt>
        <c:idx val="79"/>
        <c:dLbl>
          <c:idx val="0"/>
          <c:tx>
            <c:strRef>
              <c:f>'pivot qc'!$F$9</c:f>
              <c:strCache>
                <c:ptCount val="1"/>
                <c:pt idx="0">
                  <c:v>48.4%</c:v>
                </c:pt>
              </c:strCache>
            </c:strRef>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dlblFTEntry>
                  <c15:txfldGUID>{F349D526-9053-483F-A539-3E6A78511FB2}</c15:txfldGUID>
                  <c15:f>'pivot qc'!$F$9</c15:f>
                  <c15:dlblFieldTableCache>
                    <c:ptCount val="1"/>
                    <c:pt idx="0">
                      <c:v>48.4%</c:v>
                    </c:pt>
                  </c15:dlblFieldTableCache>
                </c15:dlblFTEntry>
              </c15:dlblFieldTable>
              <c15:showDataLabelsRange val="0"/>
            </c:ext>
          </c:extLst>
        </c:dLbl>
      </c:pivotFmt>
    </c:pivotFmts>
    <c:plotArea>
      <c:layout>
        <c:manualLayout>
          <c:layoutTarget val="inner"/>
          <c:xMode val="edge"/>
          <c:yMode val="edge"/>
          <c:x val="0.141333927089448"/>
          <c:y val="0.28268518518518521"/>
          <c:w val="0.8346729280947851"/>
          <c:h val="0.61917468649752117"/>
        </c:manualLayout>
      </c:layout>
      <c:barChart>
        <c:barDir val="col"/>
        <c:grouping val="clustered"/>
        <c:varyColors val="0"/>
        <c:ser>
          <c:idx val="2"/>
          <c:order val="2"/>
          <c:tx>
            <c:v> Variance</c:v>
          </c:tx>
          <c:spPr>
            <a:solidFill>
              <a:schemeClr val="accent6">
                <a:lumMod val="75000"/>
              </a:schemeClr>
            </a:solidFill>
            <a:ln>
              <a:noFill/>
            </a:ln>
            <a:effectLst/>
          </c:spPr>
          <c:invertIfNegative val="0"/>
          <c:dLbls>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09-4D90-8A9A-EA817F10E7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qc'!$H$5:$H$9</c:f>
              <c:numCache>
                <c:formatCode>0.0%</c:formatCode>
                <c:ptCount val="5"/>
                <c:pt idx="0">
                  <c:v>8.5999999999999965E-2</c:v>
                </c:pt>
                <c:pt idx="1">
                  <c:v>6.9999999999999951E-2</c:v>
                </c:pt>
                <c:pt idx="2">
                  <c:v>1.0000000000000009E-2</c:v>
                </c:pt>
                <c:pt idx="3">
                  <c:v>1.0000000000000009E-2</c:v>
                </c:pt>
                <c:pt idx="4">
                  <c:v>0.121</c:v>
                </c:pt>
              </c:numCache>
            </c:numRef>
          </c:val>
          <c:extLst>
            <c:ext xmlns:c16="http://schemas.microsoft.com/office/drawing/2014/chart" uri="{C3380CC4-5D6E-409C-BE32-E72D297353CC}">
              <c16:uniqueId val="{00000001-DB09-4D90-8A9A-EA817F10E7FD}"/>
            </c:ext>
          </c:extLst>
        </c:ser>
        <c:dLbls>
          <c:showLegendKey val="0"/>
          <c:showVal val="0"/>
          <c:showCatName val="0"/>
          <c:showSerName val="0"/>
          <c:showPercent val="0"/>
          <c:showBubbleSize val="0"/>
        </c:dLbls>
        <c:gapWidth val="219"/>
        <c:axId val="994271599"/>
        <c:axId val="994269519"/>
      </c:barChart>
      <c:lineChart>
        <c:grouping val="standard"/>
        <c:varyColors val="0"/>
        <c:ser>
          <c:idx val="0"/>
          <c:order val="0"/>
          <c:tx>
            <c:strRef>
              <c:f>'pivot qc'!$F$4</c:f>
              <c:strCache>
                <c:ptCount val="1"/>
                <c:pt idx="0">
                  <c:v>Under 25yrs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DB09-4D90-8A9A-EA817F10E7FD}"/>
                </c:ext>
              </c:extLst>
            </c:dLbl>
            <c:dLbl>
              <c:idx val="1"/>
              <c:delete val="1"/>
              <c:extLst>
                <c:ext xmlns:c15="http://schemas.microsoft.com/office/drawing/2012/chart" uri="{CE6537A1-D6FC-4f65-9D91-7224C49458BB}"/>
                <c:ext xmlns:c16="http://schemas.microsoft.com/office/drawing/2014/chart" uri="{C3380CC4-5D6E-409C-BE32-E72D297353CC}">
                  <c16:uniqueId val="{00000003-DB09-4D90-8A9A-EA817F10E7FD}"/>
                </c:ext>
              </c:extLst>
            </c:dLbl>
            <c:dLbl>
              <c:idx val="2"/>
              <c:delete val="1"/>
              <c:extLst>
                <c:ext xmlns:c15="http://schemas.microsoft.com/office/drawing/2012/chart" uri="{CE6537A1-D6FC-4f65-9D91-7224C49458BB}"/>
                <c:ext xmlns:c16="http://schemas.microsoft.com/office/drawing/2014/chart" uri="{C3380CC4-5D6E-409C-BE32-E72D297353CC}">
                  <c16:uniqueId val="{00000004-DB09-4D90-8A9A-EA817F10E7FD}"/>
                </c:ext>
              </c:extLst>
            </c:dLbl>
            <c:dLbl>
              <c:idx val="3"/>
              <c:delete val="1"/>
              <c:extLst>
                <c:ext xmlns:c15="http://schemas.microsoft.com/office/drawing/2012/chart" uri="{CE6537A1-D6FC-4f65-9D91-7224C49458BB}"/>
                <c:ext xmlns:c16="http://schemas.microsoft.com/office/drawing/2014/chart" uri="{C3380CC4-5D6E-409C-BE32-E72D297353CC}">
                  <c16:uniqueId val="{00000005-DB09-4D90-8A9A-EA817F10E7FD}"/>
                </c:ext>
              </c:extLst>
            </c:dLbl>
            <c:dLbl>
              <c:idx val="4"/>
              <c:tx>
                <c:strRef>
                  <c:f>'pivot qc'!$F$9</c:f>
                  <c:strCache>
                    <c:ptCount val="1"/>
                    <c:pt idx="0">
                      <c:v>48.4%</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{ADE86C47-606C-4A1B-AFE0-9B25BA6D63F1}</c15:txfldGUID>
                      <c15:f>'pivot qc'!$F$9</c15:f>
                      <c15:dlblFieldTableCache>
                        <c:ptCount val="1"/>
                        <c:pt idx="0">
                          <c:v>48.4%</c:v>
                        </c:pt>
                      </c15:dlblFieldTableCache>
                    </c15:dlblFTEntry>
                  </c15:dlblFieldTable>
                  <c15:showDataLabelsRange val="0"/>
                </c:ext>
                <c:ext xmlns:c16="http://schemas.microsoft.com/office/drawing/2014/chart" uri="{C3380CC4-5D6E-409C-BE32-E72D297353CC}">
                  <c16:uniqueId val="{00000006-DB09-4D90-8A9A-EA817F10E7FD}"/>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qc'!$F$5:$F$9</c:f>
              <c:numCache>
                <c:formatCode>0.0%</c:formatCode>
                <c:ptCount val="5"/>
                <c:pt idx="0">
                  <c:v>0.51600000000000001</c:v>
                </c:pt>
                <c:pt idx="1">
                  <c:v>0.51300000000000001</c:v>
                </c:pt>
                <c:pt idx="2">
                  <c:v>0.57999999999999996</c:v>
                </c:pt>
                <c:pt idx="3">
                  <c:v>0.54500000000000004</c:v>
                </c:pt>
                <c:pt idx="4">
                  <c:v>0.48399999999999999</c:v>
                </c:pt>
              </c:numCache>
            </c:numRef>
          </c:val>
          <c:smooth val="0"/>
          <c:extLst>
            <c:ext xmlns:c16="http://schemas.microsoft.com/office/drawing/2014/chart" uri="{C3380CC4-5D6E-409C-BE32-E72D297353CC}">
              <c16:uniqueId val="{00000007-DB09-4D90-8A9A-EA817F10E7FD}"/>
            </c:ext>
          </c:extLst>
        </c:ser>
        <c:ser>
          <c:idx val="1"/>
          <c:order val="1"/>
          <c:tx>
            <c:strRef>
              <c:f>'pivot qc'!$G$4</c:f>
              <c:strCache>
                <c:ptCount val="1"/>
                <c:pt idx="0">
                  <c:v>25+ yrs</c:v>
                </c:pt>
              </c:strCache>
            </c:strRef>
          </c:tx>
          <c:spPr>
            <a:ln w="28575" cap="rnd">
              <a:solidFill>
                <a:schemeClr val="accent2"/>
              </a:solidFill>
              <a:round/>
            </a:ln>
            <a:effectLst/>
          </c:spPr>
          <c:marker>
            <c:symbol val="none"/>
          </c:marker>
          <c:dLbls>
            <c:dLbl>
              <c:idx val="4"/>
              <c:tx>
                <c:strRef>
                  <c:f>'pivot qc'!$G$9</c:f>
                  <c:strCache>
                    <c:ptCount val="1"/>
                    <c:pt idx="0">
                      <c:v>60.5%</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{640C3D65-6152-445F-8F33-EEC2EF4E6418}</c15:txfldGUID>
                      <c15:f>'pivot qc'!$G$9</c15:f>
                      <c15:dlblFieldTableCache>
                        <c:ptCount val="1"/>
                        <c:pt idx="0">
                          <c:v>60.5%</c:v>
                        </c:pt>
                      </c15:dlblFieldTableCache>
                    </c15:dlblFTEntry>
                  </c15:dlblFieldTable>
                  <c15:showDataLabelsRange val="0"/>
                </c:ext>
                <c:ext xmlns:c16="http://schemas.microsoft.com/office/drawing/2014/chart" uri="{C3380CC4-5D6E-409C-BE32-E72D297353CC}">
                  <c16:uniqueId val="{00000008-DB09-4D90-8A9A-EA817F10E7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qc'!$G$5:$G$9</c:f>
              <c:numCache>
                <c:formatCode>0.0%</c:formatCode>
                <c:ptCount val="5"/>
                <c:pt idx="0">
                  <c:v>0.60199999999999998</c:v>
                </c:pt>
                <c:pt idx="1">
                  <c:v>0.58299999999999996</c:v>
                </c:pt>
                <c:pt idx="2">
                  <c:v>0.59</c:v>
                </c:pt>
                <c:pt idx="3">
                  <c:v>0.55500000000000005</c:v>
                </c:pt>
                <c:pt idx="4">
                  <c:v>0.60499999999999998</c:v>
                </c:pt>
              </c:numCache>
            </c:numRef>
          </c:val>
          <c:smooth val="0"/>
          <c:extLst>
            <c:ext xmlns:c16="http://schemas.microsoft.com/office/drawing/2014/chart" uri="{C3380CC4-5D6E-409C-BE32-E72D297353CC}">
              <c16:uniqueId val="{00000009-DB09-4D90-8A9A-EA817F10E7FD}"/>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4976067580241414"/>
          <c:y val="0.29194444444444445"/>
          <c:w val="0.77598121571564482"/>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First Year Retention Rate </a:t>
            </a:r>
          </a:p>
          <a:p>
            <a:pPr>
              <a:defRPr sz="1600"/>
            </a:pPr>
            <a:r>
              <a:rPr lang="en-NZ" sz="1600"/>
              <a:t>- Under</a:t>
            </a:r>
            <a:r>
              <a:rPr lang="en-NZ" sz="1600" baseline="0"/>
              <a:t> 25yrs</a:t>
            </a:r>
            <a:endParaRPr lang="en-NZ" sz="1600"/>
          </a:p>
        </c:rich>
      </c:tx>
      <c:layout>
        <c:manualLayout>
          <c:xMode val="edge"/>
          <c:yMode val="edge"/>
          <c:x val="0.20308483290488433"/>
          <c:y val="5.09259259259259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2611541809201871"/>
          <c:y val="0.29377923860434874"/>
          <c:w val="0.8346729280947851"/>
          <c:h val="0.61917468649752117"/>
        </c:manualLayout>
      </c:layout>
      <c:barChart>
        <c:barDir val="col"/>
        <c:grouping val="clustered"/>
        <c:varyColors val="0"/>
        <c:ser>
          <c:idx val="2"/>
          <c:order val="2"/>
          <c:tx>
            <c:strRef>
              <c:f>'fyr pivot chart'!$D$14</c:f>
              <c:strCache>
                <c:ptCount val="1"/>
                <c:pt idx="0">
                  <c:v>Variance</c:v>
                </c:pt>
              </c:strCache>
            </c:strRef>
          </c:tx>
          <c:spPr>
            <a:solidFill>
              <a:schemeClr val="accent6">
                <a:lumMod val="75000"/>
              </a:schemeClr>
            </a:solidFill>
            <a:ln>
              <a:noFill/>
            </a:ln>
            <a:effectLst/>
          </c:spPr>
          <c:invertIfNegative val="0"/>
          <c:dLbls>
            <c:dLbl>
              <c:idx val="0"/>
              <c:layout>
                <c:manualLayout>
                  <c:x val="3.94173093401885E-2"/>
                  <c:y val="6.1341244316291343E-2"/>
                </c:manualLayout>
              </c:layout>
              <c:spPr>
                <a:noFill/>
                <a:ln>
                  <a:noFill/>
                </a:ln>
                <a:effectLst/>
              </c:spPr>
              <c:txPr>
                <a:bodyPr rot="0" spcFirstLastPara="1" vertOverflow="ellipsis" vert="horz" wrap="square" lIns="38100" tIns="19050" rIns="38100" bIns="19050" anchor="t" anchorCtr="0">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532990574121678E-2"/>
                      <c:h val="3.8442719307973827E-2"/>
                    </c:manualLayout>
                  </c15:layout>
                </c:ext>
                <c:ext xmlns:c16="http://schemas.microsoft.com/office/drawing/2014/chart" uri="{C3380CC4-5D6E-409C-BE32-E72D297353CC}">
                  <c16:uniqueId val="{00000000-DCA9-4C42-9E5E-C497268F29A9}"/>
                </c:ext>
              </c:extLst>
            </c:dLbl>
            <c:dLbl>
              <c:idx val="1"/>
              <c:layout>
                <c:manualLayout>
                  <c:x val="0"/>
                  <c:y val="6.7116779416657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A9-4C42-9E5E-C497268F29A9}"/>
                </c:ext>
              </c:extLst>
            </c:dLbl>
            <c:dLbl>
              <c:idx val="2"/>
              <c:layout>
                <c:manualLayout>
                  <c:x val="-6.2838462887913594E-17"/>
                  <c:y val="8.32988798935345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A9-4C42-9E5E-C497268F29A9}"/>
                </c:ext>
              </c:extLst>
            </c:dLbl>
            <c:dLbl>
              <c:idx val="3"/>
              <c:layout>
                <c:manualLayout>
                  <c:x val="3.4275921165381321E-3"/>
                  <c:y val="8.4481091272041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A9-4C42-9E5E-C497268F29A9}"/>
                </c:ext>
              </c:extLst>
            </c:dLbl>
            <c:dLbl>
              <c:idx val="4"/>
              <c:layout>
                <c:manualLayout>
                  <c:x val="-2.3993144815767049E-2"/>
                  <c:y val="7.4795608295441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A9-4C42-9E5E-C497268F29A9}"/>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'fyr pivot chart'!$A$15:$A$19</c:f>
              <c:numCache>
                <c:formatCode>General</c:formatCode>
                <c:ptCount val="5"/>
                <c:pt idx="0">
                  <c:v>2015</c:v>
                </c:pt>
                <c:pt idx="1">
                  <c:v>2016</c:v>
                </c:pt>
                <c:pt idx="2">
                  <c:v>2017</c:v>
                </c:pt>
                <c:pt idx="3">
                  <c:v>2018</c:v>
                </c:pt>
                <c:pt idx="4">
                  <c:v>2019</c:v>
                </c:pt>
              </c:numCache>
            </c:numRef>
          </c:cat>
          <c:val>
            <c:numRef>
              <c:f>'fyr pivot chart'!$D$15:$D$19</c:f>
              <c:numCache>
                <c:formatCode>0.0%</c:formatCode>
                <c:ptCount val="5"/>
                <c:pt idx="0">
                  <c:v>-1.0000000000000009E-2</c:v>
                </c:pt>
                <c:pt idx="1">
                  <c:v>-1.2000000000000011E-2</c:v>
                </c:pt>
                <c:pt idx="2">
                  <c:v>-3.1000000000000028E-2</c:v>
                </c:pt>
                <c:pt idx="3">
                  <c:v>-4.3000000000000038E-2</c:v>
                </c:pt>
                <c:pt idx="4">
                  <c:v>-1.8000000000000016E-2</c:v>
                </c:pt>
              </c:numCache>
            </c:numRef>
          </c:val>
          <c:extLst>
            <c:ext xmlns:c16="http://schemas.microsoft.com/office/drawing/2014/chart" uri="{C3380CC4-5D6E-409C-BE32-E72D297353CC}">
              <c16:uniqueId val="{00000005-DCA9-4C42-9E5E-C497268F29A9}"/>
            </c:ext>
          </c:extLst>
        </c:ser>
        <c:dLbls>
          <c:showLegendKey val="0"/>
          <c:showVal val="0"/>
          <c:showCatName val="0"/>
          <c:showSerName val="0"/>
          <c:showPercent val="0"/>
          <c:showBubbleSize val="0"/>
        </c:dLbls>
        <c:gapWidth val="150"/>
        <c:axId val="994271599"/>
        <c:axId val="994269519"/>
      </c:barChart>
      <c:lineChart>
        <c:grouping val="standard"/>
        <c:varyColors val="0"/>
        <c:ser>
          <c:idx val="0"/>
          <c:order val="0"/>
          <c:tx>
            <c:strRef>
              <c:f>'fyr pivot chart'!$B$14</c:f>
              <c:strCache>
                <c:ptCount val="1"/>
                <c:pt idx="0">
                  <c:v>15-24yrs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DCA9-4C42-9E5E-C497268F29A9}"/>
                </c:ext>
              </c:extLst>
            </c:dLbl>
            <c:dLbl>
              <c:idx val="1"/>
              <c:delete val="1"/>
              <c:extLst>
                <c:ext xmlns:c15="http://schemas.microsoft.com/office/drawing/2012/chart" uri="{CE6537A1-D6FC-4f65-9D91-7224C49458BB}"/>
                <c:ext xmlns:c16="http://schemas.microsoft.com/office/drawing/2014/chart" uri="{C3380CC4-5D6E-409C-BE32-E72D297353CC}">
                  <c16:uniqueId val="{00000007-DCA9-4C42-9E5E-C497268F29A9}"/>
                </c:ext>
              </c:extLst>
            </c:dLbl>
            <c:dLbl>
              <c:idx val="2"/>
              <c:delete val="1"/>
              <c:extLst>
                <c:ext xmlns:c15="http://schemas.microsoft.com/office/drawing/2012/chart" uri="{CE6537A1-D6FC-4f65-9D91-7224C49458BB}"/>
                <c:ext xmlns:c16="http://schemas.microsoft.com/office/drawing/2014/chart" uri="{C3380CC4-5D6E-409C-BE32-E72D297353CC}">
                  <c16:uniqueId val="{00000008-DCA9-4C42-9E5E-C497268F29A9}"/>
                </c:ext>
              </c:extLst>
            </c:dLbl>
            <c:dLbl>
              <c:idx val="3"/>
              <c:delete val="1"/>
              <c:extLst>
                <c:ext xmlns:c15="http://schemas.microsoft.com/office/drawing/2012/chart" uri="{CE6537A1-D6FC-4f65-9D91-7224C49458BB}"/>
                <c:ext xmlns:c16="http://schemas.microsoft.com/office/drawing/2014/chart" uri="{C3380CC4-5D6E-409C-BE32-E72D297353CC}">
                  <c16:uniqueId val="{00000009-DCA9-4C42-9E5E-C497268F29A9}"/>
                </c:ext>
              </c:extLst>
            </c:dLbl>
            <c:dLbl>
              <c:idx val="4"/>
              <c:layout>
                <c:manualLayout>
                  <c:x val="-6.8551842330762641E-2"/>
                  <c:y val="-4.1431261770244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A9-4C42-9E5E-C497268F29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'fyr pivot chart'!$A$15:$A$19</c:f>
              <c:numCache>
                <c:formatCode>General</c:formatCode>
                <c:ptCount val="5"/>
                <c:pt idx="0">
                  <c:v>2015</c:v>
                </c:pt>
                <c:pt idx="1">
                  <c:v>2016</c:v>
                </c:pt>
                <c:pt idx="2">
                  <c:v>2017</c:v>
                </c:pt>
                <c:pt idx="3">
                  <c:v>2018</c:v>
                </c:pt>
                <c:pt idx="4">
                  <c:v>2019</c:v>
                </c:pt>
              </c:numCache>
            </c:numRef>
          </c:cat>
          <c:val>
            <c:numRef>
              <c:f>'fyr pivot chart'!$B$15:$B$19</c:f>
              <c:numCache>
                <c:formatCode>0.0%</c:formatCode>
                <c:ptCount val="5"/>
                <c:pt idx="0">
                  <c:v>0.72499999999999998</c:v>
                </c:pt>
                <c:pt idx="1">
                  <c:v>0.67500000000000004</c:v>
                </c:pt>
                <c:pt idx="2">
                  <c:v>0.72499999999999998</c:v>
                </c:pt>
                <c:pt idx="3">
                  <c:v>0.73299999999999998</c:v>
                </c:pt>
                <c:pt idx="4">
                  <c:v>0.71599999999999997</c:v>
                </c:pt>
              </c:numCache>
            </c:numRef>
          </c:val>
          <c:smooth val="0"/>
          <c:extLst>
            <c:ext xmlns:c16="http://schemas.microsoft.com/office/drawing/2014/chart" uri="{C3380CC4-5D6E-409C-BE32-E72D297353CC}">
              <c16:uniqueId val="{0000000B-DCA9-4C42-9E5E-C497268F29A9}"/>
            </c:ext>
          </c:extLst>
        </c:ser>
        <c:ser>
          <c:idx val="1"/>
          <c:order val="1"/>
          <c:tx>
            <c:strRef>
              <c:f>'fyr pivot chart'!$C$14</c:f>
              <c:strCache>
                <c:ptCount val="1"/>
                <c:pt idx="0">
                  <c:v>25+ yrs</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DCA9-4C42-9E5E-C497268F29A9}"/>
                </c:ext>
              </c:extLst>
            </c:dLbl>
            <c:dLbl>
              <c:idx val="1"/>
              <c:delete val="1"/>
              <c:extLst>
                <c:ext xmlns:c15="http://schemas.microsoft.com/office/drawing/2012/chart" uri="{CE6537A1-D6FC-4f65-9D91-7224C49458BB}"/>
                <c:ext xmlns:c16="http://schemas.microsoft.com/office/drawing/2014/chart" uri="{C3380CC4-5D6E-409C-BE32-E72D297353CC}">
                  <c16:uniqueId val="{0000000D-DCA9-4C42-9E5E-C497268F29A9}"/>
                </c:ext>
              </c:extLst>
            </c:dLbl>
            <c:dLbl>
              <c:idx val="2"/>
              <c:delete val="1"/>
              <c:extLst>
                <c:ext xmlns:c15="http://schemas.microsoft.com/office/drawing/2012/chart" uri="{CE6537A1-D6FC-4f65-9D91-7224C49458BB}"/>
                <c:ext xmlns:c16="http://schemas.microsoft.com/office/drawing/2014/chart" uri="{C3380CC4-5D6E-409C-BE32-E72D297353CC}">
                  <c16:uniqueId val="{0000000E-DCA9-4C42-9E5E-C497268F29A9}"/>
                </c:ext>
              </c:extLst>
            </c:dLbl>
            <c:dLbl>
              <c:idx val="3"/>
              <c:delete val="1"/>
              <c:extLst>
                <c:ext xmlns:c15="http://schemas.microsoft.com/office/drawing/2012/chart" uri="{CE6537A1-D6FC-4f65-9D91-7224C49458BB}"/>
                <c:ext xmlns:c16="http://schemas.microsoft.com/office/drawing/2014/chart" uri="{C3380CC4-5D6E-409C-BE32-E72D297353CC}">
                  <c16:uniqueId val="{0000000F-DCA9-4C42-9E5E-C497268F29A9}"/>
                </c:ext>
              </c:extLst>
            </c:dLbl>
            <c:dLbl>
              <c:idx val="4"/>
              <c:layout>
                <c:manualLayout>
                  <c:x val="-2.3993144815766924E-2"/>
                  <c:y val="4.0332755015792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A9-4C42-9E5E-C497268F29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'fyr pivot chart'!$C$15:$C$19</c:f>
              <c:numCache>
                <c:formatCode>0.0%</c:formatCode>
                <c:ptCount val="5"/>
                <c:pt idx="0">
                  <c:v>0.71499999999999997</c:v>
                </c:pt>
                <c:pt idx="1">
                  <c:v>0.66300000000000003</c:v>
                </c:pt>
                <c:pt idx="2">
                  <c:v>0.69399999999999995</c:v>
                </c:pt>
                <c:pt idx="3">
                  <c:v>0.69</c:v>
                </c:pt>
                <c:pt idx="4">
                  <c:v>0.69799999999999995</c:v>
                </c:pt>
              </c:numCache>
            </c:numRef>
          </c:val>
          <c:smooth val="0"/>
          <c:extLst>
            <c:ext xmlns:c16="http://schemas.microsoft.com/office/drawing/2014/chart" uri="{C3380CC4-5D6E-409C-BE32-E72D297353CC}">
              <c16:uniqueId val="{00000011-DCA9-4C42-9E5E-C497268F29A9}"/>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midCat"/>
        <c:majorUnit val="0.1"/>
      </c:valAx>
      <c:spPr>
        <a:noFill/>
        <a:ln>
          <a:noFill/>
        </a:ln>
        <a:effectLst/>
      </c:spPr>
    </c:plotArea>
    <c:legend>
      <c:legendPos val="t"/>
      <c:layout>
        <c:manualLayout>
          <c:xMode val="edge"/>
          <c:yMode val="edge"/>
          <c:x val="0.18060900485125736"/>
          <c:y val="0.60212962962962968"/>
          <c:w val="0.74667476334095773"/>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Qualification Completion Rate </a:t>
            </a:r>
          </a:p>
          <a:p>
            <a:pPr>
              <a:defRPr sz="1600"/>
            </a:pPr>
            <a:r>
              <a:rPr lang="en-NZ" sz="1600"/>
              <a:t>- Under 25yrs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6"/>
          </a:solidFill>
          <a:ln>
            <a:noFill/>
          </a:ln>
          <a:effectLst/>
        </c:spPr>
      </c:pivotFmt>
      <c:pivotFmt>
        <c:idx val="62"/>
        <c:spPr>
          <a:solidFill>
            <a:schemeClr val="accent1"/>
          </a:solidFill>
          <a:ln w="28575" cap="rnd">
            <a:solidFill>
              <a:schemeClr val="accent1"/>
            </a:solidFill>
            <a:round/>
          </a:ln>
          <a:effectLst/>
        </c:spPr>
      </c:pivotFmt>
      <c:pivotFmt>
        <c:idx val="63"/>
        <c:spPr>
          <a:solidFill>
            <a:schemeClr val="accent1"/>
          </a:solidFill>
          <a:ln w="28575" cap="rnd">
            <a:solidFill>
              <a:schemeClr val="accent1"/>
            </a:solidFill>
            <a:round/>
          </a:ln>
          <a:effectLst/>
        </c:spP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a:noFill/>
          </a:ln>
          <a:effectLst/>
        </c:spPr>
        <c:marker>
          <c:symbol val="none"/>
        </c:marker>
      </c:pivotFmt>
      <c:pivotFmt>
        <c:idx val="67"/>
        <c:spPr>
          <a:solidFill>
            <a:schemeClr val="accent6">
              <a:lumMod val="75000"/>
            </a:schemeClr>
          </a:solidFill>
          <a:ln>
            <a:noFill/>
          </a:ln>
          <a:effectLst/>
        </c:spPr>
        <c:marker>
          <c:symbol val="none"/>
        </c:marker>
      </c:pivotFmt>
      <c:pivotFmt>
        <c:idx val="6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pivotFmt>
      <c:pivotFmt>
        <c:idx val="71"/>
      </c:pivotFmt>
      <c:pivotFmt>
        <c:idx val="7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4"/>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5"/>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6"/>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7"/>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8"/>
        <c:dLbl>
          <c:idx val="0"/>
          <c:tx>
            <c:strRef>
              <c:f>'pivot qc'!$G$9</c:f>
              <c:strCache>
                <c:ptCount val="1"/>
                <c:pt idx="0">
                  <c:v>21.6%</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{02AE089C-D171-487A-90B7-33D8475E7276}</c15:txfldGUID>
                  <c15:f>'pivot qc'!$G$9</c15:f>
                  <c15:dlblFieldTableCache>
                    <c:ptCount val="1"/>
                    <c:pt idx="0">
                      <c:v>21.6%</c:v>
                    </c:pt>
                  </c15:dlblFieldTableCache>
                </c15:dlblFTEntry>
              </c15:dlblFieldTable>
              <c15:showDataLabelsRange val="0"/>
            </c:ext>
          </c:extLst>
        </c:dLbl>
      </c:pivotFmt>
      <c:pivotFmt>
        <c:idx val="79"/>
        <c:dLbl>
          <c:idx val="0"/>
          <c:tx>
            <c:strRef>
              <c:f>'pivot qc'!$F$9</c:f>
              <c:strCache>
                <c:ptCount val="1"/>
                <c:pt idx="0">
                  <c:v>44.7%</c:v>
                </c:pt>
              </c:strCache>
            </c:strRef>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dlblFTEntry>
                  <c15:txfldGUID>{FAF501AA-92A0-4C9E-9AE2-F11DC19E0587}</c15:txfldGUID>
                  <c15:f>'pivot qc'!$F$9</c15:f>
                  <c15:dlblFieldTableCache>
                    <c:ptCount val="1"/>
                    <c:pt idx="0">
                      <c:v>44.7%</c:v>
                    </c:pt>
                  </c15:dlblFieldTableCache>
                </c15:dlblFTEntry>
              </c15:dlblFieldTable>
              <c15:showDataLabelsRange val="0"/>
            </c:ext>
          </c:extLst>
        </c:dLbl>
      </c:pivotFmt>
    </c:pivotFmts>
    <c:plotArea>
      <c:layout>
        <c:manualLayout>
          <c:layoutTarget val="inner"/>
          <c:xMode val="edge"/>
          <c:yMode val="edge"/>
          <c:x val="0.141333927089448"/>
          <c:y val="0.28268518518518521"/>
          <c:w val="0.8346729280947851"/>
          <c:h val="0.61917468649752117"/>
        </c:manualLayout>
      </c:layout>
      <c:barChart>
        <c:barDir val="col"/>
        <c:grouping val="clustered"/>
        <c:varyColors val="0"/>
        <c:ser>
          <c:idx val="2"/>
          <c:order val="2"/>
          <c:tx>
            <c:v> Variance</c:v>
          </c:tx>
          <c:spPr>
            <a:solidFill>
              <a:schemeClr val="accent6">
                <a:lumMod val="75000"/>
              </a:schemeClr>
            </a:solidFill>
            <a:ln>
              <a:noFill/>
            </a:ln>
            <a:effectLst/>
          </c:spPr>
          <c:invertIfNegative val="0"/>
          <c:dLbls>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E7-46B4-AF77-786AD6E709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qc'!$H$5:$H$9</c:f>
              <c:numCache>
                <c:formatCode>0.0%</c:formatCode>
                <c:ptCount val="5"/>
                <c:pt idx="0">
                  <c:v>-0.23799999999999999</c:v>
                </c:pt>
                <c:pt idx="1">
                  <c:v>-0.28299999999999997</c:v>
                </c:pt>
                <c:pt idx="2">
                  <c:v>-0.22000000000000003</c:v>
                </c:pt>
                <c:pt idx="3">
                  <c:v>-0.16600000000000004</c:v>
                </c:pt>
                <c:pt idx="4">
                  <c:v>-0.23100000000000001</c:v>
                </c:pt>
              </c:numCache>
            </c:numRef>
          </c:val>
          <c:extLst>
            <c:ext xmlns:c16="http://schemas.microsoft.com/office/drawing/2014/chart" uri="{C3380CC4-5D6E-409C-BE32-E72D297353CC}">
              <c16:uniqueId val="{00000001-A3E7-46B4-AF77-786AD6E70937}"/>
            </c:ext>
          </c:extLst>
        </c:ser>
        <c:dLbls>
          <c:showLegendKey val="0"/>
          <c:showVal val="0"/>
          <c:showCatName val="0"/>
          <c:showSerName val="0"/>
          <c:showPercent val="0"/>
          <c:showBubbleSize val="0"/>
        </c:dLbls>
        <c:gapWidth val="219"/>
        <c:axId val="994271599"/>
        <c:axId val="994269519"/>
      </c:barChart>
      <c:lineChart>
        <c:grouping val="standard"/>
        <c:varyColors val="0"/>
        <c:ser>
          <c:idx val="0"/>
          <c:order val="0"/>
          <c:tx>
            <c:strRef>
              <c:f>'pivot qc'!$F$4</c:f>
              <c:strCache>
                <c:ptCount val="1"/>
                <c:pt idx="0">
                  <c:v>Under 25yrs</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A3E7-46B4-AF77-786AD6E70937}"/>
                </c:ext>
              </c:extLst>
            </c:dLbl>
            <c:dLbl>
              <c:idx val="1"/>
              <c:delete val="1"/>
              <c:extLst>
                <c:ext xmlns:c15="http://schemas.microsoft.com/office/drawing/2012/chart" uri="{CE6537A1-D6FC-4f65-9D91-7224C49458BB}"/>
                <c:ext xmlns:c16="http://schemas.microsoft.com/office/drawing/2014/chart" uri="{C3380CC4-5D6E-409C-BE32-E72D297353CC}">
                  <c16:uniqueId val="{00000003-A3E7-46B4-AF77-786AD6E70937}"/>
                </c:ext>
              </c:extLst>
            </c:dLbl>
            <c:dLbl>
              <c:idx val="2"/>
              <c:delete val="1"/>
              <c:extLst>
                <c:ext xmlns:c15="http://schemas.microsoft.com/office/drawing/2012/chart" uri="{CE6537A1-D6FC-4f65-9D91-7224C49458BB}"/>
                <c:ext xmlns:c16="http://schemas.microsoft.com/office/drawing/2014/chart" uri="{C3380CC4-5D6E-409C-BE32-E72D297353CC}">
                  <c16:uniqueId val="{00000004-A3E7-46B4-AF77-786AD6E70937}"/>
                </c:ext>
              </c:extLst>
            </c:dLbl>
            <c:dLbl>
              <c:idx val="3"/>
              <c:delete val="1"/>
              <c:extLst>
                <c:ext xmlns:c15="http://schemas.microsoft.com/office/drawing/2012/chart" uri="{CE6537A1-D6FC-4f65-9D91-7224C49458BB}"/>
                <c:ext xmlns:c16="http://schemas.microsoft.com/office/drawing/2014/chart" uri="{C3380CC4-5D6E-409C-BE32-E72D297353CC}">
                  <c16:uniqueId val="{00000005-A3E7-46B4-AF77-786AD6E70937}"/>
                </c:ext>
              </c:extLst>
            </c:dLbl>
            <c:dLbl>
              <c:idx val="4"/>
              <c:layout>
                <c:manualLayout>
                  <c:x val="-5.3491000125872497E-2"/>
                  <c:y val="-4.2248533836441192E-2"/>
                </c:manualLayout>
              </c:layout>
              <c:tx>
                <c:strRef>
                  <c:f>'pivot qc'!$F$9</c:f>
                  <c:strCache>
                    <c:ptCount val="1"/>
                    <c:pt idx="0">
                      <c:v>44.7%</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{03BE4A8C-BD45-4C96-9063-9E93853D36DF}</c15:txfldGUID>
                      <c15:f>'pivot qc'!$F$9</c15:f>
                      <c15:dlblFieldTableCache>
                        <c:ptCount val="1"/>
                        <c:pt idx="0">
                          <c:v>44.7%</c:v>
                        </c:pt>
                      </c15:dlblFieldTableCache>
                    </c15:dlblFTEntry>
                  </c15:dlblFieldTable>
                  <c15:showDataLabelsRange val="0"/>
                </c:ext>
                <c:ext xmlns:c16="http://schemas.microsoft.com/office/drawing/2014/chart" uri="{C3380CC4-5D6E-409C-BE32-E72D297353CC}">
                  <c16:uniqueId val="{00000006-A3E7-46B4-AF77-786AD6E70937}"/>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qc'!$F$5:$F$9</c:f>
              <c:numCache>
                <c:formatCode>0.0%</c:formatCode>
                <c:ptCount val="5"/>
                <c:pt idx="0">
                  <c:v>0.49099999999999999</c:v>
                </c:pt>
                <c:pt idx="1">
                  <c:v>0.48399999999999999</c:v>
                </c:pt>
                <c:pt idx="2">
                  <c:v>0.45700000000000002</c:v>
                </c:pt>
                <c:pt idx="3">
                  <c:v>0.40400000000000003</c:v>
                </c:pt>
                <c:pt idx="4">
                  <c:v>0.44700000000000001</c:v>
                </c:pt>
              </c:numCache>
            </c:numRef>
          </c:val>
          <c:smooth val="0"/>
          <c:extLst>
            <c:ext xmlns:c16="http://schemas.microsoft.com/office/drawing/2014/chart" uri="{C3380CC4-5D6E-409C-BE32-E72D297353CC}">
              <c16:uniqueId val="{00000007-A3E7-46B4-AF77-786AD6E70937}"/>
            </c:ext>
          </c:extLst>
        </c:ser>
        <c:ser>
          <c:idx val="1"/>
          <c:order val="1"/>
          <c:tx>
            <c:strRef>
              <c:f>'pivot qc'!$G$4</c:f>
              <c:strCache>
                <c:ptCount val="1"/>
                <c:pt idx="0">
                  <c:v>25+ yrs</c:v>
                </c:pt>
              </c:strCache>
            </c:strRef>
          </c:tx>
          <c:spPr>
            <a:ln w="28575" cap="rnd">
              <a:solidFill>
                <a:schemeClr val="accent2"/>
              </a:solidFill>
              <a:round/>
            </a:ln>
            <a:effectLst/>
          </c:spPr>
          <c:marker>
            <c:symbol val="none"/>
          </c:marker>
          <c:dLbls>
            <c:dLbl>
              <c:idx val="4"/>
              <c:layout>
                <c:manualLayout>
                  <c:x val="-4.2833806520188526E-2"/>
                  <c:y val="6.6988130382100832E-3"/>
                </c:manualLayout>
              </c:layout>
              <c:tx>
                <c:strRef>
                  <c:f>'pivot qc'!$G$9</c:f>
                  <c:strCache>
                    <c:ptCount val="1"/>
                    <c:pt idx="0">
                      <c:v>21.6%</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{D09F4B70-1943-4E5C-8C65-528E4C33F650}</c15:txfldGUID>
                      <c15:f>'pivot qc'!$G$9</c15:f>
                      <c15:dlblFieldTableCache>
                        <c:ptCount val="1"/>
                        <c:pt idx="0">
                          <c:v>21.6%</c:v>
                        </c:pt>
                      </c15:dlblFieldTableCache>
                    </c15:dlblFTEntry>
                  </c15:dlblFieldTable>
                  <c15:showDataLabelsRange val="0"/>
                </c:ext>
                <c:ext xmlns:c16="http://schemas.microsoft.com/office/drawing/2014/chart" uri="{C3380CC4-5D6E-409C-BE32-E72D297353CC}">
                  <c16:uniqueId val="{00000008-A3E7-46B4-AF77-786AD6E709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qc'!$G$5:$G$9</c:f>
              <c:numCache>
                <c:formatCode>0.0%</c:formatCode>
                <c:ptCount val="5"/>
                <c:pt idx="0">
                  <c:v>0.253</c:v>
                </c:pt>
                <c:pt idx="1">
                  <c:v>0.20100000000000001</c:v>
                </c:pt>
                <c:pt idx="2">
                  <c:v>0.23699999999999999</c:v>
                </c:pt>
                <c:pt idx="3">
                  <c:v>0.23799999999999999</c:v>
                </c:pt>
                <c:pt idx="4">
                  <c:v>0.216</c:v>
                </c:pt>
              </c:numCache>
            </c:numRef>
          </c:val>
          <c:smooth val="0"/>
          <c:extLst>
            <c:ext xmlns:c16="http://schemas.microsoft.com/office/drawing/2014/chart" uri="{C3380CC4-5D6E-409C-BE32-E72D297353CC}">
              <c16:uniqueId val="{00000009-A3E7-46B4-AF77-786AD6E70937}"/>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4976067580241414"/>
          <c:y val="0.29194444444444445"/>
          <c:w val="0.77598121571564482"/>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Successful</a:t>
            </a:r>
            <a:r>
              <a:rPr lang="en-NZ" sz="1600" baseline="0"/>
              <a:t> Course</a:t>
            </a:r>
            <a:r>
              <a:rPr lang="en-NZ" sz="1600"/>
              <a:t> Completion Rate - International</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1"/>
          <c:order val="1"/>
          <c:tx>
            <c:v> Variance</c:v>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chart'!$D$14:$D$18</c:f>
              <c:numCache>
                <c:formatCode>0.0%</c:formatCode>
                <c:ptCount val="5"/>
                <c:pt idx="0">
                  <c:v>5.0000000000000044E-2</c:v>
                </c:pt>
                <c:pt idx="1">
                  <c:v>5.7000000000000051E-2</c:v>
                </c:pt>
                <c:pt idx="2">
                  <c:v>6.6000000000000059E-2</c:v>
                </c:pt>
                <c:pt idx="3">
                  <c:v>8.4999999999999964E-2</c:v>
                </c:pt>
                <c:pt idx="4">
                  <c:v>0.121</c:v>
                </c:pt>
              </c:numCache>
            </c:numRef>
          </c:val>
          <c:extLst>
            <c:ext xmlns:c16="http://schemas.microsoft.com/office/drawing/2014/chart" uri="{C3380CC4-5D6E-409C-BE32-E72D297353CC}">
              <c16:uniqueId val="{00000000-74AD-4E1A-AF85-3C32339096FC}"/>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'scc pivot chart'!$C$13</c:f>
              <c:strCache>
                <c:ptCount val="1"/>
                <c:pt idx="0">
                  <c:v>International</c:v>
                </c:pt>
              </c:strCache>
            </c:strRef>
          </c:tx>
          <c:spPr>
            <a:ln w="28575" cap="rnd">
              <a:solidFill>
                <a:srgbClr val="4F81B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74AD-4E1A-AF85-3C32339096FC}"/>
                </c:ext>
              </c:extLst>
            </c:dLbl>
            <c:dLbl>
              <c:idx val="1"/>
              <c:delete val="1"/>
              <c:extLst>
                <c:ext xmlns:c15="http://schemas.microsoft.com/office/drawing/2012/chart" uri="{CE6537A1-D6FC-4f65-9D91-7224C49458BB}"/>
                <c:ext xmlns:c16="http://schemas.microsoft.com/office/drawing/2014/chart" uri="{C3380CC4-5D6E-409C-BE32-E72D297353CC}">
                  <c16:uniqueId val="{00000002-74AD-4E1A-AF85-3C32339096FC}"/>
                </c:ext>
              </c:extLst>
            </c:dLbl>
            <c:dLbl>
              <c:idx val="2"/>
              <c:delete val="1"/>
              <c:extLst>
                <c:ext xmlns:c15="http://schemas.microsoft.com/office/drawing/2012/chart" uri="{CE6537A1-D6FC-4f65-9D91-7224C49458BB}"/>
                <c:ext xmlns:c16="http://schemas.microsoft.com/office/drawing/2014/chart" uri="{C3380CC4-5D6E-409C-BE32-E72D297353CC}">
                  <c16:uniqueId val="{00000003-74AD-4E1A-AF85-3C32339096FC}"/>
                </c:ext>
              </c:extLst>
            </c:dLbl>
            <c:dLbl>
              <c:idx val="3"/>
              <c:delete val="1"/>
              <c:extLst>
                <c:ext xmlns:c15="http://schemas.microsoft.com/office/drawing/2012/chart" uri="{CE6537A1-D6FC-4f65-9D91-7224C49458BB}"/>
                <c:ext xmlns:c16="http://schemas.microsoft.com/office/drawing/2014/chart" uri="{C3380CC4-5D6E-409C-BE32-E72D297353CC}">
                  <c16:uniqueId val="{00000004-74AD-4E1A-AF85-3C32339096FC}"/>
                </c:ext>
              </c:extLst>
            </c:dLbl>
            <c:dLbl>
              <c:idx val="4"/>
              <c:layout>
                <c:manualLayout>
                  <c:x val="-4.113110539845758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AD-4E1A-AF85-3C32339096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chart'!$C$14:$C$18</c:f>
              <c:numCache>
                <c:formatCode>0.0%</c:formatCode>
                <c:ptCount val="5"/>
                <c:pt idx="0">
                  <c:v>0.873</c:v>
                </c:pt>
                <c:pt idx="1">
                  <c:v>0.879</c:v>
                </c:pt>
                <c:pt idx="2">
                  <c:v>0.88400000000000001</c:v>
                </c:pt>
                <c:pt idx="3">
                  <c:v>0.89600000000000002</c:v>
                </c:pt>
                <c:pt idx="4">
                  <c:v>0.91800000000000004</c:v>
                </c:pt>
              </c:numCache>
            </c:numRef>
          </c:val>
          <c:smooth val="0"/>
          <c:extLst>
            <c:ext xmlns:c16="http://schemas.microsoft.com/office/drawing/2014/chart" uri="{C3380CC4-5D6E-409C-BE32-E72D297353CC}">
              <c16:uniqueId val="{00000006-74AD-4E1A-AF85-3C32339096FC}"/>
            </c:ext>
          </c:extLst>
        </c:ser>
        <c:ser>
          <c:idx val="2"/>
          <c:order val="2"/>
          <c:tx>
            <c:strRef>
              <c:f>'scc pivot chart'!$B$13</c:f>
              <c:strCache>
                <c:ptCount val="1"/>
                <c:pt idx="0">
                  <c:v>Domestic</c:v>
                </c:pt>
              </c:strCache>
            </c:strRef>
          </c:tx>
          <c:spPr>
            <a:ln w="28575" cap="rnd">
              <a:solidFill>
                <a:srgbClr val="C050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74AD-4E1A-AF85-3C32339096FC}"/>
                </c:ext>
              </c:extLst>
            </c:dLbl>
            <c:dLbl>
              <c:idx val="1"/>
              <c:delete val="1"/>
              <c:extLst>
                <c:ext xmlns:c15="http://schemas.microsoft.com/office/drawing/2012/chart" uri="{CE6537A1-D6FC-4f65-9D91-7224C49458BB}"/>
                <c:ext xmlns:c16="http://schemas.microsoft.com/office/drawing/2014/chart" uri="{C3380CC4-5D6E-409C-BE32-E72D297353CC}">
                  <c16:uniqueId val="{00000008-74AD-4E1A-AF85-3C32339096FC}"/>
                </c:ext>
              </c:extLst>
            </c:dLbl>
            <c:dLbl>
              <c:idx val="2"/>
              <c:delete val="1"/>
              <c:extLst>
                <c:ext xmlns:c15="http://schemas.microsoft.com/office/drawing/2012/chart" uri="{CE6537A1-D6FC-4f65-9D91-7224C49458BB}"/>
                <c:ext xmlns:c16="http://schemas.microsoft.com/office/drawing/2014/chart" uri="{C3380CC4-5D6E-409C-BE32-E72D297353CC}">
                  <c16:uniqueId val="{00000009-74AD-4E1A-AF85-3C32339096FC}"/>
                </c:ext>
              </c:extLst>
            </c:dLbl>
            <c:dLbl>
              <c:idx val="3"/>
              <c:delete val="1"/>
              <c:extLst>
                <c:ext xmlns:c15="http://schemas.microsoft.com/office/drawing/2012/chart" uri="{CE6537A1-D6FC-4f65-9D91-7224C49458BB}"/>
                <c:ext xmlns:c16="http://schemas.microsoft.com/office/drawing/2014/chart" uri="{C3380CC4-5D6E-409C-BE32-E72D297353CC}">
                  <c16:uniqueId val="{0000000A-74AD-4E1A-AF85-3C32339096FC}"/>
                </c:ext>
              </c:extLst>
            </c:dLbl>
            <c:dLbl>
              <c:idx val="4"/>
              <c:layout>
                <c:manualLayout>
                  <c:x val="-4.1131105398457581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AD-4E1A-AF85-3C32339096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chart'!$B$14:$B$18</c:f>
              <c:numCache>
                <c:formatCode>0.0%</c:formatCode>
                <c:ptCount val="5"/>
                <c:pt idx="0">
                  <c:v>0.82299999999999995</c:v>
                </c:pt>
                <c:pt idx="1">
                  <c:v>0.82199999999999995</c:v>
                </c:pt>
                <c:pt idx="2">
                  <c:v>0.81799999999999995</c:v>
                </c:pt>
                <c:pt idx="3">
                  <c:v>0.81100000000000005</c:v>
                </c:pt>
                <c:pt idx="4">
                  <c:v>0.79700000000000004</c:v>
                </c:pt>
              </c:numCache>
            </c:numRef>
          </c:val>
          <c:smooth val="0"/>
          <c:extLst>
            <c:ext xmlns:c16="http://schemas.microsoft.com/office/drawing/2014/chart" uri="{C3380CC4-5D6E-409C-BE32-E72D297353CC}">
              <c16:uniqueId val="{0000000C-74AD-4E1A-AF85-3C32339096FC}"/>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Qualification Completion Rate </a:t>
            </a:r>
          </a:p>
          <a:p>
            <a:pPr>
              <a:defRPr sz="1600"/>
            </a:pPr>
            <a:r>
              <a:rPr lang="en-NZ" sz="1600"/>
              <a:t>- International </a:t>
            </a:r>
          </a:p>
        </c:rich>
      </c:tx>
      <c:layout>
        <c:manualLayout>
          <c:xMode val="edge"/>
          <c:yMode val="edge"/>
          <c:x val="0.16253641816623821"/>
          <c:y val="5.09259259259259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6"/>
          </a:solidFill>
          <a:ln>
            <a:noFill/>
          </a:ln>
          <a:effectLst/>
        </c:spPr>
      </c:pivotFmt>
      <c:pivotFmt>
        <c:idx val="62"/>
        <c:spPr>
          <a:solidFill>
            <a:schemeClr val="accent1"/>
          </a:solidFill>
          <a:ln w="28575" cap="rnd">
            <a:solidFill>
              <a:schemeClr val="accent1"/>
            </a:solidFill>
            <a:round/>
          </a:ln>
          <a:effectLst/>
        </c:spPr>
      </c:pivotFmt>
      <c:pivotFmt>
        <c:idx val="63"/>
        <c:spPr>
          <a:solidFill>
            <a:schemeClr val="accent1"/>
          </a:solidFill>
          <a:ln w="28575" cap="rnd">
            <a:solidFill>
              <a:schemeClr val="accent1"/>
            </a:solidFill>
            <a:round/>
          </a:ln>
          <a:effectLst/>
        </c:spP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a:noFill/>
          </a:ln>
          <a:effectLst/>
        </c:spPr>
        <c:marker>
          <c:symbol val="none"/>
        </c:marker>
      </c:pivotFmt>
      <c:pivotFmt>
        <c:idx val="67"/>
        <c:spPr>
          <a:solidFill>
            <a:schemeClr val="accent6">
              <a:lumMod val="75000"/>
            </a:schemeClr>
          </a:solidFill>
          <a:ln>
            <a:noFill/>
          </a:ln>
          <a:effectLst/>
        </c:spPr>
        <c:marker>
          <c:symbol val="none"/>
        </c:marker>
      </c:pivotFmt>
      <c:pivotFmt>
        <c:idx val="6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pivotFmt>
      <c:pivotFmt>
        <c:idx val="71"/>
      </c:pivotFmt>
      <c:pivotFmt>
        <c:idx val="7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4"/>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5"/>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6"/>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7"/>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8"/>
        <c:dLbl>
          <c:idx val="0"/>
          <c:tx>
            <c:strRef>
              <c:f>'pivot qc'!$G$9</c:f>
              <c:strCache>
                <c:ptCount val="1"/>
                <c:pt idx="0">
                  <c:v>56.3%</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{495C2B14-8A35-4FF1-B85B-F582488FCAEA}</c15:txfldGUID>
                  <c15:f>'pivot qc'!$G$9</c15:f>
                  <c15:dlblFieldTableCache>
                    <c:ptCount val="1"/>
                    <c:pt idx="0">
                      <c:v>56.3%</c:v>
                    </c:pt>
                  </c15:dlblFieldTableCache>
                </c15:dlblFTEntry>
              </c15:dlblFieldTable>
              <c15:showDataLabelsRange val="0"/>
            </c:ext>
          </c:extLst>
        </c:dLbl>
      </c:pivotFmt>
      <c:pivotFmt>
        <c:idx val="79"/>
        <c:dLbl>
          <c:idx val="0"/>
          <c:tx>
            <c:strRef>
              <c:f>'pivot qc'!$F$9</c:f>
              <c:strCache>
                <c:ptCount val="1"/>
                <c:pt idx="0">
                  <c:v>53.0%</c:v>
                </c:pt>
              </c:strCache>
            </c:strRef>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dlblFTEntry>
                  <c15:txfldGUID>{1FF0DE2B-317F-460A-B6D1-30587189BAAB}</c15:txfldGUID>
                  <c15:f>'pivot qc'!$F$9</c15:f>
                  <c15:dlblFieldTableCache>
                    <c:ptCount val="1"/>
                    <c:pt idx="0">
                      <c:v>53.0%</c:v>
                    </c:pt>
                  </c15:dlblFieldTableCache>
                </c15:dlblFTEntry>
              </c15:dlblFieldTable>
              <c15:showDataLabelsRange val="0"/>
            </c:ext>
          </c:extLst>
        </c:dLbl>
      </c:pivotFmt>
    </c:pivotFmts>
    <c:plotArea>
      <c:layout>
        <c:manualLayout>
          <c:layoutTarget val="inner"/>
          <c:xMode val="edge"/>
          <c:yMode val="edge"/>
          <c:x val="0.141333927089448"/>
          <c:y val="0.28268518518518521"/>
          <c:w val="0.8346729280947851"/>
          <c:h val="0.69188648293963251"/>
        </c:manualLayout>
      </c:layout>
      <c:barChart>
        <c:barDir val="col"/>
        <c:grouping val="clustered"/>
        <c:varyColors val="0"/>
        <c:ser>
          <c:idx val="2"/>
          <c:order val="2"/>
          <c:tx>
            <c:strRef>
              <c:f>'pivot qc'!$H$4</c:f>
              <c:strCache>
                <c:ptCount val="1"/>
                <c:pt idx="0">
                  <c:v>Variance</c:v>
                </c:pt>
              </c:strCache>
            </c:strRef>
          </c:tx>
          <c:spPr>
            <a:solidFill>
              <a:schemeClr val="accent6">
                <a:lumMod val="75000"/>
              </a:schemeClr>
            </a:solidFill>
            <a:ln>
              <a:noFill/>
            </a:ln>
            <a:effectLst/>
          </c:spPr>
          <c:invertIfNegative val="0"/>
          <c:dLbls>
            <c:dLbl>
              <c:idx val="0"/>
              <c:layout>
                <c:manualLayout>
                  <c:x val="0"/>
                  <c:y val="0.12152208807480785"/>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105398457583545E-2"/>
                      <c:h val="5.635603921376986E-2"/>
                    </c:manualLayout>
                  </c15:layout>
                </c:ext>
                <c:ext xmlns:c16="http://schemas.microsoft.com/office/drawing/2014/chart" uri="{C3380CC4-5D6E-409C-BE32-E72D297353CC}">
                  <c16:uniqueId val="{00000001-96CA-41DB-B911-D942ED3DFB68}"/>
                </c:ext>
              </c:extLst>
            </c:dLbl>
            <c:dLbl>
              <c:idx val="1"/>
              <c:layout>
                <c:manualLayout>
                  <c:x val="3.4275921165381321E-3"/>
                  <c:y val="0.112841938926607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A-41DB-B911-D942ED3DFB68}"/>
                </c:ext>
              </c:extLst>
            </c:dLbl>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FD-4CAD-8E35-F56EB6682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qc'!$H$5:$H$9</c:f>
              <c:numCache>
                <c:formatCode>0.0%</c:formatCode>
                <c:ptCount val="5"/>
                <c:pt idx="0">
                  <c:v>-8.5999999999999965E-2</c:v>
                </c:pt>
                <c:pt idx="1">
                  <c:v>-5.5000000000000049E-2</c:v>
                </c:pt>
                <c:pt idx="2">
                  <c:v>4.500000000000004E-2</c:v>
                </c:pt>
                <c:pt idx="3">
                  <c:v>0.10599999999999998</c:v>
                </c:pt>
                <c:pt idx="4">
                  <c:v>3.2999999999999918E-2</c:v>
                </c:pt>
              </c:numCache>
            </c:numRef>
          </c:val>
          <c:extLst>
            <c:ext xmlns:c16="http://schemas.microsoft.com/office/drawing/2014/chart" uri="{C3380CC4-5D6E-409C-BE32-E72D297353CC}">
              <c16:uniqueId val="{00000001-71FD-4CAD-8E35-F56EB66825AE}"/>
            </c:ext>
          </c:extLst>
        </c:ser>
        <c:dLbls>
          <c:showLegendKey val="0"/>
          <c:showVal val="0"/>
          <c:showCatName val="0"/>
          <c:showSerName val="0"/>
          <c:showPercent val="0"/>
          <c:showBubbleSize val="0"/>
        </c:dLbls>
        <c:gapWidth val="219"/>
        <c:axId val="994271599"/>
        <c:axId val="994269519"/>
      </c:barChart>
      <c:lineChart>
        <c:grouping val="standard"/>
        <c:varyColors val="0"/>
        <c:ser>
          <c:idx val="0"/>
          <c:order val="0"/>
          <c:tx>
            <c:strRef>
              <c:f>'pivot qc'!$F$4</c:f>
              <c:strCache>
                <c:ptCount val="1"/>
                <c:pt idx="0">
                  <c:v>Domestic</c:v>
                </c:pt>
              </c:strCache>
            </c:strRef>
          </c:tx>
          <c:spPr>
            <a:ln w="28575" cap="rnd">
              <a:solidFill>
                <a:srgbClr val="F7964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71FD-4CAD-8E35-F56EB66825AE}"/>
                </c:ext>
              </c:extLst>
            </c:dLbl>
            <c:dLbl>
              <c:idx val="1"/>
              <c:delete val="1"/>
              <c:extLst>
                <c:ext xmlns:c15="http://schemas.microsoft.com/office/drawing/2012/chart" uri="{CE6537A1-D6FC-4f65-9D91-7224C49458BB}"/>
                <c:ext xmlns:c16="http://schemas.microsoft.com/office/drawing/2014/chart" uri="{C3380CC4-5D6E-409C-BE32-E72D297353CC}">
                  <c16:uniqueId val="{00000003-71FD-4CAD-8E35-F56EB66825AE}"/>
                </c:ext>
              </c:extLst>
            </c:dLbl>
            <c:dLbl>
              <c:idx val="2"/>
              <c:delete val="1"/>
              <c:extLst>
                <c:ext xmlns:c15="http://schemas.microsoft.com/office/drawing/2012/chart" uri="{CE6537A1-D6FC-4f65-9D91-7224C49458BB}"/>
                <c:ext xmlns:c16="http://schemas.microsoft.com/office/drawing/2014/chart" uri="{C3380CC4-5D6E-409C-BE32-E72D297353CC}">
                  <c16:uniqueId val="{00000004-71FD-4CAD-8E35-F56EB66825AE}"/>
                </c:ext>
              </c:extLst>
            </c:dLbl>
            <c:dLbl>
              <c:idx val="3"/>
              <c:delete val="1"/>
              <c:extLst>
                <c:ext xmlns:c15="http://schemas.microsoft.com/office/drawing/2012/chart" uri="{CE6537A1-D6FC-4f65-9D91-7224C49458BB}"/>
                <c:ext xmlns:c16="http://schemas.microsoft.com/office/drawing/2014/chart" uri="{C3380CC4-5D6E-409C-BE32-E72D297353CC}">
                  <c16:uniqueId val="{00000005-71FD-4CAD-8E35-F56EB66825AE}"/>
                </c:ext>
              </c:extLst>
            </c:dLbl>
            <c:dLbl>
              <c:idx val="4"/>
              <c:tx>
                <c:strRef>
                  <c:f>'pivot qc'!$F$9</c:f>
                  <c:strCache>
                    <c:ptCount val="1"/>
                    <c:pt idx="0">
                      <c:v>53.0%</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{D385CB54-2253-4739-A385-78939B82CAAD}</c15:txfldGUID>
                      <c15:f>'pivot qc'!$F$9</c15:f>
                      <c15:dlblFieldTableCache>
                        <c:ptCount val="1"/>
                        <c:pt idx="0">
                          <c:v>53.0%</c:v>
                        </c:pt>
                      </c15:dlblFieldTableCache>
                    </c15:dlblFTEntry>
                  </c15:dlblFieldTable>
                  <c15:showDataLabelsRange val="0"/>
                </c:ext>
                <c:ext xmlns:c16="http://schemas.microsoft.com/office/drawing/2014/chart" uri="{C3380CC4-5D6E-409C-BE32-E72D297353CC}">
                  <c16:uniqueId val="{00000006-71FD-4CAD-8E35-F56EB66825AE}"/>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qc'!$F$5:$F$9</c:f>
              <c:numCache>
                <c:formatCode>0.0%</c:formatCode>
                <c:ptCount val="5"/>
                <c:pt idx="0">
                  <c:v>0.57099999999999995</c:v>
                </c:pt>
                <c:pt idx="1">
                  <c:v>0.55400000000000005</c:v>
                </c:pt>
                <c:pt idx="2">
                  <c:v>0.57599999999999996</c:v>
                </c:pt>
                <c:pt idx="3">
                  <c:v>0.52900000000000003</c:v>
                </c:pt>
                <c:pt idx="4">
                  <c:v>0.53</c:v>
                </c:pt>
              </c:numCache>
            </c:numRef>
          </c:val>
          <c:smooth val="0"/>
          <c:extLst>
            <c:ext xmlns:c16="http://schemas.microsoft.com/office/drawing/2014/chart" uri="{C3380CC4-5D6E-409C-BE32-E72D297353CC}">
              <c16:uniqueId val="{00000007-71FD-4CAD-8E35-F56EB66825AE}"/>
            </c:ext>
          </c:extLst>
        </c:ser>
        <c:ser>
          <c:idx val="1"/>
          <c:order val="1"/>
          <c:tx>
            <c:strRef>
              <c:f>'pivot qc'!$G$4</c:f>
              <c:strCache>
                <c:ptCount val="1"/>
                <c:pt idx="0">
                  <c:v>International</c:v>
                </c:pt>
              </c:strCache>
            </c:strRef>
          </c:tx>
          <c:spPr>
            <a:ln w="28575" cap="rnd">
              <a:solidFill>
                <a:srgbClr val="4F81BD"/>
              </a:solidFill>
              <a:round/>
            </a:ln>
            <a:effectLst/>
          </c:spPr>
          <c:marker>
            <c:symbol val="none"/>
          </c:marker>
          <c:dLbls>
            <c:dLbl>
              <c:idx val="4"/>
              <c:tx>
                <c:strRef>
                  <c:f>'pivot qc'!$G$9</c:f>
                  <c:strCache>
                    <c:ptCount val="1"/>
                    <c:pt idx="0">
                      <c:v>56.3%</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{EEE4F725-029B-4306-9BF7-D1097CF9B739}</c15:txfldGUID>
                      <c15:f>'pivot qc'!$G$9</c15:f>
                      <c15:dlblFieldTableCache>
                        <c:ptCount val="1"/>
                        <c:pt idx="0">
                          <c:v>56.3%</c:v>
                        </c:pt>
                      </c15:dlblFieldTableCache>
                    </c15:dlblFTEntry>
                  </c15:dlblFieldTable>
                  <c15:showDataLabelsRange val="0"/>
                </c:ext>
                <c:ext xmlns:c16="http://schemas.microsoft.com/office/drawing/2014/chart" uri="{C3380CC4-5D6E-409C-BE32-E72D297353CC}">
                  <c16:uniqueId val="{00000008-71FD-4CAD-8E35-F56EB66825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qc'!$G$5:$G$9</c:f>
              <c:numCache>
                <c:formatCode>0.0%</c:formatCode>
                <c:ptCount val="5"/>
                <c:pt idx="0">
                  <c:v>0.48499999999999999</c:v>
                </c:pt>
                <c:pt idx="1">
                  <c:v>0.499</c:v>
                </c:pt>
                <c:pt idx="2">
                  <c:v>0.621</c:v>
                </c:pt>
                <c:pt idx="3">
                  <c:v>0.63500000000000001</c:v>
                </c:pt>
                <c:pt idx="4">
                  <c:v>0.56299999999999994</c:v>
                </c:pt>
              </c:numCache>
            </c:numRef>
          </c:val>
          <c:smooth val="0"/>
          <c:extLst>
            <c:ext xmlns:c16="http://schemas.microsoft.com/office/drawing/2014/chart" uri="{C3380CC4-5D6E-409C-BE32-E72D297353CC}">
              <c16:uniqueId val="{00000009-71FD-4CAD-8E35-F56EB66825AE}"/>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25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4976067580241414"/>
          <c:y val="0.29194444444444445"/>
          <c:w val="0.77598121571564482"/>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First Year Retention Rate </a:t>
            </a:r>
          </a:p>
          <a:p>
            <a:pPr>
              <a:defRPr sz="1600"/>
            </a:pPr>
            <a:r>
              <a:rPr lang="en-NZ" sz="1600"/>
              <a:t>- International</a:t>
            </a:r>
          </a:p>
        </c:rich>
      </c:tx>
      <c:layout>
        <c:manualLayout>
          <c:xMode val="edge"/>
          <c:yMode val="edge"/>
          <c:x val="0.20994001713796059"/>
          <c:y val="5.09259259259259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2"/>
          <c:order val="2"/>
          <c:tx>
            <c:strRef>
              <c:f>'fyr pivot chart'!$D$14</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chart'!$D$15:$D$19</c:f>
              <c:numCache>
                <c:formatCode>0.0%</c:formatCode>
                <c:ptCount val="5"/>
                <c:pt idx="0">
                  <c:v>7.0000000000000062E-2</c:v>
                </c:pt>
                <c:pt idx="1">
                  <c:v>9.4999999999999973E-2</c:v>
                </c:pt>
                <c:pt idx="2">
                  <c:v>0.20499999999999996</c:v>
                </c:pt>
                <c:pt idx="3">
                  <c:v>0.18399999999999994</c:v>
                </c:pt>
                <c:pt idx="4">
                  <c:v>0.20099999999999996</c:v>
                </c:pt>
              </c:numCache>
            </c:numRef>
          </c:val>
          <c:extLst>
            <c:ext xmlns:c16="http://schemas.microsoft.com/office/drawing/2014/chart" uri="{C3380CC4-5D6E-409C-BE32-E72D297353CC}">
              <c16:uniqueId val="{00000000-98C2-4567-9141-C09DBE7144E7}"/>
            </c:ext>
          </c:extLst>
        </c:ser>
        <c:dLbls>
          <c:showLegendKey val="0"/>
          <c:showVal val="0"/>
          <c:showCatName val="0"/>
          <c:showSerName val="0"/>
          <c:showPercent val="0"/>
          <c:showBubbleSize val="0"/>
        </c:dLbls>
        <c:gapWidth val="150"/>
        <c:axId val="994271599"/>
        <c:axId val="994269519"/>
      </c:barChart>
      <c:lineChart>
        <c:grouping val="standard"/>
        <c:varyColors val="0"/>
        <c:ser>
          <c:idx val="0"/>
          <c:order val="0"/>
          <c:tx>
            <c:strRef>
              <c:f>'fyr pivot chart'!$B$14</c:f>
              <c:strCache>
                <c:ptCount val="1"/>
                <c:pt idx="0">
                  <c:v>Domestic</c:v>
                </c:pt>
              </c:strCache>
            </c:strRef>
          </c:tx>
          <c:spPr>
            <a:ln w="28575" cap="rnd">
              <a:solidFill>
                <a:srgbClr val="F7964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98C2-4567-9141-C09DBE7144E7}"/>
                </c:ext>
              </c:extLst>
            </c:dLbl>
            <c:dLbl>
              <c:idx val="1"/>
              <c:delete val="1"/>
              <c:extLst>
                <c:ext xmlns:c15="http://schemas.microsoft.com/office/drawing/2012/chart" uri="{CE6537A1-D6FC-4f65-9D91-7224C49458BB}"/>
                <c:ext xmlns:c16="http://schemas.microsoft.com/office/drawing/2014/chart" uri="{C3380CC4-5D6E-409C-BE32-E72D297353CC}">
                  <c16:uniqueId val="{00000002-98C2-4567-9141-C09DBE7144E7}"/>
                </c:ext>
              </c:extLst>
            </c:dLbl>
            <c:dLbl>
              <c:idx val="2"/>
              <c:delete val="1"/>
              <c:extLst>
                <c:ext xmlns:c15="http://schemas.microsoft.com/office/drawing/2012/chart" uri="{CE6537A1-D6FC-4f65-9D91-7224C49458BB}"/>
                <c:ext xmlns:c16="http://schemas.microsoft.com/office/drawing/2014/chart" uri="{C3380CC4-5D6E-409C-BE32-E72D297353CC}">
                  <c16:uniqueId val="{00000003-98C2-4567-9141-C09DBE7144E7}"/>
                </c:ext>
              </c:extLst>
            </c:dLbl>
            <c:dLbl>
              <c:idx val="3"/>
              <c:delete val="1"/>
              <c:extLst>
                <c:ext xmlns:c15="http://schemas.microsoft.com/office/drawing/2012/chart" uri="{CE6537A1-D6FC-4f65-9D91-7224C49458BB}"/>
                <c:ext xmlns:c16="http://schemas.microsoft.com/office/drawing/2014/chart" uri="{C3380CC4-5D6E-409C-BE32-E72D297353CC}">
                  <c16:uniqueId val="{00000004-98C2-4567-9141-C09DBE7144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chart'!$B$15:$B$19</c:f>
              <c:numCache>
                <c:formatCode>0.0%</c:formatCode>
                <c:ptCount val="5"/>
                <c:pt idx="0">
                  <c:v>0.7</c:v>
                </c:pt>
                <c:pt idx="1">
                  <c:v>0.64400000000000002</c:v>
                </c:pt>
                <c:pt idx="2">
                  <c:v>0.65900000000000003</c:v>
                </c:pt>
                <c:pt idx="3">
                  <c:v>0.67200000000000004</c:v>
                </c:pt>
                <c:pt idx="4">
                  <c:v>0.67200000000000004</c:v>
                </c:pt>
              </c:numCache>
            </c:numRef>
          </c:val>
          <c:smooth val="0"/>
          <c:extLst>
            <c:ext xmlns:c16="http://schemas.microsoft.com/office/drawing/2014/chart" uri="{C3380CC4-5D6E-409C-BE32-E72D297353CC}">
              <c16:uniqueId val="{00000005-98C2-4567-9141-C09DBE7144E7}"/>
            </c:ext>
          </c:extLst>
        </c:ser>
        <c:ser>
          <c:idx val="1"/>
          <c:order val="1"/>
          <c:tx>
            <c:strRef>
              <c:f>'fyr pivot chart'!$C$14</c:f>
              <c:strCache>
                <c:ptCount val="1"/>
                <c:pt idx="0">
                  <c:v>International</c:v>
                </c:pt>
              </c:strCache>
            </c:strRef>
          </c:tx>
          <c:spPr>
            <a:ln w="28575" cap="rnd">
              <a:solidFill>
                <a:srgbClr val="4F81B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98C2-4567-9141-C09DBE7144E7}"/>
                </c:ext>
              </c:extLst>
            </c:dLbl>
            <c:dLbl>
              <c:idx val="1"/>
              <c:delete val="1"/>
              <c:extLst>
                <c:ext xmlns:c15="http://schemas.microsoft.com/office/drawing/2012/chart" uri="{CE6537A1-D6FC-4f65-9D91-7224C49458BB}"/>
                <c:ext xmlns:c16="http://schemas.microsoft.com/office/drawing/2014/chart" uri="{C3380CC4-5D6E-409C-BE32-E72D297353CC}">
                  <c16:uniqueId val="{00000007-98C2-4567-9141-C09DBE7144E7}"/>
                </c:ext>
              </c:extLst>
            </c:dLbl>
            <c:dLbl>
              <c:idx val="2"/>
              <c:delete val="1"/>
              <c:extLst>
                <c:ext xmlns:c15="http://schemas.microsoft.com/office/drawing/2012/chart" uri="{CE6537A1-D6FC-4f65-9D91-7224C49458BB}"/>
                <c:ext xmlns:c16="http://schemas.microsoft.com/office/drawing/2014/chart" uri="{C3380CC4-5D6E-409C-BE32-E72D297353CC}">
                  <c16:uniqueId val="{00000008-98C2-4567-9141-C09DBE7144E7}"/>
                </c:ext>
              </c:extLst>
            </c:dLbl>
            <c:dLbl>
              <c:idx val="3"/>
              <c:delete val="1"/>
              <c:extLst>
                <c:ext xmlns:c15="http://schemas.microsoft.com/office/drawing/2012/chart" uri="{CE6537A1-D6FC-4f65-9D91-7224C49458BB}"/>
                <c:ext xmlns:c16="http://schemas.microsoft.com/office/drawing/2014/chart" uri="{C3380CC4-5D6E-409C-BE32-E72D297353CC}">
                  <c16:uniqueId val="{00000009-98C2-4567-9141-C09DBE7144E7}"/>
                </c:ext>
              </c:extLst>
            </c:dLbl>
            <c:dLbl>
              <c:idx val="4"/>
              <c:layout>
                <c:manualLayout>
                  <c:x val="-5.4841473864610114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C2-4567-9141-C09DBE7144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'fyr pivot chart'!$C$15:$C$19</c:f>
              <c:numCache>
                <c:formatCode>0.0%</c:formatCode>
                <c:ptCount val="5"/>
                <c:pt idx="0">
                  <c:v>0.77</c:v>
                </c:pt>
                <c:pt idx="1">
                  <c:v>0.73899999999999999</c:v>
                </c:pt>
                <c:pt idx="2">
                  <c:v>0.86399999999999999</c:v>
                </c:pt>
                <c:pt idx="3">
                  <c:v>0.85599999999999998</c:v>
                </c:pt>
                <c:pt idx="4">
                  <c:v>0.873</c:v>
                </c:pt>
              </c:numCache>
            </c:numRef>
          </c:val>
          <c:smooth val="0"/>
          <c:extLst>
            <c:ext xmlns:c16="http://schemas.microsoft.com/office/drawing/2014/chart" uri="{C3380CC4-5D6E-409C-BE32-E72D297353CC}">
              <c16:uniqueId val="{0000000B-98C2-4567-9141-C09DBE7144E7}"/>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74667476334095773"/>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Progression Rate  (from</a:t>
            </a:r>
            <a:r>
              <a:rPr lang="en-NZ" sz="1600" baseline="0"/>
              <a:t> Levels 1-4 to higher) </a:t>
            </a:r>
            <a:r>
              <a:rPr lang="en-NZ" sz="1600"/>
              <a:t>- International</a:t>
            </a:r>
          </a:p>
        </c:rich>
      </c:tx>
      <c:layout>
        <c:manualLayout>
          <c:xMode val="edge"/>
          <c:yMode val="edge"/>
          <c:x val="0.12928877463581831"/>
          <c:y val="1.777777777777777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818911132252427"/>
          <c:y val="0.2965740740740741"/>
          <c:w val="0.8346729280947851"/>
          <c:h val="0.61917468649752117"/>
        </c:manualLayout>
      </c:layout>
      <c:barChart>
        <c:barDir val="col"/>
        <c:grouping val="clustered"/>
        <c:varyColors val="0"/>
        <c:ser>
          <c:idx val="1"/>
          <c:order val="1"/>
          <c:tx>
            <c:strRef>
              <c:f>'pivot pr'!$D$13</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pr'!$D$14:$D$18</c:f>
              <c:numCache>
                <c:formatCode>0.0%</c:formatCode>
                <c:ptCount val="5"/>
                <c:pt idx="0">
                  <c:v>0.35199999999999998</c:v>
                </c:pt>
                <c:pt idx="1">
                  <c:v>0.38700000000000001</c:v>
                </c:pt>
                <c:pt idx="2">
                  <c:v>0.41500000000000004</c:v>
                </c:pt>
                <c:pt idx="3">
                  <c:v>0.48099999999999993</c:v>
                </c:pt>
                <c:pt idx="4">
                  <c:v>0.40899999999999997</c:v>
                </c:pt>
              </c:numCache>
            </c:numRef>
          </c:val>
          <c:extLst>
            <c:ext xmlns:c16="http://schemas.microsoft.com/office/drawing/2014/chart" uri="{C3380CC4-5D6E-409C-BE32-E72D297353CC}">
              <c16:uniqueId val="{00000000-2157-4C50-A443-8D74851632FF}"/>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'pivot pr'!$C$13</c:f>
              <c:strCache>
                <c:ptCount val="1"/>
                <c:pt idx="0">
                  <c:v>International</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2157-4C50-A443-8D74851632FF}"/>
                </c:ext>
              </c:extLst>
            </c:dLbl>
            <c:dLbl>
              <c:idx val="1"/>
              <c:delete val="1"/>
              <c:extLst>
                <c:ext xmlns:c15="http://schemas.microsoft.com/office/drawing/2012/chart" uri="{CE6537A1-D6FC-4f65-9D91-7224C49458BB}"/>
                <c:ext xmlns:c16="http://schemas.microsoft.com/office/drawing/2014/chart" uri="{C3380CC4-5D6E-409C-BE32-E72D297353CC}">
                  <c16:uniqueId val="{00000002-2157-4C50-A443-8D74851632FF}"/>
                </c:ext>
              </c:extLst>
            </c:dLbl>
            <c:dLbl>
              <c:idx val="2"/>
              <c:delete val="1"/>
              <c:extLst>
                <c:ext xmlns:c15="http://schemas.microsoft.com/office/drawing/2012/chart" uri="{CE6537A1-D6FC-4f65-9D91-7224C49458BB}"/>
                <c:ext xmlns:c16="http://schemas.microsoft.com/office/drawing/2014/chart" uri="{C3380CC4-5D6E-409C-BE32-E72D297353CC}">
                  <c16:uniqueId val="{00000003-2157-4C50-A443-8D74851632FF}"/>
                </c:ext>
              </c:extLst>
            </c:dLbl>
            <c:dLbl>
              <c:idx val="3"/>
              <c:delete val="1"/>
              <c:extLst>
                <c:ext xmlns:c15="http://schemas.microsoft.com/office/drawing/2012/chart" uri="{CE6537A1-D6FC-4f65-9D91-7224C49458BB}"/>
                <c:ext xmlns:c16="http://schemas.microsoft.com/office/drawing/2014/chart" uri="{C3380CC4-5D6E-409C-BE32-E72D297353CC}">
                  <c16:uniqueId val="{00000004-2157-4C50-A443-8D74851632FF}"/>
                </c:ext>
              </c:extLst>
            </c:dLbl>
            <c:dLbl>
              <c:idx val="4"/>
              <c:layout>
                <c:manualLayout>
                  <c:x val="-3.770351328191945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57-4C50-A443-8D74851632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pr'!$C$14:$C$18</c:f>
              <c:numCache>
                <c:formatCode>0.0%</c:formatCode>
                <c:ptCount val="5"/>
                <c:pt idx="0">
                  <c:v>0.73799999999999999</c:v>
                </c:pt>
                <c:pt idx="1">
                  <c:v>0.73699999999999999</c:v>
                </c:pt>
                <c:pt idx="2">
                  <c:v>0.77</c:v>
                </c:pt>
                <c:pt idx="3">
                  <c:v>0.81299999999999994</c:v>
                </c:pt>
                <c:pt idx="4">
                  <c:v>0.73199999999999998</c:v>
                </c:pt>
              </c:numCache>
            </c:numRef>
          </c:val>
          <c:smooth val="0"/>
          <c:extLst>
            <c:ext xmlns:c16="http://schemas.microsoft.com/office/drawing/2014/chart" uri="{C3380CC4-5D6E-409C-BE32-E72D297353CC}">
              <c16:uniqueId val="{00000006-2157-4C50-A443-8D74851632FF}"/>
            </c:ext>
          </c:extLst>
        </c:ser>
        <c:ser>
          <c:idx val="2"/>
          <c:order val="2"/>
          <c:tx>
            <c:strRef>
              <c:f>'pivot pr'!$B$13</c:f>
              <c:strCache>
                <c:ptCount val="1"/>
                <c:pt idx="0">
                  <c:v>Domestic</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2157-4C50-A443-8D74851632FF}"/>
                </c:ext>
              </c:extLst>
            </c:dLbl>
            <c:dLbl>
              <c:idx val="1"/>
              <c:delete val="1"/>
              <c:extLst>
                <c:ext xmlns:c15="http://schemas.microsoft.com/office/drawing/2012/chart" uri="{CE6537A1-D6FC-4f65-9D91-7224C49458BB}"/>
                <c:ext xmlns:c16="http://schemas.microsoft.com/office/drawing/2014/chart" uri="{C3380CC4-5D6E-409C-BE32-E72D297353CC}">
                  <c16:uniqueId val="{00000008-2157-4C50-A443-8D74851632FF}"/>
                </c:ext>
              </c:extLst>
            </c:dLbl>
            <c:dLbl>
              <c:idx val="2"/>
              <c:delete val="1"/>
              <c:extLst>
                <c:ext xmlns:c15="http://schemas.microsoft.com/office/drawing/2012/chart" uri="{CE6537A1-D6FC-4f65-9D91-7224C49458BB}"/>
                <c:ext xmlns:c16="http://schemas.microsoft.com/office/drawing/2014/chart" uri="{C3380CC4-5D6E-409C-BE32-E72D297353CC}">
                  <c16:uniqueId val="{00000009-2157-4C50-A443-8D74851632FF}"/>
                </c:ext>
              </c:extLst>
            </c:dLbl>
            <c:dLbl>
              <c:idx val="3"/>
              <c:delete val="1"/>
              <c:extLst>
                <c:ext xmlns:c15="http://schemas.microsoft.com/office/drawing/2012/chart" uri="{CE6537A1-D6FC-4f65-9D91-7224C49458BB}"/>
                <c:ext xmlns:c16="http://schemas.microsoft.com/office/drawing/2014/chart" uri="{C3380CC4-5D6E-409C-BE32-E72D297353CC}">
                  <c16:uniqueId val="{0000000A-2157-4C50-A443-8D74851632FF}"/>
                </c:ext>
              </c:extLst>
            </c:dLbl>
            <c:dLbl>
              <c:idx val="4"/>
              <c:layout>
                <c:manualLayout>
                  <c:x val="-4.1131105398457581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57-4C50-A443-8D74851632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pr'!$B$14:$B$18</c:f>
              <c:numCache>
                <c:formatCode>0.0%</c:formatCode>
                <c:ptCount val="5"/>
                <c:pt idx="0">
                  <c:v>0.38600000000000001</c:v>
                </c:pt>
                <c:pt idx="1">
                  <c:v>0.35</c:v>
                </c:pt>
                <c:pt idx="2">
                  <c:v>0.35499999999999998</c:v>
                </c:pt>
                <c:pt idx="3">
                  <c:v>0.33200000000000002</c:v>
                </c:pt>
                <c:pt idx="4">
                  <c:v>0.32300000000000001</c:v>
                </c:pt>
              </c:numCache>
            </c:numRef>
          </c:val>
          <c:smooth val="0"/>
          <c:extLst>
            <c:ext xmlns:c16="http://schemas.microsoft.com/office/drawing/2014/chart" uri="{C3380CC4-5D6E-409C-BE32-E72D297353CC}">
              <c16:uniqueId val="{0000000C-2157-4C50-A443-8D74851632FF}"/>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3262271521972352"/>
          <c:y val="0.89842592592592596"/>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Progression Rate 2022 target</a:t>
            </a:r>
          </a:p>
        </c:rich>
      </c:tx>
      <c:layout>
        <c:manualLayout>
          <c:xMode val="edge"/>
          <c:yMode val="edge"/>
          <c:x val="0.33634488448844885"/>
          <c:y val="4.27581124431518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'Unitec School pr'!$B$1</c:f>
              <c:strCache>
                <c:ptCount val="1"/>
                <c:pt idx="0">
                  <c:v>2022 Target Progression Rate</c:v>
                </c:pt>
              </c:strCache>
            </c:strRef>
          </c:tx>
          <c:spPr>
            <a:solidFill>
              <a:schemeClr val="accent1"/>
            </a:solidFill>
            <a:ln>
              <a:noFill/>
            </a:ln>
            <a:effectLst/>
          </c:spPr>
          <c:invertIfNegative val="0"/>
          <c:dLbls>
            <c:dLbl>
              <c:idx val="2"/>
              <c:layout>
                <c:manualLayout>
                  <c:x val="-1.2376237623762377E-2"/>
                  <c:y val="3.86697602474864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1A-4850-84BE-6D115008DF4D}"/>
                </c:ext>
              </c:extLst>
            </c:dLbl>
            <c:dLbl>
              <c:idx val="4"/>
              <c:layout>
                <c:manualLayout>
                  <c:x val="-1.2376237623762377E-2"/>
                  <c:y val="1.16009280742459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1A-4850-84BE-6D115008DF4D}"/>
                </c:ext>
              </c:extLst>
            </c:dLbl>
            <c:dLbl>
              <c:idx val="8"/>
              <c:layout>
                <c:manualLayout>
                  <c:x val="-1.4438943894389589E-2"/>
                  <c:y val="-3.86697602474868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1A-4850-84BE-6D115008DF4D}"/>
                </c:ext>
              </c:extLst>
            </c:dLbl>
            <c:dLbl>
              <c:idx val="9"/>
              <c:layout>
                <c:manualLayout>
                  <c:x val="-8.2508250825082501E-3"/>
                  <c:y val="1.16009280742459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1A-4850-84BE-6D115008DF4D}"/>
                </c:ext>
              </c:extLst>
            </c:dLbl>
            <c:numFmt formatCode="0.0%" sourceLinked="0"/>
            <c:spPr>
              <a:noFill/>
              <a:ln>
                <a:noFill/>
              </a:ln>
              <a:effectLst/>
            </c:spPr>
            <c:txPr>
              <a:bodyPr rot="0" spcFirstLastPara="1" vertOverflow="overflow" horzOverflow="overflow" vert="horz" wrap="square" lIns="38100" tIns="19050" rIns="38100" bIns="360000" anchor="ctr" anchorCtr="1">
                <a:spAutoFit/>
              </a:bodyPr>
              <a:lstStyle/>
              <a:p>
                <a:pPr>
                  <a:defRPr sz="11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'Unitec School pr'!$A$2:$A$7</c:f>
              <c:strCache>
                <c:ptCount val="6"/>
                <c:pt idx="0">
                  <c:v>Architecture</c:v>
                </c:pt>
                <c:pt idx="1">
                  <c:v>Bridgepoint</c:v>
                </c:pt>
                <c:pt idx="2">
                  <c:v>Computing, Electrical and Applied Technology</c:v>
                </c:pt>
                <c:pt idx="3">
                  <c:v>Environmental &amp; Animal Sciences</c:v>
                </c:pt>
                <c:pt idx="4">
                  <c:v>Healthcare &amp; Social Practice</c:v>
                </c:pt>
                <c:pt idx="5">
                  <c:v>Trades &amp; Services</c:v>
                </c:pt>
              </c:strCache>
            </c:strRef>
          </c:cat>
          <c:val>
            <c:numRef>
              <c:f>'Unitec School pr'!$B$2:$B$7</c:f>
              <c:numCache>
                <c:formatCode>0.00%</c:formatCode>
                <c:ptCount val="6"/>
                <c:pt idx="0">
                  <c:v>0.25</c:v>
                </c:pt>
                <c:pt idx="1">
                  <c:v>0.65600000000000003</c:v>
                </c:pt>
                <c:pt idx="2">
                  <c:v>0.25</c:v>
                </c:pt>
                <c:pt idx="3">
                  <c:v>0.309</c:v>
                </c:pt>
                <c:pt idx="4">
                  <c:v>0.25</c:v>
                </c:pt>
                <c:pt idx="5">
                  <c:v>0.307</c:v>
                </c:pt>
              </c:numCache>
            </c:numRef>
          </c:val>
          <c:extLst>
            <c:ext xmlns:c16="http://schemas.microsoft.com/office/drawing/2014/chart" uri="{C3380CC4-5D6E-409C-BE32-E72D297353CC}">
              <c16:uniqueId val="{00000004-8F1A-4850-84BE-6D115008DF4D}"/>
            </c:ext>
          </c:extLst>
        </c:ser>
        <c:ser>
          <c:idx val="1"/>
          <c:order val="1"/>
          <c:tx>
            <c:strRef>
              <c:f>'Unitec School pr'!$C$1</c:f>
              <c:strCache>
                <c:ptCount val="1"/>
              </c:strCache>
            </c:strRef>
          </c:tx>
          <c:spPr>
            <a:solidFill>
              <a:schemeClr val="accent2"/>
            </a:solidFill>
            <a:ln>
              <a:noFill/>
            </a:ln>
            <a:effectLst/>
          </c:spPr>
          <c:invertIfNegative val="0"/>
          <c:dLbls>
            <c:numFmt formatCode="0.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'Unitec School pr'!$A$2:$A$7</c:f>
              <c:strCache>
                <c:ptCount val="6"/>
                <c:pt idx="0">
                  <c:v>Architecture</c:v>
                </c:pt>
                <c:pt idx="1">
                  <c:v>Bridgepoint</c:v>
                </c:pt>
                <c:pt idx="2">
                  <c:v>Computing, Electrical and Applied Technology</c:v>
                </c:pt>
                <c:pt idx="3">
                  <c:v>Environmental &amp; Animal Sciences</c:v>
                </c:pt>
                <c:pt idx="4">
                  <c:v>Healthcare &amp; Social Practice</c:v>
                </c:pt>
                <c:pt idx="5">
                  <c:v>Trades &amp; Services</c:v>
                </c:pt>
              </c:strCache>
            </c:strRef>
          </c:cat>
          <c:val>
            <c:numRef>
              <c:f>'Unitec School pr'!$C$2:$C$6</c:f>
              <c:numCache>
                <c:formatCode>General</c:formatCode>
                <c:ptCount val="5"/>
              </c:numCache>
            </c:numRef>
          </c:val>
          <c:extLst>
            <c:ext xmlns:c16="http://schemas.microsoft.com/office/drawing/2014/chart" uri="{C3380CC4-5D6E-409C-BE32-E72D297353CC}">
              <c16:uniqueId val="{00000005-8F1A-4850-84BE-6D115008DF4D}"/>
            </c:ext>
          </c:extLst>
        </c:ser>
        <c:dLbls>
          <c:dLblPos val="outEnd"/>
          <c:showLegendKey val="0"/>
          <c:showVal val="1"/>
          <c:showCatName val="0"/>
          <c:showSerName val="0"/>
          <c:showPercent val="0"/>
          <c:showBubbleSize val="0"/>
        </c:dLbls>
        <c:gapWidth val="150"/>
        <c:axId val="649199167"/>
        <c:axId val="649198335"/>
      </c:barChart>
      <c:catAx>
        <c:axId val="64919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98335"/>
        <c:crosses val="autoZero"/>
        <c:auto val="1"/>
        <c:lblAlgn val="ctr"/>
        <c:lblOffset val="100"/>
        <c:noMultiLvlLbl val="0"/>
      </c:catAx>
      <c:valAx>
        <c:axId val="6491983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99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Successful</a:t>
            </a:r>
            <a:r>
              <a:rPr lang="en-NZ" sz="1600" baseline="0"/>
              <a:t> Course</a:t>
            </a:r>
            <a:r>
              <a:rPr lang="en-NZ" sz="1600"/>
              <a:t> Completion Rate </a:t>
            </a:r>
          </a:p>
          <a:p>
            <a:pPr>
              <a:defRPr sz="1600"/>
            </a:pPr>
            <a:r>
              <a:rPr lang="en-NZ" sz="1600"/>
              <a:t>- Māori</a:t>
            </a:r>
          </a:p>
        </c:rich>
      </c:tx>
      <c:layout>
        <c:manualLayout>
          <c:xMode val="edge"/>
          <c:yMode val="edge"/>
          <c:x val="0.11053984575835475"/>
          <c:y val="3.703703703703703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1"/>
          <c:order val="1"/>
          <c:tx>
            <c:v> Variance</c:v>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chart'!$D$14:$D$18</c:f>
              <c:numCache>
                <c:formatCode>0.0%</c:formatCode>
                <c:ptCount val="5"/>
                <c:pt idx="0">
                  <c:v>7.8999999999999959E-2</c:v>
                </c:pt>
                <c:pt idx="1">
                  <c:v>8.4999999999999964E-2</c:v>
                </c:pt>
                <c:pt idx="2">
                  <c:v>0.10099999999999998</c:v>
                </c:pt>
                <c:pt idx="3">
                  <c:v>0.10299999999999998</c:v>
                </c:pt>
                <c:pt idx="4">
                  <c:v>0.11499999999999999</c:v>
                </c:pt>
              </c:numCache>
            </c:numRef>
          </c:val>
          <c:extLst>
            <c:ext xmlns:c16="http://schemas.microsoft.com/office/drawing/2014/chart" uri="{C3380CC4-5D6E-409C-BE32-E72D297353CC}">
              <c16:uniqueId val="{00000000-F804-4C6F-A3A0-DB5358DB0935}"/>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'scc pivot chart'!$C$13</c:f>
              <c:strCache>
                <c:ptCount val="1"/>
                <c:pt idx="0">
                  <c:v>Non-Māori</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F804-4C6F-A3A0-DB5358DB0935}"/>
                </c:ext>
              </c:extLst>
            </c:dLbl>
            <c:dLbl>
              <c:idx val="1"/>
              <c:delete val="1"/>
              <c:extLst>
                <c:ext xmlns:c15="http://schemas.microsoft.com/office/drawing/2012/chart" uri="{CE6537A1-D6FC-4f65-9D91-7224C49458BB}"/>
                <c:ext xmlns:c16="http://schemas.microsoft.com/office/drawing/2014/chart" uri="{C3380CC4-5D6E-409C-BE32-E72D297353CC}">
                  <c16:uniqueId val="{00000002-F804-4C6F-A3A0-DB5358DB0935}"/>
                </c:ext>
              </c:extLst>
            </c:dLbl>
            <c:dLbl>
              <c:idx val="2"/>
              <c:delete val="1"/>
              <c:extLst>
                <c:ext xmlns:c15="http://schemas.microsoft.com/office/drawing/2012/chart" uri="{CE6537A1-D6FC-4f65-9D91-7224C49458BB}"/>
                <c:ext xmlns:c16="http://schemas.microsoft.com/office/drawing/2014/chart" uri="{C3380CC4-5D6E-409C-BE32-E72D297353CC}">
                  <c16:uniqueId val="{00000003-F804-4C6F-A3A0-DB5358DB0935}"/>
                </c:ext>
              </c:extLst>
            </c:dLbl>
            <c:dLbl>
              <c:idx val="3"/>
              <c:delete val="1"/>
              <c:extLst>
                <c:ext xmlns:c15="http://schemas.microsoft.com/office/drawing/2012/chart" uri="{CE6537A1-D6FC-4f65-9D91-7224C49458BB}"/>
                <c:ext xmlns:c16="http://schemas.microsoft.com/office/drawing/2014/chart" uri="{C3380CC4-5D6E-409C-BE32-E72D297353CC}">
                  <c16:uniqueId val="{00000004-F804-4C6F-A3A0-DB5358DB0935}"/>
                </c:ext>
              </c:extLst>
            </c:dLbl>
            <c:dLbl>
              <c:idx val="4"/>
              <c:layout>
                <c:manualLayout>
                  <c:x val="-4.113110539845758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04-4C6F-A3A0-DB5358DB09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chart'!$C$14:$C$18</c:f>
              <c:numCache>
                <c:formatCode>0.0%</c:formatCode>
                <c:ptCount val="5"/>
                <c:pt idx="0">
                  <c:v>0.84199999999999997</c:v>
                </c:pt>
                <c:pt idx="1">
                  <c:v>0.84299999999999997</c:v>
                </c:pt>
                <c:pt idx="2">
                  <c:v>0.84399999999999997</c:v>
                </c:pt>
                <c:pt idx="3">
                  <c:v>0.83599999999999997</c:v>
                </c:pt>
                <c:pt idx="4">
                  <c:v>0.83099999999999996</c:v>
                </c:pt>
              </c:numCache>
            </c:numRef>
          </c:val>
          <c:smooth val="0"/>
          <c:extLst>
            <c:ext xmlns:c16="http://schemas.microsoft.com/office/drawing/2014/chart" uri="{C3380CC4-5D6E-409C-BE32-E72D297353CC}">
              <c16:uniqueId val="{00000006-F804-4C6F-A3A0-DB5358DB0935}"/>
            </c:ext>
          </c:extLst>
        </c:ser>
        <c:ser>
          <c:idx val="2"/>
          <c:order val="2"/>
          <c:tx>
            <c:strRef>
              <c:f>'scc pivot chart'!$B$13</c:f>
              <c:strCache>
                <c:ptCount val="1"/>
                <c:pt idx="0">
                  <c:v>Māori</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F804-4C6F-A3A0-DB5358DB0935}"/>
                </c:ext>
              </c:extLst>
            </c:dLbl>
            <c:dLbl>
              <c:idx val="1"/>
              <c:delete val="1"/>
              <c:extLst>
                <c:ext xmlns:c15="http://schemas.microsoft.com/office/drawing/2012/chart" uri="{CE6537A1-D6FC-4f65-9D91-7224C49458BB}"/>
                <c:ext xmlns:c16="http://schemas.microsoft.com/office/drawing/2014/chart" uri="{C3380CC4-5D6E-409C-BE32-E72D297353CC}">
                  <c16:uniqueId val="{00000008-F804-4C6F-A3A0-DB5358DB0935}"/>
                </c:ext>
              </c:extLst>
            </c:dLbl>
            <c:dLbl>
              <c:idx val="2"/>
              <c:delete val="1"/>
              <c:extLst>
                <c:ext xmlns:c15="http://schemas.microsoft.com/office/drawing/2012/chart" uri="{CE6537A1-D6FC-4f65-9D91-7224C49458BB}"/>
                <c:ext xmlns:c16="http://schemas.microsoft.com/office/drawing/2014/chart" uri="{C3380CC4-5D6E-409C-BE32-E72D297353CC}">
                  <c16:uniqueId val="{00000009-F804-4C6F-A3A0-DB5358DB0935}"/>
                </c:ext>
              </c:extLst>
            </c:dLbl>
            <c:dLbl>
              <c:idx val="3"/>
              <c:delete val="1"/>
              <c:extLst>
                <c:ext xmlns:c15="http://schemas.microsoft.com/office/drawing/2012/chart" uri="{CE6537A1-D6FC-4f65-9D91-7224C49458BB}"/>
                <c:ext xmlns:c16="http://schemas.microsoft.com/office/drawing/2014/chart" uri="{C3380CC4-5D6E-409C-BE32-E72D297353CC}">
                  <c16:uniqueId val="{0000000A-F804-4C6F-A3A0-DB5358DB0935}"/>
                </c:ext>
              </c:extLst>
            </c:dLbl>
            <c:dLbl>
              <c:idx val="4"/>
              <c:layout>
                <c:manualLayout>
                  <c:x val="-4.1131105398457581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04-4C6F-A3A0-DB5358DB09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chart'!$B$14:$B$18</c:f>
              <c:numCache>
                <c:formatCode>0.0%</c:formatCode>
                <c:ptCount val="5"/>
                <c:pt idx="0">
                  <c:v>0.76300000000000001</c:v>
                </c:pt>
                <c:pt idx="1">
                  <c:v>0.75800000000000001</c:v>
                </c:pt>
                <c:pt idx="2">
                  <c:v>0.74299999999999999</c:v>
                </c:pt>
                <c:pt idx="3">
                  <c:v>0.73299999999999998</c:v>
                </c:pt>
                <c:pt idx="4">
                  <c:v>0.71599999999999997</c:v>
                </c:pt>
              </c:numCache>
            </c:numRef>
          </c:val>
          <c:smooth val="0"/>
          <c:extLst>
            <c:ext xmlns:c16="http://schemas.microsoft.com/office/drawing/2014/chart" uri="{C3380CC4-5D6E-409C-BE32-E72D297353CC}">
              <c16:uniqueId val="{0000000C-F804-4C6F-A3A0-DB5358DB0935}"/>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Qualification Completion Rate </a:t>
            </a:r>
          </a:p>
          <a:p>
            <a:pPr>
              <a:defRPr sz="1600"/>
            </a:pPr>
            <a:r>
              <a:rPr lang="en-NZ" sz="1600"/>
              <a:t>- Māori </a:t>
            </a:r>
          </a:p>
        </c:rich>
      </c:tx>
      <c:layout>
        <c:manualLayout>
          <c:xMode val="edge"/>
          <c:yMode val="edge"/>
          <c:x val="0.15225364181662385"/>
          <c:y val="2.777777777777777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6"/>
          </a:solidFill>
          <a:ln>
            <a:noFill/>
          </a:ln>
          <a:effectLst/>
        </c:spPr>
      </c:pivotFmt>
      <c:pivotFmt>
        <c:idx val="62"/>
        <c:spPr>
          <a:solidFill>
            <a:schemeClr val="accent1"/>
          </a:solidFill>
          <a:ln w="28575" cap="rnd">
            <a:solidFill>
              <a:schemeClr val="accent1"/>
            </a:solidFill>
            <a:round/>
          </a:ln>
          <a:effectLst/>
        </c:spPr>
      </c:pivotFmt>
      <c:pivotFmt>
        <c:idx val="63"/>
        <c:spPr>
          <a:solidFill>
            <a:schemeClr val="accent1"/>
          </a:solidFill>
          <a:ln w="28575" cap="rnd">
            <a:solidFill>
              <a:schemeClr val="accent1"/>
            </a:solidFill>
            <a:round/>
          </a:ln>
          <a:effectLst/>
        </c:spP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a:noFill/>
          </a:ln>
          <a:effectLst/>
        </c:spPr>
        <c:marker>
          <c:symbol val="none"/>
        </c:marker>
      </c:pivotFmt>
      <c:pivotFmt>
        <c:idx val="67"/>
        <c:spPr>
          <a:solidFill>
            <a:schemeClr val="accent6">
              <a:lumMod val="75000"/>
            </a:schemeClr>
          </a:solidFill>
          <a:ln>
            <a:noFill/>
          </a:ln>
          <a:effectLst/>
        </c:spPr>
        <c:marker>
          <c:symbol val="none"/>
        </c:marker>
      </c:pivotFmt>
      <c:pivotFmt>
        <c:idx val="6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pivotFmt>
      <c:pivotFmt>
        <c:idx val="71"/>
      </c:pivotFmt>
      <c:pivotFmt>
        <c:idx val="7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4"/>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5"/>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6"/>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7"/>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8"/>
        <c:dLbl>
          <c:idx val="0"/>
          <c:tx>
            <c:strRef>
              <c:f>'pivot qc'!$G$9</c:f>
              <c:strCache>
                <c:ptCount val="1"/>
                <c:pt idx="0">
                  <c:v>55.0%</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{C0602D49-0EBC-4D08-B728-F658D76AA4D3}</c15:txfldGUID>
                  <c15:f>'pivot qc'!$G$9</c15:f>
                  <c15:dlblFieldTableCache>
                    <c:ptCount val="1"/>
                    <c:pt idx="0">
                      <c:v>55.0%</c:v>
                    </c:pt>
                  </c15:dlblFieldTableCache>
                </c15:dlblFTEntry>
              </c15:dlblFieldTable>
              <c15:showDataLabelsRange val="0"/>
            </c:ext>
          </c:extLst>
        </c:dLbl>
      </c:pivotFmt>
      <c:pivotFmt>
        <c:idx val="79"/>
        <c:dLbl>
          <c:idx val="0"/>
          <c:tx>
            <c:strRef>
              <c:f>'pivot qc'!$F$9</c:f>
              <c:strCache>
                <c:ptCount val="1"/>
                <c:pt idx="0">
                  <c:v>42.0%</c:v>
                </c:pt>
              </c:strCache>
            </c:strRef>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dlblFTEntry>
                  <c15:txfldGUID>{DBAC3B12-FF50-48B4-98B6-24CCF48CD9C8}</c15:txfldGUID>
                  <c15:f>'pivot qc'!$F$9</c15:f>
                  <c15:dlblFieldTableCache>
                    <c:ptCount val="1"/>
                    <c:pt idx="0">
                      <c:v>42.0%</c:v>
                    </c:pt>
                  </c15:dlblFieldTableCache>
                </c15:dlblFTEntry>
              </c15:dlblFieldTable>
              <c15:showDataLabelsRange val="0"/>
            </c:ext>
          </c:extLst>
        </c:dLbl>
      </c:pivotFmt>
    </c:pivotFmts>
    <c:plotArea>
      <c:layout>
        <c:manualLayout>
          <c:layoutTarget val="inner"/>
          <c:xMode val="edge"/>
          <c:yMode val="edge"/>
          <c:x val="0.141333927089448"/>
          <c:y val="0.28268518518518521"/>
          <c:w val="0.8346729280947851"/>
          <c:h val="0.61917468649752117"/>
        </c:manualLayout>
      </c:layout>
      <c:barChart>
        <c:barDir val="col"/>
        <c:grouping val="clustered"/>
        <c:varyColors val="0"/>
        <c:ser>
          <c:idx val="2"/>
          <c:order val="2"/>
          <c:tx>
            <c:strRef>
              <c:f>'pivot qc'!$H$4</c:f>
              <c:strCache>
                <c:ptCount val="1"/>
                <c:pt idx="0">
                  <c:v>Variance</c:v>
                </c:pt>
              </c:strCache>
            </c:strRef>
          </c:tx>
          <c:spPr>
            <a:solidFill>
              <a:schemeClr val="accent6">
                <a:lumMod val="75000"/>
              </a:schemeClr>
            </a:solidFill>
            <a:ln>
              <a:noFill/>
            </a:ln>
            <a:effectLst/>
          </c:spPr>
          <c:invertIfNegative val="0"/>
          <c:dLbls>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6D-4E98-BF5A-37C6D5A312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qc'!$H$5:$H$9</c:f>
              <c:numCache>
                <c:formatCode>0.0%</c:formatCode>
                <c:ptCount val="5"/>
                <c:pt idx="0">
                  <c:v>9.000000000000008E-2</c:v>
                </c:pt>
                <c:pt idx="1">
                  <c:v>9.600000000000003E-2</c:v>
                </c:pt>
                <c:pt idx="2">
                  <c:v>0.122</c:v>
                </c:pt>
                <c:pt idx="3">
                  <c:v>8.2000000000000073E-2</c:v>
                </c:pt>
                <c:pt idx="4">
                  <c:v>0.13000000000000006</c:v>
                </c:pt>
              </c:numCache>
            </c:numRef>
          </c:val>
          <c:extLst>
            <c:ext xmlns:c16="http://schemas.microsoft.com/office/drawing/2014/chart" uri="{C3380CC4-5D6E-409C-BE32-E72D297353CC}">
              <c16:uniqueId val="{00000001-626D-4E98-BF5A-37C6D5A31277}"/>
            </c:ext>
          </c:extLst>
        </c:ser>
        <c:dLbls>
          <c:showLegendKey val="0"/>
          <c:showVal val="0"/>
          <c:showCatName val="0"/>
          <c:showSerName val="0"/>
          <c:showPercent val="0"/>
          <c:showBubbleSize val="0"/>
        </c:dLbls>
        <c:gapWidth val="219"/>
        <c:axId val="994271599"/>
        <c:axId val="994269519"/>
      </c:barChart>
      <c:lineChart>
        <c:grouping val="standard"/>
        <c:varyColors val="0"/>
        <c:ser>
          <c:idx val="0"/>
          <c:order val="0"/>
          <c:tx>
            <c:strRef>
              <c:f>'pivot qc'!$F$4</c:f>
              <c:strCache>
                <c:ptCount val="1"/>
                <c:pt idx="0">
                  <c:v>Māori</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626D-4E98-BF5A-37C6D5A31277}"/>
                </c:ext>
              </c:extLst>
            </c:dLbl>
            <c:dLbl>
              <c:idx val="1"/>
              <c:delete val="1"/>
              <c:extLst>
                <c:ext xmlns:c15="http://schemas.microsoft.com/office/drawing/2012/chart" uri="{CE6537A1-D6FC-4f65-9D91-7224C49458BB}"/>
                <c:ext xmlns:c16="http://schemas.microsoft.com/office/drawing/2014/chart" uri="{C3380CC4-5D6E-409C-BE32-E72D297353CC}">
                  <c16:uniqueId val="{00000003-626D-4E98-BF5A-37C6D5A31277}"/>
                </c:ext>
              </c:extLst>
            </c:dLbl>
            <c:dLbl>
              <c:idx val="2"/>
              <c:delete val="1"/>
              <c:extLst>
                <c:ext xmlns:c15="http://schemas.microsoft.com/office/drawing/2012/chart" uri="{CE6537A1-D6FC-4f65-9D91-7224C49458BB}"/>
                <c:ext xmlns:c16="http://schemas.microsoft.com/office/drawing/2014/chart" uri="{C3380CC4-5D6E-409C-BE32-E72D297353CC}">
                  <c16:uniqueId val="{00000004-626D-4E98-BF5A-37C6D5A31277}"/>
                </c:ext>
              </c:extLst>
            </c:dLbl>
            <c:dLbl>
              <c:idx val="3"/>
              <c:delete val="1"/>
              <c:extLst>
                <c:ext xmlns:c15="http://schemas.microsoft.com/office/drawing/2012/chart" uri="{CE6537A1-D6FC-4f65-9D91-7224C49458BB}"/>
                <c:ext xmlns:c16="http://schemas.microsoft.com/office/drawing/2014/chart" uri="{C3380CC4-5D6E-409C-BE32-E72D297353CC}">
                  <c16:uniqueId val="{00000005-626D-4E98-BF5A-37C6D5A31277}"/>
                </c:ext>
              </c:extLst>
            </c:dLbl>
            <c:dLbl>
              <c:idx val="4"/>
              <c:tx>
                <c:strRef>
                  <c:f>'pivot qc'!$F$9</c:f>
                  <c:strCache>
                    <c:ptCount val="1"/>
                    <c:pt idx="0">
                      <c:v>42.0%</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{52AFC6F1-58C7-401D-8C38-0F10F6EC70F3}</c15:txfldGUID>
                      <c15:f>'pivot qc'!$F$9</c15:f>
                      <c15:dlblFieldTableCache>
                        <c:ptCount val="1"/>
                        <c:pt idx="0">
                          <c:v>42.0%</c:v>
                        </c:pt>
                      </c15:dlblFieldTableCache>
                    </c15:dlblFTEntry>
                  </c15:dlblFieldTable>
                  <c15:showDataLabelsRange val="0"/>
                </c:ext>
                <c:ext xmlns:c16="http://schemas.microsoft.com/office/drawing/2014/chart" uri="{C3380CC4-5D6E-409C-BE32-E72D297353CC}">
                  <c16:uniqueId val="{00000006-626D-4E98-BF5A-37C6D5A31277}"/>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qc'!$F$5:$F$9</c:f>
              <c:numCache>
                <c:formatCode>0.0%</c:formatCode>
                <c:ptCount val="5"/>
                <c:pt idx="0">
                  <c:v>0.47099999999999997</c:v>
                </c:pt>
                <c:pt idx="1">
                  <c:v>0.45500000000000002</c:v>
                </c:pt>
                <c:pt idx="2">
                  <c:v>0.47399999999999998</c:v>
                </c:pt>
                <c:pt idx="3">
                  <c:v>0.47099999999999997</c:v>
                </c:pt>
                <c:pt idx="4">
                  <c:v>0.42</c:v>
                </c:pt>
              </c:numCache>
            </c:numRef>
          </c:val>
          <c:smooth val="0"/>
          <c:extLst>
            <c:ext xmlns:c16="http://schemas.microsoft.com/office/drawing/2014/chart" uri="{C3380CC4-5D6E-409C-BE32-E72D297353CC}">
              <c16:uniqueId val="{00000007-626D-4E98-BF5A-37C6D5A31277}"/>
            </c:ext>
          </c:extLst>
        </c:ser>
        <c:ser>
          <c:idx val="1"/>
          <c:order val="1"/>
          <c:tx>
            <c:strRef>
              <c:f>'pivot qc'!$G$4</c:f>
              <c:strCache>
                <c:ptCount val="1"/>
                <c:pt idx="0">
                  <c:v>Non-Māori</c:v>
                </c:pt>
              </c:strCache>
            </c:strRef>
          </c:tx>
          <c:spPr>
            <a:ln w="28575" cap="rnd">
              <a:solidFill>
                <a:schemeClr val="accent2"/>
              </a:solidFill>
              <a:round/>
            </a:ln>
            <a:effectLst/>
          </c:spPr>
          <c:marker>
            <c:symbol val="none"/>
          </c:marker>
          <c:dLbls>
            <c:dLbl>
              <c:idx val="4"/>
              <c:tx>
                <c:strRef>
                  <c:f>'pivot qc'!$G$9</c:f>
                  <c:strCache>
                    <c:ptCount val="1"/>
                    <c:pt idx="0">
                      <c:v>55.0%</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{33813F5C-B991-4D0E-B708-7BE5F05CC8BE}</c15:txfldGUID>
                      <c15:f>'pivot qc'!$G$9</c15:f>
                      <c15:dlblFieldTableCache>
                        <c:ptCount val="1"/>
                        <c:pt idx="0">
                          <c:v>55.0%</c:v>
                        </c:pt>
                      </c15:dlblFieldTableCache>
                    </c15:dlblFTEntry>
                  </c15:dlblFieldTable>
                  <c15:showDataLabelsRange val="0"/>
                </c:ext>
                <c:ext xmlns:c16="http://schemas.microsoft.com/office/drawing/2014/chart" uri="{C3380CC4-5D6E-409C-BE32-E72D297353CC}">
                  <c16:uniqueId val="{00000008-626D-4E98-BF5A-37C6D5A312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qc'!$G$5:$G$9</c:f>
              <c:numCache>
                <c:formatCode>0.0%</c:formatCode>
                <c:ptCount val="5"/>
                <c:pt idx="0">
                  <c:v>0.56100000000000005</c:v>
                </c:pt>
                <c:pt idx="1">
                  <c:v>0.55100000000000005</c:v>
                </c:pt>
                <c:pt idx="2">
                  <c:v>0.59599999999999997</c:v>
                </c:pt>
                <c:pt idx="3">
                  <c:v>0.55300000000000005</c:v>
                </c:pt>
                <c:pt idx="4">
                  <c:v>0.55000000000000004</c:v>
                </c:pt>
              </c:numCache>
            </c:numRef>
          </c:val>
          <c:smooth val="0"/>
          <c:extLst>
            <c:ext xmlns:c16="http://schemas.microsoft.com/office/drawing/2014/chart" uri="{C3380CC4-5D6E-409C-BE32-E72D297353CC}">
              <c16:uniqueId val="{00000009-626D-4E98-BF5A-37C6D5A31277}"/>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4976067580241414"/>
          <c:y val="0.29194444444444445"/>
          <c:w val="0.77598121571564482"/>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First Year Retention Rate </a:t>
            </a:r>
          </a:p>
          <a:p>
            <a:pPr>
              <a:defRPr sz="1600"/>
            </a:pPr>
            <a:r>
              <a:rPr lang="en-NZ" sz="1600"/>
              <a:t>- Māori</a:t>
            </a:r>
          </a:p>
        </c:rich>
      </c:tx>
      <c:layout>
        <c:manualLayout>
          <c:xMode val="edge"/>
          <c:yMode val="edge"/>
          <c:x val="0.20994001713796059"/>
          <c:y val="5.09259259259259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2"/>
          <c:order val="2"/>
          <c:tx>
            <c:strRef>
              <c:f>'fyr pivot chart'!$D$14</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chart'!$D$15:$D$19</c:f>
              <c:numCache>
                <c:formatCode>0.0%</c:formatCode>
                <c:ptCount val="5"/>
                <c:pt idx="0">
                  <c:v>8.9999999999999969E-2</c:v>
                </c:pt>
                <c:pt idx="1">
                  <c:v>0.12</c:v>
                </c:pt>
                <c:pt idx="2">
                  <c:v>0.13700000000000001</c:v>
                </c:pt>
                <c:pt idx="3">
                  <c:v>0.10199999999999998</c:v>
                </c:pt>
                <c:pt idx="4">
                  <c:v>9.5500000000000029E-2</c:v>
                </c:pt>
              </c:numCache>
            </c:numRef>
          </c:val>
          <c:extLst>
            <c:ext xmlns:c16="http://schemas.microsoft.com/office/drawing/2014/chart" uri="{C3380CC4-5D6E-409C-BE32-E72D297353CC}">
              <c16:uniqueId val="{00000000-32B3-4756-AEC8-8D4CDCDD8C28}"/>
            </c:ext>
          </c:extLst>
        </c:ser>
        <c:dLbls>
          <c:showLegendKey val="0"/>
          <c:showVal val="0"/>
          <c:showCatName val="0"/>
          <c:showSerName val="0"/>
          <c:showPercent val="0"/>
          <c:showBubbleSize val="0"/>
        </c:dLbls>
        <c:gapWidth val="150"/>
        <c:axId val="994271599"/>
        <c:axId val="994269519"/>
      </c:barChart>
      <c:lineChart>
        <c:grouping val="standard"/>
        <c:varyColors val="0"/>
        <c:ser>
          <c:idx val="0"/>
          <c:order val="0"/>
          <c:tx>
            <c:strRef>
              <c:f>'fyr pivot chart'!$B$14</c:f>
              <c:strCache>
                <c:ptCount val="1"/>
                <c:pt idx="0">
                  <c:v>Māori</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32B3-4756-AEC8-8D4CDCDD8C28}"/>
                </c:ext>
              </c:extLst>
            </c:dLbl>
            <c:dLbl>
              <c:idx val="1"/>
              <c:delete val="1"/>
              <c:extLst>
                <c:ext xmlns:c15="http://schemas.microsoft.com/office/drawing/2012/chart" uri="{CE6537A1-D6FC-4f65-9D91-7224C49458BB}"/>
                <c:ext xmlns:c16="http://schemas.microsoft.com/office/drawing/2014/chart" uri="{C3380CC4-5D6E-409C-BE32-E72D297353CC}">
                  <c16:uniqueId val="{00000002-32B3-4756-AEC8-8D4CDCDD8C28}"/>
                </c:ext>
              </c:extLst>
            </c:dLbl>
            <c:dLbl>
              <c:idx val="2"/>
              <c:delete val="1"/>
              <c:extLst>
                <c:ext xmlns:c15="http://schemas.microsoft.com/office/drawing/2012/chart" uri="{CE6537A1-D6FC-4f65-9D91-7224C49458BB}"/>
                <c:ext xmlns:c16="http://schemas.microsoft.com/office/drawing/2014/chart" uri="{C3380CC4-5D6E-409C-BE32-E72D297353CC}">
                  <c16:uniqueId val="{00000003-32B3-4756-AEC8-8D4CDCDD8C28}"/>
                </c:ext>
              </c:extLst>
            </c:dLbl>
            <c:dLbl>
              <c:idx val="3"/>
              <c:delete val="1"/>
              <c:extLst>
                <c:ext xmlns:c15="http://schemas.microsoft.com/office/drawing/2012/chart" uri="{CE6537A1-D6FC-4f65-9D91-7224C49458BB}"/>
                <c:ext xmlns:c16="http://schemas.microsoft.com/office/drawing/2014/chart" uri="{C3380CC4-5D6E-409C-BE32-E72D297353CC}">
                  <c16:uniqueId val="{00000004-32B3-4756-AEC8-8D4CDCDD8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chart'!$B$15:$B$19</c:f>
              <c:numCache>
                <c:formatCode>0.0%</c:formatCode>
                <c:ptCount val="5"/>
                <c:pt idx="0">
                  <c:v>0.64</c:v>
                </c:pt>
                <c:pt idx="1">
                  <c:v>0.56100000000000005</c:v>
                </c:pt>
                <c:pt idx="2">
                  <c:v>0.58899999999999997</c:v>
                </c:pt>
                <c:pt idx="3">
                  <c:v>0.62</c:v>
                </c:pt>
                <c:pt idx="4">
                  <c:v>0.622</c:v>
                </c:pt>
              </c:numCache>
            </c:numRef>
          </c:val>
          <c:smooth val="0"/>
          <c:extLst>
            <c:ext xmlns:c16="http://schemas.microsoft.com/office/drawing/2014/chart" uri="{C3380CC4-5D6E-409C-BE32-E72D297353CC}">
              <c16:uniqueId val="{00000005-32B3-4756-AEC8-8D4CDCDD8C28}"/>
            </c:ext>
          </c:extLst>
        </c:ser>
        <c:ser>
          <c:idx val="1"/>
          <c:order val="1"/>
          <c:tx>
            <c:strRef>
              <c:f>'fyr pivot chart'!$C$14</c:f>
              <c:strCache>
                <c:ptCount val="1"/>
                <c:pt idx="0">
                  <c:v>Non-Māori</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32B3-4756-AEC8-8D4CDCDD8C28}"/>
                </c:ext>
              </c:extLst>
            </c:dLbl>
            <c:dLbl>
              <c:idx val="1"/>
              <c:delete val="1"/>
              <c:extLst>
                <c:ext xmlns:c15="http://schemas.microsoft.com/office/drawing/2012/chart" uri="{CE6537A1-D6FC-4f65-9D91-7224C49458BB}"/>
                <c:ext xmlns:c16="http://schemas.microsoft.com/office/drawing/2014/chart" uri="{C3380CC4-5D6E-409C-BE32-E72D297353CC}">
                  <c16:uniqueId val="{00000007-32B3-4756-AEC8-8D4CDCDD8C28}"/>
                </c:ext>
              </c:extLst>
            </c:dLbl>
            <c:dLbl>
              <c:idx val="2"/>
              <c:delete val="1"/>
              <c:extLst>
                <c:ext xmlns:c15="http://schemas.microsoft.com/office/drawing/2012/chart" uri="{CE6537A1-D6FC-4f65-9D91-7224C49458BB}"/>
                <c:ext xmlns:c16="http://schemas.microsoft.com/office/drawing/2014/chart" uri="{C3380CC4-5D6E-409C-BE32-E72D297353CC}">
                  <c16:uniqueId val="{00000008-32B3-4756-AEC8-8D4CDCDD8C28}"/>
                </c:ext>
              </c:extLst>
            </c:dLbl>
            <c:dLbl>
              <c:idx val="3"/>
              <c:delete val="1"/>
              <c:extLst>
                <c:ext xmlns:c15="http://schemas.microsoft.com/office/drawing/2012/chart" uri="{CE6537A1-D6FC-4f65-9D91-7224C49458BB}"/>
                <c:ext xmlns:c16="http://schemas.microsoft.com/office/drawing/2014/chart" uri="{C3380CC4-5D6E-409C-BE32-E72D297353CC}">
                  <c16:uniqueId val="{00000009-32B3-4756-AEC8-8D4CDCDD8C28}"/>
                </c:ext>
              </c:extLst>
            </c:dLbl>
            <c:dLbl>
              <c:idx val="4"/>
              <c:layout>
                <c:manualLayout>
                  <c:x val="-5.4841473864610114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2B3-4756-AEC8-8D4CDCDD8C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'fyr pivot chart'!$C$15:$C$19</c:f>
              <c:numCache>
                <c:formatCode>0.0%</c:formatCode>
                <c:ptCount val="5"/>
                <c:pt idx="0">
                  <c:v>0.73</c:v>
                </c:pt>
                <c:pt idx="1">
                  <c:v>0.68100000000000005</c:v>
                </c:pt>
                <c:pt idx="2">
                  <c:v>0.72599999999999998</c:v>
                </c:pt>
                <c:pt idx="3">
                  <c:v>0.72199999999999998</c:v>
                </c:pt>
                <c:pt idx="4">
                  <c:v>0.71750000000000003</c:v>
                </c:pt>
              </c:numCache>
            </c:numRef>
          </c:val>
          <c:smooth val="0"/>
          <c:extLst>
            <c:ext xmlns:c16="http://schemas.microsoft.com/office/drawing/2014/chart" uri="{C3380CC4-5D6E-409C-BE32-E72D297353CC}">
              <c16:uniqueId val="{0000000B-32B3-4756-AEC8-8D4CDCDD8C28}"/>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74667476334095773"/>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Progression Rate  (from</a:t>
            </a:r>
            <a:r>
              <a:rPr lang="en-NZ" sz="1600" baseline="0"/>
              <a:t> Levels 1-4 to higher) </a:t>
            </a:r>
            <a:r>
              <a:rPr lang="en-NZ" sz="1600"/>
              <a:t>- Māori</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818911132252427"/>
          <c:y val="0.2965740740740741"/>
          <c:w val="0.8346729280947851"/>
          <c:h val="0.61917468649752117"/>
        </c:manualLayout>
      </c:layout>
      <c:barChart>
        <c:barDir val="col"/>
        <c:grouping val="clustered"/>
        <c:varyColors val="0"/>
        <c:ser>
          <c:idx val="1"/>
          <c:order val="1"/>
          <c:tx>
            <c:strRef>
              <c:f>'pivot pr'!$D$13</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pr'!$D$14:$D$18</c:f>
              <c:numCache>
                <c:formatCode>0.0%</c:formatCode>
                <c:ptCount val="5"/>
                <c:pt idx="0">
                  <c:v>-6.3E-2</c:v>
                </c:pt>
                <c:pt idx="1">
                  <c:v>-8.4999999999999964E-2</c:v>
                </c:pt>
                <c:pt idx="2">
                  <c:v>-5.2999999999999992E-2</c:v>
                </c:pt>
                <c:pt idx="3">
                  <c:v>-2.6999999999999968E-2</c:v>
                </c:pt>
                <c:pt idx="4">
                  <c:v>-0.12</c:v>
                </c:pt>
              </c:numCache>
            </c:numRef>
          </c:val>
          <c:extLst>
            <c:ext xmlns:c16="http://schemas.microsoft.com/office/drawing/2014/chart" uri="{C3380CC4-5D6E-409C-BE32-E72D297353CC}">
              <c16:uniqueId val="{00000000-82A7-493B-833D-076D4E66F6B7}"/>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'pivot pr'!$C$13</c:f>
              <c:strCache>
                <c:ptCount val="1"/>
                <c:pt idx="0">
                  <c:v>Non-Māori</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82A7-493B-833D-076D4E66F6B7}"/>
                </c:ext>
              </c:extLst>
            </c:dLbl>
            <c:dLbl>
              <c:idx val="1"/>
              <c:delete val="1"/>
              <c:extLst>
                <c:ext xmlns:c15="http://schemas.microsoft.com/office/drawing/2012/chart" uri="{CE6537A1-D6FC-4f65-9D91-7224C49458BB}"/>
                <c:ext xmlns:c16="http://schemas.microsoft.com/office/drawing/2014/chart" uri="{C3380CC4-5D6E-409C-BE32-E72D297353CC}">
                  <c16:uniqueId val="{00000002-82A7-493B-833D-076D4E66F6B7}"/>
                </c:ext>
              </c:extLst>
            </c:dLbl>
            <c:dLbl>
              <c:idx val="2"/>
              <c:delete val="1"/>
              <c:extLst>
                <c:ext xmlns:c15="http://schemas.microsoft.com/office/drawing/2012/chart" uri="{CE6537A1-D6FC-4f65-9D91-7224C49458BB}"/>
                <c:ext xmlns:c16="http://schemas.microsoft.com/office/drawing/2014/chart" uri="{C3380CC4-5D6E-409C-BE32-E72D297353CC}">
                  <c16:uniqueId val="{00000003-82A7-493B-833D-076D4E66F6B7}"/>
                </c:ext>
              </c:extLst>
            </c:dLbl>
            <c:dLbl>
              <c:idx val="3"/>
              <c:delete val="1"/>
              <c:extLst>
                <c:ext xmlns:c15="http://schemas.microsoft.com/office/drawing/2012/chart" uri="{CE6537A1-D6FC-4f65-9D91-7224C49458BB}"/>
                <c:ext xmlns:c16="http://schemas.microsoft.com/office/drawing/2014/chart" uri="{C3380CC4-5D6E-409C-BE32-E72D297353CC}">
                  <c16:uniqueId val="{00000004-82A7-493B-833D-076D4E66F6B7}"/>
                </c:ext>
              </c:extLst>
            </c:dLbl>
            <c:dLbl>
              <c:idx val="4"/>
              <c:layout>
                <c:manualLayout>
                  <c:x val="-3.7703513281919454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A7-493B-833D-076D4E66F6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pr'!$C$14:$C$18</c:f>
              <c:numCache>
                <c:formatCode>0.0%</c:formatCode>
                <c:ptCount val="5"/>
                <c:pt idx="0">
                  <c:v>0.36499999999999999</c:v>
                </c:pt>
                <c:pt idx="1">
                  <c:v>0.32300000000000001</c:v>
                </c:pt>
                <c:pt idx="2">
                  <c:v>0.33700000000000002</c:v>
                </c:pt>
                <c:pt idx="3">
                  <c:v>0.32</c:v>
                </c:pt>
                <c:pt idx="4">
                  <c:v>0.311</c:v>
                </c:pt>
              </c:numCache>
            </c:numRef>
          </c:val>
          <c:smooth val="0"/>
          <c:extLst>
            <c:ext xmlns:c16="http://schemas.microsoft.com/office/drawing/2014/chart" uri="{C3380CC4-5D6E-409C-BE32-E72D297353CC}">
              <c16:uniqueId val="{00000006-82A7-493B-833D-076D4E66F6B7}"/>
            </c:ext>
          </c:extLst>
        </c:ser>
        <c:ser>
          <c:idx val="2"/>
          <c:order val="2"/>
          <c:tx>
            <c:strRef>
              <c:f>'pivot pr'!$B$13</c:f>
              <c:strCache>
                <c:ptCount val="1"/>
                <c:pt idx="0">
                  <c:v>Māori</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82A7-493B-833D-076D4E66F6B7}"/>
                </c:ext>
              </c:extLst>
            </c:dLbl>
            <c:dLbl>
              <c:idx val="1"/>
              <c:delete val="1"/>
              <c:extLst>
                <c:ext xmlns:c15="http://schemas.microsoft.com/office/drawing/2012/chart" uri="{CE6537A1-D6FC-4f65-9D91-7224C49458BB}"/>
                <c:ext xmlns:c16="http://schemas.microsoft.com/office/drawing/2014/chart" uri="{C3380CC4-5D6E-409C-BE32-E72D297353CC}">
                  <c16:uniqueId val="{00000008-82A7-493B-833D-076D4E66F6B7}"/>
                </c:ext>
              </c:extLst>
            </c:dLbl>
            <c:dLbl>
              <c:idx val="2"/>
              <c:delete val="1"/>
              <c:extLst>
                <c:ext xmlns:c15="http://schemas.microsoft.com/office/drawing/2012/chart" uri="{CE6537A1-D6FC-4f65-9D91-7224C49458BB}"/>
                <c:ext xmlns:c16="http://schemas.microsoft.com/office/drawing/2014/chart" uri="{C3380CC4-5D6E-409C-BE32-E72D297353CC}">
                  <c16:uniqueId val="{00000009-82A7-493B-833D-076D4E66F6B7}"/>
                </c:ext>
              </c:extLst>
            </c:dLbl>
            <c:dLbl>
              <c:idx val="3"/>
              <c:delete val="1"/>
              <c:extLst>
                <c:ext xmlns:c15="http://schemas.microsoft.com/office/drawing/2012/chart" uri="{CE6537A1-D6FC-4f65-9D91-7224C49458BB}"/>
                <c:ext xmlns:c16="http://schemas.microsoft.com/office/drawing/2014/chart" uri="{C3380CC4-5D6E-409C-BE32-E72D297353CC}">
                  <c16:uniqueId val="{0000000A-82A7-493B-833D-076D4E66F6B7}"/>
                </c:ext>
              </c:extLst>
            </c:dLbl>
            <c:dLbl>
              <c:idx val="4"/>
              <c:layout>
                <c:manualLayout>
                  <c:x val="-4.1131105398457581E-2"/>
                  <c:y val="-1.851851851851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A7-493B-833D-076D4E66F6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'pivot pr'!$B$14:$B$18</c:f>
              <c:numCache>
                <c:formatCode>0.0%</c:formatCode>
                <c:ptCount val="5"/>
                <c:pt idx="0">
                  <c:v>0.42799999999999999</c:v>
                </c:pt>
                <c:pt idx="1">
                  <c:v>0.40799999999999997</c:v>
                </c:pt>
                <c:pt idx="2">
                  <c:v>0.39</c:v>
                </c:pt>
                <c:pt idx="3">
                  <c:v>0.34699999999999998</c:v>
                </c:pt>
                <c:pt idx="4">
                  <c:v>0.43099999999999999</c:v>
                </c:pt>
              </c:numCache>
            </c:numRef>
          </c:val>
          <c:smooth val="0"/>
          <c:extLst>
            <c:ext xmlns:c16="http://schemas.microsoft.com/office/drawing/2014/chart" uri="{C3380CC4-5D6E-409C-BE32-E72D297353CC}">
              <c16:uniqueId val="{0000000C-82A7-493B-833D-076D4E66F6B7}"/>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0"/>
        <c:noMultiLvlLbl val="0"/>
      </c:catAx>
      <c:valAx>
        <c:axId val="994269519"/>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3262271521972352"/>
          <c:y val="0.89842592592592596"/>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Successful</a:t>
            </a:r>
            <a:r>
              <a:rPr lang="en-NZ" sz="1600" baseline="0"/>
              <a:t> Course</a:t>
            </a:r>
            <a:r>
              <a:rPr lang="en-NZ" sz="1600"/>
              <a:t> Completion Rate </a:t>
            </a:r>
          </a:p>
          <a:p>
            <a:pPr>
              <a:defRPr sz="1600"/>
            </a:pPr>
            <a:r>
              <a:rPr lang="en-NZ" sz="1600"/>
              <a:t>- Pacific</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1"/>
          <c:order val="1"/>
          <c:tx>
            <c:v> Variance</c:v>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chart'!$D$14:$D$18</c:f>
              <c:numCache>
                <c:formatCode>0.0%</c:formatCode>
                <c:ptCount val="5"/>
                <c:pt idx="0">
                  <c:v>0.11799999999999999</c:v>
                </c:pt>
                <c:pt idx="1">
                  <c:v>0.122</c:v>
                </c:pt>
                <c:pt idx="2">
                  <c:v>0.14500000000000002</c:v>
                </c:pt>
                <c:pt idx="3">
                  <c:v>0.127</c:v>
                </c:pt>
                <c:pt idx="4">
                  <c:v>0.129</c:v>
                </c:pt>
              </c:numCache>
            </c:numRef>
          </c:val>
          <c:extLst>
            <c:ext xmlns:c16="http://schemas.microsoft.com/office/drawing/2014/chart" uri="{C3380CC4-5D6E-409C-BE32-E72D297353CC}">
              <c16:uniqueId val="{00000000-5094-4AF9-A902-D8C65941B333}"/>
            </c:ext>
          </c:extLst>
        </c:ser>
        <c:dLbls>
          <c:showLegendKey val="0"/>
          <c:showVal val="1"/>
          <c:showCatName val="0"/>
          <c:showSerName val="0"/>
          <c:showPercent val="0"/>
          <c:showBubbleSize val="0"/>
        </c:dLbls>
        <c:gapWidth val="150"/>
        <c:axId val="994271599"/>
        <c:axId val="994269519"/>
      </c:barChart>
      <c:lineChart>
        <c:grouping val="standard"/>
        <c:varyColors val="0"/>
        <c:ser>
          <c:idx val="0"/>
          <c:order val="0"/>
          <c:tx>
            <c:strRef>
              <c:f>'scc pivot chart'!$C$13</c:f>
              <c:strCache>
                <c:ptCount val="1"/>
                <c:pt idx="0">
                  <c:v>Non-Pacific</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5094-4AF9-A902-D8C65941B333}"/>
                </c:ext>
              </c:extLst>
            </c:dLbl>
            <c:dLbl>
              <c:idx val="1"/>
              <c:delete val="1"/>
              <c:extLst>
                <c:ext xmlns:c15="http://schemas.microsoft.com/office/drawing/2012/chart" uri="{CE6537A1-D6FC-4f65-9D91-7224C49458BB}"/>
                <c:ext xmlns:c16="http://schemas.microsoft.com/office/drawing/2014/chart" uri="{C3380CC4-5D6E-409C-BE32-E72D297353CC}">
                  <c16:uniqueId val="{00000002-5094-4AF9-A902-D8C65941B333}"/>
                </c:ext>
              </c:extLst>
            </c:dLbl>
            <c:dLbl>
              <c:idx val="2"/>
              <c:delete val="1"/>
              <c:extLst>
                <c:ext xmlns:c15="http://schemas.microsoft.com/office/drawing/2012/chart" uri="{CE6537A1-D6FC-4f65-9D91-7224C49458BB}"/>
                <c:ext xmlns:c16="http://schemas.microsoft.com/office/drawing/2014/chart" uri="{C3380CC4-5D6E-409C-BE32-E72D297353CC}">
                  <c16:uniqueId val="{00000003-5094-4AF9-A902-D8C65941B333}"/>
                </c:ext>
              </c:extLst>
            </c:dLbl>
            <c:dLbl>
              <c:idx val="3"/>
              <c:delete val="1"/>
              <c:extLst>
                <c:ext xmlns:c15="http://schemas.microsoft.com/office/drawing/2012/chart" uri="{CE6537A1-D6FC-4f65-9D91-7224C49458BB}"/>
                <c:ext xmlns:c16="http://schemas.microsoft.com/office/drawing/2014/chart" uri="{C3380CC4-5D6E-409C-BE32-E72D297353CC}">
                  <c16:uniqueId val="{00000004-5094-4AF9-A902-D8C65941B333}"/>
                </c:ext>
              </c:extLst>
            </c:dLbl>
            <c:dLbl>
              <c:idx val="4"/>
              <c:layout>
                <c:manualLayout>
                  <c:x val="-4.1131105398457581E-2"/>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94-4AF9-A902-D8C65941B3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chart'!$C$14:$C$18</c:f>
              <c:numCache>
                <c:formatCode>0.0%</c:formatCode>
                <c:ptCount val="5"/>
                <c:pt idx="0">
                  <c:v>0.85299999999999998</c:v>
                </c:pt>
                <c:pt idx="1">
                  <c:v>0.85399999999999998</c:v>
                </c:pt>
                <c:pt idx="2">
                  <c:v>0.85599999999999998</c:v>
                </c:pt>
                <c:pt idx="3">
                  <c:v>0.84199999999999997</c:v>
                </c:pt>
                <c:pt idx="4">
                  <c:v>0.84099999999999997</c:v>
                </c:pt>
              </c:numCache>
            </c:numRef>
          </c:val>
          <c:smooth val="0"/>
          <c:extLst>
            <c:ext xmlns:c16="http://schemas.microsoft.com/office/drawing/2014/chart" uri="{C3380CC4-5D6E-409C-BE32-E72D297353CC}">
              <c16:uniqueId val="{00000006-5094-4AF9-A902-D8C65941B333}"/>
            </c:ext>
          </c:extLst>
        </c:ser>
        <c:ser>
          <c:idx val="2"/>
          <c:order val="2"/>
          <c:tx>
            <c:strRef>
              <c:f>'scc pivot chart'!$B$13</c:f>
              <c:strCache>
                <c:ptCount val="1"/>
                <c:pt idx="0">
                  <c:v>Pacific</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5094-4AF9-A902-D8C65941B333}"/>
                </c:ext>
              </c:extLst>
            </c:dLbl>
            <c:dLbl>
              <c:idx val="1"/>
              <c:delete val="1"/>
              <c:extLst>
                <c:ext xmlns:c15="http://schemas.microsoft.com/office/drawing/2012/chart" uri="{CE6537A1-D6FC-4f65-9D91-7224C49458BB}"/>
                <c:ext xmlns:c16="http://schemas.microsoft.com/office/drawing/2014/chart" uri="{C3380CC4-5D6E-409C-BE32-E72D297353CC}">
                  <c16:uniqueId val="{00000008-5094-4AF9-A902-D8C65941B333}"/>
                </c:ext>
              </c:extLst>
            </c:dLbl>
            <c:dLbl>
              <c:idx val="2"/>
              <c:delete val="1"/>
              <c:extLst>
                <c:ext xmlns:c15="http://schemas.microsoft.com/office/drawing/2012/chart" uri="{CE6537A1-D6FC-4f65-9D91-7224C49458BB}"/>
                <c:ext xmlns:c16="http://schemas.microsoft.com/office/drawing/2014/chart" uri="{C3380CC4-5D6E-409C-BE32-E72D297353CC}">
                  <c16:uniqueId val="{00000009-5094-4AF9-A902-D8C65941B333}"/>
                </c:ext>
              </c:extLst>
            </c:dLbl>
            <c:dLbl>
              <c:idx val="3"/>
              <c:delete val="1"/>
              <c:extLst>
                <c:ext xmlns:c15="http://schemas.microsoft.com/office/drawing/2012/chart" uri="{CE6537A1-D6FC-4f65-9D91-7224C49458BB}"/>
                <c:ext xmlns:c16="http://schemas.microsoft.com/office/drawing/2014/chart" uri="{C3380CC4-5D6E-409C-BE32-E72D297353CC}">
                  <c16:uniqueId val="{0000000A-5094-4AF9-A902-D8C65941B333}"/>
                </c:ext>
              </c:extLst>
            </c:dLbl>
            <c:dLbl>
              <c:idx val="4"/>
              <c:layout>
                <c:manualLayout>
                  <c:x val="-4.1131105398457581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94-4AF9-A902-D8C65941B3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'scc pivot chart'!$A$14:$A$18</c:f>
              <c:numCache>
                <c:formatCode>General</c:formatCode>
                <c:ptCount val="5"/>
                <c:pt idx="0">
                  <c:v>2015</c:v>
                </c:pt>
                <c:pt idx="1">
                  <c:v>2016</c:v>
                </c:pt>
                <c:pt idx="2">
                  <c:v>2017</c:v>
                </c:pt>
                <c:pt idx="3">
                  <c:v>2018</c:v>
                </c:pt>
                <c:pt idx="4">
                  <c:v>2019</c:v>
                </c:pt>
              </c:numCache>
            </c:numRef>
          </c:cat>
          <c:val>
            <c:numRef>
              <c:f>'scc pivot chart'!$B$14:$B$18</c:f>
              <c:numCache>
                <c:formatCode>0.0%</c:formatCode>
                <c:ptCount val="5"/>
                <c:pt idx="0">
                  <c:v>0.73499999999999999</c:v>
                </c:pt>
                <c:pt idx="1">
                  <c:v>0.73199999999999998</c:v>
                </c:pt>
                <c:pt idx="2">
                  <c:v>0.71099999999999997</c:v>
                </c:pt>
                <c:pt idx="3">
                  <c:v>0.71499999999999997</c:v>
                </c:pt>
                <c:pt idx="4">
                  <c:v>0.71199999999999997</c:v>
                </c:pt>
              </c:numCache>
            </c:numRef>
          </c:val>
          <c:smooth val="0"/>
          <c:extLst>
            <c:ext xmlns:c16="http://schemas.microsoft.com/office/drawing/2014/chart" uri="{C3380CC4-5D6E-409C-BE32-E72D297353CC}">
              <c16:uniqueId val="{0000000C-5094-4AF9-A902-D8C65941B333}"/>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majorUnit val="0.1"/>
      </c:valAx>
      <c:spPr>
        <a:noFill/>
        <a:ln>
          <a:noFill/>
        </a:ln>
        <a:effectLst/>
      </c:spPr>
    </c:plotArea>
    <c:legend>
      <c:legendPos val="t"/>
      <c:layout>
        <c:manualLayout>
          <c:xMode val="edge"/>
          <c:yMode val="edge"/>
          <c:x val="0.18060900485125736"/>
          <c:y val="0.60212962962962968"/>
          <c:w val="0.81016159612439187"/>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Qualification Completion Rate </a:t>
            </a:r>
          </a:p>
          <a:p>
            <a:pPr>
              <a:defRPr sz="1600"/>
            </a:pPr>
            <a:r>
              <a:rPr lang="en-NZ" sz="1600"/>
              <a:t>- Pacific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6"/>
          </a:solidFill>
          <a:ln>
            <a:noFill/>
          </a:ln>
          <a:effectLst/>
        </c:spPr>
      </c:pivotFmt>
      <c:pivotFmt>
        <c:idx val="62"/>
        <c:spPr>
          <a:solidFill>
            <a:schemeClr val="accent1"/>
          </a:solidFill>
          <a:ln w="28575" cap="rnd">
            <a:solidFill>
              <a:schemeClr val="accent1"/>
            </a:solidFill>
            <a:round/>
          </a:ln>
          <a:effectLst/>
        </c:spPr>
      </c:pivotFmt>
      <c:pivotFmt>
        <c:idx val="63"/>
        <c:spPr>
          <a:solidFill>
            <a:schemeClr val="accent1"/>
          </a:solidFill>
          <a:ln w="28575" cap="rnd">
            <a:solidFill>
              <a:schemeClr val="accent1"/>
            </a:solidFill>
            <a:round/>
          </a:ln>
          <a:effectLst/>
        </c:spP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a:noFill/>
          </a:ln>
          <a:effectLst/>
        </c:spPr>
        <c:marker>
          <c:symbol val="none"/>
        </c:marker>
      </c:pivotFmt>
      <c:pivotFmt>
        <c:idx val="67"/>
        <c:spPr>
          <a:solidFill>
            <a:schemeClr val="accent6">
              <a:lumMod val="75000"/>
            </a:schemeClr>
          </a:solidFill>
          <a:ln>
            <a:noFill/>
          </a:ln>
          <a:effectLst/>
        </c:spPr>
        <c:marker>
          <c:symbol val="none"/>
        </c:marker>
      </c:pivotFmt>
      <c:pivotFmt>
        <c:idx val="6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Lst>
        </c:dLbl>
      </c:pivotFmt>
      <c:pivotFmt>
        <c:idx val="70"/>
      </c:pivotFmt>
      <c:pivotFmt>
        <c:idx val="71"/>
      </c:pivotFmt>
      <c:pivotFmt>
        <c:idx val="72"/>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3"/>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extLst>
        </c:dLbl>
      </c:pivotFmt>
      <c:pivotFmt>
        <c:idx val="74"/>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5"/>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6"/>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7"/>
        <c:dLbl>
          <c:idx val="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extLst>
        </c:dLbl>
      </c:pivotFmt>
      <c:pivotFmt>
        <c:idx val="78"/>
        <c:dLbl>
          <c:idx val="0"/>
          <c:tx>
            <c:strRef>
              <c:f>'pivot qc'!$G$9</c:f>
              <c:strCache>
                <c:ptCount val="1"/>
                <c:pt idx="0">
                  <c:v>54.9%</c:v>
                </c:pt>
              </c:strCache>
            </c:strRef>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{763E86BB-8A3C-403B-B933-C18458631F04}</c15:txfldGUID>
                  <c15:f>'pivot qc'!$G$9</c15:f>
                  <c15:dlblFieldTableCache>
                    <c:ptCount val="1"/>
                    <c:pt idx="0">
                      <c:v>54.9%</c:v>
                    </c:pt>
                  </c15:dlblFieldTableCache>
                </c15:dlblFTEntry>
              </c15:dlblFieldTable>
              <c15:showDataLabelsRange val="0"/>
            </c:ext>
          </c:extLst>
        </c:dLbl>
      </c:pivotFmt>
      <c:pivotFmt>
        <c:idx val="79"/>
        <c:dLbl>
          <c:idx val="0"/>
          <c:tx>
            <c:strRef>
              <c:f>'pivot qc'!$F$9</c:f>
              <c:strCache>
                <c:ptCount val="1"/>
                <c:pt idx="0">
                  <c:v>47.0%</c:v>
                </c:pt>
              </c:strCache>
            </c:strRef>
          </c:tx>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dlblFTEntry>
                  <c15:txfldGUID>{27F36D3C-0BDE-43E9-ADAE-0908B076F9D0}</c15:txfldGUID>
                  <c15:f>'pivot qc'!$F$9</c15:f>
                  <c15:dlblFieldTableCache>
                    <c:ptCount val="1"/>
                    <c:pt idx="0">
                      <c:v>47.0%</c:v>
                    </c:pt>
                  </c15:dlblFieldTableCache>
                </c15:dlblFTEntry>
              </c15:dlblFieldTable>
              <c15:showDataLabelsRange val="0"/>
            </c:ext>
          </c:extLst>
        </c:dLbl>
      </c:pivotFmt>
    </c:pivotFmts>
    <c:plotArea>
      <c:layout>
        <c:manualLayout>
          <c:layoutTarget val="inner"/>
          <c:xMode val="edge"/>
          <c:yMode val="edge"/>
          <c:x val="0.141333927089448"/>
          <c:y val="0.28268518518518521"/>
          <c:w val="0.8346729280947851"/>
          <c:h val="0.61917468649752117"/>
        </c:manualLayout>
      </c:layout>
      <c:barChart>
        <c:barDir val="col"/>
        <c:grouping val="clustered"/>
        <c:varyColors val="0"/>
        <c:ser>
          <c:idx val="2"/>
          <c:order val="2"/>
          <c:tx>
            <c:v> Variance</c:v>
          </c:tx>
          <c:spPr>
            <a:solidFill>
              <a:schemeClr val="accent6">
                <a:lumMod val="75000"/>
              </a:schemeClr>
            </a:solidFill>
            <a:ln>
              <a:noFill/>
            </a:ln>
            <a:effectLst/>
          </c:spPr>
          <c:invertIfNegative val="0"/>
          <c:dLbls>
            <c:dLbl>
              <c:idx val="4"/>
              <c:layout>
                <c:manualLayout>
                  <c:x val="0"/>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0A-42B3-B6A9-A3BF0A2D17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qc'!$H$5:$H$9</c:f>
              <c:numCache>
                <c:formatCode>0.0%</c:formatCode>
                <c:ptCount val="5"/>
                <c:pt idx="0">
                  <c:v>7.5999999999999956E-2</c:v>
                </c:pt>
                <c:pt idx="1">
                  <c:v>7.900000000000007E-2</c:v>
                </c:pt>
                <c:pt idx="2">
                  <c:v>7.3999999999999955E-2</c:v>
                </c:pt>
                <c:pt idx="3">
                  <c:v>0.12799999999999995</c:v>
                </c:pt>
                <c:pt idx="4">
                  <c:v>7.900000000000007E-2</c:v>
                </c:pt>
              </c:numCache>
            </c:numRef>
          </c:val>
          <c:extLst>
            <c:ext xmlns:c16="http://schemas.microsoft.com/office/drawing/2014/chart" uri="{C3380CC4-5D6E-409C-BE32-E72D297353CC}">
              <c16:uniqueId val="{00000001-570A-42B3-B6A9-A3BF0A2D1761}"/>
            </c:ext>
          </c:extLst>
        </c:ser>
        <c:dLbls>
          <c:showLegendKey val="0"/>
          <c:showVal val="0"/>
          <c:showCatName val="0"/>
          <c:showSerName val="0"/>
          <c:showPercent val="0"/>
          <c:showBubbleSize val="0"/>
        </c:dLbls>
        <c:gapWidth val="219"/>
        <c:axId val="994271599"/>
        <c:axId val="994269519"/>
      </c:barChart>
      <c:lineChart>
        <c:grouping val="standard"/>
        <c:varyColors val="0"/>
        <c:ser>
          <c:idx val="0"/>
          <c:order val="0"/>
          <c:tx>
            <c:v>Pacific </c:v>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570A-42B3-B6A9-A3BF0A2D1761}"/>
                </c:ext>
              </c:extLst>
            </c:dLbl>
            <c:dLbl>
              <c:idx val="1"/>
              <c:delete val="1"/>
              <c:extLst>
                <c:ext xmlns:c15="http://schemas.microsoft.com/office/drawing/2012/chart" uri="{CE6537A1-D6FC-4f65-9D91-7224C49458BB}"/>
                <c:ext xmlns:c16="http://schemas.microsoft.com/office/drawing/2014/chart" uri="{C3380CC4-5D6E-409C-BE32-E72D297353CC}">
                  <c16:uniqueId val="{00000003-570A-42B3-B6A9-A3BF0A2D1761}"/>
                </c:ext>
              </c:extLst>
            </c:dLbl>
            <c:dLbl>
              <c:idx val="2"/>
              <c:delete val="1"/>
              <c:extLst>
                <c:ext xmlns:c15="http://schemas.microsoft.com/office/drawing/2012/chart" uri="{CE6537A1-D6FC-4f65-9D91-7224C49458BB}"/>
                <c:ext xmlns:c16="http://schemas.microsoft.com/office/drawing/2014/chart" uri="{C3380CC4-5D6E-409C-BE32-E72D297353CC}">
                  <c16:uniqueId val="{00000004-570A-42B3-B6A9-A3BF0A2D1761}"/>
                </c:ext>
              </c:extLst>
            </c:dLbl>
            <c:dLbl>
              <c:idx val="3"/>
              <c:delete val="1"/>
              <c:extLst>
                <c:ext xmlns:c15="http://schemas.microsoft.com/office/drawing/2012/chart" uri="{CE6537A1-D6FC-4f65-9D91-7224C49458BB}"/>
                <c:ext xmlns:c16="http://schemas.microsoft.com/office/drawing/2014/chart" uri="{C3380CC4-5D6E-409C-BE32-E72D297353CC}">
                  <c16:uniqueId val="{00000005-570A-42B3-B6A9-A3BF0A2D1761}"/>
                </c:ext>
              </c:extLst>
            </c:dLbl>
            <c:dLbl>
              <c:idx val="4"/>
              <c:tx>
                <c:strRef>
                  <c:f>'pivot qc'!$F$9</c:f>
                  <c:strCache>
                    <c:ptCount val="1"/>
                    <c:pt idx="0">
                      <c:v>47.0%</c:v>
                    </c:pt>
                  </c:strCache>
                </c:strRef>
              </c:tx>
              <c:dLblPos val="b"/>
              <c:showLegendKey val="0"/>
              <c:showVal val="1"/>
              <c:showCatName val="0"/>
              <c:showSerName val="0"/>
              <c:showPercent val="0"/>
              <c:showBubbleSize val="0"/>
              <c:extLst>
                <c:ext xmlns:c15="http://schemas.microsoft.com/office/drawing/2012/chart" uri="{CE6537A1-D6FC-4f65-9D91-7224C49458BB}">
                  <c15:dlblFieldTable>
                    <c15:dlblFTEntry>
                      <c15:txfldGUID>{6BDFAF36-B7CF-4E7C-861E-A926A375B1DB}</c15:txfldGUID>
                      <c15:f>'pivot qc'!$F$9</c15:f>
                      <c15:dlblFieldTableCache>
                        <c:ptCount val="1"/>
                        <c:pt idx="0">
                          <c:v>47.0%</c:v>
                        </c:pt>
                      </c15:dlblFieldTableCache>
                    </c15:dlblFTEntry>
                  </c15:dlblFieldTable>
                  <c15:showDataLabelsRange val="0"/>
                </c:ext>
                <c:ext xmlns:c16="http://schemas.microsoft.com/office/drawing/2014/chart" uri="{C3380CC4-5D6E-409C-BE32-E72D297353CC}">
                  <c16:uniqueId val="{00000006-570A-42B3-B6A9-A3BF0A2D1761}"/>
                </c:ext>
              </c:extLst>
            </c:dLbl>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qc'!$F$5:$F$9</c:f>
              <c:numCache>
                <c:formatCode>0.0%</c:formatCode>
                <c:ptCount val="5"/>
                <c:pt idx="0">
                  <c:v>0.48699999999999999</c:v>
                </c:pt>
                <c:pt idx="1">
                  <c:v>0.47399999999999998</c:v>
                </c:pt>
                <c:pt idx="2">
                  <c:v>0.52100000000000002</c:v>
                </c:pt>
                <c:pt idx="3">
                  <c:v>0.435</c:v>
                </c:pt>
                <c:pt idx="4">
                  <c:v>0.47</c:v>
                </c:pt>
              </c:numCache>
            </c:numRef>
          </c:val>
          <c:smooth val="0"/>
          <c:extLst>
            <c:ext xmlns:c16="http://schemas.microsoft.com/office/drawing/2014/chart" uri="{C3380CC4-5D6E-409C-BE32-E72D297353CC}">
              <c16:uniqueId val="{00000007-570A-42B3-B6A9-A3BF0A2D1761}"/>
            </c:ext>
          </c:extLst>
        </c:ser>
        <c:ser>
          <c:idx val="1"/>
          <c:order val="1"/>
          <c:tx>
            <c:v>Non-Pacific</c:v>
          </c:tx>
          <c:spPr>
            <a:ln w="28575" cap="rnd">
              <a:solidFill>
                <a:schemeClr val="accent2"/>
              </a:solidFill>
              <a:round/>
            </a:ln>
            <a:effectLst/>
          </c:spPr>
          <c:marker>
            <c:symbol val="none"/>
          </c:marker>
          <c:dLbls>
            <c:dLbl>
              <c:idx val="4"/>
              <c:tx>
                <c:strRef>
                  <c:f>'pivot qc'!$G$9</c:f>
                  <c:strCache>
                    <c:ptCount val="1"/>
                    <c:pt idx="0">
                      <c:v>54.9%</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{4131A4CE-DBCA-4BC6-BA62-CC0CCA205BE7}</c15:txfldGUID>
                      <c15:f>'pivot qc'!$G$9</c15:f>
                      <c15:dlblFieldTableCache>
                        <c:ptCount val="1"/>
                        <c:pt idx="0">
                          <c:v>54.9%</c:v>
                        </c:pt>
                      </c15:dlblFieldTableCache>
                    </c15:dlblFTEntry>
                  </c15:dlblFieldTable>
                  <c15:showDataLabelsRange val="0"/>
                </c:ext>
                <c:ext xmlns:c16="http://schemas.microsoft.com/office/drawing/2014/chart" uri="{C3380CC4-5D6E-409C-BE32-E72D297353CC}">
                  <c16:uniqueId val="{00000008-570A-42B3-B6A9-A3BF0A2D176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5"/>
              <c:pt idx="0">
                <c:v>2015</c:v>
              </c:pt>
              <c:pt idx="1">
                <c:v>2016</c:v>
              </c:pt>
              <c:pt idx="2">
                <c:v>2017</c:v>
              </c:pt>
              <c:pt idx="3">
                <c:v>2018</c:v>
              </c:pt>
              <c:pt idx="4">
                <c:v>2019</c:v>
              </c:pt>
            </c:strLit>
          </c:cat>
          <c:val>
            <c:numRef>
              <c:f>'pivot qc'!$G$5:$G$9</c:f>
              <c:numCache>
                <c:formatCode>0.0%</c:formatCode>
                <c:ptCount val="5"/>
                <c:pt idx="0">
                  <c:v>0.56299999999999994</c:v>
                </c:pt>
                <c:pt idx="1">
                  <c:v>0.55300000000000005</c:v>
                </c:pt>
                <c:pt idx="2">
                  <c:v>0.59499999999999997</c:v>
                </c:pt>
                <c:pt idx="3">
                  <c:v>0.56299999999999994</c:v>
                </c:pt>
                <c:pt idx="4">
                  <c:v>0.54900000000000004</c:v>
                </c:pt>
              </c:numCache>
            </c:numRef>
          </c:val>
          <c:smooth val="0"/>
          <c:extLst>
            <c:ext xmlns:c16="http://schemas.microsoft.com/office/drawing/2014/chart" uri="{C3380CC4-5D6E-409C-BE32-E72D297353CC}">
              <c16:uniqueId val="{00000009-570A-42B3-B6A9-A3BF0A2D1761}"/>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4976067580241414"/>
          <c:y val="0.29194444444444445"/>
          <c:w val="0.77598121571564482"/>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NZ" sz="1600"/>
              <a:t>First Year Retention Rate </a:t>
            </a:r>
          </a:p>
          <a:p>
            <a:pPr>
              <a:defRPr sz="1600"/>
            </a:pPr>
            <a:r>
              <a:rPr lang="en-NZ" sz="1600"/>
              <a:t>- Pacific</a:t>
            </a:r>
          </a:p>
        </c:rich>
      </c:tx>
      <c:layout>
        <c:manualLayout>
          <c:xMode val="edge"/>
          <c:yMode val="edge"/>
          <c:x val="0.20308483290488433"/>
          <c:y val="5.092592592592592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2"/>
            </a:solidFill>
            <a:round/>
          </a:ln>
          <a:effectLst/>
        </c:spPr>
        <c:marker>
          <c:symbol val="none"/>
        </c:marker>
      </c:pivotFmt>
      <c:pivotFmt>
        <c:idx val="2"/>
        <c:spPr>
          <a:solidFill>
            <a:schemeClr val="accent1"/>
          </a:solidFill>
          <a:ln>
            <a:noFill/>
          </a:ln>
          <a:effectLst/>
        </c:spPr>
        <c:marker>
          <c:symbol val="none"/>
        </c:marker>
      </c:pivotFmt>
      <c:pivotFmt>
        <c:idx val="3"/>
        <c:spPr>
          <a:solidFill>
            <a:schemeClr val="accent6"/>
          </a:solidFill>
          <a:ln>
            <a:noFill/>
          </a:ln>
          <a:effectLst/>
        </c:spPr>
        <c:marker>
          <c:symbol val="none"/>
        </c:marker>
      </c:pivotFmt>
      <c:pivotFmt>
        <c:idx val="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6"/>
          </a:solidFill>
          <a:ln>
            <a:noFill/>
          </a:ln>
          <a:effectLst/>
        </c:spPr>
        <c:marker>
          <c:symbol val="none"/>
        </c:marker>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none"/>
        </c:marker>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2"/>
            </a:solidFill>
            <a:round/>
          </a:ln>
          <a:effectLst/>
        </c:spPr>
        <c:marker>
          <c:symbol val="none"/>
        </c:marker>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6"/>
          </a:solidFill>
          <a:ln>
            <a:noFill/>
          </a:ln>
          <a:effectLst/>
        </c:spPr>
        <c:marker>
          <c:symbol val="none"/>
        </c:marker>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1"/>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dLbl>
          <c:idx val="0"/>
          <c:layout>
            <c:manualLayout>
              <c:x val="-3.4275921165381321E-2"/>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dLbl>
          <c:idx val="0"/>
          <c:layout>
            <c:manualLayout>
              <c:x val="-3.0848329048843187E-2"/>
              <c:y val="-5.0925925925925923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pivotFmt>
    </c:pivotFmts>
    <c:plotArea>
      <c:layout>
        <c:manualLayout>
          <c:layoutTarget val="inner"/>
          <c:xMode val="edge"/>
          <c:yMode val="edge"/>
          <c:x val="0.141333927089448"/>
          <c:y val="0.29194444444444445"/>
          <c:w val="0.8346729280947851"/>
          <c:h val="0.61917468649752117"/>
        </c:manualLayout>
      </c:layout>
      <c:barChart>
        <c:barDir val="col"/>
        <c:grouping val="clustered"/>
        <c:varyColors val="0"/>
        <c:ser>
          <c:idx val="2"/>
          <c:order val="2"/>
          <c:tx>
            <c:strRef>
              <c:f>'fyr pivot chart'!$D$14</c:f>
              <c:strCache>
                <c:ptCount val="1"/>
                <c:pt idx="0">
                  <c:v>Variance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chart'!$D$15:$D$19</c:f>
              <c:numCache>
                <c:formatCode>0.0%</c:formatCode>
                <c:ptCount val="5"/>
                <c:pt idx="0">
                  <c:v>3.9000000000000035E-2</c:v>
                </c:pt>
                <c:pt idx="1">
                  <c:v>6.2000000000000055E-2</c:v>
                </c:pt>
                <c:pt idx="2">
                  <c:v>0.14500000000000002</c:v>
                </c:pt>
                <c:pt idx="3">
                  <c:v>0.17199999999999993</c:v>
                </c:pt>
                <c:pt idx="4">
                  <c:v>0.128</c:v>
                </c:pt>
              </c:numCache>
            </c:numRef>
          </c:val>
          <c:extLst>
            <c:ext xmlns:c16="http://schemas.microsoft.com/office/drawing/2014/chart" uri="{C3380CC4-5D6E-409C-BE32-E72D297353CC}">
              <c16:uniqueId val="{00000000-55B8-48D5-9999-C968BF2BB8CD}"/>
            </c:ext>
          </c:extLst>
        </c:ser>
        <c:dLbls>
          <c:showLegendKey val="0"/>
          <c:showVal val="0"/>
          <c:showCatName val="0"/>
          <c:showSerName val="0"/>
          <c:showPercent val="0"/>
          <c:showBubbleSize val="0"/>
        </c:dLbls>
        <c:gapWidth val="150"/>
        <c:axId val="994271599"/>
        <c:axId val="994269519"/>
      </c:barChart>
      <c:lineChart>
        <c:grouping val="standard"/>
        <c:varyColors val="0"/>
        <c:ser>
          <c:idx val="0"/>
          <c:order val="0"/>
          <c:tx>
            <c:strRef>
              <c:f>'fyr pivot chart'!$B$14</c:f>
              <c:strCache>
                <c:ptCount val="1"/>
                <c:pt idx="0">
                  <c:v>Pacific</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55B8-48D5-9999-C968BF2BB8CD}"/>
                </c:ext>
              </c:extLst>
            </c:dLbl>
            <c:dLbl>
              <c:idx val="1"/>
              <c:delete val="1"/>
              <c:extLst>
                <c:ext xmlns:c15="http://schemas.microsoft.com/office/drawing/2012/chart" uri="{CE6537A1-D6FC-4f65-9D91-7224C49458BB}"/>
                <c:ext xmlns:c16="http://schemas.microsoft.com/office/drawing/2014/chart" uri="{C3380CC4-5D6E-409C-BE32-E72D297353CC}">
                  <c16:uniqueId val="{00000002-55B8-48D5-9999-C968BF2BB8CD}"/>
                </c:ext>
              </c:extLst>
            </c:dLbl>
            <c:dLbl>
              <c:idx val="2"/>
              <c:delete val="1"/>
              <c:extLst>
                <c:ext xmlns:c15="http://schemas.microsoft.com/office/drawing/2012/chart" uri="{CE6537A1-D6FC-4f65-9D91-7224C49458BB}"/>
                <c:ext xmlns:c16="http://schemas.microsoft.com/office/drawing/2014/chart" uri="{C3380CC4-5D6E-409C-BE32-E72D297353CC}">
                  <c16:uniqueId val="{00000003-55B8-48D5-9999-C968BF2BB8CD}"/>
                </c:ext>
              </c:extLst>
            </c:dLbl>
            <c:dLbl>
              <c:idx val="3"/>
              <c:delete val="1"/>
              <c:extLst>
                <c:ext xmlns:c15="http://schemas.microsoft.com/office/drawing/2012/chart" uri="{CE6537A1-D6FC-4f65-9D91-7224C49458BB}"/>
                <c:ext xmlns:c16="http://schemas.microsoft.com/office/drawing/2014/chart" uri="{C3380CC4-5D6E-409C-BE32-E72D297353CC}">
                  <c16:uniqueId val="{00000004-55B8-48D5-9999-C968BF2B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'fyr pivot chart'!$A$15:$A$19</c:f>
              <c:numCache>
                <c:formatCode>General</c:formatCode>
                <c:ptCount val="5"/>
                <c:pt idx="0">
                  <c:v>2015</c:v>
                </c:pt>
                <c:pt idx="1">
                  <c:v>2016</c:v>
                </c:pt>
                <c:pt idx="2">
                  <c:v>2017</c:v>
                </c:pt>
                <c:pt idx="3">
                  <c:v>2018</c:v>
                </c:pt>
                <c:pt idx="4">
                  <c:v>2019</c:v>
                </c:pt>
              </c:numCache>
            </c:numRef>
          </c:cat>
          <c:val>
            <c:numRef>
              <c:f>'fyr pivot chart'!$B$15:$B$19</c:f>
              <c:numCache>
                <c:formatCode>0.0%</c:formatCode>
                <c:ptCount val="5"/>
                <c:pt idx="0">
                  <c:v>0.68799999999999994</c:v>
                </c:pt>
                <c:pt idx="1">
                  <c:v>0.62</c:v>
                </c:pt>
                <c:pt idx="2">
                  <c:v>0.59099999999999997</c:v>
                </c:pt>
                <c:pt idx="3">
                  <c:v>0.56000000000000005</c:v>
                </c:pt>
                <c:pt idx="4">
                  <c:v>0.60399999999999998</c:v>
                </c:pt>
              </c:numCache>
            </c:numRef>
          </c:val>
          <c:smooth val="0"/>
          <c:extLst>
            <c:ext xmlns:c16="http://schemas.microsoft.com/office/drawing/2014/chart" uri="{C3380CC4-5D6E-409C-BE32-E72D297353CC}">
              <c16:uniqueId val="{00000005-55B8-48D5-9999-C968BF2BB8CD}"/>
            </c:ext>
          </c:extLst>
        </c:ser>
        <c:ser>
          <c:idx val="1"/>
          <c:order val="1"/>
          <c:tx>
            <c:strRef>
              <c:f>'fyr pivot chart'!$C$14</c:f>
              <c:strCache>
                <c:ptCount val="1"/>
                <c:pt idx="0">
                  <c:v>Non-Pacific</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55B8-48D5-9999-C968BF2BB8CD}"/>
                </c:ext>
              </c:extLst>
            </c:dLbl>
            <c:dLbl>
              <c:idx val="1"/>
              <c:delete val="1"/>
              <c:extLst>
                <c:ext xmlns:c15="http://schemas.microsoft.com/office/drawing/2012/chart" uri="{CE6537A1-D6FC-4f65-9D91-7224C49458BB}"/>
                <c:ext xmlns:c16="http://schemas.microsoft.com/office/drawing/2014/chart" uri="{C3380CC4-5D6E-409C-BE32-E72D297353CC}">
                  <c16:uniqueId val="{00000007-55B8-48D5-9999-C968BF2BB8CD}"/>
                </c:ext>
              </c:extLst>
            </c:dLbl>
            <c:dLbl>
              <c:idx val="2"/>
              <c:delete val="1"/>
              <c:extLst>
                <c:ext xmlns:c15="http://schemas.microsoft.com/office/drawing/2012/chart" uri="{CE6537A1-D6FC-4f65-9D91-7224C49458BB}"/>
                <c:ext xmlns:c16="http://schemas.microsoft.com/office/drawing/2014/chart" uri="{C3380CC4-5D6E-409C-BE32-E72D297353CC}">
                  <c16:uniqueId val="{00000008-55B8-48D5-9999-C968BF2BB8CD}"/>
                </c:ext>
              </c:extLst>
            </c:dLbl>
            <c:dLbl>
              <c:idx val="3"/>
              <c:delete val="1"/>
              <c:extLst>
                <c:ext xmlns:c15="http://schemas.microsoft.com/office/drawing/2012/chart" uri="{CE6537A1-D6FC-4f65-9D91-7224C49458BB}"/>
                <c:ext xmlns:c16="http://schemas.microsoft.com/office/drawing/2014/chart" uri="{C3380CC4-5D6E-409C-BE32-E72D297353CC}">
                  <c16:uniqueId val="{00000009-55B8-48D5-9999-C968BF2BB8CD}"/>
                </c:ext>
              </c:extLst>
            </c:dLbl>
            <c:dLbl>
              <c:idx val="4"/>
              <c:layout>
                <c:manualLayout>
                  <c:x val="-5.4841473864610114E-2"/>
                  <c:y val="-4.6296296296296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B8-48D5-9999-C968BF2B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'fyr pivot chart'!$C$15:$C$19</c:f>
              <c:numCache>
                <c:formatCode>0.0%</c:formatCode>
                <c:ptCount val="5"/>
                <c:pt idx="0">
                  <c:v>0.72699999999999998</c:v>
                </c:pt>
                <c:pt idx="1">
                  <c:v>0.68200000000000005</c:v>
                </c:pt>
                <c:pt idx="2">
                  <c:v>0.73599999999999999</c:v>
                </c:pt>
                <c:pt idx="3">
                  <c:v>0.73199999999999998</c:v>
                </c:pt>
                <c:pt idx="4">
                  <c:v>0.73199999999999998</c:v>
                </c:pt>
              </c:numCache>
            </c:numRef>
          </c:val>
          <c:smooth val="0"/>
          <c:extLst>
            <c:ext xmlns:c16="http://schemas.microsoft.com/office/drawing/2014/chart" uri="{C3380CC4-5D6E-409C-BE32-E72D297353CC}">
              <c16:uniqueId val="{0000000B-55B8-48D5-9999-C968BF2BB8CD}"/>
            </c:ext>
          </c:extLst>
        </c:ser>
        <c:dLbls>
          <c:showLegendKey val="0"/>
          <c:showVal val="1"/>
          <c:showCatName val="0"/>
          <c:showSerName val="0"/>
          <c:showPercent val="0"/>
          <c:showBubbleSize val="0"/>
        </c:dLbls>
        <c:marker val="1"/>
        <c:smooth val="0"/>
        <c:axId val="994271599"/>
        <c:axId val="994269519"/>
      </c:lineChart>
      <c:catAx>
        <c:axId val="99427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69519"/>
        <c:crosses val="autoZero"/>
        <c:auto val="1"/>
        <c:lblAlgn val="ctr"/>
        <c:lblOffset val="100"/>
        <c:noMultiLvlLbl val="0"/>
      </c:catAx>
      <c:valAx>
        <c:axId val="9942695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271599"/>
        <c:crosses val="autoZero"/>
        <c:crossBetween val="between"/>
      </c:valAx>
      <c:spPr>
        <a:noFill/>
        <a:ln>
          <a:noFill/>
        </a:ln>
        <a:effectLst/>
      </c:spPr>
    </c:plotArea>
    <c:legend>
      <c:legendPos val="t"/>
      <c:layout>
        <c:manualLayout>
          <c:xMode val="edge"/>
          <c:yMode val="edge"/>
          <c:x val="0.18060900485125736"/>
          <c:y val="0.60212962962962968"/>
          <c:w val="0.74667476334095773"/>
          <c:h val="8.653579760863226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18/05/2020</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5/18/2020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9330645-99FB-4AAC-8A53-CCEB5E5AAC30}" type="datetime1">
              <a:rPr lang="en-NZ" smtClean="0"/>
              <a:t>18/05/2020</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8" name="Slide Number Placeholder 5"/>
          <p:cNvSpPr>
            <a:spLocks noGrp="1"/>
          </p:cNvSpPr>
          <p:nvPr>
            <p:ph type="sldNum" sz="quarter" idx="12"/>
          </p:nvPr>
        </p:nvSpPr>
        <p:spPr/>
        <p:txBody>
          <a:bodyPr/>
          <a:lstStyle>
            <a:lvl1pPr>
              <a:defRPr/>
            </a:lvl1pPr>
          </a:lstStyle>
          <a:p>
            <a:fld id="{25C0E355-A61F-4E93-B978-61DEE2A8BCD8}" type="slidenum">
              <a:rPr lang="en-US" altLang="en-US"/>
              <a:pPr/>
              <a:t>‹#›</a:t>
            </a:fld>
            <a:endParaRPr lang="en-US" altLang="en-US" dirty="0"/>
          </a:p>
        </p:txBody>
      </p:sp>
    </p:spTree>
    <p:extLst>
      <p:ext uri="{BB962C8B-B14F-4D97-AF65-F5344CB8AC3E}">
        <p14:creationId xmlns:p14="http://schemas.microsoft.com/office/powerpoint/2010/main" val="363824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950D499-B0B3-4219-A568-D0910C56DCB1}" type="datetime1">
              <a:rPr lang="en-NZ" smtClean="0"/>
              <a:t>18/05/2020</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10" name="Slide Number Placeholder 5"/>
          <p:cNvSpPr>
            <a:spLocks noGrp="1"/>
          </p:cNvSpPr>
          <p:nvPr>
            <p:ph type="sldNum" sz="quarter" idx="12"/>
          </p:nvPr>
        </p:nvSpPr>
        <p:spPr/>
        <p:txBody>
          <a:bodyPr/>
          <a:lstStyle>
            <a:lvl1pPr>
              <a:defRPr/>
            </a:lvl1pPr>
          </a:lstStyle>
          <a:p>
            <a:fld id="{2DD6A6D7-F379-4F41-9032-324B1A8F204A}" type="slidenum">
              <a:rPr lang="en-US" altLang="en-US"/>
              <a:pPr/>
              <a:t>‹#›</a:t>
            </a:fld>
            <a:endParaRPr lang="en-US" altLang="en-US" dirty="0"/>
          </a:p>
        </p:txBody>
      </p:sp>
    </p:spTree>
    <p:extLst>
      <p:ext uri="{BB962C8B-B14F-4D97-AF65-F5344CB8AC3E}">
        <p14:creationId xmlns:p14="http://schemas.microsoft.com/office/powerpoint/2010/main" val="267825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33C53BA3-70B9-4B8E-94FC-E393CE3A3FDD}" type="datetime1">
              <a:rPr lang="en-NZ" smtClean="0"/>
              <a:t>18/05/2020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6" name="Slide Number Placeholder 5"/>
          <p:cNvSpPr>
            <a:spLocks noGrp="1"/>
          </p:cNvSpPr>
          <p:nvPr>
            <p:ph type="sldNum" sz="quarter" idx="12"/>
          </p:nvPr>
        </p:nvSpPr>
        <p:spPr/>
        <p:txBody>
          <a:bodyPr/>
          <a:lstStyle>
            <a:lvl1pPr>
              <a:defRPr/>
            </a:lvl1pPr>
          </a:lstStyle>
          <a:p>
            <a:fld id="{6ADCC994-3DDB-404F-A50E-D82EE80201F6}" type="slidenum">
              <a:rPr lang="en-US" altLang="en-US"/>
              <a:pPr/>
              <a:t>‹#›</a:t>
            </a:fld>
            <a:endParaRPr lang="en-US" altLang="en-US" dirty="0"/>
          </a:p>
        </p:txBody>
      </p:sp>
    </p:spTree>
    <p:extLst>
      <p:ext uri="{BB962C8B-B14F-4D97-AF65-F5344CB8AC3E}">
        <p14:creationId xmlns:p14="http://schemas.microsoft.com/office/powerpoint/2010/main" val="4139250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B331B895-9424-408F-94E7-1761968F285F}" type="datetime1">
              <a:rPr lang="en-NZ" smtClean="0"/>
              <a:t>18/05/2020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5" name="Slide Number Placeholder 5"/>
          <p:cNvSpPr>
            <a:spLocks noGrp="1"/>
          </p:cNvSpPr>
          <p:nvPr>
            <p:ph type="sldNum" sz="quarter" idx="12"/>
          </p:nvPr>
        </p:nvSpPr>
        <p:spPr/>
        <p:txBody>
          <a:bodyPr/>
          <a:lstStyle>
            <a:lvl1pPr>
              <a:defRPr/>
            </a:lvl1pPr>
          </a:lstStyle>
          <a:p>
            <a:fld id="{96523D9E-BCA9-45F9-AD7E-DC55E4E0AE55}" type="slidenum">
              <a:rPr lang="en-US" altLang="en-US"/>
              <a:pPr/>
              <a:t>‹#›</a:t>
            </a:fld>
            <a:endParaRPr lang="en-US" altLang="en-US" dirty="0"/>
          </a:p>
        </p:txBody>
      </p:sp>
    </p:spTree>
    <p:extLst>
      <p:ext uri="{BB962C8B-B14F-4D97-AF65-F5344CB8AC3E}">
        <p14:creationId xmlns:p14="http://schemas.microsoft.com/office/powerpoint/2010/main" val="408141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525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1F122E35-EB83-4DCA-93DA-1D1DB0F074DB}" type="datetime1">
              <a:rPr lang="en-NZ" smtClean="0"/>
              <a:t>18/05/2020</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&gt;&gt;BUSINESS INTELLIGENCE</a:t>
            </a:r>
            <a:endParaRPr dirty="0"/>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37D206BC-4C28-421B-88B7-37C5FD77C875}" type="slidenum">
              <a:rPr lang="en-US" altLang="en-US"/>
              <a:pPr/>
              <a:t>‹#›</a:t>
            </a:fld>
            <a:endParaRPr lang="en-US" altLang="en-US" dirty="0"/>
          </a:p>
        </p:txBody>
      </p:sp>
    </p:spTree>
    <p:extLst>
      <p:ext uri="{BB962C8B-B14F-4D97-AF65-F5344CB8AC3E}">
        <p14:creationId xmlns:p14="http://schemas.microsoft.com/office/powerpoint/2010/main" val="12107661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EA0B663-319B-47A7-A691-BB9A6080B10F}" type="datetime1">
              <a:rPr lang="en-NZ" smtClean="0"/>
              <a:t>18/05/2020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&gt;&gt;BUSINESS INTELLIGENCE</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Edit Master text styles</a:t>
            </a:r>
          </a:p>
          <a:p>
            <a:pPr lvl="1"/>
            <a:r>
              <a:rPr lang="en-US" dirty="0" smtClean="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findings Pacific">
    <p:spTree>
      <p:nvGrpSpPr>
        <p:cNvPr id="1" name=""/>
        <p:cNvGrpSpPr/>
        <p:nvPr/>
      </p:nvGrpSpPr>
      <p:grpSpPr>
        <a:xfrm>
          <a:off x="0" y="0"/>
          <a:ext cx="0" cy="0"/>
          <a:chOff x="0" y="0"/>
          <a:chExt cx="0" cy="0"/>
        </a:xfrm>
      </p:grpSpPr>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Edit Master text styles</a:t>
            </a:r>
          </a:p>
          <a:p>
            <a:pPr lvl="1"/>
            <a:r>
              <a:rPr lang="en-US" dirty="0" smtClean="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smtClean="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smtClean="0"/>
              <a:t>Click to edit Master title style</a:t>
            </a:r>
            <a:endParaRPr lang="en-US" dirty="0"/>
          </a:p>
        </p:txBody>
      </p:sp>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30254775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tyle 3">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047552" cy="10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70A2A381-96E0-4592-8E6E-CC64512D8F79}" type="datetime1">
              <a:rPr lang="en-NZ" smtClean="0"/>
              <a:t>18/05/2020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smtClean="0"/>
              <a:t>&gt;&gt;BUSINESS INTELLIGENCE</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69E6C22-56D2-4354-A9B2-AA1981413AB0}" type="datetime1">
              <a:rPr lang="en-NZ" smtClean="0"/>
              <a:t>18/05/2020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F6164F8-CF30-4E47-ABE1-FBDDF1438E19}" type="datetime1">
              <a:rPr lang="en-NZ" smtClean="0"/>
              <a:t>18/05/2020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smtClean="0"/>
              <a:t>&gt;&gt;BUSINESS INTELLIGENCE</a:t>
            </a:r>
            <a:endParaRPr lang="en-NZ" dirty="0"/>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FD3A491-63CE-46B7-8DDC-A597541C4BCF}" type="datetime1">
              <a:rPr lang="en-NZ" smtClean="0"/>
              <a:t>18/05/2020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smtClean="0"/>
              <a:t>&gt;&gt;BUSINESS INTELLIGENCE</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23" r:id="rId4"/>
    <p:sldLayoutId id="2147483828" r:id="rId5"/>
    <p:sldLayoutId id="2147483827" r:id="rId6"/>
    <p:sldLayoutId id="2147483816" r:id="rId7"/>
    <p:sldLayoutId id="2147483817" r:id="rId8"/>
    <p:sldLayoutId id="2147483818" r:id="rId9"/>
    <p:sldLayoutId id="2147483819" r:id="rId10"/>
    <p:sldLayoutId id="2147483820" r:id="rId11"/>
    <p:sldLayoutId id="2147483821" r:id="rId12"/>
    <p:sldLayoutId id="2147483822" r:id="rId13"/>
    <p:sldLayoutId id="2147483824" r:id="rId14"/>
  </p:sldLayoutIdLst>
  <p:hf hdr="0" ft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www.tec.govt.nz/assets/Forms-templates-and-guides/631b96b442/EPI-Guidelines-Methodology-Update-August-2018.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1333" y="1047103"/>
            <a:ext cx="5285476" cy="3152159"/>
          </a:xfrm>
        </p:spPr>
        <p:txBody>
          <a:bodyPr/>
          <a:lstStyle/>
          <a:p>
            <a:pPr algn="ctr"/>
            <a:r>
              <a:rPr lang="en-NZ" sz="2800" dirty="0" smtClean="0"/>
              <a:t>Student Performance Report</a:t>
            </a:r>
            <a:r>
              <a:rPr lang="en-NZ" sz="3200" dirty="0" smtClean="0"/>
              <a:t/>
            </a:r>
            <a:br>
              <a:rPr lang="en-NZ" sz="3200" dirty="0" smtClean="0"/>
            </a:br>
            <a:r>
              <a:rPr lang="en-NZ" sz="3200" dirty="0" smtClean="0"/>
              <a:t> 2019 </a:t>
            </a:r>
            <a:endParaRPr lang="en-NZ" sz="3200" dirty="0"/>
          </a:p>
        </p:txBody>
      </p:sp>
      <p:sp>
        <p:nvSpPr>
          <p:cNvPr id="3" name="Subtitle 2"/>
          <p:cNvSpPr>
            <a:spLocks noGrp="1"/>
          </p:cNvSpPr>
          <p:nvPr>
            <p:ph type="subTitle" idx="1"/>
          </p:nvPr>
        </p:nvSpPr>
        <p:spPr>
          <a:xfrm>
            <a:off x="2941415" y="5062729"/>
            <a:ext cx="5149103" cy="515525"/>
          </a:xfrm>
        </p:spPr>
        <p:txBody>
          <a:bodyPr/>
          <a:lstStyle/>
          <a:p>
            <a:r>
              <a:rPr lang="en-NZ" dirty="0" smtClean="0"/>
              <a:t>May 2020</a:t>
            </a:r>
          </a:p>
          <a:p>
            <a:r>
              <a:rPr lang="en-NZ" dirty="0"/>
              <a:t>Te Korowai Kahurangi</a:t>
            </a:r>
          </a:p>
        </p:txBody>
      </p:sp>
    </p:spTree>
    <p:extLst>
      <p:ext uri="{BB962C8B-B14F-4D97-AF65-F5344CB8AC3E}">
        <p14:creationId xmlns:p14="http://schemas.microsoft.com/office/powerpoint/2010/main" val="384653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268942"/>
            <a:ext cx="7199412" cy="1048870"/>
          </a:xfrm>
        </p:spPr>
        <p:txBody>
          <a:bodyPr/>
          <a:lstStyle/>
          <a:p>
            <a:r>
              <a:rPr lang="en-NZ" dirty="0" smtClean="0"/>
              <a:t>Successful Course Completion Rate by School – 2019 Actual vs 2022 Target</a:t>
            </a:r>
            <a:br>
              <a:rPr lang="en-NZ" dirty="0" smtClean="0"/>
            </a:br>
            <a:endParaRPr lang="en-NZ" dirty="0"/>
          </a:p>
        </p:txBody>
      </p:sp>
      <p:pic>
        <p:nvPicPr>
          <p:cNvPr id="2" name="Picture 1"/>
          <p:cNvPicPr>
            <a:picLocks noChangeAspect="1"/>
          </p:cNvPicPr>
          <p:nvPr/>
        </p:nvPicPr>
        <p:blipFill>
          <a:blip r:embed="rId2"/>
          <a:stretch>
            <a:fillRect/>
          </a:stretch>
        </p:blipFill>
        <p:spPr>
          <a:xfrm>
            <a:off x="716543" y="1318198"/>
            <a:ext cx="7637011" cy="4105270"/>
          </a:xfrm>
          <a:prstGeom prst="rect">
            <a:avLst/>
          </a:prstGeom>
        </p:spPr>
      </p:pic>
      <p:sp>
        <p:nvSpPr>
          <p:cNvPr id="4" name="TextBox 3"/>
          <p:cNvSpPr txBox="1"/>
          <p:nvPr/>
        </p:nvSpPr>
        <p:spPr>
          <a:xfrm>
            <a:off x="716543" y="5569772"/>
            <a:ext cx="7460754" cy="646331"/>
          </a:xfrm>
          <a:prstGeom prst="rect">
            <a:avLst/>
          </a:prstGeom>
          <a:noFill/>
        </p:spPr>
        <p:txBody>
          <a:bodyPr wrap="square" rtlCol="0">
            <a:spAutoFit/>
          </a:bodyPr>
          <a:lstStyle/>
          <a:p>
            <a:r>
              <a:rPr lang="en-NZ" sz="1200" dirty="0" smtClean="0"/>
              <a:t>Note: Throughout the report, the school name </a:t>
            </a:r>
            <a:r>
              <a:rPr lang="en-NZ" sz="1200" b="1" dirty="0" smtClean="0"/>
              <a:t>Computing &amp; Information Technology </a:t>
            </a:r>
            <a:r>
              <a:rPr lang="en-NZ" sz="1200" dirty="0" smtClean="0"/>
              <a:t>is used while in all the graphs it is replaced by its new name </a:t>
            </a:r>
            <a:r>
              <a:rPr lang="en-NZ" sz="1200" b="1" dirty="0" smtClean="0"/>
              <a:t>Computing, Electrical &amp; Applied Technology</a:t>
            </a:r>
            <a:r>
              <a:rPr lang="en-NZ" sz="1200" dirty="0" smtClean="0"/>
              <a:t> due to graphing limitations. They both refer to the same school.</a:t>
            </a:r>
            <a:endParaRPr lang="en-NZ" sz="1200" dirty="0"/>
          </a:p>
        </p:txBody>
      </p:sp>
    </p:spTree>
    <p:extLst>
      <p:ext uri="{BB962C8B-B14F-4D97-AF65-F5344CB8AC3E}">
        <p14:creationId xmlns:p14="http://schemas.microsoft.com/office/powerpoint/2010/main" val="170546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9304" y="218399"/>
            <a:ext cx="7328161" cy="1107481"/>
          </a:xfrm>
        </p:spPr>
        <p:txBody>
          <a:bodyPr/>
          <a:lstStyle/>
          <a:p>
            <a:r>
              <a:rPr lang="en-NZ" dirty="0" smtClean="0"/>
              <a:t>Year Trends - Successful Course Completion Rate by School</a:t>
            </a:r>
            <a:br>
              <a:rPr lang="en-NZ" dirty="0" smtClean="0"/>
            </a:br>
            <a:endParaRPr lang="en-NZ" dirty="0"/>
          </a:p>
        </p:txBody>
      </p:sp>
      <p:sp>
        <p:nvSpPr>
          <p:cNvPr id="7" name="Content Placeholder 6"/>
          <p:cNvSpPr>
            <a:spLocks noGrp="1"/>
          </p:cNvSpPr>
          <p:nvPr>
            <p:ph idx="1"/>
          </p:nvPr>
        </p:nvSpPr>
        <p:spPr>
          <a:xfrm>
            <a:off x="227909" y="5064586"/>
            <a:ext cx="8387380" cy="1515943"/>
          </a:xfrm>
        </p:spPr>
        <p:txBody>
          <a:bodyPr/>
          <a:lstStyle/>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In both the 2-year and 5-year periods, Trades &amp; Services saw a huge drop of about 15%. The impact on the institute rate was mitigated by the significant reduction in student size. Bridgepoint</a:t>
            </a:r>
            <a:r>
              <a:rPr lang="en-NZ" sz="1200" dirty="0">
                <a:solidFill>
                  <a:schemeClr val="tx1"/>
                </a:solidFill>
                <a:latin typeface="Tahoma" panose="020B0604030504040204" pitchFamily="34" charset="0"/>
                <a:ea typeface="Tahoma" panose="020B0604030504040204" pitchFamily="34" charset="0"/>
                <a:cs typeface="Tahoma" panose="020B0604030504040204" pitchFamily="34" charset="0"/>
              </a:rPr>
              <a:t>, the second lowest performer, </a:t>
            </a: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stayed </a:t>
            </a:r>
            <a:r>
              <a:rPr lang="en-NZ" sz="1200" dirty="0">
                <a:solidFill>
                  <a:schemeClr val="tx1"/>
                </a:solidFill>
                <a:latin typeface="Tahoma" panose="020B0604030504040204" pitchFamily="34" charset="0"/>
                <a:ea typeface="Tahoma" panose="020B0604030504040204" pitchFamily="34" charset="0"/>
                <a:cs typeface="Tahoma" panose="020B0604030504040204" pitchFamily="34" charset="0"/>
              </a:rPr>
              <a:t>well below the institute target of 85</a:t>
            </a: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NZ"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Creative Industries dropped slightly but together with Healthcare &amp; Social Practice and Computing &amp; Information Technology have remained high performers with stable performance throughout.</a:t>
            </a:r>
          </a:p>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Building Construction started low in 2015 like Engineering &amp; Applied Technology but had successively improved to an above target performance while the latter went down to below average performance.</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4656860" y="942320"/>
            <a:ext cx="3960605" cy="399819"/>
          </a:xfrm>
          <a:prstGeom prst="rect">
            <a:avLst/>
          </a:prstGeom>
        </p:spPr>
      </p:pic>
      <p:sp>
        <p:nvSpPr>
          <p:cNvPr id="16" name="TextBox 15"/>
          <p:cNvSpPr txBox="1"/>
          <p:nvPr/>
        </p:nvSpPr>
        <p:spPr>
          <a:xfrm>
            <a:off x="578365" y="4468571"/>
            <a:ext cx="3657600" cy="400110"/>
          </a:xfrm>
          <a:prstGeom prst="rect">
            <a:avLst/>
          </a:prstGeom>
          <a:noFill/>
        </p:spPr>
        <p:txBody>
          <a:bodyPr wrap="square" rtlCol="0">
            <a:spAutoFit/>
          </a:bodyPr>
          <a:lstStyle/>
          <a:p>
            <a:r>
              <a:rPr lang="en-NZ" sz="1000" dirty="0" smtClean="0"/>
              <a:t>Circles are Successful Course Completion Rates; </a:t>
            </a:r>
          </a:p>
          <a:p>
            <a:r>
              <a:rPr lang="en-NZ" sz="1000" dirty="0" smtClean="0"/>
              <a:t>Size of a circle reflects the number of students</a:t>
            </a:r>
            <a:endParaRPr lang="en-NZ" sz="1000" dirty="0"/>
          </a:p>
        </p:txBody>
      </p:sp>
      <p:graphicFrame>
        <p:nvGraphicFramePr>
          <p:cNvPr id="4" name="Table 3"/>
          <p:cNvGraphicFramePr>
            <a:graphicFrameLocks noGrp="1"/>
          </p:cNvGraphicFramePr>
          <p:nvPr>
            <p:extLst>
              <p:ext uri="{D42A27DB-BD31-4B8C-83A1-F6EECF244321}">
                <p14:modId xmlns:p14="http://schemas.microsoft.com/office/powerpoint/2010/main" val="1568560712"/>
              </p:ext>
            </p:extLst>
          </p:nvPr>
        </p:nvGraphicFramePr>
        <p:xfrm>
          <a:off x="4512367" y="1491312"/>
          <a:ext cx="4399997" cy="3314700"/>
        </p:xfrm>
        <a:graphic>
          <a:graphicData uri="http://schemas.openxmlformats.org/drawingml/2006/table">
            <a:tbl>
              <a:tblPr/>
              <a:tblGrid>
                <a:gridCol w="1275196">
                  <a:extLst>
                    <a:ext uri="{9D8B030D-6E8A-4147-A177-3AD203B41FA5}">
                      <a16:colId xmlns:a16="http://schemas.microsoft.com/office/drawing/2014/main" val="2889278347"/>
                    </a:ext>
                  </a:extLst>
                </a:gridCol>
                <a:gridCol w="425065">
                  <a:extLst>
                    <a:ext uri="{9D8B030D-6E8A-4147-A177-3AD203B41FA5}">
                      <a16:colId xmlns:a16="http://schemas.microsoft.com/office/drawing/2014/main" val="338584653"/>
                    </a:ext>
                  </a:extLst>
                </a:gridCol>
                <a:gridCol w="390600">
                  <a:extLst>
                    <a:ext uri="{9D8B030D-6E8A-4147-A177-3AD203B41FA5}">
                      <a16:colId xmlns:a16="http://schemas.microsoft.com/office/drawing/2014/main" val="2235083145"/>
                    </a:ext>
                  </a:extLst>
                </a:gridCol>
                <a:gridCol w="390600">
                  <a:extLst>
                    <a:ext uri="{9D8B030D-6E8A-4147-A177-3AD203B41FA5}">
                      <a16:colId xmlns:a16="http://schemas.microsoft.com/office/drawing/2014/main" val="2117587526"/>
                    </a:ext>
                  </a:extLst>
                </a:gridCol>
                <a:gridCol w="402088">
                  <a:extLst>
                    <a:ext uri="{9D8B030D-6E8A-4147-A177-3AD203B41FA5}">
                      <a16:colId xmlns:a16="http://schemas.microsoft.com/office/drawing/2014/main" val="3093500953"/>
                    </a:ext>
                  </a:extLst>
                </a:gridCol>
                <a:gridCol w="402088">
                  <a:extLst>
                    <a:ext uri="{9D8B030D-6E8A-4147-A177-3AD203B41FA5}">
                      <a16:colId xmlns:a16="http://schemas.microsoft.com/office/drawing/2014/main" val="984542940"/>
                    </a:ext>
                  </a:extLst>
                </a:gridCol>
                <a:gridCol w="379112">
                  <a:extLst>
                    <a:ext uri="{9D8B030D-6E8A-4147-A177-3AD203B41FA5}">
                      <a16:colId xmlns:a16="http://schemas.microsoft.com/office/drawing/2014/main" val="1636526125"/>
                    </a:ext>
                  </a:extLst>
                </a:gridCol>
                <a:gridCol w="735248">
                  <a:extLst>
                    <a:ext uri="{9D8B030D-6E8A-4147-A177-3AD203B41FA5}">
                      <a16:colId xmlns:a16="http://schemas.microsoft.com/office/drawing/2014/main" val="351876356"/>
                    </a:ext>
                  </a:extLst>
                </a:gridCol>
              </a:tblGrid>
              <a:tr h="501650">
                <a:tc>
                  <a:txBody>
                    <a:bodyPr/>
                    <a:lstStyle/>
                    <a:p>
                      <a:pPr algn="l" fontAlgn="b"/>
                      <a:r>
                        <a:rPr lang="en-NZ" sz="1000" b="0" i="0" u="none" strike="noStrike">
                          <a:solidFill>
                            <a:srgbClr val="FFFFFF"/>
                          </a:solidFill>
                          <a:effectLst/>
                          <a:latin typeface="Calibri" panose="020F0502020204030204" pitchFamily="34" charset="0"/>
                        </a:rPr>
                        <a:t>School </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2015</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2016</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a:solidFill>
                            <a:srgbClr val="FFFFFF"/>
                          </a:solidFill>
                          <a:effectLst/>
                          <a:latin typeface="Calibri" panose="020F0502020204030204" pitchFamily="34" charset="0"/>
                        </a:rPr>
                        <a:t>2017</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2018</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2019</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Grand Total</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Headcount for Reporting year 2019</a:t>
                      </a: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4234289605"/>
                  </a:ext>
                </a:extLst>
              </a:tr>
              <a:tr h="184150">
                <a:tc>
                  <a:txBody>
                    <a:bodyPr/>
                    <a:lstStyle/>
                    <a:p>
                      <a:pPr algn="l" fontAlgn="b"/>
                      <a:r>
                        <a:rPr lang="en-NZ" sz="1000" b="0" i="0" u="none" strike="noStrike">
                          <a:solidFill>
                            <a:srgbClr val="000000"/>
                          </a:solidFill>
                          <a:effectLst/>
                          <a:latin typeface="Calibri" panose="020F0502020204030204" pitchFamily="34" charset="0"/>
                        </a:rPr>
                        <a:t>Applied Business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86.1%</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86.2%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84.6%</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80.2%</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83.8%</a:t>
                      </a:r>
                    </a:p>
                  </a:txBody>
                  <a:tcPr marL="6350" marR="6350" marT="6350" marB="0" anchor="b">
                    <a:lnL>
                      <a:noFill/>
                    </a:lnL>
                    <a:lnR>
                      <a:noFill/>
                    </a:lnR>
                    <a:lnT>
                      <a:noFill/>
                    </a:lnT>
                    <a:lnB>
                      <a:noFill/>
                    </a:lnB>
                    <a:solidFill>
                      <a:srgbClr val="FFFFCC"/>
                    </a:solidFill>
                  </a:tcPr>
                </a:tc>
                <a:tc>
                  <a:txBody>
                    <a:bodyPr/>
                    <a:lstStyle/>
                    <a:p>
                      <a:pPr algn="r" fontAlgn="b"/>
                      <a:r>
                        <a:rPr lang="en-NZ" sz="1000" b="1" i="0" u="none" strike="noStrike">
                          <a:solidFill>
                            <a:srgbClr val="000000"/>
                          </a:solidFill>
                          <a:effectLst/>
                          <a:latin typeface="Calibri" panose="020F0502020204030204" pitchFamily="34" charset="0"/>
                        </a:rPr>
                        <a:t>84.7%</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dirty="0">
                          <a:solidFill>
                            <a:srgbClr val="000000"/>
                          </a:solidFill>
                          <a:effectLst/>
                          <a:latin typeface="Calibri" panose="020F0502020204030204" pitchFamily="34" charset="0"/>
                        </a:rPr>
                        <a:t>908</a:t>
                      </a:r>
                    </a:p>
                  </a:txBody>
                  <a:tcPr marL="6350" marR="6350" marT="6350" marB="0" anchor="b">
                    <a:lnL>
                      <a:noFill/>
                    </a:lnL>
                    <a:lnR>
                      <a:noFill/>
                    </a:lnR>
                    <a:lnT>
                      <a:noFill/>
                    </a:lnT>
                    <a:lnB>
                      <a:noFill/>
                    </a:lnB>
                  </a:tcPr>
                </a:tc>
                <a:extLst>
                  <a:ext uri="{0D108BD9-81ED-4DB2-BD59-A6C34878D82A}">
                    <a16:rowId xmlns:a16="http://schemas.microsoft.com/office/drawing/2014/main" val="953740256"/>
                  </a:ext>
                </a:extLst>
              </a:tr>
              <a:tr h="184150">
                <a:tc>
                  <a:txBody>
                    <a:bodyPr/>
                    <a:lstStyle/>
                    <a:p>
                      <a:pPr algn="l" fontAlgn="b"/>
                      <a:r>
                        <a:rPr lang="en-NZ" sz="1000" b="0" i="0" u="none" strike="noStrike">
                          <a:solidFill>
                            <a:srgbClr val="000000"/>
                          </a:solidFill>
                          <a:effectLst/>
                          <a:latin typeface="Calibri" panose="020F0502020204030204" pitchFamily="34" charset="0"/>
                        </a:rPr>
                        <a:t>Architecture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88.0%</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83.5%</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84.9%</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85.4%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84.8%</a:t>
                      </a:r>
                    </a:p>
                  </a:txBody>
                  <a:tcPr marL="6350" marR="6350" marT="6350" marB="0" anchor="b">
                    <a:lnL>
                      <a:noFill/>
                    </a:lnL>
                    <a:lnR>
                      <a:noFill/>
                    </a:lnR>
                    <a:lnT>
                      <a:noFill/>
                    </a:lnT>
                    <a:lnB>
                      <a:noFill/>
                    </a:lnB>
                    <a:solidFill>
                      <a:srgbClr val="FFFFCC"/>
                    </a:solidFill>
                  </a:tcPr>
                </a:tc>
                <a:tc>
                  <a:txBody>
                    <a:bodyPr/>
                    <a:lstStyle/>
                    <a:p>
                      <a:pPr algn="r" fontAlgn="b"/>
                      <a:r>
                        <a:rPr lang="en-NZ" sz="1000" b="1" i="0" u="none" strike="noStrike">
                          <a:solidFill>
                            <a:srgbClr val="000000"/>
                          </a:solidFill>
                          <a:effectLst/>
                          <a:latin typeface="Calibri" panose="020F0502020204030204" pitchFamily="34" charset="0"/>
                        </a:rPr>
                        <a:t>85.4%</a:t>
                      </a:r>
                    </a:p>
                  </a:txBody>
                  <a:tcPr marL="6350" marR="6350" marT="6350" marB="0" anchor="b">
                    <a:lnL>
                      <a:noFill/>
                    </a:lnL>
                    <a:lnR>
                      <a:noFill/>
                    </a:lnR>
                    <a:lnT>
                      <a:noFill/>
                    </a:lnT>
                    <a:lnB>
                      <a:noFill/>
                    </a:lnB>
                    <a:solidFill>
                      <a:srgbClr val="E2EFDA"/>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2972951143"/>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69.1%</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75.8%</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74.1%</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72.1%</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73.8%</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72.9%</a:t>
                      </a:r>
                    </a:p>
                  </a:txBody>
                  <a:tcPr marL="6350" marR="6350" marT="6350" marB="0" anchor="b">
                    <a:lnL>
                      <a:noFill/>
                    </a:lnL>
                    <a:lnR>
                      <a:noFill/>
                    </a:lnR>
                    <a:lnT>
                      <a:noFill/>
                    </a:lnT>
                    <a:lnB>
                      <a:noFill/>
                    </a:lnB>
                    <a:solidFill>
                      <a:srgbClr val="FCE4D6"/>
                    </a:solidFill>
                  </a:tcPr>
                </a:tc>
                <a:tc>
                  <a:txBody>
                    <a:bodyPr/>
                    <a:lstStyle/>
                    <a:p>
                      <a:pPr algn="r" fontAlgn="b"/>
                      <a:r>
                        <a:rPr lang="en-NZ" sz="1100" b="0" i="0" u="none" strike="noStrike">
                          <a:solidFill>
                            <a:srgbClr val="000000"/>
                          </a:solidFill>
                          <a:effectLst/>
                          <a:latin typeface="Calibri" panose="020F0502020204030204" pitchFamily="34" charset="0"/>
                        </a:rPr>
                        <a:t>866</a:t>
                      </a:r>
                    </a:p>
                  </a:txBody>
                  <a:tcPr marL="6350" marR="6350" marT="6350" marB="0" anchor="b">
                    <a:lnL>
                      <a:noFill/>
                    </a:lnL>
                    <a:lnR>
                      <a:noFill/>
                    </a:lnR>
                    <a:lnT>
                      <a:noFill/>
                    </a:lnT>
                    <a:lnB>
                      <a:noFill/>
                    </a:lnB>
                  </a:tcPr>
                </a:tc>
                <a:extLst>
                  <a:ext uri="{0D108BD9-81ED-4DB2-BD59-A6C34878D82A}">
                    <a16:rowId xmlns:a16="http://schemas.microsoft.com/office/drawing/2014/main" val="940661995"/>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79.5%</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82.9%</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84.9%</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87.2%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86.5%</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84.4%</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a:solidFill>
                            <a:srgbClr val="000000"/>
                          </a:solidFill>
                          <a:effectLst/>
                          <a:latin typeface="Calibri" panose="020F0502020204030204" pitchFamily="34" charset="0"/>
                        </a:rPr>
                        <a:t>1233</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2230939011"/>
                  </a:ext>
                </a:extLst>
              </a:tr>
              <a:tr h="17780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82.5%</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83.7%</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85.9%</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85.3%</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86.6%</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84.4%</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a:solidFill>
                            <a:srgbClr val="000000"/>
                          </a:solidFill>
                          <a:effectLst/>
                          <a:latin typeface="Calibri" panose="020F0502020204030204" pitchFamily="34" charset="0"/>
                        </a:rPr>
                        <a:t>350</a:t>
                      </a:r>
                    </a:p>
                  </a:txBody>
                  <a:tcPr marL="6350" marR="6350" marT="6350" marB="0" anchor="b">
                    <a:lnL>
                      <a:noFill/>
                    </a:lnL>
                    <a:lnR>
                      <a:noFill/>
                    </a:lnR>
                    <a:lnT>
                      <a:noFill/>
                    </a:lnT>
                    <a:lnB>
                      <a:noFill/>
                    </a:lnB>
                  </a:tcPr>
                </a:tc>
                <a:extLst>
                  <a:ext uri="{0D108BD9-81ED-4DB2-BD59-A6C34878D82A}">
                    <a16:rowId xmlns:a16="http://schemas.microsoft.com/office/drawing/2014/main" val="4251346209"/>
                  </a:ext>
                </a:extLst>
              </a:tr>
              <a:tr h="336550">
                <a:tc>
                  <a:txBody>
                    <a:bodyPr/>
                    <a:lstStyle/>
                    <a:p>
                      <a:pPr algn="l" fontAlgn="b"/>
                      <a:r>
                        <a:rPr lang="en-NZ" sz="1000" b="0" i="0" u="none" strike="noStrike">
                          <a:solidFill>
                            <a:srgbClr val="000000"/>
                          </a:solidFill>
                          <a:effectLst/>
                          <a:latin typeface="Calibri" panose="020F0502020204030204" pitchFamily="34" charset="0"/>
                        </a:rPr>
                        <a:t>Computing, Electrical and Applied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85.6%</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84.8%</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87.6%</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87.4%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87.3%</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86.4%</a:t>
                      </a:r>
                    </a:p>
                  </a:txBody>
                  <a:tcPr marL="6350" marR="6350" marT="6350" marB="0" anchor="b">
                    <a:lnL>
                      <a:noFill/>
                    </a:lnL>
                    <a:lnR>
                      <a:noFill/>
                    </a:lnR>
                    <a:lnT>
                      <a:noFill/>
                    </a:lnT>
                    <a:lnB>
                      <a:noFill/>
                    </a:lnB>
                    <a:solidFill>
                      <a:srgbClr val="E2EFDA"/>
                    </a:solidFill>
                  </a:tcPr>
                </a:tc>
                <a:tc>
                  <a:txBody>
                    <a:bodyPr/>
                    <a:lstStyle/>
                    <a:p>
                      <a:pPr algn="r" fontAlgn="b"/>
                      <a:r>
                        <a:rPr lang="en-NZ" sz="1100" b="0" i="0" u="none" strike="noStrike">
                          <a:solidFill>
                            <a:srgbClr val="000000"/>
                          </a:solidFill>
                          <a:effectLst/>
                          <a:latin typeface="Calibri" panose="020F0502020204030204" pitchFamily="34" charset="0"/>
                        </a:rPr>
                        <a:t>539</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261227155"/>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91.9%</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91.5%</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91.0%</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92.4%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90.5%</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91.5%</a:t>
                      </a:r>
                    </a:p>
                  </a:txBody>
                  <a:tcPr marL="6350" marR="6350" marT="6350" marB="0" anchor="b">
                    <a:lnL>
                      <a:noFill/>
                    </a:lnL>
                    <a:lnR>
                      <a:noFill/>
                    </a:lnR>
                    <a:lnT>
                      <a:noFill/>
                    </a:lnT>
                    <a:lnB>
                      <a:noFill/>
                    </a:lnB>
                    <a:solidFill>
                      <a:srgbClr val="E2EFDA"/>
                    </a:solidFill>
                  </a:tcPr>
                </a:tc>
                <a:tc>
                  <a:txBody>
                    <a:bodyPr/>
                    <a:lstStyle/>
                    <a:p>
                      <a:pPr algn="r" fontAlgn="b"/>
                      <a:r>
                        <a:rPr lang="en-NZ" sz="1100" b="0" i="0" u="none" strike="noStrike">
                          <a:solidFill>
                            <a:srgbClr val="000000"/>
                          </a:solidFill>
                          <a:effectLst/>
                          <a:latin typeface="Calibri" panose="020F0502020204030204" pitchFamily="34" charset="0"/>
                        </a:rPr>
                        <a:t>394</a:t>
                      </a:r>
                    </a:p>
                  </a:txBody>
                  <a:tcPr marL="6350" marR="6350" marT="6350" marB="0" anchor="b">
                    <a:lnL>
                      <a:noFill/>
                    </a:lnL>
                    <a:lnR>
                      <a:noFill/>
                    </a:lnR>
                    <a:lnT>
                      <a:noFill/>
                    </a:lnT>
                    <a:lnB>
                      <a:noFill/>
                    </a:lnB>
                  </a:tcPr>
                </a:tc>
                <a:extLst>
                  <a:ext uri="{0D108BD9-81ED-4DB2-BD59-A6C34878D82A}">
                    <a16:rowId xmlns:a16="http://schemas.microsoft.com/office/drawing/2014/main" val="2929254897"/>
                  </a:ext>
                </a:extLst>
              </a:tr>
              <a:tr h="3365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81.7%</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80.0%</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79.8%</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77.2%</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78.9%</a:t>
                      </a:r>
                    </a:p>
                  </a:txBody>
                  <a:tcPr marL="6350" marR="6350" marT="6350" marB="0" anchor="b">
                    <a:lnL>
                      <a:noFill/>
                    </a:lnL>
                    <a:lnR>
                      <a:noFill/>
                    </a:lnR>
                    <a:lnT>
                      <a:noFill/>
                    </a:lnT>
                    <a:lnB>
                      <a:noFill/>
                    </a:lnB>
                    <a:solidFill>
                      <a:srgbClr val="FFFFCC"/>
                    </a:solidFill>
                  </a:tcPr>
                </a:tc>
                <a:tc>
                  <a:txBody>
                    <a:bodyPr/>
                    <a:lstStyle/>
                    <a:p>
                      <a:pPr algn="r" fontAlgn="b"/>
                      <a:r>
                        <a:rPr lang="en-NZ" sz="1000" b="1" i="0" u="none" strike="noStrike">
                          <a:solidFill>
                            <a:srgbClr val="000000"/>
                          </a:solidFill>
                          <a:effectLst/>
                          <a:latin typeface="Calibri" panose="020F0502020204030204" pitchFamily="34" charset="0"/>
                        </a:rPr>
                        <a:t>79.6%</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a:solidFill>
                            <a:srgbClr val="000000"/>
                          </a:solidFill>
                          <a:effectLst/>
                          <a:latin typeface="Calibri" panose="020F0502020204030204" pitchFamily="34" charset="0"/>
                        </a:rPr>
                        <a:t>871</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2513332412"/>
                  </a:ext>
                </a:extLst>
              </a:tr>
              <a:tr h="3365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85.7%</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84.6%</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81.5%</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79.3%</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82.3%</a:t>
                      </a:r>
                    </a:p>
                  </a:txBody>
                  <a:tcPr marL="6350" marR="6350" marT="6350" marB="0" anchor="b">
                    <a:lnL>
                      <a:noFill/>
                    </a:lnL>
                    <a:lnR>
                      <a:noFill/>
                    </a:lnR>
                    <a:lnT>
                      <a:noFill/>
                    </a:lnT>
                    <a:lnB>
                      <a:noFill/>
                    </a:lnB>
                    <a:solidFill>
                      <a:srgbClr val="FFFFCC"/>
                    </a:solidFill>
                  </a:tcPr>
                </a:tc>
                <a:tc>
                  <a:txBody>
                    <a:bodyPr/>
                    <a:lstStyle/>
                    <a:p>
                      <a:pPr algn="r" fontAlgn="b"/>
                      <a:r>
                        <a:rPr lang="en-NZ" sz="1000" b="1" i="0" u="none" strike="noStrike">
                          <a:solidFill>
                            <a:srgbClr val="000000"/>
                          </a:solidFill>
                          <a:effectLst/>
                          <a:latin typeface="Calibri" panose="020F0502020204030204" pitchFamily="34" charset="0"/>
                        </a:rPr>
                        <a:t>82.8%</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a:solidFill>
                            <a:srgbClr val="000000"/>
                          </a:solidFill>
                          <a:effectLst/>
                          <a:latin typeface="Calibri" panose="020F0502020204030204" pitchFamily="34" charset="0"/>
                        </a:rPr>
                        <a:t>445</a:t>
                      </a:r>
                    </a:p>
                  </a:txBody>
                  <a:tcPr marL="6350" marR="6350" marT="6350" marB="0" anchor="b">
                    <a:lnL>
                      <a:noFill/>
                    </a:lnL>
                    <a:lnR>
                      <a:noFill/>
                    </a:lnR>
                    <a:lnT>
                      <a:noFill/>
                    </a:lnT>
                    <a:lnB>
                      <a:noFill/>
                    </a:lnB>
                  </a:tcPr>
                </a:tc>
                <a:extLst>
                  <a:ext uri="{0D108BD9-81ED-4DB2-BD59-A6C34878D82A}">
                    <a16:rowId xmlns:a16="http://schemas.microsoft.com/office/drawing/2014/main" val="945855763"/>
                  </a:ext>
                </a:extLst>
              </a:tr>
              <a:tr h="3365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87.2%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86.5%</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85.6%</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87.0%</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87.4%</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86.8%</a:t>
                      </a:r>
                    </a:p>
                  </a:txBody>
                  <a:tcPr marL="6350" marR="6350" marT="6350" marB="0" anchor="b">
                    <a:lnL>
                      <a:noFill/>
                    </a:lnL>
                    <a:lnR>
                      <a:noFill/>
                    </a:lnR>
                    <a:lnT>
                      <a:noFill/>
                    </a:lnT>
                    <a:lnB>
                      <a:noFill/>
                    </a:lnB>
                    <a:solidFill>
                      <a:srgbClr val="E2EFDA"/>
                    </a:solidFill>
                  </a:tcPr>
                </a:tc>
                <a:tc>
                  <a:txBody>
                    <a:bodyPr/>
                    <a:lstStyle/>
                    <a:p>
                      <a:pPr algn="r" fontAlgn="b"/>
                      <a:r>
                        <a:rPr lang="en-NZ" sz="1100" b="0" i="0" u="none" strike="noStrike">
                          <a:solidFill>
                            <a:srgbClr val="000000"/>
                          </a:solidFill>
                          <a:effectLst/>
                          <a:latin typeface="Calibri" panose="020F0502020204030204" pitchFamily="34" charset="0"/>
                        </a:rPr>
                        <a:t>695</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1477919759"/>
                  </a:ext>
                </a:extLst>
              </a:tr>
              <a:tr h="184150">
                <a:tc>
                  <a:txBody>
                    <a:bodyPr/>
                    <a:lstStyle/>
                    <a:p>
                      <a:pPr algn="l" fontAlgn="b"/>
                      <a:r>
                        <a:rPr lang="en-NZ" sz="1000" b="0" i="0" u="none" strike="noStrike">
                          <a:solidFill>
                            <a:srgbClr val="000000"/>
                          </a:solidFill>
                          <a:effectLst/>
                          <a:latin typeface="Calibri" panose="020F0502020204030204" pitchFamily="34" charset="0"/>
                        </a:rPr>
                        <a:t>Trades &amp; Services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81.7%</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81.6%</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78.9%</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81.4%</a:t>
                      </a:r>
                    </a:p>
                  </a:txBody>
                  <a:tcPr marL="6350" marR="6350" marT="6350" marB="0" anchor="b">
                    <a:lnL>
                      <a:noFill/>
                    </a:lnL>
                    <a:lnR>
                      <a:noFill/>
                    </a:lnR>
                    <a:lnT>
                      <a:noFill/>
                    </a:lnT>
                    <a:lnB>
                      <a:noFill/>
                    </a:lnB>
                    <a:solidFill>
                      <a:srgbClr val="FFFFCC"/>
                    </a:solidFill>
                  </a:tcPr>
                </a:tc>
                <a:tc>
                  <a:txBody>
                    <a:bodyPr/>
                    <a:lstStyle/>
                    <a:p>
                      <a:pPr algn="r" fontAlgn="b"/>
                      <a:r>
                        <a:rPr lang="en-NZ" sz="1000" b="0" i="0" u="none" strike="noStrike">
                          <a:solidFill>
                            <a:srgbClr val="000000"/>
                          </a:solidFill>
                          <a:effectLst/>
                          <a:latin typeface="Calibri" panose="020F0502020204030204" pitchFamily="34" charset="0"/>
                        </a:rPr>
                        <a:t>67.4%</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79.0%</a:t>
                      </a:r>
                    </a:p>
                  </a:txBody>
                  <a:tcPr marL="6350" marR="6350" marT="6350" marB="0" anchor="b">
                    <a:lnL>
                      <a:noFill/>
                    </a:lnL>
                    <a:lnR>
                      <a:noFill/>
                    </a:lnR>
                    <a:lnT>
                      <a:noFill/>
                    </a:lnT>
                    <a:lnB>
                      <a:noFill/>
                    </a:lnB>
                    <a:solidFill>
                      <a:srgbClr val="FFFFCC"/>
                    </a:solidFill>
                  </a:tcPr>
                </a:tc>
                <a:tc>
                  <a:txBody>
                    <a:bodyPr/>
                    <a:lstStyle/>
                    <a:p>
                      <a:pPr algn="r" fontAlgn="b"/>
                      <a:r>
                        <a:rPr lang="en-NZ" sz="1100" b="0" i="0" u="none" strike="noStrike" dirty="0">
                          <a:solidFill>
                            <a:srgbClr val="000000"/>
                          </a:solidFill>
                          <a:effectLst/>
                          <a:latin typeface="Calibri" panose="020F0502020204030204" pitchFamily="34" charset="0"/>
                        </a:rPr>
                        <a:t>982</a:t>
                      </a:r>
                    </a:p>
                  </a:txBody>
                  <a:tcPr marL="6350" marR="6350" marT="6350" marB="0" anchor="b">
                    <a:lnL>
                      <a:noFill/>
                    </a:lnL>
                    <a:lnR>
                      <a:noFill/>
                    </a:lnR>
                    <a:lnT>
                      <a:noFill/>
                    </a:lnT>
                    <a:lnB>
                      <a:noFill/>
                    </a:lnB>
                  </a:tcPr>
                </a:tc>
                <a:extLst>
                  <a:ext uri="{0D108BD9-81ED-4DB2-BD59-A6C34878D82A}">
                    <a16:rowId xmlns:a16="http://schemas.microsoft.com/office/drawing/2014/main" val="868719617"/>
                  </a:ext>
                </a:extLst>
              </a:tr>
              <a:tr h="184150">
                <a:tc>
                  <a:txBody>
                    <a:bodyPr/>
                    <a:lstStyle/>
                    <a:p>
                      <a:pPr algn="l" fontAlgn="b"/>
                      <a:r>
                        <a:rPr lang="en-NZ" sz="1000" b="0" i="0" u="none" strike="noStrike">
                          <a:solidFill>
                            <a:srgbClr val="FFFFFF"/>
                          </a:solidFill>
                          <a:effectLst/>
                          <a:latin typeface="Calibri" panose="020F0502020204030204" pitchFamily="34" charset="0"/>
                        </a:rPr>
                        <a:t>Grand Total </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84.0%</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84.0%</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83.2%</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82.7%</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82.0%</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83.3%</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smtClean="0">
                          <a:solidFill>
                            <a:srgbClr val="FFFFFF"/>
                          </a:solidFill>
                          <a:effectLst/>
                          <a:latin typeface="Calibri" panose="020F0502020204030204" pitchFamily="34" charset="0"/>
                        </a:rPr>
                        <a:t>7768</a:t>
                      </a:r>
                      <a:endParaRPr lang="en-NZ" sz="1000" b="0" i="0" u="none" strike="noStrike" dirty="0">
                        <a:solidFill>
                          <a:srgbClr val="FFFFFF"/>
                        </a:solidFill>
                        <a:effectLst/>
                        <a:latin typeface="Calibri" panose="020F0502020204030204" pitchFamily="34" charset="0"/>
                      </a:endParaRP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2858710098"/>
                  </a:ext>
                </a:extLst>
              </a:tr>
            </a:tbl>
          </a:graphicData>
        </a:graphic>
      </p:graphicFrame>
      <p:pic>
        <p:nvPicPr>
          <p:cNvPr id="13" name="Picture 12"/>
          <p:cNvPicPr>
            <a:picLocks noChangeAspect="1"/>
          </p:cNvPicPr>
          <p:nvPr/>
        </p:nvPicPr>
        <p:blipFill>
          <a:blip r:embed="rId3"/>
          <a:stretch>
            <a:fillRect/>
          </a:stretch>
        </p:blipFill>
        <p:spPr>
          <a:xfrm>
            <a:off x="140281" y="1432668"/>
            <a:ext cx="4372086" cy="2906616"/>
          </a:xfrm>
          <a:prstGeom prst="rect">
            <a:avLst/>
          </a:prstGeom>
        </p:spPr>
      </p:pic>
    </p:spTree>
    <p:extLst>
      <p:ext uri="{BB962C8B-B14F-4D97-AF65-F5344CB8AC3E}">
        <p14:creationId xmlns:p14="http://schemas.microsoft.com/office/powerpoint/2010/main" val="1749001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443" y="427968"/>
            <a:ext cx="7199412" cy="1048870"/>
          </a:xfrm>
        </p:spPr>
        <p:txBody>
          <a:bodyPr/>
          <a:lstStyle/>
          <a:p>
            <a:r>
              <a:rPr lang="en-NZ" dirty="0" smtClean="0"/>
              <a:t>Cohort-based Qualification Completion Rate by School – 2019 Actual vs 2022 Target</a:t>
            </a:r>
            <a:br>
              <a:rPr lang="en-NZ" dirty="0" smtClean="0"/>
            </a:br>
            <a:endParaRPr lang="en-NZ" dirty="0"/>
          </a:p>
        </p:txBody>
      </p:sp>
      <p:pic>
        <p:nvPicPr>
          <p:cNvPr id="5" name="Picture 4"/>
          <p:cNvPicPr>
            <a:picLocks noChangeAspect="1"/>
          </p:cNvPicPr>
          <p:nvPr/>
        </p:nvPicPr>
        <p:blipFill>
          <a:blip r:embed="rId2"/>
          <a:stretch>
            <a:fillRect/>
          </a:stretch>
        </p:blipFill>
        <p:spPr>
          <a:xfrm>
            <a:off x="731782" y="1890014"/>
            <a:ext cx="7311592" cy="3930341"/>
          </a:xfrm>
          <a:prstGeom prst="rect">
            <a:avLst/>
          </a:prstGeom>
        </p:spPr>
      </p:pic>
    </p:spTree>
    <p:extLst>
      <p:ext uri="{BB962C8B-B14F-4D97-AF65-F5344CB8AC3E}">
        <p14:creationId xmlns:p14="http://schemas.microsoft.com/office/powerpoint/2010/main" val="2181318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3191" y="292807"/>
            <a:ext cx="7328161" cy="1105786"/>
          </a:xfrm>
        </p:spPr>
        <p:txBody>
          <a:bodyPr/>
          <a:lstStyle/>
          <a:p>
            <a:r>
              <a:rPr lang="en-NZ" dirty="0" smtClean="0"/>
              <a:t>Year trends – Qualification Completion Rate by School</a:t>
            </a:r>
            <a:br>
              <a:rPr lang="en-NZ" dirty="0" smtClean="0"/>
            </a:br>
            <a:endParaRPr lang="en-NZ" dirty="0"/>
          </a:p>
        </p:txBody>
      </p:sp>
      <p:sp>
        <p:nvSpPr>
          <p:cNvPr id="7" name="Content Placeholder 6"/>
          <p:cNvSpPr>
            <a:spLocks noGrp="1"/>
          </p:cNvSpPr>
          <p:nvPr>
            <p:ph idx="1"/>
          </p:nvPr>
        </p:nvSpPr>
        <p:spPr>
          <a:xfrm>
            <a:off x="138842" y="4960301"/>
            <a:ext cx="8847879" cy="1724719"/>
          </a:xfrm>
        </p:spPr>
        <p:txBody>
          <a:bodyPr/>
          <a:lstStyle/>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Trades and Services that has the largest student size over the years is the lowest performer despite a rise of 8.3% from 2018 to 2019. Second in student size is Applied Business which also has lower than average performance.</a:t>
            </a:r>
          </a:p>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Engineering and Applied Technology saw the biggest drop by 10.5% from 2018 to 2019. Community Studies has steadily dropped over the 5-year period. </a:t>
            </a:r>
          </a:p>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Computing and Information Technology saw the largest increase in 2015-2019, and Creative Industries the top performer also saw increases in both the 2-year and 5-year periods, their impact is, however, lessened by a relatively small student size.</a:t>
            </a:r>
          </a:p>
          <a:p>
            <a:pPr marL="171450" indent="-171450">
              <a:buFont typeface="Arial" panose="020B0604020202020204" pitchFamily="34" charset="0"/>
              <a:buChar char="•"/>
            </a:pPr>
            <a:r>
              <a:rPr lang="en-NZ"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Bridgepoint has above average performance, and with its large student size, helps to buttress the downward pressure on the institute rate. It has, however, dropped 9.8% from 2018 to 2019.</a:t>
            </a:r>
            <a:endParaRPr lang="en-NZ"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2"/>
          <a:stretch>
            <a:fillRect/>
          </a:stretch>
        </p:blipFill>
        <p:spPr>
          <a:xfrm>
            <a:off x="4680747" y="903318"/>
            <a:ext cx="3960605" cy="399819"/>
          </a:xfrm>
          <a:prstGeom prst="rect">
            <a:avLst/>
          </a:prstGeom>
        </p:spPr>
      </p:pic>
      <p:sp>
        <p:nvSpPr>
          <p:cNvPr id="17" name="TextBox 16"/>
          <p:cNvSpPr txBox="1"/>
          <p:nvPr/>
        </p:nvSpPr>
        <p:spPr>
          <a:xfrm>
            <a:off x="677776" y="4343444"/>
            <a:ext cx="3657600" cy="400110"/>
          </a:xfrm>
          <a:prstGeom prst="rect">
            <a:avLst/>
          </a:prstGeom>
          <a:noFill/>
        </p:spPr>
        <p:txBody>
          <a:bodyPr wrap="square" rtlCol="0">
            <a:spAutoFit/>
          </a:bodyPr>
          <a:lstStyle/>
          <a:p>
            <a:r>
              <a:rPr lang="en-NZ" sz="1000" dirty="0" smtClean="0"/>
              <a:t>Circles are Qualification Completion Rates; </a:t>
            </a:r>
          </a:p>
          <a:p>
            <a:r>
              <a:rPr lang="en-NZ" sz="1000" dirty="0" smtClean="0"/>
              <a:t>Size of a circle reflects the number of students</a:t>
            </a:r>
            <a:endParaRPr lang="en-NZ" sz="1000" dirty="0"/>
          </a:p>
        </p:txBody>
      </p:sp>
      <p:graphicFrame>
        <p:nvGraphicFramePr>
          <p:cNvPr id="8" name="Table 7"/>
          <p:cNvGraphicFramePr>
            <a:graphicFrameLocks noGrp="1"/>
          </p:cNvGraphicFramePr>
          <p:nvPr>
            <p:extLst>
              <p:ext uri="{D42A27DB-BD31-4B8C-83A1-F6EECF244321}">
                <p14:modId xmlns:p14="http://schemas.microsoft.com/office/powerpoint/2010/main" val="1564885523"/>
              </p:ext>
            </p:extLst>
          </p:nvPr>
        </p:nvGraphicFramePr>
        <p:xfrm>
          <a:off x="4335376" y="1303137"/>
          <a:ext cx="4651345" cy="3643631"/>
        </p:xfrm>
        <a:graphic>
          <a:graphicData uri="http://schemas.openxmlformats.org/drawingml/2006/table">
            <a:tbl>
              <a:tblPr/>
              <a:tblGrid>
                <a:gridCol w="1357354">
                  <a:extLst>
                    <a:ext uri="{9D8B030D-6E8A-4147-A177-3AD203B41FA5}">
                      <a16:colId xmlns:a16="http://schemas.microsoft.com/office/drawing/2014/main" val="2871035674"/>
                    </a:ext>
                  </a:extLst>
                </a:gridCol>
                <a:gridCol w="387626">
                  <a:extLst>
                    <a:ext uri="{9D8B030D-6E8A-4147-A177-3AD203B41FA5}">
                      <a16:colId xmlns:a16="http://schemas.microsoft.com/office/drawing/2014/main" val="959833182"/>
                    </a:ext>
                  </a:extLst>
                </a:gridCol>
                <a:gridCol w="496957">
                  <a:extLst>
                    <a:ext uri="{9D8B030D-6E8A-4147-A177-3AD203B41FA5}">
                      <a16:colId xmlns:a16="http://schemas.microsoft.com/office/drawing/2014/main" val="2582873407"/>
                    </a:ext>
                  </a:extLst>
                </a:gridCol>
                <a:gridCol w="449249">
                  <a:extLst>
                    <a:ext uri="{9D8B030D-6E8A-4147-A177-3AD203B41FA5}">
                      <a16:colId xmlns:a16="http://schemas.microsoft.com/office/drawing/2014/main" val="2629359700"/>
                    </a:ext>
                  </a:extLst>
                </a:gridCol>
                <a:gridCol w="415455">
                  <a:extLst>
                    <a:ext uri="{9D8B030D-6E8A-4147-A177-3AD203B41FA5}">
                      <a16:colId xmlns:a16="http://schemas.microsoft.com/office/drawing/2014/main" val="1899878416"/>
                    </a:ext>
                  </a:extLst>
                </a:gridCol>
                <a:gridCol w="437322">
                  <a:extLst>
                    <a:ext uri="{9D8B030D-6E8A-4147-A177-3AD203B41FA5}">
                      <a16:colId xmlns:a16="http://schemas.microsoft.com/office/drawing/2014/main" val="3635921447"/>
                    </a:ext>
                  </a:extLst>
                </a:gridCol>
                <a:gridCol w="437322">
                  <a:extLst>
                    <a:ext uri="{9D8B030D-6E8A-4147-A177-3AD203B41FA5}">
                      <a16:colId xmlns:a16="http://schemas.microsoft.com/office/drawing/2014/main" val="1920544192"/>
                    </a:ext>
                  </a:extLst>
                </a:gridCol>
                <a:gridCol w="670060">
                  <a:extLst>
                    <a:ext uri="{9D8B030D-6E8A-4147-A177-3AD203B41FA5}">
                      <a16:colId xmlns:a16="http://schemas.microsoft.com/office/drawing/2014/main" val="724457394"/>
                    </a:ext>
                  </a:extLst>
                </a:gridCol>
              </a:tblGrid>
              <a:tr h="659131">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2015</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2016</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2018</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Grand Total</a:t>
                      </a:r>
                    </a:p>
                  </a:txBody>
                  <a:tcPr marL="6350" marR="6350" marT="6350" marB="0" anchor="b">
                    <a:lnL>
                      <a:noFill/>
                    </a:lnL>
                    <a:lnR>
                      <a:noFill/>
                    </a:lnR>
                    <a:lnT>
                      <a:noFill/>
                    </a:lnT>
                    <a:lnB>
                      <a:noFill/>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Headcount for Reporting Year 2019</a:t>
                      </a: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2088965119"/>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a:noFill/>
                    </a:lnL>
                    <a:lnR>
                      <a:noFill/>
                    </a:lnR>
                    <a:lnT>
                      <a:noFill/>
                    </a:lnT>
                    <a:lnB>
                      <a:noFill/>
                    </a:lnB>
                  </a:tcPr>
                </a:tc>
                <a:tc>
                  <a:txBody>
                    <a:bodyPr/>
                    <a:lstStyle/>
                    <a:p>
                      <a:pPr algn="r" fontAlgn="b"/>
                      <a:r>
                        <a:rPr lang="en-NZ" sz="1000" b="0" i="0" u="none" strike="noStrike" dirty="0">
                          <a:solidFill>
                            <a:srgbClr val="000000"/>
                          </a:solidFill>
                          <a:effectLst/>
                          <a:latin typeface="Calibri" panose="020F0502020204030204" pitchFamily="34" charset="0"/>
                        </a:rPr>
                        <a:t>51.1%</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54.2%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64.8%</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59.4%</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50.3%</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55.7%</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1517</a:t>
                      </a:r>
                    </a:p>
                  </a:txBody>
                  <a:tcPr marL="6350" marR="6350" marT="6350" marB="0" anchor="b">
                    <a:lnL>
                      <a:noFill/>
                    </a:lnL>
                    <a:lnR>
                      <a:noFill/>
                    </a:lnR>
                    <a:lnT>
                      <a:noFill/>
                    </a:lnT>
                    <a:lnB>
                      <a:noFill/>
                    </a:lnB>
                  </a:tcPr>
                </a:tc>
                <a:extLst>
                  <a:ext uri="{0D108BD9-81ED-4DB2-BD59-A6C34878D82A}">
                    <a16:rowId xmlns:a16="http://schemas.microsoft.com/office/drawing/2014/main" val="971339197"/>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55.1%</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dirty="0">
                          <a:solidFill>
                            <a:srgbClr val="000000"/>
                          </a:solidFill>
                          <a:effectLst/>
                          <a:latin typeface="Calibri" panose="020F0502020204030204" pitchFamily="34" charset="0"/>
                        </a:rPr>
                        <a:t>48.0%</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47.0%</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49.7%</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52.2%</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50.3%</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446</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87582473"/>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a:noFill/>
                    </a:lnL>
                    <a:lnR>
                      <a:noFill/>
                    </a:lnR>
                    <a:lnT>
                      <a:noFill/>
                    </a:lnT>
                    <a:lnB>
                      <a:noFill/>
                    </a:lnB>
                  </a:tcPr>
                </a:tc>
                <a:tc>
                  <a:txBody>
                    <a:bodyPr/>
                    <a:lstStyle/>
                    <a:p>
                      <a:pPr algn="r" fontAlgn="b"/>
                      <a:r>
                        <a:rPr lang="en-NZ" sz="1000" b="0" i="0" u="none" strike="noStrike" dirty="0">
                          <a:solidFill>
                            <a:srgbClr val="000000"/>
                          </a:solidFill>
                          <a:effectLst/>
                          <a:latin typeface="Calibri" panose="020F0502020204030204" pitchFamily="34" charset="0"/>
                        </a:rPr>
                        <a:t>60.4%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58.3%</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dirty="0">
                          <a:solidFill>
                            <a:srgbClr val="000000"/>
                          </a:solidFill>
                          <a:effectLst/>
                          <a:latin typeface="Calibri" panose="020F0502020204030204" pitchFamily="34" charset="0"/>
                        </a:rPr>
                        <a:t>66.4%</a:t>
                      </a:r>
                    </a:p>
                  </a:txBody>
                  <a:tcPr marL="6350" marR="6350" marT="6350" marB="0" anchor="b">
                    <a:lnL>
                      <a:noFill/>
                    </a:lnL>
                    <a:lnR>
                      <a:noFill/>
                    </a:lnR>
                    <a:lnT>
                      <a:noFill/>
                    </a:lnT>
                    <a:lnB>
                      <a:noFill/>
                    </a:lnB>
                    <a:solidFill>
                      <a:srgbClr val="A9D08E"/>
                    </a:solidFill>
                  </a:tcPr>
                </a:tc>
                <a:tc>
                  <a:txBody>
                    <a:bodyPr/>
                    <a:lstStyle/>
                    <a:p>
                      <a:pPr algn="r" fontAlgn="b"/>
                      <a:r>
                        <a:rPr lang="en-NZ" sz="1000" b="0" i="0" u="none" strike="noStrike">
                          <a:solidFill>
                            <a:srgbClr val="000000"/>
                          </a:solidFill>
                          <a:effectLst/>
                          <a:latin typeface="Calibri" panose="020F0502020204030204" pitchFamily="34" charset="0"/>
                        </a:rPr>
                        <a:t>70.1%</a:t>
                      </a:r>
                    </a:p>
                  </a:txBody>
                  <a:tcPr marL="6350" marR="6350" marT="6350" marB="0" anchor="b">
                    <a:lnL>
                      <a:noFill/>
                    </a:lnL>
                    <a:lnR>
                      <a:noFill/>
                    </a:lnR>
                    <a:lnT>
                      <a:noFill/>
                    </a:lnT>
                    <a:lnB>
                      <a:noFill/>
                    </a:lnB>
                    <a:solidFill>
                      <a:srgbClr val="A9D08E"/>
                    </a:solidFill>
                  </a:tcPr>
                </a:tc>
                <a:tc>
                  <a:txBody>
                    <a:bodyPr/>
                    <a:lstStyle/>
                    <a:p>
                      <a:pPr algn="r" fontAlgn="b"/>
                      <a:r>
                        <a:rPr lang="en-NZ" sz="1000" b="0" i="0" u="none" strike="noStrike">
                          <a:solidFill>
                            <a:srgbClr val="000000"/>
                          </a:solidFill>
                          <a:effectLst/>
                          <a:latin typeface="Calibri" panose="020F0502020204030204" pitchFamily="34" charset="0"/>
                        </a:rPr>
                        <a:t>60.3%</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62.4%</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1288</a:t>
                      </a:r>
                    </a:p>
                  </a:txBody>
                  <a:tcPr marL="6350" marR="6350" marT="6350" marB="0" anchor="b">
                    <a:lnL>
                      <a:noFill/>
                    </a:lnL>
                    <a:lnR>
                      <a:noFill/>
                    </a:lnR>
                    <a:lnT>
                      <a:noFill/>
                    </a:lnT>
                    <a:lnB>
                      <a:noFill/>
                    </a:lnB>
                  </a:tcPr>
                </a:tc>
                <a:extLst>
                  <a:ext uri="{0D108BD9-81ED-4DB2-BD59-A6C34878D82A}">
                    <a16:rowId xmlns:a16="http://schemas.microsoft.com/office/drawing/2014/main" val="1336295071"/>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44.5%</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39.5%</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41.4%</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37.8%</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49.1%</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42.6%</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510</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7571421"/>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53.4%</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56.8%</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dirty="0">
                          <a:solidFill>
                            <a:srgbClr val="000000"/>
                          </a:solidFill>
                          <a:effectLst/>
                          <a:latin typeface="Calibri" panose="020F0502020204030204" pitchFamily="34" charset="0"/>
                        </a:rPr>
                        <a:t>48.2%</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46.9%</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45.7%</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50.5%</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289</a:t>
                      </a:r>
                    </a:p>
                  </a:txBody>
                  <a:tcPr marL="6350" marR="6350" marT="6350" marB="0" anchor="b">
                    <a:lnL>
                      <a:noFill/>
                    </a:lnL>
                    <a:lnR>
                      <a:noFill/>
                    </a:lnR>
                    <a:lnT>
                      <a:noFill/>
                    </a:lnT>
                    <a:lnB>
                      <a:noFill/>
                    </a:lnB>
                  </a:tcPr>
                </a:tc>
                <a:extLst>
                  <a:ext uri="{0D108BD9-81ED-4DB2-BD59-A6C34878D82A}">
                    <a16:rowId xmlns:a16="http://schemas.microsoft.com/office/drawing/2014/main" val="1735432452"/>
                  </a:ext>
                </a:extLst>
              </a:tr>
              <a:tr h="5016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55.1%</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52.5%</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58.1%</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dirty="0">
                          <a:solidFill>
                            <a:srgbClr val="000000"/>
                          </a:solidFill>
                          <a:effectLst/>
                          <a:latin typeface="Calibri" panose="020F0502020204030204" pitchFamily="34" charset="0"/>
                        </a:rPr>
                        <a:t>52.7%</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66.5%</a:t>
                      </a:r>
                    </a:p>
                  </a:txBody>
                  <a:tcPr marL="6350" marR="6350" marT="6350" marB="0" anchor="b">
                    <a:lnL>
                      <a:noFill/>
                    </a:lnL>
                    <a:lnR>
                      <a:noFill/>
                    </a:lnR>
                    <a:lnT>
                      <a:noFill/>
                    </a:lnT>
                    <a:lnB>
                      <a:noFill/>
                    </a:lnB>
                    <a:solidFill>
                      <a:srgbClr val="A9D08E"/>
                    </a:solidFill>
                  </a:tcPr>
                </a:tc>
                <a:tc>
                  <a:txBody>
                    <a:bodyPr/>
                    <a:lstStyle/>
                    <a:p>
                      <a:pPr algn="r" fontAlgn="b"/>
                      <a:r>
                        <a:rPr lang="en-NZ" sz="1000" b="1" i="0" u="none" strike="noStrike" dirty="0">
                          <a:solidFill>
                            <a:srgbClr val="000000"/>
                          </a:solidFill>
                          <a:effectLst/>
                          <a:latin typeface="Calibri" panose="020F0502020204030204" pitchFamily="34" charset="0"/>
                        </a:rPr>
                        <a:t>56.7%</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dirty="0">
                          <a:solidFill>
                            <a:srgbClr val="000000"/>
                          </a:solidFill>
                          <a:effectLst/>
                          <a:latin typeface="Calibri" panose="020F0502020204030204" pitchFamily="34" charset="0"/>
                        </a:rPr>
                        <a:t>423</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1351676762"/>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60.3%</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57.7%</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67.3%</a:t>
                      </a:r>
                    </a:p>
                  </a:txBody>
                  <a:tcPr marL="6350" marR="6350" marT="6350" marB="0" anchor="b">
                    <a:lnL>
                      <a:noFill/>
                    </a:lnL>
                    <a:lnR>
                      <a:noFill/>
                    </a:lnR>
                    <a:lnT>
                      <a:noFill/>
                    </a:lnT>
                    <a:lnB>
                      <a:noFill/>
                    </a:lnB>
                    <a:solidFill>
                      <a:srgbClr val="A9D08E"/>
                    </a:solidFill>
                  </a:tcPr>
                </a:tc>
                <a:tc>
                  <a:txBody>
                    <a:bodyPr/>
                    <a:lstStyle/>
                    <a:p>
                      <a:pPr algn="r" fontAlgn="b"/>
                      <a:r>
                        <a:rPr lang="en-NZ" sz="1000" b="0" i="0" u="none" strike="noStrike">
                          <a:solidFill>
                            <a:srgbClr val="000000"/>
                          </a:solidFill>
                          <a:effectLst/>
                          <a:latin typeface="Calibri" panose="020F0502020204030204" pitchFamily="34" charset="0"/>
                        </a:rPr>
                        <a:t>62.1%</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dirty="0">
                          <a:solidFill>
                            <a:srgbClr val="000000"/>
                          </a:solidFill>
                          <a:effectLst/>
                          <a:latin typeface="Calibri" panose="020F0502020204030204" pitchFamily="34" charset="0"/>
                        </a:rPr>
                        <a:t>66.8%</a:t>
                      </a:r>
                    </a:p>
                  </a:txBody>
                  <a:tcPr marL="6350" marR="6350" marT="6350" marB="0" anchor="b">
                    <a:lnL>
                      <a:noFill/>
                    </a:lnL>
                    <a:lnR>
                      <a:noFill/>
                    </a:lnR>
                    <a:lnT>
                      <a:noFill/>
                    </a:lnT>
                    <a:lnB>
                      <a:noFill/>
                    </a:lnB>
                    <a:solidFill>
                      <a:srgbClr val="A9D08E"/>
                    </a:solidFill>
                  </a:tcPr>
                </a:tc>
                <a:tc>
                  <a:txBody>
                    <a:bodyPr/>
                    <a:lstStyle/>
                    <a:p>
                      <a:pPr algn="r" fontAlgn="b"/>
                      <a:r>
                        <a:rPr lang="en-NZ" sz="1000" b="1" i="0" u="none" strike="noStrike">
                          <a:solidFill>
                            <a:srgbClr val="000000"/>
                          </a:solidFill>
                          <a:effectLst/>
                          <a:latin typeface="Calibri" panose="020F0502020204030204" pitchFamily="34" charset="0"/>
                        </a:rPr>
                        <a:t>62.4%</a:t>
                      </a:r>
                    </a:p>
                  </a:txBody>
                  <a:tcPr marL="6350" marR="6350" marT="6350" marB="0" anchor="b">
                    <a:lnL>
                      <a:noFill/>
                    </a:lnL>
                    <a:lnR>
                      <a:noFill/>
                    </a:lnR>
                    <a:lnT>
                      <a:noFill/>
                    </a:lnT>
                    <a:lnB>
                      <a:noFill/>
                    </a:lnB>
                  </a:tcPr>
                </a:tc>
                <a:tc>
                  <a:txBody>
                    <a:bodyPr/>
                    <a:lstStyle/>
                    <a:p>
                      <a:pPr algn="r" fontAlgn="b"/>
                      <a:r>
                        <a:rPr lang="en-NZ" sz="1000" b="0" i="0" u="none" strike="noStrike" dirty="0">
                          <a:solidFill>
                            <a:srgbClr val="000000"/>
                          </a:solidFill>
                          <a:effectLst/>
                          <a:latin typeface="Calibri" panose="020F0502020204030204" pitchFamily="34" charset="0"/>
                        </a:rPr>
                        <a:t>316</a:t>
                      </a:r>
                    </a:p>
                  </a:txBody>
                  <a:tcPr marL="6350" marR="6350" marT="6350" marB="0" anchor="b">
                    <a:lnL>
                      <a:noFill/>
                    </a:lnL>
                    <a:lnR>
                      <a:noFill/>
                    </a:lnR>
                    <a:lnT>
                      <a:noFill/>
                    </a:lnT>
                    <a:lnB>
                      <a:noFill/>
                    </a:lnB>
                  </a:tcPr>
                </a:tc>
                <a:extLst>
                  <a:ext uri="{0D108BD9-81ED-4DB2-BD59-A6C34878D82A}">
                    <a16:rowId xmlns:a16="http://schemas.microsoft.com/office/drawing/2014/main" val="3174710688"/>
                  </a:ext>
                </a:extLst>
              </a:tr>
              <a:tr h="3365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43.9%</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50.3%</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61.6%</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60.2%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dirty="0">
                          <a:solidFill>
                            <a:srgbClr val="000000"/>
                          </a:solidFill>
                          <a:effectLst/>
                          <a:latin typeface="Calibri" panose="020F0502020204030204" pitchFamily="34" charset="0"/>
                        </a:rPr>
                        <a:t>49.7%</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dirty="0">
                          <a:solidFill>
                            <a:srgbClr val="000000"/>
                          </a:solidFill>
                          <a:effectLst/>
                          <a:latin typeface="Calibri" panose="020F0502020204030204" pitchFamily="34" charset="0"/>
                        </a:rPr>
                        <a:t>53.0%</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dirty="0">
                          <a:solidFill>
                            <a:srgbClr val="000000"/>
                          </a:solidFill>
                          <a:effectLst/>
                          <a:latin typeface="Calibri" panose="020F0502020204030204" pitchFamily="34" charset="0"/>
                        </a:rPr>
                        <a:t>511</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4085981557"/>
                  </a:ext>
                </a:extLst>
              </a:tr>
              <a:tr h="3365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53.0%</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62.3%</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65.8%</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65.4%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64.2%</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dirty="0">
                          <a:solidFill>
                            <a:srgbClr val="000000"/>
                          </a:solidFill>
                          <a:effectLst/>
                          <a:latin typeface="Calibri" panose="020F0502020204030204" pitchFamily="34" charset="0"/>
                        </a:rPr>
                        <a:t>62.0%</a:t>
                      </a:r>
                    </a:p>
                  </a:txBody>
                  <a:tcPr marL="6350" marR="6350" marT="6350" marB="0" anchor="b">
                    <a:lnL>
                      <a:noFill/>
                    </a:lnL>
                    <a:lnR>
                      <a:noFill/>
                    </a:lnR>
                    <a:lnT>
                      <a:noFill/>
                    </a:lnT>
                    <a:lnB>
                      <a:noFill/>
                    </a:lnB>
                  </a:tcPr>
                </a:tc>
                <a:tc>
                  <a:txBody>
                    <a:bodyPr/>
                    <a:lstStyle/>
                    <a:p>
                      <a:pPr algn="r" fontAlgn="b"/>
                      <a:r>
                        <a:rPr lang="en-NZ" sz="1000" b="0" i="0" u="none" strike="noStrike" dirty="0">
                          <a:solidFill>
                            <a:srgbClr val="000000"/>
                          </a:solidFill>
                          <a:effectLst/>
                          <a:latin typeface="Calibri" panose="020F0502020204030204" pitchFamily="34" charset="0"/>
                        </a:rPr>
                        <a:t>390</a:t>
                      </a:r>
                    </a:p>
                  </a:txBody>
                  <a:tcPr marL="6350" marR="6350" marT="6350" marB="0" anchor="b">
                    <a:lnL>
                      <a:noFill/>
                    </a:lnL>
                    <a:lnR>
                      <a:noFill/>
                    </a:lnR>
                    <a:lnT>
                      <a:noFill/>
                    </a:lnT>
                    <a:lnB>
                      <a:noFill/>
                    </a:lnB>
                  </a:tcPr>
                </a:tc>
                <a:extLst>
                  <a:ext uri="{0D108BD9-81ED-4DB2-BD59-A6C34878D82A}">
                    <a16:rowId xmlns:a16="http://schemas.microsoft.com/office/drawing/2014/main" val="2192213494"/>
                  </a:ext>
                </a:extLst>
              </a:tr>
              <a:tr h="3365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64.2%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58.2%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64.1%</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62.6%</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60.7%</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dirty="0">
                          <a:solidFill>
                            <a:srgbClr val="000000"/>
                          </a:solidFill>
                          <a:effectLst/>
                          <a:latin typeface="Calibri" panose="020F0502020204030204" pitchFamily="34" charset="0"/>
                        </a:rPr>
                        <a:t>62.1%</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dirty="0">
                          <a:solidFill>
                            <a:srgbClr val="000000"/>
                          </a:solidFill>
                          <a:effectLst/>
                          <a:latin typeface="Calibri" panose="020F0502020204030204" pitchFamily="34" charset="0"/>
                        </a:rPr>
                        <a:t>392</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320376785"/>
                  </a:ext>
                </a:extLst>
              </a:tr>
              <a:tr h="184150">
                <a:tc>
                  <a:txBody>
                    <a:bodyPr/>
                    <a:lstStyle/>
                    <a:p>
                      <a:pPr algn="l" fontAlgn="b"/>
                      <a:r>
                        <a:rPr lang="en-NZ" sz="1000" b="0" i="0" u="none" strike="noStrike">
                          <a:solidFill>
                            <a:srgbClr val="000000"/>
                          </a:solidFill>
                          <a:effectLst/>
                          <a:latin typeface="Calibri" panose="020F0502020204030204" pitchFamily="34" charset="0"/>
                        </a:rPr>
                        <a:t>Trades &amp; Services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47.7%</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45.0%</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44.3%</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35.9%</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dirty="0">
                          <a:solidFill>
                            <a:srgbClr val="000000"/>
                          </a:solidFill>
                          <a:effectLst/>
                          <a:latin typeface="Calibri" panose="020F0502020204030204" pitchFamily="34" charset="0"/>
                        </a:rPr>
                        <a:t>44.2%</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dirty="0">
                          <a:solidFill>
                            <a:srgbClr val="000000"/>
                          </a:solidFill>
                          <a:effectLst/>
                          <a:latin typeface="Calibri" panose="020F0502020204030204" pitchFamily="34" charset="0"/>
                        </a:rPr>
                        <a:t>43.5%</a:t>
                      </a:r>
                    </a:p>
                  </a:txBody>
                  <a:tcPr marL="6350" marR="6350" marT="6350" marB="0" anchor="b">
                    <a:lnL>
                      <a:noFill/>
                    </a:lnL>
                    <a:lnR>
                      <a:noFill/>
                    </a:lnR>
                    <a:lnT>
                      <a:noFill/>
                    </a:lnT>
                    <a:lnB>
                      <a:noFill/>
                    </a:lnB>
                  </a:tcPr>
                </a:tc>
                <a:tc>
                  <a:txBody>
                    <a:bodyPr/>
                    <a:lstStyle/>
                    <a:p>
                      <a:pPr algn="r" fontAlgn="b"/>
                      <a:r>
                        <a:rPr lang="en-NZ" sz="1000" b="0" i="0" u="none" strike="noStrike" dirty="0">
                          <a:solidFill>
                            <a:srgbClr val="000000"/>
                          </a:solidFill>
                          <a:effectLst/>
                          <a:latin typeface="Calibri" panose="020F0502020204030204" pitchFamily="34" charset="0"/>
                        </a:rPr>
                        <a:t>1790</a:t>
                      </a:r>
                    </a:p>
                  </a:txBody>
                  <a:tcPr marL="6350" marR="6350" marT="6350" marB="0" anchor="b">
                    <a:lnL>
                      <a:noFill/>
                    </a:lnL>
                    <a:lnR>
                      <a:noFill/>
                    </a:lnR>
                    <a:lnT>
                      <a:noFill/>
                    </a:lnT>
                    <a:lnB>
                      <a:noFill/>
                    </a:lnB>
                  </a:tcPr>
                </a:tc>
                <a:extLst>
                  <a:ext uri="{0D108BD9-81ED-4DB2-BD59-A6C34878D82A}">
                    <a16:rowId xmlns:a16="http://schemas.microsoft.com/office/drawing/2014/main" val="1656247316"/>
                  </a:ext>
                </a:extLst>
              </a:tr>
              <a:tr h="184150">
                <a:tc>
                  <a:txBody>
                    <a:bodyPr/>
                    <a:lstStyle/>
                    <a:p>
                      <a:pPr algn="l" fontAlgn="b"/>
                      <a:r>
                        <a:rPr lang="en-NZ" sz="1000" b="0" i="0" u="none" strike="noStrike">
                          <a:solidFill>
                            <a:srgbClr val="FFFFFF"/>
                          </a:solidFill>
                          <a:effectLst/>
                          <a:latin typeface="Calibri" panose="020F0502020204030204" pitchFamily="34" charset="0"/>
                        </a:rPr>
                        <a:t>Grand Total</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53.6%</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53.0%</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57.0%</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54.9%</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53.1%</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a:solidFill>
                            <a:srgbClr val="FFFFFF"/>
                          </a:solidFill>
                          <a:effectLst/>
                          <a:latin typeface="Calibri" panose="020F0502020204030204" pitchFamily="34" charset="0"/>
                        </a:rPr>
                        <a:t>54.2%</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a:solidFill>
                            <a:srgbClr val="FFFFFF"/>
                          </a:solidFill>
                          <a:effectLst/>
                          <a:latin typeface="Calibri" panose="020F0502020204030204" pitchFamily="34" charset="0"/>
                        </a:rPr>
                        <a:t>7824</a:t>
                      </a: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1135777229"/>
                  </a:ext>
                </a:extLst>
              </a:tr>
            </a:tbl>
          </a:graphicData>
        </a:graphic>
      </p:graphicFrame>
      <p:pic>
        <p:nvPicPr>
          <p:cNvPr id="10" name="Picture 9"/>
          <p:cNvPicPr>
            <a:picLocks noChangeAspect="1"/>
          </p:cNvPicPr>
          <p:nvPr/>
        </p:nvPicPr>
        <p:blipFill>
          <a:blip r:embed="rId3"/>
          <a:stretch>
            <a:fillRect/>
          </a:stretch>
        </p:blipFill>
        <p:spPr>
          <a:xfrm>
            <a:off x="101477" y="1412126"/>
            <a:ext cx="4109070" cy="2917785"/>
          </a:xfrm>
          <a:prstGeom prst="rect">
            <a:avLst/>
          </a:prstGeom>
        </p:spPr>
      </p:pic>
    </p:spTree>
    <p:extLst>
      <p:ext uri="{BB962C8B-B14F-4D97-AF65-F5344CB8AC3E}">
        <p14:creationId xmlns:p14="http://schemas.microsoft.com/office/powerpoint/2010/main" val="50514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268942"/>
            <a:ext cx="7199412" cy="1048870"/>
          </a:xfrm>
        </p:spPr>
        <p:txBody>
          <a:bodyPr/>
          <a:lstStyle/>
          <a:p>
            <a:r>
              <a:rPr lang="en-NZ" dirty="0" smtClean="0"/>
              <a:t>First Year Retention Rate by School – 2019 Actual vs 2022 Target</a:t>
            </a:r>
            <a:br>
              <a:rPr lang="en-NZ" dirty="0" smtClean="0"/>
            </a:br>
            <a:endParaRPr lang="en-NZ" dirty="0"/>
          </a:p>
        </p:txBody>
      </p:sp>
      <p:pic>
        <p:nvPicPr>
          <p:cNvPr id="2" name="Picture 1"/>
          <p:cNvPicPr>
            <a:picLocks noChangeAspect="1"/>
          </p:cNvPicPr>
          <p:nvPr/>
        </p:nvPicPr>
        <p:blipFill>
          <a:blip r:embed="rId2"/>
          <a:stretch>
            <a:fillRect/>
          </a:stretch>
        </p:blipFill>
        <p:spPr>
          <a:xfrm>
            <a:off x="1081640" y="1612111"/>
            <a:ext cx="6996886" cy="3747343"/>
          </a:xfrm>
          <a:prstGeom prst="rect">
            <a:avLst/>
          </a:prstGeom>
        </p:spPr>
      </p:pic>
    </p:spTree>
    <p:extLst>
      <p:ext uri="{BB962C8B-B14F-4D97-AF65-F5344CB8AC3E}">
        <p14:creationId xmlns:p14="http://schemas.microsoft.com/office/powerpoint/2010/main" val="108409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6577" y="5082823"/>
            <a:ext cx="8663556" cy="1570977"/>
          </a:xfrm>
        </p:spPr>
        <p:txBody>
          <a:bodyPr/>
          <a:lstStyle/>
          <a:p>
            <a:r>
              <a:rPr lang="en-NZ"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2018-2019 – Trades &amp; Services and Computing &amp; Information Technology and Healthcare &amp; Social Practice are the schools that saw an encouraging increase. Of the three, Trades &amp; Services saw the largest increase from but still stayed below average. The combined effect, however, was offset by decreases in other schools, particularly Environmental &amp; Animal Sciences with a huge drop of 15.5%, and Engineering &amp; Applied Technology and Building Construction which had the largest student size.</a:t>
            </a:r>
          </a:p>
          <a:p>
            <a:r>
              <a:rPr lang="en-NZ"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2015-2019 – Building Construction saw a healthy increase and given its larger student size, had a favourable impact on the overall rate. Schools with a small student size like Creative Industries, Architecture and Computing &amp; Information Technology performed better than large players like Engineering &amp; Applied Technology and Trades &amp; Services. </a:t>
            </a:r>
            <a:r>
              <a:rPr lang="en-NZ" sz="1200" dirty="0">
                <a:solidFill>
                  <a:schemeClr val="tx1"/>
                </a:solidFill>
                <a:latin typeface="Tahoma" panose="020B0604030504040204" pitchFamily="34" charset="0"/>
                <a:ea typeface="Tahoma" panose="020B0604030504040204" pitchFamily="34" charset="0"/>
                <a:cs typeface="Tahoma" panose="020B0604030504040204" pitchFamily="34" charset="0"/>
              </a:rPr>
              <a:t>Environmental &amp; Animal Sciences again experienced the biggest drop from 2015 to 2019 and fluctuated the greatest during the 5-year period. </a:t>
            </a:r>
          </a:p>
        </p:txBody>
      </p:sp>
      <p:sp>
        <p:nvSpPr>
          <p:cNvPr id="9" name="Title 2"/>
          <p:cNvSpPr txBox="1">
            <a:spLocks/>
          </p:cNvSpPr>
          <p:nvPr/>
        </p:nvSpPr>
        <p:spPr bwMode="auto">
          <a:xfrm>
            <a:off x="1179363" y="252444"/>
            <a:ext cx="7328161" cy="11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dirty="0" smtClean="0"/>
              <a:t>Year Trends – First Year Retention Rate by School</a:t>
            </a:r>
            <a:br>
              <a:rPr lang="en-NZ" dirty="0" smtClean="0"/>
            </a:br>
            <a:endParaRPr lang="en-NZ" dirty="0"/>
          </a:p>
        </p:txBody>
      </p:sp>
      <p:pic>
        <p:nvPicPr>
          <p:cNvPr id="8" name="Picture 7"/>
          <p:cNvPicPr>
            <a:picLocks noChangeAspect="1"/>
          </p:cNvPicPr>
          <p:nvPr/>
        </p:nvPicPr>
        <p:blipFill>
          <a:blip r:embed="rId2"/>
          <a:stretch>
            <a:fillRect/>
          </a:stretch>
        </p:blipFill>
        <p:spPr>
          <a:xfrm>
            <a:off x="4633222" y="830214"/>
            <a:ext cx="3960605" cy="399819"/>
          </a:xfrm>
          <a:prstGeom prst="rect">
            <a:avLst/>
          </a:prstGeom>
        </p:spPr>
      </p:pic>
      <p:sp>
        <p:nvSpPr>
          <p:cNvPr id="11" name="TextBox 10"/>
          <p:cNvSpPr txBox="1"/>
          <p:nvPr/>
        </p:nvSpPr>
        <p:spPr>
          <a:xfrm>
            <a:off x="197161" y="4194841"/>
            <a:ext cx="4116417" cy="815608"/>
          </a:xfrm>
          <a:prstGeom prst="rect">
            <a:avLst/>
          </a:prstGeom>
          <a:noFill/>
        </p:spPr>
        <p:txBody>
          <a:bodyPr wrap="square" rtlCol="0">
            <a:spAutoFit/>
          </a:bodyPr>
          <a:lstStyle/>
          <a:p>
            <a:r>
              <a:rPr lang="en-NZ" sz="1000" dirty="0" smtClean="0"/>
              <a:t>Circles are 1</a:t>
            </a:r>
            <a:r>
              <a:rPr lang="en-NZ" sz="1000" baseline="30000" dirty="0" smtClean="0"/>
              <a:t>st</a:t>
            </a:r>
            <a:r>
              <a:rPr lang="en-NZ" sz="1000" dirty="0" smtClean="0"/>
              <a:t> Year Retention Rates; </a:t>
            </a:r>
          </a:p>
          <a:p>
            <a:r>
              <a:rPr lang="en-NZ" sz="1000" dirty="0" smtClean="0"/>
              <a:t>Size of a circle reflects the number of students</a:t>
            </a:r>
          </a:p>
          <a:p>
            <a:endParaRPr lang="en-NZ" sz="900" i="1" dirty="0" smtClean="0"/>
          </a:p>
          <a:p>
            <a:r>
              <a:rPr lang="en-NZ" sz="900" i="1" dirty="0" smtClean="0"/>
              <a:t>*Bridgepoint is excluded to prevent its extreme figures skewing the graph</a:t>
            </a:r>
            <a:r>
              <a:rPr lang="en-NZ" sz="900" i="1" dirty="0" smtClean="0"/>
              <a:t>. </a:t>
            </a:r>
            <a:r>
              <a:rPr lang="en-NZ" sz="900" i="1" dirty="0"/>
              <a:t>Bridgepoint no longer has any 2 EFTS or more </a:t>
            </a:r>
            <a:r>
              <a:rPr lang="en-NZ" sz="900" i="1" dirty="0" smtClean="0"/>
              <a:t>programmes.</a:t>
            </a:r>
            <a:endParaRPr lang="en-NZ" sz="900" i="1" dirty="0"/>
          </a:p>
        </p:txBody>
      </p:sp>
      <p:graphicFrame>
        <p:nvGraphicFramePr>
          <p:cNvPr id="4" name="Table 3"/>
          <p:cNvGraphicFramePr>
            <a:graphicFrameLocks noGrp="1"/>
          </p:cNvGraphicFramePr>
          <p:nvPr>
            <p:extLst>
              <p:ext uri="{D42A27DB-BD31-4B8C-83A1-F6EECF244321}">
                <p14:modId xmlns:p14="http://schemas.microsoft.com/office/powerpoint/2010/main" val="1455165396"/>
              </p:ext>
            </p:extLst>
          </p:nvPr>
        </p:nvGraphicFramePr>
        <p:xfrm>
          <a:off x="4399881" y="1280003"/>
          <a:ext cx="4540252" cy="3752850"/>
        </p:xfrm>
        <a:graphic>
          <a:graphicData uri="http://schemas.openxmlformats.org/drawingml/2006/table">
            <a:tbl>
              <a:tblPr/>
              <a:tblGrid>
                <a:gridCol w="1518319">
                  <a:extLst>
                    <a:ext uri="{9D8B030D-6E8A-4147-A177-3AD203B41FA5}">
                      <a16:colId xmlns:a16="http://schemas.microsoft.com/office/drawing/2014/main" val="2777798409"/>
                    </a:ext>
                  </a:extLst>
                </a:gridCol>
                <a:gridCol w="393700">
                  <a:extLst>
                    <a:ext uri="{9D8B030D-6E8A-4147-A177-3AD203B41FA5}">
                      <a16:colId xmlns:a16="http://schemas.microsoft.com/office/drawing/2014/main" val="1149431710"/>
                    </a:ext>
                  </a:extLst>
                </a:gridCol>
                <a:gridCol w="425450">
                  <a:extLst>
                    <a:ext uri="{9D8B030D-6E8A-4147-A177-3AD203B41FA5}">
                      <a16:colId xmlns:a16="http://schemas.microsoft.com/office/drawing/2014/main" val="3536569574"/>
                    </a:ext>
                  </a:extLst>
                </a:gridCol>
                <a:gridCol w="368300">
                  <a:extLst>
                    <a:ext uri="{9D8B030D-6E8A-4147-A177-3AD203B41FA5}">
                      <a16:colId xmlns:a16="http://schemas.microsoft.com/office/drawing/2014/main" val="2750776238"/>
                    </a:ext>
                  </a:extLst>
                </a:gridCol>
                <a:gridCol w="412750">
                  <a:extLst>
                    <a:ext uri="{9D8B030D-6E8A-4147-A177-3AD203B41FA5}">
                      <a16:colId xmlns:a16="http://schemas.microsoft.com/office/drawing/2014/main" val="3733756856"/>
                    </a:ext>
                  </a:extLst>
                </a:gridCol>
                <a:gridCol w="368300">
                  <a:extLst>
                    <a:ext uri="{9D8B030D-6E8A-4147-A177-3AD203B41FA5}">
                      <a16:colId xmlns:a16="http://schemas.microsoft.com/office/drawing/2014/main" val="1336663107"/>
                    </a:ext>
                  </a:extLst>
                </a:gridCol>
                <a:gridCol w="400453">
                  <a:extLst>
                    <a:ext uri="{9D8B030D-6E8A-4147-A177-3AD203B41FA5}">
                      <a16:colId xmlns:a16="http://schemas.microsoft.com/office/drawing/2014/main" val="1490201422"/>
                    </a:ext>
                  </a:extLst>
                </a:gridCol>
                <a:gridCol w="652980">
                  <a:extLst>
                    <a:ext uri="{9D8B030D-6E8A-4147-A177-3AD203B41FA5}">
                      <a16:colId xmlns:a16="http://schemas.microsoft.com/office/drawing/2014/main" val="4289841853"/>
                    </a:ext>
                  </a:extLst>
                </a:gridCol>
              </a:tblGrid>
              <a:tr h="501650">
                <a:tc>
                  <a:txBody>
                    <a:bodyPr/>
                    <a:lstStyle/>
                    <a:p>
                      <a:pPr algn="l" fontAlgn="b"/>
                      <a:r>
                        <a:rPr lang="en-NZ" sz="1000" b="0" i="0" u="none" strike="noStrike">
                          <a:solidFill>
                            <a:srgbClr val="FFFFFF"/>
                          </a:solidFill>
                          <a:effectLst/>
                          <a:latin typeface="Calibri" panose="020F0502020204030204" pitchFamily="34" charset="0"/>
                        </a:rPr>
                        <a:t>School</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2015</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2016</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2017</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2018</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a:solidFill>
                            <a:srgbClr val="FFFFFF"/>
                          </a:solidFill>
                          <a:effectLst/>
                          <a:latin typeface="Calibri" panose="020F0502020204030204" pitchFamily="34" charset="0"/>
                        </a:rPr>
                        <a:t>2019</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Grand Total</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Headcount for Reporting year 2019</a:t>
                      </a: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72395300"/>
                  </a:ext>
                </a:extLst>
              </a:tr>
              <a:tr h="184150">
                <a:tc>
                  <a:txBody>
                    <a:bodyPr/>
                    <a:lstStyle/>
                    <a:p>
                      <a:pPr algn="l" fontAlgn="b"/>
                      <a:r>
                        <a:rPr lang="en-NZ" sz="1000" b="0" i="0" u="none" strike="noStrike">
                          <a:solidFill>
                            <a:srgbClr val="000000"/>
                          </a:solidFill>
                          <a:effectLst/>
                          <a:latin typeface="Calibri" panose="020F0502020204030204" pitchFamily="34" charset="0"/>
                        </a:rPr>
                        <a:t>Applied Business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75.2%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68.8%</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78.2%</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63.4%</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67.7%</a:t>
                      </a:r>
                    </a:p>
                  </a:txBody>
                  <a:tcPr marL="6350" marR="6350" marT="6350" marB="0" anchor="b">
                    <a:lnL>
                      <a:noFill/>
                    </a:lnL>
                    <a:lnR>
                      <a:noFill/>
                    </a:lnR>
                    <a:lnT>
                      <a:noFill/>
                    </a:lnT>
                    <a:lnB>
                      <a:noFill/>
                    </a:lnB>
                    <a:solidFill>
                      <a:srgbClr val="FFF2CC"/>
                    </a:solidFill>
                  </a:tcPr>
                </a:tc>
                <a:tc>
                  <a:txBody>
                    <a:bodyPr/>
                    <a:lstStyle/>
                    <a:p>
                      <a:pPr algn="r" fontAlgn="b"/>
                      <a:r>
                        <a:rPr lang="en-NZ" sz="1000" b="1" i="0" u="none" strike="noStrike">
                          <a:solidFill>
                            <a:srgbClr val="000000"/>
                          </a:solidFill>
                          <a:effectLst/>
                          <a:latin typeface="Calibri" panose="020F0502020204030204" pitchFamily="34" charset="0"/>
                        </a:rPr>
                        <a:t>72.3%</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124</a:t>
                      </a:r>
                    </a:p>
                  </a:txBody>
                  <a:tcPr marL="6350" marR="6350" marT="6350" marB="0" anchor="b">
                    <a:lnL>
                      <a:noFill/>
                    </a:lnL>
                    <a:lnR>
                      <a:noFill/>
                    </a:lnR>
                    <a:lnT>
                      <a:noFill/>
                    </a:lnT>
                    <a:lnB>
                      <a:noFill/>
                    </a:lnB>
                  </a:tcPr>
                </a:tc>
                <a:extLst>
                  <a:ext uri="{0D108BD9-81ED-4DB2-BD59-A6C34878D82A}">
                    <a16:rowId xmlns:a16="http://schemas.microsoft.com/office/drawing/2014/main" val="467180515"/>
                  </a:ext>
                </a:extLst>
              </a:tr>
              <a:tr h="184150">
                <a:tc>
                  <a:txBody>
                    <a:bodyPr/>
                    <a:lstStyle/>
                    <a:p>
                      <a:pPr algn="l" fontAlgn="b"/>
                      <a:r>
                        <a:rPr lang="en-NZ" sz="1000" b="0" i="0" u="none" strike="noStrike">
                          <a:solidFill>
                            <a:srgbClr val="000000"/>
                          </a:solidFill>
                          <a:effectLst/>
                          <a:latin typeface="Calibri" panose="020F0502020204030204" pitchFamily="34" charset="0"/>
                        </a:rPr>
                        <a:t>Architecture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68.2%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61.6%</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75.7%</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74.8%</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77.0%</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70.5%</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235</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765650740"/>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64.3%</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71.4%</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91.7%</a:t>
                      </a:r>
                    </a:p>
                  </a:txBody>
                  <a:tcPr marL="6350" marR="6350" marT="6350" marB="0" anchor="b">
                    <a:lnL>
                      <a:noFill/>
                    </a:lnL>
                    <a:lnR>
                      <a:noFill/>
                    </a:lnR>
                    <a:lnT>
                      <a:noFill/>
                    </a:lnT>
                    <a:lnB>
                      <a:noFill/>
                    </a:lnB>
                    <a:solidFill>
                      <a:srgbClr val="548235"/>
                    </a:solidFill>
                  </a:tcPr>
                </a:tc>
                <a:tc>
                  <a:txBody>
                    <a:bodyPr/>
                    <a:lstStyle/>
                    <a:p>
                      <a:pPr algn="r" fontAlgn="b"/>
                      <a:r>
                        <a:rPr lang="en-NZ" sz="1000" b="0" i="0" u="none" strike="noStrike">
                          <a:solidFill>
                            <a:srgbClr val="000000"/>
                          </a:solidFill>
                          <a:effectLst/>
                          <a:latin typeface="Calibri" panose="020F0502020204030204" pitchFamily="34" charset="0"/>
                        </a:rPr>
                        <a:t>100.0%</a:t>
                      </a:r>
                    </a:p>
                  </a:txBody>
                  <a:tcPr marL="6350" marR="6350" marT="6350" marB="0" anchor="b">
                    <a:lnL>
                      <a:noFill/>
                    </a:lnL>
                    <a:lnR>
                      <a:noFill/>
                    </a:lnR>
                    <a:lnT>
                      <a:noFill/>
                    </a:lnT>
                    <a:lnB>
                      <a:noFill/>
                    </a:lnB>
                    <a:solidFill>
                      <a:srgbClr val="548235"/>
                    </a:solidFill>
                  </a:tcPr>
                </a:tc>
                <a:tc>
                  <a:txBody>
                    <a:bodyPr/>
                    <a:lstStyle/>
                    <a:p>
                      <a:pPr algn="r" fontAlgn="b"/>
                      <a:r>
                        <a:rPr lang="en-NZ" sz="1000" b="0" i="0" u="none" strike="noStrike">
                          <a:solidFill>
                            <a:srgbClr val="000000"/>
                          </a:solidFill>
                          <a:effectLst/>
                          <a:latin typeface="Calibri" panose="020F0502020204030204" pitchFamily="34" charset="0"/>
                        </a:rPr>
                        <a:t>0.0%</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66.7%</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5</a:t>
                      </a:r>
                    </a:p>
                  </a:txBody>
                  <a:tcPr marL="6350" marR="6350" marT="6350" marB="0" anchor="b">
                    <a:lnL>
                      <a:noFill/>
                    </a:lnL>
                    <a:lnR>
                      <a:noFill/>
                    </a:lnR>
                    <a:lnT>
                      <a:noFill/>
                    </a:lnT>
                    <a:lnB>
                      <a:noFill/>
                    </a:lnB>
                  </a:tcPr>
                </a:tc>
                <a:extLst>
                  <a:ext uri="{0D108BD9-81ED-4DB2-BD59-A6C34878D82A}">
                    <a16:rowId xmlns:a16="http://schemas.microsoft.com/office/drawing/2014/main" val="1808285228"/>
                  </a:ext>
                </a:extLst>
              </a:tr>
              <a:tr h="3365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65.6%</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64.8%</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73.3%</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73.0%</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72.2%</a:t>
                      </a:r>
                    </a:p>
                  </a:txBody>
                  <a:tcPr marL="6350" marR="6350" marT="6350" marB="0" anchor="b">
                    <a:lnL>
                      <a:noFill/>
                    </a:lnL>
                    <a:lnR>
                      <a:noFill/>
                    </a:lnR>
                    <a:lnT>
                      <a:noFill/>
                    </a:lnT>
                    <a:lnB>
                      <a:noFill/>
                    </a:lnB>
                    <a:solidFill>
                      <a:srgbClr val="FFF2CC"/>
                    </a:solidFill>
                  </a:tcPr>
                </a:tc>
                <a:tc>
                  <a:txBody>
                    <a:bodyPr/>
                    <a:lstStyle/>
                    <a:p>
                      <a:pPr algn="r" fontAlgn="b"/>
                      <a:r>
                        <a:rPr lang="en-NZ" sz="1000" b="1" i="0" u="none" strike="noStrike">
                          <a:solidFill>
                            <a:srgbClr val="000000"/>
                          </a:solidFill>
                          <a:effectLst/>
                          <a:latin typeface="Calibri" panose="020F0502020204030204" pitchFamily="34" charset="0"/>
                        </a:rPr>
                        <a:t>70.1%</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510</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607001784"/>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68.1%</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64.7%</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57.9%</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69.9%</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62.9%</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64.9%</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167</a:t>
                      </a:r>
                    </a:p>
                  </a:txBody>
                  <a:tcPr marL="6350" marR="6350" marT="6350" marB="0" anchor="b">
                    <a:lnL>
                      <a:noFill/>
                    </a:lnL>
                    <a:lnR>
                      <a:noFill/>
                    </a:lnR>
                    <a:lnT>
                      <a:noFill/>
                    </a:lnT>
                    <a:lnB>
                      <a:noFill/>
                    </a:lnB>
                  </a:tcPr>
                </a:tc>
                <a:extLst>
                  <a:ext uri="{0D108BD9-81ED-4DB2-BD59-A6C34878D82A}">
                    <a16:rowId xmlns:a16="http://schemas.microsoft.com/office/drawing/2014/main" val="1752765192"/>
                  </a:ext>
                </a:extLst>
              </a:tr>
              <a:tr h="5016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73.3%</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72.2%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72.9%</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74.9%</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77.9%</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73.9%</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131</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2023847010"/>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73.4%</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79.5%</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70.3%</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83.3%</a:t>
                      </a:r>
                    </a:p>
                  </a:txBody>
                  <a:tcPr marL="6350" marR="6350" marT="6350" marB="0" anchor="b">
                    <a:lnL>
                      <a:noFill/>
                    </a:lnL>
                    <a:lnR>
                      <a:noFill/>
                    </a:lnR>
                    <a:lnT>
                      <a:noFill/>
                    </a:lnT>
                    <a:lnB>
                      <a:noFill/>
                    </a:lnB>
                    <a:solidFill>
                      <a:srgbClr val="548235"/>
                    </a:solidFill>
                  </a:tcPr>
                </a:tc>
                <a:tc>
                  <a:txBody>
                    <a:bodyPr/>
                    <a:lstStyle/>
                    <a:p>
                      <a:pPr algn="r" fontAlgn="b"/>
                      <a:r>
                        <a:rPr lang="en-NZ" sz="1000" b="0" i="0" u="none" strike="noStrike">
                          <a:solidFill>
                            <a:srgbClr val="000000"/>
                          </a:solidFill>
                          <a:effectLst/>
                          <a:latin typeface="Calibri" panose="020F0502020204030204" pitchFamily="34" charset="0"/>
                        </a:rPr>
                        <a:t>76.3%</a:t>
                      </a:r>
                    </a:p>
                  </a:txBody>
                  <a:tcPr marL="6350" marR="6350" marT="6350" marB="0" anchor="b">
                    <a:lnL>
                      <a:noFill/>
                    </a:lnL>
                    <a:lnR>
                      <a:noFill/>
                    </a:lnR>
                    <a:lnT>
                      <a:noFill/>
                    </a:lnT>
                    <a:lnB>
                      <a:noFill/>
                    </a:lnB>
                    <a:solidFill>
                      <a:srgbClr val="E2EFDA"/>
                    </a:solidFill>
                  </a:tcPr>
                </a:tc>
                <a:tc>
                  <a:txBody>
                    <a:bodyPr/>
                    <a:lstStyle/>
                    <a:p>
                      <a:pPr algn="r" fontAlgn="b"/>
                      <a:r>
                        <a:rPr lang="en-NZ" sz="1000" b="1" i="0" u="none" strike="noStrike">
                          <a:solidFill>
                            <a:srgbClr val="000000"/>
                          </a:solidFill>
                          <a:effectLst/>
                          <a:latin typeface="Calibri" panose="020F0502020204030204" pitchFamily="34" charset="0"/>
                        </a:rPr>
                        <a:t>76.4%</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152</a:t>
                      </a:r>
                    </a:p>
                  </a:txBody>
                  <a:tcPr marL="6350" marR="6350" marT="6350" marB="0" anchor="b">
                    <a:lnL>
                      <a:noFill/>
                    </a:lnL>
                    <a:lnR>
                      <a:noFill/>
                    </a:lnR>
                    <a:lnT>
                      <a:noFill/>
                    </a:lnT>
                    <a:lnB>
                      <a:noFill/>
                    </a:lnB>
                  </a:tcPr>
                </a:tc>
                <a:extLst>
                  <a:ext uri="{0D108BD9-81ED-4DB2-BD59-A6C34878D82A}">
                    <a16:rowId xmlns:a16="http://schemas.microsoft.com/office/drawing/2014/main" val="3592589698"/>
                  </a:ext>
                </a:extLst>
              </a:tr>
              <a:tr h="3365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73.2%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71.4%</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64.6%</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73.2%</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68.8%</a:t>
                      </a:r>
                    </a:p>
                  </a:txBody>
                  <a:tcPr marL="6350" marR="6350" marT="6350" marB="0" anchor="b">
                    <a:lnL>
                      <a:noFill/>
                    </a:lnL>
                    <a:lnR>
                      <a:noFill/>
                    </a:lnR>
                    <a:lnT>
                      <a:noFill/>
                    </a:lnT>
                    <a:lnB>
                      <a:noFill/>
                    </a:lnB>
                    <a:solidFill>
                      <a:srgbClr val="FFF2CC"/>
                    </a:solidFill>
                  </a:tcPr>
                </a:tc>
                <a:tc>
                  <a:txBody>
                    <a:bodyPr/>
                    <a:lstStyle/>
                    <a:p>
                      <a:pPr algn="r" fontAlgn="b"/>
                      <a:r>
                        <a:rPr lang="en-NZ" sz="1000" b="1" i="0" u="none" strike="noStrike">
                          <a:solidFill>
                            <a:srgbClr val="000000"/>
                          </a:solidFill>
                          <a:effectLst/>
                          <a:latin typeface="Calibri" panose="020F0502020204030204" pitchFamily="34" charset="0"/>
                        </a:rPr>
                        <a:t>70.3%</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320</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3290955153"/>
                  </a:ext>
                </a:extLst>
              </a:tr>
              <a:tr h="3365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79.5%</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60.0%</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62.5%</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75.0%</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59.5%</a:t>
                      </a:r>
                    </a:p>
                  </a:txBody>
                  <a:tcPr marL="6350" marR="6350" marT="6350" marB="0" anchor="b">
                    <a:lnL>
                      <a:noFill/>
                    </a:lnL>
                    <a:lnR>
                      <a:noFill/>
                    </a:lnR>
                    <a:lnT>
                      <a:noFill/>
                    </a:lnT>
                    <a:lnB>
                      <a:noFill/>
                    </a:lnB>
                    <a:solidFill>
                      <a:srgbClr val="FCE4D6"/>
                    </a:solidFill>
                  </a:tcPr>
                </a:tc>
                <a:tc>
                  <a:txBody>
                    <a:bodyPr/>
                    <a:lstStyle/>
                    <a:p>
                      <a:pPr algn="r" fontAlgn="b"/>
                      <a:r>
                        <a:rPr lang="en-NZ" sz="1000" b="1" i="0" u="none" strike="noStrike">
                          <a:solidFill>
                            <a:srgbClr val="000000"/>
                          </a:solidFill>
                          <a:effectLst/>
                          <a:latin typeface="Calibri" panose="020F0502020204030204" pitchFamily="34" charset="0"/>
                        </a:rPr>
                        <a:t>68.9%</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37</a:t>
                      </a:r>
                    </a:p>
                  </a:txBody>
                  <a:tcPr marL="6350" marR="6350" marT="6350" marB="0" anchor="b">
                    <a:lnL>
                      <a:noFill/>
                    </a:lnL>
                    <a:lnR>
                      <a:noFill/>
                    </a:lnR>
                    <a:lnT>
                      <a:noFill/>
                    </a:lnT>
                    <a:lnB>
                      <a:noFill/>
                    </a:lnB>
                  </a:tcPr>
                </a:tc>
                <a:extLst>
                  <a:ext uri="{0D108BD9-81ED-4DB2-BD59-A6C34878D82A}">
                    <a16:rowId xmlns:a16="http://schemas.microsoft.com/office/drawing/2014/main" val="1324457830"/>
                  </a:ext>
                </a:extLst>
              </a:tr>
              <a:tr h="3365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76.5%</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71.7%</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78.4%</a:t>
                      </a:r>
                    </a:p>
                  </a:txBody>
                  <a:tcPr marL="6350" marR="6350" marT="6350" marB="0" anchor="b">
                    <a:lnL>
                      <a:noFill/>
                    </a:lnL>
                    <a:lnR>
                      <a:noFill/>
                    </a:lnR>
                    <a:lnT>
                      <a:noFill/>
                    </a:lnT>
                    <a:lnB>
                      <a:noFill/>
                    </a:lnB>
                    <a:solidFill>
                      <a:srgbClr val="E2EFDA"/>
                    </a:solidFill>
                  </a:tcPr>
                </a:tc>
                <a:tc>
                  <a:txBody>
                    <a:bodyPr/>
                    <a:lstStyle/>
                    <a:p>
                      <a:pPr algn="r" fontAlgn="b"/>
                      <a:r>
                        <a:rPr lang="en-NZ" sz="1000" b="0" i="0" u="none" strike="noStrike">
                          <a:solidFill>
                            <a:srgbClr val="000000"/>
                          </a:solidFill>
                          <a:effectLst/>
                          <a:latin typeface="Calibri" panose="020F0502020204030204" pitchFamily="34" charset="0"/>
                        </a:rPr>
                        <a:t>68.9%</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73.7%</a:t>
                      </a:r>
                    </a:p>
                  </a:txBody>
                  <a:tcPr marL="6350" marR="6350" marT="6350" marB="0" anchor="b">
                    <a:lnL>
                      <a:noFill/>
                    </a:lnL>
                    <a:lnR>
                      <a:noFill/>
                    </a:lnR>
                    <a:lnT>
                      <a:noFill/>
                    </a:lnT>
                    <a:lnB>
                      <a:noFill/>
                    </a:lnB>
                    <a:solidFill>
                      <a:srgbClr val="FFF2CC"/>
                    </a:solidFill>
                  </a:tcPr>
                </a:tc>
                <a:tc>
                  <a:txBody>
                    <a:bodyPr/>
                    <a:lstStyle/>
                    <a:p>
                      <a:pPr algn="r" fontAlgn="b"/>
                      <a:r>
                        <a:rPr lang="en-NZ" sz="1000" b="1" i="0" u="none" strike="noStrike">
                          <a:solidFill>
                            <a:srgbClr val="000000"/>
                          </a:solidFill>
                          <a:effectLst/>
                          <a:latin typeface="Calibri" panose="020F0502020204030204" pitchFamily="34" charset="0"/>
                        </a:rPr>
                        <a:t>74.2%</a:t>
                      </a:r>
                    </a:p>
                  </a:txBody>
                  <a:tcPr marL="6350" marR="6350" marT="6350" marB="0" anchor="b">
                    <a:lnL>
                      <a:noFill/>
                    </a:lnL>
                    <a:lnR>
                      <a:noFill/>
                    </a:lnR>
                    <a:lnT>
                      <a:noFill/>
                    </a:lnT>
                    <a:lnB>
                      <a:noFill/>
                    </a:lnB>
                    <a:solidFill>
                      <a:srgbClr val="E7E6E6"/>
                    </a:solidFill>
                  </a:tcPr>
                </a:tc>
                <a:tc>
                  <a:txBody>
                    <a:bodyPr/>
                    <a:lstStyle/>
                    <a:p>
                      <a:pPr algn="r" fontAlgn="b"/>
                      <a:r>
                        <a:rPr lang="en-NZ" sz="1000" b="0" i="0" u="none" strike="noStrike">
                          <a:solidFill>
                            <a:srgbClr val="000000"/>
                          </a:solidFill>
                          <a:effectLst/>
                          <a:latin typeface="Calibri" panose="020F0502020204030204" pitchFamily="34" charset="0"/>
                        </a:rPr>
                        <a:t>213</a:t>
                      </a:r>
                    </a:p>
                  </a:txBody>
                  <a:tcPr marL="6350" marR="6350" marT="6350" marB="0" anchor="b">
                    <a:lnL>
                      <a:noFill/>
                    </a:lnL>
                    <a:lnR>
                      <a:noFill/>
                    </a:lnR>
                    <a:lnT>
                      <a:noFill/>
                    </a:lnT>
                    <a:lnB>
                      <a:noFill/>
                    </a:lnB>
                    <a:solidFill>
                      <a:srgbClr val="E7E6E6"/>
                    </a:solidFill>
                  </a:tcPr>
                </a:tc>
                <a:extLst>
                  <a:ext uri="{0D108BD9-81ED-4DB2-BD59-A6C34878D82A}">
                    <a16:rowId xmlns:a16="http://schemas.microsoft.com/office/drawing/2014/main" val="1713307028"/>
                  </a:ext>
                </a:extLst>
              </a:tr>
              <a:tr h="184150">
                <a:tc>
                  <a:txBody>
                    <a:bodyPr/>
                    <a:lstStyle/>
                    <a:p>
                      <a:pPr algn="l" fontAlgn="b"/>
                      <a:r>
                        <a:rPr lang="en-NZ" sz="1000" b="0" i="0" u="none" strike="noStrike">
                          <a:solidFill>
                            <a:srgbClr val="000000"/>
                          </a:solidFill>
                          <a:effectLst/>
                          <a:latin typeface="Calibri" panose="020F0502020204030204" pitchFamily="34" charset="0"/>
                        </a:rPr>
                        <a:t>Trades &amp; Services</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74.6%</a:t>
                      </a:r>
                    </a:p>
                  </a:txBody>
                  <a:tcPr marL="6350" marR="6350" marT="6350" marB="0" anchor="b">
                    <a:lnL>
                      <a:noFill/>
                    </a:lnL>
                    <a:lnR>
                      <a:noFill/>
                    </a:lnR>
                    <a:lnT>
                      <a:noFill/>
                    </a:lnT>
                    <a:lnB>
                      <a:noFill/>
                    </a:lnB>
                    <a:solidFill>
                      <a:srgbClr val="FFF2CC"/>
                    </a:solidFill>
                  </a:tcPr>
                </a:tc>
                <a:tc>
                  <a:txBody>
                    <a:bodyPr/>
                    <a:lstStyle/>
                    <a:p>
                      <a:pPr algn="r" fontAlgn="b"/>
                      <a:r>
                        <a:rPr lang="en-NZ" sz="1000" b="0" i="0" u="none" strike="noStrike">
                          <a:solidFill>
                            <a:srgbClr val="000000"/>
                          </a:solidFill>
                          <a:effectLst/>
                          <a:latin typeface="Calibri" panose="020F0502020204030204" pitchFamily="34" charset="0"/>
                        </a:rPr>
                        <a:t>44.1%</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63.4%</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57.3%</a:t>
                      </a:r>
                    </a:p>
                  </a:txBody>
                  <a:tcPr marL="6350" marR="6350" marT="6350" marB="0" anchor="b">
                    <a:lnL>
                      <a:noFill/>
                    </a:lnL>
                    <a:lnR>
                      <a:noFill/>
                    </a:lnR>
                    <a:lnT>
                      <a:noFill/>
                    </a:lnT>
                    <a:lnB>
                      <a:noFill/>
                    </a:lnB>
                    <a:solidFill>
                      <a:srgbClr val="FCE4D6"/>
                    </a:solidFill>
                  </a:tcPr>
                </a:tc>
                <a:tc>
                  <a:txBody>
                    <a:bodyPr/>
                    <a:lstStyle/>
                    <a:p>
                      <a:pPr algn="r" fontAlgn="b"/>
                      <a:r>
                        <a:rPr lang="en-NZ" sz="1000" b="0" i="0" u="none" strike="noStrike">
                          <a:solidFill>
                            <a:srgbClr val="000000"/>
                          </a:solidFill>
                          <a:effectLst/>
                          <a:latin typeface="Calibri" panose="020F0502020204030204" pitchFamily="34" charset="0"/>
                        </a:rPr>
                        <a:t>68.0%</a:t>
                      </a:r>
                    </a:p>
                  </a:txBody>
                  <a:tcPr marL="6350" marR="6350" marT="6350" marB="0" anchor="b">
                    <a:lnL>
                      <a:noFill/>
                    </a:lnL>
                    <a:lnR>
                      <a:noFill/>
                    </a:lnR>
                    <a:lnT>
                      <a:noFill/>
                    </a:lnT>
                    <a:lnB>
                      <a:noFill/>
                    </a:lnB>
                    <a:solidFill>
                      <a:srgbClr val="FFF2CC"/>
                    </a:solidFill>
                  </a:tcPr>
                </a:tc>
                <a:tc>
                  <a:txBody>
                    <a:bodyPr/>
                    <a:lstStyle/>
                    <a:p>
                      <a:pPr algn="r" fontAlgn="b"/>
                      <a:r>
                        <a:rPr lang="en-NZ" sz="1000" b="1" i="0" u="none" strike="noStrike">
                          <a:solidFill>
                            <a:srgbClr val="000000"/>
                          </a:solidFill>
                          <a:effectLst/>
                          <a:latin typeface="Calibri" panose="020F0502020204030204" pitchFamily="34" charset="0"/>
                        </a:rPr>
                        <a:t>60.9%</a:t>
                      </a:r>
                    </a:p>
                  </a:txBody>
                  <a:tcPr marL="6350" marR="6350" marT="6350" marB="0" anchor="b">
                    <a:lnL>
                      <a:noFill/>
                    </a:lnL>
                    <a:lnR>
                      <a:noFill/>
                    </a:lnR>
                    <a:lnT>
                      <a:noFill/>
                    </a:lnT>
                    <a:lnB>
                      <a:noFill/>
                    </a:lnB>
                  </a:tcPr>
                </a:tc>
                <a:tc>
                  <a:txBody>
                    <a:bodyPr/>
                    <a:lstStyle/>
                    <a:p>
                      <a:pPr algn="r" fontAlgn="b"/>
                      <a:r>
                        <a:rPr lang="en-NZ" sz="1000" b="0" i="0" u="none" strike="noStrike">
                          <a:solidFill>
                            <a:srgbClr val="000000"/>
                          </a:solidFill>
                          <a:effectLst/>
                          <a:latin typeface="Calibri" panose="020F0502020204030204" pitchFamily="34" charset="0"/>
                        </a:rPr>
                        <a:t>178</a:t>
                      </a:r>
                    </a:p>
                  </a:txBody>
                  <a:tcPr marL="6350" marR="6350" marT="6350" marB="0" anchor="b">
                    <a:lnL>
                      <a:noFill/>
                    </a:lnL>
                    <a:lnR>
                      <a:noFill/>
                    </a:lnR>
                    <a:lnT>
                      <a:noFill/>
                    </a:lnT>
                    <a:lnB>
                      <a:noFill/>
                    </a:lnB>
                  </a:tcPr>
                </a:tc>
                <a:extLst>
                  <a:ext uri="{0D108BD9-81ED-4DB2-BD59-A6C34878D82A}">
                    <a16:rowId xmlns:a16="http://schemas.microsoft.com/office/drawing/2014/main" val="1946199961"/>
                  </a:ext>
                </a:extLst>
              </a:tr>
              <a:tr h="184150">
                <a:tc>
                  <a:txBody>
                    <a:bodyPr/>
                    <a:lstStyle/>
                    <a:p>
                      <a:pPr algn="l" fontAlgn="b"/>
                      <a:r>
                        <a:rPr lang="en-NZ" sz="1000" b="0" i="0" u="none" strike="noStrike">
                          <a:solidFill>
                            <a:srgbClr val="FFFFFF"/>
                          </a:solidFill>
                          <a:effectLst/>
                          <a:latin typeface="Calibri" panose="020F0502020204030204" pitchFamily="34" charset="0"/>
                        </a:rPr>
                        <a:t>Grand Total</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72.3%</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67.1%</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71.5%</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71.7%</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71.2%</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a:solidFill>
                            <a:srgbClr val="FFFFFF"/>
                          </a:solidFill>
                          <a:effectLst/>
                          <a:latin typeface="Calibri" panose="020F0502020204030204" pitchFamily="34" charset="0"/>
                        </a:rPr>
                        <a:t>70.6%</a:t>
                      </a:r>
                    </a:p>
                  </a:txBody>
                  <a:tcPr marL="6350" marR="6350" marT="6350" marB="0" anchor="b">
                    <a:lnL>
                      <a:noFill/>
                    </a:lnL>
                    <a:lnR>
                      <a:noFill/>
                    </a:lnR>
                    <a:lnT>
                      <a:noFill/>
                    </a:lnT>
                    <a:lnB>
                      <a:noFill/>
                    </a:lnB>
                    <a:solidFill>
                      <a:srgbClr val="4472C4"/>
                    </a:solidFill>
                  </a:tcPr>
                </a:tc>
                <a:tc>
                  <a:txBody>
                    <a:bodyPr/>
                    <a:lstStyle/>
                    <a:p>
                      <a:pPr algn="r" fontAlgn="b"/>
                      <a:r>
                        <a:rPr lang="en-NZ" sz="1000" b="0" i="0" u="none" strike="noStrike" dirty="0">
                          <a:solidFill>
                            <a:srgbClr val="FFFFFF"/>
                          </a:solidFill>
                          <a:effectLst/>
                          <a:latin typeface="Calibri" panose="020F0502020204030204" pitchFamily="34" charset="0"/>
                        </a:rPr>
                        <a:t>2063</a:t>
                      </a:r>
                    </a:p>
                  </a:txBody>
                  <a:tcPr marL="6350" marR="6350" marT="6350" marB="0" anchor="b">
                    <a:lnL>
                      <a:noFill/>
                    </a:lnL>
                    <a:lnR>
                      <a:noFill/>
                    </a:lnR>
                    <a:lnT>
                      <a:noFill/>
                    </a:lnT>
                    <a:lnB>
                      <a:noFill/>
                    </a:lnB>
                    <a:solidFill>
                      <a:srgbClr val="4472C4"/>
                    </a:solidFill>
                  </a:tcPr>
                </a:tc>
                <a:extLst>
                  <a:ext uri="{0D108BD9-81ED-4DB2-BD59-A6C34878D82A}">
                    <a16:rowId xmlns:a16="http://schemas.microsoft.com/office/drawing/2014/main" val="3503180717"/>
                  </a:ext>
                </a:extLst>
              </a:tr>
            </a:tbl>
          </a:graphicData>
        </a:graphic>
      </p:graphicFrame>
      <p:pic>
        <p:nvPicPr>
          <p:cNvPr id="5" name="Picture 4"/>
          <p:cNvPicPr>
            <a:picLocks noChangeAspect="1"/>
          </p:cNvPicPr>
          <p:nvPr/>
        </p:nvPicPr>
        <p:blipFill>
          <a:blip r:embed="rId3"/>
          <a:stretch>
            <a:fillRect/>
          </a:stretch>
        </p:blipFill>
        <p:spPr>
          <a:xfrm>
            <a:off x="134710" y="1230033"/>
            <a:ext cx="4178868" cy="3005750"/>
          </a:xfrm>
          <a:prstGeom prst="rect">
            <a:avLst/>
          </a:prstGeom>
        </p:spPr>
      </p:pic>
    </p:spTree>
    <p:extLst>
      <p:ext uri="{BB962C8B-B14F-4D97-AF65-F5344CB8AC3E}">
        <p14:creationId xmlns:p14="http://schemas.microsoft.com/office/powerpoint/2010/main" val="22799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268942"/>
            <a:ext cx="7199412" cy="1048870"/>
          </a:xfrm>
        </p:spPr>
        <p:txBody>
          <a:bodyPr/>
          <a:lstStyle/>
          <a:p>
            <a:r>
              <a:rPr lang="en-NZ" dirty="0" smtClean="0"/>
              <a:t>Progression Rate by School – 2022 Target</a:t>
            </a:r>
            <a:br>
              <a:rPr lang="en-NZ" dirty="0" smtClean="0"/>
            </a:br>
            <a:endParaRPr lang="en-NZ" dirty="0"/>
          </a:p>
        </p:txBody>
      </p:sp>
      <p:sp>
        <p:nvSpPr>
          <p:cNvPr id="5" name="TextBox 4"/>
          <p:cNvSpPr txBox="1"/>
          <p:nvPr/>
        </p:nvSpPr>
        <p:spPr>
          <a:xfrm>
            <a:off x="787026" y="4855631"/>
            <a:ext cx="7496361" cy="307777"/>
          </a:xfrm>
          <a:prstGeom prst="rect">
            <a:avLst/>
          </a:prstGeom>
          <a:noFill/>
        </p:spPr>
        <p:txBody>
          <a:bodyPr wrap="square" rtlCol="0">
            <a:spAutoFit/>
          </a:bodyPr>
          <a:lstStyle/>
          <a:p>
            <a:r>
              <a:rPr lang="en-NZ" sz="1400" dirty="0" smtClean="0"/>
              <a:t>Only targets are being shown here, as progression rate at the school level is not available.</a:t>
            </a:r>
            <a:endParaRPr lang="en-NZ" sz="1400" dirty="0"/>
          </a:p>
        </p:txBody>
      </p:sp>
      <p:graphicFrame>
        <p:nvGraphicFramePr>
          <p:cNvPr id="6" name="Chart 5"/>
          <p:cNvGraphicFramePr>
            <a:graphicFrameLocks/>
          </p:cNvGraphicFramePr>
          <p:nvPr>
            <p:extLst>
              <p:ext uri="{D42A27DB-BD31-4B8C-83A1-F6EECF244321}">
                <p14:modId xmlns:p14="http://schemas.microsoft.com/office/powerpoint/2010/main" val="2326640050"/>
              </p:ext>
            </p:extLst>
          </p:nvPr>
        </p:nvGraphicFramePr>
        <p:xfrm>
          <a:off x="1307614" y="1431538"/>
          <a:ext cx="6861586" cy="2824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78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354443" y="630173"/>
            <a:ext cx="7199412" cy="508928"/>
          </a:xfrm>
        </p:spPr>
        <p:txBody>
          <a:bodyPr/>
          <a:lstStyle/>
          <a:p>
            <a:r>
              <a:rPr lang="en-NZ" dirty="0" smtClean="0"/>
              <a:t>Graduate Survey Response rates by school </a:t>
            </a:r>
            <a:endParaRPr lang="en-NZ" dirty="0"/>
          </a:p>
        </p:txBody>
      </p:sp>
      <p:grpSp>
        <p:nvGrpSpPr>
          <p:cNvPr id="9" name="Group 8"/>
          <p:cNvGrpSpPr/>
          <p:nvPr/>
        </p:nvGrpSpPr>
        <p:grpSpPr>
          <a:xfrm>
            <a:off x="1101683" y="2248193"/>
            <a:ext cx="6466193" cy="3409585"/>
            <a:chOff x="530954" y="1653871"/>
            <a:chExt cx="6466193" cy="3409585"/>
          </a:xfrm>
        </p:grpSpPr>
        <p:pic>
          <p:nvPicPr>
            <p:cNvPr id="7" name="Picture 6"/>
            <p:cNvPicPr>
              <a:picLocks noChangeAspect="1"/>
            </p:cNvPicPr>
            <p:nvPr/>
          </p:nvPicPr>
          <p:blipFill>
            <a:blip r:embed="rId2"/>
            <a:stretch>
              <a:fillRect/>
            </a:stretch>
          </p:blipFill>
          <p:spPr>
            <a:xfrm>
              <a:off x="530954" y="1653871"/>
              <a:ext cx="4423195" cy="3392225"/>
            </a:xfrm>
            <a:prstGeom prst="rect">
              <a:avLst/>
            </a:prstGeom>
            <a:ln>
              <a:solidFill>
                <a:schemeClr val="accent1"/>
              </a:solidFill>
            </a:ln>
          </p:spPr>
        </p:pic>
        <p:pic>
          <p:nvPicPr>
            <p:cNvPr id="8" name="Picture 7"/>
            <p:cNvPicPr>
              <a:picLocks noChangeAspect="1"/>
            </p:cNvPicPr>
            <p:nvPr/>
          </p:nvPicPr>
          <p:blipFill rotWithShape="1">
            <a:blip r:embed="rId3"/>
            <a:srcRect l="52008"/>
            <a:stretch/>
          </p:blipFill>
          <p:spPr>
            <a:xfrm>
              <a:off x="4929808" y="1653871"/>
              <a:ext cx="2067339" cy="3409585"/>
            </a:xfrm>
            <a:prstGeom prst="rect">
              <a:avLst/>
            </a:prstGeom>
            <a:ln>
              <a:solidFill>
                <a:schemeClr val="accent1"/>
              </a:solidFill>
            </a:ln>
          </p:spPr>
        </p:pic>
      </p:grpSp>
      <p:sp>
        <p:nvSpPr>
          <p:cNvPr id="2" name="TextBox 1"/>
          <p:cNvSpPr txBox="1"/>
          <p:nvPr/>
        </p:nvSpPr>
        <p:spPr>
          <a:xfrm>
            <a:off x="904665" y="1439183"/>
            <a:ext cx="6919418" cy="600164"/>
          </a:xfrm>
          <a:prstGeom prst="rect">
            <a:avLst/>
          </a:prstGeom>
          <a:noFill/>
        </p:spPr>
        <p:txBody>
          <a:bodyPr wrap="square" rtlCol="0">
            <a:spAutoFit/>
          </a:bodyPr>
          <a:lstStyle/>
          <a:p>
            <a:r>
              <a:rPr lang="en-NZ" sz="1100" dirty="0" smtClean="0"/>
              <a:t>The Unitec graduate survey is run twice every year, consisting of waves 1 and 2 and targeting Semester 1 and 2 graduates respectively. The 2020 waves are for 2019 graduates and the 2019 waves are for 2018 graduates.</a:t>
            </a:r>
            <a:endParaRPr lang="en-NZ" sz="1100" dirty="0"/>
          </a:p>
        </p:txBody>
      </p:sp>
      <p:sp>
        <p:nvSpPr>
          <p:cNvPr id="3" name="TextBox 2"/>
          <p:cNvSpPr txBox="1"/>
          <p:nvPr/>
        </p:nvSpPr>
        <p:spPr>
          <a:xfrm>
            <a:off x="3411597" y="1914479"/>
            <a:ext cx="2088939" cy="338554"/>
          </a:xfrm>
          <a:prstGeom prst="rect">
            <a:avLst/>
          </a:prstGeom>
          <a:noFill/>
          <a:ln>
            <a:solidFill>
              <a:schemeClr val="accent1"/>
            </a:solidFill>
          </a:ln>
        </p:spPr>
        <p:txBody>
          <a:bodyPr wrap="square" rtlCol="0">
            <a:spAutoFit/>
          </a:bodyPr>
          <a:lstStyle/>
          <a:p>
            <a:r>
              <a:rPr lang="en-NZ" sz="1600" b="1" dirty="0" smtClean="0">
                <a:solidFill>
                  <a:schemeClr val="accent1">
                    <a:lumMod val="75000"/>
                  </a:schemeClr>
                </a:solidFill>
              </a:rPr>
              <a:t>2020 Wave 1 only</a:t>
            </a:r>
            <a:endParaRPr lang="en-NZ" sz="1600" b="1" dirty="0">
              <a:solidFill>
                <a:schemeClr val="accent1">
                  <a:lumMod val="75000"/>
                </a:schemeClr>
              </a:solidFill>
            </a:endParaRPr>
          </a:p>
        </p:txBody>
      </p:sp>
      <p:sp>
        <p:nvSpPr>
          <p:cNvPr id="10" name="TextBox 9"/>
          <p:cNvSpPr txBox="1"/>
          <p:nvPr/>
        </p:nvSpPr>
        <p:spPr>
          <a:xfrm>
            <a:off x="5501024" y="1908181"/>
            <a:ext cx="2066851" cy="338554"/>
          </a:xfrm>
          <a:prstGeom prst="rect">
            <a:avLst/>
          </a:prstGeom>
          <a:noFill/>
          <a:ln>
            <a:solidFill>
              <a:schemeClr val="accent1"/>
            </a:solidFill>
          </a:ln>
        </p:spPr>
        <p:txBody>
          <a:bodyPr wrap="square" rtlCol="0">
            <a:spAutoFit/>
          </a:bodyPr>
          <a:lstStyle/>
          <a:p>
            <a:r>
              <a:rPr lang="en-NZ" sz="1600" b="1" dirty="0" smtClean="0">
                <a:solidFill>
                  <a:schemeClr val="accent1">
                    <a:lumMod val="75000"/>
                  </a:schemeClr>
                </a:solidFill>
              </a:rPr>
              <a:t>2019 Waves 1 &amp; 2</a:t>
            </a:r>
            <a:endParaRPr lang="en-NZ" sz="1600" b="1" dirty="0">
              <a:solidFill>
                <a:schemeClr val="accent1">
                  <a:lumMod val="75000"/>
                </a:schemeClr>
              </a:solidFill>
            </a:endParaRPr>
          </a:p>
        </p:txBody>
      </p:sp>
    </p:spTree>
    <p:extLst>
      <p:ext uri="{BB962C8B-B14F-4D97-AF65-F5344CB8AC3E}">
        <p14:creationId xmlns:p14="http://schemas.microsoft.com/office/powerpoint/2010/main" val="3099970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Year trends - % GESC by school</a:t>
            </a:r>
            <a:endParaRPr lang="en-NZ" dirty="0"/>
          </a:p>
        </p:txBody>
      </p:sp>
      <p:graphicFrame>
        <p:nvGraphicFramePr>
          <p:cNvPr id="7" name="Table 6"/>
          <p:cNvGraphicFramePr>
            <a:graphicFrameLocks noGrp="1"/>
          </p:cNvGraphicFramePr>
          <p:nvPr>
            <p:extLst>
              <p:ext uri="{D42A27DB-BD31-4B8C-83A1-F6EECF244321}">
                <p14:modId xmlns:p14="http://schemas.microsoft.com/office/powerpoint/2010/main" val="4149426407"/>
              </p:ext>
            </p:extLst>
          </p:nvPr>
        </p:nvGraphicFramePr>
        <p:xfrm>
          <a:off x="677726" y="4108333"/>
          <a:ext cx="7512118" cy="2587566"/>
        </p:xfrm>
        <a:graphic>
          <a:graphicData uri="http://schemas.openxmlformats.org/drawingml/2006/table">
            <a:tbl>
              <a:tblPr/>
              <a:tblGrid>
                <a:gridCol w="2314415">
                  <a:extLst>
                    <a:ext uri="{9D8B030D-6E8A-4147-A177-3AD203B41FA5}">
                      <a16:colId xmlns:a16="http://schemas.microsoft.com/office/drawing/2014/main" val="3019578934"/>
                    </a:ext>
                  </a:extLst>
                </a:gridCol>
                <a:gridCol w="742529">
                  <a:extLst>
                    <a:ext uri="{9D8B030D-6E8A-4147-A177-3AD203B41FA5}">
                      <a16:colId xmlns:a16="http://schemas.microsoft.com/office/drawing/2014/main" val="2961820632"/>
                    </a:ext>
                  </a:extLst>
                </a:gridCol>
                <a:gridCol w="742529">
                  <a:extLst>
                    <a:ext uri="{9D8B030D-6E8A-4147-A177-3AD203B41FA5}">
                      <a16:colId xmlns:a16="http://schemas.microsoft.com/office/drawing/2014/main" val="3169547428"/>
                    </a:ext>
                  </a:extLst>
                </a:gridCol>
                <a:gridCol w="742529">
                  <a:extLst>
                    <a:ext uri="{9D8B030D-6E8A-4147-A177-3AD203B41FA5}">
                      <a16:colId xmlns:a16="http://schemas.microsoft.com/office/drawing/2014/main" val="1133367828"/>
                    </a:ext>
                  </a:extLst>
                </a:gridCol>
                <a:gridCol w="742529">
                  <a:extLst>
                    <a:ext uri="{9D8B030D-6E8A-4147-A177-3AD203B41FA5}">
                      <a16:colId xmlns:a16="http://schemas.microsoft.com/office/drawing/2014/main" val="1433514131"/>
                    </a:ext>
                  </a:extLst>
                </a:gridCol>
                <a:gridCol w="742529">
                  <a:extLst>
                    <a:ext uri="{9D8B030D-6E8A-4147-A177-3AD203B41FA5}">
                      <a16:colId xmlns:a16="http://schemas.microsoft.com/office/drawing/2014/main" val="3186784117"/>
                    </a:ext>
                  </a:extLst>
                </a:gridCol>
                <a:gridCol w="742529">
                  <a:extLst>
                    <a:ext uri="{9D8B030D-6E8A-4147-A177-3AD203B41FA5}">
                      <a16:colId xmlns:a16="http://schemas.microsoft.com/office/drawing/2014/main" val="1770172389"/>
                    </a:ext>
                  </a:extLst>
                </a:gridCol>
                <a:gridCol w="742529">
                  <a:extLst>
                    <a:ext uri="{9D8B030D-6E8A-4147-A177-3AD203B41FA5}">
                      <a16:colId xmlns:a16="http://schemas.microsoft.com/office/drawing/2014/main" val="351817683"/>
                    </a:ext>
                  </a:extLst>
                </a:gridCol>
              </a:tblGrid>
              <a:tr h="377766">
                <a:tc>
                  <a:txBody>
                    <a:bodyPr/>
                    <a:lstStyle/>
                    <a:p>
                      <a:pPr algn="l" fontAlgn="b"/>
                      <a:r>
                        <a:rPr lang="en-NZ" sz="11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smtClean="0">
                          <a:solidFill>
                            <a:srgbClr val="FFFFFF"/>
                          </a:solidFill>
                          <a:effectLst/>
                          <a:latin typeface="Calibri" panose="020F0502020204030204" pitchFamily="34" charset="0"/>
                        </a:rPr>
                        <a:t>2016-2020 </a:t>
                      </a:r>
                    </a:p>
                    <a:p>
                      <a:pPr algn="r" fontAlgn="b"/>
                      <a:r>
                        <a:rPr lang="en-NZ" sz="1100" b="1" i="0" u="none" strike="noStrike" dirty="0" smtClean="0">
                          <a:solidFill>
                            <a:srgbClr val="FFFFFF"/>
                          </a:solidFill>
                          <a:effectLst/>
                          <a:latin typeface="Calibri" panose="020F0502020204030204" pitchFamily="34" charset="0"/>
                        </a:rPr>
                        <a:t>variance</a:t>
                      </a:r>
                      <a:endParaRPr lang="en-NZ" sz="1100" b="1" i="0" u="none" strike="noStrike" dirty="0">
                        <a:solidFill>
                          <a:srgbClr val="FFFFFF"/>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smtClean="0">
                          <a:solidFill>
                            <a:srgbClr val="FFFFFF"/>
                          </a:solidFill>
                          <a:effectLst/>
                          <a:latin typeface="Calibri" panose="020F0502020204030204" pitchFamily="34" charset="0"/>
                        </a:rPr>
                        <a:t>2019-2020 </a:t>
                      </a:r>
                    </a:p>
                    <a:p>
                      <a:pPr algn="r" fontAlgn="b"/>
                      <a:r>
                        <a:rPr lang="en-NZ" sz="1100" b="1" i="0" u="none" strike="noStrike" dirty="0" smtClean="0">
                          <a:solidFill>
                            <a:srgbClr val="FFFFFF"/>
                          </a:solidFill>
                          <a:effectLst/>
                          <a:latin typeface="Calibri" panose="020F0502020204030204" pitchFamily="34" charset="0"/>
                        </a:rPr>
                        <a:t>variance</a:t>
                      </a:r>
                      <a:endParaRPr lang="en-NZ" sz="11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694064903"/>
                  </a:ext>
                </a:extLst>
              </a:tr>
              <a:tr h="18415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-0.8%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6112881"/>
                  </a:ext>
                </a:extLst>
              </a:tr>
              <a:tr h="184150">
                <a:tc>
                  <a:txBody>
                    <a:bodyPr/>
                    <a:lstStyle/>
                    <a:p>
                      <a:pPr algn="l" fontAlgn="b"/>
                      <a:r>
                        <a:rPr lang="en-NZ" sz="1100" b="0" i="0" u="none" strike="noStrike">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-2.5%</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37979435"/>
                  </a:ext>
                </a:extLst>
              </a:tr>
              <a:tr h="184150">
                <a:tc>
                  <a:txBody>
                    <a:bodyPr/>
                    <a:lstStyle/>
                    <a:p>
                      <a:pPr algn="l" fontAlgn="b"/>
                      <a:r>
                        <a:rPr lang="en-NZ" sz="11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77.2%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58759958"/>
                  </a:ext>
                </a:extLst>
              </a:tr>
              <a:tr h="18415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6542638"/>
                  </a:ext>
                </a:extLst>
              </a:tr>
              <a:tr h="18415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-6.7%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65581975"/>
                  </a:ext>
                </a:extLst>
              </a:tr>
              <a:tr h="18415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70886638"/>
                  </a:ext>
                </a:extLst>
              </a:tr>
              <a:tr h="18415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69597392"/>
                  </a:ext>
                </a:extLst>
              </a:tr>
              <a:tr h="18415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89.9%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07184801"/>
                  </a:ext>
                </a:extLst>
              </a:tr>
              <a:tr h="18415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-11.5%</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68647960"/>
                  </a:ext>
                </a:extLst>
              </a:tr>
              <a:tr h="18415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8242070"/>
                  </a:ext>
                </a:extLst>
              </a:tr>
              <a:tr h="184150">
                <a:tc>
                  <a:txBody>
                    <a:bodyPr/>
                    <a:lstStyle/>
                    <a:p>
                      <a:pPr algn="l" fontAlgn="b"/>
                      <a:r>
                        <a:rPr lang="en-NZ" sz="11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14.2%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80834688"/>
                  </a:ext>
                </a:extLst>
              </a:tr>
              <a:tr h="184150">
                <a:tc>
                  <a:txBody>
                    <a:bodyPr/>
                    <a:lstStyle/>
                    <a:p>
                      <a:pPr algn="l" fontAlgn="b"/>
                      <a:r>
                        <a:rPr lang="en-NZ" sz="11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78396471"/>
                  </a:ext>
                </a:extLst>
              </a:tr>
            </a:tbl>
          </a:graphicData>
        </a:graphic>
      </p:graphicFrame>
      <p:sp>
        <p:nvSpPr>
          <p:cNvPr id="11" name="Content Placeholder 1"/>
          <p:cNvSpPr txBox="1">
            <a:spLocks/>
          </p:cNvSpPr>
          <p:nvPr/>
        </p:nvSpPr>
        <p:spPr bwMode="auto">
          <a:xfrm>
            <a:off x="4953664" y="972124"/>
            <a:ext cx="4190336" cy="315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200" dirty="0" smtClean="0">
                <a:latin typeface="Tahoma" panose="020B0604030504040204" pitchFamily="34" charset="0"/>
                <a:ea typeface="Tahoma" panose="020B0604030504040204" pitchFamily="34" charset="0"/>
                <a:cs typeface="Tahoma" panose="020B0604030504040204" pitchFamily="34" charset="0"/>
              </a:rPr>
              <a:t>2019-2020</a:t>
            </a:r>
          </a:p>
          <a:p>
            <a:pPr marL="285750" indent="-2857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Computing and Information Technology with its relatively large student size and the lowest % GESC of all schools is a low performer</a:t>
            </a:r>
            <a:r>
              <a:rPr lang="en-NZ" sz="1200" dirty="0">
                <a:latin typeface="Tahoma" panose="020B0604030504040204" pitchFamily="34" charset="0"/>
                <a:ea typeface="Tahoma" panose="020B0604030504040204" pitchFamily="34" charset="0"/>
                <a:cs typeface="Tahoma" panose="020B0604030504040204" pitchFamily="34" charset="0"/>
              </a:rPr>
              <a:t> </a:t>
            </a:r>
            <a:r>
              <a:rPr lang="en-NZ" sz="1200" dirty="0" smtClean="0">
                <a:latin typeface="Tahoma" panose="020B0604030504040204" pitchFamily="34" charset="0"/>
                <a:ea typeface="Tahoma" panose="020B0604030504040204" pitchFamily="34" charset="0"/>
                <a:cs typeface="Tahoma" panose="020B0604030504040204" pitchFamily="34" charset="0"/>
              </a:rPr>
              <a:t>despite a 7.7% increase.</a:t>
            </a:r>
          </a:p>
          <a:p>
            <a:pPr marL="285750" indent="-2857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and Services has shown the biggest increase but its relatively small size does not impact significantly on the overall rate. </a:t>
            </a:r>
            <a:endParaRPr lang="en-NZ" sz="1200" dirty="0">
              <a:latin typeface="Tahoma" panose="020B0604030504040204" pitchFamily="34" charset="0"/>
              <a:ea typeface="Tahoma" panose="020B0604030504040204" pitchFamily="34" charset="0"/>
              <a:cs typeface="Tahoma" panose="020B0604030504040204" pitchFamily="34" charset="0"/>
            </a:endParaRPr>
          </a:p>
          <a:p>
            <a:r>
              <a:rPr lang="en-NZ" sz="1200" dirty="0" smtClean="0">
                <a:latin typeface="Tahoma" panose="020B0604030504040204" pitchFamily="34" charset="0"/>
                <a:ea typeface="Tahoma" panose="020B0604030504040204" pitchFamily="34" charset="0"/>
                <a:cs typeface="Tahoma" panose="020B0604030504040204" pitchFamily="34" charset="0"/>
              </a:rPr>
              <a:t>2016-2020</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 GESC for all schools dropped except for Healthcare &amp; Social Practice and Trades &amp; Services but both schools have a relatively insignificant student size compared with Applied Business and Bridgepoint which have the largest impact on the overall Unitec rate but their % GESC have slightly decreased. </a:t>
            </a:r>
          </a:p>
          <a:p>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380434" y="1169543"/>
            <a:ext cx="4573230" cy="2725795"/>
          </a:xfrm>
          <a:prstGeom prst="rect">
            <a:avLst/>
          </a:prstGeom>
        </p:spPr>
      </p:pic>
    </p:spTree>
    <p:extLst>
      <p:ext uri="{BB962C8B-B14F-4D97-AF65-F5344CB8AC3E}">
        <p14:creationId xmlns:p14="http://schemas.microsoft.com/office/powerpoint/2010/main" val="3621228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812" y="3332607"/>
            <a:ext cx="4846319" cy="1001871"/>
          </a:xfrm>
        </p:spPr>
        <p:txBody>
          <a:bodyPr/>
          <a:lstStyle/>
          <a:p>
            <a:r>
              <a:rPr lang="en-NZ" sz="8000" dirty="0" smtClean="0"/>
              <a:t>Māori </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19</a:t>
            </a:fld>
            <a:endParaRPr lang="en-US" altLang="en-US" dirty="0"/>
          </a:p>
        </p:txBody>
      </p:sp>
    </p:spTree>
    <p:extLst>
      <p:ext uri="{BB962C8B-B14F-4D97-AF65-F5344CB8AC3E}">
        <p14:creationId xmlns:p14="http://schemas.microsoft.com/office/powerpoint/2010/main" val="202082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313" y="3328416"/>
            <a:ext cx="3858768" cy="1001871"/>
          </a:xfrm>
        </p:spPr>
        <p:txBody>
          <a:bodyPr/>
          <a:lstStyle/>
          <a:p>
            <a:r>
              <a:rPr lang="en-NZ" sz="8000" dirty="0" smtClean="0"/>
              <a:t>Unitec</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2</a:t>
            </a:fld>
            <a:endParaRPr lang="en-US" altLang="en-US" dirty="0"/>
          </a:p>
        </p:txBody>
      </p:sp>
      <p:sp>
        <p:nvSpPr>
          <p:cNvPr id="3" name="TextBox 2"/>
          <p:cNvSpPr txBox="1"/>
          <p:nvPr/>
        </p:nvSpPr>
        <p:spPr>
          <a:xfrm>
            <a:off x="1727223" y="4671391"/>
            <a:ext cx="6353290" cy="646331"/>
          </a:xfrm>
          <a:prstGeom prst="rect">
            <a:avLst/>
          </a:prstGeom>
          <a:noFill/>
        </p:spPr>
        <p:txBody>
          <a:bodyPr wrap="square" rtlCol="0">
            <a:spAutoFit/>
          </a:bodyPr>
          <a:lstStyle/>
          <a:p>
            <a:r>
              <a:rPr lang="en-NZ" dirty="0" smtClean="0"/>
              <a:t>Report on student performance measures for the reporting year of 2019 based on TEC criteria (see last slide)</a:t>
            </a:r>
            <a:endParaRPr lang="en-NZ" dirty="0"/>
          </a:p>
        </p:txBody>
      </p:sp>
    </p:spTree>
    <p:extLst>
      <p:ext uri="{BB962C8B-B14F-4D97-AF65-F5344CB8AC3E}">
        <p14:creationId xmlns:p14="http://schemas.microsoft.com/office/powerpoint/2010/main" val="2910193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Māori Successful Course Completion Rate</a:t>
            </a:r>
            <a:endParaRPr lang="en-NZ" dirty="0"/>
          </a:p>
        </p:txBody>
      </p:sp>
      <p:sp>
        <p:nvSpPr>
          <p:cNvPr id="14" name="TextBox 13"/>
          <p:cNvSpPr txBox="1"/>
          <p:nvPr/>
        </p:nvSpPr>
        <p:spPr>
          <a:xfrm>
            <a:off x="4572000" y="4176146"/>
            <a:ext cx="3716032" cy="147732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variance between Māori and non-Māori Course Completion Rate has a worrying upward trend over the 5-year period.</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While Unitec was above the ITP sector in 2018, it has the lowest Course Completion Rate compared with its key counterparts in Auckland.</a:t>
            </a:r>
          </a:p>
          <a:p>
            <a:endParaRPr lang="en-NZ" dirty="0"/>
          </a:p>
        </p:txBody>
      </p:sp>
      <p:pic>
        <p:nvPicPr>
          <p:cNvPr id="4" name="Picture 3"/>
          <p:cNvPicPr>
            <a:picLocks noChangeAspect="1"/>
          </p:cNvPicPr>
          <p:nvPr/>
        </p:nvPicPr>
        <p:blipFill>
          <a:blip r:embed="rId2"/>
          <a:stretch>
            <a:fillRect/>
          </a:stretch>
        </p:blipFill>
        <p:spPr>
          <a:xfrm>
            <a:off x="1020308" y="1763366"/>
            <a:ext cx="2324100" cy="107632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69349911"/>
              </p:ext>
            </p:extLst>
          </p:nvPr>
        </p:nvGraphicFramePr>
        <p:xfrm>
          <a:off x="5017759" y="2017366"/>
          <a:ext cx="2819400" cy="1644650"/>
        </p:xfrm>
        <a:graphic>
          <a:graphicData uri="http://schemas.openxmlformats.org/drawingml/2006/table">
            <a:tbl>
              <a:tblPr/>
              <a:tblGrid>
                <a:gridCol w="990600">
                  <a:extLst>
                    <a:ext uri="{9D8B030D-6E8A-4147-A177-3AD203B41FA5}">
                      <a16:colId xmlns:a16="http://schemas.microsoft.com/office/drawing/2014/main" val="3452201479"/>
                    </a:ext>
                  </a:extLst>
                </a:gridCol>
                <a:gridCol w="609600">
                  <a:extLst>
                    <a:ext uri="{9D8B030D-6E8A-4147-A177-3AD203B41FA5}">
                      <a16:colId xmlns:a16="http://schemas.microsoft.com/office/drawing/2014/main" val="674940317"/>
                    </a:ext>
                  </a:extLst>
                </a:gridCol>
                <a:gridCol w="609600">
                  <a:extLst>
                    <a:ext uri="{9D8B030D-6E8A-4147-A177-3AD203B41FA5}">
                      <a16:colId xmlns:a16="http://schemas.microsoft.com/office/drawing/2014/main" val="1556484098"/>
                    </a:ext>
                  </a:extLst>
                </a:gridCol>
                <a:gridCol w="609600">
                  <a:extLst>
                    <a:ext uri="{9D8B030D-6E8A-4147-A177-3AD203B41FA5}">
                      <a16:colId xmlns:a16="http://schemas.microsoft.com/office/drawing/2014/main" val="434307103"/>
                    </a:ext>
                  </a:extLst>
                </a:gridCol>
              </a:tblGrid>
              <a:tr h="400050">
                <a:tc>
                  <a:txBody>
                    <a:bodyPr/>
                    <a:lstStyle/>
                    <a:p>
                      <a:pPr algn="l" rtl="0" fontAlgn="ctr"/>
                      <a:r>
                        <a:rPr lang="en-NZ" sz="1200" b="1" i="0" u="none" strike="noStrike" dirty="0">
                          <a:solidFill>
                            <a:srgbClr val="FFFFFF"/>
                          </a:solidFill>
                          <a:effectLst/>
                          <a:latin typeface="Calibri" panose="020F0502020204030204" pitchFamily="34" charset="0"/>
                        </a:rPr>
                        <a:t>2018 </a:t>
                      </a:r>
                      <a:r>
                        <a:rPr lang="en-NZ" sz="1200" b="1" i="0" u="none" strike="noStrike" dirty="0" smtClean="0">
                          <a:solidFill>
                            <a:srgbClr val="FFFFFF"/>
                          </a:solidFill>
                          <a:effectLst/>
                          <a:latin typeface="Calibri" panose="020F0502020204030204" pitchFamily="34" charset="0"/>
                        </a:rPr>
                        <a:t>SCC </a:t>
                      </a:r>
                      <a:r>
                        <a:rPr lang="en-NZ" sz="1200" b="1" i="0" u="none" strike="noStrike" dirty="0">
                          <a:solidFill>
                            <a:srgbClr val="FFFFFF"/>
                          </a:solidFill>
                          <a:effectLst/>
                          <a:latin typeface="Calibri" panose="020F0502020204030204" pitchFamily="34" charset="0"/>
                        </a:rPr>
                        <a:t>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Non-Māori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376182125"/>
                  </a:ext>
                </a:extLst>
              </a:tr>
              <a:tr h="209550">
                <a:tc>
                  <a:txBody>
                    <a:bodyPr/>
                    <a:lstStyle/>
                    <a:p>
                      <a:pPr algn="l" rtl="0" fontAlgn="ctr"/>
                      <a:r>
                        <a:rPr lang="en-NZ" sz="12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73.3%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10.3%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445641186"/>
                  </a:ext>
                </a:extLst>
              </a:tr>
              <a:tr h="209550">
                <a:tc>
                  <a:txBody>
                    <a:bodyPr/>
                    <a:lstStyle/>
                    <a:p>
                      <a:pPr algn="l" rtl="0" fontAlgn="ctr"/>
                      <a:r>
                        <a:rPr lang="en-NZ" sz="12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73.4%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510370992"/>
                  </a:ext>
                </a:extLst>
              </a:tr>
              <a:tr h="209550">
                <a:tc>
                  <a:txBody>
                    <a:bodyPr/>
                    <a:lstStyle/>
                    <a:p>
                      <a:pPr algn="l" rtl="0" fontAlgn="ctr"/>
                      <a:r>
                        <a:rPr lang="en-NZ" sz="12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99920767"/>
                  </a:ext>
                </a:extLst>
              </a:tr>
              <a:tr h="406400">
                <a:tc>
                  <a:txBody>
                    <a:bodyPr/>
                    <a:lstStyle/>
                    <a:p>
                      <a:pPr algn="l" rtl="0" fontAlgn="ctr"/>
                      <a:r>
                        <a:rPr lang="en-NZ" sz="12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022532523"/>
                  </a:ext>
                </a:extLst>
              </a:tr>
              <a:tr h="209550">
                <a:tc>
                  <a:txBody>
                    <a:bodyPr/>
                    <a:lstStyle/>
                    <a:p>
                      <a:pPr algn="l" rtl="0" fontAlgn="ctr"/>
                      <a:r>
                        <a:rPr lang="en-NZ" sz="12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71.8%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10.7%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725261297"/>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4174036164"/>
              </p:ext>
            </p:extLst>
          </p:nvPr>
        </p:nvGraphicFramePr>
        <p:xfrm>
          <a:off x="712787" y="3022600"/>
          <a:ext cx="37052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50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Maori Successful Course Completion by School and Year Trends</a:t>
            </a:r>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3766891272"/>
              </p:ext>
            </p:extLst>
          </p:nvPr>
        </p:nvGraphicFramePr>
        <p:xfrm>
          <a:off x="396950" y="4205950"/>
          <a:ext cx="8370638" cy="2520950"/>
        </p:xfrm>
        <a:graphic>
          <a:graphicData uri="http://schemas.openxmlformats.org/drawingml/2006/table">
            <a:tbl>
              <a:tblPr/>
              <a:tblGrid>
                <a:gridCol w="2042212">
                  <a:extLst>
                    <a:ext uri="{9D8B030D-6E8A-4147-A177-3AD203B41FA5}">
                      <a16:colId xmlns:a16="http://schemas.microsoft.com/office/drawing/2014/main" val="571691200"/>
                    </a:ext>
                  </a:extLst>
                </a:gridCol>
                <a:gridCol w="508098">
                  <a:extLst>
                    <a:ext uri="{9D8B030D-6E8A-4147-A177-3AD203B41FA5}">
                      <a16:colId xmlns:a16="http://schemas.microsoft.com/office/drawing/2014/main" val="2134190250"/>
                    </a:ext>
                  </a:extLst>
                </a:gridCol>
                <a:gridCol w="560189">
                  <a:extLst>
                    <a:ext uri="{9D8B030D-6E8A-4147-A177-3AD203B41FA5}">
                      <a16:colId xmlns:a16="http://schemas.microsoft.com/office/drawing/2014/main" val="2179490485"/>
                    </a:ext>
                  </a:extLst>
                </a:gridCol>
                <a:gridCol w="634155">
                  <a:extLst>
                    <a:ext uri="{9D8B030D-6E8A-4147-A177-3AD203B41FA5}">
                      <a16:colId xmlns:a16="http://schemas.microsoft.com/office/drawing/2014/main" val="1153214764"/>
                    </a:ext>
                  </a:extLst>
                </a:gridCol>
                <a:gridCol w="688709">
                  <a:extLst>
                    <a:ext uri="{9D8B030D-6E8A-4147-A177-3AD203B41FA5}">
                      <a16:colId xmlns:a16="http://schemas.microsoft.com/office/drawing/2014/main" val="3417937276"/>
                    </a:ext>
                  </a:extLst>
                </a:gridCol>
                <a:gridCol w="718808">
                  <a:extLst>
                    <a:ext uri="{9D8B030D-6E8A-4147-A177-3AD203B41FA5}">
                      <a16:colId xmlns:a16="http://schemas.microsoft.com/office/drawing/2014/main" val="1718917829"/>
                    </a:ext>
                  </a:extLst>
                </a:gridCol>
                <a:gridCol w="793984">
                  <a:extLst>
                    <a:ext uri="{9D8B030D-6E8A-4147-A177-3AD203B41FA5}">
                      <a16:colId xmlns:a16="http://schemas.microsoft.com/office/drawing/2014/main" val="1249187644"/>
                    </a:ext>
                  </a:extLst>
                </a:gridCol>
                <a:gridCol w="808161">
                  <a:extLst>
                    <a:ext uri="{9D8B030D-6E8A-4147-A177-3AD203B41FA5}">
                      <a16:colId xmlns:a16="http://schemas.microsoft.com/office/drawing/2014/main" val="1384395059"/>
                    </a:ext>
                  </a:extLst>
                </a:gridCol>
                <a:gridCol w="808161">
                  <a:extLst>
                    <a:ext uri="{9D8B030D-6E8A-4147-A177-3AD203B41FA5}">
                      <a16:colId xmlns:a16="http://schemas.microsoft.com/office/drawing/2014/main" val="2572200968"/>
                    </a:ext>
                  </a:extLst>
                </a:gridCol>
                <a:gridCol w="808161">
                  <a:extLst>
                    <a:ext uri="{9D8B030D-6E8A-4147-A177-3AD203B41FA5}">
                      <a16:colId xmlns:a16="http://schemas.microsoft.com/office/drawing/2014/main" val="3304145650"/>
                    </a:ext>
                  </a:extLst>
                </a:gridCol>
              </a:tblGrid>
              <a:tr h="303313">
                <a:tc>
                  <a:txBody>
                    <a:bodyPr/>
                    <a:lstStyle/>
                    <a:p>
                      <a:pPr algn="l" fontAlgn="b"/>
                      <a:r>
                        <a:rPr lang="en-NZ" sz="1000" b="1" i="0" u="none" strike="noStrike" dirty="0">
                          <a:solidFill>
                            <a:srgbClr val="FFFFFF"/>
                          </a:solidFill>
                          <a:effectLst/>
                          <a:latin typeface="Calibri" panose="020F0502020204030204" pitchFamily="34" charset="0"/>
                        </a:rPr>
                        <a:t>School </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Student Headcount</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EFTS</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548739871"/>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77.4%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-16.4%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-3.5%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77161280"/>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90.9%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74.0%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31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274925796"/>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60.8%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106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6021175"/>
                  </a:ext>
                </a:extLst>
              </a:tr>
              <a:tr h="184150">
                <a:tc>
                  <a:txBody>
                    <a:bodyPr/>
                    <a:lstStyle/>
                    <a:p>
                      <a:pPr algn="l" fontAlgn="b"/>
                      <a:r>
                        <a:rPr lang="en-NZ" sz="1000" b="0" i="0" u="none" strike="noStrike" dirty="0">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77.0%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81.8%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81.9%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10.1%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9.6%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41.2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14333786"/>
                  </a:ext>
                </a:extLst>
              </a:tr>
              <a:tr h="184150">
                <a:tc>
                  <a:txBody>
                    <a:bodyPr/>
                    <a:lstStyle/>
                    <a:p>
                      <a:pPr algn="l" fontAlgn="b"/>
                      <a:r>
                        <a:rPr lang="en-NZ" sz="1000" b="0" i="0" u="none" strike="noStrike" dirty="0">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84.7%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48.9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7942139"/>
                  </a:ext>
                </a:extLst>
              </a:tr>
              <a:tr h="184150">
                <a:tc>
                  <a:txBody>
                    <a:bodyPr/>
                    <a:lstStyle/>
                    <a:p>
                      <a:pPr algn="l" fontAlgn="b"/>
                      <a:r>
                        <a:rPr lang="en-NZ" sz="1000" b="0" i="0" u="none" strike="noStrike" dirty="0">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75.3%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70.0%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25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17.6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83191056"/>
                  </a:ext>
                </a:extLst>
              </a:tr>
              <a:tr h="184150">
                <a:tc>
                  <a:txBody>
                    <a:bodyPr/>
                    <a:lstStyle/>
                    <a:p>
                      <a:pPr algn="l" fontAlgn="b"/>
                      <a:r>
                        <a:rPr lang="en-NZ" sz="1000" b="0" i="0" u="none" strike="noStrike" dirty="0">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89.7%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-5.6%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50.9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94339062"/>
                  </a:ext>
                </a:extLst>
              </a:tr>
              <a:tr h="184150">
                <a:tc>
                  <a:txBody>
                    <a:bodyPr/>
                    <a:lstStyle/>
                    <a:p>
                      <a:pPr algn="l" fontAlgn="b"/>
                      <a:r>
                        <a:rPr lang="en-NZ" sz="1000" b="0" i="0" u="none" strike="noStrike" dirty="0">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66.8%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5.4%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49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31.7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622871591"/>
                  </a:ext>
                </a:extLst>
              </a:tr>
              <a:tr h="184150">
                <a:tc>
                  <a:txBody>
                    <a:bodyPr/>
                    <a:lstStyle/>
                    <a:p>
                      <a:pPr algn="l" fontAlgn="b"/>
                      <a:r>
                        <a:rPr lang="en-NZ" sz="1000" b="0" i="0" u="none" strike="noStrike" dirty="0">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80.7%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-12.4%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65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46.0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9211869"/>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85.5%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84.4%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83.1%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82.7%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85.5%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2.8%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a:solidFill>
                            <a:srgbClr val="000000"/>
                          </a:solidFill>
                          <a:effectLst/>
                          <a:latin typeface="Calibri" panose="020F0502020204030204" pitchFamily="34" charset="0"/>
                        </a:rPr>
                        <a:t>102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80.3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62523696"/>
                  </a:ext>
                </a:extLst>
              </a:tr>
              <a:tr h="184150">
                <a:tc>
                  <a:txBody>
                    <a:bodyPr/>
                    <a:lstStyle/>
                    <a:p>
                      <a:pPr algn="l" fontAlgn="b"/>
                      <a:r>
                        <a:rPr lang="en-NZ" sz="1000" b="0" i="0" u="none" strike="noStrike">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69.7%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65.8%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76.2%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55.1%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-16.6%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-21.1%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a:solidFill>
                            <a:srgbClr val="000000"/>
                          </a:solidFill>
                          <a:effectLst/>
                          <a:latin typeface="Calibri" panose="020F0502020204030204" pitchFamily="34" charset="0"/>
                        </a:rPr>
                        <a:t>153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95.4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42554024"/>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-2.2%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769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522.0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880979881"/>
                  </a:ext>
                </a:extLst>
              </a:tr>
            </a:tbl>
          </a:graphicData>
        </a:graphic>
      </p:graphicFrame>
      <p:sp>
        <p:nvSpPr>
          <p:cNvPr id="7" name="TextBox 6"/>
          <p:cNvSpPr txBox="1"/>
          <p:nvPr/>
        </p:nvSpPr>
        <p:spPr>
          <a:xfrm>
            <a:off x="323272" y="1158962"/>
            <a:ext cx="4522043" cy="304698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Healthcare &amp; Social Practice is the top performer throughout the years. Building Construction showed a favourable upward trend with the biggest </a:t>
            </a:r>
            <a:r>
              <a:rPr lang="en-NZ" sz="1200" dirty="0">
                <a:latin typeface="Tahoma" panose="020B0604030504040204" pitchFamily="34" charset="0"/>
                <a:ea typeface="Tahoma" panose="020B0604030504040204" pitchFamily="34" charset="0"/>
                <a:cs typeface="Tahoma" panose="020B0604030504040204" pitchFamily="34" charset="0"/>
              </a:rPr>
              <a:t>jump of all the </a:t>
            </a:r>
            <a:r>
              <a:rPr lang="en-NZ" sz="1200" dirty="0" smtClean="0">
                <a:latin typeface="Tahoma" panose="020B0604030504040204" pitchFamily="34" charset="0"/>
                <a:ea typeface="Tahoma" panose="020B0604030504040204" pitchFamily="34" charset="0"/>
                <a:cs typeface="Tahoma" panose="020B0604030504040204" pitchFamily="34" charset="0"/>
              </a:rPr>
              <a:t>schools from </a:t>
            </a:r>
            <a:r>
              <a:rPr lang="en-NZ" sz="1200" dirty="0">
                <a:latin typeface="Tahoma" panose="020B0604030504040204" pitchFamily="34" charset="0"/>
                <a:ea typeface="Tahoma" panose="020B0604030504040204" pitchFamily="34" charset="0"/>
                <a:cs typeface="Tahoma" panose="020B0604030504040204" pitchFamily="34" charset="0"/>
              </a:rPr>
              <a:t>2018.</a:t>
            </a: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&amp; Services experienced the biggest drop in 2018 -2019. As it has the largest student size of all schools, it has consistently exerted a downward pull on the overall Māori Course Completion Rate.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Both Architecture and Applied Business saw a continuous drop over the 5-year period but did not impact significantly on the overall rate given their relatively smaller student size especially in 2019.</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Bridgepoint started low in 2015 and since then has continuously edged up, but given its lower than average Course Completion Rates and its relatively large student size, it remained a negative impact on the overall Maori performance.</a:t>
            </a:r>
            <a:endParaRPr lang="en-NZ" dirty="0"/>
          </a:p>
        </p:txBody>
      </p:sp>
      <p:pic>
        <p:nvPicPr>
          <p:cNvPr id="4" name="Picture 3"/>
          <p:cNvPicPr>
            <a:picLocks noChangeAspect="1"/>
          </p:cNvPicPr>
          <p:nvPr/>
        </p:nvPicPr>
        <p:blipFill>
          <a:blip r:embed="rId2"/>
          <a:stretch>
            <a:fillRect/>
          </a:stretch>
        </p:blipFill>
        <p:spPr>
          <a:xfrm>
            <a:off x="4794743" y="1158962"/>
            <a:ext cx="4170191" cy="2778194"/>
          </a:xfrm>
          <a:prstGeom prst="rect">
            <a:avLst/>
          </a:prstGeom>
        </p:spPr>
      </p:pic>
      <p:sp>
        <p:nvSpPr>
          <p:cNvPr id="5" name="TextBox 4"/>
          <p:cNvSpPr txBox="1"/>
          <p:nvPr/>
        </p:nvSpPr>
        <p:spPr>
          <a:xfrm>
            <a:off x="3806457" y="4019112"/>
            <a:ext cx="5158478" cy="215444"/>
          </a:xfrm>
          <a:prstGeom prst="rect">
            <a:avLst/>
          </a:prstGeom>
          <a:noFill/>
        </p:spPr>
        <p:txBody>
          <a:bodyPr wrap="square" rtlCol="0">
            <a:spAutoFit/>
          </a:bodyPr>
          <a:lstStyle/>
          <a:p>
            <a:r>
              <a:rPr lang="en-NZ" sz="800" dirty="0" smtClean="0"/>
              <a:t>*Student Headcount (Distinct) for the 2019 Reporting Year for SCC; EFTS are total regardless of measures</a:t>
            </a:r>
            <a:endParaRPr lang="en-NZ" sz="800" dirty="0"/>
          </a:p>
        </p:txBody>
      </p:sp>
    </p:spTree>
    <p:extLst>
      <p:ext uri="{BB962C8B-B14F-4D97-AF65-F5344CB8AC3E}">
        <p14:creationId xmlns:p14="http://schemas.microsoft.com/office/powerpoint/2010/main" val="63412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544409"/>
            <a:ext cx="7199412" cy="508928"/>
          </a:xfrm>
        </p:spPr>
        <p:txBody>
          <a:bodyPr/>
          <a:lstStyle/>
          <a:p>
            <a:r>
              <a:rPr lang="en-NZ" dirty="0" smtClean="0"/>
              <a:t>Māori Qualification Completion Rate</a:t>
            </a:r>
            <a:endParaRPr lang="en-NZ" dirty="0"/>
          </a:p>
        </p:txBody>
      </p:sp>
      <p:sp>
        <p:nvSpPr>
          <p:cNvPr id="8" name="TextBox 7"/>
          <p:cNvSpPr txBox="1"/>
          <p:nvPr/>
        </p:nvSpPr>
        <p:spPr>
          <a:xfrm>
            <a:off x="4426847" y="1436048"/>
            <a:ext cx="3716032" cy="1661993"/>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Unitec had the lowest Qualification Completion Rate compared with its key counterparts in Auckland and the ITP sector.</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gap between the Māori and non-Māori Qualification Completion Rates stood at 13% in 2019, the greatest of all years in the 5-year period.</a:t>
            </a:r>
          </a:p>
          <a:p>
            <a:endParaRPr lang="en-NZ" dirty="0"/>
          </a:p>
        </p:txBody>
      </p:sp>
      <p:pic>
        <p:nvPicPr>
          <p:cNvPr id="5" name="Picture 4"/>
          <p:cNvPicPr>
            <a:picLocks noChangeAspect="1"/>
          </p:cNvPicPr>
          <p:nvPr/>
        </p:nvPicPr>
        <p:blipFill>
          <a:blip r:embed="rId2"/>
          <a:stretch>
            <a:fillRect/>
          </a:stretch>
        </p:blipFill>
        <p:spPr>
          <a:xfrm>
            <a:off x="1339090" y="1623765"/>
            <a:ext cx="1933575" cy="962025"/>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236320010"/>
              </p:ext>
            </p:extLst>
          </p:nvPr>
        </p:nvGraphicFramePr>
        <p:xfrm>
          <a:off x="721622" y="2877756"/>
          <a:ext cx="37052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6353748"/>
              </p:ext>
            </p:extLst>
          </p:nvPr>
        </p:nvGraphicFramePr>
        <p:xfrm>
          <a:off x="4713879" y="3406462"/>
          <a:ext cx="3429000" cy="1949450"/>
        </p:xfrm>
        <a:graphic>
          <a:graphicData uri="http://schemas.openxmlformats.org/drawingml/2006/table">
            <a:tbl>
              <a:tblPr/>
              <a:tblGrid>
                <a:gridCol w="990600">
                  <a:extLst>
                    <a:ext uri="{9D8B030D-6E8A-4147-A177-3AD203B41FA5}">
                      <a16:colId xmlns:a16="http://schemas.microsoft.com/office/drawing/2014/main" val="3315996431"/>
                    </a:ext>
                  </a:extLst>
                </a:gridCol>
                <a:gridCol w="800100">
                  <a:extLst>
                    <a:ext uri="{9D8B030D-6E8A-4147-A177-3AD203B41FA5}">
                      <a16:colId xmlns:a16="http://schemas.microsoft.com/office/drawing/2014/main" val="118636629"/>
                    </a:ext>
                  </a:extLst>
                </a:gridCol>
                <a:gridCol w="774700">
                  <a:extLst>
                    <a:ext uri="{9D8B030D-6E8A-4147-A177-3AD203B41FA5}">
                      <a16:colId xmlns:a16="http://schemas.microsoft.com/office/drawing/2014/main" val="1156815182"/>
                    </a:ext>
                  </a:extLst>
                </a:gridCol>
                <a:gridCol w="863600">
                  <a:extLst>
                    <a:ext uri="{9D8B030D-6E8A-4147-A177-3AD203B41FA5}">
                      <a16:colId xmlns:a16="http://schemas.microsoft.com/office/drawing/2014/main" val="501539356"/>
                    </a:ext>
                  </a:extLst>
                </a:gridCol>
              </a:tblGrid>
              <a:tr h="476250">
                <a:tc>
                  <a:txBody>
                    <a:bodyPr/>
                    <a:lstStyle/>
                    <a:p>
                      <a:pPr algn="l" rtl="0" fontAlgn="ctr"/>
                      <a:r>
                        <a:rPr lang="en-NZ" sz="1400" b="1" i="0" u="none" strike="noStrike">
                          <a:solidFill>
                            <a:srgbClr val="FFFFFF"/>
                          </a:solidFill>
                          <a:effectLst/>
                          <a:latin typeface="Calibri" panose="020F0502020204030204" pitchFamily="34" charset="0"/>
                        </a:rPr>
                        <a:t>2018 QC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Non-Māori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22259715"/>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47.1%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4560645"/>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49.0%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094535026"/>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11.4%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659472648"/>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71.0%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48702309"/>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49.3%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53.1%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590183893"/>
                  </a:ext>
                </a:extLst>
              </a:tr>
            </a:tbl>
          </a:graphicData>
        </a:graphic>
      </p:graphicFrame>
    </p:spTree>
    <p:extLst>
      <p:ext uri="{BB962C8B-B14F-4D97-AF65-F5344CB8AC3E}">
        <p14:creationId xmlns:p14="http://schemas.microsoft.com/office/powerpoint/2010/main" val="3992762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8036" y="274242"/>
            <a:ext cx="7199412" cy="508928"/>
          </a:xfrm>
        </p:spPr>
        <p:txBody>
          <a:bodyPr/>
          <a:lstStyle/>
          <a:p>
            <a:r>
              <a:rPr lang="en-NZ" dirty="0" smtClean="0"/>
              <a:t>Maori Qualification Completion Rate by school and Year Trends</a:t>
            </a:r>
            <a:endParaRPr lang="en-NZ" dirty="0"/>
          </a:p>
        </p:txBody>
      </p:sp>
      <p:sp>
        <p:nvSpPr>
          <p:cNvPr id="14" name="TextBox 13"/>
          <p:cNvSpPr txBox="1"/>
          <p:nvPr/>
        </p:nvSpPr>
        <p:spPr>
          <a:xfrm>
            <a:off x="488892" y="1224640"/>
            <a:ext cx="4378850" cy="2400657"/>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Creative Industries led other schools with the highest Qualification Completion rate and increase over both the 2-year and 5-year periods.</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overall Māori rate has however been negatively impacted by schools with a lower than average qualification rate and large student size such as Trades &amp; Services and Bridgepoint. Bridgepoint in particular saw a drop of over 20% in both the 2-year and 5-year periods.</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Building Construction showed a favourable increase over the 5 years but still its Qualification Completion Rate remained below average.</a:t>
            </a:r>
          </a:p>
          <a:p>
            <a:endParaRPr lang="en-NZ" dirty="0"/>
          </a:p>
        </p:txBody>
      </p:sp>
      <p:graphicFrame>
        <p:nvGraphicFramePr>
          <p:cNvPr id="10" name="Table 9"/>
          <p:cNvGraphicFramePr>
            <a:graphicFrameLocks noGrp="1"/>
          </p:cNvGraphicFramePr>
          <p:nvPr>
            <p:extLst>
              <p:ext uri="{D42A27DB-BD31-4B8C-83A1-F6EECF244321}">
                <p14:modId xmlns:p14="http://schemas.microsoft.com/office/powerpoint/2010/main" val="1382058805"/>
              </p:ext>
            </p:extLst>
          </p:nvPr>
        </p:nvGraphicFramePr>
        <p:xfrm>
          <a:off x="488892" y="3697483"/>
          <a:ext cx="7911936" cy="3040380"/>
        </p:xfrm>
        <a:graphic>
          <a:graphicData uri="http://schemas.openxmlformats.org/drawingml/2006/table">
            <a:tbl>
              <a:tblPr/>
              <a:tblGrid>
                <a:gridCol w="1702421">
                  <a:extLst>
                    <a:ext uri="{9D8B030D-6E8A-4147-A177-3AD203B41FA5}">
                      <a16:colId xmlns:a16="http://schemas.microsoft.com/office/drawing/2014/main" val="2752643193"/>
                    </a:ext>
                  </a:extLst>
                </a:gridCol>
                <a:gridCol w="905759">
                  <a:extLst>
                    <a:ext uri="{9D8B030D-6E8A-4147-A177-3AD203B41FA5}">
                      <a16:colId xmlns:a16="http://schemas.microsoft.com/office/drawing/2014/main" val="2577170692"/>
                    </a:ext>
                  </a:extLst>
                </a:gridCol>
                <a:gridCol w="723014">
                  <a:extLst>
                    <a:ext uri="{9D8B030D-6E8A-4147-A177-3AD203B41FA5}">
                      <a16:colId xmlns:a16="http://schemas.microsoft.com/office/drawing/2014/main" val="291205746"/>
                    </a:ext>
                  </a:extLst>
                </a:gridCol>
                <a:gridCol w="510363">
                  <a:extLst>
                    <a:ext uri="{9D8B030D-6E8A-4147-A177-3AD203B41FA5}">
                      <a16:colId xmlns:a16="http://schemas.microsoft.com/office/drawing/2014/main" val="1305513930"/>
                    </a:ext>
                  </a:extLst>
                </a:gridCol>
                <a:gridCol w="416080">
                  <a:extLst>
                    <a:ext uri="{9D8B030D-6E8A-4147-A177-3AD203B41FA5}">
                      <a16:colId xmlns:a16="http://schemas.microsoft.com/office/drawing/2014/main" val="1484894114"/>
                    </a:ext>
                  </a:extLst>
                </a:gridCol>
                <a:gridCol w="646147">
                  <a:extLst>
                    <a:ext uri="{9D8B030D-6E8A-4147-A177-3AD203B41FA5}">
                      <a16:colId xmlns:a16="http://schemas.microsoft.com/office/drawing/2014/main" val="1403615075"/>
                    </a:ext>
                  </a:extLst>
                </a:gridCol>
                <a:gridCol w="574804">
                  <a:extLst>
                    <a:ext uri="{9D8B030D-6E8A-4147-A177-3AD203B41FA5}">
                      <a16:colId xmlns:a16="http://schemas.microsoft.com/office/drawing/2014/main" val="393416101"/>
                    </a:ext>
                  </a:extLst>
                </a:gridCol>
                <a:gridCol w="811116">
                  <a:extLst>
                    <a:ext uri="{9D8B030D-6E8A-4147-A177-3AD203B41FA5}">
                      <a16:colId xmlns:a16="http://schemas.microsoft.com/office/drawing/2014/main" val="268989070"/>
                    </a:ext>
                  </a:extLst>
                </a:gridCol>
                <a:gridCol w="811116">
                  <a:extLst>
                    <a:ext uri="{9D8B030D-6E8A-4147-A177-3AD203B41FA5}">
                      <a16:colId xmlns:a16="http://schemas.microsoft.com/office/drawing/2014/main" val="3986725999"/>
                    </a:ext>
                  </a:extLst>
                </a:gridCol>
                <a:gridCol w="811116">
                  <a:extLst>
                    <a:ext uri="{9D8B030D-6E8A-4147-A177-3AD203B41FA5}">
                      <a16:colId xmlns:a16="http://schemas.microsoft.com/office/drawing/2014/main" val="3038480806"/>
                    </a:ext>
                  </a:extLst>
                </a:gridCol>
              </a:tblGrid>
              <a:tr h="368300">
                <a:tc>
                  <a:txBody>
                    <a:bodyPr/>
                    <a:lstStyle/>
                    <a:p>
                      <a:pPr algn="l" fontAlgn="b"/>
                      <a:r>
                        <a:rPr lang="en-NZ" sz="1000" b="1" i="0" u="none" strike="noStrike" dirty="0">
                          <a:solidFill>
                            <a:srgbClr val="FFFFFF"/>
                          </a:solidFill>
                          <a:effectLst/>
                          <a:latin typeface="Calibri" panose="020F0502020204030204" pitchFamily="34" charset="0"/>
                        </a:rPr>
                        <a:t>School </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Student Headcount</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EFTS</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003092962"/>
                  </a:ext>
                </a:extLst>
              </a:tr>
              <a:tr h="18415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-12.3%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33218606"/>
                  </a:ext>
                </a:extLst>
              </a:tr>
              <a:tr h="184150">
                <a:tc>
                  <a:txBody>
                    <a:bodyPr/>
                    <a:lstStyle/>
                    <a:p>
                      <a:pPr algn="l" fontAlgn="b"/>
                      <a:r>
                        <a:rPr lang="en-NZ" sz="1100" b="0" i="0" u="none" strike="noStrike">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50503917"/>
                  </a:ext>
                </a:extLst>
              </a:tr>
              <a:tr h="184150">
                <a:tc>
                  <a:txBody>
                    <a:bodyPr/>
                    <a:lstStyle/>
                    <a:p>
                      <a:pPr algn="l" fontAlgn="b"/>
                      <a:r>
                        <a:rPr lang="en-NZ" sz="11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-21.0%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8361460"/>
                  </a:ext>
                </a:extLst>
              </a:tr>
              <a:tr h="184150">
                <a:tc>
                  <a:txBody>
                    <a:bodyPr/>
                    <a:lstStyle/>
                    <a:p>
                      <a:pPr algn="l" fontAlgn="b"/>
                      <a:r>
                        <a:rPr lang="en-NZ" sz="11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41.2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34402676"/>
                  </a:ext>
                </a:extLst>
              </a:tr>
              <a:tr h="18415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56525748"/>
                  </a:ext>
                </a:extLst>
              </a:tr>
              <a:tr h="18415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62427371"/>
                  </a:ext>
                </a:extLst>
              </a:tr>
              <a:tr h="18415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18.0%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91001206"/>
                  </a:ext>
                </a:extLst>
              </a:tr>
              <a:tr h="18415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08854840"/>
                  </a:ext>
                </a:extLst>
              </a:tr>
              <a:tr h="184150">
                <a:tc>
                  <a:txBody>
                    <a:bodyPr/>
                    <a:lstStyle/>
                    <a:p>
                      <a:pPr algn="l" fontAlgn="b"/>
                      <a:r>
                        <a:rPr lang="en-NZ" sz="11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46.0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87567988"/>
                  </a:ext>
                </a:extLst>
              </a:tr>
              <a:tr h="18415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299453811"/>
                  </a:ext>
                </a:extLst>
              </a:tr>
              <a:tr h="167381">
                <a:tc>
                  <a:txBody>
                    <a:bodyPr/>
                    <a:lstStyle/>
                    <a:p>
                      <a:pPr algn="l" fontAlgn="b"/>
                      <a:r>
                        <a:rPr lang="en-NZ" sz="1100" b="0" i="0" u="none" strike="noStrike">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34.0%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95.4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8187075"/>
                  </a:ext>
                </a:extLst>
              </a:tr>
              <a:tr h="184150">
                <a:tc>
                  <a:txBody>
                    <a:bodyPr/>
                    <a:lstStyle/>
                    <a:p>
                      <a:pPr algn="l" fontAlgn="b"/>
                      <a:r>
                        <a:rPr lang="en-NZ" sz="11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47.2%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778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522.0</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390436723"/>
                  </a:ext>
                </a:extLst>
              </a:tr>
            </a:tbl>
          </a:graphicData>
        </a:graphic>
      </p:graphicFrame>
      <p:sp>
        <p:nvSpPr>
          <p:cNvPr id="6" name="TextBox 5"/>
          <p:cNvSpPr txBox="1"/>
          <p:nvPr/>
        </p:nvSpPr>
        <p:spPr>
          <a:xfrm>
            <a:off x="326081" y="3487479"/>
            <a:ext cx="5234747" cy="221596"/>
          </a:xfrm>
          <a:prstGeom prst="rect">
            <a:avLst/>
          </a:prstGeom>
          <a:noFill/>
        </p:spPr>
        <p:txBody>
          <a:bodyPr wrap="square" rtlCol="0">
            <a:spAutoFit/>
          </a:bodyPr>
          <a:lstStyle/>
          <a:p>
            <a:r>
              <a:rPr lang="en-NZ" sz="800" dirty="0" smtClean="0"/>
              <a:t>*Student Headcount (Distinct) for the 2019 Reporting Year for QC; EFTS are total regardless of measures</a:t>
            </a:r>
            <a:endParaRPr lang="en-NZ" sz="800" dirty="0"/>
          </a:p>
        </p:txBody>
      </p:sp>
      <p:pic>
        <p:nvPicPr>
          <p:cNvPr id="2" name="Picture 1"/>
          <p:cNvPicPr>
            <a:picLocks noChangeAspect="1"/>
          </p:cNvPicPr>
          <p:nvPr/>
        </p:nvPicPr>
        <p:blipFill>
          <a:blip r:embed="rId2"/>
          <a:stretch>
            <a:fillRect/>
          </a:stretch>
        </p:blipFill>
        <p:spPr>
          <a:xfrm>
            <a:off x="4867742" y="826639"/>
            <a:ext cx="3852925" cy="2736758"/>
          </a:xfrm>
          <a:prstGeom prst="rect">
            <a:avLst/>
          </a:prstGeom>
        </p:spPr>
      </p:pic>
    </p:spTree>
    <p:extLst>
      <p:ext uri="{BB962C8B-B14F-4D97-AF65-F5344CB8AC3E}">
        <p14:creationId xmlns:p14="http://schemas.microsoft.com/office/powerpoint/2010/main" val="375734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047" y="606867"/>
            <a:ext cx="7199412" cy="508928"/>
          </a:xfrm>
        </p:spPr>
        <p:txBody>
          <a:bodyPr/>
          <a:lstStyle/>
          <a:p>
            <a:r>
              <a:rPr lang="en-NZ" dirty="0" smtClean="0"/>
              <a:t>Māori First Year Retention Rate </a:t>
            </a:r>
            <a:endParaRPr lang="en-NZ" dirty="0"/>
          </a:p>
        </p:txBody>
      </p:sp>
      <p:sp>
        <p:nvSpPr>
          <p:cNvPr id="14" name="TextBox 13"/>
          <p:cNvSpPr txBox="1"/>
          <p:nvPr/>
        </p:nvSpPr>
        <p:spPr>
          <a:xfrm>
            <a:off x="4436125" y="1607045"/>
            <a:ext cx="3716032" cy="147732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Maori First Year Retention Rate slightly improved to narrow the gap between Māori and non-Māori performance.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Unitec was still well below its key counterparts in Auckland in 2018, although it stayed above the ITP sector benchmark. </a:t>
            </a:r>
          </a:p>
          <a:p>
            <a:endParaRPr lang="en-NZ" dirty="0"/>
          </a:p>
        </p:txBody>
      </p:sp>
      <p:pic>
        <p:nvPicPr>
          <p:cNvPr id="13" name="Picture 12"/>
          <p:cNvPicPr>
            <a:picLocks noChangeAspect="1"/>
          </p:cNvPicPr>
          <p:nvPr/>
        </p:nvPicPr>
        <p:blipFill>
          <a:blip r:embed="rId2"/>
          <a:stretch>
            <a:fillRect/>
          </a:stretch>
        </p:blipFill>
        <p:spPr>
          <a:xfrm>
            <a:off x="1658320" y="1639721"/>
            <a:ext cx="1628775" cy="942975"/>
          </a:xfrm>
          <a:prstGeom prst="rect">
            <a:avLst/>
          </a:prstGeom>
        </p:spPr>
      </p:pic>
      <p:graphicFrame>
        <p:nvGraphicFramePr>
          <p:cNvPr id="15" name="Chart 14"/>
          <p:cNvGraphicFramePr>
            <a:graphicFrameLocks/>
          </p:cNvGraphicFramePr>
          <p:nvPr>
            <p:extLst>
              <p:ext uri="{D42A27DB-BD31-4B8C-83A1-F6EECF244321}">
                <p14:modId xmlns:p14="http://schemas.microsoft.com/office/powerpoint/2010/main" val="2691797329"/>
              </p:ext>
            </p:extLst>
          </p:nvPr>
        </p:nvGraphicFramePr>
        <p:xfrm>
          <a:off x="620094" y="2981147"/>
          <a:ext cx="37052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44709643"/>
              </p:ext>
            </p:extLst>
          </p:nvPr>
        </p:nvGraphicFramePr>
        <p:xfrm>
          <a:off x="4572000" y="3378022"/>
          <a:ext cx="3429000" cy="1949450"/>
        </p:xfrm>
        <a:graphic>
          <a:graphicData uri="http://schemas.openxmlformats.org/drawingml/2006/table">
            <a:tbl>
              <a:tblPr/>
              <a:tblGrid>
                <a:gridCol w="990600">
                  <a:extLst>
                    <a:ext uri="{9D8B030D-6E8A-4147-A177-3AD203B41FA5}">
                      <a16:colId xmlns:a16="http://schemas.microsoft.com/office/drawing/2014/main" val="100936082"/>
                    </a:ext>
                  </a:extLst>
                </a:gridCol>
                <a:gridCol w="800100">
                  <a:extLst>
                    <a:ext uri="{9D8B030D-6E8A-4147-A177-3AD203B41FA5}">
                      <a16:colId xmlns:a16="http://schemas.microsoft.com/office/drawing/2014/main" val="903342321"/>
                    </a:ext>
                  </a:extLst>
                </a:gridCol>
                <a:gridCol w="774700">
                  <a:extLst>
                    <a:ext uri="{9D8B030D-6E8A-4147-A177-3AD203B41FA5}">
                      <a16:colId xmlns:a16="http://schemas.microsoft.com/office/drawing/2014/main" val="1387262625"/>
                    </a:ext>
                  </a:extLst>
                </a:gridCol>
                <a:gridCol w="863600">
                  <a:extLst>
                    <a:ext uri="{9D8B030D-6E8A-4147-A177-3AD203B41FA5}">
                      <a16:colId xmlns:a16="http://schemas.microsoft.com/office/drawing/2014/main" val="3330392490"/>
                    </a:ext>
                  </a:extLst>
                </a:gridCol>
              </a:tblGrid>
              <a:tr h="476250">
                <a:tc>
                  <a:txBody>
                    <a:bodyPr/>
                    <a:lstStyle/>
                    <a:p>
                      <a:pPr algn="l" rtl="0" fontAlgn="ctr"/>
                      <a:r>
                        <a:rPr lang="en-NZ" sz="1400" b="1" i="0" u="none" strike="noStrike">
                          <a:solidFill>
                            <a:srgbClr val="FFFFFF"/>
                          </a:solidFill>
                          <a:effectLst/>
                          <a:latin typeface="Calibri" panose="020F0502020204030204" pitchFamily="34" charset="0"/>
                        </a:rPr>
                        <a:t>2018 FYR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Non-Māori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821189811"/>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10.2%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716258636"/>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67.1%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68.6%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644895011"/>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60117047"/>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78.0%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83.8%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62622952"/>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63.9%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7.7%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786400933"/>
                  </a:ext>
                </a:extLst>
              </a:tr>
            </a:tbl>
          </a:graphicData>
        </a:graphic>
      </p:graphicFrame>
    </p:spTree>
    <p:extLst>
      <p:ext uri="{BB962C8B-B14F-4D97-AF65-F5344CB8AC3E}">
        <p14:creationId xmlns:p14="http://schemas.microsoft.com/office/powerpoint/2010/main" val="1842942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Māori First Year Retention Rate by school and Year Trends</a:t>
            </a:r>
            <a:endParaRPr lang="en-NZ" dirty="0"/>
          </a:p>
        </p:txBody>
      </p:sp>
      <p:graphicFrame>
        <p:nvGraphicFramePr>
          <p:cNvPr id="9" name="Table 8"/>
          <p:cNvGraphicFramePr>
            <a:graphicFrameLocks noGrp="1"/>
          </p:cNvGraphicFramePr>
          <p:nvPr>
            <p:extLst>
              <p:ext uri="{D42A27DB-BD31-4B8C-83A1-F6EECF244321}">
                <p14:modId xmlns:p14="http://schemas.microsoft.com/office/powerpoint/2010/main" val="4139466206"/>
              </p:ext>
            </p:extLst>
          </p:nvPr>
        </p:nvGraphicFramePr>
        <p:xfrm>
          <a:off x="564443" y="3787274"/>
          <a:ext cx="7943861" cy="2959100"/>
        </p:xfrm>
        <a:graphic>
          <a:graphicData uri="http://schemas.openxmlformats.org/drawingml/2006/table">
            <a:tbl>
              <a:tblPr/>
              <a:tblGrid>
                <a:gridCol w="1534456">
                  <a:extLst>
                    <a:ext uri="{9D8B030D-6E8A-4147-A177-3AD203B41FA5}">
                      <a16:colId xmlns:a16="http://schemas.microsoft.com/office/drawing/2014/main" val="1360250602"/>
                    </a:ext>
                  </a:extLst>
                </a:gridCol>
                <a:gridCol w="651804">
                  <a:extLst>
                    <a:ext uri="{9D8B030D-6E8A-4147-A177-3AD203B41FA5}">
                      <a16:colId xmlns:a16="http://schemas.microsoft.com/office/drawing/2014/main" val="915432374"/>
                    </a:ext>
                  </a:extLst>
                </a:gridCol>
                <a:gridCol w="651804">
                  <a:extLst>
                    <a:ext uri="{9D8B030D-6E8A-4147-A177-3AD203B41FA5}">
                      <a16:colId xmlns:a16="http://schemas.microsoft.com/office/drawing/2014/main" val="44058649"/>
                    </a:ext>
                  </a:extLst>
                </a:gridCol>
                <a:gridCol w="651804">
                  <a:extLst>
                    <a:ext uri="{9D8B030D-6E8A-4147-A177-3AD203B41FA5}">
                      <a16:colId xmlns:a16="http://schemas.microsoft.com/office/drawing/2014/main" val="4275544525"/>
                    </a:ext>
                  </a:extLst>
                </a:gridCol>
                <a:gridCol w="651804">
                  <a:extLst>
                    <a:ext uri="{9D8B030D-6E8A-4147-A177-3AD203B41FA5}">
                      <a16:colId xmlns:a16="http://schemas.microsoft.com/office/drawing/2014/main" val="2657704276"/>
                    </a:ext>
                  </a:extLst>
                </a:gridCol>
                <a:gridCol w="651804">
                  <a:extLst>
                    <a:ext uri="{9D8B030D-6E8A-4147-A177-3AD203B41FA5}">
                      <a16:colId xmlns:a16="http://schemas.microsoft.com/office/drawing/2014/main" val="2361306736"/>
                    </a:ext>
                  </a:extLst>
                </a:gridCol>
                <a:gridCol w="665383">
                  <a:extLst>
                    <a:ext uri="{9D8B030D-6E8A-4147-A177-3AD203B41FA5}">
                      <a16:colId xmlns:a16="http://schemas.microsoft.com/office/drawing/2014/main" val="628692940"/>
                    </a:ext>
                  </a:extLst>
                </a:gridCol>
                <a:gridCol w="828334">
                  <a:extLst>
                    <a:ext uri="{9D8B030D-6E8A-4147-A177-3AD203B41FA5}">
                      <a16:colId xmlns:a16="http://schemas.microsoft.com/office/drawing/2014/main" val="934379403"/>
                    </a:ext>
                  </a:extLst>
                </a:gridCol>
                <a:gridCol w="828334">
                  <a:extLst>
                    <a:ext uri="{9D8B030D-6E8A-4147-A177-3AD203B41FA5}">
                      <a16:colId xmlns:a16="http://schemas.microsoft.com/office/drawing/2014/main" val="3008929617"/>
                    </a:ext>
                  </a:extLst>
                </a:gridCol>
                <a:gridCol w="828334">
                  <a:extLst>
                    <a:ext uri="{9D8B030D-6E8A-4147-A177-3AD203B41FA5}">
                      <a16:colId xmlns:a16="http://schemas.microsoft.com/office/drawing/2014/main" val="3816590878"/>
                    </a:ext>
                  </a:extLst>
                </a:gridCol>
              </a:tblGrid>
              <a:tr h="368300">
                <a:tc>
                  <a:txBody>
                    <a:bodyPr/>
                    <a:lstStyle/>
                    <a:p>
                      <a:pPr algn="l" fontAlgn="b"/>
                      <a:r>
                        <a:rPr lang="en-NZ" sz="1000" b="1" i="0" u="none" strike="noStrike" dirty="0">
                          <a:solidFill>
                            <a:srgbClr val="FFFFFF"/>
                          </a:solidFill>
                          <a:effectLst/>
                          <a:latin typeface="Calibri" panose="020F0502020204030204" pitchFamily="34" charset="0"/>
                        </a:rPr>
                        <a:t>School </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Student Headcount</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smtClean="0">
                          <a:solidFill>
                            <a:srgbClr val="FFFFFF"/>
                          </a:solidFill>
                          <a:effectLst/>
                          <a:latin typeface="Calibri" panose="020F0502020204030204" pitchFamily="34" charset="0"/>
                        </a:rPr>
                        <a:t>EFTS</a:t>
                      </a:r>
                      <a:endParaRPr lang="en-NZ" sz="1000" b="1" i="0" u="none" strike="noStrike" dirty="0">
                        <a:solidFill>
                          <a:srgbClr val="FFFFFF"/>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907277336"/>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65018635"/>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27.1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594716545"/>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endParaRPr lang="en-NZ" sz="1100" b="0" i="0" u="none" strike="noStrike">
                        <a:solidFill>
                          <a:srgbClr val="000000"/>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05694657"/>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41.2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47284743"/>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57.4%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17124100"/>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55.6%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62256987"/>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68.0%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50.9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211405145"/>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-22.7%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31.7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96358813"/>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46.0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61151792"/>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63.9%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9.9%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5.8%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80.3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31720514"/>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95.4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43836878"/>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64.7%</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-2.1%</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0.3%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198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521.9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613530379"/>
                  </a:ext>
                </a:extLst>
              </a:tr>
            </a:tbl>
          </a:graphicData>
        </a:graphic>
      </p:graphicFrame>
      <p:sp>
        <p:nvSpPr>
          <p:cNvPr id="6" name="TextBox 5"/>
          <p:cNvSpPr txBox="1"/>
          <p:nvPr/>
        </p:nvSpPr>
        <p:spPr>
          <a:xfrm>
            <a:off x="151535" y="1046042"/>
            <a:ext cx="4315430" cy="3077766"/>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Computing &amp; Information Technology secured the greatest increase in both the 2-year and 5-year periods to 100%.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largest drop over the 5-year period is Trades &amp; Services, impacting on the overall Maori results, although the school improved by 7.1% in 2019 from 2018.</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Healthcare &amp; Social Practice kept up its momentum throughout to become a high performer in 2019 with the second largest student size.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Of concern are Environmental and Animal Sciences and Engineering &amp; Applied Technology showing a noticeably large downturn of 25% and 22.7% respectively.</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r>
              <a:rPr lang="en-NZ" sz="1000" dirty="0">
                <a:latin typeface="Tahoma" panose="020B0604030504040204" pitchFamily="34" charset="0"/>
                <a:ea typeface="Tahoma" panose="020B0604030504040204" pitchFamily="34" charset="0"/>
                <a:cs typeface="Tahoma" panose="020B0604030504040204" pitchFamily="34" charset="0"/>
              </a:rPr>
              <a:t>*Bridgepoint is not included in the graph due to its huge fluctuations in 2015-2019 to avoid skewing the visual effect.</a:t>
            </a:r>
          </a:p>
          <a:p>
            <a:pPr marL="171450" indent="-171450">
              <a:buFont typeface="Arial" panose="020B0604020202020204" pitchFamily="34" charset="0"/>
              <a:buChar char="•"/>
            </a:pPr>
            <a:endParaRPr lang="en-NZ" dirty="0"/>
          </a:p>
        </p:txBody>
      </p:sp>
      <p:sp>
        <p:nvSpPr>
          <p:cNvPr id="7" name="TextBox 6"/>
          <p:cNvSpPr txBox="1"/>
          <p:nvPr/>
        </p:nvSpPr>
        <p:spPr>
          <a:xfrm>
            <a:off x="3553857" y="3602136"/>
            <a:ext cx="5198403" cy="215444"/>
          </a:xfrm>
          <a:prstGeom prst="rect">
            <a:avLst/>
          </a:prstGeom>
          <a:noFill/>
        </p:spPr>
        <p:txBody>
          <a:bodyPr wrap="square" rtlCol="0">
            <a:spAutoFit/>
          </a:bodyPr>
          <a:lstStyle/>
          <a:p>
            <a:r>
              <a:rPr lang="en-NZ" sz="800" dirty="0" smtClean="0"/>
              <a:t>*Student Headcount (Distinct) for the 2019 Reporting Year for FYR; EFTS are total regardless of measures</a:t>
            </a:r>
            <a:endParaRPr lang="en-NZ" sz="800" dirty="0"/>
          </a:p>
        </p:txBody>
      </p:sp>
      <p:pic>
        <p:nvPicPr>
          <p:cNvPr id="4" name="Picture 3"/>
          <p:cNvPicPr>
            <a:picLocks noChangeAspect="1"/>
          </p:cNvPicPr>
          <p:nvPr/>
        </p:nvPicPr>
        <p:blipFill>
          <a:blip r:embed="rId2"/>
          <a:stretch>
            <a:fillRect/>
          </a:stretch>
        </p:blipFill>
        <p:spPr>
          <a:xfrm>
            <a:off x="4388051" y="707832"/>
            <a:ext cx="4120253" cy="2910109"/>
          </a:xfrm>
          <a:prstGeom prst="rect">
            <a:avLst/>
          </a:prstGeom>
        </p:spPr>
      </p:pic>
    </p:spTree>
    <p:extLst>
      <p:ext uri="{BB962C8B-B14F-4D97-AF65-F5344CB8AC3E}">
        <p14:creationId xmlns:p14="http://schemas.microsoft.com/office/powerpoint/2010/main" val="1945333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Māori Progression Rate </a:t>
            </a:r>
            <a:endParaRPr lang="en-NZ" dirty="0"/>
          </a:p>
        </p:txBody>
      </p:sp>
      <p:sp>
        <p:nvSpPr>
          <p:cNvPr id="14" name="TextBox 13"/>
          <p:cNvSpPr txBox="1"/>
          <p:nvPr/>
        </p:nvSpPr>
        <p:spPr>
          <a:xfrm>
            <a:off x="4520874" y="1331712"/>
            <a:ext cx="3716032" cy="212365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2019 Progression Rate is the only measure for the Māori priority group that more than met the target, reaching to 43.1% or 10.6% higher than the Unitec target of 32.5% set for 2019.</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a:t>
            </a:r>
            <a:r>
              <a:rPr lang="en-NZ" sz="1200" dirty="0">
                <a:latin typeface="Tahoma" panose="020B0604030504040204" pitchFamily="34" charset="0"/>
                <a:ea typeface="Tahoma" panose="020B0604030504040204" pitchFamily="34" charset="0"/>
                <a:cs typeface="Tahoma" panose="020B0604030504040204" pitchFamily="34" charset="0"/>
              </a:rPr>
              <a:t>P</a:t>
            </a:r>
            <a:r>
              <a:rPr lang="en-NZ" sz="1200" dirty="0" smtClean="0">
                <a:latin typeface="Tahoma" panose="020B0604030504040204" pitchFamily="34" charset="0"/>
                <a:ea typeface="Tahoma" panose="020B0604030504040204" pitchFamily="34" charset="0"/>
                <a:cs typeface="Tahoma" panose="020B0604030504040204" pitchFamily="34" charset="0"/>
              </a:rPr>
              <a:t>rogression </a:t>
            </a:r>
            <a:r>
              <a:rPr lang="en-NZ" sz="1200" dirty="0">
                <a:latin typeface="Tahoma" panose="020B0604030504040204" pitchFamily="34" charset="0"/>
                <a:ea typeface="Tahoma" panose="020B0604030504040204" pitchFamily="34" charset="0"/>
                <a:cs typeface="Tahoma" panose="020B0604030504040204" pitchFamily="34" charset="0"/>
              </a:rPr>
              <a:t>R</a:t>
            </a:r>
            <a:r>
              <a:rPr lang="en-NZ" sz="1200" dirty="0" smtClean="0">
                <a:latin typeface="Tahoma" panose="020B0604030504040204" pitchFamily="34" charset="0"/>
                <a:ea typeface="Tahoma" panose="020B0604030504040204" pitchFamily="34" charset="0"/>
                <a:cs typeface="Tahoma" panose="020B0604030504040204" pitchFamily="34" charset="0"/>
              </a:rPr>
              <a:t>ate is also the only measure that is consistently higher than that for non-Māori over the 5-year period, with this reversed for the other three measures.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Unitec rate was, however, lower than the ITP sector benchmark and those achieved by its Auckland counterparts in 2018.</a:t>
            </a:r>
          </a:p>
        </p:txBody>
      </p:sp>
      <p:pic>
        <p:nvPicPr>
          <p:cNvPr id="2" name="Picture 1"/>
          <p:cNvPicPr>
            <a:picLocks noChangeAspect="1"/>
          </p:cNvPicPr>
          <p:nvPr/>
        </p:nvPicPr>
        <p:blipFill>
          <a:blip r:embed="rId2"/>
          <a:stretch>
            <a:fillRect/>
          </a:stretch>
        </p:blipFill>
        <p:spPr>
          <a:xfrm>
            <a:off x="1418053" y="1514475"/>
            <a:ext cx="2019300" cy="127635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068202074"/>
              </p:ext>
            </p:extLst>
          </p:nvPr>
        </p:nvGraphicFramePr>
        <p:xfrm>
          <a:off x="866774" y="3047804"/>
          <a:ext cx="37052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47161272"/>
              </p:ext>
            </p:extLst>
          </p:nvPr>
        </p:nvGraphicFramePr>
        <p:xfrm>
          <a:off x="4807906" y="3614301"/>
          <a:ext cx="3429000" cy="2184400"/>
        </p:xfrm>
        <a:graphic>
          <a:graphicData uri="http://schemas.openxmlformats.org/drawingml/2006/table">
            <a:tbl>
              <a:tblPr/>
              <a:tblGrid>
                <a:gridCol w="990600">
                  <a:extLst>
                    <a:ext uri="{9D8B030D-6E8A-4147-A177-3AD203B41FA5}">
                      <a16:colId xmlns:a16="http://schemas.microsoft.com/office/drawing/2014/main" val="3752013450"/>
                    </a:ext>
                  </a:extLst>
                </a:gridCol>
                <a:gridCol w="800100">
                  <a:extLst>
                    <a:ext uri="{9D8B030D-6E8A-4147-A177-3AD203B41FA5}">
                      <a16:colId xmlns:a16="http://schemas.microsoft.com/office/drawing/2014/main" val="2250599040"/>
                    </a:ext>
                  </a:extLst>
                </a:gridCol>
                <a:gridCol w="774700">
                  <a:extLst>
                    <a:ext uri="{9D8B030D-6E8A-4147-A177-3AD203B41FA5}">
                      <a16:colId xmlns:a16="http://schemas.microsoft.com/office/drawing/2014/main" val="3986874117"/>
                    </a:ext>
                  </a:extLst>
                </a:gridCol>
                <a:gridCol w="863600">
                  <a:extLst>
                    <a:ext uri="{9D8B030D-6E8A-4147-A177-3AD203B41FA5}">
                      <a16:colId xmlns:a16="http://schemas.microsoft.com/office/drawing/2014/main" val="164650439"/>
                    </a:ext>
                  </a:extLst>
                </a:gridCol>
              </a:tblGrid>
              <a:tr h="711200">
                <a:tc>
                  <a:txBody>
                    <a:bodyPr/>
                    <a:lstStyle/>
                    <a:p>
                      <a:pPr algn="l" rtl="0" fontAlgn="ctr"/>
                      <a:r>
                        <a:rPr lang="en-NZ" sz="1400" b="1" i="0" u="none" strike="noStrike">
                          <a:solidFill>
                            <a:srgbClr val="FFFFFF"/>
                          </a:solidFill>
                          <a:effectLst/>
                          <a:latin typeface="Calibri" panose="020F0502020204030204" pitchFamily="34" charset="0"/>
                        </a:rPr>
                        <a:t>2018 Progression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Non-Māori</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dirty="0">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201852641"/>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34.7%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32.0%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53834597"/>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37.9%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36.8%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84592217"/>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89.5%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560577728"/>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91.7%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88.0%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12724847"/>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35.9%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33079154"/>
                  </a:ext>
                </a:extLst>
              </a:tr>
            </a:tbl>
          </a:graphicData>
        </a:graphic>
      </p:graphicFrame>
    </p:spTree>
    <p:extLst>
      <p:ext uri="{BB962C8B-B14F-4D97-AF65-F5344CB8AC3E}">
        <p14:creationId xmlns:p14="http://schemas.microsoft.com/office/powerpoint/2010/main" val="3544824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Māori Graduate Outcomes in 2020 wave</a:t>
            </a:r>
            <a:endParaRPr lang="en-NZ" dirty="0"/>
          </a:p>
        </p:txBody>
      </p:sp>
      <p:pic>
        <p:nvPicPr>
          <p:cNvPr id="17" name="Picture 16"/>
          <p:cNvPicPr>
            <a:picLocks noChangeAspect="1"/>
          </p:cNvPicPr>
          <p:nvPr/>
        </p:nvPicPr>
        <p:blipFill>
          <a:blip r:embed="rId2"/>
          <a:stretch>
            <a:fillRect/>
          </a:stretch>
        </p:blipFill>
        <p:spPr>
          <a:xfrm>
            <a:off x="431726" y="1331728"/>
            <a:ext cx="7096125" cy="990600"/>
          </a:xfrm>
          <a:prstGeom prst="rect">
            <a:avLst/>
          </a:prstGeom>
        </p:spPr>
      </p:pic>
      <p:sp>
        <p:nvSpPr>
          <p:cNvPr id="7" name="TextBox 6"/>
          <p:cNvSpPr txBox="1"/>
          <p:nvPr/>
        </p:nvSpPr>
        <p:spPr>
          <a:xfrm>
            <a:off x="7343553" y="2573079"/>
            <a:ext cx="1443831" cy="2308324"/>
          </a:xfrm>
          <a:prstGeom prst="rect">
            <a:avLst/>
          </a:prstGeom>
          <a:solidFill>
            <a:schemeClr val="bg1"/>
          </a:solid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 GESC for Māori continued to stay high in 2020, mainly driven by a 7.3% increase in % Higher Study as % Employed dropped by 4.4% from 2019 to 2020. </a:t>
            </a:r>
          </a:p>
        </p:txBody>
      </p:sp>
      <p:pic>
        <p:nvPicPr>
          <p:cNvPr id="2" name="Picture 1"/>
          <p:cNvPicPr>
            <a:picLocks noChangeAspect="1"/>
          </p:cNvPicPr>
          <p:nvPr/>
        </p:nvPicPr>
        <p:blipFill>
          <a:blip r:embed="rId3"/>
          <a:stretch>
            <a:fillRect/>
          </a:stretch>
        </p:blipFill>
        <p:spPr>
          <a:xfrm>
            <a:off x="653238" y="2322328"/>
            <a:ext cx="6690315" cy="3920669"/>
          </a:xfrm>
          <a:prstGeom prst="rect">
            <a:avLst/>
          </a:prstGeom>
        </p:spPr>
      </p:pic>
    </p:spTree>
    <p:extLst>
      <p:ext uri="{BB962C8B-B14F-4D97-AF65-F5344CB8AC3E}">
        <p14:creationId xmlns:p14="http://schemas.microsoft.com/office/powerpoint/2010/main" val="80019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812" y="3332607"/>
            <a:ext cx="4846319" cy="1001871"/>
          </a:xfrm>
        </p:spPr>
        <p:txBody>
          <a:bodyPr/>
          <a:lstStyle/>
          <a:p>
            <a:r>
              <a:rPr lang="en-NZ" sz="8000" dirty="0" smtClean="0"/>
              <a:t>Pacific </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28</a:t>
            </a:fld>
            <a:endParaRPr lang="en-US" altLang="en-US" dirty="0"/>
          </a:p>
        </p:txBody>
      </p:sp>
    </p:spTree>
    <p:extLst>
      <p:ext uri="{BB962C8B-B14F-4D97-AF65-F5344CB8AC3E}">
        <p14:creationId xmlns:p14="http://schemas.microsoft.com/office/powerpoint/2010/main" val="756964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Pacific Successful Course Completion Rate in 2019 and Year </a:t>
            </a:r>
            <a:r>
              <a:rPr lang="en-NZ" dirty="0"/>
              <a:t>T</a:t>
            </a:r>
            <a:r>
              <a:rPr lang="en-NZ" dirty="0" smtClean="0"/>
              <a:t>rends</a:t>
            </a:r>
            <a:endParaRPr lang="en-NZ" dirty="0"/>
          </a:p>
        </p:txBody>
      </p:sp>
      <p:sp>
        <p:nvSpPr>
          <p:cNvPr id="14" name="TextBox 13"/>
          <p:cNvSpPr txBox="1"/>
          <p:nvPr/>
        </p:nvSpPr>
        <p:spPr>
          <a:xfrm>
            <a:off x="4235197" y="1692379"/>
            <a:ext cx="3966882" cy="1938992"/>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Pacific Successful Course Completion Rate continued to stay well below its non-Pacific Course Completion Rate, though the variance has slightly decreased since its peak in 2017.</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the Pacific Successful Course Completion Rate was below the ITP sector benchmark and those of its key counterparts except Auckland University of Technology.</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Chart 15"/>
          <p:cNvGraphicFramePr>
            <a:graphicFrameLocks/>
          </p:cNvGraphicFramePr>
          <p:nvPr>
            <p:extLst>
              <p:ext uri="{D42A27DB-BD31-4B8C-83A1-F6EECF244321}">
                <p14:modId xmlns:p14="http://schemas.microsoft.com/office/powerpoint/2010/main" val="1246901911"/>
              </p:ext>
            </p:extLst>
          </p:nvPr>
        </p:nvGraphicFramePr>
        <p:xfrm>
          <a:off x="564061" y="3240157"/>
          <a:ext cx="3705225"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1275679" y="1692379"/>
            <a:ext cx="2247900" cy="101917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273839764"/>
              </p:ext>
            </p:extLst>
          </p:nvPr>
        </p:nvGraphicFramePr>
        <p:xfrm>
          <a:off x="4572000" y="3789432"/>
          <a:ext cx="2819400" cy="1644650"/>
        </p:xfrm>
        <a:graphic>
          <a:graphicData uri="http://schemas.openxmlformats.org/drawingml/2006/table">
            <a:tbl>
              <a:tblPr/>
              <a:tblGrid>
                <a:gridCol w="990600">
                  <a:extLst>
                    <a:ext uri="{9D8B030D-6E8A-4147-A177-3AD203B41FA5}">
                      <a16:colId xmlns:a16="http://schemas.microsoft.com/office/drawing/2014/main" val="1157446546"/>
                    </a:ext>
                  </a:extLst>
                </a:gridCol>
                <a:gridCol w="609600">
                  <a:extLst>
                    <a:ext uri="{9D8B030D-6E8A-4147-A177-3AD203B41FA5}">
                      <a16:colId xmlns:a16="http://schemas.microsoft.com/office/drawing/2014/main" val="4244210049"/>
                    </a:ext>
                  </a:extLst>
                </a:gridCol>
                <a:gridCol w="609600">
                  <a:extLst>
                    <a:ext uri="{9D8B030D-6E8A-4147-A177-3AD203B41FA5}">
                      <a16:colId xmlns:a16="http://schemas.microsoft.com/office/drawing/2014/main" val="4270206612"/>
                    </a:ext>
                  </a:extLst>
                </a:gridCol>
                <a:gridCol w="609600">
                  <a:extLst>
                    <a:ext uri="{9D8B030D-6E8A-4147-A177-3AD203B41FA5}">
                      <a16:colId xmlns:a16="http://schemas.microsoft.com/office/drawing/2014/main" val="319701"/>
                    </a:ext>
                  </a:extLst>
                </a:gridCol>
              </a:tblGrid>
              <a:tr h="400050">
                <a:tc>
                  <a:txBody>
                    <a:bodyPr/>
                    <a:lstStyle/>
                    <a:p>
                      <a:pPr algn="l" rtl="0" fontAlgn="ctr"/>
                      <a:r>
                        <a:rPr lang="en-NZ" sz="1200" b="1" i="0" u="none" strike="noStrike">
                          <a:solidFill>
                            <a:srgbClr val="FFFFFF"/>
                          </a:solidFill>
                          <a:effectLst/>
                          <a:latin typeface="Calibri" panose="020F0502020204030204" pitchFamily="34" charset="0"/>
                        </a:rPr>
                        <a:t>2018 scc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Non-Pacific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078818982"/>
                  </a:ext>
                </a:extLst>
              </a:tr>
              <a:tr h="209550">
                <a:tc>
                  <a:txBody>
                    <a:bodyPr/>
                    <a:lstStyle/>
                    <a:p>
                      <a:pPr algn="l" rtl="0" fontAlgn="ctr"/>
                      <a:r>
                        <a:rPr lang="en-NZ" sz="12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71.5%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111918006"/>
                  </a:ext>
                </a:extLst>
              </a:tr>
              <a:tr h="209550">
                <a:tc>
                  <a:txBody>
                    <a:bodyPr/>
                    <a:lstStyle/>
                    <a:p>
                      <a:pPr algn="l" rtl="0" fontAlgn="ctr"/>
                      <a:r>
                        <a:rPr lang="en-NZ" sz="12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73.3%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10.4%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99160328"/>
                  </a:ext>
                </a:extLst>
              </a:tr>
              <a:tr h="209550">
                <a:tc>
                  <a:txBody>
                    <a:bodyPr/>
                    <a:lstStyle/>
                    <a:p>
                      <a:pPr algn="l" rtl="0" fontAlgn="ctr"/>
                      <a:r>
                        <a:rPr lang="en-NZ" sz="12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68.9%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18.3%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920017441"/>
                  </a:ext>
                </a:extLst>
              </a:tr>
              <a:tr h="406400">
                <a:tc>
                  <a:txBody>
                    <a:bodyPr/>
                    <a:lstStyle/>
                    <a:p>
                      <a:pPr algn="l" rtl="0" fontAlgn="ctr"/>
                      <a:r>
                        <a:rPr lang="en-NZ" sz="12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75.5%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90.4%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14.9%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160951839"/>
                  </a:ext>
                </a:extLst>
              </a:tr>
              <a:tr h="209550">
                <a:tc>
                  <a:txBody>
                    <a:bodyPr/>
                    <a:lstStyle/>
                    <a:p>
                      <a:pPr algn="l" rtl="0" fontAlgn="ctr"/>
                      <a:r>
                        <a:rPr lang="en-NZ" sz="12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72.3%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52649978"/>
                  </a:ext>
                </a:extLst>
              </a:tr>
            </a:tbl>
          </a:graphicData>
        </a:graphic>
      </p:graphicFrame>
    </p:spTree>
    <p:extLst>
      <p:ext uri="{BB962C8B-B14F-4D97-AF65-F5344CB8AC3E}">
        <p14:creationId xmlns:p14="http://schemas.microsoft.com/office/powerpoint/2010/main" val="274382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228" y="4374249"/>
            <a:ext cx="8090927" cy="1860296"/>
          </a:xfrm>
        </p:spPr>
        <p:txBody>
          <a:bodyPr/>
          <a:lstStyle/>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Based </a:t>
            </a:r>
            <a:r>
              <a:rPr lang="en-NZ" sz="1400" dirty="0">
                <a:latin typeface="Tahoma" panose="020B0604030504040204" pitchFamily="34" charset="0"/>
                <a:ea typeface="Tahoma" panose="020B0604030504040204" pitchFamily="34" charset="0"/>
                <a:cs typeface="Tahoma" panose="020B0604030504040204" pitchFamily="34" charset="0"/>
              </a:rPr>
              <a:t>on data submitted in </a:t>
            </a:r>
            <a:r>
              <a:rPr lang="en-NZ" sz="1400" dirty="0" smtClean="0">
                <a:latin typeface="Tahoma" panose="020B0604030504040204" pitchFamily="34" charset="0"/>
                <a:ea typeface="Tahoma" panose="020B0604030504040204" pitchFamily="34" charset="0"/>
                <a:cs typeface="Tahoma" panose="020B0604030504040204" pitchFamily="34" charset="0"/>
              </a:rPr>
              <a:t>May 2020 to </a:t>
            </a:r>
            <a:r>
              <a:rPr lang="en-NZ" sz="1400" dirty="0" err="1">
                <a:latin typeface="Tahoma" panose="020B0604030504040204" pitchFamily="34" charset="0"/>
                <a:ea typeface="Tahoma" panose="020B0604030504040204" pitchFamily="34" charset="0"/>
                <a:cs typeface="Tahoma" panose="020B0604030504040204" pitchFamily="34" charset="0"/>
              </a:rPr>
              <a:t>Ngā</a:t>
            </a:r>
            <a:r>
              <a:rPr lang="en-NZ" sz="1400" dirty="0">
                <a:latin typeface="Tahoma" panose="020B0604030504040204" pitchFamily="34" charset="0"/>
                <a:ea typeface="Tahoma" panose="020B0604030504040204" pitchFamily="34" charset="0"/>
                <a:cs typeface="Tahoma" panose="020B0604030504040204" pitchFamily="34" charset="0"/>
              </a:rPr>
              <a:t> </a:t>
            </a:r>
            <a:r>
              <a:rPr lang="en-NZ" sz="1400" dirty="0" err="1" smtClean="0">
                <a:latin typeface="Tahoma" panose="020B0604030504040204" pitchFamily="34" charset="0"/>
                <a:ea typeface="Tahoma" panose="020B0604030504040204" pitchFamily="34" charset="0"/>
                <a:cs typeface="Tahoma" panose="020B0604030504040204" pitchFamily="34" charset="0"/>
              </a:rPr>
              <a:t>Kete</a:t>
            </a:r>
            <a:r>
              <a:rPr lang="en-NZ" sz="1400" dirty="0" smtClean="0">
                <a:latin typeface="Tahoma" panose="020B0604030504040204" pitchFamily="34" charset="0"/>
                <a:ea typeface="Tahoma" panose="020B0604030504040204" pitchFamily="34" charset="0"/>
                <a:cs typeface="Tahoma" panose="020B0604030504040204" pitchFamily="34" charset="0"/>
              </a:rPr>
              <a:t>, Unitec achieved 82% in 2019, successfully meeting the institutional target of set for 2019.</a:t>
            </a:r>
          </a:p>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For the period of 2015-2018, Unitec has been consistently above the ITP sector benchmarks by about 2% and below the University benchmarks by about 3%. The variance with the University sector is widening.</a:t>
            </a:r>
          </a:p>
          <a:p>
            <a:endParaRPr lang="en-NZ" sz="1400" dirty="0" smtClean="0">
              <a:latin typeface="Tahoma" panose="020B0604030504040204" pitchFamily="34" charset="0"/>
              <a:ea typeface="Tahoma" panose="020B0604030504040204" pitchFamily="34" charset="0"/>
              <a:cs typeface="Tahoma" panose="020B0604030504040204" pitchFamily="34" charset="0"/>
            </a:endParaRPr>
          </a:p>
          <a:p>
            <a:endParaRPr lang="en-NZ"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p:txBody>
          <a:bodyPr/>
          <a:lstStyle/>
          <a:p>
            <a:r>
              <a:rPr lang="en-NZ" dirty="0" smtClean="0"/>
              <a:t>Successful Course Completion Rate in 2019 and Year Trends</a:t>
            </a:r>
            <a:endParaRPr lang="en-NZ" dirty="0"/>
          </a:p>
        </p:txBody>
      </p:sp>
      <p:pic>
        <p:nvPicPr>
          <p:cNvPr id="7" name="Picture 6"/>
          <p:cNvPicPr>
            <a:picLocks noChangeAspect="1"/>
          </p:cNvPicPr>
          <p:nvPr/>
        </p:nvPicPr>
        <p:blipFill>
          <a:blip r:embed="rId2"/>
          <a:stretch>
            <a:fillRect/>
          </a:stretch>
        </p:blipFill>
        <p:spPr>
          <a:xfrm>
            <a:off x="35544" y="3038475"/>
            <a:ext cx="3819525" cy="781050"/>
          </a:xfrm>
          <a:prstGeom prst="rect">
            <a:avLst/>
          </a:prstGeom>
        </p:spPr>
      </p:pic>
      <p:pic>
        <p:nvPicPr>
          <p:cNvPr id="8" name="Picture 7"/>
          <p:cNvPicPr>
            <a:picLocks noChangeAspect="1"/>
          </p:cNvPicPr>
          <p:nvPr/>
        </p:nvPicPr>
        <p:blipFill>
          <a:blip r:embed="rId3"/>
          <a:stretch>
            <a:fillRect/>
          </a:stretch>
        </p:blipFill>
        <p:spPr>
          <a:xfrm>
            <a:off x="3968749" y="1526848"/>
            <a:ext cx="4707149" cy="2665208"/>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463550" y="1604353"/>
            <a:ext cx="2819400" cy="1343025"/>
          </a:xfrm>
          <a:prstGeom prst="rect">
            <a:avLst/>
          </a:prstGeom>
        </p:spPr>
      </p:pic>
    </p:spTree>
    <p:extLst>
      <p:ext uri="{BB962C8B-B14F-4D97-AF65-F5344CB8AC3E}">
        <p14:creationId xmlns:p14="http://schemas.microsoft.com/office/powerpoint/2010/main" val="3697961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Pacific Successful Course Completion Rate by School and Year Trends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2414206576"/>
              </p:ext>
            </p:extLst>
          </p:nvPr>
        </p:nvGraphicFramePr>
        <p:xfrm>
          <a:off x="368595" y="4124005"/>
          <a:ext cx="8498960" cy="2578100"/>
        </p:xfrm>
        <a:graphic>
          <a:graphicData uri="http://schemas.openxmlformats.org/drawingml/2006/table">
            <a:tbl>
              <a:tblPr/>
              <a:tblGrid>
                <a:gridCol w="1995416">
                  <a:extLst>
                    <a:ext uri="{9D8B030D-6E8A-4147-A177-3AD203B41FA5}">
                      <a16:colId xmlns:a16="http://schemas.microsoft.com/office/drawing/2014/main" val="3570691873"/>
                    </a:ext>
                  </a:extLst>
                </a:gridCol>
                <a:gridCol w="870566">
                  <a:extLst>
                    <a:ext uri="{9D8B030D-6E8A-4147-A177-3AD203B41FA5}">
                      <a16:colId xmlns:a16="http://schemas.microsoft.com/office/drawing/2014/main" val="3211831987"/>
                    </a:ext>
                  </a:extLst>
                </a:gridCol>
                <a:gridCol w="821419">
                  <a:extLst>
                    <a:ext uri="{9D8B030D-6E8A-4147-A177-3AD203B41FA5}">
                      <a16:colId xmlns:a16="http://schemas.microsoft.com/office/drawing/2014/main" val="1002120200"/>
                    </a:ext>
                  </a:extLst>
                </a:gridCol>
                <a:gridCol w="645903">
                  <a:extLst>
                    <a:ext uri="{9D8B030D-6E8A-4147-A177-3AD203B41FA5}">
                      <a16:colId xmlns:a16="http://schemas.microsoft.com/office/drawing/2014/main" val="2879003234"/>
                    </a:ext>
                  </a:extLst>
                </a:gridCol>
                <a:gridCol w="638883">
                  <a:extLst>
                    <a:ext uri="{9D8B030D-6E8A-4147-A177-3AD203B41FA5}">
                      <a16:colId xmlns:a16="http://schemas.microsoft.com/office/drawing/2014/main" val="4183120522"/>
                    </a:ext>
                  </a:extLst>
                </a:gridCol>
                <a:gridCol w="617820">
                  <a:extLst>
                    <a:ext uri="{9D8B030D-6E8A-4147-A177-3AD203B41FA5}">
                      <a16:colId xmlns:a16="http://schemas.microsoft.com/office/drawing/2014/main" val="1858532542"/>
                    </a:ext>
                  </a:extLst>
                </a:gridCol>
                <a:gridCol w="617820">
                  <a:extLst>
                    <a:ext uri="{9D8B030D-6E8A-4147-A177-3AD203B41FA5}">
                      <a16:colId xmlns:a16="http://schemas.microsoft.com/office/drawing/2014/main" val="80367382"/>
                    </a:ext>
                  </a:extLst>
                </a:gridCol>
                <a:gridCol w="763711">
                  <a:extLst>
                    <a:ext uri="{9D8B030D-6E8A-4147-A177-3AD203B41FA5}">
                      <a16:colId xmlns:a16="http://schemas.microsoft.com/office/drawing/2014/main" val="3555848931"/>
                    </a:ext>
                  </a:extLst>
                </a:gridCol>
                <a:gridCol w="763711">
                  <a:extLst>
                    <a:ext uri="{9D8B030D-6E8A-4147-A177-3AD203B41FA5}">
                      <a16:colId xmlns:a16="http://schemas.microsoft.com/office/drawing/2014/main" val="368689968"/>
                    </a:ext>
                  </a:extLst>
                </a:gridCol>
                <a:gridCol w="763711">
                  <a:extLst>
                    <a:ext uri="{9D8B030D-6E8A-4147-A177-3AD203B41FA5}">
                      <a16:colId xmlns:a16="http://schemas.microsoft.com/office/drawing/2014/main" val="3592997123"/>
                    </a:ext>
                  </a:extLst>
                </a:gridCol>
              </a:tblGrid>
              <a:tr h="368300">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 </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Student </a:t>
                      </a:r>
                      <a:r>
                        <a:rPr lang="en-NZ" sz="1000" b="1" i="0" u="none" strike="noStrike" kern="1200" dirty="0" smtClean="0">
                          <a:solidFill>
                            <a:srgbClr val="FFFFFF"/>
                          </a:solidFill>
                          <a:effectLst/>
                          <a:latin typeface="Calibri" panose="020F0502020204030204" pitchFamily="34" charset="0"/>
                          <a:ea typeface="+mn-ea"/>
                          <a:cs typeface="+mn-cs"/>
                        </a:rPr>
                        <a:t>Headcount</a:t>
                      </a:r>
                      <a:endParaRPr lang="en-NZ" sz="1000" b="1" i="0" u="none" strike="noStrike" kern="1200" dirty="0">
                        <a:solidFill>
                          <a:srgbClr val="FFFFFF"/>
                        </a:solidFill>
                        <a:effectLst/>
                        <a:latin typeface="Calibri" panose="020F0502020204030204" pitchFamily="34" charset="0"/>
                        <a:ea typeface="+mn-ea"/>
                        <a:cs typeface="+mn-cs"/>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EFTS </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513190243"/>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129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73.3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992674094"/>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77.9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28506018"/>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92.8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56449364"/>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160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112.4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508487619"/>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74.3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49335291"/>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27.8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09237750"/>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53.2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14668361"/>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100.0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88184449"/>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72457396"/>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000" b="0" i="0" u="none" strike="noStrike" dirty="0">
                          <a:solidFill>
                            <a:srgbClr val="000000"/>
                          </a:solidFill>
                          <a:effectLst/>
                          <a:latin typeface="Calibri" panose="020F0502020204030204" pitchFamily="34" charset="0"/>
                        </a:rPr>
                        <a:t>148.0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10303270"/>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204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000" b="0" i="0" u="none" strike="noStrike" dirty="0">
                          <a:solidFill>
                            <a:srgbClr val="000000"/>
                          </a:solidFill>
                          <a:effectLst/>
                          <a:latin typeface="Calibri" panose="020F0502020204030204" pitchFamily="34" charset="0"/>
                        </a:rPr>
                        <a:t>127.2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76909406"/>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73.70%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73.50%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71.00%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1303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smtClean="0">
                          <a:solidFill>
                            <a:srgbClr val="000000"/>
                          </a:solidFill>
                          <a:effectLst/>
                          <a:latin typeface="Calibri" panose="020F0502020204030204" pitchFamily="34" charset="0"/>
                        </a:rPr>
                        <a:t>910.7</a:t>
                      </a:r>
                      <a:endParaRPr lang="en-NZ" sz="1000" b="1"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536322642"/>
                  </a:ext>
                </a:extLst>
              </a:tr>
            </a:tbl>
          </a:graphicData>
        </a:graphic>
      </p:graphicFrame>
      <p:sp>
        <p:nvSpPr>
          <p:cNvPr id="13" name="TextBox 12"/>
          <p:cNvSpPr txBox="1"/>
          <p:nvPr/>
        </p:nvSpPr>
        <p:spPr>
          <a:xfrm>
            <a:off x="286299" y="1344694"/>
            <a:ext cx="4540074" cy="2492990"/>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school performance pattern almost repeats </a:t>
            </a:r>
            <a:r>
              <a:rPr lang="en-NZ" sz="1200" dirty="0">
                <a:latin typeface="Tahoma" panose="020B0604030504040204" pitchFamily="34" charset="0"/>
                <a:ea typeface="Tahoma" panose="020B0604030504040204" pitchFamily="34" charset="0"/>
                <a:cs typeface="Tahoma" panose="020B0604030504040204" pitchFamily="34" charset="0"/>
              </a:rPr>
              <a:t>t</a:t>
            </a:r>
            <a:r>
              <a:rPr lang="en-NZ" sz="1200" dirty="0" smtClean="0">
                <a:latin typeface="Tahoma" panose="020B0604030504040204" pitchFamily="34" charset="0"/>
                <a:ea typeface="Tahoma" panose="020B0604030504040204" pitchFamily="34" charset="0"/>
                <a:cs typeface="Tahoma" panose="020B0604030504040204" pitchFamily="34" charset="0"/>
              </a:rPr>
              <a:t>hat for the Māori Successful Course Completion Rate.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Healthcare &amp; Social Practice is the top performer throughout the years. Building Construction showed a favourable upward trend with the biggest </a:t>
            </a:r>
            <a:r>
              <a:rPr lang="en-NZ" sz="1200" dirty="0">
                <a:latin typeface="Tahoma" panose="020B0604030504040204" pitchFamily="34" charset="0"/>
                <a:ea typeface="Tahoma" panose="020B0604030504040204" pitchFamily="34" charset="0"/>
                <a:cs typeface="Tahoma" panose="020B0604030504040204" pitchFamily="34" charset="0"/>
              </a:rPr>
              <a:t>jump of all the </a:t>
            </a:r>
            <a:r>
              <a:rPr lang="en-NZ" sz="1200" dirty="0" smtClean="0">
                <a:latin typeface="Tahoma" panose="020B0604030504040204" pitchFamily="34" charset="0"/>
                <a:ea typeface="Tahoma" panose="020B0604030504040204" pitchFamily="34" charset="0"/>
                <a:cs typeface="Tahoma" panose="020B0604030504040204" pitchFamily="34" charset="0"/>
              </a:rPr>
              <a:t>schools from 2015. Computing also saw an encouraging increase but its impact is relatively insignificant given its small student size.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Environmental &amp; Animal Sciences and Trade &amp; Services experienced the biggest drop in 2015-2019, with the latter exerting a more impactful downward pull on the overall rate given its large student size.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Bridgepoint also dropped significantly from 2018, creating a negative impact on the overall Institute performance.</a:t>
            </a:r>
            <a:endParaRPr lang="en-NZ" dirty="0"/>
          </a:p>
        </p:txBody>
      </p:sp>
      <p:pic>
        <p:nvPicPr>
          <p:cNvPr id="2" name="Picture 1"/>
          <p:cNvPicPr>
            <a:picLocks noChangeAspect="1"/>
          </p:cNvPicPr>
          <p:nvPr/>
        </p:nvPicPr>
        <p:blipFill>
          <a:blip r:embed="rId2"/>
          <a:stretch>
            <a:fillRect/>
          </a:stretch>
        </p:blipFill>
        <p:spPr>
          <a:xfrm>
            <a:off x="4826373" y="1235790"/>
            <a:ext cx="4100513" cy="2710799"/>
          </a:xfrm>
          <a:prstGeom prst="rect">
            <a:avLst/>
          </a:prstGeom>
        </p:spPr>
      </p:pic>
      <p:sp>
        <p:nvSpPr>
          <p:cNvPr id="7" name="TextBox 6"/>
          <p:cNvSpPr txBox="1"/>
          <p:nvPr/>
        </p:nvSpPr>
        <p:spPr>
          <a:xfrm>
            <a:off x="3916185" y="3927575"/>
            <a:ext cx="5158478" cy="215444"/>
          </a:xfrm>
          <a:prstGeom prst="rect">
            <a:avLst/>
          </a:prstGeom>
          <a:noFill/>
        </p:spPr>
        <p:txBody>
          <a:bodyPr wrap="square" rtlCol="0">
            <a:spAutoFit/>
          </a:bodyPr>
          <a:lstStyle/>
          <a:p>
            <a:r>
              <a:rPr lang="en-NZ" sz="800" dirty="0" smtClean="0"/>
              <a:t>*Student Headcount (Distinct) for the 2019 Reporting Year for SCC; EFTS are total regardless of measures</a:t>
            </a:r>
            <a:endParaRPr lang="en-NZ" sz="800" dirty="0"/>
          </a:p>
        </p:txBody>
      </p:sp>
    </p:spTree>
    <p:extLst>
      <p:ext uri="{BB962C8B-B14F-4D97-AF65-F5344CB8AC3E}">
        <p14:creationId xmlns:p14="http://schemas.microsoft.com/office/powerpoint/2010/main" val="97579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181" y="622098"/>
            <a:ext cx="7199412" cy="508928"/>
          </a:xfrm>
        </p:spPr>
        <p:txBody>
          <a:bodyPr/>
          <a:lstStyle/>
          <a:p>
            <a:r>
              <a:rPr lang="en-NZ" dirty="0" smtClean="0"/>
              <a:t>Pacific Qualification Completion Rate in 2019 and Year Trends</a:t>
            </a:r>
            <a:endParaRPr lang="en-NZ" dirty="0"/>
          </a:p>
        </p:txBody>
      </p:sp>
      <p:sp>
        <p:nvSpPr>
          <p:cNvPr id="16" name="TextBox 15"/>
          <p:cNvSpPr txBox="1"/>
          <p:nvPr/>
        </p:nvSpPr>
        <p:spPr>
          <a:xfrm>
            <a:off x="4545081" y="1596472"/>
            <a:ext cx="3716032" cy="1661993"/>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gap between the Pacific and non-Pacific Qualification Completion Rates in 2019 narrowed to almost the 2017 level.</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However, Unitec </a:t>
            </a:r>
            <a:r>
              <a:rPr lang="en-NZ" sz="1200" dirty="0">
                <a:latin typeface="Tahoma" panose="020B0604030504040204" pitchFamily="34" charset="0"/>
                <a:ea typeface="Tahoma" panose="020B0604030504040204" pitchFamily="34" charset="0"/>
                <a:cs typeface="Tahoma" panose="020B0604030504040204" pitchFamily="34" charset="0"/>
              </a:rPr>
              <a:t>performed poorly in </a:t>
            </a:r>
            <a:r>
              <a:rPr lang="en-NZ" sz="1200" dirty="0" smtClean="0">
                <a:latin typeface="Tahoma" panose="020B0604030504040204" pitchFamily="34" charset="0"/>
                <a:ea typeface="Tahoma" panose="020B0604030504040204" pitchFamily="34" charset="0"/>
                <a:cs typeface="Tahoma" panose="020B0604030504040204" pitchFamily="34" charset="0"/>
              </a:rPr>
              <a:t>2018 as its Pacific Qualification Completion Rate was below the ITP </a:t>
            </a:r>
            <a:r>
              <a:rPr lang="en-NZ" sz="1200" dirty="0">
                <a:latin typeface="Tahoma" panose="020B0604030504040204" pitchFamily="34" charset="0"/>
                <a:ea typeface="Tahoma" panose="020B0604030504040204" pitchFamily="34" charset="0"/>
                <a:cs typeface="Tahoma" panose="020B0604030504040204" pitchFamily="34" charset="0"/>
              </a:rPr>
              <a:t>sector </a:t>
            </a:r>
            <a:r>
              <a:rPr lang="en-NZ" sz="1200" dirty="0" smtClean="0">
                <a:latin typeface="Tahoma" panose="020B0604030504040204" pitchFamily="34" charset="0"/>
                <a:ea typeface="Tahoma" panose="020B0604030504040204" pitchFamily="34" charset="0"/>
                <a:cs typeface="Tahoma" panose="020B0604030504040204" pitchFamily="34" charset="0"/>
              </a:rPr>
              <a:t>benchmark and its Auckland counterparts.  </a:t>
            </a:r>
          </a:p>
          <a:p>
            <a:endParaRPr lang="en-NZ" dirty="0"/>
          </a:p>
        </p:txBody>
      </p:sp>
      <p:graphicFrame>
        <p:nvGraphicFramePr>
          <p:cNvPr id="12" name="Chart 11"/>
          <p:cNvGraphicFramePr>
            <a:graphicFrameLocks/>
          </p:cNvGraphicFramePr>
          <p:nvPr>
            <p:extLst>
              <p:ext uri="{D42A27DB-BD31-4B8C-83A1-F6EECF244321}">
                <p14:modId xmlns:p14="http://schemas.microsoft.com/office/powerpoint/2010/main" val="2360806890"/>
              </p:ext>
            </p:extLst>
          </p:nvPr>
        </p:nvGraphicFramePr>
        <p:xfrm>
          <a:off x="866774" y="2973983"/>
          <a:ext cx="3705225"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1828800" y="1799453"/>
            <a:ext cx="1828800" cy="9715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9683542"/>
              </p:ext>
            </p:extLst>
          </p:nvPr>
        </p:nvGraphicFramePr>
        <p:xfrm>
          <a:off x="4898887" y="3602208"/>
          <a:ext cx="2819400" cy="1644650"/>
        </p:xfrm>
        <a:graphic>
          <a:graphicData uri="http://schemas.openxmlformats.org/drawingml/2006/table">
            <a:tbl>
              <a:tblPr/>
              <a:tblGrid>
                <a:gridCol w="990600">
                  <a:extLst>
                    <a:ext uri="{9D8B030D-6E8A-4147-A177-3AD203B41FA5}">
                      <a16:colId xmlns:a16="http://schemas.microsoft.com/office/drawing/2014/main" val="4120456937"/>
                    </a:ext>
                  </a:extLst>
                </a:gridCol>
                <a:gridCol w="609600">
                  <a:extLst>
                    <a:ext uri="{9D8B030D-6E8A-4147-A177-3AD203B41FA5}">
                      <a16:colId xmlns:a16="http://schemas.microsoft.com/office/drawing/2014/main" val="2404103082"/>
                    </a:ext>
                  </a:extLst>
                </a:gridCol>
                <a:gridCol w="609600">
                  <a:extLst>
                    <a:ext uri="{9D8B030D-6E8A-4147-A177-3AD203B41FA5}">
                      <a16:colId xmlns:a16="http://schemas.microsoft.com/office/drawing/2014/main" val="1526702485"/>
                    </a:ext>
                  </a:extLst>
                </a:gridCol>
                <a:gridCol w="609600">
                  <a:extLst>
                    <a:ext uri="{9D8B030D-6E8A-4147-A177-3AD203B41FA5}">
                      <a16:colId xmlns:a16="http://schemas.microsoft.com/office/drawing/2014/main" val="3413816883"/>
                    </a:ext>
                  </a:extLst>
                </a:gridCol>
              </a:tblGrid>
              <a:tr h="400050">
                <a:tc>
                  <a:txBody>
                    <a:bodyPr/>
                    <a:lstStyle/>
                    <a:p>
                      <a:pPr algn="l" rtl="0" fontAlgn="ctr"/>
                      <a:r>
                        <a:rPr lang="en-NZ" sz="1200" b="1" i="0" u="none" strike="noStrike">
                          <a:solidFill>
                            <a:srgbClr val="FFFFFF"/>
                          </a:solidFill>
                          <a:effectLst/>
                          <a:latin typeface="Calibri" panose="020F0502020204030204" pitchFamily="34" charset="0"/>
                        </a:rPr>
                        <a:t>2018 QC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Non-Pacific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4054068581"/>
                  </a:ext>
                </a:extLst>
              </a:tr>
              <a:tr h="209550">
                <a:tc>
                  <a:txBody>
                    <a:bodyPr/>
                    <a:lstStyle/>
                    <a:p>
                      <a:pPr algn="l" rtl="0" fontAlgn="ctr"/>
                      <a:r>
                        <a:rPr lang="en-NZ" sz="12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43.5%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56.3%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12.8%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824205313"/>
                  </a:ext>
                </a:extLst>
              </a:tr>
              <a:tr h="209550">
                <a:tc>
                  <a:txBody>
                    <a:bodyPr/>
                    <a:lstStyle/>
                    <a:p>
                      <a:pPr algn="l" rtl="0" fontAlgn="ctr"/>
                      <a:r>
                        <a:rPr lang="en-NZ" sz="12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51.8%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54.6%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2.8%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600056166"/>
                  </a:ext>
                </a:extLst>
              </a:tr>
              <a:tr h="209550">
                <a:tc>
                  <a:txBody>
                    <a:bodyPr/>
                    <a:lstStyle/>
                    <a:p>
                      <a:pPr algn="l" rtl="0" fontAlgn="ctr"/>
                      <a:r>
                        <a:rPr lang="en-NZ" sz="12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48.4%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65.7%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17.3%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78090535"/>
                  </a:ext>
                </a:extLst>
              </a:tr>
              <a:tr h="406400">
                <a:tc>
                  <a:txBody>
                    <a:bodyPr/>
                    <a:lstStyle/>
                    <a:p>
                      <a:pPr algn="l" rtl="0" fontAlgn="ctr"/>
                      <a:r>
                        <a:rPr lang="en-NZ" sz="12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55.6%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72.1%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16.5%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58569682"/>
                  </a:ext>
                </a:extLst>
              </a:tr>
              <a:tr h="209550">
                <a:tc>
                  <a:txBody>
                    <a:bodyPr/>
                    <a:lstStyle/>
                    <a:p>
                      <a:pPr algn="l" rtl="0" fontAlgn="ctr"/>
                      <a:r>
                        <a:rPr lang="en-NZ" sz="12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48.5%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52.7%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855731960"/>
                  </a:ext>
                </a:extLst>
              </a:tr>
            </a:tbl>
          </a:graphicData>
        </a:graphic>
      </p:graphicFrame>
    </p:spTree>
    <p:extLst>
      <p:ext uri="{BB962C8B-B14F-4D97-AF65-F5344CB8AC3E}">
        <p14:creationId xmlns:p14="http://schemas.microsoft.com/office/powerpoint/2010/main" val="257085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6613" y="327409"/>
            <a:ext cx="7199412" cy="508928"/>
          </a:xfrm>
        </p:spPr>
        <p:txBody>
          <a:bodyPr/>
          <a:lstStyle/>
          <a:p>
            <a:r>
              <a:rPr lang="en-NZ" dirty="0" smtClean="0"/>
              <a:t>Pacific Qualification Completion Rate by School and Year Trends</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4113819712"/>
              </p:ext>
            </p:extLst>
          </p:nvPr>
        </p:nvGraphicFramePr>
        <p:xfrm>
          <a:off x="528711" y="3843728"/>
          <a:ext cx="8365182" cy="2762250"/>
        </p:xfrm>
        <a:graphic>
          <a:graphicData uri="http://schemas.openxmlformats.org/drawingml/2006/table">
            <a:tbl>
              <a:tblPr/>
              <a:tblGrid>
                <a:gridCol w="2067230">
                  <a:extLst>
                    <a:ext uri="{9D8B030D-6E8A-4147-A177-3AD203B41FA5}">
                      <a16:colId xmlns:a16="http://schemas.microsoft.com/office/drawing/2014/main" val="2258931482"/>
                    </a:ext>
                  </a:extLst>
                </a:gridCol>
                <a:gridCol w="628451">
                  <a:extLst>
                    <a:ext uri="{9D8B030D-6E8A-4147-A177-3AD203B41FA5}">
                      <a16:colId xmlns:a16="http://schemas.microsoft.com/office/drawing/2014/main" val="509321569"/>
                    </a:ext>
                  </a:extLst>
                </a:gridCol>
                <a:gridCol w="478169">
                  <a:extLst>
                    <a:ext uri="{9D8B030D-6E8A-4147-A177-3AD203B41FA5}">
                      <a16:colId xmlns:a16="http://schemas.microsoft.com/office/drawing/2014/main" val="246223964"/>
                    </a:ext>
                  </a:extLst>
                </a:gridCol>
                <a:gridCol w="587466">
                  <a:extLst>
                    <a:ext uri="{9D8B030D-6E8A-4147-A177-3AD203B41FA5}">
                      <a16:colId xmlns:a16="http://schemas.microsoft.com/office/drawing/2014/main" val="2439784841"/>
                    </a:ext>
                  </a:extLst>
                </a:gridCol>
                <a:gridCol w="546478">
                  <a:extLst>
                    <a:ext uri="{9D8B030D-6E8A-4147-A177-3AD203B41FA5}">
                      <a16:colId xmlns:a16="http://schemas.microsoft.com/office/drawing/2014/main" val="355687178"/>
                    </a:ext>
                  </a:extLst>
                </a:gridCol>
                <a:gridCol w="525985">
                  <a:extLst>
                    <a:ext uri="{9D8B030D-6E8A-4147-A177-3AD203B41FA5}">
                      <a16:colId xmlns:a16="http://schemas.microsoft.com/office/drawing/2014/main" val="3210771946"/>
                    </a:ext>
                  </a:extLst>
                </a:gridCol>
                <a:gridCol w="747556">
                  <a:extLst>
                    <a:ext uri="{9D8B030D-6E8A-4147-A177-3AD203B41FA5}">
                      <a16:colId xmlns:a16="http://schemas.microsoft.com/office/drawing/2014/main" val="1964516342"/>
                    </a:ext>
                  </a:extLst>
                </a:gridCol>
                <a:gridCol w="927949">
                  <a:extLst>
                    <a:ext uri="{9D8B030D-6E8A-4147-A177-3AD203B41FA5}">
                      <a16:colId xmlns:a16="http://schemas.microsoft.com/office/drawing/2014/main" val="4186662201"/>
                    </a:ext>
                  </a:extLst>
                </a:gridCol>
                <a:gridCol w="927949">
                  <a:extLst>
                    <a:ext uri="{9D8B030D-6E8A-4147-A177-3AD203B41FA5}">
                      <a16:colId xmlns:a16="http://schemas.microsoft.com/office/drawing/2014/main" val="2113085176"/>
                    </a:ext>
                  </a:extLst>
                </a:gridCol>
                <a:gridCol w="927949">
                  <a:extLst>
                    <a:ext uri="{9D8B030D-6E8A-4147-A177-3AD203B41FA5}">
                      <a16:colId xmlns:a16="http://schemas.microsoft.com/office/drawing/2014/main" val="95814444"/>
                    </a:ext>
                  </a:extLst>
                </a:gridCol>
              </a:tblGrid>
              <a:tr h="552450">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Student </a:t>
                      </a:r>
                      <a:r>
                        <a:rPr lang="en-NZ" sz="1000" b="1" i="0" u="none" strike="noStrike" kern="1200" dirty="0" smtClean="0">
                          <a:solidFill>
                            <a:srgbClr val="FFFFFF"/>
                          </a:solidFill>
                          <a:effectLst/>
                          <a:latin typeface="Calibri" panose="020F0502020204030204" pitchFamily="34" charset="0"/>
                          <a:ea typeface="+mn-ea"/>
                          <a:cs typeface="+mn-cs"/>
                        </a:rPr>
                        <a:t>Headcount</a:t>
                      </a:r>
                      <a:endParaRPr lang="en-NZ" sz="1000" b="1" i="0" u="none" strike="noStrike" kern="1200" dirty="0">
                        <a:solidFill>
                          <a:srgbClr val="FFFFFF"/>
                        </a:solidFill>
                        <a:effectLst/>
                        <a:latin typeface="Calibri" panose="020F0502020204030204" pitchFamily="34" charset="0"/>
                        <a:ea typeface="+mn-ea"/>
                        <a:cs typeface="+mn-cs"/>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kern="1200" dirty="0">
                          <a:solidFill>
                            <a:srgbClr val="FFFFFF"/>
                          </a:solidFill>
                          <a:effectLst/>
                          <a:latin typeface="Calibri" panose="020F0502020204030204" pitchFamily="34" charset="0"/>
                          <a:ea typeface="+mn-ea"/>
                          <a:cs typeface="+mn-cs"/>
                        </a:rPr>
                        <a:t>EFTS </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77336741"/>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47.1%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47.4%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73.3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71229425"/>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53.8%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77.9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45012269"/>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247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92.8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05966810"/>
                  </a:ext>
                </a:extLst>
              </a:tr>
              <a:tr h="184150">
                <a:tc>
                  <a:txBody>
                    <a:bodyPr/>
                    <a:lstStyle/>
                    <a:p>
                      <a:pPr algn="l" fontAlgn="b"/>
                      <a:r>
                        <a:rPr lang="en-NZ" sz="1000" b="0" i="0" u="none" strike="noStrike" dirty="0">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31.8%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112.4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1115894"/>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74.3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1369197"/>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48.2%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27.8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32818267"/>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53.2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825367655"/>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-13.2%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100.0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00502279"/>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69902462"/>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59.7%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148.0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60936625"/>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127.2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32290170"/>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1206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910.7</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045156141"/>
                  </a:ext>
                </a:extLst>
              </a:tr>
            </a:tbl>
          </a:graphicData>
        </a:graphic>
      </p:graphicFrame>
      <p:sp>
        <p:nvSpPr>
          <p:cNvPr id="8" name="TextBox 7"/>
          <p:cNvSpPr txBox="1"/>
          <p:nvPr/>
        </p:nvSpPr>
        <p:spPr>
          <a:xfrm>
            <a:off x="318978" y="1033075"/>
            <a:ext cx="4678326" cy="2769989"/>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&amp; Services had slightly below average performance in 2019.  Given its huge student size, lifting the rate for the school should push up the Institute rate well.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Six out of 11 schools achieved a 2-digit increase from 2018 to 2019.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Bridgepoint performed relatively well and above average which is the opposite of its performance in course completion.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Engineering &amp; Applied Technology saw a large drop of 13.2% from 2018 to 2019, back to their lacklustre 2015 performance.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Healthcare and Social Practice continued to be a robust performer, and along with Applied Business and Creative Industries which is a top performer, impacted favourably on the overall Pacific Qualification Completion Rate. </a:t>
            </a:r>
          </a:p>
          <a:p>
            <a:endParaRPr lang="en-NZ" dirty="0"/>
          </a:p>
        </p:txBody>
      </p:sp>
      <p:pic>
        <p:nvPicPr>
          <p:cNvPr id="5" name="Picture 4"/>
          <p:cNvPicPr>
            <a:picLocks noChangeAspect="1"/>
          </p:cNvPicPr>
          <p:nvPr/>
        </p:nvPicPr>
        <p:blipFill>
          <a:blip r:embed="rId2"/>
          <a:stretch>
            <a:fillRect/>
          </a:stretch>
        </p:blipFill>
        <p:spPr>
          <a:xfrm>
            <a:off x="4947577" y="917664"/>
            <a:ext cx="3996044" cy="2844736"/>
          </a:xfrm>
          <a:prstGeom prst="rect">
            <a:avLst/>
          </a:prstGeom>
        </p:spPr>
      </p:pic>
      <p:sp>
        <p:nvSpPr>
          <p:cNvPr id="7" name="TextBox 6"/>
          <p:cNvSpPr txBox="1"/>
          <p:nvPr/>
        </p:nvSpPr>
        <p:spPr>
          <a:xfrm>
            <a:off x="386601" y="3662367"/>
            <a:ext cx="5158478" cy="215444"/>
          </a:xfrm>
          <a:prstGeom prst="rect">
            <a:avLst/>
          </a:prstGeom>
          <a:noFill/>
        </p:spPr>
        <p:txBody>
          <a:bodyPr wrap="square" rtlCol="0">
            <a:spAutoFit/>
          </a:bodyPr>
          <a:lstStyle/>
          <a:p>
            <a:r>
              <a:rPr lang="en-NZ" sz="800" dirty="0" smtClean="0"/>
              <a:t>*Student Headcount (Distinct) for the 2019 Reporting Year for </a:t>
            </a:r>
            <a:r>
              <a:rPr lang="en-NZ" sz="800" dirty="0"/>
              <a:t>Q</a:t>
            </a:r>
            <a:r>
              <a:rPr lang="en-NZ" sz="800" dirty="0" smtClean="0"/>
              <a:t>C; EFTS are total regardless of measures</a:t>
            </a:r>
            <a:endParaRPr lang="en-NZ" sz="800" dirty="0"/>
          </a:p>
        </p:txBody>
      </p:sp>
    </p:spTree>
    <p:extLst>
      <p:ext uri="{BB962C8B-B14F-4D97-AF65-F5344CB8AC3E}">
        <p14:creationId xmlns:p14="http://schemas.microsoft.com/office/powerpoint/2010/main" val="93046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Pacific First Year Retention Rate - 2019 and year trends</a:t>
            </a:r>
            <a:endParaRPr lang="en-NZ" dirty="0"/>
          </a:p>
        </p:txBody>
      </p:sp>
      <p:sp>
        <p:nvSpPr>
          <p:cNvPr id="11" name="TextBox 10"/>
          <p:cNvSpPr txBox="1"/>
          <p:nvPr/>
        </p:nvSpPr>
        <p:spPr>
          <a:xfrm>
            <a:off x="4694995" y="1441292"/>
            <a:ext cx="3716032" cy="2031325"/>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variance between the Pacific and non-Pacific First Year Retention Rates has continuously increased from 2015 to 2018. In 2019, this worrying gap has improved by 4.4%.</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However, similar to its performance in Qualification Completion Rate, the Unitec First Year Retention Rate was below the ITP </a:t>
            </a:r>
            <a:r>
              <a:rPr lang="en-NZ" sz="1200" dirty="0">
                <a:latin typeface="Tahoma" panose="020B0604030504040204" pitchFamily="34" charset="0"/>
                <a:ea typeface="Tahoma" panose="020B0604030504040204" pitchFamily="34" charset="0"/>
                <a:cs typeface="Tahoma" panose="020B0604030504040204" pitchFamily="34" charset="0"/>
              </a:rPr>
              <a:t>sector </a:t>
            </a:r>
            <a:r>
              <a:rPr lang="en-NZ" sz="1200" dirty="0" smtClean="0">
                <a:latin typeface="Tahoma" panose="020B0604030504040204" pitchFamily="34" charset="0"/>
                <a:ea typeface="Tahoma" panose="020B0604030504040204" pitchFamily="34" charset="0"/>
                <a:cs typeface="Tahoma" panose="020B0604030504040204" pitchFamily="34" charset="0"/>
              </a:rPr>
              <a:t>benchmark and well below its key Auckland counterparts.  </a:t>
            </a:r>
          </a:p>
          <a:p>
            <a:endParaRPr lang="en-NZ" dirty="0"/>
          </a:p>
        </p:txBody>
      </p:sp>
      <p:graphicFrame>
        <p:nvGraphicFramePr>
          <p:cNvPr id="9" name="Chart 8"/>
          <p:cNvGraphicFramePr>
            <a:graphicFrameLocks/>
          </p:cNvGraphicFramePr>
          <p:nvPr>
            <p:extLst>
              <p:ext uri="{D42A27DB-BD31-4B8C-83A1-F6EECF244321}">
                <p14:modId xmlns:p14="http://schemas.microsoft.com/office/powerpoint/2010/main" val="2986138183"/>
              </p:ext>
            </p:extLst>
          </p:nvPr>
        </p:nvGraphicFramePr>
        <p:xfrm>
          <a:off x="761378" y="3166783"/>
          <a:ext cx="3705225"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a:blip r:embed="rId3"/>
          <a:stretch>
            <a:fillRect/>
          </a:stretch>
        </p:blipFill>
        <p:spPr>
          <a:xfrm>
            <a:off x="1701040" y="1862030"/>
            <a:ext cx="1666875" cy="96202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045429055"/>
              </p:ext>
            </p:extLst>
          </p:nvPr>
        </p:nvGraphicFramePr>
        <p:xfrm>
          <a:off x="5017759" y="3863181"/>
          <a:ext cx="2819400" cy="1644650"/>
        </p:xfrm>
        <a:graphic>
          <a:graphicData uri="http://schemas.openxmlformats.org/drawingml/2006/table">
            <a:tbl>
              <a:tblPr/>
              <a:tblGrid>
                <a:gridCol w="990600">
                  <a:extLst>
                    <a:ext uri="{9D8B030D-6E8A-4147-A177-3AD203B41FA5}">
                      <a16:colId xmlns:a16="http://schemas.microsoft.com/office/drawing/2014/main" val="3772354795"/>
                    </a:ext>
                  </a:extLst>
                </a:gridCol>
                <a:gridCol w="609600">
                  <a:extLst>
                    <a:ext uri="{9D8B030D-6E8A-4147-A177-3AD203B41FA5}">
                      <a16:colId xmlns:a16="http://schemas.microsoft.com/office/drawing/2014/main" val="3455931243"/>
                    </a:ext>
                  </a:extLst>
                </a:gridCol>
                <a:gridCol w="609600">
                  <a:extLst>
                    <a:ext uri="{9D8B030D-6E8A-4147-A177-3AD203B41FA5}">
                      <a16:colId xmlns:a16="http://schemas.microsoft.com/office/drawing/2014/main" val="1488256256"/>
                    </a:ext>
                  </a:extLst>
                </a:gridCol>
                <a:gridCol w="609600">
                  <a:extLst>
                    <a:ext uri="{9D8B030D-6E8A-4147-A177-3AD203B41FA5}">
                      <a16:colId xmlns:a16="http://schemas.microsoft.com/office/drawing/2014/main" val="1671328020"/>
                    </a:ext>
                  </a:extLst>
                </a:gridCol>
              </a:tblGrid>
              <a:tr h="400050">
                <a:tc>
                  <a:txBody>
                    <a:bodyPr/>
                    <a:lstStyle/>
                    <a:p>
                      <a:pPr algn="l" rtl="0" fontAlgn="ctr"/>
                      <a:r>
                        <a:rPr lang="en-NZ" sz="1200" b="1" i="0" u="none" strike="noStrike" dirty="0">
                          <a:solidFill>
                            <a:srgbClr val="FFFFFF"/>
                          </a:solidFill>
                          <a:effectLst/>
                          <a:latin typeface="Calibri" panose="020F0502020204030204" pitchFamily="34" charset="0"/>
                        </a:rPr>
                        <a:t>2018 FYR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Non-Pacific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863942653"/>
                  </a:ext>
                </a:extLst>
              </a:tr>
              <a:tr h="209550">
                <a:tc>
                  <a:txBody>
                    <a:bodyPr/>
                    <a:lstStyle/>
                    <a:p>
                      <a:pPr algn="l" rtl="0" fontAlgn="ctr"/>
                      <a:r>
                        <a:rPr lang="en-NZ" sz="1200" b="0" i="0" u="none" strike="noStrike" dirty="0">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56.0%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73.2%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730300654"/>
                  </a:ext>
                </a:extLst>
              </a:tr>
              <a:tr h="209550">
                <a:tc>
                  <a:txBody>
                    <a:bodyPr/>
                    <a:lstStyle/>
                    <a:p>
                      <a:pPr algn="l" rtl="0" fontAlgn="ctr"/>
                      <a:r>
                        <a:rPr lang="en-NZ" sz="1200" b="0" i="0" u="none" strike="noStrike" dirty="0">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67.6%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69.2%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4226889959"/>
                  </a:ext>
                </a:extLst>
              </a:tr>
              <a:tr h="209550">
                <a:tc>
                  <a:txBody>
                    <a:bodyPr/>
                    <a:lstStyle/>
                    <a:p>
                      <a:pPr algn="l" rtl="0" fontAlgn="ctr"/>
                      <a:r>
                        <a:rPr lang="en-NZ" sz="1200" b="0" i="0" u="none" strike="noStrike" dirty="0">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68.8%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80.2%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11.4%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63018666"/>
                  </a:ext>
                </a:extLst>
              </a:tr>
              <a:tr h="406400">
                <a:tc>
                  <a:txBody>
                    <a:bodyPr/>
                    <a:lstStyle/>
                    <a:p>
                      <a:pPr algn="l" rtl="0" fontAlgn="ctr"/>
                      <a:r>
                        <a:rPr lang="en-NZ" sz="1200" b="0" i="0" u="none" strike="noStrike" dirty="0">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80.4%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83.8%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3.4%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73747449"/>
                  </a:ext>
                </a:extLst>
              </a:tr>
              <a:tr h="209550">
                <a:tc>
                  <a:txBody>
                    <a:bodyPr/>
                    <a:lstStyle/>
                    <a:p>
                      <a:pPr algn="l" rtl="0" fontAlgn="ctr"/>
                      <a:r>
                        <a:rPr lang="en-NZ" sz="1200" b="0" i="0" u="none" strike="noStrike" dirty="0">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58.7%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63.3%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67102313"/>
                  </a:ext>
                </a:extLst>
              </a:tr>
            </a:tbl>
          </a:graphicData>
        </a:graphic>
      </p:graphicFrame>
    </p:spTree>
    <p:extLst>
      <p:ext uri="{BB962C8B-B14F-4D97-AF65-F5344CB8AC3E}">
        <p14:creationId xmlns:p14="http://schemas.microsoft.com/office/powerpoint/2010/main" val="3810654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Pacific First Year Retention Rate by school and Year </a:t>
            </a:r>
            <a:r>
              <a:rPr lang="en-NZ" dirty="0"/>
              <a:t>T</a:t>
            </a:r>
            <a:r>
              <a:rPr lang="en-NZ" dirty="0" smtClean="0"/>
              <a:t>rends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2400212509"/>
              </p:ext>
            </p:extLst>
          </p:nvPr>
        </p:nvGraphicFramePr>
        <p:xfrm>
          <a:off x="697199" y="3908965"/>
          <a:ext cx="7723788" cy="2762250"/>
        </p:xfrm>
        <a:graphic>
          <a:graphicData uri="http://schemas.openxmlformats.org/drawingml/2006/table">
            <a:tbl>
              <a:tblPr/>
              <a:tblGrid>
                <a:gridCol w="2215187">
                  <a:extLst>
                    <a:ext uri="{9D8B030D-6E8A-4147-A177-3AD203B41FA5}">
                      <a16:colId xmlns:a16="http://schemas.microsoft.com/office/drawing/2014/main" val="1343444992"/>
                    </a:ext>
                  </a:extLst>
                </a:gridCol>
                <a:gridCol w="556769">
                  <a:extLst>
                    <a:ext uri="{9D8B030D-6E8A-4147-A177-3AD203B41FA5}">
                      <a16:colId xmlns:a16="http://schemas.microsoft.com/office/drawing/2014/main" val="2641390979"/>
                    </a:ext>
                  </a:extLst>
                </a:gridCol>
                <a:gridCol w="569869">
                  <a:extLst>
                    <a:ext uri="{9D8B030D-6E8A-4147-A177-3AD203B41FA5}">
                      <a16:colId xmlns:a16="http://schemas.microsoft.com/office/drawing/2014/main" val="3288418436"/>
                    </a:ext>
                  </a:extLst>
                </a:gridCol>
                <a:gridCol w="563320">
                  <a:extLst>
                    <a:ext uri="{9D8B030D-6E8A-4147-A177-3AD203B41FA5}">
                      <a16:colId xmlns:a16="http://schemas.microsoft.com/office/drawing/2014/main" val="3176979795"/>
                    </a:ext>
                  </a:extLst>
                </a:gridCol>
                <a:gridCol w="576421">
                  <a:extLst>
                    <a:ext uri="{9D8B030D-6E8A-4147-A177-3AD203B41FA5}">
                      <a16:colId xmlns:a16="http://schemas.microsoft.com/office/drawing/2014/main" val="357014345"/>
                    </a:ext>
                  </a:extLst>
                </a:gridCol>
                <a:gridCol w="534388">
                  <a:extLst>
                    <a:ext uri="{9D8B030D-6E8A-4147-A177-3AD203B41FA5}">
                      <a16:colId xmlns:a16="http://schemas.microsoft.com/office/drawing/2014/main" val="2258611898"/>
                    </a:ext>
                  </a:extLst>
                </a:gridCol>
                <a:gridCol w="615247">
                  <a:extLst>
                    <a:ext uri="{9D8B030D-6E8A-4147-A177-3AD203B41FA5}">
                      <a16:colId xmlns:a16="http://schemas.microsoft.com/office/drawing/2014/main" val="3724516738"/>
                    </a:ext>
                  </a:extLst>
                </a:gridCol>
                <a:gridCol w="697529">
                  <a:extLst>
                    <a:ext uri="{9D8B030D-6E8A-4147-A177-3AD203B41FA5}">
                      <a16:colId xmlns:a16="http://schemas.microsoft.com/office/drawing/2014/main" val="78500464"/>
                    </a:ext>
                  </a:extLst>
                </a:gridCol>
                <a:gridCol w="697529">
                  <a:extLst>
                    <a:ext uri="{9D8B030D-6E8A-4147-A177-3AD203B41FA5}">
                      <a16:colId xmlns:a16="http://schemas.microsoft.com/office/drawing/2014/main" val="232443698"/>
                    </a:ext>
                  </a:extLst>
                </a:gridCol>
                <a:gridCol w="697529">
                  <a:extLst>
                    <a:ext uri="{9D8B030D-6E8A-4147-A177-3AD203B41FA5}">
                      <a16:colId xmlns:a16="http://schemas.microsoft.com/office/drawing/2014/main" val="425342421"/>
                    </a:ext>
                  </a:extLst>
                </a:gridCol>
              </a:tblGrid>
              <a:tr h="552450">
                <a:tc>
                  <a:txBody>
                    <a:bodyPr/>
                    <a:lstStyle/>
                    <a:p>
                      <a:pPr algn="l" fontAlgn="b"/>
                      <a:r>
                        <a:rPr lang="en-NZ" sz="1000" b="1" i="0" u="none" strike="noStrike" dirty="0">
                          <a:solidFill>
                            <a:srgbClr val="FFFFFF"/>
                          </a:solidFill>
                          <a:effectLst/>
                          <a:latin typeface="Calibri" panose="020F0502020204030204" pitchFamily="34" charset="0"/>
                        </a:rPr>
                        <a:t>School </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Student </a:t>
                      </a:r>
                      <a:r>
                        <a:rPr lang="en-NZ" sz="1000" b="1" i="0" u="none" strike="noStrike" kern="1200" dirty="0" smtClean="0">
                          <a:solidFill>
                            <a:srgbClr val="FFFFFF"/>
                          </a:solidFill>
                          <a:effectLst/>
                          <a:latin typeface="Calibri" panose="020F0502020204030204" pitchFamily="34" charset="0"/>
                          <a:ea typeface="+mn-ea"/>
                          <a:cs typeface="+mn-cs"/>
                        </a:rPr>
                        <a:t>Headcount</a:t>
                      </a:r>
                      <a:endParaRPr lang="en-NZ" sz="1000" b="1" i="0" u="none" strike="noStrike" kern="1200" dirty="0">
                        <a:solidFill>
                          <a:srgbClr val="FFFFFF"/>
                        </a:solidFill>
                        <a:effectLst/>
                        <a:latin typeface="Calibri" panose="020F0502020204030204" pitchFamily="34" charset="0"/>
                        <a:ea typeface="+mn-ea"/>
                        <a:cs typeface="+mn-cs"/>
                      </a:endParaRP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kern="1200" dirty="0">
                          <a:solidFill>
                            <a:srgbClr val="FFFFFF"/>
                          </a:solidFill>
                          <a:effectLst/>
                          <a:latin typeface="Calibri" panose="020F0502020204030204" pitchFamily="34" charset="0"/>
                          <a:ea typeface="+mn-ea"/>
                          <a:cs typeface="+mn-cs"/>
                        </a:rPr>
                        <a:t>EFTS </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657815335"/>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64.9%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73.3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28758777"/>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77.9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29583960"/>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NA</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92.8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12337534"/>
                  </a:ext>
                </a:extLst>
              </a:tr>
              <a:tr h="184150">
                <a:tc>
                  <a:txBody>
                    <a:bodyPr/>
                    <a:lstStyle/>
                    <a:p>
                      <a:pPr algn="l" fontAlgn="b"/>
                      <a:r>
                        <a:rPr lang="en-NZ" sz="1000" b="0" i="0" u="none" strike="noStrike" dirty="0">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112.4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93574325"/>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74.3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739891212"/>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27.8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345624045"/>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53.2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820717177"/>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100.0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101590188"/>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22964793"/>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148.0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13708388"/>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127.2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11135730"/>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389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910.7</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505980488"/>
                  </a:ext>
                </a:extLst>
              </a:tr>
            </a:tbl>
          </a:graphicData>
        </a:graphic>
      </p:graphicFrame>
      <p:sp>
        <p:nvSpPr>
          <p:cNvPr id="7" name="TextBox 6"/>
          <p:cNvSpPr txBox="1"/>
          <p:nvPr/>
        </p:nvSpPr>
        <p:spPr>
          <a:xfrm>
            <a:off x="215015" y="1233614"/>
            <a:ext cx="3999506" cy="344709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Schools that performed above average had the smallest student size.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Again Trades &amp; Services had </a:t>
            </a:r>
            <a:r>
              <a:rPr lang="en-NZ" sz="1200" dirty="0">
                <a:latin typeface="Tahoma" panose="020B0604030504040204" pitchFamily="34" charset="0"/>
                <a:ea typeface="Tahoma" panose="020B0604030504040204" pitchFamily="34" charset="0"/>
                <a:cs typeface="Tahoma" panose="020B0604030504040204" pitchFamily="34" charset="0"/>
              </a:rPr>
              <a:t>below average performance in 2019, only second to Applied </a:t>
            </a:r>
            <a:r>
              <a:rPr lang="en-NZ" sz="1200" dirty="0" smtClean="0">
                <a:latin typeface="Tahoma" panose="020B0604030504040204" pitchFamily="34" charset="0"/>
                <a:ea typeface="Tahoma" panose="020B0604030504040204" pitchFamily="34" charset="0"/>
                <a:cs typeface="Tahoma" panose="020B0604030504040204" pitchFamily="34" charset="0"/>
              </a:rPr>
              <a:t>Business. </a:t>
            </a:r>
            <a:r>
              <a:rPr lang="en-NZ" sz="1200" dirty="0">
                <a:latin typeface="Tahoma" panose="020B0604030504040204" pitchFamily="34" charset="0"/>
                <a:ea typeface="Tahoma" panose="020B0604030504040204" pitchFamily="34" charset="0"/>
                <a:cs typeface="Tahoma" panose="020B0604030504040204" pitchFamily="34" charset="0"/>
              </a:rPr>
              <a:t>The latter, however, had a much smaller student size and </a:t>
            </a:r>
            <a:r>
              <a:rPr lang="en-NZ" sz="1200" dirty="0" smtClean="0">
                <a:latin typeface="Tahoma" panose="020B0604030504040204" pitchFamily="34" charset="0"/>
                <a:ea typeface="Tahoma" panose="020B0604030504040204" pitchFamily="34" charset="0"/>
                <a:cs typeface="Tahoma" panose="020B0604030504040204" pitchFamily="34" charset="0"/>
              </a:rPr>
              <a:t>so smaller negative impact.</a:t>
            </a:r>
          </a:p>
          <a:p>
            <a:pPr marL="171450" indent="-171450">
              <a:buFont typeface="Arial" panose="020B0604020202020204" pitchFamily="34" charset="0"/>
              <a:buChar char="•"/>
            </a:pPr>
            <a:r>
              <a:rPr lang="en-NZ" sz="1200" dirty="0">
                <a:latin typeface="Tahoma" panose="020B0604030504040204" pitchFamily="34" charset="0"/>
                <a:ea typeface="Tahoma" panose="020B0604030504040204" pitchFamily="34" charset="0"/>
                <a:cs typeface="Tahoma" panose="020B0604030504040204" pitchFamily="34" charset="0"/>
              </a:rPr>
              <a:t>Environmental &amp; Animal Sciences had outstanding performance for 2 consecutive years in 2018 to 2019, achieving a 100% retention rate, </a:t>
            </a:r>
            <a:r>
              <a:rPr lang="en-NZ" sz="1200" dirty="0" smtClean="0">
                <a:latin typeface="Tahoma" panose="020B0604030504040204" pitchFamily="34" charset="0"/>
                <a:ea typeface="Tahoma" panose="020B0604030504040204" pitchFamily="34" charset="0"/>
                <a:cs typeface="Tahoma" panose="020B0604030504040204" pitchFamily="34" charset="0"/>
              </a:rPr>
              <a:t>but with almost negligible impact on the overall rate because of its small student size.</a:t>
            </a:r>
            <a:endParaRPr lang="en-NZ" sz="12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endParaRPr lang="en-NZ" sz="1200" dirty="0" smtClean="0">
              <a:latin typeface="Tahoma" panose="020B0604030504040204" pitchFamily="34" charset="0"/>
              <a:ea typeface="Tahoma" panose="020B0604030504040204" pitchFamily="34" charset="0"/>
              <a:cs typeface="Tahoma" panose="020B0604030504040204" pitchFamily="34" charset="0"/>
            </a:endParaRPr>
          </a:p>
          <a:p>
            <a:r>
              <a:rPr lang="en-NZ" sz="1000" dirty="0" smtClean="0">
                <a:latin typeface="Tahoma" panose="020B0604030504040204" pitchFamily="34" charset="0"/>
                <a:ea typeface="Tahoma" panose="020B0604030504040204" pitchFamily="34" charset="0"/>
                <a:cs typeface="Tahoma" panose="020B0604030504040204" pitchFamily="34" charset="0"/>
              </a:rPr>
              <a:t>*</a:t>
            </a:r>
            <a:r>
              <a:rPr lang="en-NZ" sz="1000" dirty="0">
                <a:latin typeface="Tahoma" panose="020B0604030504040204" pitchFamily="34" charset="0"/>
                <a:ea typeface="Tahoma" panose="020B0604030504040204" pitchFamily="34" charset="0"/>
                <a:cs typeface="Tahoma" panose="020B0604030504040204" pitchFamily="34" charset="0"/>
              </a:rPr>
              <a:t>Bridgepoint is not included in the graph due to its huge fluctuations in 2015-2019 to avoid skewing the visual effect.</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endParaRPr lang="en-NZ" dirty="0"/>
          </a:p>
        </p:txBody>
      </p:sp>
      <p:pic>
        <p:nvPicPr>
          <p:cNvPr id="5" name="Picture 4"/>
          <p:cNvPicPr>
            <a:picLocks noChangeAspect="1"/>
          </p:cNvPicPr>
          <p:nvPr/>
        </p:nvPicPr>
        <p:blipFill>
          <a:blip r:embed="rId2"/>
          <a:stretch>
            <a:fillRect/>
          </a:stretch>
        </p:blipFill>
        <p:spPr>
          <a:xfrm>
            <a:off x="4132079" y="717660"/>
            <a:ext cx="4288908" cy="3060938"/>
          </a:xfrm>
          <a:prstGeom prst="rect">
            <a:avLst/>
          </a:prstGeom>
        </p:spPr>
      </p:pic>
      <p:sp>
        <p:nvSpPr>
          <p:cNvPr id="8" name="TextBox 7"/>
          <p:cNvSpPr txBox="1"/>
          <p:nvPr/>
        </p:nvSpPr>
        <p:spPr>
          <a:xfrm>
            <a:off x="3458990" y="3732311"/>
            <a:ext cx="5865112" cy="215444"/>
          </a:xfrm>
          <a:prstGeom prst="rect">
            <a:avLst/>
          </a:prstGeom>
          <a:noFill/>
        </p:spPr>
        <p:txBody>
          <a:bodyPr wrap="square" rtlCol="0">
            <a:spAutoFit/>
          </a:bodyPr>
          <a:lstStyle/>
          <a:p>
            <a:r>
              <a:rPr lang="en-NZ" sz="800" dirty="0" smtClean="0"/>
              <a:t>*Student Headcount (Distinct) for the 2019 Reporting Year for FYR; EFTS are total regardless of measures</a:t>
            </a:r>
            <a:endParaRPr lang="en-NZ" sz="800" dirty="0"/>
          </a:p>
        </p:txBody>
      </p:sp>
    </p:spTree>
    <p:extLst>
      <p:ext uri="{BB962C8B-B14F-4D97-AF65-F5344CB8AC3E}">
        <p14:creationId xmlns:p14="http://schemas.microsoft.com/office/powerpoint/2010/main" val="2703180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596564"/>
            <a:ext cx="7199412" cy="508928"/>
          </a:xfrm>
        </p:spPr>
        <p:txBody>
          <a:bodyPr/>
          <a:lstStyle/>
          <a:p>
            <a:r>
              <a:rPr lang="en-NZ" dirty="0" smtClean="0"/>
              <a:t>Pacific Progression Rate in 2019 and Year </a:t>
            </a:r>
            <a:r>
              <a:rPr lang="en-NZ" dirty="0"/>
              <a:t>T</a:t>
            </a:r>
            <a:r>
              <a:rPr lang="en-NZ" dirty="0" smtClean="0"/>
              <a:t>rends</a:t>
            </a:r>
            <a:br>
              <a:rPr lang="en-NZ" dirty="0" smtClean="0"/>
            </a:br>
            <a:endParaRPr lang="en-NZ" dirty="0"/>
          </a:p>
        </p:txBody>
      </p:sp>
      <p:sp>
        <p:nvSpPr>
          <p:cNvPr id="16" name="TextBox 15"/>
          <p:cNvSpPr txBox="1"/>
          <p:nvPr/>
        </p:nvSpPr>
        <p:spPr>
          <a:xfrm>
            <a:off x="4574796" y="1253980"/>
            <a:ext cx="3716032" cy="2308324"/>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Similar to the Māori pattern, the 2019 Progression Rate is the only measure for Pacific that met the Institute target of 32.5% for 2019, reaching to 45.9% or 13.4% higher than the set target.</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a:t>
            </a:r>
            <a:r>
              <a:rPr lang="en-NZ" sz="1200" dirty="0">
                <a:latin typeface="Tahoma" panose="020B0604030504040204" pitchFamily="34" charset="0"/>
                <a:ea typeface="Tahoma" panose="020B0604030504040204" pitchFamily="34" charset="0"/>
                <a:cs typeface="Tahoma" panose="020B0604030504040204" pitchFamily="34" charset="0"/>
              </a:rPr>
              <a:t>P</a:t>
            </a:r>
            <a:r>
              <a:rPr lang="en-NZ" sz="1200" dirty="0" smtClean="0">
                <a:latin typeface="Tahoma" panose="020B0604030504040204" pitchFamily="34" charset="0"/>
                <a:ea typeface="Tahoma" panose="020B0604030504040204" pitchFamily="34" charset="0"/>
                <a:cs typeface="Tahoma" panose="020B0604030504040204" pitchFamily="34" charset="0"/>
              </a:rPr>
              <a:t>rogression </a:t>
            </a:r>
            <a:r>
              <a:rPr lang="en-NZ" sz="1200" dirty="0">
                <a:latin typeface="Tahoma" panose="020B0604030504040204" pitchFamily="34" charset="0"/>
                <a:ea typeface="Tahoma" panose="020B0604030504040204" pitchFamily="34" charset="0"/>
                <a:cs typeface="Tahoma" panose="020B0604030504040204" pitchFamily="34" charset="0"/>
              </a:rPr>
              <a:t>R</a:t>
            </a:r>
            <a:r>
              <a:rPr lang="en-NZ" sz="1200" dirty="0" smtClean="0">
                <a:latin typeface="Tahoma" panose="020B0604030504040204" pitchFamily="34" charset="0"/>
                <a:ea typeface="Tahoma" panose="020B0604030504040204" pitchFamily="34" charset="0"/>
                <a:cs typeface="Tahoma" panose="020B0604030504040204" pitchFamily="34" charset="0"/>
              </a:rPr>
              <a:t>ate is also the only measure that is consistently higher than that for non-Pacific over the 5-year period, with this reversed for the other three measures.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However, the Pacific Progression Rate is still lower than the ITP sector benchmark and that achieved by its key Auckland counterparts. </a:t>
            </a:r>
          </a:p>
        </p:txBody>
      </p:sp>
      <p:pic>
        <p:nvPicPr>
          <p:cNvPr id="4" name="Picture 3"/>
          <p:cNvPicPr>
            <a:picLocks noChangeAspect="1"/>
          </p:cNvPicPr>
          <p:nvPr/>
        </p:nvPicPr>
        <p:blipFill>
          <a:blip r:embed="rId2"/>
          <a:stretch>
            <a:fillRect/>
          </a:stretch>
        </p:blipFill>
        <p:spPr>
          <a:xfrm>
            <a:off x="1550090" y="1465167"/>
            <a:ext cx="1809750" cy="94297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016948"/>
              </p:ext>
            </p:extLst>
          </p:nvPr>
        </p:nvGraphicFramePr>
        <p:xfrm>
          <a:off x="4870784" y="3863181"/>
          <a:ext cx="2819400" cy="1845264"/>
        </p:xfrm>
        <a:graphic>
          <a:graphicData uri="http://schemas.openxmlformats.org/drawingml/2006/table">
            <a:tbl>
              <a:tblPr/>
              <a:tblGrid>
                <a:gridCol w="990600">
                  <a:extLst>
                    <a:ext uri="{9D8B030D-6E8A-4147-A177-3AD203B41FA5}">
                      <a16:colId xmlns:a16="http://schemas.microsoft.com/office/drawing/2014/main" val="31850999"/>
                    </a:ext>
                  </a:extLst>
                </a:gridCol>
                <a:gridCol w="609600">
                  <a:extLst>
                    <a:ext uri="{9D8B030D-6E8A-4147-A177-3AD203B41FA5}">
                      <a16:colId xmlns:a16="http://schemas.microsoft.com/office/drawing/2014/main" val="2355194237"/>
                    </a:ext>
                  </a:extLst>
                </a:gridCol>
                <a:gridCol w="609600">
                  <a:extLst>
                    <a:ext uri="{9D8B030D-6E8A-4147-A177-3AD203B41FA5}">
                      <a16:colId xmlns:a16="http://schemas.microsoft.com/office/drawing/2014/main" val="4068503830"/>
                    </a:ext>
                  </a:extLst>
                </a:gridCol>
                <a:gridCol w="609600">
                  <a:extLst>
                    <a:ext uri="{9D8B030D-6E8A-4147-A177-3AD203B41FA5}">
                      <a16:colId xmlns:a16="http://schemas.microsoft.com/office/drawing/2014/main" val="3270898384"/>
                    </a:ext>
                  </a:extLst>
                </a:gridCol>
              </a:tblGrid>
              <a:tr h="600664">
                <a:tc>
                  <a:txBody>
                    <a:bodyPr/>
                    <a:lstStyle/>
                    <a:p>
                      <a:pPr algn="l" rtl="0" fontAlgn="ctr"/>
                      <a:r>
                        <a:rPr lang="en-NZ" sz="1200" b="1" i="0" u="none" strike="noStrike" dirty="0">
                          <a:solidFill>
                            <a:srgbClr val="FFFFFF"/>
                          </a:solidFill>
                          <a:effectLst/>
                          <a:latin typeface="Calibri" panose="020F0502020204030204" pitchFamily="34" charset="0"/>
                        </a:rPr>
                        <a:t>2018 </a:t>
                      </a:r>
                      <a:r>
                        <a:rPr lang="en-NZ" sz="1400" b="1" i="0" u="none" strike="noStrike" dirty="0">
                          <a:solidFill>
                            <a:srgbClr val="FFFFFF"/>
                          </a:solidFill>
                          <a:effectLst/>
                          <a:latin typeface="Calibri" panose="020F0502020204030204" pitchFamily="34" charset="0"/>
                        </a:rPr>
                        <a:t>Progression</a:t>
                      </a:r>
                      <a:r>
                        <a:rPr lang="en-NZ" sz="1200" b="1" i="0" u="none" strike="noStrike" dirty="0">
                          <a:solidFill>
                            <a:srgbClr val="FFFFFF"/>
                          </a:solidFill>
                          <a:effectLst/>
                          <a:latin typeface="Calibri" panose="020F0502020204030204" pitchFamily="34" charset="0"/>
                        </a:rPr>
                        <a:t>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dirty="0">
                          <a:solidFill>
                            <a:srgbClr val="FFFFFF"/>
                          </a:solidFill>
                          <a:effectLst/>
                          <a:latin typeface="Calibri" panose="020F0502020204030204" pitchFamily="34" charset="0"/>
                        </a:rPr>
                        <a:t>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Non-Pacific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2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979250859"/>
                  </a:ext>
                </a:extLst>
              </a:tr>
              <a:tr h="209550">
                <a:tc>
                  <a:txBody>
                    <a:bodyPr/>
                    <a:lstStyle/>
                    <a:p>
                      <a:pPr algn="l" rtl="0" fontAlgn="ctr"/>
                      <a:r>
                        <a:rPr lang="en-NZ" sz="12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37.6%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31.4%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394528153"/>
                  </a:ext>
                </a:extLst>
              </a:tr>
              <a:tr h="209550">
                <a:tc>
                  <a:txBody>
                    <a:bodyPr/>
                    <a:lstStyle/>
                    <a:p>
                      <a:pPr algn="l" rtl="0" fontAlgn="ctr"/>
                      <a:r>
                        <a:rPr lang="en-NZ" sz="12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41.6%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34.7%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145460488"/>
                  </a:ext>
                </a:extLst>
              </a:tr>
              <a:tr h="209550">
                <a:tc>
                  <a:txBody>
                    <a:bodyPr/>
                    <a:lstStyle/>
                    <a:p>
                      <a:pPr algn="l" rtl="0" fontAlgn="ctr"/>
                      <a:r>
                        <a:rPr lang="en-NZ" sz="12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93.2%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87.9%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-5.3%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748714620"/>
                  </a:ext>
                </a:extLst>
              </a:tr>
              <a:tr h="406400">
                <a:tc>
                  <a:txBody>
                    <a:bodyPr/>
                    <a:lstStyle/>
                    <a:p>
                      <a:pPr algn="l" rtl="0" fontAlgn="ctr"/>
                      <a:r>
                        <a:rPr lang="en-NZ" sz="12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89.3%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200" b="0" i="0" u="none" strike="noStrike">
                          <a:solidFill>
                            <a:srgbClr val="000000"/>
                          </a:solidFill>
                          <a:effectLst/>
                          <a:latin typeface="Calibri" panose="020F0502020204030204" pitchFamily="34" charset="0"/>
                        </a:rPr>
                        <a:t>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130904186"/>
                  </a:ext>
                </a:extLst>
              </a:tr>
              <a:tr h="209550">
                <a:tc>
                  <a:txBody>
                    <a:bodyPr/>
                    <a:lstStyle/>
                    <a:p>
                      <a:pPr algn="l" rtl="0" fontAlgn="ctr"/>
                      <a:r>
                        <a:rPr lang="en-NZ" sz="12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38.6%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a:solidFill>
                            <a:srgbClr val="000000"/>
                          </a:solidFill>
                          <a:effectLst/>
                          <a:latin typeface="Calibri" panose="020F0502020204030204" pitchFamily="34" charset="0"/>
                        </a:rPr>
                        <a:t>33.7%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200" b="0" i="0" u="none" strike="noStrike" dirty="0">
                          <a:solidFill>
                            <a:srgbClr val="000000"/>
                          </a:solidFill>
                          <a:effectLst/>
                          <a:latin typeface="Calibri" panose="020F0502020204030204" pitchFamily="34" charset="0"/>
                        </a:rPr>
                        <a:t>-4.9%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728027844"/>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39796067"/>
              </p:ext>
            </p:extLst>
          </p:nvPr>
        </p:nvGraphicFramePr>
        <p:xfrm>
          <a:off x="866774" y="2965245"/>
          <a:ext cx="37052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00540" y="2383068"/>
            <a:ext cx="2048540" cy="261610"/>
          </a:xfrm>
          <a:prstGeom prst="rect">
            <a:avLst/>
          </a:prstGeom>
          <a:noFill/>
        </p:spPr>
        <p:txBody>
          <a:bodyPr wrap="square" rtlCol="0">
            <a:spAutoFit/>
          </a:bodyPr>
          <a:lstStyle/>
          <a:p>
            <a:r>
              <a:rPr lang="en-NZ" sz="1100" dirty="0" smtClean="0"/>
              <a:t>2022 Target: 34%  +11.9%   </a:t>
            </a:r>
            <a:endParaRPr lang="en-NZ" sz="1100" dirty="0"/>
          </a:p>
        </p:txBody>
      </p:sp>
    </p:spTree>
    <p:extLst>
      <p:ext uri="{BB962C8B-B14F-4D97-AF65-F5344CB8AC3E}">
        <p14:creationId xmlns:p14="http://schemas.microsoft.com/office/powerpoint/2010/main" val="3840214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1319" y="411491"/>
            <a:ext cx="7199412" cy="669974"/>
          </a:xfrm>
        </p:spPr>
        <p:txBody>
          <a:bodyPr/>
          <a:lstStyle/>
          <a:p>
            <a:r>
              <a:rPr lang="en-NZ" dirty="0" smtClean="0"/>
              <a:t>Pacific Graduate Outcomes in 2020 wave</a:t>
            </a:r>
            <a:endParaRPr lang="en-NZ" dirty="0"/>
          </a:p>
        </p:txBody>
      </p:sp>
      <p:sp>
        <p:nvSpPr>
          <p:cNvPr id="10" name="TextBox 9"/>
          <p:cNvSpPr txBox="1"/>
          <p:nvPr/>
        </p:nvSpPr>
        <p:spPr>
          <a:xfrm>
            <a:off x="7282347" y="2549003"/>
            <a:ext cx="1733317" cy="3785652"/>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2020, % Employed for Pacific went up substantially by 9.5%.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This was offset by a 7% reduction in % Higher Study, giving an overall 1.7% drop in % GESC.</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variance between the Pacific and non-Pacific % Qualification Relevant to Employment  continued to narrow to only 2% in 2020, almost back to the 2016 level.  </a:t>
            </a:r>
          </a:p>
        </p:txBody>
      </p:sp>
      <p:pic>
        <p:nvPicPr>
          <p:cNvPr id="14" name="Picture 13"/>
          <p:cNvPicPr>
            <a:picLocks noChangeAspect="1"/>
          </p:cNvPicPr>
          <p:nvPr/>
        </p:nvPicPr>
        <p:blipFill>
          <a:blip r:embed="rId2"/>
          <a:stretch>
            <a:fillRect/>
          </a:stretch>
        </p:blipFill>
        <p:spPr>
          <a:xfrm>
            <a:off x="530520" y="1319934"/>
            <a:ext cx="6991350" cy="990600"/>
          </a:xfrm>
          <a:prstGeom prst="rect">
            <a:avLst/>
          </a:prstGeom>
        </p:spPr>
      </p:pic>
      <p:pic>
        <p:nvPicPr>
          <p:cNvPr id="2" name="Picture 1"/>
          <p:cNvPicPr>
            <a:picLocks noChangeAspect="1"/>
          </p:cNvPicPr>
          <p:nvPr/>
        </p:nvPicPr>
        <p:blipFill>
          <a:blip r:embed="rId3"/>
          <a:stretch>
            <a:fillRect/>
          </a:stretch>
        </p:blipFill>
        <p:spPr>
          <a:xfrm>
            <a:off x="676569" y="2310534"/>
            <a:ext cx="6605778" cy="3848645"/>
          </a:xfrm>
          <a:prstGeom prst="rect">
            <a:avLst/>
          </a:prstGeom>
        </p:spPr>
      </p:pic>
      <p:sp>
        <p:nvSpPr>
          <p:cNvPr id="4" name="TextBox 3"/>
          <p:cNvSpPr txBox="1"/>
          <p:nvPr/>
        </p:nvSpPr>
        <p:spPr>
          <a:xfrm>
            <a:off x="3502152" y="5257800"/>
            <a:ext cx="649224" cy="261610"/>
          </a:xfrm>
          <a:prstGeom prst="rect">
            <a:avLst/>
          </a:prstGeom>
          <a:noFill/>
        </p:spPr>
        <p:txBody>
          <a:bodyPr wrap="square" rtlCol="0">
            <a:spAutoFit/>
          </a:bodyPr>
          <a:lstStyle/>
          <a:p>
            <a:r>
              <a:rPr lang="en-NZ" sz="1100" b="1" dirty="0" smtClean="0">
                <a:solidFill>
                  <a:schemeClr val="bg1">
                    <a:lumMod val="50000"/>
                  </a:schemeClr>
                </a:solidFill>
              </a:rPr>
              <a:t>22.7%</a:t>
            </a:r>
            <a:endParaRPr lang="en-NZ" sz="1100" b="1" dirty="0">
              <a:solidFill>
                <a:schemeClr val="bg1">
                  <a:lumMod val="50000"/>
                </a:schemeClr>
              </a:solidFill>
            </a:endParaRPr>
          </a:p>
        </p:txBody>
      </p:sp>
    </p:spTree>
    <p:extLst>
      <p:ext uri="{BB962C8B-B14F-4D97-AF65-F5344CB8AC3E}">
        <p14:creationId xmlns:p14="http://schemas.microsoft.com/office/powerpoint/2010/main" val="46118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112" y="2495107"/>
            <a:ext cx="6925340" cy="2179613"/>
          </a:xfrm>
        </p:spPr>
        <p:txBody>
          <a:bodyPr/>
          <a:lstStyle/>
          <a:p>
            <a:r>
              <a:rPr lang="en-NZ" sz="8000" dirty="0" smtClean="0"/>
              <a:t>Under 25yrs </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37</a:t>
            </a:fld>
            <a:endParaRPr lang="en-US" altLang="en-US" dirty="0"/>
          </a:p>
        </p:txBody>
      </p:sp>
    </p:spTree>
    <p:extLst>
      <p:ext uri="{BB962C8B-B14F-4D97-AF65-F5344CB8AC3E}">
        <p14:creationId xmlns:p14="http://schemas.microsoft.com/office/powerpoint/2010/main" val="1923667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25yrs Successful Course Completion Rate in 2019 and Year Trends</a:t>
            </a:r>
            <a:endParaRPr lang="en-NZ" dirty="0"/>
          </a:p>
        </p:txBody>
      </p:sp>
      <p:graphicFrame>
        <p:nvGraphicFramePr>
          <p:cNvPr id="10" name="Table 9"/>
          <p:cNvGraphicFramePr>
            <a:graphicFrameLocks noGrp="1"/>
          </p:cNvGraphicFramePr>
          <p:nvPr>
            <p:extLst>
              <p:ext uri="{D42A27DB-BD31-4B8C-83A1-F6EECF244321}">
                <p14:modId xmlns:p14="http://schemas.microsoft.com/office/powerpoint/2010/main" val="851796175"/>
              </p:ext>
            </p:extLst>
          </p:nvPr>
        </p:nvGraphicFramePr>
        <p:xfrm>
          <a:off x="4608095" y="3731955"/>
          <a:ext cx="4009370" cy="1973574"/>
        </p:xfrm>
        <a:graphic>
          <a:graphicData uri="http://schemas.openxmlformats.org/drawingml/2006/table">
            <a:tbl>
              <a:tblPr firstRow="1" bandRow="1">
                <a:tableStyleId>{5C22544A-7EE6-4342-B048-85BDC9FD1C3A}</a:tableStyleId>
              </a:tblPr>
              <a:tblGrid>
                <a:gridCol w="1363981">
                  <a:extLst>
                    <a:ext uri="{9D8B030D-6E8A-4147-A177-3AD203B41FA5}">
                      <a16:colId xmlns:a16="http://schemas.microsoft.com/office/drawing/2014/main" val="3336881965"/>
                    </a:ext>
                  </a:extLst>
                </a:gridCol>
                <a:gridCol w="800242">
                  <a:extLst>
                    <a:ext uri="{9D8B030D-6E8A-4147-A177-3AD203B41FA5}">
                      <a16:colId xmlns:a16="http://schemas.microsoft.com/office/drawing/2014/main" val="1508990676"/>
                    </a:ext>
                  </a:extLst>
                </a:gridCol>
                <a:gridCol w="834904">
                  <a:extLst>
                    <a:ext uri="{9D8B030D-6E8A-4147-A177-3AD203B41FA5}">
                      <a16:colId xmlns:a16="http://schemas.microsoft.com/office/drawing/2014/main" val="1683316060"/>
                    </a:ext>
                  </a:extLst>
                </a:gridCol>
                <a:gridCol w="1010243">
                  <a:extLst>
                    <a:ext uri="{9D8B030D-6E8A-4147-A177-3AD203B41FA5}">
                      <a16:colId xmlns:a16="http://schemas.microsoft.com/office/drawing/2014/main" val="1496602759"/>
                    </a:ext>
                  </a:extLst>
                </a:gridCol>
              </a:tblGrid>
              <a:tr h="428207">
                <a:tc>
                  <a:txBody>
                    <a:bodyPr/>
                    <a:lstStyle/>
                    <a:p>
                      <a:pPr algn="l">
                        <a:lnSpc>
                          <a:spcPct val="107000"/>
                        </a:lnSpc>
                        <a:spcAft>
                          <a:spcPts val="0"/>
                        </a:spcAft>
                      </a:pPr>
                      <a:r>
                        <a:rPr lang="en-NZ" sz="1400" dirty="0" smtClean="0">
                          <a:effectLst/>
                        </a:rPr>
                        <a:t>2018</a:t>
                      </a:r>
                      <a:r>
                        <a:rPr lang="en-NZ" sz="1400" baseline="0" dirty="0" smtClean="0">
                          <a:effectLst/>
                        </a:rPr>
                        <a:t> SCC</a:t>
                      </a:r>
                      <a:r>
                        <a:rPr lang="en-NZ" sz="1400" dirty="0" smtClean="0">
                          <a:effectLst/>
                        </a:rPr>
                        <a:t> </a:t>
                      </a:r>
                      <a:r>
                        <a:rPr lang="en-NZ" sz="1400" dirty="0">
                          <a:effectLst/>
                        </a:rPr>
                        <a:t>Benchmarks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Under 25yrs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25+yrs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variance</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808761"/>
                  </a:ext>
                </a:extLst>
              </a:tr>
              <a:tr h="277387">
                <a:tc>
                  <a:txBody>
                    <a:bodyPr/>
                    <a:lstStyle/>
                    <a:p>
                      <a:pPr algn="l">
                        <a:lnSpc>
                          <a:spcPct val="107000"/>
                        </a:lnSpc>
                        <a:spcAft>
                          <a:spcPts val="0"/>
                        </a:spcAft>
                      </a:pPr>
                      <a:r>
                        <a:rPr lang="en-NZ" sz="1400">
                          <a:effectLst/>
                        </a:rPr>
                        <a:t>Unitec</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79.4%</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86.6%</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1400">
                          <a:effectLst/>
                        </a:rPr>
                        <a:t>7.2%</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720543"/>
                  </a:ext>
                </a:extLst>
              </a:tr>
              <a:tr h="277387">
                <a:tc>
                  <a:txBody>
                    <a:bodyPr/>
                    <a:lstStyle/>
                    <a:p>
                      <a:pPr algn="l">
                        <a:lnSpc>
                          <a:spcPct val="107000"/>
                        </a:lnSpc>
                        <a:spcAft>
                          <a:spcPts val="0"/>
                        </a:spcAft>
                      </a:pPr>
                      <a:r>
                        <a:rPr lang="en-NZ" sz="1400">
                          <a:effectLst/>
                        </a:rPr>
                        <a:t>MIT</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a:effectLst/>
                        </a:rPr>
                        <a:t>76.5%</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85.3%</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1400">
                          <a:effectLst/>
                        </a:rPr>
                        <a:t>8.8%</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9863087"/>
                  </a:ext>
                </a:extLst>
              </a:tr>
              <a:tr h="277387">
                <a:tc>
                  <a:txBody>
                    <a:bodyPr/>
                    <a:lstStyle/>
                    <a:p>
                      <a:pPr algn="l">
                        <a:lnSpc>
                          <a:spcPct val="107000"/>
                        </a:lnSpc>
                        <a:spcAft>
                          <a:spcPts val="0"/>
                        </a:spcAft>
                      </a:pPr>
                      <a:r>
                        <a:rPr lang="en-NZ" sz="1400">
                          <a:effectLst/>
                        </a:rPr>
                        <a:t>AUT</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a:effectLst/>
                        </a:rPr>
                        <a:t>84.0%</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88.1%</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1400">
                          <a:effectLst/>
                        </a:rPr>
                        <a:t>4.1%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3976765"/>
                  </a:ext>
                </a:extLst>
              </a:tr>
              <a:tr h="428207">
                <a:tc>
                  <a:txBody>
                    <a:bodyPr/>
                    <a:lstStyle/>
                    <a:p>
                      <a:pPr algn="l">
                        <a:lnSpc>
                          <a:spcPct val="107000"/>
                        </a:lnSpc>
                        <a:spcAft>
                          <a:spcPts val="0"/>
                        </a:spcAft>
                      </a:pPr>
                      <a:r>
                        <a:rPr lang="en-NZ" sz="1400">
                          <a:effectLst/>
                        </a:rPr>
                        <a:t>University of Auckland</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a:effectLst/>
                        </a:rPr>
                        <a:t>88.8%</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91.9%</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1400">
                          <a:effectLst/>
                        </a:rPr>
                        <a:t>3.1%</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1614700"/>
                  </a:ext>
                </a:extLst>
              </a:tr>
              <a:tr h="214104">
                <a:tc>
                  <a:txBody>
                    <a:bodyPr/>
                    <a:lstStyle/>
                    <a:p>
                      <a:pPr algn="l">
                        <a:lnSpc>
                          <a:spcPct val="107000"/>
                        </a:lnSpc>
                        <a:spcAft>
                          <a:spcPts val="0"/>
                        </a:spcAft>
                      </a:pPr>
                      <a:r>
                        <a:rPr lang="en-NZ" sz="1400">
                          <a:effectLst/>
                        </a:rPr>
                        <a:t>ITP Sector</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a:effectLst/>
                        </a:rPr>
                        <a:t>79.8%</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NZ" sz="1400" dirty="0">
                          <a:effectLst/>
                        </a:rPr>
                        <a:t>82.1%</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NZ" sz="1400" dirty="0">
                          <a:effectLst/>
                        </a:rPr>
                        <a:t>2.3%</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1072877"/>
                  </a:ext>
                </a:extLst>
              </a:tr>
            </a:tbl>
          </a:graphicData>
        </a:graphic>
      </p:graphicFrame>
      <p:sp>
        <p:nvSpPr>
          <p:cNvPr id="12" name="TextBox 11"/>
          <p:cNvSpPr txBox="1"/>
          <p:nvPr/>
        </p:nvSpPr>
        <p:spPr>
          <a:xfrm>
            <a:off x="4489329" y="1792963"/>
            <a:ext cx="3966882" cy="1938992"/>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Unitec’s Under 25yrs Successful Course Completion Rate edged down slightly by 0.3% from 2018 but with a greater fall for 25+yrs, the variance has dwindled to 6.2%.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the Under 25yrs Successful Course Completion Rate was below the ITP sector benchmark and those of its key counterparts except </a:t>
            </a:r>
            <a:r>
              <a:rPr lang="en-NZ" sz="1200" dirty="0" err="1" smtClean="0">
                <a:latin typeface="Tahoma" panose="020B0604030504040204" pitchFamily="34" charset="0"/>
                <a:ea typeface="Tahoma" panose="020B0604030504040204" pitchFamily="34" charset="0"/>
                <a:cs typeface="Tahoma" panose="020B0604030504040204" pitchFamily="34" charset="0"/>
              </a:rPr>
              <a:t>Manukau</a:t>
            </a:r>
            <a:r>
              <a:rPr lang="en-NZ" sz="1200" dirty="0" smtClean="0">
                <a:latin typeface="Tahoma" panose="020B0604030504040204" pitchFamily="34" charset="0"/>
                <a:ea typeface="Tahoma" panose="020B0604030504040204" pitchFamily="34" charset="0"/>
                <a:cs typeface="Tahoma" panose="020B0604030504040204" pitchFamily="34" charset="0"/>
              </a:rPr>
              <a:t> Institute of Technology.</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1082122" y="1792963"/>
            <a:ext cx="2587285" cy="115232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719458702"/>
              </p:ext>
            </p:extLst>
          </p:nvPr>
        </p:nvGraphicFramePr>
        <p:xfrm>
          <a:off x="622231" y="3069266"/>
          <a:ext cx="37052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6103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25yrs Successful Course Completion Rate by School and Year Trends</a:t>
            </a:r>
            <a:endParaRPr lang="en-NZ" dirty="0"/>
          </a:p>
        </p:txBody>
      </p:sp>
      <p:graphicFrame>
        <p:nvGraphicFramePr>
          <p:cNvPr id="9" name="Table 8"/>
          <p:cNvGraphicFramePr>
            <a:graphicFrameLocks noGrp="1"/>
          </p:cNvGraphicFramePr>
          <p:nvPr>
            <p:extLst>
              <p:ext uri="{D42A27DB-BD31-4B8C-83A1-F6EECF244321}">
                <p14:modId xmlns:p14="http://schemas.microsoft.com/office/powerpoint/2010/main" val="57940229"/>
              </p:ext>
            </p:extLst>
          </p:nvPr>
        </p:nvGraphicFramePr>
        <p:xfrm>
          <a:off x="426216" y="4171737"/>
          <a:ext cx="8123426" cy="2540750"/>
        </p:xfrm>
        <a:graphic>
          <a:graphicData uri="http://schemas.openxmlformats.org/drawingml/2006/table">
            <a:tbl>
              <a:tblPr/>
              <a:tblGrid>
                <a:gridCol w="2050284">
                  <a:extLst>
                    <a:ext uri="{9D8B030D-6E8A-4147-A177-3AD203B41FA5}">
                      <a16:colId xmlns:a16="http://schemas.microsoft.com/office/drawing/2014/main" val="3369711073"/>
                    </a:ext>
                  </a:extLst>
                </a:gridCol>
                <a:gridCol w="603250">
                  <a:extLst>
                    <a:ext uri="{9D8B030D-6E8A-4147-A177-3AD203B41FA5}">
                      <a16:colId xmlns:a16="http://schemas.microsoft.com/office/drawing/2014/main" val="989129794"/>
                    </a:ext>
                  </a:extLst>
                </a:gridCol>
                <a:gridCol w="647700">
                  <a:extLst>
                    <a:ext uri="{9D8B030D-6E8A-4147-A177-3AD203B41FA5}">
                      <a16:colId xmlns:a16="http://schemas.microsoft.com/office/drawing/2014/main" val="1415318868"/>
                    </a:ext>
                  </a:extLst>
                </a:gridCol>
                <a:gridCol w="666750">
                  <a:extLst>
                    <a:ext uri="{9D8B030D-6E8A-4147-A177-3AD203B41FA5}">
                      <a16:colId xmlns:a16="http://schemas.microsoft.com/office/drawing/2014/main" val="104421671"/>
                    </a:ext>
                  </a:extLst>
                </a:gridCol>
                <a:gridCol w="635000">
                  <a:extLst>
                    <a:ext uri="{9D8B030D-6E8A-4147-A177-3AD203B41FA5}">
                      <a16:colId xmlns:a16="http://schemas.microsoft.com/office/drawing/2014/main" val="2506060348"/>
                    </a:ext>
                  </a:extLst>
                </a:gridCol>
                <a:gridCol w="679450">
                  <a:extLst>
                    <a:ext uri="{9D8B030D-6E8A-4147-A177-3AD203B41FA5}">
                      <a16:colId xmlns:a16="http://schemas.microsoft.com/office/drawing/2014/main" val="486337252"/>
                    </a:ext>
                  </a:extLst>
                </a:gridCol>
                <a:gridCol w="603250">
                  <a:extLst>
                    <a:ext uri="{9D8B030D-6E8A-4147-A177-3AD203B41FA5}">
                      <a16:colId xmlns:a16="http://schemas.microsoft.com/office/drawing/2014/main" val="3212246665"/>
                    </a:ext>
                  </a:extLst>
                </a:gridCol>
                <a:gridCol w="787400">
                  <a:extLst>
                    <a:ext uri="{9D8B030D-6E8A-4147-A177-3AD203B41FA5}">
                      <a16:colId xmlns:a16="http://schemas.microsoft.com/office/drawing/2014/main" val="2875909643"/>
                    </a:ext>
                  </a:extLst>
                </a:gridCol>
                <a:gridCol w="787400">
                  <a:extLst>
                    <a:ext uri="{9D8B030D-6E8A-4147-A177-3AD203B41FA5}">
                      <a16:colId xmlns:a16="http://schemas.microsoft.com/office/drawing/2014/main" val="1336957324"/>
                    </a:ext>
                  </a:extLst>
                </a:gridCol>
                <a:gridCol w="662942">
                  <a:extLst>
                    <a:ext uri="{9D8B030D-6E8A-4147-A177-3AD203B41FA5}">
                      <a16:colId xmlns:a16="http://schemas.microsoft.com/office/drawing/2014/main" val="292578676"/>
                    </a:ext>
                  </a:extLst>
                </a:gridCol>
              </a:tblGrid>
              <a:tr h="283894">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939778490"/>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266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166.8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88885294"/>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34657024"/>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306.1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78905633"/>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384.7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0848352"/>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204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05707226"/>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75347846"/>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291.8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80040822"/>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496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8073925"/>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281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635489973"/>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281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05146427"/>
                  </a:ext>
                </a:extLst>
              </a:tr>
              <a:tr h="2039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08104961"/>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80.1%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4049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3056.5</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378662951"/>
                  </a:ext>
                </a:extLst>
              </a:tr>
            </a:tbl>
          </a:graphicData>
        </a:graphic>
      </p:graphicFrame>
      <p:sp>
        <p:nvSpPr>
          <p:cNvPr id="10" name="TextBox 9"/>
          <p:cNvSpPr txBox="1"/>
          <p:nvPr/>
        </p:nvSpPr>
        <p:spPr>
          <a:xfrm>
            <a:off x="215901" y="1336653"/>
            <a:ext cx="4430520" cy="2492990"/>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Creative Industries led other schools in each of the past 5 years.</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Building Construction kept a rising trend in 2015-2018. Although it levelled off since 2018 and dropped slightly in 2019, it still showed an above average performance and contributed favourably to the overall Unitec rate given its relatively large student size.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&amp; Services again performed poorly with a significant drop of 11.5% from 2018 to 2019.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there are 7 schools with above average performance and only three low performing schools but the latter are those with a large student size, hence weighing down the overall Unitec performance. </a:t>
            </a:r>
          </a:p>
        </p:txBody>
      </p:sp>
      <p:sp>
        <p:nvSpPr>
          <p:cNvPr id="6" name="TextBox 5"/>
          <p:cNvSpPr txBox="1"/>
          <p:nvPr/>
        </p:nvSpPr>
        <p:spPr>
          <a:xfrm>
            <a:off x="295161" y="3976250"/>
            <a:ext cx="5158478" cy="215444"/>
          </a:xfrm>
          <a:prstGeom prst="rect">
            <a:avLst/>
          </a:prstGeom>
          <a:noFill/>
        </p:spPr>
        <p:txBody>
          <a:bodyPr wrap="square" rtlCol="0">
            <a:spAutoFit/>
          </a:bodyPr>
          <a:lstStyle/>
          <a:p>
            <a:r>
              <a:rPr lang="en-NZ" sz="800" dirty="0" smtClean="0"/>
              <a:t>*Student Headcount (Distinct) for the 2019 Reporting Year for SCC; EFTS are total regardless of measures</a:t>
            </a:r>
            <a:endParaRPr lang="en-NZ" sz="800" dirty="0"/>
          </a:p>
        </p:txBody>
      </p:sp>
      <p:pic>
        <p:nvPicPr>
          <p:cNvPr id="2" name="Picture 1"/>
          <p:cNvPicPr>
            <a:picLocks noChangeAspect="1"/>
          </p:cNvPicPr>
          <p:nvPr/>
        </p:nvPicPr>
        <p:blipFill>
          <a:blip r:embed="rId2"/>
          <a:stretch>
            <a:fillRect/>
          </a:stretch>
        </p:blipFill>
        <p:spPr>
          <a:xfrm>
            <a:off x="4506219" y="1009975"/>
            <a:ext cx="4458780" cy="2966275"/>
          </a:xfrm>
          <a:prstGeom prst="rect">
            <a:avLst/>
          </a:prstGeom>
        </p:spPr>
      </p:pic>
    </p:spTree>
    <p:extLst>
      <p:ext uri="{BB962C8B-B14F-4D97-AF65-F5344CB8AC3E}">
        <p14:creationId xmlns:p14="http://schemas.microsoft.com/office/powerpoint/2010/main" val="394448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4719782"/>
            <a:ext cx="8090927" cy="1565762"/>
          </a:xfrm>
        </p:spPr>
        <p:txBody>
          <a:bodyPr/>
          <a:lstStyle/>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Based on the data submitted to </a:t>
            </a:r>
            <a:r>
              <a:rPr lang="en-NZ" sz="1400" dirty="0" err="1" smtClean="0">
                <a:latin typeface="Tahoma" panose="020B0604030504040204" pitchFamily="34" charset="0"/>
                <a:ea typeface="Tahoma" panose="020B0604030504040204" pitchFamily="34" charset="0"/>
                <a:cs typeface="Tahoma" panose="020B0604030504040204" pitchFamily="34" charset="0"/>
              </a:rPr>
              <a:t>Ngā</a:t>
            </a:r>
            <a:r>
              <a:rPr lang="en-NZ" sz="1400" dirty="0" smtClean="0">
                <a:latin typeface="Tahoma" panose="020B0604030504040204" pitchFamily="34" charset="0"/>
                <a:ea typeface="Tahoma" panose="020B0604030504040204" pitchFamily="34" charset="0"/>
                <a:cs typeface="Tahoma" panose="020B0604030504040204" pitchFamily="34" charset="0"/>
              </a:rPr>
              <a:t> </a:t>
            </a:r>
            <a:r>
              <a:rPr lang="en-NZ" sz="1400" dirty="0" err="1" smtClean="0">
                <a:latin typeface="Tahoma" panose="020B0604030504040204" pitchFamily="34" charset="0"/>
                <a:ea typeface="Tahoma" panose="020B0604030504040204" pitchFamily="34" charset="0"/>
                <a:cs typeface="Tahoma" panose="020B0604030504040204" pitchFamily="34" charset="0"/>
              </a:rPr>
              <a:t>Kete</a:t>
            </a:r>
            <a:r>
              <a:rPr lang="en-NZ" sz="1400" dirty="0" smtClean="0">
                <a:latin typeface="Tahoma" panose="020B0604030504040204" pitchFamily="34" charset="0"/>
                <a:ea typeface="Tahoma" panose="020B0604030504040204" pitchFamily="34" charset="0"/>
                <a:cs typeface="Tahoma" panose="020B0604030504040204" pitchFamily="34" charset="0"/>
              </a:rPr>
              <a:t> in May 2020, Unitec achieved a qualification completion rate of 53.7% which fell short of the institutional target of 55% for 2019.</a:t>
            </a:r>
          </a:p>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For the period of 2015-2019, while Unitec stays above the ITP sector, the gap is narrowing and its variance with the University sector has been rising noticeably. </a:t>
            </a:r>
          </a:p>
          <a:p>
            <a:pPr marL="285750" indent="-285750">
              <a:buFont typeface="Arial" panose="020B0604020202020204" pitchFamily="34" charset="0"/>
              <a:buChar char="•"/>
            </a:pPr>
            <a:endParaRPr lang="en-NZ"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p:txBody>
          <a:bodyPr/>
          <a:lstStyle/>
          <a:p>
            <a:r>
              <a:rPr lang="en-NZ" dirty="0" smtClean="0"/>
              <a:t>Cohort-based Qualification Completion Rate in 2019 and Year Trends</a:t>
            </a:r>
            <a:br>
              <a:rPr lang="en-NZ" dirty="0" smtClean="0"/>
            </a:br>
            <a:endParaRPr lang="en-NZ" dirty="0"/>
          </a:p>
        </p:txBody>
      </p:sp>
      <p:pic>
        <p:nvPicPr>
          <p:cNvPr id="7" name="Picture 6"/>
          <p:cNvPicPr>
            <a:picLocks noChangeAspect="1"/>
          </p:cNvPicPr>
          <p:nvPr/>
        </p:nvPicPr>
        <p:blipFill>
          <a:blip r:embed="rId2"/>
          <a:stretch>
            <a:fillRect/>
          </a:stretch>
        </p:blipFill>
        <p:spPr>
          <a:xfrm>
            <a:off x="177546" y="3228784"/>
            <a:ext cx="3562350" cy="800100"/>
          </a:xfrm>
          <a:prstGeom prst="rect">
            <a:avLst/>
          </a:prstGeom>
        </p:spPr>
      </p:pic>
      <p:pic>
        <p:nvPicPr>
          <p:cNvPr id="6" name="Picture 5"/>
          <p:cNvPicPr>
            <a:picLocks noChangeAspect="1"/>
          </p:cNvPicPr>
          <p:nvPr/>
        </p:nvPicPr>
        <p:blipFill>
          <a:blip r:embed="rId3"/>
          <a:stretch>
            <a:fillRect/>
          </a:stretch>
        </p:blipFill>
        <p:spPr>
          <a:xfrm>
            <a:off x="3785959" y="1345554"/>
            <a:ext cx="4907705" cy="3176291"/>
          </a:xfrm>
          <a:prstGeom prst="rect">
            <a:avLst/>
          </a:prstGeom>
        </p:spPr>
      </p:pic>
      <p:pic>
        <p:nvPicPr>
          <p:cNvPr id="10" name="Picture 9"/>
          <p:cNvPicPr>
            <a:picLocks noChangeAspect="1"/>
          </p:cNvPicPr>
          <p:nvPr/>
        </p:nvPicPr>
        <p:blipFill>
          <a:blip r:embed="rId4"/>
          <a:stretch>
            <a:fillRect/>
          </a:stretch>
        </p:blipFill>
        <p:spPr>
          <a:xfrm>
            <a:off x="712787" y="1345554"/>
            <a:ext cx="2295525" cy="1123950"/>
          </a:xfrm>
          <a:prstGeom prst="rect">
            <a:avLst/>
          </a:prstGeom>
        </p:spPr>
      </p:pic>
    </p:spTree>
    <p:extLst>
      <p:ext uri="{BB962C8B-B14F-4D97-AF65-F5344CB8AC3E}">
        <p14:creationId xmlns:p14="http://schemas.microsoft.com/office/powerpoint/2010/main" val="2646964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25yrs Qualification Completion Rate in 2019 and Year Trends</a:t>
            </a:r>
            <a:endParaRPr lang="en-NZ" dirty="0"/>
          </a:p>
        </p:txBody>
      </p:sp>
      <p:sp>
        <p:nvSpPr>
          <p:cNvPr id="16" name="TextBox 15"/>
          <p:cNvSpPr txBox="1"/>
          <p:nvPr/>
        </p:nvSpPr>
        <p:spPr>
          <a:xfrm>
            <a:off x="4355632" y="1569873"/>
            <a:ext cx="3966882" cy="212365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Qualification Completion Rate for Under 25yrs dropped 6.1% from 2018 while that for 25+ years increased </a:t>
            </a:r>
            <a:r>
              <a:rPr lang="en-NZ" sz="1200" dirty="0">
                <a:latin typeface="Tahoma" panose="020B0604030504040204" pitchFamily="34" charset="0"/>
                <a:ea typeface="Tahoma" panose="020B0604030504040204" pitchFamily="34" charset="0"/>
                <a:cs typeface="Tahoma" panose="020B0604030504040204" pitchFamily="34" charset="0"/>
              </a:rPr>
              <a:t>5</a:t>
            </a:r>
            <a:r>
              <a:rPr lang="en-NZ" sz="1200" dirty="0" smtClean="0">
                <a:latin typeface="Tahoma" panose="020B0604030504040204" pitchFamily="34" charset="0"/>
                <a:ea typeface="Tahoma" panose="020B0604030504040204" pitchFamily="34" charset="0"/>
                <a:cs typeface="Tahoma" panose="020B0604030504040204" pitchFamily="34" charset="0"/>
              </a:rPr>
              <a:t>%, resulting in a 12.1% variance, despite the near closing of the gap in the previous 2 years.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the 25yrs Qualification Completion Rate was above </a:t>
            </a:r>
            <a:r>
              <a:rPr lang="en-NZ" sz="1200" dirty="0" err="1" smtClean="0">
                <a:latin typeface="Tahoma" panose="020B0604030504040204" pitchFamily="34" charset="0"/>
                <a:ea typeface="Tahoma" panose="020B0604030504040204" pitchFamily="34" charset="0"/>
                <a:cs typeface="Tahoma" panose="020B0604030504040204" pitchFamily="34" charset="0"/>
              </a:rPr>
              <a:t>Manukau</a:t>
            </a:r>
            <a:r>
              <a:rPr lang="en-NZ" sz="1200" dirty="0" smtClean="0">
                <a:latin typeface="Tahoma" panose="020B0604030504040204" pitchFamily="34" charset="0"/>
                <a:ea typeface="Tahoma" panose="020B0604030504040204" pitchFamily="34" charset="0"/>
                <a:cs typeface="Tahoma" panose="020B0604030504040204" pitchFamily="34" charset="0"/>
              </a:rPr>
              <a:t> Institute of Technology and the ITP sector rates but below those of the two Auckland universities.</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979211" y="1743674"/>
            <a:ext cx="2588937" cy="1287761"/>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1868097045"/>
              </p:ext>
            </p:extLst>
          </p:nvPr>
        </p:nvGraphicFramePr>
        <p:xfrm>
          <a:off x="650407" y="3423867"/>
          <a:ext cx="370522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02044448"/>
              </p:ext>
            </p:extLst>
          </p:nvPr>
        </p:nvGraphicFramePr>
        <p:xfrm>
          <a:off x="4572000" y="3955574"/>
          <a:ext cx="3924299" cy="1949450"/>
        </p:xfrm>
        <a:graphic>
          <a:graphicData uri="http://schemas.openxmlformats.org/drawingml/2006/table">
            <a:tbl>
              <a:tblPr firstRow="1" bandRow="1">
                <a:tableStyleId>{5C22544A-7EE6-4342-B048-85BDC9FD1C3A}</a:tableStyleId>
              </a:tblPr>
              <a:tblGrid>
                <a:gridCol w="1013098">
                  <a:extLst>
                    <a:ext uri="{9D8B030D-6E8A-4147-A177-3AD203B41FA5}">
                      <a16:colId xmlns:a16="http://schemas.microsoft.com/office/drawing/2014/main" val="1182157994"/>
                    </a:ext>
                  </a:extLst>
                </a:gridCol>
                <a:gridCol w="1013098">
                  <a:extLst>
                    <a:ext uri="{9D8B030D-6E8A-4147-A177-3AD203B41FA5}">
                      <a16:colId xmlns:a16="http://schemas.microsoft.com/office/drawing/2014/main" val="3848192627"/>
                    </a:ext>
                  </a:extLst>
                </a:gridCol>
                <a:gridCol w="1013098">
                  <a:extLst>
                    <a:ext uri="{9D8B030D-6E8A-4147-A177-3AD203B41FA5}">
                      <a16:colId xmlns:a16="http://schemas.microsoft.com/office/drawing/2014/main" val="907998131"/>
                    </a:ext>
                  </a:extLst>
                </a:gridCol>
                <a:gridCol w="885005">
                  <a:extLst>
                    <a:ext uri="{9D8B030D-6E8A-4147-A177-3AD203B41FA5}">
                      <a16:colId xmlns:a16="http://schemas.microsoft.com/office/drawing/2014/main" val="2409831975"/>
                    </a:ext>
                  </a:extLst>
                </a:gridCol>
              </a:tblGrid>
              <a:tr h="476250">
                <a:tc>
                  <a:txBody>
                    <a:bodyPr/>
                    <a:lstStyle/>
                    <a:p>
                      <a:pPr algn="l" rtl="0" fontAlgn="ctr"/>
                      <a:r>
                        <a:rPr lang="en-NZ" sz="1400" u="none" strike="noStrike">
                          <a:effectLst/>
                        </a:rPr>
                        <a:t>2018 QC Benchmarks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Under 25yrs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25+yrs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Variance</a:t>
                      </a:r>
                      <a:endParaRPr lang="en-NZ" sz="14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86443825"/>
                  </a:ext>
                </a:extLst>
              </a:tr>
              <a:tr h="247650">
                <a:tc>
                  <a:txBody>
                    <a:bodyPr/>
                    <a:lstStyle/>
                    <a:p>
                      <a:pPr algn="l" rtl="0" fontAlgn="ctr"/>
                      <a:r>
                        <a:rPr lang="en-NZ" sz="1400" u="none" strike="noStrike">
                          <a:effectLst/>
                        </a:rPr>
                        <a:t>Unitec</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54.5%</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55.5%</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1.0%</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42046973"/>
                  </a:ext>
                </a:extLst>
              </a:tr>
              <a:tr h="247650">
                <a:tc>
                  <a:txBody>
                    <a:bodyPr/>
                    <a:lstStyle/>
                    <a:p>
                      <a:pPr algn="l" rtl="0" fontAlgn="ctr"/>
                      <a:r>
                        <a:rPr lang="en-NZ" sz="1400" u="none" strike="noStrike">
                          <a:effectLst/>
                        </a:rPr>
                        <a:t>MIT</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52.6%</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55.4%</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2.8%</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09370485"/>
                  </a:ext>
                </a:extLst>
              </a:tr>
              <a:tr h="247650">
                <a:tc>
                  <a:txBody>
                    <a:bodyPr/>
                    <a:lstStyle/>
                    <a:p>
                      <a:pPr algn="l" rtl="0" fontAlgn="ctr"/>
                      <a:r>
                        <a:rPr lang="en-NZ" sz="1400" u="none" strike="noStrike">
                          <a:effectLst/>
                        </a:rPr>
                        <a:t>AUT</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62.8%</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66.3%</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3.5%</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86601343"/>
                  </a:ext>
                </a:extLst>
              </a:tr>
              <a:tr h="482600">
                <a:tc>
                  <a:txBody>
                    <a:bodyPr/>
                    <a:lstStyle/>
                    <a:p>
                      <a:pPr algn="l" rtl="0" fontAlgn="ctr"/>
                      <a:r>
                        <a:rPr lang="en-NZ" sz="1400" u="none" strike="noStrike">
                          <a:effectLst/>
                        </a:rPr>
                        <a:t>University of Auckland</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70.4%</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70.8%</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0.4%</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90306105"/>
                  </a:ext>
                </a:extLst>
              </a:tr>
              <a:tr h="247650">
                <a:tc>
                  <a:txBody>
                    <a:bodyPr/>
                    <a:lstStyle/>
                    <a:p>
                      <a:pPr algn="l" rtl="0" fontAlgn="ctr"/>
                      <a:r>
                        <a:rPr lang="en-NZ" sz="1400" u="none" strike="noStrike">
                          <a:effectLst/>
                        </a:rPr>
                        <a:t>ITP Sector</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53.8%</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51.4%</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dirty="0">
                          <a:effectLst/>
                        </a:rPr>
                        <a:t>-2.4%</a:t>
                      </a:r>
                      <a:endParaRPr lang="en-NZ"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290737112"/>
                  </a:ext>
                </a:extLst>
              </a:tr>
            </a:tbl>
          </a:graphicData>
        </a:graphic>
      </p:graphicFrame>
    </p:spTree>
    <p:extLst>
      <p:ext uri="{BB962C8B-B14F-4D97-AF65-F5344CB8AC3E}">
        <p14:creationId xmlns:p14="http://schemas.microsoft.com/office/powerpoint/2010/main" val="2975153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0038" y="404081"/>
            <a:ext cx="7199412" cy="508928"/>
          </a:xfrm>
        </p:spPr>
        <p:txBody>
          <a:bodyPr/>
          <a:lstStyle/>
          <a:p>
            <a:r>
              <a:rPr lang="en-NZ" dirty="0" smtClean="0"/>
              <a:t>Under 25 Qualification Completion Rate by </a:t>
            </a:r>
            <a:r>
              <a:rPr lang="en-NZ" dirty="0"/>
              <a:t>S</a:t>
            </a:r>
            <a:r>
              <a:rPr lang="en-NZ" dirty="0" smtClean="0"/>
              <a:t>chool and </a:t>
            </a:r>
            <a:r>
              <a:rPr lang="en-NZ" dirty="0"/>
              <a:t>Y</a:t>
            </a:r>
            <a:r>
              <a:rPr lang="en-NZ" dirty="0" smtClean="0"/>
              <a:t>ear Trends</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1280939611"/>
              </p:ext>
            </p:extLst>
          </p:nvPr>
        </p:nvGraphicFramePr>
        <p:xfrm>
          <a:off x="588936" y="4040421"/>
          <a:ext cx="8064472" cy="2690833"/>
        </p:xfrm>
        <a:graphic>
          <a:graphicData uri="http://schemas.openxmlformats.org/drawingml/2006/table">
            <a:tbl>
              <a:tblPr/>
              <a:tblGrid>
                <a:gridCol w="1937657">
                  <a:extLst>
                    <a:ext uri="{9D8B030D-6E8A-4147-A177-3AD203B41FA5}">
                      <a16:colId xmlns:a16="http://schemas.microsoft.com/office/drawing/2014/main" val="553737707"/>
                    </a:ext>
                  </a:extLst>
                </a:gridCol>
                <a:gridCol w="654983">
                  <a:extLst>
                    <a:ext uri="{9D8B030D-6E8A-4147-A177-3AD203B41FA5}">
                      <a16:colId xmlns:a16="http://schemas.microsoft.com/office/drawing/2014/main" val="3577503574"/>
                    </a:ext>
                  </a:extLst>
                </a:gridCol>
                <a:gridCol w="654983">
                  <a:extLst>
                    <a:ext uri="{9D8B030D-6E8A-4147-A177-3AD203B41FA5}">
                      <a16:colId xmlns:a16="http://schemas.microsoft.com/office/drawing/2014/main" val="2660446634"/>
                    </a:ext>
                  </a:extLst>
                </a:gridCol>
                <a:gridCol w="654983">
                  <a:extLst>
                    <a:ext uri="{9D8B030D-6E8A-4147-A177-3AD203B41FA5}">
                      <a16:colId xmlns:a16="http://schemas.microsoft.com/office/drawing/2014/main" val="2729441181"/>
                    </a:ext>
                  </a:extLst>
                </a:gridCol>
                <a:gridCol w="654983">
                  <a:extLst>
                    <a:ext uri="{9D8B030D-6E8A-4147-A177-3AD203B41FA5}">
                      <a16:colId xmlns:a16="http://schemas.microsoft.com/office/drawing/2014/main" val="2987334580"/>
                    </a:ext>
                  </a:extLst>
                </a:gridCol>
                <a:gridCol w="654983">
                  <a:extLst>
                    <a:ext uri="{9D8B030D-6E8A-4147-A177-3AD203B41FA5}">
                      <a16:colId xmlns:a16="http://schemas.microsoft.com/office/drawing/2014/main" val="2748360469"/>
                    </a:ext>
                  </a:extLst>
                </a:gridCol>
                <a:gridCol w="682273">
                  <a:extLst>
                    <a:ext uri="{9D8B030D-6E8A-4147-A177-3AD203B41FA5}">
                      <a16:colId xmlns:a16="http://schemas.microsoft.com/office/drawing/2014/main" val="1217540203"/>
                    </a:ext>
                  </a:extLst>
                </a:gridCol>
                <a:gridCol w="723209">
                  <a:extLst>
                    <a:ext uri="{9D8B030D-6E8A-4147-A177-3AD203B41FA5}">
                      <a16:colId xmlns:a16="http://schemas.microsoft.com/office/drawing/2014/main" val="3823505395"/>
                    </a:ext>
                  </a:extLst>
                </a:gridCol>
                <a:gridCol w="723209">
                  <a:extLst>
                    <a:ext uri="{9D8B030D-6E8A-4147-A177-3AD203B41FA5}">
                      <a16:colId xmlns:a16="http://schemas.microsoft.com/office/drawing/2014/main" val="3787958147"/>
                    </a:ext>
                  </a:extLst>
                </a:gridCol>
                <a:gridCol w="723209">
                  <a:extLst>
                    <a:ext uri="{9D8B030D-6E8A-4147-A177-3AD203B41FA5}">
                      <a16:colId xmlns:a16="http://schemas.microsoft.com/office/drawing/2014/main" val="437882882"/>
                    </a:ext>
                  </a:extLst>
                </a:gridCol>
              </a:tblGrid>
              <a:tr h="210188">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511729833"/>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34.9%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166.8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33094437"/>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93103557"/>
                  </a:ext>
                </a:extLst>
              </a:tr>
              <a:tr h="184150">
                <a:tc>
                  <a:txBody>
                    <a:bodyPr/>
                    <a:lstStyle/>
                    <a:p>
                      <a:pPr algn="l" fontAlgn="b"/>
                      <a:r>
                        <a:rPr lang="en-NZ" sz="1000" b="0" i="0" u="none" strike="noStrike" dirty="0">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306.1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07386596"/>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212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384.7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13219059"/>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47.3%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52882509"/>
                  </a:ext>
                </a:extLst>
              </a:tr>
              <a:tr h="184150">
                <a:tc>
                  <a:txBody>
                    <a:bodyPr/>
                    <a:lstStyle/>
                    <a:p>
                      <a:pPr algn="l" fontAlgn="b"/>
                      <a:r>
                        <a:rPr lang="en-NZ" sz="1000" b="0" i="0" u="none" strike="noStrike" dirty="0">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50.2%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226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18273380"/>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269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291.8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72768570"/>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355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13398388"/>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46802402"/>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177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61282256"/>
                  </a:ext>
                </a:extLst>
              </a:tr>
              <a:tr h="227033">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899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69881642"/>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50.1%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4531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3056.5</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382171226"/>
                  </a:ext>
                </a:extLst>
              </a:tr>
            </a:tbl>
          </a:graphicData>
        </a:graphic>
      </p:graphicFrame>
      <p:sp>
        <p:nvSpPr>
          <p:cNvPr id="8" name="TextBox 7"/>
          <p:cNvSpPr txBox="1"/>
          <p:nvPr/>
        </p:nvSpPr>
        <p:spPr>
          <a:xfrm>
            <a:off x="244976" y="1020254"/>
            <a:ext cx="4430520" cy="2677656"/>
          </a:xfrm>
          <a:prstGeom prst="rect">
            <a:avLst/>
          </a:prstGeom>
          <a:noFill/>
        </p:spPr>
        <p:txBody>
          <a:bodyPr wrap="square" rtlCol="0">
            <a:spAutoFit/>
          </a:bodyPr>
          <a:lstStyle/>
          <a:p>
            <a:pPr marL="171450" indent="-171450">
              <a:buFont typeface="Arial" panose="020B0604020202020204" pitchFamily="34" charset="0"/>
              <a:buChar char="•"/>
            </a:pPr>
            <a:r>
              <a:rPr lang="en-NZ" sz="1200" dirty="0">
                <a:latin typeface="Tahoma" panose="020B0604030504040204" pitchFamily="34" charset="0"/>
                <a:ea typeface="Tahoma" panose="020B0604030504040204" pitchFamily="34" charset="0"/>
                <a:cs typeface="Tahoma" panose="020B0604030504040204" pitchFamily="34" charset="0"/>
              </a:rPr>
              <a:t>Creative </a:t>
            </a:r>
            <a:r>
              <a:rPr lang="en-NZ" sz="1200" dirty="0" smtClean="0">
                <a:latin typeface="Tahoma" panose="020B0604030504040204" pitchFamily="34" charset="0"/>
                <a:ea typeface="Tahoma" panose="020B0604030504040204" pitchFamily="34" charset="0"/>
                <a:cs typeface="Tahoma" panose="020B0604030504040204" pitchFamily="34" charset="0"/>
              </a:rPr>
              <a:t>Industries, Computing &amp; Information Technology and Environmental and Animal Sciences stayed well above the others in 2019, though all had a relatively small student size.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Applied Business</a:t>
            </a:r>
            <a:r>
              <a:rPr lang="en-NZ" sz="1200" dirty="0">
                <a:latin typeface="Tahoma" panose="020B0604030504040204" pitchFamily="34" charset="0"/>
                <a:ea typeface="Tahoma" panose="020B0604030504040204" pitchFamily="34" charset="0"/>
                <a:cs typeface="Tahoma" panose="020B0604030504040204" pitchFamily="34" charset="0"/>
              </a:rPr>
              <a:t> </a:t>
            </a:r>
            <a:r>
              <a:rPr lang="en-NZ" sz="1200" dirty="0" smtClean="0">
                <a:latin typeface="Tahoma" panose="020B0604030504040204" pitchFamily="34" charset="0"/>
                <a:ea typeface="Tahoma" panose="020B0604030504040204" pitchFamily="34" charset="0"/>
                <a:cs typeface="Tahoma" panose="020B0604030504040204" pitchFamily="34" charset="0"/>
              </a:rPr>
              <a:t>and Bridgepoint that had the second and third largest student size both saw a biggest drop from 2018. Applied Business hit a record low of 31.3% in 2019.</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Healthcare and Social Practice reversed its good performance and had a 2-digit decrease during both the 2-year and 5-year period.</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&amp; Services that had the largest student size reached its lowest in 2019 over the 5-year period.</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Together this resulted in a low of 48.3% in 2019, the lowest for Unitec over the past 5 years.</a:t>
            </a:r>
          </a:p>
        </p:txBody>
      </p:sp>
      <p:sp>
        <p:nvSpPr>
          <p:cNvPr id="6" name="TextBox 5"/>
          <p:cNvSpPr txBox="1"/>
          <p:nvPr/>
        </p:nvSpPr>
        <p:spPr>
          <a:xfrm>
            <a:off x="158001" y="3842662"/>
            <a:ext cx="5158478" cy="215444"/>
          </a:xfrm>
          <a:prstGeom prst="rect">
            <a:avLst/>
          </a:prstGeom>
          <a:noFill/>
        </p:spPr>
        <p:txBody>
          <a:bodyPr wrap="square" rtlCol="0">
            <a:spAutoFit/>
          </a:bodyPr>
          <a:lstStyle/>
          <a:p>
            <a:r>
              <a:rPr lang="en-NZ" sz="800" dirty="0" smtClean="0"/>
              <a:t>*Student Headcount (Distinct) for the 2019 Reporting Year for QC; EFTS are total regardless of measures</a:t>
            </a:r>
            <a:endParaRPr lang="en-NZ" sz="800" dirty="0"/>
          </a:p>
        </p:txBody>
      </p:sp>
      <p:pic>
        <p:nvPicPr>
          <p:cNvPr id="5" name="Picture 4"/>
          <p:cNvPicPr>
            <a:picLocks noChangeAspect="1"/>
          </p:cNvPicPr>
          <p:nvPr/>
        </p:nvPicPr>
        <p:blipFill>
          <a:blip r:embed="rId2"/>
          <a:stretch>
            <a:fillRect/>
          </a:stretch>
        </p:blipFill>
        <p:spPr>
          <a:xfrm>
            <a:off x="4638593" y="1020254"/>
            <a:ext cx="4014815" cy="2890216"/>
          </a:xfrm>
          <a:prstGeom prst="rect">
            <a:avLst/>
          </a:prstGeom>
        </p:spPr>
      </p:pic>
    </p:spTree>
    <p:extLst>
      <p:ext uri="{BB962C8B-B14F-4D97-AF65-F5344CB8AC3E}">
        <p14:creationId xmlns:p14="http://schemas.microsoft.com/office/powerpoint/2010/main" val="1964627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25yrs First Year Retention Rate in 2019 and Year Trends</a:t>
            </a:r>
            <a:endParaRPr lang="en-NZ" dirty="0"/>
          </a:p>
        </p:txBody>
      </p:sp>
      <p:graphicFrame>
        <p:nvGraphicFramePr>
          <p:cNvPr id="16" name="Table 15"/>
          <p:cNvGraphicFramePr>
            <a:graphicFrameLocks noGrp="1"/>
          </p:cNvGraphicFramePr>
          <p:nvPr>
            <p:extLst>
              <p:ext uri="{D42A27DB-BD31-4B8C-83A1-F6EECF244321}">
                <p14:modId xmlns:p14="http://schemas.microsoft.com/office/powerpoint/2010/main" val="1825581505"/>
              </p:ext>
            </p:extLst>
          </p:nvPr>
        </p:nvGraphicFramePr>
        <p:xfrm>
          <a:off x="4915258" y="3616562"/>
          <a:ext cx="3478535" cy="2387953"/>
        </p:xfrm>
        <a:graphic>
          <a:graphicData uri="http://schemas.openxmlformats.org/drawingml/2006/table">
            <a:tbl>
              <a:tblPr firstRow="1" bandRow="1">
                <a:tableStyleId>{5C22544A-7EE6-4342-B048-85BDC9FD1C3A}</a:tableStyleId>
              </a:tblPr>
              <a:tblGrid>
                <a:gridCol w="1422997">
                  <a:extLst>
                    <a:ext uri="{9D8B030D-6E8A-4147-A177-3AD203B41FA5}">
                      <a16:colId xmlns:a16="http://schemas.microsoft.com/office/drawing/2014/main" val="1658144704"/>
                    </a:ext>
                  </a:extLst>
                </a:gridCol>
                <a:gridCol w="601643">
                  <a:extLst>
                    <a:ext uri="{9D8B030D-6E8A-4147-A177-3AD203B41FA5}">
                      <a16:colId xmlns:a16="http://schemas.microsoft.com/office/drawing/2014/main" val="2373147564"/>
                    </a:ext>
                  </a:extLst>
                </a:gridCol>
                <a:gridCol w="641505">
                  <a:extLst>
                    <a:ext uri="{9D8B030D-6E8A-4147-A177-3AD203B41FA5}">
                      <a16:colId xmlns:a16="http://schemas.microsoft.com/office/drawing/2014/main" val="267064988"/>
                    </a:ext>
                  </a:extLst>
                </a:gridCol>
                <a:gridCol w="812390">
                  <a:extLst>
                    <a:ext uri="{9D8B030D-6E8A-4147-A177-3AD203B41FA5}">
                      <a16:colId xmlns:a16="http://schemas.microsoft.com/office/drawing/2014/main" val="1586514698"/>
                    </a:ext>
                  </a:extLst>
                </a:gridCol>
              </a:tblGrid>
              <a:tr h="561056">
                <a:tc>
                  <a:txBody>
                    <a:bodyPr/>
                    <a:lstStyle/>
                    <a:p>
                      <a:pPr algn="l">
                        <a:lnSpc>
                          <a:spcPct val="107000"/>
                        </a:lnSpc>
                        <a:spcAft>
                          <a:spcPts val="0"/>
                        </a:spcAft>
                      </a:pPr>
                      <a:r>
                        <a:rPr lang="en-NZ" sz="1400" dirty="0">
                          <a:effectLst/>
                        </a:rPr>
                        <a:t>2018 Retention</a:t>
                      </a:r>
                    </a:p>
                    <a:p>
                      <a:pPr algn="l">
                        <a:lnSpc>
                          <a:spcPct val="107000"/>
                        </a:lnSpc>
                        <a:spcAft>
                          <a:spcPts val="0"/>
                        </a:spcAft>
                      </a:pPr>
                      <a:r>
                        <a:rPr lang="en-NZ" sz="1400" dirty="0">
                          <a:effectLst/>
                        </a:rPr>
                        <a:t>Benchmarks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l">
                        <a:lnSpc>
                          <a:spcPct val="107000"/>
                        </a:lnSpc>
                        <a:spcAft>
                          <a:spcPts val="0"/>
                        </a:spcAft>
                      </a:pPr>
                      <a:r>
                        <a:rPr lang="en-NZ" sz="1400" dirty="0">
                          <a:effectLst/>
                        </a:rPr>
                        <a:t>Under 25yrs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25+yrs</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variance</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75783620"/>
                  </a:ext>
                </a:extLst>
              </a:tr>
              <a:tr h="237422">
                <a:tc>
                  <a:txBody>
                    <a:bodyPr/>
                    <a:lstStyle/>
                    <a:p>
                      <a:pPr algn="l">
                        <a:lnSpc>
                          <a:spcPct val="107000"/>
                        </a:lnSpc>
                        <a:spcAft>
                          <a:spcPts val="0"/>
                        </a:spcAft>
                      </a:pPr>
                      <a:r>
                        <a:rPr lang="en-NZ" sz="1400" dirty="0">
                          <a:effectLst/>
                        </a:rPr>
                        <a:t>Unitec</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n-NZ" sz="1400" dirty="0">
                          <a:effectLst/>
                        </a:rPr>
                        <a:t>73.3%</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69.0%</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rtl="0" fontAlgn="ctr"/>
                      <a:r>
                        <a:rPr lang="en-NZ" sz="1400" b="0" i="0" u="none" strike="noStrike">
                          <a:solidFill>
                            <a:srgbClr val="000000"/>
                          </a:solidFill>
                          <a:effectLst/>
                          <a:latin typeface="Calibri" panose="020F0502020204030204" pitchFamily="34" charset="0"/>
                        </a:rPr>
                        <a:t>-4.3%</a:t>
                      </a:r>
                    </a:p>
                  </a:txBody>
                  <a:tcPr marL="6350" marR="6350" marT="6350" marB="0" anchor="ctr"/>
                </a:tc>
                <a:extLst>
                  <a:ext uri="{0D108BD9-81ED-4DB2-BD59-A6C34878D82A}">
                    <a16:rowId xmlns:a16="http://schemas.microsoft.com/office/drawing/2014/main" val="1200831842"/>
                  </a:ext>
                </a:extLst>
              </a:tr>
              <a:tr h="237422">
                <a:tc>
                  <a:txBody>
                    <a:bodyPr/>
                    <a:lstStyle/>
                    <a:p>
                      <a:pPr algn="l">
                        <a:lnSpc>
                          <a:spcPct val="107000"/>
                        </a:lnSpc>
                        <a:spcAft>
                          <a:spcPts val="0"/>
                        </a:spcAft>
                      </a:pPr>
                      <a:r>
                        <a:rPr lang="en-NZ" sz="1400" dirty="0">
                          <a:effectLst/>
                        </a:rPr>
                        <a:t>MIT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n-NZ" sz="1400" dirty="0">
                          <a:effectLst/>
                        </a:rPr>
                        <a:t>72.0%</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62.6%</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rtl="0" fontAlgn="ctr"/>
                      <a:r>
                        <a:rPr lang="en-NZ" sz="1400" b="0" i="0" u="none" strike="noStrike">
                          <a:solidFill>
                            <a:srgbClr val="000000"/>
                          </a:solidFill>
                          <a:effectLst/>
                          <a:latin typeface="Calibri" panose="020F0502020204030204" pitchFamily="34" charset="0"/>
                        </a:rPr>
                        <a:t>-9.4%</a:t>
                      </a:r>
                    </a:p>
                  </a:txBody>
                  <a:tcPr marL="6350" marR="6350" marT="6350" marB="0" anchor="ctr"/>
                </a:tc>
                <a:extLst>
                  <a:ext uri="{0D108BD9-81ED-4DB2-BD59-A6C34878D82A}">
                    <a16:rowId xmlns:a16="http://schemas.microsoft.com/office/drawing/2014/main" val="2385093447"/>
                  </a:ext>
                </a:extLst>
              </a:tr>
              <a:tr h="237422">
                <a:tc>
                  <a:txBody>
                    <a:bodyPr/>
                    <a:lstStyle/>
                    <a:p>
                      <a:pPr algn="l">
                        <a:lnSpc>
                          <a:spcPct val="107000"/>
                        </a:lnSpc>
                        <a:spcAft>
                          <a:spcPts val="0"/>
                        </a:spcAft>
                      </a:pPr>
                      <a:r>
                        <a:rPr lang="en-NZ" sz="1400" dirty="0">
                          <a:effectLst/>
                        </a:rPr>
                        <a:t>AUT</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n-NZ" sz="1400">
                          <a:effectLst/>
                        </a:rPr>
                        <a:t>80.5%</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73.6%</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rtl="0" fontAlgn="ctr"/>
                      <a:r>
                        <a:rPr lang="en-NZ" sz="1400" b="0" i="0" u="none" strike="noStrike">
                          <a:solidFill>
                            <a:srgbClr val="000000"/>
                          </a:solidFill>
                          <a:effectLst/>
                          <a:latin typeface="Calibri" panose="020F0502020204030204" pitchFamily="34" charset="0"/>
                        </a:rPr>
                        <a:t>-6.9%</a:t>
                      </a:r>
                    </a:p>
                  </a:txBody>
                  <a:tcPr marL="6350" marR="6350" marT="6350" marB="0" anchor="ctr"/>
                </a:tc>
                <a:extLst>
                  <a:ext uri="{0D108BD9-81ED-4DB2-BD59-A6C34878D82A}">
                    <a16:rowId xmlns:a16="http://schemas.microsoft.com/office/drawing/2014/main" val="1443483328"/>
                  </a:ext>
                </a:extLst>
              </a:tr>
              <a:tr h="399239">
                <a:tc>
                  <a:txBody>
                    <a:bodyPr/>
                    <a:lstStyle/>
                    <a:p>
                      <a:pPr algn="l">
                        <a:lnSpc>
                          <a:spcPct val="107000"/>
                        </a:lnSpc>
                        <a:spcAft>
                          <a:spcPts val="0"/>
                        </a:spcAft>
                      </a:pPr>
                      <a:r>
                        <a:rPr lang="en-NZ" sz="1400" dirty="0">
                          <a:effectLst/>
                        </a:rPr>
                        <a:t>University of Auckland</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n-NZ" sz="1400">
                          <a:effectLst/>
                        </a:rPr>
                        <a:t>84.9%</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77.3%</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rtl="0" fontAlgn="ctr"/>
                      <a:r>
                        <a:rPr lang="en-NZ" sz="1400" b="0" i="0" u="none" strike="noStrike">
                          <a:solidFill>
                            <a:srgbClr val="000000"/>
                          </a:solidFill>
                          <a:effectLst/>
                          <a:latin typeface="Calibri" panose="020F0502020204030204" pitchFamily="34" charset="0"/>
                        </a:rPr>
                        <a:t>-7.6%</a:t>
                      </a:r>
                    </a:p>
                  </a:txBody>
                  <a:tcPr marL="6350" marR="6350" marT="6350" marB="0" anchor="ctr"/>
                </a:tc>
                <a:extLst>
                  <a:ext uri="{0D108BD9-81ED-4DB2-BD59-A6C34878D82A}">
                    <a16:rowId xmlns:a16="http://schemas.microsoft.com/office/drawing/2014/main" val="3516596094"/>
                  </a:ext>
                </a:extLst>
              </a:tr>
              <a:tr h="237422">
                <a:tc>
                  <a:txBody>
                    <a:bodyPr/>
                    <a:lstStyle/>
                    <a:p>
                      <a:pPr algn="l">
                        <a:lnSpc>
                          <a:spcPct val="107000"/>
                        </a:lnSpc>
                        <a:spcAft>
                          <a:spcPts val="0"/>
                        </a:spcAft>
                      </a:pPr>
                      <a:r>
                        <a:rPr lang="en-NZ" sz="1400" dirty="0">
                          <a:effectLst/>
                        </a:rPr>
                        <a:t>ITP Sector</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l">
                        <a:lnSpc>
                          <a:spcPct val="107000"/>
                        </a:lnSpc>
                        <a:spcAft>
                          <a:spcPts val="0"/>
                        </a:spcAft>
                      </a:pPr>
                      <a:r>
                        <a:rPr lang="en-NZ" sz="1400">
                          <a:effectLst/>
                        </a:rPr>
                        <a:t>68.7%</a:t>
                      </a:r>
                      <a:endParaRPr lang="en-NZ" sz="14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a:lnSpc>
                          <a:spcPct val="107000"/>
                        </a:lnSpc>
                        <a:spcAft>
                          <a:spcPts val="0"/>
                        </a:spcAft>
                      </a:pPr>
                      <a:r>
                        <a:rPr lang="en-NZ" sz="1400" dirty="0">
                          <a:effectLst/>
                        </a:rPr>
                        <a:t>55.9%</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gn="l" rtl="0" fontAlgn="ctr"/>
                      <a:r>
                        <a:rPr lang="en-NZ" sz="1400" b="0" i="0" u="none" strike="noStrike" dirty="0">
                          <a:solidFill>
                            <a:srgbClr val="000000"/>
                          </a:solidFill>
                          <a:effectLst/>
                          <a:latin typeface="Calibri" panose="020F0502020204030204" pitchFamily="34" charset="0"/>
                        </a:rPr>
                        <a:t>-12.8%</a:t>
                      </a:r>
                    </a:p>
                  </a:txBody>
                  <a:tcPr marL="6350" marR="6350" marT="6350" marB="0" anchor="ctr"/>
                </a:tc>
                <a:extLst>
                  <a:ext uri="{0D108BD9-81ED-4DB2-BD59-A6C34878D82A}">
                    <a16:rowId xmlns:a16="http://schemas.microsoft.com/office/drawing/2014/main" val="2924899056"/>
                  </a:ext>
                </a:extLst>
              </a:tr>
            </a:tbl>
          </a:graphicData>
        </a:graphic>
      </p:graphicFrame>
      <p:sp>
        <p:nvSpPr>
          <p:cNvPr id="18" name="TextBox 17"/>
          <p:cNvSpPr txBox="1"/>
          <p:nvPr/>
        </p:nvSpPr>
        <p:spPr>
          <a:xfrm>
            <a:off x="4561754" y="1999054"/>
            <a:ext cx="3966882" cy="1015663"/>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variance in First Year Retention Rate between under 25yrs and 25+yrs further narrowed.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Unitec had the smallest variance when compared with the ITP Sector and its key Auckland counterparts. </a:t>
            </a: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a:stretch>
            <a:fillRect/>
          </a:stretch>
        </p:blipFill>
        <p:spPr>
          <a:xfrm>
            <a:off x="1418053" y="1521729"/>
            <a:ext cx="2508535" cy="1496805"/>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668575048"/>
              </p:ext>
            </p:extLst>
          </p:nvPr>
        </p:nvGraphicFramePr>
        <p:xfrm>
          <a:off x="892450" y="3018534"/>
          <a:ext cx="3705225" cy="3371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8825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5450" y="348896"/>
            <a:ext cx="7199412" cy="508928"/>
          </a:xfrm>
        </p:spPr>
        <p:txBody>
          <a:bodyPr/>
          <a:lstStyle/>
          <a:p>
            <a:r>
              <a:rPr lang="en-NZ" dirty="0" smtClean="0"/>
              <a:t>Under 25 First Year Retention Rate by School and </a:t>
            </a:r>
            <a:r>
              <a:rPr lang="en-NZ" dirty="0"/>
              <a:t>Y</a:t>
            </a:r>
            <a:r>
              <a:rPr lang="en-NZ" dirty="0" smtClean="0"/>
              <a:t>ear Trends</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322100400"/>
              </p:ext>
            </p:extLst>
          </p:nvPr>
        </p:nvGraphicFramePr>
        <p:xfrm>
          <a:off x="797213" y="4039139"/>
          <a:ext cx="7438738" cy="2578100"/>
        </p:xfrm>
        <a:graphic>
          <a:graphicData uri="http://schemas.openxmlformats.org/drawingml/2006/table">
            <a:tbl>
              <a:tblPr/>
              <a:tblGrid>
                <a:gridCol w="2026541">
                  <a:extLst>
                    <a:ext uri="{9D8B030D-6E8A-4147-A177-3AD203B41FA5}">
                      <a16:colId xmlns:a16="http://schemas.microsoft.com/office/drawing/2014/main" val="1222501787"/>
                    </a:ext>
                  </a:extLst>
                </a:gridCol>
                <a:gridCol w="582479">
                  <a:extLst>
                    <a:ext uri="{9D8B030D-6E8A-4147-A177-3AD203B41FA5}">
                      <a16:colId xmlns:a16="http://schemas.microsoft.com/office/drawing/2014/main" val="3350796189"/>
                    </a:ext>
                  </a:extLst>
                </a:gridCol>
                <a:gridCol w="544544">
                  <a:extLst>
                    <a:ext uri="{9D8B030D-6E8A-4147-A177-3AD203B41FA5}">
                      <a16:colId xmlns:a16="http://schemas.microsoft.com/office/drawing/2014/main" val="4120651279"/>
                    </a:ext>
                  </a:extLst>
                </a:gridCol>
                <a:gridCol w="620413">
                  <a:extLst>
                    <a:ext uri="{9D8B030D-6E8A-4147-A177-3AD203B41FA5}">
                      <a16:colId xmlns:a16="http://schemas.microsoft.com/office/drawing/2014/main" val="2633426434"/>
                    </a:ext>
                  </a:extLst>
                </a:gridCol>
                <a:gridCol w="582479">
                  <a:extLst>
                    <a:ext uri="{9D8B030D-6E8A-4147-A177-3AD203B41FA5}">
                      <a16:colId xmlns:a16="http://schemas.microsoft.com/office/drawing/2014/main" val="2451633311"/>
                    </a:ext>
                  </a:extLst>
                </a:gridCol>
                <a:gridCol w="582479">
                  <a:extLst>
                    <a:ext uri="{9D8B030D-6E8A-4147-A177-3AD203B41FA5}">
                      <a16:colId xmlns:a16="http://schemas.microsoft.com/office/drawing/2014/main" val="3761668316"/>
                    </a:ext>
                  </a:extLst>
                </a:gridCol>
                <a:gridCol w="570344">
                  <a:extLst>
                    <a:ext uri="{9D8B030D-6E8A-4147-A177-3AD203B41FA5}">
                      <a16:colId xmlns:a16="http://schemas.microsoft.com/office/drawing/2014/main" val="1885868451"/>
                    </a:ext>
                  </a:extLst>
                </a:gridCol>
                <a:gridCol w="643153">
                  <a:extLst>
                    <a:ext uri="{9D8B030D-6E8A-4147-A177-3AD203B41FA5}">
                      <a16:colId xmlns:a16="http://schemas.microsoft.com/office/drawing/2014/main" val="1292946277"/>
                    </a:ext>
                  </a:extLst>
                </a:gridCol>
                <a:gridCol w="643153">
                  <a:extLst>
                    <a:ext uri="{9D8B030D-6E8A-4147-A177-3AD203B41FA5}">
                      <a16:colId xmlns:a16="http://schemas.microsoft.com/office/drawing/2014/main" val="4226778764"/>
                    </a:ext>
                  </a:extLst>
                </a:gridCol>
                <a:gridCol w="643153">
                  <a:extLst>
                    <a:ext uri="{9D8B030D-6E8A-4147-A177-3AD203B41FA5}">
                      <a16:colId xmlns:a16="http://schemas.microsoft.com/office/drawing/2014/main" val="3007265199"/>
                    </a:ext>
                  </a:extLst>
                </a:gridCol>
              </a:tblGrid>
              <a:tr h="368300">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080063500"/>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166.8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0185433"/>
                  </a:ext>
                </a:extLst>
              </a:tr>
              <a:tr h="184150">
                <a:tc>
                  <a:txBody>
                    <a:bodyPr/>
                    <a:lstStyle/>
                    <a:p>
                      <a:pPr algn="l" fontAlgn="b"/>
                      <a:r>
                        <a:rPr lang="en-NZ" sz="1000" b="0" i="0" u="none" strike="noStrike" dirty="0">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165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367.6</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577215610"/>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306.1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82871944"/>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384.7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09102899"/>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116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961967"/>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809938441"/>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125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291.8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10217623"/>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210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361.0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08190223"/>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-15.6%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224.1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11695761"/>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208.9</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23101863"/>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382.4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261867269"/>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-0.9%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1214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3056.5</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821299334"/>
                  </a:ext>
                </a:extLst>
              </a:tr>
            </a:tbl>
          </a:graphicData>
        </a:graphic>
      </p:graphicFrame>
      <p:pic>
        <p:nvPicPr>
          <p:cNvPr id="4" name="Picture 3"/>
          <p:cNvPicPr>
            <a:picLocks noChangeAspect="1"/>
          </p:cNvPicPr>
          <p:nvPr/>
        </p:nvPicPr>
        <p:blipFill>
          <a:blip r:embed="rId2"/>
          <a:stretch>
            <a:fillRect/>
          </a:stretch>
        </p:blipFill>
        <p:spPr>
          <a:xfrm>
            <a:off x="4107116" y="653925"/>
            <a:ext cx="4235450" cy="3181315"/>
          </a:xfrm>
          <a:prstGeom prst="rect">
            <a:avLst/>
          </a:prstGeom>
        </p:spPr>
      </p:pic>
      <p:sp>
        <p:nvSpPr>
          <p:cNvPr id="7" name="TextBox 6"/>
          <p:cNvSpPr txBox="1"/>
          <p:nvPr/>
        </p:nvSpPr>
        <p:spPr>
          <a:xfrm>
            <a:off x="143124" y="1024433"/>
            <a:ext cx="4165640" cy="2985433"/>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Architecture, Building Construction, Creative Industries and Computing &amp; Information Technology stayed high above the average in 2019. The first 2 in particular saw a consistent robust rising trend.</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Environmental and Animal Sciences suffered the biggest drop over the 2-year and 5-year periods.</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Both Applied Business and Trades &amp; Services again witnessed a significant drop in the 5-year period, although Trades &amp; Services went up from 2018 to 2019 to become the third lowest performer. Given its largest student size, its impact dwarfed that made by others.</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Engineering &amp; Applied Technology performed well in 2018 but declined to below average in 2019.</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r>
              <a:rPr lang="en-NZ" sz="1000" dirty="0" smtClean="0">
                <a:latin typeface="Tahoma" panose="020B0604030504040204" pitchFamily="34" charset="0"/>
                <a:ea typeface="Tahoma" panose="020B0604030504040204" pitchFamily="34" charset="0"/>
                <a:cs typeface="Tahoma" panose="020B0604030504040204" pitchFamily="34" charset="0"/>
              </a:rPr>
              <a:t>*Bridgepoint is not included in the graph due to its huge fluctuations in 2015-2019 to avoid skewing the visual effect.</a:t>
            </a:r>
          </a:p>
        </p:txBody>
      </p:sp>
      <p:sp>
        <p:nvSpPr>
          <p:cNvPr id="6" name="TextBox 5"/>
          <p:cNvSpPr txBox="1"/>
          <p:nvPr/>
        </p:nvSpPr>
        <p:spPr>
          <a:xfrm>
            <a:off x="3413265" y="3872530"/>
            <a:ext cx="5158478" cy="215444"/>
          </a:xfrm>
          <a:prstGeom prst="rect">
            <a:avLst/>
          </a:prstGeom>
          <a:noFill/>
        </p:spPr>
        <p:txBody>
          <a:bodyPr wrap="square" rtlCol="0">
            <a:spAutoFit/>
          </a:bodyPr>
          <a:lstStyle/>
          <a:p>
            <a:r>
              <a:rPr lang="en-NZ" sz="800" dirty="0" smtClean="0"/>
              <a:t>*Student Headcount (Distinct) for the 2019 Reporting Year for FYR; EFTS are total regardless of measures</a:t>
            </a:r>
            <a:endParaRPr lang="en-NZ" sz="800" dirty="0"/>
          </a:p>
        </p:txBody>
      </p:sp>
    </p:spTree>
    <p:extLst>
      <p:ext uri="{BB962C8B-B14F-4D97-AF65-F5344CB8AC3E}">
        <p14:creationId xmlns:p14="http://schemas.microsoft.com/office/powerpoint/2010/main" val="959524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 Progression Rate in 2019 and Year Trends</a:t>
            </a:r>
            <a:endParaRPr lang="en-NZ" dirty="0"/>
          </a:p>
        </p:txBody>
      </p:sp>
      <p:sp>
        <p:nvSpPr>
          <p:cNvPr id="14" name="TextBox 13"/>
          <p:cNvSpPr txBox="1"/>
          <p:nvPr/>
        </p:nvSpPr>
        <p:spPr>
          <a:xfrm>
            <a:off x="4643375" y="1588450"/>
            <a:ext cx="3855217" cy="1569660"/>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Progression Rate for Under 25yrs increased 4.3%, widening the variance and lifting the group further above the 25+yrs. </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Unitec Under 25yr Progression Rate was only slightly above the ITP Sector benchmark but fell below </a:t>
            </a:r>
            <a:r>
              <a:rPr lang="en-NZ" sz="1200" dirty="0" err="1" smtClean="0">
                <a:latin typeface="Tahoma" panose="020B0604030504040204" pitchFamily="34" charset="0"/>
                <a:ea typeface="Tahoma" panose="020B0604030504040204" pitchFamily="34" charset="0"/>
                <a:cs typeface="Tahoma" panose="020B0604030504040204" pitchFamily="34" charset="0"/>
              </a:rPr>
              <a:t>Manukau</a:t>
            </a:r>
            <a:r>
              <a:rPr lang="en-NZ" sz="1200" dirty="0" smtClean="0">
                <a:latin typeface="Tahoma" panose="020B0604030504040204" pitchFamily="34" charset="0"/>
                <a:ea typeface="Tahoma" panose="020B0604030504040204" pitchFamily="34" charset="0"/>
                <a:cs typeface="Tahoma" panose="020B0604030504040204" pitchFamily="34" charset="0"/>
              </a:rPr>
              <a:t> Institute of Technology and far below its University counterparts.</a:t>
            </a:r>
          </a:p>
        </p:txBody>
      </p:sp>
      <p:pic>
        <p:nvPicPr>
          <p:cNvPr id="4" name="Picture 3"/>
          <p:cNvPicPr>
            <a:picLocks noChangeAspect="1"/>
          </p:cNvPicPr>
          <p:nvPr/>
        </p:nvPicPr>
        <p:blipFill>
          <a:blip r:embed="rId2"/>
          <a:stretch>
            <a:fillRect/>
          </a:stretch>
        </p:blipFill>
        <p:spPr>
          <a:xfrm>
            <a:off x="1418053" y="1384183"/>
            <a:ext cx="2082855" cy="1361867"/>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458810237"/>
              </p:ext>
            </p:extLst>
          </p:nvPr>
        </p:nvGraphicFramePr>
        <p:xfrm>
          <a:off x="723900" y="3094609"/>
          <a:ext cx="3575050" cy="2857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6512752"/>
              </p:ext>
            </p:extLst>
          </p:nvPr>
        </p:nvGraphicFramePr>
        <p:xfrm>
          <a:off x="4643375" y="3606800"/>
          <a:ext cx="4045464" cy="2184400"/>
        </p:xfrm>
        <a:graphic>
          <a:graphicData uri="http://schemas.openxmlformats.org/drawingml/2006/table">
            <a:tbl>
              <a:tblPr firstRow="1" bandRow="1">
                <a:tableStyleId>{5C22544A-7EE6-4342-B048-85BDC9FD1C3A}</a:tableStyleId>
              </a:tblPr>
              <a:tblGrid>
                <a:gridCol w="1044378">
                  <a:extLst>
                    <a:ext uri="{9D8B030D-6E8A-4147-A177-3AD203B41FA5}">
                      <a16:colId xmlns:a16="http://schemas.microsoft.com/office/drawing/2014/main" val="2054036718"/>
                    </a:ext>
                  </a:extLst>
                </a:gridCol>
                <a:gridCol w="1044378">
                  <a:extLst>
                    <a:ext uri="{9D8B030D-6E8A-4147-A177-3AD203B41FA5}">
                      <a16:colId xmlns:a16="http://schemas.microsoft.com/office/drawing/2014/main" val="1077121117"/>
                    </a:ext>
                  </a:extLst>
                </a:gridCol>
                <a:gridCol w="1044378">
                  <a:extLst>
                    <a:ext uri="{9D8B030D-6E8A-4147-A177-3AD203B41FA5}">
                      <a16:colId xmlns:a16="http://schemas.microsoft.com/office/drawing/2014/main" val="1708370224"/>
                    </a:ext>
                  </a:extLst>
                </a:gridCol>
                <a:gridCol w="912330">
                  <a:extLst>
                    <a:ext uri="{9D8B030D-6E8A-4147-A177-3AD203B41FA5}">
                      <a16:colId xmlns:a16="http://schemas.microsoft.com/office/drawing/2014/main" val="2790811420"/>
                    </a:ext>
                  </a:extLst>
                </a:gridCol>
              </a:tblGrid>
              <a:tr h="711200">
                <a:tc>
                  <a:txBody>
                    <a:bodyPr/>
                    <a:lstStyle/>
                    <a:p>
                      <a:pPr algn="l" rtl="0" fontAlgn="ctr"/>
                      <a:r>
                        <a:rPr lang="en-NZ" sz="1400" u="none" strike="noStrike">
                          <a:effectLst/>
                        </a:rPr>
                        <a:t>2018 Progression Benchmarks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Under 25yrs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25+yrs</a:t>
                      </a:r>
                      <a:endParaRPr lang="en-NZ" sz="14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Variance</a:t>
                      </a:r>
                      <a:endParaRPr lang="en-NZ" sz="14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12478135"/>
                  </a:ext>
                </a:extLst>
              </a:tr>
              <a:tr h="247650">
                <a:tc>
                  <a:txBody>
                    <a:bodyPr/>
                    <a:lstStyle/>
                    <a:p>
                      <a:pPr algn="l" rtl="0" fontAlgn="ctr"/>
                      <a:r>
                        <a:rPr lang="en-NZ" sz="1400" u="none" strike="noStrike">
                          <a:effectLst/>
                        </a:rPr>
                        <a:t>Unitec</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40.4%</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23.8%</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-16.6%</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570569868"/>
                  </a:ext>
                </a:extLst>
              </a:tr>
              <a:tr h="247650">
                <a:tc>
                  <a:txBody>
                    <a:bodyPr/>
                    <a:lstStyle/>
                    <a:p>
                      <a:pPr algn="l" rtl="0" fontAlgn="ctr"/>
                      <a:r>
                        <a:rPr lang="en-NZ" sz="1400" u="none" strike="noStrike">
                          <a:effectLst/>
                        </a:rPr>
                        <a:t>MIT</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40.9%</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33.8%</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-7.1%</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19991639"/>
                  </a:ext>
                </a:extLst>
              </a:tr>
              <a:tr h="247650">
                <a:tc>
                  <a:txBody>
                    <a:bodyPr/>
                    <a:lstStyle/>
                    <a:p>
                      <a:pPr algn="l" rtl="0" fontAlgn="ctr"/>
                      <a:r>
                        <a:rPr lang="en-NZ" sz="1400" u="none" strike="noStrike">
                          <a:effectLst/>
                        </a:rPr>
                        <a:t>AUT</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90.3%</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65.4%</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-24.9%</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43031230"/>
                  </a:ext>
                </a:extLst>
              </a:tr>
              <a:tr h="482600">
                <a:tc>
                  <a:txBody>
                    <a:bodyPr/>
                    <a:lstStyle/>
                    <a:p>
                      <a:pPr algn="l" rtl="0" fontAlgn="ctr"/>
                      <a:r>
                        <a:rPr lang="en-NZ" sz="1400" u="none" strike="noStrike">
                          <a:effectLst/>
                        </a:rPr>
                        <a:t>University of Auckland</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89.9%</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80.0%</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-9.9%</a:t>
                      </a:r>
                      <a:endParaRPr lang="en-N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86274226"/>
                  </a:ext>
                </a:extLst>
              </a:tr>
              <a:tr h="247650">
                <a:tc>
                  <a:txBody>
                    <a:bodyPr/>
                    <a:lstStyle/>
                    <a:p>
                      <a:pPr algn="l" rtl="0" fontAlgn="ctr"/>
                      <a:r>
                        <a:rPr lang="en-NZ" sz="1400" u="none" strike="noStrike" dirty="0">
                          <a:effectLst/>
                        </a:rPr>
                        <a:t>ITP Sector</a:t>
                      </a:r>
                      <a:endParaRPr lang="en-N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40.0%</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a:effectLst/>
                        </a:rPr>
                        <a:t>29.6%</a:t>
                      </a:r>
                      <a:endParaRPr lang="en-N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NZ" sz="1400" u="none" strike="noStrike" dirty="0">
                          <a:effectLst/>
                        </a:rPr>
                        <a:t>-10.4%</a:t>
                      </a:r>
                      <a:endParaRPr lang="en-NZ" sz="14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59253033"/>
                  </a:ext>
                </a:extLst>
              </a:tr>
            </a:tbl>
          </a:graphicData>
        </a:graphic>
      </p:graphicFrame>
    </p:spTree>
    <p:extLst>
      <p:ext uri="{BB962C8B-B14F-4D97-AF65-F5344CB8AC3E}">
        <p14:creationId xmlns:p14="http://schemas.microsoft.com/office/powerpoint/2010/main" val="2926066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Under 25yrs Graduate Outcomes</a:t>
            </a:r>
            <a:endParaRPr lang="en-NZ" dirty="0"/>
          </a:p>
        </p:txBody>
      </p:sp>
      <p:sp>
        <p:nvSpPr>
          <p:cNvPr id="16" name="TextBox 15"/>
          <p:cNvSpPr txBox="1"/>
          <p:nvPr/>
        </p:nvSpPr>
        <p:spPr>
          <a:xfrm>
            <a:off x="7205472" y="2466863"/>
            <a:ext cx="1847088" cy="397031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2020, % GESC went down 3.3% due to the same percentage drop in % Employed.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This is despite an increase of 4.9% in % Higher Study, suggesting that those who were engaged in Higher Study were also employed, hence offsetting the increase.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 Qualification Relevant to Employment for the Under 25yrs remains consistently lower than that for the 25+yrs group.</a:t>
            </a:r>
          </a:p>
        </p:txBody>
      </p:sp>
      <p:pic>
        <p:nvPicPr>
          <p:cNvPr id="17" name="Picture 16"/>
          <p:cNvPicPr>
            <a:picLocks noChangeAspect="1"/>
          </p:cNvPicPr>
          <p:nvPr/>
        </p:nvPicPr>
        <p:blipFill>
          <a:blip r:embed="rId2"/>
          <a:stretch>
            <a:fillRect/>
          </a:stretch>
        </p:blipFill>
        <p:spPr>
          <a:xfrm>
            <a:off x="447785" y="1292277"/>
            <a:ext cx="7916494" cy="1055533"/>
          </a:xfrm>
          <a:prstGeom prst="rect">
            <a:avLst/>
          </a:prstGeom>
        </p:spPr>
      </p:pic>
      <p:pic>
        <p:nvPicPr>
          <p:cNvPr id="2" name="Picture 1"/>
          <p:cNvPicPr>
            <a:picLocks noChangeAspect="1"/>
          </p:cNvPicPr>
          <p:nvPr/>
        </p:nvPicPr>
        <p:blipFill>
          <a:blip r:embed="rId3"/>
          <a:stretch>
            <a:fillRect/>
          </a:stretch>
        </p:blipFill>
        <p:spPr>
          <a:xfrm>
            <a:off x="365489" y="2375068"/>
            <a:ext cx="6839983" cy="3969241"/>
          </a:xfrm>
          <a:prstGeom prst="rect">
            <a:avLst/>
          </a:prstGeom>
        </p:spPr>
      </p:pic>
    </p:spTree>
    <p:extLst>
      <p:ext uri="{BB962C8B-B14F-4D97-AF65-F5344CB8AC3E}">
        <p14:creationId xmlns:p14="http://schemas.microsoft.com/office/powerpoint/2010/main" val="4201616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1" y="3332607"/>
            <a:ext cx="7058024" cy="1001871"/>
          </a:xfrm>
        </p:spPr>
        <p:txBody>
          <a:bodyPr/>
          <a:lstStyle/>
          <a:p>
            <a:r>
              <a:rPr lang="en-NZ" sz="8000" dirty="0" smtClean="0"/>
              <a:t>International</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46</a:t>
            </a:fld>
            <a:endParaRPr lang="en-US" altLang="en-US" dirty="0"/>
          </a:p>
        </p:txBody>
      </p:sp>
    </p:spTree>
    <p:extLst>
      <p:ext uri="{BB962C8B-B14F-4D97-AF65-F5344CB8AC3E}">
        <p14:creationId xmlns:p14="http://schemas.microsoft.com/office/powerpoint/2010/main" val="133124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4703" y="589925"/>
            <a:ext cx="7199412" cy="508928"/>
          </a:xfrm>
        </p:spPr>
        <p:txBody>
          <a:bodyPr/>
          <a:lstStyle/>
          <a:p>
            <a:r>
              <a:rPr lang="en-NZ" dirty="0" smtClean="0"/>
              <a:t>International Successful Course Completion Rate in 2019 and Year Trends</a:t>
            </a:r>
            <a:endParaRPr lang="en-NZ" dirty="0"/>
          </a:p>
        </p:txBody>
      </p:sp>
      <p:sp>
        <p:nvSpPr>
          <p:cNvPr id="13" name="TextBox 12"/>
          <p:cNvSpPr txBox="1"/>
          <p:nvPr/>
        </p:nvSpPr>
        <p:spPr>
          <a:xfrm>
            <a:off x="4263749" y="1795594"/>
            <a:ext cx="3966882" cy="1569660"/>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Successful Course Completion Rate for International exceeded the Institute target of 82% by 9.8%.</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Back in 2018, Unitec had the lowest rate when compared with the ITP Sector and its key Auckland counterparts. </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1126346" y="1850066"/>
            <a:ext cx="2445440" cy="1078871"/>
          </a:xfrm>
          <a:prstGeom prst="rect">
            <a:avLst/>
          </a:prstGeom>
        </p:spPr>
      </p:pic>
      <p:graphicFrame>
        <p:nvGraphicFramePr>
          <p:cNvPr id="15" name="Chart 14"/>
          <p:cNvGraphicFramePr>
            <a:graphicFrameLocks/>
          </p:cNvGraphicFramePr>
          <p:nvPr>
            <p:extLst>
              <p:ext uri="{D42A27DB-BD31-4B8C-83A1-F6EECF244321}">
                <p14:modId xmlns:p14="http://schemas.microsoft.com/office/powerpoint/2010/main" val="3306218391"/>
              </p:ext>
            </p:extLst>
          </p:nvPr>
        </p:nvGraphicFramePr>
        <p:xfrm>
          <a:off x="904599" y="3180589"/>
          <a:ext cx="33591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35141178"/>
              </p:ext>
            </p:extLst>
          </p:nvPr>
        </p:nvGraphicFramePr>
        <p:xfrm>
          <a:off x="4464050" y="3752056"/>
          <a:ext cx="4020065" cy="1949450"/>
        </p:xfrm>
        <a:graphic>
          <a:graphicData uri="http://schemas.openxmlformats.org/drawingml/2006/table">
            <a:tbl>
              <a:tblPr/>
              <a:tblGrid>
                <a:gridCol w="1037821">
                  <a:extLst>
                    <a:ext uri="{9D8B030D-6E8A-4147-A177-3AD203B41FA5}">
                      <a16:colId xmlns:a16="http://schemas.microsoft.com/office/drawing/2014/main" val="1949079566"/>
                    </a:ext>
                  </a:extLst>
                </a:gridCol>
                <a:gridCol w="1037821">
                  <a:extLst>
                    <a:ext uri="{9D8B030D-6E8A-4147-A177-3AD203B41FA5}">
                      <a16:colId xmlns:a16="http://schemas.microsoft.com/office/drawing/2014/main" val="2571750897"/>
                    </a:ext>
                  </a:extLst>
                </a:gridCol>
                <a:gridCol w="1037821">
                  <a:extLst>
                    <a:ext uri="{9D8B030D-6E8A-4147-A177-3AD203B41FA5}">
                      <a16:colId xmlns:a16="http://schemas.microsoft.com/office/drawing/2014/main" val="3501681419"/>
                    </a:ext>
                  </a:extLst>
                </a:gridCol>
                <a:gridCol w="906602">
                  <a:extLst>
                    <a:ext uri="{9D8B030D-6E8A-4147-A177-3AD203B41FA5}">
                      <a16:colId xmlns:a16="http://schemas.microsoft.com/office/drawing/2014/main" val="1277366065"/>
                    </a:ext>
                  </a:extLst>
                </a:gridCol>
              </a:tblGrid>
              <a:tr h="476250">
                <a:tc>
                  <a:txBody>
                    <a:bodyPr/>
                    <a:lstStyle/>
                    <a:p>
                      <a:pPr algn="l" rtl="0" fontAlgn="ctr"/>
                      <a:r>
                        <a:rPr lang="en-NZ" sz="1400" b="1" i="0" u="none" strike="noStrike" dirty="0">
                          <a:solidFill>
                            <a:srgbClr val="FFFFFF"/>
                          </a:solidFill>
                          <a:effectLst/>
                          <a:latin typeface="Calibri" panose="020F0502020204030204" pitchFamily="34" charset="0"/>
                        </a:rPr>
                        <a:t>2018 </a:t>
                      </a:r>
                      <a:r>
                        <a:rPr lang="en-NZ" sz="1400" b="1" i="0" u="none" strike="noStrike" dirty="0" smtClean="0">
                          <a:solidFill>
                            <a:srgbClr val="FFFFFF"/>
                          </a:solidFill>
                          <a:effectLst/>
                          <a:latin typeface="Calibri" panose="020F0502020204030204" pitchFamily="34" charset="0"/>
                        </a:rPr>
                        <a:t>SCC </a:t>
                      </a:r>
                      <a:r>
                        <a:rPr lang="en-NZ" sz="1400" b="1" i="0" u="none" strike="noStrike" dirty="0">
                          <a:solidFill>
                            <a:srgbClr val="FFFFFF"/>
                          </a:solidFill>
                          <a:effectLst/>
                          <a:latin typeface="Calibri" panose="020F0502020204030204" pitchFamily="34" charset="0"/>
                        </a:rPr>
                        <a:t>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International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Domestic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88129676"/>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70225193"/>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92.6%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77.9%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-14.7%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678824970"/>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91.2%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83.7%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38001338"/>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90.7%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89.0%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545720549"/>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91.4%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78.9%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-12.5%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323050096"/>
                  </a:ext>
                </a:extLst>
              </a:tr>
            </a:tbl>
          </a:graphicData>
        </a:graphic>
      </p:graphicFrame>
    </p:spTree>
    <p:extLst>
      <p:ext uri="{BB962C8B-B14F-4D97-AF65-F5344CB8AC3E}">
        <p14:creationId xmlns:p14="http://schemas.microsoft.com/office/powerpoint/2010/main" val="3945702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International Successful Course Completion Rate by School and Year </a:t>
            </a:r>
            <a:r>
              <a:rPr lang="en-NZ" dirty="0"/>
              <a:t>T</a:t>
            </a:r>
            <a:r>
              <a:rPr lang="en-NZ" dirty="0" smtClean="0"/>
              <a:t>rends</a:t>
            </a:r>
            <a:endParaRPr lang="en-NZ" dirty="0"/>
          </a:p>
        </p:txBody>
      </p:sp>
      <p:graphicFrame>
        <p:nvGraphicFramePr>
          <p:cNvPr id="4" name="Table 3"/>
          <p:cNvGraphicFramePr>
            <a:graphicFrameLocks noGrp="1"/>
          </p:cNvGraphicFramePr>
          <p:nvPr>
            <p:extLst>
              <p:ext uri="{D42A27DB-BD31-4B8C-83A1-F6EECF244321}">
                <p14:modId xmlns:p14="http://schemas.microsoft.com/office/powerpoint/2010/main" val="102579684"/>
              </p:ext>
            </p:extLst>
          </p:nvPr>
        </p:nvGraphicFramePr>
        <p:xfrm>
          <a:off x="705364" y="3897062"/>
          <a:ext cx="7772399" cy="2868558"/>
        </p:xfrm>
        <a:graphic>
          <a:graphicData uri="http://schemas.openxmlformats.org/drawingml/2006/table">
            <a:tbl>
              <a:tblPr/>
              <a:tblGrid>
                <a:gridCol w="1833357">
                  <a:extLst>
                    <a:ext uri="{9D8B030D-6E8A-4147-A177-3AD203B41FA5}">
                      <a16:colId xmlns:a16="http://schemas.microsoft.com/office/drawing/2014/main" val="1131146699"/>
                    </a:ext>
                  </a:extLst>
                </a:gridCol>
                <a:gridCol w="619726">
                  <a:extLst>
                    <a:ext uri="{9D8B030D-6E8A-4147-A177-3AD203B41FA5}">
                      <a16:colId xmlns:a16="http://schemas.microsoft.com/office/drawing/2014/main" val="1156622870"/>
                    </a:ext>
                  </a:extLst>
                </a:gridCol>
                <a:gridCol w="619726">
                  <a:extLst>
                    <a:ext uri="{9D8B030D-6E8A-4147-A177-3AD203B41FA5}">
                      <a16:colId xmlns:a16="http://schemas.microsoft.com/office/drawing/2014/main" val="3401768917"/>
                    </a:ext>
                  </a:extLst>
                </a:gridCol>
                <a:gridCol w="619726">
                  <a:extLst>
                    <a:ext uri="{9D8B030D-6E8A-4147-A177-3AD203B41FA5}">
                      <a16:colId xmlns:a16="http://schemas.microsoft.com/office/drawing/2014/main" val="3412193057"/>
                    </a:ext>
                  </a:extLst>
                </a:gridCol>
                <a:gridCol w="619726">
                  <a:extLst>
                    <a:ext uri="{9D8B030D-6E8A-4147-A177-3AD203B41FA5}">
                      <a16:colId xmlns:a16="http://schemas.microsoft.com/office/drawing/2014/main" val="364910896"/>
                    </a:ext>
                  </a:extLst>
                </a:gridCol>
                <a:gridCol w="619726">
                  <a:extLst>
                    <a:ext uri="{9D8B030D-6E8A-4147-A177-3AD203B41FA5}">
                      <a16:colId xmlns:a16="http://schemas.microsoft.com/office/drawing/2014/main" val="3601695299"/>
                    </a:ext>
                  </a:extLst>
                </a:gridCol>
                <a:gridCol w="710103">
                  <a:extLst>
                    <a:ext uri="{9D8B030D-6E8A-4147-A177-3AD203B41FA5}">
                      <a16:colId xmlns:a16="http://schemas.microsoft.com/office/drawing/2014/main" val="48067626"/>
                    </a:ext>
                  </a:extLst>
                </a:gridCol>
                <a:gridCol w="710103">
                  <a:extLst>
                    <a:ext uri="{9D8B030D-6E8A-4147-A177-3AD203B41FA5}">
                      <a16:colId xmlns:a16="http://schemas.microsoft.com/office/drawing/2014/main" val="1478306050"/>
                    </a:ext>
                  </a:extLst>
                </a:gridCol>
                <a:gridCol w="710103">
                  <a:extLst>
                    <a:ext uri="{9D8B030D-6E8A-4147-A177-3AD203B41FA5}">
                      <a16:colId xmlns:a16="http://schemas.microsoft.com/office/drawing/2014/main" val="2929719488"/>
                    </a:ext>
                  </a:extLst>
                </a:gridCol>
                <a:gridCol w="710103">
                  <a:extLst>
                    <a:ext uri="{9D8B030D-6E8A-4147-A177-3AD203B41FA5}">
                      <a16:colId xmlns:a16="http://schemas.microsoft.com/office/drawing/2014/main" val="3843369041"/>
                    </a:ext>
                  </a:extLst>
                </a:gridCol>
              </a:tblGrid>
              <a:tr h="531496">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597878378"/>
                  </a:ext>
                </a:extLst>
              </a:tr>
              <a:tr h="184150">
                <a:tc>
                  <a:txBody>
                    <a:bodyPr/>
                    <a:lstStyle/>
                    <a:p>
                      <a:pPr algn="l" fontAlgn="b"/>
                      <a:r>
                        <a:rPr lang="en-NZ" sz="1000" b="0" i="0" u="none" strike="noStrike" dirty="0">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87.7%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259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181.8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95264535"/>
                  </a:ext>
                </a:extLst>
              </a:tr>
              <a:tr h="184150">
                <a:tc>
                  <a:txBody>
                    <a:bodyPr/>
                    <a:lstStyle/>
                    <a:p>
                      <a:pPr algn="l" fontAlgn="b"/>
                      <a:r>
                        <a:rPr lang="en-NZ" sz="1000" b="0" i="0" u="none" strike="noStrike">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50552474"/>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70345372"/>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324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49153409"/>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87.6%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50153325"/>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94.3%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-0.8%</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263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195.2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09845115"/>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97.7%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96.2%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88386525"/>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244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31268582"/>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8351840"/>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93.9%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94.8%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46428510"/>
                  </a:ext>
                </a:extLst>
              </a:tr>
              <a:tr h="184412">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19897372"/>
                  </a:ext>
                </a:extLst>
              </a:tr>
              <a:tr h="184150">
                <a:tc>
                  <a:txBody>
                    <a:bodyPr/>
                    <a:lstStyle/>
                    <a:p>
                      <a:pPr algn="l" fontAlgn="b"/>
                      <a:r>
                        <a:rPr lang="en-NZ" sz="11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88.5%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88.3%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smtClean="0">
                          <a:solidFill>
                            <a:srgbClr val="000000"/>
                          </a:solidFill>
                          <a:effectLst/>
                          <a:latin typeface="Calibri" panose="020F0502020204030204" pitchFamily="34" charset="0"/>
                        </a:rPr>
                        <a:t>91.7%</a:t>
                      </a:r>
                      <a:endParaRPr lang="en-NZ" sz="1100" b="1"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2.1%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1390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1102.7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619665762"/>
                  </a:ext>
                </a:extLst>
              </a:tr>
            </a:tbl>
          </a:graphicData>
        </a:graphic>
      </p:graphicFrame>
      <p:sp>
        <p:nvSpPr>
          <p:cNvPr id="10" name="TextBox 9"/>
          <p:cNvSpPr txBox="1"/>
          <p:nvPr/>
        </p:nvSpPr>
        <p:spPr>
          <a:xfrm>
            <a:off x="135172" y="1064457"/>
            <a:ext cx="4647019" cy="304698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Applied Business has shown a rising trend and reached 94.8% in 2019 to become the top performer</a:t>
            </a:r>
            <a:r>
              <a:rPr lang="en-NZ" sz="1200" dirty="0">
                <a:latin typeface="Tahoma" panose="020B0604030504040204" pitchFamily="34" charset="0"/>
                <a:ea typeface="Tahoma" panose="020B0604030504040204" pitchFamily="34" charset="0"/>
                <a:cs typeface="Tahoma" panose="020B0604030504040204" pitchFamily="34" charset="0"/>
              </a:rPr>
              <a:t>s</a:t>
            </a:r>
            <a:r>
              <a:rPr lang="en-NZ" sz="1200" dirty="0" smtClean="0">
                <a:latin typeface="Tahoma" panose="020B0604030504040204" pitchFamily="34" charset="0"/>
                <a:ea typeface="Tahoma" panose="020B0604030504040204" pitchFamily="34" charset="0"/>
                <a:cs typeface="Tahoma" panose="020B0604030504040204" pitchFamily="34" charset="0"/>
              </a:rPr>
              <a:t> together with Healthcare &amp; Social Practice.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Also performing well was Building Construction which increased continuously over the years to reach 90.8%. With its large student size, it has contributed favourably to the overall Unitec rate</a:t>
            </a:r>
            <a:r>
              <a:rPr lang="en-NZ" sz="1200" dirty="0">
                <a:latin typeface="Tahoma" panose="020B0604030504040204" pitchFamily="34" charset="0"/>
                <a:ea typeface="Tahoma" panose="020B0604030504040204" pitchFamily="34" charset="0"/>
                <a:cs typeface="Tahoma" panose="020B0604030504040204" pitchFamily="34" charset="0"/>
              </a:rPr>
              <a:t> </a:t>
            </a:r>
            <a:r>
              <a:rPr lang="en-NZ" sz="1200" dirty="0" smtClean="0">
                <a:latin typeface="Tahoma" panose="020B0604030504040204" pitchFamily="34" charset="0"/>
                <a:ea typeface="Tahoma" panose="020B0604030504040204" pitchFamily="34" charset="0"/>
                <a:cs typeface="Tahoma" panose="020B0604030504040204" pitchFamily="34" charset="0"/>
              </a:rPr>
              <a:t>together with the buoyant performer Computing &amp; Information Technology.</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Trades &amp; Services as the lowest performer has decreased over the years considerably but has not hugely impacted on the overall rate given its small student size. Similarly for the low performer Bridgepoint which fluctuated in the 5-year period but did not produce a significant impact on the Unitec rate.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Community Studies saw a nice climb in 2019 after having plateaued in 2018. </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577857" y="3697007"/>
            <a:ext cx="5158478" cy="215444"/>
          </a:xfrm>
          <a:prstGeom prst="rect">
            <a:avLst/>
          </a:prstGeom>
          <a:noFill/>
        </p:spPr>
        <p:txBody>
          <a:bodyPr wrap="square" rtlCol="0">
            <a:spAutoFit/>
          </a:bodyPr>
          <a:lstStyle/>
          <a:p>
            <a:r>
              <a:rPr lang="en-NZ" sz="800" dirty="0" smtClean="0"/>
              <a:t>*Student Headcount (Distinct) for the 2019 Reporting Year for SCC; EFTS are total regardless of measures</a:t>
            </a:r>
            <a:endParaRPr lang="en-NZ" sz="800" dirty="0"/>
          </a:p>
        </p:txBody>
      </p:sp>
      <p:pic>
        <p:nvPicPr>
          <p:cNvPr id="2" name="Picture 1"/>
          <p:cNvPicPr>
            <a:picLocks noChangeAspect="1"/>
          </p:cNvPicPr>
          <p:nvPr/>
        </p:nvPicPr>
        <p:blipFill>
          <a:blip r:embed="rId2"/>
          <a:stretch>
            <a:fillRect/>
          </a:stretch>
        </p:blipFill>
        <p:spPr>
          <a:xfrm>
            <a:off x="4861704" y="1064457"/>
            <a:ext cx="4091464" cy="2673014"/>
          </a:xfrm>
          <a:prstGeom prst="rect">
            <a:avLst/>
          </a:prstGeom>
        </p:spPr>
      </p:pic>
    </p:spTree>
    <p:extLst>
      <p:ext uri="{BB962C8B-B14F-4D97-AF65-F5344CB8AC3E}">
        <p14:creationId xmlns:p14="http://schemas.microsoft.com/office/powerpoint/2010/main" val="2403290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284703" y="589925"/>
            <a:ext cx="7199412" cy="508928"/>
          </a:xfrm>
        </p:spPr>
        <p:txBody>
          <a:bodyPr/>
          <a:lstStyle/>
          <a:p>
            <a:r>
              <a:rPr lang="en-NZ" dirty="0" smtClean="0"/>
              <a:t>International Qualification Completion Rate in 2019 and Year Trends</a:t>
            </a:r>
            <a:endParaRPr lang="en-NZ" dirty="0"/>
          </a:p>
        </p:txBody>
      </p:sp>
      <p:sp>
        <p:nvSpPr>
          <p:cNvPr id="18" name="TextBox 17"/>
          <p:cNvSpPr txBox="1"/>
          <p:nvPr/>
        </p:nvSpPr>
        <p:spPr>
          <a:xfrm>
            <a:off x="4493917" y="2089005"/>
            <a:ext cx="3684883" cy="1754326"/>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Qualification Completion Rate dropped 7.2% from 2018 to 2019 but managed to meet the institutional target</a:t>
            </a:r>
            <a:r>
              <a:rPr lang="en-NZ" sz="1200" dirty="0">
                <a:latin typeface="Tahoma" panose="020B0604030504040204" pitchFamily="34" charset="0"/>
                <a:ea typeface="Tahoma" panose="020B0604030504040204" pitchFamily="34" charset="0"/>
                <a:cs typeface="Tahoma" panose="020B0604030504040204" pitchFamily="34" charset="0"/>
              </a:rPr>
              <a:t> </a:t>
            </a:r>
            <a:r>
              <a:rPr lang="en-NZ" sz="1200" dirty="0" smtClean="0">
                <a:latin typeface="Tahoma" panose="020B0604030504040204" pitchFamily="34" charset="0"/>
                <a:ea typeface="Tahoma" panose="020B0604030504040204" pitchFamily="34" charset="0"/>
                <a:cs typeface="Tahoma" panose="020B0604030504040204" pitchFamily="34" charset="0"/>
              </a:rPr>
              <a:t>of 55% for 2019.</a:t>
            </a:r>
          </a:p>
          <a:p>
            <a:pPr marL="171450" indent="-171450">
              <a:buFont typeface="Arial" panose="020B0604020202020204" pitchFamily="34" charset="0"/>
              <a:buChar char="•"/>
            </a:pPr>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although Unitec was below its University counterparts in Qualification Completion rate, it performed better than the ITP sector and </a:t>
            </a:r>
            <a:r>
              <a:rPr lang="en-NZ" sz="1200" dirty="0" err="1" smtClean="0">
                <a:latin typeface="Tahoma" panose="020B0604030504040204" pitchFamily="34" charset="0"/>
                <a:ea typeface="Tahoma" panose="020B0604030504040204" pitchFamily="34" charset="0"/>
                <a:cs typeface="Tahoma" panose="020B0604030504040204" pitchFamily="34" charset="0"/>
              </a:rPr>
              <a:t>Manukau</a:t>
            </a:r>
            <a:r>
              <a:rPr lang="en-NZ" sz="1200" dirty="0" smtClean="0">
                <a:latin typeface="Tahoma" panose="020B0604030504040204" pitchFamily="34" charset="0"/>
                <a:ea typeface="Tahoma" panose="020B0604030504040204" pitchFamily="34" charset="0"/>
                <a:cs typeface="Tahoma" panose="020B0604030504040204" pitchFamily="34" charset="0"/>
              </a:rPr>
              <a:t> Institute of Technology. </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1472234" y="2051768"/>
            <a:ext cx="2369054" cy="1148632"/>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566687792"/>
              </p:ext>
            </p:extLst>
          </p:nvPr>
        </p:nvGraphicFramePr>
        <p:xfrm>
          <a:off x="881477" y="3461882"/>
          <a:ext cx="3705225" cy="2926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75952442"/>
              </p:ext>
            </p:extLst>
          </p:nvPr>
        </p:nvGraphicFramePr>
        <p:xfrm>
          <a:off x="4692651" y="4069556"/>
          <a:ext cx="4032251" cy="1949450"/>
        </p:xfrm>
        <a:graphic>
          <a:graphicData uri="http://schemas.openxmlformats.org/drawingml/2006/table">
            <a:tbl>
              <a:tblPr/>
              <a:tblGrid>
                <a:gridCol w="1040967">
                  <a:extLst>
                    <a:ext uri="{9D8B030D-6E8A-4147-A177-3AD203B41FA5}">
                      <a16:colId xmlns:a16="http://schemas.microsoft.com/office/drawing/2014/main" val="4128120920"/>
                    </a:ext>
                  </a:extLst>
                </a:gridCol>
                <a:gridCol w="1040967">
                  <a:extLst>
                    <a:ext uri="{9D8B030D-6E8A-4147-A177-3AD203B41FA5}">
                      <a16:colId xmlns:a16="http://schemas.microsoft.com/office/drawing/2014/main" val="2804315323"/>
                    </a:ext>
                  </a:extLst>
                </a:gridCol>
                <a:gridCol w="1040967">
                  <a:extLst>
                    <a:ext uri="{9D8B030D-6E8A-4147-A177-3AD203B41FA5}">
                      <a16:colId xmlns:a16="http://schemas.microsoft.com/office/drawing/2014/main" val="1020715639"/>
                    </a:ext>
                  </a:extLst>
                </a:gridCol>
                <a:gridCol w="909350">
                  <a:extLst>
                    <a:ext uri="{9D8B030D-6E8A-4147-A177-3AD203B41FA5}">
                      <a16:colId xmlns:a16="http://schemas.microsoft.com/office/drawing/2014/main" val="623149627"/>
                    </a:ext>
                  </a:extLst>
                </a:gridCol>
              </a:tblGrid>
              <a:tr h="476250">
                <a:tc>
                  <a:txBody>
                    <a:bodyPr/>
                    <a:lstStyle/>
                    <a:p>
                      <a:pPr algn="l" rtl="0" fontAlgn="ctr"/>
                      <a:r>
                        <a:rPr lang="en-NZ" sz="1400" b="1" i="0" u="none" strike="noStrike">
                          <a:solidFill>
                            <a:srgbClr val="FFFFFF"/>
                          </a:solidFill>
                          <a:effectLst/>
                          <a:latin typeface="Calibri" panose="020F0502020204030204" pitchFamily="34" charset="0"/>
                        </a:rPr>
                        <a:t>2018 QC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International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Domestic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218857908"/>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-10.6%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26522581"/>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604346674"/>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-14.6%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91191422"/>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74.6%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70.0%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419794583"/>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-11.7%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172262477"/>
                  </a:ext>
                </a:extLst>
              </a:tr>
            </a:tbl>
          </a:graphicData>
        </a:graphic>
      </p:graphicFrame>
    </p:spTree>
    <p:extLst>
      <p:ext uri="{BB962C8B-B14F-4D97-AF65-F5344CB8AC3E}">
        <p14:creationId xmlns:p14="http://schemas.microsoft.com/office/powerpoint/2010/main" val="199463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8053" y="463195"/>
            <a:ext cx="7050086" cy="1062419"/>
          </a:xfrm>
        </p:spPr>
        <p:txBody>
          <a:bodyPr/>
          <a:lstStyle/>
          <a:p>
            <a:r>
              <a:rPr lang="en-NZ" dirty="0" smtClean="0"/>
              <a:t>High Successful Course Completion Rate and Low Qualification Completion Rate</a:t>
            </a:r>
            <a:endParaRPr lang="en-NZ" dirty="0"/>
          </a:p>
        </p:txBody>
      </p:sp>
      <p:sp>
        <p:nvSpPr>
          <p:cNvPr id="7" name="Content Placeholder 1"/>
          <p:cNvSpPr>
            <a:spLocks noGrp="1"/>
          </p:cNvSpPr>
          <p:nvPr>
            <p:ph idx="1"/>
          </p:nvPr>
        </p:nvSpPr>
        <p:spPr>
          <a:xfrm>
            <a:off x="5669279" y="2254877"/>
            <a:ext cx="3116912" cy="3676797"/>
          </a:xfrm>
        </p:spPr>
        <p:txBody>
          <a:bodyPr/>
          <a:lstStyle/>
          <a:p>
            <a:r>
              <a:rPr lang="en-NZ" sz="1200" b="1" dirty="0" smtClean="0">
                <a:latin typeface="Tahoma" panose="020B0604030504040204" pitchFamily="34" charset="0"/>
                <a:ea typeface="Tahoma" panose="020B0604030504040204" pitchFamily="34" charset="0"/>
                <a:cs typeface="Tahoma" panose="020B0604030504040204" pitchFamily="34" charset="0"/>
              </a:rPr>
              <a:t>1. </a:t>
            </a:r>
            <a:r>
              <a:rPr lang="en-NZ" sz="1200" dirty="0" smtClean="0">
                <a:latin typeface="Tahoma" panose="020B0604030504040204" pitchFamily="34" charset="0"/>
                <a:ea typeface="Tahoma" panose="020B0604030504040204" pitchFamily="34" charset="0"/>
                <a:cs typeface="Tahoma" panose="020B0604030504040204" pitchFamily="34" charset="0"/>
              </a:rPr>
              <a:t>An analysis of non-completions for the Reporting Year of 2019 indicated that 38% of the students (or 1369 students) with a non-completion status passed all the courses they were enrolled in. </a:t>
            </a:r>
          </a:p>
          <a:p>
            <a:pPr marL="285750" indent="-285750">
              <a:buFont typeface="Courier New" panose="02070309020205020404" pitchFamily="49" charset="0"/>
              <a:buChar char="o"/>
            </a:pPr>
            <a:r>
              <a:rPr lang="en-NZ" sz="1200" dirty="0" smtClean="0">
                <a:latin typeface="Tahoma" panose="020B0604030504040204" pitchFamily="34" charset="0"/>
                <a:ea typeface="Tahoma" panose="020B0604030504040204" pitchFamily="34" charset="0"/>
                <a:cs typeface="Tahoma" panose="020B0604030504040204" pitchFamily="34" charset="0"/>
              </a:rPr>
              <a:t>These students completed and passed all the enrolled courses but did not pursue their qualification for reasons other than failed grades.</a:t>
            </a:r>
          </a:p>
          <a:p>
            <a:pPr marL="285750" indent="-285750">
              <a:buFont typeface="Courier New" panose="02070309020205020404" pitchFamily="49" charset="0"/>
              <a:buChar char="o"/>
            </a:pPr>
            <a:r>
              <a:rPr lang="en-NZ" sz="1200" dirty="0" smtClean="0">
                <a:latin typeface="Tahoma" panose="020B0604030504040204" pitchFamily="34" charset="0"/>
                <a:ea typeface="Tahoma" panose="020B0604030504040204" pitchFamily="34" charset="0"/>
                <a:cs typeface="Tahoma" panose="020B0604030504040204" pitchFamily="34" charset="0"/>
              </a:rPr>
              <a:t>These students did not move on to other qualifications of the same level within the cohort period (definition on the last slide).</a:t>
            </a:r>
          </a:p>
          <a:p>
            <a:r>
              <a:rPr lang="en-NZ" sz="1200" b="1" dirty="0" smtClean="0">
                <a:latin typeface="Tahoma" panose="020B0604030504040204" pitchFamily="34" charset="0"/>
                <a:ea typeface="Tahoma" panose="020B0604030504040204" pitchFamily="34" charset="0"/>
                <a:cs typeface="Tahoma" panose="020B0604030504040204" pitchFamily="34" charset="0"/>
              </a:rPr>
              <a:t>2. </a:t>
            </a:r>
            <a:r>
              <a:rPr lang="en-NZ" sz="1200" dirty="0" smtClean="0">
                <a:latin typeface="Tahoma" panose="020B0604030504040204" pitchFamily="34" charset="0"/>
                <a:ea typeface="Tahoma" panose="020B0604030504040204" pitchFamily="34" charset="0"/>
                <a:cs typeface="Tahoma" panose="020B0604030504040204" pitchFamily="34" charset="0"/>
              </a:rPr>
              <a:t>Nearly half (or 47%) of the students who gave up pursuing their qualifications managed to pass at least 75% of the credits they were enrolled in, but still gave up on their qualifications.</a:t>
            </a:r>
          </a:p>
          <a:p>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3215211234"/>
              </p:ext>
            </p:extLst>
          </p:nvPr>
        </p:nvGraphicFramePr>
        <p:xfrm>
          <a:off x="524419" y="1660567"/>
          <a:ext cx="4803322" cy="3108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641028306"/>
              </p:ext>
            </p:extLst>
          </p:nvPr>
        </p:nvGraphicFramePr>
        <p:xfrm>
          <a:off x="759433" y="4918544"/>
          <a:ext cx="4667250" cy="1295400"/>
        </p:xfrm>
        <a:graphic>
          <a:graphicData uri="http://schemas.openxmlformats.org/presentationml/2006/ole">
            <mc:AlternateContent xmlns:mc="http://schemas.openxmlformats.org/markup-compatibility/2006">
              <mc:Choice xmlns:v="urn:schemas-microsoft-com:vml" Requires="v">
                <p:oleObj spid="_x0000_s1046" name="Worksheet" r:id="rId4" imgW="4667287" imgH="1295488" progId="Excel.Sheet.12">
                  <p:embed/>
                </p:oleObj>
              </mc:Choice>
              <mc:Fallback>
                <p:oleObj name="Worksheet" r:id="rId4" imgW="4667287" imgH="1295488" progId="Excel.Sheet.12">
                  <p:embed/>
                  <p:pic>
                    <p:nvPicPr>
                      <p:cNvPr id="0" name=""/>
                      <p:cNvPicPr/>
                      <p:nvPr/>
                    </p:nvPicPr>
                    <p:blipFill>
                      <a:blip r:embed="rId5"/>
                      <a:stretch>
                        <a:fillRect/>
                      </a:stretch>
                    </p:blipFill>
                    <p:spPr>
                      <a:xfrm>
                        <a:off x="759433" y="4918544"/>
                        <a:ext cx="4667250" cy="1295400"/>
                      </a:xfrm>
                      <a:prstGeom prst="rect">
                        <a:avLst/>
                      </a:prstGeom>
                    </p:spPr>
                  </p:pic>
                </p:oleObj>
              </mc:Fallback>
            </mc:AlternateContent>
          </a:graphicData>
        </a:graphic>
      </p:graphicFrame>
    </p:spTree>
    <p:extLst>
      <p:ext uri="{BB962C8B-B14F-4D97-AF65-F5344CB8AC3E}">
        <p14:creationId xmlns:p14="http://schemas.microsoft.com/office/powerpoint/2010/main" val="5617601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International Qualification Completion Rate by School and Year </a:t>
            </a:r>
            <a:r>
              <a:rPr lang="en-NZ" dirty="0"/>
              <a:t>T</a:t>
            </a:r>
            <a:r>
              <a:rPr lang="en-NZ" dirty="0" smtClean="0"/>
              <a:t>rends</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1106958385"/>
              </p:ext>
            </p:extLst>
          </p:nvPr>
        </p:nvGraphicFramePr>
        <p:xfrm>
          <a:off x="538162" y="3941902"/>
          <a:ext cx="8303690" cy="2735580"/>
        </p:xfrm>
        <a:graphic>
          <a:graphicData uri="http://schemas.openxmlformats.org/drawingml/2006/table">
            <a:tbl>
              <a:tblPr/>
              <a:tblGrid>
                <a:gridCol w="2007799">
                  <a:extLst>
                    <a:ext uri="{9D8B030D-6E8A-4147-A177-3AD203B41FA5}">
                      <a16:colId xmlns:a16="http://schemas.microsoft.com/office/drawing/2014/main" val="2982395073"/>
                    </a:ext>
                  </a:extLst>
                </a:gridCol>
                <a:gridCol w="688389">
                  <a:extLst>
                    <a:ext uri="{9D8B030D-6E8A-4147-A177-3AD203B41FA5}">
                      <a16:colId xmlns:a16="http://schemas.microsoft.com/office/drawing/2014/main" val="1187229528"/>
                    </a:ext>
                  </a:extLst>
                </a:gridCol>
                <a:gridCol w="688389">
                  <a:extLst>
                    <a:ext uri="{9D8B030D-6E8A-4147-A177-3AD203B41FA5}">
                      <a16:colId xmlns:a16="http://schemas.microsoft.com/office/drawing/2014/main" val="1668351174"/>
                    </a:ext>
                  </a:extLst>
                </a:gridCol>
                <a:gridCol w="688389">
                  <a:extLst>
                    <a:ext uri="{9D8B030D-6E8A-4147-A177-3AD203B41FA5}">
                      <a16:colId xmlns:a16="http://schemas.microsoft.com/office/drawing/2014/main" val="2382308507"/>
                    </a:ext>
                  </a:extLst>
                </a:gridCol>
                <a:gridCol w="688389">
                  <a:extLst>
                    <a:ext uri="{9D8B030D-6E8A-4147-A177-3AD203B41FA5}">
                      <a16:colId xmlns:a16="http://schemas.microsoft.com/office/drawing/2014/main" val="2539584655"/>
                    </a:ext>
                  </a:extLst>
                </a:gridCol>
                <a:gridCol w="688389">
                  <a:extLst>
                    <a:ext uri="{9D8B030D-6E8A-4147-A177-3AD203B41FA5}">
                      <a16:colId xmlns:a16="http://schemas.microsoft.com/office/drawing/2014/main" val="1120309847"/>
                    </a:ext>
                  </a:extLst>
                </a:gridCol>
                <a:gridCol w="616681">
                  <a:extLst>
                    <a:ext uri="{9D8B030D-6E8A-4147-A177-3AD203B41FA5}">
                      <a16:colId xmlns:a16="http://schemas.microsoft.com/office/drawing/2014/main" val="1896942967"/>
                    </a:ext>
                  </a:extLst>
                </a:gridCol>
                <a:gridCol w="745755">
                  <a:extLst>
                    <a:ext uri="{9D8B030D-6E8A-4147-A177-3AD203B41FA5}">
                      <a16:colId xmlns:a16="http://schemas.microsoft.com/office/drawing/2014/main" val="3187121069"/>
                    </a:ext>
                  </a:extLst>
                </a:gridCol>
                <a:gridCol w="745755">
                  <a:extLst>
                    <a:ext uri="{9D8B030D-6E8A-4147-A177-3AD203B41FA5}">
                      <a16:colId xmlns:a16="http://schemas.microsoft.com/office/drawing/2014/main" val="1949417261"/>
                    </a:ext>
                  </a:extLst>
                </a:gridCol>
                <a:gridCol w="745755">
                  <a:extLst>
                    <a:ext uri="{9D8B030D-6E8A-4147-A177-3AD203B41FA5}">
                      <a16:colId xmlns:a16="http://schemas.microsoft.com/office/drawing/2014/main" val="410805993"/>
                    </a:ext>
                  </a:extLst>
                </a:gridCol>
              </a:tblGrid>
              <a:tr h="368300">
                <a:tc>
                  <a:txBody>
                    <a:bodyPr/>
                    <a:lstStyle/>
                    <a:p>
                      <a:pPr algn="l" fontAlgn="b"/>
                      <a:r>
                        <a:rPr lang="en-NZ" sz="1100" b="1" i="0" u="none" strike="noStrike">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1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marL="0" algn="r" defTabSz="457200" rtl="0" eaLnBrk="1" fontAlgn="b" latinLnBrk="0" hangingPunct="1"/>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4039956923"/>
                  </a:ext>
                </a:extLst>
              </a:tr>
              <a:tr h="184150">
                <a:tc>
                  <a:txBody>
                    <a:bodyPr/>
                    <a:lstStyle/>
                    <a:p>
                      <a:pPr algn="l" fontAlgn="b"/>
                      <a:r>
                        <a:rPr lang="en-NZ" sz="1100" b="0" i="0" u="none" strike="noStrike">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22.0%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31.2%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49.6%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-12.9%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181.8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71631436"/>
                  </a:ext>
                </a:extLst>
              </a:tr>
              <a:tr h="184150">
                <a:tc>
                  <a:txBody>
                    <a:bodyPr/>
                    <a:lstStyle/>
                    <a:p>
                      <a:pPr algn="l" fontAlgn="b"/>
                      <a:r>
                        <a:rPr lang="en-NZ" sz="1100" b="0" i="0" u="none" strike="noStrike">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34.1%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174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944644254"/>
                  </a:ext>
                </a:extLst>
              </a:tr>
              <a:tr h="184150">
                <a:tc>
                  <a:txBody>
                    <a:bodyPr/>
                    <a:lstStyle/>
                    <a:p>
                      <a:pPr algn="l" fontAlgn="b"/>
                      <a:r>
                        <a:rPr lang="en-NZ" sz="11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53.5%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279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81067848"/>
                  </a:ext>
                </a:extLst>
              </a:tr>
              <a:tr h="184150">
                <a:tc>
                  <a:txBody>
                    <a:bodyPr/>
                    <a:lstStyle/>
                    <a:p>
                      <a:pPr algn="l" fontAlgn="b"/>
                      <a:r>
                        <a:rPr lang="en-NZ" sz="1100" b="0" i="0" u="none" strike="noStrike" dirty="0">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65.4%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797775819"/>
                  </a:ext>
                </a:extLst>
              </a:tr>
              <a:tr h="184150">
                <a:tc>
                  <a:txBody>
                    <a:bodyPr/>
                    <a:lstStyle/>
                    <a:p>
                      <a:pPr algn="l" fontAlgn="b"/>
                      <a:r>
                        <a:rPr lang="en-NZ" sz="11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55.6%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19740799"/>
                  </a:ext>
                </a:extLst>
              </a:tr>
              <a:tr h="184150">
                <a:tc>
                  <a:txBody>
                    <a:bodyPr/>
                    <a:lstStyle/>
                    <a:p>
                      <a:pPr algn="l" fontAlgn="b"/>
                      <a:r>
                        <a:rPr lang="en-NZ" sz="11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79.8%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170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195.2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43356802"/>
                  </a:ext>
                </a:extLst>
              </a:tr>
              <a:tr h="184150">
                <a:tc>
                  <a:txBody>
                    <a:bodyPr/>
                    <a:lstStyle/>
                    <a:p>
                      <a:pPr algn="l" fontAlgn="b"/>
                      <a:r>
                        <a:rPr lang="en-NZ" sz="11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90218234"/>
                  </a:ext>
                </a:extLst>
              </a:tr>
              <a:tr h="184150">
                <a:tc>
                  <a:txBody>
                    <a:bodyPr/>
                    <a:lstStyle/>
                    <a:p>
                      <a:pPr algn="l" fontAlgn="b"/>
                      <a:r>
                        <a:rPr lang="en-NZ" sz="11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78.2%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16580770"/>
                  </a:ext>
                </a:extLst>
              </a:tr>
              <a:tr h="184150">
                <a:tc>
                  <a:txBody>
                    <a:bodyPr/>
                    <a:lstStyle/>
                    <a:p>
                      <a:pPr algn="l" fontAlgn="b"/>
                      <a:r>
                        <a:rPr lang="en-NZ" sz="1100" b="0" i="0" u="none" strike="noStrike" dirty="0">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76.5%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96919333"/>
                  </a:ext>
                </a:extLst>
              </a:tr>
              <a:tr h="184150">
                <a:tc>
                  <a:txBody>
                    <a:bodyPr/>
                    <a:lstStyle/>
                    <a:p>
                      <a:pPr algn="l" fontAlgn="b"/>
                      <a:r>
                        <a:rPr lang="en-NZ" sz="11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58.6%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82.6%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0.5%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24139153"/>
                  </a:ext>
                </a:extLst>
              </a:tr>
              <a:tr h="184150">
                <a:tc>
                  <a:txBody>
                    <a:bodyPr/>
                    <a:lstStyle/>
                    <a:p>
                      <a:pPr algn="l" fontAlgn="b"/>
                      <a:r>
                        <a:rPr lang="en-NZ" sz="11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79.4%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75.9%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10.1%</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23613104"/>
                  </a:ext>
                </a:extLst>
              </a:tr>
              <a:tr h="184150">
                <a:tc>
                  <a:txBody>
                    <a:bodyPr/>
                    <a:lstStyle/>
                    <a:p>
                      <a:pPr algn="l" fontAlgn="b"/>
                      <a:r>
                        <a:rPr lang="en-NZ" sz="11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43.2%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46.9%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56.9%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63.3%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55.7%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12.5%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1740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1102.7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813239236"/>
                  </a:ext>
                </a:extLst>
              </a:tr>
            </a:tbl>
          </a:graphicData>
        </a:graphic>
      </p:graphicFrame>
      <p:sp>
        <p:nvSpPr>
          <p:cNvPr id="8" name="TextBox 7"/>
          <p:cNvSpPr txBox="1"/>
          <p:nvPr/>
        </p:nvSpPr>
        <p:spPr>
          <a:xfrm>
            <a:off x="111318" y="1301560"/>
            <a:ext cx="5025409" cy="2308324"/>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Building Construction kept up its rising momentum throughout the 5-year period while Computing &amp; Information Technology rebound from its low in 2018 to a high of 84.9% to become the second top performer.</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Engineering &amp; Applied Technology also performed above average despite a drop of 6.7% from 2018 to 2019.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Both Applied Business and Architecture were low performers in the 5-year period though the former had a much larger student size and hence greater negative impact.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Of interesting concern is Applied Business which had the top Successful Course Completion Rate but the second lowest Qualification Completion Rate in 2019 for this priority group.</a:t>
            </a:r>
          </a:p>
        </p:txBody>
      </p:sp>
      <p:sp>
        <p:nvSpPr>
          <p:cNvPr id="6" name="TextBox 5"/>
          <p:cNvSpPr txBox="1"/>
          <p:nvPr/>
        </p:nvSpPr>
        <p:spPr>
          <a:xfrm>
            <a:off x="3985522" y="3726458"/>
            <a:ext cx="5158478" cy="215444"/>
          </a:xfrm>
          <a:prstGeom prst="rect">
            <a:avLst/>
          </a:prstGeom>
          <a:noFill/>
        </p:spPr>
        <p:txBody>
          <a:bodyPr wrap="square" rtlCol="0">
            <a:spAutoFit/>
          </a:bodyPr>
          <a:lstStyle/>
          <a:p>
            <a:r>
              <a:rPr lang="en-NZ" sz="800" dirty="0" smtClean="0"/>
              <a:t>*Student Headcount (Distinct) for the 2019 Reporting Year for </a:t>
            </a:r>
            <a:r>
              <a:rPr lang="en-NZ" sz="800" dirty="0"/>
              <a:t>Q</a:t>
            </a:r>
            <a:r>
              <a:rPr lang="en-NZ" sz="800" dirty="0" smtClean="0"/>
              <a:t>C; EFTS are total regardless of measures</a:t>
            </a:r>
            <a:endParaRPr lang="en-NZ" sz="800" dirty="0"/>
          </a:p>
        </p:txBody>
      </p:sp>
      <p:pic>
        <p:nvPicPr>
          <p:cNvPr id="9" name="Picture 8"/>
          <p:cNvPicPr>
            <a:picLocks noChangeAspect="1"/>
          </p:cNvPicPr>
          <p:nvPr/>
        </p:nvPicPr>
        <p:blipFill>
          <a:blip r:embed="rId2"/>
          <a:stretch>
            <a:fillRect/>
          </a:stretch>
        </p:blipFill>
        <p:spPr>
          <a:xfrm>
            <a:off x="5009322" y="1016457"/>
            <a:ext cx="3910983" cy="2710001"/>
          </a:xfrm>
          <a:prstGeom prst="rect">
            <a:avLst/>
          </a:prstGeom>
        </p:spPr>
      </p:pic>
    </p:spTree>
    <p:extLst>
      <p:ext uri="{BB962C8B-B14F-4D97-AF65-F5344CB8AC3E}">
        <p14:creationId xmlns:p14="http://schemas.microsoft.com/office/powerpoint/2010/main" val="672377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284703" y="589925"/>
            <a:ext cx="7199412" cy="508928"/>
          </a:xfrm>
        </p:spPr>
        <p:txBody>
          <a:bodyPr/>
          <a:lstStyle/>
          <a:p>
            <a:r>
              <a:rPr lang="en-NZ" dirty="0" smtClean="0"/>
              <a:t>International First Year Retention Rate in 2019 and Year Trends</a:t>
            </a:r>
            <a:endParaRPr lang="en-NZ" dirty="0"/>
          </a:p>
        </p:txBody>
      </p:sp>
      <p:sp>
        <p:nvSpPr>
          <p:cNvPr id="18" name="TextBox 17"/>
          <p:cNvSpPr txBox="1"/>
          <p:nvPr/>
        </p:nvSpPr>
        <p:spPr>
          <a:xfrm>
            <a:off x="4702639" y="1893461"/>
            <a:ext cx="3684883" cy="1938992"/>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International First Year Retention Rate continued its rising trend and went up 1.7% to 87.3%, well above the institutional target.</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although Unitec was below its University counterparts in the First Year Retention Rate, it performed better than the ITP sector and was far above </a:t>
            </a:r>
            <a:r>
              <a:rPr lang="en-NZ" sz="1200" dirty="0" err="1" smtClean="0">
                <a:latin typeface="Tahoma" panose="020B0604030504040204" pitchFamily="34" charset="0"/>
                <a:ea typeface="Tahoma" panose="020B0604030504040204" pitchFamily="34" charset="0"/>
                <a:cs typeface="Tahoma" panose="020B0604030504040204" pitchFamily="34" charset="0"/>
              </a:rPr>
              <a:t>Manukau</a:t>
            </a:r>
            <a:r>
              <a:rPr lang="en-NZ" sz="1200" dirty="0" smtClean="0">
                <a:latin typeface="Tahoma" panose="020B0604030504040204" pitchFamily="34" charset="0"/>
                <a:ea typeface="Tahoma" panose="020B0604030504040204" pitchFamily="34" charset="0"/>
                <a:cs typeface="Tahoma" panose="020B0604030504040204" pitchFamily="34" charset="0"/>
              </a:rPr>
              <a:t> Institute of Technology. </a:t>
            </a:r>
          </a:p>
          <a:p>
            <a:pPr marL="171450" indent="-171450">
              <a:buFont typeface="Arial" panose="020B0604020202020204" pitchFamily="34" charset="0"/>
              <a:buChar char="•"/>
            </a:pPr>
            <a:endParaRPr lang="en-NZ"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603154906"/>
              </p:ext>
            </p:extLst>
          </p:nvPr>
        </p:nvGraphicFramePr>
        <p:xfrm>
          <a:off x="4884409" y="4026530"/>
          <a:ext cx="3822700" cy="1744980"/>
        </p:xfrm>
        <a:graphic>
          <a:graphicData uri="http://schemas.openxmlformats.org/drawingml/2006/table">
            <a:tbl>
              <a:tblPr/>
              <a:tblGrid>
                <a:gridCol w="1003300">
                  <a:extLst>
                    <a:ext uri="{9D8B030D-6E8A-4147-A177-3AD203B41FA5}">
                      <a16:colId xmlns:a16="http://schemas.microsoft.com/office/drawing/2014/main" val="3069509242"/>
                    </a:ext>
                  </a:extLst>
                </a:gridCol>
                <a:gridCol w="1054100">
                  <a:extLst>
                    <a:ext uri="{9D8B030D-6E8A-4147-A177-3AD203B41FA5}">
                      <a16:colId xmlns:a16="http://schemas.microsoft.com/office/drawing/2014/main" val="2077090204"/>
                    </a:ext>
                  </a:extLst>
                </a:gridCol>
                <a:gridCol w="876300">
                  <a:extLst>
                    <a:ext uri="{9D8B030D-6E8A-4147-A177-3AD203B41FA5}">
                      <a16:colId xmlns:a16="http://schemas.microsoft.com/office/drawing/2014/main" val="1707674591"/>
                    </a:ext>
                  </a:extLst>
                </a:gridCol>
                <a:gridCol w="889000">
                  <a:extLst>
                    <a:ext uri="{9D8B030D-6E8A-4147-A177-3AD203B41FA5}">
                      <a16:colId xmlns:a16="http://schemas.microsoft.com/office/drawing/2014/main" val="4254467518"/>
                    </a:ext>
                  </a:extLst>
                </a:gridCol>
              </a:tblGrid>
              <a:tr h="425926">
                <a:tc>
                  <a:txBody>
                    <a:bodyPr/>
                    <a:lstStyle/>
                    <a:p>
                      <a:pPr algn="l" fontAlgn="ctr"/>
                      <a:r>
                        <a:rPr lang="en-NZ" sz="1400" b="1" i="0" u="none" strike="noStrike" dirty="0">
                          <a:solidFill>
                            <a:srgbClr val="FFFFFF"/>
                          </a:solidFill>
                          <a:effectLst/>
                          <a:latin typeface="Calibri" panose="020F0502020204030204" pitchFamily="34" charset="0"/>
                        </a:rPr>
                        <a:t>2018 FYR Benchmarks</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NZ" sz="1400" b="1" i="0" u="none" strike="noStrike" dirty="0">
                          <a:solidFill>
                            <a:srgbClr val="FFFFFF"/>
                          </a:solidFill>
                          <a:effectLst/>
                          <a:latin typeface="Calibri" panose="020F0502020204030204" pitchFamily="34" charset="0"/>
                        </a:rPr>
                        <a:t>International</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NZ" sz="1400" b="1" i="0" u="none" strike="noStrike" dirty="0">
                          <a:solidFill>
                            <a:srgbClr val="FFFFFF"/>
                          </a:solidFill>
                          <a:effectLst/>
                          <a:latin typeface="Calibri" panose="020F0502020204030204" pitchFamily="34" charset="0"/>
                        </a:rPr>
                        <a:t>Domestic</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002694959"/>
                  </a:ext>
                </a:extLst>
              </a:tr>
              <a:tr h="190500">
                <a:tc>
                  <a:txBody>
                    <a:bodyPr/>
                    <a:lstStyle/>
                    <a:p>
                      <a:pPr algn="l" fontAlgn="ctr"/>
                      <a:r>
                        <a:rPr lang="en-NZ" sz="1400" b="0" i="0" u="none" strike="noStrike" dirty="0">
                          <a:solidFill>
                            <a:srgbClr val="000000"/>
                          </a:solidFill>
                          <a:effectLst/>
                          <a:latin typeface="Calibri" panose="020F0502020204030204" pitchFamily="34" charset="0"/>
                        </a:rPr>
                        <a:t>Unitec</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85.6%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67.2%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a:solidFill>
                            <a:srgbClr val="000000"/>
                          </a:solidFill>
                          <a:effectLst/>
                          <a:latin typeface="Calibri" panose="020F0502020204030204" pitchFamily="34" charset="0"/>
                        </a:rPr>
                        <a:t>-18.4%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95636694"/>
                  </a:ext>
                </a:extLst>
              </a:tr>
              <a:tr h="190500">
                <a:tc>
                  <a:txBody>
                    <a:bodyPr/>
                    <a:lstStyle/>
                    <a:p>
                      <a:pPr algn="l"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dirty="0">
                          <a:solidFill>
                            <a:srgbClr val="000000"/>
                          </a:solidFill>
                          <a:effectLst/>
                          <a:latin typeface="Calibri" panose="020F0502020204030204" pitchFamily="34" charset="0"/>
                        </a:rPr>
                        <a:t>57.1%</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dirty="0">
                          <a:solidFill>
                            <a:srgbClr val="000000"/>
                          </a:solidFill>
                          <a:effectLst/>
                          <a:latin typeface="Calibri" panose="020F0502020204030204" pitchFamily="34" charset="0"/>
                        </a:rPr>
                        <a:t>71.6%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a:solidFill>
                            <a:srgbClr val="000000"/>
                          </a:solidFill>
                          <a:effectLst/>
                          <a:latin typeface="Calibri" panose="020F0502020204030204" pitchFamily="34" charset="0"/>
                        </a:rPr>
                        <a:t>14.5%</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195752451"/>
                  </a:ext>
                </a:extLst>
              </a:tr>
              <a:tr h="190500">
                <a:tc>
                  <a:txBody>
                    <a:bodyPr/>
                    <a:lstStyle/>
                    <a:p>
                      <a:pPr algn="l"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90.9%</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77.4%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-13.5%</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6042814"/>
                  </a:ext>
                </a:extLst>
              </a:tr>
              <a:tr h="374650">
                <a:tc>
                  <a:txBody>
                    <a:bodyPr/>
                    <a:lstStyle/>
                    <a:p>
                      <a:pPr algn="l"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a:solidFill>
                            <a:srgbClr val="000000"/>
                          </a:solidFill>
                          <a:effectLst/>
                          <a:latin typeface="Calibri" panose="020F0502020204030204" pitchFamily="34" charset="0"/>
                        </a:rPr>
                        <a:t>92.5%</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dirty="0">
                          <a:solidFill>
                            <a:srgbClr val="000000"/>
                          </a:solidFill>
                          <a:effectLst/>
                          <a:latin typeface="Calibri" panose="020F0502020204030204" pitchFamily="34" charset="0"/>
                        </a:rPr>
                        <a:t>82.3%</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ctr"/>
                      <a:r>
                        <a:rPr lang="en-NZ" sz="1400" b="0" i="0" u="none" strike="noStrike" dirty="0">
                          <a:solidFill>
                            <a:srgbClr val="000000"/>
                          </a:solidFill>
                          <a:effectLst/>
                          <a:latin typeface="Calibri" panose="020F0502020204030204" pitchFamily="34" charset="0"/>
                        </a:rPr>
                        <a:t>-10.2%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283999290"/>
                  </a:ext>
                </a:extLst>
              </a:tr>
              <a:tr h="184150">
                <a:tc>
                  <a:txBody>
                    <a:bodyPr/>
                    <a:lstStyle/>
                    <a:p>
                      <a:pPr algn="l" fontAlgn="ctr"/>
                      <a:r>
                        <a:rPr lang="en-NZ" sz="1400" b="0" i="0" u="none" strike="noStrike" dirty="0">
                          <a:solidFill>
                            <a:srgbClr val="000000"/>
                          </a:solidFill>
                          <a:effectLst/>
                          <a:latin typeface="Calibri" panose="020F0502020204030204" pitchFamily="34" charset="0"/>
                        </a:rPr>
                        <a:t>ITP Sector</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71.6%</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61.4%</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1F2"/>
                    </a:solidFill>
                  </a:tcPr>
                </a:tc>
                <a:tc>
                  <a:txBody>
                    <a:bodyPr/>
                    <a:lstStyle/>
                    <a:p>
                      <a:pPr algn="r" fontAlgn="ctr"/>
                      <a:r>
                        <a:rPr lang="en-NZ" sz="1400" b="0" i="0" u="none" strike="noStrike" dirty="0">
                          <a:solidFill>
                            <a:srgbClr val="000000"/>
                          </a:solidFill>
                          <a:effectLst/>
                          <a:latin typeface="Calibri" panose="020F0502020204030204" pitchFamily="34" charset="0"/>
                        </a:rPr>
                        <a:t>-10.2%</a:t>
                      </a:r>
                    </a:p>
                  </a:txBody>
                  <a:tcPr marL="6350" marR="6350" marT="635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6350" cap="flat" cmpd="sng" algn="ctr">
                      <a:solidFill>
                        <a:srgbClr val="8EA9D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4063927360"/>
                  </a:ext>
                </a:extLst>
              </a:tr>
            </a:tbl>
          </a:graphicData>
        </a:graphic>
      </p:graphicFrame>
      <p:pic>
        <p:nvPicPr>
          <p:cNvPr id="3" name="Picture 2"/>
          <p:cNvPicPr>
            <a:picLocks noChangeAspect="1"/>
          </p:cNvPicPr>
          <p:nvPr/>
        </p:nvPicPr>
        <p:blipFill>
          <a:blip r:embed="rId2"/>
          <a:stretch>
            <a:fillRect/>
          </a:stretch>
        </p:blipFill>
        <p:spPr>
          <a:xfrm>
            <a:off x="1284703" y="1881009"/>
            <a:ext cx="2021541" cy="1171575"/>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873372071"/>
              </p:ext>
            </p:extLst>
          </p:nvPr>
        </p:nvGraphicFramePr>
        <p:xfrm>
          <a:off x="866774" y="3251200"/>
          <a:ext cx="3705225"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3252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1625" y="271364"/>
            <a:ext cx="7199412" cy="508928"/>
          </a:xfrm>
        </p:spPr>
        <p:txBody>
          <a:bodyPr/>
          <a:lstStyle/>
          <a:p>
            <a:r>
              <a:rPr lang="en-NZ" dirty="0" smtClean="0"/>
              <a:t>International First Year Retention Rate by School and Year </a:t>
            </a:r>
            <a:r>
              <a:rPr lang="en-NZ" dirty="0"/>
              <a:t>T</a:t>
            </a:r>
            <a:r>
              <a:rPr lang="en-NZ" dirty="0" smtClean="0"/>
              <a:t>rends</a:t>
            </a:r>
            <a:endParaRPr lang="en-NZ" dirty="0"/>
          </a:p>
        </p:txBody>
      </p:sp>
      <p:graphicFrame>
        <p:nvGraphicFramePr>
          <p:cNvPr id="2" name="Table 1"/>
          <p:cNvGraphicFramePr>
            <a:graphicFrameLocks noGrp="1"/>
          </p:cNvGraphicFramePr>
          <p:nvPr>
            <p:extLst>
              <p:ext uri="{D42A27DB-BD31-4B8C-83A1-F6EECF244321}">
                <p14:modId xmlns:p14="http://schemas.microsoft.com/office/powerpoint/2010/main" val="2598813342"/>
              </p:ext>
            </p:extLst>
          </p:nvPr>
        </p:nvGraphicFramePr>
        <p:xfrm>
          <a:off x="556590" y="4142628"/>
          <a:ext cx="8158038" cy="2578100"/>
        </p:xfrm>
        <a:graphic>
          <a:graphicData uri="http://schemas.openxmlformats.org/drawingml/2006/table">
            <a:tbl>
              <a:tblPr/>
              <a:tblGrid>
                <a:gridCol w="2075292">
                  <a:extLst>
                    <a:ext uri="{9D8B030D-6E8A-4147-A177-3AD203B41FA5}">
                      <a16:colId xmlns:a16="http://schemas.microsoft.com/office/drawing/2014/main" val="4292254775"/>
                    </a:ext>
                  </a:extLst>
                </a:gridCol>
                <a:gridCol w="675861">
                  <a:extLst>
                    <a:ext uri="{9D8B030D-6E8A-4147-A177-3AD203B41FA5}">
                      <a16:colId xmlns:a16="http://schemas.microsoft.com/office/drawing/2014/main" val="2731627035"/>
                    </a:ext>
                  </a:extLst>
                </a:gridCol>
                <a:gridCol w="652007">
                  <a:extLst>
                    <a:ext uri="{9D8B030D-6E8A-4147-A177-3AD203B41FA5}">
                      <a16:colId xmlns:a16="http://schemas.microsoft.com/office/drawing/2014/main" val="2466612241"/>
                    </a:ext>
                  </a:extLst>
                </a:gridCol>
                <a:gridCol w="652007">
                  <a:extLst>
                    <a:ext uri="{9D8B030D-6E8A-4147-A177-3AD203B41FA5}">
                      <a16:colId xmlns:a16="http://schemas.microsoft.com/office/drawing/2014/main" val="3856248599"/>
                    </a:ext>
                  </a:extLst>
                </a:gridCol>
                <a:gridCol w="667909">
                  <a:extLst>
                    <a:ext uri="{9D8B030D-6E8A-4147-A177-3AD203B41FA5}">
                      <a16:colId xmlns:a16="http://schemas.microsoft.com/office/drawing/2014/main" val="3525532463"/>
                    </a:ext>
                  </a:extLst>
                </a:gridCol>
                <a:gridCol w="593714">
                  <a:extLst>
                    <a:ext uri="{9D8B030D-6E8A-4147-A177-3AD203B41FA5}">
                      <a16:colId xmlns:a16="http://schemas.microsoft.com/office/drawing/2014/main" val="143915835"/>
                    </a:ext>
                  </a:extLst>
                </a:gridCol>
                <a:gridCol w="604820">
                  <a:extLst>
                    <a:ext uri="{9D8B030D-6E8A-4147-A177-3AD203B41FA5}">
                      <a16:colId xmlns:a16="http://schemas.microsoft.com/office/drawing/2014/main" val="3520823412"/>
                    </a:ext>
                  </a:extLst>
                </a:gridCol>
                <a:gridCol w="745476">
                  <a:extLst>
                    <a:ext uri="{9D8B030D-6E8A-4147-A177-3AD203B41FA5}">
                      <a16:colId xmlns:a16="http://schemas.microsoft.com/office/drawing/2014/main" val="2828656298"/>
                    </a:ext>
                  </a:extLst>
                </a:gridCol>
                <a:gridCol w="745476">
                  <a:extLst>
                    <a:ext uri="{9D8B030D-6E8A-4147-A177-3AD203B41FA5}">
                      <a16:colId xmlns:a16="http://schemas.microsoft.com/office/drawing/2014/main" val="2842133060"/>
                    </a:ext>
                  </a:extLst>
                </a:gridCol>
                <a:gridCol w="745476">
                  <a:extLst>
                    <a:ext uri="{9D8B030D-6E8A-4147-A177-3AD203B41FA5}">
                      <a16:colId xmlns:a16="http://schemas.microsoft.com/office/drawing/2014/main" val="3278669012"/>
                    </a:ext>
                  </a:extLst>
                </a:gridCol>
              </a:tblGrid>
              <a:tr h="368300">
                <a:tc>
                  <a:txBody>
                    <a:bodyPr/>
                    <a:lstStyle/>
                    <a:p>
                      <a:pPr algn="l" fontAlgn="b"/>
                      <a:r>
                        <a:rPr lang="en-NZ" sz="1000" b="1" i="0" u="none" strike="noStrike" dirty="0">
                          <a:solidFill>
                            <a:srgbClr val="FFFFFF"/>
                          </a:solidFill>
                          <a:effectLst/>
                          <a:latin typeface="Calibri" panose="020F0502020204030204" pitchFamily="34" charset="0"/>
                        </a:rPr>
                        <a:t>School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2019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a:solidFill>
                            <a:srgbClr val="FFFFFF"/>
                          </a:solidFill>
                          <a:effectLst/>
                          <a:latin typeface="Calibri" panose="020F0502020204030204" pitchFamily="34" charset="0"/>
                        </a:rPr>
                        <a:t>5-year variance</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dirty="0">
                          <a:solidFill>
                            <a:srgbClr val="FFFFFF"/>
                          </a:solidFill>
                          <a:effectLst/>
                          <a:latin typeface="Calibri" panose="020F0502020204030204" pitchFamily="34" charset="0"/>
                        </a:rPr>
                        <a:t>2018-2019 variance</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Student Headcount</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r" fontAlgn="b"/>
                      <a:r>
                        <a:rPr lang="en-NZ" sz="1000" b="1" i="0" u="none" strike="noStrike" kern="1200" dirty="0">
                          <a:solidFill>
                            <a:srgbClr val="FFFFFF"/>
                          </a:solidFill>
                          <a:effectLst/>
                          <a:latin typeface="Calibri" panose="020F0502020204030204" pitchFamily="34" charset="0"/>
                          <a:ea typeface="+mn-ea"/>
                          <a:cs typeface="+mn-cs"/>
                        </a:rPr>
                        <a:t>EFTS</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132044420"/>
                  </a:ext>
                </a:extLst>
              </a:tr>
              <a:tr h="184150">
                <a:tc>
                  <a:txBody>
                    <a:bodyPr/>
                    <a:lstStyle/>
                    <a:p>
                      <a:pPr algn="l" fontAlgn="b"/>
                      <a:r>
                        <a:rPr lang="en-NZ" sz="1000" b="0" i="0" u="none" strike="noStrike">
                          <a:solidFill>
                            <a:srgbClr val="000000"/>
                          </a:solidFill>
                          <a:effectLst/>
                          <a:latin typeface="Calibri" panose="020F0502020204030204" pitchFamily="34" charset="0"/>
                        </a:rPr>
                        <a:t>Applied Business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78.9%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74.4%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80.7%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84.6%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181.8</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412533447"/>
                  </a:ext>
                </a:extLst>
              </a:tr>
              <a:tr h="184150">
                <a:tc>
                  <a:txBody>
                    <a:bodyPr/>
                    <a:lstStyle/>
                    <a:p>
                      <a:pPr algn="l" fontAlgn="b"/>
                      <a:r>
                        <a:rPr lang="en-NZ" sz="1000" b="0" i="0" u="none" strike="noStrike">
                          <a:solidFill>
                            <a:srgbClr val="000000"/>
                          </a:solidFill>
                          <a:effectLst/>
                          <a:latin typeface="Calibri" panose="020F0502020204030204" pitchFamily="34" charset="0"/>
                        </a:rPr>
                        <a:t>Architecture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55.3%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38.0%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83.1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3987157"/>
                  </a:ext>
                </a:extLst>
              </a:tr>
              <a:tr h="184150">
                <a:tc>
                  <a:txBody>
                    <a:bodyPr/>
                    <a:lstStyle/>
                    <a:p>
                      <a:pPr algn="l" fontAlgn="b"/>
                      <a:r>
                        <a:rPr lang="en-NZ" sz="1000" b="0" i="0" u="none" strike="noStrike">
                          <a:solidFill>
                            <a:srgbClr val="000000"/>
                          </a:solidFill>
                          <a:effectLst/>
                          <a:latin typeface="Calibri" panose="020F0502020204030204" pitchFamily="34" charset="0"/>
                        </a:rPr>
                        <a:t>Bridgepoint</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83594254"/>
                  </a:ext>
                </a:extLst>
              </a:tr>
              <a:tr h="184150">
                <a:tc>
                  <a:txBody>
                    <a:bodyPr/>
                    <a:lstStyle/>
                    <a:p>
                      <a:pPr algn="l" fontAlgn="b"/>
                      <a:r>
                        <a:rPr lang="en-NZ" sz="1000" b="0" i="0" u="none" strike="noStrike">
                          <a:solidFill>
                            <a:srgbClr val="000000"/>
                          </a:solidFill>
                          <a:effectLst/>
                          <a:latin typeface="Calibri" panose="020F0502020204030204" pitchFamily="34" charset="0"/>
                        </a:rPr>
                        <a:t>Building Construction</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77.8%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88.8%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112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251.0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41044401"/>
                  </a:ext>
                </a:extLst>
              </a:tr>
              <a:tr h="184150">
                <a:tc>
                  <a:txBody>
                    <a:bodyPr/>
                    <a:lstStyle/>
                    <a:p>
                      <a:pPr algn="l" fontAlgn="b"/>
                      <a:r>
                        <a:rPr lang="en-NZ" sz="1000" b="0" i="0" u="none" strike="noStrike">
                          <a:solidFill>
                            <a:srgbClr val="000000"/>
                          </a:solidFill>
                          <a:effectLst/>
                          <a:latin typeface="Calibri" panose="020F0502020204030204" pitchFamily="34" charset="0"/>
                        </a:rPr>
                        <a:t>Community Studies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92.3%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7.3</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099739716"/>
                  </a:ext>
                </a:extLst>
              </a:tr>
              <a:tr h="184150">
                <a:tc>
                  <a:txBody>
                    <a:bodyPr/>
                    <a:lstStyle/>
                    <a:p>
                      <a:pPr algn="l" fontAlgn="b"/>
                      <a:r>
                        <a:rPr lang="en-NZ" sz="1000" b="0" i="0" u="none" strike="noStrike">
                          <a:solidFill>
                            <a:srgbClr val="000000"/>
                          </a:solidFill>
                          <a:effectLst/>
                          <a:latin typeface="Calibri" panose="020F0502020204030204" pitchFamily="34" charset="0"/>
                        </a:rPr>
                        <a:t>Computing &amp; Information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81.8%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86.3%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-3.3%</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57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195.2</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27873117"/>
                  </a:ext>
                </a:extLst>
              </a:tr>
              <a:tr h="184150">
                <a:tc>
                  <a:txBody>
                    <a:bodyPr/>
                    <a:lstStyle/>
                    <a:p>
                      <a:pPr algn="l" fontAlgn="b"/>
                      <a:r>
                        <a:rPr lang="en-NZ" sz="1000" b="0" i="0" u="none" strike="noStrike">
                          <a:solidFill>
                            <a:srgbClr val="000000"/>
                          </a:solidFill>
                          <a:effectLst/>
                          <a:latin typeface="Calibri" panose="020F0502020204030204" pitchFamily="34" charset="0"/>
                        </a:rPr>
                        <a:t>Creative Industries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71.4%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72.2%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90.5%</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95.2%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81.3%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9.9%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-13.9%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41.7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70316269"/>
                  </a:ext>
                </a:extLst>
              </a:tr>
              <a:tr h="184150">
                <a:tc>
                  <a:txBody>
                    <a:bodyPr/>
                    <a:lstStyle/>
                    <a:p>
                      <a:pPr algn="l" fontAlgn="b"/>
                      <a:r>
                        <a:rPr lang="en-NZ" sz="1000" b="0" i="0" u="none" strike="noStrike">
                          <a:solidFill>
                            <a:srgbClr val="000000"/>
                          </a:solidFill>
                          <a:effectLst/>
                          <a:latin typeface="Calibri" panose="020F0502020204030204" pitchFamily="34" charset="0"/>
                        </a:rPr>
                        <a:t>Engineering &amp; Applied Technology</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93.3%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91.1%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81.9%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87.2%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89.1%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-4.2%</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1.9%</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205.0</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4500373"/>
                  </a:ext>
                </a:extLst>
              </a:tr>
              <a:tr h="184150">
                <a:tc>
                  <a:txBody>
                    <a:bodyPr/>
                    <a:lstStyle/>
                    <a:p>
                      <a:pPr algn="l" fontAlgn="b"/>
                      <a:r>
                        <a:rPr lang="en-NZ" sz="1000" b="0" i="0" u="none" strike="noStrike">
                          <a:solidFill>
                            <a:srgbClr val="000000"/>
                          </a:solidFill>
                          <a:effectLst/>
                          <a:latin typeface="Calibri" panose="020F0502020204030204" pitchFamily="34" charset="0"/>
                        </a:rPr>
                        <a:t>Environmental &amp; Animal Sciences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63.6%</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70.0%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36.4%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21.4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4941823"/>
                  </a:ext>
                </a:extLst>
              </a:tr>
              <a:tr h="184150">
                <a:tc>
                  <a:txBody>
                    <a:bodyPr/>
                    <a:lstStyle/>
                    <a:p>
                      <a:pPr algn="l" fontAlgn="b"/>
                      <a:r>
                        <a:rPr lang="en-NZ" sz="1000" b="0" i="0" u="none" strike="noStrike">
                          <a:solidFill>
                            <a:srgbClr val="000000"/>
                          </a:solidFill>
                          <a:effectLst/>
                          <a:latin typeface="Calibri" panose="020F0502020204030204" pitchFamily="34" charset="0"/>
                        </a:rPr>
                        <a:t>Healthcare &amp; Social Practice</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dirty="0">
                          <a:solidFill>
                            <a:srgbClr val="000000"/>
                          </a:solidFill>
                          <a:effectLst/>
                          <a:latin typeface="Calibri" panose="020F0502020204030204" pitchFamily="34" charset="0"/>
                        </a:rPr>
                        <a:t>92.9%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42.9%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92.9%</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100.0%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7.1%</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14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NZ" sz="1100" b="0" i="0" u="none" strike="noStrike">
                          <a:solidFill>
                            <a:srgbClr val="000000"/>
                          </a:solidFill>
                          <a:effectLst/>
                          <a:latin typeface="Calibri" panose="020F0502020204030204" pitchFamily="34" charset="0"/>
                        </a:rPr>
                        <a:t>31.4</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355371673"/>
                  </a:ext>
                </a:extLst>
              </a:tr>
              <a:tr h="184150">
                <a:tc>
                  <a:txBody>
                    <a:bodyPr/>
                    <a:lstStyle/>
                    <a:p>
                      <a:pPr algn="l" fontAlgn="b"/>
                      <a:r>
                        <a:rPr lang="en-NZ" sz="1000" b="0" i="0" u="none" strike="noStrike" dirty="0">
                          <a:solidFill>
                            <a:srgbClr val="000000"/>
                          </a:solidFill>
                          <a:effectLst/>
                          <a:latin typeface="Calibri" panose="020F0502020204030204" pitchFamily="34" charset="0"/>
                        </a:rPr>
                        <a:t>Trades &amp; Services</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66.7%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-16.7%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50.0%</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a:solidFill>
                            <a:srgbClr val="000000"/>
                          </a:solidFill>
                          <a:effectLst/>
                          <a:latin typeface="Calibri" panose="020F0502020204030204" pitchFamily="34" charset="0"/>
                        </a:rPr>
                        <a:t>4</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NZ" sz="1100" b="0" i="0" u="none" strike="noStrike" dirty="0">
                          <a:solidFill>
                            <a:srgbClr val="000000"/>
                          </a:solidFill>
                          <a:effectLst/>
                          <a:latin typeface="Calibri" panose="020F0502020204030204" pitchFamily="34" charset="0"/>
                        </a:rPr>
                        <a:t>12.1</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84955711"/>
                  </a:ext>
                </a:extLst>
              </a:tr>
              <a:tr h="184150">
                <a:tc>
                  <a:txBody>
                    <a:bodyPr/>
                    <a:lstStyle/>
                    <a:p>
                      <a:pPr algn="l" fontAlgn="b"/>
                      <a:r>
                        <a:rPr lang="en-NZ" sz="1000" b="1" i="0" u="none" strike="noStrike" dirty="0">
                          <a:solidFill>
                            <a:srgbClr val="000000"/>
                          </a:solidFill>
                          <a:effectLst/>
                          <a:latin typeface="Calibri" panose="020F0502020204030204" pitchFamily="34" charset="0"/>
                        </a:rPr>
                        <a:t>Grand Total</a:t>
                      </a:r>
                    </a:p>
                  </a:txBody>
                  <a:tcPr marL="6350" marR="6350" marT="635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77.0%</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73.8%</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86.4%</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85.7%</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87.3%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10.3%</a:t>
                      </a:r>
                    </a:p>
                  </a:txBody>
                  <a:tcPr marL="6350" marR="6350" marT="635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1.6%</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100" b="1" i="0" u="none" strike="noStrike" dirty="0">
                          <a:solidFill>
                            <a:srgbClr val="000000"/>
                          </a:solidFill>
                          <a:effectLst/>
                          <a:latin typeface="Calibri" panose="020F0502020204030204" pitchFamily="34" charset="0"/>
                        </a:rPr>
                        <a:t>377</a:t>
                      </a:r>
                    </a:p>
                  </a:txBody>
                  <a:tcPr marL="6350" marR="6350" marT="635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r" fontAlgn="b"/>
                      <a:r>
                        <a:rPr lang="en-NZ" sz="1000" b="1" i="0" u="none" strike="noStrike" dirty="0">
                          <a:solidFill>
                            <a:srgbClr val="000000"/>
                          </a:solidFill>
                          <a:effectLst/>
                          <a:latin typeface="Calibri" panose="020F0502020204030204" pitchFamily="34" charset="0"/>
                        </a:rPr>
                        <a:t>1102.7</a:t>
                      </a:r>
                    </a:p>
                  </a:txBody>
                  <a:tcPr marL="6350" marR="6350" marT="635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844537512"/>
                  </a:ext>
                </a:extLst>
              </a:tr>
            </a:tbl>
          </a:graphicData>
        </a:graphic>
      </p:graphicFrame>
      <p:sp>
        <p:nvSpPr>
          <p:cNvPr id="9" name="TextBox 8"/>
          <p:cNvSpPr txBox="1"/>
          <p:nvPr/>
        </p:nvSpPr>
        <p:spPr>
          <a:xfrm>
            <a:off x="311889" y="1393894"/>
            <a:ext cx="4160874" cy="2308324"/>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Despite being top performers in 2019, Environmental &amp; Animal Sciences and Healthcare &amp; Social Practice had a very small student size and so minimal impact on the overall rate.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Building Construction continued its excellent performance.</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Of interest is Engineering &amp; Applied Technology which did not do well or was below average in all other priority groups performed well in the International Group.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Community Studies continued its downward turn over the 5-year period and Trades &amp; Services showed a rebound but was still far below average.</a:t>
            </a:r>
          </a:p>
        </p:txBody>
      </p:sp>
      <p:sp>
        <p:nvSpPr>
          <p:cNvPr id="6" name="TextBox 5"/>
          <p:cNvSpPr txBox="1"/>
          <p:nvPr/>
        </p:nvSpPr>
        <p:spPr>
          <a:xfrm>
            <a:off x="3733305" y="3955482"/>
            <a:ext cx="5158478" cy="215444"/>
          </a:xfrm>
          <a:prstGeom prst="rect">
            <a:avLst/>
          </a:prstGeom>
          <a:noFill/>
        </p:spPr>
        <p:txBody>
          <a:bodyPr wrap="square" rtlCol="0">
            <a:spAutoFit/>
          </a:bodyPr>
          <a:lstStyle/>
          <a:p>
            <a:r>
              <a:rPr lang="en-NZ" sz="800" dirty="0" smtClean="0"/>
              <a:t>*Student Headcount (Distinct) for the 2019 Reporting Year for FYR; EFTS are total regardless of measures</a:t>
            </a:r>
            <a:endParaRPr lang="en-NZ" sz="800" dirty="0"/>
          </a:p>
        </p:txBody>
      </p:sp>
      <p:pic>
        <p:nvPicPr>
          <p:cNvPr id="4" name="Picture 3"/>
          <p:cNvPicPr>
            <a:picLocks noChangeAspect="1"/>
          </p:cNvPicPr>
          <p:nvPr/>
        </p:nvPicPr>
        <p:blipFill>
          <a:blip r:embed="rId2"/>
          <a:stretch>
            <a:fillRect/>
          </a:stretch>
        </p:blipFill>
        <p:spPr>
          <a:xfrm>
            <a:off x="4472762" y="859832"/>
            <a:ext cx="4146451" cy="3095650"/>
          </a:xfrm>
          <a:prstGeom prst="rect">
            <a:avLst/>
          </a:prstGeom>
        </p:spPr>
      </p:pic>
    </p:spTree>
    <p:extLst>
      <p:ext uri="{BB962C8B-B14F-4D97-AF65-F5344CB8AC3E}">
        <p14:creationId xmlns:p14="http://schemas.microsoft.com/office/powerpoint/2010/main" val="13297199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284703" y="589925"/>
            <a:ext cx="7199412" cy="508928"/>
          </a:xfrm>
        </p:spPr>
        <p:txBody>
          <a:bodyPr/>
          <a:lstStyle/>
          <a:p>
            <a:r>
              <a:rPr lang="en-NZ" dirty="0" smtClean="0"/>
              <a:t>International Progression Rate in 2019 and Year Trends</a:t>
            </a:r>
            <a:endParaRPr lang="en-NZ" dirty="0"/>
          </a:p>
        </p:txBody>
      </p:sp>
      <p:sp>
        <p:nvSpPr>
          <p:cNvPr id="18" name="TextBox 17"/>
          <p:cNvSpPr txBox="1"/>
          <p:nvPr/>
        </p:nvSpPr>
        <p:spPr>
          <a:xfrm>
            <a:off x="4455672" y="1709530"/>
            <a:ext cx="3684883" cy="1384995"/>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2019, the Progression Rate dropped 8.1% from 2018 to 73.2% in 2019 after a 4-year rising trend. </a:t>
            </a:r>
          </a:p>
          <a:p>
            <a:endParaRPr lang="en-NZ"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2018, the Unitec rate was below that for the University of Auckland but otherwise above its other counterparts and the ITP sector. </a:t>
            </a:r>
            <a:endParaRPr lang="en-NZ"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614221724"/>
              </p:ext>
            </p:extLst>
          </p:nvPr>
        </p:nvGraphicFramePr>
        <p:xfrm>
          <a:off x="806106" y="3182510"/>
          <a:ext cx="3705225"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13060517"/>
              </p:ext>
            </p:extLst>
          </p:nvPr>
        </p:nvGraphicFramePr>
        <p:xfrm>
          <a:off x="4643561" y="3322493"/>
          <a:ext cx="3912116" cy="2184400"/>
        </p:xfrm>
        <a:graphic>
          <a:graphicData uri="http://schemas.openxmlformats.org/drawingml/2006/table">
            <a:tbl>
              <a:tblPr/>
              <a:tblGrid>
                <a:gridCol w="1009953">
                  <a:extLst>
                    <a:ext uri="{9D8B030D-6E8A-4147-A177-3AD203B41FA5}">
                      <a16:colId xmlns:a16="http://schemas.microsoft.com/office/drawing/2014/main" val="2611598043"/>
                    </a:ext>
                  </a:extLst>
                </a:gridCol>
                <a:gridCol w="1009953">
                  <a:extLst>
                    <a:ext uri="{9D8B030D-6E8A-4147-A177-3AD203B41FA5}">
                      <a16:colId xmlns:a16="http://schemas.microsoft.com/office/drawing/2014/main" val="1123557950"/>
                    </a:ext>
                  </a:extLst>
                </a:gridCol>
                <a:gridCol w="1009953">
                  <a:extLst>
                    <a:ext uri="{9D8B030D-6E8A-4147-A177-3AD203B41FA5}">
                      <a16:colId xmlns:a16="http://schemas.microsoft.com/office/drawing/2014/main" val="2449848589"/>
                    </a:ext>
                  </a:extLst>
                </a:gridCol>
                <a:gridCol w="882257">
                  <a:extLst>
                    <a:ext uri="{9D8B030D-6E8A-4147-A177-3AD203B41FA5}">
                      <a16:colId xmlns:a16="http://schemas.microsoft.com/office/drawing/2014/main" val="3336002682"/>
                    </a:ext>
                  </a:extLst>
                </a:gridCol>
              </a:tblGrid>
              <a:tr h="711200">
                <a:tc>
                  <a:txBody>
                    <a:bodyPr/>
                    <a:lstStyle/>
                    <a:p>
                      <a:pPr algn="l" rtl="0" fontAlgn="ctr"/>
                      <a:r>
                        <a:rPr lang="en-NZ" sz="1400" b="1" i="0" u="none" strike="noStrike">
                          <a:solidFill>
                            <a:srgbClr val="FFFFFF"/>
                          </a:solidFill>
                          <a:effectLst/>
                          <a:latin typeface="Calibri" panose="020F0502020204030204" pitchFamily="34" charset="0"/>
                        </a:rPr>
                        <a:t>2018 Progression Benchmarks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dirty="0">
                          <a:solidFill>
                            <a:srgbClr val="FFFFFF"/>
                          </a:solidFill>
                          <a:effectLst/>
                          <a:latin typeface="Calibri" panose="020F0502020204030204" pitchFamily="34" charset="0"/>
                        </a:rPr>
                        <a:t>International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Domestic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n-NZ" sz="1400" b="1" i="0" u="none" strike="noStrike">
                          <a:solidFill>
                            <a:srgbClr val="FFFFFF"/>
                          </a:solidFill>
                          <a:effectLst/>
                          <a:latin typeface="Calibri" panose="020F0502020204030204" pitchFamily="34" charset="0"/>
                        </a:rPr>
                        <a:t>Variance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988543400"/>
                  </a:ext>
                </a:extLst>
              </a:tr>
              <a:tr h="247650">
                <a:tc>
                  <a:txBody>
                    <a:bodyPr/>
                    <a:lstStyle/>
                    <a:p>
                      <a:pPr algn="l" rtl="0" fontAlgn="ctr"/>
                      <a:r>
                        <a:rPr lang="en-NZ" sz="1400" b="0" i="0" u="none" strike="noStrike">
                          <a:solidFill>
                            <a:srgbClr val="000000"/>
                          </a:solidFill>
                          <a:effectLst/>
                          <a:latin typeface="Calibri" panose="020F0502020204030204" pitchFamily="34" charset="0"/>
                        </a:rPr>
                        <a:t>Unitec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81.3%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33.2%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-48.1%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691578756"/>
                  </a:ext>
                </a:extLst>
              </a:tr>
              <a:tr h="247650">
                <a:tc>
                  <a:txBody>
                    <a:bodyPr/>
                    <a:lstStyle/>
                    <a:p>
                      <a:pPr algn="l" rtl="0" fontAlgn="ctr"/>
                      <a:r>
                        <a:rPr lang="en-NZ" sz="1400" b="0" i="0" u="none" strike="noStrike">
                          <a:solidFill>
                            <a:srgbClr val="000000"/>
                          </a:solidFill>
                          <a:effectLst/>
                          <a:latin typeface="Calibri" panose="020F0502020204030204" pitchFamily="34" charset="0"/>
                        </a:rPr>
                        <a:t>MIT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57.6%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37.9%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-19.7%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713471648"/>
                  </a:ext>
                </a:extLst>
              </a:tr>
              <a:tr h="247650">
                <a:tc>
                  <a:txBody>
                    <a:bodyPr/>
                    <a:lstStyle/>
                    <a:p>
                      <a:pPr algn="l" rtl="0" fontAlgn="ctr"/>
                      <a:r>
                        <a:rPr lang="en-NZ" sz="1400" b="0" i="0" u="none" strike="noStrike">
                          <a:solidFill>
                            <a:srgbClr val="000000"/>
                          </a:solidFill>
                          <a:effectLst/>
                          <a:latin typeface="Calibri" panose="020F0502020204030204" pitchFamily="34" charset="0"/>
                        </a:rPr>
                        <a:t>AUT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72.7%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697546800"/>
                  </a:ext>
                </a:extLst>
              </a:tr>
              <a:tr h="482600">
                <a:tc>
                  <a:txBody>
                    <a:bodyPr/>
                    <a:lstStyle/>
                    <a:p>
                      <a:pPr algn="l" rtl="0" fontAlgn="ctr"/>
                      <a:r>
                        <a:rPr lang="en-NZ" sz="1400" b="0" i="0" u="none" strike="noStrike">
                          <a:solidFill>
                            <a:srgbClr val="000000"/>
                          </a:solidFill>
                          <a:effectLst/>
                          <a:latin typeface="Calibri" panose="020F0502020204030204" pitchFamily="34" charset="0"/>
                        </a:rPr>
                        <a:t>University of Auckland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94.2%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89.0%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n-NZ" sz="1400" b="0" i="0" u="none" strike="noStrike">
                          <a:solidFill>
                            <a:srgbClr val="000000"/>
                          </a:solidFill>
                          <a:effectLst/>
                          <a:latin typeface="Calibri" panose="020F0502020204030204" pitchFamily="34" charset="0"/>
                        </a:rPr>
                        <a:t>-5.2%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774260671"/>
                  </a:ext>
                </a:extLst>
              </a:tr>
              <a:tr h="247650">
                <a:tc>
                  <a:txBody>
                    <a:bodyPr/>
                    <a:lstStyle/>
                    <a:p>
                      <a:pPr algn="l" rtl="0" fontAlgn="ctr"/>
                      <a:r>
                        <a:rPr lang="en-NZ" sz="1400" b="0" i="0" u="none" strike="noStrike">
                          <a:solidFill>
                            <a:srgbClr val="000000"/>
                          </a:solidFill>
                          <a:effectLst/>
                          <a:latin typeface="Calibri" panose="020F0502020204030204" pitchFamily="34" charset="0"/>
                        </a:rPr>
                        <a:t>ITP Sector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66.2%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a:solidFill>
                            <a:srgbClr val="000000"/>
                          </a:solidFill>
                          <a:effectLst/>
                          <a:latin typeface="Calibri" panose="020F0502020204030204" pitchFamily="34" charset="0"/>
                        </a:rPr>
                        <a:t>32.9%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n-NZ" sz="1400" b="0" i="0" u="none" strike="noStrike" dirty="0">
                          <a:solidFill>
                            <a:srgbClr val="000000"/>
                          </a:solidFill>
                          <a:effectLst/>
                          <a:latin typeface="Calibri" panose="020F0502020204030204" pitchFamily="34" charset="0"/>
                        </a:rPr>
                        <a:t>-33.3%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494621177"/>
                  </a:ext>
                </a:extLst>
              </a:tr>
            </a:tbl>
          </a:graphicData>
        </a:graphic>
      </p:graphicFrame>
      <p:sp>
        <p:nvSpPr>
          <p:cNvPr id="2" name="TextBox 1"/>
          <p:cNvSpPr txBox="1"/>
          <p:nvPr/>
        </p:nvSpPr>
        <p:spPr>
          <a:xfrm>
            <a:off x="1025718" y="1571933"/>
            <a:ext cx="2846567" cy="1415772"/>
          </a:xfrm>
          <a:prstGeom prst="rect">
            <a:avLst/>
          </a:prstGeom>
          <a:noFill/>
        </p:spPr>
        <p:txBody>
          <a:bodyPr wrap="square" rtlCol="0">
            <a:spAutoFit/>
          </a:bodyPr>
          <a:lstStyle/>
          <a:p>
            <a:pPr algn="ctr"/>
            <a:r>
              <a:rPr lang="en-NZ" dirty="0" smtClean="0"/>
              <a:t>Progression </a:t>
            </a:r>
          </a:p>
          <a:p>
            <a:pPr algn="ctr"/>
            <a:r>
              <a:rPr lang="en-NZ" sz="1400" dirty="0" smtClean="0"/>
              <a:t>(from Levels 1-4 to higher)</a:t>
            </a:r>
          </a:p>
          <a:p>
            <a:pPr algn="ctr"/>
            <a:r>
              <a:rPr lang="en-NZ" sz="4000" dirty="0" smtClean="0">
                <a:solidFill>
                  <a:srgbClr val="FFC000"/>
                </a:solidFill>
              </a:rPr>
              <a:t>73.2%</a:t>
            </a:r>
          </a:p>
          <a:p>
            <a:pPr algn="ctr"/>
            <a:r>
              <a:rPr lang="en-NZ" sz="1200" dirty="0"/>
              <a:t>2022 </a:t>
            </a:r>
            <a:r>
              <a:rPr lang="en-NZ" sz="1200" dirty="0" smtClean="0"/>
              <a:t>Target: 34.0%, +39.2</a:t>
            </a:r>
            <a:endParaRPr lang="en-NZ" sz="1200" dirty="0"/>
          </a:p>
        </p:txBody>
      </p:sp>
    </p:spTree>
    <p:extLst>
      <p:ext uri="{BB962C8B-B14F-4D97-AF65-F5344CB8AC3E}">
        <p14:creationId xmlns:p14="http://schemas.microsoft.com/office/powerpoint/2010/main" val="4118503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International Graduate Outcomes</a:t>
            </a:r>
            <a:endParaRPr lang="en-NZ" dirty="0"/>
          </a:p>
        </p:txBody>
      </p:sp>
      <p:sp>
        <p:nvSpPr>
          <p:cNvPr id="11" name="TextBox 10"/>
          <p:cNvSpPr txBox="1"/>
          <p:nvPr/>
        </p:nvSpPr>
        <p:spPr>
          <a:xfrm>
            <a:off x="7156174" y="2557253"/>
            <a:ext cx="1578103" cy="3046988"/>
          </a:xfrm>
          <a:prstGeom prst="rect">
            <a:avLst/>
          </a:prstGeom>
          <a:noFill/>
        </p:spPr>
        <p:txBody>
          <a:bodyPr wrap="square" rtlCol="0">
            <a:spAutoFit/>
          </a:bodyPr>
          <a:lstStyle/>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In 2020, % GESC for International went up 11.5% fuelled by both a 1.8% rise in % Employed and a significant 16.2% rise in % Higher Study. </a:t>
            </a:r>
          </a:p>
          <a:p>
            <a:pPr marL="171450" indent="-1714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 Qualification Relevant to Employment for International  jumped 21.2% to its highest over the last 5 years. </a:t>
            </a:r>
          </a:p>
        </p:txBody>
      </p:sp>
      <p:pic>
        <p:nvPicPr>
          <p:cNvPr id="12" name="Picture 11"/>
          <p:cNvPicPr>
            <a:picLocks noChangeAspect="1"/>
          </p:cNvPicPr>
          <p:nvPr/>
        </p:nvPicPr>
        <p:blipFill>
          <a:blip r:embed="rId2"/>
          <a:stretch>
            <a:fillRect/>
          </a:stretch>
        </p:blipFill>
        <p:spPr>
          <a:xfrm>
            <a:off x="425211" y="1285254"/>
            <a:ext cx="8266533" cy="1068085"/>
          </a:xfrm>
          <a:prstGeom prst="rect">
            <a:avLst/>
          </a:prstGeom>
        </p:spPr>
      </p:pic>
      <p:pic>
        <p:nvPicPr>
          <p:cNvPr id="4" name="Picture 3"/>
          <p:cNvPicPr>
            <a:picLocks noChangeAspect="1"/>
          </p:cNvPicPr>
          <p:nvPr/>
        </p:nvPicPr>
        <p:blipFill>
          <a:blip r:embed="rId3"/>
          <a:stretch>
            <a:fillRect/>
          </a:stretch>
        </p:blipFill>
        <p:spPr>
          <a:xfrm>
            <a:off x="551705" y="2353339"/>
            <a:ext cx="6604469" cy="3804900"/>
          </a:xfrm>
          <a:prstGeom prst="rect">
            <a:avLst/>
          </a:prstGeom>
        </p:spPr>
      </p:pic>
    </p:spTree>
    <p:extLst>
      <p:ext uri="{BB962C8B-B14F-4D97-AF65-F5344CB8AC3E}">
        <p14:creationId xmlns:p14="http://schemas.microsoft.com/office/powerpoint/2010/main" val="2017718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z="2000" dirty="0" smtClean="0"/>
              <a:t>Student Performance KPIs &amp; Definitions</a:t>
            </a:r>
            <a:endParaRPr lang="en-NZ" sz="2000" dirty="0"/>
          </a:p>
        </p:txBody>
      </p:sp>
      <p:sp>
        <p:nvSpPr>
          <p:cNvPr id="15" name="TextBox 14"/>
          <p:cNvSpPr txBox="1"/>
          <p:nvPr/>
        </p:nvSpPr>
        <p:spPr>
          <a:xfrm>
            <a:off x="649684" y="1497768"/>
            <a:ext cx="7923391" cy="4524315"/>
          </a:xfrm>
          <a:prstGeom prst="rect">
            <a:avLst/>
          </a:prstGeom>
          <a:noFill/>
          <a:ln>
            <a:noFill/>
          </a:ln>
        </p:spPr>
        <p:txBody>
          <a:bodyPr wrap="square" rtlCol="0">
            <a:spAutoFit/>
          </a:bodyPr>
          <a:lstStyle/>
          <a:p>
            <a:r>
              <a:rPr lang="en-NZ" sz="1200" dirty="0" smtClean="0"/>
              <a:t>All </a:t>
            </a:r>
            <a:r>
              <a:rPr lang="en-NZ" sz="1200" dirty="0"/>
              <a:t>New Zealand tertiary institutes </a:t>
            </a:r>
            <a:r>
              <a:rPr lang="en-NZ" sz="1200" dirty="0" smtClean="0"/>
              <a:t>are </a:t>
            </a:r>
            <a:r>
              <a:rPr lang="en-NZ" sz="1200" dirty="0"/>
              <a:t>measured and benchmarked </a:t>
            </a:r>
            <a:r>
              <a:rPr lang="en-NZ" sz="1200" dirty="0" smtClean="0"/>
              <a:t>using the same EPI metrics and definitions. Below is a brief description of each.  More detailed information and methodology can be found at </a:t>
            </a:r>
            <a:r>
              <a:rPr lang="en-NZ" sz="1200" dirty="0">
                <a:hlinkClick r:id="rId2"/>
              </a:rPr>
              <a:t>https://</a:t>
            </a:r>
            <a:r>
              <a:rPr lang="en-NZ" sz="1200" dirty="0" smtClean="0">
                <a:hlinkClick r:id="rId2"/>
              </a:rPr>
              <a:t>www.tec.govt.nz/assets/Forms-templates-and-guides/631b96b442/EPI-Guidelines-Methodology-Update-August-2018.pdf</a:t>
            </a:r>
            <a:endParaRPr lang="en-NZ" sz="1200" dirty="0" smtClean="0"/>
          </a:p>
          <a:p>
            <a:endParaRPr lang="en-NZ" sz="1200" dirty="0"/>
          </a:p>
          <a:p>
            <a:r>
              <a:rPr lang="en-NZ" sz="1200" b="1" dirty="0"/>
              <a:t>EPI #1: Successful course completion rate</a:t>
            </a:r>
            <a:r>
              <a:rPr lang="en-NZ" sz="1200" dirty="0"/>
              <a:t> – the proportion of course enrolments (calculated on an EFTS delivered basis) ending in a given year that have been successfully </a:t>
            </a:r>
            <a:r>
              <a:rPr lang="en-NZ" sz="1200" dirty="0" smtClean="0"/>
              <a:t>completed</a:t>
            </a:r>
          </a:p>
          <a:p>
            <a:endParaRPr lang="en-NZ" sz="1200" dirty="0"/>
          </a:p>
          <a:p>
            <a:r>
              <a:rPr lang="en-NZ" sz="1200" b="1" dirty="0"/>
              <a:t>EPI #2: Cohort-based first year retention rate - </a:t>
            </a:r>
            <a:r>
              <a:rPr lang="en-NZ" sz="1200" dirty="0"/>
              <a:t>the proportion of students in a cohort who enrol in a qualification at the same level in the year after they enter the cohort. First year retention rates are measured for students who are enrolled in a 2 EFTS or above qualification at level 4 and above</a:t>
            </a:r>
            <a:r>
              <a:rPr lang="en-NZ" sz="1200" dirty="0" smtClean="0"/>
              <a:t>.</a:t>
            </a:r>
          </a:p>
          <a:p>
            <a:endParaRPr lang="en-NZ" sz="1200" dirty="0"/>
          </a:p>
          <a:p>
            <a:r>
              <a:rPr lang="en-NZ" sz="1200" b="1" dirty="0"/>
              <a:t>EPI #3: Cohort-based qualification completion rate</a:t>
            </a:r>
            <a:r>
              <a:rPr lang="en-NZ" sz="1200" dirty="0"/>
              <a:t> - the proportion of students in a cohort who go on to complete a qualification at the same level as the cohort. </a:t>
            </a:r>
            <a:endParaRPr lang="en-NZ" sz="1200" dirty="0" smtClean="0"/>
          </a:p>
          <a:p>
            <a:endParaRPr lang="en-NZ" sz="1200" dirty="0"/>
          </a:p>
          <a:p>
            <a:r>
              <a:rPr lang="en-NZ" sz="1200" b="1" dirty="0"/>
              <a:t>EPI #4: Student progression rate</a:t>
            </a:r>
            <a:r>
              <a:rPr lang="en-NZ" sz="1200" dirty="0"/>
              <a:t> – the proportion of students completing a qualification who then enrol, within a given time period, in a higher-level qualification.  The enrolment in a higher level qualification can be at any TEO.</a:t>
            </a:r>
          </a:p>
          <a:p>
            <a:endParaRPr lang="en-NZ" sz="1200" dirty="0"/>
          </a:p>
          <a:p>
            <a:r>
              <a:rPr lang="en-NZ" sz="1200" b="1" dirty="0"/>
              <a:t>Graduates employed, studying or combining (GESC)</a:t>
            </a:r>
            <a:r>
              <a:rPr lang="en-NZ" sz="1200" dirty="0"/>
              <a:t> - the proportion of students who have graduated that are either employed, studying or both. This is based off survey data conducted by students who have graduated. </a:t>
            </a:r>
          </a:p>
          <a:p>
            <a:endParaRPr lang="en-NZ" sz="1200" b="1" dirty="0" smtClean="0"/>
          </a:p>
          <a:p>
            <a:r>
              <a:rPr lang="en-NZ" sz="1200" b="1" dirty="0" smtClean="0"/>
              <a:t>Relevance </a:t>
            </a:r>
            <a:r>
              <a:rPr lang="en-NZ" sz="1200" b="1" dirty="0"/>
              <a:t>of </a:t>
            </a:r>
            <a:r>
              <a:rPr lang="en-NZ" sz="1200" b="1" dirty="0" smtClean="0"/>
              <a:t>qualification </a:t>
            </a:r>
            <a:r>
              <a:rPr lang="en-NZ" sz="1200" b="1" dirty="0"/>
              <a:t>to </a:t>
            </a:r>
            <a:r>
              <a:rPr lang="en-NZ" sz="1200" b="1" dirty="0" smtClean="0"/>
              <a:t>employment</a:t>
            </a:r>
            <a:r>
              <a:rPr lang="en-NZ" sz="1200" dirty="0" smtClean="0"/>
              <a:t> </a:t>
            </a:r>
            <a:r>
              <a:rPr lang="en-NZ" sz="1200" dirty="0"/>
              <a:t>- the proportion of graduate students who are employed who rate their main job as 'highly related' or 'moderately related' to their qualification. This is based off survey data conducted by students who have graduated.</a:t>
            </a:r>
          </a:p>
        </p:txBody>
      </p:sp>
    </p:spTree>
    <p:extLst>
      <p:ext uri="{BB962C8B-B14F-4D97-AF65-F5344CB8AC3E}">
        <p14:creationId xmlns:p14="http://schemas.microsoft.com/office/powerpoint/2010/main" val="873298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4471416"/>
            <a:ext cx="8090927" cy="1458330"/>
          </a:xfrm>
        </p:spPr>
        <p:txBody>
          <a:bodyPr/>
          <a:lstStyle/>
          <a:p>
            <a:pPr marL="342900" indent="-342900">
              <a:buFont typeface="Arial" panose="020B0604020202020204" pitchFamily="34" charset="0"/>
              <a:buChar char="•"/>
            </a:pPr>
            <a:r>
              <a:rPr lang="en-NZ" sz="1400" dirty="0" smtClean="0"/>
              <a:t>The First Year Retention Rate dropped by 0.8% from 2018 to 70.8% in 2019, falling short of the institutional target for 2019 by 1.2%.</a:t>
            </a:r>
          </a:p>
          <a:p>
            <a:pPr marL="342900" indent="-342900">
              <a:buFont typeface="Arial" panose="020B0604020202020204" pitchFamily="34" charset="0"/>
              <a:buChar char="•"/>
            </a:pPr>
            <a:r>
              <a:rPr lang="en-NZ" sz="1400" dirty="0" smtClean="0"/>
              <a:t>In 2015-2019, while Unitec stayed well above the ITP sector benchmark in the range of 7-9%, its variance with the University sector increased from 5% in 2015 to 7.7% in 2019.</a:t>
            </a:r>
            <a:endParaRPr lang="en-NZ" sz="1400" dirty="0"/>
          </a:p>
        </p:txBody>
      </p:sp>
      <p:sp>
        <p:nvSpPr>
          <p:cNvPr id="3" name="Title 2"/>
          <p:cNvSpPr>
            <a:spLocks noGrp="1"/>
          </p:cNvSpPr>
          <p:nvPr>
            <p:ph type="title"/>
          </p:nvPr>
        </p:nvSpPr>
        <p:spPr/>
        <p:txBody>
          <a:bodyPr/>
          <a:lstStyle/>
          <a:p>
            <a:r>
              <a:rPr lang="en-NZ" dirty="0" smtClean="0"/>
              <a:t>First Year Retention Rate in 2019 and Year Trends</a:t>
            </a:r>
            <a:endParaRPr lang="en-NZ" dirty="0"/>
          </a:p>
        </p:txBody>
      </p:sp>
      <p:pic>
        <p:nvPicPr>
          <p:cNvPr id="5" name="Picture 4"/>
          <p:cNvPicPr>
            <a:picLocks noChangeAspect="1"/>
          </p:cNvPicPr>
          <p:nvPr/>
        </p:nvPicPr>
        <p:blipFill>
          <a:blip r:embed="rId2"/>
          <a:stretch>
            <a:fillRect/>
          </a:stretch>
        </p:blipFill>
        <p:spPr>
          <a:xfrm>
            <a:off x="3880420" y="1353312"/>
            <a:ext cx="4632644" cy="2606900"/>
          </a:xfrm>
          <a:prstGeom prst="rect">
            <a:avLst/>
          </a:prstGeom>
        </p:spPr>
      </p:pic>
      <p:pic>
        <p:nvPicPr>
          <p:cNvPr id="7" name="Picture 6"/>
          <p:cNvPicPr>
            <a:picLocks noChangeAspect="1"/>
          </p:cNvPicPr>
          <p:nvPr/>
        </p:nvPicPr>
        <p:blipFill>
          <a:blip r:embed="rId3"/>
          <a:stretch>
            <a:fillRect/>
          </a:stretch>
        </p:blipFill>
        <p:spPr>
          <a:xfrm>
            <a:off x="526537" y="3188877"/>
            <a:ext cx="3190875" cy="762000"/>
          </a:xfrm>
          <a:prstGeom prst="rect">
            <a:avLst/>
          </a:prstGeom>
        </p:spPr>
      </p:pic>
      <p:pic>
        <p:nvPicPr>
          <p:cNvPr id="8" name="Picture 7"/>
          <p:cNvPicPr>
            <a:picLocks noChangeAspect="1"/>
          </p:cNvPicPr>
          <p:nvPr/>
        </p:nvPicPr>
        <p:blipFill>
          <a:blip r:embed="rId4"/>
          <a:stretch>
            <a:fillRect/>
          </a:stretch>
        </p:blipFill>
        <p:spPr>
          <a:xfrm>
            <a:off x="868108" y="1541027"/>
            <a:ext cx="2181225" cy="1304925"/>
          </a:xfrm>
          <a:prstGeom prst="rect">
            <a:avLst/>
          </a:prstGeom>
        </p:spPr>
      </p:pic>
    </p:spTree>
    <p:extLst>
      <p:ext uri="{BB962C8B-B14F-4D97-AF65-F5344CB8AC3E}">
        <p14:creationId xmlns:p14="http://schemas.microsoft.com/office/powerpoint/2010/main" val="243888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4663440"/>
            <a:ext cx="8090927" cy="1153974"/>
          </a:xfrm>
        </p:spPr>
        <p:txBody>
          <a:bodyPr/>
          <a:lstStyle/>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Unitec achieved 31.4% in Level 1-4 Progression Rate in 2019, failing short of the institutional target of 32.5% for 2019 by 1.1%. </a:t>
            </a:r>
          </a:p>
          <a:p>
            <a:pPr marL="285750" indent="-285750">
              <a:buFont typeface="Arial" panose="020B0604020202020204" pitchFamily="34" charset="0"/>
              <a:buChar char="•"/>
            </a:pPr>
            <a:r>
              <a:rPr lang="en-NZ" sz="1400" dirty="0" smtClean="0">
                <a:latin typeface="Tahoma" panose="020B0604030504040204" pitchFamily="34" charset="0"/>
                <a:ea typeface="Tahoma" panose="020B0604030504040204" pitchFamily="34" charset="0"/>
                <a:cs typeface="Tahoma" panose="020B0604030504040204" pitchFamily="34" charset="0"/>
              </a:rPr>
              <a:t>Except for 2015, Unitec consistently stayed below the ITP sector benchmark by 1-2% and was well below the University benchmark which has been rising over the years.</a:t>
            </a:r>
            <a:endParaRPr lang="en-NZ" sz="1400" dirty="0">
              <a:latin typeface="Tahoma" panose="020B0604030504040204" pitchFamily="34" charset="0"/>
              <a:ea typeface="Tahoma" panose="020B0604030504040204" pitchFamily="34" charset="0"/>
              <a:cs typeface="Tahoma" panose="020B0604030504040204" pitchFamily="34" charset="0"/>
            </a:endParaRPr>
          </a:p>
        </p:txBody>
      </p:sp>
      <p:sp>
        <p:nvSpPr>
          <p:cNvPr id="3" name="Title 2"/>
          <p:cNvSpPr>
            <a:spLocks noGrp="1"/>
          </p:cNvSpPr>
          <p:nvPr>
            <p:ph type="title"/>
          </p:nvPr>
        </p:nvSpPr>
        <p:spPr/>
        <p:txBody>
          <a:bodyPr/>
          <a:lstStyle/>
          <a:p>
            <a:r>
              <a:rPr lang="en-NZ" dirty="0" smtClean="0"/>
              <a:t>Progression Rate in 2019 and Year Trends</a:t>
            </a:r>
            <a:endParaRPr lang="en-NZ" dirty="0"/>
          </a:p>
        </p:txBody>
      </p:sp>
      <p:pic>
        <p:nvPicPr>
          <p:cNvPr id="5" name="Picture 4"/>
          <p:cNvPicPr>
            <a:picLocks noChangeAspect="1"/>
          </p:cNvPicPr>
          <p:nvPr/>
        </p:nvPicPr>
        <p:blipFill>
          <a:blip r:embed="rId2"/>
          <a:stretch>
            <a:fillRect/>
          </a:stretch>
        </p:blipFill>
        <p:spPr>
          <a:xfrm>
            <a:off x="3468048" y="1344168"/>
            <a:ext cx="4720472" cy="3035808"/>
          </a:xfrm>
          <a:prstGeom prst="rect">
            <a:avLst/>
          </a:prstGeom>
        </p:spPr>
      </p:pic>
      <p:pic>
        <p:nvPicPr>
          <p:cNvPr id="6" name="Picture 5"/>
          <p:cNvPicPr>
            <a:picLocks noChangeAspect="1"/>
          </p:cNvPicPr>
          <p:nvPr/>
        </p:nvPicPr>
        <p:blipFill>
          <a:blip r:embed="rId3"/>
          <a:stretch>
            <a:fillRect/>
          </a:stretch>
        </p:blipFill>
        <p:spPr>
          <a:xfrm>
            <a:off x="668337" y="1446182"/>
            <a:ext cx="2219325" cy="13716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59487054"/>
              </p:ext>
            </p:extLst>
          </p:nvPr>
        </p:nvGraphicFramePr>
        <p:xfrm>
          <a:off x="338937" y="3208887"/>
          <a:ext cx="3006774" cy="670560"/>
        </p:xfrm>
        <a:graphic>
          <a:graphicData uri="http://schemas.openxmlformats.org/drawingml/2006/table">
            <a:tbl>
              <a:tblPr firstRow="1" firstCol="1" bandRow="1">
                <a:tableStyleId>{5C22544A-7EE6-4342-B048-85BDC9FD1C3A}</a:tableStyleId>
              </a:tblPr>
              <a:tblGrid>
                <a:gridCol w="851910">
                  <a:extLst>
                    <a:ext uri="{9D8B030D-6E8A-4147-A177-3AD203B41FA5}">
                      <a16:colId xmlns:a16="http://schemas.microsoft.com/office/drawing/2014/main" val="3557773170"/>
                    </a:ext>
                  </a:extLst>
                </a:gridCol>
                <a:gridCol w="538716">
                  <a:extLst>
                    <a:ext uri="{9D8B030D-6E8A-4147-A177-3AD203B41FA5}">
                      <a16:colId xmlns:a16="http://schemas.microsoft.com/office/drawing/2014/main" val="2651257523"/>
                    </a:ext>
                  </a:extLst>
                </a:gridCol>
                <a:gridCol w="538716">
                  <a:extLst>
                    <a:ext uri="{9D8B030D-6E8A-4147-A177-3AD203B41FA5}">
                      <a16:colId xmlns:a16="http://schemas.microsoft.com/office/drawing/2014/main" val="2387363803"/>
                    </a:ext>
                  </a:extLst>
                </a:gridCol>
                <a:gridCol w="538716">
                  <a:extLst>
                    <a:ext uri="{9D8B030D-6E8A-4147-A177-3AD203B41FA5}">
                      <a16:colId xmlns:a16="http://schemas.microsoft.com/office/drawing/2014/main" val="2854026196"/>
                    </a:ext>
                  </a:extLst>
                </a:gridCol>
                <a:gridCol w="538716">
                  <a:extLst>
                    <a:ext uri="{9D8B030D-6E8A-4147-A177-3AD203B41FA5}">
                      <a16:colId xmlns:a16="http://schemas.microsoft.com/office/drawing/2014/main" val="1542292200"/>
                    </a:ext>
                  </a:extLst>
                </a:gridCol>
              </a:tblGrid>
              <a:tr h="0">
                <a:tc>
                  <a:txBody>
                    <a:bodyPr/>
                    <a:lstStyle/>
                    <a:p>
                      <a:pPr>
                        <a:spcAft>
                          <a:spcPts val="600"/>
                        </a:spcAft>
                      </a:pPr>
                      <a:r>
                        <a:rPr lang="en-US" sz="1100" dirty="0">
                          <a:effectLst/>
                        </a:rPr>
                        <a:t> </a:t>
                      </a:r>
                      <a:r>
                        <a:rPr lang="en-US" sz="1100" dirty="0" smtClean="0">
                          <a:effectLst/>
                        </a:rPr>
                        <a:t>Unitec Targets</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600"/>
                        </a:spcAft>
                      </a:pPr>
                      <a:r>
                        <a:rPr lang="en-US" sz="1100" dirty="0">
                          <a:effectLst/>
                        </a:rPr>
                        <a:t>2019 </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a:effectLst/>
                        </a:rPr>
                        <a:t>2020 </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smtClean="0">
                          <a:effectLst/>
                        </a:rPr>
                        <a:t>2021</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a:effectLst/>
                        </a:rPr>
                        <a:t>2022 </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2006469"/>
                  </a:ext>
                </a:extLst>
              </a:tr>
              <a:tr h="0">
                <a:tc>
                  <a:txBody>
                    <a:bodyPr/>
                    <a:lstStyle/>
                    <a:p>
                      <a:pPr>
                        <a:spcAft>
                          <a:spcPts val="600"/>
                        </a:spcAft>
                      </a:pPr>
                      <a:r>
                        <a:rPr lang="en-US" sz="1100">
                          <a:effectLst/>
                        </a:rPr>
                        <a:t>Student Progression </a:t>
                      </a:r>
                      <a:endParaRPr lang="en-NZ" sz="100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lgn="ctr">
                        <a:spcAft>
                          <a:spcPts val="600"/>
                        </a:spcAft>
                      </a:pPr>
                      <a:r>
                        <a:rPr lang="en-US" sz="1100">
                          <a:effectLst/>
                        </a:rPr>
                        <a:t>32.5%</a:t>
                      </a:r>
                      <a:endParaRPr lang="en-NZ" sz="100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a:effectLst/>
                        </a:rPr>
                        <a:t>33.0%</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a:effectLst/>
                        </a:rPr>
                        <a:t>33.5%</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spcAft>
                          <a:spcPts val="600"/>
                        </a:spcAft>
                      </a:pPr>
                      <a:r>
                        <a:rPr lang="en-US" sz="1100" dirty="0">
                          <a:effectLst/>
                        </a:rPr>
                        <a:t>34.0%</a:t>
                      </a:r>
                      <a:endParaRPr lang="en-NZ" sz="1000" dirty="0">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9184758"/>
                  </a:ext>
                </a:extLst>
              </a:tr>
            </a:tbl>
          </a:graphicData>
        </a:graphic>
      </p:graphicFrame>
    </p:spTree>
    <p:extLst>
      <p:ext uri="{BB962C8B-B14F-4D97-AF65-F5344CB8AC3E}">
        <p14:creationId xmlns:p14="http://schemas.microsoft.com/office/powerpoint/2010/main" val="3904296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Unitec Graduate Outcomes </a:t>
            </a:r>
            <a:endParaRPr lang="en-NZ" dirty="0"/>
          </a:p>
        </p:txBody>
      </p:sp>
      <p:pic>
        <p:nvPicPr>
          <p:cNvPr id="2" name="Picture 1"/>
          <p:cNvPicPr>
            <a:picLocks noChangeAspect="1"/>
          </p:cNvPicPr>
          <p:nvPr/>
        </p:nvPicPr>
        <p:blipFill>
          <a:blip r:embed="rId2"/>
          <a:stretch>
            <a:fillRect/>
          </a:stretch>
        </p:blipFill>
        <p:spPr>
          <a:xfrm>
            <a:off x="1283959" y="2156005"/>
            <a:ext cx="3733800" cy="895350"/>
          </a:xfrm>
          <a:prstGeom prst="rect">
            <a:avLst/>
          </a:prstGeom>
        </p:spPr>
      </p:pic>
      <p:pic>
        <p:nvPicPr>
          <p:cNvPr id="4" name="Picture 3"/>
          <p:cNvPicPr>
            <a:picLocks noChangeAspect="1"/>
          </p:cNvPicPr>
          <p:nvPr/>
        </p:nvPicPr>
        <p:blipFill>
          <a:blip r:embed="rId3"/>
          <a:stretch>
            <a:fillRect/>
          </a:stretch>
        </p:blipFill>
        <p:spPr>
          <a:xfrm>
            <a:off x="2597629" y="1005318"/>
            <a:ext cx="5876925" cy="1162050"/>
          </a:xfrm>
          <a:prstGeom prst="rect">
            <a:avLst/>
          </a:prstGeom>
        </p:spPr>
      </p:pic>
      <p:sp>
        <p:nvSpPr>
          <p:cNvPr id="5" name="TextBox 4"/>
          <p:cNvSpPr txBox="1"/>
          <p:nvPr/>
        </p:nvSpPr>
        <p:spPr>
          <a:xfrm>
            <a:off x="950976" y="1092598"/>
            <a:ext cx="1719805" cy="1046440"/>
          </a:xfrm>
          <a:prstGeom prst="rect">
            <a:avLst/>
          </a:prstGeom>
          <a:noFill/>
        </p:spPr>
        <p:txBody>
          <a:bodyPr wrap="square" rtlCol="0">
            <a:spAutoFit/>
          </a:bodyPr>
          <a:lstStyle/>
          <a:p>
            <a:r>
              <a:rPr lang="en-NZ" dirty="0" smtClean="0"/>
              <a:t>2020 Wave 1 </a:t>
            </a:r>
            <a:r>
              <a:rPr lang="en-NZ" sz="1100" dirty="0" smtClean="0"/>
              <a:t>(This wave is for graduates who completed qualifications in Semester 1, 2019) </a:t>
            </a:r>
            <a:endParaRPr lang="en-NZ" sz="1100" dirty="0"/>
          </a:p>
        </p:txBody>
      </p:sp>
      <p:pic>
        <p:nvPicPr>
          <p:cNvPr id="6" name="Picture 5"/>
          <p:cNvPicPr>
            <a:picLocks noChangeAspect="1"/>
          </p:cNvPicPr>
          <p:nvPr/>
        </p:nvPicPr>
        <p:blipFill>
          <a:blip r:embed="rId4"/>
          <a:stretch>
            <a:fillRect/>
          </a:stretch>
        </p:blipFill>
        <p:spPr>
          <a:xfrm>
            <a:off x="673887" y="3127951"/>
            <a:ext cx="4661116" cy="3531468"/>
          </a:xfrm>
          <a:prstGeom prst="rect">
            <a:avLst/>
          </a:prstGeom>
        </p:spPr>
      </p:pic>
      <p:sp>
        <p:nvSpPr>
          <p:cNvPr id="8" name="Content Placeholder 1"/>
          <p:cNvSpPr>
            <a:spLocks noGrp="1"/>
          </p:cNvSpPr>
          <p:nvPr>
            <p:ph idx="1"/>
          </p:nvPr>
        </p:nvSpPr>
        <p:spPr>
          <a:xfrm>
            <a:off x="5409431" y="3326532"/>
            <a:ext cx="3498111" cy="3531468"/>
          </a:xfrm>
        </p:spPr>
        <p:txBody>
          <a:bodyPr/>
          <a:lstStyle/>
          <a:p>
            <a:pPr marL="285750" indent="-2857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While % Higher Study has shown a decreasing trend since 2017, the % employed fluctuated slightly between 74% and 77% in the 5-year period.</a:t>
            </a:r>
          </a:p>
          <a:p>
            <a:pPr marL="285750" indent="-2857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This combined to generate a similar pattern in % GESC (% of graduates in employment or further study) – slightly downward trend since 2017, bouncing back by 1% from 2018 to 2019 fuelled by a 1% increase in % employed. </a:t>
            </a:r>
          </a:p>
          <a:p>
            <a:pPr marL="285750" indent="-285750">
              <a:buFont typeface="Arial" panose="020B0604020202020204" pitchFamily="34" charset="0"/>
              <a:buChar char="•"/>
            </a:pPr>
            <a:r>
              <a:rPr lang="en-NZ" sz="1200" dirty="0" smtClean="0">
                <a:latin typeface="Tahoma" panose="020B0604030504040204" pitchFamily="34" charset="0"/>
                <a:ea typeface="Tahoma" panose="020B0604030504040204" pitchFamily="34" charset="0"/>
                <a:cs typeface="Tahoma" panose="020B0604030504040204" pitchFamily="34" charset="0"/>
              </a:rPr>
              <a:t>The % GESC is yet to meet the institutional target, pending results from the second wave.</a:t>
            </a:r>
            <a:endParaRPr lang="en-NZ" sz="12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5"/>
          <a:stretch>
            <a:fillRect/>
          </a:stretch>
        </p:blipFill>
        <p:spPr>
          <a:xfrm>
            <a:off x="5649651" y="2079408"/>
            <a:ext cx="2664009" cy="1184622"/>
          </a:xfrm>
          <a:prstGeom prst="rect">
            <a:avLst/>
          </a:prstGeom>
        </p:spPr>
      </p:pic>
    </p:spTree>
    <p:extLst>
      <p:ext uri="{BB962C8B-B14F-4D97-AF65-F5344CB8AC3E}">
        <p14:creationId xmlns:p14="http://schemas.microsoft.com/office/powerpoint/2010/main" val="402156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312" y="3328416"/>
            <a:ext cx="4846319" cy="1001871"/>
          </a:xfrm>
        </p:spPr>
        <p:txBody>
          <a:bodyPr/>
          <a:lstStyle/>
          <a:p>
            <a:r>
              <a:rPr lang="en-NZ" sz="8000" dirty="0" smtClean="0"/>
              <a:t>Schools</a:t>
            </a:r>
            <a:endParaRPr lang="en-NZ" sz="8000" dirty="0"/>
          </a:p>
        </p:txBody>
      </p:sp>
      <p:sp>
        <p:nvSpPr>
          <p:cNvPr id="4" name="Slide Number Placeholder 3"/>
          <p:cNvSpPr>
            <a:spLocks noGrp="1"/>
          </p:cNvSpPr>
          <p:nvPr>
            <p:ph type="sldNum" sz="quarter" idx="12"/>
          </p:nvPr>
        </p:nvSpPr>
        <p:spPr/>
        <p:txBody>
          <a:bodyPr/>
          <a:lstStyle/>
          <a:p>
            <a:fld id="{37D206BC-4C28-421B-88B7-37C5FD77C875}" type="slidenum">
              <a:rPr lang="en-US" altLang="en-US" smtClean="0"/>
              <a:pPr/>
              <a:t>9</a:t>
            </a:fld>
            <a:endParaRPr lang="en-US" altLang="en-US" dirty="0"/>
          </a:p>
        </p:txBody>
      </p:sp>
    </p:spTree>
    <p:extLst>
      <p:ext uri="{BB962C8B-B14F-4D97-AF65-F5344CB8AC3E}">
        <p14:creationId xmlns:p14="http://schemas.microsoft.com/office/powerpoint/2010/main" val="245767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UnitecCorporatePowerPointtemplate_NEW</Template>
  <TotalTime>0</TotalTime>
  <Words>9258</Words>
  <Application>Microsoft Office PowerPoint</Application>
  <PresentationFormat>On-screen Show (4:3)</PresentationFormat>
  <Paragraphs>2644</Paragraphs>
  <Slides>55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Cambria</vt:lpstr>
      <vt:lpstr>Courier New</vt:lpstr>
      <vt:lpstr>Tahoma</vt:lpstr>
      <vt:lpstr>Times New Roman</vt:lpstr>
      <vt:lpstr>Verdana</vt:lpstr>
      <vt:lpstr>Office Theme</vt:lpstr>
      <vt:lpstr>Worksheet</vt:lpstr>
      <vt:lpstr>Student Performance Report  2019 </vt:lpstr>
      <vt:lpstr>Unitec</vt:lpstr>
      <vt:lpstr>Successful Course Completion Rate in 2019 and Year Trends</vt:lpstr>
      <vt:lpstr>Cohort-based Qualification Completion Rate in 2019 and Year Trends </vt:lpstr>
      <vt:lpstr>High Successful Course Completion Rate and Low Qualification Completion Rate</vt:lpstr>
      <vt:lpstr>First Year Retention Rate in 2019 and Year Trends</vt:lpstr>
      <vt:lpstr>Progression Rate in 2019 and Year Trends</vt:lpstr>
      <vt:lpstr>Unitec Graduate Outcomes </vt:lpstr>
      <vt:lpstr>Schools</vt:lpstr>
      <vt:lpstr>Successful Course Completion Rate by School – 2019 Actual vs 2022 Target </vt:lpstr>
      <vt:lpstr>Year Trends - Successful Course Completion Rate by School </vt:lpstr>
      <vt:lpstr>Cohort-based Qualification Completion Rate by School – 2019 Actual vs 2022 Target </vt:lpstr>
      <vt:lpstr>Year trends – Qualification Completion Rate by School </vt:lpstr>
      <vt:lpstr>First Year Retention Rate by School – 2019 Actual vs 2022 Target </vt:lpstr>
      <vt:lpstr>PowerPoint Presentation</vt:lpstr>
      <vt:lpstr>Progression Rate by School – 2022 Target </vt:lpstr>
      <vt:lpstr>Graduate Survey Response rates by school </vt:lpstr>
      <vt:lpstr>Year trends - % GESC by school</vt:lpstr>
      <vt:lpstr>Māori </vt:lpstr>
      <vt:lpstr>Māori Successful Course Completion Rate</vt:lpstr>
      <vt:lpstr>Maori Successful Course Completion by School and Year Trends</vt:lpstr>
      <vt:lpstr>Māori Qualification Completion Rate</vt:lpstr>
      <vt:lpstr>Maori Qualification Completion Rate by school and Year Trends</vt:lpstr>
      <vt:lpstr>Māori First Year Retention Rate </vt:lpstr>
      <vt:lpstr>Māori First Year Retention Rate by school and Year Trends</vt:lpstr>
      <vt:lpstr>Māori Progression Rate </vt:lpstr>
      <vt:lpstr>Māori Graduate Outcomes in 2020 wave</vt:lpstr>
      <vt:lpstr>Pacific </vt:lpstr>
      <vt:lpstr>Pacific Successful Course Completion Rate in 2019 and Year Trends</vt:lpstr>
      <vt:lpstr>Pacific Successful Course Completion Rate by School and Year Trends</vt:lpstr>
      <vt:lpstr>Pacific Qualification Completion Rate in 2019 and Year Trends</vt:lpstr>
      <vt:lpstr>Pacific Qualification Completion Rate by School and Year Trends</vt:lpstr>
      <vt:lpstr>Pacific First Year Retention Rate - 2019 and year trends</vt:lpstr>
      <vt:lpstr>Pacific First Year Retention Rate by school and Year Trends</vt:lpstr>
      <vt:lpstr>Pacific Progression Rate in 2019 and Year Trends </vt:lpstr>
      <vt:lpstr>Pacific Graduate Outcomes in 2020 wave</vt:lpstr>
      <vt:lpstr>Under 25yrs </vt:lpstr>
      <vt:lpstr>Under 25yrs Successful Course Completion Rate in 2019 and Year Trends</vt:lpstr>
      <vt:lpstr>Under 25yrs Successful Course Completion Rate by School and Year Trends</vt:lpstr>
      <vt:lpstr>Under 25yrs Qualification Completion Rate in 2019 and Year Trends</vt:lpstr>
      <vt:lpstr>Under 25 Qualification Completion Rate by School and Year Trends</vt:lpstr>
      <vt:lpstr>Under 25yrs First Year Retention Rate in 2019 and Year Trends</vt:lpstr>
      <vt:lpstr>Under 25 First Year Retention Rate by School and Year Trends</vt:lpstr>
      <vt:lpstr>Under 25 Progression Rate in 2019 and Year Trends</vt:lpstr>
      <vt:lpstr>Under 25yrs Graduate Outcomes</vt:lpstr>
      <vt:lpstr>International</vt:lpstr>
      <vt:lpstr>International Successful Course Completion Rate in 2019 and Year Trends</vt:lpstr>
      <vt:lpstr>International Successful Course Completion Rate by School and Year Trends</vt:lpstr>
      <vt:lpstr>International Qualification Completion Rate in 2019 and Year Trends</vt:lpstr>
      <vt:lpstr>International Qualification Completion Rate by School and Year Trends</vt:lpstr>
      <vt:lpstr>International First Year Retention Rate in 2019 and Year Trends</vt:lpstr>
      <vt:lpstr>International First Year Retention Rate by School and Year Trends</vt:lpstr>
      <vt:lpstr>International Progression Rate in 2019 and Year Trends</vt:lpstr>
      <vt:lpstr>International Graduate Outcomes</vt:lpstr>
      <vt:lpstr>Student Performance KPIs &amp; Definitions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2020-05-18T00:12:26Z</dcterms:modified>
</cp:coreProperties>
</file>