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sldIdLst>
    <p:sldId id="256" r:id="rId5"/>
    <p:sldId id="257" r:id="rId6"/>
    <p:sldId id="258" r:id="rId7"/>
    <p:sldId id="259" r:id="rId8"/>
    <p:sldId id="261" r:id="rId9"/>
    <p:sldId id="270" r:id="rId10"/>
    <p:sldId id="268" r:id="rId11"/>
    <p:sldId id="269" r:id="rId12"/>
    <p:sldId id="271" r:id="rId13"/>
    <p:sldId id="275" r:id="rId14"/>
    <p:sldId id="276" r:id="rId15"/>
    <p:sldId id="273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tone" userId="1e89ef4d-297b-4f9e-9c1e-cec156db5576" providerId="ADAL" clId="{F15E301E-93C5-4B7C-BF87-33E2B04CB103}"/>
    <pc:docChg chg="modSld">
      <pc:chgData name="Eric Stone" userId="1e89ef4d-297b-4f9e-9c1e-cec156db5576" providerId="ADAL" clId="{F15E301E-93C5-4B7C-BF87-33E2B04CB103}" dt="2020-07-27T06:42:34.585" v="12" actId="1076"/>
      <pc:docMkLst>
        <pc:docMk/>
      </pc:docMkLst>
      <pc:sldChg chg="modSp">
        <pc:chgData name="Eric Stone" userId="1e89ef4d-297b-4f9e-9c1e-cec156db5576" providerId="ADAL" clId="{F15E301E-93C5-4B7C-BF87-33E2B04CB103}" dt="2020-07-27T06:42:34.585" v="12" actId="1076"/>
        <pc:sldMkLst>
          <pc:docMk/>
          <pc:sldMk cId="2080767314" sldId="268"/>
        </pc:sldMkLst>
        <pc:spChg chg="mod">
          <ac:chgData name="Eric Stone" userId="1e89ef4d-297b-4f9e-9c1e-cec156db5576" providerId="ADAL" clId="{F15E301E-93C5-4B7C-BF87-33E2B04CB103}" dt="2020-07-27T06:42:34.585" v="12" actId="1076"/>
          <ac:spMkLst>
            <pc:docMk/>
            <pc:sldMk cId="2080767314" sldId="268"/>
            <ac:spMk id="5" creationId="{00000000-0000-0000-0000-000000000000}"/>
          </ac:spMkLst>
        </pc:spChg>
      </pc:sldChg>
      <pc:sldChg chg="modSp">
        <pc:chgData name="Eric Stone" userId="1e89ef4d-297b-4f9e-9c1e-cec156db5576" providerId="ADAL" clId="{F15E301E-93C5-4B7C-BF87-33E2B04CB103}" dt="2020-07-27T06:42:27.656" v="11" actId="1076"/>
        <pc:sldMkLst>
          <pc:docMk/>
          <pc:sldMk cId="3963710611" sldId="269"/>
        </pc:sldMkLst>
        <pc:spChg chg="mod">
          <ac:chgData name="Eric Stone" userId="1e89ef4d-297b-4f9e-9c1e-cec156db5576" providerId="ADAL" clId="{F15E301E-93C5-4B7C-BF87-33E2B04CB103}" dt="2020-07-27T06:42:27.656" v="11" actId="1076"/>
          <ac:spMkLst>
            <pc:docMk/>
            <pc:sldMk cId="3963710611" sldId="269"/>
            <ac:spMk id="3" creationId="{00000000-0000-0000-0000-000000000000}"/>
          </ac:spMkLst>
        </pc:spChg>
      </pc:sldChg>
      <pc:sldChg chg="modSp">
        <pc:chgData name="Eric Stone" userId="1e89ef4d-297b-4f9e-9c1e-cec156db5576" providerId="ADAL" clId="{F15E301E-93C5-4B7C-BF87-33E2B04CB103}" dt="2020-07-27T06:39:11.295" v="4" actId="20577"/>
        <pc:sldMkLst>
          <pc:docMk/>
          <pc:sldMk cId="2165826181" sldId="270"/>
        </pc:sldMkLst>
        <pc:spChg chg="mod">
          <ac:chgData name="Eric Stone" userId="1e89ef4d-297b-4f9e-9c1e-cec156db5576" providerId="ADAL" clId="{F15E301E-93C5-4B7C-BF87-33E2B04CB103}" dt="2020-07-27T06:39:11.295" v="4" actId="20577"/>
          <ac:spMkLst>
            <pc:docMk/>
            <pc:sldMk cId="2165826181" sldId="270"/>
            <ac:spMk id="6" creationId="{D9D8EFC6-3214-7940-8F20-179E15B0EF26}"/>
          </ac:spMkLst>
        </pc:spChg>
      </pc:sldChg>
      <pc:sldChg chg="modSp">
        <pc:chgData name="Eric Stone" userId="1e89ef4d-297b-4f9e-9c1e-cec156db5576" providerId="ADAL" clId="{F15E301E-93C5-4B7C-BF87-33E2B04CB103}" dt="2020-07-27T06:40:13.699" v="5" actId="1076"/>
        <pc:sldMkLst>
          <pc:docMk/>
          <pc:sldMk cId="3762681891" sldId="271"/>
        </pc:sldMkLst>
        <pc:spChg chg="mod">
          <ac:chgData name="Eric Stone" userId="1e89ef4d-297b-4f9e-9c1e-cec156db5576" providerId="ADAL" clId="{F15E301E-93C5-4B7C-BF87-33E2B04CB103}" dt="2020-07-27T06:40:13.699" v="5" actId="1076"/>
          <ac:spMkLst>
            <pc:docMk/>
            <pc:sldMk cId="3762681891" sldId="271"/>
            <ac:spMk id="3" creationId="{00000000-0000-0000-0000-000000000000}"/>
          </ac:spMkLst>
        </pc:spChg>
      </pc:sldChg>
      <pc:sldChg chg="modSp">
        <pc:chgData name="Eric Stone" userId="1e89ef4d-297b-4f9e-9c1e-cec156db5576" providerId="ADAL" clId="{F15E301E-93C5-4B7C-BF87-33E2B04CB103}" dt="2020-07-27T06:41:25.238" v="9" actId="1076"/>
        <pc:sldMkLst>
          <pc:docMk/>
          <pc:sldMk cId="1025634084" sldId="275"/>
        </pc:sldMkLst>
        <pc:spChg chg="mod">
          <ac:chgData name="Eric Stone" userId="1e89ef4d-297b-4f9e-9c1e-cec156db5576" providerId="ADAL" clId="{F15E301E-93C5-4B7C-BF87-33E2B04CB103}" dt="2020-07-27T06:41:25.238" v="9" actId="1076"/>
          <ac:spMkLst>
            <pc:docMk/>
            <pc:sldMk cId="1025634084" sldId="275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4817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427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27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970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355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5565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23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1271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839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827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304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652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537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194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431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411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70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EFF4277-0F86-4E3A-9158-66BC621802AD}" type="datetimeFigureOut">
              <a:rPr lang="en-NZ" smtClean="0"/>
              <a:t>27/07/2020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657ACBC-3884-497E-8DC1-97B086BD7AF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2628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6423" y="2835354"/>
            <a:ext cx="6858000" cy="1194650"/>
          </a:xfrm>
        </p:spPr>
        <p:txBody>
          <a:bodyPr>
            <a:noAutofit/>
          </a:bodyPr>
          <a:lstStyle/>
          <a:p>
            <a:r>
              <a:rPr lang="en-GB" sz="9600" dirty="0">
                <a:effectLst/>
              </a:rPr>
              <a:t>Āta-</a:t>
            </a:r>
            <a:r>
              <a:rPr lang="en-GB" sz="9600" dirty="0" err="1">
                <a:effectLst/>
              </a:rPr>
              <a:t>kōrero</a:t>
            </a:r>
            <a:r>
              <a:rPr lang="en-GB" sz="9600" dirty="0">
                <a:effectLst/>
              </a:rPr>
              <a:t> </a:t>
            </a:r>
            <a:endParaRPr lang="en-NZ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894" y="4199518"/>
            <a:ext cx="7818664" cy="618523"/>
          </a:xfrm>
        </p:spPr>
        <p:txBody>
          <a:bodyPr>
            <a:noAutofit/>
          </a:bodyPr>
          <a:lstStyle/>
          <a:p>
            <a:r>
              <a:rPr lang="en-NZ" sz="3200" dirty="0"/>
              <a:t>2020 Interim PEP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2" y="0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4828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-78377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142" y="1563732"/>
            <a:ext cx="77379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3200" b="1" dirty="0">
                <a:solidFill>
                  <a:schemeClr val="tx2">
                    <a:lumMod val="50000"/>
                  </a:schemeClr>
                </a:solidFill>
              </a:rPr>
              <a:t>Focus Area 2: </a:t>
            </a:r>
            <a:r>
              <a:rPr lang="en-NZ" sz="2400" b="1" dirty="0"/>
              <a:t>What is the value of outcomes for students, who graduated in 2019? </a:t>
            </a:r>
          </a:p>
          <a:p>
            <a:pPr lvl="0"/>
            <a:r>
              <a:rPr lang="mi-NZ" sz="2400" b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NZ" sz="2400" b="1" dirty="0" err="1">
                <a:solidFill>
                  <a:schemeClr val="tx2">
                    <a:lumMod val="50000"/>
                  </a:schemeClr>
                </a:solidFill>
              </a:rPr>
              <a:t>onsider</a:t>
            </a:r>
            <a:r>
              <a:rPr lang="en-NZ" sz="24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NZ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mi-NZ" sz="2400" dirty="0" err="1"/>
              <a:t>What</a:t>
            </a:r>
            <a:r>
              <a:rPr lang="mi-NZ" sz="2400" dirty="0"/>
              <a:t> </a:t>
            </a:r>
            <a:r>
              <a:rPr lang="mi-NZ" sz="2400" dirty="0" err="1"/>
              <a:t>do</a:t>
            </a:r>
            <a:r>
              <a:rPr lang="mi-NZ" sz="2400" dirty="0"/>
              <a:t> </a:t>
            </a:r>
            <a:r>
              <a:rPr lang="mi-NZ" sz="2400" dirty="0" err="1"/>
              <a:t>you</a:t>
            </a:r>
            <a:r>
              <a:rPr lang="mi-NZ" sz="2400" dirty="0"/>
              <a:t> </a:t>
            </a:r>
            <a:r>
              <a:rPr lang="mi-NZ" sz="2400" dirty="0" err="1"/>
              <a:t>know</a:t>
            </a:r>
            <a:r>
              <a:rPr lang="mi-NZ" sz="2400" dirty="0"/>
              <a:t> </a:t>
            </a:r>
            <a:r>
              <a:rPr lang="mi-NZ" sz="2400" dirty="0" err="1"/>
              <a:t>about</a:t>
            </a:r>
            <a:r>
              <a:rPr lang="mi-NZ" sz="2400" dirty="0"/>
              <a:t>:</a:t>
            </a: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/>
              <a:t>Where </a:t>
            </a:r>
            <a:r>
              <a:rPr lang="mi-NZ" sz="2400" dirty="0" err="1"/>
              <a:t>graduates</a:t>
            </a:r>
            <a:r>
              <a:rPr lang="mi-NZ" sz="2400" dirty="0"/>
              <a:t> are </a:t>
            </a:r>
            <a:r>
              <a:rPr lang="mi-NZ" sz="2400" dirty="0" err="1"/>
              <a:t>employed</a:t>
            </a:r>
            <a:r>
              <a:rPr lang="mi-NZ" sz="2400" dirty="0"/>
              <a:t> or </a:t>
            </a:r>
            <a:r>
              <a:rPr lang="mi-NZ" sz="2400" dirty="0" err="1"/>
              <a:t>studying</a:t>
            </a:r>
            <a:r>
              <a:rPr lang="mi-NZ" sz="2400" dirty="0"/>
              <a:t> </a:t>
            </a:r>
            <a:r>
              <a:rPr lang="mi-NZ" sz="2400" dirty="0" err="1"/>
              <a:t>in</a:t>
            </a:r>
            <a:r>
              <a:rPr lang="mi-NZ" sz="2400" dirty="0"/>
              <a:t> 2020?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value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qualification</a:t>
            </a:r>
            <a:r>
              <a:rPr lang="mi-NZ" sz="2400" dirty="0"/>
              <a:t> to </a:t>
            </a:r>
            <a:r>
              <a:rPr lang="mi-NZ" sz="2400" dirty="0" err="1"/>
              <a:t>graduates</a:t>
            </a:r>
            <a:r>
              <a:rPr lang="mi-NZ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relevance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qualification</a:t>
            </a:r>
            <a:r>
              <a:rPr lang="mi-NZ" sz="2400" dirty="0"/>
              <a:t> to </a:t>
            </a:r>
            <a:r>
              <a:rPr lang="mi-NZ" sz="2400" dirty="0" err="1"/>
              <a:t>employment</a:t>
            </a:r>
            <a:r>
              <a:rPr lang="mi-NZ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extent</a:t>
            </a:r>
            <a:r>
              <a:rPr lang="mi-NZ" sz="2400" dirty="0"/>
              <a:t> </a:t>
            </a:r>
            <a:r>
              <a:rPr lang="mi-NZ" sz="2400" dirty="0" err="1"/>
              <a:t>GPOs</a:t>
            </a:r>
            <a:r>
              <a:rPr lang="mi-NZ" sz="2400" dirty="0"/>
              <a:t> were </a:t>
            </a:r>
            <a:r>
              <a:rPr lang="mi-NZ" sz="2400" dirty="0" err="1"/>
              <a:t>met</a:t>
            </a:r>
            <a:r>
              <a:rPr lang="mi-NZ" sz="2400" dirty="0"/>
              <a:t> </a:t>
            </a:r>
            <a:r>
              <a:rPr lang="mi-NZ" sz="2400" dirty="0" err="1"/>
              <a:t>in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graduates</a:t>
            </a:r>
            <a:r>
              <a:rPr lang="mi-NZ" sz="2400" dirty="0"/>
              <a:t> </a:t>
            </a:r>
            <a:r>
              <a:rPr lang="mi-NZ" sz="2400" dirty="0" err="1"/>
              <a:t>opinion</a:t>
            </a:r>
            <a:r>
              <a:rPr lang="mi-NZ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Impact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previous</a:t>
            </a:r>
            <a:r>
              <a:rPr lang="mi-NZ" sz="2400" dirty="0"/>
              <a:t> SMART </a:t>
            </a:r>
            <a:r>
              <a:rPr lang="mi-NZ" sz="2400" dirty="0" err="1"/>
              <a:t>goals</a:t>
            </a:r>
            <a:r>
              <a:rPr lang="mi-NZ" sz="2400" dirty="0"/>
              <a:t>/</a:t>
            </a:r>
            <a:r>
              <a:rPr lang="mi-NZ" sz="2400" dirty="0" err="1"/>
              <a:t>New</a:t>
            </a:r>
            <a:r>
              <a:rPr lang="mi-NZ" sz="2400" dirty="0"/>
              <a:t> SMART </a:t>
            </a:r>
            <a:r>
              <a:rPr lang="mi-NZ" sz="2400" dirty="0" err="1"/>
              <a:t>goals</a:t>
            </a: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2563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-78377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046" y="1563732"/>
            <a:ext cx="7737907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tx2">
                    <a:lumMod val="50000"/>
                  </a:schemeClr>
                </a:solidFill>
              </a:rPr>
              <a:t>Focus Area 5:</a:t>
            </a:r>
            <a:r>
              <a:rPr lang="en-NZ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NZ" sz="2400" b="1" dirty="0"/>
              <a:t>How well have previous PEP SMART goals progressed, to support educational achievement?  </a:t>
            </a:r>
          </a:p>
          <a:p>
            <a:pPr lvl="0"/>
            <a:r>
              <a:rPr lang="mi-NZ" sz="2400" b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NZ" sz="2400" b="1" dirty="0" err="1">
                <a:solidFill>
                  <a:schemeClr val="tx2">
                    <a:lumMod val="50000"/>
                  </a:schemeClr>
                </a:solidFill>
              </a:rPr>
              <a:t>onsider</a:t>
            </a:r>
            <a:r>
              <a:rPr lang="en-NZ" sz="24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NZ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mi-NZ" sz="2400" dirty="0"/>
              <a:t>2019 </a:t>
            </a:r>
            <a:r>
              <a:rPr lang="mi-NZ" sz="2400" dirty="0" err="1"/>
              <a:t>EoY</a:t>
            </a:r>
            <a:r>
              <a:rPr lang="mi-NZ" sz="2400" dirty="0"/>
              <a:t> PEP SMART </a:t>
            </a:r>
            <a:r>
              <a:rPr lang="mi-NZ" sz="2400" dirty="0" err="1"/>
              <a:t>goals</a:t>
            </a:r>
            <a:r>
              <a:rPr lang="mi-NZ" sz="2400" dirty="0"/>
              <a:t>:</a:t>
            </a:r>
            <a:endParaRPr lang="en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/>
              <a:t>Are </a:t>
            </a:r>
            <a:r>
              <a:rPr lang="mi-NZ" sz="2400" dirty="0" err="1"/>
              <a:t>they</a:t>
            </a:r>
            <a:r>
              <a:rPr lang="mi-NZ" sz="2400" dirty="0"/>
              <a:t> </a:t>
            </a:r>
            <a:r>
              <a:rPr lang="mi-NZ" sz="2400" dirty="0" err="1"/>
              <a:t>on</a:t>
            </a:r>
            <a:r>
              <a:rPr lang="mi-NZ" sz="2400" dirty="0"/>
              <a:t> </a:t>
            </a:r>
            <a:r>
              <a:rPr lang="mi-NZ" sz="2400" dirty="0" err="1"/>
              <a:t>target</a:t>
            </a:r>
            <a:r>
              <a:rPr lang="mi-NZ" sz="2400" dirty="0"/>
              <a:t> for </a:t>
            </a:r>
            <a:r>
              <a:rPr lang="mi-NZ" sz="2400" dirty="0" err="1"/>
              <a:t>completion</a:t>
            </a: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If</a:t>
            </a:r>
            <a:r>
              <a:rPr lang="mi-NZ" sz="2400" dirty="0"/>
              <a:t> </a:t>
            </a:r>
            <a:r>
              <a:rPr lang="mi-NZ" sz="2400" dirty="0" err="1"/>
              <a:t>they</a:t>
            </a:r>
            <a:r>
              <a:rPr lang="mi-NZ" sz="2400" dirty="0"/>
              <a:t> </a:t>
            </a:r>
            <a:r>
              <a:rPr lang="mi-NZ" sz="2400" dirty="0" err="1"/>
              <a:t>have</a:t>
            </a:r>
            <a:r>
              <a:rPr lang="mi-NZ" sz="2400" dirty="0"/>
              <a:t> </a:t>
            </a:r>
            <a:r>
              <a:rPr lang="mi-NZ" sz="2400" dirty="0" err="1"/>
              <a:t>changed</a:t>
            </a:r>
            <a:r>
              <a:rPr lang="mi-NZ" sz="2400" dirty="0"/>
              <a:t> </a:t>
            </a:r>
            <a:r>
              <a:rPr lang="mi-NZ" sz="2400" dirty="0" err="1"/>
              <a:t>has</a:t>
            </a:r>
            <a:r>
              <a:rPr lang="mi-NZ" sz="2400" dirty="0"/>
              <a:t> </a:t>
            </a:r>
            <a:r>
              <a:rPr lang="mi-NZ" sz="2400" dirty="0" err="1"/>
              <a:t>this</a:t>
            </a:r>
            <a:r>
              <a:rPr lang="mi-NZ" sz="2400" dirty="0"/>
              <a:t> </a:t>
            </a:r>
            <a:r>
              <a:rPr lang="mi-NZ" sz="2400" dirty="0" err="1"/>
              <a:t>been</a:t>
            </a:r>
            <a:r>
              <a:rPr lang="mi-NZ" sz="2400" dirty="0"/>
              <a:t> </a:t>
            </a:r>
            <a:r>
              <a:rPr lang="mi-NZ" sz="2400" dirty="0" err="1"/>
              <a:t>documented</a:t>
            </a: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Has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impact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goals</a:t>
            </a:r>
            <a:r>
              <a:rPr lang="mi-NZ" sz="2400" dirty="0"/>
              <a:t> </a:t>
            </a:r>
            <a:r>
              <a:rPr lang="mi-NZ" sz="2400" dirty="0" err="1"/>
              <a:t>been</a:t>
            </a:r>
            <a:r>
              <a:rPr lang="mi-NZ" sz="2400" dirty="0"/>
              <a:t> </a:t>
            </a:r>
            <a:r>
              <a:rPr lang="mi-NZ" sz="2400" dirty="0" err="1"/>
              <a:t>addressed</a:t>
            </a:r>
            <a:r>
              <a:rPr lang="mi-NZ" sz="2400" dirty="0"/>
              <a:t> </a:t>
            </a:r>
            <a:r>
              <a:rPr lang="mi-NZ" sz="2400" dirty="0" err="1"/>
              <a:t>in</a:t>
            </a:r>
            <a:r>
              <a:rPr lang="mi-NZ" sz="2400" dirty="0"/>
              <a:t> </a:t>
            </a:r>
            <a:r>
              <a:rPr lang="mi-NZ" sz="2400" dirty="0" err="1"/>
              <a:t>Focus</a:t>
            </a:r>
            <a:r>
              <a:rPr lang="mi-NZ" sz="2400" dirty="0"/>
              <a:t> Area 1, 2, 3 and 4?</a:t>
            </a:r>
          </a:p>
          <a:p>
            <a:r>
              <a:rPr lang="mi-NZ" sz="2400" dirty="0" err="1"/>
              <a:t>New</a:t>
            </a:r>
            <a:r>
              <a:rPr lang="mi-NZ" sz="2400" dirty="0"/>
              <a:t> 2020 </a:t>
            </a:r>
            <a:r>
              <a:rPr lang="mi-NZ" sz="2400" dirty="0" err="1"/>
              <a:t>Interim</a:t>
            </a:r>
            <a:r>
              <a:rPr lang="mi-NZ" sz="2400" dirty="0"/>
              <a:t> PEP </a:t>
            </a:r>
            <a:r>
              <a:rPr lang="mi-NZ" sz="2400" dirty="0" err="1"/>
              <a:t>goals</a:t>
            </a: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Have</a:t>
            </a:r>
            <a:r>
              <a:rPr lang="mi-NZ" sz="2400" dirty="0"/>
              <a:t> </a:t>
            </a:r>
            <a:r>
              <a:rPr lang="mi-NZ" sz="2400" dirty="0" err="1"/>
              <a:t>actions</a:t>
            </a:r>
            <a:r>
              <a:rPr lang="mi-NZ" sz="2400" dirty="0"/>
              <a:t> </a:t>
            </a:r>
            <a:r>
              <a:rPr lang="mi-NZ" sz="2400" dirty="0" err="1"/>
              <a:t>from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2020 </a:t>
            </a:r>
            <a:r>
              <a:rPr lang="mi-NZ" sz="2400" dirty="0" err="1"/>
              <a:t>Interim</a:t>
            </a:r>
            <a:r>
              <a:rPr lang="mi-NZ" sz="2400" dirty="0"/>
              <a:t> PEP </a:t>
            </a:r>
            <a:r>
              <a:rPr lang="mi-NZ" sz="2400" dirty="0" err="1"/>
              <a:t>evaluative</a:t>
            </a:r>
            <a:r>
              <a:rPr lang="mi-NZ" sz="2400" dirty="0"/>
              <a:t> </a:t>
            </a:r>
            <a:r>
              <a:rPr lang="mi-NZ" sz="2400" dirty="0" err="1"/>
              <a:t>conversations</a:t>
            </a:r>
            <a:r>
              <a:rPr lang="mi-NZ" sz="2400" dirty="0"/>
              <a:t> </a:t>
            </a:r>
            <a:r>
              <a:rPr lang="mi-NZ" sz="2400" dirty="0" err="1"/>
              <a:t>been</a:t>
            </a:r>
            <a:r>
              <a:rPr lang="mi-NZ" sz="2400" dirty="0"/>
              <a:t> </a:t>
            </a:r>
            <a:r>
              <a:rPr lang="mi-NZ" sz="2400" dirty="0" err="1"/>
              <a:t>written</a:t>
            </a:r>
            <a:r>
              <a:rPr lang="mi-NZ" sz="2400" dirty="0"/>
              <a:t> </a:t>
            </a:r>
            <a:r>
              <a:rPr lang="mi-NZ" sz="2400" dirty="0" err="1"/>
              <a:t>as</a:t>
            </a:r>
            <a:r>
              <a:rPr lang="mi-NZ" sz="2400" dirty="0"/>
              <a:t> SMART </a:t>
            </a:r>
            <a:r>
              <a:rPr lang="mi-NZ" sz="2400" dirty="0" err="1"/>
              <a:t>goals</a:t>
            </a:r>
            <a:endParaRPr lang="mi-NZ" sz="2400" dirty="0"/>
          </a:p>
          <a:p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mi-NZ" sz="2400" dirty="0"/>
          </a:p>
          <a:p>
            <a:r>
              <a:rPr lang="mi-NZ" sz="2400" dirty="0" err="1"/>
              <a:t>Has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impact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/>
              <a:t>Where </a:t>
            </a:r>
            <a:r>
              <a:rPr lang="mi-NZ" sz="2400" dirty="0" err="1"/>
              <a:t>graduates</a:t>
            </a:r>
            <a:r>
              <a:rPr lang="mi-NZ" sz="2400" dirty="0"/>
              <a:t> are </a:t>
            </a:r>
            <a:r>
              <a:rPr lang="mi-NZ" sz="2400" dirty="0" err="1"/>
              <a:t>employed</a:t>
            </a:r>
            <a:r>
              <a:rPr lang="mi-NZ" sz="2400" dirty="0"/>
              <a:t> or </a:t>
            </a:r>
            <a:r>
              <a:rPr lang="mi-NZ" sz="2400" dirty="0" err="1"/>
              <a:t>studying</a:t>
            </a:r>
            <a:r>
              <a:rPr lang="mi-NZ" sz="2400" dirty="0"/>
              <a:t> </a:t>
            </a:r>
            <a:r>
              <a:rPr lang="mi-NZ" sz="2400" dirty="0" err="1"/>
              <a:t>in</a:t>
            </a:r>
            <a:r>
              <a:rPr lang="mi-NZ" sz="2400" dirty="0"/>
              <a:t> 2020?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value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qualification</a:t>
            </a:r>
            <a:r>
              <a:rPr lang="mi-NZ" sz="2400" dirty="0"/>
              <a:t> to </a:t>
            </a:r>
            <a:r>
              <a:rPr lang="mi-NZ" sz="2400" dirty="0" err="1"/>
              <a:t>graduates</a:t>
            </a:r>
            <a:r>
              <a:rPr lang="mi-NZ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relevance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qualification</a:t>
            </a:r>
            <a:r>
              <a:rPr lang="mi-NZ" sz="2400" dirty="0"/>
              <a:t> to </a:t>
            </a:r>
            <a:r>
              <a:rPr lang="mi-NZ" sz="2400" dirty="0" err="1"/>
              <a:t>employment</a:t>
            </a:r>
            <a:r>
              <a:rPr lang="mi-NZ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extent</a:t>
            </a:r>
            <a:r>
              <a:rPr lang="mi-NZ" sz="2400" dirty="0"/>
              <a:t> </a:t>
            </a:r>
            <a:r>
              <a:rPr lang="mi-NZ" sz="2400" dirty="0" err="1"/>
              <a:t>GPOs</a:t>
            </a:r>
            <a:r>
              <a:rPr lang="mi-NZ" sz="2400" dirty="0"/>
              <a:t> were </a:t>
            </a:r>
            <a:r>
              <a:rPr lang="mi-NZ" sz="2400" dirty="0" err="1"/>
              <a:t>met</a:t>
            </a:r>
            <a:r>
              <a:rPr lang="mi-NZ" sz="2400" dirty="0"/>
              <a:t> </a:t>
            </a:r>
            <a:r>
              <a:rPr lang="mi-NZ" sz="2400" dirty="0" err="1"/>
              <a:t>in</a:t>
            </a:r>
            <a:r>
              <a:rPr lang="mi-NZ" sz="2400" dirty="0"/>
              <a:t> </a:t>
            </a:r>
            <a:r>
              <a:rPr lang="mi-NZ" sz="2400" dirty="0" err="1"/>
              <a:t>the</a:t>
            </a:r>
            <a:r>
              <a:rPr lang="mi-NZ" sz="2400" dirty="0"/>
              <a:t> </a:t>
            </a:r>
            <a:r>
              <a:rPr lang="mi-NZ" sz="2400" dirty="0" err="1"/>
              <a:t>graduates</a:t>
            </a:r>
            <a:r>
              <a:rPr lang="mi-NZ" sz="2400" dirty="0"/>
              <a:t> </a:t>
            </a:r>
            <a:r>
              <a:rPr lang="mi-NZ" sz="2400" dirty="0" err="1"/>
              <a:t>opinion</a:t>
            </a:r>
            <a:r>
              <a:rPr lang="mi-NZ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412951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-78377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3168" y="3105834"/>
            <a:ext cx="7815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2400" dirty="0"/>
              <a:t>Who will be writing the Interim PEP?</a:t>
            </a:r>
          </a:p>
          <a:p>
            <a:pPr lvl="0"/>
            <a:endParaRPr lang="en-NZ" sz="2400" dirty="0"/>
          </a:p>
          <a:p>
            <a:pPr marL="2424113" lvl="0" indent="-2243138"/>
            <a:r>
              <a:rPr lang="en-NZ" sz="2400" dirty="0"/>
              <a:t>15 Aug – 31 Aug	PAQC evaluation of interim PEP reports</a:t>
            </a:r>
          </a:p>
          <a:p>
            <a:pPr marL="2424113" lvl="0" indent="-2243138"/>
            <a:r>
              <a:rPr lang="en-NZ" sz="2400" dirty="0"/>
              <a:t>31 Aug	Deadline for submission of PEP reports to qab@unitec.ac.nz</a:t>
            </a:r>
          </a:p>
          <a:p>
            <a:pPr marL="2424113" lvl="0" indent="-2243138"/>
            <a:r>
              <a:rPr lang="en-NZ" sz="2400" dirty="0"/>
              <a:t>1-15 Sep	Evaluation of process and outcomes of Interim PEP cycle</a:t>
            </a:r>
          </a:p>
          <a:p>
            <a:pPr lvl="0"/>
            <a:endParaRPr lang="en-NZ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0748" y="1786999"/>
            <a:ext cx="5878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7200" dirty="0">
                <a:solidFill>
                  <a:schemeClr val="tx2">
                    <a:lumMod val="50000"/>
                  </a:schemeClr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25587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0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915203" y="2432225"/>
            <a:ext cx="7438962" cy="29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3600" dirty="0" err="1">
                <a:solidFill>
                  <a:schemeClr val="tx1"/>
                </a:solidFill>
              </a:rPr>
              <a:t>Ka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wehe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atu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tātou</a:t>
            </a:r>
            <a:endParaRPr lang="en-NZ" sz="3600" dirty="0">
              <a:solidFill>
                <a:schemeClr val="tx1"/>
              </a:solidFill>
            </a:endParaRPr>
          </a:p>
          <a:p>
            <a:pPr algn="ctr"/>
            <a:r>
              <a:rPr lang="en-NZ" sz="3600" dirty="0">
                <a:solidFill>
                  <a:schemeClr val="tx1"/>
                </a:solidFill>
              </a:rPr>
              <a:t>I </a:t>
            </a:r>
            <a:r>
              <a:rPr lang="en-NZ" sz="3600" dirty="0" err="1">
                <a:solidFill>
                  <a:schemeClr val="tx1"/>
                </a:solidFill>
              </a:rPr>
              <a:t>raro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i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te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rangimārie</a:t>
            </a:r>
            <a:endParaRPr lang="en-NZ" sz="3600" dirty="0">
              <a:solidFill>
                <a:schemeClr val="tx1"/>
              </a:solidFill>
            </a:endParaRPr>
          </a:p>
          <a:p>
            <a:pPr algn="ctr"/>
            <a:r>
              <a:rPr lang="en-NZ" sz="3600" dirty="0" err="1">
                <a:solidFill>
                  <a:schemeClr val="tx1"/>
                </a:solidFill>
              </a:rPr>
              <a:t>te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harikoa</a:t>
            </a:r>
            <a:r>
              <a:rPr lang="en-NZ" sz="3600" dirty="0">
                <a:solidFill>
                  <a:schemeClr val="tx1"/>
                </a:solidFill>
              </a:rPr>
              <a:t>, me </a:t>
            </a:r>
            <a:r>
              <a:rPr lang="en-NZ" sz="3600" dirty="0" err="1">
                <a:solidFill>
                  <a:schemeClr val="tx1"/>
                </a:solidFill>
              </a:rPr>
              <a:t>te</a:t>
            </a:r>
            <a:r>
              <a:rPr lang="en-NZ" sz="3600" dirty="0">
                <a:solidFill>
                  <a:schemeClr val="tx1"/>
                </a:solidFill>
              </a:rPr>
              <a:t> </a:t>
            </a:r>
            <a:r>
              <a:rPr lang="en-NZ" sz="3600" dirty="0" err="1">
                <a:solidFill>
                  <a:schemeClr val="tx1"/>
                </a:solidFill>
              </a:rPr>
              <a:t>manawanui</a:t>
            </a:r>
            <a:endParaRPr lang="en-NZ" sz="3600" dirty="0">
              <a:solidFill>
                <a:schemeClr val="tx1"/>
              </a:solidFill>
            </a:endParaRPr>
          </a:p>
          <a:p>
            <a:pPr algn="ctr"/>
            <a:r>
              <a:rPr lang="en-NZ" sz="3600" dirty="0" err="1">
                <a:solidFill>
                  <a:schemeClr val="tx1"/>
                </a:solidFill>
              </a:rPr>
              <a:t>Haumi</a:t>
            </a:r>
            <a:r>
              <a:rPr lang="en-NZ" sz="3600" dirty="0">
                <a:solidFill>
                  <a:schemeClr val="tx1"/>
                </a:solidFill>
              </a:rPr>
              <a:t> ē! Hui ē! </a:t>
            </a:r>
            <a:r>
              <a:rPr lang="en-NZ" sz="3600" dirty="0" err="1">
                <a:solidFill>
                  <a:schemeClr val="tx1"/>
                </a:solidFill>
              </a:rPr>
              <a:t>Tāiki</a:t>
            </a:r>
            <a:r>
              <a:rPr lang="en-NZ" sz="3600" dirty="0">
                <a:solidFill>
                  <a:schemeClr val="tx1"/>
                </a:solidFill>
              </a:rPr>
              <a:t> ē!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24892" y="5934670"/>
            <a:ext cx="6940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5400" dirty="0">
                <a:solidFill>
                  <a:schemeClr val="tx2">
                    <a:lumMod val="50000"/>
                  </a:schemeClr>
                </a:solidFill>
              </a:rPr>
              <a:t>Karakia </a:t>
            </a:r>
            <a:r>
              <a:rPr lang="en-NZ" sz="5400" dirty="0" err="1">
                <a:solidFill>
                  <a:schemeClr val="tx2">
                    <a:lumMod val="50000"/>
                  </a:schemeClr>
                </a:solidFill>
              </a:rPr>
              <a:t>whakamutunga</a:t>
            </a:r>
            <a:endParaRPr lang="en-NZ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6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7918" t="19410" r="16575" b="66081"/>
          <a:stretch/>
        </p:blipFill>
        <p:spPr bwMode="auto">
          <a:xfrm>
            <a:off x="0" y="0"/>
            <a:ext cx="9143998" cy="1280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852518" y="1633728"/>
            <a:ext cx="7438962" cy="453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None/>
              <a:defRPr sz="2000" kern="1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763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AU" sz="1400" kern="1200" dirty="0" smtClean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1400" kern="1200" dirty="0">
                <a:solidFill>
                  <a:srgbClr val="40404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3200" dirty="0" err="1">
                <a:solidFill>
                  <a:schemeClr val="tx1"/>
                </a:solidFill>
                <a:latin typeface="+mn-lt"/>
              </a:rPr>
              <a:t>Mā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Rangatiratanga</a:t>
            </a:r>
            <a:endParaRPr lang="en-NZ" sz="32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32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Whakaritenga</a:t>
            </a:r>
            <a:endParaRPr lang="en-NZ" sz="32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32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Kaitiakitanga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32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Kotahitanga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3200" dirty="0">
                <a:solidFill>
                  <a:schemeClr val="tx1"/>
                </a:solidFill>
                <a:latin typeface="+mn-lt"/>
              </a:rPr>
              <a:t>Me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Ngākau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Māhaki</a:t>
            </a:r>
            <a:endParaRPr lang="en-NZ" sz="32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3200" dirty="0" err="1">
                <a:solidFill>
                  <a:schemeClr val="tx1"/>
                </a:solidFill>
                <a:latin typeface="+mn-lt"/>
              </a:rPr>
              <a:t>Ka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tau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raro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i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te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whakaaro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kotahi</a:t>
            </a:r>
            <a:endParaRPr lang="en-NZ" sz="3200" dirty="0">
              <a:solidFill>
                <a:schemeClr val="tx1"/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3200" dirty="0" err="1">
                <a:solidFill>
                  <a:schemeClr val="tx1"/>
                </a:solidFill>
                <a:latin typeface="+mn-lt"/>
              </a:rPr>
              <a:t>Hei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oranga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mō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tātou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katoa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NZ" sz="3200" dirty="0" err="1">
                <a:solidFill>
                  <a:schemeClr val="tx1"/>
                </a:solidFill>
                <a:latin typeface="+mn-lt"/>
              </a:rPr>
              <a:t>Haumi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ē! Hui ē! </a:t>
            </a:r>
            <a:r>
              <a:rPr lang="en-NZ" sz="3200" dirty="0" err="1">
                <a:solidFill>
                  <a:schemeClr val="tx1"/>
                </a:solidFill>
                <a:latin typeface="+mn-lt"/>
              </a:rPr>
              <a:t>Tāiki</a:t>
            </a:r>
            <a:r>
              <a:rPr lang="en-NZ" sz="3200" dirty="0">
                <a:solidFill>
                  <a:schemeClr val="tx1"/>
                </a:solidFill>
                <a:latin typeface="+mn-lt"/>
              </a:rPr>
              <a:t> ē!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NZ" sz="32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N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4890" y="5934670"/>
            <a:ext cx="7019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5400" dirty="0">
                <a:solidFill>
                  <a:schemeClr val="tx2">
                    <a:lumMod val="50000"/>
                  </a:schemeClr>
                </a:solidFill>
              </a:rPr>
              <a:t>Karakia </a:t>
            </a:r>
            <a:r>
              <a:rPr lang="en-NZ" sz="5400" dirty="0" err="1">
                <a:solidFill>
                  <a:schemeClr val="tx2">
                    <a:lumMod val="50000"/>
                  </a:schemeClr>
                </a:solidFill>
              </a:rPr>
              <a:t>tīmatanga</a:t>
            </a:r>
            <a:endParaRPr lang="en-NZ" sz="5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0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-78377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7646" y="1642109"/>
            <a:ext cx="782900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Through embracing our rightful responsibilities </a:t>
            </a:r>
            <a:r>
              <a:rPr lang="en-US" sz="2600" i="1" dirty="0"/>
              <a:t>(Rangatiratanga)</a:t>
            </a:r>
            <a:r>
              <a:rPr lang="en-US" sz="2600" dirty="0"/>
              <a:t> ​</a:t>
            </a:r>
            <a:br>
              <a:rPr lang="en-US" sz="2600" dirty="0"/>
            </a:br>
            <a:r>
              <a:rPr lang="en-US" sz="2600" dirty="0"/>
              <a:t>in accepting the rights of each other </a:t>
            </a:r>
            <a:r>
              <a:rPr lang="en-US" sz="2600" i="1" dirty="0"/>
              <a:t>(</a:t>
            </a:r>
            <a:r>
              <a:rPr lang="en-US" sz="2600" i="1" dirty="0" err="1"/>
              <a:t>Whakaritenga</a:t>
            </a:r>
            <a:r>
              <a:rPr lang="en-US" sz="2600" i="1" dirty="0"/>
              <a:t>)</a:t>
            </a:r>
            <a:r>
              <a:rPr lang="en-US" sz="2600" dirty="0"/>
              <a:t> ​</a:t>
            </a:r>
            <a:br>
              <a:rPr lang="en-US" sz="2600" dirty="0"/>
            </a:br>
            <a:r>
              <a:rPr lang="en-US" sz="2600" dirty="0"/>
              <a:t>through the duty we have to care for those things that we hold as precious </a:t>
            </a:r>
            <a:r>
              <a:rPr lang="en-US" sz="2600" i="1" dirty="0"/>
              <a:t>(</a:t>
            </a:r>
            <a:r>
              <a:rPr lang="en-US" sz="2600" i="1" dirty="0" err="1"/>
              <a:t>Kaitiākitanga</a:t>
            </a:r>
            <a:r>
              <a:rPr lang="en-US" sz="2600" i="1" dirty="0"/>
              <a:t>)</a:t>
            </a:r>
            <a:r>
              <a:rPr lang="en-US" sz="2600" dirty="0"/>
              <a:t> ​</a:t>
            </a:r>
            <a:br>
              <a:rPr lang="en-US" sz="2600" dirty="0"/>
            </a:br>
            <a:r>
              <a:rPr lang="en-US" sz="2600" dirty="0"/>
              <a:t>in the spirit of co-operation  </a:t>
            </a:r>
            <a:r>
              <a:rPr lang="en-US" sz="2600" i="1" dirty="0"/>
              <a:t>(</a:t>
            </a:r>
            <a:r>
              <a:rPr lang="en-US" sz="2600" i="1" dirty="0" err="1"/>
              <a:t>Kōtahitanga</a:t>
            </a:r>
            <a:r>
              <a:rPr lang="en-US" sz="2600" i="1" dirty="0"/>
              <a:t>)</a:t>
            </a:r>
            <a:r>
              <a:rPr lang="en-US" sz="2600" dirty="0"/>
              <a:t>        ​</a:t>
            </a:r>
            <a:br>
              <a:rPr lang="en-US" sz="2600" dirty="0"/>
            </a:br>
            <a:r>
              <a:rPr lang="en-US" sz="2600" dirty="0"/>
              <a:t>with respect and good-heartedness </a:t>
            </a:r>
            <a:r>
              <a:rPr lang="en-US" sz="2600" i="1" dirty="0"/>
              <a:t>(Te </a:t>
            </a:r>
            <a:r>
              <a:rPr lang="en-US" sz="2600" i="1" dirty="0" err="1"/>
              <a:t>ngākau</a:t>
            </a:r>
            <a:r>
              <a:rPr lang="en-US" sz="2600" i="1" dirty="0"/>
              <a:t> </a:t>
            </a:r>
            <a:r>
              <a:rPr lang="en-US" sz="2600" i="1" dirty="0" err="1"/>
              <a:t>māhaki</a:t>
            </a:r>
            <a:r>
              <a:rPr lang="en-US" sz="2600" i="1" dirty="0"/>
              <a:t>)</a:t>
            </a:r>
            <a:r>
              <a:rPr lang="en-US" sz="2600" dirty="0"/>
              <a:t> ​</a:t>
            </a:r>
            <a:br>
              <a:rPr lang="en-US" sz="2600" dirty="0"/>
            </a:br>
            <a:r>
              <a:rPr lang="en-US" sz="1000" dirty="0"/>
              <a:t>​</a:t>
            </a:r>
            <a:endParaRPr lang="en-NZ" sz="1000" dirty="0"/>
          </a:p>
          <a:p>
            <a:pPr algn="ctr"/>
            <a:r>
              <a:rPr lang="en-US" sz="2600" dirty="0"/>
              <a:t>in being united in these goals, ​</a:t>
            </a:r>
            <a:endParaRPr lang="en-NZ" sz="2600" dirty="0"/>
          </a:p>
          <a:p>
            <a:pPr algn="ctr"/>
            <a:r>
              <a:rPr lang="en-US" sz="2600" dirty="0"/>
              <a:t>we will be sustained. ​</a:t>
            </a:r>
            <a:endParaRPr lang="en-NZ" sz="2600" dirty="0"/>
          </a:p>
          <a:p>
            <a:pPr algn="ctr"/>
            <a:r>
              <a:rPr lang="en-US" sz="2600" dirty="0"/>
              <a:t>Let us work together ​</a:t>
            </a:r>
            <a:endParaRPr lang="en-NZ" sz="2600" dirty="0"/>
          </a:p>
          <a:p>
            <a:pPr algn="ctr"/>
            <a:r>
              <a:rPr lang="en-US" sz="2600" dirty="0"/>
              <a:t>to achieve this!</a:t>
            </a:r>
            <a:endParaRPr lang="en-NZ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1311223" y="6535756"/>
            <a:ext cx="6994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Composed and translated by Yo Heta-Lensen, Nicole Job and Matua Hare Paniora </a:t>
            </a:r>
          </a:p>
        </p:txBody>
      </p:sp>
    </p:spTree>
    <p:extLst>
      <p:ext uri="{BB962C8B-B14F-4D97-AF65-F5344CB8AC3E}">
        <p14:creationId xmlns:p14="http://schemas.microsoft.com/office/powerpoint/2010/main" val="137837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 t="859" r="760" b="17252"/>
          <a:stretch/>
        </p:blipFill>
        <p:spPr bwMode="auto">
          <a:xfrm>
            <a:off x="165463" y="191588"/>
            <a:ext cx="8795658" cy="65053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109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211" y="964684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en-NZ" sz="6600" dirty="0">
                <a:solidFill>
                  <a:schemeClr val="tx2"/>
                </a:solidFill>
              </a:rPr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787" y="2290247"/>
            <a:ext cx="7675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b="1" dirty="0">
                <a:solidFill>
                  <a:schemeClr val="tx2"/>
                </a:solidFill>
              </a:rPr>
              <a:t>Kia </a:t>
            </a:r>
            <a:r>
              <a:rPr lang="en-NZ" sz="4000" b="1" dirty="0" err="1">
                <a:solidFill>
                  <a:schemeClr val="tx2"/>
                </a:solidFill>
              </a:rPr>
              <a:t>tōtika</a:t>
            </a:r>
            <a:r>
              <a:rPr lang="en-NZ" sz="4000" b="1" dirty="0">
                <a:solidFill>
                  <a:schemeClr val="tx2"/>
                </a:solidFill>
              </a:rPr>
              <a:t> </a:t>
            </a:r>
            <a:r>
              <a:rPr lang="en-NZ" sz="3200" dirty="0"/>
              <a:t>aspiring to standards of quality</a:t>
            </a:r>
          </a:p>
          <a:p>
            <a:pPr marL="0" indent="0">
              <a:buNone/>
            </a:pPr>
            <a:r>
              <a:rPr lang="en-NZ" sz="4000" b="1" dirty="0">
                <a:solidFill>
                  <a:schemeClr val="tx2"/>
                </a:solidFill>
              </a:rPr>
              <a:t>Kia </a:t>
            </a:r>
            <a:r>
              <a:rPr lang="en-NZ" sz="4000" b="1" dirty="0" err="1">
                <a:solidFill>
                  <a:schemeClr val="tx2"/>
                </a:solidFill>
              </a:rPr>
              <a:t>tika</a:t>
            </a:r>
            <a:r>
              <a:rPr lang="en-NZ" sz="4000" b="1" dirty="0">
                <a:solidFill>
                  <a:schemeClr val="tx2"/>
                </a:solidFill>
              </a:rPr>
              <a:t> </a:t>
            </a:r>
            <a:r>
              <a:rPr lang="en-NZ" sz="4000" b="1" dirty="0" err="1">
                <a:solidFill>
                  <a:schemeClr val="tx2"/>
                </a:solidFill>
              </a:rPr>
              <a:t>tonu</a:t>
            </a:r>
            <a:r>
              <a:rPr lang="en-NZ" sz="4000" b="1" dirty="0">
                <a:solidFill>
                  <a:schemeClr val="tx2"/>
                </a:solidFill>
              </a:rPr>
              <a:t> </a:t>
            </a:r>
            <a:r>
              <a:rPr lang="en-NZ" sz="3200" dirty="0"/>
              <a:t>acting respectfully and responsibly</a:t>
            </a:r>
          </a:p>
          <a:p>
            <a:pPr marL="0" indent="0">
              <a:buNone/>
            </a:pPr>
            <a:r>
              <a:rPr lang="en-NZ" sz="4000" b="1" dirty="0">
                <a:solidFill>
                  <a:schemeClr val="tx2"/>
                </a:solidFill>
              </a:rPr>
              <a:t>Kia </a:t>
            </a:r>
            <a:r>
              <a:rPr lang="en-NZ" sz="4000" b="1" dirty="0" err="1">
                <a:solidFill>
                  <a:schemeClr val="tx2"/>
                </a:solidFill>
              </a:rPr>
              <a:t>pai</a:t>
            </a:r>
            <a:r>
              <a:rPr lang="en-NZ" sz="4000" b="1" dirty="0">
                <a:solidFill>
                  <a:schemeClr val="tx2"/>
                </a:solidFill>
              </a:rPr>
              <a:t> </a:t>
            </a:r>
            <a:r>
              <a:rPr lang="en-NZ" sz="3200" dirty="0"/>
              <a:t>being considerate and deliberate</a:t>
            </a:r>
          </a:p>
          <a:p>
            <a:pPr marL="0" indent="0">
              <a:buNone/>
            </a:pPr>
            <a:r>
              <a:rPr lang="en-NZ" sz="4000" b="1" dirty="0">
                <a:solidFill>
                  <a:schemeClr val="tx2"/>
                </a:solidFill>
              </a:rPr>
              <a:t>Kia </a:t>
            </a:r>
            <a:r>
              <a:rPr lang="en-NZ" sz="4000" b="1" dirty="0" err="1">
                <a:solidFill>
                  <a:schemeClr val="tx2"/>
                </a:solidFill>
              </a:rPr>
              <a:t>rangatira</a:t>
            </a:r>
            <a:r>
              <a:rPr lang="en-NZ" sz="4000" b="1" dirty="0">
                <a:solidFill>
                  <a:schemeClr val="tx2"/>
                </a:solidFill>
              </a:rPr>
              <a:t> </a:t>
            </a:r>
            <a:r>
              <a:rPr lang="en-NZ" sz="4000" b="1" dirty="0" err="1">
                <a:solidFill>
                  <a:schemeClr val="tx2"/>
                </a:solidFill>
              </a:rPr>
              <a:t>te</a:t>
            </a:r>
            <a:r>
              <a:rPr lang="en-NZ" sz="4000" b="1" dirty="0">
                <a:solidFill>
                  <a:schemeClr val="tx2"/>
                </a:solidFill>
              </a:rPr>
              <a:t> </a:t>
            </a:r>
            <a:r>
              <a:rPr lang="en-NZ" sz="4000" b="1" dirty="0" err="1">
                <a:solidFill>
                  <a:schemeClr val="tx2"/>
                </a:solidFill>
              </a:rPr>
              <a:t>mahi</a:t>
            </a:r>
            <a:r>
              <a:rPr lang="en-NZ" sz="4000" b="1" dirty="0">
                <a:solidFill>
                  <a:schemeClr val="tx2"/>
                </a:solidFill>
              </a:rPr>
              <a:t> </a:t>
            </a:r>
            <a:r>
              <a:rPr lang="en-NZ" sz="3200" dirty="0"/>
              <a:t>mindful of the uniqueness of actions and people</a:t>
            </a:r>
          </a:p>
          <a:p>
            <a:pPr marL="0" indent="0">
              <a:buNone/>
            </a:pPr>
            <a:r>
              <a:rPr lang="en-NZ" sz="4000" b="1" dirty="0">
                <a:solidFill>
                  <a:schemeClr val="tx2"/>
                </a:solidFill>
              </a:rPr>
              <a:t>Kia </a:t>
            </a:r>
            <a:r>
              <a:rPr lang="en-NZ" sz="4000" b="1" dirty="0" err="1">
                <a:solidFill>
                  <a:schemeClr val="tx2"/>
                </a:solidFill>
              </a:rPr>
              <a:t>tūpato</a:t>
            </a:r>
            <a:r>
              <a:rPr lang="en-NZ" sz="4000" b="1" dirty="0">
                <a:solidFill>
                  <a:schemeClr val="tx2"/>
                </a:solidFill>
              </a:rPr>
              <a:t> </a:t>
            </a:r>
            <a:r>
              <a:rPr lang="en-NZ" sz="3200" dirty="0"/>
              <a:t>careful of the consequences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19470"/>
            <a:ext cx="4737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dirty="0">
                <a:solidFill>
                  <a:schemeClr val="tx2">
                    <a:lumMod val="50000"/>
                  </a:schemeClr>
                </a:solidFill>
              </a:rPr>
              <a:t>Take </a:t>
            </a:r>
            <a:r>
              <a:rPr lang="en-NZ" sz="6600" dirty="0" err="1">
                <a:solidFill>
                  <a:schemeClr val="tx2">
                    <a:lumMod val="50000"/>
                  </a:schemeClr>
                </a:solidFill>
              </a:rPr>
              <a:t>pū</a:t>
            </a:r>
            <a:endParaRPr lang="en-NZ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1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-78377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2940" y="1563732"/>
            <a:ext cx="82383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>
                <a:solidFill>
                  <a:schemeClr val="tx2">
                    <a:lumMod val="50000"/>
                  </a:schemeClr>
                </a:solidFill>
              </a:rPr>
              <a:t>2020 Interim PEP: 5 focus areas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E0CEC1-CFCB-6B47-8E1B-54EEFC8382B9}"/>
              </a:ext>
            </a:extLst>
          </p:cNvPr>
          <p:cNvSpPr txBox="1"/>
          <p:nvPr/>
        </p:nvSpPr>
        <p:spPr>
          <a:xfrm>
            <a:off x="682752" y="2333173"/>
            <a:ext cx="79781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NZ" dirty="0"/>
              <a:t>1	</a:t>
            </a:r>
            <a:r>
              <a:rPr lang="en-NZ" sz="2400" dirty="0"/>
              <a:t>Successful Course Completion (SCC) </a:t>
            </a:r>
          </a:p>
          <a:p>
            <a:pPr fontAlgn="base"/>
            <a:r>
              <a:rPr lang="en-NZ" sz="2400" dirty="0"/>
              <a:t>2	Graduate outcomes </a:t>
            </a:r>
          </a:p>
          <a:p>
            <a:pPr marL="447675" indent="-447675" fontAlgn="base"/>
            <a:r>
              <a:rPr lang="en-NZ" sz="2400" dirty="0"/>
              <a:t>3	Implementation of various actions relating to the various strategies and related plans (e.g., the “I see me” initiatives) </a:t>
            </a:r>
          </a:p>
          <a:p>
            <a:pPr marL="447675" indent="-447675" fontAlgn="base"/>
            <a:r>
              <a:rPr lang="en-NZ" sz="2400" dirty="0"/>
              <a:t>4	Impact and support relating to Covid19, the campus lockdown and the shift to online learning </a:t>
            </a:r>
          </a:p>
          <a:p>
            <a:pPr fontAlgn="base"/>
            <a:r>
              <a:rPr lang="en-NZ" sz="2400" dirty="0"/>
              <a:t>5	Progress against SMART goals set in previous PEP</a:t>
            </a:r>
            <a:r>
              <a:rPr lang="en-NZ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D8EFC6-3214-7940-8F20-179E15B0EF26}"/>
              </a:ext>
            </a:extLst>
          </p:cNvPr>
          <p:cNvSpPr txBox="1"/>
          <p:nvPr/>
        </p:nvSpPr>
        <p:spPr>
          <a:xfrm>
            <a:off x="682752" y="5337267"/>
            <a:ext cx="797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/>
              <a:t>Note</a:t>
            </a:r>
            <a:r>
              <a:rPr lang="en-US" sz="2400" i="1" dirty="0"/>
              <a:t>: The most informative conversations will happen around Areas 2, 3 and 4.  Focus area 1 reporting can be enriched by reflecting on these conversations.</a:t>
            </a:r>
          </a:p>
        </p:txBody>
      </p:sp>
    </p:spTree>
    <p:extLst>
      <p:ext uri="{BB962C8B-B14F-4D97-AF65-F5344CB8AC3E}">
        <p14:creationId xmlns:p14="http://schemas.microsoft.com/office/powerpoint/2010/main" val="216582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-78377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955" y="1563732"/>
            <a:ext cx="80260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tx2">
                    <a:lumMod val="50000"/>
                  </a:schemeClr>
                </a:solidFill>
              </a:rPr>
              <a:t>Focus Area 3: </a:t>
            </a:r>
            <a:r>
              <a:rPr lang="en-NZ" sz="2400" b="1" dirty="0"/>
              <a:t>How effective were the implementation of 2020 Semester 1 priority group strategies, plans and actions in supporting students? </a:t>
            </a:r>
          </a:p>
          <a:p>
            <a:r>
              <a:rPr lang="mi-NZ" sz="2400" b="1" dirty="0" err="1">
                <a:solidFill>
                  <a:schemeClr val="tx2">
                    <a:lumMod val="50000"/>
                  </a:schemeClr>
                </a:solidFill>
              </a:rPr>
              <a:t>Consider</a:t>
            </a:r>
            <a:r>
              <a:rPr lang="mi-NZ" sz="24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/>
              <a:t>Student </a:t>
            </a:r>
            <a:r>
              <a:rPr lang="mi-NZ" sz="2400" dirty="0" err="1"/>
              <a:t>transition</a:t>
            </a:r>
            <a:r>
              <a:rPr lang="mi-NZ" sz="2400" dirty="0"/>
              <a:t> </a:t>
            </a:r>
            <a:r>
              <a:rPr lang="mi-NZ" sz="2400" dirty="0" err="1"/>
              <a:t>including</a:t>
            </a:r>
            <a:r>
              <a:rPr lang="mi-NZ" sz="2400" dirty="0"/>
              <a:t> </a:t>
            </a:r>
            <a:r>
              <a:rPr lang="mi-NZ" sz="2400" dirty="0" err="1"/>
              <a:t>orientation</a:t>
            </a:r>
            <a:r>
              <a:rPr lang="mi-NZ" sz="2400" dirty="0"/>
              <a:t>, pōwhiri, whanau </a:t>
            </a:r>
            <a:r>
              <a:rPr lang="mi-NZ" sz="2400" dirty="0" err="1"/>
              <a:t>fanau</a:t>
            </a:r>
            <a:r>
              <a:rPr lang="mi-NZ" sz="2400" dirty="0"/>
              <a:t> </a:t>
            </a:r>
            <a:r>
              <a:rPr lang="mi-NZ" sz="2400" dirty="0" err="1"/>
              <a:t>evenings</a:t>
            </a:r>
            <a:r>
              <a:rPr lang="mi-NZ" sz="2400" dirty="0"/>
              <a:t>, tuākana </a:t>
            </a:r>
            <a:r>
              <a:rPr lang="mi-NZ" sz="2400" dirty="0" err="1"/>
              <a:t>mentoring</a:t>
            </a:r>
            <a:r>
              <a:rPr lang="mi-NZ" sz="2400" dirty="0"/>
              <a:t>, </a:t>
            </a:r>
            <a:r>
              <a:rPr lang="mi-NZ" sz="2400" dirty="0" err="1"/>
              <a:t>etc</a:t>
            </a:r>
            <a:r>
              <a:rPr lang="mi-NZ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/>
              <a:t>Low </a:t>
            </a:r>
            <a:r>
              <a:rPr lang="mi-NZ" sz="2400" dirty="0" err="1"/>
              <a:t>stakes</a:t>
            </a:r>
            <a:r>
              <a:rPr lang="mi-NZ" sz="2400" dirty="0"/>
              <a:t> </a:t>
            </a:r>
            <a:r>
              <a:rPr lang="mi-NZ" sz="2400" dirty="0" err="1"/>
              <a:t>assessments</a:t>
            </a: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Learner</a:t>
            </a:r>
            <a:r>
              <a:rPr lang="mi-NZ" sz="2400" dirty="0"/>
              <a:t> </a:t>
            </a:r>
            <a:r>
              <a:rPr lang="mi-NZ" sz="2400" dirty="0" err="1"/>
              <a:t>Outreach</a:t>
            </a:r>
            <a:r>
              <a:rPr lang="mi-NZ" sz="2400" dirty="0"/>
              <a:t>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Embedding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Māori &amp; </a:t>
            </a:r>
            <a:r>
              <a:rPr lang="mi-NZ" sz="2400" dirty="0" err="1"/>
              <a:t>Pacific</a:t>
            </a:r>
            <a:r>
              <a:rPr lang="mi-NZ" sz="2400" dirty="0"/>
              <a:t> </a:t>
            </a:r>
            <a:r>
              <a:rPr lang="mi-NZ" sz="2400" dirty="0" err="1"/>
              <a:t>pedagogies</a:t>
            </a:r>
            <a:r>
              <a:rPr lang="mi-NZ" sz="2400" dirty="0"/>
              <a:t> </a:t>
            </a:r>
            <a:r>
              <a:rPr lang="mi-NZ" sz="2400" dirty="0" err="1"/>
              <a:t>in</a:t>
            </a:r>
            <a:r>
              <a:rPr lang="mi-NZ" sz="2400" dirty="0"/>
              <a:t> </a:t>
            </a:r>
            <a:r>
              <a:rPr lang="mi-NZ" sz="2400" dirty="0" err="1"/>
              <a:t>courses</a:t>
            </a: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International</a:t>
            </a:r>
            <a:r>
              <a:rPr lang="mi-NZ" sz="2400" dirty="0"/>
              <a:t> </a:t>
            </a:r>
            <a:r>
              <a:rPr lang="mi-NZ" sz="2400" dirty="0" err="1"/>
              <a:t>students</a:t>
            </a: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Participation</a:t>
            </a:r>
            <a:r>
              <a:rPr lang="mi-NZ" sz="2400" dirty="0"/>
              <a:t> </a:t>
            </a:r>
            <a:r>
              <a:rPr lang="mi-NZ" sz="2400" dirty="0" err="1"/>
              <a:t>in</a:t>
            </a:r>
            <a:r>
              <a:rPr lang="mi-NZ" sz="2400" dirty="0"/>
              <a:t> </a:t>
            </a:r>
            <a:r>
              <a:rPr lang="mi-NZ" sz="2400" dirty="0" err="1"/>
              <a:t>relevant</a:t>
            </a:r>
            <a:r>
              <a:rPr lang="mi-NZ" sz="2400" dirty="0"/>
              <a:t> </a:t>
            </a:r>
            <a:r>
              <a:rPr lang="mi-NZ" sz="2400" dirty="0" err="1"/>
              <a:t>badges</a:t>
            </a:r>
            <a:endParaRPr lang="mi-N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Impact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previous</a:t>
            </a:r>
            <a:r>
              <a:rPr lang="mi-NZ" sz="2400" dirty="0"/>
              <a:t> SMART </a:t>
            </a:r>
            <a:r>
              <a:rPr lang="mi-NZ" sz="2400" dirty="0" err="1"/>
              <a:t>goals</a:t>
            </a:r>
            <a:r>
              <a:rPr lang="mi-NZ" sz="2400" dirty="0"/>
              <a:t>/</a:t>
            </a:r>
            <a:r>
              <a:rPr lang="mi-NZ" sz="2400" dirty="0" err="1"/>
              <a:t>New</a:t>
            </a:r>
            <a:r>
              <a:rPr lang="mi-NZ" sz="2400" dirty="0"/>
              <a:t> SMART </a:t>
            </a:r>
            <a:r>
              <a:rPr lang="mi-NZ" sz="2400" dirty="0" err="1"/>
              <a:t>goals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08076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-78377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253" y="1603489"/>
            <a:ext cx="82760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>
                <a:solidFill>
                  <a:schemeClr val="tx2">
                    <a:lumMod val="50000"/>
                  </a:schemeClr>
                </a:solidFill>
              </a:rPr>
              <a:t>Focus Area 4:  </a:t>
            </a:r>
            <a:r>
              <a:rPr lang="en-NZ" sz="2400" b="1" dirty="0"/>
              <a:t>How effective was the programme response to the impact of COVID-19 in supporting teaching and learning? </a:t>
            </a:r>
          </a:p>
          <a:p>
            <a:pPr lvl="0"/>
            <a:r>
              <a:rPr lang="mi-NZ" sz="2400" b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NZ" sz="2400" b="1" dirty="0" err="1">
                <a:solidFill>
                  <a:schemeClr val="tx2">
                    <a:lumMod val="50000"/>
                  </a:schemeClr>
                </a:solidFill>
              </a:rPr>
              <a:t>onsider</a:t>
            </a:r>
            <a:r>
              <a:rPr lang="en-NZ" sz="24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/>
              <a:t>Changes to course delivery/assessments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mi-NZ" sz="2400" dirty="0"/>
              <a:t>S</a:t>
            </a:r>
            <a:r>
              <a:rPr lang="en-NZ" sz="2400" dirty="0" err="1"/>
              <a:t>trategies</a:t>
            </a:r>
            <a:r>
              <a:rPr lang="en-NZ" sz="2400" dirty="0"/>
              <a:t> to support priority learners during lockdown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mi-NZ" sz="2400" dirty="0"/>
              <a:t>S</a:t>
            </a:r>
            <a:r>
              <a:rPr lang="en-NZ" sz="2400" dirty="0" err="1"/>
              <a:t>upport</a:t>
            </a:r>
            <a:r>
              <a:rPr lang="en-NZ" sz="2400" dirty="0"/>
              <a:t> for staff during remote teaching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mi-NZ" sz="2400" dirty="0"/>
              <a:t>S</a:t>
            </a:r>
            <a:r>
              <a:rPr lang="en-NZ" sz="2400" dirty="0" err="1"/>
              <a:t>trategies</a:t>
            </a:r>
            <a:r>
              <a:rPr lang="en-NZ" sz="2400" dirty="0"/>
              <a:t> for communication with students during lockdown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mi-NZ" sz="2400" dirty="0"/>
              <a:t>S</a:t>
            </a:r>
            <a:r>
              <a:rPr lang="en-NZ" sz="2400" dirty="0" err="1"/>
              <a:t>trategies</a:t>
            </a:r>
            <a:r>
              <a:rPr lang="en-NZ" sz="2400" dirty="0"/>
              <a:t> to ensure quality of learning and teaching &amp; rigour in assessments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Impact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previous</a:t>
            </a:r>
            <a:r>
              <a:rPr lang="mi-NZ" sz="2400" dirty="0"/>
              <a:t> SMART </a:t>
            </a:r>
            <a:r>
              <a:rPr lang="mi-NZ" sz="2400" dirty="0" err="1"/>
              <a:t>goals</a:t>
            </a:r>
            <a:r>
              <a:rPr lang="mi-NZ" sz="2400" dirty="0"/>
              <a:t>/</a:t>
            </a:r>
            <a:r>
              <a:rPr lang="mi-NZ" sz="2400" dirty="0" err="1"/>
              <a:t>New</a:t>
            </a:r>
            <a:r>
              <a:rPr lang="mi-NZ" sz="2400" dirty="0"/>
              <a:t> SMART </a:t>
            </a:r>
            <a:r>
              <a:rPr lang="mi-NZ" sz="2400" dirty="0" err="1"/>
              <a:t>goals</a:t>
            </a:r>
            <a:endParaRPr lang="en-NZ" sz="2400" dirty="0"/>
          </a:p>
          <a:p>
            <a:pPr lvl="0"/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963710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918" t="15659" r="16575" b="65728"/>
          <a:stretch/>
        </p:blipFill>
        <p:spPr bwMode="auto">
          <a:xfrm>
            <a:off x="0" y="-78377"/>
            <a:ext cx="9143998" cy="16421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4140" y="1563732"/>
            <a:ext cx="773790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NZ" sz="3200" b="1" dirty="0">
                <a:solidFill>
                  <a:schemeClr val="tx2">
                    <a:lumMod val="50000"/>
                  </a:schemeClr>
                </a:solidFill>
              </a:rPr>
              <a:t>Focus Area 1: </a:t>
            </a:r>
            <a:r>
              <a:rPr lang="en-NZ" sz="2400" b="1" dirty="0"/>
              <a:t>How well did students achieve in Semester 1, 2020?</a:t>
            </a:r>
          </a:p>
          <a:p>
            <a:r>
              <a:rPr lang="mi-NZ" sz="2400" b="1" dirty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NZ" sz="2400" b="1" dirty="0" err="1">
                <a:solidFill>
                  <a:schemeClr val="tx2">
                    <a:lumMod val="50000"/>
                  </a:schemeClr>
                </a:solidFill>
              </a:rPr>
              <a:t>onsider</a:t>
            </a:r>
            <a:r>
              <a:rPr lang="en-NZ" sz="24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en-NZ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en-NZ" sz="2400" dirty="0"/>
              <a:t>Reflect on your conversations about focus areas 3 &amp;4, draw insight into your Focus Area 1 data for: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/>
              <a:t>Priority groups (</a:t>
            </a:r>
            <a:r>
              <a:rPr lang="mi-NZ" sz="2400" dirty="0"/>
              <a:t>Māori, Pacific, Under 25s and International)</a:t>
            </a: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/>
              <a:t>Overall result for all students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NZ" sz="2400" dirty="0"/>
              <a:t>Performance of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mi-NZ" sz="2400" dirty="0" err="1"/>
              <a:t>Impact</a:t>
            </a:r>
            <a:r>
              <a:rPr lang="mi-NZ" sz="2400" dirty="0"/>
              <a:t> </a:t>
            </a:r>
            <a:r>
              <a:rPr lang="mi-NZ" sz="2400" dirty="0" err="1"/>
              <a:t>of</a:t>
            </a:r>
            <a:r>
              <a:rPr lang="mi-NZ" sz="2400" dirty="0"/>
              <a:t> </a:t>
            </a:r>
            <a:r>
              <a:rPr lang="mi-NZ" sz="2400" dirty="0" err="1"/>
              <a:t>previous</a:t>
            </a:r>
            <a:r>
              <a:rPr lang="mi-NZ" sz="2400" dirty="0"/>
              <a:t> SMART </a:t>
            </a:r>
            <a:r>
              <a:rPr lang="mi-NZ" sz="2400" dirty="0" err="1"/>
              <a:t>goals</a:t>
            </a:r>
            <a:r>
              <a:rPr lang="mi-NZ" sz="2400" dirty="0"/>
              <a:t>/</a:t>
            </a:r>
            <a:r>
              <a:rPr lang="mi-NZ" sz="2400" dirty="0" err="1"/>
              <a:t>New</a:t>
            </a:r>
            <a:r>
              <a:rPr lang="mi-NZ" sz="2400" dirty="0"/>
              <a:t> SMART </a:t>
            </a:r>
            <a:r>
              <a:rPr lang="mi-NZ" sz="2400" dirty="0" err="1"/>
              <a:t>goals</a:t>
            </a: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76268189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7D106295591848977A0E132CE156F3" ma:contentTypeVersion="13" ma:contentTypeDescription="Create a new document." ma:contentTypeScope="" ma:versionID="6857aa3e15b3ae176e2dd271e6895fa3">
  <xsd:schema xmlns:xsd="http://www.w3.org/2001/XMLSchema" xmlns:xs="http://www.w3.org/2001/XMLSchema" xmlns:p="http://schemas.microsoft.com/office/2006/metadata/properties" xmlns:ns3="2c4393b5-38b0-4bab-a5d9-220e1e9157a2" xmlns:ns4="da5d5475-034c-4f5e-8cdf-7eba7e0e7403" targetNamespace="http://schemas.microsoft.com/office/2006/metadata/properties" ma:root="true" ma:fieldsID="96410832f0150b7544c2891942018624" ns3:_="" ns4:_="">
    <xsd:import namespace="2c4393b5-38b0-4bab-a5d9-220e1e9157a2"/>
    <xsd:import namespace="da5d5475-034c-4f5e-8cdf-7eba7e0e740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393b5-38b0-4bab-a5d9-220e1e9157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d5475-034c-4f5e-8cdf-7eba7e0e7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C9982F-6F4B-4204-B1FA-B98F79892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393b5-38b0-4bab-a5d9-220e1e9157a2"/>
    <ds:schemaRef ds:uri="da5d5475-034c-4f5e-8cdf-7eba7e0e74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CE90B6-ED2E-4EC0-B36D-D5085FCD7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AF472-942E-4C3B-81DE-6EF16F7D8A2C}">
  <ds:schemaRefs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da5d5475-034c-4f5e-8cdf-7eba7e0e7403"/>
    <ds:schemaRef ds:uri="http://schemas.openxmlformats.org/package/2006/metadata/core-properties"/>
    <ds:schemaRef ds:uri="2c4393b5-38b0-4bab-a5d9-220e1e9157a2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657</TotalTime>
  <Words>328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Verdana</vt:lpstr>
      <vt:lpstr>Depth</vt:lpstr>
      <vt:lpstr>Āta-kōrero </vt:lpstr>
      <vt:lpstr>PowerPoint Presentation</vt:lpstr>
      <vt:lpstr>PowerPoint Presentation</vt:lpstr>
      <vt:lpstr>PowerPoint Presentation</vt:lpstr>
      <vt:lpstr>Guiding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Unitec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Āta-kōrero</dc:title>
  <dc:creator>Rosemary Dewerse</dc:creator>
  <cp:lastModifiedBy>Eric Stone</cp:lastModifiedBy>
  <cp:revision>27</cp:revision>
  <dcterms:created xsi:type="dcterms:W3CDTF">2019-11-14T08:09:10Z</dcterms:created>
  <dcterms:modified xsi:type="dcterms:W3CDTF">2020-07-27T06:43:06Z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0x0101004A7D106295591848977A0E132CE156F3</vt:lpwstr>
  </property>
</Properties>
</file>