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5"/>
  </p:notesMasterIdLst>
  <p:handoutMasterIdLst>
    <p:handoutMasterId r:id="rId36"/>
  </p:handoutMasterIdLst>
  <p:sldIdLst>
    <p:sldId id="256" r:id="rId5"/>
    <p:sldId id="503" r:id="rId6"/>
    <p:sldId id="506" r:id="rId7"/>
    <p:sldId id="491" r:id="rId8"/>
    <p:sldId id="499" r:id="rId9"/>
    <p:sldId id="420" r:id="rId10"/>
    <p:sldId id="492" r:id="rId11"/>
    <p:sldId id="493" r:id="rId12"/>
    <p:sldId id="494" r:id="rId13"/>
    <p:sldId id="507" r:id="rId14"/>
    <p:sldId id="508" r:id="rId15"/>
    <p:sldId id="509" r:id="rId16"/>
    <p:sldId id="510" r:id="rId17"/>
    <p:sldId id="512" r:id="rId18"/>
    <p:sldId id="515" r:id="rId19"/>
    <p:sldId id="519" r:id="rId20"/>
    <p:sldId id="518" r:id="rId21"/>
    <p:sldId id="517" r:id="rId22"/>
    <p:sldId id="516" r:id="rId23"/>
    <p:sldId id="520" r:id="rId24"/>
    <p:sldId id="523" r:id="rId25"/>
    <p:sldId id="524" r:id="rId26"/>
    <p:sldId id="522" r:id="rId27"/>
    <p:sldId id="495" r:id="rId28"/>
    <p:sldId id="514" r:id="rId29"/>
    <p:sldId id="501" r:id="rId30"/>
    <p:sldId id="497" r:id="rId31"/>
    <p:sldId id="500" r:id="rId32"/>
    <p:sldId id="498" r:id="rId33"/>
    <p:sldId id="504" r:id="rId34"/>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748" userDrawn="1">
          <p15:clr>
            <a:srgbClr val="A4A3A4"/>
          </p15:clr>
        </p15:guide>
        <p15:guide id="3" pos="31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222"/>
    <a:srgbClr val="957DB1"/>
    <a:srgbClr val="298224"/>
    <a:srgbClr val="156269"/>
    <a:srgbClr val="77BD51"/>
    <a:srgbClr val="3FB19F"/>
    <a:srgbClr val="404040"/>
    <a:srgbClr val="FD625E"/>
    <a:srgbClr val="22828B"/>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16" y="96"/>
      </p:cViewPr>
      <p:guideLst>
        <p:guide orient="horz" pos="3113"/>
        <p:guide pos="748"/>
        <p:guide pos="319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71A48473-59D6-4AE4-98A9-4C89044ABC3E}" type="datetimeFigureOut">
              <a:rPr lang="en-NZ"/>
              <a:pPr>
                <a:defRPr/>
              </a:pPr>
              <a:t>16/07/2020</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440FCF-5232-4EF9-B5AE-735C3D0E955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FCE6-2C68-485E-88B8-ECCF54D9C170}" type="datetimeFigureOut">
              <a:rPr lang="en-US"/>
              <a:pPr>
                <a:defRPr/>
              </a:pPr>
              <a:t>7/16/2020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E2762D-ABF6-4824-87E4-6CA0B613FB5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p>
        </p:txBody>
      </p:sp>
    </p:spTree>
    <p:extLst>
      <p:ext uri="{BB962C8B-B14F-4D97-AF65-F5344CB8AC3E}">
        <p14:creationId xmlns:p14="http://schemas.microsoft.com/office/powerpoint/2010/main" val="18918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9330645-99FB-4AAC-8A53-CCEB5E5AAC30}" type="datetime1">
              <a:rPr lang="en-NZ" smtClean="0"/>
              <a:t>16/07/2020</a:t>
            </a:fld>
            <a:endParaRPr lang="en-US"/>
          </a:p>
        </p:txBody>
      </p:sp>
      <p:sp>
        <p:nvSpPr>
          <p:cNvPr id="7"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8" name="Slide Number Placeholder 5"/>
          <p:cNvSpPr>
            <a:spLocks noGrp="1"/>
          </p:cNvSpPr>
          <p:nvPr>
            <p:ph type="sldNum" sz="quarter" idx="12"/>
          </p:nvPr>
        </p:nvSpPr>
        <p:spPr/>
        <p:txBody>
          <a:bodyPr/>
          <a:lstStyle>
            <a:lvl1pPr>
              <a:defRPr/>
            </a:lvl1pPr>
          </a:lstStyle>
          <a:p>
            <a:fld id="{25C0E355-A61F-4E93-B978-61DEE2A8BCD8}" type="slidenum">
              <a:rPr lang="en-US" altLang="en-US"/>
              <a:pPr/>
              <a:t>‹#›</a:t>
            </a:fld>
            <a:endParaRPr lang="en-US" altLang="en-US"/>
          </a:p>
        </p:txBody>
      </p:sp>
    </p:spTree>
    <p:extLst>
      <p:ext uri="{BB962C8B-B14F-4D97-AF65-F5344CB8AC3E}">
        <p14:creationId xmlns:p14="http://schemas.microsoft.com/office/powerpoint/2010/main" val="363824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1950D499-B0B3-4219-A568-D0910C56DCB1}" type="datetime1">
              <a:rPr lang="en-NZ" smtClean="0"/>
              <a:t>16/07/2020</a:t>
            </a:fld>
            <a:endParaRPr lang="en-US"/>
          </a:p>
        </p:txBody>
      </p:sp>
      <p:sp>
        <p:nvSpPr>
          <p:cNvPr id="9"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10" name="Slide Number Placeholder 5"/>
          <p:cNvSpPr>
            <a:spLocks noGrp="1"/>
          </p:cNvSpPr>
          <p:nvPr>
            <p:ph type="sldNum" sz="quarter" idx="12"/>
          </p:nvPr>
        </p:nvSpPr>
        <p:spPr/>
        <p:txBody>
          <a:bodyPr/>
          <a:lstStyle>
            <a:lvl1pPr>
              <a:defRPr/>
            </a:lvl1pPr>
          </a:lstStyle>
          <a:p>
            <a:fld id="{2DD6A6D7-F379-4F41-9032-324B1A8F204A}" type="slidenum">
              <a:rPr lang="en-US" altLang="en-US"/>
              <a:pPr/>
              <a:t>‹#›</a:t>
            </a:fld>
            <a:endParaRPr lang="en-US" altLang="en-US"/>
          </a:p>
        </p:txBody>
      </p:sp>
    </p:spTree>
    <p:extLst>
      <p:ext uri="{BB962C8B-B14F-4D97-AF65-F5344CB8AC3E}">
        <p14:creationId xmlns:p14="http://schemas.microsoft.com/office/powerpoint/2010/main" val="267825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33C53BA3-70B9-4B8E-94FC-E393CE3A3FDD}" type="datetime1">
              <a:rPr lang="en-NZ" smtClean="0"/>
              <a:t>16/07/2020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6" name="Slide Number Placeholder 5"/>
          <p:cNvSpPr>
            <a:spLocks noGrp="1"/>
          </p:cNvSpPr>
          <p:nvPr>
            <p:ph type="sldNum" sz="quarter" idx="12"/>
          </p:nvPr>
        </p:nvSpPr>
        <p:spPr/>
        <p:txBody>
          <a:bodyPr/>
          <a:lstStyle>
            <a:lvl1pPr>
              <a:defRPr/>
            </a:lvl1pPr>
          </a:lstStyle>
          <a:p>
            <a:fld id="{6ADCC994-3DDB-404F-A50E-D82EE80201F6}" type="slidenum">
              <a:rPr lang="en-US" altLang="en-US"/>
              <a:pPr/>
              <a:t>‹#›</a:t>
            </a:fld>
            <a:endParaRPr lang="en-US" altLang="en-US"/>
          </a:p>
        </p:txBody>
      </p:sp>
    </p:spTree>
    <p:extLst>
      <p:ext uri="{BB962C8B-B14F-4D97-AF65-F5344CB8AC3E}">
        <p14:creationId xmlns:p14="http://schemas.microsoft.com/office/powerpoint/2010/main" val="413925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fld id="{B331B895-9424-408F-94E7-1761968F285F}" type="datetime1">
              <a:rPr lang="en-NZ" smtClean="0"/>
              <a:t>16/07/2020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5" name="Slide Number Placeholder 5"/>
          <p:cNvSpPr>
            <a:spLocks noGrp="1"/>
          </p:cNvSpPr>
          <p:nvPr>
            <p:ph type="sldNum" sz="quarter" idx="12"/>
          </p:nvPr>
        </p:nvSpPr>
        <p:spPr/>
        <p:txBody>
          <a:bodyPr/>
          <a:lstStyle>
            <a:lvl1pPr>
              <a:defRPr/>
            </a:lvl1pPr>
          </a:lstStyle>
          <a:p>
            <a:fld id="{96523D9E-BCA9-45F9-AD7E-DC55E4E0AE55}" type="slidenum">
              <a:rPr lang="en-US" altLang="en-US"/>
              <a:pPr/>
              <a:t>‹#›</a:t>
            </a:fld>
            <a:endParaRPr lang="en-US" altLang="en-US"/>
          </a:p>
        </p:txBody>
      </p:sp>
    </p:spTree>
    <p:extLst>
      <p:ext uri="{BB962C8B-B14F-4D97-AF65-F5344CB8AC3E}">
        <p14:creationId xmlns:p14="http://schemas.microsoft.com/office/powerpoint/2010/main" val="4081411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35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a:t>Click to edit Master title style</a:t>
            </a:r>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1F122E35-EB83-4DCA-93DA-1D1DB0F074DB}" type="datetime1">
              <a:rPr lang="en-NZ" smtClean="0"/>
              <a:t>16/07/2020</a:t>
            </a:fld>
            <a:endParaRPr lang="en-NZ"/>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a:t>&gt;&gt;BUSINESS INTELLIGENCE</a:t>
            </a:r>
            <a:endParaRPr/>
          </a:p>
        </p:txBody>
      </p:sp>
      <p:sp>
        <p:nvSpPr>
          <p:cNvPr id="9"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37D206BC-4C28-421B-88B7-37C5FD77C875}" type="slidenum">
              <a:rPr lang="en-US" altLang="en-US"/>
              <a:pPr/>
              <a:t>‹#›</a:t>
            </a:fld>
            <a:endParaRPr lang="en-US" altLang="en-US"/>
          </a:p>
        </p:txBody>
      </p:sp>
    </p:spTree>
    <p:extLst>
      <p:ext uri="{BB962C8B-B14F-4D97-AF65-F5344CB8AC3E}">
        <p14:creationId xmlns:p14="http://schemas.microsoft.com/office/powerpoint/2010/main" val="121076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9EA0B663-319B-47A7-A691-BB9A6080B10F}" type="datetime1">
              <a:rPr lang="en-NZ" smtClean="0"/>
              <a:t>16/07/2020</a:t>
            </a:fld>
            <a:endParaRPr lang="en-NZ"/>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a:t>&gt;&gt;BUSINESS INTELLIGENCE</a:t>
            </a:r>
            <a:endParaRP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F590B21-0D15-4CED-8117-3E86442BB1EF}" type="slidenum">
              <a:rPr lang="en-US" altLang="en-US"/>
              <a:pPr/>
              <a:t>‹#›</a:t>
            </a:fld>
            <a:endParaRPr lang="en-US" altLang="en-US"/>
          </a:p>
        </p:txBody>
      </p:sp>
    </p:spTree>
    <p:extLst>
      <p:ext uri="{BB962C8B-B14F-4D97-AF65-F5344CB8AC3E}">
        <p14:creationId xmlns:p14="http://schemas.microsoft.com/office/powerpoint/2010/main" val="202594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2350177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findings Pacific">
    <p:spTree>
      <p:nvGrpSpPr>
        <p:cNvPr id="1" name=""/>
        <p:cNvGrpSpPr/>
        <p:nvPr/>
      </p:nvGrpSpPr>
      <p:grpSpPr>
        <a:xfrm>
          <a:off x="0" y="0"/>
          <a:ext cx="0" cy="0"/>
          <a:chOff x="0" y="0"/>
          <a:chExt cx="0" cy="0"/>
        </a:xfrm>
      </p:grpSpPr>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p>
        </p:txBody>
      </p:sp>
      <p:pic>
        <p:nvPicPr>
          <p:cNvPr id="2" name="Picture 1"/>
          <p:cNvPicPr>
            <a:picLocks noChangeAspect="1"/>
          </p:cNvPicPr>
          <p:nvPr userDrawn="1"/>
        </p:nvPicPr>
        <p:blipFill>
          <a:blip r:embed="rId2"/>
          <a:stretch>
            <a:fillRect/>
          </a:stretch>
        </p:blipFill>
        <p:spPr>
          <a:xfrm>
            <a:off x="-397" y="-297"/>
            <a:ext cx="9144793" cy="6858594"/>
          </a:xfrm>
          <a:prstGeom prst="rect">
            <a:avLst/>
          </a:prstGeom>
        </p:spPr>
      </p:pic>
    </p:spTree>
    <p:extLst>
      <p:ext uri="{BB962C8B-B14F-4D97-AF65-F5344CB8AC3E}">
        <p14:creationId xmlns:p14="http://schemas.microsoft.com/office/powerpoint/2010/main" val="30254775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ty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047552" cy="104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p>
        </p:txBody>
      </p:sp>
    </p:spTree>
    <p:extLst>
      <p:ext uri="{BB962C8B-B14F-4D97-AF65-F5344CB8AC3E}">
        <p14:creationId xmlns:p14="http://schemas.microsoft.com/office/powerpoint/2010/main" val="40929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70A2A381-96E0-4592-8E6E-CC64512D8F79}" type="datetime1">
              <a:rPr lang="en-NZ" smtClean="0"/>
              <a:t>16/07/2020</a:t>
            </a:fld>
            <a:endParaRPr lang="en-NZ"/>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a:t>&gt;&gt;BUSINESS INTELLIGENCE</a:t>
            </a:r>
            <a:endParaRP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a:p>
        </p:txBody>
      </p:sp>
    </p:spTree>
    <p:extLst>
      <p:ext uri="{BB962C8B-B14F-4D97-AF65-F5344CB8AC3E}">
        <p14:creationId xmlns:p14="http://schemas.microsoft.com/office/powerpoint/2010/main" val="240897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69E6C22-56D2-4354-A9B2-AA1981413AB0}" type="datetime1">
              <a:rPr lang="en-NZ" smtClean="0"/>
              <a:t>16/07/2020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7" name="Slide Number Placeholder 5"/>
          <p:cNvSpPr>
            <a:spLocks noGrp="1"/>
          </p:cNvSpPr>
          <p:nvPr>
            <p:ph type="sldNum" sz="quarter" idx="12"/>
          </p:nvPr>
        </p:nvSpPr>
        <p:spPr/>
        <p:txBody>
          <a:bodyPr/>
          <a:lstStyle>
            <a:lvl1pPr>
              <a:defRPr/>
            </a:lvl1pPr>
          </a:lstStyle>
          <a:p>
            <a:fld id="{BBF59D4B-78CD-4F9D-B485-9AA15C11E5AF}" type="slidenum">
              <a:rPr lang="en-US" altLang="en-US"/>
              <a:pPr/>
              <a:t>‹#›</a:t>
            </a:fld>
            <a:endParaRPr lang="en-US" altLang="en-US"/>
          </a:p>
        </p:txBody>
      </p:sp>
    </p:spTree>
    <p:extLst>
      <p:ext uri="{BB962C8B-B14F-4D97-AF65-F5344CB8AC3E}">
        <p14:creationId xmlns:p14="http://schemas.microsoft.com/office/powerpoint/2010/main" val="64335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F6164F8-CF30-4E47-ABE1-FBDDF1438E19}" type="datetime1">
              <a:rPr lang="en-NZ" smtClean="0"/>
              <a:t>16/07/2020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7" name="Slide Number Placeholder 5"/>
          <p:cNvSpPr>
            <a:spLocks noGrp="1"/>
          </p:cNvSpPr>
          <p:nvPr>
            <p:ph type="sldNum" sz="quarter" idx="12"/>
          </p:nvPr>
        </p:nvSpPr>
        <p:spPr/>
        <p:txBody>
          <a:bodyPr/>
          <a:lstStyle>
            <a:lvl1pPr>
              <a:defRPr/>
            </a:lvl1pPr>
          </a:lstStyle>
          <a:p>
            <a:fld id="{0EB031FF-CC55-4FE8-93F2-B06193D7E58D}" type="slidenum">
              <a:rPr lang="en-US" altLang="en-US"/>
              <a:pPr/>
              <a:t>‹#›</a:t>
            </a:fld>
            <a:endParaRPr lang="en-US" alt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8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FD3A491-63CE-46B7-8DDC-A597541C4BCF}" type="datetime1">
              <a:rPr lang="en-NZ" smtClean="0"/>
              <a:t>16/07/2020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a:t>&gt;&gt;BUSINESS INTELLIGENCE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1B3F7E-FBBA-4529-954D-33A279128B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23" r:id="rId4"/>
    <p:sldLayoutId id="2147483828" r:id="rId5"/>
    <p:sldLayoutId id="2147483827" r:id="rId6"/>
    <p:sldLayoutId id="2147483816" r:id="rId7"/>
    <p:sldLayoutId id="2147483817" r:id="rId8"/>
    <p:sldLayoutId id="2147483818" r:id="rId9"/>
    <p:sldLayoutId id="2147483819" r:id="rId10"/>
    <p:sldLayoutId id="2147483820" r:id="rId11"/>
    <p:sldLayoutId id="2147483821" r:id="rId12"/>
    <p:sldLayoutId id="2147483822" r:id="rId13"/>
    <p:sldLayoutId id="2147483824" r:id="rId14"/>
  </p:sldLayoutIdLst>
  <p:hf hdr="0" ft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educationcounts.govt.nz/__data/assets/excel_doc/0011/16301/course-completion-rates-2010-2019-final.xlsx"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thenest.unitec.ac.nz/TheNestWP/wp-content/uploads/2020/05/2_1-Memo_PEP-2020-Interim_ST_20200515.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333" y="1047103"/>
            <a:ext cx="5285476" cy="3152159"/>
          </a:xfrm>
        </p:spPr>
        <p:txBody>
          <a:bodyPr/>
          <a:lstStyle/>
          <a:p>
            <a:pPr algn="ctr"/>
            <a:r>
              <a:rPr lang="en-NZ" sz="4000" dirty="0"/>
              <a:t>Interim PEP</a:t>
            </a:r>
            <a:br>
              <a:rPr lang="en-NZ" sz="4000" dirty="0"/>
            </a:br>
            <a:r>
              <a:rPr lang="en-NZ" sz="4000" dirty="0"/>
              <a:t>Semester 1</a:t>
            </a:r>
            <a:br>
              <a:rPr lang="en-NZ" sz="4000" dirty="0"/>
            </a:br>
            <a:r>
              <a:rPr lang="en-NZ" sz="4000" dirty="0"/>
              <a:t> 2020</a:t>
            </a:r>
            <a:br>
              <a:rPr lang="en-NZ" sz="4000" dirty="0"/>
            </a:br>
            <a:r>
              <a:rPr lang="en-NZ" sz="4000" dirty="0"/>
              <a:t>Writer’s Briefing</a:t>
            </a:r>
            <a:endParaRPr lang="en-NZ" sz="1800" i="1" dirty="0"/>
          </a:p>
        </p:txBody>
      </p:sp>
      <p:sp>
        <p:nvSpPr>
          <p:cNvPr id="3" name="Subtitle 2"/>
          <p:cNvSpPr>
            <a:spLocks noGrp="1"/>
          </p:cNvSpPr>
          <p:nvPr>
            <p:ph type="subTitle" idx="1"/>
          </p:nvPr>
        </p:nvSpPr>
        <p:spPr>
          <a:xfrm>
            <a:off x="2941415" y="5062729"/>
            <a:ext cx="5149103" cy="515525"/>
          </a:xfrm>
        </p:spPr>
        <p:txBody>
          <a:bodyPr/>
          <a:lstStyle/>
          <a:p>
            <a:r>
              <a:rPr lang="en-NZ" dirty="0"/>
              <a:t>15 July 2020</a:t>
            </a:r>
          </a:p>
          <a:p>
            <a:r>
              <a:rPr lang="en-NZ" dirty="0"/>
              <a:t>Te Korowai Kahurangi</a:t>
            </a:r>
          </a:p>
        </p:txBody>
      </p:sp>
    </p:spTree>
    <p:extLst>
      <p:ext uri="{BB962C8B-B14F-4D97-AF65-F5344CB8AC3E}">
        <p14:creationId xmlns:p14="http://schemas.microsoft.com/office/powerpoint/2010/main" val="384653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457200" y="690706"/>
            <a:ext cx="8229600" cy="365125"/>
          </a:xfrm>
        </p:spPr>
        <p:txBody>
          <a:bodyPr/>
          <a:lstStyle/>
          <a:p>
            <a:r>
              <a:rPr lang="en-NZ" dirty="0"/>
              <a:t>Pre-population</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10</a:t>
            </a:fld>
            <a:endParaRPr lang="en-US" altLang="en-US"/>
          </a:p>
        </p:txBody>
      </p:sp>
      <p:pic>
        <p:nvPicPr>
          <p:cNvPr id="4" name="Picture 3">
            <a:extLst>
              <a:ext uri="{FF2B5EF4-FFF2-40B4-BE49-F238E27FC236}">
                <a16:creationId xmlns:a16="http://schemas.microsoft.com/office/drawing/2014/main" id="{5C791D66-B70F-410F-A599-B0B8D65392DD}"/>
              </a:ext>
            </a:extLst>
          </p:cNvPr>
          <p:cNvPicPr>
            <a:picLocks noChangeAspect="1"/>
          </p:cNvPicPr>
          <p:nvPr/>
        </p:nvPicPr>
        <p:blipFill>
          <a:blip r:embed="rId2"/>
          <a:stretch>
            <a:fillRect/>
          </a:stretch>
        </p:blipFill>
        <p:spPr>
          <a:xfrm>
            <a:off x="1171575" y="1457325"/>
            <a:ext cx="6800850" cy="3943350"/>
          </a:xfrm>
          <a:prstGeom prst="rect">
            <a:avLst/>
          </a:prstGeom>
        </p:spPr>
      </p:pic>
    </p:spTree>
    <p:extLst>
      <p:ext uri="{BB962C8B-B14F-4D97-AF65-F5344CB8AC3E}">
        <p14:creationId xmlns:p14="http://schemas.microsoft.com/office/powerpoint/2010/main" val="67983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587924"/>
            <a:ext cx="8229600" cy="936075"/>
          </a:xfrm>
        </p:spPr>
        <p:txBody>
          <a:bodyPr/>
          <a:lstStyle/>
          <a:p>
            <a:r>
              <a:rPr lang="en-NZ" sz="2400" dirty="0">
                <a:latin typeface="Verdana"/>
                <a:ea typeface="Verdana"/>
                <a:cs typeface="Verdana"/>
              </a:rPr>
              <a:t>Embedded Educational Performance Rubrics (5)</a:t>
            </a:r>
            <a:br>
              <a:rPr lang="en-NZ" sz="2400" dirty="0">
                <a:latin typeface="Verdana"/>
                <a:ea typeface="Verdana"/>
                <a:cs typeface="Verdana"/>
              </a:rPr>
            </a:br>
            <a:r>
              <a:rPr lang="en-NZ" sz="2400">
                <a:latin typeface="Verdana"/>
                <a:ea typeface="Verdana"/>
                <a:cs typeface="Verdana"/>
              </a:rPr>
              <a:t>Example: Focus Area 1</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11</a:t>
            </a:fld>
            <a:endParaRPr lang="en-US" altLang="en-US"/>
          </a:p>
        </p:txBody>
      </p:sp>
      <p:pic>
        <p:nvPicPr>
          <p:cNvPr id="5" name="Picture 4">
            <a:extLst>
              <a:ext uri="{FF2B5EF4-FFF2-40B4-BE49-F238E27FC236}">
                <a16:creationId xmlns:a16="http://schemas.microsoft.com/office/drawing/2014/main" id="{5ACE24B9-45EA-464B-84C6-D4A4871C6501}"/>
              </a:ext>
            </a:extLst>
          </p:cNvPr>
          <p:cNvPicPr>
            <a:picLocks noChangeAspect="1"/>
          </p:cNvPicPr>
          <p:nvPr/>
        </p:nvPicPr>
        <p:blipFill>
          <a:blip r:embed="rId2"/>
          <a:stretch>
            <a:fillRect/>
          </a:stretch>
        </p:blipFill>
        <p:spPr>
          <a:xfrm>
            <a:off x="1677275" y="1371599"/>
            <a:ext cx="5789449" cy="4985547"/>
          </a:xfrm>
          <a:prstGeom prst="rect">
            <a:avLst/>
          </a:prstGeom>
        </p:spPr>
      </p:pic>
    </p:spTree>
    <p:extLst>
      <p:ext uri="{BB962C8B-B14F-4D97-AF65-F5344CB8AC3E}">
        <p14:creationId xmlns:p14="http://schemas.microsoft.com/office/powerpoint/2010/main" val="76474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552893" y="854629"/>
            <a:ext cx="8229600" cy="365125"/>
          </a:xfrm>
        </p:spPr>
        <p:txBody>
          <a:bodyPr/>
          <a:lstStyle/>
          <a:p>
            <a:r>
              <a:rPr lang="en-NZ">
                <a:latin typeface="Verdana"/>
                <a:ea typeface="Verdana"/>
                <a:cs typeface="Verdana"/>
              </a:rPr>
              <a:t>Embedded Pre-written text</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12</a:t>
            </a:fld>
            <a:endParaRPr lang="en-US" altLang="en-US"/>
          </a:p>
        </p:txBody>
      </p:sp>
      <p:pic>
        <p:nvPicPr>
          <p:cNvPr id="5" name="Picture 4">
            <a:extLst>
              <a:ext uri="{FF2B5EF4-FFF2-40B4-BE49-F238E27FC236}">
                <a16:creationId xmlns:a16="http://schemas.microsoft.com/office/drawing/2014/main" id="{967E10A4-2755-43D9-8425-5A84A7DCBADF}"/>
              </a:ext>
            </a:extLst>
          </p:cNvPr>
          <p:cNvPicPr>
            <a:picLocks noChangeAspect="1"/>
          </p:cNvPicPr>
          <p:nvPr/>
        </p:nvPicPr>
        <p:blipFill>
          <a:blip r:embed="rId2"/>
          <a:stretch>
            <a:fillRect/>
          </a:stretch>
        </p:blipFill>
        <p:spPr>
          <a:xfrm>
            <a:off x="419099" y="2405062"/>
            <a:ext cx="8831823" cy="2177571"/>
          </a:xfrm>
          <a:prstGeom prst="rect">
            <a:avLst/>
          </a:prstGeom>
        </p:spPr>
      </p:pic>
    </p:spTree>
    <p:extLst>
      <p:ext uri="{BB962C8B-B14F-4D97-AF65-F5344CB8AC3E}">
        <p14:creationId xmlns:p14="http://schemas.microsoft.com/office/powerpoint/2010/main" val="246877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552893" y="854629"/>
            <a:ext cx="8229600" cy="365125"/>
          </a:xfrm>
        </p:spPr>
        <p:txBody>
          <a:bodyPr/>
          <a:lstStyle/>
          <a:p>
            <a:r>
              <a:rPr lang="en-NZ">
                <a:latin typeface="Verdana"/>
                <a:ea typeface="Verdana"/>
                <a:cs typeface="Verdana"/>
              </a:rPr>
              <a:t>Embedded examples of evaluative </a:t>
            </a:r>
            <a:r>
              <a:rPr lang="en-NZ" dirty="0">
                <a:latin typeface="Verdana"/>
                <a:ea typeface="Verdana"/>
                <a:cs typeface="Verdana"/>
              </a:rPr>
              <a:t>writing</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13</a:t>
            </a:fld>
            <a:endParaRPr lang="en-US" altLang="en-US"/>
          </a:p>
        </p:txBody>
      </p:sp>
      <p:pic>
        <p:nvPicPr>
          <p:cNvPr id="7" name="Picture 6">
            <a:extLst>
              <a:ext uri="{FF2B5EF4-FFF2-40B4-BE49-F238E27FC236}">
                <a16:creationId xmlns:a16="http://schemas.microsoft.com/office/drawing/2014/main" id="{E626D6BF-B059-47E4-B3B5-26E9D143F61A}"/>
              </a:ext>
            </a:extLst>
          </p:cNvPr>
          <p:cNvPicPr>
            <a:picLocks noChangeAspect="1"/>
          </p:cNvPicPr>
          <p:nvPr/>
        </p:nvPicPr>
        <p:blipFill>
          <a:blip r:embed="rId2"/>
          <a:stretch>
            <a:fillRect/>
          </a:stretch>
        </p:blipFill>
        <p:spPr>
          <a:xfrm>
            <a:off x="595312" y="2209800"/>
            <a:ext cx="7953375" cy="2438400"/>
          </a:xfrm>
          <a:prstGeom prst="rect">
            <a:avLst/>
          </a:prstGeom>
        </p:spPr>
      </p:pic>
    </p:spTree>
    <p:extLst>
      <p:ext uri="{BB962C8B-B14F-4D97-AF65-F5344CB8AC3E}">
        <p14:creationId xmlns:p14="http://schemas.microsoft.com/office/powerpoint/2010/main" val="253048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a:latin typeface="Verdana"/>
                <a:ea typeface="Verdana"/>
                <a:cs typeface="Verdana"/>
              </a:rPr>
              <a:t>How will your writing be evaluated? </a:t>
            </a:r>
            <a:br>
              <a:rPr lang="en-NZ" sz="2400" dirty="0">
                <a:latin typeface="Verdana"/>
                <a:ea typeface="Verdana"/>
                <a:cs typeface="Verdana"/>
              </a:rPr>
            </a:br>
            <a:endParaRPr lang="en-NZ" sz="2400">
              <a:latin typeface="Verdana"/>
              <a:ea typeface="Verdana"/>
              <a:cs typeface="Verdana"/>
            </a:endParaRP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14</a:t>
            </a:fld>
            <a:endParaRPr lang="en-US" altLang="en-US"/>
          </a:p>
        </p:txBody>
      </p:sp>
      <p:pic>
        <p:nvPicPr>
          <p:cNvPr id="6" name="Picture 6" descr="A screenshot of text&#10;&#10;Description automatically generated">
            <a:extLst>
              <a:ext uri="{FF2B5EF4-FFF2-40B4-BE49-F238E27FC236}">
                <a16:creationId xmlns:a16="http://schemas.microsoft.com/office/drawing/2014/main" id="{95127CC3-B3DA-4694-B2EA-91C7E4D231A8}"/>
              </a:ext>
            </a:extLst>
          </p:cNvPr>
          <p:cNvPicPr>
            <a:picLocks noChangeAspect="1"/>
          </p:cNvPicPr>
          <p:nvPr/>
        </p:nvPicPr>
        <p:blipFill>
          <a:blip r:embed="rId2"/>
          <a:stretch>
            <a:fillRect/>
          </a:stretch>
        </p:blipFill>
        <p:spPr>
          <a:xfrm>
            <a:off x="1048871" y="1775142"/>
            <a:ext cx="7234517" cy="4706211"/>
          </a:xfrm>
          <a:prstGeom prst="rect">
            <a:avLst/>
          </a:prstGeom>
        </p:spPr>
      </p:pic>
    </p:spTree>
    <p:extLst>
      <p:ext uri="{BB962C8B-B14F-4D97-AF65-F5344CB8AC3E}">
        <p14:creationId xmlns:p14="http://schemas.microsoft.com/office/powerpoint/2010/main" val="187719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Big picture of the template? </a:t>
            </a:r>
            <a:br>
              <a:rPr lang="en-NZ" sz="2400" dirty="0">
                <a:latin typeface="Verdana"/>
                <a:ea typeface="Verdana"/>
                <a:cs typeface="Verdana"/>
              </a:rPr>
            </a:br>
            <a:endParaRPr lang="en-NZ" sz="2400" dirty="0">
              <a:latin typeface="Verdana"/>
              <a:ea typeface="Verdana"/>
              <a:cs typeface="Verdana"/>
            </a:endParaRP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15</a:t>
            </a:fld>
            <a:endParaRPr lang="en-US" altLang="en-US"/>
          </a:p>
        </p:txBody>
      </p:sp>
      <p:pic>
        <p:nvPicPr>
          <p:cNvPr id="5" name="Picture 4">
            <a:extLst>
              <a:ext uri="{FF2B5EF4-FFF2-40B4-BE49-F238E27FC236}">
                <a16:creationId xmlns:a16="http://schemas.microsoft.com/office/drawing/2014/main" id="{06E5173D-AEBB-47AF-B2CA-00DE7C010836}"/>
              </a:ext>
            </a:extLst>
          </p:cNvPr>
          <p:cNvPicPr>
            <a:picLocks noChangeAspect="1"/>
          </p:cNvPicPr>
          <p:nvPr/>
        </p:nvPicPr>
        <p:blipFill>
          <a:blip r:embed="rId2"/>
          <a:stretch>
            <a:fillRect/>
          </a:stretch>
        </p:blipFill>
        <p:spPr>
          <a:xfrm>
            <a:off x="458597" y="1322003"/>
            <a:ext cx="8367068" cy="5100473"/>
          </a:xfrm>
          <a:prstGeom prst="rect">
            <a:avLst/>
          </a:prstGeom>
        </p:spPr>
      </p:pic>
    </p:spTree>
    <p:extLst>
      <p:ext uri="{BB962C8B-B14F-4D97-AF65-F5344CB8AC3E}">
        <p14:creationId xmlns:p14="http://schemas.microsoft.com/office/powerpoint/2010/main" val="76659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SCC Dashboard</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16</a:t>
            </a:fld>
            <a:endParaRPr lang="en-US" altLang="en-US"/>
          </a:p>
        </p:txBody>
      </p:sp>
      <p:pic>
        <p:nvPicPr>
          <p:cNvPr id="4" name="Picture 3">
            <a:extLst>
              <a:ext uri="{FF2B5EF4-FFF2-40B4-BE49-F238E27FC236}">
                <a16:creationId xmlns:a16="http://schemas.microsoft.com/office/drawing/2014/main" id="{F93B0C28-FBD8-4631-9CFC-1B82C656E418}"/>
              </a:ext>
            </a:extLst>
          </p:cNvPr>
          <p:cNvPicPr>
            <a:picLocks noChangeAspect="1"/>
          </p:cNvPicPr>
          <p:nvPr/>
        </p:nvPicPr>
        <p:blipFill>
          <a:blip r:embed="rId2"/>
          <a:stretch>
            <a:fillRect/>
          </a:stretch>
        </p:blipFill>
        <p:spPr>
          <a:xfrm>
            <a:off x="860444" y="1678715"/>
            <a:ext cx="7588611" cy="4370518"/>
          </a:xfrm>
          <a:prstGeom prst="rect">
            <a:avLst/>
          </a:prstGeom>
        </p:spPr>
      </p:pic>
    </p:spTree>
    <p:extLst>
      <p:ext uri="{BB962C8B-B14F-4D97-AF65-F5344CB8AC3E}">
        <p14:creationId xmlns:p14="http://schemas.microsoft.com/office/powerpoint/2010/main" val="51067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Graduate Outcomes Survey Dashboard pdf</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17</a:t>
            </a:fld>
            <a:endParaRPr lang="en-US" altLang="en-US"/>
          </a:p>
        </p:txBody>
      </p:sp>
      <p:pic>
        <p:nvPicPr>
          <p:cNvPr id="6" name="Picture 5">
            <a:extLst>
              <a:ext uri="{FF2B5EF4-FFF2-40B4-BE49-F238E27FC236}">
                <a16:creationId xmlns:a16="http://schemas.microsoft.com/office/drawing/2014/main" id="{27419A5A-FA1B-4965-9511-11AF39B7A84D}"/>
              </a:ext>
            </a:extLst>
          </p:cNvPr>
          <p:cNvPicPr>
            <a:picLocks noChangeAspect="1"/>
          </p:cNvPicPr>
          <p:nvPr/>
        </p:nvPicPr>
        <p:blipFill>
          <a:blip r:embed="rId2"/>
          <a:stretch>
            <a:fillRect/>
          </a:stretch>
        </p:blipFill>
        <p:spPr>
          <a:xfrm>
            <a:off x="1429109" y="1881546"/>
            <a:ext cx="7396556" cy="4405891"/>
          </a:xfrm>
          <a:prstGeom prst="rect">
            <a:avLst/>
          </a:prstGeom>
          <a:ln>
            <a:solidFill>
              <a:schemeClr val="accent1"/>
            </a:solidFill>
          </a:ln>
        </p:spPr>
      </p:pic>
      <p:pic>
        <p:nvPicPr>
          <p:cNvPr id="4" name="Picture 3">
            <a:extLst>
              <a:ext uri="{FF2B5EF4-FFF2-40B4-BE49-F238E27FC236}">
                <a16:creationId xmlns:a16="http://schemas.microsoft.com/office/drawing/2014/main" id="{6D313D4F-2150-4580-933D-C0BC69404249}"/>
              </a:ext>
            </a:extLst>
          </p:cNvPr>
          <p:cNvPicPr>
            <a:picLocks noChangeAspect="1"/>
          </p:cNvPicPr>
          <p:nvPr/>
        </p:nvPicPr>
        <p:blipFill>
          <a:blip r:embed="rId3"/>
          <a:stretch>
            <a:fillRect/>
          </a:stretch>
        </p:blipFill>
        <p:spPr>
          <a:xfrm>
            <a:off x="583511" y="1440512"/>
            <a:ext cx="7837970" cy="4498849"/>
          </a:xfrm>
          <a:prstGeom prst="rect">
            <a:avLst/>
          </a:prstGeom>
          <a:ln>
            <a:solidFill>
              <a:schemeClr val="accent1"/>
            </a:solidFill>
          </a:ln>
        </p:spPr>
      </p:pic>
    </p:spTree>
    <p:extLst>
      <p:ext uri="{BB962C8B-B14F-4D97-AF65-F5344CB8AC3E}">
        <p14:creationId xmlns:p14="http://schemas.microsoft.com/office/powerpoint/2010/main" val="214218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SCC Data Dashboard GPO statements pdf</a:t>
            </a:r>
            <a:br>
              <a:rPr lang="en-NZ" sz="2400" dirty="0">
                <a:latin typeface="Verdana"/>
                <a:ea typeface="Verdana"/>
                <a:cs typeface="Verdana"/>
              </a:rPr>
            </a:br>
            <a:endParaRPr lang="en-NZ" sz="2400" dirty="0">
              <a:latin typeface="Verdana"/>
              <a:ea typeface="Verdana"/>
              <a:cs typeface="Verdana"/>
            </a:endParaRP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18</a:t>
            </a:fld>
            <a:endParaRPr lang="en-US" altLang="en-US"/>
          </a:p>
        </p:txBody>
      </p:sp>
      <p:pic>
        <p:nvPicPr>
          <p:cNvPr id="4" name="Picture 3">
            <a:extLst>
              <a:ext uri="{FF2B5EF4-FFF2-40B4-BE49-F238E27FC236}">
                <a16:creationId xmlns:a16="http://schemas.microsoft.com/office/drawing/2014/main" id="{04B8920B-EDB4-4970-82D0-F63359BC73C0}"/>
              </a:ext>
            </a:extLst>
          </p:cNvPr>
          <p:cNvPicPr>
            <a:picLocks noChangeAspect="1"/>
          </p:cNvPicPr>
          <p:nvPr/>
        </p:nvPicPr>
        <p:blipFill>
          <a:blip r:embed="rId2"/>
          <a:stretch>
            <a:fillRect/>
          </a:stretch>
        </p:blipFill>
        <p:spPr>
          <a:xfrm>
            <a:off x="393192" y="1371599"/>
            <a:ext cx="9144000" cy="4363670"/>
          </a:xfrm>
          <a:prstGeom prst="rect">
            <a:avLst/>
          </a:prstGeom>
        </p:spPr>
      </p:pic>
    </p:spTree>
    <p:extLst>
      <p:ext uri="{BB962C8B-B14F-4D97-AF65-F5344CB8AC3E}">
        <p14:creationId xmlns:p14="http://schemas.microsoft.com/office/powerpoint/2010/main" val="352015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1</a:t>
            </a:r>
          </a:p>
        </p:txBody>
      </p:sp>
      <p:pic>
        <p:nvPicPr>
          <p:cNvPr id="6" name="Content Placeholder 5">
            <a:extLst>
              <a:ext uri="{FF2B5EF4-FFF2-40B4-BE49-F238E27FC236}">
                <a16:creationId xmlns:a16="http://schemas.microsoft.com/office/drawing/2014/main" id="{8CFA9E6E-14AE-45E2-A36A-59FDB2F80CE2}"/>
              </a:ext>
            </a:extLst>
          </p:cNvPr>
          <p:cNvPicPr>
            <a:picLocks noGrp="1" noChangeAspect="1"/>
          </p:cNvPicPr>
          <p:nvPr>
            <p:ph idx="1"/>
          </p:nvPr>
        </p:nvPicPr>
        <p:blipFill>
          <a:blip r:embed="rId2"/>
          <a:stretch>
            <a:fillRect/>
          </a:stretch>
        </p:blipFill>
        <p:spPr>
          <a:xfrm>
            <a:off x="177030" y="1286540"/>
            <a:ext cx="8624354" cy="3370050"/>
          </a:xfrm>
          <a:prstGeom prst="rect">
            <a:avLst/>
          </a:prstGeom>
        </p:spPr>
      </p:pic>
      <p:sp>
        <p:nvSpPr>
          <p:cNvPr id="7" name="TextBox 6">
            <a:extLst>
              <a:ext uri="{FF2B5EF4-FFF2-40B4-BE49-F238E27FC236}">
                <a16:creationId xmlns:a16="http://schemas.microsoft.com/office/drawing/2014/main" id="{28E60183-47FA-4DEA-8D29-68723871844F}"/>
              </a:ext>
            </a:extLst>
          </p:cNvPr>
          <p:cNvSpPr txBox="1"/>
          <p:nvPr/>
        </p:nvSpPr>
        <p:spPr>
          <a:xfrm>
            <a:off x="932688" y="4562856"/>
            <a:ext cx="7498080" cy="646331"/>
          </a:xfrm>
          <a:prstGeom prst="rect">
            <a:avLst/>
          </a:prstGeom>
          <a:noFill/>
        </p:spPr>
        <p:txBody>
          <a:bodyPr wrap="square" rtlCol="0">
            <a:spAutoFit/>
          </a:bodyPr>
          <a:lstStyle/>
          <a:p>
            <a:r>
              <a:rPr lang="en-NZ" dirty="0"/>
              <a:t>In groups of </a:t>
            </a:r>
            <a:r>
              <a:rPr lang="en-NZ" dirty="0">
                <a:highlight>
                  <a:srgbClr val="FFFF00"/>
                </a:highlight>
              </a:rPr>
              <a:t>xx</a:t>
            </a:r>
            <a:r>
              <a:rPr lang="en-NZ" dirty="0"/>
              <a:t> take 3 minutes and analyse the data.  Note this data is in a table however it could just as easily be in </a:t>
            </a:r>
            <a:r>
              <a:rPr lang="en-NZ" dirty="0" err="1"/>
              <a:t>PowerBI</a:t>
            </a:r>
            <a:r>
              <a:rPr lang="en-NZ" dirty="0"/>
              <a:t> dashboard.</a:t>
            </a:r>
          </a:p>
        </p:txBody>
      </p:sp>
      <p:sp>
        <p:nvSpPr>
          <p:cNvPr id="8" name="TextBox 7">
            <a:extLst>
              <a:ext uri="{FF2B5EF4-FFF2-40B4-BE49-F238E27FC236}">
                <a16:creationId xmlns:a16="http://schemas.microsoft.com/office/drawing/2014/main" id="{E10098D4-FCF8-40A2-9894-05AC78133529}"/>
              </a:ext>
            </a:extLst>
          </p:cNvPr>
          <p:cNvSpPr txBox="1"/>
          <p:nvPr/>
        </p:nvSpPr>
        <p:spPr>
          <a:xfrm>
            <a:off x="932688" y="5312664"/>
            <a:ext cx="7498080" cy="646331"/>
          </a:xfrm>
          <a:prstGeom prst="rect">
            <a:avLst/>
          </a:prstGeom>
          <a:noFill/>
        </p:spPr>
        <p:txBody>
          <a:bodyPr wrap="square" rtlCol="0">
            <a:spAutoFit/>
          </a:bodyPr>
          <a:lstStyle/>
          <a:p>
            <a:r>
              <a:rPr lang="en-NZ" dirty="0"/>
              <a:t>Report back to the group.</a:t>
            </a:r>
          </a:p>
          <a:p>
            <a:r>
              <a:rPr lang="en-NZ" dirty="0"/>
              <a:t>Discussion Points.</a:t>
            </a:r>
          </a:p>
        </p:txBody>
      </p:sp>
    </p:spTree>
    <p:extLst>
      <p:ext uri="{BB962C8B-B14F-4D97-AF65-F5344CB8AC3E}">
        <p14:creationId xmlns:p14="http://schemas.microsoft.com/office/powerpoint/2010/main" val="334708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1493C1-B6DE-4C35-95C5-A3A5D8AA9AE2}"/>
              </a:ext>
            </a:extLst>
          </p:cNvPr>
          <p:cNvSpPr>
            <a:spLocks noGrp="1"/>
          </p:cNvSpPr>
          <p:nvPr>
            <p:ph type="title"/>
          </p:nvPr>
        </p:nvSpPr>
        <p:spPr/>
        <p:txBody>
          <a:bodyPr/>
          <a:lstStyle/>
          <a:p>
            <a:r>
              <a:rPr lang="en-NZ" b="1" dirty="0"/>
              <a:t>Karakia </a:t>
            </a:r>
            <a:r>
              <a:rPr lang="en-NZ" b="1" dirty="0" err="1"/>
              <a:t>Timatanga</a:t>
            </a:r>
            <a:br>
              <a:rPr lang="en-NZ" b="1" dirty="0"/>
            </a:br>
            <a:endParaRPr lang="en-NZ" dirty="0"/>
          </a:p>
        </p:txBody>
      </p:sp>
      <p:sp>
        <p:nvSpPr>
          <p:cNvPr id="4" name="Slide Number Placeholder 3">
            <a:extLst>
              <a:ext uri="{FF2B5EF4-FFF2-40B4-BE49-F238E27FC236}">
                <a16:creationId xmlns:a16="http://schemas.microsoft.com/office/drawing/2014/main" id="{4AB9F9F5-AEEB-4A42-9518-4D826BDB14D9}"/>
              </a:ext>
            </a:extLst>
          </p:cNvPr>
          <p:cNvSpPr>
            <a:spLocks noGrp="1"/>
          </p:cNvSpPr>
          <p:nvPr>
            <p:ph type="sldNum" sz="quarter" idx="12"/>
          </p:nvPr>
        </p:nvSpPr>
        <p:spPr/>
        <p:txBody>
          <a:bodyPr/>
          <a:lstStyle/>
          <a:p>
            <a:fld id="{2F590B21-0D15-4CED-8117-3E86442BB1EF}" type="slidenum">
              <a:rPr lang="en-US" altLang="en-US" smtClean="0"/>
              <a:pPr/>
              <a:t>2</a:t>
            </a:fld>
            <a:endParaRPr lang="en-US" altLang="en-US"/>
          </a:p>
        </p:txBody>
      </p:sp>
      <p:sp>
        <p:nvSpPr>
          <p:cNvPr id="6" name="Content Placeholder 5">
            <a:extLst>
              <a:ext uri="{FF2B5EF4-FFF2-40B4-BE49-F238E27FC236}">
                <a16:creationId xmlns:a16="http://schemas.microsoft.com/office/drawing/2014/main" id="{5E346BB4-C19A-484E-A343-2FC8A2D2CDE8}"/>
              </a:ext>
            </a:extLst>
          </p:cNvPr>
          <p:cNvSpPr>
            <a:spLocks noGrp="1"/>
          </p:cNvSpPr>
          <p:nvPr>
            <p:ph idx="1"/>
          </p:nvPr>
        </p:nvSpPr>
        <p:spPr/>
        <p:txBody>
          <a:bodyPr/>
          <a:lstStyle/>
          <a:p>
            <a:r>
              <a:rPr lang="en-NZ" sz="3200" dirty="0"/>
              <a:t>Manawa </a:t>
            </a:r>
            <a:r>
              <a:rPr lang="en-NZ" sz="3200" dirty="0" err="1"/>
              <a:t>mai</a:t>
            </a:r>
            <a:r>
              <a:rPr lang="en-NZ" sz="3200" dirty="0"/>
              <a:t> </a:t>
            </a:r>
            <a:r>
              <a:rPr lang="en-NZ" sz="3200" dirty="0" err="1"/>
              <a:t>te</a:t>
            </a:r>
            <a:r>
              <a:rPr lang="en-NZ" sz="3200" dirty="0"/>
              <a:t> mauri </a:t>
            </a:r>
            <a:r>
              <a:rPr lang="en-NZ" sz="3200" dirty="0" err="1"/>
              <a:t>nuku</a:t>
            </a:r>
            <a:br>
              <a:rPr lang="en-NZ" sz="3200" dirty="0"/>
            </a:br>
            <a:r>
              <a:rPr lang="en-NZ" sz="3200" dirty="0"/>
              <a:t>Manawa </a:t>
            </a:r>
            <a:r>
              <a:rPr lang="en-NZ" sz="3200" dirty="0" err="1"/>
              <a:t>mai</a:t>
            </a:r>
            <a:r>
              <a:rPr lang="en-NZ" sz="3200" dirty="0"/>
              <a:t> </a:t>
            </a:r>
            <a:r>
              <a:rPr lang="en-NZ" sz="3200" dirty="0" err="1"/>
              <a:t>te</a:t>
            </a:r>
            <a:r>
              <a:rPr lang="en-NZ" sz="3200" dirty="0"/>
              <a:t> mauri </a:t>
            </a:r>
            <a:r>
              <a:rPr lang="en-NZ" sz="3200" dirty="0" err="1"/>
              <a:t>rangi</a:t>
            </a:r>
            <a:br>
              <a:rPr lang="en-NZ" sz="3200" dirty="0"/>
            </a:br>
            <a:r>
              <a:rPr lang="en-NZ" sz="3200" dirty="0"/>
              <a:t>Ko </a:t>
            </a:r>
            <a:r>
              <a:rPr lang="en-NZ" sz="3200" dirty="0" err="1"/>
              <a:t>te</a:t>
            </a:r>
            <a:r>
              <a:rPr lang="en-NZ" sz="3200" dirty="0"/>
              <a:t> mauri kai au</a:t>
            </a:r>
            <a:br>
              <a:rPr lang="en-NZ" sz="3200" dirty="0"/>
            </a:br>
            <a:r>
              <a:rPr lang="en-NZ" sz="3200" dirty="0"/>
              <a:t>he mauri </a:t>
            </a:r>
            <a:r>
              <a:rPr lang="en-NZ" sz="3200" dirty="0" err="1"/>
              <a:t>tipua</a:t>
            </a:r>
            <a:br>
              <a:rPr lang="en-NZ" sz="3200" dirty="0"/>
            </a:br>
            <a:r>
              <a:rPr lang="en-NZ" sz="3200" dirty="0"/>
              <a:t>Ka </a:t>
            </a:r>
            <a:r>
              <a:rPr lang="en-NZ" sz="3200" dirty="0" err="1"/>
              <a:t>pakaru</a:t>
            </a:r>
            <a:r>
              <a:rPr lang="en-NZ" sz="3200" dirty="0"/>
              <a:t> </a:t>
            </a:r>
            <a:r>
              <a:rPr lang="en-NZ" sz="3200" dirty="0" err="1"/>
              <a:t>mai</a:t>
            </a:r>
            <a:r>
              <a:rPr lang="en-NZ" sz="3200" dirty="0"/>
              <a:t> </a:t>
            </a:r>
            <a:r>
              <a:rPr lang="en-NZ" sz="3200" dirty="0" err="1"/>
              <a:t>te</a:t>
            </a:r>
            <a:r>
              <a:rPr lang="en-NZ" sz="3200" dirty="0"/>
              <a:t> </a:t>
            </a:r>
            <a:r>
              <a:rPr lang="en-NZ" sz="3200" dirty="0" err="1"/>
              <a:t>pō</a:t>
            </a:r>
            <a:br>
              <a:rPr lang="en-NZ" sz="3200" dirty="0"/>
            </a:br>
            <a:r>
              <a:rPr lang="en-NZ" sz="3200" dirty="0"/>
              <a:t>Tau </a:t>
            </a:r>
            <a:r>
              <a:rPr lang="en-NZ" sz="3200" dirty="0" err="1"/>
              <a:t>mai</a:t>
            </a:r>
            <a:r>
              <a:rPr lang="en-NZ" sz="3200" dirty="0"/>
              <a:t> </a:t>
            </a:r>
            <a:r>
              <a:rPr lang="en-NZ" sz="3200" dirty="0" err="1"/>
              <a:t>te</a:t>
            </a:r>
            <a:r>
              <a:rPr lang="en-NZ" sz="3200" dirty="0"/>
              <a:t> mauri</a:t>
            </a:r>
            <a:br>
              <a:rPr lang="en-NZ" sz="3200" dirty="0"/>
            </a:br>
            <a:r>
              <a:rPr lang="en-NZ" sz="3200" dirty="0" err="1"/>
              <a:t>Haumi</a:t>
            </a:r>
            <a:r>
              <a:rPr lang="en-NZ" sz="3200" dirty="0"/>
              <a:t> e, hui e, </a:t>
            </a:r>
            <a:r>
              <a:rPr lang="en-NZ" sz="3200" dirty="0" err="1"/>
              <a:t>taiki</a:t>
            </a:r>
            <a:r>
              <a:rPr lang="en-NZ" sz="3200" dirty="0"/>
              <a:t> e!</a:t>
            </a:r>
          </a:p>
        </p:txBody>
      </p:sp>
    </p:spTree>
    <p:extLst>
      <p:ext uri="{BB962C8B-B14F-4D97-AF65-F5344CB8AC3E}">
        <p14:creationId xmlns:p14="http://schemas.microsoft.com/office/powerpoint/2010/main" val="164712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 example</a:t>
            </a:r>
          </a:p>
        </p:txBody>
      </p:sp>
      <p:sp>
        <p:nvSpPr>
          <p:cNvPr id="8" name="TextBox 7">
            <a:extLst>
              <a:ext uri="{FF2B5EF4-FFF2-40B4-BE49-F238E27FC236}">
                <a16:creationId xmlns:a16="http://schemas.microsoft.com/office/drawing/2014/main" id="{E10098D4-FCF8-40A2-9894-05AC78133529}"/>
              </a:ext>
            </a:extLst>
          </p:cNvPr>
          <p:cNvSpPr txBox="1"/>
          <p:nvPr/>
        </p:nvSpPr>
        <p:spPr>
          <a:xfrm>
            <a:off x="731520" y="1627632"/>
            <a:ext cx="7498080" cy="3139321"/>
          </a:xfrm>
          <a:prstGeom prst="rect">
            <a:avLst/>
          </a:prstGeom>
          <a:noFill/>
        </p:spPr>
        <p:txBody>
          <a:bodyPr wrap="square" rtlCol="0">
            <a:spAutoFit/>
          </a:bodyPr>
          <a:lstStyle/>
          <a:p>
            <a:r>
              <a:rPr lang="en-NZ" i="1" dirty="0">
                <a:solidFill>
                  <a:srgbClr val="FF0000"/>
                </a:solidFill>
              </a:rPr>
              <a:t>2020 Māori SCC has increased by 6% from 82% (22) to 88% (15) since last year and exceeds non-Māori SCC by 3% and Unitec target of 85%.  Domestic Māori SCC 88% exceeds National benchmark CSC. 3 (referenced above) by 9%. </a:t>
            </a:r>
            <a:endParaRPr lang="en-NZ" dirty="0">
              <a:solidFill>
                <a:srgbClr val="FF0000"/>
              </a:solidFill>
            </a:endParaRPr>
          </a:p>
          <a:p>
            <a:r>
              <a:rPr lang="en-NZ" i="1" dirty="0">
                <a:solidFill>
                  <a:srgbClr val="FF0000"/>
                </a:solidFill>
              </a:rPr>
              <a:t> </a:t>
            </a:r>
            <a:endParaRPr lang="en-NZ" dirty="0">
              <a:solidFill>
                <a:srgbClr val="FF0000"/>
              </a:solidFill>
            </a:endParaRPr>
          </a:p>
          <a:p>
            <a:r>
              <a:rPr lang="en-NZ" i="1" dirty="0">
                <a:solidFill>
                  <a:srgbClr val="FF0000"/>
                </a:solidFill>
              </a:rPr>
              <a:t>The increase in SCC% coincides with a decrease in withdrawals and DNC compared to the previous year and the increase in early interventions used in the programme and discussed in Focus Area 3. This trend or result is influenced/ indicated / likely to be due Learner Outreach Project and Maia proactive interventions.  We are waiting final analysis of data to support this conclusion.</a:t>
            </a:r>
            <a:endParaRPr lang="en-NZ" dirty="0">
              <a:solidFill>
                <a:srgbClr val="FF0000"/>
              </a:solidFill>
            </a:endParaRPr>
          </a:p>
        </p:txBody>
      </p:sp>
    </p:spTree>
    <p:extLst>
      <p:ext uri="{BB962C8B-B14F-4D97-AF65-F5344CB8AC3E}">
        <p14:creationId xmlns:p14="http://schemas.microsoft.com/office/powerpoint/2010/main" val="220097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2</a:t>
            </a:r>
          </a:p>
        </p:txBody>
      </p:sp>
      <p:sp>
        <p:nvSpPr>
          <p:cNvPr id="7" name="TextBox 6">
            <a:extLst>
              <a:ext uri="{FF2B5EF4-FFF2-40B4-BE49-F238E27FC236}">
                <a16:creationId xmlns:a16="http://schemas.microsoft.com/office/drawing/2014/main" id="{28E60183-47FA-4DEA-8D29-68723871844F}"/>
              </a:ext>
            </a:extLst>
          </p:cNvPr>
          <p:cNvSpPr txBox="1"/>
          <p:nvPr/>
        </p:nvSpPr>
        <p:spPr>
          <a:xfrm>
            <a:off x="594360" y="4487444"/>
            <a:ext cx="7498080" cy="923330"/>
          </a:xfrm>
          <a:prstGeom prst="rect">
            <a:avLst/>
          </a:prstGeom>
          <a:noFill/>
        </p:spPr>
        <p:txBody>
          <a:bodyPr wrap="square" rtlCol="0">
            <a:spAutoFit/>
          </a:bodyPr>
          <a:lstStyle/>
          <a:p>
            <a:r>
              <a:rPr lang="en-NZ" dirty="0"/>
              <a:t>In groups of </a:t>
            </a:r>
            <a:r>
              <a:rPr lang="en-NZ" dirty="0">
                <a:highlight>
                  <a:srgbClr val="FFFF00"/>
                </a:highlight>
              </a:rPr>
              <a:t>xx</a:t>
            </a:r>
            <a:r>
              <a:rPr lang="en-NZ" dirty="0"/>
              <a:t> take 3 minutes and analyse the 2020 Sem 1 and 2019 Sem 1.  Note this data is in a table however it could just as easily be in </a:t>
            </a:r>
            <a:r>
              <a:rPr lang="en-NZ" dirty="0" err="1"/>
              <a:t>PowerBI</a:t>
            </a:r>
            <a:r>
              <a:rPr lang="en-NZ" dirty="0"/>
              <a:t> dashboard.</a:t>
            </a:r>
          </a:p>
        </p:txBody>
      </p:sp>
      <p:sp>
        <p:nvSpPr>
          <p:cNvPr id="8" name="TextBox 7">
            <a:extLst>
              <a:ext uri="{FF2B5EF4-FFF2-40B4-BE49-F238E27FC236}">
                <a16:creationId xmlns:a16="http://schemas.microsoft.com/office/drawing/2014/main" id="{E10098D4-FCF8-40A2-9894-05AC78133529}"/>
              </a:ext>
            </a:extLst>
          </p:cNvPr>
          <p:cNvSpPr txBox="1"/>
          <p:nvPr/>
        </p:nvSpPr>
        <p:spPr>
          <a:xfrm>
            <a:off x="713232" y="5635829"/>
            <a:ext cx="7498080" cy="646331"/>
          </a:xfrm>
          <a:prstGeom prst="rect">
            <a:avLst/>
          </a:prstGeom>
          <a:noFill/>
        </p:spPr>
        <p:txBody>
          <a:bodyPr wrap="square" rtlCol="0">
            <a:spAutoFit/>
          </a:bodyPr>
          <a:lstStyle/>
          <a:p>
            <a:r>
              <a:rPr lang="en-NZ" dirty="0"/>
              <a:t>Report back to the group.</a:t>
            </a:r>
          </a:p>
          <a:p>
            <a:r>
              <a:rPr lang="en-NZ" dirty="0"/>
              <a:t>Discussion Points.</a:t>
            </a:r>
          </a:p>
        </p:txBody>
      </p:sp>
      <p:pic>
        <p:nvPicPr>
          <p:cNvPr id="9" name="Content Placeholder 8">
            <a:extLst>
              <a:ext uri="{FF2B5EF4-FFF2-40B4-BE49-F238E27FC236}">
                <a16:creationId xmlns:a16="http://schemas.microsoft.com/office/drawing/2014/main" id="{689B20CB-BCBD-4812-BFAA-5CBC57EAC0E9}"/>
              </a:ext>
            </a:extLst>
          </p:cNvPr>
          <p:cNvPicPr>
            <a:picLocks noGrp="1" noChangeAspect="1"/>
          </p:cNvPicPr>
          <p:nvPr>
            <p:ph idx="1"/>
          </p:nvPr>
        </p:nvPicPr>
        <p:blipFill>
          <a:blip r:embed="rId2"/>
          <a:stretch>
            <a:fillRect/>
          </a:stretch>
        </p:blipFill>
        <p:spPr>
          <a:xfrm>
            <a:off x="527565" y="1111938"/>
            <a:ext cx="8089900" cy="3375506"/>
          </a:xfrm>
          <a:prstGeom prst="rect">
            <a:avLst/>
          </a:prstGeom>
        </p:spPr>
      </p:pic>
    </p:spTree>
    <p:extLst>
      <p:ext uri="{BB962C8B-B14F-4D97-AF65-F5344CB8AC3E}">
        <p14:creationId xmlns:p14="http://schemas.microsoft.com/office/powerpoint/2010/main" val="13312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 example</a:t>
            </a:r>
          </a:p>
        </p:txBody>
      </p:sp>
      <p:sp>
        <p:nvSpPr>
          <p:cNvPr id="8" name="TextBox 7">
            <a:extLst>
              <a:ext uri="{FF2B5EF4-FFF2-40B4-BE49-F238E27FC236}">
                <a16:creationId xmlns:a16="http://schemas.microsoft.com/office/drawing/2014/main" id="{E10098D4-FCF8-40A2-9894-05AC78133529}"/>
              </a:ext>
            </a:extLst>
          </p:cNvPr>
          <p:cNvSpPr txBox="1"/>
          <p:nvPr/>
        </p:nvSpPr>
        <p:spPr>
          <a:xfrm>
            <a:off x="731520" y="1627632"/>
            <a:ext cx="7498080" cy="3693319"/>
          </a:xfrm>
          <a:prstGeom prst="rect">
            <a:avLst/>
          </a:prstGeom>
          <a:noFill/>
        </p:spPr>
        <p:txBody>
          <a:bodyPr wrap="square" rtlCol="0">
            <a:spAutoFit/>
          </a:bodyPr>
          <a:lstStyle/>
          <a:p>
            <a:r>
              <a:rPr lang="en-NZ" i="1" dirty="0">
                <a:solidFill>
                  <a:srgbClr val="FF0000"/>
                </a:solidFill>
              </a:rPr>
              <a:t>All courses show an improvement from the 2019 Sem 2.  AD1004 has improved by 7% to (74%) 40) from a trendless average over the previous three semesters of 67% (2019 Sem 2 (68%) 51, 2019 (Sem1 </a:t>
            </a:r>
            <a:r>
              <a:rPr lang="en-NZ" dirty="0">
                <a:solidFill>
                  <a:srgbClr val="FF0000"/>
                </a:solidFill>
              </a:rPr>
              <a:t>(67%) 80, 2018 Sem 2(66%) 92</a:t>
            </a:r>
            <a:r>
              <a:rPr lang="en-NZ" i="1" dirty="0">
                <a:solidFill>
                  <a:srgbClr val="FF0000"/>
                </a:solidFill>
              </a:rPr>
              <a:t>.</a:t>
            </a:r>
          </a:p>
          <a:p>
            <a:endParaRPr lang="en-NZ" dirty="0">
              <a:solidFill>
                <a:srgbClr val="FF0000"/>
              </a:solidFill>
            </a:endParaRPr>
          </a:p>
          <a:p>
            <a:r>
              <a:rPr lang="en-NZ" i="1" dirty="0">
                <a:solidFill>
                  <a:srgbClr val="FF0000"/>
                </a:solidFill>
              </a:rPr>
              <a:t>This increase correlates with the implementing of more authentic methods of assessment and correlates with an improvement in student feedback on assessment through both course surveys and CEPs.  This SCC% is below where it should be when compared to other courses.  Discussions with other ITPs shows that students have challenges with this course demonstrated by similar results.  A collaboration between ITPs and stakeholders  to take place in dd mmm </a:t>
            </a:r>
            <a:r>
              <a:rPr lang="en-NZ" i="1" dirty="0" err="1">
                <a:solidFill>
                  <a:srgbClr val="FF0000"/>
                </a:solidFill>
              </a:rPr>
              <a:t>yyyy</a:t>
            </a:r>
            <a:r>
              <a:rPr lang="en-NZ" i="1" dirty="0">
                <a:solidFill>
                  <a:srgbClr val="FF0000"/>
                </a:solidFill>
              </a:rPr>
              <a:t> to further investigate this phenomenon.</a:t>
            </a:r>
            <a:endParaRPr lang="en-NZ" dirty="0">
              <a:solidFill>
                <a:srgbClr val="FF0000"/>
              </a:solidFill>
            </a:endParaRPr>
          </a:p>
        </p:txBody>
      </p:sp>
    </p:spTree>
    <p:extLst>
      <p:ext uri="{BB962C8B-B14F-4D97-AF65-F5344CB8AC3E}">
        <p14:creationId xmlns:p14="http://schemas.microsoft.com/office/powerpoint/2010/main" val="36034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 Example</a:t>
            </a:r>
          </a:p>
        </p:txBody>
      </p:sp>
      <p:sp>
        <p:nvSpPr>
          <p:cNvPr id="8" name="TextBox 7">
            <a:extLst>
              <a:ext uri="{FF2B5EF4-FFF2-40B4-BE49-F238E27FC236}">
                <a16:creationId xmlns:a16="http://schemas.microsoft.com/office/drawing/2014/main" id="{E10098D4-FCF8-40A2-9894-05AC78133529}"/>
              </a:ext>
            </a:extLst>
          </p:cNvPr>
          <p:cNvSpPr txBox="1"/>
          <p:nvPr/>
        </p:nvSpPr>
        <p:spPr>
          <a:xfrm>
            <a:off x="731520" y="1627632"/>
            <a:ext cx="7498080" cy="3416320"/>
          </a:xfrm>
          <a:prstGeom prst="rect">
            <a:avLst/>
          </a:prstGeom>
          <a:noFill/>
        </p:spPr>
        <p:txBody>
          <a:bodyPr wrap="square" rtlCol="0">
            <a:spAutoFit/>
          </a:bodyPr>
          <a:lstStyle/>
          <a:p>
            <a:r>
              <a:rPr lang="en-NZ" dirty="0"/>
              <a:t>Ministry of Education national </a:t>
            </a:r>
            <a:r>
              <a:rPr lang="en-NZ" u="sng" dirty="0">
                <a:hlinkClick r:id="rId2"/>
              </a:rPr>
              <a:t>Course Completion Rate</a:t>
            </a:r>
            <a:r>
              <a:rPr lang="en-NZ" dirty="0"/>
              <a:t> data SCC data</a:t>
            </a:r>
            <a:r>
              <a:rPr lang="en-NZ" i="1" dirty="0"/>
              <a:t> </a:t>
            </a:r>
            <a:endParaRPr lang="en-NZ" dirty="0"/>
          </a:p>
          <a:p>
            <a:r>
              <a:rPr lang="en-NZ" dirty="0"/>
              <a:t>Worksheets:</a:t>
            </a:r>
          </a:p>
          <a:p>
            <a:pPr marL="895350" indent="-803275"/>
            <a:endParaRPr lang="en-NZ" i="1" dirty="0"/>
          </a:p>
          <a:p>
            <a:pPr marL="1079500" indent="-1079500">
              <a:tabLst>
                <a:tab pos="895350" algn="l"/>
              </a:tabLst>
            </a:pPr>
            <a:r>
              <a:rPr lang="en-NZ" i="1" dirty="0"/>
              <a:t>CSC.3	Course completion rates for domestic students by sub-sector, ethnic group, and qualification type/NZQF level for courses that ended in 2019 (Comparative Field and Level across the nation) </a:t>
            </a:r>
          </a:p>
          <a:p>
            <a:pPr marL="1079500" indent="-1079500">
              <a:tabLst>
                <a:tab pos="895350" algn="l"/>
              </a:tabLst>
            </a:pPr>
            <a:endParaRPr lang="en-NZ" dirty="0"/>
          </a:p>
          <a:p>
            <a:pPr marL="1079500" indent="-1079500">
              <a:tabLst>
                <a:tab pos="895350" algn="l"/>
              </a:tabLst>
            </a:pPr>
            <a:r>
              <a:rPr lang="en-NZ" i="1" dirty="0"/>
              <a:t>CSC.6	Course completion rates for domestic students by field of study and qualification type/NZQF level for courses that ended in 2019</a:t>
            </a:r>
            <a:endParaRPr lang="en-NZ" dirty="0"/>
          </a:p>
          <a:p>
            <a:endParaRPr lang="en-NZ" dirty="0">
              <a:solidFill>
                <a:srgbClr val="FF0000"/>
              </a:solidFill>
            </a:endParaRPr>
          </a:p>
        </p:txBody>
      </p:sp>
    </p:spTree>
    <p:extLst>
      <p:ext uri="{BB962C8B-B14F-4D97-AF65-F5344CB8AC3E}">
        <p14:creationId xmlns:p14="http://schemas.microsoft.com/office/powerpoint/2010/main" val="1891509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1294" y="463196"/>
            <a:ext cx="8202705" cy="989086"/>
          </a:xfrm>
        </p:spPr>
        <p:txBody>
          <a:bodyPr/>
          <a:lstStyle/>
          <a:p>
            <a:r>
              <a:rPr lang="en-NZ" dirty="0"/>
              <a:t>Main changes – Capability Development</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p:txBody>
          <a:bodyPr/>
          <a:lstStyle/>
          <a:p>
            <a:r>
              <a:rPr lang="mi-NZ" dirty="0" err="1"/>
              <a:t>Capability</a:t>
            </a:r>
            <a:r>
              <a:rPr lang="mi-NZ" dirty="0"/>
              <a:t> </a:t>
            </a:r>
            <a:r>
              <a:rPr lang="mi-NZ" dirty="0" err="1"/>
              <a:t>development</a:t>
            </a:r>
            <a:r>
              <a:rPr lang="mi-NZ" dirty="0"/>
              <a:t> </a:t>
            </a:r>
            <a:r>
              <a:rPr lang="mi-NZ" dirty="0" err="1"/>
              <a:t>improvements</a:t>
            </a:r>
            <a:r>
              <a:rPr lang="mi-NZ" dirty="0"/>
              <a:t> and </a:t>
            </a:r>
            <a:r>
              <a:rPr lang="mi-NZ" dirty="0" err="1"/>
              <a:t>new</a:t>
            </a:r>
            <a:r>
              <a:rPr lang="mi-NZ" dirty="0"/>
              <a:t> </a:t>
            </a:r>
            <a:r>
              <a:rPr lang="mi-NZ" dirty="0" err="1"/>
              <a:t>initiatives</a:t>
            </a:r>
            <a:r>
              <a:rPr lang="mi-NZ" dirty="0"/>
              <a:t> </a:t>
            </a:r>
            <a:r>
              <a:rPr lang="mi-NZ" dirty="0" err="1"/>
              <a:t>include</a:t>
            </a:r>
            <a:r>
              <a:rPr lang="mi-NZ" dirty="0"/>
              <a:t>:</a:t>
            </a:r>
          </a:p>
          <a:p>
            <a:pPr marL="1076325" indent="-342900">
              <a:buFont typeface="Arial" panose="020B0604020202020204" pitchFamily="34" charset="0"/>
              <a:buChar char="•"/>
            </a:pPr>
            <a:r>
              <a:rPr lang="mi-NZ" b="1" dirty="0">
                <a:solidFill>
                  <a:srgbClr val="FF0000"/>
                </a:solidFill>
                <a:latin typeface="Verdana"/>
                <a:ea typeface="Verdana"/>
                <a:cs typeface="Verdana"/>
              </a:rPr>
              <a:t>P</a:t>
            </a:r>
            <a:r>
              <a:rPr lang="en-NZ" b="1" dirty="0">
                <a:solidFill>
                  <a:srgbClr val="FF0000"/>
                </a:solidFill>
                <a:latin typeface="Verdana"/>
                <a:ea typeface="Verdana"/>
                <a:cs typeface="Verdana"/>
              </a:rPr>
              <a:t>re-Āta </a:t>
            </a:r>
            <a:r>
              <a:rPr lang="en-NZ" b="1" dirty="0" err="1">
                <a:solidFill>
                  <a:srgbClr val="FF0000"/>
                </a:solidFill>
                <a:latin typeface="Verdana"/>
                <a:ea typeface="Verdana"/>
                <a:cs typeface="Verdana"/>
              </a:rPr>
              <a:t>kōrero</a:t>
            </a:r>
            <a:r>
              <a:rPr lang="en-NZ" b="1" dirty="0">
                <a:solidFill>
                  <a:srgbClr val="FF0000"/>
                </a:solidFill>
                <a:latin typeface="Verdana"/>
                <a:ea typeface="Verdana"/>
                <a:cs typeface="Verdana"/>
              </a:rPr>
              <a:t> briefing session </a:t>
            </a:r>
            <a:r>
              <a:rPr lang="en-NZ" dirty="0">
                <a:latin typeface="Verdana"/>
                <a:ea typeface="Verdana"/>
                <a:cs typeface="Verdana"/>
              </a:rPr>
              <a:t>for APMs/Programme co-ordinators/Facilitators/Note-takers</a:t>
            </a:r>
          </a:p>
          <a:p>
            <a:pPr marL="1076325" indent="-342900">
              <a:buFont typeface="Arial" panose="020B0604020202020204" pitchFamily="34" charset="0"/>
              <a:buChar char="•"/>
            </a:pPr>
            <a:r>
              <a:rPr lang="mi-NZ" b="1" dirty="0">
                <a:solidFill>
                  <a:srgbClr val="FF0000"/>
                </a:solidFill>
              </a:rPr>
              <a:t>G</a:t>
            </a:r>
            <a:r>
              <a:rPr lang="en-NZ" b="1" dirty="0">
                <a:solidFill>
                  <a:srgbClr val="FF0000"/>
                </a:solidFill>
              </a:rPr>
              <a:t>o-to Te Korowai Kahurangi/Te Puna Ako partner </a:t>
            </a:r>
            <a:r>
              <a:rPr lang="en-NZ" dirty="0"/>
              <a:t>for each School</a:t>
            </a:r>
          </a:p>
          <a:p>
            <a:pPr marL="1435100"/>
            <a:r>
              <a:rPr lang="mi-NZ" sz="1200" u="sng" dirty="0">
                <a:latin typeface="Verdana"/>
                <a:ea typeface="Verdana"/>
                <a:cs typeface="Verdana"/>
              </a:rPr>
              <a:t>Home</a:t>
            </a:r>
            <a:r>
              <a:rPr lang="mi-NZ" sz="1200" dirty="0">
                <a:latin typeface="Verdana"/>
                <a:ea typeface="Verdana"/>
                <a:cs typeface="Verdana"/>
              </a:rPr>
              <a:t> » </a:t>
            </a:r>
            <a:r>
              <a:rPr lang="mi-NZ" sz="1200" u="sng" dirty="0" err="1">
                <a:latin typeface="Verdana"/>
                <a:ea typeface="Verdana"/>
                <a:cs typeface="Verdana"/>
              </a:rPr>
              <a:t>Teaching</a:t>
            </a:r>
            <a:r>
              <a:rPr lang="mi-NZ" sz="1200" u="sng" dirty="0">
                <a:latin typeface="Verdana"/>
                <a:ea typeface="Verdana"/>
                <a:cs typeface="Verdana"/>
              </a:rPr>
              <a:t> and </a:t>
            </a:r>
            <a:r>
              <a:rPr lang="mi-NZ" sz="1200" u="sng" dirty="0" err="1">
                <a:latin typeface="Verdana"/>
                <a:ea typeface="Verdana"/>
                <a:cs typeface="Verdana"/>
              </a:rPr>
              <a:t>Research</a:t>
            </a:r>
            <a:r>
              <a:rPr lang="mi-NZ" sz="1200" dirty="0">
                <a:latin typeface="Verdana"/>
                <a:ea typeface="Verdana"/>
                <a:cs typeface="Verdana"/>
              </a:rPr>
              <a:t> » </a:t>
            </a:r>
            <a:r>
              <a:rPr lang="mi-NZ" sz="1200" u="sng" dirty="0">
                <a:latin typeface="Verdana"/>
                <a:ea typeface="Verdana"/>
                <a:cs typeface="Verdana"/>
              </a:rPr>
              <a:t>Te Korowai Kahurangi – </a:t>
            </a:r>
            <a:r>
              <a:rPr lang="mi-NZ" sz="1200" u="sng" dirty="0" err="1">
                <a:latin typeface="Verdana"/>
                <a:ea typeface="Verdana"/>
                <a:cs typeface="Verdana"/>
              </a:rPr>
              <a:t>Academic</a:t>
            </a:r>
            <a:r>
              <a:rPr lang="mi-NZ" sz="1200" u="sng" dirty="0">
                <a:latin typeface="Verdana"/>
                <a:ea typeface="Verdana"/>
                <a:cs typeface="Verdana"/>
              </a:rPr>
              <a:t> </a:t>
            </a:r>
            <a:r>
              <a:rPr lang="mi-NZ" sz="1200" u="sng" dirty="0" err="1">
                <a:latin typeface="Verdana"/>
                <a:ea typeface="Verdana"/>
                <a:cs typeface="Verdana"/>
              </a:rPr>
              <a:t>Quality</a:t>
            </a:r>
            <a:r>
              <a:rPr lang="mi-NZ" sz="1200" dirty="0">
                <a:latin typeface="Verdana"/>
                <a:ea typeface="Verdana"/>
                <a:cs typeface="Verdana"/>
              </a:rPr>
              <a:t> » </a:t>
            </a:r>
            <a:r>
              <a:rPr lang="mi-NZ" sz="1200" u="sng" dirty="0" err="1">
                <a:latin typeface="Verdana"/>
                <a:ea typeface="Verdana"/>
                <a:cs typeface="Verdana"/>
              </a:rPr>
              <a:t>Evaluation</a:t>
            </a:r>
            <a:r>
              <a:rPr lang="mi-NZ" sz="1200" u="sng" dirty="0">
                <a:latin typeface="Verdana"/>
                <a:ea typeface="Verdana"/>
                <a:cs typeface="Verdana"/>
              </a:rPr>
              <a:t>, </a:t>
            </a:r>
            <a:r>
              <a:rPr lang="mi-NZ" sz="1200" u="sng" dirty="0" err="1">
                <a:latin typeface="Verdana"/>
                <a:ea typeface="Verdana"/>
                <a:cs typeface="Verdana"/>
              </a:rPr>
              <a:t>Monitoring</a:t>
            </a:r>
            <a:r>
              <a:rPr lang="mi-NZ" sz="1200" u="sng" dirty="0">
                <a:latin typeface="Verdana"/>
                <a:ea typeface="Verdana"/>
                <a:cs typeface="Verdana"/>
              </a:rPr>
              <a:t> and </a:t>
            </a:r>
            <a:r>
              <a:rPr lang="mi-NZ" sz="1200" u="sng" dirty="0" err="1">
                <a:latin typeface="Verdana"/>
                <a:ea typeface="Verdana"/>
                <a:cs typeface="Verdana"/>
              </a:rPr>
              <a:t>Review</a:t>
            </a:r>
            <a:r>
              <a:rPr lang="mi-NZ" sz="1200" dirty="0">
                <a:latin typeface="Verdana"/>
                <a:ea typeface="Verdana"/>
                <a:cs typeface="Verdana"/>
              </a:rPr>
              <a:t> » </a:t>
            </a:r>
            <a:r>
              <a:rPr lang="mi-NZ" sz="1200" dirty="0" err="1">
                <a:latin typeface="Verdana"/>
                <a:ea typeface="Verdana"/>
                <a:cs typeface="Verdana"/>
              </a:rPr>
              <a:t>Programme</a:t>
            </a:r>
            <a:r>
              <a:rPr lang="mi-NZ" sz="1200" dirty="0">
                <a:latin typeface="Verdana"/>
                <a:ea typeface="Verdana"/>
                <a:cs typeface="Verdana"/>
              </a:rPr>
              <a:t> </a:t>
            </a:r>
            <a:r>
              <a:rPr lang="mi-NZ" sz="1200" dirty="0" err="1">
                <a:latin typeface="Verdana"/>
                <a:ea typeface="Verdana"/>
                <a:cs typeface="Verdana"/>
              </a:rPr>
              <a:t>Evaluation</a:t>
            </a:r>
            <a:r>
              <a:rPr lang="mi-NZ" sz="1200" dirty="0">
                <a:latin typeface="Verdana"/>
                <a:ea typeface="Verdana"/>
                <a:cs typeface="Verdana"/>
              </a:rPr>
              <a:t> and </a:t>
            </a:r>
            <a:r>
              <a:rPr lang="mi-NZ" sz="1200" dirty="0" err="1">
                <a:latin typeface="Verdana"/>
                <a:ea typeface="Verdana"/>
                <a:cs typeface="Verdana"/>
              </a:rPr>
              <a:t>Planning</a:t>
            </a:r>
            <a:r>
              <a:rPr lang="mi-NZ" sz="1200" dirty="0">
                <a:latin typeface="Verdana"/>
                <a:ea typeface="Verdana"/>
                <a:cs typeface="Verdana"/>
              </a:rPr>
              <a:t> (PEP)</a:t>
            </a:r>
            <a:endParaRPr lang="en-NZ" sz="1200" dirty="0">
              <a:latin typeface="Verdana"/>
              <a:ea typeface="Verdana"/>
              <a:cs typeface="Verdana"/>
            </a:endParaRPr>
          </a:p>
          <a:p>
            <a:pPr marL="1076325" indent="-342900">
              <a:buFont typeface="Arial" panose="020B0604020202020204" pitchFamily="34" charset="0"/>
              <a:buChar char="•"/>
            </a:pPr>
            <a:r>
              <a:rPr lang="en-NZ" b="1" dirty="0">
                <a:solidFill>
                  <a:srgbClr val="FF0000"/>
                </a:solidFill>
              </a:rPr>
              <a:t>PAQC development </a:t>
            </a:r>
            <a:r>
              <a:rPr lang="en-NZ" dirty="0"/>
              <a:t>session focussing on self-assessing interim PEPs</a:t>
            </a:r>
            <a:endParaRPr lang="mi-NZ" dirty="0"/>
          </a:p>
          <a:p>
            <a:pPr marL="342900" indent="-342900">
              <a:buFont typeface="Arial" panose="020B0604020202020204" pitchFamily="34" charset="0"/>
              <a:buChar char="•"/>
            </a:pPr>
            <a:endParaRPr lang="mi-NZ" dirty="0"/>
          </a:p>
          <a:p>
            <a:endParaRPr lang="mi-NZ" dirty="0"/>
          </a:p>
          <a:p>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103556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Your go-to person as at 15 July</a:t>
            </a:r>
            <a:br>
              <a:rPr lang="en-NZ" sz="2400" dirty="0">
                <a:latin typeface="Verdana"/>
                <a:ea typeface="Verdana"/>
                <a:cs typeface="Verdana"/>
              </a:rPr>
            </a:br>
            <a:endParaRPr lang="en-NZ" sz="2400" dirty="0">
              <a:latin typeface="Verdana"/>
              <a:ea typeface="Verdana"/>
              <a:cs typeface="Verdana"/>
            </a:endParaRP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25</a:t>
            </a:fld>
            <a:endParaRPr lang="en-US" altLang="en-US"/>
          </a:p>
        </p:txBody>
      </p:sp>
      <p:pic>
        <p:nvPicPr>
          <p:cNvPr id="4" name="Picture 3">
            <a:extLst>
              <a:ext uri="{FF2B5EF4-FFF2-40B4-BE49-F238E27FC236}">
                <a16:creationId xmlns:a16="http://schemas.microsoft.com/office/drawing/2014/main" id="{F4B2E0A4-773A-4CFD-90EC-4688C6551259}"/>
              </a:ext>
            </a:extLst>
          </p:cNvPr>
          <p:cNvPicPr>
            <a:picLocks noChangeAspect="1"/>
          </p:cNvPicPr>
          <p:nvPr/>
        </p:nvPicPr>
        <p:blipFill>
          <a:blip r:embed="rId2"/>
          <a:stretch>
            <a:fillRect/>
          </a:stretch>
        </p:blipFill>
        <p:spPr>
          <a:xfrm>
            <a:off x="1210437" y="1187450"/>
            <a:ext cx="6229350" cy="5534025"/>
          </a:xfrm>
          <a:prstGeom prst="rect">
            <a:avLst/>
          </a:prstGeom>
        </p:spPr>
      </p:pic>
    </p:spTree>
    <p:extLst>
      <p:ext uri="{BB962C8B-B14F-4D97-AF65-F5344CB8AC3E}">
        <p14:creationId xmlns:p14="http://schemas.microsoft.com/office/powerpoint/2010/main" val="130765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989086"/>
          </a:xfrm>
        </p:spPr>
        <p:txBody>
          <a:bodyPr/>
          <a:lstStyle/>
          <a:p>
            <a:r>
              <a:rPr lang="en-NZ" dirty="0"/>
              <a:t>Broad Timelines</a:t>
            </a:r>
            <a:br>
              <a:rPr lang="en-NZ" dirty="0"/>
            </a:br>
            <a:endParaRPr lang="en-NZ" dirty="0"/>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1418053" y="1636903"/>
            <a:ext cx="7199412" cy="4757901"/>
          </a:xfrm>
        </p:spPr>
        <p:txBody>
          <a:bodyPr/>
          <a:lstStyle/>
          <a:p>
            <a:pPr>
              <a:tabLst>
                <a:tab pos="2419350" algn="l"/>
              </a:tabLst>
            </a:pPr>
            <a:r>
              <a:rPr lang="en-NZ" dirty="0">
                <a:solidFill>
                  <a:srgbClr val="000000"/>
                </a:solidFill>
                <a:latin typeface="Calibri" panose="020F0502020204030204" pitchFamily="34" charset="0"/>
              </a:rPr>
              <a:t>24 June	Course survey results published</a:t>
            </a:r>
          </a:p>
          <a:p>
            <a:pPr>
              <a:tabLst>
                <a:tab pos="2419350" algn="l"/>
              </a:tabLst>
            </a:pPr>
            <a:r>
              <a:rPr lang="en-NZ" dirty="0">
                <a:solidFill>
                  <a:srgbClr val="000000"/>
                </a:solidFill>
                <a:latin typeface="Calibri" panose="020F0502020204030204" pitchFamily="34" charset="0"/>
              </a:rPr>
              <a:t>28 June	End of (standard) semester 1 	</a:t>
            </a:r>
          </a:p>
          <a:p>
            <a:pPr>
              <a:tabLst>
                <a:tab pos="2419350" algn="l"/>
              </a:tabLst>
            </a:pPr>
            <a:r>
              <a:rPr lang="en-NZ" dirty="0">
                <a:solidFill>
                  <a:srgbClr val="000000"/>
                </a:solidFill>
                <a:latin typeface="Calibri"/>
                <a:ea typeface="Verdana"/>
                <a:cs typeface="Verdana"/>
              </a:rPr>
              <a:t>29 June – 12 July	Grade processing and CEP</a:t>
            </a:r>
          </a:p>
          <a:p>
            <a:pPr>
              <a:tabLst>
                <a:tab pos="2419350" algn="l"/>
                <a:tab pos="2422525" algn="l"/>
              </a:tabLst>
            </a:pPr>
            <a:r>
              <a:rPr lang="en-NZ" dirty="0">
                <a:solidFill>
                  <a:srgbClr val="000000"/>
                </a:solidFill>
                <a:highlight>
                  <a:srgbClr val="FFFF00"/>
                </a:highlight>
                <a:latin typeface="Calibri"/>
                <a:ea typeface="Verdana"/>
              </a:rPr>
              <a:t>15 July to 9 August	Request your Interim PEP template and data</a:t>
            </a:r>
          </a:p>
          <a:p>
            <a:pPr marL="2422525">
              <a:tabLst>
                <a:tab pos="2149475" algn="l"/>
                <a:tab pos="2419350" algn="l"/>
                <a:tab pos="2422525" algn="l"/>
              </a:tabLst>
            </a:pPr>
            <a:r>
              <a:rPr lang="en-NZ" dirty="0">
                <a:solidFill>
                  <a:srgbClr val="000000"/>
                </a:solidFill>
                <a:highlight>
                  <a:srgbClr val="FFFF00"/>
                </a:highlight>
                <a:latin typeface="Calibri"/>
                <a:ea typeface="Verdana"/>
              </a:rPr>
              <a:t>dashboard from </a:t>
            </a:r>
            <a:r>
              <a:rPr lang="en-NZ" dirty="0">
                <a:solidFill>
                  <a:srgbClr val="0070C0"/>
                </a:solidFill>
                <a:highlight>
                  <a:srgbClr val="FFFF00"/>
                </a:highlight>
                <a:latin typeface="Calibri"/>
                <a:ea typeface="Verdana"/>
              </a:rPr>
              <a:t>tkkinsights@unitec.ac.nz</a:t>
            </a:r>
            <a:endParaRPr lang="en-NZ" dirty="0">
              <a:solidFill>
                <a:srgbClr val="0070C0"/>
              </a:solidFill>
              <a:highlight>
                <a:srgbClr val="FFFF00"/>
              </a:highlight>
              <a:latin typeface="Calibri" panose="020F0502020204030204" pitchFamily="34" charset="0"/>
            </a:endParaRPr>
          </a:p>
          <a:p>
            <a:pPr marL="2419350" indent="-2419350">
              <a:tabLst>
                <a:tab pos="2419350" algn="l"/>
              </a:tabLst>
            </a:pPr>
            <a:r>
              <a:rPr lang="en-NZ" dirty="0">
                <a:solidFill>
                  <a:srgbClr val="000000"/>
                </a:solidFill>
                <a:latin typeface="Calibri" panose="020F0502020204030204" pitchFamily="34" charset="0"/>
              </a:rPr>
              <a:t>13 July – 14 August	Āta-kōrero evaluative conversations </a:t>
            </a:r>
          </a:p>
          <a:p>
            <a:pPr>
              <a:tabLst>
                <a:tab pos="2419350" algn="l"/>
              </a:tabLst>
            </a:pPr>
            <a:r>
              <a:rPr lang="en-NZ" dirty="0">
                <a:solidFill>
                  <a:srgbClr val="000000"/>
                </a:solidFill>
                <a:latin typeface="Calibri" panose="020F0502020204030204" pitchFamily="34" charset="0"/>
              </a:rPr>
              <a:t>15 August – 31 August	PAQC evaluation of interim PEP reports 	</a:t>
            </a:r>
          </a:p>
          <a:p>
            <a:pPr marL="2419350" indent="-2419350">
              <a:tabLst>
                <a:tab pos="2419350" algn="l"/>
              </a:tabLst>
            </a:pPr>
            <a:r>
              <a:rPr lang="en-NZ" dirty="0">
                <a:solidFill>
                  <a:srgbClr val="000000"/>
                </a:solidFill>
                <a:latin typeface="Calibri" panose="020F0502020204030204" pitchFamily="34" charset="0"/>
              </a:rPr>
              <a:t>31 August	Deadline for submission of reports to </a:t>
            </a:r>
            <a:r>
              <a:rPr lang="en-NZ" dirty="0">
                <a:solidFill>
                  <a:srgbClr val="0000FF"/>
                </a:solidFill>
                <a:latin typeface="Calibri" panose="020F0502020204030204" pitchFamily="34" charset="0"/>
              </a:rPr>
              <a:t>qab@unitec.ac.nz 	</a:t>
            </a:r>
          </a:p>
          <a:p>
            <a:pPr marL="2419350" indent="-2419350">
              <a:tabLst>
                <a:tab pos="2419350" algn="l"/>
              </a:tabLst>
            </a:pPr>
            <a:r>
              <a:rPr lang="en-NZ" dirty="0">
                <a:solidFill>
                  <a:srgbClr val="000000"/>
                </a:solidFill>
                <a:latin typeface="Calibri" panose="020F0502020204030204" pitchFamily="34" charset="0"/>
              </a:rPr>
              <a:t>1-15 September	Evaluation of process and outcomes of Interim PEP cycle</a:t>
            </a:r>
          </a:p>
          <a:p>
            <a:endParaRPr lang="en-NZ" sz="1600" dirty="0">
              <a:solidFill>
                <a:srgbClr val="000000"/>
              </a:solidFill>
              <a:latin typeface="Calibri" panose="020F0502020204030204" pitchFamily="34" charset="0"/>
            </a:endParaRPr>
          </a:p>
          <a:p>
            <a:r>
              <a:rPr lang="en-NZ" sz="1600" dirty="0">
                <a:solidFill>
                  <a:srgbClr val="000000"/>
                </a:solidFill>
                <a:latin typeface="Calibri"/>
                <a:ea typeface="Verdana"/>
              </a:rPr>
              <a:t>The Te </a:t>
            </a:r>
            <a:r>
              <a:rPr lang="en-NZ" sz="1600" dirty="0" err="1">
                <a:solidFill>
                  <a:srgbClr val="000000"/>
                </a:solidFill>
                <a:latin typeface="Calibri"/>
                <a:ea typeface="Verdana"/>
              </a:rPr>
              <a:t>Poari</a:t>
            </a:r>
            <a:r>
              <a:rPr lang="en-NZ" sz="1600" dirty="0">
                <a:solidFill>
                  <a:srgbClr val="000000"/>
                </a:solidFill>
                <a:latin typeface="Calibri"/>
                <a:ea typeface="Verdana"/>
              </a:rPr>
              <a:t> </a:t>
            </a:r>
            <a:r>
              <a:rPr lang="en-NZ" sz="1600" dirty="0" err="1">
                <a:solidFill>
                  <a:srgbClr val="000000"/>
                </a:solidFill>
                <a:latin typeface="Calibri"/>
                <a:ea typeface="Verdana"/>
              </a:rPr>
              <a:t>Whai</a:t>
            </a:r>
            <a:r>
              <a:rPr lang="en-NZ" sz="1600" dirty="0">
                <a:solidFill>
                  <a:srgbClr val="000000"/>
                </a:solidFill>
                <a:latin typeface="Calibri"/>
                <a:ea typeface="Verdana"/>
              </a:rPr>
              <a:t> </a:t>
            </a:r>
            <a:r>
              <a:rPr lang="en-NZ" sz="1600" dirty="0" err="1">
                <a:solidFill>
                  <a:srgbClr val="000000"/>
                </a:solidFill>
                <a:latin typeface="Calibri"/>
                <a:ea typeface="Verdana"/>
              </a:rPr>
              <a:t>Kounga</a:t>
            </a:r>
            <a:r>
              <a:rPr lang="en-NZ" sz="1600" dirty="0">
                <a:solidFill>
                  <a:srgbClr val="000000"/>
                </a:solidFill>
                <a:latin typeface="Calibri"/>
                <a:ea typeface="Verdana"/>
              </a:rPr>
              <a:t> (QAB) support flexibility for courses and programmes with late end dates and subsequent processing of grades.</a:t>
            </a:r>
          </a:p>
          <a:p>
            <a:pPr algn="r"/>
            <a:r>
              <a:rPr lang="en-NZ" sz="1600" dirty="0">
                <a:solidFill>
                  <a:srgbClr val="000000"/>
                </a:solidFill>
                <a:latin typeface="Calibri"/>
                <a:ea typeface="Verdana"/>
              </a:rPr>
              <a:t>QAB Meeting Minutes 2020-05-20</a:t>
            </a:r>
          </a:p>
          <a:p>
            <a:pPr marL="2419350" indent="-2419350">
              <a:tabLst>
                <a:tab pos="2419350" algn="l"/>
              </a:tabLst>
            </a:pPr>
            <a:endParaRPr lang="mi-NZ" dirty="0"/>
          </a:p>
        </p:txBody>
      </p:sp>
    </p:spTree>
    <p:extLst>
      <p:ext uri="{BB962C8B-B14F-4D97-AF65-F5344CB8AC3E}">
        <p14:creationId xmlns:p14="http://schemas.microsoft.com/office/powerpoint/2010/main" val="1953646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1294" y="463196"/>
            <a:ext cx="8202705" cy="989086"/>
          </a:xfrm>
        </p:spPr>
        <p:txBody>
          <a:bodyPr/>
          <a:lstStyle/>
          <a:p>
            <a:r>
              <a:rPr lang="en-NZ" dirty="0"/>
              <a:t>Timeline - 2020 Interim PEP Gannt Chart</a:t>
            </a:r>
          </a:p>
        </p:txBody>
      </p:sp>
      <p:pic>
        <p:nvPicPr>
          <p:cNvPr id="6" name="Content Placeholder 5">
            <a:extLst>
              <a:ext uri="{FF2B5EF4-FFF2-40B4-BE49-F238E27FC236}">
                <a16:creationId xmlns:a16="http://schemas.microsoft.com/office/drawing/2014/main" id="{A8FA2332-D756-4405-98A2-0DBF03D3466F}"/>
              </a:ext>
            </a:extLst>
          </p:cNvPr>
          <p:cNvPicPr>
            <a:picLocks noGrp="1" noChangeAspect="1"/>
          </p:cNvPicPr>
          <p:nvPr>
            <p:ph idx="1"/>
          </p:nvPr>
        </p:nvPicPr>
        <p:blipFill>
          <a:blip r:embed="rId2"/>
          <a:stretch>
            <a:fillRect/>
          </a:stretch>
        </p:blipFill>
        <p:spPr>
          <a:xfrm>
            <a:off x="441325" y="1925588"/>
            <a:ext cx="8089900" cy="3676749"/>
          </a:xfrm>
          <a:prstGeom prst="rect">
            <a:avLst/>
          </a:prstGeom>
        </p:spPr>
      </p:pic>
    </p:spTree>
    <p:extLst>
      <p:ext uri="{BB962C8B-B14F-4D97-AF65-F5344CB8AC3E}">
        <p14:creationId xmlns:p14="http://schemas.microsoft.com/office/powerpoint/2010/main" val="108128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6D49-3702-49B2-9472-849EE231A591}"/>
              </a:ext>
            </a:extLst>
          </p:cNvPr>
          <p:cNvSpPr>
            <a:spLocks noGrp="1"/>
          </p:cNvSpPr>
          <p:nvPr>
            <p:ph type="title"/>
          </p:nvPr>
        </p:nvSpPr>
        <p:spPr>
          <a:xfrm>
            <a:off x="1033272" y="938873"/>
            <a:ext cx="7653528" cy="505879"/>
          </a:xfrm>
        </p:spPr>
        <p:txBody>
          <a:bodyPr/>
          <a:lstStyle/>
          <a:p>
            <a:r>
              <a:rPr lang="en-NZ" dirty="0"/>
              <a:t>Appendix A</a:t>
            </a:r>
          </a:p>
        </p:txBody>
      </p:sp>
      <p:sp>
        <p:nvSpPr>
          <p:cNvPr id="3" name="Slide Number Placeholder 2">
            <a:extLst>
              <a:ext uri="{FF2B5EF4-FFF2-40B4-BE49-F238E27FC236}">
                <a16:creationId xmlns:a16="http://schemas.microsoft.com/office/drawing/2014/main" id="{0654E2FA-CC9A-46F4-8564-D5D85A022C39}"/>
              </a:ext>
            </a:extLst>
          </p:cNvPr>
          <p:cNvSpPr>
            <a:spLocks noGrp="1"/>
          </p:cNvSpPr>
          <p:nvPr>
            <p:ph type="sldNum" sz="quarter" idx="12"/>
          </p:nvPr>
        </p:nvSpPr>
        <p:spPr/>
        <p:txBody>
          <a:bodyPr/>
          <a:lstStyle/>
          <a:p>
            <a:fld id="{6ADCC994-3DDB-404F-A50E-D82EE80201F6}" type="slidenum">
              <a:rPr lang="en-US" altLang="en-US" smtClean="0"/>
              <a:pPr/>
              <a:t>28</a:t>
            </a:fld>
            <a:endParaRPr lang="en-US" altLang="en-US"/>
          </a:p>
        </p:txBody>
      </p:sp>
      <p:pic>
        <p:nvPicPr>
          <p:cNvPr id="4" name="Picture 3">
            <a:extLst>
              <a:ext uri="{FF2B5EF4-FFF2-40B4-BE49-F238E27FC236}">
                <a16:creationId xmlns:a16="http://schemas.microsoft.com/office/drawing/2014/main" id="{7F00C089-BED7-46CA-ADA0-A135969D0A08}"/>
              </a:ext>
            </a:extLst>
          </p:cNvPr>
          <p:cNvPicPr>
            <a:picLocks noChangeAspect="1"/>
          </p:cNvPicPr>
          <p:nvPr/>
        </p:nvPicPr>
        <p:blipFill>
          <a:blip r:embed="rId2"/>
          <a:stretch>
            <a:fillRect/>
          </a:stretch>
        </p:blipFill>
        <p:spPr>
          <a:xfrm>
            <a:off x="457200" y="1626559"/>
            <a:ext cx="8229600" cy="5094916"/>
          </a:xfrm>
          <a:prstGeom prst="rect">
            <a:avLst/>
          </a:prstGeom>
        </p:spPr>
      </p:pic>
    </p:spTree>
    <p:extLst>
      <p:ext uri="{BB962C8B-B14F-4D97-AF65-F5344CB8AC3E}">
        <p14:creationId xmlns:p14="http://schemas.microsoft.com/office/powerpoint/2010/main" val="108625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224118"/>
            <a:ext cx="7199412" cy="1228164"/>
          </a:xfrm>
        </p:spPr>
        <p:txBody>
          <a:bodyPr/>
          <a:lstStyle/>
          <a:p>
            <a:r>
              <a:rPr lang="en-NZ"/>
              <a:t>2020 Interim PEP</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1048872" y="1710055"/>
            <a:ext cx="6436658" cy="4107359"/>
          </a:xfrm>
        </p:spPr>
        <p:txBody>
          <a:bodyPr/>
          <a:lstStyle/>
          <a:p>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algn="ctr"/>
            <a:r>
              <a:rPr lang="en-NZ" sz="6000" dirty="0" err="1"/>
              <a:t>Ngā</a:t>
            </a:r>
            <a:r>
              <a:rPr lang="en-NZ" sz="6000" dirty="0"/>
              <a:t> </a:t>
            </a:r>
            <a:r>
              <a:rPr lang="en-NZ" sz="6000" dirty="0" err="1"/>
              <a:t>pātai</a:t>
            </a:r>
            <a:endParaRPr lang="en-NZ" sz="6000" dirty="0"/>
          </a:p>
          <a:p>
            <a:pPr algn="ctr"/>
            <a:endParaRPr lang="en-NZ" sz="6000" dirty="0"/>
          </a:p>
          <a:p>
            <a:r>
              <a:rPr lang="en-NZ" sz="1400" dirty="0"/>
              <a:t>Questions about the content of this presentation can be directed to Eric Stone, Quality Partner Te Korowai Kahurangi</a:t>
            </a:r>
          </a:p>
          <a:p>
            <a:pPr algn="ctr"/>
            <a:endParaRPr lang="en-NZ" sz="1600" dirty="0"/>
          </a:p>
          <a:p>
            <a:endParaRPr lang="en-NZ" sz="1600" dirty="0"/>
          </a:p>
          <a:p>
            <a:endParaRPr lang="en-NZ" sz="1600" dirty="0"/>
          </a:p>
        </p:txBody>
      </p:sp>
    </p:spTree>
    <p:extLst>
      <p:ext uri="{BB962C8B-B14F-4D97-AF65-F5344CB8AC3E}">
        <p14:creationId xmlns:p14="http://schemas.microsoft.com/office/powerpoint/2010/main" val="372797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1F2DC-E73A-4C04-925A-51F3D6C44285}"/>
              </a:ext>
            </a:extLst>
          </p:cNvPr>
          <p:cNvSpPr>
            <a:spLocks noGrp="1"/>
          </p:cNvSpPr>
          <p:nvPr>
            <p:ph idx="1"/>
          </p:nvPr>
        </p:nvSpPr>
        <p:spPr>
          <a:xfrm>
            <a:off x="526537" y="1710055"/>
            <a:ext cx="8090927" cy="4478094"/>
          </a:xfrm>
        </p:spPr>
        <p:txBody>
          <a:bodyPr/>
          <a:lstStyle/>
          <a:p>
            <a:pPr marL="342900" lvl="0" indent="-342900">
              <a:buFont typeface="Arial" panose="020B0604020202020204" pitchFamily="34" charset="0"/>
              <a:buChar char="•"/>
            </a:pPr>
            <a:r>
              <a:rPr lang="en-NZ" dirty="0"/>
              <a:t>Background of the Interim PEP</a:t>
            </a:r>
          </a:p>
          <a:p>
            <a:pPr marL="342900" lvl="0" indent="-342900">
              <a:buFont typeface="Arial" panose="020B0604020202020204" pitchFamily="34" charset="0"/>
              <a:buChar char="•"/>
            </a:pPr>
            <a:r>
              <a:rPr lang="en-NZ" dirty="0"/>
              <a:t>What’s new? Why?</a:t>
            </a:r>
          </a:p>
          <a:p>
            <a:pPr marL="342900" lvl="0" indent="-342900">
              <a:buFont typeface="Arial" panose="020B0604020202020204" pitchFamily="34" charset="0"/>
              <a:buChar char="•"/>
            </a:pPr>
            <a:r>
              <a:rPr lang="en-NZ" dirty="0"/>
              <a:t>Introducing the new interim PEP template</a:t>
            </a:r>
          </a:p>
          <a:p>
            <a:pPr marL="342900" lvl="0" indent="-342900">
              <a:buFont typeface="Arial" panose="020B0604020202020204" pitchFamily="34" charset="0"/>
              <a:buChar char="•"/>
            </a:pPr>
            <a:r>
              <a:rPr lang="en-NZ" dirty="0"/>
              <a:t>The </a:t>
            </a:r>
            <a:r>
              <a:rPr lang="en-NZ" b="1" dirty="0"/>
              <a:t>five focus areas, discussion, </a:t>
            </a:r>
            <a:r>
              <a:rPr lang="en-NZ" dirty="0"/>
              <a:t>examples and questions for each including:</a:t>
            </a:r>
          </a:p>
          <a:p>
            <a:pPr marL="1169988" lvl="1" indent="-285750">
              <a:buFont typeface="Arial" panose="020B0604020202020204" pitchFamily="34" charset="0"/>
              <a:buChar char="•"/>
            </a:pPr>
            <a:r>
              <a:rPr lang="en-NZ" dirty="0"/>
              <a:t>Using Sem 1 CEP</a:t>
            </a:r>
          </a:p>
          <a:p>
            <a:pPr marL="1169988" lvl="1" indent="-285750">
              <a:buFont typeface="Arial" panose="020B0604020202020204" pitchFamily="34" charset="0"/>
              <a:buChar char="•"/>
            </a:pPr>
            <a:r>
              <a:rPr lang="en-NZ" dirty="0"/>
              <a:t>Sem 2 CEP use</a:t>
            </a:r>
          </a:p>
          <a:p>
            <a:pPr marL="342900" lvl="0" indent="-342900">
              <a:buFont typeface="Arial" panose="020B0604020202020204" pitchFamily="34" charset="0"/>
              <a:buChar char="•"/>
            </a:pPr>
            <a:r>
              <a:rPr lang="en-NZ" dirty="0"/>
              <a:t>Where to from here?</a:t>
            </a:r>
          </a:p>
          <a:p>
            <a:pPr marL="290513" lvl="1" indent="-285750">
              <a:buFont typeface="Arial" panose="020B0604020202020204" pitchFamily="34" charset="0"/>
              <a:buChar char="•"/>
            </a:pPr>
            <a:r>
              <a:rPr lang="en-NZ" dirty="0"/>
              <a:t>Āta </a:t>
            </a:r>
            <a:r>
              <a:rPr lang="en-NZ" dirty="0" err="1"/>
              <a:t>kōrero</a:t>
            </a:r>
            <a:r>
              <a:rPr lang="en-NZ" dirty="0"/>
              <a:t> timing</a:t>
            </a:r>
          </a:p>
          <a:p>
            <a:pPr marL="342900" lvl="0" indent="-342900">
              <a:buFont typeface="Arial" panose="020B0604020202020204" pitchFamily="34" charset="0"/>
              <a:buChar char="•"/>
            </a:pPr>
            <a:r>
              <a:rPr lang="en-NZ" dirty="0"/>
              <a:t>Further support?</a:t>
            </a:r>
          </a:p>
          <a:p>
            <a:pPr marL="342900" indent="-342900">
              <a:buFont typeface="Arial" panose="020B0604020202020204" pitchFamily="34" charset="0"/>
              <a:buChar char="•"/>
            </a:pPr>
            <a:r>
              <a:rPr lang="en-NZ" dirty="0"/>
              <a:t>Feedback</a:t>
            </a:r>
          </a:p>
        </p:txBody>
      </p:sp>
      <p:sp>
        <p:nvSpPr>
          <p:cNvPr id="3" name="Title 2">
            <a:extLst>
              <a:ext uri="{FF2B5EF4-FFF2-40B4-BE49-F238E27FC236}">
                <a16:creationId xmlns:a16="http://schemas.microsoft.com/office/drawing/2014/main" id="{AA6AE77D-5032-4E46-9D3B-11D3F481ECF0}"/>
              </a:ext>
            </a:extLst>
          </p:cNvPr>
          <p:cNvSpPr>
            <a:spLocks noGrp="1"/>
          </p:cNvSpPr>
          <p:nvPr>
            <p:ph type="title"/>
          </p:nvPr>
        </p:nvSpPr>
        <p:spPr>
          <a:xfrm>
            <a:off x="1418053" y="463196"/>
            <a:ext cx="7199412" cy="908404"/>
          </a:xfrm>
        </p:spPr>
        <p:txBody>
          <a:bodyPr/>
          <a:lstStyle/>
          <a:p>
            <a:r>
              <a:rPr lang="en-NZ" sz="3200" dirty="0" err="1"/>
              <a:t>Kaupapa</a:t>
            </a:r>
            <a:endParaRPr lang="en-NZ" sz="3200" dirty="0"/>
          </a:p>
        </p:txBody>
      </p:sp>
    </p:spTree>
    <p:extLst>
      <p:ext uri="{BB962C8B-B14F-4D97-AF65-F5344CB8AC3E}">
        <p14:creationId xmlns:p14="http://schemas.microsoft.com/office/powerpoint/2010/main" val="11118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CFE23D-E4E0-4301-B56D-99A2FF9D8649}"/>
              </a:ext>
            </a:extLst>
          </p:cNvPr>
          <p:cNvSpPr>
            <a:spLocks noGrp="1"/>
          </p:cNvSpPr>
          <p:nvPr>
            <p:ph idx="1"/>
          </p:nvPr>
        </p:nvSpPr>
        <p:spPr/>
        <p:txBody>
          <a:bodyPr/>
          <a:lstStyle/>
          <a:p>
            <a:r>
              <a:rPr lang="fi-FI" sz="3600" dirty="0"/>
              <a:t>Ka wehe atu tātou</a:t>
            </a:r>
            <a:br>
              <a:rPr lang="fi-FI" sz="3600" dirty="0"/>
            </a:br>
            <a:r>
              <a:rPr lang="fi-FI" sz="3600" dirty="0"/>
              <a:t>I raro i te rangimārie</a:t>
            </a:r>
            <a:br>
              <a:rPr lang="fi-FI" sz="3600" dirty="0"/>
            </a:br>
            <a:r>
              <a:rPr lang="fi-FI" sz="3600" dirty="0"/>
              <a:t>Te harikoa</a:t>
            </a:r>
            <a:br>
              <a:rPr lang="fi-FI" sz="3600" dirty="0"/>
            </a:br>
            <a:r>
              <a:rPr lang="fi-FI" sz="3600" dirty="0"/>
              <a:t>Me te manawanui</a:t>
            </a:r>
            <a:br>
              <a:rPr lang="fi-FI" sz="3600" dirty="0"/>
            </a:br>
            <a:r>
              <a:rPr lang="fi-FI" sz="3600" dirty="0"/>
              <a:t>Haumi ē! Hui ē! Taiki ē!</a:t>
            </a:r>
            <a:endParaRPr lang="en-NZ" sz="3600" dirty="0"/>
          </a:p>
        </p:txBody>
      </p:sp>
      <p:sp>
        <p:nvSpPr>
          <p:cNvPr id="3" name="Title 2">
            <a:extLst>
              <a:ext uri="{FF2B5EF4-FFF2-40B4-BE49-F238E27FC236}">
                <a16:creationId xmlns:a16="http://schemas.microsoft.com/office/drawing/2014/main" id="{4031F3F0-6732-4909-97AD-48535AD5AE21}"/>
              </a:ext>
            </a:extLst>
          </p:cNvPr>
          <p:cNvSpPr>
            <a:spLocks noGrp="1"/>
          </p:cNvSpPr>
          <p:nvPr>
            <p:ph type="title"/>
          </p:nvPr>
        </p:nvSpPr>
        <p:spPr/>
        <p:txBody>
          <a:bodyPr/>
          <a:lstStyle/>
          <a:p>
            <a:r>
              <a:rPr lang="en-NZ" b="1" dirty="0"/>
              <a:t>Karakia </a:t>
            </a:r>
            <a:r>
              <a:rPr lang="en-NZ" b="1" dirty="0" err="1"/>
              <a:t>Whakamutunga</a:t>
            </a:r>
            <a:endParaRPr lang="en-NZ" dirty="0"/>
          </a:p>
        </p:txBody>
      </p:sp>
      <p:sp>
        <p:nvSpPr>
          <p:cNvPr id="4" name="Slide Number Placeholder 3">
            <a:extLst>
              <a:ext uri="{FF2B5EF4-FFF2-40B4-BE49-F238E27FC236}">
                <a16:creationId xmlns:a16="http://schemas.microsoft.com/office/drawing/2014/main" id="{00DBA273-34B7-49A2-8FB8-C9793E85EEF0}"/>
              </a:ext>
            </a:extLst>
          </p:cNvPr>
          <p:cNvSpPr>
            <a:spLocks noGrp="1"/>
          </p:cNvSpPr>
          <p:nvPr>
            <p:ph type="sldNum" sz="quarter" idx="12"/>
          </p:nvPr>
        </p:nvSpPr>
        <p:spPr/>
        <p:txBody>
          <a:bodyPr/>
          <a:lstStyle/>
          <a:p>
            <a:fld id="{2F590B21-0D15-4CED-8117-3E86442BB1EF}" type="slidenum">
              <a:rPr lang="en-US" altLang="en-US" smtClean="0"/>
              <a:pPr/>
              <a:t>30</a:t>
            </a:fld>
            <a:endParaRPr lang="en-US" altLang="en-US"/>
          </a:p>
        </p:txBody>
      </p:sp>
    </p:spTree>
    <p:extLst>
      <p:ext uri="{BB962C8B-B14F-4D97-AF65-F5344CB8AC3E}">
        <p14:creationId xmlns:p14="http://schemas.microsoft.com/office/powerpoint/2010/main" val="405081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5"/>
            <a:ext cx="7199412" cy="944263"/>
          </a:xfrm>
        </p:spPr>
        <p:txBody>
          <a:bodyPr/>
          <a:lstStyle/>
          <a:p>
            <a:r>
              <a:rPr lang="en-NZ" dirty="0"/>
              <a:t>Rationale for the Interim PEP </a:t>
            </a:r>
            <a:br>
              <a:rPr lang="en-NZ" dirty="0"/>
            </a:br>
            <a:endParaRPr lang="en-NZ" dirty="0"/>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627121" y="1197991"/>
            <a:ext cx="8090927" cy="4850233"/>
          </a:xfrm>
        </p:spPr>
        <p:txBody>
          <a:bodyPr/>
          <a:lstStyle/>
          <a:p>
            <a:r>
              <a:rPr lang="en-NZ" dirty="0">
                <a:latin typeface="Verdana"/>
                <a:ea typeface="Verdana"/>
              </a:rPr>
              <a:t>Self-assessment is good practice and is supported by our Te Noho Kotahitanga principles supported by Academic Board.</a:t>
            </a:r>
          </a:p>
          <a:p>
            <a:endParaRPr lang="en-NZ" dirty="0"/>
          </a:p>
          <a:p>
            <a:r>
              <a:rPr lang="en-NZ" dirty="0">
                <a:latin typeface="Verdana"/>
                <a:ea typeface="Verdana"/>
                <a:cs typeface="Verdana"/>
              </a:rPr>
              <a:t>Internal self-assessment of the 2019 PEP process indicated</a:t>
            </a:r>
          </a:p>
          <a:p>
            <a:pPr marL="808038" indent="-342900">
              <a:buChar char="•"/>
            </a:pPr>
            <a:r>
              <a:rPr lang="en-NZ" dirty="0">
                <a:latin typeface="Verdana"/>
                <a:ea typeface="Verdana"/>
                <a:cs typeface="Verdana"/>
              </a:rPr>
              <a:t>good </a:t>
            </a:r>
            <a:r>
              <a:rPr lang="en-NZ" dirty="0" err="1">
                <a:latin typeface="Verdana"/>
                <a:ea typeface="Verdana"/>
                <a:cs typeface="Verdana"/>
              </a:rPr>
              <a:t>Āta</a:t>
            </a:r>
            <a:r>
              <a:rPr lang="en-NZ" dirty="0">
                <a:latin typeface="Verdana"/>
                <a:ea typeface="Verdana"/>
                <a:cs typeface="Verdana"/>
              </a:rPr>
              <a:t> </a:t>
            </a:r>
            <a:r>
              <a:rPr lang="en-NZ" dirty="0" err="1">
                <a:latin typeface="Verdana"/>
                <a:ea typeface="Verdana"/>
                <a:cs typeface="Verdana"/>
              </a:rPr>
              <a:t>kōrero</a:t>
            </a:r>
            <a:endParaRPr lang="en-NZ" dirty="0">
              <a:latin typeface="Verdana"/>
              <a:ea typeface="Verdana"/>
              <a:cs typeface="Verdana"/>
            </a:endParaRPr>
          </a:p>
          <a:p>
            <a:pPr marL="808038" indent="-342900">
              <a:buChar char="•"/>
            </a:pPr>
            <a:r>
              <a:rPr lang="en-NZ" dirty="0">
                <a:latin typeface="Verdana"/>
                <a:ea typeface="Verdana"/>
                <a:cs typeface="Verdana"/>
              </a:rPr>
              <a:t>evaluative writing support could be improved</a:t>
            </a:r>
          </a:p>
          <a:p>
            <a:pPr marL="808038" indent="-342900">
              <a:buChar char="•"/>
            </a:pPr>
            <a:endParaRPr lang="en-NZ" dirty="0"/>
          </a:p>
          <a:p>
            <a:r>
              <a:rPr lang="en-NZ" dirty="0">
                <a:latin typeface="Verdana"/>
                <a:ea typeface="Verdana"/>
                <a:cs typeface="Verdana"/>
              </a:rPr>
              <a:t>I</a:t>
            </a:r>
            <a:r>
              <a:rPr lang="en-NZ" dirty="0"/>
              <a:t>nternal Evaluation and Review (IER) feedback:</a:t>
            </a:r>
          </a:p>
          <a:p>
            <a:pPr marL="806450" lvl="1" indent="-342900">
              <a:buFont typeface="Arial" panose="020B0604020202020204" pitchFamily="34" charset="0"/>
              <a:buChar char="•"/>
            </a:pPr>
            <a:r>
              <a:rPr lang="en-NZ" dirty="0"/>
              <a:t>strengthen the use of rubrics</a:t>
            </a:r>
          </a:p>
          <a:p>
            <a:pPr marL="806450" lvl="1" indent="-342900">
              <a:buFont typeface="Arial" panose="020B0604020202020204" pitchFamily="34" charset="0"/>
              <a:buChar char="•"/>
            </a:pPr>
            <a:r>
              <a:rPr lang="en-NZ" dirty="0"/>
              <a:t>benchmark against previous years, school targets and across sector</a:t>
            </a:r>
          </a:p>
          <a:p>
            <a:pPr marL="806450" lvl="1" indent="-342900">
              <a:buFont typeface="Arial" panose="020B0604020202020204" pitchFamily="34" charset="0"/>
              <a:buChar char="•"/>
            </a:pPr>
            <a:r>
              <a:rPr lang="mi-NZ" dirty="0">
                <a:latin typeface="Verdana"/>
                <a:ea typeface="Verdana"/>
              </a:rPr>
              <a:t>j</a:t>
            </a:r>
            <a:r>
              <a:rPr lang="en-NZ" dirty="0" err="1">
                <a:latin typeface="Verdana"/>
                <a:ea typeface="Verdana"/>
              </a:rPr>
              <a:t>udge</a:t>
            </a:r>
            <a:r>
              <a:rPr lang="en-NZ" dirty="0">
                <a:latin typeface="Verdana"/>
                <a:ea typeface="Verdana"/>
              </a:rPr>
              <a:t> more reliably,  "What is “Excellent”, “Good”, Marginal” and “Poor”?</a:t>
            </a:r>
          </a:p>
          <a:p>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221200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989086"/>
          </a:xfrm>
        </p:spPr>
        <p:txBody>
          <a:bodyPr/>
          <a:lstStyle/>
          <a:p>
            <a:r>
              <a:rPr lang="en-NZ" dirty="0"/>
              <a:t>Relationship to Academic Board</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p:txBody>
          <a:bodyPr/>
          <a:lstStyle/>
          <a:p>
            <a:pPr algn="ctr"/>
            <a:r>
              <a:rPr lang="mi-NZ" dirty="0" err="1"/>
              <a:t>Over-riding</a:t>
            </a:r>
            <a:r>
              <a:rPr lang="mi-NZ" dirty="0"/>
              <a:t> </a:t>
            </a:r>
            <a:r>
              <a:rPr lang="mi-NZ" dirty="0" err="1"/>
              <a:t>Policy</a:t>
            </a:r>
            <a:r>
              <a:rPr lang="mi-NZ" dirty="0"/>
              <a:t>: </a:t>
            </a:r>
            <a:r>
              <a:rPr lang="mi-NZ" b="1" i="1" dirty="0" err="1"/>
              <a:t>Academic</a:t>
            </a:r>
            <a:r>
              <a:rPr lang="mi-NZ" b="1" i="1" dirty="0"/>
              <a:t> </a:t>
            </a:r>
            <a:r>
              <a:rPr lang="mi-NZ" b="1" i="1" dirty="0" err="1"/>
              <a:t>Evaluation</a:t>
            </a:r>
            <a:r>
              <a:rPr lang="mi-NZ" b="1" i="1" dirty="0"/>
              <a:t>, </a:t>
            </a:r>
            <a:r>
              <a:rPr lang="mi-NZ" b="1" i="1" dirty="0" err="1"/>
              <a:t>Review</a:t>
            </a:r>
            <a:r>
              <a:rPr lang="mi-NZ" b="1" i="1" dirty="0"/>
              <a:t>, and </a:t>
            </a:r>
            <a:r>
              <a:rPr lang="mi-NZ" b="1" i="1" dirty="0" err="1"/>
              <a:t>improvements</a:t>
            </a:r>
            <a:r>
              <a:rPr lang="mi-NZ" dirty="0"/>
              <a:t> </a:t>
            </a:r>
            <a:r>
              <a:rPr lang="mi-NZ" dirty="0" err="1"/>
              <a:t>policy</a:t>
            </a:r>
            <a:endParaRPr lang="mi-NZ" dirty="0"/>
          </a:p>
          <a:p>
            <a:pPr algn="ctr"/>
            <a:endParaRPr lang="en-NZ" dirty="0"/>
          </a:p>
          <a:p>
            <a:pPr algn="ctr"/>
            <a:r>
              <a:rPr lang="en-NZ" dirty="0"/>
              <a:t>Academic Board sub-committee Quality Alignment Board on the 20 May approved the </a:t>
            </a:r>
            <a:r>
              <a:rPr lang="en-NZ" dirty="0">
                <a:hlinkClick r:id="rId2"/>
              </a:rPr>
              <a:t>Interim PEPs approach </a:t>
            </a:r>
            <a:r>
              <a:rPr lang="en-NZ" dirty="0"/>
              <a:t>in principle pending discussion on resourcing with HoS</a:t>
            </a:r>
          </a:p>
          <a:p>
            <a:pPr algn="ctr"/>
            <a:endParaRPr lang="en-NZ" dirty="0"/>
          </a:p>
          <a:p>
            <a:pPr algn="ctr"/>
            <a:r>
              <a:rPr lang="en-NZ" dirty="0"/>
              <a:t>Director – Ako and Executive Director – Schools and Performance and Manager Te Korowai Kahurangi</a:t>
            </a:r>
          </a:p>
          <a:p>
            <a:pPr algn="ctr"/>
            <a:endParaRPr lang="en-NZ" dirty="0"/>
          </a:p>
          <a:p>
            <a:pPr algn="ctr"/>
            <a:r>
              <a:rPr lang="en-NZ" dirty="0"/>
              <a:t>Heads of Schools</a:t>
            </a:r>
          </a:p>
          <a:p>
            <a:pPr algn="ctr"/>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
        <p:nvSpPr>
          <p:cNvPr id="2" name="Arrow: Down 1">
            <a:extLst>
              <a:ext uri="{FF2B5EF4-FFF2-40B4-BE49-F238E27FC236}">
                <a16:creationId xmlns:a16="http://schemas.microsoft.com/office/drawing/2014/main" id="{1FA1F46C-8E1C-4603-B588-EA9EACFF7187}"/>
              </a:ext>
            </a:extLst>
          </p:cNvPr>
          <p:cNvSpPr/>
          <p:nvPr/>
        </p:nvSpPr>
        <p:spPr>
          <a:xfrm>
            <a:off x="4283965" y="2423161"/>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6" name="Arrow: Down 5">
            <a:extLst>
              <a:ext uri="{FF2B5EF4-FFF2-40B4-BE49-F238E27FC236}">
                <a16:creationId xmlns:a16="http://schemas.microsoft.com/office/drawing/2014/main" id="{C7E2A902-8772-4AF9-9A96-E547F10FC31E}"/>
              </a:ext>
            </a:extLst>
          </p:cNvPr>
          <p:cNvSpPr/>
          <p:nvPr/>
        </p:nvSpPr>
        <p:spPr>
          <a:xfrm>
            <a:off x="4283965" y="3858768"/>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7" name="Arrow: Down 6">
            <a:extLst>
              <a:ext uri="{FF2B5EF4-FFF2-40B4-BE49-F238E27FC236}">
                <a16:creationId xmlns:a16="http://schemas.microsoft.com/office/drawing/2014/main" id="{997E564E-2342-4522-BA06-FEA556C71004}"/>
              </a:ext>
            </a:extLst>
          </p:cNvPr>
          <p:cNvSpPr/>
          <p:nvPr/>
        </p:nvSpPr>
        <p:spPr>
          <a:xfrm>
            <a:off x="4283965" y="4955921"/>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Arrow: Down 7">
            <a:extLst>
              <a:ext uri="{FF2B5EF4-FFF2-40B4-BE49-F238E27FC236}">
                <a16:creationId xmlns:a16="http://schemas.microsoft.com/office/drawing/2014/main" id="{637024A1-44E8-445E-99C4-20DF590FE978}"/>
              </a:ext>
            </a:extLst>
          </p:cNvPr>
          <p:cNvSpPr/>
          <p:nvPr/>
        </p:nvSpPr>
        <p:spPr>
          <a:xfrm rot="10800000">
            <a:off x="4942923" y="4955921"/>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Arrow: Down 8">
            <a:extLst>
              <a:ext uri="{FF2B5EF4-FFF2-40B4-BE49-F238E27FC236}">
                <a16:creationId xmlns:a16="http://schemas.microsoft.com/office/drawing/2014/main" id="{0D8A6E8C-FE06-4146-ABD9-31EC2E84D8CA}"/>
              </a:ext>
            </a:extLst>
          </p:cNvPr>
          <p:cNvSpPr/>
          <p:nvPr/>
        </p:nvSpPr>
        <p:spPr>
          <a:xfrm rot="10800000">
            <a:off x="4942924" y="3852063"/>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204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5"/>
            <a:ext cx="7199412" cy="926333"/>
          </a:xfrm>
        </p:spPr>
        <p:txBody>
          <a:bodyPr/>
          <a:lstStyle/>
          <a:p>
            <a:r>
              <a:rPr lang="mi-NZ" b="1" dirty="0" err="1">
                <a:solidFill>
                  <a:srgbClr val="FF0000"/>
                </a:solidFill>
              </a:rPr>
              <a:t>Five</a:t>
            </a:r>
            <a:r>
              <a:rPr lang="mi-NZ" dirty="0"/>
              <a:t> </a:t>
            </a:r>
            <a:r>
              <a:rPr lang="mi-NZ" dirty="0" err="1"/>
              <a:t>focus</a:t>
            </a:r>
            <a:r>
              <a:rPr lang="mi-NZ" dirty="0"/>
              <a:t> </a:t>
            </a:r>
            <a:r>
              <a:rPr lang="mi-NZ" dirty="0" err="1"/>
              <a:t>areas</a:t>
            </a:r>
            <a:endParaRPr lang="en-NZ" dirty="0"/>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611598" y="1375320"/>
            <a:ext cx="8090927" cy="4107359"/>
          </a:xfrm>
        </p:spPr>
        <p:txBody>
          <a:bodyPr/>
          <a:lstStyle/>
          <a:p>
            <a:pPr marL="457200" indent="-457200">
              <a:buFont typeface="+mj-lt"/>
              <a:buAutoNum type="arabicPeriod"/>
            </a:pPr>
            <a:r>
              <a:rPr lang="en-NZ" dirty="0"/>
              <a:t>Successful Course Completion (SCC)</a:t>
            </a:r>
          </a:p>
          <a:p>
            <a:pPr marL="457200" indent="-457200">
              <a:buFont typeface="+mj-lt"/>
              <a:buAutoNum type="arabicPeriod"/>
            </a:pPr>
            <a:r>
              <a:rPr lang="en-NZ" dirty="0"/>
              <a:t>Graduate outcomes</a:t>
            </a:r>
          </a:p>
          <a:p>
            <a:pPr marL="457200" indent="-457200">
              <a:buFont typeface="+mj-lt"/>
              <a:buAutoNum type="arabicPeriod"/>
            </a:pPr>
            <a:r>
              <a:rPr lang="en-NZ" dirty="0"/>
              <a:t>Implementation of various actions relating to the various strategies and related plans (e.g., the “I see me” initiatives)</a:t>
            </a:r>
          </a:p>
          <a:p>
            <a:pPr marL="457200" indent="-457200">
              <a:buFont typeface="+mj-lt"/>
              <a:buAutoNum type="arabicPeriod"/>
            </a:pPr>
            <a:r>
              <a:rPr lang="en-NZ" dirty="0"/>
              <a:t>Impact and support relating to Covid19, the campus lockdown and the shift to online learning</a:t>
            </a:r>
          </a:p>
          <a:p>
            <a:pPr marL="457200" indent="-457200">
              <a:buFont typeface="+mj-lt"/>
              <a:buAutoNum type="arabicPeriod"/>
            </a:pPr>
            <a:r>
              <a:rPr lang="en-NZ" dirty="0">
                <a:latin typeface="Verdana"/>
                <a:ea typeface="Verdana"/>
              </a:rPr>
              <a:t>Progress against smart goals set in previous PEP</a:t>
            </a:r>
            <a:endParaRPr lang="en-NZ" dirty="0"/>
          </a:p>
          <a:p>
            <a:pPr marL="342900" indent="-342900">
              <a:buFont typeface="Arial" panose="020B0604020202020204" pitchFamily="34" charset="0"/>
              <a:buChar char="•"/>
            </a:pPr>
            <a:endParaRPr lang="en-NZ" dirty="0"/>
          </a:p>
          <a:p>
            <a:r>
              <a:rPr lang="en-NZ" dirty="0"/>
              <a:t>See Appendix A for FINE PRINT</a:t>
            </a:r>
          </a:p>
        </p:txBody>
      </p:sp>
    </p:spTree>
    <p:extLst>
      <p:ext uri="{BB962C8B-B14F-4D97-AF65-F5344CB8AC3E}">
        <p14:creationId xmlns:p14="http://schemas.microsoft.com/office/powerpoint/2010/main" val="369796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1168380"/>
          </a:xfrm>
        </p:spPr>
        <p:txBody>
          <a:bodyPr/>
          <a:lstStyle/>
          <a:p>
            <a:r>
              <a:rPr lang="en-NZ" dirty="0">
                <a:latin typeface="Verdana"/>
                <a:ea typeface="Verdana"/>
              </a:rPr>
              <a:t>Which programmes?</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p:txBody>
          <a:bodyPr/>
          <a:lstStyle/>
          <a:p>
            <a:r>
              <a:rPr lang="mi-NZ" dirty="0" err="1">
                <a:latin typeface="Verdana"/>
                <a:ea typeface="Verdana"/>
              </a:rPr>
              <a:t>All</a:t>
            </a:r>
            <a:r>
              <a:rPr lang="mi-NZ" dirty="0">
                <a:latin typeface="Verdana"/>
                <a:ea typeface="Verdana"/>
              </a:rPr>
              <a:t> </a:t>
            </a:r>
            <a:r>
              <a:rPr lang="mi-NZ" dirty="0" err="1">
                <a:latin typeface="Verdana"/>
                <a:ea typeface="Verdana"/>
              </a:rPr>
              <a:t>programmes</a:t>
            </a:r>
            <a:r>
              <a:rPr lang="mi-NZ" dirty="0">
                <a:latin typeface="Verdana"/>
                <a:ea typeface="Verdana"/>
              </a:rPr>
              <a:t> and </a:t>
            </a:r>
            <a:r>
              <a:rPr lang="mi-NZ" dirty="0" err="1">
                <a:latin typeface="Verdana"/>
                <a:ea typeface="Verdana"/>
              </a:rPr>
              <a:t>training</a:t>
            </a:r>
            <a:r>
              <a:rPr lang="mi-NZ" dirty="0">
                <a:latin typeface="Verdana"/>
                <a:ea typeface="Verdana"/>
              </a:rPr>
              <a:t> </a:t>
            </a:r>
            <a:r>
              <a:rPr lang="mi-NZ" dirty="0" err="1">
                <a:latin typeface="Verdana"/>
                <a:ea typeface="Verdana"/>
              </a:rPr>
              <a:t>schemes</a:t>
            </a:r>
            <a:r>
              <a:rPr lang="mi-NZ" dirty="0">
                <a:latin typeface="Verdana"/>
                <a:ea typeface="Verdana"/>
              </a:rPr>
              <a:t> </a:t>
            </a:r>
            <a:r>
              <a:rPr lang="mi-NZ" b="1" i="1" dirty="0" err="1">
                <a:latin typeface="Verdana"/>
                <a:ea typeface="Verdana"/>
              </a:rPr>
              <a:t>excluding</a:t>
            </a:r>
            <a:r>
              <a:rPr lang="mi-NZ" dirty="0">
                <a:latin typeface="Verdana"/>
                <a:ea typeface="Verdana"/>
              </a:rPr>
              <a:t> </a:t>
            </a:r>
            <a:r>
              <a:rPr lang="mi-NZ" dirty="0" err="1">
                <a:latin typeface="Verdana"/>
                <a:ea typeface="Verdana"/>
              </a:rPr>
              <a:t>those</a:t>
            </a:r>
            <a:r>
              <a:rPr lang="mi-NZ" dirty="0">
                <a:latin typeface="Verdana"/>
                <a:ea typeface="Verdana"/>
              </a:rPr>
              <a:t>:</a:t>
            </a:r>
          </a:p>
          <a:p>
            <a:pPr marL="342900" indent="-342900">
              <a:buFont typeface="Arial" panose="020B0604020202020204" pitchFamily="34" charset="0"/>
              <a:buChar char="•"/>
            </a:pPr>
            <a:r>
              <a:rPr lang="mi-NZ" dirty="0" err="1">
                <a:latin typeface="Verdana"/>
                <a:ea typeface="Verdana"/>
              </a:rPr>
              <a:t>expiring</a:t>
            </a:r>
            <a:r>
              <a:rPr lang="mi-NZ" dirty="0">
                <a:latin typeface="Verdana"/>
                <a:ea typeface="Verdana"/>
              </a:rPr>
              <a:t> </a:t>
            </a:r>
            <a:r>
              <a:rPr lang="mi-NZ" dirty="0" err="1">
                <a:latin typeface="Verdana"/>
                <a:ea typeface="Verdana"/>
              </a:rPr>
              <a:t>due</a:t>
            </a:r>
            <a:r>
              <a:rPr lang="mi-NZ" dirty="0">
                <a:latin typeface="Verdana"/>
                <a:ea typeface="Verdana"/>
              </a:rPr>
              <a:t> to 2018 </a:t>
            </a:r>
            <a:r>
              <a:rPr lang="mi-NZ" dirty="0" err="1">
                <a:latin typeface="Verdana"/>
                <a:ea typeface="Verdana"/>
              </a:rPr>
              <a:t>Suspension</a:t>
            </a:r>
            <a:r>
              <a:rPr lang="mi-NZ" dirty="0">
                <a:latin typeface="Verdana"/>
                <a:ea typeface="Verdana"/>
              </a:rPr>
              <a:t> </a:t>
            </a:r>
            <a:r>
              <a:rPr lang="mi-NZ" dirty="0" err="1">
                <a:latin typeface="Verdana"/>
                <a:ea typeface="Verdana"/>
              </a:rPr>
              <a:t>of</a:t>
            </a:r>
            <a:r>
              <a:rPr lang="mi-NZ" dirty="0">
                <a:latin typeface="Verdana"/>
                <a:ea typeface="Verdana"/>
              </a:rPr>
              <a:t> </a:t>
            </a:r>
            <a:r>
              <a:rPr lang="mi-NZ" dirty="0" err="1">
                <a:latin typeface="Verdana"/>
                <a:ea typeface="Verdana"/>
              </a:rPr>
              <a:t>programmes</a:t>
            </a:r>
            <a:endParaRPr lang="mi-NZ" dirty="0">
              <a:latin typeface="Verdana"/>
              <a:ea typeface="Verdana"/>
            </a:endParaRPr>
          </a:p>
          <a:p>
            <a:pPr marL="342900" indent="-342900">
              <a:buFont typeface="Arial" panose="020B0604020202020204" pitchFamily="34" charset="0"/>
              <a:buChar char="•"/>
            </a:pPr>
            <a:r>
              <a:rPr lang="mi-NZ" dirty="0" err="1">
                <a:latin typeface="Verdana"/>
                <a:ea typeface="Verdana"/>
              </a:rPr>
              <a:t>expiring</a:t>
            </a:r>
            <a:r>
              <a:rPr lang="mi-NZ" dirty="0">
                <a:latin typeface="Verdana"/>
                <a:ea typeface="Verdana"/>
              </a:rPr>
              <a:t> </a:t>
            </a:r>
            <a:r>
              <a:rPr lang="mi-NZ" dirty="0" err="1">
                <a:latin typeface="Verdana"/>
                <a:ea typeface="Verdana"/>
              </a:rPr>
              <a:t>due</a:t>
            </a:r>
            <a:r>
              <a:rPr lang="mi-NZ" dirty="0">
                <a:latin typeface="Verdana"/>
                <a:ea typeface="Verdana"/>
              </a:rPr>
              <a:t> to </a:t>
            </a:r>
            <a:r>
              <a:rPr lang="mi-NZ" dirty="0" err="1">
                <a:latin typeface="Verdana"/>
                <a:ea typeface="Verdana"/>
              </a:rPr>
              <a:t>MRoQ</a:t>
            </a:r>
            <a:endParaRPr lang="mi-NZ" dirty="0">
              <a:latin typeface="Verdana"/>
              <a:ea typeface="Verdana"/>
            </a:endParaRPr>
          </a:p>
          <a:p>
            <a:pPr marL="342900" indent="-342900">
              <a:buFont typeface="Arial" panose="020B0604020202020204" pitchFamily="34" charset="0"/>
              <a:buChar char="•"/>
            </a:pPr>
            <a:endParaRPr lang="mi-NZ" dirty="0">
              <a:latin typeface="Verdana"/>
              <a:ea typeface="Verdana"/>
              <a:cs typeface="Verdana"/>
            </a:endParaRPr>
          </a:p>
          <a:p>
            <a:r>
              <a:rPr lang="mi-NZ" dirty="0" err="1">
                <a:latin typeface="Verdana"/>
                <a:ea typeface="Verdana"/>
                <a:cs typeface="Verdana"/>
              </a:rPr>
              <a:t>This</a:t>
            </a:r>
            <a:r>
              <a:rPr lang="mi-NZ" dirty="0">
                <a:latin typeface="Verdana"/>
                <a:ea typeface="Verdana"/>
                <a:cs typeface="Verdana"/>
              </a:rPr>
              <a:t> </a:t>
            </a:r>
            <a:r>
              <a:rPr lang="mi-NZ" dirty="0" err="1">
                <a:latin typeface="Verdana"/>
                <a:ea typeface="Verdana"/>
                <a:cs typeface="Verdana"/>
              </a:rPr>
              <a:t>equates</a:t>
            </a:r>
            <a:r>
              <a:rPr lang="mi-NZ" dirty="0">
                <a:latin typeface="Verdana"/>
                <a:ea typeface="Verdana"/>
                <a:cs typeface="Verdana"/>
              </a:rPr>
              <a:t> to 74 </a:t>
            </a:r>
            <a:r>
              <a:rPr lang="mi-NZ" dirty="0" err="1">
                <a:latin typeface="Verdana"/>
                <a:ea typeface="Verdana"/>
                <a:cs typeface="Verdana"/>
              </a:rPr>
              <a:t>programmes</a:t>
            </a:r>
            <a:r>
              <a:rPr lang="mi-NZ" dirty="0">
                <a:latin typeface="Verdana"/>
                <a:ea typeface="Verdana"/>
                <a:cs typeface="Verdana"/>
              </a:rPr>
              <a:t> or </a:t>
            </a:r>
            <a:r>
              <a:rPr lang="mi-NZ" dirty="0" err="1">
                <a:latin typeface="Verdana"/>
                <a:ea typeface="Verdana"/>
                <a:cs typeface="Verdana"/>
              </a:rPr>
              <a:t>training</a:t>
            </a:r>
            <a:r>
              <a:rPr lang="mi-NZ" dirty="0">
                <a:latin typeface="Verdana"/>
                <a:ea typeface="Verdana"/>
                <a:cs typeface="Verdana"/>
              </a:rPr>
              <a:t> </a:t>
            </a:r>
            <a:r>
              <a:rPr lang="mi-NZ" dirty="0" err="1">
                <a:latin typeface="Verdana"/>
                <a:ea typeface="Verdana"/>
                <a:cs typeface="Verdana"/>
              </a:rPr>
              <a:t>schemes</a:t>
            </a:r>
            <a:r>
              <a:rPr lang="mi-NZ" dirty="0">
                <a:latin typeface="Verdana"/>
                <a:ea typeface="Verdana"/>
                <a:cs typeface="Verdana"/>
              </a:rPr>
              <a:t>.</a:t>
            </a:r>
          </a:p>
          <a:p>
            <a:pPr marL="342900" indent="-342900">
              <a:buFont typeface="Arial" panose="020B0604020202020204" pitchFamily="34" charset="0"/>
              <a:buChar char="•"/>
            </a:pPr>
            <a:endParaRPr lang="mi-NZ" dirty="0">
              <a:latin typeface="Verdana"/>
              <a:ea typeface="Verdana"/>
              <a:cs typeface="Verdana"/>
            </a:endParaRPr>
          </a:p>
          <a:p>
            <a:r>
              <a:rPr lang="mi-NZ" dirty="0">
                <a:latin typeface="Verdana"/>
                <a:ea typeface="Verdana"/>
                <a:cs typeface="Verdana"/>
              </a:rPr>
              <a:t>List of Programmes, Schools, APMs and AAQs are </a:t>
            </a:r>
            <a:r>
              <a:rPr lang="mi-NZ" err="1">
                <a:latin typeface="Verdana"/>
                <a:ea typeface="Verdana"/>
                <a:cs typeface="Verdana"/>
              </a:rPr>
              <a:t>on</a:t>
            </a:r>
            <a:r>
              <a:rPr lang="mi-NZ" dirty="0">
                <a:latin typeface="Verdana"/>
                <a:ea typeface="Verdana"/>
                <a:cs typeface="Verdana"/>
              </a:rPr>
              <a:t> </a:t>
            </a:r>
            <a:r>
              <a:rPr lang="mi-NZ" err="1">
                <a:latin typeface="Verdana"/>
                <a:ea typeface="Verdana"/>
                <a:cs typeface="Verdana"/>
              </a:rPr>
              <a:t>the</a:t>
            </a:r>
            <a:r>
              <a:rPr lang="mi-NZ" dirty="0">
                <a:latin typeface="Verdana"/>
                <a:ea typeface="Verdana"/>
                <a:cs typeface="Verdana"/>
              </a:rPr>
              <a:t> </a:t>
            </a:r>
            <a:r>
              <a:rPr lang="mi-NZ">
                <a:latin typeface="Verdana"/>
                <a:ea typeface="Verdana"/>
                <a:cs typeface="Verdana"/>
              </a:rPr>
              <a:t>nest.</a:t>
            </a:r>
          </a:p>
          <a:p>
            <a:r>
              <a:rPr lang="mi-NZ" sz="1400" u="sng">
                <a:latin typeface="Verdana"/>
                <a:ea typeface="Verdana"/>
                <a:cs typeface="Verdana"/>
              </a:rPr>
              <a:t>Home</a:t>
            </a:r>
            <a:r>
              <a:rPr lang="mi-NZ" sz="1400">
                <a:latin typeface="Verdana"/>
                <a:ea typeface="Verdana"/>
                <a:cs typeface="Verdana"/>
              </a:rPr>
              <a:t> » </a:t>
            </a:r>
            <a:r>
              <a:rPr lang="mi-NZ" sz="1400" u="sng">
                <a:latin typeface="Verdana"/>
                <a:ea typeface="Verdana"/>
                <a:cs typeface="Verdana"/>
              </a:rPr>
              <a:t>Teaching</a:t>
            </a:r>
            <a:r>
              <a:rPr lang="mi-NZ" sz="1400" u="sng" dirty="0">
                <a:latin typeface="Verdana"/>
                <a:ea typeface="Verdana"/>
                <a:cs typeface="Verdana"/>
              </a:rPr>
              <a:t> and </a:t>
            </a:r>
            <a:r>
              <a:rPr lang="mi-NZ" sz="1400" u="sng" err="1">
                <a:latin typeface="Verdana"/>
                <a:ea typeface="Verdana"/>
                <a:cs typeface="Verdana"/>
              </a:rPr>
              <a:t>Research</a:t>
            </a:r>
            <a:r>
              <a:rPr lang="mi-NZ" sz="1400" dirty="0">
                <a:latin typeface="Verdana"/>
                <a:ea typeface="Verdana"/>
                <a:cs typeface="Verdana"/>
              </a:rPr>
              <a:t> » </a:t>
            </a:r>
            <a:r>
              <a:rPr lang="mi-NZ" sz="1400" u="sng" dirty="0">
                <a:latin typeface="Verdana"/>
                <a:ea typeface="Verdana"/>
                <a:cs typeface="Verdana"/>
              </a:rPr>
              <a:t>Te Korowai Kahurangi – </a:t>
            </a:r>
            <a:r>
              <a:rPr lang="mi-NZ" sz="1400" u="sng" err="1">
                <a:latin typeface="Verdana"/>
                <a:ea typeface="Verdana"/>
                <a:cs typeface="Verdana"/>
              </a:rPr>
              <a:t>Academic</a:t>
            </a:r>
            <a:r>
              <a:rPr lang="mi-NZ" sz="1400" u="sng" dirty="0">
                <a:latin typeface="Verdana"/>
                <a:ea typeface="Verdana"/>
                <a:cs typeface="Verdana"/>
              </a:rPr>
              <a:t> </a:t>
            </a:r>
            <a:r>
              <a:rPr lang="mi-NZ" sz="1400" u="sng" err="1">
                <a:latin typeface="Verdana"/>
                <a:ea typeface="Verdana"/>
                <a:cs typeface="Verdana"/>
              </a:rPr>
              <a:t>Quality</a:t>
            </a:r>
            <a:r>
              <a:rPr lang="mi-NZ" sz="1400" dirty="0">
                <a:latin typeface="Verdana"/>
                <a:ea typeface="Verdana"/>
                <a:cs typeface="Verdana"/>
              </a:rPr>
              <a:t> » </a:t>
            </a:r>
            <a:r>
              <a:rPr lang="mi-NZ" sz="1400" u="sng" err="1">
                <a:latin typeface="Verdana"/>
                <a:ea typeface="Verdana"/>
                <a:cs typeface="Verdana"/>
              </a:rPr>
              <a:t>Evaluation</a:t>
            </a:r>
            <a:r>
              <a:rPr lang="mi-NZ" sz="1400" u="sng" dirty="0">
                <a:latin typeface="Verdana"/>
                <a:ea typeface="Verdana"/>
                <a:cs typeface="Verdana"/>
              </a:rPr>
              <a:t>, </a:t>
            </a:r>
            <a:r>
              <a:rPr lang="mi-NZ" sz="1400" u="sng" err="1">
                <a:latin typeface="Verdana"/>
                <a:ea typeface="Verdana"/>
                <a:cs typeface="Verdana"/>
              </a:rPr>
              <a:t>Monitoring</a:t>
            </a:r>
            <a:r>
              <a:rPr lang="mi-NZ" sz="1400" u="sng" dirty="0">
                <a:latin typeface="Verdana"/>
                <a:ea typeface="Verdana"/>
                <a:cs typeface="Verdana"/>
              </a:rPr>
              <a:t> and </a:t>
            </a:r>
            <a:r>
              <a:rPr lang="mi-NZ" sz="1400" u="sng" err="1">
                <a:latin typeface="Verdana"/>
                <a:ea typeface="Verdana"/>
                <a:cs typeface="Verdana"/>
              </a:rPr>
              <a:t>Review</a:t>
            </a:r>
            <a:r>
              <a:rPr lang="mi-NZ" sz="1400" dirty="0">
                <a:latin typeface="Verdana"/>
                <a:ea typeface="Verdana"/>
                <a:cs typeface="Verdana"/>
              </a:rPr>
              <a:t> » </a:t>
            </a:r>
            <a:r>
              <a:rPr lang="mi-NZ" sz="1400" err="1">
                <a:latin typeface="Verdana"/>
                <a:ea typeface="Verdana"/>
                <a:cs typeface="Verdana"/>
              </a:rPr>
              <a:t>Programme</a:t>
            </a:r>
            <a:r>
              <a:rPr lang="mi-NZ" sz="1400" dirty="0">
                <a:latin typeface="Verdana"/>
                <a:ea typeface="Verdana"/>
                <a:cs typeface="Verdana"/>
              </a:rPr>
              <a:t> </a:t>
            </a:r>
            <a:r>
              <a:rPr lang="mi-NZ" sz="1400" err="1">
                <a:latin typeface="Verdana"/>
                <a:ea typeface="Verdana"/>
                <a:cs typeface="Verdana"/>
              </a:rPr>
              <a:t>Evaluation</a:t>
            </a:r>
            <a:r>
              <a:rPr lang="mi-NZ" sz="1400" dirty="0">
                <a:latin typeface="Verdana"/>
                <a:ea typeface="Verdana"/>
                <a:cs typeface="Verdana"/>
              </a:rPr>
              <a:t> and </a:t>
            </a:r>
            <a:r>
              <a:rPr lang="mi-NZ" sz="1400" err="1">
                <a:latin typeface="Verdana"/>
                <a:ea typeface="Verdana"/>
                <a:cs typeface="Verdana"/>
              </a:rPr>
              <a:t>Planning</a:t>
            </a:r>
            <a:r>
              <a:rPr lang="mi-NZ" sz="1400" dirty="0">
                <a:latin typeface="Verdana"/>
                <a:ea typeface="Verdana"/>
                <a:cs typeface="Verdana"/>
              </a:rPr>
              <a:t> (PEP)</a:t>
            </a:r>
            <a:endParaRPr lang="mi-NZ"/>
          </a:p>
          <a:p>
            <a:endParaRPr lang="mi-NZ" dirty="0"/>
          </a:p>
          <a:p>
            <a:endParaRPr lang="mi-NZ" dirty="0"/>
          </a:p>
          <a:p>
            <a:endParaRPr lang="mi-NZ" dirty="0"/>
          </a:p>
          <a:p>
            <a:endParaRPr lang="mi-NZ" dirty="0"/>
          </a:p>
          <a:p>
            <a:endParaRPr lang="mi-NZ" dirty="0"/>
          </a:p>
          <a:p>
            <a:endParaRPr lang="mi-NZ" dirty="0"/>
          </a:p>
          <a:p>
            <a:endParaRPr lang="mi-NZ" dirty="0"/>
          </a:p>
          <a:p>
            <a:pPr marL="342900" indent="-342900">
              <a:buChar char="•"/>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159679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989086"/>
          </a:xfrm>
        </p:spPr>
        <p:txBody>
          <a:bodyPr/>
          <a:lstStyle/>
          <a:p>
            <a:r>
              <a:rPr lang="en-NZ">
                <a:latin typeface="Verdana"/>
                <a:ea typeface="Verdana"/>
                <a:cs typeface="Verdana"/>
              </a:rPr>
              <a:t>What’s new? Processes</a:t>
            </a:r>
            <a:endParaRPr lang="en-NZ" dirty="0"/>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526537" y="1710055"/>
            <a:ext cx="8090927" cy="4009427"/>
          </a:xfrm>
        </p:spPr>
        <p:txBody>
          <a:bodyPr/>
          <a:lstStyle/>
          <a:p>
            <a:r>
              <a:rPr lang="mi-NZ" dirty="0"/>
              <a:t>More </a:t>
            </a:r>
            <a:r>
              <a:rPr lang="mi-NZ" dirty="0" err="1"/>
              <a:t>autonomy</a:t>
            </a:r>
            <a:r>
              <a:rPr lang="mi-NZ" dirty="0"/>
              <a:t> for </a:t>
            </a:r>
            <a:r>
              <a:rPr lang="mi-NZ" dirty="0" err="1"/>
              <a:t>Schools</a:t>
            </a:r>
            <a:r>
              <a:rPr lang="mi-NZ" dirty="0"/>
              <a:t> and </a:t>
            </a:r>
            <a:r>
              <a:rPr lang="mi-NZ" dirty="0" err="1"/>
              <a:t>programmes</a:t>
            </a:r>
            <a:r>
              <a:rPr lang="mi-NZ" dirty="0"/>
              <a:t> to </a:t>
            </a:r>
            <a:r>
              <a:rPr lang="mi-NZ" dirty="0" err="1"/>
              <a:t>own</a:t>
            </a:r>
            <a:r>
              <a:rPr lang="mi-NZ" dirty="0"/>
              <a:t> </a:t>
            </a:r>
            <a:r>
              <a:rPr lang="mi-NZ" dirty="0" err="1"/>
              <a:t>their</a:t>
            </a:r>
            <a:r>
              <a:rPr lang="mi-NZ" dirty="0"/>
              <a:t> Āta kōrero and </a:t>
            </a:r>
            <a:r>
              <a:rPr lang="mi-NZ" dirty="0" err="1"/>
              <a:t>process</a:t>
            </a:r>
            <a:r>
              <a:rPr lang="mi-NZ" dirty="0"/>
              <a:t>:</a:t>
            </a:r>
          </a:p>
          <a:p>
            <a:pPr marL="1076325" indent="-342900">
              <a:buFont typeface="Arial" panose="020B0604020202020204" pitchFamily="34" charset="0"/>
              <a:buChar char="•"/>
            </a:pPr>
            <a:r>
              <a:rPr lang="mi-NZ" dirty="0" err="1"/>
              <a:t>Leading</a:t>
            </a:r>
            <a:r>
              <a:rPr lang="mi-NZ" dirty="0"/>
              <a:t> Āta kōrero: </a:t>
            </a:r>
            <a:r>
              <a:rPr lang="mi-NZ" dirty="0" err="1"/>
              <a:t>Evaluative</a:t>
            </a:r>
            <a:r>
              <a:rPr lang="mi-NZ" dirty="0"/>
              <a:t> </a:t>
            </a:r>
            <a:r>
              <a:rPr lang="mi-NZ" dirty="0" err="1"/>
              <a:t>conversations</a:t>
            </a:r>
            <a:r>
              <a:rPr lang="mi-NZ" dirty="0"/>
              <a:t> (APM or </a:t>
            </a:r>
            <a:r>
              <a:rPr lang="mi-NZ" dirty="0" err="1"/>
              <a:t>Programme</a:t>
            </a:r>
            <a:r>
              <a:rPr lang="mi-NZ" dirty="0"/>
              <a:t> </a:t>
            </a:r>
            <a:r>
              <a:rPr lang="mi-NZ" dirty="0" err="1"/>
              <a:t>Co-ordinator</a:t>
            </a:r>
            <a:r>
              <a:rPr lang="mi-NZ" dirty="0"/>
              <a:t> or </a:t>
            </a:r>
            <a:r>
              <a:rPr lang="mi-NZ" dirty="0" err="1"/>
              <a:t>other</a:t>
            </a:r>
            <a:r>
              <a:rPr lang="mi-NZ" dirty="0"/>
              <a:t>)</a:t>
            </a:r>
          </a:p>
          <a:p>
            <a:pPr marL="1438275" indent="-342900">
              <a:buFont typeface="Arial" panose="020B0604020202020204" pitchFamily="34" charset="0"/>
              <a:buChar char="•"/>
            </a:pPr>
            <a:r>
              <a:rPr lang="mi-NZ" dirty="0" err="1"/>
              <a:t>Logistics</a:t>
            </a:r>
            <a:r>
              <a:rPr lang="mi-NZ" dirty="0"/>
              <a:t> – </a:t>
            </a:r>
            <a:r>
              <a:rPr lang="mi-NZ" dirty="0" err="1"/>
              <a:t>fit</a:t>
            </a:r>
            <a:r>
              <a:rPr lang="mi-NZ" dirty="0"/>
              <a:t> </a:t>
            </a:r>
            <a:r>
              <a:rPr lang="mi-NZ" dirty="0" err="1"/>
              <a:t>in</a:t>
            </a:r>
            <a:r>
              <a:rPr lang="mi-NZ" dirty="0"/>
              <a:t> </a:t>
            </a:r>
            <a:r>
              <a:rPr lang="mi-NZ" dirty="0" err="1"/>
              <a:t>with</a:t>
            </a:r>
            <a:r>
              <a:rPr lang="mi-NZ" dirty="0"/>
              <a:t> </a:t>
            </a:r>
            <a:r>
              <a:rPr lang="mi-NZ" dirty="0" err="1"/>
              <a:t>your</a:t>
            </a:r>
            <a:r>
              <a:rPr lang="mi-NZ" dirty="0"/>
              <a:t> </a:t>
            </a:r>
            <a:r>
              <a:rPr lang="mi-NZ" dirty="0" err="1"/>
              <a:t>academic</a:t>
            </a:r>
            <a:r>
              <a:rPr lang="mi-NZ" dirty="0"/>
              <a:t> </a:t>
            </a:r>
            <a:r>
              <a:rPr lang="mi-NZ" dirty="0" err="1"/>
              <a:t>meetings</a:t>
            </a:r>
            <a:endParaRPr lang="mi-NZ" dirty="0"/>
          </a:p>
          <a:p>
            <a:pPr marL="1438275" indent="-342900">
              <a:buFont typeface="Arial" panose="020B0604020202020204" pitchFamily="34" charset="0"/>
              <a:buChar char="•"/>
            </a:pPr>
            <a:r>
              <a:rPr lang="mi-NZ" dirty="0" err="1"/>
              <a:t>Facilitation</a:t>
            </a:r>
            <a:r>
              <a:rPr lang="mi-NZ" dirty="0"/>
              <a:t> and </a:t>
            </a:r>
            <a:r>
              <a:rPr lang="mi-NZ" dirty="0" err="1"/>
              <a:t>note-taking</a:t>
            </a:r>
            <a:endParaRPr lang="mi-NZ" dirty="0"/>
          </a:p>
          <a:p>
            <a:pPr marL="1438275" indent="-342900">
              <a:buFont typeface="Arial" panose="020B0604020202020204" pitchFamily="34" charset="0"/>
              <a:buChar char="•"/>
            </a:pPr>
            <a:r>
              <a:rPr lang="mi-NZ" dirty="0" err="1"/>
              <a:t>Fit</a:t>
            </a:r>
            <a:r>
              <a:rPr lang="mi-NZ" dirty="0"/>
              <a:t> </a:t>
            </a:r>
            <a:r>
              <a:rPr lang="mi-NZ" dirty="0" err="1"/>
              <a:t>in</a:t>
            </a:r>
            <a:r>
              <a:rPr lang="mi-NZ" dirty="0"/>
              <a:t> </a:t>
            </a:r>
            <a:r>
              <a:rPr lang="mi-NZ" dirty="0" err="1"/>
              <a:t>with</a:t>
            </a:r>
            <a:r>
              <a:rPr lang="mi-NZ" dirty="0"/>
              <a:t> </a:t>
            </a:r>
            <a:r>
              <a:rPr lang="mi-NZ" dirty="0" err="1"/>
              <a:t>your</a:t>
            </a:r>
            <a:r>
              <a:rPr lang="mi-NZ" dirty="0"/>
              <a:t> </a:t>
            </a:r>
            <a:r>
              <a:rPr lang="mi-NZ" dirty="0" err="1"/>
              <a:t>sub-culture</a:t>
            </a:r>
            <a:endParaRPr lang="mi-NZ" dirty="0"/>
          </a:p>
          <a:p>
            <a:r>
              <a:rPr lang="mi-NZ" dirty="0" err="1"/>
              <a:t>Business</a:t>
            </a:r>
            <a:r>
              <a:rPr lang="mi-NZ" dirty="0"/>
              <a:t> </a:t>
            </a:r>
            <a:r>
              <a:rPr lang="mi-NZ" dirty="0" err="1"/>
              <a:t>as</a:t>
            </a:r>
            <a:r>
              <a:rPr lang="mi-NZ" dirty="0"/>
              <a:t> </a:t>
            </a:r>
            <a:r>
              <a:rPr lang="mi-NZ" dirty="0" err="1"/>
              <a:t>usual</a:t>
            </a:r>
            <a:r>
              <a:rPr lang="mi-NZ" dirty="0"/>
              <a:t> </a:t>
            </a:r>
            <a:r>
              <a:rPr lang="mi-NZ" dirty="0" err="1"/>
              <a:t>processes</a:t>
            </a:r>
            <a:r>
              <a:rPr lang="mi-NZ" dirty="0"/>
              <a:t>:</a:t>
            </a:r>
          </a:p>
          <a:p>
            <a:pPr marL="1076325" indent="-342900">
              <a:buFont typeface="Arial" panose="020B0604020202020204" pitchFamily="34" charset="0"/>
              <a:buChar char="•"/>
            </a:pPr>
            <a:r>
              <a:rPr lang="mi-NZ" dirty="0" err="1"/>
              <a:t>Writing</a:t>
            </a:r>
            <a:r>
              <a:rPr lang="mi-NZ" dirty="0"/>
              <a:t> </a:t>
            </a:r>
            <a:r>
              <a:rPr lang="mi-NZ" dirty="0" err="1"/>
              <a:t>interim</a:t>
            </a:r>
            <a:r>
              <a:rPr lang="mi-NZ" dirty="0"/>
              <a:t> PEP</a:t>
            </a:r>
          </a:p>
          <a:p>
            <a:pPr marL="1076325" indent="-342900">
              <a:buFont typeface="Arial" panose="020B0604020202020204" pitchFamily="34" charset="0"/>
              <a:buChar char="•"/>
            </a:pPr>
            <a:r>
              <a:rPr lang="mi-NZ" dirty="0" err="1"/>
              <a:t>Submisison</a:t>
            </a:r>
            <a:r>
              <a:rPr lang="mi-NZ" dirty="0"/>
              <a:t> to PAQC and QAB</a:t>
            </a:r>
          </a:p>
          <a:p>
            <a:pPr marL="1076325" indent="-342900">
              <a:buFont typeface="Arial" panose="020B0604020202020204" pitchFamily="34" charset="0"/>
              <a:buChar char="•"/>
            </a:pPr>
            <a:r>
              <a:rPr lang="mi-NZ" dirty="0"/>
              <a:t>PAQC </a:t>
            </a:r>
            <a:r>
              <a:rPr lang="mi-NZ" dirty="0" err="1"/>
              <a:t>self-assessment</a:t>
            </a:r>
            <a:r>
              <a:rPr lang="mi-NZ" dirty="0"/>
              <a:t> </a:t>
            </a:r>
            <a:r>
              <a:rPr lang="mi-NZ" dirty="0" err="1"/>
              <a:t>of</a:t>
            </a:r>
            <a:r>
              <a:rPr lang="mi-NZ" dirty="0"/>
              <a:t> </a:t>
            </a:r>
            <a:r>
              <a:rPr lang="mi-NZ" dirty="0" err="1"/>
              <a:t>interim</a:t>
            </a:r>
            <a:r>
              <a:rPr lang="mi-NZ" dirty="0"/>
              <a:t> PEP</a:t>
            </a:r>
          </a:p>
          <a:p>
            <a:pPr marL="1076325" indent="-342900">
              <a:buFont typeface="Arial" panose="020B0604020202020204" pitchFamily="34" charset="0"/>
              <a:buChar char="•"/>
            </a:pPr>
            <a:r>
              <a:rPr lang="mi-NZ" dirty="0" err="1"/>
              <a:t>Review</a:t>
            </a:r>
            <a:r>
              <a:rPr lang="mi-NZ" dirty="0"/>
              <a:t> </a:t>
            </a:r>
            <a:r>
              <a:rPr lang="mi-NZ" dirty="0" err="1"/>
              <a:t>of</a:t>
            </a:r>
            <a:r>
              <a:rPr lang="mi-NZ" dirty="0"/>
              <a:t> </a:t>
            </a:r>
            <a:r>
              <a:rPr lang="mi-NZ" dirty="0" err="1"/>
              <a:t>PEPs</a:t>
            </a:r>
            <a:r>
              <a:rPr lang="mi-NZ" dirty="0"/>
              <a:t> </a:t>
            </a:r>
            <a:r>
              <a:rPr lang="mi-NZ" dirty="0" err="1"/>
              <a:t>by</a:t>
            </a:r>
            <a:r>
              <a:rPr lang="mi-NZ" dirty="0"/>
              <a:t> </a:t>
            </a:r>
            <a:r>
              <a:rPr lang="mi-NZ" dirty="0" err="1"/>
              <a:t>review</a:t>
            </a:r>
            <a:r>
              <a:rPr lang="mi-NZ" dirty="0"/>
              <a:t> </a:t>
            </a:r>
            <a:r>
              <a:rPr lang="mi-NZ" dirty="0" err="1"/>
              <a:t>team</a:t>
            </a:r>
            <a:endParaRPr lang="mi-NZ" dirty="0"/>
          </a:p>
          <a:p>
            <a:pPr marL="342900" indent="-342900">
              <a:buFont typeface="Arial" panose="020B0604020202020204" pitchFamily="34" charset="0"/>
              <a:buChar char="•"/>
            </a:pPr>
            <a:endParaRPr lang="mi-NZ" dirty="0"/>
          </a:p>
          <a:p>
            <a:endParaRPr lang="mi-NZ" dirty="0"/>
          </a:p>
          <a:p>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89247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What’s new? Documentation</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526536" y="1630502"/>
            <a:ext cx="8090927" cy="4107359"/>
          </a:xfrm>
        </p:spPr>
        <p:txBody>
          <a:bodyPr/>
          <a:lstStyle/>
          <a:p>
            <a:pPr marL="1076325" indent="-342900">
              <a:buFont typeface="Arial" panose="020B0604020202020204" pitchFamily="34" charset="0"/>
              <a:buChar char="•"/>
            </a:pPr>
            <a:r>
              <a:rPr lang="mi-NZ" b="1" dirty="0" err="1">
                <a:solidFill>
                  <a:srgbClr val="FF0000"/>
                </a:solidFill>
              </a:rPr>
              <a:t>Pre-population</a:t>
            </a:r>
            <a:r>
              <a:rPr lang="mi-NZ" dirty="0"/>
              <a:t> </a:t>
            </a:r>
            <a:r>
              <a:rPr lang="mi-NZ" dirty="0" err="1"/>
              <a:t>of</a:t>
            </a:r>
            <a:r>
              <a:rPr lang="mi-NZ" dirty="0"/>
              <a:t> more </a:t>
            </a:r>
            <a:r>
              <a:rPr lang="mi-NZ" dirty="0" err="1"/>
              <a:t>parts</a:t>
            </a:r>
            <a:r>
              <a:rPr lang="mi-NZ" dirty="0"/>
              <a:t> </a:t>
            </a:r>
            <a:r>
              <a:rPr lang="mi-NZ" dirty="0" err="1"/>
              <a:t>of</a:t>
            </a:r>
            <a:r>
              <a:rPr lang="mi-NZ" dirty="0"/>
              <a:t> </a:t>
            </a:r>
            <a:r>
              <a:rPr lang="mi-NZ" dirty="0" err="1"/>
              <a:t>the</a:t>
            </a:r>
            <a:r>
              <a:rPr lang="mi-NZ" dirty="0"/>
              <a:t> </a:t>
            </a:r>
            <a:r>
              <a:rPr lang="mi-NZ" dirty="0" err="1"/>
              <a:t>template</a:t>
            </a:r>
            <a:r>
              <a:rPr lang="mi-NZ" dirty="0"/>
              <a:t> where </a:t>
            </a:r>
            <a:r>
              <a:rPr lang="mi-NZ" dirty="0" err="1"/>
              <a:t>possible</a:t>
            </a:r>
            <a:endParaRPr lang="mi-NZ" dirty="0"/>
          </a:p>
          <a:p>
            <a:pPr marL="1076325" indent="-342900">
              <a:buFont typeface="Arial" panose="020B0604020202020204" pitchFamily="34" charset="0"/>
              <a:buChar char="•"/>
            </a:pPr>
            <a:r>
              <a:rPr lang="mi-NZ" dirty="0" err="1">
                <a:latin typeface="Verdana"/>
                <a:ea typeface="Verdana"/>
              </a:rPr>
              <a:t>Better</a:t>
            </a:r>
            <a:r>
              <a:rPr lang="mi-NZ" dirty="0">
                <a:latin typeface="Verdana"/>
                <a:ea typeface="Verdana"/>
              </a:rPr>
              <a:t> </a:t>
            </a:r>
            <a:r>
              <a:rPr lang="mi-NZ" b="1" dirty="0" err="1">
                <a:solidFill>
                  <a:srgbClr val="FF0000"/>
                </a:solidFill>
                <a:latin typeface="Verdana"/>
                <a:ea typeface="Verdana"/>
              </a:rPr>
              <a:t>educational</a:t>
            </a:r>
            <a:r>
              <a:rPr lang="mi-NZ" b="1" dirty="0">
                <a:solidFill>
                  <a:srgbClr val="FF0000"/>
                </a:solidFill>
                <a:latin typeface="Verdana"/>
                <a:ea typeface="Verdana"/>
              </a:rPr>
              <a:t> </a:t>
            </a:r>
            <a:r>
              <a:rPr lang="mi-NZ" b="1" dirty="0" err="1">
                <a:solidFill>
                  <a:srgbClr val="FF0000"/>
                </a:solidFill>
                <a:latin typeface="Verdana"/>
                <a:ea typeface="Verdana"/>
              </a:rPr>
              <a:t>performance</a:t>
            </a:r>
            <a:r>
              <a:rPr lang="mi-NZ" b="1" dirty="0">
                <a:solidFill>
                  <a:srgbClr val="FF0000"/>
                </a:solidFill>
                <a:latin typeface="Verdana"/>
                <a:ea typeface="Verdana"/>
              </a:rPr>
              <a:t> </a:t>
            </a:r>
            <a:r>
              <a:rPr lang="mi-NZ" b="1" dirty="0" err="1">
                <a:solidFill>
                  <a:srgbClr val="FF0000"/>
                </a:solidFill>
                <a:latin typeface="Verdana"/>
                <a:ea typeface="Verdana"/>
              </a:rPr>
              <a:t>rubrics</a:t>
            </a:r>
            <a:r>
              <a:rPr lang="mi-NZ" dirty="0">
                <a:latin typeface="Verdana"/>
                <a:ea typeface="Verdana"/>
              </a:rPr>
              <a:t> to </a:t>
            </a:r>
            <a:r>
              <a:rPr lang="mi-NZ" dirty="0" err="1">
                <a:latin typeface="Verdana"/>
                <a:ea typeface="Verdana"/>
              </a:rPr>
              <a:t>improve</a:t>
            </a:r>
            <a:r>
              <a:rPr lang="mi-NZ" dirty="0">
                <a:latin typeface="Verdana"/>
                <a:ea typeface="Verdana"/>
              </a:rPr>
              <a:t> </a:t>
            </a:r>
            <a:r>
              <a:rPr lang="mi-NZ" dirty="0" err="1">
                <a:latin typeface="Verdana"/>
                <a:ea typeface="Verdana"/>
              </a:rPr>
              <a:t>judgements</a:t>
            </a:r>
            <a:endParaRPr lang="mi-NZ" dirty="0"/>
          </a:p>
          <a:p>
            <a:pPr marL="1076325" indent="-342900">
              <a:buFont typeface="Arial" panose="020B0604020202020204" pitchFamily="34" charset="0"/>
              <a:buChar char="•"/>
            </a:pPr>
            <a:r>
              <a:rPr lang="mi-NZ" dirty="0" err="1"/>
              <a:t>Some</a:t>
            </a:r>
            <a:r>
              <a:rPr lang="mi-NZ" dirty="0"/>
              <a:t> </a:t>
            </a:r>
            <a:r>
              <a:rPr lang="mi-NZ" b="1" dirty="0" err="1">
                <a:solidFill>
                  <a:srgbClr val="FF0000"/>
                </a:solidFill>
              </a:rPr>
              <a:t>pre-written</a:t>
            </a:r>
            <a:r>
              <a:rPr lang="mi-NZ" b="1" dirty="0">
                <a:solidFill>
                  <a:srgbClr val="FF0000"/>
                </a:solidFill>
              </a:rPr>
              <a:t> </a:t>
            </a:r>
            <a:r>
              <a:rPr lang="mi-NZ" b="1" dirty="0" err="1">
                <a:solidFill>
                  <a:srgbClr val="FF0000"/>
                </a:solidFill>
              </a:rPr>
              <a:t>text</a:t>
            </a:r>
            <a:endParaRPr lang="mi-NZ" b="1" dirty="0">
              <a:solidFill>
                <a:srgbClr val="FF0000"/>
              </a:solidFill>
            </a:endParaRPr>
          </a:p>
          <a:p>
            <a:pPr marL="1076325" indent="-342900">
              <a:buFont typeface="Arial" panose="020B0604020202020204" pitchFamily="34" charset="0"/>
              <a:buChar char="•"/>
            </a:pPr>
            <a:r>
              <a:rPr lang="mi-NZ" dirty="0" err="1">
                <a:latin typeface="Verdana"/>
                <a:ea typeface="Verdana"/>
              </a:rPr>
              <a:t>Provision</a:t>
            </a:r>
            <a:r>
              <a:rPr lang="mi-NZ" dirty="0">
                <a:latin typeface="Verdana"/>
                <a:ea typeface="Verdana"/>
              </a:rPr>
              <a:t> </a:t>
            </a:r>
            <a:r>
              <a:rPr lang="mi-NZ" dirty="0" err="1">
                <a:latin typeface="Verdana"/>
                <a:ea typeface="Verdana"/>
              </a:rPr>
              <a:t>of</a:t>
            </a:r>
            <a:r>
              <a:rPr lang="mi-NZ" dirty="0">
                <a:latin typeface="Verdana"/>
                <a:ea typeface="Verdana"/>
              </a:rPr>
              <a:t> </a:t>
            </a:r>
            <a:r>
              <a:rPr lang="mi-NZ" b="1" dirty="0" err="1">
                <a:solidFill>
                  <a:srgbClr val="FF0000"/>
                </a:solidFill>
                <a:latin typeface="Verdana"/>
                <a:ea typeface="Verdana"/>
              </a:rPr>
              <a:t>exemplar</a:t>
            </a:r>
            <a:r>
              <a:rPr lang="mi-NZ" dirty="0">
                <a:latin typeface="Verdana"/>
                <a:ea typeface="Verdana"/>
              </a:rPr>
              <a:t> for </a:t>
            </a:r>
            <a:r>
              <a:rPr lang="mi-NZ" dirty="0" err="1">
                <a:latin typeface="Verdana"/>
                <a:ea typeface="Verdana"/>
              </a:rPr>
              <a:t>writers</a:t>
            </a:r>
            <a:r>
              <a:rPr lang="mi-NZ" dirty="0">
                <a:latin typeface="Verdana"/>
                <a:ea typeface="Verdana"/>
              </a:rPr>
              <a:t>' to </a:t>
            </a:r>
            <a:r>
              <a:rPr lang="mi-NZ" dirty="0" err="1">
                <a:latin typeface="Verdana"/>
                <a:ea typeface="Verdana"/>
              </a:rPr>
              <a:t>benchmark</a:t>
            </a:r>
            <a:r>
              <a:rPr lang="mi-NZ" dirty="0">
                <a:latin typeface="Verdana"/>
                <a:ea typeface="Verdana"/>
              </a:rPr>
              <a:t> </a:t>
            </a:r>
            <a:r>
              <a:rPr lang="mi-NZ" dirty="0" err="1">
                <a:latin typeface="Verdana"/>
                <a:ea typeface="Verdana"/>
              </a:rPr>
              <a:t>their</a:t>
            </a:r>
            <a:r>
              <a:rPr lang="mi-NZ" dirty="0">
                <a:latin typeface="Verdana"/>
                <a:ea typeface="Verdana"/>
              </a:rPr>
              <a:t> </a:t>
            </a:r>
            <a:r>
              <a:rPr lang="mi-NZ" dirty="0" err="1">
                <a:latin typeface="Verdana"/>
                <a:ea typeface="Verdana"/>
              </a:rPr>
              <a:t>writing</a:t>
            </a:r>
            <a:endParaRPr lang="mi-NZ" dirty="0">
              <a:latin typeface="Verdana"/>
              <a:ea typeface="Verdana"/>
            </a:endParaRPr>
          </a:p>
          <a:p>
            <a:pPr marL="1076325" indent="-342900">
              <a:buFont typeface="Arial" panose="020B0604020202020204" pitchFamily="34" charset="0"/>
              <a:buChar char="•"/>
            </a:pPr>
            <a:r>
              <a:rPr lang="mi-NZ" dirty="0" err="1"/>
              <a:t>Better</a:t>
            </a:r>
            <a:r>
              <a:rPr lang="mi-NZ" dirty="0"/>
              <a:t> </a:t>
            </a:r>
            <a:r>
              <a:rPr lang="mi-NZ" b="1" dirty="0" err="1">
                <a:solidFill>
                  <a:srgbClr val="FF0000"/>
                </a:solidFill>
              </a:rPr>
              <a:t>self-assessment</a:t>
            </a:r>
            <a:r>
              <a:rPr lang="mi-NZ" b="1" dirty="0">
                <a:solidFill>
                  <a:srgbClr val="FF0000"/>
                </a:solidFill>
              </a:rPr>
              <a:t> </a:t>
            </a:r>
            <a:r>
              <a:rPr lang="mi-NZ" b="1" dirty="0" err="1">
                <a:solidFill>
                  <a:srgbClr val="FF0000"/>
                </a:solidFill>
              </a:rPr>
              <a:t>rubrics</a:t>
            </a:r>
            <a:r>
              <a:rPr lang="mi-NZ" b="1" dirty="0">
                <a:solidFill>
                  <a:srgbClr val="FF0000"/>
                </a:solidFill>
              </a:rPr>
              <a:t> </a:t>
            </a:r>
            <a:r>
              <a:rPr lang="mi-NZ" dirty="0" err="1"/>
              <a:t>of</a:t>
            </a:r>
            <a:r>
              <a:rPr lang="mi-NZ" dirty="0"/>
              <a:t> </a:t>
            </a:r>
            <a:r>
              <a:rPr lang="mi-NZ" dirty="0" err="1"/>
              <a:t>how</a:t>
            </a:r>
            <a:r>
              <a:rPr lang="mi-NZ" dirty="0"/>
              <a:t> </a:t>
            </a:r>
            <a:r>
              <a:rPr lang="mi-NZ" dirty="0" err="1"/>
              <a:t>PEPs</a:t>
            </a:r>
            <a:r>
              <a:rPr lang="mi-NZ" dirty="0"/>
              <a:t> </a:t>
            </a:r>
            <a:r>
              <a:rPr lang="mi-NZ" dirty="0" err="1"/>
              <a:t>will</a:t>
            </a:r>
            <a:r>
              <a:rPr lang="mi-NZ" dirty="0"/>
              <a:t> </a:t>
            </a:r>
            <a:r>
              <a:rPr lang="mi-NZ" dirty="0" err="1"/>
              <a:t>be</a:t>
            </a:r>
            <a:r>
              <a:rPr lang="mi-NZ" dirty="0"/>
              <a:t> </a:t>
            </a:r>
            <a:r>
              <a:rPr lang="mi-NZ" dirty="0" err="1"/>
              <a:t>evaluated</a:t>
            </a:r>
            <a:endParaRPr lang="mi-NZ" dirty="0"/>
          </a:p>
          <a:p>
            <a:pPr marL="1076325" indent="-342900">
              <a:buFont typeface="Arial" panose="020B0604020202020204" pitchFamily="34" charset="0"/>
              <a:buChar char="•"/>
            </a:pPr>
            <a:endParaRPr lang="mi-NZ" b="1" dirty="0">
              <a:solidFill>
                <a:srgbClr val="FF0000"/>
              </a:solidFill>
            </a:endParaRPr>
          </a:p>
          <a:p>
            <a:pPr marL="342900" indent="-342900">
              <a:buFont typeface="Arial" panose="020B0604020202020204" pitchFamily="34" charset="0"/>
              <a:buChar char="•"/>
            </a:pPr>
            <a:endParaRPr lang="mi-NZ" dirty="0"/>
          </a:p>
          <a:p>
            <a:endParaRPr lang="mi-NZ" dirty="0"/>
          </a:p>
          <a:p>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1490514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5B4D8199F90C4F8ECC7367E4D2B74F" ma:contentTypeVersion="15" ma:contentTypeDescription="Create a new document." ma:contentTypeScope="" ma:versionID="e155ef8e78b5dd2cd24a3638e1a2fff3">
  <xsd:schema xmlns:xsd="http://www.w3.org/2001/XMLSchema" xmlns:xs="http://www.w3.org/2001/XMLSchema" xmlns:p="http://schemas.microsoft.com/office/2006/metadata/properties" xmlns:ns3="ad00e634-8c58-4acb-8fd7-ded1628f4e4c" xmlns:ns4="1c31d5e1-66ef-4080-aeca-91333f782a6c" targetNamespace="http://schemas.microsoft.com/office/2006/metadata/properties" ma:root="true" ma:fieldsID="95cda49406738a8b9521dc7788822a2e" ns3:_="" ns4:_="">
    <xsd:import namespace="ad00e634-8c58-4acb-8fd7-ded1628f4e4c"/>
    <xsd:import namespace="1c31d5e1-66ef-4080-aeca-91333f782a6c"/>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0e634-8c58-4acb-8fd7-ded1628f4e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c31d5e1-66ef-4080-aeca-91333f782a6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4B0491-0E21-47A3-A254-D0643D8DFC79}">
  <ds:schemaRefs>
    <ds:schemaRef ds:uri="http://schemas.microsoft.com/sharepoint/v3/contenttype/forms"/>
  </ds:schemaRefs>
</ds:datastoreItem>
</file>

<file path=customXml/itemProps2.xml><?xml version="1.0" encoding="utf-8"?>
<ds:datastoreItem xmlns:ds="http://schemas.openxmlformats.org/officeDocument/2006/customXml" ds:itemID="{8FA2CD30-684C-453F-AA75-5F9B1C23F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0e634-8c58-4acb-8fd7-ded1628f4e4c"/>
    <ds:schemaRef ds:uri="1c31d5e1-66ef-4080-aeca-91333f782a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98B68C-D877-46D7-B1BE-F87CCB66BA80}">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1c31d5e1-66ef-4080-aeca-91333f782a6c"/>
    <ds:schemaRef ds:uri="ad00e634-8c58-4acb-8fd7-ded1628f4e4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UnitecCorporatePowerPointtemplate_NEW</Template>
  <TotalTime>0</TotalTime>
  <Words>775</Words>
  <Application>Microsoft Office PowerPoint</Application>
  <PresentationFormat>On-screen Show (4:3)</PresentationFormat>
  <Paragraphs>170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Verdana</vt:lpstr>
      <vt:lpstr>Office Theme</vt:lpstr>
      <vt:lpstr>Interim PEP Semester 1  2020 Writer’s Briefing</vt:lpstr>
      <vt:lpstr>Karakia Timatanga </vt:lpstr>
      <vt:lpstr>Kaupapa</vt:lpstr>
      <vt:lpstr>Rationale for the Interim PEP  </vt:lpstr>
      <vt:lpstr>Relationship to Academic Board</vt:lpstr>
      <vt:lpstr>Five focus areas</vt:lpstr>
      <vt:lpstr>Which programmes?</vt:lpstr>
      <vt:lpstr>What’s new? Processes</vt:lpstr>
      <vt:lpstr>What’s new? Documentation</vt:lpstr>
      <vt:lpstr>Pre-population</vt:lpstr>
      <vt:lpstr>Embedded Educational Performance Rubrics (5) Example: Focus Area 1</vt:lpstr>
      <vt:lpstr>Embedded Pre-written text</vt:lpstr>
      <vt:lpstr>Embedded examples of evaluative writing</vt:lpstr>
      <vt:lpstr> How will your writing be evaluated?  </vt:lpstr>
      <vt:lpstr> Big picture of the template?  </vt:lpstr>
      <vt:lpstr> SCC Dashboard</vt:lpstr>
      <vt:lpstr> Graduate Outcomes Survey Dashboard pdf</vt:lpstr>
      <vt:lpstr> SCC Data Dashboard GPO statements pdf </vt:lpstr>
      <vt:lpstr>Focus on writing skills 1</vt:lpstr>
      <vt:lpstr>Focus on writing skills - example</vt:lpstr>
      <vt:lpstr>Focus on writing skills 2</vt:lpstr>
      <vt:lpstr>Focus on writing skills - example</vt:lpstr>
      <vt:lpstr>Focus on writing skills - Example</vt:lpstr>
      <vt:lpstr>Main changes – Capability Development</vt:lpstr>
      <vt:lpstr> Your go-to person as at 15 July </vt:lpstr>
      <vt:lpstr>Broad Timelines </vt:lpstr>
      <vt:lpstr>Timeline - 2020 Interim PEP Gannt Chart</vt:lpstr>
      <vt:lpstr>Appendix A</vt:lpstr>
      <vt:lpstr>2020 Interim PEP</vt:lpstr>
      <vt:lpstr>Karakia Whakamutunga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PEP Semester 1  2020 </dc:title>
  <dc:creator/>
  <dc:description>Developed by Allfields for unitec    www.allfields.co.nz</dc:description>
  <cp:revision>129</cp:revision>
  <dcterms:created xsi:type="dcterms:W3CDTF">2018-05-28T22:26:51Z</dcterms:created>
  <dcterms:modified xsi:type="dcterms:W3CDTF">2020-07-16T02:56:04Z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0x0101007F5B4D8199F90C4F8ECC7367E4D2B74F</vt:lpwstr>
  </property>
</Properties>
</file>