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64.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65.xml" ContentType="application/vnd.openxmlformats-officedocument.drawingml.chart+xml"/>
  <Override PartName="/ppt/charts/style65.xml" ContentType="application/vnd.ms-office.chartstyle+xml"/>
  <Override PartName="/ppt/charts/colors6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64"/>
  </p:notesMasterIdLst>
  <p:handoutMasterIdLst>
    <p:handoutMasterId r:id="rId65"/>
  </p:handoutMasterIdLst>
  <p:sldIdLst>
    <p:sldId id="256" r:id="rId2"/>
    <p:sldId id="328" r:id="rId3"/>
    <p:sldId id="373" r:id="rId4"/>
    <p:sldId id="374" r:id="rId5"/>
    <p:sldId id="375" r:id="rId6"/>
    <p:sldId id="259" r:id="rId7"/>
    <p:sldId id="261" r:id="rId8"/>
    <p:sldId id="267" r:id="rId9"/>
    <p:sldId id="262" r:id="rId10"/>
    <p:sldId id="321" r:id="rId11"/>
    <p:sldId id="317" r:id="rId12"/>
    <p:sldId id="268" r:id="rId13"/>
    <p:sldId id="351" r:id="rId14"/>
    <p:sldId id="350" r:id="rId15"/>
    <p:sldId id="371" r:id="rId16"/>
    <p:sldId id="271" r:id="rId17"/>
    <p:sldId id="352" r:id="rId18"/>
    <p:sldId id="282" r:id="rId19"/>
    <p:sldId id="376" r:id="rId20"/>
    <p:sldId id="322" r:id="rId21"/>
    <p:sldId id="353" r:id="rId22"/>
    <p:sldId id="354" r:id="rId23"/>
    <p:sldId id="356" r:id="rId24"/>
    <p:sldId id="372" r:id="rId25"/>
    <p:sldId id="272" r:id="rId26"/>
    <p:sldId id="273" r:id="rId27"/>
    <p:sldId id="276" r:id="rId28"/>
    <p:sldId id="357" r:id="rId29"/>
    <p:sldId id="274" r:id="rId30"/>
    <p:sldId id="358" r:id="rId31"/>
    <p:sldId id="323" r:id="rId32"/>
    <p:sldId id="364" r:id="rId33"/>
    <p:sldId id="365" r:id="rId34"/>
    <p:sldId id="366" r:id="rId35"/>
    <p:sldId id="367" r:id="rId36"/>
    <p:sldId id="368" r:id="rId37"/>
    <p:sldId id="369" r:id="rId38"/>
    <p:sldId id="370" r:id="rId39"/>
    <p:sldId id="279" r:id="rId40"/>
    <p:sldId id="293" r:id="rId41"/>
    <p:sldId id="294" r:id="rId42"/>
    <p:sldId id="359" r:id="rId43"/>
    <p:sldId id="360" r:id="rId44"/>
    <p:sldId id="286" r:id="rId45"/>
    <p:sldId id="287" r:id="rId46"/>
    <p:sldId id="295" r:id="rId47"/>
    <p:sldId id="289" r:id="rId48"/>
    <p:sldId id="296" r:id="rId49"/>
    <p:sldId id="319" r:id="rId50"/>
    <p:sldId id="363" r:id="rId51"/>
    <p:sldId id="324" r:id="rId52"/>
    <p:sldId id="292" r:id="rId53"/>
    <p:sldId id="297" r:id="rId54"/>
    <p:sldId id="299" r:id="rId55"/>
    <p:sldId id="348" r:id="rId56"/>
    <p:sldId id="325" r:id="rId57"/>
    <p:sldId id="301" r:id="rId58"/>
    <p:sldId id="302" r:id="rId59"/>
    <p:sldId id="303" r:id="rId60"/>
    <p:sldId id="326" r:id="rId61"/>
    <p:sldId id="307" r:id="rId62"/>
    <p:sldId id="308" r:id="rId63"/>
  </p:sldIdLst>
  <p:sldSz cx="9144000" cy="6858000" type="screen4x3"/>
  <p:notesSz cx="6797675" cy="9926638"/>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Title and summary" id="{B44382D1-5CBB-4C4F-AB91-C2A9A31990CA}">
          <p14:sldIdLst>
            <p14:sldId id="256"/>
            <p14:sldId id="328"/>
            <p14:sldId id="373"/>
            <p14:sldId id="374"/>
            <p14:sldId id="375"/>
          </p14:sldIdLst>
        </p14:section>
        <p14:section name="Net Promoter Score" id="{B6728B75-2439-422A-B4C9-7ECC75903121}">
          <p14:sldIdLst>
            <p14:sldId id="259"/>
            <p14:sldId id="261"/>
            <p14:sldId id="267"/>
            <p14:sldId id="262"/>
            <p14:sldId id="321"/>
          </p14:sldIdLst>
        </p14:section>
        <p14:section name="Reasons for NPS" id="{42091112-67C8-478D-B861-9B6BE1AE8FC9}">
          <p14:sldIdLst>
            <p14:sldId id="317"/>
            <p14:sldId id="268"/>
            <p14:sldId id="351"/>
            <p14:sldId id="350"/>
            <p14:sldId id="371"/>
            <p14:sldId id="271"/>
            <p14:sldId id="352"/>
            <p14:sldId id="282"/>
            <p14:sldId id="376"/>
            <p14:sldId id="322"/>
          </p14:sldIdLst>
        </p14:section>
        <p14:section name="Transition to online" id="{7247E2AA-FD5A-48CE-A78C-D590252AA4FB}">
          <p14:sldIdLst>
            <p14:sldId id="353"/>
            <p14:sldId id="354"/>
            <p14:sldId id="356"/>
            <p14:sldId id="372"/>
          </p14:sldIdLst>
        </p14:section>
        <p14:section name="Study experience drivers" id="{3C404533-A547-45DD-9368-89F3462559CC}">
          <p14:sldIdLst>
            <p14:sldId id="272"/>
            <p14:sldId id="273"/>
            <p14:sldId id="276"/>
            <p14:sldId id="357"/>
            <p14:sldId id="274"/>
            <p14:sldId id="358"/>
            <p14:sldId id="323"/>
          </p14:sldIdLst>
        </p14:section>
        <p14:section name="I See Me Impact" id="{7EFCF7E6-6174-4174-94B9-E7F4EB176311}">
          <p14:sldIdLst>
            <p14:sldId id="364"/>
            <p14:sldId id="365"/>
            <p14:sldId id="366"/>
            <p14:sldId id="367"/>
            <p14:sldId id="368"/>
            <p14:sldId id="369"/>
            <p14:sldId id="370"/>
          </p14:sldIdLst>
        </p14:section>
        <p14:section name="New to Unitec" id="{41F9B335-5E11-45EB-B472-A839ABC7BDD8}">
          <p14:sldIdLst>
            <p14:sldId id="279"/>
            <p14:sldId id="293"/>
            <p14:sldId id="294"/>
            <p14:sldId id="359"/>
            <p14:sldId id="360"/>
            <p14:sldId id="286"/>
            <p14:sldId id="287"/>
            <p14:sldId id="295"/>
            <p14:sldId id="289"/>
            <p14:sldId id="296"/>
            <p14:sldId id="319"/>
            <p14:sldId id="363"/>
            <p14:sldId id="324"/>
          </p14:sldIdLst>
        </p14:section>
        <p14:section name="Enrolment process" id="{942EE773-F354-4817-AF05-75E4D6460ABB}">
          <p14:sldIdLst>
            <p14:sldId id="292"/>
            <p14:sldId id="297"/>
            <p14:sldId id="299"/>
            <p14:sldId id="348"/>
            <p14:sldId id="325"/>
          </p14:sldIdLst>
        </p14:section>
        <p14:section name="Support services" id="{104C42FC-CE36-4D9C-8454-C1D18B4D35C0}">
          <p14:sldIdLst>
            <p14:sldId id="301"/>
            <p14:sldId id="302"/>
            <p14:sldId id="303"/>
            <p14:sldId id="326"/>
          </p14:sldIdLst>
        </p14:section>
        <p14:section name="Appending information" id="{DFBDE3BB-9476-4EEE-BC39-09540D5BFFBB}">
          <p14:sldIdLst>
            <p14:sldId id="307"/>
            <p14:sldId id="308"/>
          </p14:sldIdLst>
        </p14:section>
      </p14:sectionLst>
    </p:ext>
    <p:ext uri="{EFAFB233-063F-42B5-8137-9DF3F51BA10A}">
      <p15:sldGuideLst xmlns:p15="http://schemas.microsoft.com/office/powerpoint/2012/main">
        <p15:guide id="1" orient="horz" pos="3135" userDrawn="1">
          <p15:clr>
            <a:srgbClr val="A4A3A4"/>
          </p15:clr>
        </p15:guide>
        <p15:guide id="2" pos="748" userDrawn="1">
          <p15:clr>
            <a:srgbClr val="A4A3A4"/>
          </p15:clr>
        </p15:guide>
        <p15:guide id="3" pos="319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298224"/>
    <a:srgbClr val="188E2E"/>
    <a:srgbClr val="C00000"/>
    <a:srgbClr val="FD625E"/>
    <a:srgbClr val="77BD51"/>
    <a:srgbClr val="A6A6A6"/>
    <a:srgbClr val="5A5A5A"/>
    <a:srgbClr val="960088"/>
    <a:srgbClr val="00B1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37" autoAdjust="0"/>
    <p:restoredTop sz="96404" autoAdjust="0"/>
  </p:normalViewPr>
  <p:slideViewPr>
    <p:cSldViewPr snapToGrid="0" snapToObjects="1">
      <p:cViewPr varScale="1">
        <p:scale>
          <a:sx n="113" d="100"/>
          <a:sy n="113" d="100"/>
        </p:scale>
        <p:origin x="1632" y="96"/>
      </p:cViewPr>
      <p:guideLst>
        <p:guide orient="horz" pos="3135"/>
        <p:guide pos="748"/>
        <p:guide pos="3198"/>
      </p:guideLst>
    </p:cSldViewPr>
  </p:slideViewPr>
  <p:outlineViewPr>
    <p:cViewPr>
      <p:scale>
        <a:sx n="33" d="100"/>
        <a:sy n="33" d="100"/>
      </p:scale>
      <p:origin x="0" y="-2244"/>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62.xml"/><Relationship Id="rId1" Type="http://schemas.microsoft.com/office/2011/relationships/chartStyle" Target="style62.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63.xml"/><Relationship Id="rId1" Type="http://schemas.microsoft.com/office/2011/relationships/chartStyle" Target="style63.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64.xml"/><Relationship Id="rId1" Type="http://schemas.microsoft.com/office/2011/relationships/chartStyle" Target="style64.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65.xml"/><Relationship Id="rId1" Type="http://schemas.microsoft.com/office/2011/relationships/chartStyle" Target="style6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80" b="0" i="0" u="none" strike="noStrike" kern="1200" spc="0" baseline="0">
                <a:solidFill>
                  <a:schemeClr val="bg1"/>
                </a:solidFill>
                <a:latin typeface="Verdana" panose="020B0604030504040204" pitchFamily="34" charset="0"/>
                <a:ea typeface="Verdana" panose="020B0604030504040204" pitchFamily="34" charset="0"/>
                <a:cs typeface="Verdana" panose="020B0604030504040204" pitchFamily="34" charset="0"/>
              </a:defRPr>
            </a:pPr>
            <a:r>
              <a:rPr lang="en-US"/>
              <a:t>Student NPS over time</a:t>
            </a:r>
          </a:p>
        </c:rich>
      </c:tx>
      <c:layout>
        <c:manualLayout>
          <c:xMode val="edge"/>
          <c:yMode val="edge"/>
          <c:x val="0.26888917052406269"/>
          <c:y val="4.3946722138074767E-2"/>
        </c:manualLayout>
      </c:layout>
      <c:overlay val="0"/>
      <c:spPr>
        <a:noFill/>
        <a:ln>
          <a:noFill/>
        </a:ln>
        <a:effectLst/>
      </c:spPr>
      <c:txPr>
        <a:bodyPr rot="0" spcFirstLastPara="1" vertOverflow="ellipsis" vert="horz" wrap="square" anchor="ctr" anchorCtr="1"/>
        <a:lstStyle/>
        <a:p>
          <a:pPr>
            <a:defRPr sz="1080" b="0" i="0" u="none" strike="noStrike" kern="1200" spc="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manualLayout>
          <c:layoutTarget val="inner"/>
          <c:xMode val="edge"/>
          <c:yMode val="edge"/>
          <c:x val="1.8280888840608574E-2"/>
          <c:y val="0.20799355777634529"/>
          <c:w val="0.96496986503640136"/>
          <c:h val="0.59541777563344578"/>
        </c:manualLayout>
      </c:layout>
      <c:lineChart>
        <c:grouping val="standard"/>
        <c:varyColors val="0"/>
        <c:ser>
          <c:idx val="0"/>
          <c:order val="0"/>
          <c:tx>
            <c:strRef>
              <c:f>Sheet1!$B$1</c:f>
              <c:strCache>
                <c:ptCount val="1"/>
                <c:pt idx="0">
                  <c:v>NPS</c:v>
                </c:pt>
              </c:strCache>
            </c:strRef>
          </c:tx>
          <c:spPr>
            <a:ln w="28575" cap="rnd">
              <a:solidFill>
                <a:srgbClr val="298224"/>
              </a:solidFill>
              <a:round/>
            </a:ln>
            <a:effectLst/>
          </c:spPr>
          <c:marker>
            <c:symbol val="none"/>
          </c:marker>
          <c:dLbls>
            <c:dLbl>
              <c:idx val="3"/>
              <c:layout/>
              <c:dLblPos val="b"/>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EBE0-428B-8D61-DB5AF4CB5B62}"/>
                </c:ext>
              </c:extLst>
            </c:dLbl>
            <c:dLbl>
              <c:idx val="6"/>
              <c:layout/>
              <c:dLblPos val="b"/>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EBE0-428B-8D61-DB5AF4CB5B62}"/>
                </c:ext>
              </c:extLst>
            </c:dLbl>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Sem 1 2015</c:v>
                </c:pt>
                <c:pt idx="1">
                  <c:v>Sem 2 2015</c:v>
                </c:pt>
                <c:pt idx="2">
                  <c:v>Sem 1 2016</c:v>
                </c:pt>
                <c:pt idx="3">
                  <c:v>Sem 2 2016</c:v>
                </c:pt>
                <c:pt idx="4">
                  <c:v>Sem 1 2017</c:v>
                </c:pt>
                <c:pt idx="5">
                  <c:v>Sem 2 2017</c:v>
                </c:pt>
                <c:pt idx="6">
                  <c:v>Sem 1 2018</c:v>
                </c:pt>
                <c:pt idx="7">
                  <c:v>Sem 2 2018</c:v>
                </c:pt>
                <c:pt idx="8">
                  <c:v>Sem 1 2019</c:v>
                </c:pt>
                <c:pt idx="9">
                  <c:v>Sem 2 2019</c:v>
                </c:pt>
                <c:pt idx="10">
                  <c:v>Sem 1 2020</c:v>
                </c:pt>
              </c:strCache>
            </c:strRef>
          </c:cat>
          <c:val>
            <c:numRef>
              <c:f>Sheet1!$B$2:$B$12</c:f>
              <c:numCache>
                <c:formatCode>General</c:formatCode>
                <c:ptCount val="11"/>
                <c:pt idx="0">
                  <c:v>14</c:v>
                </c:pt>
                <c:pt idx="1">
                  <c:v>9</c:v>
                </c:pt>
                <c:pt idx="2">
                  <c:v>2</c:v>
                </c:pt>
                <c:pt idx="3">
                  <c:v>6</c:v>
                </c:pt>
                <c:pt idx="5">
                  <c:v>-2</c:v>
                </c:pt>
                <c:pt idx="6">
                  <c:v>4</c:v>
                </c:pt>
                <c:pt idx="7">
                  <c:v>-3</c:v>
                </c:pt>
                <c:pt idx="8">
                  <c:v>8</c:v>
                </c:pt>
                <c:pt idx="9">
                  <c:v>12</c:v>
                </c:pt>
                <c:pt idx="10">
                  <c:v>19</c:v>
                </c:pt>
              </c:numCache>
            </c:numRef>
          </c:val>
          <c:smooth val="0"/>
          <c:extLst>
            <c:ext xmlns:c16="http://schemas.microsoft.com/office/drawing/2014/chart" uri="{C3380CC4-5D6E-409C-BE32-E72D297353CC}">
              <c16:uniqueId val="{00000002-EBE0-428B-8D61-DB5AF4CB5B62}"/>
            </c:ext>
          </c:extLst>
        </c:ser>
        <c:dLbls>
          <c:showLegendKey val="0"/>
          <c:showVal val="0"/>
          <c:showCatName val="0"/>
          <c:showSerName val="0"/>
          <c:showPercent val="0"/>
          <c:showBubbleSize val="0"/>
        </c:dLbls>
        <c:smooth val="0"/>
        <c:axId val="604353440"/>
        <c:axId val="604357704"/>
      </c:lineChart>
      <c:catAx>
        <c:axId val="604353440"/>
        <c:scaling>
          <c:orientation val="minMax"/>
        </c:scaling>
        <c:delete val="0"/>
        <c:axPos val="b"/>
        <c:numFmt formatCode="General" sourceLinked="1"/>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604357704"/>
        <c:crosses val="autoZero"/>
        <c:auto val="1"/>
        <c:lblAlgn val="ctr"/>
        <c:lblOffset val="100"/>
        <c:noMultiLvlLbl val="0"/>
      </c:catAx>
      <c:valAx>
        <c:axId val="604357704"/>
        <c:scaling>
          <c:orientation val="minMax"/>
          <c:max val="40"/>
          <c:min val="-10"/>
        </c:scaling>
        <c:delete val="0"/>
        <c:axPos val="l"/>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604353440"/>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lineChart>
        <c:grouping val="standard"/>
        <c:varyColors val="0"/>
        <c:ser>
          <c:idx val="0"/>
          <c:order val="0"/>
          <c:tx>
            <c:strRef>
              <c:f>Sheet1!$B$1</c:f>
              <c:strCache>
                <c:ptCount val="1"/>
                <c:pt idx="0">
                  <c:v>Māori</c:v>
                </c:pt>
              </c:strCache>
            </c:strRef>
          </c:tx>
          <c:spPr>
            <a:ln w="28575" cap="rnd">
              <a:solidFill>
                <a:srgbClr val="188E2E"/>
              </a:solid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Sem 2 2017</c:v>
                </c:pt>
                <c:pt idx="1">
                  <c:v>Sem 1 2018</c:v>
                </c:pt>
                <c:pt idx="2">
                  <c:v>Sem 2 2018</c:v>
                </c:pt>
                <c:pt idx="3">
                  <c:v>Sem 1 2019</c:v>
                </c:pt>
                <c:pt idx="4">
                  <c:v>Sem 2 2019</c:v>
                </c:pt>
                <c:pt idx="5">
                  <c:v>Sem 1 2020</c:v>
                </c:pt>
              </c:strCache>
            </c:strRef>
          </c:cat>
          <c:val>
            <c:numRef>
              <c:f>Sheet1!$B$2:$B$7</c:f>
              <c:numCache>
                <c:formatCode>0</c:formatCode>
                <c:ptCount val="6"/>
                <c:pt idx="0">
                  <c:v>-4.8192771084337354</c:v>
                </c:pt>
                <c:pt idx="1">
                  <c:v>8.1081081081081123</c:v>
                </c:pt>
                <c:pt idx="2">
                  <c:v>-7.3170731707317058</c:v>
                </c:pt>
                <c:pt idx="3">
                  <c:v>18.604651162790695</c:v>
                </c:pt>
                <c:pt idx="4">
                  <c:v>8.6021505376343992</c:v>
                </c:pt>
                <c:pt idx="5">
                  <c:v>14.285714285714301</c:v>
                </c:pt>
              </c:numCache>
            </c:numRef>
          </c:val>
          <c:smooth val="0"/>
          <c:extLst>
            <c:ext xmlns:c16="http://schemas.microsoft.com/office/drawing/2014/chart" uri="{C3380CC4-5D6E-409C-BE32-E72D297353CC}">
              <c16:uniqueId val="{00000000-6F2A-48E5-8EE6-288599BC1FBC}"/>
            </c:ext>
          </c:extLst>
        </c:ser>
        <c:dLbls>
          <c:showLegendKey val="0"/>
          <c:showVal val="0"/>
          <c:showCatName val="0"/>
          <c:showSerName val="0"/>
          <c:showPercent val="0"/>
          <c:showBubbleSize val="0"/>
        </c:dLbls>
        <c:smooth val="0"/>
        <c:axId val="667917279"/>
        <c:axId val="667917695"/>
      </c:lineChart>
      <c:catAx>
        <c:axId val="667917279"/>
        <c:scaling>
          <c:orientation val="minMax"/>
        </c:scaling>
        <c:delete val="0"/>
        <c:axPos val="b"/>
        <c:numFmt formatCode="General" sourceLinked="1"/>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667917695"/>
        <c:crosses val="autoZero"/>
        <c:auto val="1"/>
        <c:lblAlgn val="ctr"/>
        <c:lblOffset val="100"/>
        <c:noMultiLvlLbl val="0"/>
      </c:catAx>
      <c:valAx>
        <c:axId val="667917695"/>
        <c:scaling>
          <c:orientation val="minMax"/>
          <c:max val="60"/>
          <c:min val="-40"/>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667917279"/>
        <c:crosses val="autoZero"/>
        <c:crossBetween val="between"/>
      </c:valAx>
      <c:spPr>
        <a:noFill/>
        <a:ln>
          <a:noFill/>
        </a:ln>
        <a:effectLst/>
      </c:spPr>
    </c:plotArea>
    <c:plotVisOnly val="1"/>
    <c:dispBlanksAs val="gap"/>
    <c:showDLblsOverMax val="0"/>
  </c:chart>
  <c:spPr>
    <a:noFill/>
    <a:ln>
      <a:noFill/>
    </a:ln>
    <a:effectLst/>
  </c:spPr>
  <c:txPr>
    <a:bodyPr/>
    <a:lstStyle/>
    <a:p>
      <a:pPr>
        <a:defRPr sz="800">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050" b="0" i="0" u="none" strike="noStrike" kern="1200" spc="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lineChart>
        <c:grouping val="standard"/>
        <c:varyColors val="0"/>
        <c:ser>
          <c:idx val="0"/>
          <c:order val="0"/>
          <c:tx>
            <c:strRef>
              <c:f>Sheet1!$B$1</c:f>
              <c:strCache>
                <c:ptCount val="1"/>
                <c:pt idx="0">
                  <c:v>Under 25</c:v>
                </c:pt>
              </c:strCache>
            </c:strRef>
          </c:tx>
          <c:spPr>
            <a:ln w="28575" cap="rnd">
              <a:solidFill>
                <a:srgbClr val="188E2E"/>
              </a:solid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Sem 2 2017</c:v>
                </c:pt>
                <c:pt idx="1">
                  <c:v>Sem 1 2018</c:v>
                </c:pt>
                <c:pt idx="2">
                  <c:v>Sem 2 2018</c:v>
                </c:pt>
                <c:pt idx="3">
                  <c:v>Sem 1 2019</c:v>
                </c:pt>
                <c:pt idx="4">
                  <c:v>Sem 2 2019</c:v>
                </c:pt>
                <c:pt idx="5">
                  <c:v>Sem 1 2020</c:v>
                </c:pt>
              </c:strCache>
            </c:strRef>
          </c:cat>
          <c:val>
            <c:numRef>
              <c:f>Sheet1!$B$2:$B$7</c:f>
              <c:numCache>
                <c:formatCode>0</c:formatCode>
                <c:ptCount val="6"/>
                <c:pt idx="0">
                  <c:v>-2.9082774049216988</c:v>
                </c:pt>
                <c:pt idx="1">
                  <c:v>6.3291139240506329</c:v>
                </c:pt>
                <c:pt idx="2">
                  <c:v>-5.5276381909547743</c:v>
                </c:pt>
                <c:pt idx="3">
                  <c:v>3.8095238095238098</c:v>
                </c:pt>
                <c:pt idx="4">
                  <c:v>9.8850574712643606</c:v>
                </c:pt>
                <c:pt idx="5">
                  <c:v>19.291338582677099</c:v>
                </c:pt>
              </c:numCache>
            </c:numRef>
          </c:val>
          <c:smooth val="0"/>
          <c:extLst>
            <c:ext xmlns:c16="http://schemas.microsoft.com/office/drawing/2014/chart" uri="{C3380CC4-5D6E-409C-BE32-E72D297353CC}">
              <c16:uniqueId val="{00000000-12B7-486F-BE78-35AA0228DB9C}"/>
            </c:ext>
          </c:extLst>
        </c:ser>
        <c:dLbls>
          <c:showLegendKey val="0"/>
          <c:showVal val="0"/>
          <c:showCatName val="0"/>
          <c:showSerName val="0"/>
          <c:showPercent val="0"/>
          <c:showBubbleSize val="0"/>
        </c:dLbls>
        <c:smooth val="0"/>
        <c:axId val="667917279"/>
        <c:axId val="667917695"/>
      </c:lineChart>
      <c:catAx>
        <c:axId val="667917279"/>
        <c:scaling>
          <c:orientation val="minMax"/>
        </c:scaling>
        <c:delete val="0"/>
        <c:axPos val="b"/>
        <c:numFmt formatCode="General" sourceLinked="1"/>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667917695"/>
        <c:crosses val="autoZero"/>
        <c:auto val="1"/>
        <c:lblAlgn val="ctr"/>
        <c:lblOffset val="100"/>
        <c:noMultiLvlLbl val="0"/>
      </c:catAx>
      <c:valAx>
        <c:axId val="667917695"/>
        <c:scaling>
          <c:orientation val="minMax"/>
          <c:max val="60"/>
          <c:min val="-40"/>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667917279"/>
        <c:crosses val="autoZero"/>
        <c:crossBetween val="between"/>
      </c:valAx>
      <c:spPr>
        <a:noFill/>
        <a:ln>
          <a:noFill/>
        </a:ln>
        <a:effectLst/>
      </c:spPr>
    </c:plotArea>
    <c:plotVisOnly val="1"/>
    <c:dispBlanksAs val="gap"/>
    <c:showDLblsOverMax val="0"/>
  </c:chart>
  <c:spPr>
    <a:noFill/>
    <a:ln>
      <a:noFill/>
    </a:ln>
    <a:effectLst/>
  </c:spPr>
  <c:txPr>
    <a:bodyPr/>
    <a:lstStyle/>
    <a:p>
      <a:pPr>
        <a:defRPr sz="800">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lineChart>
        <c:grouping val="standard"/>
        <c:varyColors val="0"/>
        <c:ser>
          <c:idx val="0"/>
          <c:order val="0"/>
          <c:tx>
            <c:strRef>
              <c:f>Sheet1!$B$1</c:f>
              <c:strCache>
                <c:ptCount val="1"/>
                <c:pt idx="0">
                  <c:v>International</c:v>
                </c:pt>
              </c:strCache>
            </c:strRef>
          </c:tx>
          <c:spPr>
            <a:ln w="28575" cap="rnd">
              <a:solidFill>
                <a:srgbClr val="188E2E"/>
              </a:solid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Sem 2 2017</c:v>
                </c:pt>
                <c:pt idx="1">
                  <c:v>Sem 1 2018</c:v>
                </c:pt>
                <c:pt idx="2">
                  <c:v>Sem 2 2018</c:v>
                </c:pt>
                <c:pt idx="3">
                  <c:v>Sem 1 2019</c:v>
                </c:pt>
                <c:pt idx="4">
                  <c:v>Sem 2 2019</c:v>
                </c:pt>
                <c:pt idx="5">
                  <c:v>Sem 1 2020</c:v>
                </c:pt>
              </c:strCache>
            </c:strRef>
          </c:cat>
          <c:val>
            <c:numRef>
              <c:f>Sheet1!$B$2:$B$7</c:f>
              <c:numCache>
                <c:formatCode>0</c:formatCode>
                <c:ptCount val="6"/>
                <c:pt idx="0">
                  <c:v>14.754099999999999</c:v>
                </c:pt>
                <c:pt idx="1">
                  <c:v>9.6446699999999996</c:v>
                </c:pt>
                <c:pt idx="2">
                  <c:v>7.6433119999999999</c:v>
                </c:pt>
                <c:pt idx="3">
                  <c:v>14</c:v>
                </c:pt>
                <c:pt idx="4">
                  <c:v>13.5</c:v>
                </c:pt>
                <c:pt idx="5">
                  <c:v>22.421524663677101</c:v>
                </c:pt>
              </c:numCache>
            </c:numRef>
          </c:val>
          <c:smooth val="0"/>
          <c:extLst>
            <c:ext xmlns:c16="http://schemas.microsoft.com/office/drawing/2014/chart" uri="{C3380CC4-5D6E-409C-BE32-E72D297353CC}">
              <c16:uniqueId val="{00000000-957B-4CB6-8BA8-43490B1F79A0}"/>
            </c:ext>
          </c:extLst>
        </c:ser>
        <c:dLbls>
          <c:showLegendKey val="0"/>
          <c:showVal val="0"/>
          <c:showCatName val="0"/>
          <c:showSerName val="0"/>
          <c:showPercent val="0"/>
          <c:showBubbleSize val="0"/>
        </c:dLbls>
        <c:smooth val="0"/>
        <c:axId val="667917279"/>
        <c:axId val="667917695"/>
      </c:lineChart>
      <c:catAx>
        <c:axId val="667917279"/>
        <c:scaling>
          <c:orientation val="minMax"/>
        </c:scaling>
        <c:delete val="0"/>
        <c:axPos val="b"/>
        <c:numFmt formatCode="General" sourceLinked="1"/>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667917695"/>
        <c:crosses val="autoZero"/>
        <c:auto val="1"/>
        <c:lblAlgn val="ctr"/>
        <c:lblOffset val="100"/>
        <c:noMultiLvlLbl val="0"/>
      </c:catAx>
      <c:valAx>
        <c:axId val="667917695"/>
        <c:scaling>
          <c:orientation val="minMax"/>
          <c:max val="60"/>
          <c:min val="-40"/>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667917279"/>
        <c:crosses val="autoZero"/>
        <c:crossBetween val="between"/>
      </c:valAx>
      <c:spPr>
        <a:noFill/>
        <a:ln>
          <a:noFill/>
        </a:ln>
        <a:effectLst/>
      </c:spPr>
    </c:plotArea>
    <c:plotVisOnly val="1"/>
    <c:dispBlanksAs val="gap"/>
    <c:showDLblsOverMax val="0"/>
  </c:chart>
  <c:spPr>
    <a:noFill/>
    <a:ln>
      <a:noFill/>
    </a:ln>
    <a:effectLst/>
  </c:spPr>
  <c:txPr>
    <a:bodyPr/>
    <a:lstStyle/>
    <a:p>
      <a:pPr>
        <a:defRPr sz="800">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lineChart>
        <c:grouping val="standard"/>
        <c:varyColors val="0"/>
        <c:ser>
          <c:idx val="0"/>
          <c:order val="0"/>
          <c:tx>
            <c:strRef>
              <c:f>Sheet1!$B$1</c:f>
              <c:strCache>
                <c:ptCount val="1"/>
                <c:pt idx="0">
                  <c:v>Pacific</c:v>
                </c:pt>
              </c:strCache>
            </c:strRef>
          </c:tx>
          <c:spPr>
            <a:ln w="28575" cap="rnd">
              <a:solidFill>
                <a:srgbClr val="188E2E"/>
              </a:solid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Sem 2 2017</c:v>
                </c:pt>
                <c:pt idx="1">
                  <c:v>Sem 1 2018</c:v>
                </c:pt>
                <c:pt idx="2">
                  <c:v>Sem 2 2018</c:v>
                </c:pt>
                <c:pt idx="3">
                  <c:v>Sem 1 2019</c:v>
                </c:pt>
                <c:pt idx="4">
                  <c:v>Sem 2 2019</c:v>
                </c:pt>
                <c:pt idx="5">
                  <c:v>Sem 1 2020</c:v>
                </c:pt>
              </c:strCache>
            </c:strRef>
          </c:cat>
          <c:val>
            <c:numRef>
              <c:f>Sheet1!$B$2:$B$7</c:f>
              <c:numCache>
                <c:formatCode>0</c:formatCode>
                <c:ptCount val="6"/>
                <c:pt idx="0">
                  <c:v>34.126984126984134</c:v>
                </c:pt>
                <c:pt idx="1">
                  <c:v>21.827411167512683</c:v>
                </c:pt>
                <c:pt idx="2">
                  <c:v>20.472440944881889</c:v>
                </c:pt>
                <c:pt idx="3">
                  <c:v>31.020408163265291</c:v>
                </c:pt>
                <c:pt idx="4">
                  <c:v>34.911242603550299</c:v>
                </c:pt>
                <c:pt idx="5">
                  <c:v>47.867298578198998</c:v>
                </c:pt>
              </c:numCache>
            </c:numRef>
          </c:val>
          <c:smooth val="0"/>
          <c:extLst>
            <c:ext xmlns:c16="http://schemas.microsoft.com/office/drawing/2014/chart" uri="{C3380CC4-5D6E-409C-BE32-E72D297353CC}">
              <c16:uniqueId val="{00000000-4A63-4A79-A87C-92AEA695FBDE}"/>
            </c:ext>
          </c:extLst>
        </c:ser>
        <c:dLbls>
          <c:showLegendKey val="0"/>
          <c:showVal val="0"/>
          <c:showCatName val="0"/>
          <c:showSerName val="0"/>
          <c:showPercent val="0"/>
          <c:showBubbleSize val="0"/>
        </c:dLbls>
        <c:smooth val="0"/>
        <c:axId val="667917279"/>
        <c:axId val="667917695"/>
      </c:lineChart>
      <c:catAx>
        <c:axId val="667917279"/>
        <c:scaling>
          <c:orientation val="minMax"/>
        </c:scaling>
        <c:delete val="0"/>
        <c:axPos val="b"/>
        <c:numFmt formatCode="General" sourceLinked="1"/>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667917695"/>
        <c:crosses val="autoZero"/>
        <c:auto val="1"/>
        <c:lblAlgn val="ctr"/>
        <c:lblOffset val="100"/>
        <c:noMultiLvlLbl val="0"/>
      </c:catAx>
      <c:valAx>
        <c:axId val="667917695"/>
        <c:scaling>
          <c:orientation val="minMax"/>
          <c:max val="60"/>
          <c:min val="-40"/>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667917279"/>
        <c:crosses val="autoZero"/>
        <c:crossBetween val="between"/>
      </c:valAx>
      <c:spPr>
        <a:noFill/>
        <a:ln>
          <a:noFill/>
        </a:ln>
        <a:effectLst/>
      </c:spPr>
    </c:plotArea>
    <c:plotVisOnly val="1"/>
    <c:dispBlanksAs val="gap"/>
    <c:showDLblsOverMax val="0"/>
  </c:chart>
  <c:spPr>
    <a:noFill/>
    <a:ln>
      <a:noFill/>
    </a:ln>
    <a:effectLst/>
  </c:spPr>
  <c:txPr>
    <a:bodyPr/>
    <a:lstStyle/>
    <a:p>
      <a:pPr>
        <a:defRPr sz="800">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sz="160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New Zealand NPS industry benchmarks 2018</a:t>
            </a:r>
            <a:endParaRPr lang="en-NZ" sz="1600" dirty="0">
              <a:solidFill>
                <a:srgbClr val="404040"/>
              </a:solidFill>
              <a:latin typeface="Verdana" panose="020B0604030504040204" pitchFamily="34" charset="0"/>
              <a:ea typeface="Verdana" panose="020B0604030504040204" pitchFamily="34" charset="0"/>
              <a:cs typeface="Verdana" panose="020B0604030504040204" pitchFamily="34" charset="0"/>
            </a:endParaRPr>
          </a:p>
        </c:rich>
      </c:tx>
      <c:layout>
        <c:manualLayout>
          <c:xMode val="edge"/>
          <c:yMode val="edge"/>
          <c:x val="2.3931074549749266E-4"/>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barChart>
        <c:barDir val="col"/>
        <c:grouping val="clustered"/>
        <c:varyColors val="0"/>
        <c:ser>
          <c:idx val="0"/>
          <c:order val="0"/>
          <c:tx>
            <c:strRef>
              <c:f>Sheet1!$B$1</c:f>
              <c:strCache>
                <c:ptCount val="1"/>
                <c:pt idx="0">
                  <c:v>Education services</c:v>
                </c:pt>
              </c:strCache>
            </c:strRef>
          </c:tx>
          <c:spPr>
            <a:solidFill>
              <a:srgbClr val="298224"/>
            </a:solidFill>
            <a:ln>
              <a:noFill/>
            </a:ln>
            <a:effectLst/>
          </c:spPr>
          <c:invertIfNegative val="0"/>
          <c:dLbls>
            <c:dLbl>
              <c:idx val="13"/>
              <c:tx>
                <c:rich>
                  <a:bodyPr/>
                  <a:lstStyle/>
                  <a:p>
                    <a:fld id="{FD4C3EDE-4B01-45FB-A253-4FDEA16836A0}" type="VALUE">
                      <a:rPr lang="en-US" smtClean="0"/>
                      <a:pPr/>
                      <a:t>[VALUE]</a:t>
                    </a:fld>
                    <a:endParaRPr lang="en-NZ"/>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5DB5-474D-9BB8-81DCF2665BFC}"/>
                </c:ext>
              </c:extLst>
            </c:dLbl>
            <c:dLbl>
              <c:idx val="24"/>
              <c:tx>
                <c:rich>
                  <a:bodyPr/>
                  <a:lstStyle/>
                  <a:p>
                    <a:fld id="{5F4304D4-B75A-41CD-8400-C0A2887A9745}" type="VALUE">
                      <a:rPr lang="en-US" smtClean="0"/>
                      <a:pPr/>
                      <a:t>[VALUE]</a:t>
                    </a:fld>
                    <a:endParaRPr lang="en-NZ"/>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5DB5-474D-9BB8-81DCF2665BF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Sheet1!$A$2:$A$42</c:f>
              <c:strCache>
                <c:ptCount val="41"/>
                <c:pt idx="0">
                  <c:v>Recruitment Agencies</c:v>
                </c:pt>
                <c:pt idx="1">
                  <c:v>Hire Purchase</c:v>
                </c:pt>
                <c:pt idx="2">
                  <c:v>Engineering Consultants</c:v>
                </c:pt>
                <c:pt idx="3">
                  <c:v>Business Consulting</c:v>
                </c:pt>
                <c:pt idx="4">
                  <c:v>Real Estate Managers</c:v>
                </c:pt>
                <c:pt idx="5">
                  <c:v>Car Finance</c:v>
                </c:pt>
                <c:pt idx="6">
                  <c:v>Tutoring Services</c:v>
                </c:pt>
                <c:pt idx="7">
                  <c:v>Corporate Travel</c:v>
                </c:pt>
                <c:pt idx="8">
                  <c:v>Online Business Software</c:v>
                </c:pt>
                <c:pt idx="9">
                  <c:v>Security</c:v>
                </c:pt>
                <c:pt idx="10">
                  <c:v>Telecommunications</c:v>
                </c:pt>
                <c:pt idx="11">
                  <c:v>Personal Loan</c:v>
                </c:pt>
                <c:pt idx="12">
                  <c:v>Internet Companies</c:v>
                </c:pt>
                <c:pt idx="13">
                  <c:v>Insurance</c:v>
                </c:pt>
                <c:pt idx="14">
                  <c:v>Hotels</c:v>
                </c:pt>
                <c:pt idx="15">
                  <c:v>Doctors</c:v>
                </c:pt>
                <c:pt idx="16">
                  <c:v>Plumbers</c:v>
                </c:pt>
                <c:pt idx="17">
                  <c:v>Freight and Courier</c:v>
                </c:pt>
                <c:pt idx="18">
                  <c:v>Energy Companies</c:v>
                </c:pt>
                <c:pt idx="19">
                  <c:v>Travel Agents</c:v>
                </c:pt>
                <c:pt idx="20">
                  <c:v>Banking</c:v>
                </c:pt>
                <c:pt idx="21">
                  <c:v>Restaurants</c:v>
                </c:pt>
                <c:pt idx="22">
                  <c:v>FMCG</c:v>
                </c:pt>
                <c:pt idx="23">
                  <c:v>Unitec</c:v>
                </c:pt>
                <c:pt idx="24">
                  <c:v>Tertiary Education</c:v>
                </c:pt>
                <c:pt idx="25">
                  <c:v>Event Management</c:v>
                </c:pt>
                <c:pt idx="26">
                  <c:v>Lawyers</c:v>
                </c:pt>
                <c:pt idx="27">
                  <c:v>Builders</c:v>
                </c:pt>
                <c:pt idx="28">
                  <c:v>Landscapers</c:v>
                </c:pt>
                <c:pt idx="29">
                  <c:v>Accountants</c:v>
                </c:pt>
                <c:pt idx="30">
                  <c:v>Mortgage Lending</c:v>
                </c:pt>
                <c:pt idx="31">
                  <c:v>Adventure Tourism</c:v>
                </c:pt>
                <c:pt idx="32">
                  <c:v>Dentists</c:v>
                </c:pt>
                <c:pt idx="33">
                  <c:v>Airlines</c:v>
                </c:pt>
                <c:pt idx="34">
                  <c:v>Mechanics</c:v>
                </c:pt>
                <c:pt idx="35">
                  <c:v>Electricians</c:v>
                </c:pt>
                <c:pt idx="36">
                  <c:v>Charities</c:v>
                </c:pt>
                <c:pt idx="37">
                  <c:v>Tourist Attractions</c:v>
                </c:pt>
                <c:pt idx="38">
                  <c:v>Optometrists</c:v>
                </c:pt>
                <c:pt idx="39">
                  <c:v>Physiotherapist</c:v>
                </c:pt>
                <c:pt idx="40">
                  <c:v>Veterinarians</c:v>
                </c:pt>
              </c:strCache>
            </c:strRef>
          </c:cat>
          <c:val>
            <c:numRef>
              <c:f>Sheet1!$B$2:$B$42</c:f>
              <c:numCache>
                <c:formatCode>General</c:formatCode>
                <c:ptCount val="41"/>
                <c:pt idx="6">
                  <c:v>-6</c:v>
                </c:pt>
                <c:pt idx="23" formatCode="0">
                  <c:v>19.020866773675799</c:v>
                </c:pt>
                <c:pt idx="24">
                  <c:v>20</c:v>
                </c:pt>
              </c:numCache>
            </c:numRef>
          </c:val>
          <c:extLst>
            <c:ext xmlns:c16="http://schemas.microsoft.com/office/drawing/2014/chart" uri="{C3380CC4-5D6E-409C-BE32-E72D297353CC}">
              <c16:uniqueId val="{00000000-5DB5-474D-9BB8-81DCF2665BFC}"/>
            </c:ext>
          </c:extLst>
        </c:ser>
        <c:ser>
          <c:idx val="1"/>
          <c:order val="1"/>
          <c:tx>
            <c:strRef>
              <c:f>Sheet1!$C$1</c:f>
              <c:strCache>
                <c:ptCount val="1"/>
                <c:pt idx="0">
                  <c:v>Other industries</c:v>
                </c:pt>
              </c:strCache>
            </c:strRef>
          </c:tx>
          <c:spPr>
            <a:solidFill>
              <a:schemeClr val="bg1">
                <a:lumMod val="65000"/>
              </a:schemeClr>
            </a:solidFill>
            <a:ln>
              <a:noFill/>
            </a:ln>
            <a:effectLst/>
          </c:spPr>
          <c:invertIfNegative val="0"/>
          <c:cat>
            <c:strRef>
              <c:f>Sheet1!$A$2:$A$42</c:f>
              <c:strCache>
                <c:ptCount val="41"/>
                <c:pt idx="0">
                  <c:v>Recruitment Agencies</c:v>
                </c:pt>
                <c:pt idx="1">
                  <c:v>Hire Purchase</c:v>
                </c:pt>
                <c:pt idx="2">
                  <c:v>Engineering Consultants</c:v>
                </c:pt>
                <c:pt idx="3">
                  <c:v>Business Consulting</c:v>
                </c:pt>
                <c:pt idx="4">
                  <c:v>Real Estate Managers</c:v>
                </c:pt>
                <c:pt idx="5">
                  <c:v>Car Finance</c:v>
                </c:pt>
                <c:pt idx="6">
                  <c:v>Tutoring Services</c:v>
                </c:pt>
                <c:pt idx="7">
                  <c:v>Corporate Travel</c:v>
                </c:pt>
                <c:pt idx="8">
                  <c:v>Online Business Software</c:v>
                </c:pt>
                <c:pt idx="9">
                  <c:v>Security</c:v>
                </c:pt>
                <c:pt idx="10">
                  <c:v>Telecommunications</c:v>
                </c:pt>
                <c:pt idx="11">
                  <c:v>Personal Loan</c:v>
                </c:pt>
                <c:pt idx="12">
                  <c:v>Internet Companies</c:v>
                </c:pt>
                <c:pt idx="13">
                  <c:v>Insurance</c:v>
                </c:pt>
                <c:pt idx="14">
                  <c:v>Hotels</c:v>
                </c:pt>
                <c:pt idx="15">
                  <c:v>Doctors</c:v>
                </c:pt>
                <c:pt idx="16">
                  <c:v>Plumbers</c:v>
                </c:pt>
                <c:pt idx="17">
                  <c:v>Freight and Courier</c:v>
                </c:pt>
                <c:pt idx="18">
                  <c:v>Energy Companies</c:v>
                </c:pt>
                <c:pt idx="19">
                  <c:v>Travel Agents</c:v>
                </c:pt>
                <c:pt idx="20">
                  <c:v>Banking</c:v>
                </c:pt>
                <c:pt idx="21">
                  <c:v>Restaurants</c:v>
                </c:pt>
                <c:pt idx="22">
                  <c:v>FMCG</c:v>
                </c:pt>
                <c:pt idx="23">
                  <c:v>Unitec</c:v>
                </c:pt>
                <c:pt idx="24">
                  <c:v>Tertiary Education</c:v>
                </c:pt>
                <c:pt idx="25">
                  <c:v>Event Management</c:v>
                </c:pt>
                <c:pt idx="26">
                  <c:v>Lawyers</c:v>
                </c:pt>
                <c:pt idx="27">
                  <c:v>Builders</c:v>
                </c:pt>
                <c:pt idx="28">
                  <c:v>Landscapers</c:v>
                </c:pt>
                <c:pt idx="29">
                  <c:v>Accountants</c:v>
                </c:pt>
                <c:pt idx="30">
                  <c:v>Mortgage Lending</c:v>
                </c:pt>
                <c:pt idx="31">
                  <c:v>Adventure Tourism</c:v>
                </c:pt>
                <c:pt idx="32">
                  <c:v>Dentists</c:v>
                </c:pt>
                <c:pt idx="33">
                  <c:v>Airlines</c:v>
                </c:pt>
                <c:pt idx="34">
                  <c:v>Mechanics</c:v>
                </c:pt>
                <c:pt idx="35">
                  <c:v>Electricians</c:v>
                </c:pt>
                <c:pt idx="36">
                  <c:v>Charities</c:v>
                </c:pt>
                <c:pt idx="37">
                  <c:v>Tourist Attractions</c:v>
                </c:pt>
                <c:pt idx="38">
                  <c:v>Optometrists</c:v>
                </c:pt>
                <c:pt idx="39">
                  <c:v>Physiotherapist</c:v>
                </c:pt>
                <c:pt idx="40">
                  <c:v>Veterinarians</c:v>
                </c:pt>
              </c:strCache>
            </c:strRef>
          </c:cat>
          <c:val>
            <c:numRef>
              <c:f>Sheet1!$C$2:$C$42</c:f>
              <c:numCache>
                <c:formatCode>General</c:formatCode>
                <c:ptCount val="41"/>
                <c:pt idx="0">
                  <c:v>-25</c:v>
                </c:pt>
                <c:pt idx="1">
                  <c:v>-12</c:v>
                </c:pt>
                <c:pt idx="2">
                  <c:v>-10</c:v>
                </c:pt>
                <c:pt idx="3">
                  <c:v>-10</c:v>
                </c:pt>
                <c:pt idx="4">
                  <c:v>-7</c:v>
                </c:pt>
                <c:pt idx="5">
                  <c:v>-7</c:v>
                </c:pt>
                <c:pt idx="7">
                  <c:v>-6</c:v>
                </c:pt>
                <c:pt idx="8">
                  <c:v>-3</c:v>
                </c:pt>
                <c:pt idx="9">
                  <c:v>-2</c:v>
                </c:pt>
                <c:pt idx="10">
                  <c:v>-1</c:v>
                </c:pt>
                <c:pt idx="11">
                  <c:v>-1</c:v>
                </c:pt>
                <c:pt idx="12">
                  <c:v>2</c:v>
                </c:pt>
                <c:pt idx="13">
                  <c:v>4</c:v>
                </c:pt>
                <c:pt idx="14">
                  <c:v>9</c:v>
                </c:pt>
                <c:pt idx="15">
                  <c:v>10</c:v>
                </c:pt>
                <c:pt idx="16">
                  <c:v>13</c:v>
                </c:pt>
                <c:pt idx="17">
                  <c:v>13</c:v>
                </c:pt>
                <c:pt idx="18">
                  <c:v>14</c:v>
                </c:pt>
                <c:pt idx="19">
                  <c:v>15</c:v>
                </c:pt>
                <c:pt idx="20">
                  <c:v>15</c:v>
                </c:pt>
                <c:pt idx="21">
                  <c:v>19</c:v>
                </c:pt>
                <c:pt idx="22">
                  <c:v>19</c:v>
                </c:pt>
                <c:pt idx="25">
                  <c:v>20</c:v>
                </c:pt>
                <c:pt idx="26">
                  <c:v>21</c:v>
                </c:pt>
                <c:pt idx="27">
                  <c:v>21</c:v>
                </c:pt>
                <c:pt idx="28">
                  <c:v>22</c:v>
                </c:pt>
                <c:pt idx="29">
                  <c:v>23</c:v>
                </c:pt>
                <c:pt idx="30">
                  <c:v>26</c:v>
                </c:pt>
                <c:pt idx="31">
                  <c:v>27</c:v>
                </c:pt>
                <c:pt idx="32">
                  <c:v>30</c:v>
                </c:pt>
                <c:pt idx="33">
                  <c:v>31</c:v>
                </c:pt>
                <c:pt idx="34">
                  <c:v>32</c:v>
                </c:pt>
                <c:pt idx="35">
                  <c:v>32</c:v>
                </c:pt>
                <c:pt idx="36">
                  <c:v>35</c:v>
                </c:pt>
                <c:pt idx="37">
                  <c:v>38</c:v>
                </c:pt>
                <c:pt idx="38">
                  <c:v>38</c:v>
                </c:pt>
                <c:pt idx="39">
                  <c:v>39</c:v>
                </c:pt>
                <c:pt idx="40">
                  <c:v>44</c:v>
                </c:pt>
              </c:numCache>
            </c:numRef>
          </c:val>
          <c:extLst>
            <c:ext xmlns:c16="http://schemas.microsoft.com/office/drawing/2014/chart" uri="{C3380CC4-5D6E-409C-BE32-E72D297353CC}">
              <c16:uniqueId val="{00000001-5DB5-474D-9BB8-81DCF2665BFC}"/>
            </c:ext>
          </c:extLst>
        </c:ser>
        <c:dLbls>
          <c:showLegendKey val="0"/>
          <c:showVal val="0"/>
          <c:showCatName val="0"/>
          <c:showSerName val="0"/>
          <c:showPercent val="0"/>
          <c:showBubbleSize val="0"/>
        </c:dLbls>
        <c:gapWidth val="20"/>
        <c:overlap val="100"/>
        <c:axId val="618003456"/>
        <c:axId val="618003784"/>
      </c:barChart>
      <c:catAx>
        <c:axId val="618003456"/>
        <c:scaling>
          <c:orientation val="maxMin"/>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618003784"/>
        <c:crosses val="autoZero"/>
        <c:auto val="1"/>
        <c:lblAlgn val="ctr"/>
        <c:lblOffset val="100"/>
        <c:noMultiLvlLbl val="0"/>
      </c:catAx>
      <c:valAx>
        <c:axId val="618003784"/>
        <c:scaling>
          <c:orientation val="minMax"/>
          <c:min val="-35"/>
        </c:scaling>
        <c:delete val="0"/>
        <c:axPos val="r"/>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18003456"/>
        <c:crosses val="autoZero"/>
        <c:crossBetween val="between"/>
      </c:valAx>
      <c:spPr>
        <a:noFill/>
        <a:ln>
          <a:noFill/>
        </a:ln>
        <a:effectLst/>
      </c:spPr>
    </c:plotArea>
    <c:legend>
      <c:legendPos val="t"/>
      <c:layout>
        <c:manualLayout>
          <c:xMode val="edge"/>
          <c:yMode val="edge"/>
          <c:x val="0.25327606027268573"/>
          <c:y val="0.10647616497705947"/>
          <c:w val="0.48716844460376518"/>
          <c:h val="8.0868940841436546E-2"/>
        </c:manualLayout>
      </c:layout>
      <c:overlay val="0"/>
      <c:spPr>
        <a:noFill/>
        <a:ln>
          <a:noFill/>
        </a:ln>
        <a:effectLst/>
      </c:spPr>
      <c:txPr>
        <a:bodyPr rot="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sz="1600" dirty="0" smtClean="0"/>
              <a:t>Reasons for net promoter score</a:t>
            </a:r>
            <a:endParaRPr lang="en-NZ" sz="1600" dirty="0"/>
          </a:p>
        </c:rich>
      </c:tx>
      <c:layout>
        <c:manualLayout>
          <c:xMode val="edge"/>
          <c:yMode val="edge"/>
          <c:x val="6.7503924646782857E-4"/>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manualLayout>
          <c:layoutTarget val="inner"/>
          <c:xMode val="edge"/>
          <c:yMode val="edge"/>
          <c:x val="0.15384615384615385"/>
          <c:y val="0.31892027264663103"/>
          <c:w val="0.70329670329670335"/>
          <c:h val="0.68107972735336897"/>
        </c:manualLayout>
      </c:layout>
      <c:barChart>
        <c:barDir val="bar"/>
        <c:grouping val="percentStacked"/>
        <c:varyColors val="0"/>
        <c:ser>
          <c:idx val="0"/>
          <c:order val="0"/>
          <c:tx>
            <c:strRef>
              <c:f>Sheet1!$B$1</c:f>
              <c:strCache>
                <c:ptCount val="1"/>
                <c:pt idx="0">
                  <c:v>Detractors</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0.23515248796147672</c:v>
                </c:pt>
              </c:numCache>
            </c:numRef>
          </c:val>
          <c:extLst>
            <c:ext xmlns:c16="http://schemas.microsoft.com/office/drawing/2014/chart" uri="{C3380CC4-5D6E-409C-BE32-E72D297353CC}">
              <c16:uniqueId val="{00000000-AF7D-4C86-B5DC-EA46870B258E}"/>
            </c:ext>
          </c:extLst>
        </c:ser>
        <c:ser>
          <c:idx val="1"/>
          <c:order val="1"/>
          <c:tx>
            <c:strRef>
              <c:f>Sheet1!$C$1</c:f>
              <c:strCache>
                <c:ptCount val="1"/>
                <c:pt idx="0">
                  <c:v>Passives</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0.3394863563402889</c:v>
                </c:pt>
              </c:numCache>
            </c:numRef>
          </c:val>
          <c:extLst>
            <c:ext xmlns:c16="http://schemas.microsoft.com/office/drawing/2014/chart" uri="{C3380CC4-5D6E-409C-BE32-E72D297353CC}">
              <c16:uniqueId val="{00000001-AF7D-4C86-B5DC-EA46870B258E}"/>
            </c:ext>
          </c:extLst>
        </c:ser>
        <c:ser>
          <c:idx val="2"/>
          <c:order val="2"/>
          <c:tx>
            <c:strRef>
              <c:f>Sheet1!$D$1</c:f>
              <c:strCache>
                <c:ptCount val="1"/>
                <c:pt idx="0">
                  <c:v>Promoters</c:v>
                </c:pt>
              </c:strCache>
            </c:strRef>
          </c:tx>
          <c:spPr>
            <a:solidFill>
              <a:srgbClr val="29822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0.42536115569823435</c:v>
                </c:pt>
              </c:numCache>
            </c:numRef>
          </c:val>
          <c:extLst>
            <c:ext xmlns:c16="http://schemas.microsoft.com/office/drawing/2014/chart" uri="{C3380CC4-5D6E-409C-BE32-E72D297353CC}">
              <c16:uniqueId val="{00000002-AF7D-4C86-B5DC-EA46870B258E}"/>
            </c:ext>
          </c:extLst>
        </c:ser>
        <c:dLbls>
          <c:showLegendKey val="0"/>
          <c:showVal val="0"/>
          <c:showCatName val="0"/>
          <c:showSerName val="0"/>
          <c:showPercent val="0"/>
          <c:showBubbleSize val="0"/>
        </c:dLbls>
        <c:gapWidth val="80"/>
        <c:overlap val="100"/>
        <c:axId val="230975680"/>
        <c:axId val="230978960"/>
      </c:barChart>
      <c:catAx>
        <c:axId val="230975680"/>
        <c:scaling>
          <c:orientation val="minMax"/>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230978960"/>
        <c:crosses val="autoZero"/>
        <c:auto val="1"/>
        <c:lblAlgn val="ctr"/>
        <c:lblOffset val="100"/>
        <c:noMultiLvlLbl val="0"/>
      </c:catAx>
      <c:valAx>
        <c:axId val="230978960"/>
        <c:scaling>
          <c:orientation val="minMax"/>
        </c:scaling>
        <c:delete val="0"/>
        <c:axPos val="b"/>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0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230975680"/>
        <c:crosses val="autoZero"/>
        <c:crossBetween val="between"/>
      </c:valAx>
      <c:spPr>
        <a:noFill/>
        <a:ln>
          <a:noFill/>
        </a:ln>
        <a:effectLst/>
      </c:spPr>
    </c:plotArea>
    <c:legend>
      <c:legendPos val="t"/>
      <c:layout>
        <c:manualLayout>
          <c:xMode val="edge"/>
          <c:yMode val="edge"/>
          <c:x val="0.33119099123598561"/>
          <c:y val="0.25881896099001911"/>
          <c:w val="0.33761801752802878"/>
          <c:h val="0.16408493943490729"/>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spPr>
    <a:noFill/>
    <a:ln>
      <a:noFill/>
    </a:ln>
    <a:effectLst/>
  </c:spPr>
  <c:txPr>
    <a:bodyPr/>
    <a:lstStyle/>
    <a:p>
      <a:pPr>
        <a:defRPr sz="10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Teaching quality</c:v>
                </c:pt>
                <c:pt idx="1">
                  <c:v>Course organisation</c:v>
                </c:pt>
                <c:pt idx="2">
                  <c:v>Communication</c:v>
                </c:pt>
                <c:pt idx="3">
                  <c:v>Course structure</c:v>
                </c:pt>
                <c:pt idx="4">
                  <c:v>Value for money</c:v>
                </c:pt>
                <c:pt idx="5">
                  <c:v>Administration</c:v>
                </c:pt>
                <c:pt idx="6">
                  <c:v>Quality of the classrooms, labs etc.</c:v>
                </c:pt>
                <c:pt idx="7">
                  <c:v>Student support services</c:v>
                </c:pt>
                <c:pt idx="8">
                  <c:v>Student life/culture/environment</c:v>
                </c:pt>
                <c:pt idx="9">
                  <c:v>Campus facilities</c:v>
                </c:pt>
                <c:pt idx="10">
                  <c:v>Enrolment process</c:v>
                </c:pt>
                <c:pt idx="11">
                  <c:v>Other</c:v>
                </c:pt>
              </c:strCache>
            </c:strRef>
          </c:cat>
          <c:val>
            <c:numRef>
              <c:f>Sheet1!$B$2:$B$13</c:f>
              <c:numCache>
                <c:formatCode>###0%</c:formatCode>
                <c:ptCount val="12"/>
                <c:pt idx="0">
                  <c:v>0.52830188679245282</c:v>
                </c:pt>
                <c:pt idx="1">
                  <c:v>0.50943396226415094</c:v>
                </c:pt>
                <c:pt idx="2">
                  <c:v>0.45911949685534592</c:v>
                </c:pt>
                <c:pt idx="3">
                  <c:v>0.43396226415094341</c:v>
                </c:pt>
                <c:pt idx="4">
                  <c:v>0.37106918238993708</c:v>
                </c:pt>
                <c:pt idx="5">
                  <c:v>0.32704402515723269</c:v>
                </c:pt>
                <c:pt idx="6">
                  <c:v>0.32075471698113206</c:v>
                </c:pt>
                <c:pt idx="7">
                  <c:v>0.26415094339622641</c:v>
                </c:pt>
                <c:pt idx="8">
                  <c:v>0.24528301886792453</c:v>
                </c:pt>
                <c:pt idx="9">
                  <c:v>0.21383647798742139</c:v>
                </c:pt>
                <c:pt idx="10">
                  <c:v>0.1761006289308176</c:v>
                </c:pt>
                <c:pt idx="11">
                  <c:v>6.2893081761006289E-2</c:v>
                </c:pt>
              </c:numCache>
            </c:numRef>
          </c:val>
          <c:extLst>
            <c:ext xmlns:c16="http://schemas.microsoft.com/office/drawing/2014/chart" uri="{C3380CC4-5D6E-409C-BE32-E72D297353CC}">
              <c16:uniqueId val="{00000000-478B-4E98-AD47-8805CA0AC6A0}"/>
            </c:ext>
          </c:extLst>
        </c:ser>
        <c:dLbls>
          <c:showLegendKey val="0"/>
          <c:showVal val="0"/>
          <c:showCatName val="0"/>
          <c:showSerName val="0"/>
          <c:showPercent val="0"/>
          <c:showBubbleSize val="0"/>
        </c:dLbls>
        <c:gapWidth val="80"/>
        <c:axId val="471568008"/>
        <c:axId val="471570304"/>
      </c:barChart>
      <c:catAx>
        <c:axId val="471568008"/>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471570304"/>
        <c:crosses val="autoZero"/>
        <c:auto val="1"/>
        <c:lblAlgn val="ctr"/>
        <c:lblOffset val="100"/>
        <c:noMultiLvlLbl val="0"/>
      </c:catAx>
      <c:valAx>
        <c:axId val="471570304"/>
        <c:scaling>
          <c:orientation val="minMax"/>
          <c:max val="0.9"/>
          <c:min val="0"/>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471568008"/>
        <c:crosses val="autoZero"/>
        <c:crossBetween val="between"/>
      </c:valAx>
      <c:spPr>
        <a:noFill/>
        <a:ln>
          <a:noFill/>
        </a:ln>
        <a:effectLst/>
      </c:spPr>
    </c:plotArea>
    <c:plotVisOnly val="1"/>
    <c:dispBlanksAs val="gap"/>
    <c:showDLblsOverMax val="0"/>
  </c:chart>
  <c:spPr>
    <a:noFill/>
    <a:ln>
      <a:noFill/>
    </a:ln>
    <a:effectLst/>
  </c:spPr>
  <c:txPr>
    <a:bodyPr/>
    <a:lstStyle/>
    <a:p>
      <a:pPr>
        <a:defRPr sz="900">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197433862433865"/>
          <c:y val="4.952429029954928E-2"/>
          <c:w val="0.43075052910052908"/>
          <c:h val="0.9009514194009014"/>
        </c:manualLayout>
      </c:layout>
      <c:barChart>
        <c:barDir val="bar"/>
        <c:grouping val="clustered"/>
        <c:varyColors val="0"/>
        <c:ser>
          <c:idx val="0"/>
          <c:order val="0"/>
          <c:tx>
            <c:strRef>
              <c:f>Sheet1!$B$1</c:f>
              <c:strCache>
                <c:ptCount val="1"/>
                <c:pt idx="0">
                  <c:v>Series 1</c:v>
                </c:pt>
              </c:strCache>
            </c:strRef>
          </c:tx>
          <c:spPr>
            <a:solidFill>
              <a:srgbClr val="29822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Teaching quality</c:v>
                </c:pt>
                <c:pt idx="1">
                  <c:v>Student support services</c:v>
                </c:pt>
                <c:pt idx="2">
                  <c:v>Course structure</c:v>
                </c:pt>
                <c:pt idx="3">
                  <c:v>Communication</c:v>
                </c:pt>
                <c:pt idx="4">
                  <c:v>Student life/culture/environment</c:v>
                </c:pt>
                <c:pt idx="5">
                  <c:v>Campus facilities</c:v>
                </c:pt>
                <c:pt idx="6">
                  <c:v>Course organisation</c:v>
                </c:pt>
                <c:pt idx="7">
                  <c:v>Quality of the classrooms, labs etc.</c:v>
                </c:pt>
                <c:pt idx="8">
                  <c:v>Enrolment process</c:v>
                </c:pt>
                <c:pt idx="9">
                  <c:v>Value for money</c:v>
                </c:pt>
                <c:pt idx="10">
                  <c:v>Administration</c:v>
                </c:pt>
                <c:pt idx="11">
                  <c:v>Other</c:v>
                </c:pt>
              </c:strCache>
            </c:strRef>
          </c:cat>
          <c:val>
            <c:numRef>
              <c:f>Sheet1!$B$2:$B$13</c:f>
              <c:numCache>
                <c:formatCode>###0%</c:formatCode>
                <c:ptCount val="12"/>
                <c:pt idx="0">
                  <c:v>0.76280323450134768</c:v>
                </c:pt>
                <c:pt idx="1">
                  <c:v>0.65498652291105119</c:v>
                </c:pt>
                <c:pt idx="2">
                  <c:v>0.60646900269541781</c:v>
                </c:pt>
                <c:pt idx="3">
                  <c:v>0.59029649595687328</c:v>
                </c:pt>
                <c:pt idx="4">
                  <c:v>0.56334231805929924</c:v>
                </c:pt>
                <c:pt idx="5">
                  <c:v>0.55795148247978432</c:v>
                </c:pt>
                <c:pt idx="6">
                  <c:v>0.48787061994609165</c:v>
                </c:pt>
                <c:pt idx="7">
                  <c:v>0.48247978436657685</c:v>
                </c:pt>
                <c:pt idx="8">
                  <c:v>0.33692722371967654</c:v>
                </c:pt>
                <c:pt idx="9">
                  <c:v>0.31805929919137466</c:v>
                </c:pt>
                <c:pt idx="10">
                  <c:v>0.30727762803234504</c:v>
                </c:pt>
                <c:pt idx="11">
                  <c:v>4.0431266846361183E-2</c:v>
                </c:pt>
              </c:numCache>
            </c:numRef>
          </c:val>
          <c:extLst>
            <c:ext xmlns:c16="http://schemas.microsoft.com/office/drawing/2014/chart" uri="{C3380CC4-5D6E-409C-BE32-E72D297353CC}">
              <c16:uniqueId val="{00000000-8980-420A-B202-61DA682FBEF1}"/>
            </c:ext>
          </c:extLst>
        </c:ser>
        <c:dLbls>
          <c:showLegendKey val="0"/>
          <c:showVal val="0"/>
          <c:showCatName val="0"/>
          <c:showSerName val="0"/>
          <c:showPercent val="0"/>
          <c:showBubbleSize val="0"/>
        </c:dLbls>
        <c:gapWidth val="80"/>
        <c:axId val="471568008"/>
        <c:axId val="471570304"/>
      </c:barChart>
      <c:catAx>
        <c:axId val="471568008"/>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471570304"/>
        <c:crosses val="autoZero"/>
        <c:auto val="1"/>
        <c:lblAlgn val="ctr"/>
        <c:lblOffset val="100"/>
        <c:noMultiLvlLbl val="0"/>
      </c:catAx>
      <c:valAx>
        <c:axId val="471570304"/>
        <c:scaling>
          <c:orientation val="minMax"/>
          <c:max val="0.9"/>
          <c:min val="0"/>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471568008"/>
        <c:crosses val="autoZero"/>
        <c:crossBetween val="between"/>
      </c:valAx>
      <c:spPr>
        <a:noFill/>
        <a:ln>
          <a:noFill/>
        </a:ln>
        <a:effectLst/>
      </c:spPr>
    </c:plotArea>
    <c:plotVisOnly val="1"/>
    <c:dispBlanksAs val="gap"/>
    <c:showDLblsOverMax val="0"/>
  </c:chart>
  <c:spPr>
    <a:noFill/>
    <a:ln>
      <a:noFill/>
    </a:ln>
    <a:effectLst/>
  </c:spPr>
  <c:txPr>
    <a:bodyPr/>
    <a:lstStyle/>
    <a:p>
      <a:pPr>
        <a:defRPr sz="900">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sz="1600" dirty="0" smtClean="0"/>
              <a:t>Net</a:t>
            </a:r>
            <a:r>
              <a:rPr lang="en-NZ" sz="1600" baseline="0" dirty="0" smtClean="0"/>
              <a:t> promoter score and staff engagement</a:t>
            </a:r>
            <a:endParaRPr lang="en-NZ" sz="1600" dirty="0"/>
          </a:p>
        </c:rich>
      </c:tx>
      <c:layout>
        <c:manualLayout>
          <c:xMode val="edge"/>
          <c:yMode val="edge"/>
          <c:x val="6.7503924646782857E-4"/>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lineChart>
        <c:grouping val="standard"/>
        <c:varyColors val="0"/>
        <c:ser>
          <c:idx val="0"/>
          <c:order val="0"/>
          <c:tx>
            <c:strRef>
              <c:f>Sheet1!$B$1</c:f>
              <c:strCache>
                <c:ptCount val="1"/>
                <c:pt idx="0">
                  <c:v>Student NPS</c:v>
                </c:pt>
              </c:strCache>
            </c:strRef>
          </c:tx>
          <c:spPr>
            <a:ln w="28575" cap="rnd">
              <a:solidFill>
                <a:srgbClr val="29822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Sem 1 
2015</c:v>
                </c:pt>
                <c:pt idx="1">
                  <c:v>Sem 2 
2015</c:v>
                </c:pt>
                <c:pt idx="2">
                  <c:v>Sem 1 
2016</c:v>
                </c:pt>
                <c:pt idx="3">
                  <c:v>Sem 2 
2016</c:v>
                </c:pt>
                <c:pt idx="4">
                  <c:v>Sem 1 
2017</c:v>
                </c:pt>
                <c:pt idx="5">
                  <c:v>Sem 2 
2017</c:v>
                </c:pt>
                <c:pt idx="6">
                  <c:v>Sem 1 
2018</c:v>
                </c:pt>
                <c:pt idx="7">
                  <c:v>Sem 2 
2018</c:v>
                </c:pt>
                <c:pt idx="8">
                  <c:v>Sem 1 
2019</c:v>
                </c:pt>
                <c:pt idx="9">
                  <c:v>Sem 2 
2019</c:v>
                </c:pt>
                <c:pt idx="10">
                  <c:v>Sem 1
2020</c:v>
                </c:pt>
              </c:strCache>
            </c:strRef>
          </c:cat>
          <c:val>
            <c:numRef>
              <c:f>Sheet1!$B$2:$B$12</c:f>
              <c:numCache>
                <c:formatCode>General</c:formatCode>
                <c:ptCount val="11"/>
                <c:pt idx="0">
                  <c:v>14</c:v>
                </c:pt>
                <c:pt idx="1">
                  <c:v>9</c:v>
                </c:pt>
                <c:pt idx="2">
                  <c:v>2</c:v>
                </c:pt>
                <c:pt idx="3">
                  <c:v>6</c:v>
                </c:pt>
                <c:pt idx="5">
                  <c:v>-2</c:v>
                </c:pt>
                <c:pt idx="6">
                  <c:v>4</c:v>
                </c:pt>
                <c:pt idx="7">
                  <c:v>-3</c:v>
                </c:pt>
                <c:pt idx="8">
                  <c:v>8</c:v>
                </c:pt>
                <c:pt idx="9" formatCode="0">
                  <c:v>11.6632860040568</c:v>
                </c:pt>
                <c:pt idx="10" formatCode="0">
                  <c:v>19</c:v>
                </c:pt>
              </c:numCache>
            </c:numRef>
          </c:val>
          <c:smooth val="0"/>
          <c:extLst>
            <c:ext xmlns:c16="http://schemas.microsoft.com/office/drawing/2014/chart" uri="{C3380CC4-5D6E-409C-BE32-E72D297353CC}">
              <c16:uniqueId val="{00000000-734D-4758-AB96-E74AC447CFC6}"/>
            </c:ext>
          </c:extLst>
        </c:ser>
        <c:dLbls>
          <c:showLegendKey val="0"/>
          <c:showVal val="0"/>
          <c:showCatName val="0"/>
          <c:showSerName val="0"/>
          <c:showPercent val="0"/>
          <c:showBubbleSize val="0"/>
        </c:dLbls>
        <c:marker val="1"/>
        <c:smooth val="0"/>
        <c:axId val="579288200"/>
        <c:axId val="579288528"/>
      </c:lineChart>
      <c:lineChart>
        <c:grouping val="standard"/>
        <c:varyColors val="0"/>
        <c:ser>
          <c:idx val="1"/>
          <c:order val="1"/>
          <c:tx>
            <c:strRef>
              <c:f>Sheet1!$C$1</c:f>
              <c:strCache>
                <c:ptCount val="1"/>
                <c:pt idx="0">
                  <c:v>Staff sense of commitment</c:v>
                </c:pt>
              </c:strCache>
            </c:strRef>
          </c:tx>
          <c:spPr>
            <a:ln w="28575" cap="rnd">
              <a:solidFill>
                <a:srgbClr val="C00000"/>
              </a:solidFill>
              <a:prstDash val="solid"/>
              <a:round/>
            </a:ln>
            <a:effectLst/>
          </c:spPr>
          <c:marker>
            <c:symbol val="none"/>
          </c:marker>
          <c:dPt>
            <c:idx val="5"/>
            <c:marker>
              <c:symbol val="none"/>
            </c:marker>
            <c:bubble3D val="0"/>
            <c:spPr>
              <a:ln w="28575" cap="rnd">
                <a:noFill/>
                <a:prstDash val="solid"/>
                <a:round/>
              </a:ln>
              <a:effectLst/>
            </c:spPr>
            <c:extLst>
              <c:ext xmlns:c16="http://schemas.microsoft.com/office/drawing/2014/chart" uri="{C3380CC4-5D6E-409C-BE32-E72D297353CC}">
                <c16:uniqueId val="{00000001-7580-4017-8A0D-D7602B8ECB0A}"/>
              </c:ext>
            </c:extLst>
          </c:dPt>
          <c:dPt>
            <c:idx val="8"/>
            <c:marker>
              <c:symbol val="none"/>
            </c:marker>
            <c:bubble3D val="0"/>
            <c:extLst>
              <c:ext xmlns:c16="http://schemas.microsoft.com/office/drawing/2014/chart" uri="{C3380CC4-5D6E-409C-BE32-E72D297353CC}">
                <c16:uniqueId val="{00000000-B4C2-4444-9685-FFEF39A78233}"/>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Sem 1 
2015</c:v>
                </c:pt>
                <c:pt idx="1">
                  <c:v>Sem 2 
2015</c:v>
                </c:pt>
                <c:pt idx="2">
                  <c:v>Sem 1 
2016</c:v>
                </c:pt>
                <c:pt idx="3">
                  <c:v>Sem 2 
2016</c:v>
                </c:pt>
                <c:pt idx="4">
                  <c:v>Sem 1 
2017</c:v>
                </c:pt>
                <c:pt idx="5">
                  <c:v>Sem 2 
2017</c:v>
                </c:pt>
                <c:pt idx="6">
                  <c:v>Sem 1 
2018</c:v>
                </c:pt>
                <c:pt idx="7">
                  <c:v>Sem 2 
2018</c:v>
                </c:pt>
                <c:pt idx="8">
                  <c:v>Sem 1 
2019</c:v>
                </c:pt>
                <c:pt idx="9">
                  <c:v>Sem 2 
2019</c:v>
                </c:pt>
                <c:pt idx="10">
                  <c:v>Sem 1
2020</c:v>
                </c:pt>
              </c:strCache>
            </c:strRef>
          </c:cat>
          <c:val>
            <c:numRef>
              <c:f>Sheet1!$C$2:$C$12</c:f>
              <c:numCache>
                <c:formatCode>General</c:formatCode>
                <c:ptCount val="11"/>
                <c:pt idx="5" formatCode="0">
                  <c:v>67</c:v>
                </c:pt>
                <c:pt idx="6" formatCode="0">
                  <c:v>74</c:v>
                </c:pt>
                <c:pt idx="7" formatCode="0">
                  <c:v>69</c:v>
                </c:pt>
                <c:pt idx="8" formatCode="0">
                  <c:v>78</c:v>
                </c:pt>
                <c:pt idx="9" formatCode="0">
                  <c:v>82</c:v>
                </c:pt>
                <c:pt idx="10" formatCode="0">
                  <c:v>87</c:v>
                </c:pt>
              </c:numCache>
            </c:numRef>
          </c:val>
          <c:smooth val="0"/>
          <c:extLst>
            <c:ext xmlns:c16="http://schemas.microsoft.com/office/drawing/2014/chart" uri="{C3380CC4-5D6E-409C-BE32-E72D297353CC}">
              <c16:uniqueId val="{00000001-734D-4758-AB96-E74AC447CFC6}"/>
            </c:ext>
          </c:extLst>
        </c:ser>
        <c:dLbls>
          <c:showLegendKey val="0"/>
          <c:showVal val="0"/>
          <c:showCatName val="0"/>
          <c:showSerName val="0"/>
          <c:showPercent val="0"/>
          <c:showBubbleSize val="0"/>
        </c:dLbls>
        <c:marker val="1"/>
        <c:smooth val="0"/>
        <c:axId val="882018768"/>
        <c:axId val="882020848"/>
      </c:lineChart>
      <c:catAx>
        <c:axId val="579288200"/>
        <c:scaling>
          <c:orientation val="minMax"/>
        </c:scaling>
        <c:delete val="0"/>
        <c:axPos val="b"/>
        <c:numFmt formatCode="General" sourceLinked="1"/>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79288528"/>
        <c:crosses val="autoZero"/>
        <c:auto val="1"/>
        <c:lblAlgn val="ctr"/>
        <c:lblOffset val="100"/>
        <c:noMultiLvlLbl val="0"/>
      </c:catAx>
      <c:valAx>
        <c:axId val="579288528"/>
        <c:scaling>
          <c:orientation val="minMax"/>
          <c:max val="45"/>
          <c:min val="-10"/>
        </c:scaling>
        <c:delete val="0"/>
        <c:axPos val="l"/>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0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79288200"/>
        <c:crosses val="autoZero"/>
        <c:crossBetween val="between"/>
      </c:valAx>
      <c:valAx>
        <c:axId val="882020848"/>
        <c:scaling>
          <c:orientation val="minMax"/>
          <c:max val="90"/>
          <c:min val="40"/>
        </c:scaling>
        <c:delete val="0"/>
        <c:axPos val="r"/>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0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882018768"/>
        <c:crosses val="max"/>
        <c:crossBetween val="between"/>
      </c:valAx>
      <c:catAx>
        <c:axId val="882018768"/>
        <c:scaling>
          <c:orientation val="minMax"/>
        </c:scaling>
        <c:delete val="1"/>
        <c:axPos val="b"/>
        <c:numFmt formatCode="General" sourceLinked="1"/>
        <c:majorTickMark val="out"/>
        <c:minorTickMark val="none"/>
        <c:tickLblPos val="nextTo"/>
        <c:crossAx val="882020848"/>
        <c:crosses val="autoZero"/>
        <c:auto val="1"/>
        <c:lblAlgn val="ctr"/>
        <c:lblOffset val="100"/>
        <c:noMultiLvlLbl val="0"/>
      </c:cat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spPr>
    <a:noFill/>
    <a:ln>
      <a:noFill/>
    </a:ln>
    <a:effectLst/>
  </c:spPr>
  <c:txPr>
    <a:bodyPr/>
    <a:lstStyle/>
    <a:p>
      <a:pPr>
        <a:defRPr sz="10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US" sz="1600" dirty="0" smtClean="0"/>
              <a:t>Ease of transition</a:t>
            </a:r>
            <a:r>
              <a:rPr lang="en-US" sz="1600" baseline="0" dirty="0" smtClean="0"/>
              <a:t> to online learning …</a:t>
            </a:r>
            <a:endParaRPr lang="en-US" sz="1600" dirty="0"/>
          </a:p>
        </c:rich>
      </c:tx>
      <c:layout>
        <c:manualLayout>
          <c:xMode val="edge"/>
          <c:yMode val="edge"/>
          <c:x val="6.750392464678174E-4"/>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manualLayout>
          <c:layoutTarget val="inner"/>
          <c:xMode val="edge"/>
          <c:yMode val="edge"/>
          <c:x val="0.34889751418435333"/>
          <c:y val="0.1806647275736592"/>
          <c:w val="0.43132226603542689"/>
          <c:h val="0.7697727853570081"/>
        </c:manualLayout>
      </c:layout>
      <c:barChart>
        <c:barDir val="bar"/>
        <c:grouping val="stacked"/>
        <c:varyColors val="0"/>
        <c:ser>
          <c:idx val="0"/>
          <c:order val="0"/>
          <c:tx>
            <c:strRef>
              <c:f>Sheet1!$B$1</c:f>
              <c:strCache>
                <c:ptCount val="1"/>
                <c:pt idx="0">
                  <c:v>PLACEHOLDER</c:v>
                </c:pt>
              </c:strCache>
            </c:strRef>
          </c:tx>
          <c:spPr>
            <a:noFill/>
            <a:ln>
              <a:noFill/>
            </a:ln>
            <a:effectLst/>
          </c:spPr>
          <c:invertIfNegative val="0"/>
          <c:cat>
            <c:strRef>
              <c:f>Sheet1!$A$2:$A$5</c:f>
              <c:strCache>
                <c:ptCount val="4"/>
                <c:pt idx="0">
                  <c:v>Communicating with my teacher</c:v>
                </c:pt>
                <c:pt idx="1">
                  <c:v>Accessing the technology I need to study</c:v>
                </c:pt>
                <c:pt idx="2">
                  <c:v>Getting the support from Unitec that I need</c:v>
                </c:pt>
                <c:pt idx="3">
                  <c:v>Staying focused on study while at home</c:v>
                </c:pt>
              </c:strCache>
            </c:strRef>
          </c:cat>
          <c:val>
            <c:numRef>
              <c:f>Sheet1!$B$2:$B$5</c:f>
              <c:numCache>
                <c:formatCode>0%</c:formatCode>
                <c:ptCount val="4"/>
                <c:pt idx="0">
                  <c:v>0.69326357096141267</c:v>
                </c:pt>
                <c:pt idx="1">
                  <c:v>0.62475822050290142</c:v>
                </c:pt>
                <c:pt idx="2">
                  <c:v>0.55722694571615428</c:v>
                </c:pt>
                <c:pt idx="3">
                  <c:v>0.34572733202870187</c:v>
                </c:pt>
              </c:numCache>
            </c:numRef>
          </c:val>
          <c:extLst>
            <c:ext xmlns:c16="http://schemas.microsoft.com/office/drawing/2014/chart" uri="{C3380CC4-5D6E-409C-BE32-E72D297353CC}">
              <c16:uniqueId val="{00000000-10E4-49D7-BE32-8B7343679F7D}"/>
            </c:ext>
          </c:extLst>
        </c:ser>
        <c:ser>
          <c:idx val="1"/>
          <c:order val="1"/>
          <c:tx>
            <c:strRef>
              <c:f>Sheet1!$C$1</c:f>
              <c:strCache>
                <c:ptCount val="1"/>
                <c:pt idx="0">
                  <c:v>Extremely difficult</c:v>
                </c:pt>
              </c:strCache>
            </c:strRef>
          </c:tx>
          <c:spPr>
            <a:solidFill>
              <a:srgbClr val="C0000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BDFF-4C3F-9CD4-1E21DEF5C8DD}"/>
                </c:ext>
              </c:extLst>
            </c:dLbl>
            <c:dLbl>
              <c:idx val="1"/>
              <c:delete val="1"/>
              <c:extLst>
                <c:ext xmlns:c15="http://schemas.microsoft.com/office/drawing/2012/chart" uri="{CE6537A1-D6FC-4f65-9D91-7224C49458BB}"/>
                <c:ext xmlns:c16="http://schemas.microsoft.com/office/drawing/2014/chart" uri="{C3380CC4-5D6E-409C-BE32-E72D297353CC}">
                  <c16:uniqueId val="{00000001-BDFF-4C3F-9CD4-1E21DEF5C8DD}"/>
                </c:ext>
              </c:extLst>
            </c:dLbl>
            <c:dLbl>
              <c:idx val="2"/>
              <c:delete val="1"/>
              <c:extLst>
                <c:ext xmlns:c15="http://schemas.microsoft.com/office/drawing/2012/chart" uri="{CE6537A1-D6FC-4f65-9D91-7224C49458BB}"/>
                <c:ext xmlns:c16="http://schemas.microsoft.com/office/drawing/2014/chart" uri="{C3380CC4-5D6E-409C-BE32-E72D297353CC}">
                  <c16:uniqueId val="{00000002-BDFF-4C3F-9CD4-1E21DEF5C8D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Communicating with my teacher</c:v>
                </c:pt>
                <c:pt idx="1">
                  <c:v>Accessing the technology I need to study</c:v>
                </c:pt>
                <c:pt idx="2">
                  <c:v>Getting the support from Unitec that I need</c:v>
                </c:pt>
                <c:pt idx="3">
                  <c:v>Staying focused on study while at home</c:v>
                </c:pt>
              </c:strCache>
            </c:strRef>
          </c:cat>
          <c:val>
            <c:numRef>
              <c:f>Sheet1!$C$2:$C$5</c:f>
              <c:numCache>
                <c:formatCode>###0%</c:formatCode>
                <c:ptCount val="4"/>
                <c:pt idx="0">
                  <c:v>2.8122956180510136E-2</c:v>
                </c:pt>
                <c:pt idx="1">
                  <c:v>5.0934880722114766E-2</c:v>
                </c:pt>
                <c:pt idx="2">
                  <c:v>3.858731196860693E-2</c:v>
                </c:pt>
                <c:pt idx="3">
                  <c:v>0.17351598173515981</c:v>
                </c:pt>
              </c:numCache>
            </c:numRef>
          </c:val>
          <c:extLst>
            <c:ext xmlns:c16="http://schemas.microsoft.com/office/drawing/2014/chart" uri="{C3380CC4-5D6E-409C-BE32-E72D297353CC}">
              <c16:uniqueId val="{00000001-10E4-49D7-BE32-8B7343679F7D}"/>
            </c:ext>
          </c:extLst>
        </c:ser>
        <c:ser>
          <c:idx val="2"/>
          <c:order val="2"/>
          <c:tx>
            <c:strRef>
              <c:f>Sheet1!$D$1</c:f>
              <c:strCache>
                <c:ptCount val="1"/>
                <c:pt idx="0">
                  <c:v>Somewhat difficult</c:v>
                </c:pt>
              </c:strCache>
            </c:strRef>
          </c:tx>
          <c:spPr>
            <a:solidFill>
              <a:srgbClr val="FD625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Communicating with my teacher</c:v>
                </c:pt>
                <c:pt idx="1">
                  <c:v>Accessing the technology I need to study</c:v>
                </c:pt>
                <c:pt idx="2">
                  <c:v>Getting the support from Unitec that I need</c:v>
                </c:pt>
                <c:pt idx="3">
                  <c:v>Staying focused on study while at home</c:v>
                </c:pt>
              </c:strCache>
            </c:strRef>
          </c:cat>
          <c:val>
            <c:numRef>
              <c:f>Sheet1!$D$2:$D$5</c:f>
              <c:numCache>
                <c:formatCode>###0%</c:formatCode>
                <c:ptCount val="4"/>
                <c:pt idx="0">
                  <c:v>9.8757357750163505E-2</c:v>
                </c:pt>
                <c:pt idx="1">
                  <c:v>0.13797549967762734</c:v>
                </c:pt>
                <c:pt idx="2">
                  <c:v>0.11052975801177239</c:v>
                </c:pt>
                <c:pt idx="3">
                  <c:v>0.25701239399869535</c:v>
                </c:pt>
              </c:numCache>
            </c:numRef>
          </c:val>
          <c:extLst>
            <c:ext xmlns:c16="http://schemas.microsoft.com/office/drawing/2014/chart" uri="{C3380CC4-5D6E-409C-BE32-E72D297353CC}">
              <c16:uniqueId val="{00000002-10E4-49D7-BE32-8B7343679F7D}"/>
            </c:ext>
          </c:extLst>
        </c:ser>
        <c:ser>
          <c:idx val="3"/>
          <c:order val="3"/>
          <c:tx>
            <c:strRef>
              <c:f>Sheet1!$E$1</c:f>
              <c:strCache>
                <c:ptCount val="1"/>
                <c:pt idx="0">
                  <c:v>Neither easy nor difficult</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Communicating with my teacher</c:v>
                </c:pt>
                <c:pt idx="1">
                  <c:v>Accessing the technology I need to study</c:v>
                </c:pt>
                <c:pt idx="2">
                  <c:v>Getting the support from Unitec that I need</c:v>
                </c:pt>
                <c:pt idx="3">
                  <c:v>Staying focused on study while at home</c:v>
                </c:pt>
              </c:strCache>
            </c:strRef>
          </c:cat>
          <c:val>
            <c:numRef>
              <c:f>Sheet1!$E$2:$E$5</c:f>
              <c:numCache>
                <c:formatCode>###0%</c:formatCode>
                <c:ptCount val="4"/>
                <c:pt idx="0">
                  <c:v>0.17985611510791366</c:v>
                </c:pt>
                <c:pt idx="1">
                  <c:v>0.18633139909735655</c:v>
                </c:pt>
                <c:pt idx="2">
                  <c:v>0.29365598430346634</c:v>
                </c:pt>
                <c:pt idx="3">
                  <c:v>0.22374429223744291</c:v>
                </c:pt>
              </c:numCache>
            </c:numRef>
          </c:val>
          <c:extLst>
            <c:ext xmlns:c16="http://schemas.microsoft.com/office/drawing/2014/chart" uri="{C3380CC4-5D6E-409C-BE32-E72D297353CC}">
              <c16:uniqueId val="{00000003-10E4-49D7-BE32-8B7343679F7D}"/>
            </c:ext>
          </c:extLst>
        </c:ser>
        <c:ser>
          <c:idx val="4"/>
          <c:order val="4"/>
          <c:tx>
            <c:strRef>
              <c:f>Sheet1!$F$1</c:f>
              <c:strCache>
                <c:ptCount val="1"/>
                <c:pt idx="0">
                  <c:v>Somewhat easy</c:v>
                </c:pt>
              </c:strCache>
            </c:strRef>
          </c:tx>
          <c:spPr>
            <a:solidFill>
              <a:srgbClr val="77BD5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Communicating with my teacher</c:v>
                </c:pt>
                <c:pt idx="1">
                  <c:v>Accessing the technology I need to study</c:v>
                </c:pt>
                <c:pt idx="2">
                  <c:v>Getting the support from Unitec that I need</c:v>
                </c:pt>
                <c:pt idx="3">
                  <c:v>Staying focused on study while at home</c:v>
                </c:pt>
              </c:strCache>
            </c:strRef>
          </c:cat>
          <c:val>
            <c:numRef>
              <c:f>Sheet1!$F$2:$F$5</c:f>
              <c:numCache>
                <c:formatCode>###0%</c:formatCode>
                <c:ptCount val="4"/>
                <c:pt idx="0">
                  <c:v>0.33878351863963374</c:v>
                </c:pt>
                <c:pt idx="1">
                  <c:v>0.2978723404255319</c:v>
                </c:pt>
                <c:pt idx="2">
                  <c:v>0.3080444735120994</c:v>
                </c:pt>
                <c:pt idx="3">
                  <c:v>0.21526418786692758</c:v>
                </c:pt>
              </c:numCache>
            </c:numRef>
          </c:val>
          <c:extLst>
            <c:ext xmlns:c16="http://schemas.microsoft.com/office/drawing/2014/chart" uri="{C3380CC4-5D6E-409C-BE32-E72D297353CC}">
              <c16:uniqueId val="{00000004-10E4-49D7-BE32-8B7343679F7D}"/>
            </c:ext>
          </c:extLst>
        </c:ser>
        <c:ser>
          <c:idx val="5"/>
          <c:order val="5"/>
          <c:tx>
            <c:strRef>
              <c:f>Sheet1!$G$1</c:f>
              <c:strCache>
                <c:ptCount val="1"/>
                <c:pt idx="0">
                  <c:v>Extremely easy</c:v>
                </c:pt>
              </c:strCache>
            </c:strRef>
          </c:tx>
          <c:spPr>
            <a:solidFill>
              <a:srgbClr val="188E2E"/>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Communicating with my teacher</c:v>
                </c:pt>
                <c:pt idx="1">
                  <c:v>Accessing the technology I need to study</c:v>
                </c:pt>
                <c:pt idx="2">
                  <c:v>Getting the support from Unitec that I need</c:v>
                </c:pt>
                <c:pt idx="3">
                  <c:v>Staying focused on study while at home</c:v>
                </c:pt>
              </c:strCache>
            </c:strRef>
          </c:cat>
          <c:val>
            <c:numRef>
              <c:f>Sheet1!$G$2:$G$5</c:f>
              <c:numCache>
                <c:formatCode>###0%</c:formatCode>
                <c:ptCount val="4"/>
                <c:pt idx="0">
                  <c:v>0.35448005232177893</c:v>
                </c:pt>
                <c:pt idx="1">
                  <c:v>0.32688588007736946</c:v>
                </c:pt>
                <c:pt idx="2">
                  <c:v>0.24918247220405493</c:v>
                </c:pt>
                <c:pt idx="3">
                  <c:v>0.13046314416177429</c:v>
                </c:pt>
              </c:numCache>
            </c:numRef>
          </c:val>
          <c:extLst>
            <c:ext xmlns:c16="http://schemas.microsoft.com/office/drawing/2014/chart" uri="{C3380CC4-5D6E-409C-BE32-E72D297353CC}">
              <c16:uniqueId val="{00000005-10E4-49D7-BE32-8B7343679F7D}"/>
            </c:ext>
          </c:extLst>
        </c:ser>
        <c:dLbls>
          <c:showLegendKey val="0"/>
          <c:showVal val="0"/>
          <c:showCatName val="0"/>
          <c:showSerName val="0"/>
          <c:showPercent val="0"/>
          <c:showBubbleSize val="0"/>
        </c:dLbls>
        <c:gapWidth val="60"/>
        <c:overlap val="100"/>
        <c:axId val="493034328"/>
        <c:axId val="493038264"/>
      </c:barChart>
      <c:catAx>
        <c:axId val="493034328"/>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493038264"/>
        <c:crosses val="autoZero"/>
        <c:auto val="1"/>
        <c:lblAlgn val="ctr"/>
        <c:lblOffset val="100"/>
        <c:noMultiLvlLbl val="0"/>
      </c:catAx>
      <c:valAx>
        <c:axId val="493038264"/>
        <c:scaling>
          <c:orientation val="minMax"/>
          <c:max val="1.8"/>
          <c:min val="0.30000000000000004"/>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493034328"/>
        <c:crosses val="autoZero"/>
        <c:crossBetween val="between"/>
      </c:valAx>
      <c:spPr>
        <a:noFill/>
        <a:ln>
          <a:noFill/>
        </a:ln>
        <a:effectLst/>
      </c:spPr>
    </c:plotArea>
    <c:legend>
      <c:legendPos val="t"/>
      <c:legendEntry>
        <c:idx val="0"/>
        <c:delete val="1"/>
      </c:legendEntry>
      <c:layout/>
      <c:overlay val="0"/>
      <c:spPr>
        <a:noFill/>
        <a:ln>
          <a:noFill/>
        </a:ln>
        <a:effectLst/>
      </c:spPr>
      <c:txPr>
        <a:bodyPr rot="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80" b="0" i="0" u="none" strike="noStrike" kern="1200" spc="0" baseline="0">
                <a:solidFill>
                  <a:schemeClr val="bg1"/>
                </a:solidFill>
                <a:latin typeface="Verdana" panose="020B0604030504040204" pitchFamily="34" charset="0"/>
                <a:ea typeface="Verdana" panose="020B0604030504040204" pitchFamily="34" charset="0"/>
                <a:cs typeface="Verdana" panose="020B0604030504040204" pitchFamily="34" charset="0"/>
              </a:defRPr>
            </a:pPr>
            <a:r>
              <a:rPr lang="en-US" sz="1080" dirty="0" smtClean="0">
                <a:solidFill>
                  <a:schemeClr val="bg1"/>
                </a:solidFill>
              </a:rPr>
              <a:t>Ease of transition</a:t>
            </a:r>
            <a:r>
              <a:rPr lang="en-US" sz="1080" baseline="0" dirty="0" smtClean="0">
                <a:solidFill>
                  <a:schemeClr val="bg1"/>
                </a:solidFill>
              </a:rPr>
              <a:t> to online learning …</a:t>
            </a:r>
            <a:endParaRPr lang="en-US" sz="1080" dirty="0">
              <a:solidFill>
                <a:schemeClr val="bg1"/>
              </a:solidFill>
            </a:endParaRPr>
          </a:p>
        </c:rich>
      </c:tx>
      <c:layout/>
      <c:overlay val="0"/>
      <c:spPr>
        <a:noFill/>
        <a:ln>
          <a:noFill/>
        </a:ln>
        <a:effectLst/>
      </c:spPr>
      <c:txPr>
        <a:bodyPr rot="0" spcFirstLastPara="1" vertOverflow="ellipsis" vert="horz" wrap="square" anchor="ctr" anchorCtr="1"/>
        <a:lstStyle/>
        <a:p>
          <a:pPr>
            <a:defRPr sz="1080" b="0" i="0" u="none" strike="noStrike" kern="1200" spc="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manualLayout>
          <c:layoutTarget val="inner"/>
          <c:xMode val="edge"/>
          <c:yMode val="edge"/>
          <c:x val="0.368058765161143"/>
          <c:y val="0.26315976191808638"/>
          <c:w val="0.62932177757973917"/>
          <c:h val="0.68727764764196575"/>
        </c:manualLayout>
      </c:layout>
      <c:barChart>
        <c:barDir val="bar"/>
        <c:grouping val="stacked"/>
        <c:varyColors val="0"/>
        <c:ser>
          <c:idx val="0"/>
          <c:order val="0"/>
          <c:tx>
            <c:strRef>
              <c:f>Sheet1!$B$1</c:f>
              <c:strCache>
                <c:ptCount val="1"/>
                <c:pt idx="0">
                  <c:v>PLACEHOLDER</c:v>
                </c:pt>
              </c:strCache>
            </c:strRef>
          </c:tx>
          <c:spPr>
            <a:noFill/>
            <a:ln>
              <a:noFill/>
            </a:ln>
            <a:effectLst/>
          </c:spPr>
          <c:invertIfNegative val="0"/>
          <c:cat>
            <c:strRef>
              <c:f>Sheet1!$A$2:$A$5</c:f>
              <c:strCache>
                <c:ptCount val="4"/>
                <c:pt idx="0">
                  <c:v>Communicating with my teacher</c:v>
                </c:pt>
                <c:pt idx="1">
                  <c:v>Accessing the technology I need to study</c:v>
                </c:pt>
                <c:pt idx="2">
                  <c:v>Getting the support from Unitec that I need</c:v>
                </c:pt>
                <c:pt idx="3">
                  <c:v>Staying focused on study while at home</c:v>
                </c:pt>
              </c:strCache>
            </c:strRef>
          </c:cat>
          <c:val>
            <c:numRef>
              <c:f>Sheet1!$B$2:$B$5</c:f>
              <c:numCache>
                <c:formatCode>0%</c:formatCode>
                <c:ptCount val="4"/>
                <c:pt idx="0">
                  <c:v>0.69326357096141267</c:v>
                </c:pt>
                <c:pt idx="1">
                  <c:v>0.62475822050290142</c:v>
                </c:pt>
                <c:pt idx="2">
                  <c:v>0.55722694571615428</c:v>
                </c:pt>
                <c:pt idx="3">
                  <c:v>0.34572733202870187</c:v>
                </c:pt>
              </c:numCache>
            </c:numRef>
          </c:val>
          <c:extLst>
            <c:ext xmlns:c16="http://schemas.microsoft.com/office/drawing/2014/chart" uri="{C3380CC4-5D6E-409C-BE32-E72D297353CC}">
              <c16:uniqueId val="{00000000-F9B7-454D-8653-F40FE9B23F24}"/>
            </c:ext>
          </c:extLst>
        </c:ser>
        <c:ser>
          <c:idx val="1"/>
          <c:order val="1"/>
          <c:tx>
            <c:strRef>
              <c:f>Sheet1!$C$1</c:f>
              <c:strCache>
                <c:ptCount val="1"/>
                <c:pt idx="0">
                  <c:v>Extremely difficult</c:v>
                </c:pt>
              </c:strCache>
            </c:strRef>
          </c:tx>
          <c:spPr>
            <a:solidFill>
              <a:srgbClr val="C0000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6-F9B7-454D-8653-F40FE9B23F24}"/>
                </c:ext>
              </c:extLst>
            </c:dLbl>
            <c:dLbl>
              <c:idx val="1"/>
              <c:delete val="1"/>
              <c:extLst>
                <c:ext xmlns:c15="http://schemas.microsoft.com/office/drawing/2012/chart" uri="{CE6537A1-D6FC-4f65-9D91-7224C49458BB}"/>
                <c:ext xmlns:c16="http://schemas.microsoft.com/office/drawing/2014/chart" uri="{C3380CC4-5D6E-409C-BE32-E72D297353CC}">
                  <c16:uniqueId val="{00000007-F9B7-454D-8653-F40FE9B23F24}"/>
                </c:ext>
              </c:extLst>
            </c:dLbl>
            <c:dLbl>
              <c:idx val="2"/>
              <c:delete val="1"/>
              <c:extLst>
                <c:ext xmlns:c15="http://schemas.microsoft.com/office/drawing/2012/chart" uri="{CE6537A1-D6FC-4f65-9D91-7224C49458BB}"/>
                <c:ext xmlns:c16="http://schemas.microsoft.com/office/drawing/2014/chart" uri="{C3380CC4-5D6E-409C-BE32-E72D297353CC}">
                  <c16:uniqueId val="{00000008-F9B7-454D-8653-F40FE9B23F24}"/>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Communicating with my teacher</c:v>
                </c:pt>
                <c:pt idx="1">
                  <c:v>Accessing the technology I need to study</c:v>
                </c:pt>
                <c:pt idx="2">
                  <c:v>Getting the support from Unitec that I need</c:v>
                </c:pt>
                <c:pt idx="3">
                  <c:v>Staying focused on study while at home</c:v>
                </c:pt>
              </c:strCache>
            </c:strRef>
          </c:cat>
          <c:val>
            <c:numRef>
              <c:f>Sheet1!$C$2:$C$5</c:f>
              <c:numCache>
                <c:formatCode>###0%</c:formatCode>
                <c:ptCount val="4"/>
                <c:pt idx="0">
                  <c:v>2.8122956180510136E-2</c:v>
                </c:pt>
                <c:pt idx="1">
                  <c:v>5.0934880722114766E-2</c:v>
                </c:pt>
                <c:pt idx="2">
                  <c:v>3.858731196860693E-2</c:v>
                </c:pt>
                <c:pt idx="3">
                  <c:v>0.17351598173515981</c:v>
                </c:pt>
              </c:numCache>
            </c:numRef>
          </c:val>
          <c:extLst>
            <c:ext xmlns:c16="http://schemas.microsoft.com/office/drawing/2014/chart" uri="{C3380CC4-5D6E-409C-BE32-E72D297353CC}">
              <c16:uniqueId val="{00000001-F9B7-454D-8653-F40FE9B23F24}"/>
            </c:ext>
          </c:extLst>
        </c:ser>
        <c:ser>
          <c:idx val="2"/>
          <c:order val="2"/>
          <c:tx>
            <c:strRef>
              <c:f>Sheet1!$D$1</c:f>
              <c:strCache>
                <c:ptCount val="1"/>
                <c:pt idx="0">
                  <c:v>Somewhat difficult</c:v>
                </c:pt>
              </c:strCache>
            </c:strRef>
          </c:tx>
          <c:spPr>
            <a:solidFill>
              <a:srgbClr val="FD625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Communicating with my teacher</c:v>
                </c:pt>
                <c:pt idx="1">
                  <c:v>Accessing the technology I need to study</c:v>
                </c:pt>
                <c:pt idx="2">
                  <c:v>Getting the support from Unitec that I need</c:v>
                </c:pt>
                <c:pt idx="3">
                  <c:v>Staying focused on study while at home</c:v>
                </c:pt>
              </c:strCache>
            </c:strRef>
          </c:cat>
          <c:val>
            <c:numRef>
              <c:f>Sheet1!$D$2:$D$5</c:f>
              <c:numCache>
                <c:formatCode>###0%</c:formatCode>
                <c:ptCount val="4"/>
                <c:pt idx="0">
                  <c:v>9.8757357750163505E-2</c:v>
                </c:pt>
                <c:pt idx="1">
                  <c:v>0.13797549967762734</c:v>
                </c:pt>
                <c:pt idx="2">
                  <c:v>0.11052975801177239</c:v>
                </c:pt>
                <c:pt idx="3">
                  <c:v>0.25701239399869535</c:v>
                </c:pt>
              </c:numCache>
            </c:numRef>
          </c:val>
          <c:extLst>
            <c:ext xmlns:c16="http://schemas.microsoft.com/office/drawing/2014/chart" uri="{C3380CC4-5D6E-409C-BE32-E72D297353CC}">
              <c16:uniqueId val="{00000002-F9B7-454D-8653-F40FE9B23F24}"/>
            </c:ext>
          </c:extLst>
        </c:ser>
        <c:ser>
          <c:idx val="3"/>
          <c:order val="3"/>
          <c:tx>
            <c:strRef>
              <c:f>Sheet1!$E$1</c:f>
              <c:strCache>
                <c:ptCount val="1"/>
                <c:pt idx="0">
                  <c:v>Neutral</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Communicating with my teacher</c:v>
                </c:pt>
                <c:pt idx="1">
                  <c:v>Accessing the technology I need to study</c:v>
                </c:pt>
                <c:pt idx="2">
                  <c:v>Getting the support from Unitec that I need</c:v>
                </c:pt>
                <c:pt idx="3">
                  <c:v>Staying focused on study while at home</c:v>
                </c:pt>
              </c:strCache>
            </c:strRef>
          </c:cat>
          <c:val>
            <c:numRef>
              <c:f>Sheet1!$E$2:$E$5</c:f>
              <c:numCache>
                <c:formatCode>###0%</c:formatCode>
                <c:ptCount val="4"/>
                <c:pt idx="0">
                  <c:v>0.17985611510791366</c:v>
                </c:pt>
                <c:pt idx="1">
                  <c:v>0.18633139909735655</c:v>
                </c:pt>
                <c:pt idx="2">
                  <c:v>0.29365598430346634</c:v>
                </c:pt>
                <c:pt idx="3">
                  <c:v>0.22374429223744291</c:v>
                </c:pt>
              </c:numCache>
            </c:numRef>
          </c:val>
          <c:extLst>
            <c:ext xmlns:c16="http://schemas.microsoft.com/office/drawing/2014/chart" uri="{C3380CC4-5D6E-409C-BE32-E72D297353CC}">
              <c16:uniqueId val="{00000003-F9B7-454D-8653-F40FE9B23F24}"/>
            </c:ext>
          </c:extLst>
        </c:ser>
        <c:ser>
          <c:idx val="4"/>
          <c:order val="4"/>
          <c:tx>
            <c:strRef>
              <c:f>Sheet1!$F$1</c:f>
              <c:strCache>
                <c:ptCount val="1"/>
                <c:pt idx="0">
                  <c:v>Somewhat easy</c:v>
                </c:pt>
              </c:strCache>
            </c:strRef>
          </c:tx>
          <c:spPr>
            <a:solidFill>
              <a:srgbClr val="77BD51"/>
            </a:solidFill>
            <a:ln>
              <a:no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Communicating with my teacher</c:v>
                </c:pt>
                <c:pt idx="1">
                  <c:v>Accessing the technology I need to study</c:v>
                </c:pt>
                <c:pt idx="2">
                  <c:v>Getting the support from Unitec that I need</c:v>
                </c:pt>
                <c:pt idx="3">
                  <c:v>Staying focused on study while at home</c:v>
                </c:pt>
              </c:strCache>
            </c:strRef>
          </c:cat>
          <c:val>
            <c:numRef>
              <c:f>Sheet1!$F$2:$F$5</c:f>
              <c:numCache>
                <c:formatCode>###0%</c:formatCode>
                <c:ptCount val="4"/>
                <c:pt idx="0">
                  <c:v>0.33878351863963374</c:v>
                </c:pt>
                <c:pt idx="1">
                  <c:v>0.2978723404255319</c:v>
                </c:pt>
                <c:pt idx="2">
                  <c:v>0.3080444735120994</c:v>
                </c:pt>
                <c:pt idx="3">
                  <c:v>0.21526418786692758</c:v>
                </c:pt>
              </c:numCache>
            </c:numRef>
          </c:val>
          <c:extLst>
            <c:ext xmlns:c16="http://schemas.microsoft.com/office/drawing/2014/chart" uri="{C3380CC4-5D6E-409C-BE32-E72D297353CC}">
              <c16:uniqueId val="{00000004-F9B7-454D-8653-F40FE9B23F24}"/>
            </c:ext>
          </c:extLst>
        </c:ser>
        <c:ser>
          <c:idx val="5"/>
          <c:order val="5"/>
          <c:tx>
            <c:strRef>
              <c:f>Sheet1!$G$1</c:f>
              <c:strCache>
                <c:ptCount val="1"/>
                <c:pt idx="0">
                  <c:v>Extremely easy</c:v>
                </c:pt>
              </c:strCache>
            </c:strRef>
          </c:tx>
          <c:spPr>
            <a:solidFill>
              <a:srgbClr val="188E2E"/>
            </a:solidFill>
            <a:ln>
              <a:no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Communicating with my teacher</c:v>
                </c:pt>
                <c:pt idx="1">
                  <c:v>Accessing the technology I need to study</c:v>
                </c:pt>
                <c:pt idx="2">
                  <c:v>Getting the support from Unitec that I need</c:v>
                </c:pt>
                <c:pt idx="3">
                  <c:v>Staying focused on study while at home</c:v>
                </c:pt>
              </c:strCache>
            </c:strRef>
          </c:cat>
          <c:val>
            <c:numRef>
              <c:f>Sheet1!$G$2:$G$5</c:f>
              <c:numCache>
                <c:formatCode>###0%</c:formatCode>
                <c:ptCount val="4"/>
                <c:pt idx="0">
                  <c:v>0.35448005232177893</c:v>
                </c:pt>
                <c:pt idx="1">
                  <c:v>0.32688588007736946</c:v>
                </c:pt>
                <c:pt idx="2">
                  <c:v>0.24918247220405493</c:v>
                </c:pt>
                <c:pt idx="3">
                  <c:v>0.13046314416177429</c:v>
                </c:pt>
              </c:numCache>
            </c:numRef>
          </c:val>
          <c:extLst>
            <c:ext xmlns:c16="http://schemas.microsoft.com/office/drawing/2014/chart" uri="{C3380CC4-5D6E-409C-BE32-E72D297353CC}">
              <c16:uniqueId val="{00000005-F9B7-454D-8653-F40FE9B23F24}"/>
            </c:ext>
          </c:extLst>
        </c:ser>
        <c:dLbls>
          <c:showLegendKey val="0"/>
          <c:showVal val="0"/>
          <c:showCatName val="0"/>
          <c:showSerName val="0"/>
          <c:showPercent val="0"/>
          <c:showBubbleSize val="0"/>
        </c:dLbls>
        <c:gapWidth val="60"/>
        <c:overlap val="100"/>
        <c:axId val="493034328"/>
        <c:axId val="493038264"/>
      </c:barChart>
      <c:catAx>
        <c:axId val="493034328"/>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493038264"/>
        <c:crosses val="autoZero"/>
        <c:auto val="1"/>
        <c:lblAlgn val="ctr"/>
        <c:lblOffset val="100"/>
        <c:noMultiLvlLbl val="0"/>
      </c:catAx>
      <c:valAx>
        <c:axId val="493038264"/>
        <c:scaling>
          <c:orientation val="minMax"/>
          <c:max val="1.8"/>
          <c:min val="0.30000000000000004"/>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493034328"/>
        <c:crosses val="autoZero"/>
        <c:crossBetween val="between"/>
      </c:valAx>
      <c:spPr>
        <a:noFill/>
        <a:ln>
          <a:noFill/>
        </a:ln>
        <a:effectLst/>
      </c:spPr>
    </c:plotArea>
    <c:legend>
      <c:legendPos val="t"/>
      <c:legendEntry>
        <c:idx val="0"/>
        <c:delete val="1"/>
      </c:legendEntry>
      <c:layout>
        <c:manualLayout>
          <c:xMode val="edge"/>
          <c:yMode val="edge"/>
          <c:x val="0"/>
          <c:y val="0.14677803938185044"/>
          <c:w val="1"/>
          <c:h val="0.11665554072096128"/>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US" sz="1600" dirty="0" smtClean="0"/>
              <a:t>Satisfaction with aspects about Unitec</a:t>
            </a:r>
            <a:r>
              <a:rPr lang="en-US" sz="1600" baseline="0" dirty="0" smtClean="0"/>
              <a:t> …</a:t>
            </a:r>
            <a:endParaRPr lang="en-US" sz="1600" dirty="0"/>
          </a:p>
        </c:rich>
      </c:tx>
      <c:layout>
        <c:manualLayout>
          <c:xMode val="edge"/>
          <c:yMode val="edge"/>
          <c:x val="6.750392464678174E-4"/>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manualLayout>
          <c:layoutTarget val="inner"/>
          <c:xMode val="edge"/>
          <c:yMode val="edge"/>
          <c:x val="0.45564790664903149"/>
          <c:y val="0.11574973530163442"/>
          <c:w val="0.52708364751109393"/>
          <c:h val="0.7697727853570081"/>
        </c:manualLayout>
      </c:layout>
      <c:barChart>
        <c:barDir val="bar"/>
        <c:grouping val="stacked"/>
        <c:varyColors val="0"/>
        <c:ser>
          <c:idx val="0"/>
          <c:order val="0"/>
          <c:tx>
            <c:strRef>
              <c:f>Sheet1!$B$1</c:f>
              <c:strCache>
                <c:ptCount val="1"/>
                <c:pt idx="0">
                  <c:v>PLACEHOLDER</c:v>
                </c:pt>
              </c:strCache>
            </c:strRef>
          </c:tx>
          <c:spPr>
            <a:noFill/>
            <a:ln>
              <a:noFill/>
            </a:ln>
            <a:effectLst/>
          </c:spPr>
          <c:invertIfNegative val="0"/>
          <c:cat>
            <c:strRef>
              <c:f>Sheet1!$A$2:$A$13</c:f>
              <c:strCache>
                <c:ptCount val="12"/>
                <c:pt idx="0">
                  <c:v>The value for money for the fees paid</c:v>
                </c:pt>
                <c:pt idx="1">
                  <c:v>Quality of the communications received from Unitec</c:v>
                </c:pt>
                <c:pt idx="2">
                  <c:v>Quality of teaching and tutoring</c:v>
                </c:pt>
                <c:pt idx="3">
                  <c:v>Course structure</c:v>
                </c:pt>
                <c:pt idx="4">
                  <c:v>The ease of getting help support when I need it</c:v>
                </c:pt>
                <c:pt idx="5">
                  <c:v>The ease of finding information when I need it</c:v>
                </c:pt>
                <c:pt idx="6">
                  <c:v>Student life/culture at Unitec</c:v>
                </c:pt>
                <c:pt idx="7">
                  <c:v>Range of student services available</c:v>
                </c:pt>
                <c:pt idx="8">
                  <c:v>Timetabling</c:v>
                </c:pt>
                <c:pt idx="9">
                  <c:v>Quality of classrooms, labs and study spaces</c:v>
                </c:pt>
                <c:pt idx="10">
                  <c:v>Enrolment/administration processes</c:v>
                </c:pt>
                <c:pt idx="11">
                  <c:v>General campus facilities</c:v>
                </c:pt>
              </c:strCache>
            </c:strRef>
          </c:cat>
          <c:val>
            <c:numRef>
              <c:f>Sheet1!$B$2:$B$13</c:f>
              <c:numCache>
                <c:formatCode>0%</c:formatCode>
                <c:ptCount val="12"/>
                <c:pt idx="0">
                  <c:v>0.54949944382647387</c:v>
                </c:pt>
                <c:pt idx="1">
                  <c:v>0.7375415282392026</c:v>
                </c:pt>
                <c:pt idx="2">
                  <c:v>0.77323008849557517</c:v>
                </c:pt>
                <c:pt idx="3">
                  <c:v>0.70366259711431733</c:v>
                </c:pt>
                <c:pt idx="4">
                  <c:v>0.72555555555555551</c:v>
                </c:pt>
                <c:pt idx="5">
                  <c:v>0.69555555555555559</c:v>
                </c:pt>
                <c:pt idx="6">
                  <c:v>0.65444444444444438</c:v>
                </c:pt>
                <c:pt idx="7">
                  <c:v>0.73230088495575218</c:v>
                </c:pt>
                <c:pt idx="8">
                  <c:v>0.6972375690607735</c:v>
                </c:pt>
                <c:pt idx="9">
                  <c:v>0.68992248062015504</c:v>
                </c:pt>
                <c:pt idx="10">
                  <c:v>0.68777777777777782</c:v>
                </c:pt>
                <c:pt idx="11">
                  <c:v>0.67441860465116277</c:v>
                </c:pt>
              </c:numCache>
            </c:numRef>
          </c:val>
          <c:extLst>
            <c:ext xmlns:c16="http://schemas.microsoft.com/office/drawing/2014/chart" uri="{C3380CC4-5D6E-409C-BE32-E72D297353CC}">
              <c16:uniqueId val="{00000000-794F-48C8-A9D4-C1FC6B9EA958}"/>
            </c:ext>
          </c:extLst>
        </c:ser>
        <c:ser>
          <c:idx val="1"/>
          <c:order val="1"/>
          <c:tx>
            <c:strRef>
              <c:f>Sheet1!$C$1</c:f>
              <c:strCache>
                <c:ptCount val="1"/>
                <c:pt idx="0">
                  <c:v>Extremely dissatisfied</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The value for money for the fees paid</c:v>
                </c:pt>
                <c:pt idx="1">
                  <c:v>Quality of the communications received from Unitec</c:v>
                </c:pt>
                <c:pt idx="2">
                  <c:v>Quality of teaching and tutoring</c:v>
                </c:pt>
                <c:pt idx="3">
                  <c:v>Course structure</c:v>
                </c:pt>
                <c:pt idx="4">
                  <c:v>The ease of getting help support when I need it</c:v>
                </c:pt>
                <c:pt idx="5">
                  <c:v>The ease of finding information when I need it</c:v>
                </c:pt>
                <c:pt idx="6">
                  <c:v>Student life/culture at Unitec</c:v>
                </c:pt>
                <c:pt idx="7">
                  <c:v>Range of student services available</c:v>
                </c:pt>
                <c:pt idx="8">
                  <c:v>Timetabling</c:v>
                </c:pt>
                <c:pt idx="9">
                  <c:v>Quality of classrooms, labs and study spaces</c:v>
                </c:pt>
                <c:pt idx="10">
                  <c:v>Enrolment/administration processes</c:v>
                </c:pt>
                <c:pt idx="11">
                  <c:v>General campus facilities</c:v>
                </c:pt>
              </c:strCache>
            </c:strRef>
          </c:cat>
          <c:val>
            <c:numRef>
              <c:f>Sheet1!$C$2:$C$13</c:f>
              <c:numCache>
                <c:formatCode>###0%</c:formatCode>
                <c:ptCount val="12"/>
                <c:pt idx="0">
                  <c:v>5.8954393770856504E-2</c:v>
                </c:pt>
                <c:pt idx="1">
                  <c:v>2.3255813953488372E-2</c:v>
                </c:pt>
                <c:pt idx="2">
                  <c:v>2.1017699115044249E-2</c:v>
                </c:pt>
                <c:pt idx="3">
                  <c:v>1.8867924528301886E-2</c:v>
                </c:pt>
                <c:pt idx="4">
                  <c:v>2.3333333333333334E-2</c:v>
                </c:pt>
                <c:pt idx="5">
                  <c:v>1.6666666666666666E-2</c:v>
                </c:pt>
                <c:pt idx="6">
                  <c:v>2.4444444444444446E-2</c:v>
                </c:pt>
                <c:pt idx="7">
                  <c:v>1.5486725663716814E-2</c:v>
                </c:pt>
                <c:pt idx="8">
                  <c:v>2.0994475138121547E-2</c:v>
                </c:pt>
                <c:pt idx="9">
                  <c:v>2.3255813953488372E-2</c:v>
                </c:pt>
                <c:pt idx="10">
                  <c:v>2.7777777777777776E-2</c:v>
                </c:pt>
                <c:pt idx="11">
                  <c:v>2.4363233665559248E-2</c:v>
                </c:pt>
              </c:numCache>
            </c:numRef>
          </c:val>
          <c:extLst>
            <c:ext xmlns:c16="http://schemas.microsoft.com/office/drawing/2014/chart" uri="{C3380CC4-5D6E-409C-BE32-E72D297353CC}">
              <c16:uniqueId val="{00000001-794F-48C8-A9D4-C1FC6B9EA958}"/>
            </c:ext>
          </c:extLst>
        </c:ser>
        <c:ser>
          <c:idx val="2"/>
          <c:order val="2"/>
          <c:tx>
            <c:strRef>
              <c:f>Sheet1!$D$1</c:f>
              <c:strCache>
                <c:ptCount val="1"/>
                <c:pt idx="0">
                  <c:v>Somewhat dissatisfied</c:v>
                </c:pt>
              </c:strCache>
            </c:strRef>
          </c:tx>
          <c:spPr>
            <a:solidFill>
              <a:srgbClr val="FD625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The value for money for the fees paid</c:v>
                </c:pt>
                <c:pt idx="1">
                  <c:v>Quality of the communications received from Unitec</c:v>
                </c:pt>
                <c:pt idx="2">
                  <c:v>Quality of teaching and tutoring</c:v>
                </c:pt>
                <c:pt idx="3">
                  <c:v>Course structure</c:v>
                </c:pt>
                <c:pt idx="4">
                  <c:v>The ease of getting help support when I need it</c:v>
                </c:pt>
                <c:pt idx="5">
                  <c:v>The ease of finding information when I need it</c:v>
                </c:pt>
                <c:pt idx="6">
                  <c:v>Student life/culture at Unitec</c:v>
                </c:pt>
                <c:pt idx="7">
                  <c:v>Range of student services available</c:v>
                </c:pt>
                <c:pt idx="8">
                  <c:v>Timetabling</c:v>
                </c:pt>
                <c:pt idx="9">
                  <c:v>Quality of classrooms, labs and study spaces</c:v>
                </c:pt>
                <c:pt idx="10">
                  <c:v>Enrolment/administration processes</c:v>
                </c:pt>
                <c:pt idx="11">
                  <c:v>General campus facilities</c:v>
                </c:pt>
              </c:strCache>
            </c:strRef>
          </c:cat>
          <c:val>
            <c:numRef>
              <c:f>Sheet1!$D$2:$D$13</c:f>
              <c:numCache>
                <c:formatCode>###0%</c:formatCode>
                <c:ptCount val="12"/>
                <c:pt idx="0">
                  <c:v>0.13125695216907676</c:v>
                </c:pt>
                <c:pt idx="1">
                  <c:v>6.4230343300110737E-2</c:v>
                </c:pt>
                <c:pt idx="2">
                  <c:v>7.7433628318584066E-2</c:v>
                </c:pt>
                <c:pt idx="3">
                  <c:v>8.4350721420643732E-2</c:v>
                </c:pt>
                <c:pt idx="4">
                  <c:v>5.4444444444444434E-2</c:v>
                </c:pt>
                <c:pt idx="5">
                  <c:v>6.7777777777777784E-2</c:v>
                </c:pt>
                <c:pt idx="6">
                  <c:v>5.6666666666666664E-2</c:v>
                </c:pt>
                <c:pt idx="7">
                  <c:v>2.8761061946902654E-2</c:v>
                </c:pt>
                <c:pt idx="8">
                  <c:v>9.1712707182320441E-2</c:v>
                </c:pt>
                <c:pt idx="9">
                  <c:v>0.10299003322259136</c:v>
                </c:pt>
                <c:pt idx="10">
                  <c:v>7.7777777777777779E-2</c:v>
                </c:pt>
                <c:pt idx="11">
                  <c:v>8.9700996677740855E-2</c:v>
                </c:pt>
              </c:numCache>
            </c:numRef>
          </c:val>
          <c:extLst>
            <c:ext xmlns:c16="http://schemas.microsoft.com/office/drawing/2014/chart" uri="{C3380CC4-5D6E-409C-BE32-E72D297353CC}">
              <c16:uniqueId val="{00000002-794F-48C8-A9D4-C1FC6B9EA958}"/>
            </c:ext>
          </c:extLst>
        </c:ser>
        <c:ser>
          <c:idx val="3"/>
          <c:order val="3"/>
          <c:tx>
            <c:strRef>
              <c:f>Sheet1!$E$1</c:f>
              <c:strCache>
                <c:ptCount val="1"/>
                <c:pt idx="0">
                  <c:v>Neither satisfied nor dissatisfied</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The value for money for the fees paid</c:v>
                </c:pt>
                <c:pt idx="1">
                  <c:v>Quality of the communications received from Unitec</c:v>
                </c:pt>
                <c:pt idx="2">
                  <c:v>Quality of teaching and tutoring</c:v>
                </c:pt>
                <c:pt idx="3">
                  <c:v>Course structure</c:v>
                </c:pt>
                <c:pt idx="4">
                  <c:v>The ease of getting help support when I need it</c:v>
                </c:pt>
                <c:pt idx="5">
                  <c:v>The ease of finding information when I need it</c:v>
                </c:pt>
                <c:pt idx="6">
                  <c:v>Student life/culture at Unitec</c:v>
                </c:pt>
                <c:pt idx="7">
                  <c:v>Range of student services available</c:v>
                </c:pt>
                <c:pt idx="8">
                  <c:v>Timetabling</c:v>
                </c:pt>
                <c:pt idx="9">
                  <c:v>Quality of classrooms, labs and study spaces</c:v>
                </c:pt>
                <c:pt idx="10">
                  <c:v>Enrolment/administration processes</c:v>
                </c:pt>
                <c:pt idx="11">
                  <c:v>General campus facilities</c:v>
                </c:pt>
              </c:strCache>
            </c:strRef>
          </c:cat>
          <c:val>
            <c:numRef>
              <c:f>Sheet1!$E$2:$E$13</c:f>
              <c:numCache>
                <c:formatCode>###0%</c:formatCode>
                <c:ptCount val="12"/>
                <c:pt idx="0">
                  <c:v>0.26028921023359286</c:v>
                </c:pt>
                <c:pt idx="1">
                  <c:v>0.17497231450719825</c:v>
                </c:pt>
                <c:pt idx="2">
                  <c:v>0.12831858407079647</c:v>
                </c:pt>
                <c:pt idx="3">
                  <c:v>0.193118756936737</c:v>
                </c:pt>
                <c:pt idx="4">
                  <c:v>0.19666666666666666</c:v>
                </c:pt>
                <c:pt idx="5">
                  <c:v>0.22</c:v>
                </c:pt>
                <c:pt idx="6">
                  <c:v>0.26444444444444443</c:v>
                </c:pt>
                <c:pt idx="7">
                  <c:v>0.22345132743362833</c:v>
                </c:pt>
                <c:pt idx="8">
                  <c:v>0.19005524861878453</c:v>
                </c:pt>
                <c:pt idx="9">
                  <c:v>0.18383167220376526</c:v>
                </c:pt>
                <c:pt idx="10">
                  <c:v>0.20666666666666667</c:v>
                </c:pt>
                <c:pt idx="11">
                  <c:v>0.21151716500553711</c:v>
                </c:pt>
              </c:numCache>
            </c:numRef>
          </c:val>
          <c:extLst>
            <c:ext xmlns:c16="http://schemas.microsoft.com/office/drawing/2014/chart" uri="{C3380CC4-5D6E-409C-BE32-E72D297353CC}">
              <c16:uniqueId val="{00000003-794F-48C8-A9D4-C1FC6B9EA958}"/>
            </c:ext>
          </c:extLst>
        </c:ser>
        <c:ser>
          <c:idx val="4"/>
          <c:order val="4"/>
          <c:tx>
            <c:strRef>
              <c:f>Sheet1!$F$1</c:f>
              <c:strCache>
                <c:ptCount val="1"/>
                <c:pt idx="0">
                  <c:v>Somewhat satisfied</c:v>
                </c:pt>
              </c:strCache>
            </c:strRef>
          </c:tx>
          <c:spPr>
            <a:solidFill>
              <a:srgbClr val="77BD5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The value for money for the fees paid</c:v>
                </c:pt>
                <c:pt idx="1">
                  <c:v>Quality of the communications received from Unitec</c:v>
                </c:pt>
                <c:pt idx="2">
                  <c:v>Quality of teaching and tutoring</c:v>
                </c:pt>
                <c:pt idx="3">
                  <c:v>Course structure</c:v>
                </c:pt>
                <c:pt idx="4">
                  <c:v>The ease of getting help support when I need it</c:v>
                </c:pt>
                <c:pt idx="5">
                  <c:v>The ease of finding information when I need it</c:v>
                </c:pt>
                <c:pt idx="6">
                  <c:v>Student life/culture at Unitec</c:v>
                </c:pt>
                <c:pt idx="7">
                  <c:v>Range of student services available</c:v>
                </c:pt>
                <c:pt idx="8">
                  <c:v>Timetabling</c:v>
                </c:pt>
                <c:pt idx="9">
                  <c:v>Quality of classrooms, labs and study spaces</c:v>
                </c:pt>
                <c:pt idx="10">
                  <c:v>Enrolment/administration processes</c:v>
                </c:pt>
                <c:pt idx="11">
                  <c:v>General campus facilities</c:v>
                </c:pt>
              </c:strCache>
            </c:strRef>
          </c:cat>
          <c:val>
            <c:numRef>
              <c:f>Sheet1!$F$2:$F$13</c:f>
              <c:numCache>
                <c:formatCode>###0%</c:formatCode>
                <c:ptCount val="12"/>
                <c:pt idx="0">
                  <c:v>0.36040044493882095</c:v>
                </c:pt>
                <c:pt idx="1">
                  <c:v>0.40974529346622368</c:v>
                </c:pt>
                <c:pt idx="2">
                  <c:v>0.40486725663716816</c:v>
                </c:pt>
                <c:pt idx="3">
                  <c:v>0.4450610432852386</c:v>
                </c:pt>
                <c:pt idx="4">
                  <c:v>0.42333333333333334</c:v>
                </c:pt>
                <c:pt idx="5">
                  <c:v>0.45666666666666667</c:v>
                </c:pt>
                <c:pt idx="6">
                  <c:v>0.38222222222222224</c:v>
                </c:pt>
                <c:pt idx="7">
                  <c:v>0.38384955752212391</c:v>
                </c:pt>
                <c:pt idx="8">
                  <c:v>0.4165745856353591</c:v>
                </c:pt>
                <c:pt idx="9">
                  <c:v>0.42081949058693247</c:v>
                </c:pt>
                <c:pt idx="10">
                  <c:v>0.39666666666666667</c:v>
                </c:pt>
                <c:pt idx="11">
                  <c:v>0.38870431893687707</c:v>
                </c:pt>
              </c:numCache>
            </c:numRef>
          </c:val>
          <c:extLst>
            <c:ext xmlns:c16="http://schemas.microsoft.com/office/drawing/2014/chart" uri="{C3380CC4-5D6E-409C-BE32-E72D297353CC}">
              <c16:uniqueId val="{00000004-794F-48C8-A9D4-C1FC6B9EA958}"/>
            </c:ext>
          </c:extLst>
        </c:ser>
        <c:ser>
          <c:idx val="5"/>
          <c:order val="5"/>
          <c:tx>
            <c:strRef>
              <c:f>Sheet1!$G$1</c:f>
              <c:strCache>
                <c:ptCount val="1"/>
                <c:pt idx="0">
                  <c:v>Extremely satisfied</c:v>
                </c:pt>
              </c:strCache>
            </c:strRef>
          </c:tx>
          <c:spPr>
            <a:solidFill>
              <a:srgbClr val="188E2E"/>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The value for money for the fees paid</c:v>
                </c:pt>
                <c:pt idx="1">
                  <c:v>Quality of the communications received from Unitec</c:v>
                </c:pt>
                <c:pt idx="2">
                  <c:v>Quality of teaching and tutoring</c:v>
                </c:pt>
                <c:pt idx="3">
                  <c:v>Course structure</c:v>
                </c:pt>
                <c:pt idx="4">
                  <c:v>The ease of getting help support when I need it</c:v>
                </c:pt>
                <c:pt idx="5">
                  <c:v>The ease of finding information when I need it</c:v>
                </c:pt>
                <c:pt idx="6">
                  <c:v>Student life/culture at Unitec</c:v>
                </c:pt>
                <c:pt idx="7">
                  <c:v>Range of student services available</c:v>
                </c:pt>
                <c:pt idx="8">
                  <c:v>Timetabling</c:v>
                </c:pt>
                <c:pt idx="9">
                  <c:v>Quality of classrooms, labs and study spaces</c:v>
                </c:pt>
                <c:pt idx="10">
                  <c:v>Enrolment/administration processes</c:v>
                </c:pt>
                <c:pt idx="11">
                  <c:v>General campus facilities</c:v>
                </c:pt>
              </c:strCache>
            </c:strRef>
          </c:cat>
          <c:val>
            <c:numRef>
              <c:f>Sheet1!$G$2:$G$13</c:f>
              <c:numCache>
                <c:formatCode>###0%</c:formatCode>
                <c:ptCount val="12"/>
                <c:pt idx="0">
                  <c:v>0.18909899888765294</c:v>
                </c:pt>
                <c:pt idx="1">
                  <c:v>0.32779623477297898</c:v>
                </c:pt>
                <c:pt idx="2">
                  <c:v>0.36836283185840707</c:v>
                </c:pt>
                <c:pt idx="3">
                  <c:v>0.25860155382907879</c:v>
                </c:pt>
                <c:pt idx="4">
                  <c:v>0.30222222222222223</c:v>
                </c:pt>
                <c:pt idx="5">
                  <c:v>0.2388888888888889</c:v>
                </c:pt>
                <c:pt idx="6">
                  <c:v>0.2722222222222222</c:v>
                </c:pt>
                <c:pt idx="7">
                  <c:v>0.34845132743362833</c:v>
                </c:pt>
                <c:pt idx="8">
                  <c:v>0.28066298342541435</c:v>
                </c:pt>
                <c:pt idx="9">
                  <c:v>0.26910299003322258</c:v>
                </c:pt>
                <c:pt idx="10">
                  <c:v>0.2911111111111111</c:v>
                </c:pt>
                <c:pt idx="11">
                  <c:v>0.2857142857142857</c:v>
                </c:pt>
              </c:numCache>
            </c:numRef>
          </c:val>
          <c:extLst>
            <c:ext xmlns:c16="http://schemas.microsoft.com/office/drawing/2014/chart" uri="{C3380CC4-5D6E-409C-BE32-E72D297353CC}">
              <c16:uniqueId val="{00000005-794F-48C8-A9D4-C1FC6B9EA958}"/>
            </c:ext>
          </c:extLst>
        </c:ser>
        <c:dLbls>
          <c:showLegendKey val="0"/>
          <c:showVal val="0"/>
          <c:showCatName val="0"/>
          <c:showSerName val="0"/>
          <c:showPercent val="0"/>
          <c:showBubbleSize val="0"/>
        </c:dLbls>
        <c:gapWidth val="60"/>
        <c:overlap val="100"/>
        <c:axId val="493034328"/>
        <c:axId val="493038264"/>
      </c:barChart>
      <c:catAx>
        <c:axId val="493034328"/>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493038264"/>
        <c:crosses val="autoZero"/>
        <c:auto val="1"/>
        <c:lblAlgn val="ctr"/>
        <c:lblOffset val="100"/>
        <c:noMultiLvlLbl val="0"/>
      </c:catAx>
      <c:valAx>
        <c:axId val="493038264"/>
        <c:scaling>
          <c:orientation val="minMax"/>
          <c:max val="1.8"/>
          <c:min val="0.5"/>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493034328"/>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sz="900" b="0" i="0" u="none" strike="noStrike" baseline="0" dirty="0" smtClean="0">
                <a:effectLst/>
              </a:rPr>
              <a:t>Value for money for the fees paid</a:t>
            </a:r>
            <a:endParaRPr lang="en-NZ"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barChart>
        <c:barDir val="col"/>
        <c:grouping val="percentStacked"/>
        <c:varyColors val="0"/>
        <c:ser>
          <c:idx val="0"/>
          <c:order val="0"/>
          <c:tx>
            <c:strRef>
              <c:f>Sheet1!$B$1</c:f>
              <c:strCache>
                <c:ptCount val="1"/>
                <c:pt idx="0">
                  <c:v>Strongly disagree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Sem 2 2018</c:v>
                </c:pt>
                <c:pt idx="1">
                  <c:v>Sem 1 2019</c:v>
                </c:pt>
                <c:pt idx="2">
                  <c:v>Sem 2 2019</c:v>
                </c:pt>
                <c:pt idx="3">
                  <c:v>Sem 1 2020</c:v>
                </c:pt>
              </c:strCache>
            </c:strRef>
          </c:cat>
          <c:val>
            <c:numRef>
              <c:f>Sheet1!$B$2:$B$5</c:f>
              <c:numCache>
                <c:formatCode>###0%</c:formatCode>
                <c:ptCount val="4"/>
                <c:pt idx="0">
                  <c:v>8.5899513776337116E-2</c:v>
                </c:pt>
                <c:pt idx="1">
                  <c:v>5.9003051881993895E-2</c:v>
                </c:pt>
                <c:pt idx="2">
                  <c:v>5.905511811023622E-2</c:v>
                </c:pt>
                <c:pt idx="3">
                  <c:v>5.8954393770856504E-2</c:v>
                </c:pt>
              </c:numCache>
            </c:numRef>
          </c:val>
          <c:extLst>
            <c:ext xmlns:c16="http://schemas.microsoft.com/office/drawing/2014/chart" uri="{C3380CC4-5D6E-409C-BE32-E72D297353CC}">
              <c16:uniqueId val="{00000000-F5DD-473A-8EB8-07EE8A6459E3}"/>
            </c:ext>
          </c:extLst>
        </c:ser>
        <c:ser>
          <c:idx val="1"/>
          <c:order val="1"/>
          <c:tx>
            <c:strRef>
              <c:f>Sheet1!$C$1</c:f>
              <c:strCache>
                <c:ptCount val="1"/>
                <c:pt idx="0">
                  <c:v>Somewhat disagree</c:v>
                </c:pt>
              </c:strCache>
            </c:strRef>
          </c:tx>
          <c:spPr>
            <a:solidFill>
              <a:srgbClr val="FD625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Sem 2 2018</c:v>
                </c:pt>
                <c:pt idx="1">
                  <c:v>Sem 1 2019</c:v>
                </c:pt>
                <c:pt idx="2">
                  <c:v>Sem 2 2019</c:v>
                </c:pt>
                <c:pt idx="3">
                  <c:v>Sem 1 2020</c:v>
                </c:pt>
              </c:strCache>
            </c:strRef>
          </c:cat>
          <c:val>
            <c:numRef>
              <c:f>Sheet1!$C$2:$C$5</c:f>
              <c:numCache>
                <c:formatCode>###0%</c:formatCode>
                <c:ptCount val="4"/>
                <c:pt idx="0">
                  <c:v>0.14424635332252836</c:v>
                </c:pt>
                <c:pt idx="1">
                  <c:v>0.13224821973550355</c:v>
                </c:pt>
                <c:pt idx="2">
                  <c:v>0.12073490813648294</c:v>
                </c:pt>
                <c:pt idx="3">
                  <c:v>0.13125695216907676</c:v>
                </c:pt>
              </c:numCache>
            </c:numRef>
          </c:val>
          <c:extLst>
            <c:ext xmlns:c16="http://schemas.microsoft.com/office/drawing/2014/chart" uri="{C3380CC4-5D6E-409C-BE32-E72D297353CC}">
              <c16:uniqueId val="{00000001-F5DD-473A-8EB8-07EE8A6459E3}"/>
            </c:ext>
          </c:extLst>
        </c:ser>
        <c:ser>
          <c:idx val="2"/>
          <c:order val="2"/>
          <c:tx>
            <c:strRef>
              <c:f>Sheet1!$D$1</c:f>
              <c:strCache>
                <c:ptCount val="1"/>
                <c:pt idx="0">
                  <c:v>Neither agree nor disagree</c:v>
                </c:pt>
              </c:strCache>
            </c:strRef>
          </c:tx>
          <c:spPr>
            <a:solidFill>
              <a:srgbClr val="A6A6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Sem 2 2018</c:v>
                </c:pt>
                <c:pt idx="1">
                  <c:v>Sem 1 2019</c:v>
                </c:pt>
                <c:pt idx="2">
                  <c:v>Sem 2 2019</c:v>
                </c:pt>
                <c:pt idx="3">
                  <c:v>Sem 1 2020</c:v>
                </c:pt>
              </c:strCache>
            </c:strRef>
          </c:cat>
          <c:val>
            <c:numRef>
              <c:f>Sheet1!$D$2:$D$5</c:f>
              <c:numCache>
                <c:formatCode>###0%</c:formatCode>
                <c:ptCount val="4"/>
                <c:pt idx="0">
                  <c:v>0.2560777957860616</c:v>
                </c:pt>
                <c:pt idx="1">
                  <c:v>0.25534079348931843</c:v>
                </c:pt>
                <c:pt idx="2">
                  <c:v>0.23753280839895013</c:v>
                </c:pt>
                <c:pt idx="3">
                  <c:v>0.26028921023359286</c:v>
                </c:pt>
              </c:numCache>
            </c:numRef>
          </c:val>
          <c:extLst>
            <c:ext xmlns:c16="http://schemas.microsoft.com/office/drawing/2014/chart" uri="{C3380CC4-5D6E-409C-BE32-E72D297353CC}">
              <c16:uniqueId val="{00000002-F5DD-473A-8EB8-07EE8A6459E3}"/>
            </c:ext>
          </c:extLst>
        </c:ser>
        <c:ser>
          <c:idx val="3"/>
          <c:order val="3"/>
          <c:tx>
            <c:strRef>
              <c:f>Sheet1!$E$1</c:f>
              <c:strCache>
                <c:ptCount val="1"/>
                <c:pt idx="0">
                  <c:v>Somewhat agree</c:v>
                </c:pt>
              </c:strCache>
            </c:strRef>
          </c:tx>
          <c:spPr>
            <a:solidFill>
              <a:srgbClr val="77BD5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Sem 2 2018</c:v>
                </c:pt>
                <c:pt idx="1">
                  <c:v>Sem 1 2019</c:v>
                </c:pt>
                <c:pt idx="2">
                  <c:v>Sem 2 2019</c:v>
                </c:pt>
                <c:pt idx="3">
                  <c:v>Sem 1 2020</c:v>
                </c:pt>
              </c:strCache>
            </c:strRef>
          </c:cat>
          <c:val>
            <c:numRef>
              <c:f>Sheet1!$E$2:$E$5</c:f>
              <c:numCache>
                <c:formatCode>###0%</c:formatCode>
                <c:ptCount val="4"/>
                <c:pt idx="0">
                  <c:v>0.32252836304700161</c:v>
                </c:pt>
                <c:pt idx="1">
                  <c:v>0.33367243133265512</c:v>
                </c:pt>
                <c:pt idx="2">
                  <c:v>0.36351706036745407</c:v>
                </c:pt>
                <c:pt idx="3">
                  <c:v>0.36040044493882095</c:v>
                </c:pt>
              </c:numCache>
            </c:numRef>
          </c:val>
          <c:extLst>
            <c:ext xmlns:c16="http://schemas.microsoft.com/office/drawing/2014/chart" uri="{C3380CC4-5D6E-409C-BE32-E72D297353CC}">
              <c16:uniqueId val="{00000003-F5DD-473A-8EB8-07EE8A6459E3}"/>
            </c:ext>
          </c:extLst>
        </c:ser>
        <c:ser>
          <c:idx val="4"/>
          <c:order val="4"/>
          <c:tx>
            <c:strRef>
              <c:f>Sheet1!$F$1</c:f>
              <c:strCache>
                <c:ptCount val="1"/>
                <c:pt idx="0">
                  <c:v>Strongly agree</c:v>
                </c:pt>
              </c:strCache>
            </c:strRef>
          </c:tx>
          <c:spPr>
            <a:solidFill>
              <a:srgbClr val="188E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Sem 2 2018</c:v>
                </c:pt>
                <c:pt idx="1">
                  <c:v>Sem 1 2019</c:v>
                </c:pt>
                <c:pt idx="2">
                  <c:v>Sem 2 2019</c:v>
                </c:pt>
                <c:pt idx="3">
                  <c:v>Sem 1 2020</c:v>
                </c:pt>
              </c:strCache>
            </c:strRef>
          </c:cat>
          <c:val>
            <c:numRef>
              <c:f>Sheet1!$F$2:$F$5</c:f>
              <c:numCache>
                <c:formatCode>###0%</c:formatCode>
                <c:ptCount val="4"/>
                <c:pt idx="0">
                  <c:v>0.19124797406807134</c:v>
                </c:pt>
                <c:pt idx="1">
                  <c:v>0.21973550356052896</c:v>
                </c:pt>
                <c:pt idx="2">
                  <c:v>0.21916010498687663</c:v>
                </c:pt>
                <c:pt idx="3">
                  <c:v>0.18909899888765294</c:v>
                </c:pt>
              </c:numCache>
            </c:numRef>
          </c:val>
          <c:extLst>
            <c:ext xmlns:c16="http://schemas.microsoft.com/office/drawing/2014/chart" uri="{C3380CC4-5D6E-409C-BE32-E72D297353CC}">
              <c16:uniqueId val="{00000004-F5DD-473A-8EB8-07EE8A6459E3}"/>
            </c:ext>
          </c:extLst>
        </c:ser>
        <c:dLbls>
          <c:showLegendKey val="0"/>
          <c:showVal val="0"/>
          <c:showCatName val="0"/>
          <c:showSerName val="0"/>
          <c:showPercent val="0"/>
          <c:showBubbleSize val="0"/>
        </c:dLbls>
        <c:gapWidth val="60"/>
        <c:overlap val="100"/>
        <c:axId val="1670712048"/>
        <c:axId val="1670725360"/>
      </c:barChart>
      <c:catAx>
        <c:axId val="167071204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25360"/>
        <c:crosses val="autoZero"/>
        <c:auto val="1"/>
        <c:lblAlgn val="ctr"/>
        <c:lblOffset val="100"/>
        <c:noMultiLvlLbl val="0"/>
      </c:catAx>
      <c:valAx>
        <c:axId val="1670725360"/>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12048"/>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sz="900" b="0" i="0" u="none" strike="noStrike" baseline="0" dirty="0" smtClean="0">
                <a:effectLst/>
              </a:rPr>
              <a:t>Quality of the communications</a:t>
            </a:r>
            <a:endParaRPr lang="en-NZ"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barChart>
        <c:barDir val="col"/>
        <c:grouping val="percentStacked"/>
        <c:varyColors val="0"/>
        <c:ser>
          <c:idx val="0"/>
          <c:order val="0"/>
          <c:tx>
            <c:strRef>
              <c:f>Sheet1!$B$1</c:f>
              <c:strCache>
                <c:ptCount val="1"/>
                <c:pt idx="0">
                  <c:v>Strongly disagree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Sem 2 2018</c:v>
                </c:pt>
                <c:pt idx="1">
                  <c:v>Sem 1 2019</c:v>
                </c:pt>
                <c:pt idx="2">
                  <c:v>Sem 2 2019</c:v>
                </c:pt>
                <c:pt idx="3">
                  <c:v>Sem 1 2020</c:v>
                </c:pt>
              </c:strCache>
            </c:strRef>
          </c:cat>
          <c:val>
            <c:numRef>
              <c:f>Sheet1!$B$2:$B$5</c:f>
              <c:numCache>
                <c:formatCode>###0%</c:formatCode>
                <c:ptCount val="4"/>
                <c:pt idx="0">
                  <c:v>7.1090047393364927E-2</c:v>
                </c:pt>
                <c:pt idx="1">
                  <c:v>6.3959390862944165E-2</c:v>
                </c:pt>
                <c:pt idx="2">
                  <c:v>4.5871559633027525E-2</c:v>
                </c:pt>
                <c:pt idx="3">
                  <c:v>2.3255813953488372E-2</c:v>
                </c:pt>
              </c:numCache>
            </c:numRef>
          </c:val>
          <c:extLst>
            <c:ext xmlns:c16="http://schemas.microsoft.com/office/drawing/2014/chart" uri="{C3380CC4-5D6E-409C-BE32-E72D297353CC}">
              <c16:uniqueId val="{00000000-66E7-419B-9A4A-F25133CF34AF}"/>
            </c:ext>
          </c:extLst>
        </c:ser>
        <c:ser>
          <c:idx val="1"/>
          <c:order val="1"/>
          <c:tx>
            <c:strRef>
              <c:f>Sheet1!$C$1</c:f>
              <c:strCache>
                <c:ptCount val="1"/>
                <c:pt idx="0">
                  <c:v>Somewhat disagree</c:v>
                </c:pt>
              </c:strCache>
            </c:strRef>
          </c:tx>
          <c:spPr>
            <a:solidFill>
              <a:srgbClr val="FD625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Sem 2 2018</c:v>
                </c:pt>
                <c:pt idx="1">
                  <c:v>Sem 1 2019</c:v>
                </c:pt>
                <c:pt idx="2">
                  <c:v>Sem 2 2019</c:v>
                </c:pt>
                <c:pt idx="3">
                  <c:v>Sem 1 2020</c:v>
                </c:pt>
              </c:strCache>
            </c:strRef>
          </c:cat>
          <c:val>
            <c:numRef>
              <c:f>Sheet1!$C$2:$C$5</c:f>
              <c:numCache>
                <c:formatCode>###0%</c:formatCode>
                <c:ptCount val="4"/>
                <c:pt idx="0">
                  <c:v>0.12796208530805686</c:v>
                </c:pt>
                <c:pt idx="1">
                  <c:v>9.9492385786802029E-2</c:v>
                </c:pt>
                <c:pt idx="2">
                  <c:v>9.5674967234600269E-2</c:v>
                </c:pt>
                <c:pt idx="3">
                  <c:v>6.4230343300110737E-2</c:v>
                </c:pt>
              </c:numCache>
            </c:numRef>
          </c:val>
          <c:extLst>
            <c:ext xmlns:c16="http://schemas.microsoft.com/office/drawing/2014/chart" uri="{C3380CC4-5D6E-409C-BE32-E72D297353CC}">
              <c16:uniqueId val="{00000001-66E7-419B-9A4A-F25133CF34AF}"/>
            </c:ext>
          </c:extLst>
        </c:ser>
        <c:ser>
          <c:idx val="2"/>
          <c:order val="2"/>
          <c:tx>
            <c:strRef>
              <c:f>Sheet1!$D$1</c:f>
              <c:strCache>
                <c:ptCount val="1"/>
                <c:pt idx="0">
                  <c:v>Neither agree nor disagree</c:v>
                </c:pt>
              </c:strCache>
            </c:strRef>
          </c:tx>
          <c:spPr>
            <a:solidFill>
              <a:srgbClr val="A6A6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Sem 2 2018</c:v>
                </c:pt>
                <c:pt idx="1">
                  <c:v>Sem 1 2019</c:v>
                </c:pt>
                <c:pt idx="2">
                  <c:v>Sem 2 2019</c:v>
                </c:pt>
                <c:pt idx="3">
                  <c:v>Sem 1 2020</c:v>
                </c:pt>
              </c:strCache>
            </c:strRef>
          </c:cat>
          <c:val>
            <c:numRef>
              <c:f>Sheet1!$D$2:$D$5</c:f>
              <c:numCache>
                <c:formatCode>###0%</c:formatCode>
                <c:ptCount val="4"/>
                <c:pt idx="0">
                  <c:v>0.20221169036334913</c:v>
                </c:pt>
                <c:pt idx="1">
                  <c:v>0.17360406091370562</c:v>
                </c:pt>
                <c:pt idx="2">
                  <c:v>0.15727391874180865</c:v>
                </c:pt>
                <c:pt idx="3">
                  <c:v>0.17497231450719825</c:v>
                </c:pt>
              </c:numCache>
            </c:numRef>
          </c:val>
          <c:extLst>
            <c:ext xmlns:c16="http://schemas.microsoft.com/office/drawing/2014/chart" uri="{C3380CC4-5D6E-409C-BE32-E72D297353CC}">
              <c16:uniqueId val="{00000002-66E7-419B-9A4A-F25133CF34AF}"/>
            </c:ext>
          </c:extLst>
        </c:ser>
        <c:ser>
          <c:idx val="3"/>
          <c:order val="3"/>
          <c:tx>
            <c:strRef>
              <c:f>Sheet1!$E$1</c:f>
              <c:strCache>
                <c:ptCount val="1"/>
                <c:pt idx="0">
                  <c:v>Somewhat agree</c:v>
                </c:pt>
              </c:strCache>
            </c:strRef>
          </c:tx>
          <c:spPr>
            <a:solidFill>
              <a:srgbClr val="77BD5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Sem 2 2018</c:v>
                </c:pt>
                <c:pt idx="1">
                  <c:v>Sem 1 2019</c:v>
                </c:pt>
                <c:pt idx="2">
                  <c:v>Sem 2 2019</c:v>
                </c:pt>
                <c:pt idx="3">
                  <c:v>Sem 1 2020</c:v>
                </c:pt>
              </c:strCache>
            </c:strRef>
          </c:cat>
          <c:val>
            <c:numRef>
              <c:f>Sheet1!$E$2:$E$5</c:f>
              <c:numCache>
                <c:formatCode>###0%</c:formatCode>
                <c:ptCount val="4"/>
                <c:pt idx="0">
                  <c:v>0.36492890995260668</c:v>
                </c:pt>
                <c:pt idx="1">
                  <c:v>0.36649746192893401</c:v>
                </c:pt>
                <c:pt idx="2">
                  <c:v>0.39580602883355176</c:v>
                </c:pt>
                <c:pt idx="3">
                  <c:v>0.40974529346622368</c:v>
                </c:pt>
              </c:numCache>
            </c:numRef>
          </c:val>
          <c:extLst>
            <c:ext xmlns:c16="http://schemas.microsoft.com/office/drawing/2014/chart" uri="{C3380CC4-5D6E-409C-BE32-E72D297353CC}">
              <c16:uniqueId val="{00000003-66E7-419B-9A4A-F25133CF34AF}"/>
            </c:ext>
          </c:extLst>
        </c:ser>
        <c:ser>
          <c:idx val="4"/>
          <c:order val="4"/>
          <c:tx>
            <c:strRef>
              <c:f>Sheet1!$F$1</c:f>
              <c:strCache>
                <c:ptCount val="1"/>
                <c:pt idx="0">
                  <c:v>Strongly agree</c:v>
                </c:pt>
              </c:strCache>
            </c:strRef>
          </c:tx>
          <c:spPr>
            <a:solidFill>
              <a:srgbClr val="188E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Sem 2 2018</c:v>
                </c:pt>
                <c:pt idx="1">
                  <c:v>Sem 1 2019</c:v>
                </c:pt>
                <c:pt idx="2">
                  <c:v>Sem 2 2019</c:v>
                </c:pt>
                <c:pt idx="3">
                  <c:v>Sem 1 2020</c:v>
                </c:pt>
              </c:strCache>
            </c:strRef>
          </c:cat>
          <c:val>
            <c:numRef>
              <c:f>Sheet1!$F$2:$F$5</c:f>
              <c:numCache>
                <c:formatCode>###0%</c:formatCode>
                <c:ptCount val="4"/>
                <c:pt idx="0">
                  <c:v>0.23380726698262244</c:v>
                </c:pt>
                <c:pt idx="1">
                  <c:v>0.29644670050761424</c:v>
                </c:pt>
                <c:pt idx="2">
                  <c:v>0.3053735255570118</c:v>
                </c:pt>
                <c:pt idx="3">
                  <c:v>0.32779623477297898</c:v>
                </c:pt>
              </c:numCache>
            </c:numRef>
          </c:val>
          <c:extLst>
            <c:ext xmlns:c16="http://schemas.microsoft.com/office/drawing/2014/chart" uri="{C3380CC4-5D6E-409C-BE32-E72D297353CC}">
              <c16:uniqueId val="{00000004-66E7-419B-9A4A-F25133CF34AF}"/>
            </c:ext>
          </c:extLst>
        </c:ser>
        <c:dLbls>
          <c:showLegendKey val="0"/>
          <c:showVal val="0"/>
          <c:showCatName val="0"/>
          <c:showSerName val="0"/>
          <c:showPercent val="0"/>
          <c:showBubbleSize val="0"/>
        </c:dLbls>
        <c:gapWidth val="60"/>
        <c:overlap val="100"/>
        <c:axId val="1670712048"/>
        <c:axId val="1670725360"/>
      </c:barChart>
      <c:catAx>
        <c:axId val="167071204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25360"/>
        <c:crosses val="autoZero"/>
        <c:auto val="1"/>
        <c:lblAlgn val="ctr"/>
        <c:lblOffset val="100"/>
        <c:noMultiLvlLbl val="0"/>
      </c:catAx>
      <c:valAx>
        <c:axId val="1670725360"/>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12048"/>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sz="900" b="0" i="0" u="none" strike="noStrike" baseline="0" dirty="0" smtClean="0">
                <a:effectLst/>
              </a:rPr>
              <a:t>Quality of teaching and tutoring</a:t>
            </a:r>
            <a:endParaRPr lang="en-NZ"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barChart>
        <c:barDir val="col"/>
        <c:grouping val="percentStacked"/>
        <c:varyColors val="0"/>
        <c:ser>
          <c:idx val="0"/>
          <c:order val="0"/>
          <c:tx>
            <c:strRef>
              <c:f>Sheet1!$B$1</c:f>
              <c:strCache>
                <c:ptCount val="1"/>
                <c:pt idx="0">
                  <c:v>Strongly disagree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Sem 2 2018</c:v>
                </c:pt>
                <c:pt idx="1">
                  <c:v>Sem 1 2019</c:v>
                </c:pt>
                <c:pt idx="2">
                  <c:v>Sem 2 2019</c:v>
                </c:pt>
                <c:pt idx="3">
                  <c:v>Sem 1 2020</c:v>
                </c:pt>
              </c:strCache>
            </c:strRef>
          </c:cat>
          <c:val>
            <c:numRef>
              <c:f>Sheet1!$B$2:$B$5</c:f>
              <c:numCache>
                <c:formatCode>###0%</c:formatCode>
                <c:ptCount val="4"/>
                <c:pt idx="0">
                  <c:v>5.0552922590837282E-2</c:v>
                </c:pt>
                <c:pt idx="1">
                  <c:v>4.4670050761421318E-2</c:v>
                </c:pt>
                <c:pt idx="2">
                  <c:v>4.8492791612057669E-2</c:v>
                </c:pt>
                <c:pt idx="3">
                  <c:v>2.1017699115044249E-2</c:v>
                </c:pt>
              </c:numCache>
            </c:numRef>
          </c:val>
          <c:extLst>
            <c:ext xmlns:c16="http://schemas.microsoft.com/office/drawing/2014/chart" uri="{C3380CC4-5D6E-409C-BE32-E72D297353CC}">
              <c16:uniqueId val="{00000000-BC67-4D7C-8651-C5437BEAD8CC}"/>
            </c:ext>
          </c:extLst>
        </c:ser>
        <c:ser>
          <c:idx val="1"/>
          <c:order val="1"/>
          <c:tx>
            <c:strRef>
              <c:f>Sheet1!$C$1</c:f>
              <c:strCache>
                <c:ptCount val="1"/>
                <c:pt idx="0">
                  <c:v>Somewhat disagree</c:v>
                </c:pt>
              </c:strCache>
            </c:strRef>
          </c:tx>
          <c:spPr>
            <a:solidFill>
              <a:srgbClr val="FD625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Sem 2 2018</c:v>
                </c:pt>
                <c:pt idx="1">
                  <c:v>Sem 1 2019</c:v>
                </c:pt>
                <c:pt idx="2">
                  <c:v>Sem 2 2019</c:v>
                </c:pt>
                <c:pt idx="3">
                  <c:v>Sem 1 2020</c:v>
                </c:pt>
              </c:strCache>
            </c:strRef>
          </c:cat>
          <c:val>
            <c:numRef>
              <c:f>Sheet1!$C$2:$C$5</c:f>
              <c:numCache>
                <c:formatCode>###0%</c:formatCode>
                <c:ptCount val="4"/>
                <c:pt idx="0">
                  <c:v>7.4249605055292253E-2</c:v>
                </c:pt>
                <c:pt idx="1">
                  <c:v>9.7461928934010136E-2</c:v>
                </c:pt>
                <c:pt idx="2">
                  <c:v>8.3879423328964614E-2</c:v>
                </c:pt>
                <c:pt idx="3">
                  <c:v>7.7433628318584066E-2</c:v>
                </c:pt>
              </c:numCache>
            </c:numRef>
          </c:val>
          <c:extLst>
            <c:ext xmlns:c16="http://schemas.microsoft.com/office/drawing/2014/chart" uri="{C3380CC4-5D6E-409C-BE32-E72D297353CC}">
              <c16:uniqueId val="{00000001-BC67-4D7C-8651-C5437BEAD8CC}"/>
            </c:ext>
          </c:extLst>
        </c:ser>
        <c:ser>
          <c:idx val="2"/>
          <c:order val="2"/>
          <c:tx>
            <c:strRef>
              <c:f>Sheet1!$D$1</c:f>
              <c:strCache>
                <c:ptCount val="1"/>
                <c:pt idx="0">
                  <c:v>Neither agree nor disagree</c:v>
                </c:pt>
              </c:strCache>
            </c:strRef>
          </c:tx>
          <c:spPr>
            <a:solidFill>
              <a:srgbClr val="A6A6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Sem 2 2018</c:v>
                </c:pt>
                <c:pt idx="1">
                  <c:v>Sem 1 2019</c:v>
                </c:pt>
                <c:pt idx="2">
                  <c:v>Sem 2 2019</c:v>
                </c:pt>
                <c:pt idx="3">
                  <c:v>Sem 1 2020</c:v>
                </c:pt>
              </c:strCache>
            </c:strRef>
          </c:cat>
          <c:val>
            <c:numRef>
              <c:f>Sheet1!$D$2:$D$5</c:f>
              <c:numCache>
                <c:formatCode>###0%</c:formatCode>
                <c:ptCount val="4"/>
                <c:pt idx="0">
                  <c:v>9.7946287519747238E-2</c:v>
                </c:pt>
                <c:pt idx="1">
                  <c:v>9.847715736040609E-2</c:v>
                </c:pt>
                <c:pt idx="2">
                  <c:v>0.11533420707732635</c:v>
                </c:pt>
                <c:pt idx="3">
                  <c:v>0.12831858407079647</c:v>
                </c:pt>
              </c:numCache>
            </c:numRef>
          </c:val>
          <c:extLst>
            <c:ext xmlns:c16="http://schemas.microsoft.com/office/drawing/2014/chart" uri="{C3380CC4-5D6E-409C-BE32-E72D297353CC}">
              <c16:uniqueId val="{00000002-BC67-4D7C-8651-C5437BEAD8CC}"/>
            </c:ext>
          </c:extLst>
        </c:ser>
        <c:ser>
          <c:idx val="3"/>
          <c:order val="3"/>
          <c:tx>
            <c:strRef>
              <c:f>Sheet1!$E$1</c:f>
              <c:strCache>
                <c:ptCount val="1"/>
                <c:pt idx="0">
                  <c:v>Somewhat agree</c:v>
                </c:pt>
              </c:strCache>
            </c:strRef>
          </c:tx>
          <c:spPr>
            <a:solidFill>
              <a:srgbClr val="77BD5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Sem 2 2018</c:v>
                </c:pt>
                <c:pt idx="1">
                  <c:v>Sem 1 2019</c:v>
                </c:pt>
                <c:pt idx="2">
                  <c:v>Sem 2 2019</c:v>
                </c:pt>
                <c:pt idx="3">
                  <c:v>Sem 1 2020</c:v>
                </c:pt>
              </c:strCache>
            </c:strRef>
          </c:cat>
          <c:val>
            <c:numRef>
              <c:f>Sheet1!$E$2:$E$5</c:f>
              <c:numCache>
                <c:formatCode>###0%</c:formatCode>
                <c:ptCount val="4"/>
                <c:pt idx="0">
                  <c:v>0.39494470774091622</c:v>
                </c:pt>
                <c:pt idx="1">
                  <c:v>0.37360406091370557</c:v>
                </c:pt>
                <c:pt idx="2">
                  <c:v>0.37614678899082571</c:v>
                </c:pt>
                <c:pt idx="3">
                  <c:v>0.40486725663716816</c:v>
                </c:pt>
              </c:numCache>
            </c:numRef>
          </c:val>
          <c:extLst>
            <c:ext xmlns:c16="http://schemas.microsoft.com/office/drawing/2014/chart" uri="{C3380CC4-5D6E-409C-BE32-E72D297353CC}">
              <c16:uniqueId val="{00000003-BC67-4D7C-8651-C5437BEAD8CC}"/>
            </c:ext>
          </c:extLst>
        </c:ser>
        <c:ser>
          <c:idx val="4"/>
          <c:order val="4"/>
          <c:tx>
            <c:strRef>
              <c:f>Sheet1!$F$1</c:f>
              <c:strCache>
                <c:ptCount val="1"/>
                <c:pt idx="0">
                  <c:v>Strongly agree</c:v>
                </c:pt>
              </c:strCache>
            </c:strRef>
          </c:tx>
          <c:spPr>
            <a:solidFill>
              <a:srgbClr val="188E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Sem 2 2018</c:v>
                </c:pt>
                <c:pt idx="1">
                  <c:v>Sem 1 2019</c:v>
                </c:pt>
                <c:pt idx="2">
                  <c:v>Sem 2 2019</c:v>
                </c:pt>
                <c:pt idx="3">
                  <c:v>Sem 1 2020</c:v>
                </c:pt>
              </c:strCache>
            </c:strRef>
          </c:cat>
          <c:val>
            <c:numRef>
              <c:f>Sheet1!$F$2:$F$5</c:f>
              <c:numCache>
                <c:formatCode>###0%</c:formatCode>
                <c:ptCount val="4"/>
                <c:pt idx="0">
                  <c:v>0.38230647709320698</c:v>
                </c:pt>
                <c:pt idx="1">
                  <c:v>0.38578680203045684</c:v>
                </c:pt>
                <c:pt idx="2">
                  <c:v>0.37614678899082571</c:v>
                </c:pt>
                <c:pt idx="3">
                  <c:v>0.36836283185840707</c:v>
                </c:pt>
              </c:numCache>
            </c:numRef>
          </c:val>
          <c:extLst>
            <c:ext xmlns:c16="http://schemas.microsoft.com/office/drawing/2014/chart" uri="{C3380CC4-5D6E-409C-BE32-E72D297353CC}">
              <c16:uniqueId val="{00000004-BC67-4D7C-8651-C5437BEAD8CC}"/>
            </c:ext>
          </c:extLst>
        </c:ser>
        <c:dLbls>
          <c:showLegendKey val="0"/>
          <c:showVal val="0"/>
          <c:showCatName val="0"/>
          <c:showSerName val="0"/>
          <c:showPercent val="0"/>
          <c:showBubbleSize val="0"/>
        </c:dLbls>
        <c:gapWidth val="60"/>
        <c:overlap val="100"/>
        <c:axId val="1670712048"/>
        <c:axId val="1670725360"/>
      </c:barChart>
      <c:catAx>
        <c:axId val="167071204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25360"/>
        <c:crosses val="autoZero"/>
        <c:auto val="1"/>
        <c:lblAlgn val="ctr"/>
        <c:lblOffset val="100"/>
        <c:noMultiLvlLbl val="0"/>
      </c:catAx>
      <c:valAx>
        <c:axId val="1670725360"/>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12048"/>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sz="900" b="0" i="0" u="none" strike="noStrike" baseline="0" dirty="0" smtClean="0">
                <a:effectLst/>
              </a:rPr>
              <a:t>Ease of finding information</a:t>
            </a:r>
            <a:endParaRPr lang="en-NZ"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barChart>
        <c:barDir val="col"/>
        <c:grouping val="percentStacked"/>
        <c:varyColors val="0"/>
        <c:ser>
          <c:idx val="0"/>
          <c:order val="0"/>
          <c:tx>
            <c:strRef>
              <c:f>Sheet1!$B$1</c:f>
              <c:strCache>
                <c:ptCount val="1"/>
                <c:pt idx="0">
                  <c:v>Strongly disagree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Sem 2 2018</c:v>
                </c:pt>
                <c:pt idx="1">
                  <c:v>Sem 1 2019</c:v>
                </c:pt>
                <c:pt idx="2">
                  <c:v>Sem 2 2019</c:v>
                </c:pt>
                <c:pt idx="3">
                  <c:v>Sem 1 2020</c:v>
                </c:pt>
              </c:strCache>
            </c:strRef>
          </c:cat>
          <c:val>
            <c:numRef>
              <c:f>Sheet1!$B$2:$B$5</c:f>
              <c:numCache>
                <c:formatCode>###0%</c:formatCode>
                <c:ptCount val="4"/>
                <c:pt idx="0">
                  <c:v>3.7914691943127965E-2</c:v>
                </c:pt>
                <c:pt idx="1">
                  <c:v>3.9674465920651068E-2</c:v>
                </c:pt>
                <c:pt idx="2">
                  <c:v>3.1620553359683792E-2</c:v>
                </c:pt>
                <c:pt idx="3">
                  <c:v>1.6666666666666666E-2</c:v>
                </c:pt>
              </c:numCache>
            </c:numRef>
          </c:val>
          <c:extLst>
            <c:ext xmlns:c16="http://schemas.microsoft.com/office/drawing/2014/chart" uri="{C3380CC4-5D6E-409C-BE32-E72D297353CC}">
              <c16:uniqueId val="{00000000-BA9B-42D3-BA67-DEA1EB73DC52}"/>
            </c:ext>
          </c:extLst>
        </c:ser>
        <c:ser>
          <c:idx val="1"/>
          <c:order val="1"/>
          <c:tx>
            <c:strRef>
              <c:f>Sheet1!$C$1</c:f>
              <c:strCache>
                <c:ptCount val="1"/>
                <c:pt idx="0">
                  <c:v>Somewhat disagree</c:v>
                </c:pt>
              </c:strCache>
            </c:strRef>
          </c:tx>
          <c:spPr>
            <a:solidFill>
              <a:srgbClr val="FD625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Sem 2 2018</c:v>
                </c:pt>
                <c:pt idx="1">
                  <c:v>Sem 1 2019</c:v>
                </c:pt>
                <c:pt idx="2">
                  <c:v>Sem 2 2019</c:v>
                </c:pt>
                <c:pt idx="3">
                  <c:v>Sem 1 2020</c:v>
                </c:pt>
              </c:strCache>
            </c:strRef>
          </c:cat>
          <c:val>
            <c:numRef>
              <c:f>Sheet1!$C$2:$C$5</c:f>
              <c:numCache>
                <c:formatCode>###0%</c:formatCode>
                <c:ptCount val="4"/>
                <c:pt idx="0">
                  <c:v>9.3206951026856236E-2</c:v>
                </c:pt>
                <c:pt idx="1">
                  <c:v>9.1556459816887065E-2</c:v>
                </c:pt>
                <c:pt idx="2">
                  <c:v>9.0909090909090912E-2</c:v>
                </c:pt>
                <c:pt idx="3">
                  <c:v>6.7777777777777784E-2</c:v>
                </c:pt>
              </c:numCache>
            </c:numRef>
          </c:val>
          <c:extLst>
            <c:ext xmlns:c16="http://schemas.microsoft.com/office/drawing/2014/chart" uri="{C3380CC4-5D6E-409C-BE32-E72D297353CC}">
              <c16:uniqueId val="{00000001-BA9B-42D3-BA67-DEA1EB73DC52}"/>
            </c:ext>
          </c:extLst>
        </c:ser>
        <c:ser>
          <c:idx val="2"/>
          <c:order val="2"/>
          <c:tx>
            <c:strRef>
              <c:f>Sheet1!$D$1</c:f>
              <c:strCache>
                <c:ptCount val="1"/>
                <c:pt idx="0">
                  <c:v>Neither agree nor disagree</c:v>
                </c:pt>
              </c:strCache>
            </c:strRef>
          </c:tx>
          <c:spPr>
            <a:solidFill>
              <a:srgbClr val="A6A6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Sem 2 2018</c:v>
                </c:pt>
                <c:pt idx="1">
                  <c:v>Sem 1 2019</c:v>
                </c:pt>
                <c:pt idx="2">
                  <c:v>Sem 2 2019</c:v>
                </c:pt>
                <c:pt idx="3">
                  <c:v>Sem 1 2020</c:v>
                </c:pt>
              </c:strCache>
            </c:strRef>
          </c:cat>
          <c:val>
            <c:numRef>
              <c:f>Sheet1!$D$2:$D$5</c:f>
              <c:numCache>
                <c:formatCode>###0%</c:formatCode>
                <c:ptCount val="4"/>
                <c:pt idx="0">
                  <c:v>0.21011058451816747</c:v>
                </c:pt>
                <c:pt idx="1">
                  <c:v>0.15971515768056968</c:v>
                </c:pt>
                <c:pt idx="2">
                  <c:v>0.15151515151515152</c:v>
                </c:pt>
                <c:pt idx="3">
                  <c:v>0.22</c:v>
                </c:pt>
              </c:numCache>
            </c:numRef>
          </c:val>
          <c:extLst>
            <c:ext xmlns:c16="http://schemas.microsoft.com/office/drawing/2014/chart" uri="{C3380CC4-5D6E-409C-BE32-E72D297353CC}">
              <c16:uniqueId val="{00000002-BA9B-42D3-BA67-DEA1EB73DC52}"/>
            </c:ext>
          </c:extLst>
        </c:ser>
        <c:ser>
          <c:idx val="3"/>
          <c:order val="3"/>
          <c:tx>
            <c:strRef>
              <c:f>Sheet1!$E$1</c:f>
              <c:strCache>
                <c:ptCount val="1"/>
                <c:pt idx="0">
                  <c:v>Somewhat agree</c:v>
                </c:pt>
              </c:strCache>
            </c:strRef>
          </c:tx>
          <c:spPr>
            <a:solidFill>
              <a:srgbClr val="77BD5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Sem 2 2018</c:v>
                </c:pt>
                <c:pt idx="1">
                  <c:v>Sem 1 2019</c:v>
                </c:pt>
                <c:pt idx="2">
                  <c:v>Sem 2 2019</c:v>
                </c:pt>
                <c:pt idx="3">
                  <c:v>Sem 1 2020</c:v>
                </c:pt>
              </c:strCache>
            </c:strRef>
          </c:cat>
          <c:val>
            <c:numRef>
              <c:f>Sheet1!$E$2:$E$5</c:f>
              <c:numCache>
                <c:formatCode>###0%</c:formatCode>
                <c:ptCount val="4"/>
                <c:pt idx="0">
                  <c:v>0.39494470774091622</c:v>
                </c:pt>
                <c:pt idx="1">
                  <c:v>0.41810783316378436</c:v>
                </c:pt>
                <c:pt idx="2">
                  <c:v>0.42819499341238471</c:v>
                </c:pt>
                <c:pt idx="3">
                  <c:v>0.45666666666666667</c:v>
                </c:pt>
              </c:numCache>
            </c:numRef>
          </c:val>
          <c:extLst>
            <c:ext xmlns:c16="http://schemas.microsoft.com/office/drawing/2014/chart" uri="{C3380CC4-5D6E-409C-BE32-E72D297353CC}">
              <c16:uniqueId val="{00000003-BA9B-42D3-BA67-DEA1EB73DC52}"/>
            </c:ext>
          </c:extLst>
        </c:ser>
        <c:ser>
          <c:idx val="4"/>
          <c:order val="4"/>
          <c:tx>
            <c:strRef>
              <c:f>Sheet1!$F$1</c:f>
              <c:strCache>
                <c:ptCount val="1"/>
                <c:pt idx="0">
                  <c:v>Strongly agree</c:v>
                </c:pt>
              </c:strCache>
            </c:strRef>
          </c:tx>
          <c:spPr>
            <a:solidFill>
              <a:srgbClr val="188E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Sem 2 2018</c:v>
                </c:pt>
                <c:pt idx="1">
                  <c:v>Sem 1 2019</c:v>
                </c:pt>
                <c:pt idx="2">
                  <c:v>Sem 2 2019</c:v>
                </c:pt>
                <c:pt idx="3">
                  <c:v>Sem 1 2020</c:v>
                </c:pt>
              </c:strCache>
            </c:strRef>
          </c:cat>
          <c:val>
            <c:numRef>
              <c:f>Sheet1!$F$2:$F$5</c:f>
              <c:numCache>
                <c:formatCode>###0%</c:formatCode>
                <c:ptCount val="4"/>
                <c:pt idx="0">
                  <c:v>0.26382306477093209</c:v>
                </c:pt>
                <c:pt idx="1">
                  <c:v>0.29094608341810785</c:v>
                </c:pt>
                <c:pt idx="2">
                  <c:v>0.29776021080368908</c:v>
                </c:pt>
                <c:pt idx="3">
                  <c:v>0.2388888888888889</c:v>
                </c:pt>
              </c:numCache>
            </c:numRef>
          </c:val>
          <c:extLst>
            <c:ext xmlns:c16="http://schemas.microsoft.com/office/drawing/2014/chart" uri="{C3380CC4-5D6E-409C-BE32-E72D297353CC}">
              <c16:uniqueId val="{00000004-BA9B-42D3-BA67-DEA1EB73DC52}"/>
            </c:ext>
          </c:extLst>
        </c:ser>
        <c:dLbls>
          <c:showLegendKey val="0"/>
          <c:showVal val="0"/>
          <c:showCatName val="0"/>
          <c:showSerName val="0"/>
          <c:showPercent val="0"/>
          <c:showBubbleSize val="0"/>
        </c:dLbls>
        <c:gapWidth val="60"/>
        <c:overlap val="100"/>
        <c:axId val="1670712048"/>
        <c:axId val="1670725360"/>
      </c:barChart>
      <c:catAx>
        <c:axId val="167071204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25360"/>
        <c:crosses val="autoZero"/>
        <c:auto val="1"/>
        <c:lblAlgn val="ctr"/>
        <c:lblOffset val="100"/>
        <c:noMultiLvlLbl val="0"/>
      </c:catAx>
      <c:valAx>
        <c:axId val="1670725360"/>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12048"/>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sz="900" b="0" i="0" u="none" strike="noStrike" baseline="0" dirty="0" smtClean="0">
                <a:effectLst/>
              </a:rPr>
              <a:t>Course structure</a:t>
            </a:r>
            <a:endParaRPr lang="en-NZ"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barChart>
        <c:barDir val="col"/>
        <c:grouping val="percentStacked"/>
        <c:varyColors val="0"/>
        <c:ser>
          <c:idx val="0"/>
          <c:order val="0"/>
          <c:tx>
            <c:strRef>
              <c:f>Sheet1!$B$1</c:f>
              <c:strCache>
                <c:ptCount val="1"/>
                <c:pt idx="0">
                  <c:v>Strongly disagree</c:v>
                </c:pt>
              </c:strCache>
            </c:strRef>
          </c:tx>
          <c:spPr>
            <a:solidFill>
              <a:srgbClr val="C0000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9-E0D3-4733-AC70-D761499DE031}"/>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Sem 2 2018</c:v>
                </c:pt>
                <c:pt idx="1">
                  <c:v>Sem 1 2019</c:v>
                </c:pt>
                <c:pt idx="2">
                  <c:v>Sem 2 2019</c:v>
                </c:pt>
                <c:pt idx="3">
                  <c:v>Sem 1 2020</c:v>
                </c:pt>
              </c:strCache>
            </c:strRef>
          </c:cat>
          <c:val>
            <c:numRef>
              <c:f>Sheet1!$B$2:$B$5</c:f>
              <c:numCache>
                <c:formatCode>###0%</c:formatCode>
                <c:ptCount val="4"/>
                <c:pt idx="0">
                  <c:v>0</c:v>
                </c:pt>
                <c:pt idx="1">
                  <c:v>4.060913705583756E-2</c:v>
                </c:pt>
                <c:pt idx="2">
                  <c:v>4.4914134742404223E-2</c:v>
                </c:pt>
                <c:pt idx="3">
                  <c:v>1.8867924528301886E-2</c:v>
                </c:pt>
              </c:numCache>
            </c:numRef>
          </c:val>
          <c:extLst>
            <c:ext xmlns:c16="http://schemas.microsoft.com/office/drawing/2014/chart" uri="{C3380CC4-5D6E-409C-BE32-E72D297353CC}">
              <c16:uniqueId val="{00000000-E0D3-4733-AC70-D761499DE031}"/>
            </c:ext>
          </c:extLst>
        </c:ser>
        <c:ser>
          <c:idx val="1"/>
          <c:order val="1"/>
          <c:tx>
            <c:strRef>
              <c:f>Sheet1!$C$1</c:f>
              <c:strCache>
                <c:ptCount val="1"/>
                <c:pt idx="0">
                  <c:v>Somewhat disagree</c:v>
                </c:pt>
              </c:strCache>
            </c:strRef>
          </c:tx>
          <c:spPr>
            <a:solidFill>
              <a:srgbClr val="FD625E"/>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8-E0D3-4733-AC70-D761499DE031}"/>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Sem 2 2018</c:v>
                </c:pt>
                <c:pt idx="1">
                  <c:v>Sem 1 2019</c:v>
                </c:pt>
                <c:pt idx="2">
                  <c:v>Sem 2 2019</c:v>
                </c:pt>
                <c:pt idx="3">
                  <c:v>Sem 1 2020</c:v>
                </c:pt>
              </c:strCache>
            </c:strRef>
          </c:cat>
          <c:val>
            <c:numRef>
              <c:f>Sheet1!$C$2:$C$5</c:f>
              <c:numCache>
                <c:formatCode>###0%</c:formatCode>
                <c:ptCount val="4"/>
                <c:pt idx="0">
                  <c:v>0</c:v>
                </c:pt>
                <c:pt idx="1">
                  <c:v>9.238578680203044E-2</c:v>
                </c:pt>
                <c:pt idx="2">
                  <c:v>8.9828269484808446E-2</c:v>
                </c:pt>
                <c:pt idx="3">
                  <c:v>8.4350721420643732E-2</c:v>
                </c:pt>
              </c:numCache>
            </c:numRef>
          </c:val>
          <c:extLst>
            <c:ext xmlns:c16="http://schemas.microsoft.com/office/drawing/2014/chart" uri="{C3380CC4-5D6E-409C-BE32-E72D297353CC}">
              <c16:uniqueId val="{00000001-E0D3-4733-AC70-D761499DE031}"/>
            </c:ext>
          </c:extLst>
        </c:ser>
        <c:ser>
          <c:idx val="2"/>
          <c:order val="2"/>
          <c:tx>
            <c:strRef>
              <c:f>Sheet1!$D$1</c:f>
              <c:strCache>
                <c:ptCount val="1"/>
                <c:pt idx="0">
                  <c:v>Neither agree nor disagree</c:v>
                </c:pt>
              </c:strCache>
            </c:strRef>
          </c:tx>
          <c:spPr>
            <a:solidFill>
              <a:srgbClr val="A6A6A6"/>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7-E0D3-4733-AC70-D761499DE031}"/>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Sem 2 2018</c:v>
                </c:pt>
                <c:pt idx="1">
                  <c:v>Sem 1 2019</c:v>
                </c:pt>
                <c:pt idx="2">
                  <c:v>Sem 2 2019</c:v>
                </c:pt>
                <c:pt idx="3">
                  <c:v>Sem 1 2020</c:v>
                </c:pt>
              </c:strCache>
            </c:strRef>
          </c:cat>
          <c:val>
            <c:numRef>
              <c:f>Sheet1!$D$2:$D$5</c:f>
              <c:numCache>
                <c:formatCode>###0%</c:formatCode>
                <c:ptCount val="4"/>
                <c:pt idx="0">
                  <c:v>0</c:v>
                </c:pt>
                <c:pt idx="1">
                  <c:v>0.13705583756345177</c:v>
                </c:pt>
                <c:pt idx="2">
                  <c:v>0.16380449141347428</c:v>
                </c:pt>
                <c:pt idx="3">
                  <c:v>0.193118756936737</c:v>
                </c:pt>
              </c:numCache>
            </c:numRef>
          </c:val>
          <c:extLst>
            <c:ext xmlns:c16="http://schemas.microsoft.com/office/drawing/2014/chart" uri="{C3380CC4-5D6E-409C-BE32-E72D297353CC}">
              <c16:uniqueId val="{00000002-E0D3-4733-AC70-D761499DE031}"/>
            </c:ext>
          </c:extLst>
        </c:ser>
        <c:ser>
          <c:idx val="3"/>
          <c:order val="3"/>
          <c:tx>
            <c:strRef>
              <c:f>Sheet1!$E$1</c:f>
              <c:strCache>
                <c:ptCount val="1"/>
                <c:pt idx="0">
                  <c:v>Somewhat agree</c:v>
                </c:pt>
              </c:strCache>
            </c:strRef>
          </c:tx>
          <c:spPr>
            <a:solidFill>
              <a:srgbClr val="77BD51"/>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6-E0D3-4733-AC70-D761499DE031}"/>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Sem 2 2018</c:v>
                </c:pt>
                <c:pt idx="1">
                  <c:v>Sem 1 2019</c:v>
                </c:pt>
                <c:pt idx="2">
                  <c:v>Sem 2 2019</c:v>
                </c:pt>
                <c:pt idx="3">
                  <c:v>Sem 1 2020</c:v>
                </c:pt>
              </c:strCache>
            </c:strRef>
          </c:cat>
          <c:val>
            <c:numRef>
              <c:f>Sheet1!$E$2:$E$5</c:f>
              <c:numCache>
                <c:formatCode>###0%</c:formatCode>
                <c:ptCount val="4"/>
                <c:pt idx="0">
                  <c:v>0</c:v>
                </c:pt>
                <c:pt idx="1">
                  <c:v>0.44060913705583749</c:v>
                </c:pt>
                <c:pt idx="2">
                  <c:v>0.40686922060766184</c:v>
                </c:pt>
                <c:pt idx="3">
                  <c:v>0.4450610432852386</c:v>
                </c:pt>
              </c:numCache>
            </c:numRef>
          </c:val>
          <c:extLst>
            <c:ext xmlns:c16="http://schemas.microsoft.com/office/drawing/2014/chart" uri="{C3380CC4-5D6E-409C-BE32-E72D297353CC}">
              <c16:uniqueId val="{00000003-E0D3-4733-AC70-D761499DE031}"/>
            </c:ext>
          </c:extLst>
        </c:ser>
        <c:ser>
          <c:idx val="4"/>
          <c:order val="4"/>
          <c:tx>
            <c:strRef>
              <c:f>Sheet1!$F$1</c:f>
              <c:strCache>
                <c:ptCount val="1"/>
                <c:pt idx="0">
                  <c:v>Strongly agree</c:v>
                </c:pt>
              </c:strCache>
            </c:strRef>
          </c:tx>
          <c:spPr>
            <a:solidFill>
              <a:srgbClr val="188E2E"/>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5-E0D3-4733-AC70-D761499DE031}"/>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Sem 2 2018</c:v>
                </c:pt>
                <c:pt idx="1">
                  <c:v>Sem 1 2019</c:v>
                </c:pt>
                <c:pt idx="2">
                  <c:v>Sem 2 2019</c:v>
                </c:pt>
                <c:pt idx="3">
                  <c:v>Sem 1 2020</c:v>
                </c:pt>
              </c:strCache>
            </c:strRef>
          </c:cat>
          <c:val>
            <c:numRef>
              <c:f>Sheet1!$F$2:$F$5</c:f>
              <c:numCache>
                <c:formatCode>###0%</c:formatCode>
                <c:ptCount val="4"/>
                <c:pt idx="0">
                  <c:v>0</c:v>
                </c:pt>
                <c:pt idx="1">
                  <c:v>0.28934010152284262</c:v>
                </c:pt>
                <c:pt idx="2">
                  <c:v>0.29458388375165123</c:v>
                </c:pt>
                <c:pt idx="3">
                  <c:v>0.25860155382907879</c:v>
                </c:pt>
              </c:numCache>
            </c:numRef>
          </c:val>
          <c:extLst>
            <c:ext xmlns:c16="http://schemas.microsoft.com/office/drawing/2014/chart" uri="{C3380CC4-5D6E-409C-BE32-E72D297353CC}">
              <c16:uniqueId val="{00000004-E0D3-4733-AC70-D761499DE031}"/>
            </c:ext>
          </c:extLst>
        </c:ser>
        <c:dLbls>
          <c:showLegendKey val="0"/>
          <c:showVal val="0"/>
          <c:showCatName val="0"/>
          <c:showSerName val="0"/>
          <c:showPercent val="0"/>
          <c:showBubbleSize val="0"/>
        </c:dLbls>
        <c:gapWidth val="60"/>
        <c:overlap val="100"/>
        <c:axId val="1670712048"/>
        <c:axId val="1670725360"/>
      </c:barChart>
      <c:catAx>
        <c:axId val="167071204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25360"/>
        <c:crosses val="autoZero"/>
        <c:auto val="1"/>
        <c:lblAlgn val="ctr"/>
        <c:lblOffset val="100"/>
        <c:noMultiLvlLbl val="0"/>
      </c:catAx>
      <c:valAx>
        <c:axId val="1670725360"/>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12048"/>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sz="900" b="0" i="0" u="none" strike="noStrike" baseline="0" dirty="0" smtClean="0">
                <a:effectLst/>
              </a:rPr>
              <a:t>Ease of getting help/support</a:t>
            </a:r>
            <a:endParaRPr lang="en-NZ"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barChart>
        <c:barDir val="col"/>
        <c:grouping val="percentStacked"/>
        <c:varyColors val="0"/>
        <c:ser>
          <c:idx val="0"/>
          <c:order val="0"/>
          <c:tx>
            <c:strRef>
              <c:f>Sheet1!$B$1</c:f>
              <c:strCache>
                <c:ptCount val="1"/>
                <c:pt idx="0">
                  <c:v>Strongly disagree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Sem 2 2018</c:v>
                </c:pt>
                <c:pt idx="1">
                  <c:v>Sem 1 2019</c:v>
                </c:pt>
                <c:pt idx="2">
                  <c:v>Sem 2 2019</c:v>
                </c:pt>
                <c:pt idx="3">
                  <c:v>Sem 1 2020</c:v>
                </c:pt>
              </c:strCache>
            </c:strRef>
          </c:cat>
          <c:val>
            <c:numRef>
              <c:f>Sheet1!$B$2:$B$5</c:f>
              <c:numCache>
                <c:formatCode>###0%</c:formatCode>
                <c:ptCount val="4"/>
                <c:pt idx="0">
                  <c:v>4.784688995215311E-2</c:v>
                </c:pt>
                <c:pt idx="1">
                  <c:v>4.4534412955465584E-2</c:v>
                </c:pt>
                <c:pt idx="2">
                  <c:v>3.8007863695937089E-2</c:v>
                </c:pt>
                <c:pt idx="3">
                  <c:v>2.3333333333333334E-2</c:v>
                </c:pt>
              </c:numCache>
            </c:numRef>
          </c:val>
          <c:extLst>
            <c:ext xmlns:c16="http://schemas.microsoft.com/office/drawing/2014/chart" uri="{C3380CC4-5D6E-409C-BE32-E72D297353CC}">
              <c16:uniqueId val="{00000000-FF1C-4174-9733-2FEE87D5BBDD}"/>
            </c:ext>
          </c:extLst>
        </c:ser>
        <c:ser>
          <c:idx val="1"/>
          <c:order val="1"/>
          <c:tx>
            <c:strRef>
              <c:f>Sheet1!$C$1</c:f>
              <c:strCache>
                <c:ptCount val="1"/>
                <c:pt idx="0">
                  <c:v>Somewhat disagree</c:v>
                </c:pt>
              </c:strCache>
            </c:strRef>
          </c:tx>
          <c:spPr>
            <a:solidFill>
              <a:srgbClr val="FD625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Sem 2 2018</c:v>
                </c:pt>
                <c:pt idx="1">
                  <c:v>Sem 1 2019</c:v>
                </c:pt>
                <c:pt idx="2">
                  <c:v>Sem 2 2019</c:v>
                </c:pt>
                <c:pt idx="3">
                  <c:v>Sem 1 2020</c:v>
                </c:pt>
              </c:strCache>
            </c:strRef>
          </c:cat>
          <c:val>
            <c:numRef>
              <c:f>Sheet1!$C$2:$C$5</c:f>
              <c:numCache>
                <c:formatCode>###0%</c:formatCode>
                <c:ptCount val="4"/>
                <c:pt idx="0">
                  <c:v>9.2503987240829352E-2</c:v>
                </c:pt>
                <c:pt idx="1">
                  <c:v>7.08502024291498E-2</c:v>
                </c:pt>
                <c:pt idx="2">
                  <c:v>6.6841415465268672E-2</c:v>
                </c:pt>
                <c:pt idx="3">
                  <c:v>5.4444444444444434E-2</c:v>
                </c:pt>
              </c:numCache>
            </c:numRef>
          </c:val>
          <c:extLst>
            <c:ext xmlns:c16="http://schemas.microsoft.com/office/drawing/2014/chart" uri="{C3380CC4-5D6E-409C-BE32-E72D297353CC}">
              <c16:uniqueId val="{00000001-FF1C-4174-9733-2FEE87D5BBDD}"/>
            </c:ext>
          </c:extLst>
        </c:ser>
        <c:ser>
          <c:idx val="2"/>
          <c:order val="2"/>
          <c:tx>
            <c:strRef>
              <c:f>Sheet1!$D$1</c:f>
              <c:strCache>
                <c:ptCount val="1"/>
                <c:pt idx="0">
                  <c:v>Neither agree nor disagree</c:v>
                </c:pt>
              </c:strCache>
            </c:strRef>
          </c:tx>
          <c:spPr>
            <a:solidFill>
              <a:srgbClr val="A6A6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Sem 2 2018</c:v>
                </c:pt>
                <c:pt idx="1">
                  <c:v>Sem 1 2019</c:v>
                </c:pt>
                <c:pt idx="2">
                  <c:v>Sem 2 2019</c:v>
                </c:pt>
                <c:pt idx="3">
                  <c:v>Sem 1 2020</c:v>
                </c:pt>
              </c:strCache>
            </c:strRef>
          </c:cat>
          <c:val>
            <c:numRef>
              <c:f>Sheet1!$D$2:$D$5</c:f>
              <c:numCache>
                <c:formatCode>###0%</c:formatCode>
                <c:ptCount val="4"/>
                <c:pt idx="0">
                  <c:v>0.16905901116427433</c:v>
                </c:pt>
                <c:pt idx="1">
                  <c:v>0.1771255060728745</c:v>
                </c:pt>
                <c:pt idx="2">
                  <c:v>0.17038007863695939</c:v>
                </c:pt>
                <c:pt idx="3">
                  <c:v>0.19666666666666666</c:v>
                </c:pt>
              </c:numCache>
            </c:numRef>
          </c:val>
          <c:extLst>
            <c:ext xmlns:c16="http://schemas.microsoft.com/office/drawing/2014/chart" uri="{C3380CC4-5D6E-409C-BE32-E72D297353CC}">
              <c16:uniqueId val="{00000002-FF1C-4174-9733-2FEE87D5BBDD}"/>
            </c:ext>
          </c:extLst>
        </c:ser>
        <c:ser>
          <c:idx val="3"/>
          <c:order val="3"/>
          <c:tx>
            <c:strRef>
              <c:f>Sheet1!$E$1</c:f>
              <c:strCache>
                <c:ptCount val="1"/>
                <c:pt idx="0">
                  <c:v>Somewhat agree</c:v>
                </c:pt>
              </c:strCache>
            </c:strRef>
          </c:tx>
          <c:spPr>
            <a:solidFill>
              <a:srgbClr val="77BD5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Sem 2 2018</c:v>
                </c:pt>
                <c:pt idx="1">
                  <c:v>Sem 1 2019</c:v>
                </c:pt>
                <c:pt idx="2">
                  <c:v>Sem 2 2019</c:v>
                </c:pt>
                <c:pt idx="3">
                  <c:v>Sem 1 2020</c:v>
                </c:pt>
              </c:strCache>
            </c:strRef>
          </c:cat>
          <c:val>
            <c:numRef>
              <c:f>Sheet1!$E$2:$E$5</c:f>
              <c:numCache>
                <c:formatCode>###0%</c:formatCode>
                <c:ptCount val="4"/>
                <c:pt idx="0">
                  <c:v>0.35566188197767146</c:v>
                </c:pt>
                <c:pt idx="1">
                  <c:v>0.35020242914979755</c:v>
                </c:pt>
                <c:pt idx="2">
                  <c:v>0.35255570117955437</c:v>
                </c:pt>
                <c:pt idx="3">
                  <c:v>0.42333333333333334</c:v>
                </c:pt>
              </c:numCache>
            </c:numRef>
          </c:val>
          <c:extLst>
            <c:ext xmlns:c16="http://schemas.microsoft.com/office/drawing/2014/chart" uri="{C3380CC4-5D6E-409C-BE32-E72D297353CC}">
              <c16:uniqueId val="{00000003-FF1C-4174-9733-2FEE87D5BBDD}"/>
            </c:ext>
          </c:extLst>
        </c:ser>
        <c:ser>
          <c:idx val="4"/>
          <c:order val="4"/>
          <c:tx>
            <c:strRef>
              <c:f>Sheet1!$F$1</c:f>
              <c:strCache>
                <c:ptCount val="1"/>
                <c:pt idx="0">
                  <c:v>Strongly agree</c:v>
                </c:pt>
              </c:strCache>
            </c:strRef>
          </c:tx>
          <c:spPr>
            <a:solidFill>
              <a:srgbClr val="188E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Sem 2 2018</c:v>
                </c:pt>
                <c:pt idx="1">
                  <c:v>Sem 1 2019</c:v>
                </c:pt>
                <c:pt idx="2">
                  <c:v>Sem 2 2019</c:v>
                </c:pt>
                <c:pt idx="3">
                  <c:v>Sem 1 2020</c:v>
                </c:pt>
              </c:strCache>
            </c:strRef>
          </c:cat>
          <c:val>
            <c:numRef>
              <c:f>Sheet1!$F$2:$F$5</c:f>
              <c:numCache>
                <c:formatCode>###0%</c:formatCode>
                <c:ptCount val="4"/>
                <c:pt idx="0">
                  <c:v>0.33492822966507174</c:v>
                </c:pt>
                <c:pt idx="1">
                  <c:v>0.35728744939271256</c:v>
                </c:pt>
                <c:pt idx="2">
                  <c:v>0.37221494102228048</c:v>
                </c:pt>
                <c:pt idx="3">
                  <c:v>0.30222222222222223</c:v>
                </c:pt>
              </c:numCache>
            </c:numRef>
          </c:val>
          <c:extLst>
            <c:ext xmlns:c16="http://schemas.microsoft.com/office/drawing/2014/chart" uri="{C3380CC4-5D6E-409C-BE32-E72D297353CC}">
              <c16:uniqueId val="{00000004-FF1C-4174-9733-2FEE87D5BBDD}"/>
            </c:ext>
          </c:extLst>
        </c:ser>
        <c:dLbls>
          <c:showLegendKey val="0"/>
          <c:showVal val="0"/>
          <c:showCatName val="0"/>
          <c:showSerName val="0"/>
          <c:showPercent val="0"/>
          <c:showBubbleSize val="0"/>
        </c:dLbls>
        <c:gapWidth val="60"/>
        <c:overlap val="100"/>
        <c:axId val="1670712048"/>
        <c:axId val="1670725360"/>
      </c:barChart>
      <c:catAx>
        <c:axId val="167071204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25360"/>
        <c:crosses val="autoZero"/>
        <c:auto val="1"/>
        <c:lblAlgn val="ctr"/>
        <c:lblOffset val="100"/>
        <c:noMultiLvlLbl val="0"/>
      </c:catAx>
      <c:valAx>
        <c:axId val="1670725360"/>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12048"/>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sz="900" b="0" i="0" u="none" strike="noStrike" baseline="0" dirty="0" smtClean="0">
                <a:effectLst/>
              </a:rPr>
              <a:t>Student life/culture at Unitec</a:t>
            </a:r>
            <a:endParaRPr lang="en-NZ"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barChart>
        <c:barDir val="col"/>
        <c:grouping val="percentStacked"/>
        <c:varyColors val="0"/>
        <c:ser>
          <c:idx val="0"/>
          <c:order val="0"/>
          <c:tx>
            <c:strRef>
              <c:f>Sheet1!$B$1</c:f>
              <c:strCache>
                <c:ptCount val="1"/>
                <c:pt idx="0">
                  <c:v>Strongly disagree</c:v>
                </c:pt>
              </c:strCache>
            </c:strRef>
          </c:tx>
          <c:spPr>
            <a:solidFill>
              <a:srgbClr val="C0000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4-DDEA-4E01-B12C-0190C48A2428}"/>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Sem 2 2018</c:v>
                </c:pt>
                <c:pt idx="1">
                  <c:v>Sem 1 2019</c:v>
                </c:pt>
                <c:pt idx="2">
                  <c:v>Sem 2 2019</c:v>
                </c:pt>
                <c:pt idx="3">
                  <c:v>Sem 1 2020</c:v>
                </c:pt>
              </c:strCache>
            </c:strRef>
          </c:cat>
          <c:val>
            <c:numRef>
              <c:f>Sheet1!$B$2:$B$5</c:f>
              <c:numCache>
                <c:formatCode>###0%</c:formatCode>
                <c:ptCount val="4"/>
                <c:pt idx="0">
                  <c:v>0</c:v>
                </c:pt>
                <c:pt idx="1">
                  <c:v>3.7601626016260166E-2</c:v>
                </c:pt>
                <c:pt idx="2">
                  <c:v>3.430079155672823E-2</c:v>
                </c:pt>
                <c:pt idx="3">
                  <c:v>2.4444444444444446E-2</c:v>
                </c:pt>
              </c:numCache>
            </c:numRef>
          </c:val>
          <c:extLst>
            <c:ext xmlns:c16="http://schemas.microsoft.com/office/drawing/2014/chart" uri="{C3380CC4-5D6E-409C-BE32-E72D297353CC}">
              <c16:uniqueId val="{00000000-F5DD-473A-8EB8-07EE8A6459E3}"/>
            </c:ext>
          </c:extLst>
        </c:ser>
        <c:ser>
          <c:idx val="1"/>
          <c:order val="1"/>
          <c:tx>
            <c:strRef>
              <c:f>Sheet1!$C$1</c:f>
              <c:strCache>
                <c:ptCount val="1"/>
                <c:pt idx="0">
                  <c:v>Somewhat disagree</c:v>
                </c:pt>
              </c:strCache>
            </c:strRef>
          </c:tx>
          <c:spPr>
            <a:solidFill>
              <a:srgbClr val="FD625E"/>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DDEA-4E01-B12C-0190C48A2428}"/>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Sem 2 2018</c:v>
                </c:pt>
                <c:pt idx="1">
                  <c:v>Sem 1 2019</c:v>
                </c:pt>
                <c:pt idx="2">
                  <c:v>Sem 2 2019</c:v>
                </c:pt>
                <c:pt idx="3">
                  <c:v>Sem 1 2020</c:v>
                </c:pt>
              </c:strCache>
            </c:strRef>
          </c:cat>
          <c:val>
            <c:numRef>
              <c:f>Sheet1!$C$2:$C$5</c:f>
              <c:numCache>
                <c:formatCode>###0%</c:formatCode>
                <c:ptCount val="4"/>
                <c:pt idx="0">
                  <c:v>0</c:v>
                </c:pt>
                <c:pt idx="1">
                  <c:v>7.8252032520325199E-2</c:v>
                </c:pt>
                <c:pt idx="2">
                  <c:v>7.5197889182058053E-2</c:v>
                </c:pt>
                <c:pt idx="3">
                  <c:v>5.6666666666666664E-2</c:v>
                </c:pt>
              </c:numCache>
            </c:numRef>
          </c:val>
          <c:extLst>
            <c:ext xmlns:c16="http://schemas.microsoft.com/office/drawing/2014/chart" uri="{C3380CC4-5D6E-409C-BE32-E72D297353CC}">
              <c16:uniqueId val="{00000001-F5DD-473A-8EB8-07EE8A6459E3}"/>
            </c:ext>
          </c:extLst>
        </c:ser>
        <c:ser>
          <c:idx val="2"/>
          <c:order val="2"/>
          <c:tx>
            <c:strRef>
              <c:f>Sheet1!$D$1</c:f>
              <c:strCache>
                <c:ptCount val="1"/>
                <c:pt idx="0">
                  <c:v>Neither agree nor disagree</c:v>
                </c:pt>
              </c:strCache>
            </c:strRef>
          </c:tx>
          <c:spPr>
            <a:solidFill>
              <a:srgbClr val="A6A6A6"/>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DDEA-4E01-B12C-0190C48A2428}"/>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Sem 2 2018</c:v>
                </c:pt>
                <c:pt idx="1">
                  <c:v>Sem 1 2019</c:v>
                </c:pt>
                <c:pt idx="2">
                  <c:v>Sem 2 2019</c:v>
                </c:pt>
                <c:pt idx="3">
                  <c:v>Sem 1 2020</c:v>
                </c:pt>
              </c:strCache>
            </c:strRef>
          </c:cat>
          <c:val>
            <c:numRef>
              <c:f>Sheet1!$D$2:$D$5</c:f>
              <c:numCache>
                <c:formatCode>###0%</c:formatCode>
                <c:ptCount val="4"/>
                <c:pt idx="0">
                  <c:v>0</c:v>
                </c:pt>
                <c:pt idx="1">
                  <c:v>0.20528455284552843</c:v>
                </c:pt>
                <c:pt idx="2">
                  <c:v>0.20448548812664907</c:v>
                </c:pt>
                <c:pt idx="3">
                  <c:v>0.26444444444444443</c:v>
                </c:pt>
              </c:numCache>
            </c:numRef>
          </c:val>
          <c:extLst>
            <c:ext xmlns:c16="http://schemas.microsoft.com/office/drawing/2014/chart" uri="{C3380CC4-5D6E-409C-BE32-E72D297353CC}">
              <c16:uniqueId val="{00000002-F5DD-473A-8EB8-07EE8A6459E3}"/>
            </c:ext>
          </c:extLst>
        </c:ser>
        <c:ser>
          <c:idx val="3"/>
          <c:order val="3"/>
          <c:tx>
            <c:strRef>
              <c:f>Sheet1!$E$1</c:f>
              <c:strCache>
                <c:ptCount val="1"/>
                <c:pt idx="0">
                  <c:v>Somewhat agree</c:v>
                </c:pt>
              </c:strCache>
            </c:strRef>
          </c:tx>
          <c:spPr>
            <a:solidFill>
              <a:srgbClr val="77BD51"/>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DDEA-4E01-B12C-0190C48A2428}"/>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Sem 2 2018</c:v>
                </c:pt>
                <c:pt idx="1">
                  <c:v>Sem 1 2019</c:v>
                </c:pt>
                <c:pt idx="2">
                  <c:v>Sem 2 2019</c:v>
                </c:pt>
                <c:pt idx="3">
                  <c:v>Sem 1 2020</c:v>
                </c:pt>
              </c:strCache>
            </c:strRef>
          </c:cat>
          <c:val>
            <c:numRef>
              <c:f>Sheet1!$E$2:$E$5</c:f>
              <c:numCache>
                <c:formatCode>###0%</c:formatCode>
                <c:ptCount val="4"/>
                <c:pt idx="0">
                  <c:v>0</c:v>
                </c:pt>
                <c:pt idx="1">
                  <c:v>0.34959349593495936</c:v>
                </c:pt>
                <c:pt idx="2">
                  <c:v>0.35224274406332456</c:v>
                </c:pt>
                <c:pt idx="3">
                  <c:v>0.38222222222222224</c:v>
                </c:pt>
              </c:numCache>
            </c:numRef>
          </c:val>
          <c:extLst>
            <c:ext xmlns:c16="http://schemas.microsoft.com/office/drawing/2014/chart" uri="{C3380CC4-5D6E-409C-BE32-E72D297353CC}">
              <c16:uniqueId val="{00000003-F5DD-473A-8EB8-07EE8A6459E3}"/>
            </c:ext>
          </c:extLst>
        </c:ser>
        <c:ser>
          <c:idx val="4"/>
          <c:order val="4"/>
          <c:tx>
            <c:strRef>
              <c:f>Sheet1!$F$1</c:f>
              <c:strCache>
                <c:ptCount val="1"/>
                <c:pt idx="0">
                  <c:v>Strongly agree</c:v>
                </c:pt>
              </c:strCache>
            </c:strRef>
          </c:tx>
          <c:spPr>
            <a:solidFill>
              <a:srgbClr val="188E2E"/>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DDEA-4E01-B12C-0190C48A2428}"/>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Sem 2 2018</c:v>
                </c:pt>
                <c:pt idx="1">
                  <c:v>Sem 1 2019</c:v>
                </c:pt>
                <c:pt idx="2">
                  <c:v>Sem 2 2019</c:v>
                </c:pt>
                <c:pt idx="3">
                  <c:v>Sem 1 2020</c:v>
                </c:pt>
              </c:strCache>
            </c:strRef>
          </c:cat>
          <c:val>
            <c:numRef>
              <c:f>Sheet1!$F$2:$F$5</c:f>
              <c:numCache>
                <c:formatCode>###0%</c:formatCode>
                <c:ptCount val="4"/>
                <c:pt idx="0">
                  <c:v>0</c:v>
                </c:pt>
                <c:pt idx="1">
                  <c:v>0.32926829268292684</c:v>
                </c:pt>
                <c:pt idx="2">
                  <c:v>0.33377308707124009</c:v>
                </c:pt>
                <c:pt idx="3">
                  <c:v>0.2722222222222222</c:v>
                </c:pt>
              </c:numCache>
            </c:numRef>
          </c:val>
          <c:extLst>
            <c:ext xmlns:c16="http://schemas.microsoft.com/office/drawing/2014/chart" uri="{C3380CC4-5D6E-409C-BE32-E72D297353CC}">
              <c16:uniqueId val="{00000004-F5DD-473A-8EB8-07EE8A6459E3}"/>
            </c:ext>
          </c:extLst>
        </c:ser>
        <c:dLbls>
          <c:showLegendKey val="0"/>
          <c:showVal val="0"/>
          <c:showCatName val="0"/>
          <c:showSerName val="0"/>
          <c:showPercent val="0"/>
          <c:showBubbleSize val="0"/>
        </c:dLbls>
        <c:gapWidth val="60"/>
        <c:overlap val="100"/>
        <c:axId val="1670712048"/>
        <c:axId val="1670725360"/>
      </c:barChart>
      <c:catAx>
        <c:axId val="167071204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25360"/>
        <c:crosses val="autoZero"/>
        <c:auto val="1"/>
        <c:lblAlgn val="ctr"/>
        <c:lblOffset val="100"/>
        <c:noMultiLvlLbl val="0"/>
      </c:catAx>
      <c:valAx>
        <c:axId val="1670725360"/>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12048"/>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sz="900" b="0" i="0" u="none" strike="noStrike" baseline="0" dirty="0" smtClean="0">
                <a:effectLst/>
              </a:rPr>
              <a:t>Range of student services</a:t>
            </a:r>
            <a:endParaRPr lang="en-NZ"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barChart>
        <c:barDir val="col"/>
        <c:grouping val="percentStacked"/>
        <c:varyColors val="0"/>
        <c:ser>
          <c:idx val="0"/>
          <c:order val="0"/>
          <c:tx>
            <c:strRef>
              <c:f>Sheet1!$B$1</c:f>
              <c:strCache>
                <c:ptCount val="1"/>
                <c:pt idx="0">
                  <c:v>Strongly disagree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Sem 2 2018</c:v>
                </c:pt>
                <c:pt idx="1">
                  <c:v>Sem 1 2019</c:v>
                </c:pt>
                <c:pt idx="2">
                  <c:v>Sem 2 2019</c:v>
                </c:pt>
                <c:pt idx="3">
                  <c:v>Sem 1 2020</c:v>
                </c:pt>
              </c:strCache>
            </c:strRef>
          </c:cat>
          <c:val>
            <c:numRef>
              <c:f>Sheet1!$B$2:$B$5</c:f>
              <c:numCache>
                <c:formatCode>###0%</c:formatCode>
                <c:ptCount val="4"/>
                <c:pt idx="0">
                  <c:v>4.5751633986928102E-2</c:v>
                </c:pt>
                <c:pt idx="1">
                  <c:v>2.8426395939086295E-2</c:v>
                </c:pt>
                <c:pt idx="2">
                  <c:v>2.6109660574412531E-2</c:v>
                </c:pt>
                <c:pt idx="3">
                  <c:v>1.5486725663716814E-2</c:v>
                </c:pt>
              </c:numCache>
            </c:numRef>
          </c:val>
          <c:extLst>
            <c:ext xmlns:c16="http://schemas.microsoft.com/office/drawing/2014/chart" uri="{C3380CC4-5D6E-409C-BE32-E72D297353CC}">
              <c16:uniqueId val="{00000000-66E7-419B-9A4A-F25133CF34AF}"/>
            </c:ext>
          </c:extLst>
        </c:ser>
        <c:ser>
          <c:idx val="1"/>
          <c:order val="1"/>
          <c:tx>
            <c:strRef>
              <c:f>Sheet1!$C$1</c:f>
              <c:strCache>
                <c:ptCount val="1"/>
                <c:pt idx="0">
                  <c:v>Somewhat disagree</c:v>
                </c:pt>
              </c:strCache>
            </c:strRef>
          </c:tx>
          <c:spPr>
            <a:solidFill>
              <a:srgbClr val="FD625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Sem 2 2018</c:v>
                </c:pt>
                <c:pt idx="1">
                  <c:v>Sem 1 2019</c:v>
                </c:pt>
                <c:pt idx="2">
                  <c:v>Sem 2 2019</c:v>
                </c:pt>
                <c:pt idx="3">
                  <c:v>Sem 1 2020</c:v>
                </c:pt>
              </c:strCache>
            </c:strRef>
          </c:cat>
          <c:val>
            <c:numRef>
              <c:f>Sheet1!$C$2:$C$5</c:f>
              <c:numCache>
                <c:formatCode>###0%</c:formatCode>
                <c:ptCount val="4"/>
                <c:pt idx="0">
                  <c:v>7.3529411764705885E-2</c:v>
                </c:pt>
                <c:pt idx="1">
                  <c:v>5.9898477157360401E-2</c:v>
                </c:pt>
                <c:pt idx="2">
                  <c:v>5.2219321148825062E-2</c:v>
                </c:pt>
                <c:pt idx="3">
                  <c:v>2.8761061946902654E-2</c:v>
                </c:pt>
              </c:numCache>
            </c:numRef>
          </c:val>
          <c:extLst>
            <c:ext xmlns:c16="http://schemas.microsoft.com/office/drawing/2014/chart" uri="{C3380CC4-5D6E-409C-BE32-E72D297353CC}">
              <c16:uniqueId val="{00000001-66E7-419B-9A4A-F25133CF34AF}"/>
            </c:ext>
          </c:extLst>
        </c:ser>
        <c:ser>
          <c:idx val="2"/>
          <c:order val="2"/>
          <c:tx>
            <c:strRef>
              <c:f>Sheet1!$D$1</c:f>
              <c:strCache>
                <c:ptCount val="1"/>
                <c:pt idx="0">
                  <c:v>Neither agree nor disagree</c:v>
                </c:pt>
              </c:strCache>
            </c:strRef>
          </c:tx>
          <c:spPr>
            <a:solidFill>
              <a:srgbClr val="A6A6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Sem 2 2018</c:v>
                </c:pt>
                <c:pt idx="1">
                  <c:v>Sem 1 2019</c:v>
                </c:pt>
                <c:pt idx="2">
                  <c:v>Sem 2 2019</c:v>
                </c:pt>
                <c:pt idx="3">
                  <c:v>Sem 1 2020</c:v>
                </c:pt>
              </c:strCache>
            </c:strRef>
          </c:cat>
          <c:val>
            <c:numRef>
              <c:f>Sheet1!$D$2:$D$5</c:f>
              <c:numCache>
                <c:formatCode>###0%</c:formatCode>
                <c:ptCount val="4"/>
                <c:pt idx="0">
                  <c:v>0.21895424836601307</c:v>
                </c:pt>
                <c:pt idx="1">
                  <c:v>0.15939086294416244</c:v>
                </c:pt>
                <c:pt idx="2">
                  <c:v>0.17885117493472585</c:v>
                </c:pt>
                <c:pt idx="3">
                  <c:v>0.22345132743362833</c:v>
                </c:pt>
              </c:numCache>
            </c:numRef>
          </c:val>
          <c:extLst>
            <c:ext xmlns:c16="http://schemas.microsoft.com/office/drawing/2014/chart" uri="{C3380CC4-5D6E-409C-BE32-E72D297353CC}">
              <c16:uniqueId val="{00000002-66E7-419B-9A4A-F25133CF34AF}"/>
            </c:ext>
          </c:extLst>
        </c:ser>
        <c:ser>
          <c:idx val="3"/>
          <c:order val="3"/>
          <c:tx>
            <c:strRef>
              <c:f>Sheet1!$E$1</c:f>
              <c:strCache>
                <c:ptCount val="1"/>
                <c:pt idx="0">
                  <c:v>Somewhat agree</c:v>
                </c:pt>
              </c:strCache>
            </c:strRef>
          </c:tx>
          <c:spPr>
            <a:solidFill>
              <a:srgbClr val="77BD5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Sem 2 2018</c:v>
                </c:pt>
                <c:pt idx="1">
                  <c:v>Sem 1 2019</c:v>
                </c:pt>
                <c:pt idx="2">
                  <c:v>Sem 2 2019</c:v>
                </c:pt>
                <c:pt idx="3">
                  <c:v>Sem 1 2020</c:v>
                </c:pt>
              </c:strCache>
            </c:strRef>
          </c:cat>
          <c:val>
            <c:numRef>
              <c:f>Sheet1!$E$2:$E$5</c:f>
              <c:numCache>
                <c:formatCode>###0%</c:formatCode>
                <c:ptCount val="4"/>
                <c:pt idx="0">
                  <c:v>0.30065359477124182</c:v>
                </c:pt>
                <c:pt idx="1">
                  <c:v>0.37664974619289338</c:v>
                </c:pt>
                <c:pt idx="2">
                  <c:v>0.37075718015665798</c:v>
                </c:pt>
                <c:pt idx="3">
                  <c:v>0.38384955752212391</c:v>
                </c:pt>
              </c:numCache>
            </c:numRef>
          </c:val>
          <c:extLst>
            <c:ext xmlns:c16="http://schemas.microsoft.com/office/drawing/2014/chart" uri="{C3380CC4-5D6E-409C-BE32-E72D297353CC}">
              <c16:uniqueId val="{00000003-66E7-419B-9A4A-F25133CF34AF}"/>
            </c:ext>
          </c:extLst>
        </c:ser>
        <c:ser>
          <c:idx val="4"/>
          <c:order val="4"/>
          <c:tx>
            <c:strRef>
              <c:f>Sheet1!$F$1</c:f>
              <c:strCache>
                <c:ptCount val="1"/>
                <c:pt idx="0">
                  <c:v>Strongly agree</c:v>
                </c:pt>
              </c:strCache>
            </c:strRef>
          </c:tx>
          <c:spPr>
            <a:solidFill>
              <a:srgbClr val="188E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Sem 2 2018</c:v>
                </c:pt>
                <c:pt idx="1">
                  <c:v>Sem 1 2019</c:v>
                </c:pt>
                <c:pt idx="2">
                  <c:v>Sem 2 2019</c:v>
                </c:pt>
                <c:pt idx="3">
                  <c:v>Sem 1 2020</c:v>
                </c:pt>
              </c:strCache>
            </c:strRef>
          </c:cat>
          <c:val>
            <c:numRef>
              <c:f>Sheet1!$F$2:$F$5</c:f>
              <c:numCache>
                <c:formatCode>###0%</c:formatCode>
                <c:ptCount val="4"/>
                <c:pt idx="0">
                  <c:v>0.36111111111111105</c:v>
                </c:pt>
                <c:pt idx="1">
                  <c:v>0.37563451776649748</c:v>
                </c:pt>
                <c:pt idx="2">
                  <c:v>0.37206266318537862</c:v>
                </c:pt>
                <c:pt idx="3">
                  <c:v>0.34845132743362833</c:v>
                </c:pt>
              </c:numCache>
            </c:numRef>
          </c:val>
          <c:extLst>
            <c:ext xmlns:c16="http://schemas.microsoft.com/office/drawing/2014/chart" uri="{C3380CC4-5D6E-409C-BE32-E72D297353CC}">
              <c16:uniqueId val="{00000004-66E7-419B-9A4A-F25133CF34AF}"/>
            </c:ext>
          </c:extLst>
        </c:ser>
        <c:dLbls>
          <c:showLegendKey val="0"/>
          <c:showVal val="0"/>
          <c:showCatName val="0"/>
          <c:showSerName val="0"/>
          <c:showPercent val="0"/>
          <c:showBubbleSize val="0"/>
        </c:dLbls>
        <c:gapWidth val="60"/>
        <c:overlap val="100"/>
        <c:axId val="1670712048"/>
        <c:axId val="1670725360"/>
      </c:barChart>
      <c:catAx>
        <c:axId val="167071204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25360"/>
        <c:crosses val="autoZero"/>
        <c:auto val="1"/>
        <c:lblAlgn val="ctr"/>
        <c:lblOffset val="100"/>
        <c:noMultiLvlLbl val="0"/>
      </c:catAx>
      <c:valAx>
        <c:axId val="1670725360"/>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12048"/>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sz="900" b="0" i="0" u="none" strike="noStrike" baseline="0" dirty="0" smtClean="0">
                <a:effectLst/>
              </a:rPr>
              <a:t>Timetabling</a:t>
            </a:r>
            <a:endParaRPr lang="en-NZ"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barChart>
        <c:barDir val="col"/>
        <c:grouping val="percentStacked"/>
        <c:varyColors val="0"/>
        <c:ser>
          <c:idx val="0"/>
          <c:order val="0"/>
          <c:tx>
            <c:strRef>
              <c:f>Sheet1!$B$1</c:f>
              <c:strCache>
                <c:ptCount val="1"/>
                <c:pt idx="0">
                  <c:v>Strongly disagree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Sem 2 2018</c:v>
                </c:pt>
                <c:pt idx="1">
                  <c:v>Sem 1 2019</c:v>
                </c:pt>
                <c:pt idx="2">
                  <c:v>Sem 2 2019</c:v>
                </c:pt>
                <c:pt idx="3">
                  <c:v>Sem 1 2020</c:v>
                </c:pt>
              </c:strCache>
            </c:strRef>
          </c:cat>
          <c:val>
            <c:numRef>
              <c:f>Sheet1!$B$2:$B$5</c:f>
              <c:numCache>
                <c:formatCode>###0%</c:formatCode>
                <c:ptCount val="4"/>
                <c:pt idx="0">
                  <c:v>5.7052297939778132E-2</c:v>
                </c:pt>
                <c:pt idx="1">
                  <c:v>4.6795523906408946E-2</c:v>
                </c:pt>
                <c:pt idx="2">
                  <c:v>4.8429319371727751E-2</c:v>
                </c:pt>
                <c:pt idx="3">
                  <c:v>2.0994475138121547E-2</c:v>
                </c:pt>
              </c:numCache>
            </c:numRef>
          </c:val>
          <c:extLst>
            <c:ext xmlns:c16="http://schemas.microsoft.com/office/drawing/2014/chart" uri="{C3380CC4-5D6E-409C-BE32-E72D297353CC}">
              <c16:uniqueId val="{00000000-BC67-4D7C-8651-C5437BEAD8CC}"/>
            </c:ext>
          </c:extLst>
        </c:ser>
        <c:ser>
          <c:idx val="1"/>
          <c:order val="1"/>
          <c:tx>
            <c:strRef>
              <c:f>Sheet1!$C$1</c:f>
              <c:strCache>
                <c:ptCount val="1"/>
                <c:pt idx="0">
                  <c:v>Somewhat disagree</c:v>
                </c:pt>
              </c:strCache>
            </c:strRef>
          </c:tx>
          <c:spPr>
            <a:solidFill>
              <a:srgbClr val="FD625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Sem 2 2018</c:v>
                </c:pt>
                <c:pt idx="1">
                  <c:v>Sem 1 2019</c:v>
                </c:pt>
                <c:pt idx="2">
                  <c:v>Sem 2 2019</c:v>
                </c:pt>
                <c:pt idx="3">
                  <c:v>Sem 1 2020</c:v>
                </c:pt>
              </c:strCache>
            </c:strRef>
          </c:cat>
          <c:val>
            <c:numRef>
              <c:f>Sheet1!$C$2:$C$5</c:f>
              <c:numCache>
                <c:formatCode>###0%</c:formatCode>
                <c:ptCount val="4"/>
                <c:pt idx="0">
                  <c:v>0.14104595879556259</c:v>
                </c:pt>
                <c:pt idx="1">
                  <c:v>9.6642929806714142E-2</c:v>
                </c:pt>
                <c:pt idx="2">
                  <c:v>9.4240837696335081E-2</c:v>
                </c:pt>
                <c:pt idx="3">
                  <c:v>9.1712707182320441E-2</c:v>
                </c:pt>
              </c:numCache>
            </c:numRef>
          </c:val>
          <c:extLst>
            <c:ext xmlns:c16="http://schemas.microsoft.com/office/drawing/2014/chart" uri="{C3380CC4-5D6E-409C-BE32-E72D297353CC}">
              <c16:uniqueId val="{00000001-BC67-4D7C-8651-C5437BEAD8CC}"/>
            </c:ext>
          </c:extLst>
        </c:ser>
        <c:ser>
          <c:idx val="2"/>
          <c:order val="2"/>
          <c:tx>
            <c:strRef>
              <c:f>Sheet1!$D$1</c:f>
              <c:strCache>
                <c:ptCount val="1"/>
                <c:pt idx="0">
                  <c:v>Neither agree nor disagree</c:v>
                </c:pt>
              </c:strCache>
            </c:strRef>
          </c:tx>
          <c:spPr>
            <a:solidFill>
              <a:srgbClr val="A6A6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Sem 2 2018</c:v>
                </c:pt>
                <c:pt idx="1">
                  <c:v>Sem 1 2019</c:v>
                </c:pt>
                <c:pt idx="2">
                  <c:v>Sem 2 2019</c:v>
                </c:pt>
                <c:pt idx="3">
                  <c:v>Sem 1 2020</c:v>
                </c:pt>
              </c:strCache>
            </c:strRef>
          </c:cat>
          <c:val>
            <c:numRef>
              <c:f>Sheet1!$D$2:$D$5</c:f>
              <c:numCache>
                <c:formatCode>###0%</c:formatCode>
                <c:ptCount val="4"/>
                <c:pt idx="0">
                  <c:v>0.16957210776545167</c:v>
                </c:pt>
                <c:pt idx="1">
                  <c:v>0.1525940996948118</c:v>
                </c:pt>
                <c:pt idx="2">
                  <c:v>0.17146596858638743</c:v>
                </c:pt>
                <c:pt idx="3">
                  <c:v>0.19005524861878453</c:v>
                </c:pt>
              </c:numCache>
            </c:numRef>
          </c:val>
          <c:extLst>
            <c:ext xmlns:c16="http://schemas.microsoft.com/office/drawing/2014/chart" uri="{C3380CC4-5D6E-409C-BE32-E72D297353CC}">
              <c16:uniqueId val="{00000002-BC67-4D7C-8651-C5437BEAD8CC}"/>
            </c:ext>
          </c:extLst>
        </c:ser>
        <c:ser>
          <c:idx val="3"/>
          <c:order val="3"/>
          <c:tx>
            <c:strRef>
              <c:f>Sheet1!$E$1</c:f>
              <c:strCache>
                <c:ptCount val="1"/>
                <c:pt idx="0">
                  <c:v>Somewhat agree</c:v>
                </c:pt>
              </c:strCache>
            </c:strRef>
          </c:tx>
          <c:spPr>
            <a:solidFill>
              <a:srgbClr val="77BD5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Sem 2 2018</c:v>
                </c:pt>
                <c:pt idx="1">
                  <c:v>Sem 1 2019</c:v>
                </c:pt>
                <c:pt idx="2">
                  <c:v>Sem 2 2019</c:v>
                </c:pt>
                <c:pt idx="3">
                  <c:v>Sem 1 2020</c:v>
                </c:pt>
              </c:strCache>
            </c:strRef>
          </c:cat>
          <c:val>
            <c:numRef>
              <c:f>Sheet1!$E$2:$E$5</c:f>
              <c:numCache>
                <c:formatCode>###0%</c:formatCode>
                <c:ptCount val="4"/>
                <c:pt idx="0">
                  <c:v>0.36767036450079238</c:v>
                </c:pt>
                <c:pt idx="1">
                  <c:v>0.40081383519837233</c:v>
                </c:pt>
                <c:pt idx="2">
                  <c:v>0.37303664921465968</c:v>
                </c:pt>
                <c:pt idx="3">
                  <c:v>0.4165745856353591</c:v>
                </c:pt>
              </c:numCache>
            </c:numRef>
          </c:val>
          <c:extLst>
            <c:ext xmlns:c16="http://schemas.microsoft.com/office/drawing/2014/chart" uri="{C3380CC4-5D6E-409C-BE32-E72D297353CC}">
              <c16:uniqueId val="{00000003-BC67-4D7C-8651-C5437BEAD8CC}"/>
            </c:ext>
          </c:extLst>
        </c:ser>
        <c:ser>
          <c:idx val="4"/>
          <c:order val="4"/>
          <c:tx>
            <c:strRef>
              <c:f>Sheet1!$F$1</c:f>
              <c:strCache>
                <c:ptCount val="1"/>
                <c:pt idx="0">
                  <c:v>Strongly agree</c:v>
                </c:pt>
              </c:strCache>
            </c:strRef>
          </c:tx>
          <c:spPr>
            <a:solidFill>
              <a:srgbClr val="188E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Sem 2 2018</c:v>
                </c:pt>
                <c:pt idx="1">
                  <c:v>Sem 1 2019</c:v>
                </c:pt>
                <c:pt idx="2">
                  <c:v>Sem 2 2019</c:v>
                </c:pt>
                <c:pt idx="3">
                  <c:v>Sem 1 2020</c:v>
                </c:pt>
              </c:strCache>
            </c:strRef>
          </c:cat>
          <c:val>
            <c:numRef>
              <c:f>Sheet1!$F$2:$F$5</c:f>
              <c:numCache>
                <c:formatCode>###0%</c:formatCode>
                <c:ptCount val="4"/>
                <c:pt idx="0">
                  <c:v>0.26465927099841524</c:v>
                </c:pt>
                <c:pt idx="1">
                  <c:v>0.30315361139369279</c:v>
                </c:pt>
                <c:pt idx="2">
                  <c:v>0.31282722513089006</c:v>
                </c:pt>
                <c:pt idx="3">
                  <c:v>0.28066298342541435</c:v>
                </c:pt>
              </c:numCache>
            </c:numRef>
          </c:val>
          <c:extLst>
            <c:ext xmlns:c16="http://schemas.microsoft.com/office/drawing/2014/chart" uri="{C3380CC4-5D6E-409C-BE32-E72D297353CC}">
              <c16:uniqueId val="{00000004-BC67-4D7C-8651-C5437BEAD8CC}"/>
            </c:ext>
          </c:extLst>
        </c:ser>
        <c:dLbls>
          <c:showLegendKey val="0"/>
          <c:showVal val="0"/>
          <c:showCatName val="0"/>
          <c:showSerName val="0"/>
          <c:showPercent val="0"/>
          <c:showBubbleSize val="0"/>
        </c:dLbls>
        <c:gapWidth val="60"/>
        <c:overlap val="100"/>
        <c:axId val="1670712048"/>
        <c:axId val="1670725360"/>
      </c:barChart>
      <c:catAx>
        <c:axId val="167071204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25360"/>
        <c:crosses val="autoZero"/>
        <c:auto val="1"/>
        <c:lblAlgn val="ctr"/>
        <c:lblOffset val="100"/>
        <c:noMultiLvlLbl val="0"/>
      </c:catAx>
      <c:valAx>
        <c:axId val="1670725360"/>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12048"/>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2018</c:v>
                </c:pt>
              </c:strCache>
            </c:strRef>
          </c:tx>
          <c:dPt>
            <c:idx val="0"/>
            <c:bubble3D val="0"/>
            <c:spPr>
              <a:solidFill>
                <a:srgbClr val="188E2E"/>
              </a:solidFill>
              <a:ln w="19050">
                <a:solidFill>
                  <a:schemeClr val="lt1"/>
                </a:solidFill>
              </a:ln>
              <a:effectLst/>
            </c:spPr>
            <c:extLst>
              <c:ext xmlns:c16="http://schemas.microsoft.com/office/drawing/2014/chart" uri="{C3380CC4-5D6E-409C-BE32-E72D297353CC}">
                <c16:uniqueId val="{00000001-328C-47C9-B5DF-01D69E869908}"/>
              </c:ext>
            </c:extLst>
          </c:dPt>
          <c:dPt>
            <c:idx val="1"/>
            <c:bubble3D val="0"/>
            <c:spPr>
              <a:solidFill>
                <a:schemeClr val="tx1">
                  <a:lumMod val="75000"/>
                  <a:lumOff val="25000"/>
                </a:schemeClr>
              </a:solidFill>
              <a:ln w="19050">
                <a:solidFill>
                  <a:schemeClr val="lt1"/>
                </a:solidFill>
              </a:ln>
              <a:effectLst/>
            </c:spPr>
            <c:extLst>
              <c:ext xmlns:c16="http://schemas.microsoft.com/office/drawing/2014/chart" uri="{C3380CC4-5D6E-409C-BE32-E72D297353CC}">
                <c16:uniqueId val="{00000003-328C-47C9-B5DF-01D69E869908}"/>
              </c:ext>
            </c:extLst>
          </c:dPt>
          <c:cat>
            <c:strRef>
              <c:f>Sheet1!$A$2:$A$3</c:f>
              <c:strCache>
                <c:ptCount val="2"/>
                <c:pt idx="0">
                  <c:v>Aware</c:v>
                </c:pt>
                <c:pt idx="1">
                  <c:v>Not aware</c:v>
                </c:pt>
              </c:strCache>
            </c:strRef>
          </c:cat>
          <c:val>
            <c:numRef>
              <c:f>Sheet1!$B$2:$B$3</c:f>
              <c:numCache>
                <c:formatCode>0%</c:formatCode>
                <c:ptCount val="2"/>
                <c:pt idx="0">
                  <c:v>0.37</c:v>
                </c:pt>
                <c:pt idx="1">
                  <c:v>0.63</c:v>
                </c:pt>
              </c:numCache>
            </c:numRef>
          </c:val>
          <c:extLst>
            <c:ext xmlns:c16="http://schemas.microsoft.com/office/drawing/2014/chart" uri="{C3380CC4-5D6E-409C-BE32-E72D297353CC}">
              <c16:uniqueId val="{00000004-328C-47C9-B5DF-01D69E869908}"/>
            </c:ext>
          </c:extLst>
        </c:ser>
        <c:dLbls>
          <c:showLegendKey val="0"/>
          <c:showVal val="0"/>
          <c:showCatName val="0"/>
          <c:showSerName val="0"/>
          <c:showPercent val="0"/>
          <c:showBubbleSize val="0"/>
          <c:showLeaderLines val="1"/>
        </c:dLbls>
        <c:firstSliceAng val="0"/>
        <c:holeSize val="5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sz="900" b="0" i="0" u="none" strike="noStrike" baseline="0" dirty="0" smtClean="0">
                <a:effectLst/>
              </a:rPr>
              <a:t>General campus facilities</a:t>
            </a:r>
            <a:endParaRPr lang="en-NZ"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barChart>
        <c:barDir val="col"/>
        <c:grouping val="percentStacked"/>
        <c:varyColors val="0"/>
        <c:ser>
          <c:idx val="0"/>
          <c:order val="0"/>
          <c:tx>
            <c:strRef>
              <c:f>Sheet1!$B$1</c:f>
              <c:strCache>
                <c:ptCount val="1"/>
                <c:pt idx="0">
                  <c:v>Strongly disagree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Sem 2 2018</c:v>
                </c:pt>
                <c:pt idx="1">
                  <c:v>Sem 1 2019</c:v>
                </c:pt>
                <c:pt idx="2">
                  <c:v>Sem 2 2019</c:v>
                </c:pt>
                <c:pt idx="3">
                  <c:v>Sem 1 2020</c:v>
                </c:pt>
              </c:strCache>
            </c:strRef>
          </c:cat>
          <c:val>
            <c:numRef>
              <c:f>Sheet1!$B$2:$B$5</c:f>
              <c:numCache>
                <c:formatCode>###0%</c:formatCode>
                <c:ptCount val="4"/>
                <c:pt idx="0">
                  <c:v>8.1730769230769232E-2</c:v>
                </c:pt>
                <c:pt idx="1">
                  <c:v>4.8632218844984802E-2</c:v>
                </c:pt>
                <c:pt idx="2">
                  <c:v>6.0526315789473678E-2</c:v>
                </c:pt>
                <c:pt idx="3">
                  <c:v>2.4363233665559248E-2</c:v>
                </c:pt>
              </c:numCache>
            </c:numRef>
          </c:val>
          <c:extLst>
            <c:ext xmlns:c16="http://schemas.microsoft.com/office/drawing/2014/chart" uri="{C3380CC4-5D6E-409C-BE32-E72D297353CC}">
              <c16:uniqueId val="{00000000-BA9B-42D3-BA67-DEA1EB73DC52}"/>
            </c:ext>
          </c:extLst>
        </c:ser>
        <c:ser>
          <c:idx val="1"/>
          <c:order val="1"/>
          <c:tx>
            <c:strRef>
              <c:f>Sheet1!$C$1</c:f>
              <c:strCache>
                <c:ptCount val="1"/>
                <c:pt idx="0">
                  <c:v>Somewhat disagree</c:v>
                </c:pt>
              </c:strCache>
            </c:strRef>
          </c:tx>
          <c:spPr>
            <a:solidFill>
              <a:srgbClr val="FD625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Sem 2 2018</c:v>
                </c:pt>
                <c:pt idx="1">
                  <c:v>Sem 1 2019</c:v>
                </c:pt>
                <c:pt idx="2">
                  <c:v>Sem 2 2019</c:v>
                </c:pt>
                <c:pt idx="3">
                  <c:v>Sem 1 2020</c:v>
                </c:pt>
              </c:strCache>
            </c:strRef>
          </c:cat>
          <c:val>
            <c:numRef>
              <c:f>Sheet1!$C$2:$C$5</c:f>
              <c:numCache>
                <c:formatCode>###0%</c:formatCode>
                <c:ptCount val="4"/>
                <c:pt idx="0">
                  <c:v>0.13461538461538461</c:v>
                </c:pt>
                <c:pt idx="1">
                  <c:v>0.1276595744680851</c:v>
                </c:pt>
                <c:pt idx="2">
                  <c:v>0.10789473684210528</c:v>
                </c:pt>
                <c:pt idx="3">
                  <c:v>8.9700996677740855E-2</c:v>
                </c:pt>
              </c:numCache>
            </c:numRef>
          </c:val>
          <c:extLst>
            <c:ext xmlns:c16="http://schemas.microsoft.com/office/drawing/2014/chart" uri="{C3380CC4-5D6E-409C-BE32-E72D297353CC}">
              <c16:uniqueId val="{00000001-BA9B-42D3-BA67-DEA1EB73DC52}"/>
            </c:ext>
          </c:extLst>
        </c:ser>
        <c:ser>
          <c:idx val="2"/>
          <c:order val="2"/>
          <c:tx>
            <c:strRef>
              <c:f>Sheet1!$D$1</c:f>
              <c:strCache>
                <c:ptCount val="1"/>
                <c:pt idx="0">
                  <c:v>Neither agree nor disagree</c:v>
                </c:pt>
              </c:strCache>
            </c:strRef>
          </c:tx>
          <c:spPr>
            <a:solidFill>
              <a:srgbClr val="A6A6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Sem 2 2018</c:v>
                </c:pt>
                <c:pt idx="1">
                  <c:v>Sem 1 2019</c:v>
                </c:pt>
                <c:pt idx="2">
                  <c:v>Sem 2 2019</c:v>
                </c:pt>
                <c:pt idx="3">
                  <c:v>Sem 1 2020</c:v>
                </c:pt>
              </c:strCache>
            </c:strRef>
          </c:cat>
          <c:val>
            <c:numRef>
              <c:f>Sheet1!$D$2:$D$5</c:f>
              <c:numCache>
                <c:formatCode>###0%</c:formatCode>
                <c:ptCount val="4"/>
                <c:pt idx="0">
                  <c:v>0.20192307692307693</c:v>
                </c:pt>
                <c:pt idx="1">
                  <c:v>0.1641337386018237</c:v>
                </c:pt>
                <c:pt idx="2">
                  <c:v>0.19605263157894737</c:v>
                </c:pt>
                <c:pt idx="3">
                  <c:v>0.21151716500553711</c:v>
                </c:pt>
              </c:numCache>
            </c:numRef>
          </c:val>
          <c:extLst>
            <c:ext xmlns:c16="http://schemas.microsoft.com/office/drawing/2014/chart" uri="{C3380CC4-5D6E-409C-BE32-E72D297353CC}">
              <c16:uniqueId val="{00000002-BA9B-42D3-BA67-DEA1EB73DC52}"/>
            </c:ext>
          </c:extLst>
        </c:ser>
        <c:ser>
          <c:idx val="3"/>
          <c:order val="3"/>
          <c:tx>
            <c:strRef>
              <c:f>Sheet1!$E$1</c:f>
              <c:strCache>
                <c:ptCount val="1"/>
                <c:pt idx="0">
                  <c:v>Somewhat agree</c:v>
                </c:pt>
              </c:strCache>
            </c:strRef>
          </c:tx>
          <c:spPr>
            <a:solidFill>
              <a:srgbClr val="77BD5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Sem 2 2018</c:v>
                </c:pt>
                <c:pt idx="1">
                  <c:v>Sem 1 2019</c:v>
                </c:pt>
                <c:pt idx="2">
                  <c:v>Sem 2 2019</c:v>
                </c:pt>
                <c:pt idx="3">
                  <c:v>Sem 1 2020</c:v>
                </c:pt>
              </c:strCache>
            </c:strRef>
          </c:cat>
          <c:val>
            <c:numRef>
              <c:f>Sheet1!$E$2:$E$5</c:f>
              <c:numCache>
                <c:formatCode>###0%</c:formatCode>
                <c:ptCount val="4"/>
                <c:pt idx="0">
                  <c:v>0.34935897435897428</c:v>
                </c:pt>
                <c:pt idx="1">
                  <c:v>0.37386018237082069</c:v>
                </c:pt>
                <c:pt idx="2">
                  <c:v>0.33552631578947367</c:v>
                </c:pt>
                <c:pt idx="3">
                  <c:v>0.38870431893687707</c:v>
                </c:pt>
              </c:numCache>
            </c:numRef>
          </c:val>
          <c:extLst>
            <c:ext xmlns:c16="http://schemas.microsoft.com/office/drawing/2014/chart" uri="{C3380CC4-5D6E-409C-BE32-E72D297353CC}">
              <c16:uniqueId val="{00000003-BA9B-42D3-BA67-DEA1EB73DC52}"/>
            </c:ext>
          </c:extLst>
        </c:ser>
        <c:ser>
          <c:idx val="4"/>
          <c:order val="4"/>
          <c:tx>
            <c:strRef>
              <c:f>Sheet1!$F$1</c:f>
              <c:strCache>
                <c:ptCount val="1"/>
                <c:pt idx="0">
                  <c:v>Strongly agree</c:v>
                </c:pt>
              </c:strCache>
            </c:strRef>
          </c:tx>
          <c:spPr>
            <a:solidFill>
              <a:srgbClr val="188E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Sem 2 2018</c:v>
                </c:pt>
                <c:pt idx="1">
                  <c:v>Sem 1 2019</c:v>
                </c:pt>
                <c:pt idx="2">
                  <c:v>Sem 2 2019</c:v>
                </c:pt>
                <c:pt idx="3">
                  <c:v>Sem 1 2020</c:v>
                </c:pt>
              </c:strCache>
            </c:strRef>
          </c:cat>
          <c:val>
            <c:numRef>
              <c:f>Sheet1!$F$2:$F$5</c:f>
              <c:numCache>
                <c:formatCode>###0%</c:formatCode>
                <c:ptCount val="4"/>
                <c:pt idx="0">
                  <c:v>0.23237179487179488</c:v>
                </c:pt>
                <c:pt idx="1">
                  <c:v>0.2857142857142857</c:v>
                </c:pt>
                <c:pt idx="2">
                  <c:v>0.3</c:v>
                </c:pt>
                <c:pt idx="3">
                  <c:v>0.2857142857142857</c:v>
                </c:pt>
              </c:numCache>
            </c:numRef>
          </c:val>
          <c:extLst>
            <c:ext xmlns:c16="http://schemas.microsoft.com/office/drawing/2014/chart" uri="{C3380CC4-5D6E-409C-BE32-E72D297353CC}">
              <c16:uniqueId val="{00000004-BA9B-42D3-BA67-DEA1EB73DC52}"/>
            </c:ext>
          </c:extLst>
        </c:ser>
        <c:dLbls>
          <c:showLegendKey val="0"/>
          <c:showVal val="0"/>
          <c:showCatName val="0"/>
          <c:showSerName val="0"/>
          <c:showPercent val="0"/>
          <c:showBubbleSize val="0"/>
        </c:dLbls>
        <c:gapWidth val="60"/>
        <c:overlap val="100"/>
        <c:axId val="1670712048"/>
        <c:axId val="1670725360"/>
      </c:barChart>
      <c:catAx>
        <c:axId val="167071204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25360"/>
        <c:crosses val="autoZero"/>
        <c:auto val="1"/>
        <c:lblAlgn val="ctr"/>
        <c:lblOffset val="100"/>
        <c:noMultiLvlLbl val="0"/>
      </c:catAx>
      <c:valAx>
        <c:axId val="1670725360"/>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12048"/>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sz="900" b="0" i="0" u="none" strike="noStrike" baseline="0" dirty="0" smtClean="0">
                <a:effectLst/>
              </a:rPr>
              <a:t>Quality of spaces</a:t>
            </a:r>
            <a:endParaRPr lang="en-NZ"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barChart>
        <c:barDir val="col"/>
        <c:grouping val="percentStacked"/>
        <c:varyColors val="0"/>
        <c:ser>
          <c:idx val="0"/>
          <c:order val="0"/>
          <c:tx>
            <c:strRef>
              <c:f>Sheet1!$B$1</c:f>
              <c:strCache>
                <c:ptCount val="1"/>
                <c:pt idx="0">
                  <c:v>Strongly disagree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Sem 2 2018</c:v>
                </c:pt>
                <c:pt idx="1">
                  <c:v>Sem 1 2019</c:v>
                </c:pt>
                <c:pt idx="2">
                  <c:v>Sem 2 2019</c:v>
                </c:pt>
                <c:pt idx="3">
                  <c:v>Sem 1 2020</c:v>
                </c:pt>
              </c:strCache>
            </c:strRef>
          </c:cat>
          <c:val>
            <c:numRef>
              <c:f>Sheet1!$B$2:$B$5</c:f>
              <c:numCache>
                <c:formatCode>###0%</c:formatCode>
                <c:ptCount val="4"/>
                <c:pt idx="0">
                  <c:v>6.4976228209191758E-2</c:v>
                </c:pt>
                <c:pt idx="1">
                  <c:v>4.3788187372708759E-2</c:v>
                </c:pt>
                <c:pt idx="2">
                  <c:v>5.4973821989528798E-2</c:v>
                </c:pt>
                <c:pt idx="3">
                  <c:v>2.3255813953488372E-2</c:v>
                </c:pt>
              </c:numCache>
            </c:numRef>
          </c:val>
          <c:extLst>
            <c:ext xmlns:c16="http://schemas.microsoft.com/office/drawing/2014/chart" uri="{C3380CC4-5D6E-409C-BE32-E72D297353CC}">
              <c16:uniqueId val="{00000000-E0D3-4733-AC70-D761499DE031}"/>
            </c:ext>
          </c:extLst>
        </c:ser>
        <c:ser>
          <c:idx val="1"/>
          <c:order val="1"/>
          <c:tx>
            <c:strRef>
              <c:f>Sheet1!$C$1</c:f>
              <c:strCache>
                <c:ptCount val="1"/>
                <c:pt idx="0">
                  <c:v>Somewhat disagree</c:v>
                </c:pt>
              </c:strCache>
            </c:strRef>
          </c:tx>
          <c:spPr>
            <a:solidFill>
              <a:srgbClr val="FD625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Sem 2 2018</c:v>
                </c:pt>
                <c:pt idx="1">
                  <c:v>Sem 1 2019</c:v>
                </c:pt>
                <c:pt idx="2">
                  <c:v>Sem 2 2019</c:v>
                </c:pt>
                <c:pt idx="3">
                  <c:v>Sem 1 2020</c:v>
                </c:pt>
              </c:strCache>
            </c:strRef>
          </c:cat>
          <c:val>
            <c:numRef>
              <c:f>Sheet1!$C$2:$C$5</c:f>
              <c:numCache>
                <c:formatCode>###0%</c:formatCode>
                <c:ptCount val="4"/>
                <c:pt idx="0">
                  <c:v>0.15055467511885895</c:v>
                </c:pt>
                <c:pt idx="1">
                  <c:v>0.10285132382892057</c:v>
                </c:pt>
                <c:pt idx="2">
                  <c:v>0.12041884816753927</c:v>
                </c:pt>
                <c:pt idx="3">
                  <c:v>0.10299003322259136</c:v>
                </c:pt>
              </c:numCache>
            </c:numRef>
          </c:val>
          <c:extLst>
            <c:ext xmlns:c16="http://schemas.microsoft.com/office/drawing/2014/chart" uri="{C3380CC4-5D6E-409C-BE32-E72D297353CC}">
              <c16:uniqueId val="{00000001-E0D3-4733-AC70-D761499DE031}"/>
            </c:ext>
          </c:extLst>
        </c:ser>
        <c:ser>
          <c:idx val="2"/>
          <c:order val="2"/>
          <c:tx>
            <c:strRef>
              <c:f>Sheet1!$D$1</c:f>
              <c:strCache>
                <c:ptCount val="1"/>
                <c:pt idx="0">
                  <c:v>Neither agree nor disagree</c:v>
                </c:pt>
              </c:strCache>
            </c:strRef>
          </c:tx>
          <c:spPr>
            <a:solidFill>
              <a:srgbClr val="A6A6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Sem 2 2018</c:v>
                </c:pt>
                <c:pt idx="1">
                  <c:v>Sem 1 2019</c:v>
                </c:pt>
                <c:pt idx="2">
                  <c:v>Sem 2 2019</c:v>
                </c:pt>
                <c:pt idx="3">
                  <c:v>Sem 1 2020</c:v>
                </c:pt>
              </c:strCache>
            </c:strRef>
          </c:cat>
          <c:val>
            <c:numRef>
              <c:f>Sheet1!$D$2:$D$5</c:f>
              <c:numCache>
                <c:formatCode>###0%</c:formatCode>
                <c:ptCount val="4"/>
                <c:pt idx="0">
                  <c:v>0.14580031695721077</c:v>
                </c:pt>
                <c:pt idx="1">
                  <c:v>0.17209775967413443</c:v>
                </c:pt>
                <c:pt idx="2">
                  <c:v>0.15837696335078533</c:v>
                </c:pt>
                <c:pt idx="3">
                  <c:v>0.18383167220376526</c:v>
                </c:pt>
              </c:numCache>
            </c:numRef>
          </c:val>
          <c:extLst>
            <c:ext xmlns:c16="http://schemas.microsoft.com/office/drawing/2014/chart" uri="{C3380CC4-5D6E-409C-BE32-E72D297353CC}">
              <c16:uniqueId val="{00000002-E0D3-4733-AC70-D761499DE031}"/>
            </c:ext>
          </c:extLst>
        </c:ser>
        <c:ser>
          <c:idx val="3"/>
          <c:order val="3"/>
          <c:tx>
            <c:strRef>
              <c:f>Sheet1!$E$1</c:f>
              <c:strCache>
                <c:ptCount val="1"/>
                <c:pt idx="0">
                  <c:v>Somewhat agree</c:v>
                </c:pt>
              </c:strCache>
            </c:strRef>
          </c:tx>
          <c:spPr>
            <a:solidFill>
              <a:srgbClr val="77BD5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Sem 2 2018</c:v>
                </c:pt>
                <c:pt idx="1">
                  <c:v>Sem 1 2019</c:v>
                </c:pt>
                <c:pt idx="2">
                  <c:v>Sem 2 2019</c:v>
                </c:pt>
                <c:pt idx="3">
                  <c:v>Sem 1 2020</c:v>
                </c:pt>
              </c:strCache>
            </c:strRef>
          </c:cat>
          <c:val>
            <c:numRef>
              <c:f>Sheet1!$E$2:$E$5</c:f>
              <c:numCache>
                <c:formatCode>###0%</c:formatCode>
                <c:ptCount val="4"/>
                <c:pt idx="0">
                  <c:v>0.39302694136291599</c:v>
                </c:pt>
                <c:pt idx="1">
                  <c:v>0.38187372708757633</c:v>
                </c:pt>
                <c:pt idx="2">
                  <c:v>0.36256544502617799</c:v>
                </c:pt>
                <c:pt idx="3">
                  <c:v>0.42081949058693247</c:v>
                </c:pt>
              </c:numCache>
            </c:numRef>
          </c:val>
          <c:extLst>
            <c:ext xmlns:c16="http://schemas.microsoft.com/office/drawing/2014/chart" uri="{C3380CC4-5D6E-409C-BE32-E72D297353CC}">
              <c16:uniqueId val="{00000003-E0D3-4733-AC70-D761499DE031}"/>
            </c:ext>
          </c:extLst>
        </c:ser>
        <c:ser>
          <c:idx val="4"/>
          <c:order val="4"/>
          <c:tx>
            <c:strRef>
              <c:f>Sheet1!$F$1</c:f>
              <c:strCache>
                <c:ptCount val="1"/>
                <c:pt idx="0">
                  <c:v>Strongly agree</c:v>
                </c:pt>
              </c:strCache>
            </c:strRef>
          </c:tx>
          <c:spPr>
            <a:solidFill>
              <a:srgbClr val="188E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Sem 2 2018</c:v>
                </c:pt>
                <c:pt idx="1">
                  <c:v>Sem 1 2019</c:v>
                </c:pt>
                <c:pt idx="2">
                  <c:v>Sem 2 2019</c:v>
                </c:pt>
                <c:pt idx="3">
                  <c:v>Sem 1 2020</c:v>
                </c:pt>
              </c:strCache>
            </c:strRef>
          </c:cat>
          <c:val>
            <c:numRef>
              <c:f>Sheet1!$F$2:$F$5</c:f>
              <c:numCache>
                <c:formatCode>###0%</c:formatCode>
                <c:ptCount val="4"/>
                <c:pt idx="0">
                  <c:v>0.24564183835182252</c:v>
                </c:pt>
                <c:pt idx="1">
                  <c:v>0.29938900203665986</c:v>
                </c:pt>
                <c:pt idx="2">
                  <c:v>0.30366492146596857</c:v>
                </c:pt>
                <c:pt idx="3">
                  <c:v>0.26910299003322258</c:v>
                </c:pt>
              </c:numCache>
            </c:numRef>
          </c:val>
          <c:extLst>
            <c:ext xmlns:c16="http://schemas.microsoft.com/office/drawing/2014/chart" uri="{C3380CC4-5D6E-409C-BE32-E72D297353CC}">
              <c16:uniqueId val="{00000004-E0D3-4733-AC70-D761499DE031}"/>
            </c:ext>
          </c:extLst>
        </c:ser>
        <c:dLbls>
          <c:showLegendKey val="0"/>
          <c:showVal val="0"/>
          <c:showCatName val="0"/>
          <c:showSerName val="0"/>
          <c:showPercent val="0"/>
          <c:showBubbleSize val="0"/>
        </c:dLbls>
        <c:gapWidth val="60"/>
        <c:overlap val="100"/>
        <c:axId val="1670712048"/>
        <c:axId val="1670725360"/>
      </c:barChart>
      <c:catAx>
        <c:axId val="167071204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25360"/>
        <c:crosses val="autoZero"/>
        <c:auto val="1"/>
        <c:lblAlgn val="ctr"/>
        <c:lblOffset val="100"/>
        <c:noMultiLvlLbl val="0"/>
      </c:catAx>
      <c:valAx>
        <c:axId val="1670725360"/>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12048"/>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sz="900" b="0" i="0" u="none" strike="noStrike" baseline="0" dirty="0" smtClean="0">
                <a:effectLst/>
              </a:rPr>
              <a:t>Enrolment/administration processes</a:t>
            </a:r>
            <a:endParaRPr lang="en-NZ"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barChart>
        <c:barDir val="col"/>
        <c:grouping val="percentStacked"/>
        <c:varyColors val="0"/>
        <c:ser>
          <c:idx val="0"/>
          <c:order val="0"/>
          <c:tx>
            <c:strRef>
              <c:f>Sheet1!$B$1</c:f>
              <c:strCache>
                <c:ptCount val="1"/>
                <c:pt idx="0">
                  <c:v>Strongly disagree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Sem 2 2018</c:v>
                </c:pt>
                <c:pt idx="1">
                  <c:v>Sem 1 2019</c:v>
                </c:pt>
                <c:pt idx="2">
                  <c:v>Sem 2 2019</c:v>
                </c:pt>
                <c:pt idx="3">
                  <c:v>Sem 1 2020</c:v>
                </c:pt>
              </c:strCache>
            </c:strRef>
          </c:cat>
          <c:val>
            <c:numRef>
              <c:f>Sheet1!$B$2:$B$5</c:f>
              <c:numCache>
                <c:formatCode>###0%</c:formatCode>
                <c:ptCount val="4"/>
                <c:pt idx="0">
                  <c:v>9.7444089456869012E-2</c:v>
                </c:pt>
                <c:pt idx="1">
                  <c:v>7.6923076923076927E-2</c:v>
                </c:pt>
                <c:pt idx="2">
                  <c:v>5.8823529411764698E-2</c:v>
                </c:pt>
                <c:pt idx="3">
                  <c:v>2.7777777777777776E-2</c:v>
                </c:pt>
              </c:numCache>
            </c:numRef>
          </c:val>
          <c:extLst>
            <c:ext xmlns:c16="http://schemas.microsoft.com/office/drawing/2014/chart" uri="{C3380CC4-5D6E-409C-BE32-E72D297353CC}">
              <c16:uniqueId val="{00000000-FF1C-4174-9733-2FEE87D5BBDD}"/>
            </c:ext>
          </c:extLst>
        </c:ser>
        <c:ser>
          <c:idx val="1"/>
          <c:order val="1"/>
          <c:tx>
            <c:strRef>
              <c:f>Sheet1!$C$1</c:f>
              <c:strCache>
                <c:ptCount val="1"/>
                <c:pt idx="0">
                  <c:v>Somewhat disagree</c:v>
                </c:pt>
              </c:strCache>
            </c:strRef>
          </c:tx>
          <c:spPr>
            <a:solidFill>
              <a:srgbClr val="FD625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Sem 2 2018</c:v>
                </c:pt>
                <c:pt idx="1">
                  <c:v>Sem 1 2019</c:v>
                </c:pt>
                <c:pt idx="2">
                  <c:v>Sem 2 2019</c:v>
                </c:pt>
                <c:pt idx="3">
                  <c:v>Sem 1 2020</c:v>
                </c:pt>
              </c:strCache>
            </c:strRef>
          </c:cat>
          <c:val>
            <c:numRef>
              <c:f>Sheet1!$C$2:$C$5</c:f>
              <c:numCache>
                <c:formatCode>###0%</c:formatCode>
                <c:ptCount val="4"/>
                <c:pt idx="0">
                  <c:v>0.13099041533546327</c:v>
                </c:pt>
                <c:pt idx="1">
                  <c:v>0.12449392712550607</c:v>
                </c:pt>
                <c:pt idx="2">
                  <c:v>0.10196078431372549</c:v>
                </c:pt>
                <c:pt idx="3">
                  <c:v>7.7777777777777779E-2</c:v>
                </c:pt>
              </c:numCache>
            </c:numRef>
          </c:val>
          <c:extLst>
            <c:ext xmlns:c16="http://schemas.microsoft.com/office/drawing/2014/chart" uri="{C3380CC4-5D6E-409C-BE32-E72D297353CC}">
              <c16:uniqueId val="{00000001-FF1C-4174-9733-2FEE87D5BBDD}"/>
            </c:ext>
          </c:extLst>
        </c:ser>
        <c:ser>
          <c:idx val="2"/>
          <c:order val="2"/>
          <c:tx>
            <c:strRef>
              <c:f>Sheet1!$D$1</c:f>
              <c:strCache>
                <c:ptCount val="1"/>
                <c:pt idx="0">
                  <c:v>Neither agree nor disagree</c:v>
                </c:pt>
              </c:strCache>
            </c:strRef>
          </c:tx>
          <c:spPr>
            <a:solidFill>
              <a:srgbClr val="A6A6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Sem 2 2018</c:v>
                </c:pt>
                <c:pt idx="1">
                  <c:v>Sem 1 2019</c:v>
                </c:pt>
                <c:pt idx="2">
                  <c:v>Sem 2 2019</c:v>
                </c:pt>
                <c:pt idx="3">
                  <c:v>Sem 1 2020</c:v>
                </c:pt>
              </c:strCache>
            </c:strRef>
          </c:cat>
          <c:val>
            <c:numRef>
              <c:f>Sheet1!$D$2:$D$5</c:f>
              <c:numCache>
                <c:formatCode>###0%</c:formatCode>
                <c:ptCount val="4"/>
                <c:pt idx="0">
                  <c:v>0.19329073482428114</c:v>
                </c:pt>
                <c:pt idx="1">
                  <c:v>0.17105263157894737</c:v>
                </c:pt>
                <c:pt idx="2">
                  <c:v>0.17516339869281045</c:v>
                </c:pt>
                <c:pt idx="3">
                  <c:v>0.20666666666666667</c:v>
                </c:pt>
              </c:numCache>
            </c:numRef>
          </c:val>
          <c:extLst>
            <c:ext xmlns:c16="http://schemas.microsoft.com/office/drawing/2014/chart" uri="{C3380CC4-5D6E-409C-BE32-E72D297353CC}">
              <c16:uniqueId val="{00000002-FF1C-4174-9733-2FEE87D5BBDD}"/>
            </c:ext>
          </c:extLst>
        </c:ser>
        <c:ser>
          <c:idx val="3"/>
          <c:order val="3"/>
          <c:tx>
            <c:strRef>
              <c:f>Sheet1!$E$1</c:f>
              <c:strCache>
                <c:ptCount val="1"/>
                <c:pt idx="0">
                  <c:v>Somewhat agree</c:v>
                </c:pt>
              </c:strCache>
            </c:strRef>
          </c:tx>
          <c:spPr>
            <a:solidFill>
              <a:srgbClr val="77BD5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Sem 2 2018</c:v>
                </c:pt>
                <c:pt idx="1">
                  <c:v>Sem 1 2019</c:v>
                </c:pt>
                <c:pt idx="2">
                  <c:v>Sem 2 2019</c:v>
                </c:pt>
                <c:pt idx="3">
                  <c:v>Sem 1 2020</c:v>
                </c:pt>
              </c:strCache>
            </c:strRef>
          </c:cat>
          <c:val>
            <c:numRef>
              <c:f>Sheet1!$E$2:$E$5</c:f>
              <c:numCache>
                <c:formatCode>###0%</c:formatCode>
                <c:ptCount val="4"/>
                <c:pt idx="0">
                  <c:v>0.31629392971246006</c:v>
                </c:pt>
                <c:pt idx="1">
                  <c:v>0.35222672064777327</c:v>
                </c:pt>
                <c:pt idx="2">
                  <c:v>0.34901960784313724</c:v>
                </c:pt>
                <c:pt idx="3">
                  <c:v>0.39666666666666667</c:v>
                </c:pt>
              </c:numCache>
            </c:numRef>
          </c:val>
          <c:extLst>
            <c:ext xmlns:c16="http://schemas.microsoft.com/office/drawing/2014/chart" uri="{C3380CC4-5D6E-409C-BE32-E72D297353CC}">
              <c16:uniqueId val="{00000003-FF1C-4174-9733-2FEE87D5BBDD}"/>
            </c:ext>
          </c:extLst>
        </c:ser>
        <c:ser>
          <c:idx val="4"/>
          <c:order val="4"/>
          <c:tx>
            <c:strRef>
              <c:f>Sheet1!$F$1</c:f>
              <c:strCache>
                <c:ptCount val="1"/>
                <c:pt idx="0">
                  <c:v>Strongly agree</c:v>
                </c:pt>
              </c:strCache>
            </c:strRef>
          </c:tx>
          <c:spPr>
            <a:solidFill>
              <a:srgbClr val="188E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Sem 2 2018</c:v>
                </c:pt>
                <c:pt idx="1">
                  <c:v>Sem 1 2019</c:v>
                </c:pt>
                <c:pt idx="2">
                  <c:v>Sem 2 2019</c:v>
                </c:pt>
                <c:pt idx="3">
                  <c:v>Sem 1 2020</c:v>
                </c:pt>
              </c:strCache>
            </c:strRef>
          </c:cat>
          <c:val>
            <c:numRef>
              <c:f>Sheet1!$F$2:$F$5</c:f>
              <c:numCache>
                <c:formatCode>###0%</c:formatCode>
                <c:ptCount val="4"/>
                <c:pt idx="0">
                  <c:v>0.26198083067092653</c:v>
                </c:pt>
                <c:pt idx="1">
                  <c:v>0.27530364372469635</c:v>
                </c:pt>
                <c:pt idx="2">
                  <c:v>0.31503267973856208</c:v>
                </c:pt>
                <c:pt idx="3">
                  <c:v>0.2911111111111111</c:v>
                </c:pt>
              </c:numCache>
            </c:numRef>
          </c:val>
          <c:extLst>
            <c:ext xmlns:c16="http://schemas.microsoft.com/office/drawing/2014/chart" uri="{C3380CC4-5D6E-409C-BE32-E72D297353CC}">
              <c16:uniqueId val="{00000004-FF1C-4174-9733-2FEE87D5BBDD}"/>
            </c:ext>
          </c:extLst>
        </c:ser>
        <c:dLbls>
          <c:showLegendKey val="0"/>
          <c:showVal val="0"/>
          <c:showCatName val="0"/>
          <c:showSerName val="0"/>
          <c:showPercent val="0"/>
          <c:showBubbleSize val="0"/>
        </c:dLbls>
        <c:gapWidth val="60"/>
        <c:overlap val="100"/>
        <c:axId val="1670712048"/>
        <c:axId val="1670725360"/>
      </c:barChart>
      <c:catAx>
        <c:axId val="167071204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25360"/>
        <c:crosses val="autoZero"/>
        <c:auto val="1"/>
        <c:lblAlgn val="ctr"/>
        <c:lblOffset val="100"/>
        <c:noMultiLvlLbl val="0"/>
      </c:catAx>
      <c:valAx>
        <c:axId val="1670725360"/>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12048"/>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PLACEHOLDER</c:v>
                </c:pt>
              </c:strCache>
            </c:strRef>
          </c:tx>
          <c:spPr>
            <a:noFill/>
            <a:ln>
              <a:noFill/>
            </a:ln>
            <a:effectLst/>
          </c:spPr>
          <c:invertIfNegative val="0"/>
          <c:cat>
            <c:strRef>
              <c:f>Sheet1!$A$2:$A$3</c:f>
              <c:strCache>
                <c:ptCount val="2"/>
                <c:pt idx="0">
                  <c:v>Previous years</c:v>
                </c:pt>
                <c:pt idx="1">
                  <c:v>Current year</c:v>
                </c:pt>
              </c:strCache>
            </c:strRef>
          </c:cat>
          <c:val>
            <c:numRef>
              <c:f>Sheet1!$B$2:$B$3</c:f>
              <c:numCache>
                <c:formatCode>###0%</c:formatCode>
                <c:ptCount val="2"/>
                <c:pt idx="0">
                  <c:v>0.11492734478203434</c:v>
                </c:pt>
                <c:pt idx="1">
                  <c:v>0.13738441215323646</c:v>
                </c:pt>
              </c:numCache>
            </c:numRef>
          </c:val>
          <c:extLst>
            <c:ext xmlns:c16="http://schemas.microsoft.com/office/drawing/2014/chart" uri="{C3380CC4-5D6E-409C-BE32-E72D297353CC}">
              <c16:uniqueId val="{00000000-F58C-47C1-8B23-D5F0FA1A2137}"/>
            </c:ext>
          </c:extLst>
        </c:ser>
        <c:ser>
          <c:idx val="1"/>
          <c:order val="1"/>
          <c:tx>
            <c:strRef>
              <c:f>Sheet1!$C$1</c:f>
              <c:strCache>
                <c:ptCount val="1"/>
                <c:pt idx="0">
                  <c:v>Disagree</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Previous years</c:v>
                </c:pt>
                <c:pt idx="1">
                  <c:v>Current year</c:v>
                </c:pt>
              </c:strCache>
            </c:strRef>
          </c:cat>
          <c:val>
            <c:numRef>
              <c:f>Sheet1!$C$2:$C$3</c:f>
              <c:numCache>
                <c:formatCode>###0%</c:formatCode>
                <c:ptCount val="2"/>
                <c:pt idx="0">
                  <c:v>0.13738441215323646</c:v>
                </c:pt>
                <c:pt idx="1">
                  <c:v>0.11492734478203434</c:v>
                </c:pt>
              </c:numCache>
            </c:numRef>
          </c:val>
          <c:extLst>
            <c:ext xmlns:c16="http://schemas.microsoft.com/office/drawing/2014/chart" uri="{C3380CC4-5D6E-409C-BE32-E72D297353CC}">
              <c16:uniqueId val="{00000001-F58C-47C1-8B23-D5F0FA1A2137}"/>
            </c:ext>
          </c:extLst>
        </c:ser>
        <c:ser>
          <c:idx val="2"/>
          <c:order val="2"/>
          <c:tx>
            <c:strRef>
              <c:f>Sheet1!$D$1</c:f>
              <c:strCache>
                <c:ptCount val="1"/>
                <c:pt idx="0">
                  <c:v>Agree</c:v>
                </c:pt>
              </c:strCache>
            </c:strRef>
          </c:tx>
          <c:spPr>
            <a:solidFill>
              <a:srgbClr val="298224"/>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Previous years</c:v>
                </c:pt>
                <c:pt idx="1">
                  <c:v>Current year</c:v>
                </c:pt>
              </c:strCache>
            </c:strRef>
          </c:cat>
          <c:val>
            <c:numRef>
              <c:f>Sheet1!$D$2:$D$3</c:f>
              <c:numCache>
                <c:formatCode>###0%</c:formatCode>
                <c:ptCount val="2"/>
                <c:pt idx="0">
                  <c:v>0.4372523117569353</c:v>
                </c:pt>
                <c:pt idx="1">
                  <c:v>0.51387054161162482</c:v>
                </c:pt>
              </c:numCache>
            </c:numRef>
          </c:val>
          <c:extLst>
            <c:ext xmlns:c16="http://schemas.microsoft.com/office/drawing/2014/chart" uri="{C3380CC4-5D6E-409C-BE32-E72D297353CC}">
              <c16:uniqueId val="{00000002-F58C-47C1-8B23-D5F0FA1A2137}"/>
            </c:ext>
          </c:extLst>
        </c:ser>
        <c:dLbls>
          <c:showLegendKey val="0"/>
          <c:showVal val="0"/>
          <c:showCatName val="0"/>
          <c:showSerName val="0"/>
          <c:showPercent val="0"/>
          <c:showBubbleSize val="0"/>
        </c:dLbls>
        <c:gapWidth val="80"/>
        <c:overlap val="100"/>
        <c:axId val="905891599"/>
        <c:axId val="905906575"/>
      </c:barChart>
      <c:catAx>
        <c:axId val="905891599"/>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905906575"/>
        <c:crosses val="autoZero"/>
        <c:auto val="1"/>
        <c:lblAlgn val="ctr"/>
        <c:lblOffset val="100"/>
        <c:noMultiLvlLbl val="0"/>
      </c:catAx>
      <c:valAx>
        <c:axId val="905906575"/>
        <c:scaling>
          <c:orientation val="minMax"/>
          <c:max val="0.9"/>
          <c:min val="0"/>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905891599"/>
        <c:crosses val="autoZero"/>
        <c:crossBetween val="between"/>
      </c:valAx>
      <c:spPr>
        <a:noFill/>
        <a:ln>
          <a:noFill/>
        </a:ln>
        <a:effectLst/>
      </c:spPr>
    </c:plotArea>
    <c:legend>
      <c:legendPos val="t"/>
      <c:legendEntry>
        <c:idx val="0"/>
        <c:delete val="1"/>
      </c:legendEntry>
      <c:overlay val="0"/>
      <c:spPr>
        <a:noFill/>
        <a:ln>
          <a:noFill/>
        </a:ln>
        <a:effectLst/>
      </c:spPr>
      <c:txPr>
        <a:bodyPr rot="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PLACEHOLDER</c:v>
                </c:pt>
              </c:strCache>
            </c:strRef>
          </c:tx>
          <c:spPr>
            <a:noFill/>
            <a:ln>
              <a:noFill/>
            </a:ln>
            <a:effectLst/>
          </c:spPr>
          <c:invertIfNegative val="0"/>
          <c:cat>
            <c:strRef>
              <c:f>Sheet1!$A$2:$A$3</c:f>
              <c:strCache>
                <c:ptCount val="2"/>
                <c:pt idx="0">
                  <c:v>Previous years</c:v>
                </c:pt>
                <c:pt idx="1">
                  <c:v>Current year</c:v>
                </c:pt>
              </c:strCache>
            </c:strRef>
          </c:cat>
          <c:val>
            <c:numRef>
              <c:f>Sheet1!$B$2:$B$3</c:f>
              <c:numCache>
                <c:formatCode>###0%</c:formatCode>
                <c:ptCount val="2"/>
                <c:pt idx="0">
                  <c:v>8.3333333333333315E-2</c:v>
                </c:pt>
                <c:pt idx="1">
                  <c:v>8.7301587301587297E-2</c:v>
                </c:pt>
              </c:numCache>
            </c:numRef>
          </c:val>
          <c:extLst>
            <c:ext xmlns:c16="http://schemas.microsoft.com/office/drawing/2014/chart" uri="{C3380CC4-5D6E-409C-BE32-E72D297353CC}">
              <c16:uniqueId val="{00000000-F58C-47C1-8B23-D5F0FA1A2137}"/>
            </c:ext>
          </c:extLst>
        </c:ser>
        <c:ser>
          <c:idx val="1"/>
          <c:order val="1"/>
          <c:tx>
            <c:strRef>
              <c:f>Sheet1!$C$1</c:f>
              <c:strCache>
                <c:ptCount val="1"/>
                <c:pt idx="0">
                  <c:v>Disagree</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Previous years</c:v>
                </c:pt>
                <c:pt idx="1">
                  <c:v>Current year</c:v>
                </c:pt>
              </c:strCache>
            </c:strRef>
          </c:cat>
          <c:val>
            <c:numRef>
              <c:f>Sheet1!$C$2:$C$3</c:f>
              <c:numCache>
                <c:formatCode>###0%</c:formatCode>
                <c:ptCount val="2"/>
                <c:pt idx="0">
                  <c:v>8.7301587301587297E-2</c:v>
                </c:pt>
                <c:pt idx="1">
                  <c:v>8.3333333333333315E-2</c:v>
                </c:pt>
              </c:numCache>
            </c:numRef>
          </c:val>
          <c:extLst>
            <c:ext xmlns:c16="http://schemas.microsoft.com/office/drawing/2014/chart" uri="{C3380CC4-5D6E-409C-BE32-E72D297353CC}">
              <c16:uniqueId val="{00000001-F58C-47C1-8B23-D5F0FA1A2137}"/>
            </c:ext>
          </c:extLst>
        </c:ser>
        <c:ser>
          <c:idx val="2"/>
          <c:order val="2"/>
          <c:tx>
            <c:strRef>
              <c:f>Sheet1!$D$1</c:f>
              <c:strCache>
                <c:ptCount val="1"/>
                <c:pt idx="0">
                  <c:v>Agree</c:v>
                </c:pt>
              </c:strCache>
            </c:strRef>
          </c:tx>
          <c:spPr>
            <a:solidFill>
              <a:srgbClr val="298224"/>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Previous years</c:v>
                </c:pt>
                <c:pt idx="1">
                  <c:v>Current year</c:v>
                </c:pt>
              </c:strCache>
            </c:strRef>
          </c:cat>
          <c:val>
            <c:numRef>
              <c:f>Sheet1!$D$2:$D$3</c:f>
              <c:numCache>
                <c:formatCode>###0%</c:formatCode>
                <c:ptCount val="2"/>
                <c:pt idx="0">
                  <c:v>0.57804232804232802</c:v>
                </c:pt>
                <c:pt idx="1">
                  <c:v>0.56349206349206349</c:v>
                </c:pt>
              </c:numCache>
            </c:numRef>
          </c:val>
          <c:extLst>
            <c:ext xmlns:c16="http://schemas.microsoft.com/office/drawing/2014/chart" uri="{C3380CC4-5D6E-409C-BE32-E72D297353CC}">
              <c16:uniqueId val="{00000002-F58C-47C1-8B23-D5F0FA1A2137}"/>
            </c:ext>
          </c:extLst>
        </c:ser>
        <c:dLbls>
          <c:showLegendKey val="0"/>
          <c:showVal val="0"/>
          <c:showCatName val="0"/>
          <c:showSerName val="0"/>
          <c:showPercent val="0"/>
          <c:showBubbleSize val="0"/>
        </c:dLbls>
        <c:gapWidth val="80"/>
        <c:overlap val="100"/>
        <c:axId val="905891599"/>
        <c:axId val="905906575"/>
      </c:barChart>
      <c:catAx>
        <c:axId val="905891599"/>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905906575"/>
        <c:crosses val="autoZero"/>
        <c:auto val="1"/>
        <c:lblAlgn val="ctr"/>
        <c:lblOffset val="100"/>
        <c:noMultiLvlLbl val="0"/>
      </c:catAx>
      <c:valAx>
        <c:axId val="905906575"/>
        <c:scaling>
          <c:orientation val="minMax"/>
          <c:max val="0.8"/>
          <c:min val="-0.1"/>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905891599"/>
        <c:crosses val="autoZero"/>
        <c:crossBetween val="between"/>
      </c:valAx>
      <c:spPr>
        <a:noFill/>
        <a:ln>
          <a:noFill/>
        </a:ln>
        <a:effectLst/>
      </c:spPr>
    </c:plotArea>
    <c:legend>
      <c:legendPos val="t"/>
      <c:legendEntry>
        <c:idx val="0"/>
        <c:delete val="1"/>
      </c:legendEntry>
      <c:overlay val="0"/>
      <c:spPr>
        <a:noFill/>
        <a:ln>
          <a:noFill/>
        </a:ln>
        <a:effectLst/>
      </c:spPr>
      <c:txPr>
        <a:bodyPr rot="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PLACEHOLDER</c:v>
                </c:pt>
              </c:strCache>
            </c:strRef>
          </c:tx>
          <c:spPr>
            <a:noFill/>
            <a:ln>
              <a:noFill/>
            </a:ln>
            <a:effectLst/>
          </c:spPr>
          <c:invertIfNegative val="0"/>
          <c:cat>
            <c:strRef>
              <c:f>Sheet1!$A$2:$A$3</c:f>
              <c:strCache>
                <c:ptCount val="2"/>
                <c:pt idx="0">
                  <c:v>Previous years</c:v>
                </c:pt>
                <c:pt idx="1">
                  <c:v>Current year</c:v>
                </c:pt>
              </c:strCache>
            </c:strRef>
          </c:cat>
          <c:val>
            <c:numRef>
              <c:f>Sheet1!$B$2:$B$3</c:f>
              <c:numCache>
                <c:formatCode>###0%</c:formatCode>
                <c:ptCount val="2"/>
                <c:pt idx="0">
                  <c:v>7.2655217965653898E-2</c:v>
                </c:pt>
                <c:pt idx="1">
                  <c:v>6.7371202113606338E-2</c:v>
                </c:pt>
              </c:numCache>
            </c:numRef>
          </c:val>
          <c:extLst>
            <c:ext xmlns:c16="http://schemas.microsoft.com/office/drawing/2014/chart" uri="{C3380CC4-5D6E-409C-BE32-E72D297353CC}">
              <c16:uniqueId val="{00000000-F58C-47C1-8B23-D5F0FA1A2137}"/>
            </c:ext>
          </c:extLst>
        </c:ser>
        <c:ser>
          <c:idx val="1"/>
          <c:order val="1"/>
          <c:tx>
            <c:strRef>
              <c:f>Sheet1!$C$1</c:f>
              <c:strCache>
                <c:ptCount val="1"/>
                <c:pt idx="0">
                  <c:v>Disagree</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Previous years</c:v>
                </c:pt>
                <c:pt idx="1">
                  <c:v>Current year</c:v>
                </c:pt>
              </c:strCache>
            </c:strRef>
          </c:cat>
          <c:val>
            <c:numRef>
              <c:f>Sheet1!$C$2:$C$3</c:f>
              <c:numCache>
                <c:formatCode>###0%</c:formatCode>
                <c:ptCount val="2"/>
                <c:pt idx="0">
                  <c:v>6.7371202113606338E-2</c:v>
                </c:pt>
                <c:pt idx="1">
                  <c:v>7.2655217965653898E-2</c:v>
                </c:pt>
              </c:numCache>
            </c:numRef>
          </c:val>
          <c:extLst>
            <c:ext xmlns:c16="http://schemas.microsoft.com/office/drawing/2014/chart" uri="{C3380CC4-5D6E-409C-BE32-E72D297353CC}">
              <c16:uniqueId val="{00000001-F58C-47C1-8B23-D5F0FA1A2137}"/>
            </c:ext>
          </c:extLst>
        </c:ser>
        <c:ser>
          <c:idx val="2"/>
          <c:order val="2"/>
          <c:tx>
            <c:strRef>
              <c:f>Sheet1!$D$1</c:f>
              <c:strCache>
                <c:ptCount val="1"/>
                <c:pt idx="0">
                  <c:v>Agree</c:v>
                </c:pt>
              </c:strCache>
            </c:strRef>
          </c:tx>
          <c:spPr>
            <a:solidFill>
              <a:srgbClr val="298224"/>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Previous years</c:v>
                </c:pt>
                <c:pt idx="1">
                  <c:v>Current year</c:v>
                </c:pt>
              </c:strCache>
            </c:strRef>
          </c:cat>
          <c:val>
            <c:numRef>
              <c:f>Sheet1!$D$2:$D$3</c:f>
              <c:numCache>
                <c:formatCode>###0%</c:formatCode>
                <c:ptCount val="2"/>
                <c:pt idx="0">
                  <c:v>0.4848084544253633</c:v>
                </c:pt>
                <c:pt idx="1">
                  <c:v>0.46235138705416118</c:v>
                </c:pt>
              </c:numCache>
            </c:numRef>
          </c:val>
          <c:extLst>
            <c:ext xmlns:c16="http://schemas.microsoft.com/office/drawing/2014/chart" uri="{C3380CC4-5D6E-409C-BE32-E72D297353CC}">
              <c16:uniqueId val="{00000002-F58C-47C1-8B23-D5F0FA1A2137}"/>
            </c:ext>
          </c:extLst>
        </c:ser>
        <c:dLbls>
          <c:showLegendKey val="0"/>
          <c:showVal val="0"/>
          <c:showCatName val="0"/>
          <c:showSerName val="0"/>
          <c:showPercent val="0"/>
          <c:showBubbleSize val="0"/>
        </c:dLbls>
        <c:gapWidth val="80"/>
        <c:overlap val="100"/>
        <c:axId val="905891599"/>
        <c:axId val="905906575"/>
      </c:barChart>
      <c:catAx>
        <c:axId val="905891599"/>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905906575"/>
        <c:crosses val="autoZero"/>
        <c:auto val="1"/>
        <c:lblAlgn val="ctr"/>
        <c:lblOffset val="100"/>
        <c:noMultiLvlLbl val="0"/>
      </c:catAx>
      <c:valAx>
        <c:axId val="905906575"/>
        <c:scaling>
          <c:orientation val="minMax"/>
          <c:max val="0.75000000000000011"/>
          <c:min val="-0.15000000000000002"/>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905891599"/>
        <c:crosses val="autoZero"/>
        <c:crossBetween val="between"/>
      </c:valAx>
      <c:spPr>
        <a:noFill/>
        <a:ln>
          <a:noFill/>
        </a:ln>
        <a:effectLst/>
      </c:spPr>
    </c:plotArea>
    <c:legend>
      <c:legendPos val="t"/>
      <c:legendEntry>
        <c:idx val="0"/>
        <c:delete val="1"/>
      </c:legendEntry>
      <c:overlay val="0"/>
      <c:spPr>
        <a:noFill/>
        <a:ln>
          <a:noFill/>
        </a:ln>
        <a:effectLst/>
      </c:spPr>
      <c:txPr>
        <a:bodyPr rot="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PLACEHOLDER</c:v>
                </c:pt>
              </c:strCache>
            </c:strRef>
          </c:tx>
          <c:spPr>
            <a:noFill/>
            <a:ln>
              <a:noFill/>
            </a:ln>
            <a:effectLst/>
          </c:spPr>
          <c:invertIfNegative val="0"/>
          <c:cat>
            <c:strRef>
              <c:f>Sheet1!$A$2:$A$3</c:f>
              <c:strCache>
                <c:ptCount val="2"/>
                <c:pt idx="0">
                  <c:v>Previous years</c:v>
                </c:pt>
                <c:pt idx="1">
                  <c:v>Current year</c:v>
                </c:pt>
              </c:strCache>
            </c:strRef>
          </c:cat>
          <c:val>
            <c:numRef>
              <c:f>Sheet1!$B$2:$B$3</c:f>
              <c:numCache>
                <c:formatCode>###0%</c:formatCode>
                <c:ptCount val="2"/>
                <c:pt idx="0">
                  <c:v>8.5751978891820582E-2</c:v>
                </c:pt>
                <c:pt idx="1">
                  <c:v>5.4089709762532981E-2</c:v>
                </c:pt>
              </c:numCache>
            </c:numRef>
          </c:val>
          <c:extLst>
            <c:ext xmlns:c16="http://schemas.microsoft.com/office/drawing/2014/chart" uri="{C3380CC4-5D6E-409C-BE32-E72D297353CC}">
              <c16:uniqueId val="{00000000-F58C-47C1-8B23-D5F0FA1A2137}"/>
            </c:ext>
          </c:extLst>
        </c:ser>
        <c:ser>
          <c:idx val="1"/>
          <c:order val="1"/>
          <c:tx>
            <c:strRef>
              <c:f>Sheet1!$C$1</c:f>
              <c:strCache>
                <c:ptCount val="1"/>
                <c:pt idx="0">
                  <c:v>Disagree</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Previous years</c:v>
                </c:pt>
                <c:pt idx="1">
                  <c:v>Current year</c:v>
                </c:pt>
              </c:strCache>
            </c:strRef>
          </c:cat>
          <c:val>
            <c:numRef>
              <c:f>Sheet1!$C$2:$C$3</c:f>
              <c:numCache>
                <c:formatCode>###0%</c:formatCode>
                <c:ptCount val="2"/>
                <c:pt idx="0">
                  <c:v>5.4089709762532981E-2</c:v>
                </c:pt>
                <c:pt idx="1">
                  <c:v>8.5751978891820582E-2</c:v>
                </c:pt>
              </c:numCache>
            </c:numRef>
          </c:val>
          <c:extLst>
            <c:ext xmlns:c16="http://schemas.microsoft.com/office/drawing/2014/chart" uri="{C3380CC4-5D6E-409C-BE32-E72D297353CC}">
              <c16:uniqueId val="{00000001-F58C-47C1-8B23-D5F0FA1A2137}"/>
            </c:ext>
          </c:extLst>
        </c:ser>
        <c:ser>
          <c:idx val="2"/>
          <c:order val="2"/>
          <c:tx>
            <c:strRef>
              <c:f>Sheet1!$D$1</c:f>
              <c:strCache>
                <c:ptCount val="1"/>
                <c:pt idx="0">
                  <c:v>Agree</c:v>
                </c:pt>
              </c:strCache>
            </c:strRef>
          </c:tx>
          <c:spPr>
            <a:solidFill>
              <a:srgbClr val="298224"/>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Previous years</c:v>
                </c:pt>
                <c:pt idx="1">
                  <c:v>Current year</c:v>
                </c:pt>
              </c:strCache>
            </c:strRef>
          </c:cat>
          <c:val>
            <c:numRef>
              <c:f>Sheet1!$D$2:$D$3</c:f>
              <c:numCache>
                <c:formatCode>###0%</c:formatCode>
                <c:ptCount val="2"/>
                <c:pt idx="0">
                  <c:v>0.6108179419525066</c:v>
                </c:pt>
                <c:pt idx="1">
                  <c:v>0.5474934036939314</c:v>
                </c:pt>
              </c:numCache>
            </c:numRef>
          </c:val>
          <c:extLst>
            <c:ext xmlns:c16="http://schemas.microsoft.com/office/drawing/2014/chart" uri="{C3380CC4-5D6E-409C-BE32-E72D297353CC}">
              <c16:uniqueId val="{00000002-F58C-47C1-8B23-D5F0FA1A2137}"/>
            </c:ext>
          </c:extLst>
        </c:ser>
        <c:dLbls>
          <c:showLegendKey val="0"/>
          <c:showVal val="0"/>
          <c:showCatName val="0"/>
          <c:showSerName val="0"/>
          <c:showPercent val="0"/>
          <c:showBubbleSize val="0"/>
        </c:dLbls>
        <c:gapWidth val="80"/>
        <c:overlap val="100"/>
        <c:axId val="905891599"/>
        <c:axId val="905906575"/>
      </c:barChart>
      <c:catAx>
        <c:axId val="905891599"/>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905906575"/>
        <c:crosses val="autoZero"/>
        <c:auto val="1"/>
        <c:lblAlgn val="ctr"/>
        <c:lblOffset val="100"/>
        <c:noMultiLvlLbl val="0"/>
      </c:catAx>
      <c:valAx>
        <c:axId val="905906575"/>
        <c:scaling>
          <c:orientation val="minMax"/>
          <c:max val="0.75000000000000011"/>
          <c:min val="-0.15000000000000002"/>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905891599"/>
        <c:crosses val="autoZero"/>
        <c:crossBetween val="between"/>
      </c:valAx>
      <c:spPr>
        <a:noFill/>
        <a:ln>
          <a:noFill/>
        </a:ln>
        <a:effectLst/>
      </c:spPr>
    </c:plotArea>
    <c:legend>
      <c:legendPos val="t"/>
      <c:legendEntry>
        <c:idx val="0"/>
        <c:delete val="1"/>
      </c:legendEntry>
      <c:overlay val="0"/>
      <c:spPr>
        <a:noFill/>
        <a:ln>
          <a:noFill/>
        </a:ln>
        <a:effectLst/>
      </c:spPr>
      <c:txPr>
        <a:bodyPr rot="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PLACEHOLDER</c:v>
                </c:pt>
              </c:strCache>
            </c:strRef>
          </c:tx>
          <c:spPr>
            <a:noFill/>
            <a:ln>
              <a:noFill/>
            </a:ln>
            <a:effectLst/>
          </c:spPr>
          <c:invertIfNegative val="0"/>
          <c:cat>
            <c:strRef>
              <c:f>Sheet1!$A$2:$A$3</c:f>
              <c:strCache>
                <c:ptCount val="2"/>
                <c:pt idx="0">
                  <c:v>Previous years</c:v>
                </c:pt>
                <c:pt idx="1">
                  <c:v>Current year</c:v>
                </c:pt>
              </c:strCache>
            </c:strRef>
          </c:cat>
          <c:val>
            <c:numRef>
              <c:f>Sheet1!$B$2:$B$3</c:f>
              <c:numCache>
                <c:formatCode>###0%</c:formatCode>
                <c:ptCount val="2"/>
                <c:pt idx="0">
                  <c:v>4.4198895027624301E-2</c:v>
                </c:pt>
                <c:pt idx="1">
                  <c:v>4.9723756906077353E-2</c:v>
                </c:pt>
              </c:numCache>
            </c:numRef>
          </c:val>
          <c:extLst>
            <c:ext xmlns:c16="http://schemas.microsoft.com/office/drawing/2014/chart" uri="{C3380CC4-5D6E-409C-BE32-E72D297353CC}">
              <c16:uniqueId val="{00000000-F58C-47C1-8B23-D5F0FA1A2137}"/>
            </c:ext>
          </c:extLst>
        </c:ser>
        <c:ser>
          <c:idx val="1"/>
          <c:order val="1"/>
          <c:tx>
            <c:strRef>
              <c:f>Sheet1!$C$1</c:f>
              <c:strCache>
                <c:ptCount val="1"/>
                <c:pt idx="0">
                  <c:v>Disagree</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Previous years</c:v>
                </c:pt>
                <c:pt idx="1">
                  <c:v>Current year</c:v>
                </c:pt>
              </c:strCache>
            </c:strRef>
          </c:cat>
          <c:val>
            <c:numRef>
              <c:f>Sheet1!$C$2:$C$3</c:f>
              <c:numCache>
                <c:formatCode>###0%</c:formatCode>
                <c:ptCount val="2"/>
                <c:pt idx="0">
                  <c:v>4.9723756906077353E-2</c:v>
                </c:pt>
                <c:pt idx="1">
                  <c:v>4.4198895027624301E-2</c:v>
                </c:pt>
              </c:numCache>
            </c:numRef>
          </c:val>
          <c:extLst>
            <c:ext xmlns:c16="http://schemas.microsoft.com/office/drawing/2014/chart" uri="{C3380CC4-5D6E-409C-BE32-E72D297353CC}">
              <c16:uniqueId val="{00000001-F58C-47C1-8B23-D5F0FA1A2137}"/>
            </c:ext>
          </c:extLst>
        </c:ser>
        <c:ser>
          <c:idx val="2"/>
          <c:order val="2"/>
          <c:tx>
            <c:strRef>
              <c:f>Sheet1!$D$1</c:f>
              <c:strCache>
                <c:ptCount val="1"/>
                <c:pt idx="0">
                  <c:v>Agree</c:v>
                </c:pt>
              </c:strCache>
            </c:strRef>
          </c:tx>
          <c:spPr>
            <a:solidFill>
              <a:srgbClr val="298224"/>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Previous years</c:v>
                </c:pt>
                <c:pt idx="1">
                  <c:v>Current year</c:v>
                </c:pt>
              </c:strCache>
            </c:strRef>
          </c:cat>
          <c:val>
            <c:numRef>
              <c:f>Sheet1!$D$2:$D$3</c:f>
              <c:numCache>
                <c:formatCode>###0%</c:formatCode>
                <c:ptCount val="2"/>
                <c:pt idx="0">
                  <c:v>0.59116022099447518</c:v>
                </c:pt>
                <c:pt idx="1">
                  <c:v>0.59116022099447518</c:v>
                </c:pt>
              </c:numCache>
            </c:numRef>
          </c:val>
          <c:extLst>
            <c:ext xmlns:c16="http://schemas.microsoft.com/office/drawing/2014/chart" uri="{C3380CC4-5D6E-409C-BE32-E72D297353CC}">
              <c16:uniqueId val="{00000002-F58C-47C1-8B23-D5F0FA1A2137}"/>
            </c:ext>
          </c:extLst>
        </c:ser>
        <c:dLbls>
          <c:showLegendKey val="0"/>
          <c:showVal val="0"/>
          <c:showCatName val="0"/>
          <c:showSerName val="0"/>
          <c:showPercent val="0"/>
          <c:showBubbleSize val="0"/>
        </c:dLbls>
        <c:gapWidth val="80"/>
        <c:overlap val="100"/>
        <c:axId val="905891599"/>
        <c:axId val="905906575"/>
      </c:barChart>
      <c:catAx>
        <c:axId val="905891599"/>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905906575"/>
        <c:crosses val="autoZero"/>
        <c:auto val="1"/>
        <c:lblAlgn val="ctr"/>
        <c:lblOffset val="100"/>
        <c:noMultiLvlLbl val="0"/>
      </c:catAx>
      <c:valAx>
        <c:axId val="905906575"/>
        <c:scaling>
          <c:orientation val="minMax"/>
          <c:max val="0.8"/>
          <c:min val="-0.2"/>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905891599"/>
        <c:crosses val="autoZero"/>
        <c:crossBetween val="between"/>
      </c:valAx>
      <c:spPr>
        <a:noFill/>
        <a:ln>
          <a:noFill/>
        </a:ln>
        <a:effectLst/>
      </c:spPr>
    </c:plotArea>
    <c:legend>
      <c:legendPos val="t"/>
      <c:legendEntry>
        <c:idx val="0"/>
        <c:delete val="1"/>
      </c:legendEntry>
      <c:overlay val="0"/>
      <c:spPr>
        <a:noFill/>
        <a:ln>
          <a:noFill/>
        </a:ln>
        <a:effectLst/>
      </c:spPr>
      <c:txPr>
        <a:bodyPr rot="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sz="1600" dirty="0" smtClean="0"/>
              <a:t>NPS for new and returning students</a:t>
            </a:r>
            <a:endParaRPr lang="en-NZ" sz="1600" dirty="0"/>
          </a:p>
        </c:rich>
      </c:tx>
      <c:layout>
        <c:manualLayout>
          <c:xMode val="edge"/>
          <c:yMode val="edge"/>
          <c:x val="6.7503924646782857E-4"/>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lineChart>
        <c:grouping val="standard"/>
        <c:varyColors val="0"/>
        <c:ser>
          <c:idx val="0"/>
          <c:order val="0"/>
          <c:tx>
            <c:strRef>
              <c:f>Sheet1!$B$1</c:f>
              <c:strCache>
                <c:ptCount val="1"/>
                <c:pt idx="0">
                  <c:v>Returning student NPS</c:v>
                </c:pt>
              </c:strCache>
            </c:strRef>
          </c:tx>
          <c:spPr>
            <a:ln w="28575" cap="rnd">
              <a:solidFill>
                <a:srgbClr val="29822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Sem 1 
2015</c:v>
                </c:pt>
                <c:pt idx="1">
                  <c:v>Sem 2 
2015</c:v>
                </c:pt>
                <c:pt idx="2">
                  <c:v>Sem 1 
2016</c:v>
                </c:pt>
                <c:pt idx="3">
                  <c:v>Sem 2 
2016</c:v>
                </c:pt>
                <c:pt idx="4">
                  <c:v>Sem 1 
2017</c:v>
                </c:pt>
                <c:pt idx="5">
                  <c:v>Sem 2 
2017</c:v>
                </c:pt>
                <c:pt idx="6">
                  <c:v>Sem 1 
2018</c:v>
                </c:pt>
                <c:pt idx="7">
                  <c:v>Sem 2 
2018</c:v>
                </c:pt>
                <c:pt idx="8">
                  <c:v>Sem 1 
2019</c:v>
                </c:pt>
                <c:pt idx="9">
                  <c:v>Sem 2 
2019</c:v>
                </c:pt>
                <c:pt idx="10">
                  <c:v>Sem 1 
2020</c:v>
                </c:pt>
              </c:strCache>
            </c:strRef>
          </c:cat>
          <c:val>
            <c:numRef>
              <c:f>Sheet1!$B$2:$B$12</c:f>
              <c:numCache>
                <c:formatCode>General</c:formatCode>
                <c:ptCount val="11"/>
                <c:pt idx="0">
                  <c:v>14</c:v>
                </c:pt>
                <c:pt idx="1">
                  <c:v>9</c:v>
                </c:pt>
                <c:pt idx="2">
                  <c:v>2</c:v>
                </c:pt>
                <c:pt idx="3">
                  <c:v>6</c:v>
                </c:pt>
                <c:pt idx="5" formatCode="0">
                  <c:v>-1.5783540022547906</c:v>
                </c:pt>
                <c:pt idx="6" formatCode="0">
                  <c:v>4.39453125</c:v>
                </c:pt>
                <c:pt idx="7" formatCode="0">
                  <c:v>-2.9150823827629888</c:v>
                </c:pt>
                <c:pt idx="8" formatCode="0">
                  <c:v>8.0171796707229763</c:v>
                </c:pt>
                <c:pt idx="9" formatCode="0">
                  <c:v>11.663286004056797</c:v>
                </c:pt>
                <c:pt idx="10" formatCode="0">
                  <c:v>19.02086677367576</c:v>
                </c:pt>
              </c:numCache>
            </c:numRef>
          </c:val>
          <c:smooth val="0"/>
          <c:extLst>
            <c:ext xmlns:c16="http://schemas.microsoft.com/office/drawing/2014/chart" uri="{C3380CC4-5D6E-409C-BE32-E72D297353CC}">
              <c16:uniqueId val="{00000000-734D-4758-AB96-E74AC447CFC6}"/>
            </c:ext>
          </c:extLst>
        </c:ser>
        <c:ser>
          <c:idx val="1"/>
          <c:order val="1"/>
          <c:tx>
            <c:strRef>
              <c:f>Sheet1!$C$1</c:f>
              <c:strCache>
                <c:ptCount val="1"/>
                <c:pt idx="0">
                  <c:v>New student NPS</c:v>
                </c:pt>
              </c:strCache>
            </c:strRef>
          </c:tx>
          <c:spPr>
            <a:ln w="28575" cap="rnd">
              <a:solidFill>
                <a:srgbClr val="C00000"/>
              </a:solidFill>
              <a:prstDash val="solid"/>
              <a:round/>
            </a:ln>
            <a:effectLst/>
          </c:spPr>
          <c:marker>
            <c:symbol val="none"/>
          </c:marker>
          <c:dPt>
            <c:idx val="5"/>
            <c:marker>
              <c:symbol val="circle"/>
              <c:size val="5"/>
              <c:spPr>
                <a:solidFill>
                  <a:srgbClr val="C00000"/>
                </a:solidFill>
                <a:ln w="9525">
                  <a:noFill/>
                  <a:prstDash val="solid"/>
                </a:ln>
                <a:effectLst/>
              </c:spPr>
            </c:marker>
            <c:bubble3D val="0"/>
            <c:spPr>
              <a:ln w="28575" cap="rnd">
                <a:noFill/>
                <a:prstDash val="solid"/>
                <a:round/>
              </a:ln>
              <a:effectLst/>
            </c:spPr>
            <c:extLst>
              <c:ext xmlns:c16="http://schemas.microsoft.com/office/drawing/2014/chart" uri="{C3380CC4-5D6E-409C-BE32-E72D297353CC}">
                <c16:uniqueId val="{00000001-7580-4017-8A0D-D7602B8ECB0A}"/>
              </c:ext>
            </c:extLst>
          </c:dPt>
          <c:dPt>
            <c:idx val="8"/>
            <c:marker>
              <c:symbol val="none"/>
            </c:marker>
            <c:bubble3D val="0"/>
            <c:extLst>
              <c:ext xmlns:c16="http://schemas.microsoft.com/office/drawing/2014/chart" uri="{C3380CC4-5D6E-409C-BE32-E72D297353CC}">
                <c16:uniqueId val="{00000000-B4C2-4444-9685-FFEF39A78233}"/>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Sem 1 
2015</c:v>
                </c:pt>
                <c:pt idx="1">
                  <c:v>Sem 2 
2015</c:v>
                </c:pt>
                <c:pt idx="2">
                  <c:v>Sem 1 
2016</c:v>
                </c:pt>
                <c:pt idx="3">
                  <c:v>Sem 2 
2016</c:v>
                </c:pt>
                <c:pt idx="4">
                  <c:v>Sem 1 
2017</c:v>
                </c:pt>
                <c:pt idx="5">
                  <c:v>Sem 2 
2017</c:v>
                </c:pt>
                <c:pt idx="6">
                  <c:v>Sem 1 
2018</c:v>
                </c:pt>
                <c:pt idx="7">
                  <c:v>Sem 2 
2018</c:v>
                </c:pt>
                <c:pt idx="8">
                  <c:v>Sem 1 
2019</c:v>
                </c:pt>
                <c:pt idx="9">
                  <c:v>Sem 2 
2019</c:v>
                </c:pt>
                <c:pt idx="10">
                  <c:v>Sem 1 
2020</c:v>
                </c:pt>
              </c:strCache>
            </c:strRef>
          </c:cat>
          <c:val>
            <c:numRef>
              <c:f>Sheet1!$C$2:$C$12</c:f>
              <c:numCache>
                <c:formatCode>0</c:formatCode>
                <c:ptCount val="11"/>
                <c:pt idx="0">
                  <c:v>29</c:v>
                </c:pt>
                <c:pt idx="1">
                  <c:v>29</c:v>
                </c:pt>
                <c:pt idx="2">
                  <c:v>32</c:v>
                </c:pt>
                <c:pt idx="3">
                  <c:v>27</c:v>
                </c:pt>
                <c:pt idx="5">
                  <c:v>17.241379310344815</c:v>
                </c:pt>
                <c:pt idx="8">
                  <c:v>35.524652338811585</c:v>
                </c:pt>
                <c:pt idx="9">
                  <c:v>33.887043189368761</c:v>
                </c:pt>
                <c:pt idx="10">
                  <c:v>33.248081841432253</c:v>
                </c:pt>
              </c:numCache>
            </c:numRef>
          </c:val>
          <c:smooth val="0"/>
          <c:extLst>
            <c:ext xmlns:c16="http://schemas.microsoft.com/office/drawing/2014/chart" uri="{C3380CC4-5D6E-409C-BE32-E72D297353CC}">
              <c16:uniqueId val="{00000001-734D-4758-AB96-E74AC447CFC6}"/>
            </c:ext>
          </c:extLst>
        </c:ser>
        <c:dLbls>
          <c:showLegendKey val="0"/>
          <c:showVal val="0"/>
          <c:showCatName val="0"/>
          <c:showSerName val="0"/>
          <c:showPercent val="0"/>
          <c:showBubbleSize val="0"/>
        </c:dLbls>
        <c:smooth val="0"/>
        <c:axId val="579288200"/>
        <c:axId val="579288528"/>
      </c:lineChart>
      <c:catAx>
        <c:axId val="579288200"/>
        <c:scaling>
          <c:orientation val="minMax"/>
        </c:scaling>
        <c:delete val="0"/>
        <c:axPos val="b"/>
        <c:numFmt formatCode="General" sourceLinked="1"/>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79288528"/>
        <c:crosses val="autoZero"/>
        <c:auto val="1"/>
        <c:lblAlgn val="ctr"/>
        <c:lblOffset val="100"/>
        <c:noMultiLvlLbl val="0"/>
      </c:catAx>
      <c:valAx>
        <c:axId val="579288528"/>
        <c:scaling>
          <c:orientation val="minMax"/>
          <c:max val="45"/>
          <c:min val="-10"/>
        </c:scaling>
        <c:delete val="0"/>
        <c:axPos val="l"/>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0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7928820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spPr>
    <a:noFill/>
    <a:ln>
      <a:noFill/>
    </a:ln>
    <a:effectLst/>
  </c:spPr>
  <c:txPr>
    <a:bodyPr/>
    <a:lstStyle/>
    <a:p>
      <a:pPr>
        <a:defRPr sz="10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sz="1600" b="0" i="0" baseline="0" dirty="0" smtClean="0">
                <a:effectLst/>
              </a:rPr>
              <a:t>NPS for new and returning students by group</a:t>
            </a:r>
            <a:endParaRPr lang="en-NZ" sz="1400" dirty="0">
              <a:effectLst/>
            </a:endParaRPr>
          </a:p>
        </c:rich>
      </c:tx>
      <c:layout>
        <c:manualLayout>
          <c:xMode val="edge"/>
          <c:yMode val="edge"/>
          <c:x val="1.6081780986168209E-4"/>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barChart>
        <c:barDir val="col"/>
        <c:grouping val="clustered"/>
        <c:varyColors val="0"/>
        <c:ser>
          <c:idx val="0"/>
          <c:order val="0"/>
          <c:tx>
            <c:strRef>
              <c:f>Sheet1!$B$1</c:f>
              <c:strCache>
                <c:ptCount val="1"/>
                <c:pt idx="0">
                  <c:v>Returning student NPS</c:v>
                </c:pt>
              </c:strCache>
            </c:strRef>
          </c:tx>
          <c:spPr>
            <a:solidFill>
              <a:srgbClr val="188E2E"/>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4"/>
                <c:pt idx="0">
                  <c:v>Māori</c:v>
                </c:pt>
                <c:pt idx="1">
                  <c:v>Pacific</c:v>
                </c:pt>
                <c:pt idx="2">
                  <c:v>International</c:v>
                </c:pt>
                <c:pt idx="3">
                  <c:v>Under 25</c:v>
                </c:pt>
                <c:pt idx="4">
                  <c:v>Applied Business</c:v>
                </c:pt>
                <c:pt idx="5">
                  <c:v>Architecture</c:v>
                </c:pt>
                <c:pt idx="6">
                  <c:v>Bridgepoint</c:v>
                </c:pt>
                <c:pt idx="7">
                  <c:v>Building Construction</c:v>
                </c:pt>
                <c:pt idx="8">
                  <c:v>Community Studies</c:v>
                </c:pt>
                <c:pt idx="9">
                  <c:v>Computing, Electrical &amp; Applied Tech.</c:v>
                </c:pt>
                <c:pt idx="10">
                  <c:v>Creative Industries</c:v>
                </c:pt>
                <c:pt idx="11">
                  <c:v>Environmental &amp; Animal Studies</c:v>
                </c:pt>
                <c:pt idx="12">
                  <c:v>Healthcare &amp; Social Practice</c:v>
                </c:pt>
                <c:pt idx="13">
                  <c:v>Trades &amp; Services</c:v>
                </c:pt>
              </c:strCache>
            </c:strRef>
          </c:cat>
          <c:val>
            <c:numRef>
              <c:f>Sheet1!$B$2:$B$16</c:f>
              <c:numCache>
                <c:formatCode>0</c:formatCode>
                <c:ptCount val="15"/>
                <c:pt idx="0">
                  <c:v>14.285714285714288</c:v>
                </c:pt>
                <c:pt idx="1">
                  <c:v>47.867298578199048</c:v>
                </c:pt>
                <c:pt idx="2">
                  <c:v>22.421524663677143</c:v>
                </c:pt>
                <c:pt idx="3">
                  <c:v>19.291338582677149</c:v>
                </c:pt>
                <c:pt idx="4">
                  <c:v>31.690140845070434</c:v>
                </c:pt>
                <c:pt idx="5">
                  <c:v>-3.5714285714285756</c:v>
                </c:pt>
                <c:pt idx="6">
                  <c:v>43.661971830985912</c:v>
                </c:pt>
                <c:pt idx="7">
                  <c:v>8.9347079037800761</c:v>
                </c:pt>
                <c:pt idx="8">
                  <c:v>40</c:v>
                </c:pt>
                <c:pt idx="9">
                  <c:v>13.194444444444443</c:v>
                </c:pt>
                <c:pt idx="10">
                  <c:v>11.594202898550723</c:v>
                </c:pt>
                <c:pt idx="11">
                  <c:v>18.644067796610162</c:v>
                </c:pt>
                <c:pt idx="12">
                  <c:v>29.268292682926862</c:v>
                </c:pt>
                <c:pt idx="13">
                  <c:v>7.3529411764705896</c:v>
                </c:pt>
              </c:numCache>
            </c:numRef>
          </c:val>
          <c:extLst>
            <c:ext xmlns:c16="http://schemas.microsoft.com/office/drawing/2014/chart" uri="{C3380CC4-5D6E-409C-BE32-E72D297353CC}">
              <c16:uniqueId val="{00000000-C15B-4001-A348-46742F673F60}"/>
            </c:ext>
          </c:extLst>
        </c:ser>
        <c:ser>
          <c:idx val="1"/>
          <c:order val="1"/>
          <c:tx>
            <c:strRef>
              <c:f>Sheet1!$C$1</c:f>
              <c:strCache>
                <c:ptCount val="1"/>
                <c:pt idx="0">
                  <c:v>New student NPS</c:v>
                </c:pt>
              </c:strCache>
            </c:strRef>
          </c:tx>
          <c:spPr>
            <a:solidFill>
              <a:srgbClr val="C00000"/>
            </a:solidFill>
            <a:ln>
              <a:noFill/>
            </a:ln>
            <a:effectLst/>
          </c:spPr>
          <c:invertIfNegative val="0"/>
          <c:dLbls>
            <c:dLbl>
              <c:idx val="8"/>
              <c:tx>
                <c:rich>
                  <a:bodyPr rot="0" spcFirstLastPara="1" vertOverflow="ellipsis" vert="horz" wrap="square" anchor="ctr" anchorCtr="1"/>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US" sz="700" smtClean="0"/>
                      <a:t>N/A</a:t>
                    </a:r>
                    <a:endParaRPr lang="en-US" sz="700" dirty="0"/>
                  </a:p>
                </c:rich>
              </c:tx>
              <c:spPr>
                <a:noFill/>
                <a:ln>
                  <a:noFill/>
                </a:ln>
                <a:effectLst/>
              </c:spPr>
              <c:txPr>
                <a:bodyPr rot="0" spcFirstLastPara="1" vertOverflow="ellipsis" vert="horz" wrap="square" anchor="ctr" anchorCtr="1"/>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B72-4A6A-A3CD-3D430B546C4A}"/>
                </c:ext>
              </c:extLst>
            </c:dLbl>
            <c:spPr>
              <a:noFill/>
              <a:ln>
                <a:noFill/>
              </a:ln>
              <a:effectLst/>
            </c:spPr>
            <c:txPr>
              <a:bodyPr rot="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4"/>
                <c:pt idx="0">
                  <c:v>Māori</c:v>
                </c:pt>
                <c:pt idx="1">
                  <c:v>Pacific</c:v>
                </c:pt>
                <c:pt idx="2">
                  <c:v>International</c:v>
                </c:pt>
                <c:pt idx="3">
                  <c:v>Under 25</c:v>
                </c:pt>
                <c:pt idx="4">
                  <c:v>Applied Business</c:v>
                </c:pt>
                <c:pt idx="5">
                  <c:v>Architecture</c:v>
                </c:pt>
                <c:pt idx="6">
                  <c:v>Bridgepoint</c:v>
                </c:pt>
                <c:pt idx="7">
                  <c:v>Building Construction</c:v>
                </c:pt>
                <c:pt idx="8">
                  <c:v>Community Studies</c:v>
                </c:pt>
                <c:pt idx="9">
                  <c:v>Computing, Electrical &amp; Applied Tech.</c:v>
                </c:pt>
                <c:pt idx="10">
                  <c:v>Creative Industries</c:v>
                </c:pt>
                <c:pt idx="11">
                  <c:v>Environmental &amp; Animal Studies</c:v>
                </c:pt>
                <c:pt idx="12">
                  <c:v>Healthcare &amp; Social Practice</c:v>
                </c:pt>
                <c:pt idx="13">
                  <c:v>Trades &amp; Services</c:v>
                </c:pt>
              </c:strCache>
            </c:strRef>
          </c:cat>
          <c:val>
            <c:numRef>
              <c:f>Sheet1!$C$2:$C$16</c:f>
              <c:numCache>
                <c:formatCode>0</c:formatCode>
                <c:ptCount val="15"/>
                <c:pt idx="0">
                  <c:v>24.999999999999996</c:v>
                </c:pt>
                <c:pt idx="1">
                  <c:v>52.380952380952394</c:v>
                </c:pt>
                <c:pt idx="2">
                  <c:v>36.477987421383624</c:v>
                </c:pt>
                <c:pt idx="3">
                  <c:v>30.281690140845079</c:v>
                </c:pt>
                <c:pt idx="4">
                  <c:v>41.071428571428562</c:v>
                </c:pt>
                <c:pt idx="5">
                  <c:v>44.642857142857146</c:v>
                </c:pt>
                <c:pt idx="6">
                  <c:v>28.318584070796462</c:v>
                </c:pt>
                <c:pt idx="7">
                  <c:v>25.61983471074381</c:v>
                </c:pt>
                <c:pt idx="8">
                  <c:v>0</c:v>
                </c:pt>
                <c:pt idx="9">
                  <c:v>43.750000000000021</c:v>
                </c:pt>
                <c:pt idx="10">
                  <c:v>42.553191489361687</c:v>
                </c:pt>
                <c:pt idx="11">
                  <c:v>36.363636363636374</c:v>
                </c:pt>
                <c:pt idx="12">
                  <c:v>31.707317073170731</c:v>
                </c:pt>
                <c:pt idx="13">
                  <c:v>20.779220779220775</c:v>
                </c:pt>
              </c:numCache>
            </c:numRef>
          </c:val>
          <c:extLst>
            <c:ext xmlns:c16="http://schemas.microsoft.com/office/drawing/2014/chart" uri="{C3380CC4-5D6E-409C-BE32-E72D297353CC}">
              <c16:uniqueId val="{00000001-C15B-4001-A348-46742F673F60}"/>
            </c:ext>
          </c:extLst>
        </c:ser>
        <c:dLbls>
          <c:showLegendKey val="0"/>
          <c:showVal val="0"/>
          <c:showCatName val="0"/>
          <c:showSerName val="0"/>
          <c:showPercent val="0"/>
          <c:showBubbleSize val="0"/>
        </c:dLbls>
        <c:gapWidth val="150"/>
        <c:overlap val="-27"/>
        <c:axId val="1079544544"/>
        <c:axId val="1079554112"/>
      </c:barChart>
      <c:catAx>
        <c:axId val="107954454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079554112"/>
        <c:crosses val="autoZero"/>
        <c:auto val="1"/>
        <c:lblAlgn val="ctr"/>
        <c:lblOffset val="100"/>
        <c:noMultiLvlLbl val="0"/>
      </c:catAx>
      <c:valAx>
        <c:axId val="1079554112"/>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07954454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2018</c:v>
                </c:pt>
              </c:strCache>
            </c:strRef>
          </c:tx>
          <c:dPt>
            <c:idx val="0"/>
            <c:bubble3D val="0"/>
            <c:spPr>
              <a:solidFill>
                <a:srgbClr val="188E2E"/>
              </a:solidFill>
              <a:ln w="19050">
                <a:solidFill>
                  <a:schemeClr val="lt1"/>
                </a:solidFill>
              </a:ln>
              <a:effectLst/>
            </c:spPr>
            <c:extLst>
              <c:ext xmlns:c16="http://schemas.microsoft.com/office/drawing/2014/chart" uri="{C3380CC4-5D6E-409C-BE32-E72D297353CC}">
                <c16:uniqueId val="{00000001-6F76-4BB6-A3CE-E71409F5CDA8}"/>
              </c:ext>
            </c:extLst>
          </c:dPt>
          <c:dPt>
            <c:idx val="1"/>
            <c:bubble3D val="0"/>
            <c:spPr>
              <a:solidFill>
                <a:schemeClr val="tx1">
                  <a:lumMod val="75000"/>
                  <a:lumOff val="25000"/>
                </a:schemeClr>
              </a:solidFill>
              <a:ln w="19050">
                <a:solidFill>
                  <a:schemeClr val="lt1"/>
                </a:solidFill>
              </a:ln>
              <a:effectLst/>
            </c:spPr>
            <c:extLst>
              <c:ext xmlns:c16="http://schemas.microsoft.com/office/drawing/2014/chart" uri="{C3380CC4-5D6E-409C-BE32-E72D297353CC}">
                <c16:uniqueId val="{00000003-6F76-4BB6-A3CE-E71409F5CDA8}"/>
              </c:ext>
            </c:extLst>
          </c:dPt>
          <c:cat>
            <c:strRef>
              <c:f>Sheet1!$A$2:$A$3</c:f>
              <c:strCache>
                <c:ptCount val="2"/>
                <c:pt idx="0">
                  <c:v>Aware</c:v>
                </c:pt>
                <c:pt idx="1">
                  <c:v>Not aware</c:v>
                </c:pt>
              </c:strCache>
            </c:strRef>
          </c:cat>
          <c:val>
            <c:numRef>
              <c:f>Sheet1!$B$2:$B$3</c:f>
              <c:numCache>
                <c:formatCode>0%</c:formatCode>
                <c:ptCount val="2"/>
                <c:pt idx="0">
                  <c:v>0.26</c:v>
                </c:pt>
                <c:pt idx="1">
                  <c:v>0.74</c:v>
                </c:pt>
              </c:numCache>
            </c:numRef>
          </c:val>
          <c:extLst>
            <c:ext xmlns:c16="http://schemas.microsoft.com/office/drawing/2014/chart" uri="{C3380CC4-5D6E-409C-BE32-E72D297353CC}">
              <c16:uniqueId val="{00000004-6F76-4BB6-A3CE-E71409F5CDA8}"/>
            </c:ext>
          </c:extLst>
        </c:ser>
        <c:dLbls>
          <c:showLegendKey val="0"/>
          <c:showVal val="0"/>
          <c:showCatName val="0"/>
          <c:showSerName val="0"/>
          <c:showPercent val="0"/>
          <c:showBubbleSize val="0"/>
          <c:showLeaderLines val="1"/>
        </c:dLbls>
        <c:firstSliceAng val="0"/>
        <c:holeSize val="5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sz="1600" dirty="0" smtClean="0"/>
              <a:t>Reasons for net promoter score</a:t>
            </a:r>
            <a:endParaRPr lang="en-NZ" sz="1600" dirty="0"/>
          </a:p>
        </c:rich>
      </c:tx>
      <c:layout>
        <c:manualLayout>
          <c:xMode val="edge"/>
          <c:yMode val="edge"/>
          <c:x val="6.7503924646782857E-4"/>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manualLayout>
          <c:layoutTarget val="inner"/>
          <c:xMode val="edge"/>
          <c:yMode val="edge"/>
          <c:x val="0.15384615384615385"/>
          <c:y val="0.31892027264663103"/>
          <c:w val="0.70329670329670335"/>
          <c:h val="0.68107972735336897"/>
        </c:manualLayout>
      </c:layout>
      <c:barChart>
        <c:barDir val="bar"/>
        <c:grouping val="percentStacked"/>
        <c:varyColors val="0"/>
        <c:ser>
          <c:idx val="0"/>
          <c:order val="0"/>
          <c:tx>
            <c:strRef>
              <c:f>Sheet1!$B$1</c:f>
              <c:strCache>
                <c:ptCount val="1"/>
                <c:pt idx="0">
                  <c:v>Detractors</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0.16240409207161124</c:v>
                </c:pt>
              </c:numCache>
            </c:numRef>
          </c:val>
          <c:extLst>
            <c:ext xmlns:c16="http://schemas.microsoft.com/office/drawing/2014/chart" uri="{C3380CC4-5D6E-409C-BE32-E72D297353CC}">
              <c16:uniqueId val="{00000000-AF7D-4C86-B5DC-EA46870B258E}"/>
            </c:ext>
          </c:extLst>
        </c:ser>
        <c:ser>
          <c:idx val="1"/>
          <c:order val="1"/>
          <c:tx>
            <c:strRef>
              <c:f>Sheet1!$C$1</c:f>
              <c:strCache>
                <c:ptCount val="1"/>
                <c:pt idx="0">
                  <c:v>Passives</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0.34271099744245526</c:v>
                </c:pt>
              </c:numCache>
            </c:numRef>
          </c:val>
          <c:extLst>
            <c:ext xmlns:c16="http://schemas.microsoft.com/office/drawing/2014/chart" uri="{C3380CC4-5D6E-409C-BE32-E72D297353CC}">
              <c16:uniqueId val="{00000001-AF7D-4C86-B5DC-EA46870B258E}"/>
            </c:ext>
          </c:extLst>
        </c:ser>
        <c:ser>
          <c:idx val="2"/>
          <c:order val="2"/>
          <c:tx>
            <c:strRef>
              <c:f>Sheet1!$D$1</c:f>
              <c:strCache>
                <c:ptCount val="1"/>
                <c:pt idx="0">
                  <c:v>Promoters</c:v>
                </c:pt>
              </c:strCache>
            </c:strRef>
          </c:tx>
          <c:spPr>
            <a:solidFill>
              <a:srgbClr val="29822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0.49488491048593353</c:v>
                </c:pt>
              </c:numCache>
            </c:numRef>
          </c:val>
          <c:extLst>
            <c:ext xmlns:c16="http://schemas.microsoft.com/office/drawing/2014/chart" uri="{C3380CC4-5D6E-409C-BE32-E72D297353CC}">
              <c16:uniqueId val="{00000002-AF7D-4C86-B5DC-EA46870B258E}"/>
            </c:ext>
          </c:extLst>
        </c:ser>
        <c:dLbls>
          <c:showLegendKey val="0"/>
          <c:showVal val="0"/>
          <c:showCatName val="0"/>
          <c:showSerName val="0"/>
          <c:showPercent val="0"/>
          <c:showBubbleSize val="0"/>
        </c:dLbls>
        <c:gapWidth val="80"/>
        <c:overlap val="100"/>
        <c:axId val="230975680"/>
        <c:axId val="230978960"/>
      </c:barChart>
      <c:catAx>
        <c:axId val="230975680"/>
        <c:scaling>
          <c:orientation val="minMax"/>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230978960"/>
        <c:crosses val="autoZero"/>
        <c:auto val="1"/>
        <c:lblAlgn val="ctr"/>
        <c:lblOffset val="100"/>
        <c:noMultiLvlLbl val="0"/>
      </c:catAx>
      <c:valAx>
        <c:axId val="230978960"/>
        <c:scaling>
          <c:orientation val="minMax"/>
        </c:scaling>
        <c:delete val="0"/>
        <c:axPos val="b"/>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0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230975680"/>
        <c:crosses val="autoZero"/>
        <c:crossBetween val="between"/>
      </c:valAx>
      <c:spPr>
        <a:noFill/>
        <a:ln>
          <a:noFill/>
        </a:ln>
        <a:effectLst/>
      </c:spPr>
    </c:plotArea>
    <c:legend>
      <c:legendPos val="t"/>
      <c:layout>
        <c:manualLayout>
          <c:xMode val="edge"/>
          <c:yMode val="edge"/>
          <c:x val="0.33119099123598561"/>
          <c:y val="0.25881896099001911"/>
          <c:w val="0.33761801752802878"/>
          <c:h val="0.16408493943490729"/>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spPr>
    <a:noFill/>
    <a:ln>
      <a:noFill/>
    </a:ln>
    <a:effectLst/>
  </c:spPr>
  <c:txPr>
    <a:bodyPr/>
    <a:lstStyle/>
    <a:p>
      <a:pPr>
        <a:defRPr sz="10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Communication</c:v>
                </c:pt>
                <c:pt idx="1">
                  <c:v>Teaching quality</c:v>
                </c:pt>
                <c:pt idx="2">
                  <c:v>Course organisation</c:v>
                </c:pt>
                <c:pt idx="3">
                  <c:v>Course structure</c:v>
                </c:pt>
                <c:pt idx="4">
                  <c:v>Value for money</c:v>
                </c:pt>
                <c:pt idx="5">
                  <c:v>Quality of the classrooms, labs etc.</c:v>
                </c:pt>
                <c:pt idx="6">
                  <c:v>Campus facilities</c:v>
                </c:pt>
                <c:pt idx="7">
                  <c:v>Administration</c:v>
                </c:pt>
                <c:pt idx="8">
                  <c:v>Enrolment process</c:v>
                </c:pt>
                <c:pt idx="9">
                  <c:v>Student life/culture/environment</c:v>
                </c:pt>
                <c:pt idx="10">
                  <c:v>Student support services</c:v>
                </c:pt>
                <c:pt idx="11">
                  <c:v>Other</c:v>
                </c:pt>
              </c:strCache>
            </c:strRef>
          </c:cat>
          <c:val>
            <c:numRef>
              <c:f>Sheet1!$B$2:$B$13</c:f>
              <c:numCache>
                <c:formatCode>###0%</c:formatCode>
                <c:ptCount val="12"/>
                <c:pt idx="0">
                  <c:v>0.49019607843137253</c:v>
                </c:pt>
                <c:pt idx="1">
                  <c:v>0.47058823529411759</c:v>
                </c:pt>
                <c:pt idx="2">
                  <c:v>0.33333333333333326</c:v>
                </c:pt>
                <c:pt idx="3">
                  <c:v>0.29411764705882354</c:v>
                </c:pt>
                <c:pt idx="4">
                  <c:v>0.29411764705882354</c:v>
                </c:pt>
                <c:pt idx="5">
                  <c:v>0.23529411764705879</c:v>
                </c:pt>
                <c:pt idx="6">
                  <c:v>0.21568627450980393</c:v>
                </c:pt>
                <c:pt idx="7">
                  <c:v>0.17647058823529413</c:v>
                </c:pt>
                <c:pt idx="8">
                  <c:v>0.15686274509803921</c:v>
                </c:pt>
                <c:pt idx="9">
                  <c:v>0.15686274509803921</c:v>
                </c:pt>
                <c:pt idx="10">
                  <c:v>0.15686274509803921</c:v>
                </c:pt>
                <c:pt idx="11">
                  <c:v>7.8431372549019607E-2</c:v>
                </c:pt>
              </c:numCache>
            </c:numRef>
          </c:val>
          <c:extLst>
            <c:ext xmlns:c16="http://schemas.microsoft.com/office/drawing/2014/chart" uri="{C3380CC4-5D6E-409C-BE32-E72D297353CC}">
              <c16:uniqueId val="{00000000-478B-4E98-AD47-8805CA0AC6A0}"/>
            </c:ext>
          </c:extLst>
        </c:ser>
        <c:dLbls>
          <c:showLegendKey val="0"/>
          <c:showVal val="0"/>
          <c:showCatName val="0"/>
          <c:showSerName val="0"/>
          <c:showPercent val="0"/>
          <c:showBubbleSize val="0"/>
        </c:dLbls>
        <c:gapWidth val="80"/>
        <c:axId val="471568008"/>
        <c:axId val="471570304"/>
      </c:barChart>
      <c:catAx>
        <c:axId val="471568008"/>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471570304"/>
        <c:crosses val="autoZero"/>
        <c:auto val="1"/>
        <c:lblAlgn val="ctr"/>
        <c:lblOffset val="100"/>
        <c:noMultiLvlLbl val="0"/>
      </c:catAx>
      <c:valAx>
        <c:axId val="471570304"/>
        <c:scaling>
          <c:orientation val="minMax"/>
          <c:max val="0.9"/>
          <c:min val="0"/>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471568008"/>
        <c:crosses val="autoZero"/>
        <c:crossBetween val="between"/>
      </c:valAx>
      <c:spPr>
        <a:noFill/>
        <a:ln>
          <a:noFill/>
        </a:ln>
        <a:effectLst/>
      </c:spPr>
    </c:plotArea>
    <c:plotVisOnly val="1"/>
    <c:dispBlanksAs val="gap"/>
    <c:showDLblsOverMax val="0"/>
  </c:chart>
  <c:spPr>
    <a:noFill/>
    <a:ln>
      <a:noFill/>
    </a:ln>
    <a:effectLst/>
  </c:spPr>
  <c:txPr>
    <a:bodyPr/>
    <a:lstStyle/>
    <a:p>
      <a:pPr>
        <a:defRPr sz="900">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197433862433865"/>
          <c:y val="4.952429029954928E-2"/>
          <c:w val="0.43075052910052908"/>
          <c:h val="0.9009514194009014"/>
        </c:manualLayout>
      </c:layout>
      <c:barChart>
        <c:barDir val="bar"/>
        <c:grouping val="clustered"/>
        <c:varyColors val="0"/>
        <c:ser>
          <c:idx val="0"/>
          <c:order val="0"/>
          <c:tx>
            <c:strRef>
              <c:f>Sheet1!$B$1</c:f>
              <c:strCache>
                <c:ptCount val="1"/>
                <c:pt idx="0">
                  <c:v>Series 1</c:v>
                </c:pt>
              </c:strCache>
            </c:strRef>
          </c:tx>
          <c:spPr>
            <a:solidFill>
              <a:srgbClr val="29822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Teaching quality</c:v>
                </c:pt>
                <c:pt idx="1">
                  <c:v>Communication</c:v>
                </c:pt>
                <c:pt idx="2">
                  <c:v>Student support services</c:v>
                </c:pt>
                <c:pt idx="3">
                  <c:v>Campus facilities</c:v>
                </c:pt>
                <c:pt idx="4">
                  <c:v>Student life/culture/environment</c:v>
                </c:pt>
                <c:pt idx="5">
                  <c:v>Course structure</c:v>
                </c:pt>
                <c:pt idx="6">
                  <c:v>Quality of the classrooms, labs etc.</c:v>
                </c:pt>
                <c:pt idx="7">
                  <c:v>Course organisation</c:v>
                </c:pt>
                <c:pt idx="8">
                  <c:v>Enrolment process</c:v>
                </c:pt>
                <c:pt idx="9">
                  <c:v>Administration</c:v>
                </c:pt>
                <c:pt idx="10">
                  <c:v>Value for money</c:v>
                </c:pt>
                <c:pt idx="11">
                  <c:v>Other</c:v>
                </c:pt>
              </c:strCache>
            </c:strRef>
          </c:cat>
          <c:val>
            <c:numRef>
              <c:f>Sheet1!$B$2:$B$13</c:f>
              <c:numCache>
                <c:formatCode>###0%</c:formatCode>
                <c:ptCount val="12"/>
                <c:pt idx="0">
                  <c:v>0.76579925650557623</c:v>
                </c:pt>
                <c:pt idx="1">
                  <c:v>0.62825278810408924</c:v>
                </c:pt>
                <c:pt idx="2">
                  <c:v>0.62825278810408924</c:v>
                </c:pt>
                <c:pt idx="3">
                  <c:v>0.55762081784386619</c:v>
                </c:pt>
                <c:pt idx="4">
                  <c:v>0.54646840148698883</c:v>
                </c:pt>
                <c:pt idx="5">
                  <c:v>0.52788104089219334</c:v>
                </c:pt>
                <c:pt idx="6">
                  <c:v>0.52416356877323422</c:v>
                </c:pt>
                <c:pt idx="7">
                  <c:v>0.46840148698884759</c:v>
                </c:pt>
                <c:pt idx="8">
                  <c:v>0.39776951672862454</c:v>
                </c:pt>
                <c:pt idx="9">
                  <c:v>0.36802973977695169</c:v>
                </c:pt>
                <c:pt idx="10">
                  <c:v>0.32342007434944237</c:v>
                </c:pt>
                <c:pt idx="11">
                  <c:v>3.717472118959108E-2</c:v>
                </c:pt>
              </c:numCache>
            </c:numRef>
          </c:val>
          <c:extLst>
            <c:ext xmlns:c16="http://schemas.microsoft.com/office/drawing/2014/chart" uri="{C3380CC4-5D6E-409C-BE32-E72D297353CC}">
              <c16:uniqueId val="{00000000-8980-420A-B202-61DA682FBEF1}"/>
            </c:ext>
          </c:extLst>
        </c:ser>
        <c:dLbls>
          <c:showLegendKey val="0"/>
          <c:showVal val="0"/>
          <c:showCatName val="0"/>
          <c:showSerName val="0"/>
          <c:showPercent val="0"/>
          <c:showBubbleSize val="0"/>
        </c:dLbls>
        <c:gapWidth val="80"/>
        <c:axId val="471568008"/>
        <c:axId val="471570304"/>
      </c:barChart>
      <c:catAx>
        <c:axId val="471568008"/>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471570304"/>
        <c:crosses val="autoZero"/>
        <c:auto val="1"/>
        <c:lblAlgn val="ctr"/>
        <c:lblOffset val="100"/>
        <c:noMultiLvlLbl val="0"/>
      </c:catAx>
      <c:valAx>
        <c:axId val="471570304"/>
        <c:scaling>
          <c:orientation val="minMax"/>
          <c:max val="0.9"/>
          <c:min val="0"/>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471568008"/>
        <c:crosses val="autoZero"/>
        <c:crossBetween val="between"/>
      </c:valAx>
      <c:spPr>
        <a:noFill/>
        <a:ln>
          <a:noFill/>
        </a:ln>
        <a:effectLst/>
      </c:spPr>
    </c:plotArea>
    <c:plotVisOnly val="1"/>
    <c:dispBlanksAs val="gap"/>
    <c:showDLblsOverMax val="0"/>
  </c:chart>
  <c:spPr>
    <a:noFill/>
    <a:ln>
      <a:noFill/>
    </a:ln>
    <a:effectLst/>
  </c:spPr>
  <c:txPr>
    <a:bodyPr/>
    <a:lstStyle/>
    <a:p>
      <a:pPr>
        <a:defRPr sz="900">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US" sz="1600" dirty="0"/>
              <a:t>Positivity for study at Unitec</a:t>
            </a:r>
          </a:p>
        </c:rich>
      </c:tx>
      <c:layout>
        <c:manualLayout>
          <c:xMode val="edge"/>
          <c:yMode val="edge"/>
          <c:x val="2.2474201695564661E-3"/>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manualLayout>
          <c:layoutTarget val="inner"/>
          <c:xMode val="edge"/>
          <c:yMode val="edge"/>
          <c:x val="3.388648101629365E-2"/>
          <c:y val="0.12193211551801775"/>
          <c:w val="0.93222703796741269"/>
          <c:h val="0.61972374009663012"/>
        </c:manualLayout>
      </c:layout>
      <c:barChart>
        <c:barDir val="col"/>
        <c:grouping val="stacked"/>
        <c:varyColors val="0"/>
        <c:ser>
          <c:idx val="0"/>
          <c:order val="0"/>
          <c:tx>
            <c:strRef>
              <c:f>Sheet1!$B$1</c:f>
              <c:strCache>
                <c:ptCount val="1"/>
                <c:pt idx="0">
                  <c:v>Not at all positive</c:v>
                </c:pt>
              </c:strCache>
            </c:strRef>
          </c:tx>
          <c:spPr>
            <a:solidFill>
              <a:srgbClr val="C00000"/>
            </a:solidFill>
            <a:ln>
              <a:noFill/>
            </a:ln>
            <a:effectLst/>
          </c:spPr>
          <c:invertIfNegative val="0"/>
          <c:dLbls>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3B4-4345-B0C9-5E03F321551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Sem 1 2017</c:v>
                </c:pt>
                <c:pt idx="1">
                  <c:v>Sem 2 2017</c:v>
                </c:pt>
                <c:pt idx="2">
                  <c:v>Sem 1 2018</c:v>
                </c:pt>
                <c:pt idx="3">
                  <c:v>Sem 2 2018</c:v>
                </c:pt>
                <c:pt idx="4">
                  <c:v>Sem 1 2019</c:v>
                </c:pt>
                <c:pt idx="5">
                  <c:v>Sem 2 2019</c:v>
                </c:pt>
                <c:pt idx="6">
                  <c:v>Sem 1 2020</c:v>
                </c:pt>
              </c:strCache>
            </c:strRef>
          </c:cat>
          <c:val>
            <c:numRef>
              <c:f>Sheet1!$B$2:$B$8</c:f>
              <c:numCache>
                <c:formatCode>###0%</c:formatCode>
                <c:ptCount val="7"/>
                <c:pt idx="0">
                  <c:v>2.869440459110474E-3</c:v>
                </c:pt>
                <c:pt idx="1">
                  <c:v>0</c:v>
                </c:pt>
                <c:pt idx="2">
                  <c:v>4.0871934604904629E-3</c:v>
                </c:pt>
                <c:pt idx="3">
                  <c:v>1.8292682926829267E-2</c:v>
                </c:pt>
                <c:pt idx="4">
                  <c:v>9.4786729857819912E-3</c:v>
                </c:pt>
                <c:pt idx="5">
                  <c:v>4.0983606557377051E-3</c:v>
                </c:pt>
                <c:pt idx="6">
                  <c:v>3.4305317324185248E-3</c:v>
                </c:pt>
              </c:numCache>
            </c:numRef>
          </c:val>
          <c:extLst>
            <c:ext xmlns:c16="http://schemas.microsoft.com/office/drawing/2014/chart" uri="{C3380CC4-5D6E-409C-BE32-E72D297353CC}">
              <c16:uniqueId val="{00000000-0009-4053-B739-847FD35560C4}"/>
            </c:ext>
          </c:extLst>
        </c:ser>
        <c:ser>
          <c:idx val="1"/>
          <c:order val="1"/>
          <c:tx>
            <c:strRef>
              <c:f>Sheet1!$C$1</c:f>
              <c:strCache>
                <c:ptCount val="1"/>
                <c:pt idx="0">
                  <c:v>Not very positive</c:v>
                </c:pt>
              </c:strCache>
            </c:strRef>
          </c:tx>
          <c:spPr>
            <a:solidFill>
              <a:srgbClr val="FD625E"/>
            </a:solidFill>
            <a:ln>
              <a:noFill/>
            </a:ln>
            <a:effectLst/>
          </c:spPr>
          <c:invertIfNegative val="0"/>
          <c:cat>
            <c:strRef>
              <c:f>Sheet1!$A$2:$A$8</c:f>
              <c:strCache>
                <c:ptCount val="7"/>
                <c:pt idx="0">
                  <c:v>Sem 1 2017</c:v>
                </c:pt>
                <c:pt idx="1">
                  <c:v>Sem 2 2017</c:v>
                </c:pt>
                <c:pt idx="2">
                  <c:v>Sem 1 2018</c:v>
                </c:pt>
                <c:pt idx="3">
                  <c:v>Sem 2 2018</c:v>
                </c:pt>
                <c:pt idx="4">
                  <c:v>Sem 1 2019</c:v>
                </c:pt>
                <c:pt idx="5">
                  <c:v>Sem 2 2019</c:v>
                </c:pt>
                <c:pt idx="6">
                  <c:v>Sem 1 2020</c:v>
                </c:pt>
              </c:strCache>
            </c:strRef>
          </c:cat>
          <c:val>
            <c:numRef>
              <c:f>Sheet1!$C$2:$C$8</c:f>
              <c:numCache>
                <c:formatCode>###0%</c:formatCode>
                <c:ptCount val="7"/>
                <c:pt idx="0">
                  <c:v>2.1520803443328552E-2</c:v>
                </c:pt>
                <c:pt idx="1">
                  <c:v>2.7855153203342621E-2</c:v>
                </c:pt>
                <c:pt idx="2">
                  <c:v>2.0435967302452319E-2</c:v>
                </c:pt>
                <c:pt idx="3">
                  <c:v>3.048780487804878E-2</c:v>
                </c:pt>
                <c:pt idx="4">
                  <c:v>2.6856240126382307E-2</c:v>
                </c:pt>
                <c:pt idx="5">
                  <c:v>2.0491803278688523E-2</c:v>
                </c:pt>
                <c:pt idx="6">
                  <c:v>8.5763293310463125E-3</c:v>
                </c:pt>
              </c:numCache>
            </c:numRef>
          </c:val>
          <c:extLst>
            <c:ext xmlns:c16="http://schemas.microsoft.com/office/drawing/2014/chart" uri="{C3380CC4-5D6E-409C-BE32-E72D297353CC}">
              <c16:uniqueId val="{00000001-0009-4053-B739-847FD35560C4}"/>
            </c:ext>
          </c:extLst>
        </c:ser>
        <c:ser>
          <c:idx val="2"/>
          <c:order val="2"/>
          <c:tx>
            <c:strRef>
              <c:f>Sheet1!$D$1</c:f>
              <c:strCache>
                <c:ptCount val="1"/>
                <c:pt idx="0">
                  <c:v>Neutral</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Sem 1 2017</c:v>
                </c:pt>
                <c:pt idx="1">
                  <c:v>Sem 2 2017</c:v>
                </c:pt>
                <c:pt idx="2">
                  <c:v>Sem 1 2018</c:v>
                </c:pt>
                <c:pt idx="3">
                  <c:v>Sem 2 2018</c:v>
                </c:pt>
                <c:pt idx="4">
                  <c:v>Sem 1 2019</c:v>
                </c:pt>
                <c:pt idx="5">
                  <c:v>Sem 2 2019</c:v>
                </c:pt>
                <c:pt idx="6">
                  <c:v>Sem 1 2020</c:v>
                </c:pt>
              </c:strCache>
            </c:strRef>
          </c:cat>
          <c:val>
            <c:numRef>
              <c:f>Sheet1!$D$2:$D$8</c:f>
              <c:numCache>
                <c:formatCode>###0%</c:formatCode>
                <c:ptCount val="7"/>
                <c:pt idx="0">
                  <c:v>6.4562410329985651E-2</c:v>
                </c:pt>
                <c:pt idx="1">
                  <c:v>9.4707520891364888E-2</c:v>
                </c:pt>
                <c:pt idx="2">
                  <c:v>8.4468664850136238E-2</c:v>
                </c:pt>
                <c:pt idx="3">
                  <c:v>0.10670731707317073</c:v>
                </c:pt>
                <c:pt idx="4">
                  <c:v>6.1611374407582936E-2</c:v>
                </c:pt>
                <c:pt idx="5">
                  <c:v>7.5819672131147542E-2</c:v>
                </c:pt>
                <c:pt idx="6">
                  <c:v>7.7186963979416809E-2</c:v>
                </c:pt>
              </c:numCache>
            </c:numRef>
          </c:val>
          <c:extLst>
            <c:ext xmlns:c16="http://schemas.microsoft.com/office/drawing/2014/chart" uri="{C3380CC4-5D6E-409C-BE32-E72D297353CC}">
              <c16:uniqueId val="{00000002-0009-4053-B739-847FD35560C4}"/>
            </c:ext>
          </c:extLst>
        </c:ser>
        <c:ser>
          <c:idx val="3"/>
          <c:order val="3"/>
          <c:tx>
            <c:strRef>
              <c:f>Sheet1!$E$1</c:f>
              <c:strCache>
                <c:ptCount val="1"/>
                <c:pt idx="0">
                  <c:v>Somewhat positive</c:v>
                </c:pt>
              </c:strCache>
            </c:strRef>
          </c:tx>
          <c:spPr>
            <a:solidFill>
              <a:srgbClr val="77BD5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Sem 1 2017</c:v>
                </c:pt>
                <c:pt idx="1">
                  <c:v>Sem 2 2017</c:v>
                </c:pt>
                <c:pt idx="2">
                  <c:v>Sem 1 2018</c:v>
                </c:pt>
                <c:pt idx="3">
                  <c:v>Sem 2 2018</c:v>
                </c:pt>
                <c:pt idx="4">
                  <c:v>Sem 1 2019</c:v>
                </c:pt>
                <c:pt idx="5">
                  <c:v>Sem 2 2019</c:v>
                </c:pt>
                <c:pt idx="6">
                  <c:v>Sem 1 2020</c:v>
                </c:pt>
              </c:strCache>
            </c:strRef>
          </c:cat>
          <c:val>
            <c:numRef>
              <c:f>Sheet1!$E$2:$E$8</c:f>
              <c:numCache>
                <c:formatCode>###0%</c:formatCode>
                <c:ptCount val="7"/>
                <c:pt idx="0">
                  <c:v>0.26972740315638449</c:v>
                </c:pt>
                <c:pt idx="1">
                  <c:v>0.22284122562674097</c:v>
                </c:pt>
                <c:pt idx="2">
                  <c:v>0.24523160762942781</c:v>
                </c:pt>
                <c:pt idx="3">
                  <c:v>0.29573170731707316</c:v>
                </c:pt>
                <c:pt idx="4">
                  <c:v>0.26856240126382308</c:v>
                </c:pt>
                <c:pt idx="5">
                  <c:v>0.22336065573770492</c:v>
                </c:pt>
                <c:pt idx="6">
                  <c:v>0.22641509433962267</c:v>
                </c:pt>
              </c:numCache>
            </c:numRef>
          </c:val>
          <c:extLst>
            <c:ext xmlns:c16="http://schemas.microsoft.com/office/drawing/2014/chart" uri="{C3380CC4-5D6E-409C-BE32-E72D297353CC}">
              <c16:uniqueId val="{00000003-0009-4053-B739-847FD35560C4}"/>
            </c:ext>
          </c:extLst>
        </c:ser>
        <c:ser>
          <c:idx val="4"/>
          <c:order val="4"/>
          <c:tx>
            <c:strRef>
              <c:f>Sheet1!$F$1</c:f>
              <c:strCache>
                <c:ptCount val="1"/>
                <c:pt idx="0">
                  <c:v>Very positive</c:v>
                </c:pt>
              </c:strCache>
            </c:strRef>
          </c:tx>
          <c:spPr>
            <a:solidFill>
              <a:srgbClr val="188E2E"/>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Sem 1 2017</c:v>
                </c:pt>
                <c:pt idx="1">
                  <c:v>Sem 2 2017</c:v>
                </c:pt>
                <c:pt idx="2">
                  <c:v>Sem 1 2018</c:v>
                </c:pt>
                <c:pt idx="3">
                  <c:v>Sem 2 2018</c:v>
                </c:pt>
                <c:pt idx="4">
                  <c:v>Sem 1 2019</c:v>
                </c:pt>
                <c:pt idx="5">
                  <c:v>Sem 2 2019</c:v>
                </c:pt>
                <c:pt idx="6">
                  <c:v>Sem 1 2020</c:v>
                </c:pt>
              </c:strCache>
            </c:strRef>
          </c:cat>
          <c:val>
            <c:numRef>
              <c:f>Sheet1!$F$2:$F$8</c:f>
              <c:numCache>
                <c:formatCode>###0%</c:formatCode>
                <c:ptCount val="7"/>
                <c:pt idx="0">
                  <c:v>0.64131994261119085</c:v>
                </c:pt>
                <c:pt idx="1">
                  <c:v>0.65459610027855153</c:v>
                </c:pt>
                <c:pt idx="2">
                  <c:v>0.64577656675749329</c:v>
                </c:pt>
                <c:pt idx="3">
                  <c:v>0.54878048780487809</c:v>
                </c:pt>
                <c:pt idx="4">
                  <c:v>0.63349131121642965</c:v>
                </c:pt>
                <c:pt idx="5">
                  <c:v>0.67622950819672123</c:v>
                </c:pt>
                <c:pt idx="6">
                  <c:v>0.68439108061749576</c:v>
                </c:pt>
              </c:numCache>
            </c:numRef>
          </c:val>
          <c:extLst>
            <c:ext xmlns:c16="http://schemas.microsoft.com/office/drawing/2014/chart" uri="{C3380CC4-5D6E-409C-BE32-E72D297353CC}">
              <c16:uniqueId val="{00000004-0009-4053-B739-847FD35560C4}"/>
            </c:ext>
          </c:extLst>
        </c:ser>
        <c:dLbls>
          <c:showLegendKey val="0"/>
          <c:showVal val="0"/>
          <c:showCatName val="0"/>
          <c:showSerName val="0"/>
          <c:showPercent val="0"/>
          <c:showBubbleSize val="0"/>
        </c:dLbls>
        <c:gapWidth val="40"/>
        <c:overlap val="100"/>
        <c:axId val="491836832"/>
        <c:axId val="491837160"/>
      </c:barChart>
      <c:catAx>
        <c:axId val="491836832"/>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491837160"/>
        <c:crosses val="autoZero"/>
        <c:auto val="1"/>
        <c:lblAlgn val="ctr"/>
        <c:lblOffset val="100"/>
        <c:noMultiLvlLbl val="0"/>
      </c:catAx>
      <c:valAx>
        <c:axId val="491837160"/>
        <c:scaling>
          <c:orientation val="minMax"/>
          <c:max val="1"/>
        </c:scaling>
        <c:delete val="0"/>
        <c:axPos val="l"/>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0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491836832"/>
        <c:crosses val="autoZero"/>
        <c:crossBetween val="between"/>
      </c:valAx>
      <c:spPr>
        <a:noFill/>
        <a:ln>
          <a:noFill/>
        </a:ln>
        <a:effectLst/>
      </c:spPr>
    </c:plotArea>
    <c:legend>
      <c:legendPos val="b"/>
      <c:layout>
        <c:manualLayout>
          <c:xMode val="edge"/>
          <c:yMode val="edge"/>
          <c:x val="6.8361917811745387E-2"/>
          <c:y val="0.86051837820356269"/>
          <c:w val="0.86956300053363866"/>
          <c:h val="0.11936427058101393"/>
        </c:manualLayout>
      </c:layout>
      <c:overlay val="0"/>
      <c:spPr>
        <a:noFill/>
        <a:ln>
          <a:noFill/>
        </a:ln>
        <a:effectLst/>
      </c:spPr>
      <c:txPr>
        <a:bodyPr rot="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spPr>
    <a:noFill/>
    <a:ln>
      <a:noFill/>
    </a:ln>
    <a:effectLst/>
  </c:spPr>
  <c:txPr>
    <a:bodyPr/>
    <a:lstStyle/>
    <a:p>
      <a:pPr>
        <a:defRPr sz="10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US" sz="1600" dirty="0"/>
              <a:t>Feelings of support at Unitec</a:t>
            </a:r>
          </a:p>
        </c:rich>
      </c:tx>
      <c:layout>
        <c:manualLayout>
          <c:xMode val="edge"/>
          <c:yMode val="edge"/>
          <c:x val="2.2474201695564661E-3"/>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manualLayout>
          <c:layoutTarget val="inner"/>
          <c:xMode val="edge"/>
          <c:yMode val="edge"/>
          <c:x val="3.388648101629365E-2"/>
          <c:y val="0.12193211551801775"/>
          <c:w val="0.93222703796741269"/>
          <c:h val="0.62024753860945125"/>
        </c:manualLayout>
      </c:layout>
      <c:barChart>
        <c:barDir val="col"/>
        <c:grouping val="stacked"/>
        <c:varyColors val="0"/>
        <c:ser>
          <c:idx val="0"/>
          <c:order val="0"/>
          <c:tx>
            <c:strRef>
              <c:f>Sheet1!$B$1</c:f>
              <c:strCache>
                <c:ptCount val="1"/>
                <c:pt idx="0">
                  <c:v>Not at all supported</c:v>
                </c:pt>
              </c:strCache>
            </c:strRef>
          </c:tx>
          <c:spPr>
            <a:solidFill>
              <a:srgbClr val="C00000"/>
            </a:solidFill>
            <a:ln>
              <a:noFill/>
            </a:ln>
            <a:effectLst/>
          </c:spPr>
          <c:invertIfNegative val="0"/>
          <c:cat>
            <c:strRef>
              <c:f>Sheet1!$A$2:$A$8</c:f>
              <c:strCache>
                <c:ptCount val="7"/>
                <c:pt idx="0">
                  <c:v>Sem 1 2017</c:v>
                </c:pt>
                <c:pt idx="1">
                  <c:v>Sem 2 2017</c:v>
                </c:pt>
                <c:pt idx="2">
                  <c:v>Sem 1 2018</c:v>
                </c:pt>
                <c:pt idx="3">
                  <c:v>Sem 2 2018</c:v>
                </c:pt>
                <c:pt idx="4">
                  <c:v>Sem 1 2019</c:v>
                </c:pt>
                <c:pt idx="5">
                  <c:v>Sem 2 2019</c:v>
                </c:pt>
                <c:pt idx="6">
                  <c:v>Sem 1 2020</c:v>
                </c:pt>
              </c:strCache>
            </c:strRef>
          </c:cat>
          <c:val>
            <c:numRef>
              <c:f>Sheet1!$B$2:$B$8</c:f>
              <c:numCache>
                <c:formatCode>###0%</c:formatCode>
                <c:ptCount val="7"/>
                <c:pt idx="0">
                  <c:v>8.6330935251798559E-3</c:v>
                </c:pt>
                <c:pt idx="1">
                  <c:v>2.8011204481792717E-3</c:v>
                </c:pt>
                <c:pt idx="2">
                  <c:v>7.309941520467835E-3</c:v>
                </c:pt>
                <c:pt idx="3">
                  <c:v>6.4935064935064931E-3</c:v>
                </c:pt>
                <c:pt idx="4">
                  <c:v>6.462035541195477E-3</c:v>
                </c:pt>
                <c:pt idx="5">
                  <c:v>6.1855670103092789E-3</c:v>
                </c:pt>
                <c:pt idx="6">
                  <c:v>1.7391304347826085E-3</c:v>
                </c:pt>
              </c:numCache>
            </c:numRef>
          </c:val>
          <c:extLst>
            <c:ext xmlns:c16="http://schemas.microsoft.com/office/drawing/2014/chart" uri="{C3380CC4-5D6E-409C-BE32-E72D297353CC}">
              <c16:uniqueId val="{00000000-0009-4053-B739-847FD35560C4}"/>
            </c:ext>
          </c:extLst>
        </c:ser>
        <c:ser>
          <c:idx val="1"/>
          <c:order val="1"/>
          <c:tx>
            <c:strRef>
              <c:f>Sheet1!$C$1</c:f>
              <c:strCache>
                <c:ptCount val="1"/>
                <c:pt idx="0">
                  <c:v>Not very supported</c:v>
                </c:pt>
              </c:strCache>
            </c:strRef>
          </c:tx>
          <c:spPr>
            <a:solidFill>
              <a:srgbClr val="FD625E"/>
            </a:solidFill>
            <a:ln>
              <a:noFill/>
            </a:ln>
            <a:effectLst/>
          </c:spPr>
          <c:invertIfNegative val="0"/>
          <c:dLbls>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725-45B4-912A-1E8B4A2F375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Sem 1 2017</c:v>
                </c:pt>
                <c:pt idx="1">
                  <c:v>Sem 2 2017</c:v>
                </c:pt>
                <c:pt idx="2">
                  <c:v>Sem 1 2018</c:v>
                </c:pt>
                <c:pt idx="3">
                  <c:v>Sem 2 2018</c:v>
                </c:pt>
                <c:pt idx="4">
                  <c:v>Sem 1 2019</c:v>
                </c:pt>
                <c:pt idx="5">
                  <c:v>Sem 2 2019</c:v>
                </c:pt>
                <c:pt idx="6">
                  <c:v>Sem 1 2020</c:v>
                </c:pt>
              </c:strCache>
            </c:strRef>
          </c:cat>
          <c:val>
            <c:numRef>
              <c:f>Sheet1!$C$2:$C$8</c:f>
              <c:numCache>
                <c:formatCode>###0%</c:formatCode>
                <c:ptCount val="7"/>
                <c:pt idx="0">
                  <c:v>4.1726618705035981E-2</c:v>
                </c:pt>
                <c:pt idx="1">
                  <c:v>4.2016806722689079E-2</c:v>
                </c:pt>
                <c:pt idx="2">
                  <c:v>2.6315789473684209E-2</c:v>
                </c:pt>
                <c:pt idx="3">
                  <c:v>3.5714285714285712E-2</c:v>
                </c:pt>
                <c:pt idx="4">
                  <c:v>2.7463651050080772E-2</c:v>
                </c:pt>
                <c:pt idx="5">
                  <c:v>3.5051546391752578E-2</c:v>
                </c:pt>
                <c:pt idx="6">
                  <c:v>1.3913043478260868E-2</c:v>
                </c:pt>
              </c:numCache>
            </c:numRef>
          </c:val>
          <c:extLst>
            <c:ext xmlns:c16="http://schemas.microsoft.com/office/drawing/2014/chart" uri="{C3380CC4-5D6E-409C-BE32-E72D297353CC}">
              <c16:uniqueId val="{00000001-0009-4053-B739-847FD35560C4}"/>
            </c:ext>
          </c:extLst>
        </c:ser>
        <c:ser>
          <c:idx val="2"/>
          <c:order val="2"/>
          <c:tx>
            <c:strRef>
              <c:f>Sheet1!$D$1</c:f>
              <c:strCache>
                <c:ptCount val="1"/>
                <c:pt idx="0">
                  <c:v>Neutral</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Sem 1 2017</c:v>
                </c:pt>
                <c:pt idx="1">
                  <c:v>Sem 2 2017</c:v>
                </c:pt>
                <c:pt idx="2">
                  <c:v>Sem 1 2018</c:v>
                </c:pt>
                <c:pt idx="3">
                  <c:v>Sem 2 2018</c:v>
                </c:pt>
                <c:pt idx="4">
                  <c:v>Sem 1 2019</c:v>
                </c:pt>
                <c:pt idx="5">
                  <c:v>Sem 2 2019</c:v>
                </c:pt>
                <c:pt idx="6">
                  <c:v>Sem 1 2020</c:v>
                </c:pt>
              </c:strCache>
            </c:strRef>
          </c:cat>
          <c:val>
            <c:numRef>
              <c:f>Sheet1!$D$2:$D$8</c:f>
              <c:numCache>
                <c:formatCode>###0%</c:formatCode>
                <c:ptCount val="7"/>
                <c:pt idx="0">
                  <c:v>0.10359712230215827</c:v>
                </c:pt>
                <c:pt idx="1">
                  <c:v>0.15406162464985995</c:v>
                </c:pt>
                <c:pt idx="2">
                  <c:v>7.4561403508771926E-2</c:v>
                </c:pt>
                <c:pt idx="3">
                  <c:v>0.10389610389610389</c:v>
                </c:pt>
                <c:pt idx="4">
                  <c:v>6.3004846526655903E-2</c:v>
                </c:pt>
                <c:pt idx="5">
                  <c:v>9.0721649484536079E-2</c:v>
                </c:pt>
                <c:pt idx="6">
                  <c:v>0.10260869565217391</c:v>
                </c:pt>
              </c:numCache>
            </c:numRef>
          </c:val>
          <c:extLst>
            <c:ext xmlns:c16="http://schemas.microsoft.com/office/drawing/2014/chart" uri="{C3380CC4-5D6E-409C-BE32-E72D297353CC}">
              <c16:uniqueId val="{00000002-0009-4053-B739-847FD35560C4}"/>
            </c:ext>
          </c:extLst>
        </c:ser>
        <c:ser>
          <c:idx val="3"/>
          <c:order val="3"/>
          <c:tx>
            <c:strRef>
              <c:f>Sheet1!$E$1</c:f>
              <c:strCache>
                <c:ptCount val="1"/>
                <c:pt idx="0">
                  <c:v>Somewhat supported</c:v>
                </c:pt>
              </c:strCache>
            </c:strRef>
          </c:tx>
          <c:spPr>
            <a:solidFill>
              <a:srgbClr val="77BD5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Sem 1 2017</c:v>
                </c:pt>
                <c:pt idx="1">
                  <c:v>Sem 2 2017</c:v>
                </c:pt>
                <c:pt idx="2">
                  <c:v>Sem 1 2018</c:v>
                </c:pt>
                <c:pt idx="3">
                  <c:v>Sem 2 2018</c:v>
                </c:pt>
                <c:pt idx="4">
                  <c:v>Sem 1 2019</c:v>
                </c:pt>
                <c:pt idx="5">
                  <c:v>Sem 2 2019</c:v>
                </c:pt>
                <c:pt idx="6">
                  <c:v>Sem 1 2020</c:v>
                </c:pt>
              </c:strCache>
            </c:strRef>
          </c:cat>
          <c:val>
            <c:numRef>
              <c:f>Sheet1!$E$2:$E$8</c:f>
              <c:numCache>
                <c:formatCode>###0%</c:formatCode>
                <c:ptCount val="7"/>
                <c:pt idx="0">
                  <c:v>0.36690647482014394</c:v>
                </c:pt>
                <c:pt idx="1">
                  <c:v>0.32773109243697474</c:v>
                </c:pt>
                <c:pt idx="2">
                  <c:v>0.28216374269005851</c:v>
                </c:pt>
                <c:pt idx="3">
                  <c:v>0.34090909090909088</c:v>
                </c:pt>
                <c:pt idx="4">
                  <c:v>0.34733441033925688</c:v>
                </c:pt>
                <c:pt idx="5">
                  <c:v>0.26804123711340205</c:v>
                </c:pt>
                <c:pt idx="6">
                  <c:v>0.3373913043478261</c:v>
                </c:pt>
              </c:numCache>
            </c:numRef>
          </c:val>
          <c:extLst>
            <c:ext xmlns:c16="http://schemas.microsoft.com/office/drawing/2014/chart" uri="{C3380CC4-5D6E-409C-BE32-E72D297353CC}">
              <c16:uniqueId val="{00000003-0009-4053-B739-847FD35560C4}"/>
            </c:ext>
          </c:extLst>
        </c:ser>
        <c:ser>
          <c:idx val="4"/>
          <c:order val="4"/>
          <c:tx>
            <c:strRef>
              <c:f>Sheet1!$F$1</c:f>
              <c:strCache>
                <c:ptCount val="1"/>
                <c:pt idx="0">
                  <c:v>Very supported</c:v>
                </c:pt>
              </c:strCache>
            </c:strRef>
          </c:tx>
          <c:spPr>
            <a:solidFill>
              <a:srgbClr val="188E2E"/>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Sem 1 2017</c:v>
                </c:pt>
                <c:pt idx="1">
                  <c:v>Sem 2 2017</c:v>
                </c:pt>
                <c:pt idx="2">
                  <c:v>Sem 1 2018</c:v>
                </c:pt>
                <c:pt idx="3">
                  <c:v>Sem 2 2018</c:v>
                </c:pt>
                <c:pt idx="4">
                  <c:v>Sem 1 2019</c:v>
                </c:pt>
                <c:pt idx="5">
                  <c:v>Sem 2 2019</c:v>
                </c:pt>
                <c:pt idx="6">
                  <c:v>Sem 1 2020</c:v>
                </c:pt>
              </c:strCache>
            </c:strRef>
          </c:cat>
          <c:val>
            <c:numRef>
              <c:f>Sheet1!$F$2:$F$8</c:f>
              <c:numCache>
                <c:formatCode>###0%</c:formatCode>
                <c:ptCount val="7"/>
                <c:pt idx="0">
                  <c:v>0.47913669064748199</c:v>
                </c:pt>
                <c:pt idx="1">
                  <c:v>0.47338935574229685</c:v>
                </c:pt>
                <c:pt idx="2">
                  <c:v>0.60964912280701755</c:v>
                </c:pt>
                <c:pt idx="3">
                  <c:v>0.51298701298701299</c:v>
                </c:pt>
                <c:pt idx="4">
                  <c:v>0.55573505654281097</c:v>
                </c:pt>
                <c:pt idx="5">
                  <c:v>0.6</c:v>
                </c:pt>
                <c:pt idx="6">
                  <c:v>0.54434782608695653</c:v>
                </c:pt>
              </c:numCache>
            </c:numRef>
          </c:val>
          <c:extLst>
            <c:ext xmlns:c16="http://schemas.microsoft.com/office/drawing/2014/chart" uri="{C3380CC4-5D6E-409C-BE32-E72D297353CC}">
              <c16:uniqueId val="{00000004-0009-4053-B739-847FD35560C4}"/>
            </c:ext>
          </c:extLst>
        </c:ser>
        <c:dLbls>
          <c:showLegendKey val="0"/>
          <c:showVal val="0"/>
          <c:showCatName val="0"/>
          <c:showSerName val="0"/>
          <c:showPercent val="0"/>
          <c:showBubbleSize val="0"/>
        </c:dLbls>
        <c:gapWidth val="40"/>
        <c:overlap val="100"/>
        <c:axId val="491836832"/>
        <c:axId val="491837160"/>
      </c:barChart>
      <c:catAx>
        <c:axId val="491836832"/>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491837160"/>
        <c:crosses val="autoZero"/>
        <c:auto val="1"/>
        <c:lblAlgn val="ctr"/>
        <c:lblOffset val="100"/>
        <c:noMultiLvlLbl val="0"/>
      </c:catAx>
      <c:valAx>
        <c:axId val="491837160"/>
        <c:scaling>
          <c:orientation val="minMax"/>
          <c:max val="1"/>
        </c:scaling>
        <c:delete val="0"/>
        <c:axPos val="l"/>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491836832"/>
        <c:crosses val="autoZero"/>
        <c:crossBetween val="between"/>
      </c:valAx>
      <c:spPr>
        <a:noFill/>
        <a:ln>
          <a:noFill/>
        </a:ln>
        <a:effectLst/>
      </c:spPr>
    </c:plotArea>
    <c:legend>
      <c:legendPos val="b"/>
      <c:layout>
        <c:manualLayout>
          <c:xMode val="edge"/>
          <c:yMode val="edge"/>
          <c:x val="6.8361917811745387E-2"/>
          <c:y val="0.86051837820356269"/>
          <c:w val="0.86956300053363866"/>
          <c:h val="0.11936427058101393"/>
        </c:manualLayout>
      </c:layout>
      <c:overlay val="0"/>
      <c:spPr>
        <a:noFill/>
        <a:ln>
          <a:noFill/>
        </a:ln>
        <a:effectLst/>
      </c:spPr>
      <c:txPr>
        <a:bodyPr rot="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sz="900" b="0" i="0" u="none" strike="noStrike" baseline="0" dirty="0" smtClean="0">
                <a:effectLst/>
              </a:rPr>
              <a:t>I am forming friendships with people I have met in class</a:t>
            </a:r>
            <a:endParaRPr lang="en-NZ"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manualLayout>
          <c:layoutTarget val="inner"/>
          <c:xMode val="edge"/>
          <c:yMode val="edge"/>
          <c:x val="5.0781755500205743E-2"/>
          <c:y val="0.23218443748072168"/>
          <c:w val="0.8984364889995885"/>
          <c:h val="0.53237252904111199"/>
        </c:manualLayout>
      </c:layout>
      <c:barChart>
        <c:barDir val="col"/>
        <c:grouping val="percentStacked"/>
        <c:varyColors val="0"/>
        <c:ser>
          <c:idx val="0"/>
          <c:order val="0"/>
          <c:tx>
            <c:strRef>
              <c:f>Sheet1!$B$1</c:f>
              <c:strCache>
                <c:ptCount val="1"/>
                <c:pt idx="0">
                  <c:v>Strongly disagree</c:v>
                </c:pt>
              </c:strCache>
            </c:strRef>
          </c:tx>
          <c:spPr>
            <a:solidFill>
              <a:srgbClr val="C00000"/>
            </a:solidFill>
            <a:ln>
              <a:noFill/>
            </a:ln>
            <a:effectLst/>
          </c:spPr>
          <c:invertIfNegative val="0"/>
          <c:cat>
            <c:strRef>
              <c:f>Sheet1!$A$2:$A$6</c:f>
              <c:strCache>
                <c:ptCount val="5"/>
                <c:pt idx="0">
                  <c:v>Sem 1 2018</c:v>
                </c:pt>
                <c:pt idx="1">
                  <c:v>Sem 2 2018</c:v>
                </c:pt>
                <c:pt idx="2">
                  <c:v>Sem 1 2019</c:v>
                </c:pt>
                <c:pt idx="3">
                  <c:v>Sem 2 2019</c:v>
                </c:pt>
                <c:pt idx="4">
                  <c:v>Sem 1 2020</c:v>
                </c:pt>
              </c:strCache>
            </c:strRef>
          </c:cat>
          <c:val>
            <c:numRef>
              <c:f>Sheet1!$B$2:$B$6</c:f>
              <c:numCache>
                <c:formatCode>###0%</c:formatCode>
                <c:ptCount val="5"/>
                <c:pt idx="0">
                  <c:v>1.5432098765432098E-2</c:v>
                </c:pt>
                <c:pt idx="1">
                  <c:v>1.384083044982699E-2</c:v>
                </c:pt>
                <c:pt idx="2">
                  <c:v>2.5196850393700787E-2</c:v>
                </c:pt>
                <c:pt idx="3">
                  <c:v>2.6694045174537984E-2</c:v>
                </c:pt>
                <c:pt idx="4">
                  <c:v>1.9031141868512111E-2</c:v>
                </c:pt>
              </c:numCache>
            </c:numRef>
          </c:val>
          <c:extLst>
            <c:ext xmlns:c16="http://schemas.microsoft.com/office/drawing/2014/chart" uri="{C3380CC4-5D6E-409C-BE32-E72D297353CC}">
              <c16:uniqueId val="{00000000-F5DD-473A-8EB8-07EE8A6459E3}"/>
            </c:ext>
          </c:extLst>
        </c:ser>
        <c:ser>
          <c:idx val="1"/>
          <c:order val="1"/>
          <c:tx>
            <c:strRef>
              <c:f>Sheet1!$C$1</c:f>
              <c:strCache>
                <c:ptCount val="1"/>
                <c:pt idx="0">
                  <c:v>Somewhat disagree</c:v>
                </c:pt>
              </c:strCache>
            </c:strRef>
          </c:tx>
          <c:spPr>
            <a:solidFill>
              <a:srgbClr val="FD625E"/>
            </a:solidFill>
            <a:ln>
              <a:noFill/>
            </a:ln>
            <a:effectLst/>
          </c:spPr>
          <c:invertIfNegative val="0"/>
          <c:cat>
            <c:strRef>
              <c:f>Sheet1!$A$2:$A$6</c:f>
              <c:strCache>
                <c:ptCount val="5"/>
                <c:pt idx="0">
                  <c:v>Sem 1 2018</c:v>
                </c:pt>
                <c:pt idx="1">
                  <c:v>Sem 2 2018</c:v>
                </c:pt>
                <c:pt idx="2">
                  <c:v>Sem 1 2019</c:v>
                </c:pt>
                <c:pt idx="3">
                  <c:v>Sem 2 2019</c:v>
                </c:pt>
                <c:pt idx="4">
                  <c:v>Sem 1 2020</c:v>
                </c:pt>
              </c:strCache>
            </c:strRef>
          </c:cat>
          <c:val>
            <c:numRef>
              <c:f>Sheet1!$C$2:$C$6</c:f>
              <c:numCache>
                <c:formatCode>###0%</c:formatCode>
                <c:ptCount val="5"/>
                <c:pt idx="0">
                  <c:v>2.4691358024691357E-2</c:v>
                </c:pt>
                <c:pt idx="1">
                  <c:v>2.768166089965398E-2</c:v>
                </c:pt>
                <c:pt idx="2">
                  <c:v>1.7322834645669291E-2</c:v>
                </c:pt>
                <c:pt idx="3">
                  <c:v>2.8747433264887063E-2</c:v>
                </c:pt>
                <c:pt idx="4">
                  <c:v>3.9792387543252594E-2</c:v>
                </c:pt>
              </c:numCache>
            </c:numRef>
          </c:val>
          <c:extLst>
            <c:ext xmlns:c16="http://schemas.microsoft.com/office/drawing/2014/chart" uri="{C3380CC4-5D6E-409C-BE32-E72D297353CC}">
              <c16:uniqueId val="{00000001-F5DD-473A-8EB8-07EE8A6459E3}"/>
            </c:ext>
          </c:extLst>
        </c:ser>
        <c:ser>
          <c:idx val="2"/>
          <c:order val="2"/>
          <c:tx>
            <c:strRef>
              <c:f>Sheet1!$D$1</c:f>
              <c:strCache>
                <c:ptCount val="1"/>
                <c:pt idx="0">
                  <c:v>Neither agree nor disagree</c:v>
                </c:pt>
              </c:strCache>
            </c:strRef>
          </c:tx>
          <c:spPr>
            <a:solidFill>
              <a:srgbClr val="A6A6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1 2018</c:v>
                </c:pt>
                <c:pt idx="1">
                  <c:v>Sem 2 2018</c:v>
                </c:pt>
                <c:pt idx="2">
                  <c:v>Sem 1 2019</c:v>
                </c:pt>
                <c:pt idx="3">
                  <c:v>Sem 2 2019</c:v>
                </c:pt>
                <c:pt idx="4">
                  <c:v>Sem 1 2020</c:v>
                </c:pt>
              </c:strCache>
            </c:strRef>
          </c:cat>
          <c:val>
            <c:numRef>
              <c:f>Sheet1!$D$2:$D$6</c:f>
              <c:numCache>
                <c:formatCode>###0%</c:formatCode>
                <c:ptCount val="5"/>
                <c:pt idx="0">
                  <c:v>7.2530864197530867E-2</c:v>
                </c:pt>
                <c:pt idx="1">
                  <c:v>8.6505190311418692E-2</c:v>
                </c:pt>
                <c:pt idx="2">
                  <c:v>8.0314960629921259E-2</c:v>
                </c:pt>
                <c:pt idx="3">
                  <c:v>9.2402464065708415E-2</c:v>
                </c:pt>
                <c:pt idx="4">
                  <c:v>0.12975778546712802</c:v>
                </c:pt>
              </c:numCache>
            </c:numRef>
          </c:val>
          <c:extLst>
            <c:ext xmlns:c16="http://schemas.microsoft.com/office/drawing/2014/chart" uri="{C3380CC4-5D6E-409C-BE32-E72D297353CC}">
              <c16:uniqueId val="{00000002-F5DD-473A-8EB8-07EE8A6459E3}"/>
            </c:ext>
          </c:extLst>
        </c:ser>
        <c:ser>
          <c:idx val="3"/>
          <c:order val="3"/>
          <c:tx>
            <c:strRef>
              <c:f>Sheet1!$E$1</c:f>
              <c:strCache>
                <c:ptCount val="1"/>
                <c:pt idx="0">
                  <c:v>Somewhat agree</c:v>
                </c:pt>
              </c:strCache>
            </c:strRef>
          </c:tx>
          <c:spPr>
            <a:solidFill>
              <a:srgbClr val="77BD5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1 2018</c:v>
                </c:pt>
                <c:pt idx="1">
                  <c:v>Sem 2 2018</c:v>
                </c:pt>
                <c:pt idx="2">
                  <c:v>Sem 1 2019</c:v>
                </c:pt>
                <c:pt idx="3">
                  <c:v>Sem 2 2019</c:v>
                </c:pt>
                <c:pt idx="4">
                  <c:v>Sem 1 2020</c:v>
                </c:pt>
              </c:strCache>
            </c:strRef>
          </c:cat>
          <c:val>
            <c:numRef>
              <c:f>Sheet1!$E$2:$E$6</c:f>
              <c:numCache>
                <c:formatCode>###0%</c:formatCode>
                <c:ptCount val="5"/>
                <c:pt idx="0">
                  <c:v>0.26851851851851855</c:v>
                </c:pt>
                <c:pt idx="1">
                  <c:v>0.30103806228373703</c:v>
                </c:pt>
                <c:pt idx="2">
                  <c:v>0.31653543307086612</c:v>
                </c:pt>
                <c:pt idx="3">
                  <c:v>0.28131416837782341</c:v>
                </c:pt>
                <c:pt idx="4">
                  <c:v>0.32179930795847755</c:v>
                </c:pt>
              </c:numCache>
            </c:numRef>
          </c:val>
          <c:extLst>
            <c:ext xmlns:c16="http://schemas.microsoft.com/office/drawing/2014/chart" uri="{C3380CC4-5D6E-409C-BE32-E72D297353CC}">
              <c16:uniqueId val="{00000003-F5DD-473A-8EB8-07EE8A6459E3}"/>
            </c:ext>
          </c:extLst>
        </c:ser>
        <c:ser>
          <c:idx val="4"/>
          <c:order val="4"/>
          <c:tx>
            <c:strRef>
              <c:f>Sheet1!$F$1</c:f>
              <c:strCache>
                <c:ptCount val="1"/>
                <c:pt idx="0">
                  <c:v>Strongly agree</c:v>
                </c:pt>
              </c:strCache>
            </c:strRef>
          </c:tx>
          <c:spPr>
            <a:solidFill>
              <a:srgbClr val="188E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1 2018</c:v>
                </c:pt>
                <c:pt idx="1">
                  <c:v>Sem 2 2018</c:v>
                </c:pt>
                <c:pt idx="2">
                  <c:v>Sem 1 2019</c:v>
                </c:pt>
                <c:pt idx="3">
                  <c:v>Sem 2 2019</c:v>
                </c:pt>
                <c:pt idx="4">
                  <c:v>Sem 1 2020</c:v>
                </c:pt>
              </c:strCache>
            </c:strRef>
          </c:cat>
          <c:val>
            <c:numRef>
              <c:f>Sheet1!$F$2:$F$6</c:f>
              <c:numCache>
                <c:formatCode>###0%</c:formatCode>
                <c:ptCount val="5"/>
                <c:pt idx="0">
                  <c:v>0.61882716049382713</c:v>
                </c:pt>
                <c:pt idx="1">
                  <c:v>0.5709342560553633</c:v>
                </c:pt>
                <c:pt idx="2">
                  <c:v>0.56062992125984257</c:v>
                </c:pt>
                <c:pt idx="3">
                  <c:v>0.57084188911704314</c:v>
                </c:pt>
                <c:pt idx="4">
                  <c:v>0.48961937716262971</c:v>
                </c:pt>
              </c:numCache>
            </c:numRef>
          </c:val>
          <c:extLst>
            <c:ext xmlns:c16="http://schemas.microsoft.com/office/drawing/2014/chart" uri="{C3380CC4-5D6E-409C-BE32-E72D297353CC}">
              <c16:uniqueId val="{00000004-F5DD-473A-8EB8-07EE8A6459E3}"/>
            </c:ext>
          </c:extLst>
        </c:ser>
        <c:dLbls>
          <c:showLegendKey val="0"/>
          <c:showVal val="0"/>
          <c:showCatName val="0"/>
          <c:showSerName val="0"/>
          <c:showPercent val="0"/>
          <c:showBubbleSize val="0"/>
        </c:dLbls>
        <c:gapWidth val="40"/>
        <c:overlap val="100"/>
        <c:axId val="1670712048"/>
        <c:axId val="1670725360"/>
      </c:barChart>
      <c:catAx>
        <c:axId val="167071204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25360"/>
        <c:crosses val="autoZero"/>
        <c:auto val="1"/>
        <c:lblAlgn val="ctr"/>
        <c:lblOffset val="100"/>
        <c:noMultiLvlLbl val="0"/>
      </c:catAx>
      <c:valAx>
        <c:axId val="1670725360"/>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12048"/>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sz="900" b="0" i="0" u="none" strike="noStrike" baseline="0" dirty="0" smtClean="0">
                <a:effectLst/>
              </a:rPr>
              <a:t>I feel welcomed to Unitec</a:t>
            </a:r>
            <a:endParaRPr lang="en-NZ"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manualLayout>
          <c:layoutTarget val="inner"/>
          <c:xMode val="edge"/>
          <c:yMode val="edge"/>
          <c:x val="5.0781755500205743E-2"/>
          <c:y val="0.23218443748072168"/>
          <c:w val="0.8984364889995885"/>
          <c:h val="0.53237252904111199"/>
        </c:manualLayout>
      </c:layout>
      <c:barChart>
        <c:barDir val="col"/>
        <c:grouping val="percentStacked"/>
        <c:varyColors val="0"/>
        <c:ser>
          <c:idx val="0"/>
          <c:order val="0"/>
          <c:tx>
            <c:strRef>
              <c:f>Sheet1!$B$1</c:f>
              <c:strCache>
                <c:ptCount val="1"/>
                <c:pt idx="0">
                  <c:v>Strongly disagree</c:v>
                </c:pt>
              </c:strCache>
            </c:strRef>
          </c:tx>
          <c:spPr>
            <a:solidFill>
              <a:srgbClr val="C00000"/>
            </a:solidFill>
            <a:ln>
              <a:noFill/>
            </a:ln>
            <a:effectLst/>
          </c:spPr>
          <c:invertIfNegative val="0"/>
          <c:cat>
            <c:strRef>
              <c:f>Sheet1!$A$2:$A$6</c:f>
              <c:strCache>
                <c:ptCount val="5"/>
                <c:pt idx="0">
                  <c:v>Sem 1 2018</c:v>
                </c:pt>
                <c:pt idx="1">
                  <c:v>Sem 2 2018</c:v>
                </c:pt>
                <c:pt idx="2">
                  <c:v>Sem 1 2019</c:v>
                </c:pt>
                <c:pt idx="3">
                  <c:v>Sem 2 2019</c:v>
                </c:pt>
                <c:pt idx="4">
                  <c:v>Sem 1 2020</c:v>
                </c:pt>
              </c:strCache>
            </c:strRef>
          </c:cat>
          <c:val>
            <c:numRef>
              <c:f>Sheet1!$B$2:$B$6</c:f>
              <c:numCache>
                <c:formatCode>###0%</c:formatCode>
                <c:ptCount val="5"/>
                <c:pt idx="0">
                  <c:v>4.6296296296296294E-3</c:v>
                </c:pt>
                <c:pt idx="1">
                  <c:v>6.920415224913495E-3</c:v>
                </c:pt>
                <c:pt idx="2">
                  <c:v>1.889763779527559E-2</c:v>
                </c:pt>
                <c:pt idx="3">
                  <c:v>2.4590163934426229E-2</c:v>
                </c:pt>
                <c:pt idx="4">
                  <c:v>5.1903114186851208E-3</c:v>
                </c:pt>
              </c:numCache>
            </c:numRef>
          </c:val>
          <c:extLst>
            <c:ext xmlns:c16="http://schemas.microsoft.com/office/drawing/2014/chart" uri="{C3380CC4-5D6E-409C-BE32-E72D297353CC}">
              <c16:uniqueId val="{00000000-FA6F-4ED3-A7A6-90006537ADFB}"/>
            </c:ext>
          </c:extLst>
        </c:ser>
        <c:ser>
          <c:idx val="1"/>
          <c:order val="1"/>
          <c:tx>
            <c:strRef>
              <c:f>Sheet1!$C$1</c:f>
              <c:strCache>
                <c:ptCount val="1"/>
                <c:pt idx="0">
                  <c:v>Somewhat disagree</c:v>
                </c:pt>
              </c:strCache>
            </c:strRef>
          </c:tx>
          <c:spPr>
            <a:solidFill>
              <a:srgbClr val="FD625E"/>
            </a:solidFill>
            <a:ln>
              <a:noFill/>
            </a:ln>
            <a:effectLst/>
          </c:spPr>
          <c:invertIfNegative val="0"/>
          <c:cat>
            <c:strRef>
              <c:f>Sheet1!$A$2:$A$6</c:f>
              <c:strCache>
                <c:ptCount val="5"/>
                <c:pt idx="0">
                  <c:v>Sem 1 2018</c:v>
                </c:pt>
                <c:pt idx="1">
                  <c:v>Sem 2 2018</c:v>
                </c:pt>
                <c:pt idx="2">
                  <c:v>Sem 1 2019</c:v>
                </c:pt>
                <c:pt idx="3">
                  <c:v>Sem 2 2019</c:v>
                </c:pt>
                <c:pt idx="4">
                  <c:v>Sem 1 2020</c:v>
                </c:pt>
              </c:strCache>
            </c:strRef>
          </c:cat>
          <c:val>
            <c:numRef>
              <c:f>Sheet1!$C$2:$C$6</c:f>
              <c:numCache>
                <c:formatCode>###0%</c:formatCode>
                <c:ptCount val="5"/>
                <c:pt idx="0">
                  <c:v>1.5432098765432098E-2</c:v>
                </c:pt>
                <c:pt idx="1">
                  <c:v>2.4221453287197228E-2</c:v>
                </c:pt>
                <c:pt idx="2">
                  <c:v>1.4173228346456693E-2</c:v>
                </c:pt>
                <c:pt idx="3">
                  <c:v>1.8442622950819672E-2</c:v>
                </c:pt>
                <c:pt idx="4">
                  <c:v>1.0380622837370242E-2</c:v>
                </c:pt>
              </c:numCache>
            </c:numRef>
          </c:val>
          <c:extLst>
            <c:ext xmlns:c16="http://schemas.microsoft.com/office/drawing/2014/chart" uri="{C3380CC4-5D6E-409C-BE32-E72D297353CC}">
              <c16:uniqueId val="{00000001-FA6F-4ED3-A7A6-90006537ADFB}"/>
            </c:ext>
          </c:extLst>
        </c:ser>
        <c:ser>
          <c:idx val="2"/>
          <c:order val="2"/>
          <c:tx>
            <c:strRef>
              <c:f>Sheet1!$D$1</c:f>
              <c:strCache>
                <c:ptCount val="1"/>
                <c:pt idx="0">
                  <c:v>Neither agree nor disagree</c:v>
                </c:pt>
              </c:strCache>
            </c:strRef>
          </c:tx>
          <c:spPr>
            <a:solidFill>
              <a:srgbClr val="A6A6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1 2018</c:v>
                </c:pt>
                <c:pt idx="1">
                  <c:v>Sem 2 2018</c:v>
                </c:pt>
                <c:pt idx="2">
                  <c:v>Sem 1 2019</c:v>
                </c:pt>
                <c:pt idx="3">
                  <c:v>Sem 2 2019</c:v>
                </c:pt>
                <c:pt idx="4">
                  <c:v>Sem 1 2020</c:v>
                </c:pt>
              </c:strCache>
            </c:strRef>
          </c:cat>
          <c:val>
            <c:numRef>
              <c:f>Sheet1!$D$2:$D$6</c:f>
              <c:numCache>
                <c:formatCode>###0%</c:formatCode>
                <c:ptCount val="5"/>
                <c:pt idx="0">
                  <c:v>4.4753086419753084E-2</c:v>
                </c:pt>
                <c:pt idx="1">
                  <c:v>8.9965397923875437E-2</c:v>
                </c:pt>
                <c:pt idx="2">
                  <c:v>5.3543307086614172E-2</c:v>
                </c:pt>
                <c:pt idx="3">
                  <c:v>6.5573770491803282E-2</c:v>
                </c:pt>
                <c:pt idx="4">
                  <c:v>6.9204152249134954E-2</c:v>
                </c:pt>
              </c:numCache>
            </c:numRef>
          </c:val>
          <c:extLst>
            <c:ext xmlns:c16="http://schemas.microsoft.com/office/drawing/2014/chart" uri="{C3380CC4-5D6E-409C-BE32-E72D297353CC}">
              <c16:uniqueId val="{00000002-FA6F-4ED3-A7A6-90006537ADFB}"/>
            </c:ext>
          </c:extLst>
        </c:ser>
        <c:ser>
          <c:idx val="3"/>
          <c:order val="3"/>
          <c:tx>
            <c:strRef>
              <c:f>Sheet1!$E$1</c:f>
              <c:strCache>
                <c:ptCount val="1"/>
                <c:pt idx="0">
                  <c:v>Somewhat agree</c:v>
                </c:pt>
              </c:strCache>
            </c:strRef>
          </c:tx>
          <c:spPr>
            <a:solidFill>
              <a:srgbClr val="77BD5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1 2018</c:v>
                </c:pt>
                <c:pt idx="1">
                  <c:v>Sem 2 2018</c:v>
                </c:pt>
                <c:pt idx="2">
                  <c:v>Sem 1 2019</c:v>
                </c:pt>
                <c:pt idx="3">
                  <c:v>Sem 2 2019</c:v>
                </c:pt>
                <c:pt idx="4">
                  <c:v>Sem 1 2020</c:v>
                </c:pt>
              </c:strCache>
            </c:strRef>
          </c:cat>
          <c:val>
            <c:numRef>
              <c:f>Sheet1!$E$2:$E$6</c:f>
              <c:numCache>
                <c:formatCode>###0%</c:formatCode>
                <c:ptCount val="5"/>
                <c:pt idx="0">
                  <c:v>0.20370370370370369</c:v>
                </c:pt>
                <c:pt idx="1">
                  <c:v>0.2491349480968858</c:v>
                </c:pt>
                <c:pt idx="2">
                  <c:v>0.2125984251968504</c:v>
                </c:pt>
                <c:pt idx="3">
                  <c:v>0.21311475409836064</c:v>
                </c:pt>
                <c:pt idx="4">
                  <c:v>0.21107266435986158</c:v>
                </c:pt>
              </c:numCache>
            </c:numRef>
          </c:val>
          <c:extLst>
            <c:ext xmlns:c16="http://schemas.microsoft.com/office/drawing/2014/chart" uri="{C3380CC4-5D6E-409C-BE32-E72D297353CC}">
              <c16:uniqueId val="{00000003-FA6F-4ED3-A7A6-90006537ADFB}"/>
            </c:ext>
          </c:extLst>
        </c:ser>
        <c:ser>
          <c:idx val="4"/>
          <c:order val="4"/>
          <c:tx>
            <c:strRef>
              <c:f>Sheet1!$F$1</c:f>
              <c:strCache>
                <c:ptCount val="1"/>
                <c:pt idx="0">
                  <c:v>Strongly agree</c:v>
                </c:pt>
              </c:strCache>
            </c:strRef>
          </c:tx>
          <c:spPr>
            <a:solidFill>
              <a:srgbClr val="188E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1 2018</c:v>
                </c:pt>
                <c:pt idx="1">
                  <c:v>Sem 2 2018</c:v>
                </c:pt>
                <c:pt idx="2">
                  <c:v>Sem 1 2019</c:v>
                </c:pt>
                <c:pt idx="3">
                  <c:v>Sem 2 2019</c:v>
                </c:pt>
                <c:pt idx="4">
                  <c:v>Sem 1 2020</c:v>
                </c:pt>
              </c:strCache>
            </c:strRef>
          </c:cat>
          <c:val>
            <c:numRef>
              <c:f>Sheet1!$F$2:$F$6</c:f>
              <c:numCache>
                <c:formatCode>###0%</c:formatCode>
                <c:ptCount val="5"/>
                <c:pt idx="0">
                  <c:v>0.73148148148148151</c:v>
                </c:pt>
                <c:pt idx="1">
                  <c:v>0.62975778546712802</c:v>
                </c:pt>
                <c:pt idx="2">
                  <c:v>0.70078740157480313</c:v>
                </c:pt>
                <c:pt idx="3">
                  <c:v>0.67827868852459017</c:v>
                </c:pt>
                <c:pt idx="4">
                  <c:v>0.70415224913494812</c:v>
                </c:pt>
              </c:numCache>
            </c:numRef>
          </c:val>
          <c:extLst>
            <c:ext xmlns:c16="http://schemas.microsoft.com/office/drawing/2014/chart" uri="{C3380CC4-5D6E-409C-BE32-E72D297353CC}">
              <c16:uniqueId val="{00000004-FA6F-4ED3-A7A6-90006537ADFB}"/>
            </c:ext>
          </c:extLst>
        </c:ser>
        <c:dLbls>
          <c:showLegendKey val="0"/>
          <c:showVal val="0"/>
          <c:showCatName val="0"/>
          <c:showSerName val="0"/>
          <c:showPercent val="0"/>
          <c:showBubbleSize val="0"/>
        </c:dLbls>
        <c:gapWidth val="40"/>
        <c:overlap val="100"/>
        <c:axId val="1670712048"/>
        <c:axId val="1670725360"/>
      </c:barChart>
      <c:catAx>
        <c:axId val="167071204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25360"/>
        <c:crosses val="autoZero"/>
        <c:auto val="1"/>
        <c:lblAlgn val="ctr"/>
        <c:lblOffset val="100"/>
        <c:noMultiLvlLbl val="0"/>
      </c:catAx>
      <c:valAx>
        <c:axId val="1670725360"/>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12048"/>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sz="900" b="0" i="0" u="none" strike="noStrike" baseline="0" dirty="0" smtClean="0">
                <a:effectLst/>
              </a:rPr>
              <a:t>Unitec is a place where everyone belongs</a:t>
            </a:r>
            <a:endParaRPr lang="en-NZ"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manualLayout>
          <c:layoutTarget val="inner"/>
          <c:xMode val="edge"/>
          <c:yMode val="edge"/>
          <c:x val="5.0781755500205743E-2"/>
          <c:y val="0.23218443748072168"/>
          <c:w val="0.8984364889995885"/>
          <c:h val="0.53237252904111199"/>
        </c:manualLayout>
      </c:layout>
      <c:barChart>
        <c:barDir val="col"/>
        <c:grouping val="percentStacked"/>
        <c:varyColors val="0"/>
        <c:ser>
          <c:idx val="0"/>
          <c:order val="0"/>
          <c:tx>
            <c:strRef>
              <c:f>Sheet1!$B$1</c:f>
              <c:strCache>
                <c:ptCount val="1"/>
                <c:pt idx="0">
                  <c:v>Strongly disagree</c:v>
                </c:pt>
              </c:strCache>
            </c:strRef>
          </c:tx>
          <c:spPr>
            <a:solidFill>
              <a:srgbClr val="C00000"/>
            </a:solidFill>
            <a:ln>
              <a:noFill/>
            </a:ln>
            <a:effectLst/>
          </c:spPr>
          <c:invertIfNegative val="0"/>
          <c:cat>
            <c:strRef>
              <c:f>Sheet1!$A$2:$A$6</c:f>
              <c:strCache>
                <c:ptCount val="5"/>
                <c:pt idx="0">
                  <c:v>Sem 1 2018</c:v>
                </c:pt>
                <c:pt idx="1">
                  <c:v>Sem 2 2018</c:v>
                </c:pt>
                <c:pt idx="2">
                  <c:v>Sem 1 2019</c:v>
                </c:pt>
                <c:pt idx="3">
                  <c:v>Sem 2 2019</c:v>
                </c:pt>
                <c:pt idx="4">
                  <c:v>Sem 1 2020</c:v>
                </c:pt>
              </c:strCache>
            </c:strRef>
          </c:cat>
          <c:val>
            <c:numRef>
              <c:f>Sheet1!$B$2:$B$6</c:f>
              <c:numCache>
                <c:formatCode>###0%</c:formatCode>
                <c:ptCount val="5"/>
                <c:pt idx="0">
                  <c:v>7.7041602465331279E-3</c:v>
                </c:pt>
                <c:pt idx="1">
                  <c:v>1.7301038062283738E-2</c:v>
                </c:pt>
                <c:pt idx="2">
                  <c:v>1.8867924528301886E-2</c:v>
                </c:pt>
                <c:pt idx="3">
                  <c:v>2.8629856850715747E-2</c:v>
                </c:pt>
                <c:pt idx="4">
                  <c:v>5.1635111876075735E-3</c:v>
                </c:pt>
              </c:numCache>
            </c:numRef>
          </c:val>
          <c:extLst>
            <c:ext xmlns:c16="http://schemas.microsoft.com/office/drawing/2014/chart" uri="{C3380CC4-5D6E-409C-BE32-E72D297353CC}">
              <c16:uniqueId val="{00000000-37F6-4124-B272-B6483AD99DAB}"/>
            </c:ext>
          </c:extLst>
        </c:ser>
        <c:ser>
          <c:idx val="1"/>
          <c:order val="1"/>
          <c:tx>
            <c:strRef>
              <c:f>Sheet1!$C$1</c:f>
              <c:strCache>
                <c:ptCount val="1"/>
                <c:pt idx="0">
                  <c:v>Somewhat disagree</c:v>
                </c:pt>
              </c:strCache>
            </c:strRef>
          </c:tx>
          <c:spPr>
            <a:solidFill>
              <a:srgbClr val="FD625E"/>
            </a:solidFill>
            <a:ln>
              <a:noFill/>
            </a:ln>
            <a:effectLst/>
          </c:spPr>
          <c:invertIfNegative val="0"/>
          <c:cat>
            <c:strRef>
              <c:f>Sheet1!$A$2:$A$6</c:f>
              <c:strCache>
                <c:ptCount val="5"/>
                <c:pt idx="0">
                  <c:v>Sem 1 2018</c:v>
                </c:pt>
                <c:pt idx="1">
                  <c:v>Sem 2 2018</c:v>
                </c:pt>
                <c:pt idx="2">
                  <c:v>Sem 1 2019</c:v>
                </c:pt>
                <c:pt idx="3">
                  <c:v>Sem 2 2019</c:v>
                </c:pt>
                <c:pt idx="4">
                  <c:v>Sem 1 2020</c:v>
                </c:pt>
              </c:strCache>
            </c:strRef>
          </c:cat>
          <c:val>
            <c:numRef>
              <c:f>Sheet1!$C$2:$C$6</c:f>
              <c:numCache>
                <c:formatCode>###0%</c:formatCode>
                <c:ptCount val="5"/>
                <c:pt idx="0">
                  <c:v>1.386748844375963E-2</c:v>
                </c:pt>
                <c:pt idx="1">
                  <c:v>1.7301038062283738E-2</c:v>
                </c:pt>
                <c:pt idx="2">
                  <c:v>1.5723270440251572E-2</c:v>
                </c:pt>
                <c:pt idx="3">
                  <c:v>1.4314928425357873E-2</c:v>
                </c:pt>
                <c:pt idx="4">
                  <c:v>1.0327022375215147E-2</c:v>
                </c:pt>
              </c:numCache>
            </c:numRef>
          </c:val>
          <c:extLst>
            <c:ext xmlns:c16="http://schemas.microsoft.com/office/drawing/2014/chart" uri="{C3380CC4-5D6E-409C-BE32-E72D297353CC}">
              <c16:uniqueId val="{00000001-37F6-4124-B272-B6483AD99DAB}"/>
            </c:ext>
          </c:extLst>
        </c:ser>
        <c:ser>
          <c:idx val="2"/>
          <c:order val="2"/>
          <c:tx>
            <c:strRef>
              <c:f>Sheet1!$D$1</c:f>
              <c:strCache>
                <c:ptCount val="1"/>
                <c:pt idx="0">
                  <c:v>Neither agree nor disagree</c:v>
                </c:pt>
              </c:strCache>
            </c:strRef>
          </c:tx>
          <c:spPr>
            <a:solidFill>
              <a:srgbClr val="A6A6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1 2018</c:v>
                </c:pt>
                <c:pt idx="1">
                  <c:v>Sem 2 2018</c:v>
                </c:pt>
                <c:pt idx="2">
                  <c:v>Sem 1 2019</c:v>
                </c:pt>
                <c:pt idx="3">
                  <c:v>Sem 2 2019</c:v>
                </c:pt>
                <c:pt idx="4">
                  <c:v>Sem 1 2020</c:v>
                </c:pt>
              </c:strCache>
            </c:strRef>
          </c:cat>
          <c:val>
            <c:numRef>
              <c:f>Sheet1!$D$2:$D$6</c:f>
              <c:numCache>
                <c:formatCode>###0%</c:formatCode>
                <c:ptCount val="5"/>
                <c:pt idx="0">
                  <c:v>5.2388289676425268E-2</c:v>
                </c:pt>
                <c:pt idx="1">
                  <c:v>7.2664359861591699E-2</c:v>
                </c:pt>
                <c:pt idx="2">
                  <c:v>4.716981132075472E-2</c:v>
                </c:pt>
                <c:pt idx="3">
                  <c:v>6.5439672801635998E-2</c:v>
                </c:pt>
                <c:pt idx="4">
                  <c:v>7.4010327022375214E-2</c:v>
                </c:pt>
              </c:numCache>
            </c:numRef>
          </c:val>
          <c:extLst>
            <c:ext xmlns:c16="http://schemas.microsoft.com/office/drawing/2014/chart" uri="{C3380CC4-5D6E-409C-BE32-E72D297353CC}">
              <c16:uniqueId val="{00000002-37F6-4124-B272-B6483AD99DAB}"/>
            </c:ext>
          </c:extLst>
        </c:ser>
        <c:ser>
          <c:idx val="3"/>
          <c:order val="3"/>
          <c:tx>
            <c:strRef>
              <c:f>Sheet1!$E$1</c:f>
              <c:strCache>
                <c:ptCount val="1"/>
                <c:pt idx="0">
                  <c:v>Somewhat agree</c:v>
                </c:pt>
              </c:strCache>
            </c:strRef>
          </c:tx>
          <c:spPr>
            <a:solidFill>
              <a:srgbClr val="77BD5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1 2018</c:v>
                </c:pt>
                <c:pt idx="1">
                  <c:v>Sem 2 2018</c:v>
                </c:pt>
                <c:pt idx="2">
                  <c:v>Sem 1 2019</c:v>
                </c:pt>
                <c:pt idx="3">
                  <c:v>Sem 2 2019</c:v>
                </c:pt>
                <c:pt idx="4">
                  <c:v>Sem 1 2020</c:v>
                </c:pt>
              </c:strCache>
            </c:strRef>
          </c:cat>
          <c:val>
            <c:numRef>
              <c:f>Sheet1!$E$2:$E$6</c:f>
              <c:numCache>
                <c:formatCode>###0%</c:formatCode>
                <c:ptCount val="5"/>
                <c:pt idx="0">
                  <c:v>0.18952234206471494</c:v>
                </c:pt>
                <c:pt idx="1">
                  <c:v>0.20761245674740483</c:v>
                </c:pt>
                <c:pt idx="2">
                  <c:v>0.20911949685534592</c:v>
                </c:pt>
                <c:pt idx="3">
                  <c:v>0.22699386503067484</c:v>
                </c:pt>
                <c:pt idx="4">
                  <c:v>0.22030981067125649</c:v>
                </c:pt>
              </c:numCache>
            </c:numRef>
          </c:val>
          <c:extLst>
            <c:ext xmlns:c16="http://schemas.microsoft.com/office/drawing/2014/chart" uri="{C3380CC4-5D6E-409C-BE32-E72D297353CC}">
              <c16:uniqueId val="{00000003-37F6-4124-B272-B6483AD99DAB}"/>
            </c:ext>
          </c:extLst>
        </c:ser>
        <c:ser>
          <c:idx val="4"/>
          <c:order val="4"/>
          <c:tx>
            <c:strRef>
              <c:f>Sheet1!$F$1</c:f>
              <c:strCache>
                <c:ptCount val="1"/>
                <c:pt idx="0">
                  <c:v>Strongly agree</c:v>
                </c:pt>
              </c:strCache>
            </c:strRef>
          </c:tx>
          <c:spPr>
            <a:solidFill>
              <a:srgbClr val="188E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1 2018</c:v>
                </c:pt>
                <c:pt idx="1">
                  <c:v>Sem 2 2018</c:v>
                </c:pt>
                <c:pt idx="2">
                  <c:v>Sem 1 2019</c:v>
                </c:pt>
                <c:pt idx="3">
                  <c:v>Sem 2 2019</c:v>
                </c:pt>
                <c:pt idx="4">
                  <c:v>Sem 1 2020</c:v>
                </c:pt>
              </c:strCache>
            </c:strRef>
          </c:cat>
          <c:val>
            <c:numRef>
              <c:f>Sheet1!$F$2:$F$6</c:f>
              <c:numCache>
                <c:formatCode>###0%</c:formatCode>
                <c:ptCount val="5"/>
                <c:pt idx="0">
                  <c:v>0.73651771956856704</c:v>
                </c:pt>
                <c:pt idx="1">
                  <c:v>0.68512110726643594</c:v>
                </c:pt>
                <c:pt idx="2">
                  <c:v>0.70911949685534592</c:v>
                </c:pt>
                <c:pt idx="3">
                  <c:v>0.66462167689161555</c:v>
                </c:pt>
                <c:pt idx="4">
                  <c:v>0.69018932874354566</c:v>
                </c:pt>
              </c:numCache>
            </c:numRef>
          </c:val>
          <c:extLst>
            <c:ext xmlns:c16="http://schemas.microsoft.com/office/drawing/2014/chart" uri="{C3380CC4-5D6E-409C-BE32-E72D297353CC}">
              <c16:uniqueId val="{00000004-37F6-4124-B272-B6483AD99DAB}"/>
            </c:ext>
          </c:extLst>
        </c:ser>
        <c:dLbls>
          <c:showLegendKey val="0"/>
          <c:showVal val="0"/>
          <c:showCatName val="0"/>
          <c:showSerName val="0"/>
          <c:showPercent val="0"/>
          <c:showBubbleSize val="0"/>
        </c:dLbls>
        <c:gapWidth val="40"/>
        <c:overlap val="100"/>
        <c:axId val="1670712048"/>
        <c:axId val="1670725360"/>
      </c:barChart>
      <c:catAx>
        <c:axId val="167071204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25360"/>
        <c:crosses val="autoZero"/>
        <c:auto val="1"/>
        <c:lblAlgn val="ctr"/>
        <c:lblOffset val="100"/>
        <c:noMultiLvlLbl val="0"/>
      </c:catAx>
      <c:valAx>
        <c:axId val="1670725360"/>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12048"/>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sz="900" b="0" i="0" u="none" strike="noStrike" baseline="0" dirty="0" smtClean="0">
                <a:effectLst/>
              </a:rPr>
              <a:t>There is someone I can talk to if I have a question or need help</a:t>
            </a:r>
            <a:r>
              <a:rPr lang="en-NZ" sz="900" b="0" i="0" u="none" strike="noStrike" baseline="0" dirty="0" smtClean="0"/>
              <a:t> </a:t>
            </a:r>
            <a:endParaRPr lang="en-NZ"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manualLayout>
          <c:layoutTarget val="inner"/>
          <c:xMode val="edge"/>
          <c:yMode val="edge"/>
          <c:x val="5.0781755500205743E-2"/>
          <c:y val="0.23218443748072168"/>
          <c:w val="0.8984364889995885"/>
          <c:h val="0.53237252904111199"/>
        </c:manualLayout>
      </c:layout>
      <c:barChart>
        <c:barDir val="col"/>
        <c:grouping val="percentStacked"/>
        <c:varyColors val="0"/>
        <c:ser>
          <c:idx val="0"/>
          <c:order val="0"/>
          <c:tx>
            <c:strRef>
              <c:f>Sheet1!$B$1</c:f>
              <c:strCache>
                <c:ptCount val="1"/>
                <c:pt idx="0">
                  <c:v>Strongly disagree</c:v>
                </c:pt>
              </c:strCache>
            </c:strRef>
          </c:tx>
          <c:spPr>
            <a:solidFill>
              <a:srgbClr val="C00000"/>
            </a:solidFill>
            <a:ln>
              <a:noFill/>
            </a:ln>
            <a:effectLst/>
          </c:spPr>
          <c:invertIfNegative val="0"/>
          <c:cat>
            <c:strRef>
              <c:f>Sheet1!$A$2:$A$6</c:f>
              <c:strCache>
                <c:ptCount val="5"/>
                <c:pt idx="0">
                  <c:v>Sem 1 2018</c:v>
                </c:pt>
                <c:pt idx="1">
                  <c:v>Sem 2 2018</c:v>
                </c:pt>
                <c:pt idx="2">
                  <c:v>Sem 1 2019</c:v>
                </c:pt>
                <c:pt idx="3">
                  <c:v>Sem 2 2019</c:v>
                </c:pt>
                <c:pt idx="4">
                  <c:v>Sem 1 2020</c:v>
                </c:pt>
              </c:strCache>
            </c:strRef>
          </c:cat>
          <c:val>
            <c:numRef>
              <c:f>Sheet1!$B$2:$B$6</c:f>
              <c:numCache>
                <c:formatCode>###0%</c:formatCode>
                <c:ptCount val="5"/>
                <c:pt idx="0">
                  <c:v>1.5432098765432098E-2</c:v>
                </c:pt>
                <c:pt idx="1">
                  <c:v>1.4035087719298244E-2</c:v>
                </c:pt>
                <c:pt idx="2">
                  <c:v>2.5157232704402521E-2</c:v>
                </c:pt>
                <c:pt idx="3">
                  <c:v>3.7037037037037035E-2</c:v>
                </c:pt>
                <c:pt idx="4">
                  <c:v>1.3769363166953531E-2</c:v>
                </c:pt>
              </c:numCache>
            </c:numRef>
          </c:val>
          <c:extLst>
            <c:ext xmlns:c16="http://schemas.microsoft.com/office/drawing/2014/chart" uri="{C3380CC4-5D6E-409C-BE32-E72D297353CC}">
              <c16:uniqueId val="{00000000-AFAC-4A69-8F15-6FFC02FE959C}"/>
            </c:ext>
          </c:extLst>
        </c:ser>
        <c:ser>
          <c:idx val="1"/>
          <c:order val="1"/>
          <c:tx>
            <c:strRef>
              <c:f>Sheet1!$C$1</c:f>
              <c:strCache>
                <c:ptCount val="1"/>
                <c:pt idx="0">
                  <c:v>Somewhat disagree</c:v>
                </c:pt>
              </c:strCache>
            </c:strRef>
          </c:tx>
          <c:spPr>
            <a:solidFill>
              <a:srgbClr val="FD625E"/>
            </a:solidFill>
            <a:ln>
              <a:noFill/>
            </a:ln>
            <a:effectLst/>
          </c:spPr>
          <c:invertIfNegative val="0"/>
          <c:cat>
            <c:strRef>
              <c:f>Sheet1!$A$2:$A$6</c:f>
              <c:strCache>
                <c:ptCount val="5"/>
                <c:pt idx="0">
                  <c:v>Sem 1 2018</c:v>
                </c:pt>
                <c:pt idx="1">
                  <c:v>Sem 2 2018</c:v>
                </c:pt>
                <c:pt idx="2">
                  <c:v>Sem 1 2019</c:v>
                </c:pt>
                <c:pt idx="3">
                  <c:v>Sem 2 2019</c:v>
                </c:pt>
                <c:pt idx="4">
                  <c:v>Sem 1 2020</c:v>
                </c:pt>
              </c:strCache>
            </c:strRef>
          </c:cat>
          <c:val>
            <c:numRef>
              <c:f>Sheet1!$C$2:$C$6</c:f>
              <c:numCache>
                <c:formatCode>###0%</c:formatCode>
                <c:ptCount val="5"/>
                <c:pt idx="0">
                  <c:v>1.6975308641975308E-2</c:v>
                </c:pt>
                <c:pt idx="1">
                  <c:v>2.8070175438596488E-2</c:v>
                </c:pt>
                <c:pt idx="2">
                  <c:v>2.20125786163522E-2</c:v>
                </c:pt>
                <c:pt idx="3">
                  <c:v>2.0576131687242798E-2</c:v>
                </c:pt>
                <c:pt idx="4">
                  <c:v>1.0327022375215147E-2</c:v>
                </c:pt>
              </c:numCache>
            </c:numRef>
          </c:val>
          <c:extLst>
            <c:ext xmlns:c16="http://schemas.microsoft.com/office/drawing/2014/chart" uri="{C3380CC4-5D6E-409C-BE32-E72D297353CC}">
              <c16:uniqueId val="{00000001-AFAC-4A69-8F15-6FFC02FE959C}"/>
            </c:ext>
          </c:extLst>
        </c:ser>
        <c:ser>
          <c:idx val="2"/>
          <c:order val="2"/>
          <c:tx>
            <c:strRef>
              <c:f>Sheet1!$D$1</c:f>
              <c:strCache>
                <c:ptCount val="1"/>
                <c:pt idx="0">
                  <c:v>Neither agree nor disagree</c:v>
                </c:pt>
              </c:strCache>
            </c:strRef>
          </c:tx>
          <c:spPr>
            <a:solidFill>
              <a:srgbClr val="A6A6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1 2018</c:v>
                </c:pt>
                <c:pt idx="1">
                  <c:v>Sem 2 2018</c:v>
                </c:pt>
                <c:pt idx="2">
                  <c:v>Sem 1 2019</c:v>
                </c:pt>
                <c:pt idx="3">
                  <c:v>Sem 2 2019</c:v>
                </c:pt>
                <c:pt idx="4">
                  <c:v>Sem 1 2020</c:v>
                </c:pt>
              </c:strCache>
            </c:strRef>
          </c:cat>
          <c:val>
            <c:numRef>
              <c:f>Sheet1!$D$2:$D$6</c:f>
              <c:numCache>
                <c:formatCode>###0%</c:formatCode>
                <c:ptCount val="5"/>
                <c:pt idx="0">
                  <c:v>5.5555555555555552E-2</c:v>
                </c:pt>
                <c:pt idx="1">
                  <c:v>7.3684210526315783E-2</c:v>
                </c:pt>
                <c:pt idx="2">
                  <c:v>4.40251572327044E-2</c:v>
                </c:pt>
                <c:pt idx="3">
                  <c:v>6.7901234567901231E-2</c:v>
                </c:pt>
                <c:pt idx="4">
                  <c:v>9.1222030981067126E-2</c:v>
                </c:pt>
              </c:numCache>
            </c:numRef>
          </c:val>
          <c:extLst>
            <c:ext xmlns:c16="http://schemas.microsoft.com/office/drawing/2014/chart" uri="{C3380CC4-5D6E-409C-BE32-E72D297353CC}">
              <c16:uniqueId val="{00000002-AFAC-4A69-8F15-6FFC02FE959C}"/>
            </c:ext>
          </c:extLst>
        </c:ser>
        <c:ser>
          <c:idx val="3"/>
          <c:order val="3"/>
          <c:tx>
            <c:strRef>
              <c:f>Sheet1!$E$1</c:f>
              <c:strCache>
                <c:ptCount val="1"/>
                <c:pt idx="0">
                  <c:v>Somewhat agree</c:v>
                </c:pt>
              </c:strCache>
            </c:strRef>
          </c:tx>
          <c:spPr>
            <a:solidFill>
              <a:srgbClr val="77BD5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1 2018</c:v>
                </c:pt>
                <c:pt idx="1">
                  <c:v>Sem 2 2018</c:v>
                </c:pt>
                <c:pt idx="2">
                  <c:v>Sem 1 2019</c:v>
                </c:pt>
                <c:pt idx="3">
                  <c:v>Sem 2 2019</c:v>
                </c:pt>
                <c:pt idx="4">
                  <c:v>Sem 1 2020</c:v>
                </c:pt>
              </c:strCache>
            </c:strRef>
          </c:cat>
          <c:val>
            <c:numRef>
              <c:f>Sheet1!$E$2:$E$6</c:f>
              <c:numCache>
                <c:formatCode>###0%</c:formatCode>
                <c:ptCount val="5"/>
                <c:pt idx="0">
                  <c:v>0.22839506172839508</c:v>
                </c:pt>
                <c:pt idx="1">
                  <c:v>0.27719298245614032</c:v>
                </c:pt>
                <c:pt idx="2">
                  <c:v>0.23427672955974843</c:v>
                </c:pt>
                <c:pt idx="3">
                  <c:v>0.23251028806584362</c:v>
                </c:pt>
                <c:pt idx="4">
                  <c:v>0.27022375215146299</c:v>
                </c:pt>
              </c:numCache>
            </c:numRef>
          </c:val>
          <c:extLst>
            <c:ext xmlns:c16="http://schemas.microsoft.com/office/drawing/2014/chart" uri="{C3380CC4-5D6E-409C-BE32-E72D297353CC}">
              <c16:uniqueId val="{00000003-AFAC-4A69-8F15-6FFC02FE959C}"/>
            </c:ext>
          </c:extLst>
        </c:ser>
        <c:ser>
          <c:idx val="4"/>
          <c:order val="4"/>
          <c:tx>
            <c:strRef>
              <c:f>Sheet1!$F$1</c:f>
              <c:strCache>
                <c:ptCount val="1"/>
                <c:pt idx="0">
                  <c:v>Strongly agree</c:v>
                </c:pt>
              </c:strCache>
            </c:strRef>
          </c:tx>
          <c:spPr>
            <a:solidFill>
              <a:srgbClr val="188E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1 2018</c:v>
                </c:pt>
                <c:pt idx="1">
                  <c:v>Sem 2 2018</c:v>
                </c:pt>
                <c:pt idx="2">
                  <c:v>Sem 1 2019</c:v>
                </c:pt>
                <c:pt idx="3">
                  <c:v>Sem 2 2019</c:v>
                </c:pt>
                <c:pt idx="4">
                  <c:v>Sem 1 2020</c:v>
                </c:pt>
              </c:strCache>
            </c:strRef>
          </c:cat>
          <c:val>
            <c:numRef>
              <c:f>Sheet1!$F$2:$F$6</c:f>
              <c:numCache>
                <c:formatCode>###0%</c:formatCode>
                <c:ptCount val="5"/>
                <c:pt idx="0">
                  <c:v>0.68364197530864201</c:v>
                </c:pt>
                <c:pt idx="1">
                  <c:v>0.60701754385964912</c:v>
                </c:pt>
                <c:pt idx="2">
                  <c:v>0.67452830188679247</c:v>
                </c:pt>
                <c:pt idx="3">
                  <c:v>0.64197530864197527</c:v>
                </c:pt>
                <c:pt idx="4">
                  <c:v>0.61445783132530118</c:v>
                </c:pt>
              </c:numCache>
            </c:numRef>
          </c:val>
          <c:extLst>
            <c:ext xmlns:c16="http://schemas.microsoft.com/office/drawing/2014/chart" uri="{C3380CC4-5D6E-409C-BE32-E72D297353CC}">
              <c16:uniqueId val="{00000004-AFAC-4A69-8F15-6FFC02FE959C}"/>
            </c:ext>
          </c:extLst>
        </c:ser>
        <c:dLbls>
          <c:showLegendKey val="0"/>
          <c:showVal val="0"/>
          <c:showCatName val="0"/>
          <c:showSerName val="0"/>
          <c:showPercent val="0"/>
          <c:showBubbleSize val="0"/>
        </c:dLbls>
        <c:gapWidth val="40"/>
        <c:overlap val="100"/>
        <c:axId val="1670712048"/>
        <c:axId val="1670725360"/>
      </c:barChart>
      <c:catAx>
        <c:axId val="167071204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25360"/>
        <c:crosses val="autoZero"/>
        <c:auto val="1"/>
        <c:lblAlgn val="ctr"/>
        <c:lblOffset val="100"/>
        <c:noMultiLvlLbl val="0"/>
      </c:catAx>
      <c:valAx>
        <c:axId val="1670725360"/>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12048"/>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sz="900" b="0" i="0" u="none" strike="noStrike" baseline="0" dirty="0" smtClean="0">
                <a:effectLst/>
              </a:rPr>
              <a:t>I believe I can be successful in my studies at Unitec</a:t>
            </a:r>
            <a:endParaRPr lang="en-NZ"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manualLayout>
          <c:layoutTarget val="inner"/>
          <c:xMode val="edge"/>
          <c:yMode val="edge"/>
          <c:x val="5.0781755500205743E-2"/>
          <c:y val="0.23218443748072168"/>
          <c:w val="0.8984364889995885"/>
          <c:h val="0.53237252904111199"/>
        </c:manualLayout>
      </c:layout>
      <c:barChart>
        <c:barDir val="col"/>
        <c:grouping val="percentStacked"/>
        <c:varyColors val="0"/>
        <c:ser>
          <c:idx val="0"/>
          <c:order val="0"/>
          <c:tx>
            <c:strRef>
              <c:f>Sheet1!$B$1</c:f>
              <c:strCache>
                <c:ptCount val="1"/>
                <c:pt idx="0">
                  <c:v>Strongly disagree</c:v>
                </c:pt>
              </c:strCache>
            </c:strRef>
          </c:tx>
          <c:spPr>
            <a:solidFill>
              <a:srgbClr val="C00000"/>
            </a:solidFill>
            <a:ln>
              <a:noFill/>
            </a:ln>
            <a:effectLst/>
          </c:spPr>
          <c:invertIfNegative val="0"/>
          <c:cat>
            <c:strRef>
              <c:f>Sheet1!$A$2:$A$6</c:f>
              <c:strCache>
                <c:ptCount val="5"/>
                <c:pt idx="0">
                  <c:v>Sem 1 2018</c:v>
                </c:pt>
                <c:pt idx="1">
                  <c:v>Sem 2 2018</c:v>
                </c:pt>
                <c:pt idx="2">
                  <c:v>Sem 1 2019</c:v>
                </c:pt>
                <c:pt idx="3">
                  <c:v>Sem 2 2019</c:v>
                </c:pt>
                <c:pt idx="4">
                  <c:v>Sem 1 2020</c:v>
                </c:pt>
              </c:strCache>
            </c:strRef>
          </c:cat>
          <c:val>
            <c:numRef>
              <c:f>Sheet1!$B$2:$B$6</c:f>
              <c:numCache>
                <c:formatCode>###0%</c:formatCode>
                <c:ptCount val="5"/>
                <c:pt idx="0">
                  <c:v>4.6296296296296294E-3</c:v>
                </c:pt>
                <c:pt idx="1">
                  <c:v>3.472222222222222E-3</c:v>
                </c:pt>
                <c:pt idx="2">
                  <c:v>2.0504731861198739E-2</c:v>
                </c:pt>
                <c:pt idx="3">
                  <c:v>2.0491803278688523E-2</c:v>
                </c:pt>
                <c:pt idx="4">
                  <c:v>8.5910652920962206E-3</c:v>
                </c:pt>
              </c:numCache>
            </c:numRef>
          </c:val>
          <c:extLst>
            <c:ext xmlns:c16="http://schemas.microsoft.com/office/drawing/2014/chart" uri="{C3380CC4-5D6E-409C-BE32-E72D297353CC}">
              <c16:uniqueId val="{00000000-8FFF-4587-A7CB-F4A977346BCC}"/>
            </c:ext>
          </c:extLst>
        </c:ser>
        <c:ser>
          <c:idx val="1"/>
          <c:order val="1"/>
          <c:tx>
            <c:strRef>
              <c:f>Sheet1!$C$1</c:f>
              <c:strCache>
                <c:ptCount val="1"/>
                <c:pt idx="0">
                  <c:v>Somewhat disagree</c:v>
                </c:pt>
              </c:strCache>
            </c:strRef>
          </c:tx>
          <c:spPr>
            <a:solidFill>
              <a:srgbClr val="FD625E"/>
            </a:solidFill>
            <a:ln>
              <a:noFill/>
            </a:ln>
            <a:effectLst/>
          </c:spPr>
          <c:invertIfNegative val="0"/>
          <c:cat>
            <c:strRef>
              <c:f>Sheet1!$A$2:$A$6</c:f>
              <c:strCache>
                <c:ptCount val="5"/>
                <c:pt idx="0">
                  <c:v>Sem 1 2018</c:v>
                </c:pt>
                <c:pt idx="1">
                  <c:v>Sem 2 2018</c:v>
                </c:pt>
                <c:pt idx="2">
                  <c:v>Sem 1 2019</c:v>
                </c:pt>
                <c:pt idx="3">
                  <c:v>Sem 2 2019</c:v>
                </c:pt>
                <c:pt idx="4">
                  <c:v>Sem 1 2020</c:v>
                </c:pt>
              </c:strCache>
            </c:strRef>
          </c:cat>
          <c:val>
            <c:numRef>
              <c:f>Sheet1!$C$2:$C$6</c:f>
              <c:numCache>
                <c:formatCode>###0%</c:formatCode>
                <c:ptCount val="5"/>
                <c:pt idx="0">
                  <c:v>1.5432098765432098E-2</c:v>
                </c:pt>
                <c:pt idx="1">
                  <c:v>2.0833333333333329E-2</c:v>
                </c:pt>
                <c:pt idx="2">
                  <c:v>1.4195583596214511E-2</c:v>
                </c:pt>
                <c:pt idx="3">
                  <c:v>2.2540983606557378E-2</c:v>
                </c:pt>
                <c:pt idx="4">
                  <c:v>6.8728522336769758E-3</c:v>
                </c:pt>
              </c:numCache>
            </c:numRef>
          </c:val>
          <c:extLst>
            <c:ext xmlns:c16="http://schemas.microsoft.com/office/drawing/2014/chart" uri="{C3380CC4-5D6E-409C-BE32-E72D297353CC}">
              <c16:uniqueId val="{00000001-8FFF-4587-A7CB-F4A977346BCC}"/>
            </c:ext>
          </c:extLst>
        </c:ser>
        <c:ser>
          <c:idx val="2"/>
          <c:order val="2"/>
          <c:tx>
            <c:strRef>
              <c:f>Sheet1!$D$1</c:f>
              <c:strCache>
                <c:ptCount val="1"/>
                <c:pt idx="0">
                  <c:v>Neither agree nor disagree</c:v>
                </c:pt>
              </c:strCache>
            </c:strRef>
          </c:tx>
          <c:spPr>
            <a:solidFill>
              <a:srgbClr val="A6A6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1 2018</c:v>
                </c:pt>
                <c:pt idx="1">
                  <c:v>Sem 2 2018</c:v>
                </c:pt>
                <c:pt idx="2">
                  <c:v>Sem 1 2019</c:v>
                </c:pt>
                <c:pt idx="3">
                  <c:v>Sem 2 2019</c:v>
                </c:pt>
                <c:pt idx="4">
                  <c:v>Sem 1 2020</c:v>
                </c:pt>
              </c:strCache>
            </c:strRef>
          </c:cat>
          <c:val>
            <c:numRef>
              <c:f>Sheet1!$D$2:$D$6</c:f>
              <c:numCache>
                <c:formatCode>###0%</c:formatCode>
                <c:ptCount val="5"/>
                <c:pt idx="0">
                  <c:v>4.9382716049382713E-2</c:v>
                </c:pt>
                <c:pt idx="1">
                  <c:v>9.0277777777777762E-2</c:v>
                </c:pt>
                <c:pt idx="2">
                  <c:v>5.3627760252365937E-2</c:v>
                </c:pt>
                <c:pt idx="3">
                  <c:v>5.5327868852459015E-2</c:v>
                </c:pt>
                <c:pt idx="4">
                  <c:v>5.6701030927835051E-2</c:v>
                </c:pt>
              </c:numCache>
            </c:numRef>
          </c:val>
          <c:extLst>
            <c:ext xmlns:c16="http://schemas.microsoft.com/office/drawing/2014/chart" uri="{C3380CC4-5D6E-409C-BE32-E72D297353CC}">
              <c16:uniqueId val="{00000002-8FFF-4587-A7CB-F4A977346BCC}"/>
            </c:ext>
          </c:extLst>
        </c:ser>
        <c:ser>
          <c:idx val="3"/>
          <c:order val="3"/>
          <c:tx>
            <c:strRef>
              <c:f>Sheet1!$E$1</c:f>
              <c:strCache>
                <c:ptCount val="1"/>
                <c:pt idx="0">
                  <c:v>Somewhat agree</c:v>
                </c:pt>
              </c:strCache>
            </c:strRef>
          </c:tx>
          <c:spPr>
            <a:solidFill>
              <a:srgbClr val="77BD5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1 2018</c:v>
                </c:pt>
                <c:pt idx="1">
                  <c:v>Sem 2 2018</c:v>
                </c:pt>
                <c:pt idx="2">
                  <c:v>Sem 1 2019</c:v>
                </c:pt>
                <c:pt idx="3">
                  <c:v>Sem 2 2019</c:v>
                </c:pt>
                <c:pt idx="4">
                  <c:v>Sem 1 2020</c:v>
                </c:pt>
              </c:strCache>
            </c:strRef>
          </c:cat>
          <c:val>
            <c:numRef>
              <c:f>Sheet1!$E$2:$E$6</c:f>
              <c:numCache>
                <c:formatCode>###0%</c:formatCode>
                <c:ptCount val="5"/>
                <c:pt idx="0">
                  <c:v>0.24845679012345678</c:v>
                </c:pt>
                <c:pt idx="1">
                  <c:v>0.27430555555555558</c:v>
                </c:pt>
                <c:pt idx="2">
                  <c:v>0.26182965299684541</c:v>
                </c:pt>
                <c:pt idx="3">
                  <c:v>0.20491803278688525</c:v>
                </c:pt>
                <c:pt idx="4">
                  <c:v>0.29037800687285226</c:v>
                </c:pt>
              </c:numCache>
            </c:numRef>
          </c:val>
          <c:extLst>
            <c:ext xmlns:c16="http://schemas.microsoft.com/office/drawing/2014/chart" uri="{C3380CC4-5D6E-409C-BE32-E72D297353CC}">
              <c16:uniqueId val="{00000003-8FFF-4587-A7CB-F4A977346BCC}"/>
            </c:ext>
          </c:extLst>
        </c:ser>
        <c:ser>
          <c:idx val="4"/>
          <c:order val="4"/>
          <c:tx>
            <c:strRef>
              <c:f>Sheet1!$F$1</c:f>
              <c:strCache>
                <c:ptCount val="1"/>
                <c:pt idx="0">
                  <c:v>Strongly agree</c:v>
                </c:pt>
              </c:strCache>
            </c:strRef>
          </c:tx>
          <c:spPr>
            <a:solidFill>
              <a:srgbClr val="188E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1 2018</c:v>
                </c:pt>
                <c:pt idx="1">
                  <c:v>Sem 2 2018</c:v>
                </c:pt>
                <c:pt idx="2">
                  <c:v>Sem 1 2019</c:v>
                </c:pt>
                <c:pt idx="3">
                  <c:v>Sem 2 2019</c:v>
                </c:pt>
                <c:pt idx="4">
                  <c:v>Sem 1 2020</c:v>
                </c:pt>
              </c:strCache>
            </c:strRef>
          </c:cat>
          <c:val>
            <c:numRef>
              <c:f>Sheet1!$F$2:$F$6</c:f>
              <c:numCache>
                <c:formatCode>###0%</c:formatCode>
                <c:ptCount val="5"/>
                <c:pt idx="0">
                  <c:v>0.68209876543209869</c:v>
                </c:pt>
                <c:pt idx="1">
                  <c:v>0.61111111111111116</c:v>
                </c:pt>
                <c:pt idx="2">
                  <c:v>0.64984227129337535</c:v>
                </c:pt>
                <c:pt idx="3">
                  <c:v>0.69672131147540983</c:v>
                </c:pt>
                <c:pt idx="4">
                  <c:v>0.63745704467353947</c:v>
                </c:pt>
              </c:numCache>
            </c:numRef>
          </c:val>
          <c:extLst>
            <c:ext xmlns:c16="http://schemas.microsoft.com/office/drawing/2014/chart" uri="{C3380CC4-5D6E-409C-BE32-E72D297353CC}">
              <c16:uniqueId val="{00000004-8FFF-4587-A7CB-F4A977346BCC}"/>
            </c:ext>
          </c:extLst>
        </c:ser>
        <c:dLbls>
          <c:showLegendKey val="0"/>
          <c:showVal val="0"/>
          <c:showCatName val="0"/>
          <c:showSerName val="0"/>
          <c:showPercent val="0"/>
          <c:showBubbleSize val="0"/>
        </c:dLbls>
        <c:gapWidth val="40"/>
        <c:overlap val="100"/>
        <c:axId val="1670712048"/>
        <c:axId val="1670725360"/>
      </c:barChart>
      <c:catAx>
        <c:axId val="167071204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25360"/>
        <c:crosses val="autoZero"/>
        <c:auto val="1"/>
        <c:lblAlgn val="ctr"/>
        <c:lblOffset val="100"/>
        <c:noMultiLvlLbl val="0"/>
      </c:catAx>
      <c:valAx>
        <c:axId val="1670725360"/>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12048"/>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2018</c:v>
                </c:pt>
              </c:strCache>
            </c:strRef>
          </c:tx>
          <c:dPt>
            <c:idx val="0"/>
            <c:bubble3D val="0"/>
            <c:spPr>
              <a:solidFill>
                <a:srgbClr val="188E2E"/>
              </a:solidFill>
              <a:ln w="19050">
                <a:solidFill>
                  <a:schemeClr val="lt1"/>
                </a:solidFill>
              </a:ln>
              <a:effectLst/>
            </c:spPr>
            <c:extLst>
              <c:ext xmlns:c16="http://schemas.microsoft.com/office/drawing/2014/chart" uri="{C3380CC4-5D6E-409C-BE32-E72D297353CC}">
                <c16:uniqueId val="{00000001-809E-4DFE-A1DB-E344099D9803}"/>
              </c:ext>
            </c:extLst>
          </c:dPt>
          <c:dPt>
            <c:idx val="1"/>
            <c:bubble3D val="0"/>
            <c:spPr>
              <a:solidFill>
                <a:schemeClr val="tx1">
                  <a:lumMod val="75000"/>
                  <a:lumOff val="25000"/>
                </a:schemeClr>
              </a:solidFill>
              <a:ln w="19050">
                <a:solidFill>
                  <a:schemeClr val="lt1"/>
                </a:solidFill>
              </a:ln>
              <a:effectLst/>
            </c:spPr>
            <c:extLst>
              <c:ext xmlns:c16="http://schemas.microsoft.com/office/drawing/2014/chart" uri="{C3380CC4-5D6E-409C-BE32-E72D297353CC}">
                <c16:uniqueId val="{00000003-809E-4DFE-A1DB-E344099D9803}"/>
              </c:ext>
            </c:extLst>
          </c:dPt>
          <c:cat>
            <c:strRef>
              <c:f>Sheet1!$A$2:$A$3</c:f>
              <c:strCache>
                <c:ptCount val="2"/>
                <c:pt idx="0">
                  <c:v>Aware</c:v>
                </c:pt>
                <c:pt idx="1">
                  <c:v>Not aware</c:v>
                </c:pt>
              </c:strCache>
            </c:strRef>
          </c:cat>
          <c:val>
            <c:numRef>
              <c:f>Sheet1!$B$2:$B$3</c:f>
              <c:numCache>
                <c:formatCode>0%</c:formatCode>
                <c:ptCount val="2"/>
                <c:pt idx="0">
                  <c:v>0.33</c:v>
                </c:pt>
                <c:pt idx="1">
                  <c:v>0.66999999999999993</c:v>
                </c:pt>
              </c:numCache>
            </c:numRef>
          </c:val>
          <c:extLst>
            <c:ext xmlns:c16="http://schemas.microsoft.com/office/drawing/2014/chart" uri="{C3380CC4-5D6E-409C-BE32-E72D297353CC}">
              <c16:uniqueId val="{00000004-809E-4DFE-A1DB-E344099D9803}"/>
            </c:ext>
          </c:extLst>
        </c:ser>
        <c:dLbls>
          <c:showLegendKey val="0"/>
          <c:showVal val="0"/>
          <c:showCatName val="0"/>
          <c:showSerName val="0"/>
          <c:showPercent val="0"/>
          <c:showBubbleSize val="0"/>
          <c:showLeaderLines val="1"/>
        </c:dLbls>
        <c:firstSliceAng val="0"/>
        <c:holeSize val="5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sz="900" b="0" i="0" u="none" strike="noStrike" baseline="0" dirty="0" smtClean="0">
                <a:effectLst/>
              </a:rPr>
              <a:t>I have a clear goal or purpose for studying at Unitec</a:t>
            </a:r>
            <a:endParaRPr lang="en-NZ"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manualLayout>
          <c:layoutTarget val="inner"/>
          <c:xMode val="edge"/>
          <c:yMode val="edge"/>
          <c:x val="5.0781755500205743E-2"/>
          <c:y val="0.23218443748072168"/>
          <c:w val="0.8984364889995885"/>
          <c:h val="0.53237252904111199"/>
        </c:manualLayout>
      </c:layout>
      <c:barChart>
        <c:barDir val="col"/>
        <c:grouping val="percentStacked"/>
        <c:varyColors val="0"/>
        <c:ser>
          <c:idx val="0"/>
          <c:order val="0"/>
          <c:tx>
            <c:strRef>
              <c:f>Sheet1!$B$1</c:f>
              <c:strCache>
                <c:ptCount val="1"/>
                <c:pt idx="0">
                  <c:v>Strongly disagree</c:v>
                </c:pt>
              </c:strCache>
            </c:strRef>
          </c:tx>
          <c:spPr>
            <a:solidFill>
              <a:srgbClr val="C00000"/>
            </a:solidFill>
            <a:ln>
              <a:noFill/>
            </a:ln>
            <a:effectLst/>
          </c:spPr>
          <c:invertIfNegative val="0"/>
          <c:cat>
            <c:strRef>
              <c:f>Sheet1!$A$2:$A$6</c:f>
              <c:strCache>
                <c:ptCount val="5"/>
                <c:pt idx="0">
                  <c:v>Sem 1 2018</c:v>
                </c:pt>
                <c:pt idx="1">
                  <c:v>Sem 2 2018</c:v>
                </c:pt>
                <c:pt idx="2">
                  <c:v>Sem 1 2019</c:v>
                </c:pt>
                <c:pt idx="3">
                  <c:v>Sem 2 2019</c:v>
                </c:pt>
                <c:pt idx="4">
                  <c:v>Sem 1 2020</c:v>
                </c:pt>
              </c:strCache>
            </c:strRef>
          </c:cat>
          <c:val>
            <c:numRef>
              <c:f>Sheet1!$B$2:$B$6</c:f>
              <c:numCache>
                <c:formatCode>###0%</c:formatCode>
                <c:ptCount val="5"/>
                <c:pt idx="0">
                  <c:v>6.1728395061728392E-3</c:v>
                </c:pt>
                <c:pt idx="1">
                  <c:v>6.920415224913495E-3</c:v>
                </c:pt>
                <c:pt idx="2">
                  <c:v>1.889763779527559E-2</c:v>
                </c:pt>
                <c:pt idx="3">
                  <c:v>3.2854209445585217E-2</c:v>
                </c:pt>
                <c:pt idx="4">
                  <c:v>6.8610634648370496E-3</c:v>
                </c:pt>
              </c:numCache>
            </c:numRef>
          </c:val>
          <c:extLst>
            <c:ext xmlns:c16="http://schemas.microsoft.com/office/drawing/2014/chart" uri="{C3380CC4-5D6E-409C-BE32-E72D297353CC}">
              <c16:uniqueId val="{00000000-9563-4D5E-AEC9-6A3E2F9C9134}"/>
            </c:ext>
          </c:extLst>
        </c:ser>
        <c:ser>
          <c:idx val="1"/>
          <c:order val="1"/>
          <c:tx>
            <c:strRef>
              <c:f>Sheet1!$C$1</c:f>
              <c:strCache>
                <c:ptCount val="1"/>
                <c:pt idx="0">
                  <c:v>Somewhat disagree</c:v>
                </c:pt>
              </c:strCache>
            </c:strRef>
          </c:tx>
          <c:spPr>
            <a:solidFill>
              <a:srgbClr val="FD625E"/>
            </a:solidFill>
            <a:ln>
              <a:noFill/>
            </a:ln>
            <a:effectLst/>
          </c:spPr>
          <c:invertIfNegative val="0"/>
          <c:cat>
            <c:strRef>
              <c:f>Sheet1!$A$2:$A$6</c:f>
              <c:strCache>
                <c:ptCount val="5"/>
                <c:pt idx="0">
                  <c:v>Sem 1 2018</c:v>
                </c:pt>
                <c:pt idx="1">
                  <c:v>Sem 2 2018</c:v>
                </c:pt>
                <c:pt idx="2">
                  <c:v>Sem 1 2019</c:v>
                </c:pt>
                <c:pt idx="3">
                  <c:v>Sem 2 2019</c:v>
                </c:pt>
                <c:pt idx="4">
                  <c:v>Sem 1 2020</c:v>
                </c:pt>
              </c:strCache>
            </c:strRef>
          </c:cat>
          <c:val>
            <c:numRef>
              <c:f>Sheet1!$C$2:$C$6</c:f>
              <c:numCache>
                <c:formatCode>###0%</c:formatCode>
                <c:ptCount val="5"/>
                <c:pt idx="0">
                  <c:v>1.2345679012345678E-2</c:v>
                </c:pt>
                <c:pt idx="1">
                  <c:v>1.384083044982699E-2</c:v>
                </c:pt>
                <c:pt idx="2">
                  <c:v>1.2598425196850394E-2</c:v>
                </c:pt>
                <c:pt idx="3">
                  <c:v>8.2135523613963042E-3</c:v>
                </c:pt>
                <c:pt idx="4">
                  <c:v>5.1457975986277885E-3</c:v>
                </c:pt>
              </c:numCache>
            </c:numRef>
          </c:val>
          <c:extLst>
            <c:ext xmlns:c16="http://schemas.microsoft.com/office/drawing/2014/chart" uri="{C3380CC4-5D6E-409C-BE32-E72D297353CC}">
              <c16:uniqueId val="{00000001-9563-4D5E-AEC9-6A3E2F9C9134}"/>
            </c:ext>
          </c:extLst>
        </c:ser>
        <c:ser>
          <c:idx val="2"/>
          <c:order val="2"/>
          <c:tx>
            <c:strRef>
              <c:f>Sheet1!$D$1</c:f>
              <c:strCache>
                <c:ptCount val="1"/>
                <c:pt idx="0">
                  <c:v>Neither agree nor disagree</c:v>
                </c:pt>
              </c:strCache>
            </c:strRef>
          </c:tx>
          <c:spPr>
            <a:solidFill>
              <a:srgbClr val="A6A6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1 2018</c:v>
                </c:pt>
                <c:pt idx="1">
                  <c:v>Sem 2 2018</c:v>
                </c:pt>
                <c:pt idx="2">
                  <c:v>Sem 1 2019</c:v>
                </c:pt>
                <c:pt idx="3">
                  <c:v>Sem 2 2019</c:v>
                </c:pt>
                <c:pt idx="4">
                  <c:v>Sem 1 2020</c:v>
                </c:pt>
              </c:strCache>
            </c:strRef>
          </c:cat>
          <c:val>
            <c:numRef>
              <c:f>Sheet1!$D$2:$D$6</c:f>
              <c:numCache>
                <c:formatCode>###0%</c:formatCode>
                <c:ptCount val="5"/>
                <c:pt idx="0">
                  <c:v>5.0925925925925923E-2</c:v>
                </c:pt>
                <c:pt idx="1">
                  <c:v>5.536332179930796E-2</c:v>
                </c:pt>
                <c:pt idx="2">
                  <c:v>3.937007874015748E-2</c:v>
                </c:pt>
                <c:pt idx="3">
                  <c:v>3.4907597535934289E-2</c:v>
                </c:pt>
                <c:pt idx="4">
                  <c:v>6.3464837049742706E-2</c:v>
                </c:pt>
              </c:numCache>
            </c:numRef>
          </c:val>
          <c:extLst>
            <c:ext xmlns:c16="http://schemas.microsoft.com/office/drawing/2014/chart" uri="{C3380CC4-5D6E-409C-BE32-E72D297353CC}">
              <c16:uniqueId val="{00000002-9563-4D5E-AEC9-6A3E2F9C9134}"/>
            </c:ext>
          </c:extLst>
        </c:ser>
        <c:ser>
          <c:idx val="3"/>
          <c:order val="3"/>
          <c:tx>
            <c:strRef>
              <c:f>Sheet1!$E$1</c:f>
              <c:strCache>
                <c:ptCount val="1"/>
                <c:pt idx="0">
                  <c:v>Somewhat agree</c:v>
                </c:pt>
              </c:strCache>
            </c:strRef>
          </c:tx>
          <c:spPr>
            <a:solidFill>
              <a:srgbClr val="77BD5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1 2018</c:v>
                </c:pt>
                <c:pt idx="1">
                  <c:v>Sem 2 2018</c:v>
                </c:pt>
                <c:pt idx="2">
                  <c:v>Sem 1 2019</c:v>
                </c:pt>
                <c:pt idx="3">
                  <c:v>Sem 2 2019</c:v>
                </c:pt>
                <c:pt idx="4">
                  <c:v>Sem 1 2020</c:v>
                </c:pt>
              </c:strCache>
            </c:strRef>
          </c:cat>
          <c:val>
            <c:numRef>
              <c:f>Sheet1!$E$2:$E$6</c:f>
              <c:numCache>
                <c:formatCode>###0%</c:formatCode>
                <c:ptCount val="5"/>
                <c:pt idx="0">
                  <c:v>0.17592592592592593</c:v>
                </c:pt>
                <c:pt idx="1">
                  <c:v>0.21453287197231835</c:v>
                </c:pt>
                <c:pt idx="2">
                  <c:v>0.22047244094488189</c:v>
                </c:pt>
                <c:pt idx="3">
                  <c:v>0.23408624229979466</c:v>
                </c:pt>
                <c:pt idx="4">
                  <c:v>0.21269296740994853</c:v>
                </c:pt>
              </c:numCache>
            </c:numRef>
          </c:val>
          <c:extLst>
            <c:ext xmlns:c16="http://schemas.microsoft.com/office/drawing/2014/chart" uri="{C3380CC4-5D6E-409C-BE32-E72D297353CC}">
              <c16:uniqueId val="{00000003-9563-4D5E-AEC9-6A3E2F9C9134}"/>
            </c:ext>
          </c:extLst>
        </c:ser>
        <c:ser>
          <c:idx val="4"/>
          <c:order val="4"/>
          <c:tx>
            <c:strRef>
              <c:f>Sheet1!$F$1</c:f>
              <c:strCache>
                <c:ptCount val="1"/>
                <c:pt idx="0">
                  <c:v>Strongly agree</c:v>
                </c:pt>
              </c:strCache>
            </c:strRef>
          </c:tx>
          <c:spPr>
            <a:solidFill>
              <a:srgbClr val="188E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1 2018</c:v>
                </c:pt>
                <c:pt idx="1">
                  <c:v>Sem 2 2018</c:v>
                </c:pt>
                <c:pt idx="2">
                  <c:v>Sem 1 2019</c:v>
                </c:pt>
                <c:pt idx="3">
                  <c:v>Sem 2 2019</c:v>
                </c:pt>
                <c:pt idx="4">
                  <c:v>Sem 1 2020</c:v>
                </c:pt>
              </c:strCache>
            </c:strRef>
          </c:cat>
          <c:val>
            <c:numRef>
              <c:f>Sheet1!$F$2:$F$6</c:f>
              <c:numCache>
                <c:formatCode>###0%</c:formatCode>
                <c:ptCount val="5"/>
                <c:pt idx="0">
                  <c:v>0.75462962962962965</c:v>
                </c:pt>
                <c:pt idx="1">
                  <c:v>0.70934256055363321</c:v>
                </c:pt>
                <c:pt idx="2">
                  <c:v>0.70866141732283472</c:v>
                </c:pt>
                <c:pt idx="3">
                  <c:v>0.68993839835728954</c:v>
                </c:pt>
                <c:pt idx="4">
                  <c:v>0.71183533447684377</c:v>
                </c:pt>
              </c:numCache>
            </c:numRef>
          </c:val>
          <c:extLst>
            <c:ext xmlns:c16="http://schemas.microsoft.com/office/drawing/2014/chart" uri="{C3380CC4-5D6E-409C-BE32-E72D297353CC}">
              <c16:uniqueId val="{00000004-9563-4D5E-AEC9-6A3E2F9C9134}"/>
            </c:ext>
          </c:extLst>
        </c:ser>
        <c:dLbls>
          <c:showLegendKey val="0"/>
          <c:showVal val="0"/>
          <c:showCatName val="0"/>
          <c:showSerName val="0"/>
          <c:showPercent val="0"/>
          <c:showBubbleSize val="0"/>
        </c:dLbls>
        <c:gapWidth val="40"/>
        <c:overlap val="100"/>
        <c:axId val="1670712048"/>
        <c:axId val="1670725360"/>
      </c:barChart>
      <c:catAx>
        <c:axId val="167071204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25360"/>
        <c:crosses val="autoZero"/>
        <c:auto val="1"/>
        <c:lblAlgn val="ctr"/>
        <c:lblOffset val="100"/>
        <c:noMultiLvlLbl val="0"/>
      </c:catAx>
      <c:valAx>
        <c:axId val="1670725360"/>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12048"/>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Firstly, did you attend any orientation events at Unitec in the last few weeks?</c:v>
                </c:pt>
              </c:strCache>
            </c:strRef>
          </c:tx>
          <c:spPr>
            <a:solidFill>
              <a:srgbClr val="188E2E"/>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Sem 1 
2017</c:v>
                </c:pt>
                <c:pt idx="1">
                  <c:v>Sem 2 
2017</c:v>
                </c:pt>
                <c:pt idx="2">
                  <c:v>Sem 1 
2018</c:v>
                </c:pt>
                <c:pt idx="3">
                  <c:v>Sem 2 
2018</c:v>
                </c:pt>
                <c:pt idx="4">
                  <c:v>Sem 1 
2019</c:v>
                </c:pt>
                <c:pt idx="5">
                  <c:v>Sem 2 
2019</c:v>
                </c:pt>
                <c:pt idx="6">
                  <c:v>Sem 1 
2020</c:v>
                </c:pt>
              </c:strCache>
            </c:strRef>
          </c:cat>
          <c:val>
            <c:numRef>
              <c:f>Sheet1!$B$2:$B$8</c:f>
              <c:numCache>
                <c:formatCode>###0%</c:formatCode>
                <c:ptCount val="7"/>
                <c:pt idx="0" formatCode="0%">
                  <c:v>0.6954022988505747</c:v>
                </c:pt>
                <c:pt idx="1">
                  <c:v>0.54621848739495804</c:v>
                </c:pt>
                <c:pt idx="2" formatCode="0%">
                  <c:v>0.73533424283765347</c:v>
                </c:pt>
                <c:pt idx="3">
                  <c:v>0.58769230769230774</c:v>
                </c:pt>
                <c:pt idx="4" formatCode="0%">
                  <c:v>0.65999999999999992</c:v>
                </c:pt>
                <c:pt idx="5">
                  <c:v>0.62857142857142856</c:v>
                </c:pt>
                <c:pt idx="6" formatCode="0%">
                  <c:v>0.725557461406518</c:v>
                </c:pt>
              </c:numCache>
            </c:numRef>
          </c:val>
          <c:extLst>
            <c:ext xmlns:c16="http://schemas.microsoft.com/office/drawing/2014/chart" uri="{C3380CC4-5D6E-409C-BE32-E72D297353CC}">
              <c16:uniqueId val="{00000000-9306-42F8-A8FA-CE8004D30431}"/>
            </c:ext>
          </c:extLst>
        </c:ser>
        <c:dLbls>
          <c:showLegendKey val="0"/>
          <c:showVal val="0"/>
          <c:showCatName val="0"/>
          <c:showSerName val="0"/>
          <c:showPercent val="0"/>
          <c:showBubbleSize val="0"/>
        </c:dLbls>
        <c:gapWidth val="60"/>
        <c:axId val="479517040"/>
        <c:axId val="479517368"/>
      </c:barChart>
      <c:catAx>
        <c:axId val="479517040"/>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479517368"/>
        <c:crosses val="autoZero"/>
        <c:auto val="1"/>
        <c:lblAlgn val="ctr"/>
        <c:lblOffset val="100"/>
        <c:noMultiLvlLbl val="0"/>
      </c:catAx>
      <c:valAx>
        <c:axId val="479517368"/>
        <c:scaling>
          <c:orientation val="minMax"/>
          <c:max val="1"/>
          <c:min val="0"/>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0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479517040"/>
        <c:crosses val="autoZero"/>
        <c:crossBetween val="between"/>
      </c:valAx>
      <c:spPr>
        <a:noFill/>
        <a:ln>
          <a:noFill/>
        </a:ln>
        <a:effectLst/>
      </c:spPr>
    </c:plotArea>
    <c:plotVisOnly val="1"/>
    <c:dispBlanksAs val="gap"/>
    <c:showDLblsOverMax val="0"/>
  </c:chart>
  <c:spPr>
    <a:noFill/>
    <a:ln>
      <a:noFill/>
    </a:ln>
    <a:effectLst/>
  </c:spPr>
  <c:txPr>
    <a:bodyPr/>
    <a:lstStyle/>
    <a:p>
      <a:pPr>
        <a:defRPr sz="10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1695447409733"/>
          <c:y val="0.12519319938176199"/>
          <c:w val="0.76766091051805341"/>
          <c:h val="0.75579598145285931"/>
        </c:manualLayout>
      </c:layout>
      <c:doughnutChart>
        <c:varyColors val="1"/>
        <c:ser>
          <c:idx val="0"/>
          <c:order val="0"/>
          <c:tx>
            <c:strRef>
              <c:f>Sheet1!$B$1</c:f>
              <c:strCache>
                <c:ptCount val="1"/>
                <c:pt idx="0">
                  <c:v>Y/N</c:v>
                </c:pt>
              </c:strCache>
            </c:strRef>
          </c:tx>
          <c:spPr>
            <a:solidFill>
              <a:srgbClr val="0F5A0F"/>
            </a:solidFill>
          </c:spPr>
          <c:dPt>
            <c:idx val="0"/>
            <c:bubble3D val="0"/>
            <c:spPr>
              <a:solidFill>
                <a:srgbClr val="0F5A0F"/>
              </a:solidFill>
              <a:ln w="19050">
                <a:solidFill>
                  <a:schemeClr val="lt1"/>
                </a:solidFill>
              </a:ln>
              <a:effectLst/>
            </c:spPr>
            <c:extLst>
              <c:ext xmlns:c16="http://schemas.microsoft.com/office/drawing/2014/chart" uri="{C3380CC4-5D6E-409C-BE32-E72D297353CC}">
                <c16:uniqueId val="{00000001-2F0A-41DB-9065-465F8015E2A4}"/>
              </c:ext>
            </c:extLst>
          </c:dPt>
          <c:dPt>
            <c:idx val="1"/>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3-2F0A-41DB-9065-465F8015E2A4}"/>
              </c:ext>
            </c:extLst>
          </c:dPt>
          <c:cat>
            <c:strRef>
              <c:f>Sheet1!$A$2:$A$3</c:f>
              <c:strCache>
                <c:ptCount val="2"/>
                <c:pt idx="0">
                  <c:v>Yes</c:v>
                </c:pt>
                <c:pt idx="1">
                  <c:v>No</c:v>
                </c:pt>
              </c:strCache>
            </c:strRef>
          </c:cat>
          <c:val>
            <c:numRef>
              <c:f>Sheet1!$B$2:$B$3</c:f>
              <c:numCache>
                <c:formatCode>###0%</c:formatCode>
                <c:ptCount val="2"/>
                <c:pt idx="0">
                  <c:v>0.63</c:v>
                </c:pt>
                <c:pt idx="1">
                  <c:v>0.37</c:v>
                </c:pt>
              </c:numCache>
            </c:numRef>
          </c:val>
          <c:extLst>
            <c:ext xmlns:c16="http://schemas.microsoft.com/office/drawing/2014/chart" uri="{C3380CC4-5D6E-409C-BE32-E72D297353CC}">
              <c16:uniqueId val="{00000004-2F0A-41DB-9065-465F8015E2A4}"/>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1695447409733"/>
          <c:y val="0.12519319938176199"/>
          <c:w val="0.76766091051805341"/>
          <c:h val="0.75579598145285931"/>
        </c:manualLayout>
      </c:layout>
      <c:doughnutChart>
        <c:varyColors val="1"/>
        <c:ser>
          <c:idx val="0"/>
          <c:order val="0"/>
          <c:tx>
            <c:strRef>
              <c:f>Sheet1!$B$1</c:f>
              <c:strCache>
                <c:ptCount val="1"/>
                <c:pt idx="0">
                  <c:v>Y/N</c:v>
                </c:pt>
              </c:strCache>
            </c:strRef>
          </c:tx>
          <c:spPr>
            <a:solidFill>
              <a:srgbClr val="0F5A0F"/>
            </a:solidFill>
          </c:spPr>
          <c:dPt>
            <c:idx val="0"/>
            <c:bubble3D val="0"/>
            <c:spPr>
              <a:solidFill>
                <a:srgbClr val="0F5A0F"/>
              </a:solidFill>
              <a:ln w="19050">
                <a:solidFill>
                  <a:schemeClr val="lt1"/>
                </a:solidFill>
              </a:ln>
              <a:effectLst/>
            </c:spPr>
            <c:extLst>
              <c:ext xmlns:c16="http://schemas.microsoft.com/office/drawing/2014/chart" uri="{C3380CC4-5D6E-409C-BE32-E72D297353CC}">
                <c16:uniqueId val="{00000001-29D3-4547-B05C-8B2849C829E3}"/>
              </c:ext>
            </c:extLst>
          </c:dPt>
          <c:dPt>
            <c:idx val="1"/>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3-29D3-4547-B05C-8B2849C829E3}"/>
              </c:ext>
            </c:extLst>
          </c:dPt>
          <c:cat>
            <c:strRef>
              <c:f>Sheet1!$A$2:$A$3</c:f>
              <c:strCache>
                <c:ptCount val="2"/>
                <c:pt idx="0">
                  <c:v>Yes</c:v>
                </c:pt>
                <c:pt idx="1">
                  <c:v>No</c:v>
                </c:pt>
              </c:strCache>
            </c:strRef>
          </c:cat>
          <c:val>
            <c:numRef>
              <c:f>Sheet1!$B$2:$B$3</c:f>
              <c:numCache>
                <c:formatCode>###0%</c:formatCode>
                <c:ptCount val="2"/>
                <c:pt idx="0">
                  <c:v>0.56000000000000005</c:v>
                </c:pt>
                <c:pt idx="1">
                  <c:v>0.43999999999999995</c:v>
                </c:pt>
              </c:numCache>
            </c:numRef>
          </c:val>
          <c:extLst>
            <c:ext xmlns:c16="http://schemas.microsoft.com/office/drawing/2014/chart" uri="{C3380CC4-5D6E-409C-BE32-E72D297353CC}">
              <c16:uniqueId val="{00000004-29D3-4547-B05C-8B2849C829E3}"/>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1695447409733"/>
          <c:y val="0.12519319938176199"/>
          <c:w val="0.76766091051805341"/>
          <c:h val="0.75579598145285931"/>
        </c:manualLayout>
      </c:layout>
      <c:doughnutChart>
        <c:varyColors val="1"/>
        <c:ser>
          <c:idx val="0"/>
          <c:order val="0"/>
          <c:tx>
            <c:strRef>
              <c:f>Sheet1!$B$1</c:f>
              <c:strCache>
                <c:ptCount val="1"/>
                <c:pt idx="0">
                  <c:v>Y/N</c:v>
                </c:pt>
              </c:strCache>
            </c:strRef>
          </c:tx>
          <c:spPr>
            <a:solidFill>
              <a:srgbClr val="0F5A0F"/>
            </a:solidFill>
          </c:spPr>
          <c:dPt>
            <c:idx val="0"/>
            <c:bubble3D val="0"/>
            <c:spPr>
              <a:solidFill>
                <a:srgbClr val="0F5A0F"/>
              </a:solidFill>
              <a:ln w="19050">
                <a:solidFill>
                  <a:schemeClr val="lt1"/>
                </a:solidFill>
              </a:ln>
              <a:effectLst/>
            </c:spPr>
            <c:extLst>
              <c:ext xmlns:c16="http://schemas.microsoft.com/office/drawing/2014/chart" uri="{C3380CC4-5D6E-409C-BE32-E72D297353CC}">
                <c16:uniqueId val="{00000001-29D3-4547-B05C-8B2849C829E3}"/>
              </c:ext>
            </c:extLst>
          </c:dPt>
          <c:dPt>
            <c:idx val="1"/>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3-29D3-4547-B05C-8B2849C829E3}"/>
              </c:ext>
            </c:extLst>
          </c:dPt>
          <c:cat>
            <c:strRef>
              <c:f>Sheet1!$A$2:$A$3</c:f>
              <c:strCache>
                <c:ptCount val="2"/>
                <c:pt idx="0">
                  <c:v>Yes</c:v>
                </c:pt>
                <c:pt idx="1">
                  <c:v>No</c:v>
                </c:pt>
              </c:strCache>
            </c:strRef>
          </c:cat>
          <c:val>
            <c:numRef>
              <c:f>Sheet1!$B$2:$B$3</c:f>
              <c:numCache>
                <c:formatCode>###0%</c:formatCode>
                <c:ptCount val="2"/>
                <c:pt idx="0">
                  <c:v>0.28999999999999998</c:v>
                </c:pt>
                <c:pt idx="1">
                  <c:v>0.71</c:v>
                </c:pt>
              </c:numCache>
            </c:numRef>
          </c:val>
          <c:extLst>
            <c:ext xmlns:c16="http://schemas.microsoft.com/office/drawing/2014/chart" uri="{C3380CC4-5D6E-409C-BE32-E72D297353CC}">
              <c16:uniqueId val="{00000004-29D3-4547-B05C-8B2849C829E3}"/>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US" sz="1600"/>
              <a:t>Drivers of decision to study at Unitec</a:t>
            </a:r>
          </a:p>
        </c:rich>
      </c:tx>
      <c:layout>
        <c:manualLayout>
          <c:xMode val="edge"/>
          <c:yMode val="edge"/>
          <c:x val="6.750392464678174E-4"/>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barChart>
        <c:barDir val="bar"/>
        <c:grouping val="stacked"/>
        <c:varyColors val="0"/>
        <c:ser>
          <c:idx val="0"/>
          <c:order val="0"/>
          <c:tx>
            <c:strRef>
              <c:f>Sheet1!$B$1</c:f>
              <c:strCache>
                <c:ptCount val="1"/>
                <c:pt idx="0">
                  <c:v>PLACEHOLDER</c:v>
                </c:pt>
              </c:strCache>
            </c:strRef>
          </c:tx>
          <c:spPr>
            <a:noFill/>
            <a:ln>
              <a:noFill/>
            </a:ln>
            <a:effectLst/>
          </c:spPr>
          <c:invertIfNegative val="0"/>
          <c:cat>
            <c:strRef>
              <c:f>Sheet1!$A$2:$A$12</c:f>
              <c:strCache>
                <c:ptCount val="11"/>
                <c:pt idx="0">
                  <c:v>Pathway to job or further study</c:v>
                </c:pt>
                <c:pt idx="1">
                  <c:v>Quality of teaching</c:v>
                </c:pt>
                <c:pt idx="2">
                  <c:v>Balance of practical and theoretical learning</c:v>
                </c:pt>
                <c:pt idx="3">
                  <c:v>Industry connections</c:v>
                </c:pt>
                <c:pt idx="4">
                  <c:v>Availability of support services</c:v>
                </c:pt>
                <c:pt idx="5">
                  <c:v>Length of programme</c:v>
                </c:pt>
                <c:pt idx="6">
                  <c:v>Flexible timetabling</c:v>
                </c:pt>
                <c:pt idx="7">
                  <c:v>Fees/cost of study</c:v>
                </c:pt>
                <c:pt idx="8">
                  <c:v>Reputation of institute</c:v>
                </c:pt>
                <c:pt idx="9">
                  <c:v>Location</c:v>
                </c:pt>
                <c:pt idx="10">
                  <c:v>Size of classes/lectures</c:v>
                </c:pt>
              </c:strCache>
            </c:strRef>
          </c:cat>
          <c:val>
            <c:numRef>
              <c:f>Sheet1!$B$2:$B$12</c:f>
              <c:numCache>
                <c:formatCode>0%</c:formatCode>
                <c:ptCount val="11"/>
                <c:pt idx="0">
                  <c:v>0.77962962962962967</c:v>
                </c:pt>
                <c:pt idx="1">
                  <c:v>0.77222222222222225</c:v>
                </c:pt>
                <c:pt idx="2">
                  <c:v>0.68283582089552242</c:v>
                </c:pt>
                <c:pt idx="3">
                  <c:v>0.56367041198501877</c:v>
                </c:pt>
                <c:pt idx="4">
                  <c:v>0.53358208955223885</c:v>
                </c:pt>
                <c:pt idx="5">
                  <c:v>0.52996254681647936</c:v>
                </c:pt>
                <c:pt idx="6">
                  <c:v>0.52730696798493404</c:v>
                </c:pt>
                <c:pt idx="7">
                  <c:v>0.52327746741154557</c:v>
                </c:pt>
                <c:pt idx="8">
                  <c:v>0.51872659176029967</c:v>
                </c:pt>
                <c:pt idx="9">
                  <c:v>0.49628252788104082</c:v>
                </c:pt>
                <c:pt idx="10">
                  <c:v>0.4312617702448211</c:v>
                </c:pt>
              </c:numCache>
            </c:numRef>
          </c:val>
          <c:extLst>
            <c:ext xmlns:c16="http://schemas.microsoft.com/office/drawing/2014/chart" uri="{C3380CC4-5D6E-409C-BE32-E72D297353CC}">
              <c16:uniqueId val="{00000000-1A71-4579-BA4B-04CA75E3F55B}"/>
            </c:ext>
          </c:extLst>
        </c:ser>
        <c:ser>
          <c:idx val="1"/>
          <c:order val="1"/>
          <c:tx>
            <c:strRef>
              <c:f>Sheet1!$C$1</c:f>
              <c:strCache>
                <c:ptCount val="1"/>
                <c:pt idx="0">
                  <c:v>Not important</c:v>
                </c:pt>
              </c:strCache>
            </c:strRef>
          </c:tx>
          <c:spPr>
            <a:solidFill>
              <a:schemeClr val="bg1">
                <a:lumMod val="65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7-1A71-4579-BA4B-04CA75E3F55B}"/>
                </c:ext>
              </c:extLst>
            </c:dLbl>
            <c:dLbl>
              <c:idx val="1"/>
              <c:delete val="1"/>
              <c:extLst>
                <c:ext xmlns:c15="http://schemas.microsoft.com/office/drawing/2012/chart" uri="{CE6537A1-D6FC-4f65-9D91-7224C49458BB}"/>
                <c:ext xmlns:c16="http://schemas.microsoft.com/office/drawing/2014/chart" uri="{C3380CC4-5D6E-409C-BE32-E72D297353CC}">
                  <c16:uniqueId val="{00000008-1A71-4579-BA4B-04CA75E3F55B}"/>
                </c:ext>
              </c:extLst>
            </c:dLbl>
            <c:dLbl>
              <c:idx val="2"/>
              <c:delete val="1"/>
              <c:extLst>
                <c:ext xmlns:c15="http://schemas.microsoft.com/office/drawing/2012/chart" uri="{CE6537A1-D6FC-4f65-9D91-7224C49458BB}"/>
                <c:ext xmlns:c16="http://schemas.microsoft.com/office/drawing/2014/chart" uri="{C3380CC4-5D6E-409C-BE32-E72D297353CC}">
                  <c16:uniqueId val="{00000009-1A71-4579-BA4B-04CA75E3F55B}"/>
                </c:ext>
              </c:extLst>
            </c:dLbl>
            <c:spPr>
              <a:noFill/>
              <a:ln>
                <a:noFill/>
              </a:ln>
              <a:effectLst/>
            </c:spPr>
            <c:txPr>
              <a:bodyPr rot="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Pathway to job or further study</c:v>
                </c:pt>
                <c:pt idx="1">
                  <c:v>Quality of teaching</c:v>
                </c:pt>
                <c:pt idx="2">
                  <c:v>Balance of practical and theoretical learning</c:v>
                </c:pt>
                <c:pt idx="3">
                  <c:v>Industry connections</c:v>
                </c:pt>
                <c:pt idx="4">
                  <c:v>Availability of support services</c:v>
                </c:pt>
                <c:pt idx="5">
                  <c:v>Length of programme</c:v>
                </c:pt>
                <c:pt idx="6">
                  <c:v>Flexible timetabling</c:v>
                </c:pt>
                <c:pt idx="7">
                  <c:v>Fees/cost of study</c:v>
                </c:pt>
                <c:pt idx="8">
                  <c:v>Reputation of institute</c:v>
                </c:pt>
                <c:pt idx="9">
                  <c:v>Location</c:v>
                </c:pt>
                <c:pt idx="10">
                  <c:v>Size of classes/lectures</c:v>
                </c:pt>
              </c:strCache>
            </c:strRef>
          </c:cat>
          <c:val>
            <c:numRef>
              <c:f>Sheet1!$C$2:$C$12</c:f>
              <c:numCache>
                <c:formatCode>###0%</c:formatCode>
                <c:ptCount val="11"/>
                <c:pt idx="0">
                  <c:v>2.7777777777777776E-2</c:v>
                </c:pt>
                <c:pt idx="1">
                  <c:v>2.2222222222222223E-2</c:v>
                </c:pt>
                <c:pt idx="2">
                  <c:v>4.4776119402985072E-2</c:v>
                </c:pt>
                <c:pt idx="3">
                  <c:v>0.10486891385767791</c:v>
                </c:pt>
                <c:pt idx="4">
                  <c:v>0.10634328358208955</c:v>
                </c:pt>
                <c:pt idx="5">
                  <c:v>9.3632958801498134E-2</c:v>
                </c:pt>
                <c:pt idx="6">
                  <c:v>0.1111111111111111</c:v>
                </c:pt>
                <c:pt idx="7">
                  <c:v>0.10800744878957168</c:v>
                </c:pt>
                <c:pt idx="8">
                  <c:v>0.10486891385767791</c:v>
                </c:pt>
                <c:pt idx="9">
                  <c:v>0.15055762081784388</c:v>
                </c:pt>
                <c:pt idx="10">
                  <c:v>0.20338983050847459</c:v>
                </c:pt>
              </c:numCache>
            </c:numRef>
          </c:val>
          <c:extLst>
            <c:ext xmlns:c16="http://schemas.microsoft.com/office/drawing/2014/chart" uri="{C3380CC4-5D6E-409C-BE32-E72D297353CC}">
              <c16:uniqueId val="{00000004-1A71-4579-BA4B-04CA75E3F55B}"/>
            </c:ext>
          </c:extLst>
        </c:ser>
        <c:ser>
          <c:idx val="2"/>
          <c:order val="2"/>
          <c:tx>
            <c:strRef>
              <c:f>Sheet1!$D$1</c:f>
              <c:strCache>
                <c:ptCount val="1"/>
                <c:pt idx="0">
                  <c:v>Quite important</c:v>
                </c:pt>
              </c:strCache>
            </c:strRef>
          </c:tx>
          <c:spPr>
            <a:solidFill>
              <a:srgbClr val="77BD5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Pathway to job or further study</c:v>
                </c:pt>
                <c:pt idx="1">
                  <c:v>Quality of teaching</c:v>
                </c:pt>
                <c:pt idx="2">
                  <c:v>Balance of practical and theoretical learning</c:v>
                </c:pt>
                <c:pt idx="3">
                  <c:v>Industry connections</c:v>
                </c:pt>
                <c:pt idx="4">
                  <c:v>Availability of support services</c:v>
                </c:pt>
                <c:pt idx="5">
                  <c:v>Length of programme</c:v>
                </c:pt>
                <c:pt idx="6">
                  <c:v>Flexible timetabling</c:v>
                </c:pt>
                <c:pt idx="7">
                  <c:v>Fees/cost of study</c:v>
                </c:pt>
                <c:pt idx="8">
                  <c:v>Reputation of institute</c:v>
                </c:pt>
                <c:pt idx="9">
                  <c:v>Location</c:v>
                </c:pt>
                <c:pt idx="10">
                  <c:v>Size of classes/lectures</c:v>
                </c:pt>
              </c:strCache>
            </c:strRef>
          </c:cat>
          <c:val>
            <c:numRef>
              <c:f>Sheet1!$D$2:$D$12</c:f>
              <c:numCache>
                <c:formatCode>###0%</c:formatCode>
                <c:ptCount val="11"/>
                <c:pt idx="0">
                  <c:v>0.19259259259259259</c:v>
                </c:pt>
                <c:pt idx="1">
                  <c:v>0.20555555555555555</c:v>
                </c:pt>
                <c:pt idx="2">
                  <c:v>0.27238805970149255</c:v>
                </c:pt>
                <c:pt idx="3">
                  <c:v>0.33146067415730335</c:v>
                </c:pt>
                <c:pt idx="4">
                  <c:v>0.36007462686567165</c:v>
                </c:pt>
                <c:pt idx="5">
                  <c:v>0.37640449438202245</c:v>
                </c:pt>
                <c:pt idx="6">
                  <c:v>0.3615819209039548</c:v>
                </c:pt>
                <c:pt idx="7">
                  <c:v>0.36871508379888268</c:v>
                </c:pt>
                <c:pt idx="8">
                  <c:v>0.37640449438202245</c:v>
                </c:pt>
                <c:pt idx="9">
                  <c:v>0.35315985130111527</c:v>
                </c:pt>
                <c:pt idx="10">
                  <c:v>0.36534839924670431</c:v>
                </c:pt>
              </c:numCache>
            </c:numRef>
          </c:val>
          <c:extLst>
            <c:ext xmlns:c16="http://schemas.microsoft.com/office/drawing/2014/chart" uri="{C3380CC4-5D6E-409C-BE32-E72D297353CC}">
              <c16:uniqueId val="{00000005-1A71-4579-BA4B-04CA75E3F55B}"/>
            </c:ext>
          </c:extLst>
        </c:ser>
        <c:ser>
          <c:idx val="3"/>
          <c:order val="3"/>
          <c:tx>
            <c:strRef>
              <c:f>Sheet1!$E$1</c:f>
              <c:strCache>
                <c:ptCount val="1"/>
                <c:pt idx="0">
                  <c:v>Very important</c:v>
                </c:pt>
              </c:strCache>
            </c:strRef>
          </c:tx>
          <c:spPr>
            <a:solidFill>
              <a:srgbClr val="188E2E"/>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Pathway to job or further study</c:v>
                </c:pt>
                <c:pt idx="1">
                  <c:v>Quality of teaching</c:v>
                </c:pt>
                <c:pt idx="2">
                  <c:v>Balance of practical and theoretical learning</c:v>
                </c:pt>
                <c:pt idx="3">
                  <c:v>Industry connections</c:v>
                </c:pt>
                <c:pt idx="4">
                  <c:v>Availability of support services</c:v>
                </c:pt>
                <c:pt idx="5">
                  <c:v>Length of programme</c:v>
                </c:pt>
                <c:pt idx="6">
                  <c:v>Flexible timetabling</c:v>
                </c:pt>
                <c:pt idx="7">
                  <c:v>Fees/cost of study</c:v>
                </c:pt>
                <c:pt idx="8">
                  <c:v>Reputation of institute</c:v>
                </c:pt>
                <c:pt idx="9">
                  <c:v>Location</c:v>
                </c:pt>
                <c:pt idx="10">
                  <c:v>Size of classes/lectures</c:v>
                </c:pt>
              </c:strCache>
            </c:strRef>
          </c:cat>
          <c:val>
            <c:numRef>
              <c:f>Sheet1!$E$2:$E$12</c:f>
              <c:numCache>
                <c:formatCode>###0%</c:formatCode>
                <c:ptCount val="11"/>
                <c:pt idx="0">
                  <c:v>0.77962962962962967</c:v>
                </c:pt>
                <c:pt idx="1">
                  <c:v>0.77222222222222225</c:v>
                </c:pt>
                <c:pt idx="2">
                  <c:v>0.68283582089552242</c:v>
                </c:pt>
                <c:pt idx="3">
                  <c:v>0.56367041198501877</c:v>
                </c:pt>
                <c:pt idx="4">
                  <c:v>0.53358208955223885</c:v>
                </c:pt>
                <c:pt idx="5">
                  <c:v>0.52996254681647936</c:v>
                </c:pt>
                <c:pt idx="6">
                  <c:v>0.52730696798493404</c:v>
                </c:pt>
                <c:pt idx="7">
                  <c:v>0.52327746741154557</c:v>
                </c:pt>
                <c:pt idx="8">
                  <c:v>0.51872659176029967</c:v>
                </c:pt>
                <c:pt idx="9">
                  <c:v>0.49628252788104082</c:v>
                </c:pt>
                <c:pt idx="10">
                  <c:v>0.4312617702448211</c:v>
                </c:pt>
              </c:numCache>
            </c:numRef>
          </c:val>
          <c:extLst>
            <c:ext xmlns:c16="http://schemas.microsoft.com/office/drawing/2014/chart" uri="{C3380CC4-5D6E-409C-BE32-E72D297353CC}">
              <c16:uniqueId val="{00000006-1A71-4579-BA4B-04CA75E3F55B}"/>
            </c:ext>
          </c:extLst>
        </c:ser>
        <c:dLbls>
          <c:showLegendKey val="0"/>
          <c:showVal val="0"/>
          <c:showCatName val="0"/>
          <c:showSerName val="0"/>
          <c:showPercent val="0"/>
          <c:showBubbleSize val="0"/>
        </c:dLbls>
        <c:gapWidth val="60"/>
        <c:overlap val="100"/>
        <c:axId val="493034328"/>
        <c:axId val="493038264"/>
      </c:barChart>
      <c:catAx>
        <c:axId val="493034328"/>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493038264"/>
        <c:crosses val="autoZero"/>
        <c:auto val="1"/>
        <c:lblAlgn val="ctr"/>
        <c:lblOffset val="100"/>
        <c:noMultiLvlLbl val="0"/>
      </c:catAx>
      <c:valAx>
        <c:axId val="493038264"/>
        <c:scaling>
          <c:orientation val="minMax"/>
          <c:min val="0.30000000000000004"/>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493034328"/>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Satisfaction with enrolment process</c:v>
                </c:pt>
              </c:strCache>
            </c:strRef>
          </c:tx>
          <c:spPr>
            <a:ln w="28575" cap="rnd">
              <a:solidFill>
                <a:srgbClr val="188E2E"/>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Sem 1 2017</c:v>
                </c:pt>
                <c:pt idx="1">
                  <c:v>Sem 2 2017</c:v>
                </c:pt>
                <c:pt idx="2">
                  <c:v>Sem 1 2018</c:v>
                </c:pt>
                <c:pt idx="3">
                  <c:v>Sem 2 2018</c:v>
                </c:pt>
                <c:pt idx="4">
                  <c:v>Sem 1 2019</c:v>
                </c:pt>
                <c:pt idx="5">
                  <c:v>Sem 2 2019</c:v>
                </c:pt>
                <c:pt idx="6">
                  <c:v>Sem 1 2020</c:v>
                </c:pt>
              </c:strCache>
            </c:strRef>
          </c:cat>
          <c:val>
            <c:numRef>
              <c:f>Sheet1!$B$2:$B$8</c:f>
              <c:numCache>
                <c:formatCode>###0.0</c:formatCode>
                <c:ptCount val="7"/>
                <c:pt idx="0">
                  <c:v>7.0893939393939265</c:v>
                </c:pt>
                <c:pt idx="1">
                  <c:v>7.4911764705882318</c:v>
                </c:pt>
                <c:pt idx="2">
                  <c:v>7.3601286173633431</c:v>
                </c:pt>
                <c:pt idx="3">
                  <c:v>7.1142857142857183</c:v>
                </c:pt>
                <c:pt idx="4">
                  <c:v>7.74744027303755</c:v>
                </c:pt>
                <c:pt idx="5">
                  <c:v>7.9212765957446756</c:v>
                </c:pt>
                <c:pt idx="6">
                  <c:v>8.2214022140221363</c:v>
                </c:pt>
              </c:numCache>
            </c:numRef>
          </c:val>
          <c:smooth val="0"/>
          <c:extLst>
            <c:ext xmlns:c16="http://schemas.microsoft.com/office/drawing/2014/chart" uri="{C3380CC4-5D6E-409C-BE32-E72D297353CC}">
              <c16:uniqueId val="{00000000-51EE-4E3C-A125-D1A17F5F3EB1}"/>
            </c:ext>
          </c:extLst>
        </c:ser>
        <c:dLbls>
          <c:showLegendKey val="0"/>
          <c:showVal val="0"/>
          <c:showCatName val="0"/>
          <c:showSerName val="0"/>
          <c:showPercent val="0"/>
          <c:showBubbleSize val="0"/>
        </c:dLbls>
        <c:smooth val="0"/>
        <c:axId val="1126157055"/>
        <c:axId val="1126146655"/>
      </c:lineChart>
      <c:catAx>
        <c:axId val="11261570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126146655"/>
        <c:crosses val="autoZero"/>
        <c:auto val="1"/>
        <c:lblAlgn val="ctr"/>
        <c:lblOffset val="100"/>
        <c:noMultiLvlLbl val="0"/>
      </c:catAx>
      <c:valAx>
        <c:axId val="1126146655"/>
        <c:scaling>
          <c:orientation val="minMax"/>
          <c:max val="10"/>
          <c:min val="5"/>
        </c:scaling>
        <c:delete val="0"/>
        <c:axPos val="l"/>
        <c:numFmt formatCode="###0.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126157055"/>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5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sz="850" b="0" i="0" u="none" strike="noStrike" baseline="0" dirty="0" smtClean="0">
                <a:effectLst/>
              </a:rPr>
              <a:t>I got the information I needed to select the right programme for me</a:t>
            </a:r>
            <a:r>
              <a:rPr lang="en-NZ" sz="850" b="0" i="0" u="none" strike="noStrike" baseline="0" dirty="0" smtClean="0"/>
              <a:t> </a:t>
            </a:r>
            <a:endParaRPr lang="en-NZ" sz="850" dirty="0"/>
          </a:p>
        </c:rich>
      </c:tx>
      <c:overlay val="0"/>
      <c:spPr>
        <a:noFill/>
        <a:ln>
          <a:noFill/>
        </a:ln>
        <a:effectLst/>
      </c:spPr>
      <c:txPr>
        <a:bodyPr rot="0" spcFirstLastPara="1" vertOverflow="ellipsis" vert="horz" wrap="square" anchor="ctr" anchorCtr="1"/>
        <a:lstStyle/>
        <a:p>
          <a:pPr>
            <a:defRPr sz="85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manualLayout>
          <c:layoutTarget val="inner"/>
          <c:xMode val="edge"/>
          <c:yMode val="edge"/>
          <c:x val="5.0781755500205743E-2"/>
          <c:y val="0.23218443748072168"/>
          <c:w val="0.8984364889995885"/>
          <c:h val="0.56996715946221321"/>
        </c:manualLayout>
      </c:layout>
      <c:barChart>
        <c:barDir val="col"/>
        <c:grouping val="percentStacked"/>
        <c:varyColors val="0"/>
        <c:ser>
          <c:idx val="0"/>
          <c:order val="0"/>
          <c:tx>
            <c:strRef>
              <c:f>Sheet1!$B$1</c:f>
              <c:strCache>
                <c:ptCount val="1"/>
                <c:pt idx="0">
                  <c:v>Strongly disagree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Sem 2 
2018</c:v>
                </c:pt>
                <c:pt idx="1">
                  <c:v>Sem 1 
2019</c:v>
                </c:pt>
                <c:pt idx="2">
                  <c:v>Sem 2 
2019</c:v>
                </c:pt>
                <c:pt idx="3">
                  <c:v>Sem 1 
2020</c:v>
                </c:pt>
              </c:strCache>
            </c:strRef>
          </c:cat>
          <c:val>
            <c:numRef>
              <c:f>Sheet1!$B$2:$B$5</c:f>
              <c:numCache>
                <c:formatCode>###0%</c:formatCode>
                <c:ptCount val="4"/>
                <c:pt idx="0">
                  <c:v>6.7669172932330823E-2</c:v>
                </c:pt>
                <c:pt idx="1">
                  <c:v>3.214285714285714E-2</c:v>
                </c:pt>
                <c:pt idx="2">
                  <c:v>1.7699115044247787E-2</c:v>
                </c:pt>
                <c:pt idx="3">
                  <c:v>7.6335877862595417E-3</c:v>
                </c:pt>
              </c:numCache>
            </c:numRef>
          </c:val>
          <c:extLst>
            <c:ext xmlns:c16="http://schemas.microsoft.com/office/drawing/2014/chart" uri="{C3380CC4-5D6E-409C-BE32-E72D297353CC}">
              <c16:uniqueId val="{00000000-F5DD-473A-8EB8-07EE8A6459E3}"/>
            </c:ext>
          </c:extLst>
        </c:ser>
        <c:ser>
          <c:idx val="1"/>
          <c:order val="1"/>
          <c:tx>
            <c:strRef>
              <c:f>Sheet1!$C$1</c:f>
              <c:strCache>
                <c:ptCount val="1"/>
                <c:pt idx="0">
                  <c:v>Somewhat disagree</c:v>
                </c:pt>
              </c:strCache>
            </c:strRef>
          </c:tx>
          <c:spPr>
            <a:solidFill>
              <a:srgbClr val="FD625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Sem 2 
2018</c:v>
                </c:pt>
                <c:pt idx="1">
                  <c:v>Sem 1 
2019</c:v>
                </c:pt>
                <c:pt idx="2">
                  <c:v>Sem 2 
2019</c:v>
                </c:pt>
                <c:pt idx="3">
                  <c:v>Sem 1 
2020</c:v>
                </c:pt>
              </c:strCache>
            </c:strRef>
          </c:cat>
          <c:val>
            <c:numRef>
              <c:f>Sheet1!$C$2:$C$5</c:f>
              <c:numCache>
                <c:formatCode>###0%</c:formatCode>
                <c:ptCount val="4"/>
                <c:pt idx="0">
                  <c:v>5.2631578947368418E-2</c:v>
                </c:pt>
                <c:pt idx="1">
                  <c:v>3.3928571428571426E-2</c:v>
                </c:pt>
                <c:pt idx="2">
                  <c:v>5.0884955752212392E-2</c:v>
                </c:pt>
                <c:pt idx="3">
                  <c:v>3.4351145038167941E-2</c:v>
                </c:pt>
              </c:numCache>
            </c:numRef>
          </c:val>
          <c:extLst>
            <c:ext xmlns:c16="http://schemas.microsoft.com/office/drawing/2014/chart" uri="{C3380CC4-5D6E-409C-BE32-E72D297353CC}">
              <c16:uniqueId val="{00000001-F5DD-473A-8EB8-07EE8A6459E3}"/>
            </c:ext>
          </c:extLst>
        </c:ser>
        <c:ser>
          <c:idx val="2"/>
          <c:order val="2"/>
          <c:tx>
            <c:strRef>
              <c:f>Sheet1!$D$1</c:f>
              <c:strCache>
                <c:ptCount val="1"/>
                <c:pt idx="0">
                  <c:v>Neither agree nor disagree</c:v>
                </c:pt>
              </c:strCache>
            </c:strRef>
          </c:tx>
          <c:spPr>
            <a:solidFill>
              <a:srgbClr val="A6A6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Sem 2 
2018</c:v>
                </c:pt>
                <c:pt idx="1">
                  <c:v>Sem 1 
2019</c:v>
                </c:pt>
                <c:pt idx="2">
                  <c:v>Sem 2 
2019</c:v>
                </c:pt>
                <c:pt idx="3">
                  <c:v>Sem 1 
2020</c:v>
                </c:pt>
              </c:strCache>
            </c:strRef>
          </c:cat>
          <c:val>
            <c:numRef>
              <c:f>Sheet1!$D$2:$D$5</c:f>
              <c:numCache>
                <c:formatCode>###0%</c:formatCode>
                <c:ptCount val="4"/>
                <c:pt idx="0">
                  <c:v>0.13157894736842105</c:v>
                </c:pt>
                <c:pt idx="1">
                  <c:v>0.11607142857142858</c:v>
                </c:pt>
                <c:pt idx="2">
                  <c:v>0.11283185840707963</c:v>
                </c:pt>
                <c:pt idx="3">
                  <c:v>0.12022900763358779</c:v>
                </c:pt>
              </c:numCache>
            </c:numRef>
          </c:val>
          <c:extLst>
            <c:ext xmlns:c16="http://schemas.microsoft.com/office/drawing/2014/chart" uri="{C3380CC4-5D6E-409C-BE32-E72D297353CC}">
              <c16:uniqueId val="{00000002-F5DD-473A-8EB8-07EE8A6459E3}"/>
            </c:ext>
          </c:extLst>
        </c:ser>
        <c:ser>
          <c:idx val="3"/>
          <c:order val="3"/>
          <c:tx>
            <c:strRef>
              <c:f>Sheet1!$E$1</c:f>
              <c:strCache>
                <c:ptCount val="1"/>
                <c:pt idx="0">
                  <c:v>Somewhat agree</c:v>
                </c:pt>
              </c:strCache>
            </c:strRef>
          </c:tx>
          <c:spPr>
            <a:solidFill>
              <a:srgbClr val="77BD5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Sem 2 
2018</c:v>
                </c:pt>
                <c:pt idx="1">
                  <c:v>Sem 1 
2019</c:v>
                </c:pt>
                <c:pt idx="2">
                  <c:v>Sem 2 
2019</c:v>
                </c:pt>
                <c:pt idx="3">
                  <c:v>Sem 1 
2020</c:v>
                </c:pt>
              </c:strCache>
            </c:strRef>
          </c:cat>
          <c:val>
            <c:numRef>
              <c:f>Sheet1!$E$2:$E$5</c:f>
              <c:numCache>
                <c:formatCode>###0%</c:formatCode>
                <c:ptCount val="4"/>
                <c:pt idx="0">
                  <c:v>0.33458646616541349</c:v>
                </c:pt>
                <c:pt idx="1">
                  <c:v>0.29107142857142859</c:v>
                </c:pt>
                <c:pt idx="2">
                  <c:v>0.27433628318584069</c:v>
                </c:pt>
                <c:pt idx="3">
                  <c:v>0.2919847328244275</c:v>
                </c:pt>
              </c:numCache>
            </c:numRef>
          </c:val>
          <c:extLst>
            <c:ext xmlns:c16="http://schemas.microsoft.com/office/drawing/2014/chart" uri="{C3380CC4-5D6E-409C-BE32-E72D297353CC}">
              <c16:uniqueId val="{00000003-F5DD-473A-8EB8-07EE8A6459E3}"/>
            </c:ext>
          </c:extLst>
        </c:ser>
        <c:ser>
          <c:idx val="4"/>
          <c:order val="4"/>
          <c:tx>
            <c:strRef>
              <c:f>Sheet1!$F$1</c:f>
              <c:strCache>
                <c:ptCount val="1"/>
                <c:pt idx="0">
                  <c:v>Strongly agree</c:v>
                </c:pt>
              </c:strCache>
            </c:strRef>
          </c:tx>
          <c:spPr>
            <a:solidFill>
              <a:srgbClr val="188E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Sem 2 
2018</c:v>
                </c:pt>
                <c:pt idx="1">
                  <c:v>Sem 1 
2019</c:v>
                </c:pt>
                <c:pt idx="2">
                  <c:v>Sem 2 
2019</c:v>
                </c:pt>
                <c:pt idx="3">
                  <c:v>Sem 1 
2020</c:v>
                </c:pt>
              </c:strCache>
            </c:strRef>
          </c:cat>
          <c:val>
            <c:numRef>
              <c:f>Sheet1!$F$2:$F$5</c:f>
              <c:numCache>
                <c:formatCode>###0%</c:formatCode>
                <c:ptCount val="4"/>
                <c:pt idx="0">
                  <c:v>0.41353383458646609</c:v>
                </c:pt>
                <c:pt idx="1">
                  <c:v>0.5267857142857143</c:v>
                </c:pt>
                <c:pt idx="2">
                  <c:v>0.54424778761061943</c:v>
                </c:pt>
                <c:pt idx="3">
                  <c:v>0.54580152671755722</c:v>
                </c:pt>
              </c:numCache>
            </c:numRef>
          </c:val>
          <c:extLst>
            <c:ext xmlns:c16="http://schemas.microsoft.com/office/drawing/2014/chart" uri="{C3380CC4-5D6E-409C-BE32-E72D297353CC}">
              <c16:uniqueId val="{00000004-F5DD-473A-8EB8-07EE8A6459E3}"/>
            </c:ext>
          </c:extLst>
        </c:ser>
        <c:dLbls>
          <c:showLegendKey val="0"/>
          <c:showVal val="0"/>
          <c:showCatName val="0"/>
          <c:showSerName val="0"/>
          <c:showPercent val="0"/>
          <c:showBubbleSize val="0"/>
        </c:dLbls>
        <c:gapWidth val="60"/>
        <c:overlap val="100"/>
        <c:axId val="1670712048"/>
        <c:axId val="1670725360"/>
      </c:barChart>
      <c:catAx>
        <c:axId val="167071204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25360"/>
        <c:crosses val="autoZero"/>
        <c:auto val="1"/>
        <c:lblAlgn val="ctr"/>
        <c:lblOffset val="100"/>
        <c:noMultiLvlLbl val="0"/>
      </c:catAx>
      <c:valAx>
        <c:axId val="1670725360"/>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12048"/>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5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sz="850" b="0" i="0" u="none" strike="noStrike" baseline="0" dirty="0" smtClean="0">
                <a:effectLst/>
              </a:rPr>
              <a:t>I could access my timetable well before my courses started</a:t>
            </a:r>
            <a:r>
              <a:rPr lang="en-NZ" sz="850" b="0" i="0" u="none" strike="noStrike" baseline="0" dirty="0" smtClean="0"/>
              <a:t> </a:t>
            </a:r>
            <a:endParaRPr lang="en-NZ" sz="850" dirty="0"/>
          </a:p>
        </c:rich>
      </c:tx>
      <c:overlay val="0"/>
      <c:spPr>
        <a:noFill/>
        <a:ln>
          <a:noFill/>
        </a:ln>
        <a:effectLst/>
      </c:spPr>
      <c:txPr>
        <a:bodyPr rot="0" spcFirstLastPara="1" vertOverflow="ellipsis" vert="horz" wrap="square" anchor="ctr" anchorCtr="1"/>
        <a:lstStyle/>
        <a:p>
          <a:pPr>
            <a:defRPr sz="85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manualLayout>
          <c:layoutTarget val="inner"/>
          <c:xMode val="edge"/>
          <c:yMode val="edge"/>
          <c:x val="5.0781755500205743E-2"/>
          <c:y val="0.23218443748072168"/>
          <c:w val="0.8984364889995885"/>
          <c:h val="0.56996715946221321"/>
        </c:manualLayout>
      </c:layout>
      <c:barChart>
        <c:barDir val="col"/>
        <c:grouping val="percentStacked"/>
        <c:varyColors val="0"/>
        <c:ser>
          <c:idx val="0"/>
          <c:order val="0"/>
          <c:tx>
            <c:strRef>
              <c:f>Sheet1!$B$1</c:f>
              <c:strCache>
                <c:ptCount val="1"/>
                <c:pt idx="0">
                  <c:v>Strongly disagree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Sem 2 
2018</c:v>
                </c:pt>
                <c:pt idx="1">
                  <c:v>Sem 1 
2019</c:v>
                </c:pt>
                <c:pt idx="2">
                  <c:v>Sem 2 
2019</c:v>
                </c:pt>
                <c:pt idx="3">
                  <c:v>Sem 1 
2020</c:v>
                </c:pt>
              </c:strCache>
            </c:strRef>
          </c:cat>
          <c:val>
            <c:numRef>
              <c:f>Sheet1!$B$2:$B$5</c:f>
              <c:numCache>
                <c:formatCode>###0%</c:formatCode>
                <c:ptCount val="4"/>
                <c:pt idx="0">
                  <c:v>0.17100371747211895</c:v>
                </c:pt>
                <c:pt idx="1">
                  <c:v>0.10160427807486631</c:v>
                </c:pt>
                <c:pt idx="2">
                  <c:v>0.10176991150442478</c:v>
                </c:pt>
                <c:pt idx="3">
                  <c:v>7.1290944123314062E-2</c:v>
                </c:pt>
              </c:numCache>
            </c:numRef>
          </c:val>
          <c:extLst>
            <c:ext xmlns:c16="http://schemas.microsoft.com/office/drawing/2014/chart" uri="{C3380CC4-5D6E-409C-BE32-E72D297353CC}">
              <c16:uniqueId val="{00000000-0FEC-4243-B4A2-76DE69018777}"/>
            </c:ext>
          </c:extLst>
        </c:ser>
        <c:ser>
          <c:idx val="1"/>
          <c:order val="1"/>
          <c:tx>
            <c:strRef>
              <c:f>Sheet1!$C$1</c:f>
              <c:strCache>
                <c:ptCount val="1"/>
                <c:pt idx="0">
                  <c:v>Somewhat disagree</c:v>
                </c:pt>
              </c:strCache>
            </c:strRef>
          </c:tx>
          <c:spPr>
            <a:solidFill>
              <a:srgbClr val="FD625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Sem 2 
2018</c:v>
                </c:pt>
                <c:pt idx="1">
                  <c:v>Sem 1 
2019</c:v>
                </c:pt>
                <c:pt idx="2">
                  <c:v>Sem 2 
2019</c:v>
                </c:pt>
                <c:pt idx="3">
                  <c:v>Sem 1 
2020</c:v>
                </c:pt>
              </c:strCache>
            </c:strRef>
          </c:cat>
          <c:val>
            <c:numRef>
              <c:f>Sheet1!$C$2:$C$5</c:f>
              <c:numCache>
                <c:formatCode>###0%</c:formatCode>
                <c:ptCount val="4"/>
                <c:pt idx="0">
                  <c:v>0.11152416356877323</c:v>
                </c:pt>
                <c:pt idx="1">
                  <c:v>0.10160427807486631</c:v>
                </c:pt>
                <c:pt idx="2">
                  <c:v>8.628318584070796E-2</c:v>
                </c:pt>
                <c:pt idx="3">
                  <c:v>9.8265895953757218E-2</c:v>
                </c:pt>
              </c:numCache>
            </c:numRef>
          </c:val>
          <c:extLst>
            <c:ext xmlns:c16="http://schemas.microsoft.com/office/drawing/2014/chart" uri="{C3380CC4-5D6E-409C-BE32-E72D297353CC}">
              <c16:uniqueId val="{00000001-0FEC-4243-B4A2-76DE69018777}"/>
            </c:ext>
          </c:extLst>
        </c:ser>
        <c:ser>
          <c:idx val="2"/>
          <c:order val="2"/>
          <c:tx>
            <c:strRef>
              <c:f>Sheet1!$D$1</c:f>
              <c:strCache>
                <c:ptCount val="1"/>
                <c:pt idx="0">
                  <c:v>Neither agree nor disagree</c:v>
                </c:pt>
              </c:strCache>
            </c:strRef>
          </c:tx>
          <c:spPr>
            <a:solidFill>
              <a:srgbClr val="A6A6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Sem 2 
2018</c:v>
                </c:pt>
                <c:pt idx="1">
                  <c:v>Sem 1 
2019</c:v>
                </c:pt>
                <c:pt idx="2">
                  <c:v>Sem 2 
2019</c:v>
                </c:pt>
                <c:pt idx="3">
                  <c:v>Sem 1 
2020</c:v>
                </c:pt>
              </c:strCache>
            </c:strRef>
          </c:cat>
          <c:val>
            <c:numRef>
              <c:f>Sheet1!$D$2:$D$5</c:f>
              <c:numCache>
                <c:formatCode>###0%</c:formatCode>
                <c:ptCount val="4"/>
                <c:pt idx="0">
                  <c:v>0.12267657992565056</c:v>
                </c:pt>
                <c:pt idx="1">
                  <c:v>0.10516934046345811</c:v>
                </c:pt>
                <c:pt idx="2">
                  <c:v>0.11946902654867257</c:v>
                </c:pt>
                <c:pt idx="3">
                  <c:v>0.13102119460500963</c:v>
                </c:pt>
              </c:numCache>
            </c:numRef>
          </c:val>
          <c:extLst>
            <c:ext xmlns:c16="http://schemas.microsoft.com/office/drawing/2014/chart" uri="{C3380CC4-5D6E-409C-BE32-E72D297353CC}">
              <c16:uniqueId val="{00000002-0FEC-4243-B4A2-76DE69018777}"/>
            </c:ext>
          </c:extLst>
        </c:ser>
        <c:ser>
          <c:idx val="3"/>
          <c:order val="3"/>
          <c:tx>
            <c:strRef>
              <c:f>Sheet1!$E$1</c:f>
              <c:strCache>
                <c:ptCount val="1"/>
                <c:pt idx="0">
                  <c:v>Somewhat agree</c:v>
                </c:pt>
              </c:strCache>
            </c:strRef>
          </c:tx>
          <c:spPr>
            <a:solidFill>
              <a:srgbClr val="77BD5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Sem 2 
2018</c:v>
                </c:pt>
                <c:pt idx="1">
                  <c:v>Sem 1 
2019</c:v>
                </c:pt>
                <c:pt idx="2">
                  <c:v>Sem 2 
2019</c:v>
                </c:pt>
                <c:pt idx="3">
                  <c:v>Sem 1 
2020</c:v>
                </c:pt>
              </c:strCache>
            </c:strRef>
          </c:cat>
          <c:val>
            <c:numRef>
              <c:f>Sheet1!$E$2:$E$5</c:f>
              <c:numCache>
                <c:formatCode>###0%</c:formatCode>
                <c:ptCount val="4"/>
                <c:pt idx="0">
                  <c:v>0.26765799256505574</c:v>
                </c:pt>
                <c:pt idx="1">
                  <c:v>0.28698752228163993</c:v>
                </c:pt>
                <c:pt idx="2">
                  <c:v>0.25221238938053098</c:v>
                </c:pt>
                <c:pt idx="3">
                  <c:v>0.24855491329479767</c:v>
                </c:pt>
              </c:numCache>
            </c:numRef>
          </c:val>
          <c:extLst>
            <c:ext xmlns:c16="http://schemas.microsoft.com/office/drawing/2014/chart" uri="{C3380CC4-5D6E-409C-BE32-E72D297353CC}">
              <c16:uniqueId val="{00000003-0FEC-4243-B4A2-76DE69018777}"/>
            </c:ext>
          </c:extLst>
        </c:ser>
        <c:ser>
          <c:idx val="4"/>
          <c:order val="4"/>
          <c:tx>
            <c:strRef>
              <c:f>Sheet1!$F$1</c:f>
              <c:strCache>
                <c:ptCount val="1"/>
                <c:pt idx="0">
                  <c:v>Strongly agree</c:v>
                </c:pt>
              </c:strCache>
            </c:strRef>
          </c:tx>
          <c:spPr>
            <a:solidFill>
              <a:srgbClr val="188E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Sem 2 
2018</c:v>
                </c:pt>
                <c:pt idx="1">
                  <c:v>Sem 1 
2019</c:v>
                </c:pt>
                <c:pt idx="2">
                  <c:v>Sem 2 
2019</c:v>
                </c:pt>
                <c:pt idx="3">
                  <c:v>Sem 1 
2020</c:v>
                </c:pt>
              </c:strCache>
            </c:strRef>
          </c:cat>
          <c:val>
            <c:numRef>
              <c:f>Sheet1!$F$2:$F$5</c:f>
              <c:numCache>
                <c:formatCode>###0%</c:formatCode>
                <c:ptCount val="4"/>
                <c:pt idx="0">
                  <c:v>0.32713754646840149</c:v>
                </c:pt>
                <c:pt idx="1">
                  <c:v>0.40463458110516937</c:v>
                </c:pt>
                <c:pt idx="2">
                  <c:v>0.44026548672566368</c:v>
                </c:pt>
                <c:pt idx="3">
                  <c:v>0.45086705202312138</c:v>
                </c:pt>
              </c:numCache>
            </c:numRef>
          </c:val>
          <c:extLst>
            <c:ext xmlns:c16="http://schemas.microsoft.com/office/drawing/2014/chart" uri="{C3380CC4-5D6E-409C-BE32-E72D297353CC}">
              <c16:uniqueId val="{00000004-0FEC-4243-B4A2-76DE69018777}"/>
            </c:ext>
          </c:extLst>
        </c:ser>
        <c:dLbls>
          <c:showLegendKey val="0"/>
          <c:showVal val="0"/>
          <c:showCatName val="0"/>
          <c:showSerName val="0"/>
          <c:showPercent val="0"/>
          <c:showBubbleSize val="0"/>
        </c:dLbls>
        <c:gapWidth val="60"/>
        <c:overlap val="100"/>
        <c:axId val="1670712048"/>
        <c:axId val="1670725360"/>
      </c:barChart>
      <c:catAx>
        <c:axId val="167071204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25360"/>
        <c:crosses val="autoZero"/>
        <c:auto val="1"/>
        <c:lblAlgn val="ctr"/>
        <c:lblOffset val="100"/>
        <c:noMultiLvlLbl val="0"/>
      </c:catAx>
      <c:valAx>
        <c:axId val="1670725360"/>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12048"/>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5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sz="850" b="0" i="0" u="none" strike="noStrike" baseline="0" dirty="0" smtClean="0">
                <a:effectLst/>
              </a:rPr>
              <a:t>I received clear answers to any questions I had</a:t>
            </a:r>
            <a:r>
              <a:rPr lang="en-NZ" sz="850" b="0" i="0" u="none" strike="noStrike" baseline="0" dirty="0" smtClean="0"/>
              <a:t> </a:t>
            </a:r>
            <a:endParaRPr lang="en-NZ" sz="850" dirty="0"/>
          </a:p>
        </c:rich>
      </c:tx>
      <c:overlay val="0"/>
      <c:spPr>
        <a:noFill/>
        <a:ln>
          <a:noFill/>
        </a:ln>
        <a:effectLst/>
      </c:spPr>
      <c:txPr>
        <a:bodyPr rot="0" spcFirstLastPara="1" vertOverflow="ellipsis" vert="horz" wrap="square" anchor="ctr" anchorCtr="1"/>
        <a:lstStyle/>
        <a:p>
          <a:pPr>
            <a:defRPr sz="85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manualLayout>
          <c:layoutTarget val="inner"/>
          <c:xMode val="edge"/>
          <c:yMode val="edge"/>
          <c:x val="5.0781755500205743E-2"/>
          <c:y val="0.23218443748072168"/>
          <c:w val="0.8984364889995885"/>
          <c:h val="0.56996715946221321"/>
        </c:manualLayout>
      </c:layout>
      <c:barChart>
        <c:barDir val="col"/>
        <c:grouping val="percentStacked"/>
        <c:varyColors val="0"/>
        <c:ser>
          <c:idx val="0"/>
          <c:order val="0"/>
          <c:tx>
            <c:strRef>
              <c:f>Sheet1!$B$1</c:f>
              <c:strCache>
                <c:ptCount val="1"/>
                <c:pt idx="0">
                  <c:v>Strongly disagree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Sem 2 
2018</c:v>
                </c:pt>
                <c:pt idx="1">
                  <c:v>Sem 1 
2019</c:v>
                </c:pt>
                <c:pt idx="2">
                  <c:v>Sem 2 
2019</c:v>
                </c:pt>
                <c:pt idx="3">
                  <c:v>Sem 1 
2020</c:v>
                </c:pt>
              </c:strCache>
            </c:strRef>
          </c:cat>
          <c:val>
            <c:numRef>
              <c:f>Sheet1!$B$2:$B$5</c:f>
              <c:numCache>
                <c:formatCode>###0%</c:formatCode>
                <c:ptCount val="4"/>
                <c:pt idx="0">
                  <c:v>4.8872180451127817E-2</c:v>
                </c:pt>
                <c:pt idx="1">
                  <c:v>3.3928571428571426E-2</c:v>
                </c:pt>
                <c:pt idx="2">
                  <c:v>2.643171806167401E-2</c:v>
                </c:pt>
                <c:pt idx="3">
                  <c:v>1.5473887814313348E-2</c:v>
                </c:pt>
              </c:numCache>
            </c:numRef>
          </c:val>
          <c:extLst>
            <c:ext xmlns:c16="http://schemas.microsoft.com/office/drawing/2014/chart" uri="{C3380CC4-5D6E-409C-BE32-E72D297353CC}">
              <c16:uniqueId val="{00000000-4947-4A77-A55E-281815CD202D}"/>
            </c:ext>
          </c:extLst>
        </c:ser>
        <c:ser>
          <c:idx val="1"/>
          <c:order val="1"/>
          <c:tx>
            <c:strRef>
              <c:f>Sheet1!$C$1</c:f>
              <c:strCache>
                <c:ptCount val="1"/>
                <c:pt idx="0">
                  <c:v>Somewhat disagree</c:v>
                </c:pt>
              </c:strCache>
            </c:strRef>
          </c:tx>
          <c:spPr>
            <a:solidFill>
              <a:srgbClr val="FD625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Sem 2 
2018</c:v>
                </c:pt>
                <c:pt idx="1">
                  <c:v>Sem 1 
2019</c:v>
                </c:pt>
                <c:pt idx="2">
                  <c:v>Sem 2 
2019</c:v>
                </c:pt>
                <c:pt idx="3">
                  <c:v>Sem 1 
2020</c:v>
                </c:pt>
              </c:strCache>
            </c:strRef>
          </c:cat>
          <c:val>
            <c:numRef>
              <c:f>Sheet1!$C$2:$C$5</c:f>
              <c:numCache>
                <c:formatCode>###0%</c:formatCode>
                <c:ptCount val="4"/>
                <c:pt idx="0">
                  <c:v>8.646616541353383E-2</c:v>
                </c:pt>
                <c:pt idx="1">
                  <c:v>6.25E-2</c:v>
                </c:pt>
                <c:pt idx="2">
                  <c:v>5.7268722466960353E-2</c:v>
                </c:pt>
                <c:pt idx="3">
                  <c:v>3.0947775628626696E-2</c:v>
                </c:pt>
              </c:numCache>
            </c:numRef>
          </c:val>
          <c:extLst>
            <c:ext xmlns:c16="http://schemas.microsoft.com/office/drawing/2014/chart" uri="{C3380CC4-5D6E-409C-BE32-E72D297353CC}">
              <c16:uniqueId val="{00000001-4947-4A77-A55E-281815CD202D}"/>
            </c:ext>
          </c:extLst>
        </c:ser>
        <c:ser>
          <c:idx val="2"/>
          <c:order val="2"/>
          <c:tx>
            <c:strRef>
              <c:f>Sheet1!$D$1</c:f>
              <c:strCache>
                <c:ptCount val="1"/>
                <c:pt idx="0">
                  <c:v>Neither agree nor disagree</c:v>
                </c:pt>
              </c:strCache>
            </c:strRef>
          </c:tx>
          <c:spPr>
            <a:solidFill>
              <a:srgbClr val="A6A6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Sem 2 
2018</c:v>
                </c:pt>
                <c:pt idx="1">
                  <c:v>Sem 1 
2019</c:v>
                </c:pt>
                <c:pt idx="2">
                  <c:v>Sem 2 
2019</c:v>
                </c:pt>
                <c:pt idx="3">
                  <c:v>Sem 1 
2020</c:v>
                </c:pt>
              </c:strCache>
            </c:strRef>
          </c:cat>
          <c:val>
            <c:numRef>
              <c:f>Sheet1!$D$2:$D$5</c:f>
              <c:numCache>
                <c:formatCode>###0%</c:formatCode>
                <c:ptCount val="4"/>
                <c:pt idx="0">
                  <c:v>0.14285714285714285</c:v>
                </c:pt>
                <c:pt idx="1">
                  <c:v>9.8214285714285712E-2</c:v>
                </c:pt>
                <c:pt idx="2">
                  <c:v>0.10792951541850221</c:v>
                </c:pt>
                <c:pt idx="3">
                  <c:v>0.10444874274661509</c:v>
                </c:pt>
              </c:numCache>
            </c:numRef>
          </c:val>
          <c:extLst>
            <c:ext xmlns:c16="http://schemas.microsoft.com/office/drawing/2014/chart" uri="{C3380CC4-5D6E-409C-BE32-E72D297353CC}">
              <c16:uniqueId val="{00000002-4947-4A77-A55E-281815CD202D}"/>
            </c:ext>
          </c:extLst>
        </c:ser>
        <c:ser>
          <c:idx val="3"/>
          <c:order val="3"/>
          <c:tx>
            <c:strRef>
              <c:f>Sheet1!$E$1</c:f>
              <c:strCache>
                <c:ptCount val="1"/>
                <c:pt idx="0">
                  <c:v>Somewhat agree</c:v>
                </c:pt>
              </c:strCache>
            </c:strRef>
          </c:tx>
          <c:spPr>
            <a:solidFill>
              <a:srgbClr val="77BD5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Sem 2 
2018</c:v>
                </c:pt>
                <c:pt idx="1">
                  <c:v>Sem 1 
2019</c:v>
                </c:pt>
                <c:pt idx="2">
                  <c:v>Sem 2 
2019</c:v>
                </c:pt>
                <c:pt idx="3">
                  <c:v>Sem 1 
2020</c:v>
                </c:pt>
              </c:strCache>
            </c:strRef>
          </c:cat>
          <c:val>
            <c:numRef>
              <c:f>Sheet1!$E$2:$E$5</c:f>
              <c:numCache>
                <c:formatCode>###0%</c:formatCode>
                <c:ptCount val="4"/>
                <c:pt idx="0">
                  <c:v>0.30451127819548873</c:v>
                </c:pt>
                <c:pt idx="1">
                  <c:v>0.33571428571428569</c:v>
                </c:pt>
                <c:pt idx="2">
                  <c:v>0.30176211453744495</c:v>
                </c:pt>
                <c:pt idx="3">
                  <c:v>0.30367504835589942</c:v>
                </c:pt>
              </c:numCache>
            </c:numRef>
          </c:val>
          <c:extLst>
            <c:ext xmlns:c16="http://schemas.microsoft.com/office/drawing/2014/chart" uri="{C3380CC4-5D6E-409C-BE32-E72D297353CC}">
              <c16:uniqueId val="{00000003-4947-4A77-A55E-281815CD202D}"/>
            </c:ext>
          </c:extLst>
        </c:ser>
        <c:ser>
          <c:idx val="4"/>
          <c:order val="4"/>
          <c:tx>
            <c:strRef>
              <c:f>Sheet1!$F$1</c:f>
              <c:strCache>
                <c:ptCount val="1"/>
                <c:pt idx="0">
                  <c:v>Strongly agree</c:v>
                </c:pt>
              </c:strCache>
            </c:strRef>
          </c:tx>
          <c:spPr>
            <a:solidFill>
              <a:srgbClr val="188E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Sem 2 
2018</c:v>
                </c:pt>
                <c:pt idx="1">
                  <c:v>Sem 1 
2019</c:v>
                </c:pt>
                <c:pt idx="2">
                  <c:v>Sem 2 
2019</c:v>
                </c:pt>
                <c:pt idx="3">
                  <c:v>Sem 1 
2020</c:v>
                </c:pt>
              </c:strCache>
            </c:strRef>
          </c:cat>
          <c:val>
            <c:numRef>
              <c:f>Sheet1!$F$2:$F$5</c:f>
              <c:numCache>
                <c:formatCode>###0%</c:formatCode>
                <c:ptCount val="4"/>
                <c:pt idx="0">
                  <c:v>0.41729323308270677</c:v>
                </c:pt>
                <c:pt idx="1">
                  <c:v>0.46964285714285714</c:v>
                </c:pt>
                <c:pt idx="2">
                  <c:v>0.50660792951541855</c:v>
                </c:pt>
                <c:pt idx="3">
                  <c:v>0.54545454545454541</c:v>
                </c:pt>
              </c:numCache>
            </c:numRef>
          </c:val>
          <c:extLst>
            <c:ext xmlns:c16="http://schemas.microsoft.com/office/drawing/2014/chart" uri="{C3380CC4-5D6E-409C-BE32-E72D297353CC}">
              <c16:uniqueId val="{00000004-4947-4A77-A55E-281815CD202D}"/>
            </c:ext>
          </c:extLst>
        </c:ser>
        <c:dLbls>
          <c:showLegendKey val="0"/>
          <c:showVal val="0"/>
          <c:showCatName val="0"/>
          <c:showSerName val="0"/>
          <c:showPercent val="0"/>
          <c:showBubbleSize val="0"/>
        </c:dLbls>
        <c:gapWidth val="60"/>
        <c:overlap val="100"/>
        <c:axId val="1670712048"/>
        <c:axId val="1670725360"/>
      </c:barChart>
      <c:catAx>
        <c:axId val="167071204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25360"/>
        <c:crosses val="autoZero"/>
        <c:auto val="1"/>
        <c:lblAlgn val="ctr"/>
        <c:lblOffset val="100"/>
        <c:noMultiLvlLbl val="0"/>
      </c:catAx>
      <c:valAx>
        <c:axId val="1670725360"/>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12048"/>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bg1"/>
                </a:solidFill>
                <a:latin typeface="Verdana" panose="020B0604030504040204" pitchFamily="34" charset="0"/>
                <a:ea typeface="Verdana" panose="020B0604030504040204" pitchFamily="34" charset="0"/>
                <a:cs typeface="Verdana" panose="020B0604030504040204" pitchFamily="34" charset="0"/>
              </a:defRPr>
            </a:pPr>
            <a:r>
              <a:rPr lang="en-NZ" sz="1100"/>
              <a:t>NPS for new and returning students</a:t>
            </a: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lineChart>
        <c:grouping val="standard"/>
        <c:varyColors val="0"/>
        <c:ser>
          <c:idx val="0"/>
          <c:order val="0"/>
          <c:tx>
            <c:strRef>
              <c:f>Sheet1!$B$1</c:f>
              <c:strCache>
                <c:ptCount val="1"/>
                <c:pt idx="0">
                  <c:v>Returning student NPS</c:v>
                </c:pt>
              </c:strCache>
            </c:strRef>
          </c:tx>
          <c:spPr>
            <a:ln w="28575" cap="rnd">
              <a:solidFill>
                <a:srgbClr val="298224"/>
              </a:solidFill>
              <a:round/>
            </a:ln>
            <a:effectLst/>
          </c:spPr>
          <c:marker>
            <c:symbol val="none"/>
          </c:marker>
          <c:dLbls>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Sem 1 
2015</c:v>
                </c:pt>
                <c:pt idx="1">
                  <c:v>Sem 2 
2015</c:v>
                </c:pt>
                <c:pt idx="2">
                  <c:v>Sem 1 
2016</c:v>
                </c:pt>
                <c:pt idx="3">
                  <c:v>Sem 2 
2016</c:v>
                </c:pt>
                <c:pt idx="4">
                  <c:v>Sem 1 
2017</c:v>
                </c:pt>
                <c:pt idx="5">
                  <c:v>Sem 2 
2017</c:v>
                </c:pt>
                <c:pt idx="6">
                  <c:v>Sem 1 
2018</c:v>
                </c:pt>
                <c:pt idx="7">
                  <c:v>Sem 2 
2018</c:v>
                </c:pt>
                <c:pt idx="8">
                  <c:v>Sem 1 
2019</c:v>
                </c:pt>
                <c:pt idx="9">
                  <c:v>Sem 2 
2019</c:v>
                </c:pt>
                <c:pt idx="10">
                  <c:v>Sem 1 
2020</c:v>
                </c:pt>
              </c:strCache>
            </c:strRef>
          </c:cat>
          <c:val>
            <c:numRef>
              <c:f>Sheet1!$B$2:$B$12</c:f>
              <c:numCache>
                <c:formatCode>General</c:formatCode>
                <c:ptCount val="11"/>
                <c:pt idx="0">
                  <c:v>14</c:v>
                </c:pt>
                <c:pt idx="1">
                  <c:v>9</c:v>
                </c:pt>
                <c:pt idx="2">
                  <c:v>2</c:v>
                </c:pt>
                <c:pt idx="3">
                  <c:v>6</c:v>
                </c:pt>
                <c:pt idx="5" formatCode="0">
                  <c:v>-1.5783540022547906</c:v>
                </c:pt>
                <c:pt idx="6" formatCode="0">
                  <c:v>4.39453125</c:v>
                </c:pt>
                <c:pt idx="7" formatCode="0">
                  <c:v>-2.9150823827629888</c:v>
                </c:pt>
                <c:pt idx="8" formatCode="0">
                  <c:v>8.0171796707229763</c:v>
                </c:pt>
                <c:pt idx="9" formatCode="0">
                  <c:v>11.663286004056797</c:v>
                </c:pt>
                <c:pt idx="10" formatCode="0">
                  <c:v>19.02086677367576</c:v>
                </c:pt>
              </c:numCache>
            </c:numRef>
          </c:val>
          <c:smooth val="0"/>
          <c:extLst>
            <c:ext xmlns:c16="http://schemas.microsoft.com/office/drawing/2014/chart" uri="{C3380CC4-5D6E-409C-BE32-E72D297353CC}">
              <c16:uniqueId val="{00000000-7775-4135-816D-92D363C7EC03}"/>
            </c:ext>
          </c:extLst>
        </c:ser>
        <c:ser>
          <c:idx val="1"/>
          <c:order val="1"/>
          <c:tx>
            <c:strRef>
              <c:f>Sheet1!$C$1</c:f>
              <c:strCache>
                <c:ptCount val="1"/>
                <c:pt idx="0">
                  <c:v>New student NPS</c:v>
                </c:pt>
              </c:strCache>
            </c:strRef>
          </c:tx>
          <c:spPr>
            <a:ln w="28575" cap="rnd">
              <a:solidFill>
                <a:srgbClr val="C00000"/>
              </a:solidFill>
              <a:prstDash val="solid"/>
              <a:round/>
            </a:ln>
            <a:effectLst/>
          </c:spPr>
          <c:marker>
            <c:symbol val="none"/>
          </c:marker>
          <c:dPt>
            <c:idx val="5"/>
            <c:marker>
              <c:symbol val="circle"/>
              <c:size val="5"/>
              <c:spPr>
                <a:solidFill>
                  <a:srgbClr val="C00000"/>
                </a:solidFill>
                <a:ln w="9525">
                  <a:noFill/>
                  <a:prstDash val="solid"/>
                </a:ln>
                <a:effectLst/>
              </c:spPr>
            </c:marker>
            <c:bubble3D val="0"/>
            <c:spPr>
              <a:ln w="28575" cap="rnd">
                <a:noFill/>
                <a:prstDash val="solid"/>
                <a:round/>
              </a:ln>
              <a:effectLst/>
            </c:spPr>
            <c:extLst>
              <c:ext xmlns:c16="http://schemas.microsoft.com/office/drawing/2014/chart" uri="{C3380CC4-5D6E-409C-BE32-E72D297353CC}">
                <c16:uniqueId val="{00000002-7775-4135-816D-92D363C7EC03}"/>
              </c:ext>
            </c:extLst>
          </c:dPt>
          <c:dPt>
            <c:idx val="8"/>
            <c:marker>
              <c:symbol val="none"/>
            </c:marker>
            <c:bubble3D val="0"/>
            <c:extLst>
              <c:ext xmlns:c16="http://schemas.microsoft.com/office/drawing/2014/chart" uri="{C3380CC4-5D6E-409C-BE32-E72D297353CC}">
                <c16:uniqueId val="{00000003-7775-4135-816D-92D363C7EC03}"/>
              </c:ext>
            </c:extLst>
          </c:dPt>
          <c:dLbls>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Sem 1 
2015</c:v>
                </c:pt>
                <c:pt idx="1">
                  <c:v>Sem 2 
2015</c:v>
                </c:pt>
                <c:pt idx="2">
                  <c:v>Sem 1 
2016</c:v>
                </c:pt>
                <c:pt idx="3">
                  <c:v>Sem 2 
2016</c:v>
                </c:pt>
                <c:pt idx="4">
                  <c:v>Sem 1 
2017</c:v>
                </c:pt>
                <c:pt idx="5">
                  <c:v>Sem 2 
2017</c:v>
                </c:pt>
                <c:pt idx="6">
                  <c:v>Sem 1 
2018</c:v>
                </c:pt>
                <c:pt idx="7">
                  <c:v>Sem 2 
2018</c:v>
                </c:pt>
                <c:pt idx="8">
                  <c:v>Sem 1 
2019</c:v>
                </c:pt>
                <c:pt idx="9">
                  <c:v>Sem 2 
2019</c:v>
                </c:pt>
                <c:pt idx="10">
                  <c:v>Sem 1 
2020</c:v>
                </c:pt>
              </c:strCache>
            </c:strRef>
          </c:cat>
          <c:val>
            <c:numRef>
              <c:f>Sheet1!$C$2:$C$12</c:f>
              <c:numCache>
                <c:formatCode>0</c:formatCode>
                <c:ptCount val="11"/>
                <c:pt idx="0">
                  <c:v>29</c:v>
                </c:pt>
                <c:pt idx="1">
                  <c:v>29</c:v>
                </c:pt>
                <c:pt idx="2">
                  <c:v>32</c:v>
                </c:pt>
                <c:pt idx="3">
                  <c:v>27</c:v>
                </c:pt>
                <c:pt idx="5">
                  <c:v>17.241379310344815</c:v>
                </c:pt>
                <c:pt idx="8">
                  <c:v>35.524652338811585</c:v>
                </c:pt>
                <c:pt idx="9">
                  <c:v>33.887043189368761</c:v>
                </c:pt>
                <c:pt idx="10">
                  <c:v>33.248081841432253</c:v>
                </c:pt>
              </c:numCache>
            </c:numRef>
          </c:val>
          <c:smooth val="0"/>
          <c:extLst>
            <c:ext xmlns:c16="http://schemas.microsoft.com/office/drawing/2014/chart" uri="{C3380CC4-5D6E-409C-BE32-E72D297353CC}">
              <c16:uniqueId val="{00000004-7775-4135-816D-92D363C7EC03}"/>
            </c:ext>
          </c:extLst>
        </c:ser>
        <c:dLbls>
          <c:showLegendKey val="0"/>
          <c:showVal val="0"/>
          <c:showCatName val="0"/>
          <c:showSerName val="0"/>
          <c:showPercent val="0"/>
          <c:showBubbleSize val="0"/>
        </c:dLbls>
        <c:smooth val="0"/>
        <c:axId val="579288200"/>
        <c:axId val="579288528"/>
      </c:lineChart>
      <c:catAx>
        <c:axId val="579288200"/>
        <c:scaling>
          <c:orientation val="minMax"/>
        </c:scaling>
        <c:delete val="0"/>
        <c:axPos val="b"/>
        <c:numFmt formatCode="General" sourceLinked="1"/>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79288528"/>
        <c:crosses val="autoZero"/>
        <c:auto val="1"/>
        <c:lblAlgn val="ctr"/>
        <c:lblOffset val="100"/>
        <c:noMultiLvlLbl val="0"/>
      </c:catAx>
      <c:valAx>
        <c:axId val="579288528"/>
        <c:scaling>
          <c:orientation val="minMax"/>
          <c:max val="45"/>
          <c:min val="-10"/>
        </c:scaling>
        <c:delete val="0"/>
        <c:axPos val="l"/>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8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7928820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spPr>
    <a:noFill/>
    <a:ln>
      <a:noFill/>
    </a:ln>
    <a:effectLst/>
  </c:spPr>
  <c:txPr>
    <a:bodyPr/>
    <a:lstStyle/>
    <a:p>
      <a:pPr>
        <a:defRPr sz="80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5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sz="850" b="0" i="0" u="none" strike="noStrike" baseline="0" dirty="0" smtClean="0">
                <a:effectLst/>
              </a:rPr>
              <a:t>The application process was easy to follow</a:t>
            </a:r>
            <a:endParaRPr lang="en-NZ" sz="850" dirty="0"/>
          </a:p>
        </c:rich>
      </c:tx>
      <c:overlay val="0"/>
      <c:spPr>
        <a:noFill/>
        <a:ln>
          <a:noFill/>
        </a:ln>
        <a:effectLst/>
      </c:spPr>
      <c:txPr>
        <a:bodyPr rot="0" spcFirstLastPara="1" vertOverflow="ellipsis" vert="horz" wrap="square" anchor="ctr" anchorCtr="1"/>
        <a:lstStyle/>
        <a:p>
          <a:pPr>
            <a:defRPr sz="85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manualLayout>
          <c:layoutTarget val="inner"/>
          <c:xMode val="edge"/>
          <c:yMode val="edge"/>
          <c:x val="5.0781755500205743E-2"/>
          <c:y val="0.23218443748072168"/>
          <c:w val="0.8984364889995885"/>
          <c:h val="0.56996715946221321"/>
        </c:manualLayout>
      </c:layout>
      <c:barChart>
        <c:barDir val="col"/>
        <c:grouping val="percentStacked"/>
        <c:varyColors val="0"/>
        <c:ser>
          <c:idx val="0"/>
          <c:order val="0"/>
          <c:tx>
            <c:strRef>
              <c:f>Sheet1!$B$1</c:f>
              <c:strCache>
                <c:ptCount val="1"/>
                <c:pt idx="0">
                  <c:v>Strongly disagree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Sem 2 
2018</c:v>
                </c:pt>
                <c:pt idx="1">
                  <c:v>Sem 1 
2019</c:v>
                </c:pt>
                <c:pt idx="2">
                  <c:v>Sem 2 
2019</c:v>
                </c:pt>
                <c:pt idx="3">
                  <c:v>Sem 2 
2020</c:v>
                </c:pt>
              </c:strCache>
            </c:strRef>
          </c:cat>
          <c:val>
            <c:numRef>
              <c:f>Sheet1!$B$2:$B$5</c:f>
              <c:numCache>
                <c:formatCode>###0%</c:formatCode>
                <c:ptCount val="4"/>
                <c:pt idx="0">
                  <c:v>4.8327137546468404E-2</c:v>
                </c:pt>
                <c:pt idx="1">
                  <c:v>3.5650623885918005E-2</c:v>
                </c:pt>
                <c:pt idx="2">
                  <c:v>3.5242290748898682E-2</c:v>
                </c:pt>
                <c:pt idx="3">
                  <c:v>5.7471264367816091E-3</c:v>
                </c:pt>
              </c:numCache>
            </c:numRef>
          </c:val>
          <c:extLst>
            <c:ext xmlns:c16="http://schemas.microsoft.com/office/drawing/2014/chart" uri="{C3380CC4-5D6E-409C-BE32-E72D297353CC}">
              <c16:uniqueId val="{00000000-DD24-4E04-84A5-01F22F1ABD8E}"/>
            </c:ext>
          </c:extLst>
        </c:ser>
        <c:ser>
          <c:idx val="1"/>
          <c:order val="1"/>
          <c:tx>
            <c:strRef>
              <c:f>Sheet1!$C$1</c:f>
              <c:strCache>
                <c:ptCount val="1"/>
                <c:pt idx="0">
                  <c:v>Somewhat disagree</c:v>
                </c:pt>
              </c:strCache>
            </c:strRef>
          </c:tx>
          <c:spPr>
            <a:solidFill>
              <a:srgbClr val="FD625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Sem 2 
2018</c:v>
                </c:pt>
                <c:pt idx="1">
                  <c:v>Sem 1 
2019</c:v>
                </c:pt>
                <c:pt idx="2">
                  <c:v>Sem 2 
2019</c:v>
                </c:pt>
                <c:pt idx="3">
                  <c:v>Sem 2 
2020</c:v>
                </c:pt>
              </c:strCache>
            </c:strRef>
          </c:cat>
          <c:val>
            <c:numRef>
              <c:f>Sheet1!$C$2:$C$5</c:f>
              <c:numCache>
                <c:formatCode>###0%</c:formatCode>
                <c:ptCount val="4"/>
                <c:pt idx="0">
                  <c:v>5.9479553903345722E-2</c:v>
                </c:pt>
                <c:pt idx="1">
                  <c:v>4.6345811051693407E-2</c:v>
                </c:pt>
                <c:pt idx="2">
                  <c:v>5.7268722466960353E-2</c:v>
                </c:pt>
                <c:pt idx="3">
                  <c:v>4.4061302681992334E-2</c:v>
                </c:pt>
              </c:numCache>
            </c:numRef>
          </c:val>
          <c:extLst>
            <c:ext xmlns:c16="http://schemas.microsoft.com/office/drawing/2014/chart" uri="{C3380CC4-5D6E-409C-BE32-E72D297353CC}">
              <c16:uniqueId val="{00000001-DD24-4E04-84A5-01F22F1ABD8E}"/>
            </c:ext>
          </c:extLst>
        </c:ser>
        <c:ser>
          <c:idx val="2"/>
          <c:order val="2"/>
          <c:tx>
            <c:strRef>
              <c:f>Sheet1!$D$1</c:f>
              <c:strCache>
                <c:ptCount val="1"/>
                <c:pt idx="0">
                  <c:v>Neither agree nor disagree</c:v>
                </c:pt>
              </c:strCache>
            </c:strRef>
          </c:tx>
          <c:spPr>
            <a:solidFill>
              <a:srgbClr val="A6A6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Sem 2 
2018</c:v>
                </c:pt>
                <c:pt idx="1">
                  <c:v>Sem 1 
2019</c:v>
                </c:pt>
                <c:pt idx="2">
                  <c:v>Sem 2 
2019</c:v>
                </c:pt>
                <c:pt idx="3">
                  <c:v>Sem 2 
2020</c:v>
                </c:pt>
              </c:strCache>
            </c:strRef>
          </c:cat>
          <c:val>
            <c:numRef>
              <c:f>Sheet1!$D$2:$D$5</c:f>
              <c:numCache>
                <c:formatCode>###0%</c:formatCode>
                <c:ptCount val="4"/>
                <c:pt idx="0">
                  <c:v>0.1449814126394052</c:v>
                </c:pt>
                <c:pt idx="1">
                  <c:v>0.10160427807486631</c:v>
                </c:pt>
                <c:pt idx="2">
                  <c:v>9.4713656387665199E-2</c:v>
                </c:pt>
                <c:pt idx="3">
                  <c:v>0.10727969348659004</c:v>
                </c:pt>
              </c:numCache>
            </c:numRef>
          </c:val>
          <c:extLst>
            <c:ext xmlns:c16="http://schemas.microsoft.com/office/drawing/2014/chart" uri="{C3380CC4-5D6E-409C-BE32-E72D297353CC}">
              <c16:uniqueId val="{00000002-DD24-4E04-84A5-01F22F1ABD8E}"/>
            </c:ext>
          </c:extLst>
        </c:ser>
        <c:ser>
          <c:idx val="3"/>
          <c:order val="3"/>
          <c:tx>
            <c:strRef>
              <c:f>Sheet1!$E$1</c:f>
              <c:strCache>
                <c:ptCount val="1"/>
                <c:pt idx="0">
                  <c:v>Somewhat agree</c:v>
                </c:pt>
              </c:strCache>
            </c:strRef>
          </c:tx>
          <c:spPr>
            <a:solidFill>
              <a:srgbClr val="77BD5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Sem 2 
2018</c:v>
                </c:pt>
                <c:pt idx="1">
                  <c:v>Sem 1 
2019</c:v>
                </c:pt>
                <c:pt idx="2">
                  <c:v>Sem 2 
2019</c:v>
                </c:pt>
                <c:pt idx="3">
                  <c:v>Sem 2 
2020</c:v>
                </c:pt>
              </c:strCache>
            </c:strRef>
          </c:cat>
          <c:val>
            <c:numRef>
              <c:f>Sheet1!$E$2:$E$5</c:f>
              <c:numCache>
                <c:formatCode>###0%</c:formatCode>
                <c:ptCount val="4"/>
                <c:pt idx="0">
                  <c:v>0.30111524163568776</c:v>
                </c:pt>
                <c:pt idx="1">
                  <c:v>0.33155080213903743</c:v>
                </c:pt>
                <c:pt idx="2">
                  <c:v>0.29295154185022027</c:v>
                </c:pt>
                <c:pt idx="3">
                  <c:v>0.31034482758620691</c:v>
                </c:pt>
              </c:numCache>
            </c:numRef>
          </c:val>
          <c:extLst>
            <c:ext xmlns:c16="http://schemas.microsoft.com/office/drawing/2014/chart" uri="{C3380CC4-5D6E-409C-BE32-E72D297353CC}">
              <c16:uniqueId val="{00000003-DD24-4E04-84A5-01F22F1ABD8E}"/>
            </c:ext>
          </c:extLst>
        </c:ser>
        <c:ser>
          <c:idx val="4"/>
          <c:order val="4"/>
          <c:tx>
            <c:strRef>
              <c:f>Sheet1!$F$1</c:f>
              <c:strCache>
                <c:ptCount val="1"/>
                <c:pt idx="0">
                  <c:v>Strongly agree</c:v>
                </c:pt>
              </c:strCache>
            </c:strRef>
          </c:tx>
          <c:spPr>
            <a:solidFill>
              <a:srgbClr val="188E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Sem 2 
2018</c:v>
                </c:pt>
                <c:pt idx="1">
                  <c:v>Sem 1 
2019</c:v>
                </c:pt>
                <c:pt idx="2">
                  <c:v>Sem 2 
2019</c:v>
                </c:pt>
                <c:pt idx="3">
                  <c:v>Sem 2 
2020</c:v>
                </c:pt>
              </c:strCache>
            </c:strRef>
          </c:cat>
          <c:val>
            <c:numRef>
              <c:f>Sheet1!$F$2:$F$5</c:f>
              <c:numCache>
                <c:formatCode>###0%</c:formatCode>
                <c:ptCount val="4"/>
                <c:pt idx="0">
                  <c:v>0.44609665427509293</c:v>
                </c:pt>
                <c:pt idx="1">
                  <c:v>0.48484848484848486</c:v>
                </c:pt>
                <c:pt idx="2">
                  <c:v>0.51982378854625555</c:v>
                </c:pt>
                <c:pt idx="3">
                  <c:v>0.53256704980842917</c:v>
                </c:pt>
              </c:numCache>
            </c:numRef>
          </c:val>
          <c:extLst>
            <c:ext xmlns:c16="http://schemas.microsoft.com/office/drawing/2014/chart" uri="{C3380CC4-5D6E-409C-BE32-E72D297353CC}">
              <c16:uniqueId val="{00000004-DD24-4E04-84A5-01F22F1ABD8E}"/>
            </c:ext>
          </c:extLst>
        </c:ser>
        <c:dLbls>
          <c:showLegendKey val="0"/>
          <c:showVal val="0"/>
          <c:showCatName val="0"/>
          <c:showSerName val="0"/>
          <c:showPercent val="0"/>
          <c:showBubbleSize val="0"/>
        </c:dLbls>
        <c:gapWidth val="60"/>
        <c:overlap val="100"/>
        <c:axId val="1670712048"/>
        <c:axId val="1670725360"/>
      </c:barChart>
      <c:catAx>
        <c:axId val="167071204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25360"/>
        <c:crosses val="autoZero"/>
        <c:auto val="1"/>
        <c:lblAlgn val="ctr"/>
        <c:lblOffset val="100"/>
        <c:noMultiLvlLbl val="0"/>
      </c:catAx>
      <c:valAx>
        <c:axId val="1670725360"/>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12048"/>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5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sz="850" b="0" i="0" u="none" strike="noStrike" baseline="0" dirty="0" smtClean="0">
                <a:effectLst/>
              </a:rPr>
              <a:t>The length of time it took to enrol was about what I expected</a:t>
            </a:r>
            <a:r>
              <a:rPr lang="en-NZ" sz="850" b="0" i="0" u="none" strike="noStrike" baseline="0" dirty="0" smtClean="0"/>
              <a:t> </a:t>
            </a:r>
            <a:endParaRPr lang="en-NZ" sz="850" dirty="0"/>
          </a:p>
        </c:rich>
      </c:tx>
      <c:overlay val="0"/>
      <c:spPr>
        <a:noFill/>
        <a:ln>
          <a:noFill/>
        </a:ln>
        <a:effectLst/>
      </c:spPr>
      <c:txPr>
        <a:bodyPr rot="0" spcFirstLastPara="1" vertOverflow="ellipsis" vert="horz" wrap="square" anchor="ctr" anchorCtr="1"/>
        <a:lstStyle/>
        <a:p>
          <a:pPr>
            <a:defRPr sz="85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manualLayout>
          <c:layoutTarget val="inner"/>
          <c:xMode val="edge"/>
          <c:yMode val="edge"/>
          <c:x val="5.0781755500205743E-2"/>
          <c:y val="0.23218443748072168"/>
          <c:w val="0.8984364889995885"/>
          <c:h val="0.56996715946221321"/>
        </c:manualLayout>
      </c:layout>
      <c:barChart>
        <c:barDir val="col"/>
        <c:grouping val="percentStacked"/>
        <c:varyColors val="0"/>
        <c:ser>
          <c:idx val="0"/>
          <c:order val="0"/>
          <c:tx>
            <c:strRef>
              <c:f>Sheet1!$B$1</c:f>
              <c:strCache>
                <c:ptCount val="1"/>
                <c:pt idx="0">
                  <c:v>Strongly disagree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Sem 2 
2018</c:v>
                </c:pt>
                <c:pt idx="1">
                  <c:v>Sem 1 
2019</c:v>
                </c:pt>
                <c:pt idx="2">
                  <c:v>Sem 2 
2019</c:v>
                </c:pt>
                <c:pt idx="3">
                  <c:v>Sem 1 
2020</c:v>
                </c:pt>
              </c:strCache>
            </c:strRef>
          </c:cat>
          <c:val>
            <c:numRef>
              <c:f>Sheet1!$B$2:$B$5</c:f>
              <c:numCache>
                <c:formatCode>###0%</c:formatCode>
                <c:ptCount val="4"/>
                <c:pt idx="0">
                  <c:v>9.056603773584905E-2</c:v>
                </c:pt>
                <c:pt idx="1">
                  <c:v>6.4285714285714279E-2</c:v>
                </c:pt>
                <c:pt idx="2">
                  <c:v>5.5679287305122498E-2</c:v>
                </c:pt>
                <c:pt idx="3">
                  <c:v>3.2567049808429116E-2</c:v>
                </c:pt>
              </c:numCache>
            </c:numRef>
          </c:val>
          <c:extLst>
            <c:ext xmlns:c16="http://schemas.microsoft.com/office/drawing/2014/chart" uri="{C3380CC4-5D6E-409C-BE32-E72D297353CC}">
              <c16:uniqueId val="{00000000-DAB8-4267-AD86-01CFF4653F47}"/>
            </c:ext>
          </c:extLst>
        </c:ser>
        <c:ser>
          <c:idx val="1"/>
          <c:order val="1"/>
          <c:tx>
            <c:strRef>
              <c:f>Sheet1!$C$1</c:f>
              <c:strCache>
                <c:ptCount val="1"/>
                <c:pt idx="0">
                  <c:v>Somewhat disagree</c:v>
                </c:pt>
              </c:strCache>
            </c:strRef>
          </c:tx>
          <c:spPr>
            <a:solidFill>
              <a:srgbClr val="FD625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Sem 2 
2018</c:v>
                </c:pt>
                <c:pt idx="1">
                  <c:v>Sem 1 
2019</c:v>
                </c:pt>
                <c:pt idx="2">
                  <c:v>Sem 2 
2019</c:v>
                </c:pt>
                <c:pt idx="3">
                  <c:v>Sem 1 
2020</c:v>
                </c:pt>
              </c:strCache>
            </c:strRef>
          </c:cat>
          <c:val>
            <c:numRef>
              <c:f>Sheet1!$C$2:$C$5</c:f>
              <c:numCache>
                <c:formatCode>###0%</c:formatCode>
                <c:ptCount val="4"/>
                <c:pt idx="0">
                  <c:v>7.9245283018867921E-2</c:v>
                </c:pt>
                <c:pt idx="1">
                  <c:v>8.3928571428571422E-2</c:v>
                </c:pt>
                <c:pt idx="2">
                  <c:v>6.4587973273942098E-2</c:v>
                </c:pt>
                <c:pt idx="3">
                  <c:v>6.3218390804597707E-2</c:v>
                </c:pt>
              </c:numCache>
            </c:numRef>
          </c:val>
          <c:extLst>
            <c:ext xmlns:c16="http://schemas.microsoft.com/office/drawing/2014/chart" uri="{C3380CC4-5D6E-409C-BE32-E72D297353CC}">
              <c16:uniqueId val="{00000001-DAB8-4267-AD86-01CFF4653F47}"/>
            </c:ext>
          </c:extLst>
        </c:ser>
        <c:ser>
          <c:idx val="2"/>
          <c:order val="2"/>
          <c:tx>
            <c:strRef>
              <c:f>Sheet1!$D$1</c:f>
              <c:strCache>
                <c:ptCount val="1"/>
                <c:pt idx="0">
                  <c:v>Neither agree nor disagree</c:v>
                </c:pt>
              </c:strCache>
            </c:strRef>
          </c:tx>
          <c:spPr>
            <a:solidFill>
              <a:srgbClr val="A6A6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Sem 2 
2018</c:v>
                </c:pt>
                <c:pt idx="1">
                  <c:v>Sem 1 
2019</c:v>
                </c:pt>
                <c:pt idx="2">
                  <c:v>Sem 2 
2019</c:v>
                </c:pt>
                <c:pt idx="3">
                  <c:v>Sem 1 
2020</c:v>
                </c:pt>
              </c:strCache>
            </c:strRef>
          </c:cat>
          <c:val>
            <c:numRef>
              <c:f>Sheet1!$D$2:$D$5</c:f>
              <c:numCache>
                <c:formatCode>###0%</c:formatCode>
                <c:ptCount val="4"/>
                <c:pt idx="0">
                  <c:v>0.19245283018867926</c:v>
                </c:pt>
                <c:pt idx="1">
                  <c:v>0.14642857142857144</c:v>
                </c:pt>
                <c:pt idx="2">
                  <c:v>0.1447661469933185</c:v>
                </c:pt>
                <c:pt idx="3">
                  <c:v>0.13409961685823754</c:v>
                </c:pt>
              </c:numCache>
            </c:numRef>
          </c:val>
          <c:extLst>
            <c:ext xmlns:c16="http://schemas.microsoft.com/office/drawing/2014/chart" uri="{C3380CC4-5D6E-409C-BE32-E72D297353CC}">
              <c16:uniqueId val="{00000002-DAB8-4267-AD86-01CFF4653F47}"/>
            </c:ext>
          </c:extLst>
        </c:ser>
        <c:ser>
          <c:idx val="3"/>
          <c:order val="3"/>
          <c:tx>
            <c:strRef>
              <c:f>Sheet1!$E$1</c:f>
              <c:strCache>
                <c:ptCount val="1"/>
                <c:pt idx="0">
                  <c:v>Somewhat agree</c:v>
                </c:pt>
              </c:strCache>
            </c:strRef>
          </c:tx>
          <c:spPr>
            <a:solidFill>
              <a:srgbClr val="77BD5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Sem 2 
2018</c:v>
                </c:pt>
                <c:pt idx="1">
                  <c:v>Sem 1 
2019</c:v>
                </c:pt>
                <c:pt idx="2">
                  <c:v>Sem 2 
2019</c:v>
                </c:pt>
                <c:pt idx="3">
                  <c:v>Sem 1 
2020</c:v>
                </c:pt>
              </c:strCache>
            </c:strRef>
          </c:cat>
          <c:val>
            <c:numRef>
              <c:f>Sheet1!$E$2:$E$5</c:f>
              <c:numCache>
                <c:formatCode>###0%</c:formatCode>
                <c:ptCount val="4"/>
                <c:pt idx="0">
                  <c:v>0.32075471698113206</c:v>
                </c:pt>
                <c:pt idx="1">
                  <c:v>0.31428571428571428</c:v>
                </c:pt>
                <c:pt idx="2">
                  <c:v>0.30066815144766146</c:v>
                </c:pt>
                <c:pt idx="3">
                  <c:v>0.33908045977011492</c:v>
                </c:pt>
              </c:numCache>
            </c:numRef>
          </c:val>
          <c:extLst>
            <c:ext xmlns:c16="http://schemas.microsoft.com/office/drawing/2014/chart" uri="{C3380CC4-5D6E-409C-BE32-E72D297353CC}">
              <c16:uniqueId val="{00000003-DAB8-4267-AD86-01CFF4653F47}"/>
            </c:ext>
          </c:extLst>
        </c:ser>
        <c:ser>
          <c:idx val="4"/>
          <c:order val="4"/>
          <c:tx>
            <c:strRef>
              <c:f>Sheet1!$F$1</c:f>
              <c:strCache>
                <c:ptCount val="1"/>
                <c:pt idx="0">
                  <c:v>Strongly agree</c:v>
                </c:pt>
              </c:strCache>
            </c:strRef>
          </c:tx>
          <c:spPr>
            <a:solidFill>
              <a:srgbClr val="188E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Sem 2 
2018</c:v>
                </c:pt>
                <c:pt idx="1">
                  <c:v>Sem 1 
2019</c:v>
                </c:pt>
                <c:pt idx="2">
                  <c:v>Sem 2 
2019</c:v>
                </c:pt>
                <c:pt idx="3">
                  <c:v>Sem 1 
2020</c:v>
                </c:pt>
              </c:strCache>
            </c:strRef>
          </c:cat>
          <c:val>
            <c:numRef>
              <c:f>Sheet1!$F$2:$F$5</c:f>
              <c:numCache>
                <c:formatCode>###0%</c:formatCode>
                <c:ptCount val="4"/>
                <c:pt idx="0">
                  <c:v>0.31698113207547168</c:v>
                </c:pt>
                <c:pt idx="1">
                  <c:v>0.39107142857142851</c:v>
                </c:pt>
                <c:pt idx="2">
                  <c:v>0.43429844097995551</c:v>
                </c:pt>
                <c:pt idx="3">
                  <c:v>0.43103448275862066</c:v>
                </c:pt>
              </c:numCache>
            </c:numRef>
          </c:val>
          <c:extLst>
            <c:ext xmlns:c16="http://schemas.microsoft.com/office/drawing/2014/chart" uri="{C3380CC4-5D6E-409C-BE32-E72D297353CC}">
              <c16:uniqueId val="{00000004-DAB8-4267-AD86-01CFF4653F47}"/>
            </c:ext>
          </c:extLst>
        </c:ser>
        <c:dLbls>
          <c:showLegendKey val="0"/>
          <c:showVal val="0"/>
          <c:showCatName val="0"/>
          <c:showSerName val="0"/>
          <c:showPercent val="0"/>
          <c:showBubbleSize val="0"/>
        </c:dLbls>
        <c:gapWidth val="60"/>
        <c:overlap val="100"/>
        <c:axId val="1670712048"/>
        <c:axId val="1670725360"/>
      </c:barChart>
      <c:catAx>
        <c:axId val="167071204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25360"/>
        <c:crosses val="autoZero"/>
        <c:auto val="1"/>
        <c:lblAlgn val="ctr"/>
        <c:lblOffset val="100"/>
        <c:noMultiLvlLbl val="0"/>
      </c:catAx>
      <c:valAx>
        <c:axId val="1670725360"/>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12048"/>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5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sz="850" b="0" i="0" u="none" strike="noStrike" baseline="0" dirty="0" smtClean="0">
                <a:effectLst/>
              </a:rPr>
              <a:t>I knew where I was in the process and what I still needed to do</a:t>
            </a:r>
            <a:r>
              <a:rPr lang="en-NZ" sz="850" b="0" i="0" u="none" strike="noStrike" baseline="0" dirty="0" smtClean="0"/>
              <a:t> </a:t>
            </a:r>
            <a:endParaRPr lang="en-NZ" sz="850" dirty="0"/>
          </a:p>
        </c:rich>
      </c:tx>
      <c:overlay val="0"/>
      <c:spPr>
        <a:noFill/>
        <a:ln>
          <a:noFill/>
        </a:ln>
        <a:effectLst/>
      </c:spPr>
      <c:txPr>
        <a:bodyPr rot="0" spcFirstLastPara="1" vertOverflow="ellipsis" vert="horz" wrap="square" anchor="ctr" anchorCtr="1"/>
        <a:lstStyle/>
        <a:p>
          <a:pPr>
            <a:defRPr sz="85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manualLayout>
          <c:layoutTarget val="inner"/>
          <c:xMode val="edge"/>
          <c:yMode val="edge"/>
          <c:x val="5.0781755500205743E-2"/>
          <c:y val="0.23218443748072168"/>
          <c:w val="0.8984364889995885"/>
          <c:h val="0.56996715946221321"/>
        </c:manualLayout>
      </c:layout>
      <c:barChart>
        <c:barDir val="col"/>
        <c:grouping val="percentStacked"/>
        <c:varyColors val="0"/>
        <c:ser>
          <c:idx val="0"/>
          <c:order val="0"/>
          <c:tx>
            <c:strRef>
              <c:f>Sheet1!$B$1</c:f>
              <c:strCache>
                <c:ptCount val="1"/>
                <c:pt idx="0">
                  <c:v>Strongly disagree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Sem 2 
2018</c:v>
                </c:pt>
                <c:pt idx="1">
                  <c:v>Sem 1 
2019</c:v>
                </c:pt>
                <c:pt idx="2">
                  <c:v>Sem 2 
2019</c:v>
                </c:pt>
                <c:pt idx="3">
                  <c:v>Sem 1 
2020</c:v>
                </c:pt>
              </c:strCache>
            </c:strRef>
          </c:cat>
          <c:val>
            <c:numRef>
              <c:f>Sheet1!$B$2:$B$5</c:f>
              <c:numCache>
                <c:formatCode>###0%</c:formatCode>
                <c:ptCount val="4"/>
                <c:pt idx="0">
                  <c:v>5.2434456928838954E-2</c:v>
                </c:pt>
                <c:pt idx="1">
                  <c:v>4.83005366726297E-2</c:v>
                </c:pt>
                <c:pt idx="2">
                  <c:v>4.2128603104212861E-2</c:v>
                </c:pt>
                <c:pt idx="3">
                  <c:v>1.1494252873563218E-2</c:v>
                </c:pt>
              </c:numCache>
            </c:numRef>
          </c:val>
          <c:extLst>
            <c:ext xmlns:c16="http://schemas.microsoft.com/office/drawing/2014/chart" uri="{C3380CC4-5D6E-409C-BE32-E72D297353CC}">
              <c16:uniqueId val="{00000000-2CDC-4D6D-9545-AF1B082DF028}"/>
            </c:ext>
          </c:extLst>
        </c:ser>
        <c:ser>
          <c:idx val="1"/>
          <c:order val="1"/>
          <c:tx>
            <c:strRef>
              <c:f>Sheet1!$C$1</c:f>
              <c:strCache>
                <c:ptCount val="1"/>
                <c:pt idx="0">
                  <c:v>Somewhat disagree</c:v>
                </c:pt>
              </c:strCache>
            </c:strRef>
          </c:tx>
          <c:spPr>
            <a:solidFill>
              <a:srgbClr val="FD625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Sem 2 
2018</c:v>
                </c:pt>
                <c:pt idx="1">
                  <c:v>Sem 1 
2019</c:v>
                </c:pt>
                <c:pt idx="2">
                  <c:v>Sem 2 
2019</c:v>
                </c:pt>
                <c:pt idx="3">
                  <c:v>Sem 1 
2020</c:v>
                </c:pt>
              </c:strCache>
            </c:strRef>
          </c:cat>
          <c:val>
            <c:numRef>
              <c:f>Sheet1!$C$2:$C$5</c:f>
              <c:numCache>
                <c:formatCode>###0%</c:formatCode>
                <c:ptCount val="4"/>
                <c:pt idx="0">
                  <c:v>8.9887640449438214E-2</c:v>
                </c:pt>
                <c:pt idx="1">
                  <c:v>6.6189624329159216E-2</c:v>
                </c:pt>
                <c:pt idx="2">
                  <c:v>4.4345898004434586E-2</c:v>
                </c:pt>
                <c:pt idx="3">
                  <c:v>4.4061302681992334E-2</c:v>
                </c:pt>
              </c:numCache>
            </c:numRef>
          </c:val>
          <c:extLst>
            <c:ext xmlns:c16="http://schemas.microsoft.com/office/drawing/2014/chart" uri="{C3380CC4-5D6E-409C-BE32-E72D297353CC}">
              <c16:uniqueId val="{00000001-2CDC-4D6D-9545-AF1B082DF028}"/>
            </c:ext>
          </c:extLst>
        </c:ser>
        <c:ser>
          <c:idx val="2"/>
          <c:order val="2"/>
          <c:tx>
            <c:strRef>
              <c:f>Sheet1!$D$1</c:f>
              <c:strCache>
                <c:ptCount val="1"/>
                <c:pt idx="0">
                  <c:v>Neither agree nor disagree</c:v>
                </c:pt>
              </c:strCache>
            </c:strRef>
          </c:tx>
          <c:spPr>
            <a:solidFill>
              <a:srgbClr val="A6A6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Sem 2 
2018</c:v>
                </c:pt>
                <c:pt idx="1">
                  <c:v>Sem 1 
2019</c:v>
                </c:pt>
                <c:pt idx="2">
                  <c:v>Sem 2 
2019</c:v>
                </c:pt>
                <c:pt idx="3">
                  <c:v>Sem 1 
2020</c:v>
                </c:pt>
              </c:strCache>
            </c:strRef>
          </c:cat>
          <c:val>
            <c:numRef>
              <c:f>Sheet1!$D$2:$D$5</c:f>
              <c:numCache>
                <c:formatCode>###0%</c:formatCode>
                <c:ptCount val="4"/>
                <c:pt idx="0">
                  <c:v>0.10486891385767791</c:v>
                </c:pt>
                <c:pt idx="1">
                  <c:v>0.12164579606440071</c:v>
                </c:pt>
                <c:pt idx="2">
                  <c:v>8.2039911308203997E-2</c:v>
                </c:pt>
                <c:pt idx="3">
                  <c:v>0.10727969348659004</c:v>
                </c:pt>
              </c:numCache>
            </c:numRef>
          </c:val>
          <c:extLst>
            <c:ext xmlns:c16="http://schemas.microsoft.com/office/drawing/2014/chart" uri="{C3380CC4-5D6E-409C-BE32-E72D297353CC}">
              <c16:uniqueId val="{00000002-2CDC-4D6D-9545-AF1B082DF028}"/>
            </c:ext>
          </c:extLst>
        </c:ser>
        <c:ser>
          <c:idx val="3"/>
          <c:order val="3"/>
          <c:tx>
            <c:strRef>
              <c:f>Sheet1!$E$1</c:f>
              <c:strCache>
                <c:ptCount val="1"/>
                <c:pt idx="0">
                  <c:v>Somewhat agree</c:v>
                </c:pt>
              </c:strCache>
            </c:strRef>
          </c:tx>
          <c:spPr>
            <a:solidFill>
              <a:srgbClr val="77BD5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Sem 2 
2018</c:v>
                </c:pt>
                <c:pt idx="1">
                  <c:v>Sem 1 
2019</c:v>
                </c:pt>
                <c:pt idx="2">
                  <c:v>Sem 2 
2019</c:v>
                </c:pt>
                <c:pt idx="3">
                  <c:v>Sem 1 
2020</c:v>
                </c:pt>
              </c:strCache>
            </c:strRef>
          </c:cat>
          <c:val>
            <c:numRef>
              <c:f>Sheet1!$E$2:$E$5</c:f>
              <c:numCache>
                <c:formatCode>###0%</c:formatCode>
                <c:ptCount val="4"/>
                <c:pt idx="0">
                  <c:v>0.32958801498127338</c:v>
                </c:pt>
                <c:pt idx="1">
                  <c:v>0.2844364937388193</c:v>
                </c:pt>
                <c:pt idx="2">
                  <c:v>0.31042128603104213</c:v>
                </c:pt>
                <c:pt idx="3">
                  <c:v>0.29693486590038315</c:v>
                </c:pt>
              </c:numCache>
            </c:numRef>
          </c:val>
          <c:extLst>
            <c:ext xmlns:c16="http://schemas.microsoft.com/office/drawing/2014/chart" uri="{C3380CC4-5D6E-409C-BE32-E72D297353CC}">
              <c16:uniqueId val="{00000003-2CDC-4D6D-9545-AF1B082DF028}"/>
            </c:ext>
          </c:extLst>
        </c:ser>
        <c:ser>
          <c:idx val="4"/>
          <c:order val="4"/>
          <c:tx>
            <c:strRef>
              <c:f>Sheet1!$F$1</c:f>
              <c:strCache>
                <c:ptCount val="1"/>
                <c:pt idx="0">
                  <c:v>Strongly agree</c:v>
                </c:pt>
              </c:strCache>
            </c:strRef>
          </c:tx>
          <c:spPr>
            <a:solidFill>
              <a:srgbClr val="188E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Sem 2 
2018</c:v>
                </c:pt>
                <c:pt idx="1">
                  <c:v>Sem 1 
2019</c:v>
                </c:pt>
                <c:pt idx="2">
                  <c:v>Sem 2 
2019</c:v>
                </c:pt>
                <c:pt idx="3">
                  <c:v>Sem 1 
2020</c:v>
                </c:pt>
              </c:strCache>
            </c:strRef>
          </c:cat>
          <c:val>
            <c:numRef>
              <c:f>Sheet1!$F$2:$F$5</c:f>
              <c:numCache>
                <c:formatCode>###0%</c:formatCode>
                <c:ptCount val="4"/>
                <c:pt idx="0">
                  <c:v>0.42322097378277151</c:v>
                </c:pt>
                <c:pt idx="1">
                  <c:v>0.47942754919499103</c:v>
                </c:pt>
                <c:pt idx="2">
                  <c:v>0.52106430155210648</c:v>
                </c:pt>
                <c:pt idx="3">
                  <c:v>0.54022988505747127</c:v>
                </c:pt>
              </c:numCache>
            </c:numRef>
          </c:val>
          <c:extLst>
            <c:ext xmlns:c16="http://schemas.microsoft.com/office/drawing/2014/chart" uri="{C3380CC4-5D6E-409C-BE32-E72D297353CC}">
              <c16:uniqueId val="{00000004-2CDC-4D6D-9545-AF1B082DF028}"/>
            </c:ext>
          </c:extLst>
        </c:ser>
        <c:dLbls>
          <c:showLegendKey val="0"/>
          <c:showVal val="0"/>
          <c:showCatName val="0"/>
          <c:showSerName val="0"/>
          <c:showPercent val="0"/>
          <c:showBubbleSize val="0"/>
        </c:dLbls>
        <c:gapWidth val="60"/>
        <c:overlap val="100"/>
        <c:axId val="1670712048"/>
        <c:axId val="1670725360"/>
      </c:barChart>
      <c:catAx>
        <c:axId val="167071204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25360"/>
        <c:crosses val="autoZero"/>
        <c:auto val="1"/>
        <c:lblAlgn val="ctr"/>
        <c:lblOffset val="100"/>
        <c:noMultiLvlLbl val="0"/>
      </c:catAx>
      <c:valAx>
        <c:axId val="1670725360"/>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12048"/>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US" sz="160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Summary priority matrix</a:t>
            </a:r>
            <a:endParaRPr lang="en-US" sz="1600" dirty="0">
              <a:solidFill>
                <a:srgbClr val="404040"/>
              </a:solidFill>
              <a:latin typeface="Verdana" panose="020B0604030504040204" pitchFamily="34" charset="0"/>
              <a:ea typeface="Verdana" panose="020B0604030504040204" pitchFamily="34" charset="0"/>
              <a:cs typeface="Verdana" panose="020B0604030504040204" pitchFamily="34" charset="0"/>
            </a:endParaRPr>
          </a:p>
        </c:rich>
      </c:tx>
      <c:layout>
        <c:manualLayout>
          <c:xMode val="edge"/>
          <c:yMode val="edge"/>
          <c:x val="9.1434999196532126E-4"/>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scatterChart>
        <c:scatterStyle val="lineMarker"/>
        <c:varyColors val="0"/>
        <c:ser>
          <c:idx val="0"/>
          <c:order val="0"/>
          <c:tx>
            <c:strRef>
              <c:f>Sheet1!$B$1</c:f>
              <c:strCache>
                <c:ptCount val="1"/>
                <c:pt idx="0">
                  <c:v>Y-Values</c:v>
                </c:pt>
              </c:strCache>
            </c:strRef>
          </c:tx>
          <c:spPr>
            <a:ln w="28575" cap="rnd">
              <a:noFill/>
              <a:round/>
            </a:ln>
            <a:effectLst/>
          </c:spPr>
          <c:marker>
            <c:symbol val="circle"/>
            <c:size val="5"/>
            <c:spPr>
              <a:solidFill>
                <a:srgbClr val="298224"/>
              </a:solidFill>
              <a:ln w="9525">
                <a:solidFill>
                  <a:srgbClr val="298224"/>
                </a:solidFill>
              </a:ln>
              <a:effectLst/>
            </c:spPr>
          </c:marker>
          <c:dLbls>
            <c:dLbl>
              <c:idx val="0"/>
              <c:layout>
                <c:manualLayout>
                  <c:x val="-0.22254205861629944"/>
                  <c:y val="2.6970755394370112E-2"/>
                </c:manualLayout>
              </c:layout>
              <c:tx>
                <c:rich>
                  <a:bodyPr/>
                  <a:lstStyle/>
                  <a:p>
                    <a:fld id="{3FC96C19-CE03-45ED-8A66-F95B5D727849}" type="CELLRANGE">
                      <a:rPr lang="en-NZ"/>
                      <a:pPr/>
                      <a:t>[CELLRANGE]</a:t>
                    </a:fld>
                    <a:endParaRPr lang="en-NZ"/>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AAB3-4283-874C-33CD80BE5296}"/>
                </c:ext>
              </c:extLst>
            </c:dLbl>
            <c:dLbl>
              <c:idx val="1"/>
              <c:layout>
                <c:manualLayout>
                  <c:x val="-4.7492057998244727E-2"/>
                  <c:y val="5.8531806399006868E-2"/>
                </c:manualLayout>
              </c:layout>
              <c:tx>
                <c:rich>
                  <a:bodyPr rot="0" spcFirstLastPara="1" vertOverflow="ellipsis" vert="horz" wrap="square" lIns="38100" tIns="19050" rIns="38100" bIns="19050" anchor="ctr" anchorCtr="1">
                    <a:noAutofit/>
                  </a:bodyPr>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fld id="{654E2B42-453B-4271-9E73-567FA1B0EF8A}" type="CELLRANGE">
                      <a:rPr lang="en-NZ"/>
                      <a:pPr>
                        <a:defRPr sz="800">
                          <a:solidFill>
                            <a:srgbClr val="404040"/>
                          </a:solidFill>
                          <a:latin typeface="Verdana" panose="020B0604030504040204" pitchFamily="34" charset="0"/>
                          <a:ea typeface="Verdana" panose="020B0604030504040204" pitchFamily="34" charset="0"/>
                          <a:cs typeface="Verdana" panose="020B0604030504040204" pitchFamily="34" charset="0"/>
                        </a:defRPr>
                      </a:pPr>
                      <a:t>[CELLRANGE]</a:t>
                    </a:fld>
                    <a:endParaRPr lang="en-NZ"/>
                  </a:p>
                </c:rich>
              </c:tx>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r"/>
              <c:showLegendKey val="0"/>
              <c:showVal val="0"/>
              <c:showCatName val="0"/>
              <c:showSerName val="0"/>
              <c:showPercent val="0"/>
              <c:showBubbleSize val="0"/>
              <c:extLst>
                <c:ext xmlns:c15="http://schemas.microsoft.com/office/drawing/2012/chart" uri="{CE6537A1-D6FC-4f65-9D91-7224C49458BB}">
                  <c15:layout>
                    <c:manualLayout>
                      <c:w val="0.21264527373638734"/>
                      <c:h val="0.11397217928902628"/>
                    </c:manualLayout>
                  </c15:layout>
                  <c15:dlblFieldTable/>
                  <c15:showDataLabelsRange val="1"/>
                </c:ext>
                <c:ext xmlns:c16="http://schemas.microsoft.com/office/drawing/2014/chart" uri="{C3380CC4-5D6E-409C-BE32-E72D297353CC}">
                  <c16:uniqueId val="{00000001-AAB3-4283-874C-33CD80BE5296}"/>
                </c:ext>
              </c:extLst>
            </c:dLbl>
            <c:dLbl>
              <c:idx val="2"/>
              <c:tx>
                <c:rich>
                  <a:bodyPr/>
                  <a:lstStyle/>
                  <a:p>
                    <a:fld id="{847C38F5-C314-4270-8146-061A0E5947E0}" type="CELLRANGE">
                      <a:rPr lang="en-NZ"/>
                      <a:pPr/>
                      <a:t>[CELLRANGE]</a:t>
                    </a:fld>
                    <a:endParaRPr lang="en-NZ"/>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AAB3-4283-874C-33CD80BE5296}"/>
                </c:ext>
              </c:extLst>
            </c:dLbl>
            <c:dLbl>
              <c:idx val="3"/>
              <c:layout>
                <c:manualLayout>
                  <c:x val="-0.20546978331005339"/>
                  <c:y val="6.1823802163832965E-2"/>
                </c:manualLayout>
              </c:layout>
              <c:tx>
                <c:rich>
                  <a:bodyPr rot="0" spcFirstLastPara="1" vertOverflow="ellipsis" vert="horz" wrap="square" lIns="38100" tIns="19050" rIns="38100" bIns="19050" anchor="ctr" anchorCtr="1">
                    <a:noAutofit/>
                  </a:bodyPr>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fld id="{5641BD91-1B8C-4D46-B67C-885C6F943924}" type="CELLRANGE">
                      <a:rPr lang="en-NZ"/>
                      <a:pPr>
                        <a:defRPr sz="800">
                          <a:solidFill>
                            <a:srgbClr val="404040"/>
                          </a:solidFill>
                          <a:latin typeface="Verdana" panose="020B0604030504040204" pitchFamily="34" charset="0"/>
                          <a:ea typeface="Verdana" panose="020B0604030504040204" pitchFamily="34" charset="0"/>
                          <a:cs typeface="Verdana" panose="020B0604030504040204" pitchFamily="34" charset="0"/>
                        </a:defRPr>
                      </a:pPr>
                      <a:t>[CELLRANGE]</a:t>
                    </a:fld>
                    <a:endParaRPr lang="en-NZ"/>
                  </a:p>
                </c:rich>
              </c:tx>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r"/>
              <c:showLegendKey val="0"/>
              <c:showVal val="0"/>
              <c:showCatName val="0"/>
              <c:showSerName val="0"/>
              <c:showPercent val="0"/>
              <c:showBubbleSize val="0"/>
              <c:extLst>
                <c:ext xmlns:c15="http://schemas.microsoft.com/office/drawing/2012/chart" uri="{CE6537A1-D6FC-4f65-9D91-7224C49458BB}">
                  <c15:layout>
                    <c:manualLayout>
                      <c:w val="0.22291993720565148"/>
                      <c:h val="0.14797527047913447"/>
                    </c:manualLayout>
                  </c15:layout>
                  <c15:dlblFieldTable/>
                  <c15:showDataLabelsRange val="1"/>
                </c:ext>
                <c:ext xmlns:c16="http://schemas.microsoft.com/office/drawing/2014/chart" uri="{C3380CC4-5D6E-409C-BE32-E72D297353CC}">
                  <c16:uniqueId val="{00000003-AAB3-4283-874C-33CD80BE5296}"/>
                </c:ext>
              </c:extLst>
            </c:dLbl>
            <c:dLbl>
              <c:idx val="4"/>
              <c:layout>
                <c:manualLayout>
                  <c:x val="-7.8492935635792772E-3"/>
                  <c:y val="2.472952086553323E-2"/>
                </c:manualLayout>
              </c:layout>
              <c:tx>
                <c:rich>
                  <a:bodyPr rot="0" spcFirstLastPara="1" vertOverflow="ellipsis" vert="horz" wrap="square" lIns="38100" tIns="19050" rIns="38100" bIns="19050" anchor="ctr" anchorCtr="1">
                    <a:noAutofit/>
                  </a:bodyPr>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fld id="{C651082B-31FE-431A-B8B6-4FA2EDD23DE9}" type="CELLRANGE">
                      <a:rPr lang="en-NZ"/>
                      <a:pPr>
                        <a:defRPr sz="800">
                          <a:solidFill>
                            <a:srgbClr val="404040"/>
                          </a:solidFill>
                          <a:latin typeface="Verdana" panose="020B0604030504040204" pitchFamily="34" charset="0"/>
                          <a:ea typeface="Verdana" panose="020B0604030504040204" pitchFamily="34" charset="0"/>
                          <a:cs typeface="Verdana" panose="020B0604030504040204" pitchFamily="34" charset="0"/>
                        </a:defRPr>
                      </a:pPr>
                      <a:t>[CELLRANGE]</a:t>
                    </a:fld>
                    <a:endParaRPr lang="en-NZ"/>
                  </a:p>
                </c:rich>
              </c:tx>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r"/>
              <c:showLegendKey val="0"/>
              <c:showVal val="0"/>
              <c:showCatName val="0"/>
              <c:showSerName val="0"/>
              <c:showPercent val="0"/>
              <c:showBubbleSize val="0"/>
              <c:extLst>
                <c:ext xmlns:c15="http://schemas.microsoft.com/office/drawing/2012/chart" uri="{CE6537A1-D6FC-4f65-9D91-7224C49458BB}">
                  <c15:layout>
                    <c:manualLayout>
                      <c:w val="0.23071422390882459"/>
                      <c:h val="7.3786707882534774E-2"/>
                    </c:manualLayout>
                  </c15:layout>
                  <c15:dlblFieldTable/>
                  <c15:showDataLabelsRange val="1"/>
                </c:ext>
                <c:ext xmlns:c16="http://schemas.microsoft.com/office/drawing/2014/chart" uri="{C3380CC4-5D6E-409C-BE32-E72D297353CC}">
                  <c16:uniqueId val="{00000004-AAB3-4283-874C-33CD80BE5296}"/>
                </c:ext>
              </c:extLst>
            </c:dLbl>
            <c:dLbl>
              <c:idx val="5"/>
              <c:layout>
                <c:manualLayout>
                  <c:x val="-4.5165700441290993E-2"/>
                  <c:y val="6.8902627511591957E-2"/>
                </c:manualLayout>
              </c:layout>
              <c:tx>
                <c:rich>
                  <a:bodyPr rot="0" spcFirstLastPara="1" vertOverflow="ellipsis" vert="horz" wrap="square" lIns="38100" tIns="19050" rIns="38100" bIns="19050" anchor="ctr" anchorCtr="1">
                    <a:noAutofit/>
                  </a:bodyPr>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fld id="{475E4F8B-C60A-4DAA-B501-7E8728960B98}" type="CELLRANGE">
                      <a:rPr lang="en-NZ"/>
                      <a:pPr>
                        <a:defRPr sz="800">
                          <a:solidFill>
                            <a:srgbClr val="404040"/>
                          </a:solidFill>
                          <a:latin typeface="Verdana" panose="020B0604030504040204" pitchFamily="34" charset="0"/>
                          <a:ea typeface="Verdana" panose="020B0604030504040204" pitchFamily="34" charset="0"/>
                          <a:cs typeface="Verdana" panose="020B0604030504040204" pitchFamily="34" charset="0"/>
                        </a:defRPr>
                      </a:pPr>
                      <a:t>[CELLRANGE]</a:t>
                    </a:fld>
                    <a:endParaRPr lang="en-NZ"/>
                  </a:p>
                </c:rich>
              </c:tx>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r"/>
              <c:showLegendKey val="0"/>
              <c:showVal val="0"/>
              <c:showCatName val="0"/>
              <c:showSerName val="0"/>
              <c:showPercent val="0"/>
              <c:showBubbleSize val="0"/>
              <c:extLst>
                <c:ext xmlns:c15="http://schemas.microsoft.com/office/drawing/2012/chart" uri="{CE6537A1-D6FC-4f65-9D91-7224C49458BB}">
                  <c15:layout>
                    <c:manualLayout>
                      <c:w val="0.16939554259014328"/>
                      <c:h val="0.11616692426584235"/>
                    </c:manualLayout>
                  </c15:layout>
                  <c15:dlblFieldTable/>
                  <c15:showDataLabelsRange val="1"/>
                </c:ext>
                <c:ext xmlns:c16="http://schemas.microsoft.com/office/drawing/2014/chart" uri="{C3380CC4-5D6E-409C-BE32-E72D297353CC}">
                  <c16:uniqueId val="{00000005-AAB3-4283-874C-33CD80BE5296}"/>
                </c:ext>
              </c:extLst>
            </c:dLbl>
            <c:dLbl>
              <c:idx val="6"/>
              <c:layout>
                <c:manualLayout>
                  <c:x val="-3.6418744360251672E-2"/>
                  <c:y val="2.1638452457739422E-2"/>
                </c:manualLayout>
              </c:layout>
              <c:tx>
                <c:rich>
                  <a:bodyPr rot="0" spcFirstLastPara="1" vertOverflow="ellipsis" vert="horz" wrap="square" lIns="38100" tIns="19050" rIns="38100" bIns="19050" anchor="ctr" anchorCtr="1">
                    <a:noAutofit/>
                  </a:bodyPr>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fld id="{4AB62141-E0E9-4109-8FB1-CADCD48B316D}" type="CELLRANGE">
                      <a:rPr lang="en-NZ"/>
                      <a:pPr>
                        <a:defRPr sz="800">
                          <a:solidFill>
                            <a:srgbClr val="404040"/>
                          </a:solidFill>
                          <a:latin typeface="Verdana" panose="020B0604030504040204" pitchFamily="34" charset="0"/>
                          <a:ea typeface="Verdana" panose="020B0604030504040204" pitchFamily="34" charset="0"/>
                          <a:cs typeface="Verdana" panose="020B0604030504040204" pitchFamily="34" charset="0"/>
                        </a:defRPr>
                      </a:pPr>
                      <a:t>[CELLRANGE]</a:t>
                    </a:fld>
                    <a:endParaRPr lang="en-NZ"/>
                  </a:p>
                </c:rich>
              </c:tx>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r"/>
              <c:showLegendKey val="0"/>
              <c:showVal val="0"/>
              <c:showCatName val="0"/>
              <c:showSerName val="0"/>
              <c:showPercent val="0"/>
              <c:showBubbleSize val="0"/>
              <c:extLst>
                <c:ext xmlns:c15="http://schemas.microsoft.com/office/drawing/2012/chart" uri="{CE6537A1-D6FC-4f65-9D91-7224C49458BB}">
                  <c15:layout>
                    <c:manualLayout>
                      <c:w val="0.26022756770788269"/>
                      <c:h val="0.10380216383307572"/>
                    </c:manualLayout>
                  </c15:layout>
                  <c15:dlblFieldTable/>
                  <c15:showDataLabelsRange val="1"/>
                </c:ext>
                <c:ext xmlns:c16="http://schemas.microsoft.com/office/drawing/2014/chart" uri="{C3380CC4-5D6E-409C-BE32-E72D297353CC}">
                  <c16:uniqueId val="{00000006-AAB3-4283-874C-33CD80BE5296}"/>
                </c:ext>
              </c:extLst>
            </c:dLbl>
            <c:dLbl>
              <c:idx val="7"/>
              <c:delete val="1"/>
              <c:extLst>
                <c:ext xmlns:c15="http://schemas.microsoft.com/office/drawing/2012/chart" uri="{CE6537A1-D6FC-4f65-9D91-7224C49458BB}"/>
                <c:ext xmlns:c16="http://schemas.microsoft.com/office/drawing/2014/chart" uri="{C3380CC4-5D6E-409C-BE32-E72D297353CC}">
                  <c16:uniqueId val="{00000007-AAB3-4283-874C-33CD80BE5296}"/>
                </c:ext>
              </c:extLst>
            </c:dLbl>
            <c:dLbl>
              <c:idx val="8"/>
              <c:delete val="1"/>
              <c:extLst>
                <c:ext xmlns:c15="http://schemas.microsoft.com/office/drawing/2012/chart" uri="{CE6537A1-D6FC-4f65-9D91-7224C49458BB}"/>
                <c:ext xmlns:c16="http://schemas.microsoft.com/office/drawing/2014/chart" uri="{C3380CC4-5D6E-409C-BE32-E72D297353CC}">
                  <c16:uniqueId val="{00000008-AAB3-4283-874C-33CD80BE5296}"/>
                </c:ext>
              </c:extLst>
            </c:dLbl>
            <c:dLbl>
              <c:idx val="9"/>
              <c:delete val="1"/>
              <c:extLst>
                <c:ext xmlns:c15="http://schemas.microsoft.com/office/drawing/2012/chart" uri="{CE6537A1-D6FC-4f65-9D91-7224C49458BB}"/>
                <c:ext xmlns:c16="http://schemas.microsoft.com/office/drawing/2014/chart" uri="{C3380CC4-5D6E-409C-BE32-E72D297353CC}">
                  <c16:uniqueId val="{00000009-AAB3-4283-874C-33CD80BE5296}"/>
                </c:ext>
              </c:extLst>
            </c:dLbl>
            <c:dLbl>
              <c:idx val="10"/>
              <c:delete val="1"/>
              <c:extLst>
                <c:ext xmlns:c15="http://schemas.microsoft.com/office/drawing/2012/chart" uri="{CE6537A1-D6FC-4f65-9D91-7224C49458BB}"/>
                <c:ext xmlns:c16="http://schemas.microsoft.com/office/drawing/2014/chart" uri="{C3380CC4-5D6E-409C-BE32-E72D297353CC}">
                  <c16:uniqueId val="{0000000A-AAB3-4283-874C-33CD80BE5296}"/>
                </c:ext>
              </c:extLst>
            </c:dLbl>
            <c:dLbl>
              <c:idx val="11"/>
              <c:tx>
                <c:rich>
                  <a:bodyPr/>
                  <a:lstStyle/>
                  <a:p>
                    <a:endParaRPr lang="en-US"/>
                  </a:p>
                </c:rich>
              </c:tx>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48-459A-9856-1B071737A4B0}"/>
                </c:ext>
              </c:extLst>
            </c:dLbl>
            <c:dLbl>
              <c:idx val="12"/>
              <c:tx>
                <c:rich>
                  <a:bodyPr/>
                  <a:lstStyle/>
                  <a:p>
                    <a:endParaRPr lang="en-US"/>
                  </a:p>
                </c:rich>
              </c:tx>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248-459A-9856-1B071737A4B0}"/>
                </c:ext>
              </c:extLst>
            </c:dLbl>
            <c:dLbl>
              <c:idx val="13"/>
              <c:tx>
                <c:rich>
                  <a:bodyPr/>
                  <a:lstStyle/>
                  <a:p>
                    <a:endParaRPr lang="en-US"/>
                  </a:p>
                </c:rich>
              </c:tx>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248-459A-9856-1B071737A4B0}"/>
                </c:ext>
              </c:extLst>
            </c:dLbl>
            <c:dLbl>
              <c:idx val="15"/>
              <c:delete val="1"/>
              <c:extLst>
                <c:ext xmlns:c15="http://schemas.microsoft.com/office/drawing/2012/chart" uri="{CE6537A1-D6FC-4f65-9D91-7224C49458BB}"/>
                <c:ext xmlns:c16="http://schemas.microsoft.com/office/drawing/2014/chart" uri="{C3380CC4-5D6E-409C-BE32-E72D297353CC}">
                  <c16:uniqueId val="{0000000F-AAB3-4283-874C-33CD80BE5296}"/>
                </c:ext>
              </c:extLst>
            </c:dLbl>
            <c:dLbl>
              <c:idx val="17"/>
              <c:tx>
                <c:rich>
                  <a:bodyPr/>
                  <a:lstStyle/>
                  <a:p>
                    <a:fld id="{580CE87D-AD06-423F-BA99-8C788678BE83}" type="CELLRANGE">
                      <a:rPr lang="en-US"/>
                      <a:pPr/>
                      <a:t>[CELLRANGE]</a:t>
                    </a:fld>
                    <a:endParaRPr lang="en-NZ"/>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1-AAB3-4283-874C-33CD80BE5296}"/>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Sheet1!$A$2:$A$15</c:f>
              <c:numCache>
                <c:formatCode>###0.00000</c:formatCode>
                <c:ptCount val="14"/>
                <c:pt idx="0">
                  <c:v>4.3326885880077324</c:v>
                </c:pt>
                <c:pt idx="1">
                  <c:v>4.3199233716475129</c:v>
                </c:pt>
                <c:pt idx="2">
                  <c:v>4.0727969348658934</c:v>
                </c:pt>
                <c:pt idx="3">
                  <c:v>4.3103448275862082</c:v>
                </c:pt>
                <c:pt idx="4">
                  <c:v>3.9094412331406567</c:v>
                </c:pt>
                <c:pt idx="5">
                  <c:v>4.333969465648857</c:v>
                </c:pt>
                <c:pt idx="6">
                  <c:v>4.4084778420038537</c:v>
                </c:pt>
              </c:numCache>
            </c:numRef>
          </c:xVal>
          <c:yVal>
            <c:numRef>
              <c:f>Sheet1!$B$2:$B$15</c:f>
              <c:numCache>
                <c:formatCode>###0.000</c:formatCode>
                <c:ptCount val="14"/>
                <c:pt idx="0">
                  <c:v>0.27477405163718888</c:v>
                </c:pt>
                <c:pt idx="1">
                  <c:v>0.22756895916205433</c:v>
                </c:pt>
                <c:pt idx="2">
                  <c:v>0.1299783510371689</c:v>
                </c:pt>
                <c:pt idx="3">
                  <c:v>8.5761974918846601E-2</c:v>
                </c:pt>
                <c:pt idx="4">
                  <c:v>5.7559151370501702E-2</c:v>
                </c:pt>
                <c:pt idx="5">
                  <c:v>3.5745992796142628E-2</c:v>
                </c:pt>
                <c:pt idx="6">
                  <c:v>2.00320813861199E-2</c:v>
                </c:pt>
              </c:numCache>
            </c:numRef>
          </c:yVal>
          <c:smooth val="0"/>
          <c:extLst>
            <c:ext xmlns:c15="http://schemas.microsoft.com/office/drawing/2012/chart" uri="{02D57815-91ED-43cb-92C2-25804820EDAC}">
              <c15:datalabelsRange>
                <c15:f>Sheet1!$E$2:$E$8</c15:f>
                <c15:dlblRangeCache>
                  <c:ptCount val="7"/>
                  <c:pt idx="0">
                    <c:v>I received clear answers to any questions I had</c:v>
                  </c:pt>
                  <c:pt idx="1">
                    <c:v>The application process was easy to follow</c:v>
                  </c:pt>
                  <c:pt idx="2">
                    <c:v>The length of time it took to enrol was about what I expected</c:v>
                  </c:pt>
                  <c:pt idx="3">
                    <c:v>I knew where I was in the application process and what I still needed to do</c:v>
                  </c:pt>
                  <c:pt idx="4">
                    <c:v>I could access my timetable well before my courses started</c:v>
                  </c:pt>
                  <c:pt idx="5">
                    <c:v>I got the information I needed to select the right programme for me</c:v>
                  </c:pt>
                  <c:pt idx="6">
                    <c:v>I received an invoice after my enrolment was confirmed</c:v>
                  </c:pt>
                </c15:dlblRangeCache>
              </c15:datalabelsRange>
            </c:ext>
            <c:ext xmlns:c16="http://schemas.microsoft.com/office/drawing/2014/chart" uri="{C3380CC4-5D6E-409C-BE32-E72D297353CC}">
              <c16:uniqueId val="{00000012-AAB3-4283-874C-33CD80BE5296}"/>
            </c:ext>
          </c:extLst>
        </c:ser>
        <c:dLbls>
          <c:showLegendKey val="0"/>
          <c:showVal val="0"/>
          <c:showCatName val="0"/>
          <c:showSerName val="0"/>
          <c:showPercent val="0"/>
          <c:showBubbleSize val="0"/>
        </c:dLbls>
        <c:axId val="418269440"/>
        <c:axId val="418273704"/>
      </c:scatterChart>
      <c:valAx>
        <c:axId val="418269440"/>
        <c:scaling>
          <c:orientation val="minMax"/>
          <c:max val="4.4000000000000004"/>
          <c:min val="3.8499999999999996"/>
        </c:scaling>
        <c:delete val="0"/>
        <c:axPos val="b"/>
        <c:title>
          <c:tx>
            <c:rich>
              <a:bodyPr rot="0" spcFirstLastPara="1" vertOverflow="ellipsis" vert="horz" wrap="square" anchor="ctr" anchorCtr="1"/>
              <a:lstStyle/>
              <a:p>
                <a:pPr>
                  <a:defRPr sz="12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sz="120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Relative performance</a:t>
                </a:r>
                <a:endParaRPr lang="en-NZ" sz="1200" dirty="0">
                  <a:solidFill>
                    <a:srgbClr val="404040"/>
                  </a:solidFill>
                  <a:latin typeface="Verdana" panose="020B0604030504040204" pitchFamily="34" charset="0"/>
                  <a:ea typeface="Verdana" panose="020B0604030504040204" pitchFamily="34" charset="0"/>
                  <a:cs typeface="Verdana" panose="020B0604030504040204" pitchFamily="34" charset="0"/>
                </a:endParaRPr>
              </a:p>
            </c:rich>
          </c:tx>
          <c:overlay val="0"/>
          <c:spPr>
            <a:noFill/>
            <a:ln>
              <a:noFill/>
            </a:ln>
            <a:effectLst/>
          </c:spPr>
          <c:txPr>
            <a:bodyPr rot="0" spcFirstLastPara="1" vertOverflow="ellipsis" vert="horz" wrap="square" anchor="ctr" anchorCtr="1"/>
            <a:lstStyle/>
            <a:p>
              <a:pPr>
                <a:defRPr sz="12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numFmt formatCode="###0.00000" sourceLinked="1"/>
        <c:majorTickMark val="none"/>
        <c:minorTickMark val="none"/>
        <c:tickLblPos val="none"/>
        <c:spPr>
          <a:noFill/>
          <a:ln w="9525" cap="flat" cmpd="sng" algn="ctr">
            <a:solidFill>
              <a:srgbClr val="404040"/>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8273704"/>
        <c:crossesAt val="0.1"/>
        <c:crossBetween val="midCat"/>
      </c:valAx>
      <c:valAx>
        <c:axId val="418273704"/>
        <c:scaling>
          <c:orientation val="minMax"/>
          <c:max val="0.30000000000000004"/>
          <c:min val="-0.1"/>
        </c:scaling>
        <c:delete val="0"/>
        <c:axPos val="l"/>
        <c:title>
          <c:tx>
            <c:rich>
              <a:bodyPr rot="-5400000" spcFirstLastPara="1" vertOverflow="ellipsis" vert="horz" wrap="square" anchor="ctr" anchorCtr="1"/>
              <a:lstStyle/>
              <a:p>
                <a:pPr>
                  <a:defRPr sz="12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sz="120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Relative</a:t>
                </a:r>
                <a:r>
                  <a:rPr lang="en-NZ" sz="1200" baseline="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 i</a:t>
                </a:r>
                <a:r>
                  <a:rPr lang="en-NZ" sz="120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mportance</a:t>
                </a:r>
                <a:endParaRPr lang="en-NZ" sz="1200" dirty="0">
                  <a:solidFill>
                    <a:srgbClr val="404040"/>
                  </a:solidFill>
                  <a:latin typeface="Verdana" panose="020B0604030504040204" pitchFamily="34" charset="0"/>
                  <a:ea typeface="Verdana" panose="020B0604030504040204" pitchFamily="34" charset="0"/>
                  <a:cs typeface="Verdana" panose="020B0604030504040204" pitchFamily="34" charset="0"/>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numFmt formatCode="###0.000" sourceLinked="1"/>
        <c:majorTickMark val="none"/>
        <c:minorTickMark val="none"/>
        <c:tickLblPos val="none"/>
        <c:spPr>
          <a:noFill/>
          <a:ln w="9525" cap="flat" cmpd="sng" algn="ctr">
            <a:solidFill>
              <a:srgbClr val="404040"/>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8269440"/>
        <c:crossesAt val="4.1249999999999991"/>
        <c:crossBetween val="midCat"/>
      </c:valAx>
      <c:spPr>
        <a:noFill/>
        <a:ln>
          <a:solidFill>
            <a:srgbClr val="404040"/>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sz="1600" dirty="0" smtClean="0"/>
              <a:t>Awareness and usage of support services</a:t>
            </a:r>
            <a:endParaRPr lang="en-NZ" sz="1600" dirty="0"/>
          </a:p>
        </c:rich>
      </c:tx>
      <c:layout>
        <c:manualLayout>
          <c:xMode val="edge"/>
          <c:yMode val="edge"/>
          <c:x val="6.7503924646782857E-4"/>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barChart>
        <c:barDir val="bar"/>
        <c:grouping val="stacked"/>
        <c:varyColors val="0"/>
        <c:ser>
          <c:idx val="0"/>
          <c:order val="0"/>
          <c:tx>
            <c:strRef>
              <c:f>Sheet1!$B$1</c:f>
              <c:strCache>
                <c:ptCount val="1"/>
                <c:pt idx="0">
                  <c:v>PLACEHOLDER</c:v>
                </c:pt>
              </c:strCache>
            </c:strRef>
          </c:tx>
          <c:spPr>
            <a:noFill/>
            <a:ln>
              <a:noFill/>
            </a:ln>
            <a:effectLst/>
          </c:spPr>
          <c:invertIfNegative val="0"/>
          <c:cat>
            <c:strRef>
              <c:f>Sheet1!$A$2:$A$19</c:f>
              <c:strCache>
                <c:ptCount val="18"/>
                <c:pt idx="0">
                  <c:v>International Student Support*</c:v>
                </c:pt>
                <c:pt idx="1">
                  <c:v>Te Puna (B180) including Library and Service Desk</c:v>
                </c:pt>
                <c:pt idx="2">
                  <c:v>Online library resources</c:v>
                </c:pt>
                <c:pt idx="3">
                  <c:v>Visa and insurance support*</c:v>
                </c:pt>
                <c:pt idx="4">
                  <c:v>Pacific Centre*</c:v>
                </c:pt>
                <c:pt idx="5">
                  <c:v>Support Services for Māori students*</c:v>
                </c:pt>
                <c:pt idx="6">
                  <c:v>Library at Waitakere Library on Level 3 of B520</c:v>
                </c:pt>
                <c:pt idx="7">
                  <c:v>Library Knowledge Specialists</c:v>
                </c:pt>
                <c:pt idx="8">
                  <c:v>Te Puna Waiora – Health &amp; Counselling</c:v>
                </c:pt>
                <c:pt idx="9">
                  <c:v>Student Support Advisors – Financial and General support</c:v>
                </c:pt>
                <c:pt idx="10">
                  <c:v>Student Events and Communications</c:v>
                </c:pt>
                <c:pt idx="11">
                  <c:v>Scholarships</c:v>
                </c:pt>
                <c:pt idx="12">
                  <c:v>Academic Development Lecturers (ADLs)</c:v>
                </c:pt>
                <c:pt idx="13">
                  <c:v>Career Development Service</c:v>
                </c:pt>
                <c:pt idx="14">
                  <c:v>Student Advocate Service</c:v>
                </c:pt>
                <c:pt idx="15">
                  <c:v>Access4 Success – Disability Services</c:v>
                </c:pt>
                <c:pt idx="16">
                  <c:v>Chaplaincy &amp; Multifaith Services</c:v>
                </c:pt>
                <c:pt idx="17">
                  <c:v>Unitec Early Learning Centre (childcare)</c:v>
                </c:pt>
              </c:strCache>
            </c:strRef>
          </c:cat>
          <c:val>
            <c:numRef>
              <c:f>Sheet1!$B$2:$B$19</c:f>
              <c:numCache>
                <c:formatCode>#,##0.00</c:formatCode>
                <c:ptCount val="18"/>
                <c:pt idx="0">
                  <c:v>0.73134328358208966</c:v>
                </c:pt>
                <c:pt idx="1">
                  <c:v>0.71156661786237185</c:v>
                </c:pt>
                <c:pt idx="2">
                  <c:v>0.65268579838116247</c:v>
                </c:pt>
                <c:pt idx="3">
                  <c:v>0.46616541353383456</c:v>
                </c:pt>
                <c:pt idx="4">
                  <c:v>0.4311926605504588</c:v>
                </c:pt>
                <c:pt idx="5">
                  <c:v>0.39669421487603307</c:v>
                </c:pt>
                <c:pt idx="6">
                  <c:v>0.36689038031319909</c:v>
                </c:pt>
                <c:pt idx="7">
                  <c:v>0.21396054628224584</c:v>
                </c:pt>
                <c:pt idx="8">
                  <c:v>0.20256024096385541</c:v>
                </c:pt>
                <c:pt idx="9">
                  <c:v>0.17846385542168675</c:v>
                </c:pt>
                <c:pt idx="10">
                  <c:v>0.15729483282674772</c:v>
                </c:pt>
                <c:pt idx="11">
                  <c:v>0.15582450832072617</c:v>
                </c:pt>
                <c:pt idx="12">
                  <c:v>0.12575757575757576</c:v>
                </c:pt>
                <c:pt idx="13">
                  <c:v>9.4224924012158054E-2</c:v>
                </c:pt>
                <c:pt idx="14">
                  <c:v>5.7034220532319393E-2</c:v>
                </c:pt>
                <c:pt idx="15">
                  <c:v>5.2631578947368418E-2</c:v>
                </c:pt>
                <c:pt idx="16">
                  <c:v>3.655750190403656E-2</c:v>
                </c:pt>
                <c:pt idx="17">
                  <c:v>3.4246575342465752E-2</c:v>
                </c:pt>
              </c:numCache>
            </c:numRef>
          </c:val>
          <c:extLst>
            <c:ext xmlns:c16="http://schemas.microsoft.com/office/drawing/2014/chart" uri="{C3380CC4-5D6E-409C-BE32-E72D297353CC}">
              <c16:uniqueId val="{00000000-04B4-4AC5-8CBE-DAED29FD4A15}"/>
            </c:ext>
          </c:extLst>
        </c:ser>
        <c:ser>
          <c:idx val="1"/>
          <c:order val="1"/>
          <c:tx>
            <c:strRef>
              <c:f>Sheet1!$C$1</c:f>
              <c:strCache>
                <c:ptCount val="1"/>
                <c:pt idx="0">
                  <c:v>I haven't heard of this service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5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International Student Support*</c:v>
                </c:pt>
                <c:pt idx="1">
                  <c:v>Te Puna (B180) including Library and Service Desk</c:v>
                </c:pt>
                <c:pt idx="2">
                  <c:v>Online library resources</c:v>
                </c:pt>
                <c:pt idx="3">
                  <c:v>Visa and insurance support*</c:v>
                </c:pt>
                <c:pt idx="4">
                  <c:v>Pacific Centre*</c:v>
                </c:pt>
                <c:pt idx="5">
                  <c:v>Support Services for Māori students*</c:v>
                </c:pt>
                <c:pt idx="6">
                  <c:v>Library at Waitakere Library on Level 3 of B520</c:v>
                </c:pt>
                <c:pt idx="7">
                  <c:v>Library Knowledge Specialists</c:v>
                </c:pt>
                <c:pt idx="8">
                  <c:v>Te Puna Waiora – Health &amp; Counselling</c:v>
                </c:pt>
                <c:pt idx="9">
                  <c:v>Student Support Advisors – Financial and General support</c:v>
                </c:pt>
                <c:pt idx="10">
                  <c:v>Student Events and Communications</c:v>
                </c:pt>
                <c:pt idx="11">
                  <c:v>Scholarships</c:v>
                </c:pt>
                <c:pt idx="12">
                  <c:v>Academic Development Lecturers (ADLs)</c:v>
                </c:pt>
                <c:pt idx="13">
                  <c:v>Career Development Service</c:v>
                </c:pt>
                <c:pt idx="14">
                  <c:v>Student Advocate Service</c:v>
                </c:pt>
                <c:pt idx="15">
                  <c:v>Access4 Success – Disability Services</c:v>
                </c:pt>
                <c:pt idx="16">
                  <c:v>Chaplaincy &amp; Multifaith Services</c:v>
                </c:pt>
                <c:pt idx="17">
                  <c:v>Unitec Early Learning Centre (childcare)</c:v>
                </c:pt>
              </c:strCache>
            </c:strRef>
          </c:cat>
          <c:val>
            <c:numRef>
              <c:f>Sheet1!$C$2:$C$19</c:f>
              <c:numCache>
                <c:formatCode>###0%</c:formatCode>
                <c:ptCount val="18"/>
                <c:pt idx="0">
                  <c:v>0</c:v>
                </c:pt>
                <c:pt idx="1">
                  <c:v>3.9531478770131773E-2</c:v>
                </c:pt>
                <c:pt idx="2">
                  <c:v>6.9904341427520236E-2</c:v>
                </c:pt>
                <c:pt idx="3">
                  <c:v>3.3834586466165412E-2</c:v>
                </c:pt>
                <c:pt idx="4">
                  <c:v>2.2935779816513763E-2</c:v>
                </c:pt>
                <c:pt idx="5">
                  <c:v>6.6115702479338845E-2</c:v>
                </c:pt>
                <c:pt idx="6">
                  <c:v>0.21774794929157346</c:v>
                </c:pt>
                <c:pt idx="7">
                  <c:v>0.25189681335356601</c:v>
                </c:pt>
                <c:pt idx="8">
                  <c:v>0.12575301204819278</c:v>
                </c:pt>
                <c:pt idx="9">
                  <c:v>0.16942771084337349</c:v>
                </c:pt>
                <c:pt idx="10">
                  <c:v>0.21048632218844981</c:v>
                </c:pt>
                <c:pt idx="11">
                  <c:v>0.1762481089258699</c:v>
                </c:pt>
                <c:pt idx="12">
                  <c:v>0.37045454545454548</c:v>
                </c:pt>
                <c:pt idx="13">
                  <c:v>0.29407294832826747</c:v>
                </c:pt>
                <c:pt idx="14">
                  <c:v>0.27224334600760458</c:v>
                </c:pt>
                <c:pt idx="15">
                  <c:v>0.33867276887871856</c:v>
                </c:pt>
                <c:pt idx="16">
                  <c:v>0.39680121858339684</c:v>
                </c:pt>
                <c:pt idx="17">
                  <c:v>0.26407914764079149</c:v>
                </c:pt>
              </c:numCache>
            </c:numRef>
          </c:val>
          <c:extLst>
            <c:ext xmlns:c16="http://schemas.microsoft.com/office/drawing/2014/chart" uri="{C3380CC4-5D6E-409C-BE32-E72D297353CC}">
              <c16:uniqueId val="{00000001-04B4-4AC5-8CBE-DAED29FD4A15}"/>
            </c:ext>
          </c:extLst>
        </c:ser>
        <c:ser>
          <c:idx val="2"/>
          <c:order val="2"/>
          <c:tx>
            <c:strRef>
              <c:f>Sheet1!$D$1</c:f>
              <c:strCache>
                <c:ptCount val="1"/>
                <c:pt idx="0">
                  <c:v>I know about this but haven't used it</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5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International Student Support*</c:v>
                </c:pt>
                <c:pt idx="1">
                  <c:v>Te Puna (B180) including Library and Service Desk</c:v>
                </c:pt>
                <c:pt idx="2">
                  <c:v>Online library resources</c:v>
                </c:pt>
                <c:pt idx="3">
                  <c:v>Visa and insurance support*</c:v>
                </c:pt>
                <c:pt idx="4">
                  <c:v>Pacific Centre*</c:v>
                </c:pt>
                <c:pt idx="5">
                  <c:v>Support Services for Māori students*</c:v>
                </c:pt>
                <c:pt idx="6">
                  <c:v>Library at Waitakere Library on Level 3 of B520</c:v>
                </c:pt>
                <c:pt idx="7">
                  <c:v>Library Knowledge Specialists</c:v>
                </c:pt>
                <c:pt idx="8">
                  <c:v>Te Puna Waiora – Health &amp; Counselling</c:v>
                </c:pt>
                <c:pt idx="9">
                  <c:v>Student Support Advisors – Financial and General support</c:v>
                </c:pt>
                <c:pt idx="10">
                  <c:v>Student Events and Communications</c:v>
                </c:pt>
                <c:pt idx="11">
                  <c:v>Scholarships</c:v>
                </c:pt>
                <c:pt idx="12">
                  <c:v>Academic Development Lecturers (ADLs)</c:v>
                </c:pt>
                <c:pt idx="13">
                  <c:v>Career Development Service</c:v>
                </c:pt>
                <c:pt idx="14">
                  <c:v>Student Advocate Service</c:v>
                </c:pt>
                <c:pt idx="15">
                  <c:v>Access4 Success – Disability Services</c:v>
                </c:pt>
                <c:pt idx="16">
                  <c:v>Chaplaincy &amp; Multifaith Services</c:v>
                </c:pt>
                <c:pt idx="17">
                  <c:v>Unitec Early Learning Centre (childcare)</c:v>
                </c:pt>
              </c:strCache>
            </c:strRef>
          </c:cat>
          <c:val>
            <c:numRef>
              <c:f>Sheet1!$D$2:$D$19</c:f>
              <c:numCache>
                <c:formatCode>###0%</c:formatCode>
                <c:ptCount val="18"/>
                <c:pt idx="0">
                  <c:v>0.26865671641791045</c:v>
                </c:pt>
                <c:pt idx="1">
                  <c:v>0.24890190336749632</c:v>
                </c:pt>
                <c:pt idx="2">
                  <c:v>0.27740986019131714</c:v>
                </c:pt>
                <c:pt idx="3">
                  <c:v>0.5</c:v>
                </c:pt>
                <c:pt idx="4">
                  <c:v>0.54587155963302747</c:v>
                </c:pt>
                <c:pt idx="5">
                  <c:v>0.53719008264462809</c:v>
                </c:pt>
                <c:pt idx="6">
                  <c:v>0.41536167039522742</c:v>
                </c:pt>
                <c:pt idx="7">
                  <c:v>0.53414264036418813</c:v>
                </c:pt>
                <c:pt idx="8">
                  <c:v>0.67168674698795183</c:v>
                </c:pt>
                <c:pt idx="9">
                  <c:v>0.65210843373493976</c:v>
                </c:pt>
                <c:pt idx="10">
                  <c:v>0.63221884498480241</c:v>
                </c:pt>
                <c:pt idx="11">
                  <c:v>0.66792738275340402</c:v>
                </c:pt>
                <c:pt idx="12">
                  <c:v>0.50378787878787878</c:v>
                </c:pt>
                <c:pt idx="13">
                  <c:v>0.61170212765957444</c:v>
                </c:pt>
                <c:pt idx="14">
                  <c:v>0.6707224334600761</c:v>
                </c:pt>
                <c:pt idx="15">
                  <c:v>0.60869565217391308</c:v>
                </c:pt>
                <c:pt idx="16">
                  <c:v>0.5666412795125666</c:v>
                </c:pt>
                <c:pt idx="17">
                  <c:v>0.7016742770167429</c:v>
                </c:pt>
              </c:numCache>
            </c:numRef>
          </c:val>
          <c:extLst>
            <c:ext xmlns:c16="http://schemas.microsoft.com/office/drawing/2014/chart" uri="{C3380CC4-5D6E-409C-BE32-E72D297353CC}">
              <c16:uniqueId val="{00000002-04B4-4AC5-8CBE-DAED29FD4A15}"/>
            </c:ext>
          </c:extLst>
        </c:ser>
        <c:ser>
          <c:idx val="3"/>
          <c:order val="3"/>
          <c:tx>
            <c:strRef>
              <c:f>Sheet1!$E$1</c:f>
              <c:strCache>
                <c:ptCount val="1"/>
                <c:pt idx="0">
                  <c:v>I've used this</c:v>
                </c:pt>
              </c:strCache>
            </c:strRef>
          </c:tx>
          <c:spPr>
            <a:solidFill>
              <a:srgbClr val="188E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5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International Student Support*</c:v>
                </c:pt>
                <c:pt idx="1">
                  <c:v>Te Puna (B180) including Library and Service Desk</c:v>
                </c:pt>
                <c:pt idx="2">
                  <c:v>Online library resources</c:v>
                </c:pt>
                <c:pt idx="3">
                  <c:v>Visa and insurance support*</c:v>
                </c:pt>
                <c:pt idx="4">
                  <c:v>Pacific Centre*</c:v>
                </c:pt>
                <c:pt idx="5">
                  <c:v>Support Services for Māori students*</c:v>
                </c:pt>
                <c:pt idx="6">
                  <c:v>Library at Waitakere Library on Level 3 of B520</c:v>
                </c:pt>
                <c:pt idx="7">
                  <c:v>Library Knowledge Specialists</c:v>
                </c:pt>
                <c:pt idx="8">
                  <c:v>Te Puna Waiora – Health &amp; Counselling</c:v>
                </c:pt>
                <c:pt idx="9">
                  <c:v>Student Support Advisors – Financial and General support</c:v>
                </c:pt>
                <c:pt idx="10">
                  <c:v>Student Events and Communications</c:v>
                </c:pt>
                <c:pt idx="11">
                  <c:v>Scholarships</c:v>
                </c:pt>
                <c:pt idx="12">
                  <c:v>Academic Development Lecturers (ADLs)</c:v>
                </c:pt>
                <c:pt idx="13">
                  <c:v>Career Development Service</c:v>
                </c:pt>
                <c:pt idx="14">
                  <c:v>Student Advocate Service</c:v>
                </c:pt>
                <c:pt idx="15">
                  <c:v>Access4 Success – Disability Services</c:v>
                </c:pt>
                <c:pt idx="16">
                  <c:v>Chaplaincy &amp; Multifaith Services</c:v>
                </c:pt>
                <c:pt idx="17">
                  <c:v>Unitec Early Learning Centre (childcare)</c:v>
                </c:pt>
              </c:strCache>
            </c:strRef>
          </c:cat>
          <c:val>
            <c:numRef>
              <c:f>Sheet1!$E$2:$E$19</c:f>
              <c:numCache>
                <c:formatCode>###0%</c:formatCode>
                <c:ptCount val="18"/>
                <c:pt idx="0">
                  <c:v>0.73134328358208966</c:v>
                </c:pt>
                <c:pt idx="1">
                  <c:v>0.71156661786237185</c:v>
                </c:pt>
                <c:pt idx="2">
                  <c:v>0.65268579838116247</c:v>
                </c:pt>
                <c:pt idx="3">
                  <c:v>0.46616541353383456</c:v>
                </c:pt>
                <c:pt idx="4">
                  <c:v>0.4311926605504588</c:v>
                </c:pt>
                <c:pt idx="5">
                  <c:v>0.39669421487603307</c:v>
                </c:pt>
                <c:pt idx="6">
                  <c:v>0.36689038031319909</c:v>
                </c:pt>
                <c:pt idx="7">
                  <c:v>0.21396054628224584</c:v>
                </c:pt>
                <c:pt idx="8">
                  <c:v>0.20256024096385541</c:v>
                </c:pt>
                <c:pt idx="9">
                  <c:v>0.17846385542168675</c:v>
                </c:pt>
                <c:pt idx="10">
                  <c:v>0.15729483282674772</c:v>
                </c:pt>
                <c:pt idx="11">
                  <c:v>0.15582450832072617</c:v>
                </c:pt>
                <c:pt idx="12">
                  <c:v>0.12575757575757576</c:v>
                </c:pt>
                <c:pt idx="13">
                  <c:v>9.4224924012158054E-2</c:v>
                </c:pt>
                <c:pt idx="14">
                  <c:v>5.7034220532319393E-2</c:v>
                </c:pt>
                <c:pt idx="15">
                  <c:v>5.2631578947368418E-2</c:v>
                </c:pt>
                <c:pt idx="16">
                  <c:v>3.655750190403656E-2</c:v>
                </c:pt>
                <c:pt idx="17">
                  <c:v>3.4246575342465752E-2</c:v>
                </c:pt>
              </c:numCache>
            </c:numRef>
          </c:val>
          <c:extLst>
            <c:ext xmlns:c16="http://schemas.microsoft.com/office/drawing/2014/chart" uri="{C3380CC4-5D6E-409C-BE32-E72D297353CC}">
              <c16:uniqueId val="{00000003-04B4-4AC5-8CBE-DAED29FD4A15}"/>
            </c:ext>
          </c:extLst>
        </c:ser>
        <c:dLbls>
          <c:showLegendKey val="0"/>
          <c:showVal val="0"/>
          <c:showCatName val="0"/>
          <c:showSerName val="0"/>
          <c:showPercent val="0"/>
          <c:showBubbleSize val="0"/>
        </c:dLbls>
        <c:gapWidth val="50"/>
        <c:overlap val="100"/>
        <c:axId val="661185375"/>
        <c:axId val="661182463"/>
      </c:barChart>
      <c:catAx>
        <c:axId val="661185375"/>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661182463"/>
        <c:crosses val="autoZero"/>
        <c:auto val="1"/>
        <c:lblAlgn val="ctr"/>
        <c:lblOffset val="100"/>
        <c:noMultiLvlLbl val="0"/>
      </c:catAx>
      <c:valAx>
        <c:axId val="661182463"/>
        <c:scaling>
          <c:orientation val="minMax"/>
        </c:scaling>
        <c:delete val="0"/>
        <c:axPos val="t"/>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661185375"/>
        <c:crosses val="autoZero"/>
        <c:crossBetween val="between"/>
      </c:valAx>
      <c:spPr>
        <a:noFill/>
        <a:ln>
          <a:noFill/>
        </a:ln>
        <a:effectLst/>
      </c:spPr>
    </c:plotArea>
    <c:legend>
      <c:legendPos val="t"/>
      <c:legendEntry>
        <c:idx val="0"/>
        <c:delete val="1"/>
      </c:legendEntry>
      <c:overlay val="0"/>
      <c:spPr>
        <a:noFill/>
        <a:ln>
          <a:noFill/>
        </a:ln>
        <a:effectLst/>
      </c:spPr>
      <c:txPr>
        <a:bodyPr rot="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sz="1600" dirty="0" smtClean="0"/>
              <a:t>Satisfaction</a:t>
            </a:r>
            <a:r>
              <a:rPr lang="en-NZ" sz="1600" baseline="0" dirty="0" smtClean="0"/>
              <a:t> with </a:t>
            </a:r>
            <a:r>
              <a:rPr lang="en-NZ" sz="1600" dirty="0" smtClean="0"/>
              <a:t>support services</a:t>
            </a:r>
            <a:endParaRPr lang="en-NZ" sz="1600" dirty="0"/>
          </a:p>
        </c:rich>
      </c:tx>
      <c:layout>
        <c:manualLayout>
          <c:xMode val="edge"/>
          <c:yMode val="edge"/>
          <c:x val="6.7503924646782857E-4"/>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barChart>
        <c:barDir val="bar"/>
        <c:grouping val="stacked"/>
        <c:varyColors val="0"/>
        <c:ser>
          <c:idx val="0"/>
          <c:order val="0"/>
          <c:tx>
            <c:strRef>
              <c:f>Sheet1!$B$1</c:f>
              <c:strCache>
                <c:ptCount val="1"/>
                <c:pt idx="0">
                  <c:v>PLACEHOLDER</c:v>
                </c:pt>
              </c:strCache>
            </c:strRef>
          </c:tx>
          <c:spPr>
            <a:noFill/>
            <a:ln>
              <a:noFill/>
            </a:ln>
            <a:effectLst/>
          </c:spPr>
          <c:invertIfNegative val="0"/>
          <c:cat>
            <c:strRef>
              <c:f>Sheet1!$A$2:$A$19</c:f>
              <c:strCache>
                <c:ptCount val="18"/>
                <c:pt idx="0">
                  <c:v>Library Knowledge Specialists</c:v>
                </c:pt>
                <c:pt idx="1">
                  <c:v>Chaplaincy &amp; Multifaith Services</c:v>
                </c:pt>
                <c:pt idx="2">
                  <c:v>Te Puna (B180) including Library and Service Desk</c:v>
                </c:pt>
                <c:pt idx="3">
                  <c:v>Pacific Centre*</c:v>
                </c:pt>
                <c:pt idx="4">
                  <c:v>Online library resources</c:v>
                </c:pt>
                <c:pt idx="5">
                  <c:v>Support Services for Māori students*</c:v>
                </c:pt>
                <c:pt idx="6">
                  <c:v>Library at Waitakere Library on Level 3 of B520</c:v>
                </c:pt>
                <c:pt idx="7">
                  <c:v>Academic Development Lecturers (ADLs)</c:v>
                </c:pt>
                <c:pt idx="8">
                  <c:v>Student Events and Communications</c:v>
                </c:pt>
                <c:pt idx="9">
                  <c:v>Student Support Advisors – Financial and General support</c:v>
                </c:pt>
                <c:pt idx="10">
                  <c:v>Te Puna Waiora – Health &amp; Counselling</c:v>
                </c:pt>
                <c:pt idx="11">
                  <c:v>Student Advocate Service</c:v>
                </c:pt>
                <c:pt idx="12">
                  <c:v>Access4 Success – Disability Services</c:v>
                </c:pt>
                <c:pt idx="13">
                  <c:v>International Student Support*</c:v>
                </c:pt>
                <c:pt idx="14">
                  <c:v>Unitec Early Learning Centre (childcare)</c:v>
                </c:pt>
                <c:pt idx="15">
                  <c:v>Career Development Service</c:v>
                </c:pt>
                <c:pt idx="16">
                  <c:v>Visa and insurance support*</c:v>
                </c:pt>
                <c:pt idx="17">
                  <c:v>Scholarships</c:v>
                </c:pt>
              </c:strCache>
            </c:strRef>
          </c:cat>
          <c:val>
            <c:numRef>
              <c:f>Sheet1!$B$2:$B$19</c:f>
              <c:numCache>
                <c:formatCode>#,##0.00</c:formatCode>
                <c:ptCount val="18"/>
                <c:pt idx="0">
                  <c:v>0.94945848375451258</c:v>
                </c:pt>
                <c:pt idx="1">
                  <c:v>0.93181818181818188</c:v>
                </c:pt>
                <c:pt idx="2">
                  <c:v>0.92901878914405012</c:v>
                </c:pt>
                <c:pt idx="3">
                  <c:v>0.92028985507246375</c:v>
                </c:pt>
                <c:pt idx="4">
                  <c:v>0.91474654377880182</c:v>
                </c:pt>
                <c:pt idx="5">
                  <c:v>0.90990990990990994</c:v>
                </c:pt>
                <c:pt idx="6">
                  <c:v>0.89604989604989616</c:v>
                </c:pt>
                <c:pt idx="7">
                  <c:v>0.88888888888888895</c:v>
                </c:pt>
                <c:pt idx="8">
                  <c:v>0.88557213930348255</c:v>
                </c:pt>
                <c:pt idx="9">
                  <c:v>0.8733624454148472</c:v>
                </c:pt>
                <c:pt idx="10">
                  <c:v>0.8712121212121211</c:v>
                </c:pt>
                <c:pt idx="11">
                  <c:v>0.84722222222222232</c:v>
                </c:pt>
                <c:pt idx="12">
                  <c:v>0.84615384615384615</c:v>
                </c:pt>
                <c:pt idx="13">
                  <c:v>0.84337349397590367</c:v>
                </c:pt>
                <c:pt idx="14">
                  <c:v>0.82926829268292679</c:v>
                </c:pt>
                <c:pt idx="15">
                  <c:v>0.82499999999999996</c:v>
                </c:pt>
                <c:pt idx="16">
                  <c:v>0.8231292517006803</c:v>
                </c:pt>
                <c:pt idx="17">
                  <c:v>0.82089552238805963</c:v>
                </c:pt>
              </c:numCache>
            </c:numRef>
          </c:val>
          <c:extLst>
            <c:ext xmlns:c16="http://schemas.microsoft.com/office/drawing/2014/chart" uri="{C3380CC4-5D6E-409C-BE32-E72D297353CC}">
              <c16:uniqueId val="{00000000-04B4-4AC5-8CBE-DAED29FD4A15}"/>
            </c:ext>
          </c:extLst>
        </c:ser>
        <c:ser>
          <c:idx val="1"/>
          <c:order val="1"/>
          <c:tx>
            <c:strRef>
              <c:f>Sheet1!$C$1</c:f>
              <c:strCache>
                <c:ptCount val="1"/>
                <c:pt idx="0">
                  <c:v>Extremely dissatisfied</c:v>
                </c:pt>
              </c:strCache>
            </c:strRef>
          </c:tx>
          <c:spPr>
            <a:solidFill>
              <a:srgbClr val="C00000"/>
            </a:solidFill>
            <a:ln>
              <a:noFill/>
            </a:ln>
            <a:effectLst/>
          </c:spPr>
          <c:invertIfNegative val="0"/>
          <c:dLbls>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979-4E49-B91D-EE6FB004166F}"/>
                </c:ext>
              </c:extLst>
            </c:dLbl>
            <c:spPr>
              <a:noFill/>
              <a:ln>
                <a:noFill/>
              </a:ln>
              <a:effectLst/>
            </c:spPr>
            <c:txPr>
              <a:bodyPr rot="0" spcFirstLastPara="1" vertOverflow="ellipsis" vert="horz" wrap="square" lIns="38100" tIns="19050" rIns="38100" bIns="19050" anchor="ctr" anchorCtr="1">
                <a:spAutoFit/>
              </a:bodyPr>
              <a:lstStyle/>
              <a:p>
                <a:pPr>
                  <a:defRPr sz="75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Library Knowledge Specialists</c:v>
                </c:pt>
                <c:pt idx="1">
                  <c:v>Chaplaincy &amp; Multifaith Services</c:v>
                </c:pt>
                <c:pt idx="2">
                  <c:v>Te Puna (B180) including Library and Service Desk</c:v>
                </c:pt>
                <c:pt idx="3">
                  <c:v>Pacific Centre*</c:v>
                </c:pt>
                <c:pt idx="4">
                  <c:v>Online library resources</c:v>
                </c:pt>
                <c:pt idx="5">
                  <c:v>Support Services for Māori students*</c:v>
                </c:pt>
                <c:pt idx="6">
                  <c:v>Library at Waitakere Library on Level 3 of B520</c:v>
                </c:pt>
                <c:pt idx="7">
                  <c:v>Academic Development Lecturers (ADLs)</c:v>
                </c:pt>
                <c:pt idx="8">
                  <c:v>Student Events and Communications</c:v>
                </c:pt>
                <c:pt idx="9">
                  <c:v>Student Support Advisors – Financial and General support</c:v>
                </c:pt>
                <c:pt idx="10">
                  <c:v>Te Puna Waiora – Health &amp; Counselling</c:v>
                </c:pt>
                <c:pt idx="11">
                  <c:v>Student Advocate Service</c:v>
                </c:pt>
                <c:pt idx="12">
                  <c:v>Access4 Success – Disability Services</c:v>
                </c:pt>
                <c:pt idx="13">
                  <c:v>International Student Support*</c:v>
                </c:pt>
                <c:pt idx="14">
                  <c:v>Unitec Early Learning Centre (childcare)</c:v>
                </c:pt>
                <c:pt idx="15">
                  <c:v>Career Development Service</c:v>
                </c:pt>
                <c:pt idx="16">
                  <c:v>Visa and insurance support*</c:v>
                </c:pt>
                <c:pt idx="17">
                  <c:v>Scholarships</c:v>
                </c:pt>
              </c:strCache>
            </c:strRef>
          </c:cat>
          <c:val>
            <c:numRef>
              <c:f>Sheet1!$C$2:$C$19</c:f>
              <c:numCache>
                <c:formatCode>###0%</c:formatCode>
                <c:ptCount val="18"/>
                <c:pt idx="0">
                  <c:v>0</c:v>
                </c:pt>
                <c:pt idx="1">
                  <c:v>0</c:v>
                </c:pt>
                <c:pt idx="2">
                  <c:v>3.1315240083507308E-3</c:v>
                </c:pt>
                <c:pt idx="3">
                  <c:v>0</c:v>
                </c:pt>
                <c:pt idx="4">
                  <c:v>2.304147465437788E-3</c:v>
                </c:pt>
                <c:pt idx="5">
                  <c:v>0</c:v>
                </c:pt>
                <c:pt idx="6">
                  <c:v>2.0790020790020791E-3</c:v>
                </c:pt>
                <c:pt idx="7">
                  <c:v>6.1728395061728392E-3</c:v>
                </c:pt>
                <c:pt idx="8">
                  <c:v>0</c:v>
                </c:pt>
                <c:pt idx="9">
                  <c:v>0</c:v>
                </c:pt>
                <c:pt idx="10">
                  <c:v>2.6515151515151512E-2</c:v>
                </c:pt>
                <c:pt idx="11">
                  <c:v>0</c:v>
                </c:pt>
                <c:pt idx="12">
                  <c:v>1.5384615384615385E-2</c:v>
                </c:pt>
                <c:pt idx="13">
                  <c:v>1.6064257028112448E-2</c:v>
                </c:pt>
                <c:pt idx="14">
                  <c:v>0</c:v>
                </c:pt>
                <c:pt idx="15">
                  <c:v>0</c:v>
                </c:pt>
                <c:pt idx="16">
                  <c:v>4.7619047619047616E-2</c:v>
                </c:pt>
                <c:pt idx="17">
                  <c:v>2.9850746268656712E-2</c:v>
                </c:pt>
              </c:numCache>
            </c:numRef>
          </c:val>
          <c:extLst>
            <c:ext xmlns:c16="http://schemas.microsoft.com/office/drawing/2014/chart" uri="{C3380CC4-5D6E-409C-BE32-E72D297353CC}">
              <c16:uniqueId val="{00000001-04B4-4AC5-8CBE-DAED29FD4A15}"/>
            </c:ext>
          </c:extLst>
        </c:ser>
        <c:ser>
          <c:idx val="2"/>
          <c:order val="2"/>
          <c:tx>
            <c:strRef>
              <c:f>Sheet1!$D$1</c:f>
              <c:strCache>
                <c:ptCount val="1"/>
                <c:pt idx="0">
                  <c:v>Somewhat dissatisfied</c:v>
                </c:pt>
              </c:strCache>
            </c:strRef>
          </c:tx>
          <c:spPr>
            <a:solidFill>
              <a:srgbClr val="FD625E"/>
            </a:solidFill>
            <a:ln>
              <a:noFill/>
            </a:ln>
            <a:effectLst/>
          </c:spPr>
          <c:invertIfNegative val="0"/>
          <c:dLbls>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979-4E49-B91D-EE6FB004166F}"/>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979-4E49-B91D-EE6FB004166F}"/>
                </c:ext>
              </c:extLst>
            </c:dLbl>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979-4E49-B91D-EE6FB004166F}"/>
                </c:ext>
              </c:extLst>
            </c:dLbl>
            <c:spPr>
              <a:noFill/>
              <a:ln>
                <a:noFill/>
              </a:ln>
              <a:effectLst/>
            </c:spPr>
            <c:txPr>
              <a:bodyPr rot="0" spcFirstLastPara="1" vertOverflow="ellipsis" vert="horz" wrap="square" lIns="38100" tIns="19050" rIns="38100" bIns="19050" anchor="ctr" anchorCtr="1">
                <a:spAutoFit/>
              </a:bodyPr>
              <a:lstStyle/>
              <a:p>
                <a:pPr>
                  <a:defRPr sz="75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Library Knowledge Specialists</c:v>
                </c:pt>
                <c:pt idx="1">
                  <c:v>Chaplaincy &amp; Multifaith Services</c:v>
                </c:pt>
                <c:pt idx="2">
                  <c:v>Te Puna (B180) including Library and Service Desk</c:v>
                </c:pt>
                <c:pt idx="3">
                  <c:v>Pacific Centre*</c:v>
                </c:pt>
                <c:pt idx="4">
                  <c:v>Online library resources</c:v>
                </c:pt>
                <c:pt idx="5">
                  <c:v>Support Services for Māori students*</c:v>
                </c:pt>
                <c:pt idx="6">
                  <c:v>Library at Waitakere Library on Level 3 of B520</c:v>
                </c:pt>
                <c:pt idx="7">
                  <c:v>Academic Development Lecturers (ADLs)</c:v>
                </c:pt>
                <c:pt idx="8">
                  <c:v>Student Events and Communications</c:v>
                </c:pt>
                <c:pt idx="9">
                  <c:v>Student Support Advisors – Financial and General support</c:v>
                </c:pt>
                <c:pt idx="10">
                  <c:v>Te Puna Waiora – Health &amp; Counselling</c:v>
                </c:pt>
                <c:pt idx="11">
                  <c:v>Student Advocate Service</c:v>
                </c:pt>
                <c:pt idx="12">
                  <c:v>Access4 Success – Disability Services</c:v>
                </c:pt>
                <c:pt idx="13">
                  <c:v>International Student Support*</c:v>
                </c:pt>
                <c:pt idx="14">
                  <c:v>Unitec Early Learning Centre (childcare)</c:v>
                </c:pt>
                <c:pt idx="15">
                  <c:v>Career Development Service</c:v>
                </c:pt>
                <c:pt idx="16">
                  <c:v>Visa and insurance support*</c:v>
                </c:pt>
                <c:pt idx="17">
                  <c:v>Scholarships</c:v>
                </c:pt>
              </c:strCache>
            </c:strRef>
          </c:cat>
          <c:val>
            <c:numRef>
              <c:f>Sheet1!$D$2:$D$19</c:f>
              <c:numCache>
                <c:formatCode>###0%</c:formatCode>
                <c:ptCount val="18"/>
                <c:pt idx="0">
                  <c:v>0</c:v>
                </c:pt>
                <c:pt idx="1">
                  <c:v>0</c:v>
                </c:pt>
                <c:pt idx="2">
                  <c:v>3.1315240083507308E-3</c:v>
                </c:pt>
                <c:pt idx="3">
                  <c:v>7.246376811594203E-3</c:v>
                </c:pt>
                <c:pt idx="4">
                  <c:v>1.7281105990783412E-2</c:v>
                </c:pt>
                <c:pt idx="5">
                  <c:v>0</c:v>
                </c:pt>
                <c:pt idx="6">
                  <c:v>4.1580041580041582E-3</c:v>
                </c:pt>
                <c:pt idx="7">
                  <c:v>1.8518518518518517E-2</c:v>
                </c:pt>
                <c:pt idx="8">
                  <c:v>1.4925373134328356E-2</c:v>
                </c:pt>
                <c:pt idx="9">
                  <c:v>2.6200873362445413E-2</c:v>
                </c:pt>
                <c:pt idx="10">
                  <c:v>2.2727272727272728E-2</c:v>
                </c:pt>
                <c:pt idx="11">
                  <c:v>2.7777777777777776E-2</c:v>
                </c:pt>
                <c:pt idx="12">
                  <c:v>4.6153846153846156E-2</c:v>
                </c:pt>
                <c:pt idx="13">
                  <c:v>3.614457831325301E-2</c:v>
                </c:pt>
                <c:pt idx="14">
                  <c:v>2.4390243902439025E-2</c:v>
                </c:pt>
                <c:pt idx="15">
                  <c:v>2.5000000000000001E-2</c:v>
                </c:pt>
                <c:pt idx="16">
                  <c:v>6.1224489795918366E-2</c:v>
                </c:pt>
                <c:pt idx="17">
                  <c:v>4.975124378109453E-2</c:v>
                </c:pt>
              </c:numCache>
            </c:numRef>
          </c:val>
          <c:extLst>
            <c:ext xmlns:c16="http://schemas.microsoft.com/office/drawing/2014/chart" uri="{C3380CC4-5D6E-409C-BE32-E72D297353CC}">
              <c16:uniqueId val="{00000002-04B4-4AC5-8CBE-DAED29FD4A15}"/>
            </c:ext>
          </c:extLst>
        </c:ser>
        <c:ser>
          <c:idx val="3"/>
          <c:order val="3"/>
          <c:tx>
            <c:strRef>
              <c:f>Sheet1!$E$1</c:f>
              <c:strCache>
                <c:ptCount val="1"/>
                <c:pt idx="0">
                  <c:v>Neither satisfied nor dissatisfied</c:v>
                </c:pt>
              </c:strCache>
            </c:strRef>
          </c:tx>
          <c:spPr>
            <a:solidFill>
              <a:srgbClr val="A6A6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5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Library Knowledge Specialists</c:v>
                </c:pt>
                <c:pt idx="1">
                  <c:v>Chaplaincy &amp; Multifaith Services</c:v>
                </c:pt>
                <c:pt idx="2">
                  <c:v>Te Puna (B180) including Library and Service Desk</c:v>
                </c:pt>
                <c:pt idx="3">
                  <c:v>Pacific Centre*</c:v>
                </c:pt>
                <c:pt idx="4">
                  <c:v>Online library resources</c:v>
                </c:pt>
                <c:pt idx="5">
                  <c:v>Support Services for Māori students*</c:v>
                </c:pt>
                <c:pt idx="6">
                  <c:v>Library at Waitakere Library on Level 3 of B520</c:v>
                </c:pt>
                <c:pt idx="7">
                  <c:v>Academic Development Lecturers (ADLs)</c:v>
                </c:pt>
                <c:pt idx="8">
                  <c:v>Student Events and Communications</c:v>
                </c:pt>
                <c:pt idx="9">
                  <c:v>Student Support Advisors – Financial and General support</c:v>
                </c:pt>
                <c:pt idx="10">
                  <c:v>Te Puna Waiora – Health &amp; Counselling</c:v>
                </c:pt>
                <c:pt idx="11">
                  <c:v>Student Advocate Service</c:v>
                </c:pt>
                <c:pt idx="12">
                  <c:v>Access4 Success – Disability Services</c:v>
                </c:pt>
                <c:pt idx="13">
                  <c:v>International Student Support*</c:v>
                </c:pt>
                <c:pt idx="14">
                  <c:v>Unitec Early Learning Centre (childcare)</c:v>
                </c:pt>
                <c:pt idx="15">
                  <c:v>Career Development Service</c:v>
                </c:pt>
                <c:pt idx="16">
                  <c:v>Visa and insurance support*</c:v>
                </c:pt>
                <c:pt idx="17">
                  <c:v>Scholarships</c:v>
                </c:pt>
              </c:strCache>
            </c:strRef>
          </c:cat>
          <c:val>
            <c:numRef>
              <c:f>Sheet1!$E$2:$E$19</c:f>
              <c:numCache>
                <c:formatCode>###0%</c:formatCode>
                <c:ptCount val="18"/>
                <c:pt idx="0">
                  <c:v>5.0541516245487361E-2</c:v>
                </c:pt>
                <c:pt idx="1">
                  <c:v>6.8181818181818177E-2</c:v>
                </c:pt>
                <c:pt idx="2">
                  <c:v>6.471816283924843E-2</c:v>
                </c:pt>
                <c:pt idx="3">
                  <c:v>7.2463768115942032E-2</c:v>
                </c:pt>
                <c:pt idx="4">
                  <c:v>6.5668202764976952E-2</c:v>
                </c:pt>
                <c:pt idx="5">
                  <c:v>9.00900900900901E-2</c:v>
                </c:pt>
                <c:pt idx="6">
                  <c:v>9.7713097713097719E-2</c:v>
                </c:pt>
                <c:pt idx="7">
                  <c:v>8.6419753086419748E-2</c:v>
                </c:pt>
                <c:pt idx="8">
                  <c:v>9.950248756218906E-2</c:v>
                </c:pt>
                <c:pt idx="9">
                  <c:v>0.10043668122270741</c:v>
                </c:pt>
                <c:pt idx="10">
                  <c:v>7.9545454545454544E-2</c:v>
                </c:pt>
                <c:pt idx="11">
                  <c:v>0.125</c:v>
                </c:pt>
                <c:pt idx="12">
                  <c:v>9.2307692307692313E-2</c:v>
                </c:pt>
                <c:pt idx="13">
                  <c:v>0.10441767068273093</c:v>
                </c:pt>
                <c:pt idx="14">
                  <c:v>0.14634146341463414</c:v>
                </c:pt>
                <c:pt idx="15">
                  <c:v>0.15</c:v>
                </c:pt>
                <c:pt idx="16">
                  <c:v>6.8027210884353748E-2</c:v>
                </c:pt>
                <c:pt idx="17">
                  <c:v>9.950248756218906E-2</c:v>
                </c:pt>
              </c:numCache>
            </c:numRef>
          </c:val>
          <c:extLst>
            <c:ext xmlns:c16="http://schemas.microsoft.com/office/drawing/2014/chart" uri="{C3380CC4-5D6E-409C-BE32-E72D297353CC}">
              <c16:uniqueId val="{00000003-04B4-4AC5-8CBE-DAED29FD4A15}"/>
            </c:ext>
          </c:extLst>
        </c:ser>
        <c:ser>
          <c:idx val="4"/>
          <c:order val="4"/>
          <c:tx>
            <c:strRef>
              <c:f>Sheet1!$F$1</c:f>
              <c:strCache>
                <c:ptCount val="1"/>
                <c:pt idx="0">
                  <c:v>Somewhat satisfied</c:v>
                </c:pt>
              </c:strCache>
            </c:strRef>
          </c:tx>
          <c:spPr>
            <a:solidFill>
              <a:srgbClr val="77BD5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5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Library Knowledge Specialists</c:v>
                </c:pt>
                <c:pt idx="1">
                  <c:v>Chaplaincy &amp; Multifaith Services</c:v>
                </c:pt>
                <c:pt idx="2">
                  <c:v>Te Puna (B180) including Library and Service Desk</c:v>
                </c:pt>
                <c:pt idx="3">
                  <c:v>Pacific Centre*</c:v>
                </c:pt>
                <c:pt idx="4">
                  <c:v>Online library resources</c:v>
                </c:pt>
                <c:pt idx="5">
                  <c:v>Support Services for Māori students*</c:v>
                </c:pt>
                <c:pt idx="6">
                  <c:v>Library at Waitakere Library on Level 3 of B520</c:v>
                </c:pt>
                <c:pt idx="7">
                  <c:v>Academic Development Lecturers (ADLs)</c:v>
                </c:pt>
                <c:pt idx="8">
                  <c:v>Student Events and Communications</c:v>
                </c:pt>
                <c:pt idx="9">
                  <c:v>Student Support Advisors – Financial and General support</c:v>
                </c:pt>
                <c:pt idx="10">
                  <c:v>Te Puna Waiora – Health &amp; Counselling</c:v>
                </c:pt>
                <c:pt idx="11">
                  <c:v>Student Advocate Service</c:v>
                </c:pt>
                <c:pt idx="12">
                  <c:v>Access4 Success – Disability Services</c:v>
                </c:pt>
                <c:pt idx="13">
                  <c:v>International Student Support*</c:v>
                </c:pt>
                <c:pt idx="14">
                  <c:v>Unitec Early Learning Centre (childcare)</c:v>
                </c:pt>
                <c:pt idx="15">
                  <c:v>Career Development Service</c:v>
                </c:pt>
                <c:pt idx="16">
                  <c:v>Visa and insurance support*</c:v>
                </c:pt>
                <c:pt idx="17">
                  <c:v>Scholarships</c:v>
                </c:pt>
              </c:strCache>
            </c:strRef>
          </c:cat>
          <c:val>
            <c:numRef>
              <c:f>Sheet1!$F$2:$F$19</c:f>
              <c:numCache>
                <c:formatCode>###0%</c:formatCode>
                <c:ptCount val="18"/>
                <c:pt idx="0">
                  <c:v>0.25992779783393499</c:v>
                </c:pt>
                <c:pt idx="1">
                  <c:v>0.34090909090909088</c:v>
                </c:pt>
                <c:pt idx="2">
                  <c:v>0.33611691022964507</c:v>
                </c:pt>
                <c:pt idx="3">
                  <c:v>0.29710144927536231</c:v>
                </c:pt>
                <c:pt idx="4">
                  <c:v>0.41935483870967744</c:v>
                </c:pt>
                <c:pt idx="5">
                  <c:v>0.30630630630630629</c:v>
                </c:pt>
                <c:pt idx="6">
                  <c:v>0.33679833679833687</c:v>
                </c:pt>
                <c:pt idx="7">
                  <c:v>0.30246913580246915</c:v>
                </c:pt>
                <c:pt idx="8">
                  <c:v>0.36815920398009949</c:v>
                </c:pt>
                <c:pt idx="9">
                  <c:v>0.34934497816593885</c:v>
                </c:pt>
                <c:pt idx="10">
                  <c:v>0.32196969696969696</c:v>
                </c:pt>
                <c:pt idx="11">
                  <c:v>0.2638888888888889</c:v>
                </c:pt>
                <c:pt idx="12">
                  <c:v>0.23076923076923075</c:v>
                </c:pt>
                <c:pt idx="13">
                  <c:v>0.31325301204819278</c:v>
                </c:pt>
                <c:pt idx="14">
                  <c:v>0.24390243902439024</c:v>
                </c:pt>
                <c:pt idx="15">
                  <c:v>0.33333333333333326</c:v>
                </c:pt>
                <c:pt idx="16">
                  <c:v>0.40136054421768708</c:v>
                </c:pt>
                <c:pt idx="17">
                  <c:v>0.30845771144278605</c:v>
                </c:pt>
              </c:numCache>
            </c:numRef>
          </c:val>
          <c:extLst>
            <c:ext xmlns:c16="http://schemas.microsoft.com/office/drawing/2014/chart" uri="{C3380CC4-5D6E-409C-BE32-E72D297353CC}">
              <c16:uniqueId val="{00000000-DABA-4D2E-B8F1-C6AA3DEA2100}"/>
            </c:ext>
          </c:extLst>
        </c:ser>
        <c:ser>
          <c:idx val="5"/>
          <c:order val="5"/>
          <c:tx>
            <c:strRef>
              <c:f>Sheet1!$G$1</c:f>
              <c:strCache>
                <c:ptCount val="1"/>
                <c:pt idx="0">
                  <c:v>Extremely satisfied</c:v>
                </c:pt>
              </c:strCache>
            </c:strRef>
          </c:tx>
          <c:spPr>
            <a:solidFill>
              <a:srgbClr val="188E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5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Library Knowledge Specialists</c:v>
                </c:pt>
                <c:pt idx="1">
                  <c:v>Chaplaincy &amp; Multifaith Services</c:v>
                </c:pt>
                <c:pt idx="2">
                  <c:v>Te Puna (B180) including Library and Service Desk</c:v>
                </c:pt>
                <c:pt idx="3">
                  <c:v>Pacific Centre*</c:v>
                </c:pt>
                <c:pt idx="4">
                  <c:v>Online library resources</c:v>
                </c:pt>
                <c:pt idx="5">
                  <c:v>Support Services for Māori students*</c:v>
                </c:pt>
                <c:pt idx="6">
                  <c:v>Library at Waitakere Library on Level 3 of B520</c:v>
                </c:pt>
                <c:pt idx="7">
                  <c:v>Academic Development Lecturers (ADLs)</c:v>
                </c:pt>
                <c:pt idx="8">
                  <c:v>Student Events and Communications</c:v>
                </c:pt>
                <c:pt idx="9">
                  <c:v>Student Support Advisors – Financial and General support</c:v>
                </c:pt>
                <c:pt idx="10">
                  <c:v>Te Puna Waiora – Health &amp; Counselling</c:v>
                </c:pt>
                <c:pt idx="11">
                  <c:v>Student Advocate Service</c:v>
                </c:pt>
                <c:pt idx="12">
                  <c:v>Access4 Success – Disability Services</c:v>
                </c:pt>
                <c:pt idx="13">
                  <c:v>International Student Support*</c:v>
                </c:pt>
                <c:pt idx="14">
                  <c:v>Unitec Early Learning Centre (childcare)</c:v>
                </c:pt>
                <c:pt idx="15">
                  <c:v>Career Development Service</c:v>
                </c:pt>
                <c:pt idx="16">
                  <c:v>Visa and insurance support*</c:v>
                </c:pt>
                <c:pt idx="17">
                  <c:v>Scholarships</c:v>
                </c:pt>
              </c:strCache>
            </c:strRef>
          </c:cat>
          <c:val>
            <c:numRef>
              <c:f>Sheet1!$G$2:$G$19</c:f>
              <c:numCache>
                <c:formatCode>###0%</c:formatCode>
                <c:ptCount val="18"/>
                <c:pt idx="0">
                  <c:v>0.68953068592057765</c:v>
                </c:pt>
                <c:pt idx="1">
                  <c:v>0.59090909090909094</c:v>
                </c:pt>
                <c:pt idx="2">
                  <c:v>0.59290187891440504</c:v>
                </c:pt>
                <c:pt idx="3">
                  <c:v>0.62318840579710144</c:v>
                </c:pt>
                <c:pt idx="4">
                  <c:v>0.49539170506912439</c:v>
                </c:pt>
                <c:pt idx="5">
                  <c:v>0.60360360360360366</c:v>
                </c:pt>
                <c:pt idx="6">
                  <c:v>0.55925155925155923</c:v>
                </c:pt>
                <c:pt idx="7">
                  <c:v>0.5864197530864198</c:v>
                </c:pt>
                <c:pt idx="8">
                  <c:v>0.51741293532338306</c:v>
                </c:pt>
                <c:pt idx="9">
                  <c:v>0.5240174672489083</c:v>
                </c:pt>
                <c:pt idx="10">
                  <c:v>0.5492424242424242</c:v>
                </c:pt>
                <c:pt idx="11">
                  <c:v>0.58333333333333337</c:v>
                </c:pt>
                <c:pt idx="12">
                  <c:v>0.61538461538461542</c:v>
                </c:pt>
                <c:pt idx="13">
                  <c:v>0.53012048192771088</c:v>
                </c:pt>
                <c:pt idx="14">
                  <c:v>0.58536585365853655</c:v>
                </c:pt>
                <c:pt idx="15">
                  <c:v>0.49166666666666664</c:v>
                </c:pt>
                <c:pt idx="16">
                  <c:v>0.42176870748299322</c:v>
                </c:pt>
                <c:pt idx="17">
                  <c:v>0.51243781094527363</c:v>
                </c:pt>
              </c:numCache>
            </c:numRef>
          </c:val>
          <c:extLst>
            <c:ext xmlns:c16="http://schemas.microsoft.com/office/drawing/2014/chart" uri="{C3380CC4-5D6E-409C-BE32-E72D297353CC}">
              <c16:uniqueId val="{00000001-DABA-4D2E-B8F1-C6AA3DEA2100}"/>
            </c:ext>
          </c:extLst>
        </c:ser>
        <c:dLbls>
          <c:showLegendKey val="0"/>
          <c:showVal val="0"/>
          <c:showCatName val="0"/>
          <c:showSerName val="0"/>
          <c:showPercent val="0"/>
          <c:showBubbleSize val="0"/>
        </c:dLbls>
        <c:gapWidth val="50"/>
        <c:overlap val="100"/>
        <c:axId val="661185375"/>
        <c:axId val="661182463"/>
      </c:barChart>
      <c:catAx>
        <c:axId val="661185375"/>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661182463"/>
        <c:crosses val="autoZero"/>
        <c:auto val="1"/>
        <c:lblAlgn val="ctr"/>
        <c:lblOffset val="100"/>
        <c:noMultiLvlLbl val="0"/>
      </c:catAx>
      <c:valAx>
        <c:axId val="661182463"/>
        <c:scaling>
          <c:orientation val="minMax"/>
          <c:max val="2"/>
          <c:min val="0.70000000000000007"/>
        </c:scaling>
        <c:delete val="0"/>
        <c:axPos val="t"/>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661185375"/>
        <c:crosses val="autoZero"/>
        <c:crossBetween val="between"/>
      </c:valAx>
      <c:spPr>
        <a:noFill/>
        <a:ln>
          <a:noFill/>
        </a:ln>
        <a:effectLst/>
      </c:spPr>
    </c:plotArea>
    <c:legend>
      <c:legendPos val="t"/>
      <c:legendEntry>
        <c:idx val="0"/>
        <c:delete val="1"/>
      </c:legendEntry>
      <c:overlay val="0"/>
      <c:spPr>
        <a:noFill/>
        <a:ln>
          <a:noFill/>
        </a:ln>
        <a:effectLst/>
      </c:spPr>
      <c:txPr>
        <a:bodyPr rot="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080" b="0" i="0" u="none" strike="noStrike" kern="1200" spc="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lineChart>
        <c:grouping val="standard"/>
        <c:varyColors val="0"/>
        <c:ser>
          <c:idx val="0"/>
          <c:order val="0"/>
          <c:tx>
            <c:strRef>
              <c:f>Sheet1!$B$1</c:f>
              <c:strCache>
                <c:ptCount val="1"/>
                <c:pt idx="0">
                  <c:v>Satisfaction with enrolment process</c:v>
                </c:pt>
              </c:strCache>
            </c:strRef>
          </c:tx>
          <c:spPr>
            <a:ln w="28575" cap="rnd">
              <a:solidFill>
                <a:srgbClr val="188E2E"/>
              </a:solid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Sem 1 2017</c:v>
                </c:pt>
                <c:pt idx="1">
                  <c:v>Sem 2 2017</c:v>
                </c:pt>
                <c:pt idx="2">
                  <c:v>Sem 1 2018</c:v>
                </c:pt>
                <c:pt idx="3">
                  <c:v>Sem 2 2018</c:v>
                </c:pt>
                <c:pt idx="4">
                  <c:v>Sem 1 2019</c:v>
                </c:pt>
                <c:pt idx="5">
                  <c:v>Sem 2 2019</c:v>
                </c:pt>
                <c:pt idx="6">
                  <c:v>Sem 1 2020</c:v>
                </c:pt>
              </c:strCache>
            </c:strRef>
          </c:cat>
          <c:val>
            <c:numRef>
              <c:f>Sheet1!$B$2:$B$8</c:f>
              <c:numCache>
                <c:formatCode>###0.0</c:formatCode>
                <c:ptCount val="7"/>
                <c:pt idx="0">
                  <c:v>7.0893939393939265</c:v>
                </c:pt>
                <c:pt idx="1">
                  <c:v>7.4911764705882318</c:v>
                </c:pt>
                <c:pt idx="2">
                  <c:v>7.3601286173633431</c:v>
                </c:pt>
                <c:pt idx="3">
                  <c:v>7.1142857142857183</c:v>
                </c:pt>
                <c:pt idx="4">
                  <c:v>7.74744027303755</c:v>
                </c:pt>
                <c:pt idx="5">
                  <c:v>7.9212765957446756</c:v>
                </c:pt>
                <c:pt idx="6">
                  <c:v>8.2214022140221363</c:v>
                </c:pt>
              </c:numCache>
            </c:numRef>
          </c:val>
          <c:smooth val="0"/>
          <c:extLst>
            <c:ext xmlns:c16="http://schemas.microsoft.com/office/drawing/2014/chart" uri="{C3380CC4-5D6E-409C-BE32-E72D297353CC}">
              <c16:uniqueId val="{00000000-20FD-49AD-9749-5EF0286F3307}"/>
            </c:ext>
          </c:extLst>
        </c:ser>
        <c:dLbls>
          <c:showLegendKey val="0"/>
          <c:showVal val="0"/>
          <c:showCatName val="0"/>
          <c:showSerName val="0"/>
          <c:showPercent val="0"/>
          <c:showBubbleSize val="0"/>
        </c:dLbls>
        <c:smooth val="0"/>
        <c:axId val="1126157055"/>
        <c:axId val="1126146655"/>
      </c:lineChart>
      <c:catAx>
        <c:axId val="1126157055"/>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126146655"/>
        <c:crosses val="autoZero"/>
        <c:auto val="1"/>
        <c:lblAlgn val="ctr"/>
        <c:lblOffset val="100"/>
        <c:noMultiLvlLbl val="0"/>
      </c:catAx>
      <c:valAx>
        <c:axId val="1126146655"/>
        <c:scaling>
          <c:orientation val="minMax"/>
          <c:max val="10"/>
          <c:min val="5"/>
        </c:scaling>
        <c:delete val="0"/>
        <c:axPos val="l"/>
        <c:numFmt formatCode="###0.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126157055"/>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US" sz="1600"/>
              <a:t>Student net promoter score</a:t>
            </a:r>
          </a:p>
        </c:rich>
      </c:tx>
      <c:layout>
        <c:manualLayout>
          <c:xMode val="edge"/>
          <c:yMode val="edge"/>
          <c:x val="6.3177542367645666E-4"/>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manualLayout>
          <c:layoutTarget val="inner"/>
          <c:xMode val="edge"/>
          <c:yMode val="edge"/>
          <c:x val="1.6488329109725908E-2"/>
          <c:y val="0.17608105144168312"/>
          <c:w val="0.96702334178054816"/>
          <c:h val="0.68413726780381634"/>
        </c:manualLayout>
      </c:layout>
      <c:lineChart>
        <c:grouping val="standard"/>
        <c:varyColors val="0"/>
        <c:ser>
          <c:idx val="0"/>
          <c:order val="0"/>
          <c:tx>
            <c:strRef>
              <c:f>Sheet1!$B$1</c:f>
              <c:strCache>
                <c:ptCount val="1"/>
                <c:pt idx="0">
                  <c:v>NPS</c:v>
                </c:pt>
              </c:strCache>
            </c:strRef>
          </c:tx>
          <c:spPr>
            <a:ln w="28575" cap="rnd">
              <a:solidFill>
                <a:srgbClr val="298224"/>
              </a:solid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Sem 1 2015</c:v>
                </c:pt>
                <c:pt idx="1">
                  <c:v>Sem 2 2015</c:v>
                </c:pt>
                <c:pt idx="2">
                  <c:v>Sem 1 2016</c:v>
                </c:pt>
                <c:pt idx="3">
                  <c:v>Sem 2 2016</c:v>
                </c:pt>
                <c:pt idx="4">
                  <c:v>Sem 1 2017</c:v>
                </c:pt>
                <c:pt idx="5">
                  <c:v>Sem 2 2017</c:v>
                </c:pt>
                <c:pt idx="6">
                  <c:v>Sem 1 2018</c:v>
                </c:pt>
                <c:pt idx="7">
                  <c:v>Sem 2 2018</c:v>
                </c:pt>
                <c:pt idx="8">
                  <c:v>Sem 1 2019</c:v>
                </c:pt>
                <c:pt idx="9">
                  <c:v>Sem 2 2019</c:v>
                </c:pt>
                <c:pt idx="10">
                  <c:v>Sem 1 2020</c:v>
                </c:pt>
              </c:strCache>
            </c:strRef>
          </c:cat>
          <c:val>
            <c:numRef>
              <c:f>Sheet1!$B$2:$B$12</c:f>
              <c:numCache>
                <c:formatCode>General</c:formatCode>
                <c:ptCount val="11"/>
                <c:pt idx="0">
                  <c:v>14</c:v>
                </c:pt>
                <c:pt idx="1">
                  <c:v>9</c:v>
                </c:pt>
                <c:pt idx="2">
                  <c:v>2</c:v>
                </c:pt>
                <c:pt idx="3">
                  <c:v>6</c:v>
                </c:pt>
                <c:pt idx="5">
                  <c:v>-2</c:v>
                </c:pt>
                <c:pt idx="6">
                  <c:v>4</c:v>
                </c:pt>
                <c:pt idx="7">
                  <c:v>-3</c:v>
                </c:pt>
                <c:pt idx="8">
                  <c:v>8</c:v>
                </c:pt>
                <c:pt idx="9">
                  <c:v>12</c:v>
                </c:pt>
                <c:pt idx="10" formatCode="0">
                  <c:v>19.020866773675799</c:v>
                </c:pt>
              </c:numCache>
            </c:numRef>
          </c:val>
          <c:smooth val="0"/>
          <c:extLst>
            <c:ext xmlns:c16="http://schemas.microsoft.com/office/drawing/2014/chart" uri="{C3380CC4-5D6E-409C-BE32-E72D297353CC}">
              <c16:uniqueId val="{00000000-FC3C-48CF-A8FB-73D54266A42B}"/>
            </c:ext>
          </c:extLst>
        </c:ser>
        <c:dLbls>
          <c:showLegendKey val="0"/>
          <c:showVal val="0"/>
          <c:showCatName val="0"/>
          <c:showSerName val="0"/>
          <c:showPercent val="0"/>
          <c:showBubbleSize val="0"/>
        </c:dLbls>
        <c:smooth val="0"/>
        <c:axId val="604353440"/>
        <c:axId val="604357704"/>
      </c:lineChart>
      <c:catAx>
        <c:axId val="604353440"/>
        <c:scaling>
          <c:orientation val="minMax"/>
        </c:scaling>
        <c:delete val="0"/>
        <c:axPos val="b"/>
        <c:numFmt formatCode="General" sourceLinked="1"/>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75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604357704"/>
        <c:crosses val="autoZero"/>
        <c:auto val="1"/>
        <c:lblAlgn val="ctr"/>
        <c:lblOffset val="100"/>
        <c:noMultiLvlLbl val="0"/>
      </c:catAx>
      <c:valAx>
        <c:axId val="604357704"/>
        <c:scaling>
          <c:orientation val="minMax"/>
          <c:max val="40"/>
          <c:min val="-10"/>
        </c:scaling>
        <c:delete val="0"/>
        <c:axPos val="l"/>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604353440"/>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400163785214436"/>
          <c:y val="3.4003091190108192E-2"/>
          <c:w val="0.4075506463842688"/>
          <c:h val="0.93199381761978362"/>
        </c:manualLayout>
      </c:layout>
      <c:barChart>
        <c:barDir val="bar"/>
        <c:grouping val="clustered"/>
        <c:varyColors val="0"/>
        <c:ser>
          <c:idx val="0"/>
          <c:order val="0"/>
          <c:tx>
            <c:strRef>
              <c:f>Sheet1!$B$1</c:f>
              <c:strCache>
                <c:ptCount val="1"/>
                <c:pt idx="0">
                  <c:v>NPS</c:v>
                </c:pt>
              </c:strCache>
            </c:strRef>
          </c:tx>
          <c:spPr>
            <a:solidFill>
              <a:srgbClr val="29822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Bridgepoint</c:v>
                </c:pt>
                <c:pt idx="1">
                  <c:v>Community Studies</c:v>
                </c:pt>
                <c:pt idx="2">
                  <c:v>Applied Business</c:v>
                </c:pt>
                <c:pt idx="3">
                  <c:v>Healthcare &amp; Social Practice</c:v>
                </c:pt>
                <c:pt idx="4">
                  <c:v>Environmental &amp; Animal Studies</c:v>
                </c:pt>
                <c:pt idx="5">
                  <c:v>Computing, Electrical &amp; Applied Technology</c:v>
                </c:pt>
                <c:pt idx="6">
                  <c:v>Creative Industries</c:v>
                </c:pt>
                <c:pt idx="7">
                  <c:v>Building Construction</c:v>
                </c:pt>
                <c:pt idx="8">
                  <c:v>Trades &amp; Services</c:v>
                </c:pt>
                <c:pt idx="9">
                  <c:v>Architecture</c:v>
                </c:pt>
              </c:strCache>
            </c:strRef>
          </c:cat>
          <c:val>
            <c:numRef>
              <c:f>Sheet1!$B$2:$B$11</c:f>
              <c:numCache>
                <c:formatCode>0</c:formatCode>
                <c:ptCount val="10"/>
                <c:pt idx="0">
                  <c:v>43.661971830985912</c:v>
                </c:pt>
                <c:pt idx="1">
                  <c:v>40</c:v>
                </c:pt>
                <c:pt idx="2">
                  <c:v>31.690140845070434</c:v>
                </c:pt>
                <c:pt idx="3">
                  <c:v>29.268292682926862</c:v>
                </c:pt>
                <c:pt idx="4">
                  <c:v>18.644067796610162</c:v>
                </c:pt>
                <c:pt idx="5">
                  <c:v>13.194444444444443</c:v>
                </c:pt>
                <c:pt idx="6">
                  <c:v>11.594202898550723</c:v>
                </c:pt>
                <c:pt idx="7">
                  <c:v>8.9347079037800761</c:v>
                </c:pt>
                <c:pt idx="8">
                  <c:v>7.3529411764705896</c:v>
                </c:pt>
                <c:pt idx="9">
                  <c:v>-3.5714285714285756</c:v>
                </c:pt>
              </c:numCache>
            </c:numRef>
          </c:val>
          <c:extLst>
            <c:ext xmlns:c16="http://schemas.microsoft.com/office/drawing/2014/chart" uri="{C3380CC4-5D6E-409C-BE32-E72D297353CC}">
              <c16:uniqueId val="{00000000-2D28-4BD1-B4F4-F16C669C3B4F}"/>
            </c:ext>
          </c:extLst>
        </c:ser>
        <c:dLbls>
          <c:showLegendKey val="0"/>
          <c:showVal val="0"/>
          <c:showCatName val="0"/>
          <c:showSerName val="0"/>
          <c:showPercent val="0"/>
          <c:showBubbleSize val="0"/>
        </c:dLbls>
        <c:gapWidth val="80"/>
        <c:overlap val="100"/>
        <c:axId val="541213008"/>
        <c:axId val="541205464"/>
      </c:barChart>
      <c:catAx>
        <c:axId val="541213008"/>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41205464"/>
        <c:crosses val="autoZero"/>
        <c:auto val="1"/>
        <c:lblAlgn val="ctr"/>
        <c:lblOffset val="100"/>
        <c:noMultiLvlLbl val="0"/>
      </c:catAx>
      <c:valAx>
        <c:axId val="541205464"/>
        <c:scaling>
          <c:orientation val="minMax"/>
          <c:max val="50"/>
          <c:min val="-10"/>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12130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atin typeface="Arial" charset="0"/>
              </a:defRPr>
            </a:lvl1pPr>
          </a:lstStyle>
          <a:p>
            <a:pPr>
              <a:defRPr/>
            </a:pPr>
            <a:endParaRPr lang="en-NZ"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atin typeface="Arial" charset="0"/>
              </a:defRPr>
            </a:lvl1pPr>
          </a:lstStyle>
          <a:p>
            <a:pPr>
              <a:defRPr/>
            </a:pPr>
            <a:fld id="{71A48473-59D6-4AE4-98A9-4C89044ABC3E}" type="datetimeFigureOut">
              <a:rPr lang="en-NZ"/>
              <a:pPr>
                <a:defRPr/>
              </a:pPr>
              <a:t>28/05/2020</a:t>
            </a:fld>
            <a:endParaRPr lang="en-NZ"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atin typeface="Arial" charset="0"/>
              </a:defRPr>
            </a:lvl1pPr>
          </a:lstStyle>
          <a:p>
            <a:pPr>
              <a:defRPr/>
            </a:pPr>
            <a:endParaRPr lang="en-NZ"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4440FCF-5232-4EF9-B5AE-735C3D0E955A}" type="slidenum">
              <a:rPr lang="en-US" altLang="en-US"/>
              <a:pPr/>
              <a:t>‹#›</a:t>
            </a:fld>
            <a:endParaRPr lang="en-US" alt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666AFCE6-2C68-485E-88B8-ECCF54D9C170}" type="datetimeFigureOut">
              <a:rPr lang="en-US"/>
              <a:pPr>
                <a:defRPr/>
              </a:pPr>
              <a:t>5/28/2020</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endParaRPr lang="en-US" noProof="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EDE2762D-ABF6-4824-87E4-6CA0B613FB5E}"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Has COVID-19 helped to uncover something that might have been happening for longer – students not using support services if they are having a tough time and unable to come on campus. Do we need to do more to make support services accessible / visible to students who aren’t on campus (and not just for COVID-19)?</a:t>
            </a:r>
          </a:p>
          <a:p>
            <a:endParaRPr lang="en-NZ" dirty="0"/>
          </a:p>
        </p:txBody>
      </p:sp>
      <p:sp>
        <p:nvSpPr>
          <p:cNvPr id="4" name="Slide Number Placeholder 3"/>
          <p:cNvSpPr>
            <a:spLocks noGrp="1"/>
          </p:cNvSpPr>
          <p:nvPr>
            <p:ph type="sldNum" sz="quarter" idx="10"/>
          </p:nvPr>
        </p:nvSpPr>
        <p:spPr/>
        <p:txBody>
          <a:bodyPr/>
          <a:lstStyle/>
          <a:p>
            <a:fld id="{EDE2762D-ABF6-4824-87E4-6CA0B613FB5E}" type="slidenum">
              <a:rPr lang="en-US" altLang="en-US" smtClean="0"/>
              <a:pPr/>
              <a:t>3</a:t>
            </a:fld>
            <a:endParaRPr lang="en-US" altLang="en-US" dirty="0"/>
          </a:p>
        </p:txBody>
      </p:sp>
    </p:spTree>
    <p:extLst>
      <p:ext uri="{BB962C8B-B14F-4D97-AF65-F5344CB8AC3E}">
        <p14:creationId xmlns:p14="http://schemas.microsoft.com/office/powerpoint/2010/main" val="21913384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4213"/>
            <a:ext cx="2878138" cy="287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2941415" y="2139353"/>
            <a:ext cx="5149103" cy="3152159"/>
          </a:xfrm>
        </p:spPr>
        <p:txBody>
          <a:bodyPr/>
          <a:lstStyle>
            <a:lvl1pPr algn="r" defTabSz="457200" rtl="0" fontAlgn="auto">
              <a:spcBef>
                <a:spcPts val="0"/>
              </a:spcBef>
              <a:spcAft>
                <a:spcPts val="1800"/>
              </a:spcAft>
              <a:defRPr lang="en-US" sz="4800" kern="1200" dirty="0">
                <a:solidFill>
                  <a:schemeClr val="tx1">
                    <a:lumMod val="75000"/>
                    <a:lumOff val="25000"/>
                  </a:schemeClr>
                </a:solidFill>
                <a:latin typeface="Verdana"/>
                <a:ea typeface="+mn-ea"/>
                <a:cs typeface="Verdana"/>
              </a:defRPr>
            </a:lvl1pPr>
          </a:lstStyle>
          <a:p>
            <a:r>
              <a:rPr lang="en-US" smtClean="0"/>
              <a:t>Click to edit Master title style</a:t>
            </a:r>
            <a:endParaRPr lang="en-US" dirty="0"/>
          </a:p>
        </p:txBody>
      </p:sp>
      <p:sp>
        <p:nvSpPr>
          <p:cNvPr id="3" name="Subtitle 2"/>
          <p:cNvSpPr>
            <a:spLocks noGrp="1"/>
          </p:cNvSpPr>
          <p:nvPr>
            <p:ph type="subTitle" idx="1"/>
          </p:nvPr>
        </p:nvSpPr>
        <p:spPr>
          <a:xfrm>
            <a:off x="2941415" y="5291512"/>
            <a:ext cx="5149103" cy="515525"/>
          </a:xfrm>
          <a:noFill/>
          <a:ln>
            <a:noFill/>
          </a:ln>
        </p:spPr>
        <p:txBody>
          <a:bodyPr anchor="ctr"/>
          <a:lstStyle>
            <a:lvl1pPr marL="0" indent="0" algn="r">
              <a:buNone/>
              <a:defRPr lang="en-US" sz="2000" dirty="0">
                <a:solidFill>
                  <a:schemeClr val="tx1">
                    <a:lumMod val="75000"/>
                    <a:lumOff val="25000"/>
                  </a:schemeClr>
                </a:solidFill>
                <a:latin typeface="Verdana"/>
                <a:cs typeface="Verdana"/>
              </a:defRPr>
            </a:lvl1pPr>
          </a:lstStyle>
          <a:p>
            <a:pPr lvl="0"/>
            <a:r>
              <a:rPr lang="en-US" smtClean="0"/>
              <a:t>Click to edit Master subtitle style</a:t>
            </a:r>
            <a:endParaRPr lang="en-US" dirty="0"/>
          </a:p>
        </p:txBody>
      </p:sp>
    </p:spTree>
    <p:extLst>
      <p:ext uri="{BB962C8B-B14F-4D97-AF65-F5344CB8AC3E}">
        <p14:creationId xmlns:p14="http://schemas.microsoft.com/office/powerpoint/2010/main" val="1891875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397" y="-297"/>
            <a:ext cx="9144793" cy="6858594"/>
          </a:xfrm>
          <a:prstGeom prst="rect">
            <a:avLst/>
          </a:prstGeom>
        </p:spPr>
      </p:pic>
      <p:sp>
        <p:nvSpPr>
          <p:cNvPr id="4" name="Rectangle 3"/>
          <p:cNvSpPr/>
          <p:nvPr userDrawn="1"/>
        </p:nvSpPr>
        <p:spPr>
          <a:xfrm>
            <a:off x="5167223" y="836762"/>
            <a:ext cx="3976777" cy="6021238"/>
          </a:xfrm>
          <a:prstGeom prst="rect">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dirty="0"/>
          </a:p>
        </p:txBody>
      </p:sp>
      <p:sp>
        <p:nvSpPr>
          <p:cNvPr id="29" name="Content Placeholder 2"/>
          <p:cNvSpPr>
            <a:spLocks noGrp="1"/>
          </p:cNvSpPr>
          <p:nvPr>
            <p:ph idx="1"/>
          </p:nvPr>
        </p:nvSpPr>
        <p:spPr>
          <a:xfrm>
            <a:off x="1196411" y="914401"/>
            <a:ext cx="3886763" cy="5845322"/>
          </a:xfrm>
        </p:spPr>
        <p:txBody>
          <a:bodyPr/>
          <a:lstStyle>
            <a:lvl1pPr marL="0" indent="0">
              <a:spcAft>
                <a:spcPts val="300"/>
              </a:spcAft>
              <a:buNone/>
              <a:defRPr sz="1200" b="1">
                <a:solidFill>
                  <a:srgbClr val="404040"/>
                </a:solidFill>
                <a:latin typeface="Verdana" pitchFamily="34" charset="0"/>
                <a:ea typeface="Verdana" pitchFamily="34" charset="0"/>
                <a:cs typeface="Verdana" pitchFamily="34" charset="0"/>
              </a:defRPr>
            </a:lvl1pPr>
            <a:lvl2pPr marL="4763" indent="0">
              <a:buNone/>
              <a:defRPr sz="1000">
                <a:solidFill>
                  <a:srgbClr val="404040"/>
                </a:solidFill>
                <a:latin typeface="Verdana" pitchFamily="34" charset="0"/>
                <a:ea typeface="Verdana" pitchFamily="34" charset="0"/>
                <a:cs typeface="Verdana" pitchFamily="34" charset="0"/>
              </a:defRPr>
            </a:lvl2pPr>
            <a:lvl3pPr marL="0" indent="0">
              <a:buNone/>
              <a:defRPr lang="en-AU" sz="1400" kern="1200" dirty="0" smtClean="0">
                <a:solidFill>
                  <a:srgbClr val="404040"/>
                </a:solidFill>
                <a:latin typeface="Verdana" pitchFamily="34" charset="0"/>
                <a:ea typeface="Verdana" pitchFamily="34" charset="0"/>
                <a:cs typeface="Verdana" pitchFamily="34" charset="0"/>
              </a:defRPr>
            </a:lvl3pPr>
            <a:lvl4pPr marL="0" indent="0">
              <a:buNone/>
              <a:defRPr lang="en-AU" sz="1400" kern="1200" dirty="0" smtClean="0">
                <a:solidFill>
                  <a:srgbClr val="404040"/>
                </a:solidFill>
                <a:latin typeface="Verdana" pitchFamily="34" charset="0"/>
                <a:ea typeface="Verdana" pitchFamily="34" charset="0"/>
                <a:cs typeface="Verdana" pitchFamily="34" charset="0"/>
              </a:defRPr>
            </a:lvl4pPr>
            <a:lvl5pPr marL="0" indent="0">
              <a:buNone/>
              <a:defRPr lang="en-US" sz="1400" kern="1200" dirty="0">
                <a:solidFill>
                  <a:srgbClr val="404040"/>
                </a:solidFill>
                <a:latin typeface="Verdana" pitchFamily="34" charset="0"/>
                <a:ea typeface="Verdana" pitchFamily="34" charset="0"/>
                <a:cs typeface="Verdana" pitchFamily="34" charset="0"/>
              </a:defRPr>
            </a:lvl5pPr>
          </a:lstStyle>
          <a:p>
            <a:pPr lvl="0"/>
            <a:r>
              <a:rPr lang="en-US" dirty="0" smtClean="0"/>
              <a:t>Edit Master text styles</a:t>
            </a:r>
          </a:p>
          <a:p>
            <a:pPr lvl="1"/>
            <a:r>
              <a:rPr lang="en-US" dirty="0" smtClean="0"/>
              <a:t>Second level</a:t>
            </a:r>
          </a:p>
        </p:txBody>
      </p:sp>
      <p:sp>
        <p:nvSpPr>
          <p:cNvPr id="30" name="Content Placeholder 2"/>
          <p:cNvSpPr>
            <a:spLocks noGrp="1"/>
          </p:cNvSpPr>
          <p:nvPr>
            <p:ph idx="10" hasCustomPrompt="1"/>
          </p:nvPr>
        </p:nvSpPr>
        <p:spPr>
          <a:xfrm>
            <a:off x="5167223" y="836763"/>
            <a:ext cx="3976777" cy="6021237"/>
          </a:xfrm>
        </p:spPr>
        <p:txBody>
          <a:bodyPr/>
          <a:lstStyle>
            <a:lvl1pPr marL="0" indent="0">
              <a:spcAft>
                <a:spcPts val="300"/>
              </a:spcAft>
              <a:buNone/>
              <a:defRPr sz="1200" b="0">
                <a:solidFill>
                  <a:schemeClr val="bg1"/>
                </a:solidFill>
                <a:latin typeface="Verdana" pitchFamily="34" charset="0"/>
                <a:ea typeface="Verdana" pitchFamily="34" charset="0"/>
                <a:cs typeface="Verdana" pitchFamily="34" charset="0"/>
              </a:defRPr>
            </a:lvl1pPr>
            <a:lvl2pPr marL="4763" indent="0">
              <a:buNone/>
              <a:defRPr sz="1000">
                <a:solidFill>
                  <a:schemeClr val="bg1"/>
                </a:solidFill>
                <a:latin typeface="Verdana" pitchFamily="34" charset="0"/>
                <a:ea typeface="Verdana" pitchFamily="34" charset="0"/>
                <a:cs typeface="Verdana" pitchFamily="34" charset="0"/>
              </a:defRPr>
            </a:lvl2pPr>
            <a:lvl3pPr marL="0" indent="0">
              <a:buNone/>
              <a:defRPr lang="en-AU" sz="1400" kern="1200" dirty="0" smtClean="0">
                <a:solidFill>
                  <a:srgbClr val="404040"/>
                </a:solidFill>
                <a:latin typeface="Verdana" pitchFamily="34" charset="0"/>
                <a:ea typeface="Verdana" pitchFamily="34" charset="0"/>
                <a:cs typeface="Verdana" pitchFamily="34" charset="0"/>
              </a:defRPr>
            </a:lvl3pPr>
            <a:lvl4pPr marL="0" indent="0">
              <a:buNone/>
              <a:defRPr lang="en-AU" sz="1400" kern="1200" dirty="0" smtClean="0">
                <a:solidFill>
                  <a:srgbClr val="404040"/>
                </a:solidFill>
                <a:latin typeface="Verdana" pitchFamily="34" charset="0"/>
                <a:ea typeface="Verdana" pitchFamily="34" charset="0"/>
                <a:cs typeface="Verdana" pitchFamily="34" charset="0"/>
              </a:defRPr>
            </a:lvl4pPr>
            <a:lvl5pPr marL="0" indent="0">
              <a:buNone/>
              <a:defRPr lang="en-US" sz="1400" kern="1200" dirty="0">
                <a:solidFill>
                  <a:srgbClr val="404040"/>
                </a:solidFill>
                <a:latin typeface="Verdana" pitchFamily="34" charset="0"/>
                <a:ea typeface="Verdana" pitchFamily="34" charset="0"/>
                <a:cs typeface="Verdana" pitchFamily="34" charset="0"/>
              </a:defRPr>
            </a:lvl5pPr>
          </a:lstStyle>
          <a:p>
            <a:pPr lvl="0"/>
            <a:r>
              <a:rPr lang="en-US" dirty="0" smtClean="0"/>
              <a:t>Click to add chart</a:t>
            </a:r>
          </a:p>
        </p:txBody>
      </p:sp>
      <p:sp>
        <p:nvSpPr>
          <p:cNvPr id="14" name="Title 1"/>
          <p:cNvSpPr>
            <a:spLocks noGrp="1"/>
          </p:cNvSpPr>
          <p:nvPr>
            <p:ph type="title"/>
          </p:nvPr>
        </p:nvSpPr>
        <p:spPr>
          <a:xfrm>
            <a:off x="1088008" y="163388"/>
            <a:ext cx="7714160" cy="500987"/>
          </a:xfrm>
        </p:spPr>
        <p:txBody>
          <a:bodyPr/>
          <a:lstStyle>
            <a:lvl1pPr>
              <a:defRPr sz="240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35017718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ontent Style 2">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0"/>
            <a:ext cx="91821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7"/>
          <p:cNvSpPr>
            <a:spLocks noChangeArrowheads="1"/>
          </p:cNvSpPr>
          <p:nvPr/>
        </p:nvSpPr>
        <p:spPr bwMode="auto">
          <a:xfrm>
            <a:off x="398463" y="6491288"/>
            <a:ext cx="37226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dirty="0">
                <a:solidFill>
                  <a:srgbClr val="404040"/>
                </a:solidFill>
                <a:latin typeface="Verdana" panose="020B0604030504040204" pitchFamily="34" charset="0"/>
                <a:ea typeface="Verdana" panose="020B0604030504040204" pitchFamily="34" charset="0"/>
                <a:cs typeface="Verdana" panose="020B0604030504040204" pitchFamily="34" charset="0"/>
              </a:rPr>
              <a:t>&gt;&gt;UNITEC INSTITUTE OF TECHNOLOGY</a:t>
            </a:r>
          </a:p>
        </p:txBody>
      </p:sp>
      <p:sp>
        <p:nvSpPr>
          <p:cNvPr id="3" name="Content Placeholder 2"/>
          <p:cNvSpPr>
            <a:spLocks noGrp="1"/>
          </p:cNvSpPr>
          <p:nvPr>
            <p:ph idx="1"/>
          </p:nvPr>
        </p:nvSpPr>
        <p:spPr>
          <a:xfrm>
            <a:off x="1164713" y="2018805"/>
            <a:ext cx="7438962" cy="4107359"/>
          </a:xfrm>
        </p:spPr>
        <p:txBody>
          <a:bodyPr/>
          <a:lstStyle>
            <a:lvl1pPr marL="0" indent="0">
              <a:spcAft>
                <a:spcPts val="300"/>
              </a:spcAft>
              <a:buNone/>
              <a:defRPr sz="2000">
                <a:solidFill>
                  <a:srgbClr val="404040"/>
                </a:solidFill>
                <a:latin typeface="Verdana" pitchFamily="34" charset="0"/>
                <a:ea typeface="Verdana" pitchFamily="34" charset="0"/>
                <a:cs typeface="Verdana" pitchFamily="34" charset="0"/>
              </a:defRPr>
            </a:lvl1pPr>
            <a:lvl2pPr marL="4763" indent="0">
              <a:buNone/>
              <a:defRPr sz="1800">
                <a:solidFill>
                  <a:srgbClr val="404040"/>
                </a:solidFill>
                <a:latin typeface="Verdana" pitchFamily="34" charset="0"/>
                <a:ea typeface="Verdana" pitchFamily="34" charset="0"/>
                <a:cs typeface="Verdana" pitchFamily="34" charset="0"/>
              </a:defRPr>
            </a:lvl2pPr>
            <a:lvl3pPr marL="0" indent="0">
              <a:buNone/>
              <a:defRPr lang="en-AU" sz="1400" kern="1200" dirty="0" smtClean="0">
                <a:solidFill>
                  <a:srgbClr val="404040"/>
                </a:solidFill>
                <a:latin typeface="Verdana" pitchFamily="34" charset="0"/>
                <a:ea typeface="Verdana" pitchFamily="34" charset="0"/>
                <a:cs typeface="Verdana" pitchFamily="34" charset="0"/>
              </a:defRPr>
            </a:lvl3pPr>
            <a:lvl4pPr marL="0" indent="0">
              <a:buNone/>
              <a:defRPr lang="en-AU" sz="1400" kern="1200" dirty="0" smtClean="0">
                <a:solidFill>
                  <a:srgbClr val="404040"/>
                </a:solidFill>
                <a:latin typeface="Verdana" pitchFamily="34" charset="0"/>
                <a:ea typeface="Verdana" pitchFamily="34" charset="0"/>
                <a:cs typeface="Verdana" pitchFamily="34" charset="0"/>
              </a:defRPr>
            </a:lvl4pPr>
            <a:lvl5pPr marL="0" indent="0">
              <a:buNone/>
              <a:defRPr lang="en-US" sz="1400" kern="1200" dirty="0">
                <a:solidFill>
                  <a:srgbClr val="404040"/>
                </a:solidFill>
                <a:latin typeface="Verdana" pitchFamily="34" charset="0"/>
                <a:ea typeface="Verdana" pitchFamily="34" charset="0"/>
                <a:cs typeface="Verdana"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1164712" y="463196"/>
            <a:ext cx="7878337" cy="508928"/>
          </a:xfrm>
        </p:spPr>
        <p:txBody>
          <a:bodyPr/>
          <a:lstStyle>
            <a:lvl1pPr algn="l">
              <a:defRPr sz="2400">
                <a:solidFill>
                  <a:schemeClr val="bg1"/>
                </a:solidFill>
              </a:defRPr>
            </a:lvl1pPr>
          </a:lstStyle>
          <a:p>
            <a:r>
              <a:rPr lang="en-US" smtClean="0"/>
              <a:t>Click to edit Master title style</a:t>
            </a:r>
            <a:endParaRPr lang="en-US" dirty="0"/>
          </a:p>
        </p:txBody>
      </p:sp>
      <p:sp>
        <p:nvSpPr>
          <p:cNvPr id="6" name="Date Placeholder 3"/>
          <p:cNvSpPr>
            <a:spLocks noGrp="1"/>
          </p:cNvSpPr>
          <p:nvPr>
            <p:ph type="dt" sz="half" idx="10"/>
          </p:nvPr>
        </p:nvSpPr>
        <p:spPr>
          <a:xfrm>
            <a:off x="398463" y="6249988"/>
            <a:ext cx="1612900" cy="231775"/>
          </a:xfrm>
        </p:spPr>
        <p:txBody>
          <a:bodyPr wrap="square">
            <a:spAutoFit/>
          </a:bodyPr>
          <a:lstStyle>
            <a:lvl1pPr algn="l">
              <a:defRPr lang="en-US" sz="900">
                <a:solidFill>
                  <a:schemeClr val="tx1">
                    <a:lumMod val="75000"/>
                    <a:lumOff val="25000"/>
                  </a:schemeClr>
                </a:solidFill>
                <a:latin typeface="Verdana"/>
                <a:cs typeface="Verdana"/>
              </a:defRPr>
            </a:lvl1pPr>
          </a:lstStyle>
          <a:p>
            <a:pPr>
              <a:defRPr/>
            </a:pPr>
            <a:fld id="{8C52AAFA-FC06-4FD6-A070-1D4A966B351D}" type="datetime1">
              <a:rPr lang="en-NZ"/>
              <a:pPr>
                <a:defRPr/>
              </a:pPr>
              <a:t>28/05/2020</a:t>
            </a:fld>
            <a:endParaRPr lang="en-NZ" dirty="0"/>
          </a:p>
        </p:txBody>
      </p:sp>
      <p:sp>
        <p:nvSpPr>
          <p:cNvPr id="7" name="Footer Placeholder 4"/>
          <p:cNvSpPr>
            <a:spLocks noGrp="1"/>
          </p:cNvSpPr>
          <p:nvPr>
            <p:ph type="ftr" sz="quarter" idx="11"/>
          </p:nvPr>
        </p:nvSpPr>
        <p:spPr>
          <a:xfrm>
            <a:off x="4916488" y="6491288"/>
            <a:ext cx="3794125" cy="230187"/>
          </a:xfrm>
        </p:spPr>
        <p:txBody>
          <a:bodyPr rtlCol="0">
            <a:spAutoFit/>
          </a:bodyPr>
          <a:lstStyle>
            <a:lvl1pPr algn="r" fontAlgn="auto">
              <a:spcBef>
                <a:spcPts val="0"/>
              </a:spcBef>
              <a:spcAft>
                <a:spcPts val="0"/>
              </a:spcAft>
              <a:defRPr lang="en-NZ" sz="900">
                <a:solidFill>
                  <a:schemeClr val="tx1">
                    <a:lumMod val="75000"/>
                    <a:lumOff val="25000"/>
                  </a:schemeClr>
                </a:solidFill>
                <a:latin typeface="Verdana"/>
                <a:cs typeface="Verdana"/>
              </a:defRPr>
            </a:lvl1pPr>
          </a:lstStyle>
          <a:p>
            <a:pPr>
              <a:defRPr/>
            </a:pPr>
            <a:r>
              <a:rPr lang="en-US" dirty="0" smtClean="0"/>
              <a:t>&gt;&gt;MARKETING</a:t>
            </a:r>
            <a:endParaRPr dirty="0"/>
          </a:p>
        </p:txBody>
      </p:sp>
      <p:sp>
        <p:nvSpPr>
          <p:cNvPr id="8" name="Slide Number Placeholder 5"/>
          <p:cNvSpPr>
            <a:spLocks noGrp="1"/>
          </p:cNvSpPr>
          <p:nvPr>
            <p:ph type="sldNum" sz="quarter" idx="12"/>
          </p:nvPr>
        </p:nvSpPr>
        <p:spPr>
          <a:xfrm>
            <a:off x="8288338" y="6170613"/>
            <a:ext cx="422275" cy="231775"/>
          </a:xfrm>
        </p:spPr>
        <p:txBody>
          <a:bodyPr>
            <a:spAutoFit/>
          </a:bodyPr>
          <a:lstStyle>
            <a:lvl1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lvl1pPr>
          </a:lstStyle>
          <a:p>
            <a:fld id="{2F590B21-0D15-4CED-8117-3E86442BB1EF}" type="slidenum">
              <a:rPr lang="en-US" altLang="en-US"/>
              <a:pPr/>
              <a:t>‹#›</a:t>
            </a:fld>
            <a:endParaRPr lang="en-US" altLang="en-US" dirty="0"/>
          </a:p>
        </p:txBody>
      </p:sp>
    </p:spTree>
    <p:extLst>
      <p:ext uri="{BB962C8B-B14F-4D97-AF65-F5344CB8AC3E}">
        <p14:creationId xmlns:p14="http://schemas.microsoft.com/office/powerpoint/2010/main" val="202594234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sp>
        <p:nvSpPr>
          <p:cNvPr id="4" name="Rectangle 7"/>
          <p:cNvSpPr>
            <a:spLocks noChangeArrowheads="1"/>
          </p:cNvSpPr>
          <p:nvPr/>
        </p:nvSpPr>
        <p:spPr bwMode="auto">
          <a:xfrm>
            <a:off x="398463" y="6491288"/>
            <a:ext cx="37226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dirty="0">
                <a:solidFill>
                  <a:srgbClr val="404040"/>
                </a:solidFill>
                <a:latin typeface="Verdana" panose="020B0604030504040204" pitchFamily="34" charset="0"/>
                <a:ea typeface="Verdana" panose="020B0604030504040204" pitchFamily="34" charset="0"/>
                <a:cs typeface="Verdana" panose="020B0604030504040204" pitchFamily="34" charset="0"/>
              </a:rPr>
              <a:t>&gt;&gt;UNITEC INSTITUTE OF TECHNOLOGY</a:t>
            </a:r>
          </a:p>
        </p:txBody>
      </p:sp>
      <p:sp>
        <p:nvSpPr>
          <p:cNvPr id="3" name="Content Placeholder 2"/>
          <p:cNvSpPr>
            <a:spLocks noGrp="1"/>
          </p:cNvSpPr>
          <p:nvPr>
            <p:ph idx="1"/>
          </p:nvPr>
        </p:nvSpPr>
        <p:spPr>
          <a:xfrm>
            <a:off x="526537" y="1710055"/>
            <a:ext cx="8090927" cy="4107359"/>
          </a:xfrm>
        </p:spPr>
        <p:txBody>
          <a:bodyPr/>
          <a:lstStyle>
            <a:lvl1pPr marL="0" indent="0">
              <a:spcAft>
                <a:spcPts val="300"/>
              </a:spcAft>
              <a:buNone/>
              <a:defRPr sz="2000">
                <a:solidFill>
                  <a:srgbClr val="404040"/>
                </a:solidFill>
                <a:latin typeface="Verdana" pitchFamily="34" charset="0"/>
                <a:ea typeface="Verdana" pitchFamily="34" charset="0"/>
                <a:cs typeface="Verdana" pitchFamily="34" charset="0"/>
              </a:defRPr>
            </a:lvl1pPr>
            <a:lvl2pPr marL="4763" indent="0">
              <a:buNone/>
              <a:defRPr sz="1800">
                <a:solidFill>
                  <a:srgbClr val="404040"/>
                </a:solidFill>
                <a:latin typeface="Verdana" pitchFamily="34" charset="0"/>
                <a:ea typeface="Verdana" pitchFamily="34" charset="0"/>
                <a:cs typeface="Verdana" pitchFamily="34" charset="0"/>
              </a:defRPr>
            </a:lvl2pPr>
            <a:lvl3pPr marL="0" indent="0">
              <a:buNone/>
              <a:defRPr lang="en-AU" sz="1400" kern="1200" dirty="0" smtClean="0">
                <a:solidFill>
                  <a:srgbClr val="404040"/>
                </a:solidFill>
                <a:latin typeface="Verdana" pitchFamily="34" charset="0"/>
                <a:ea typeface="Verdana" pitchFamily="34" charset="0"/>
                <a:cs typeface="Verdana" pitchFamily="34" charset="0"/>
              </a:defRPr>
            </a:lvl3pPr>
            <a:lvl4pPr marL="0" indent="0">
              <a:buNone/>
              <a:defRPr lang="en-AU" sz="1400" kern="1200" dirty="0" smtClean="0">
                <a:solidFill>
                  <a:srgbClr val="404040"/>
                </a:solidFill>
                <a:latin typeface="Verdana" pitchFamily="34" charset="0"/>
                <a:ea typeface="Verdana" pitchFamily="34" charset="0"/>
                <a:cs typeface="Verdana" pitchFamily="34" charset="0"/>
              </a:defRPr>
            </a:lvl4pPr>
            <a:lvl5pPr marL="0" indent="0">
              <a:buNone/>
              <a:defRPr lang="en-US" sz="1400" kern="1200" dirty="0">
                <a:solidFill>
                  <a:srgbClr val="404040"/>
                </a:solidFill>
                <a:latin typeface="Verdana" pitchFamily="34" charset="0"/>
                <a:ea typeface="Verdana" pitchFamily="34" charset="0"/>
                <a:cs typeface="Verdana"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a:xfrm>
            <a:off x="398463" y="6249988"/>
            <a:ext cx="1612900" cy="231775"/>
          </a:xfrm>
        </p:spPr>
        <p:txBody>
          <a:bodyPr wrap="square">
            <a:spAutoFit/>
          </a:bodyPr>
          <a:lstStyle>
            <a:lvl1pPr algn="l">
              <a:defRPr lang="en-US" sz="900">
                <a:solidFill>
                  <a:schemeClr val="tx1">
                    <a:lumMod val="75000"/>
                    <a:lumOff val="25000"/>
                  </a:schemeClr>
                </a:solidFill>
                <a:latin typeface="Verdana"/>
                <a:cs typeface="Verdana"/>
              </a:defRPr>
            </a:lvl1pPr>
          </a:lstStyle>
          <a:p>
            <a:pPr>
              <a:defRPr/>
            </a:pPr>
            <a:fld id="{ECC56AAB-58BD-446A-B6D5-2ED5443B3773}" type="datetime1">
              <a:rPr lang="en-NZ"/>
              <a:pPr>
                <a:defRPr/>
              </a:pPr>
              <a:t>28/05/2020</a:t>
            </a:fld>
            <a:endParaRPr lang="en-NZ" dirty="0"/>
          </a:p>
        </p:txBody>
      </p:sp>
      <p:sp>
        <p:nvSpPr>
          <p:cNvPr id="7" name="Footer Placeholder 4"/>
          <p:cNvSpPr>
            <a:spLocks noGrp="1"/>
          </p:cNvSpPr>
          <p:nvPr>
            <p:ph type="ftr" sz="quarter" idx="11"/>
          </p:nvPr>
        </p:nvSpPr>
        <p:spPr>
          <a:xfrm>
            <a:off x="4916488" y="6491288"/>
            <a:ext cx="3794125" cy="230187"/>
          </a:xfrm>
        </p:spPr>
        <p:txBody>
          <a:bodyPr rtlCol="0">
            <a:spAutoFit/>
          </a:bodyPr>
          <a:lstStyle>
            <a:lvl1pPr algn="r" fontAlgn="auto">
              <a:spcBef>
                <a:spcPts val="0"/>
              </a:spcBef>
              <a:spcAft>
                <a:spcPts val="0"/>
              </a:spcAft>
              <a:defRPr lang="en-NZ" sz="900">
                <a:solidFill>
                  <a:schemeClr val="tx1">
                    <a:lumMod val="75000"/>
                    <a:lumOff val="25000"/>
                  </a:schemeClr>
                </a:solidFill>
                <a:latin typeface="Verdana"/>
                <a:cs typeface="Verdana"/>
              </a:defRPr>
            </a:lvl1pPr>
          </a:lstStyle>
          <a:p>
            <a:pPr>
              <a:defRPr/>
            </a:pPr>
            <a:r>
              <a:rPr lang="en-US" dirty="0" smtClean="0"/>
              <a:t>&gt;&gt;MARKETING</a:t>
            </a:r>
            <a:endParaRPr dirty="0"/>
          </a:p>
        </p:txBody>
      </p:sp>
      <p:sp>
        <p:nvSpPr>
          <p:cNvPr id="8" name="Slide Number Placeholder 5"/>
          <p:cNvSpPr>
            <a:spLocks noGrp="1"/>
          </p:cNvSpPr>
          <p:nvPr>
            <p:ph type="sldNum" sz="quarter" idx="12"/>
          </p:nvPr>
        </p:nvSpPr>
        <p:spPr>
          <a:xfrm>
            <a:off x="8288338" y="6170613"/>
            <a:ext cx="422275" cy="231775"/>
          </a:xfrm>
        </p:spPr>
        <p:txBody>
          <a:bodyPr>
            <a:spAutoFit/>
          </a:bodyPr>
          <a:lstStyle>
            <a:lvl1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lvl1pPr>
          </a:lstStyle>
          <a:p>
            <a:fld id="{2DD06525-3C19-4E06-AB7A-5726242FCCD0}" type="slidenum">
              <a:rPr lang="en-US" altLang="en-US"/>
              <a:pPr/>
              <a:t>‹#›</a:t>
            </a:fld>
            <a:endParaRPr lang="en-US" altLang="en-US" dirty="0"/>
          </a:p>
        </p:txBody>
      </p:sp>
      <p:pic>
        <p:nvPicPr>
          <p:cNvPr id="9"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448"/>
            <a:ext cx="1418052" cy="1418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a:spLocks noGrp="1"/>
          </p:cNvSpPr>
          <p:nvPr>
            <p:ph type="title"/>
          </p:nvPr>
        </p:nvSpPr>
        <p:spPr>
          <a:xfrm>
            <a:off x="1418053" y="463196"/>
            <a:ext cx="7199412" cy="508928"/>
          </a:xfrm>
        </p:spPr>
        <p:txBody>
          <a:bodyPr/>
          <a:lstStyle>
            <a:lvl1pPr algn="l">
              <a:defRPr sz="2400">
                <a:solidFill>
                  <a:srgbClr val="404040"/>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40929303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ontent Slide 4">
    <p:spTree>
      <p:nvGrpSpPr>
        <p:cNvPr id="1" name=""/>
        <p:cNvGrpSpPr/>
        <p:nvPr/>
      </p:nvGrpSpPr>
      <p:grpSpPr>
        <a:xfrm>
          <a:off x="0" y="0"/>
          <a:ext cx="0" cy="0"/>
          <a:chOff x="0" y="0"/>
          <a:chExt cx="0" cy="0"/>
        </a:xfrm>
      </p:grpSpPr>
      <p:sp>
        <p:nvSpPr>
          <p:cNvPr id="4" name="Rectangle 7"/>
          <p:cNvSpPr>
            <a:spLocks noChangeArrowheads="1"/>
          </p:cNvSpPr>
          <p:nvPr/>
        </p:nvSpPr>
        <p:spPr bwMode="auto">
          <a:xfrm>
            <a:off x="398463" y="6491288"/>
            <a:ext cx="37226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dirty="0">
                <a:solidFill>
                  <a:srgbClr val="404040"/>
                </a:solidFill>
                <a:latin typeface="Verdana" panose="020B0604030504040204" pitchFamily="34" charset="0"/>
                <a:ea typeface="Verdana" panose="020B0604030504040204" pitchFamily="34" charset="0"/>
                <a:cs typeface="Verdana" panose="020B0604030504040204" pitchFamily="34" charset="0"/>
              </a:rPr>
              <a:t>&gt;&gt;UNITEC INSTITUTE OF TECHNOLOGY</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164713" y="1710055"/>
            <a:ext cx="7438962" cy="4107359"/>
          </a:xfrm>
        </p:spPr>
        <p:txBody>
          <a:bodyPr/>
          <a:lstStyle>
            <a:lvl1pPr marL="0" indent="0">
              <a:spcAft>
                <a:spcPts val="300"/>
              </a:spcAft>
              <a:buNone/>
              <a:defRPr sz="2000">
                <a:solidFill>
                  <a:srgbClr val="404040"/>
                </a:solidFill>
                <a:latin typeface="Verdana" pitchFamily="34" charset="0"/>
                <a:ea typeface="Verdana" pitchFamily="34" charset="0"/>
                <a:cs typeface="Verdana" pitchFamily="34" charset="0"/>
              </a:defRPr>
            </a:lvl1pPr>
            <a:lvl2pPr marL="4763" indent="0">
              <a:buNone/>
              <a:defRPr sz="1800">
                <a:solidFill>
                  <a:srgbClr val="404040"/>
                </a:solidFill>
                <a:latin typeface="Verdana" pitchFamily="34" charset="0"/>
                <a:ea typeface="Verdana" pitchFamily="34" charset="0"/>
                <a:cs typeface="Verdana" pitchFamily="34" charset="0"/>
              </a:defRPr>
            </a:lvl2pPr>
            <a:lvl3pPr marL="0" indent="0">
              <a:buNone/>
              <a:defRPr lang="en-AU" sz="1400" kern="1200" dirty="0" smtClean="0">
                <a:solidFill>
                  <a:srgbClr val="404040"/>
                </a:solidFill>
                <a:latin typeface="Verdana" pitchFamily="34" charset="0"/>
                <a:ea typeface="Verdana" pitchFamily="34" charset="0"/>
                <a:cs typeface="Verdana" pitchFamily="34" charset="0"/>
              </a:defRPr>
            </a:lvl3pPr>
            <a:lvl4pPr marL="0" indent="0">
              <a:buNone/>
              <a:defRPr lang="en-AU" sz="1400" kern="1200" dirty="0" smtClean="0">
                <a:solidFill>
                  <a:srgbClr val="404040"/>
                </a:solidFill>
                <a:latin typeface="Verdana" pitchFamily="34" charset="0"/>
                <a:ea typeface="Verdana" pitchFamily="34" charset="0"/>
                <a:cs typeface="Verdana" pitchFamily="34" charset="0"/>
              </a:defRPr>
            </a:lvl4pPr>
            <a:lvl5pPr marL="0" indent="0">
              <a:buNone/>
              <a:defRPr lang="en-US" sz="1400" kern="1200" dirty="0">
                <a:solidFill>
                  <a:srgbClr val="404040"/>
                </a:solidFill>
                <a:latin typeface="Verdana" pitchFamily="34" charset="0"/>
                <a:ea typeface="Verdana" pitchFamily="34" charset="0"/>
                <a:cs typeface="Verdana"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1164712" y="893516"/>
            <a:ext cx="7878337" cy="508928"/>
          </a:xfrm>
        </p:spPr>
        <p:txBody>
          <a:bodyPr/>
          <a:lstStyle>
            <a:lvl1pPr algn="l">
              <a:defRPr sz="2400">
                <a:solidFill>
                  <a:srgbClr val="404040"/>
                </a:solidFill>
              </a:defRPr>
            </a:lvl1pPr>
          </a:lstStyle>
          <a:p>
            <a:r>
              <a:rPr lang="en-US" smtClean="0"/>
              <a:t>Click to edit Master title style</a:t>
            </a:r>
            <a:endParaRPr lang="en-US" dirty="0"/>
          </a:p>
        </p:txBody>
      </p:sp>
      <p:sp>
        <p:nvSpPr>
          <p:cNvPr id="6" name="Date Placeholder 3"/>
          <p:cNvSpPr>
            <a:spLocks noGrp="1"/>
          </p:cNvSpPr>
          <p:nvPr>
            <p:ph type="dt" sz="half" idx="10"/>
          </p:nvPr>
        </p:nvSpPr>
        <p:spPr>
          <a:xfrm>
            <a:off x="398463" y="6249988"/>
            <a:ext cx="1612900" cy="231775"/>
          </a:xfrm>
        </p:spPr>
        <p:txBody>
          <a:bodyPr wrap="square">
            <a:spAutoFit/>
          </a:bodyPr>
          <a:lstStyle>
            <a:lvl1pPr algn="l">
              <a:defRPr lang="en-US" sz="900">
                <a:solidFill>
                  <a:schemeClr val="tx1">
                    <a:lumMod val="75000"/>
                    <a:lumOff val="25000"/>
                  </a:schemeClr>
                </a:solidFill>
                <a:latin typeface="Verdana"/>
                <a:cs typeface="Verdana"/>
              </a:defRPr>
            </a:lvl1pPr>
          </a:lstStyle>
          <a:p>
            <a:pPr>
              <a:defRPr/>
            </a:pPr>
            <a:fld id="{ECC56AAB-58BD-446A-B6D5-2ED5443B3773}" type="datetime1">
              <a:rPr lang="en-NZ"/>
              <a:pPr>
                <a:defRPr/>
              </a:pPr>
              <a:t>28/05/2020</a:t>
            </a:fld>
            <a:endParaRPr lang="en-NZ" dirty="0"/>
          </a:p>
        </p:txBody>
      </p:sp>
      <p:sp>
        <p:nvSpPr>
          <p:cNvPr id="7" name="Footer Placeholder 4"/>
          <p:cNvSpPr>
            <a:spLocks noGrp="1"/>
          </p:cNvSpPr>
          <p:nvPr>
            <p:ph type="ftr" sz="quarter" idx="11"/>
          </p:nvPr>
        </p:nvSpPr>
        <p:spPr>
          <a:xfrm>
            <a:off x="4916488" y="6491288"/>
            <a:ext cx="3794125" cy="230187"/>
          </a:xfrm>
        </p:spPr>
        <p:txBody>
          <a:bodyPr rtlCol="0">
            <a:spAutoFit/>
          </a:bodyPr>
          <a:lstStyle>
            <a:lvl1pPr algn="r" fontAlgn="auto">
              <a:spcBef>
                <a:spcPts val="0"/>
              </a:spcBef>
              <a:spcAft>
                <a:spcPts val="0"/>
              </a:spcAft>
              <a:defRPr lang="en-NZ" sz="900">
                <a:solidFill>
                  <a:schemeClr val="tx1">
                    <a:lumMod val="75000"/>
                    <a:lumOff val="25000"/>
                  </a:schemeClr>
                </a:solidFill>
                <a:latin typeface="Verdana"/>
                <a:cs typeface="Verdana"/>
              </a:defRPr>
            </a:lvl1pPr>
          </a:lstStyle>
          <a:p>
            <a:pPr>
              <a:defRPr/>
            </a:pPr>
            <a:r>
              <a:rPr lang="en-US" dirty="0" smtClean="0"/>
              <a:t>&gt;&gt;MARKETING</a:t>
            </a:r>
            <a:endParaRPr dirty="0"/>
          </a:p>
        </p:txBody>
      </p:sp>
      <p:sp>
        <p:nvSpPr>
          <p:cNvPr id="8" name="Slide Number Placeholder 5"/>
          <p:cNvSpPr>
            <a:spLocks noGrp="1"/>
          </p:cNvSpPr>
          <p:nvPr>
            <p:ph type="sldNum" sz="quarter" idx="12"/>
          </p:nvPr>
        </p:nvSpPr>
        <p:spPr>
          <a:xfrm>
            <a:off x="8288338" y="6170613"/>
            <a:ext cx="422275" cy="231775"/>
          </a:xfrm>
        </p:spPr>
        <p:txBody>
          <a:bodyPr>
            <a:spAutoFit/>
          </a:bodyPr>
          <a:lstStyle>
            <a:lvl1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lvl1pPr>
          </a:lstStyle>
          <a:p>
            <a:fld id="{2DD06525-3C19-4E06-AB7A-5726242FCCD0}" type="slidenum">
              <a:rPr lang="en-US" altLang="en-US"/>
              <a:pPr/>
              <a:t>‹#›</a:t>
            </a:fld>
            <a:endParaRPr lang="en-US" altLang="en-US" dirty="0"/>
          </a:p>
        </p:txBody>
      </p:sp>
    </p:spTree>
    <p:extLst>
      <p:ext uri="{BB962C8B-B14F-4D97-AF65-F5344CB8AC3E}">
        <p14:creationId xmlns:p14="http://schemas.microsoft.com/office/powerpoint/2010/main" val="2408972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ontent Style 3">
    <p:spTree>
      <p:nvGrpSpPr>
        <p:cNvPr id="1" name=""/>
        <p:cNvGrpSpPr/>
        <p:nvPr/>
      </p:nvGrpSpPr>
      <p:grpSpPr>
        <a:xfrm>
          <a:off x="0" y="0"/>
          <a:ext cx="0" cy="0"/>
          <a:chOff x="0" y="0"/>
          <a:chExt cx="0" cy="0"/>
        </a:xfrm>
      </p:grpSpPr>
      <p:sp>
        <p:nvSpPr>
          <p:cNvPr id="4" name="Rectangle 7"/>
          <p:cNvSpPr>
            <a:spLocks noChangeArrowheads="1"/>
          </p:cNvSpPr>
          <p:nvPr/>
        </p:nvSpPr>
        <p:spPr bwMode="auto">
          <a:xfrm>
            <a:off x="398463" y="6491288"/>
            <a:ext cx="37226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rgbClr val="404040"/>
                </a:solidFill>
                <a:latin typeface="Verdana" panose="020B0604030504040204" pitchFamily="34" charset="0"/>
                <a:ea typeface="Verdana" panose="020B0604030504040204" pitchFamily="34" charset="0"/>
                <a:cs typeface="Verdana" panose="020B0604030504040204" pitchFamily="34" charset="0"/>
              </a:rPr>
              <a:t>&gt;&gt;UNITEC INSTITUTE OF TECHNOLOGY</a:t>
            </a:r>
          </a:p>
        </p:txBody>
      </p:sp>
      <p:sp>
        <p:nvSpPr>
          <p:cNvPr id="3" name="Content Placeholder 2"/>
          <p:cNvSpPr>
            <a:spLocks noGrp="1"/>
          </p:cNvSpPr>
          <p:nvPr>
            <p:ph idx="1"/>
          </p:nvPr>
        </p:nvSpPr>
        <p:spPr>
          <a:xfrm>
            <a:off x="526537" y="1710055"/>
            <a:ext cx="8090927" cy="4107359"/>
          </a:xfrm>
        </p:spPr>
        <p:txBody>
          <a:bodyPr/>
          <a:lstStyle>
            <a:lvl1pPr marL="0" indent="0">
              <a:spcAft>
                <a:spcPts val="300"/>
              </a:spcAft>
              <a:buNone/>
              <a:defRPr sz="2000">
                <a:solidFill>
                  <a:srgbClr val="404040"/>
                </a:solidFill>
                <a:latin typeface="Verdana" pitchFamily="34" charset="0"/>
                <a:ea typeface="Verdana" pitchFamily="34" charset="0"/>
                <a:cs typeface="Verdana" pitchFamily="34" charset="0"/>
              </a:defRPr>
            </a:lvl1pPr>
            <a:lvl2pPr marL="4763" indent="0">
              <a:buNone/>
              <a:defRPr sz="1800">
                <a:solidFill>
                  <a:srgbClr val="404040"/>
                </a:solidFill>
                <a:latin typeface="Verdana" pitchFamily="34" charset="0"/>
                <a:ea typeface="Verdana" pitchFamily="34" charset="0"/>
                <a:cs typeface="Verdana" pitchFamily="34" charset="0"/>
              </a:defRPr>
            </a:lvl2pPr>
            <a:lvl3pPr marL="0" indent="0">
              <a:buNone/>
              <a:defRPr lang="en-AU" sz="1400" kern="1200" dirty="0" smtClean="0">
                <a:solidFill>
                  <a:srgbClr val="404040"/>
                </a:solidFill>
                <a:latin typeface="Verdana" pitchFamily="34" charset="0"/>
                <a:ea typeface="Verdana" pitchFamily="34" charset="0"/>
                <a:cs typeface="Verdana" pitchFamily="34" charset="0"/>
              </a:defRPr>
            </a:lvl3pPr>
            <a:lvl4pPr marL="0" indent="0">
              <a:buNone/>
              <a:defRPr lang="en-AU" sz="1400" kern="1200" dirty="0" smtClean="0">
                <a:solidFill>
                  <a:srgbClr val="404040"/>
                </a:solidFill>
                <a:latin typeface="Verdana" pitchFamily="34" charset="0"/>
                <a:ea typeface="Verdana" pitchFamily="34" charset="0"/>
                <a:cs typeface="Verdana" pitchFamily="34" charset="0"/>
              </a:defRPr>
            </a:lvl4pPr>
            <a:lvl5pPr marL="0" indent="0">
              <a:buNone/>
              <a:defRPr lang="en-US" sz="1400" kern="1200" dirty="0">
                <a:solidFill>
                  <a:srgbClr val="404040"/>
                </a:solidFill>
                <a:latin typeface="Verdana" pitchFamily="34" charset="0"/>
                <a:ea typeface="Verdana" pitchFamily="34" charset="0"/>
                <a:cs typeface="Verdana"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a:xfrm>
            <a:off x="398463" y="6249988"/>
            <a:ext cx="1612900" cy="231775"/>
          </a:xfrm>
        </p:spPr>
        <p:txBody>
          <a:bodyPr wrap="square">
            <a:spAutoFit/>
          </a:bodyPr>
          <a:lstStyle>
            <a:lvl1pPr algn="l">
              <a:defRPr lang="en-US" sz="900">
                <a:solidFill>
                  <a:schemeClr val="tx1">
                    <a:lumMod val="75000"/>
                    <a:lumOff val="25000"/>
                  </a:schemeClr>
                </a:solidFill>
                <a:latin typeface="Verdana"/>
                <a:cs typeface="Verdana"/>
              </a:defRPr>
            </a:lvl1pPr>
          </a:lstStyle>
          <a:p>
            <a:pPr>
              <a:defRPr/>
            </a:pPr>
            <a:fld id="{ECC56AAB-58BD-446A-B6D5-2ED5443B3773}" type="datetime1">
              <a:rPr lang="en-NZ"/>
              <a:pPr>
                <a:defRPr/>
              </a:pPr>
              <a:t>28/05/2020</a:t>
            </a:fld>
            <a:endParaRPr lang="en-NZ"/>
          </a:p>
        </p:txBody>
      </p:sp>
      <p:sp>
        <p:nvSpPr>
          <p:cNvPr id="7" name="Footer Placeholder 4"/>
          <p:cNvSpPr>
            <a:spLocks noGrp="1"/>
          </p:cNvSpPr>
          <p:nvPr>
            <p:ph type="ftr" sz="quarter" idx="11"/>
          </p:nvPr>
        </p:nvSpPr>
        <p:spPr>
          <a:xfrm>
            <a:off x="4916488" y="6491288"/>
            <a:ext cx="3794125" cy="230187"/>
          </a:xfrm>
        </p:spPr>
        <p:txBody>
          <a:bodyPr rtlCol="0">
            <a:spAutoFit/>
          </a:bodyPr>
          <a:lstStyle>
            <a:lvl1pPr algn="r" fontAlgn="auto">
              <a:spcBef>
                <a:spcPts val="0"/>
              </a:spcBef>
              <a:spcAft>
                <a:spcPts val="0"/>
              </a:spcAft>
              <a:defRPr lang="en-NZ" sz="900">
                <a:solidFill>
                  <a:schemeClr val="tx1">
                    <a:lumMod val="75000"/>
                    <a:lumOff val="25000"/>
                  </a:schemeClr>
                </a:solidFill>
                <a:latin typeface="Verdana"/>
                <a:cs typeface="Verdana"/>
              </a:defRPr>
            </a:lvl1pPr>
          </a:lstStyle>
          <a:p>
            <a:pPr>
              <a:defRPr/>
            </a:pPr>
            <a:r>
              <a:rPr lang="en-US" dirty="0" smtClean="0"/>
              <a:t>&gt;&gt;MARKETING</a:t>
            </a:r>
            <a:endParaRPr dirty="0"/>
          </a:p>
        </p:txBody>
      </p:sp>
      <p:sp>
        <p:nvSpPr>
          <p:cNvPr id="8" name="Slide Number Placeholder 5"/>
          <p:cNvSpPr>
            <a:spLocks noGrp="1"/>
          </p:cNvSpPr>
          <p:nvPr>
            <p:ph type="sldNum" sz="quarter" idx="12"/>
          </p:nvPr>
        </p:nvSpPr>
        <p:spPr>
          <a:xfrm>
            <a:off x="8288338" y="6170613"/>
            <a:ext cx="422275" cy="231775"/>
          </a:xfrm>
        </p:spPr>
        <p:txBody>
          <a:bodyPr>
            <a:spAutoFit/>
          </a:bodyPr>
          <a:lstStyle>
            <a:lvl1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lvl1pPr>
          </a:lstStyle>
          <a:p>
            <a:fld id="{2DD06525-3C19-4E06-AB7A-5726242FCCD0}" type="slidenum">
              <a:rPr lang="en-US" altLang="en-US"/>
              <a:pPr/>
              <a:t>‹#›</a:t>
            </a:fld>
            <a:endParaRPr lang="en-US" altLang="en-US"/>
          </a:p>
        </p:txBody>
      </p:sp>
      <p:pic>
        <p:nvPicPr>
          <p:cNvPr id="9"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448"/>
            <a:ext cx="1418052" cy="1418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a:spLocks noGrp="1"/>
          </p:cNvSpPr>
          <p:nvPr>
            <p:ph type="title"/>
          </p:nvPr>
        </p:nvSpPr>
        <p:spPr>
          <a:xfrm>
            <a:off x="1418053" y="463196"/>
            <a:ext cx="7199412" cy="508928"/>
          </a:xfrm>
        </p:spPr>
        <p:txBody>
          <a:bodyPr/>
          <a:lstStyle>
            <a:lvl1pPr algn="l">
              <a:defRPr sz="2400">
                <a:solidFill>
                  <a:srgbClr val="404040"/>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69856621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2_Content Slide 3">
    <p:spTree>
      <p:nvGrpSpPr>
        <p:cNvPr id="1" name=""/>
        <p:cNvGrpSpPr/>
        <p:nvPr/>
      </p:nvGrpSpPr>
      <p:grpSpPr>
        <a:xfrm>
          <a:off x="0" y="0"/>
          <a:ext cx="0" cy="0"/>
          <a:chOff x="0" y="0"/>
          <a:chExt cx="0" cy="0"/>
        </a:xfrm>
      </p:grpSpPr>
      <p:pic>
        <p:nvPicPr>
          <p:cNvPr id="97" name="Picture 96"/>
          <p:cNvPicPr>
            <a:picLocks noChangeAspect="1"/>
          </p:cNvPicPr>
          <p:nvPr/>
        </p:nvPicPr>
        <p:blipFill rotWithShape="1">
          <a:blip r:embed="rId2"/>
          <a:srcRect t="24042" b="2"/>
          <a:stretch/>
        </p:blipFill>
        <p:spPr>
          <a:xfrm>
            <a:off x="-1133" y="0"/>
            <a:ext cx="1271102" cy="2204814"/>
          </a:xfrm>
          <a:prstGeom prst="rect">
            <a:avLst/>
          </a:prstGeom>
        </p:spPr>
      </p:pic>
      <p:sp>
        <p:nvSpPr>
          <p:cNvPr id="4" name="Rectangle 7"/>
          <p:cNvSpPr>
            <a:spLocks noChangeArrowheads="1"/>
          </p:cNvSpPr>
          <p:nvPr/>
        </p:nvSpPr>
        <p:spPr bwMode="auto">
          <a:xfrm>
            <a:off x="398463" y="6491288"/>
            <a:ext cx="37226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dirty="0">
                <a:solidFill>
                  <a:srgbClr val="404040"/>
                </a:solidFill>
                <a:latin typeface="Verdana" panose="020B0604030504040204" pitchFamily="34" charset="0"/>
                <a:ea typeface="Verdana" panose="020B0604030504040204" pitchFamily="34" charset="0"/>
                <a:cs typeface="Verdana" panose="020B0604030504040204" pitchFamily="34" charset="0"/>
              </a:rPr>
              <a:t>&gt;&gt;UNITEC INSTITUTE OF TECHNOLOGY</a:t>
            </a:r>
          </a:p>
        </p:txBody>
      </p:sp>
      <p:sp>
        <p:nvSpPr>
          <p:cNvPr id="3" name="Content Placeholder 2"/>
          <p:cNvSpPr>
            <a:spLocks noGrp="1"/>
          </p:cNvSpPr>
          <p:nvPr>
            <p:ph idx="1"/>
          </p:nvPr>
        </p:nvSpPr>
        <p:spPr>
          <a:xfrm>
            <a:off x="526537" y="1710055"/>
            <a:ext cx="8090927" cy="4107359"/>
          </a:xfrm>
        </p:spPr>
        <p:txBody>
          <a:bodyPr/>
          <a:lstStyle>
            <a:lvl1pPr marL="0" indent="0">
              <a:spcAft>
                <a:spcPts val="300"/>
              </a:spcAft>
              <a:buNone/>
              <a:defRPr sz="2000">
                <a:solidFill>
                  <a:srgbClr val="404040"/>
                </a:solidFill>
                <a:latin typeface="Verdana" pitchFamily="34" charset="0"/>
                <a:ea typeface="Verdana" pitchFamily="34" charset="0"/>
                <a:cs typeface="Verdana" pitchFamily="34" charset="0"/>
              </a:defRPr>
            </a:lvl1pPr>
            <a:lvl2pPr marL="4763" indent="0">
              <a:buNone/>
              <a:defRPr sz="1800">
                <a:solidFill>
                  <a:srgbClr val="404040"/>
                </a:solidFill>
                <a:latin typeface="Verdana" pitchFamily="34" charset="0"/>
                <a:ea typeface="Verdana" pitchFamily="34" charset="0"/>
                <a:cs typeface="Verdana" pitchFamily="34" charset="0"/>
              </a:defRPr>
            </a:lvl2pPr>
            <a:lvl3pPr marL="0" indent="0">
              <a:buNone/>
              <a:defRPr lang="en-AU" sz="1400" kern="1200" dirty="0" smtClean="0">
                <a:solidFill>
                  <a:srgbClr val="404040"/>
                </a:solidFill>
                <a:latin typeface="Verdana" pitchFamily="34" charset="0"/>
                <a:ea typeface="Verdana" pitchFamily="34" charset="0"/>
                <a:cs typeface="Verdana" pitchFamily="34" charset="0"/>
              </a:defRPr>
            </a:lvl3pPr>
            <a:lvl4pPr marL="0" indent="0">
              <a:buNone/>
              <a:defRPr lang="en-AU" sz="1400" kern="1200" dirty="0" smtClean="0">
                <a:solidFill>
                  <a:srgbClr val="404040"/>
                </a:solidFill>
                <a:latin typeface="Verdana" pitchFamily="34" charset="0"/>
                <a:ea typeface="Verdana" pitchFamily="34" charset="0"/>
                <a:cs typeface="Verdana" pitchFamily="34" charset="0"/>
              </a:defRPr>
            </a:lvl4pPr>
            <a:lvl5pPr marL="0" indent="0">
              <a:buNone/>
              <a:defRPr lang="en-US" sz="1400" kern="1200" dirty="0">
                <a:solidFill>
                  <a:srgbClr val="404040"/>
                </a:solidFill>
                <a:latin typeface="Verdana" pitchFamily="34" charset="0"/>
                <a:ea typeface="Verdana" pitchFamily="34" charset="0"/>
                <a:cs typeface="Verdana"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a:xfrm>
            <a:off x="398463" y="6249988"/>
            <a:ext cx="1612900" cy="231775"/>
          </a:xfrm>
        </p:spPr>
        <p:txBody>
          <a:bodyPr wrap="square">
            <a:spAutoFit/>
          </a:bodyPr>
          <a:lstStyle>
            <a:lvl1pPr algn="l">
              <a:defRPr lang="en-US" sz="900">
                <a:solidFill>
                  <a:schemeClr val="tx1">
                    <a:lumMod val="75000"/>
                    <a:lumOff val="25000"/>
                  </a:schemeClr>
                </a:solidFill>
                <a:latin typeface="Verdana"/>
                <a:cs typeface="Verdana"/>
              </a:defRPr>
            </a:lvl1pPr>
          </a:lstStyle>
          <a:p>
            <a:pPr>
              <a:defRPr/>
            </a:pPr>
            <a:fld id="{ECC56AAB-58BD-446A-B6D5-2ED5443B3773}" type="datetime1">
              <a:rPr lang="en-NZ"/>
              <a:pPr>
                <a:defRPr/>
              </a:pPr>
              <a:t>28/05/2020</a:t>
            </a:fld>
            <a:endParaRPr lang="en-NZ" dirty="0"/>
          </a:p>
        </p:txBody>
      </p:sp>
      <p:sp>
        <p:nvSpPr>
          <p:cNvPr id="7" name="Footer Placeholder 4"/>
          <p:cNvSpPr>
            <a:spLocks noGrp="1"/>
          </p:cNvSpPr>
          <p:nvPr>
            <p:ph type="ftr" sz="quarter" idx="11"/>
          </p:nvPr>
        </p:nvSpPr>
        <p:spPr>
          <a:xfrm>
            <a:off x="4916488" y="6491288"/>
            <a:ext cx="3794125" cy="230187"/>
          </a:xfrm>
        </p:spPr>
        <p:txBody>
          <a:bodyPr rtlCol="0">
            <a:spAutoFit/>
          </a:bodyPr>
          <a:lstStyle>
            <a:lvl1pPr algn="r" fontAlgn="auto">
              <a:spcBef>
                <a:spcPts val="0"/>
              </a:spcBef>
              <a:spcAft>
                <a:spcPts val="0"/>
              </a:spcAft>
              <a:defRPr lang="en-NZ" sz="900">
                <a:solidFill>
                  <a:schemeClr val="tx1">
                    <a:lumMod val="75000"/>
                    <a:lumOff val="25000"/>
                  </a:schemeClr>
                </a:solidFill>
                <a:latin typeface="Verdana"/>
                <a:cs typeface="Verdana"/>
              </a:defRPr>
            </a:lvl1pPr>
          </a:lstStyle>
          <a:p>
            <a:pPr>
              <a:defRPr/>
            </a:pPr>
            <a:r>
              <a:rPr lang="en-US" dirty="0" smtClean="0"/>
              <a:t>&gt;&gt;MARKETING</a:t>
            </a:r>
            <a:endParaRPr dirty="0"/>
          </a:p>
        </p:txBody>
      </p:sp>
      <p:sp>
        <p:nvSpPr>
          <p:cNvPr id="8" name="Slide Number Placeholder 5"/>
          <p:cNvSpPr>
            <a:spLocks noGrp="1"/>
          </p:cNvSpPr>
          <p:nvPr>
            <p:ph type="sldNum" sz="quarter" idx="12"/>
          </p:nvPr>
        </p:nvSpPr>
        <p:spPr>
          <a:xfrm>
            <a:off x="8288338" y="6170613"/>
            <a:ext cx="422275" cy="231775"/>
          </a:xfrm>
        </p:spPr>
        <p:txBody>
          <a:bodyPr>
            <a:spAutoFit/>
          </a:bodyPr>
          <a:lstStyle>
            <a:lvl1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lvl1pPr>
          </a:lstStyle>
          <a:p>
            <a:fld id="{2DD06525-3C19-4E06-AB7A-5726242FCCD0}" type="slidenum">
              <a:rPr lang="en-US" altLang="en-US"/>
              <a:pPr/>
              <a:t>‹#›</a:t>
            </a:fld>
            <a:endParaRPr lang="en-US" altLang="en-US" dirty="0"/>
          </a:p>
        </p:txBody>
      </p:sp>
      <p:sp>
        <p:nvSpPr>
          <p:cNvPr id="10" name="Title 1"/>
          <p:cNvSpPr>
            <a:spLocks noGrp="1"/>
          </p:cNvSpPr>
          <p:nvPr>
            <p:ph type="title"/>
          </p:nvPr>
        </p:nvSpPr>
        <p:spPr>
          <a:xfrm>
            <a:off x="1300497" y="463196"/>
            <a:ext cx="7316968" cy="508928"/>
          </a:xfrm>
        </p:spPr>
        <p:txBody>
          <a:bodyPr/>
          <a:lstStyle>
            <a:lvl1pPr algn="l">
              <a:defRPr sz="2400">
                <a:solidFill>
                  <a:srgbClr val="404040"/>
                </a:solidFill>
              </a:defRPr>
            </a:lvl1pPr>
          </a:lstStyle>
          <a:p>
            <a:r>
              <a:rPr lang="en-US" smtClean="0"/>
              <a:t>Click to edit Master title style</a:t>
            </a:r>
            <a:endParaRPr lang="en-US" dirty="0"/>
          </a:p>
        </p:txBody>
      </p:sp>
      <p:grpSp>
        <p:nvGrpSpPr>
          <p:cNvPr id="99" name="Group 98"/>
          <p:cNvGrpSpPr/>
          <p:nvPr/>
        </p:nvGrpSpPr>
        <p:grpSpPr>
          <a:xfrm>
            <a:off x="128728" y="229798"/>
            <a:ext cx="674644" cy="969086"/>
            <a:chOff x="224753" y="229798"/>
            <a:chExt cx="674644" cy="969086"/>
          </a:xfrm>
        </p:grpSpPr>
        <p:sp>
          <p:nvSpPr>
            <p:cNvPr id="22" name="Shape 20"/>
            <p:cNvSpPr/>
            <p:nvPr/>
          </p:nvSpPr>
          <p:spPr>
            <a:xfrm>
              <a:off x="677887" y="1095110"/>
              <a:ext cx="86070" cy="64548"/>
            </a:xfrm>
            <a:custGeom>
              <a:avLst/>
              <a:gdLst/>
              <a:ahLst/>
              <a:cxnLst/>
              <a:rect l="0" t="0" r="0" b="0"/>
              <a:pathLst>
                <a:path w="107379" h="80520">
                  <a:moveTo>
                    <a:pt x="44069" y="0"/>
                  </a:moveTo>
                  <a:lnTo>
                    <a:pt x="107379" y="60244"/>
                  </a:lnTo>
                  <a:lnTo>
                    <a:pt x="107379" y="80520"/>
                  </a:lnTo>
                  <a:lnTo>
                    <a:pt x="85802" y="68885"/>
                  </a:lnTo>
                  <a:cubicBezTo>
                    <a:pt x="68986" y="59652"/>
                    <a:pt x="51867" y="50102"/>
                    <a:pt x="34735" y="40500"/>
                  </a:cubicBezTo>
                  <a:cubicBezTo>
                    <a:pt x="22720" y="34569"/>
                    <a:pt x="11202" y="28588"/>
                    <a:pt x="0" y="22454"/>
                  </a:cubicBezTo>
                  <a:cubicBezTo>
                    <a:pt x="21387" y="14135"/>
                    <a:pt x="35319" y="6134"/>
                    <a:pt x="44069" y="0"/>
                  </a:cubicBezTo>
                  <a:close/>
                </a:path>
              </a:pathLst>
            </a:custGeom>
            <a:solidFill>
              <a:schemeClr val="bg1"/>
            </a:solid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23" name="Shape 21"/>
            <p:cNvSpPr/>
            <p:nvPr/>
          </p:nvSpPr>
          <p:spPr>
            <a:xfrm>
              <a:off x="224753" y="423572"/>
              <a:ext cx="539204" cy="775311"/>
            </a:xfrm>
            <a:custGeom>
              <a:avLst/>
              <a:gdLst/>
              <a:ahLst/>
              <a:cxnLst/>
              <a:rect l="0" t="0" r="0" b="0"/>
              <a:pathLst>
                <a:path w="672695" h="967156">
                  <a:moveTo>
                    <a:pt x="174016" y="0"/>
                  </a:moveTo>
                  <a:lnTo>
                    <a:pt x="174016" y="351371"/>
                  </a:lnTo>
                  <a:cubicBezTo>
                    <a:pt x="174016" y="431203"/>
                    <a:pt x="172162" y="518020"/>
                    <a:pt x="189523" y="573506"/>
                  </a:cubicBezTo>
                  <a:cubicBezTo>
                    <a:pt x="200559" y="608431"/>
                    <a:pt x="223063" y="640359"/>
                    <a:pt x="251791" y="671182"/>
                  </a:cubicBezTo>
                  <a:cubicBezTo>
                    <a:pt x="278257" y="698157"/>
                    <a:pt x="312001" y="726275"/>
                    <a:pt x="348983" y="753986"/>
                  </a:cubicBezTo>
                  <a:cubicBezTo>
                    <a:pt x="349035" y="754025"/>
                    <a:pt x="349060" y="754063"/>
                    <a:pt x="349110" y="754101"/>
                  </a:cubicBezTo>
                  <a:cubicBezTo>
                    <a:pt x="363665" y="765746"/>
                    <a:pt x="399250" y="790194"/>
                    <a:pt x="399250" y="790194"/>
                  </a:cubicBezTo>
                  <a:cubicBezTo>
                    <a:pt x="484163" y="848982"/>
                    <a:pt x="576225" y="902589"/>
                    <a:pt x="634226" y="935038"/>
                  </a:cubicBezTo>
                  <a:lnTo>
                    <a:pt x="672695" y="956018"/>
                  </a:lnTo>
                  <a:lnTo>
                    <a:pt x="672695" y="964167"/>
                  </a:lnTo>
                  <a:lnTo>
                    <a:pt x="616919" y="956003"/>
                  </a:lnTo>
                  <a:cubicBezTo>
                    <a:pt x="543368" y="943299"/>
                    <a:pt x="477854" y="926173"/>
                    <a:pt x="421246" y="906704"/>
                  </a:cubicBezTo>
                  <a:lnTo>
                    <a:pt x="270079" y="943204"/>
                  </a:lnTo>
                  <a:lnTo>
                    <a:pt x="147714" y="967156"/>
                  </a:lnTo>
                  <a:lnTo>
                    <a:pt x="322021" y="866115"/>
                  </a:lnTo>
                  <a:cubicBezTo>
                    <a:pt x="311125" y="861047"/>
                    <a:pt x="300610" y="855942"/>
                    <a:pt x="290526" y="850786"/>
                  </a:cubicBezTo>
                  <a:cubicBezTo>
                    <a:pt x="257594" y="868871"/>
                    <a:pt x="223457" y="886930"/>
                    <a:pt x="187389" y="906590"/>
                  </a:cubicBezTo>
                  <a:cubicBezTo>
                    <a:pt x="162916" y="920090"/>
                    <a:pt x="139154" y="932904"/>
                    <a:pt x="116637" y="944740"/>
                  </a:cubicBezTo>
                  <a:cubicBezTo>
                    <a:pt x="156629" y="908672"/>
                    <a:pt x="200254" y="869366"/>
                    <a:pt x="246736" y="826948"/>
                  </a:cubicBezTo>
                  <a:cubicBezTo>
                    <a:pt x="148463" y="769798"/>
                    <a:pt x="97740" y="714439"/>
                    <a:pt x="83236" y="697141"/>
                  </a:cubicBezTo>
                  <a:cubicBezTo>
                    <a:pt x="0" y="606044"/>
                    <a:pt x="471" y="513652"/>
                    <a:pt x="471" y="358686"/>
                  </a:cubicBezTo>
                  <a:lnTo>
                    <a:pt x="471" y="63233"/>
                  </a:lnTo>
                  <a:lnTo>
                    <a:pt x="174016" y="0"/>
                  </a:lnTo>
                  <a:close/>
                </a:path>
              </a:pathLst>
            </a:custGeom>
            <a:solidFill>
              <a:schemeClr val="bg1"/>
            </a:solid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24" name="Shape 22"/>
            <p:cNvSpPr/>
            <p:nvPr/>
          </p:nvSpPr>
          <p:spPr>
            <a:xfrm>
              <a:off x="388863" y="290111"/>
              <a:ext cx="342152" cy="751429"/>
            </a:xfrm>
            <a:custGeom>
              <a:avLst/>
              <a:gdLst/>
              <a:ahLst/>
              <a:cxnLst/>
              <a:rect l="0" t="0" r="0" b="0"/>
              <a:pathLst>
                <a:path w="426860" h="937362">
                  <a:moveTo>
                    <a:pt x="426745" y="0"/>
                  </a:moveTo>
                  <a:lnTo>
                    <a:pt x="426745" y="641058"/>
                  </a:lnTo>
                  <a:cubicBezTo>
                    <a:pt x="426860" y="644284"/>
                    <a:pt x="426745" y="647700"/>
                    <a:pt x="426745" y="651345"/>
                  </a:cubicBezTo>
                  <a:cubicBezTo>
                    <a:pt x="426745" y="765924"/>
                    <a:pt x="312369" y="869811"/>
                    <a:pt x="216509" y="937362"/>
                  </a:cubicBezTo>
                  <a:cubicBezTo>
                    <a:pt x="201117" y="926922"/>
                    <a:pt x="184010" y="913790"/>
                    <a:pt x="180924" y="911593"/>
                  </a:cubicBezTo>
                  <a:cubicBezTo>
                    <a:pt x="163588" y="898842"/>
                    <a:pt x="148387" y="886739"/>
                    <a:pt x="136042" y="875906"/>
                  </a:cubicBezTo>
                  <a:cubicBezTo>
                    <a:pt x="70244" y="817956"/>
                    <a:pt x="37020" y="780974"/>
                    <a:pt x="20409" y="739673"/>
                  </a:cubicBezTo>
                  <a:cubicBezTo>
                    <a:pt x="0" y="689089"/>
                    <a:pt x="2616" y="606654"/>
                    <a:pt x="2616" y="517855"/>
                  </a:cubicBezTo>
                  <a:lnTo>
                    <a:pt x="2502" y="154368"/>
                  </a:lnTo>
                  <a:lnTo>
                    <a:pt x="136461" y="105651"/>
                  </a:lnTo>
                  <a:lnTo>
                    <a:pt x="136461" y="539369"/>
                  </a:lnTo>
                  <a:cubicBezTo>
                    <a:pt x="136461" y="651053"/>
                    <a:pt x="135699" y="725322"/>
                    <a:pt x="216509" y="824306"/>
                  </a:cubicBezTo>
                  <a:cubicBezTo>
                    <a:pt x="294678" y="724205"/>
                    <a:pt x="292595" y="645820"/>
                    <a:pt x="292595" y="539268"/>
                  </a:cubicBezTo>
                  <a:lnTo>
                    <a:pt x="292595" y="48768"/>
                  </a:lnTo>
                  <a:lnTo>
                    <a:pt x="426745" y="0"/>
                  </a:lnTo>
                  <a:close/>
                </a:path>
              </a:pathLst>
            </a:custGeom>
            <a:solidFill>
              <a:schemeClr val="bg1"/>
            </a:solid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25" name="Shape 23"/>
            <p:cNvSpPr/>
            <p:nvPr/>
          </p:nvSpPr>
          <p:spPr>
            <a:xfrm>
              <a:off x="584639" y="278135"/>
              <a:ext cx="179318" cy="823735"/>
            </a:xfrm>
            <a:custGeom>
              <a:avLst/>
              <a:gdLst/>
              <a:ahLst/>
              <a:cxnLst/>
              <a:rect l="0" t="0" r="0" b="0"/>
              <a:pathLst>
                <a:path w="223711" h="1027561">
                  <a:moveTo>
                    <a:pt x="223711" y="0"/>
                  </a:moveTo>
                  <a:lnTo>
                    <a:pt x="223711" y="950472"/>
                  </a:lnTo>
                  <a:lnTo>
                    <a:pt x="187617" y="974779"/>
                  </a:lnTo>
                  <a:cubicBezTo>
                    <a:pt x="185065" y="975909"/>
                    <a:pt x="182169" y="977395"/>
                    <a:pt x="178283" y="979631"/>
                  </a:cubicBezTo>
                  <a:cubicBezTo>
                    <a:pt x="140564" y="1001614"/>
                    <a:pt x="101918" y="1021845"/>
                    <a:pt x="91034" y="1027561"/>
                  </a:cubicBezTo>
                  <a:cubicBezTo>
                    <a:pt x="54229" y="1006479"/>
                    <a:pt x="22517" y="985663"/>
                    <a:pt x="0" y="970131"/>
                  </a:cubicBezTo>
                  <a:cubicBezTo>
                    <a:pt x="23699" y="954713"/>
                    <a:pt x="44132" y="939778"/>
                    <a:pt x="60681" y="926913"/>
                  </a:cubicBezTo>
                  <a:lnTo>
                    <a:pt x="60731" y="926964"/>
                  </a:lnTo>
                  <a:cubicBezTo>
                    <a:pt x="130416" y="873179"/>
                    <a:pt x="177902" y="819446"/>
                    <a:pt x="199999" y="754930"/>
                  </a:cubicBezTo>
                  <a:cubicBezTo>
                    <a:pt x="218567" y="700777"/>
                    <a:pt x="215684" y="649875"/>
                    <a:pt x="215684" y="532794"/>
                  </a:cubicBezTo>
                  <a:lnTo>
                    <a:pt x="215684" y="2925"/>
                  </a:lnTo>
                  <a:lnTo>
                    <a:pt x="223711" y="0"/>
                  </a:lnTo>
                  <a:close/>
                </a:path>
              </a:pathLst>
            </a:custGeom>
            <a:solidFill>
              <a:schemeClr val="bg1"/>
            </a:solid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29" name="Shape 27"/>
            <p:cNvSpPr/>
            <p:nvPr/>
          </p:nvSpPr>
          <p:spPr>
            <a:xfrm>
              <a:off x="763957" y="1189956"/>
              <a:ext cx="16369" cy="8928"/>
            </a:xfrm>
            <a:custGeom>
              <a:avLst/>
              <a:gdLst/>
              <a:ahLst/>
              <a:cxnLst/>
              <a:rect l="0" t="0" r="0" b="0"/>
              <a:pathLst>
                <a:path w="20421" h="11137">
                  <a:moveTo>
                    <a:pt x="0" y="0"/>
                  </a:moveTo>
                  <a:lnTo>
                    <a:pt x="20421" y="11137"/>
                  </a:lnTo>
                  <a:lnTo>
                    <a:pt x="0" y="8148"/>
                  </a:lnTo>
                  <a:lnTo>
                    <a:pt x="0" y="0"/>
                  </a:lnTo>
                  <a:close/>
                </a:path>
              </a:pathLst>
            </a:custGeom>
            <a:solidFill>
              <a:schemeClr val="bg1"/>
            </a:solid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30" name="Shape 28"/>
            <p:cNvSpPr/>
            <p:nvPr/>
          </p:nvSpPr>
          <p:spPr>
            <a:xfrm>
              <a:off x="763957" y="1143404"/>
              <a:ext cx="39415" cy="37511"/>
            </a:xfrm>
            <a:custGeom>
              <a:avLst/>
              <a:gdLst/>
              <a:ahLst/>
              <a:cxnLst/>
              <a:rect l="0" t="0" r="0" b="0"/>
              <a:pathLst>
                <a:path w="49174" h="46792">
                  <a:moveTo>
                    <a:pt x="0" y="0"/>
                  </a:moveTo>
                  <a:lnTo>
                    <a:pt x="49174" y="46792"/>
                  </a:lnTo>
                  <a:lnTo>
                    <a:pt x="0" y="20276"/>
                  </a:lnTo>
                  <a:lnTo>
                    <a:pt x="0" y="0"/>
                  </a:lnTo>
                  <a:close/>
                </a:path>
              </a:pathLst>
            </a:custGeom>
            <a:solidFill>
              <a:schemeClr val="bg1"/>
            </a:solid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31" name="Shape 29"/>
            <p:cNvSpPr/>
            <p:nvPr/>
          </p:nvSpPr>
          <p:spPr>
            <a:xfrm>
              <a:off x="763957" y="229798"/>
              <a:ext cx="135440" cy="810274"/>
            </a:xfrm>
            <a:custGeom>
              <a:avLst/>
              <a:gdLst/>
              <a:ahLst/>
              <a:cxnLst/>
              <a:rect l="0" t="0" r="0" b="0"/>
              <a:pathLst>
                <a:path w="168970" h="1010769">
                  <a:moveTo>
                    <a:pt x="165493" y="0"/>
                  </a:moveTo>
                  <a:lnTo>
                    <a:pt x="165493" y="600405"/>
                  </a:lnTo>
                  <a:cubicBezTo>
                    <a:pt x="166255" y="783750"/>
                    <a:pt x="168970" y="890176"/>
                    <a:pt x="33" y="1010746"/>
                  </a:cubicBezTo>
                  <a:lnTo>
                    <a:pt x="0" y="1010769"/>
                  </a:lnTo>
                  <a:lnTo>
                    <a:pt x="0" y="60296"/>
                  </a:lnTo>
                  <a:lnTo>
                    <a:pt x="165493" y="0"/>
                  </a:lnTo>
                  <a:close/>
                </a:path>
              </a:pathLst>
            </a:custGeom>
            <a:solidFill>
              <a:schemeClr val="bg1"/>
            </a:solid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grpSp>
    </p:spTree>
    <p:extLst>
      <p:ext uri="{BB962C8B-B14F-4D97-AF65-F5344CB8AC3E}">
        <p14:creationId xmlns:p14="http://schemas.microsoft.com/office/powerpoint/2010/main" val="95366606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2">
    <p:spTree>
      <p:nvGrpSpPr>
        <p:cNvPr id="1" name=""/>
        <p:cNvGrpSpPr/>
        <p:nvPr/>
      </p:nvGrpSpPr>
      <p:grpSpPr>
        <a:xfrm>
          <a:off x="0" y="0"/>
          <a:ext cx="0" cy="0"/>
          <a:chOff x="0" y="0"/>
          <a:chExt cx="0" cy="0"/>
        </a:xfrm>
      </p:grpSpPr>
      <p:pic>
        <p:nvPicPr>
          <p:cNvPr id="6" name="Picture 2" descr="Image result for journey black and white"/>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696" r="5696"/>
          <a:stretch/>
        </p:blipFill>
        <p:spPr bwMode="auto">
          <a:xfrm>
            <a:off x="-1" y="-5007"/>
            <a:ext cx="9144001" cy="68680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939066" y="2139353"/>
            <a:ext cx="5149103" cy="2278823"/>
          </a:xfrm>
        </p:spPr>
        <p:txBody>
          <a:bodyPr/>
          <a:lstStyle>
            <a:lvl1pPr algn="r" defTabSz="457200" rtl="0" fontAlgn="auto">
              <a:spcBef>
                <a:spcPts val="0"/>
              </a:spcBef>
              <a:spcAft>
                <a:spcPts val="1800"/>
              </a:spcAft>
              <a:defRPr lang="en-US" sz="4000" kern="1200" dirty="0">
                <a:solidFill>
                  <a:schemeClr val="bg1"/>
                </a:solidFill>
                <a:latin typeface="Verdana"/>
                <a:ea typeface="+mn-ea"/>
                <a:cs typeface="Verdana"/>
              </a:defRPr>
            </a:lvl1pPr>
          </a:lstStyle>
          <a:p>
            <a:r>
              <a:rPr lang="en-US" smtClean="0"/>
              <a:t>Click to edit Master title style</a:t>
            </a:r>
            <a:endParaRPr lang="en-US" dirty="0"/>
          </a:p>
        </p:txBody>
      </p:sp>
      <p:sp>
        <p:nvSpPr>
          <p:cNvPr id="3" name="Subtitle 2"/>
          <p:cNvSpPr>
            <a:spLocks noGrp="1"/>
          </p:cNvSpPr>
          <p:nvPr>
            <p:ph type="subTitle" idx="1"/>
          </p:nvPr>
        </p:nvSpPr>
        <p:spPr>
          <a:xfrm>
            <a:off x="2941415" y="4633486"/>
            <a:ext cx="5149103" cy="515525"/>
          </a:xfrm>
          <a:noFill/>
          <a:ln>
            <a:noFill/>
          </a:ln>
        </p:spPr>
        <p:txBody>
          <a:bodyPr anchor="ctr"/>
          <a:lstStyle>
            <a:lvl1pPr marL="0" indent="0" algn="r">
              <a:buNone/>
              <a:defRPr lang="en-US" sz="2000" dirty="0">
                <a:solidFill>
                  <a:schemeClr val="bg1"/>
                </a:solidFill>
                <a:latin typeface="Verdana"/>
                <a:cs typeface="Verdana"/>
              </a:defRPr>
            </a:lvl1pPr>
          </a:lstStyle>
          <a:p>
            <a:pPr lvl="0"/>
            <a:r>
              <a:rPr lang="en-US" smtClean="0"/>
              <a:t>Click to edit Master subtitle style</a:t>
            </a:r>
            <a:endParaRPr lang="en-US" dirty="0"/>
          </a:p>
        </p:txBody>
      </p:sp>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207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8131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3">
    <p:spTree>
      <p:nvGrpSpPr>
        <p:cNvPr id="1" name=""/>
        <p:cNvGrpSpPr/>
        <p:nvPr/>
      </p:nvGrpSpPr>
      <p:grpSpPr>
        <a:xfrm>
          <a:off x="0" y="0"/>
          <a:ext cx="0" cy="0"/>
          <a:chOff x="0" y="0"/>
          <a:chExt cx="0" cy="0"/>
        </a:xfrm>
      </p:grpSpPr>
      <p:pic>
        <p:nvPicPr>
          <p:cNvPr id="6" name="Picture 2" descr="Image result for journey black and white"/>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696" r="5696"/>
          <a:stretch/>
        </p:blipFill>
        <p:spPr bwMode="auto">
          <a:xfrm>
            <a:off x="-1" y="-5007"/>
            <a:ext cx="9144001" cy="68680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939066" y="2139353"/>
            <a:ext cx="5149103" cy="2278823"/>
          </a:xfrm>
        </p:spPr>
        <p:txBody>
          <a:bodyPr/>
          <a:lstStyle>
            <a:lvl1pPr algn="r" defTabSz="457200" rtl="0" fontAlgn="auto">
              <a:spcBef>
                <a:spcPts val="0"/>
              </a:spcBef>
              <a:spcAft>
                <a:spcPts val="1800"/>
              </a:spcAft>
              <a:defRPr lang="en-US" sz="4000" kern="1200" dirty="0">
                <a:solidFill>
                  <a:schemeClr val="bg1"/>
                </a:solidFill>
                <a:latin typeface="Verdana"/>
                <a:ea typeface="+mn-ea"/>
                <a:cs typeface="Verdana"/>
              </a:defRPr>
            </a:lvl1pPr>
          </a:lstStyle>
          <a:p>
            <a:r>
              <a:rPr lang="en-US" smtClean="0"/>
              <a:t>Click to edit Master title style</a:t>
            </a:r>
            <a:endParaRPr lang="en-US" dirty="0"/>
          </a:p>
        </p:txBody>
      </p:sp>
      <p:sp>
        <p:nvSpPr>
          <p:cNvPr id="3" name="Subtitle 2"/>
          <p:cNvSpPr>
            <a:spLocks noGrp="1"/>
          </p:cNvSpPr>
          <p:nvPr>
            <p:ph type="subTitle" idx="1"/>
          </p:nvPr>
        </p:nvSpPr>
        <p:spPr>
          <a:xfrm>
            <a:off x="2941415" y="4633486"/>
            <a:ext cx="5149103" cy="515525"/>
          </a:xfrm>
          <a:noFill/>
          <a:ln>
            <a:noFill/>
          </a:ln>
        </p:spPr>
        <p:txBody>
          <a:bodyPr anchor="ctr"/>
          <a:lstStyle>
            <a:lvl1pPr marL="0" indent="0" algn="r">
              <a:buNone/>
              <a:defRPr lang="en-US" sz="2000" dirty="0">
                <a:solidFill>
                  <a:schemeClr val="bg1"/>
                </a:solidFill>
                <a:latin typeface="Verdana"/>
                <a:cs typeface="Verdana"/>
              </a:defRPr>
            </a:lvl1pPr>
          </a:lstStyle>
          <a:p>
            <a:pPr lvl="0"/>
            <a:r>
              <a:rPr lang="en-US" smtClean="0"/>
              <a:t>Click to edit Master subtitle style</a:t>
            </a:r>
            <a:endParaRPr lang="en-US" dirty="0"/>
          </a:p>
        </p:txBody>
      </p:sp>
      <p:grpSp>
        <p:nvGrpSpPr>
          <p:cNvPr id="7" name="Group 6"/>
          <p:cNvGrpSpPr/>
          <p:nvPr userDrawn="1"/>
        </p:nvGrpSpPr>
        <p:grpSpPr>
          <a:xfrm>
            <a:off x="462676" y="193064"/>
            <a:ext cx="1027574" cy="1757159"/>
            <a:chOff x="1605318" y="5379813"/>
            <a:chExt cx="1027730" cy="1757233"/>
          </a:xfrm>
          <a:solidFill>
            <a:schemeClr val="bg1"/>
          </a:solidFill>
        </p:grpSpPr>
        <p:sp>
          <p:nvSpPr>
            <p:cNvPr id="9" name="Shape 42217"/>
            <p:cNvSpPr/>
            <p:nvPr/>
          </p:nvSpPr>
          <p:spPr>
            <a:xfrm>
              <a:off x="2056178" y="6730357"/>
              <a:ext cx="45860" cy="194069"/>
            </a:xfrm>
            <a:custGeom>
              <a:avLst/>
              <a:gdLst/>
              <a:ahLst/>
              <a:cxnLst/>
              <a:rect l="0" t="0" r="0" b="0"/>
              <a:pathLst>
                <a:path w="45860" h="194069">
                  <a:moveTo>
                    <a:pt x="0" y="0"/>
                  </a:moveTo>
                  <a:lnTo>
                    <a:pt x="45860" y="0"/>
                  </a:lnTo>
                  <a:lnTo>
                    <a:pt x="45860" y="194069"/>
                  </a:lnTo>
                  <a:lnTo>
                    <a:pt x="0" y="194069"/>
                  </a:lnTo>
                  <a:lnTo>
                    <a:pt x="0" y="0"/>
                  </a:lnTo>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0" name="Shape 15"/>
            <p:cNvSpPr/>
            <p:nvPr/>
          </p:nvSpPr>
          <p:spPr>
            <a:xfrm>
              <a:off x="2286035" y="6725563"/>
              <a:ext cx="87516" cy="203233"/>
            </a:xfrm>
            <a:custGeom>
              <a:avLst/>
              <a:gdLst/>
              <a:ahLst/>
              <a:cxnLst/>
              <a:rect l="0" t="0" r="0" b="0"/>
              <a:pathLst>
                <a:path w="87516" h="203233">
                  <a:moveTo>
                    <a:pt x="87516" y="0"/>
                  </a:moveTo>
                  <a:lnTo>
                    <a:pt x="87516" y="36553"/>
                  </a:lnTo>
                  <a:lnTo>
                    <a:pt x="65569" y="40766"/>
                  </a:lnTo>
                  <a:cubicBezTo>
                    <a:pt x="48589" y="48781"/>
                    <a:pt x="45466" y="66880"/>
                    <a:pt x="45466" y="83445"/>
                  </a:cubicBezTo>
                  <a:lnTo>
                    <a:pt x="45466" y="86480"/>
                  </a:lnTo>
                  <a:lnTo>
                    <a:pt x="87516" y="86480"/>
                  </a:lnTo>
                  <a:lnTo>
                    <a:pt x="87516" y="116160"/>
                  </a:lnTo>
                  <a:lnTo>
                    <a:pt x="45148" y="116160"/>
                  </a:lnTo>
                  <a:lnTo>
                    <a:pt x="45148" y="119627"/>
                  </a:lnTo>
                  <a:cubicBezTo>
                    <a:pt x="45148" y="140791"/>
                    <a:pt x="47456" y="156383"/>
                    <a:pt x="68690" y="162858"/>
                  </a:cubicBezTo>
                  <a:lnTo>
                    <a:pt x="87516" y="165065"/>
                  </a:lnTo>
                  <a:lnTo>
                    <a:pt x="87516" y="203233"/>
                  </a:lnTo>
                  <a:lnTo>
                    <a:pt x="50428" y="198825"/>
                  </a:lnTo>
                  <a:cubicBezTo>
                    <a:pt x="13930" y="188061"/>
                    <a:pt x="0" y="160133"/>
                    <a:pt x="0" y="108946"/>
                  </a:cubicBezTo>
                  <a:lnTo>
                    <a:pt x="0" y="96893"/>
                  </a:lnTo>
                  <a:cubicBezTo>
                    <a:pt x="0" y="47982"/>
                    <a:pt x="16688" y="17931"/>
                    <a:pt x="49458" y="5962"/>
                  </a:cubicBezTo>
                  <a:lnTo>
                    <a:pt x="87516"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1" name="Shape 16"/>
            <p:cNvSpPr/>
            <p:nvPr/>
          </p:nvSpPr>
          <p:spPr>
            <a:xfrm>
              <a:off x="1847796" y="6725556"/>
              <a:ext cx="169291" cy="198870"/>
            </a:xfrm>
            <a:custGeom>
              <a:avLst/>
              <a:gdLst/>
              <a:ahLst/>
              <a:cxnLst/>
              <a:rect l="0" t="0" r="0" b="0"/>
              <a:pathLst>
                <a:path w="169291" h="198870">
                  <a:moveTo>
                    <a:pt x="107201" y="0"/>
                  </a:moveTo>
                  <a:cubicBezTo>
                    <a:pt x="162052" y="0"/>
                    <a:pt x="169291" y="31686"/>
                    <a:pt x="169291" y="75819"/>
                  </a:cubicBezTo>
                  <a:lnTo>
                    <a:pt x="169291" y="198870"/>
                  </a:lnTo>
                  <a:lnTo>
                    <a:pt x="123419" y="198870"/>
                  </a:lnTo>
                  <a:lnTo>
                    <a:pt x="123419" y="75819"/>
                  </a:lnTo>
                  <a:cubicBezTo>
                    <a:pt x="123419" y="47917"/>
                    <a:pt x="118618" y="38253"/>
                    <a:pt x="96216" y="38253"/>
                  </a:cubicBezTo>
                  <a:cubicBezTo>
                    <a:pt x="83109" y="38253"/>
                    <a:pt x="65849" y="43117"/>
                    <a:pt x="45200" y="51384"/>
                  </a:cubicBezTo>
                  <a:lnTo>
                    <a:pt x="45200" y="198870"/>
                  </a:lnTo>
                  <a:lnTo>
                    <a:pt x="0" y="198870"/>
                  </a:lnTo>
                  <a:lnTo>
                    <a:pt x="0" y="4801"/>
                  </a:lnTo>
                  <a:lnTo>
                    <a:pt x="43435" y="4801"/>
                  </a:lnTo>
                  <a:lnTo>
                    <a:pt x="43435" y="20320"/>
                  </a:lnTo>
                  <a:cubicBezTo>
                    <a:pt x="64491" y="8268"/>
                    <a:pt x="85510" y="0"/>
                    <a:pt x="107201"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2" name="Shape 17"/>
            <p:cNvSpPr/>
            <p:nvPr/>
          </p:nvSpPr>
          <p:spPr>
            <a:xfrm>
              <a:off x="2134385" y="6681106"/>
              <a:ext cx="128930" cy="248552"/>
            </a:xfrm>
            <a:custGeom>
              <a:avLst/>
              <a:gdLst/>
              <a:ahLst/>
              <a:cxnLst/>
              <a:rect l="0" t="0" r="0" b="0"/>
              <a:pathLst>
                <a:path w="128930" h="248552">
                  <a:moveTo>
                    <a:pt x="36182" y="0"/>
                  </a:moveTo>
                  <a:lnTo>
                    <a:pt x="81648" y="0"/>
                  </a:lnTo>
                  <a:lnTo>
                    <a:pt x="81648" y="49251"/>
                  </a:lnTo>
                  <a:lnTo>
                    <a:pt x="128930" y="49251"/>
                  </a:lnTo>
                  <a:lnTo>
                    <a:pt x="128930" y="85802"/>
                  </a:lnTo>
                  <a:lnTo>
                    <a:pt x="81648" y="85802"/>
                  </a:lnTo>
                  <a:lnTo>
                    <a:pt x="81648" y="191986"/>
                  </a:lnTo>
                  <a:cubicBezTo>
                    <a:pt x="81648" y="209919"/>
                    <a:pt x="83032" y="213335"/>
                    <a:pt x="99568" y="213335"/>
                  </a:cubicBezTo>
                  <a:cubicBezTo>
                    <a:pt x="109613" y="213335"/>
                    <a:pt x="123380" y="212700"/>
                    <a:pt x="128930" y="212002"/>
                  </a:cubicBezTo>
                  <a:lnTo>
                    <a:pt x="128930" y="243002"/>
                  </a:lnTo>
                  <a:cubicBezTo>
                    <a:pt x="123698" y="244387"/>
                    <a:pt x="106832" y="248552"/>
                    <a:pt x="89598" y="248552"/>
                  </a:cubicBezTo>
                  <a:cubicBezTo>
                    <a:pt x="51346" y="248552"/>
                    <a:pt x="36182" y="233338"/>
                    <a:pt x="36182" y="192672"/>
                  </a:cubicBezTo>
                  <a:lnTo>
                    <a:pt x="36182" y="85802"/>
                  </a:lnTo>
                  <a:lnTo>
                    <a:pt x="0" y="82703"/>
                  </a:lnTo>
                  <a:lnTo>
                    <a:pt x="0" y="49251"/>
                  </a:lnTo>
                  <a:lnTo>
                    <a:pt x="36182" y="49251"/>
                  </a:lnTo>
                  <a:lnTo>
                    <a:pt x="36182"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3" name="Shape 18"/>
            <p:cNvSpPr/>
            <p:nvPr/>
          </p:nvSpPr>
          <p:spPr>
            <a:xfrm>
              <a:off x="1610039" y="6668355"/>
              <a:ext cx="200991" cy="261620"/>
            </a:xfrm>
            <a:custGeom>
              <a:avLst/>
              <a:gdLst/>
              <a:ahLst/>
              <a:cxnLst/>
              <a:rect l="0" t="0" r="0" b="0"/>
              <a:pathLst>
                <a:path w="200991" h="261620">
                  <a:moveTo>
                    <a:pt x="0" y="0"/>
                  </a:moveTo>
                  <a:lnTo>
                    <a:pt x="47600" y="0"/>
                  </a:lnTo>
                  <a:lnTo>
                    <a:pt x="47600" y="148869"/>
                  </a:lnTo>
                  <a:cubicBezTo>
                    <a:pt x="47600" y="200571"/>
                    <a:pt x="59665" y="220269"/>
                    <a:pt x="100699" y="220269"/>
                  </a:cubicBezTo>
                  <a:cubicBezTo>
                    <a:pt x="141364" y="220269"/>
                    <a:pt x="153760" y="200571"/>
                    <a:pt x="153760" y="148869"/>
                  </a:cubicBezTo>
                  <a:lnTo>
                    <a:pt x="153760" y="0"/>
                  </a:lnTo>
                  <a:lnTo>
                    <a:pt x="200991" y="0"/>
                  </a:lnTo>
                  <a:lnTo>
                    <a:pt x="200991" y="151270"/>
                  </a:lnTo>
                  <a:cubicBezTo>
                    <a:pt x="200991" y="225069"/>
                    <a:pt x="165507" y="261620"/>
                    <a:pt x="100699" y="261620"/>
                  </a:cubicBezTo>
                  <a:cubicBezTo>
                    <a:pt x="35523" y="261620"/>
                    <a:pt x="0" y="225069"/>
                    <a:pt x="0" y="151270"/>
                  </a:cubicBez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4" name="Shape 42218"/>
            <p:cNvSpPr/>
            <p:nvPr/>
          </p:nvSpPr>
          <p:spPr>
            <a:xfrm>
              <a:off x="2055860" y="6656608"/>
              <a:ext cx="46876" cy="43752"/>
            </a:xfrm>
            <a:custGeom>
              <a:avLst/>
              <a:gdLst/>
              <a:ahLst/>
              <a:cxnLst/>
              <a:rect l="0" t="0" r="0" b="0"/>
              <a:pathLst>
                <a:path w="46876" h="43752">
                  <a:moveTo>
                    <a:pt x="0" y="0"/>
                  </a:moveTo>
                  <a:lnTo>
                    <a:pt x="46876" y="0"/>
                  </a:lnTo>
                  <a:lnTo>
                    <a:pt x="46876" y="43752"/>
                  </a:lnTo>
                  <a:lnTo>
                    <a:pt x="0" y="43752"/>
                  </a:lnTo>
                  <a:lnTo>
                    <a:pt x="0" y="0"/>
                  </a:lnTo>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5" name="Shape 20"/>
            <p:cNvSpPr/>
            <p:nvPr/>
          </p:nvSpPr>
          <p:spPr>
            <a:xfrm>
              <a:off x="2266172" y="6459237"/>
              <a:ext cx="107379" cy="80520"/>
            </a:xfrm>
            <a:custGeom>
              <a:avLst/>
              <a:gdLst/>
              <a:ahLst/>
              <a:cxnLst/>
              <a:rect l="0" t="0" r="0" b="0"/>
              <a:pathLst>
                <a:path w="107379" h="80520">
                  <a:moveTo>
                    <a:pt x="44069" y="0"/>
                  </a:moveTo>
                  <a:lnTo>
                    <a:pt x="107379" y="60244"/>
                  </a:lnTo>
                  <a:lnTo>
                    <a:pt x="107379" y="80520"/>
                  </a:lnTo>
                  <a:lnTo>
                    <a:pt x="85802" y="68885"/>
                  </a:lnTo>
                  <a:cubicBezTo>
                    <a:pt x="68986" y="59652"/>
                    <a:pt x="51867" y="50102"/>
                    <a:pt x="34735" y="40500"/>
                  </a:cubicBezTo>
                  <a:cubicBezTo>
                    <a:pt x="22720" y="34569"/>
                    <a:pt x="11202" y="28588"/>
                    <a:pt x="0" y="22454"/>
                  </a:cubicBezTo>
                  <a:cubicBezTo>
                    <a:pt x="21387" y="14135"/>
                    <a:pt x="35319" y="6134"/>
                    <a:pt x="44069"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6" name="Shape 21"/>
            <p:cNvSpPr/>
            <p:nvPr/>
          </p:nvSpPr>
          <p:spPr>
            <a:xfrm>
              <a:off x="1700857" y="5621532"/>
              <a:ext cx="672695" cy="967156"/>
            </a:xfrm>
            <a:custGeom>
              <a:avLst/>
              <a:gdLst/>
              <a:ahLst/>
              <a:cxnLst/>
              <a:rect l="0" t="0" r="0" b="0"/>
              <a:pathLst>
                <a:path w="672695" h="967156">
                  <a:moveTo>
                    <a:pt x="174016" y="0"/>
                  </a:moveTo>
                  <a:lnTo>
                    <a:pt x="174016" y="351371"/>
                  </a:lnTo>
                  <a:cubicBezTo>
                    <a:pt x="174016" y="431203"/>
                    <a:pt x="172162" y="518020"/>
                    <a:pt x="189523" y="573506"/>
                  </a:cubicBezTo>
                  <a:cubicBezTo>
                    <a:pt x="200559" y="608431"/>
                    <a:pt x="223063" y="640359"/>
                    <a:pt x="251791" y="671182"/>
                  </a:cubicBezTo>
                  <a:cubicBezTo>
                    <a:pt x="278257" y="698157"/>
                    <a:pt x="312001" y="726275"/>
                    <a:pt x="348983" y="753986"/>
                  </a:cubicBezTo>
                  <a:cubicBezTo>
                    <a:pt x="349035" y="754025"/>
                    <a:pt x="349060" y="754063"/>
                    <a:pt x="349110" y="754101"/>
                  </a:cubicBezTo>
                  <a:cubicBezTo>
                    <a:pt x="363665" y="765746"/>
                    <a:pt x="399250" y="790194"/>
                    <a:pt x="399250" y="790194"/>
                  </a:cubicBezTo>
                  <a:cubicBezTo>
                    <a:pt x="484163" y="848982"/>
                    <a:pt x="576225" y="902589"/>
                    <a:pt x="634226" y="935038"/>
                  </a:cubicBezTo>
                  <a:lnTo>
                    <a:pt x="672695" y="956018"/>
                  </a:lnTo>
                  <a:lnTo>
                    <a:pt x="672695" y="964167"/>
                  </a:lnTo>
                  <a:lnTo>
                    <a:pt x="616919" y="956003"/>
                  </a:lnTo>
                  <a:cubicBezTo>
                    <a:pt x="543368" y="943299"/>
                    <a:pt x="477854" y="926173"/>
                    <a:pt x="421246" y="906704"/>
                  </a:cubicBezTo>
                  <a:lnTo>
                    <a:pt x="270079" y="943204"/>
                  </a:lnTo>
                  <a:lnTo>
                    <a:pt x="147714" y="967156"/>
                  </a:lnTo>
                  <a:lnTo>
                    <a:pt x="322021" y="866115"/>
                  </a:lnTo>
                  <a:cubicBezTo>
                    <a:pt x="311125" y="861047"/>
                    <a:pt x="300610" y="855942"/>
                    <a:pt x="290526" y="850786"/>
                  </a:cubicBezTo>
                  <a:cubicBezTo>
                    <a:pt x="257594" y="868871"/>
                    <a:pt x="223457" y="886930"/>
                    <a:pt x="187389" y="906590"/>
                  </a:cubicBezTo>
                  <a:cubicBezTo>
                    <a:pt x="162916" y="920090"/>
                    <a:pt x="139154" y="932904"/>
                    <a:pt x="116637" y="944740"/>
                  </a:cubicBezTo>
                  <a:cubicBezTo>
                    <a:pt x="156629" y="908672"/>
                    <a:pt x="200254" y="869366"/>
                    <a:pt x="246736" y="826948"/>
                  </a:cubicBezTo>
                  <a:cubicBezTo>
                    <a:pt x="148463" y="769798"/>
                    <a:pt x="97740" y="714439"/>
                    <a:pt x="83236" y="697141"/>
                  </a:cubicBezTo>
                  <a:cubicBezTo>
                    <a:pt x="0" y="606044"/>
                    <a:pt x="471" y="513652"/>
                    <a:pt x="471" y="358686"/>
                  </a:cubicBezTo>
                  <a:lnTo>
                    <a:pt x="471" y="63233"/>
                  </a:lnTo>
                  <a:lnTo>
                    <a:pt x="174016"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7" name="Shape 22"/>
            <p:cNvSpPr/>
            <p:nvPr/>
          </p:nvSpPr>
          <p:spPr>
            <a:xfrm>
              <a:off x="1905594" y="5455048"/>
              <a:ext cx="426860" cy="937362"/>
            </a:xfrm>
            <a:custGeom>
              <a:avLst/>
              <a:gdLst/>
              <a:ahLst/>
              <a:cxnLst/>
              <a:rect l="0" t="0" r="0" b="0"/>
              <a:pathLst>
                <a:path w="426860" h="937362">
                  <a:moveTo>
                    <a:pt x="426745" y="0"/>
                  </a:moveTo>
                  <a:lnTo>
                    <a:pt x="426745" y="641058"/>
                  </a:lnTo>
                  <a:cubicBezTo>
                    <a:pt x="426860" y="644284"/>
                    <a:pt x="426745" y="647700"/>
                    <a:pt x="426745" y="651345"/>
                  </a:cubicBezTo>
                  <a:cubicBezTo>
                    <a:pt x="426745" y="765924"/>
                    <a:pt x="312369" y="869811"/>
                    <a:pt x="216509" y="937362"/>
                  </a:cubicBezTo>
                  <a:cubicBezTo>
                    <a:pt x="201117" y="926922"/>
                    <a:pt x="184010" y="913790"/>
                    <a:pt x="180924" y="911593"/>
                  </a:cubicBezTo>
                  <a:cubicBezTo>
                    <a:pt x="163588" y="898842"/>
                    <a:pt x="148387" y="886739"/>
                    <a:pt x="136042" y="875906"/>
                  </a:cubicBezTo>
                  <a:cubicBezTo>
                    <a:pt x="70244" y="817956"/>
                    <a:pt x="37020" y="780974"/>
                    <a:pt x="20409" y="739673"/>
                  </a:cubicBezTo>
                  <a:cubicBezTo>
                    <a:pt x="0" y="689089"/>
                    <a:pt x="2616" y="606654"/>
                    <a:pt x="2616" y="517855"/>
                  </a:cubicBezTo>
                  <a:lnTo>
                    <a:pt x="2502" y="154368"/>
                  </a:lnTo>
                  <a:lnTo>
                    <a:pt x="136461" y="105651"/>
                  </a:lnTo>
                  <a:lnTo>
                    <a:pt x="136461" y="539369"/>
                  </a:lnTo>
                  <a:cubicBezTo>
                    <a:pt x="136461" y="651053"/>
                    <a:pt x="135699" y="725322"/>
                    <a:pt x="216509" y="824306"/>
                  </a:cubicBezTo>
                  <a:cubicBezTo>
                    <a:pt x="294678" y="724205"/>
                    <a:pt x="292595" y="645820"/>
                    <a:pt x="292595" y="539268"/>
                  </a:cubicBezTo>
                  <a:lnTo>
                    <a:pt x="292595" y="48768"/>
                  </a:lnTo>
                  <a:lnTo>
                    <a:pt x="426745"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8" name="Shape 23"/>
            <p:cNvSpPr/>
            <p:nvPr/>
          </p:nvSpPr>
          <p:spPr>
            <a:xfrm>
              <a:off x="2149840" y="5440109"/>
              <a:ext cx="223711" cy="1027561"/>
            </a:xfrm>
            <a:custGeom>
              <a:avLst/>
              <a:gdLst/>
              <a:ahLst/>
              <a:cxnLst/>
              <a:rect l="0" t="0" r="0" b="0"/>
              <a:pathLst>
                <a:path w="223711" h="1027561">
                  <a:moveTo>
                    <a:pt x="223711" y="0"/>
                  </a:moveTo>
                  <a:lnTo>
                    <a:pt x="223711" y="950472"/>
                  </a:lnTo>
                  <a:lnTo>
                    <a:pt x="187617" y="974779"/>
                  </a:lnTo>
                  <a:cubicBezTo>
                    <a:pt x="185065" y="975909"/>
                    <a:pt x="182169" y="977395"/>
                    <a:pt x="178283" y="979631"/>
                  </a:cubicBezTo>
                  <a:cubicBezTo>
                    <a:pt x="140564" y="1001614"/>
                    <a:pt x="101918" y="1021845"/>
                    <a:pt x="91034" y="1027561"/>
                  </a:cubicBezTo>
                  <a:cubicBezTo>
                    <a:pt x="54229" y="1006479"/>
                    <a:pt x="22517" y="985663"/>
                    <a:pt x="0" y="970131"/>
                  </a:cubicBezTo>
                  <a:cubicBezTo>
                    <a:pt x="23699" y="954713"/>
                    <a:pt x="44132" y="939778"/>
                    <a:pt x="60681" y="926913"/>
                  </a:cubicBezTo>
                  <a:lnTo>
                    <a:pt x="60731" y="926964"/>
                  </a:lnTo>
                  <a:cubicBezTo>
                    <a:pt x="130416" y="873179"/>
                    <a:pt x="177902" y="819446"/>
                    <a:pt x="199999" y="754930"/>
                  </a:cubicBezTo>
                  <a:cubicBezTo>
                    <a:pt x="218567" y="700777"/>
                    <a:pt x="215684" y="649875"/>
                    <a:pt x="215684" y="532794"/>
                  </a:cubicBezTo>
                  <a:lnTo>
                    <a:pt x="215684" y="2925"/>
                  </a:lnTo>
                  <a:lnTo>
                    <a:pt x="223711"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9" name="Shape 24"/>
            <p:cNvSpPr/>
            <p:nvPr/>
          </p:nvSpPr>
          <p:spPr>
            <a:xfrm>
              <a:off x="2373551" y="6887240"/>
              <a:ext cx="79298" cy="42418"/>
            </a:xfrm>
            <a:custGeom>
              <a:avLst/>
              <a:gdLst/>
              <a:ahLst/>
              <a:cxnLst/>
              <a:rect l="0" t="0" r="0" b="0"/>
              <a:pathLst>
                <a:path w="79298" h="42418">
                  <a:moveTo>
                    <a:pt x="79298" y="0"/>
                  </a:moveTo>
                  <a:lnTo>
                    <a:pt x="79298" y="34087"/>
                  </a:lnTo>
                  <a:cubicBezTo>
                    <a:pt x="64884" y="37618"/>
                    <a:pt x="39700" y="42418"/>
                    <a:pt x="7251" y="42418"/>
                  </a:cubicBezTo>
                  <a:lnTo>
                    <a:pt x="0" y="41556"/>
                  </a:lnTo>
                  <a:lnTo>
                    <a:pt x="0" y="3389"/>
                  </a:lnTo>
                  <a:lnTo>
                    <a:pt x="9334" y="4483"/>
                  </a:lnTo>
                  <a:cubicBezTo>
                    <a:pt x="29666" y="4483"/>
                    <a:pt x="53784" y="2401"/>
                    <a:pt x="79298"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20" name="Shape 25"/>
            <p:cNvSpPr/>
            <p:nvPr/>
          </p:nvSpPr>
          <p:spPr>
            <a:xfrm>
              <a:off x="2490975" y="6725556"/>
              <a:ext cx="141630" cy="204102"/>
            </a:xfrm>
            <a:custGeom>
              <a:avLst/>
              <a:gdLst/>
              <a:ahLst/>
              <a:cxnLst/>
              <a:rect l="0" t="0" r="0" b="0"/>
              <a:pathLst>
                <a:path w="141630" h="204102">
                  <a:moveTo>
                    <a:pt x="81648" y="0"/>
                  </a:moveTo>
                  <a:cubicBezTo>
                    <a:pt x="111315" y="0"/>
                    <a:pt x="132714" y="4483"/>
                    <a:pt x="141630" y="7201"/>
                  </a:cubicBezTo>
                  <a:lnTo>
                    <a:pt x="141630" y="41669"/>
                  </a:lnTo>
                  <a:cubicBezTo>
                    <a:pt x="117183" y="39637"/>
                    <a:pt x="100317" y="38634"/>
                    <a:pt x="89598" y="38634"/>
                  </a:cubicBezTo>
                  <a:cubicBezTo>
                    <a:pt x="61366" y="38634"/>
                    <a:pt x="45465" y="47600"/>
                    <a:pt x="45465" y="89586"/>
                  </a:cubicBezTo>
                  <a:lnTo>
                    <a:pt x="45465" y="114085"/>
                  </a:lnTo>
                  <a:cubicBezTo>
                    <a:pt x="45465" y="155867"/>
                    <a:pt x="61366" y="165469"/>
                    <a:pt x="89598" y="165469"/>
                  </a:cubicBezTo>
                  <a:cubicBezTo>
                    <a:pt x="100317" y="165469"/>
                    <a:pt x="117183" y="164402"/>
                    <a:pt x="141630" y="162319"/>
                  </a:cubicBezTo>
                  <a:lnTo>
                    <a:pt x="141630" y="196838"/>
                  </a:lnTo>
                  <a:cubicBezTo>
                    <a:pt x="132714" y="199302"/>
                    <a:pt x="111315" y="204102"/>
                    <a:pt x="81648" y="204102"/>
                  </a:cubicBezTo>
                  <a:cubicBezTo>
                    <a:pt x="25832" y="204102"/>
                    <a:pt x="0" y="172352"/>
                    <a:pt x="0" y="114085"/>
                  </a:cubicBezTo>
                  <a:lnTo>
                    <a:pt x="0" y="89586"/>
                  </a:lnTo>
                  <a:cubicBezTo>
                    <a:pt x="0" y="30303"/>
                    <a:pt x="25832" y="0"/>
                    <a:pt x="81648"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21" name="Shape 26"/>
            <p:cNvSpPr/>
            <p:nvPr/>
          </p:nvSpPr>
          <p:spPr>
            <a:xfrm>
              <a:off x="2373551" y="6725556"/>
              <a:ext cx="87616" cy="116167"/>
            </a:xfrm>
            <a:custGeom>
              <a:avLst/>
              <a:gdLst/>
              <a:ahLst/>
              <a:cxnLst/>
              <a:rect l="0" t="0" r="0" b="0"/>
              <a:pathLst>
                <a:path w="87616" h="116167">
                  <a:moveTo>
                    <a:pt x="50" y="0"/>
                  </a:moveTo>
                  <a:cubicBezTo>
                    <a:pt x="64884" y="0"/>
                    <a:pt x="87616" y="42101"/>
                    <a:pt x="87616" y="100953"/>
                  </a:cubicBezTo>
                  <a:lnTo>
                    <a:pt x="87616" y="116167"/>
                  </a:lnTo>
                  <a:lnTo>
                    <a:pt x="0" y="116167"/>
                  </a:lnTo>
                  <a:lnTo>
                    <a:pt x="0" y="86488"/>
                  </a:lnTo>
                  <a:lnTo>
                    <a:pt x="42049" y="86488"/>
                  </a:lnTo>
                  <a:lnTo>
                    <a:pt x="42049" y="83452"/>
                  </a:lnTo>
                  <a:cubicBezTo>
                    <a:pt x="42049" y="61037"/>
                    <a:pt x="37566" y="36551"/>
                    <a:pt x="50" y="36551"/>
                  </a:cubicBezTo>
                  <a:lnTo>
                    <a:pt x="0" y="36561"/>
                  </a:lnTo>
                  <a:lnTo>
                    <a:pt x="0" y="8"/>
                  </a:lnTo>
                  <a:lnTo>
                    <a:pt x="5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22" name="Shape 27"/>
            <p:cNvSpPr/>
            <p:nvPr/>
          </p:nvSpPr>
          <p:spPr>
            <a:xfrm>
              <a:off x="2373551" y="6577551"/>
              <a:ext cx="20421" cy="11137"/>
            </a:xfrm>
            <a:custGeom>
              <a:avLst/>
              <a:gdLst/>
              <a:ahLst/>
              <a:cxnLst/>
              <a:rect l="0" t="0" r="0" b="0"/>
              <a:pathLst>
                <a:path w="20421" h="11137">
                  <a:moveTo>
                    <a:pt x="0" y="0"/>
                  </a:moveTo>
                  <a:lnTo>
                    <a:pt x="20421" y="11137"/>
                  </a:lnTo>
                  <a:lnTo>
                    <a:pt x="0" y="8148"/>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23" name="Shape 28"/>
            <p:cNvSpPr/>
            <p:nvPr/>
          </p:nvSpPr>
          <p:spPr>
            <a:xfrm>
              <a:off x="2373551" y="6519481"/>
              <a:ext cx="49174" cy="46792"/>
            </a:xfrm>
            <a:custGeom>
              <a:avLst/>
              <a:gdLst/>
              <a:ahLst/>
              <a:cxnLst/>
              <a:rect l="0" t="0" r="0" b="0"/>
              <a:pathLst>
                <a:path w="49174" h="46792">
                  <a:moveTo>
                    <a:pt x="0" y="0"/>
                  </a:moveTo>
                  <a:lnTo>
                    <a:pt x="49174" y="46792"/>
                  </a:lnTo>
                  <a:lnTo>
                    <a:pt x="0" y="20276"/>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24" name="Shape 29"/>
            <p:cNvSpPr/>
            <p:nvPr/>
          </p:nvSpPr>
          <p:spPr>
            <a:xfrm>
              <a:off x="2373551" y="5379813"/>
              <a:ext cx="168970" cy="1010769"/>
            </a:xfrm>
            <a:custGeom>
              <a:avLst/>
              <a:gdLst/>
              <a:ahLst/>
              <a:cxnLst/>
              <a:rect l="0" t="0" r="0" b="0"/>
              <a:pathLst>
                <a:path w="168970" h="1010769">
                  <a:moveTo>
                    <a:pt x="165493" y="0"/>
                  </a:moveTo>
                  <a:lnTo>
                    <a:pt x="165493" y="600405"/>
                  </a:lnTo>
                  <a:cubicBezTo>
                    <a:pt x="166255" y="783750"/>
                    <a:pt x="168970" y="890176"/>
                    <a:pt x="33" y="1010746"/>
                  </a:cubicBezTo>
                  <a:lnTo>
                    <a:pt x="0" y="1010769"/>
                  </a:lnTo>
                  <a:lnTo>
                    <a:pt x="0" y="60296"/>
                  </a:lnTo>
                  <a:lnTo>
                    <a:pt x="165493"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25" name="Shape 30"/>
            <p:cNvSpPr/>
            <p:nvPr/>
          </p:nvSpPr>
          <p:spPr>
            <a:xfrm>
              <a:off x="1605318" y="7098103"/>
              <a:ext cx="29959" cy="38126"/>
            </a:xfrm>
            <a:custGeom>
              <a:avLst/>
              <a:gdLst/>
              <a:ahLst/>
              <a:cxnLst/>
              <a:rect l="0" t="0" r="0" b="0"/>
              <a:pathLst>
                <a:path w="29959" h="38126">
                  <a:moveTo>
                    <a:pt x="0" y="0"/>
                  </a:moveTo>
                  <a:lnTo>
                    <a:pt x="29959" y="0"/>
                  </a:lnTo>
                  <a:lnTo>
                    <a:pt x="29959" y="5956"/>
                  </a:lnTo>
                  <a:lnTo>
                    <a:pt x="18567" y="5956"/>
                  </a:lnTo>
                  <a:lnTo>
                    <a:pt x="18567" y="38126"/>
                  </a:lnTo>
                  <a:lnTo>
                    <a:pt x="11392" y="38126"/>
                  </a:lnTo>
                  <a:lnTo>
                    <a:pt x="11392" y="5956"/>
                  </a:lnTo>
                  <a:lnTo>
                    <a:pt x="0" y="5956"/>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26" name="Shape 31"/>
            <p:cNvSpPr/>
            <p:nvPr/>
          </p:nvSpPr>
          <p:spPr>
            <a:xfrm>
              <a:off x="1648464" y="7098111"/>
              <a:ext cx="24257" cy="38112"/>
            </a:xfrm>
            <a:custGeom>
              <a:avLst/>
              <a:gdLst/>
              <a:ahLst/>
              <a:cxnLst/>
              <a:rect l="0" t="0" r="0" b="0"/>
              <a:pathLst>
                <a:path w="24257" h="38112">
                  <a:moveTo>
                    <a:pt x="0" y="0"/>
                  </a:moveTo>
                  <a:lnTo>
                    <a:pt x="24257" y="0"/>
                  </a:lnTo>
                  <a:lnTo>
                    <a:pt x="24257" y="5943"/>
                  </a:lnTo>
                  <a:lnTo>
                    <a:pt x="7176" y="5943"/>
                  </a:lnTo>
                  <a:lnTo>
                    <a:pt x="7176" y="15646"/>
                  </a:lnTo>
                  <a:lnTo>
                    <a:pt x="23178" y="15646"/>
                  </a:lnTo>
                  <a:lnTo>
                    <a:pt x="23178" y="21386"/>
                  </a:lnTo>
                  <a:lnTo>
                    <a:pt x="7176" y="21386"/>
                  </a:lnTo>
                  <a:lnTo>
                    <a:pt x="7176" y="32207"/>
                  </a:lnTo>
                  <a:lnTo>
                    <a:pt x="24257" y="32207"/>
                  </a:lnTo>
                  <a:lnTo>
                    <a:pt x="24257" y="38112"/>
                  </a:lnTo>
                  <a:lnTo>
                    <a:pt x="0" y="38112"/>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27" name="Shape 32"/>
            <p:cNvSpPr/>
            <p:nvPr/>
          </p:nvSpPr>
          <p:spPr>
            <a:xfrm>
              <a:off x="1702878" y="7098111"/>
              <a:ext cx="44438" cy="38112"/>
            </a:xfrm>
            <a:custGeom>
              <a:avLst/>
              <a:gdLst/>
              <a:ahLst/>
              <a:cxnLst/>
              <a:rect l="0" t="0" r="0" b="0"/>
              <a:pathLst>
                <a:path w="44438" h="38112">
                  <a:moveTo>
                    <a:pt x="0" y="0"/>
                  </a:moveTo>
                  <a:lnTo>
                    <a:pt x="7290" y="0"/>
                  </a:lnTo>
                  <a:lnTo>
                    <a:pt x="11088" y="23089"/>
                  </a:lnTo>
                  <a:cubicBezTo>
                    <a:pt x="11494" y="25540"/>
                    <a:pt x="11799" y="28156"/>
                    <a:pt x="12154" y="30467"/>
                  </a:cubicBezTo>
                  <a:lnTo>
                    <a:pt x="12370" y="30467"/>
                  </a:lnTo>
                  <a:cubicBezTo>
                    <a:pt x="12929" y="28104"/>
                    <a:pt x="13398" y="25705"/>
                    <a:pt x="13957" y="23381"/>
                  </a:cubicBezTo>
                  <a:lnTo>
                    <a:pt x="17958" y="6617"/>
                  </a:lnTo>
                  <a:lnTo>
                    <a:pt x="26632" y="6617"/>
                  </a:lnTo>
                  <a:lnTo>
                    <a:pt x="30633" y="23546"/>
                  </a:lnTo>
                  <a:cubicBezTo>
                    <a:pt x="31141" y="25806"/>
                    <a:pt x="31712" y="28156"/>
                    <a:pt x="32169" y="30467"/>
                  </a:cubicBezTo>
                  <a:lnTo>
                    <a:pt x="32372" y="30467"/>
                  </a:lnTo>
                  <a:cubicBezTo>
                    <a:pt x="32690" y="28067"/>
                    <a:pt x="32995" y="25705"/>
                    <a:pt x="33452" y="23089"/>
                  </a:cubicBezTo>
                  <a:lnTo>
                    <a:pt x="37300" y="0"/>
                  </a:lnTo>
                  <a:lnTo>
                    <a:pt x="44438" y="0"/>
                  </a:lnTo>
                  <a:lnTo>
                    <a:pt x="37757" y="38112"/>
                  </a:lnTo>
                  <a:lnTo>
                    <a:pt x="28169" y="38112"/>
                  </a:lnTo>
                  <a:lnTo>
                    <a:pt x="23343" y="17945"/>
                  </a:lnTo>
                  <a:cubicBezTo>
                    <a:pt x="22937" y="16269"/>
                    <a:pt x="22682" y="14465"/>
                    <a:pt x="22276" y="12878"/>
                  </a:cubicBezTo>
                  <a:lnTo>
                    <a:pt x="22161" y="12878"/>
                  </a:lnTo>
                  <a:cubicBezTo>
                    <a:pt x="21755" y="14465"/>
                    <a:pt x="21489" y="16269"/>
                    <a:pt x="21095" y="17945"/>
                  </a:cubicBezTo>
                  <a:lnTo>
                    <a:pt x="16320" y="38112"/>
                  </a:lnTo>
                  <a:lnTo>
                    <a:pt x="6617" y="38112"/>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28" name="Shape 33"/>
            <p:cNvSpPr/>
            <p:nvPr/>
          </p:nvSpPr>
          <p:spPr>
            <a:xfrm>
              <a:off x="1761113" y="7098111"/>
              <a:ext cx="31026" cy="38112"/>
            </a:xfrm>
            <a:custGeom>
              <a:avLst/>
              <a:gdLst/>
              <a:ahLst/>
              <a:cxnLst/>
              <a:rect l="0" t="0" r="0" b="0"/>
              <a:pathLst>
                <a:path w="31026" h="38112">
                  <a:moveTo>
                    <a:pt x="0" y="0"/>
                  </a:moveTo>
                  <a:lnTo>
                    <a:pt x="7176" y="0"/>
                  </a:lnTo>
                  <a:lnTo>
                    <a:pt x="7176" y="15176"/>
                  </a:lnTo>
                  <a:lnTo>
                    <a:pt x="23850" y="15176"/>
                  </a:lnTo>
                  <a:lnTo>
                    <a:pt x="23850" y="0"/>
                  </a:lnTo>
                  <a:lnTo>
                    <a:pt x="31026" y="0"/>
                  </a:lnTo>
                  <a:lnTo>
                    <a:pt x="31026" y="38112"/>
                  </a:lnTo>
                  <a:lnTo>
                    <a:pt x="23850" y="38112"/>
                  </a:lnTo>
                  <a:lnTo>
                    <a:pt x="23850" y="21336"/>
                  </a:lnTo>
                  <a:lnTo>
                    <a:pt x="7176" y="21336"/>
                  </a:lnTo>
                  <a:lnTo>
                    <a:pt x="7176" y="38112"/>
                  </a:lnTo>
                  <a:lnTo>
                    <a:pt x="0" y="38112"/>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29" name="Shape 34"/>
            <p:cNvSpPr/>
            <p:nvPr/>
          </p:nvSpPr>
          <p:spPr>
            <a:xfrm>
              <a:off x="1805064" y="7098111"/>
              <a:ext cx="16827" cy="38112"/>
            </a:xfrm>
            <a:custGeom>
              <a:avLst/>
              <a:gdLst/>
              <a:ahLst/>
              <a:cxnLst/>
              <a:rect l="0" t="0" r="0" b="0"/>
              <a:pathLst>
                <a:path w="16827" h="38112">
                  <a:moveTo>
                    <a:pt x="11544" y="0"/>
                  </a:moveTo>
                  <a:lnTo>
                    <a:pt x="16827" y="0"/>
                  </a:lnTo>
                  <a:lnTo>
                    <a:pt x="16827" y="5029"/>
                  </a:lnTo>
                  <a:lnTo>
                    <a:pt x="16625" y="5029"/>
                  </a:lnTo>
                  <a:cubicBezTo>
                    <a:pt x="16218" y="7074"/>
                    <a:pt x="15849" y="9131"/>
                    <a:pt x="15291" y="11023"/>
                  </a:cubicBezTo>
                  <a:lnTo>
                    <a:pt x="12052" y="21539"/>
                  </a:lnTo>
                  <a:lnTo>
                    <a:pt x="16827" y="21539"/>
                  </a:lnTo>
                  <a:lnTo>
                    <a:pt x="16827" y="27444"/>
                  </a:lnTo>
                  <a:lnTo>
                    <a:pt x="10731" y="27444"/>
                  </a:lnTo>
                  <a:lnTo>
                    <a:pt x="7341" y="38112"/>
                  </a:lnTo>
                  <a:lnTo>
                    <a:pt x="0" y="38112"/>
                  </a:lnTo>
                  <a:lnTo>
                    <a:pt x="11544"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30" name="Shape 35"/>
            <p:cNvSpPr/>
            <p:nvPr/>
          </p:nvSpPr>
          <p:spPr>
            <a:xfrm>
              <a:off x="1821890" y="7098111"/>
              <a:ext cx="16980" cy="38112"/>
            </a:xfrm>
            <a:custGeom>
              <a:avLst/>
              <a:gdLst/>
              <a:ahLst/>
              <a:cxnLst/>
              <a:rect l="0" t="0" r="0" b="0"/>
              <a:pathLst>
                <a:path w="16980" h="38112">
                  <a:moveTo>
                    <a:pt x="0" y="0"/>
                  </a:moveTo>
                  <a:lnTo>
                    <a:pt x="5436" y="0"/>
                  </a:lnTo>
                  <a:lnTo>
                    <a:pt x="16980" y="38112"/>
                  </a:lnTo>
                  <a:lnTo>
                    <a:pt x="9437" y="38112"/>
                  </a:lnTo>
                  <a:lnTo>
                    <a:pt x="6160" y="27444"/>
                  </a:lnTo>
                  <a:lnTo>
                    <a:pt x="0" y="27444"/>
                  </a:lnTo>
                  <a:lnTo>
                    <a:pt x="0" y="21539"/>
                  </a:lnTo>
                  <a:lnTo>
                    <a:pt x="4776" y="21539"/>
                  </a:lnTo>
                  <a:lnTo>
                    <a:pt x="1601" y="11023"/>
                  </a:lnTo>
                  <a:cubicBezTo>
                    <a:pt x="1029" y="9131"/>
                    <a:pt x="610" y="7074"/>
                    <a:pt x="254" y="5029"/>
                  </a:cubicBezTo>
                  <a:lnTo>
                    <a:pt x="0" y="5029"/>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31" name="Shape 36"/>
            <p:cNvSpPr/>
            <p:nvPr/>
          </p:nvSpPr>
          <p:spPr>
            <a:xfrm>
              <a:off x="1851799" y="7097857"/>
              <a:ext cx="13697" cy="38367"/>
            </a:xfrm>
            <a:custGeom>
              <a:avLst/>
              <a:gdLst/>
              <a:ahLst/>
              <a:cxnLst/>
              <a:rect l="0" t="0" r="0" b="0"/>
              <a:pathLst>
                <a:path w="13697" h="38367">
                  <a:moveTo>
                    <a:pt x="10655" y="0"/>
                  </a:moveTo>
                  <a:lnTo>
                    <a:pt x="13697" y="560"/>
                  </a:lnTo>
                  <a:lnTo>
                    <a:pt x="13697" y="6547"/>
                  </a:lnTo>
                  <a:lnTo>
                    <a:pt x="6985" y="6045"/>
                  </a:lnTo>
                  <a:lnTo>
                    <a:pt x="6985" y="18567"/>
                  </a:lnTo>
                  <a:cubicBezTo>
                    <a:pt x="8318" y="18618"/>
                    <a:pt x="9589" y="18618"/>
                    <a:pt x="10922" y="18618"/>
                  </a:cubicBezTo>
                  <a:lnTo>
                    <a:pt x="13697" y="18114"/>
                  </a:lnTo>
                  <a:lnTo>
                    <a:pt x="13697" y="24259"/>
                  </a:lnTo>
                  <a:lnTo>
                    <a:pt x="10516" y="24308"/>
                  </a:lnTo>
                  <a:lnTo>
                    <a:pt x="6985" y="24308"/>
                  </a:lnTo>
                  <a:lnTo>
                    <a:pt x="6985" y="38367"/>
                  </a:lnTo>
                  <a:lnTo>
                    <a:pt x="0" y="38367"/>
                  </a:lnTo>
                  <a:lnTo>
                    <a:pt x="0" y="254"/>
                  </a:lnTo>
                  <a:cubicBezTo>
                    <a:pt x="3378" y="102"/>
                    <a:pt x="6820" y="0"/>
                    <a:pt x="10655"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32" name="Shape 37"/>
            <p:cNvSpPr/>
            <p:nvPr/>
          </p:nvSpPr>
          <p:spPr>
            <a:xfrm>
              <a:off x="1865496" y="7098417"/>
              <a:ext cx="16161" cy="37807"/>
            </a:xfrm>
            <a:custGeom>
              <a:avLst/>
              <a:gdLst/>
              <a:ahLst/>
              <a:cxnLst/>
              <a:rect l="0" t="0" r="0" b="0"/>
              <a:pathLst>
                <a:path w="16161" h="37807">
                  <a:moveTo>
                    <a:pt x="0" y="0"/>
                  </a:moveTo>
                  <a:lnTo>
                    <a:pt x="8801" y="1619"/>
                  </a:lnTo>
                  <a:cubicBezTo>
                    <a:pt x="11850" y="3336"/>
                    <a:pt x="13748" y="6311"/>
                    <a:pt x="13748" y="11340"/>
                  </a:cubicBezTo>
                  <a:lnTo>
                    <a:pt x="13748" y="11695"/>
                  </a:lnTo>
                  <a:cubicBezTo>
                    <a:pt x="13748" y="17487"/>
                    <a:pt x="11220" y="20522"/>
                    <a:pt x="7182" y="22262"/>
                  </a:cubicBezTo>
                  <a:lnTo>
                    <a:pt x="16161" y="37807"/>
                  </a:lnTo>
                  <a:lnTo>
                    <a:pt x="8566" y="37807"/>
                  </a:lnTo>
                  <a:lnTo>
                    <a:pt x="146" y="23697"/>
                  </a:lnTo>
                  <a:lnTo>
                    <a:pt x="0" y="23699"/>
                  </a:lnTo>
                  <a:lnTo>
                    <a:pt x="0" y="17555"/>
                  </a:lnTo>
                  <a:lnTo>
                    <a:pt x="4431" y="16750"/>
                  </a:lnTo>
                  <a:cubicBezTo>
                    <a:pt x="5982" y="15788"/>
                    <a:pt x="6712" y="14210"/>
                    <a:pt x="6712" y="11747"/>
                  </a:cubicBezTo>
                  <a:lnTo>
                    <a:pt x="6712" y="11442"/>
                  </a:lnTo>
                  <a:cubicBezTo>
                    <a:pt x="6712" y="8489"/>
                    <a:pt x="5690" y="7000"/>
                    <a:pt x="3501" y="6249"/>
                  </a:cubicBezTo>
                  <a:lnTo>
                    <a:pt x="0" y="5987"/>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33" name="Shape 38"/>
            <p:cNvSpPr/>
            <p:nvPr/>
          </p:nvSpPr>
          <p:spPr>
            <a:xfrm>
              <a:off x="1894219" y="7098111"/>
              <a:ext cx="24257" cy="38112"/>
            </a:xfrm>
            <a:custGeom>
              <a:avLst/>
              <a:gdLst/>
              <a:ahLst/>
              <a:cxnLst/>
              <a:rect l="0" t="0" r="0" b="0"/>
              <a:pathLst>
                <a:path w="24257" h="38112">
                  <a:moveTo>
                    <a:pt x="0" y="0"/>
                  </a:moveTo>
                  <a:lnTo>
                    <a:pt x="24257" y="0"/>
                  </a:lnTo>
                  <a:lnTo>
                    <a:pt x="24257" y="5943"/>
                  </a:lnTo>
                  <a:lnTo>
                    <a:pt x="7176" y="5943"/>
                  </a:lnTo>
                  <a:lnTo>
                    <a:pt x="7176" y="15646"/>
                  </a:lnTo>
                  <a:lnTo>
                    <a:pt x="23178" y="15646"/>
                  </a:lnTo>
                  <a:lnTo>
                    <a:pt x="23178" y="21386"/>
                  </a:lnTo>
                  <a:lnTo>
                    <a:pt x="7176" y="21386"/>
                  </a:lnTo>
                  <a:lnTo>
                    <a:pt x="7176" y="32207"/>
                  </a:lnTo>
                  <a:lnTo>
                    <a:pt x="24257" y="32207"/>
                  </a:lnTo>
                  <a:lnTo>
                    <a:pt x="24257" y="38112"/>
                  </a:lnTo>
                  <a:lnTo>
                    <a:pt x="0" y="38112"/>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34" name="Shape 39"/>
            <p:cNvSpPr/>
            <p:nvPr/>
          </p:nvSpPr>
          <p:spPr>
            <a:xfrm>
              <a:off x="1948638" y="7098111"/>
              <a:ext cx="44438" cy="38112"/>
            </a:xfrm>
            <a:custGeom>
              <a:avLst/>
              <a:gdLst/>
              <a:ahLst/>
              <a:cxnLst/>
              <a:rect l="0" t="0" r="0" b="0"/>
              <a:pathLst>
                <a:path w="44438" h="38112">
                  <a:moveTo>
                    <a:pt x="0" y="0"/>
                  </a:moveTo>
                  <a:lnTo>
                    <a:pt x="7290" y="0"/>
                  </a:lnTo>
                  <a:lnTo>
                    <a:pt x="11088" y="23089"/>
                  </a:lnTo>
                  <a:cubicBezTo>
                    <a:pt x="11494" y="25540"/>
                    <a:pt x="11799" y="28156"/>
                    <a:pt x="12154" y="30467"/>
                  </a:cubicBezTo>
                  <a:lnTo>
                    <a:pt x="12370" y="30467"/>
                  </a:lnTo>
                  <a:cubicBezTo>
                    <a:pt x="12929" y="28104"/>
                    <a:pt x="13398" y="25705"/>
                    <a:pt x="13957" y="23381"/>
                  </a:cubicBezTo>
                  <a:lnTo>
                    <a:pt x="17958" y="6617"/>
                  </a:lnTo>
                  <a:lnTo>
                    <a:pt x="26619" y="6617"/>
                  </a:lnTo>
                  <a:lnTo>
                    <a:pt x="30620" y="23546"/>
                  </a:lnTo>
                  <a:cubicBezTo>
                    <a:pt x="31141" y="25806"/>
                    <a:pt x="31700" y="28156"/>
                    <a:pt x="32169" y="30467"/>
                  </a:cubicBezTo>
                  <a:lnTo>
                    <a:pt x="32372" y="30467"/>
                  </a:lnTo>
                  <a:cubicBezTo>
                    <a:pt x="32690" y="28067"/>
                    <a:pt x="32982" y="25705"/>
                    <a:pt x="33452" y="23089"/>
                  </a:cubicBezTo>
                  <a:lnTo>
                    <a:pt x="37300" y="0"/>
                  </a:lnTo>
                  <a:lnTo>
                    <a:pt x="44438" y="0"/>
                  </a:lnTo>
                  <a:lnTo>
                    <a:pt x="37757" y="38112"/>
                  </a:lnTo>
                  <a:lnTo>
                    <a:pt x="28169" y="38112"/>
                  </a:lnTo>
                  <a:lnTo>
                    <a:pt x="23356" y="17945"/>
                  </a:lnTo>
                  <a:cubicBezTo>
                    <a:pt x="22937" y="16269"/>
                    <a:pt x="22682" y="14465"/>
                    <a:pt x="22276" y="12878"/>
                  </a:cubicBezTo>
                  <a:lnTo>
                    <a:pt x="22161" y="12878"/>
                  </a:lnTo>
                  <a:cubicBezTo>
                    <a:pt x="21755" y="14465"/>
                    <a:pt x="21501" y="16269"/>
                    <a:pt x="21082" y="17945"/>
                  </a:cubicBezTo>
                  <a:lnTo>
                    <a:pt x="16320" y="38112"/>
                  </a:lnTo>
                  <a:lnTo>
                    <a:pt x="6617" y="38112"/>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35" name="Shape 40"/>
            <p:cNvSpPr/>
            <p:nvPr/>
          </p:nvSpPr>
          <p:spPr>
            <a:xfrm>
              <a:off x="2000966" y="7098111"/>
              <a:ext cx="16821" cy="38112"/>
            </a:xfrm>
            <a:custGeom>
              <a:avLst/>
              <a:gdLst/>
              <a:ahLst/>
              <a:cxnLst/>
              <a:rect l="0" t="0" r="0" b="0"/>
              <a:pathLst>
                <a:path w="16821" h="38112">
                  <a:moveTo>
                    <a:pt x="11544" y="0"/>
                  </a:moveTo>
                  <a:lnTo>
                    <a:pt x="16821" y="0"/>
                  </a:lnTo>
                  <a:lnTo>
                    <a:pt x="16821" y="5029"/>
                  </a:lnTo>
                  <a:lnTo>
                    <a:pt x="16625" y="5029"/>
                  </a:lnTo>
                  <a:cubicBezTo>
                    <a:pt x="16218" y="7074"/>
                    <a:pt x="15849" y="9131"/>
                    <a:pt x="15291" y="11023"/>
                  </a:cubicBezTo>
                  <a:lnTo>
                    <a:pt x="12052" y="21539"/>
                  </a:lnTo>
                  <a:lnTo>
                    <a:pt x="16821" y="21539"/>
                  </a:lnTo>
                  <a:lnTo>
                    <a:pt x="16821" y="27444"/>
                  </a:lnTo>
                  <a:lnTo>
                    <a:pt x="10731" y="27444"/>
                  </a:lnTo>
                  <a:lnTo>
                    <a:pt x="7341" y="38112"/>
                  </a:lnTo>
                  <a:lnTo>
                    <a:pt x="0" y="38112"/>
                  </a:lnTo>
                  <a:lnTo>
                    <a:pt x="11544"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36" name="Shape 42219"/>
            <p:cNvSpPr/>
            <p:nvPr/>
          </p:nvSpPr>
          <p:spPr>
            <a:xfrm>
              <a:off x="2008256" y="7089907"/>
              <a:ext cx="9531" cy="9144"/>
            </a:xfrm>
            <a:custGeom>
              <a:avLst/>
              <a:gdLst/>
              <a:ahLst/>
              <a:cxnLst/>
              <a:rect l="0" t="0" r="0" b="0"/>
              <a:pathLst>
                <a:path w="9531" h="9144">
                  <a:moveTo>
                    <a:pt x="0" y="0"/>
                  </a:moveTo>
                  <a:lnTo>
                    <a:pt x="9531" y="0"/>
                  </a:lnTo>
                  <a:lnTo>
                    <a:pt x="9531" y="9144"/>
                  </a:lnTo>
                  <a:lnTo>
                    <a:pt x="0" y="9144"/>
                  </a:lnTo>
                  <a:lnTo>
                    <a:pt x="0" y="0"/>
                  </a:lnTo>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37" name="Shape 42"/>
            <p:cNvSpPr/>
            <p:nvPr/>
          </p:nvSpPr>
          <p:spPr>
            <a:xfrm>
              <a:off x="2017787" y="7098111"/>
              <a:ext cx="16987" cy="38112"/>
            </a:xfrm>
            <a:custGeom>
              <a:avLst/>
              <a:gdLst/>
              <a:ahLst/>
              <a:cxnLst/>
              <a:rect l="0" t="0" r="0" b="0"/>
              <a:pathLst>
                <a:path w="16987" h="38112">
                  <a:moveTo>
                    <a:pt x="0" y="0"/>
                  </a:moveTo>
                  <a:lnTo>
                    <a:pt x="5442" y="0"/>
                  </a:lnTo>
                  <a:lnTo>
                    <a:pt x="16987" y="38112"/>
                  </a:lnTo>
                  <a:lnTo>
                    <a:pt x="9443" y="38112"/>
                  </a:lnTo>
                  <a:lnTo>
                    <a:pt x="6154" y="27444"/>
                  </a:lnTo>
                  <a:lnTo>
                    <a:pt x="0" y="27444"/>
                  </a:lnTo>
                  <a:lnTo>
                    <a:pt x="0" y="21539"/>
                  </a:lnTo>
                  <a:lnTo>
                    <a:pt x="4769" y="21539"/>
                  </a:lnTo>
                  <a:lnTo>
                    <a:pt x="1594" y="11023"/>
                  </a:lnTo>
                  <a:cubicBezTo>
                    <a:pt x="1022" y="9131"/>
                    <a:pt x="616" y="7074"/>
                    <a:pt x="260" y="5029"/>
                  </a:cubicBezTo>
                  <a:lnTo>
                    <a:pt x="0" y="5029"/>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38" name="Shape 42220"/>
            <p:cNvSpPr/>
            <p:nvPr/>
          </p:nvSpPr>
          <p:spPr>
            <a:xfrm>
              <a:off x="2017787" y="7089907"/>
              <a:ext cx="9747" cy="9144"/>
            </a:xfrm>
            <a:custGeom>
              <a:avLst/>
              <a:gdLst/>
              <a:ahLst/>
              <a:cxnLst/>
              <a:rect l="0" t="0" r="0" b="0"/>
              <a:pathLst>
                <a:path w="9747" h="9144">
                  <a:moveTo>
                    <a:pt x="0" y="0"/>
                  </a:moveTo>
                  <a:lnTo>
                    <a:pt x="9747" y="0"/>
                  </a:lnTo>
                  <a:lnTo>
                    <a:pt x="9747" y="9144"/>
                  </a:lnTo>
                  <a:lnTo>
                    <a:pt x="0" y="9144"/>
                  </a:lnTo>
                  <a:lnTo>
                    <a:pt x="0" y="0"/>
                  </a:lnTo>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39" name="Shape 44"/>
            <p:cNvSpPr/>
            <p:nvPr/>
          </p:nvSpPr>
          <p:spPr>
            <a:xfrm>
              <a:off x="2047689" y="7098111"/>
              <a:ext cx="29921" cy="38112"/>
            </a:xfrm>
            <a:custGeom>
              <a:avLst/>
              <a:gdLst/>
              <a:ahLst/>
              <a:cxnLst/>
              <a:rect l="0" t="0" r="0" b="0"/>
              <a:pathLst>
                <a:path w="29921" h="38112">
                  <a:moveTo>
                    <a:pt x="0" y="0"/>
                  </a:moveTo>
                  <a:lnTo>
                    <a:pt x="8319" y="0"/>
                  </a:lnTo>
                  <a:lnTo>
                    <a:pt x="20486" y="22161"/>
                  </a:lnTo>
                  <a:cubicBezTo>
                    <a:pt x="21399" y="23901"/>
                    <a:pt x="22581" y="26111"/>
                    <a:pt x="23394" y="27953"/>
                  </a:cubicBezTo>
                  <a:lnTo>
                    <a:pt x="23495" y="27953"/>
                  </a:lnTo>
                  <a:cubicBezTo>
                    <a:pt x="23343" y="25705"/>
                    <a:pt x="23305" y="23037"/>
                    <a:pt x="23305" y="20726"/>
                  </a:cubicBezTo>
                  <a:lnTo>
                    <a:pt x="23305" y="0"/>
                  </a:lnTo>
                  <a:lnTo>
                    <a:pt x="29921" y="0"/>
                  </a:lnTo>
                  <a:lnTo>
                    <a:pt x="29921" y="38112"/>
                  </a:lnTo>
                  <a:lnTo>
                    <a:pt x="21552" y="38112"/>
                  </a:lnTo>
                  <a:lnTo>
                    <a:pt x="9347" y="15494"/>
                  </a:lnTo>
                  <a:cubicBezTo>
                    <a:pt x="8420" y="13753"/>
                    <a:pt x="7341" y="11696"/>
                    <a:pt x="6465" y="9792"/>
                  </a:cubicBezTo>
                  <a:lnTo>
                    <a:pt x="6363" y="9792"/>
                  </a:lnTo>
                  <a:cubicBezTo>
                    <a:pt x="6465" y="11950"/>
                    <a:pt x="6579" y="14300"/>
                    <a:pt x="6579" y="16611"/>
                  </a:cubicBezTo>
                  <a:lnTo>
                    <a:pt x="6579" y="38112"/>
                  </a:lnTo>
                  <a:lnTo>
                    <a:pt x="0" y="38112"/>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40" name="Shape 45"/>
            <p:cNvSpPr/>
            <p:nvPr/>
          </p:nvSpPr>
          <p:spPr>
            <a:xfrm>
              <a:off x="2090477" y="7098111"/>
              <a:ext cx="16827" cy="38112"/>
            </a:xfrm>
            <a:custGeom>
              <a:avLst/>
              <a:gdLst/>
              <a:ahLst/>
              <a:cxnLst/>
              <a:rect l="0" t="0" r="0" b="0"/>
              <a:pathLst>
                <a:path w="16827" h="38112">
                  <a:moveTo>
                    <a:pt x="11544" y="0"/>
                  </a:moveTo>
                  <a:lnTo>
                    <a:pt x="16827" y="0"/>
                  </a:lnTo>
                  <a:lnTo>
                    <a:pt x="16827" y="5029"/>
                  </a:lnTo>
                  <a:lnTo>
                    <a:pt x="16625" y="5029"/>
                  </a:lnTo>
                  <a:cubicBezTo>
                    <a:pt x="16205" y="7074"/>
                    <a:pt x="15849" y="9131"/>
                    <a:pt x="15291" y="11023"/>
                  </a:cubicBezTo>
                  <a:lnTo>
                    <a:pt x="12052" y="21539"/>
                  </a:lnTo>
                  <a:lnTo>
                    <a:pt x="16827" y="21539"/>
                  </a:lnTo>
                  <a:lnTo>
                    <a:pt x="16827" y="27444"/>
                  </a:lnTo>
                  <a:lnTo>
                    <a:pt x="10719" y="27444"/>
                  </a:lnTo>
                  <a:lnTo>
                    <a:pt x="7341" y="38112"/>
                  </a:lnTo>
                  <a:lnTo>
                    <a:pt x="0" y="38112"/>
                  </a:lnTo>
                  <a:lnTo>
                    <a:pt x="11544"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41" name="Shape 46"/>
            <p:cNvSpPr/>
            <p:nvPr/>
          </p:nvSpPr>
          <p:spPr>
            <a:xfrm>
              <a:off x="2107304" y="7098111"/>
              <a:ext cx="16980" cy="38112"/>
            </a:xfrm>
            <a:custGeom>
              <a:avLst/>
              <a:gdLst/>
              <a:ahLst/>
              <a:cxnLst/>
              <a:rect l="0" t="0" r="0" b="0"/>
              <a:pathLst>
                <a:path w="16980" h="38112">
                  <a:moveTo>
                    <a:pt x="0" y="0"/>
                  </a:moveTo>
                  <a:lnTo>
                    <a:pt x="5436" y="0"/>
                  </a:lnTo>
                  <a:lnTo>
                    <a:pt x="16980" y="38112"/>
                  </a:lnTo>
                  <a:lnTo>
                    <a:pt x="9437" y="38112"/>
                  </a:lnTo>
                  <a:lnTo>
                    <a:pt x="6160" y="27444"/>
                  </a:lnTo>
                  <a:lnTo>
                    <a:pt x="0" y="27444"/>
                  </a:lnTo>
                  <a:lnTo>
                    <a:pt x="0" y="21539"/>
                  </a:lnTo>
                  <a:lnTo>
                    <a:pt x="4776" y="21539"/>
                  </a:lnTo>
                  <a:lnTo>
                    <a:pt x="1588" y="11023"/>
                  </a:lnTo>
                  <a:cubicBezTo>
                    <a:pt x="1016" y="9131"/>
                    <a:pt x="610" y="7074"/>
                    <a:pt x="254" y="5029"/>
                  </a:cubicBezTo>
                  <a:lnTo>
                    <a:pt x="0" y="5029"/>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42" name="Shape 47"/>
            <p:cNvSpPr/>
            <p:nvPr/>
          </p:nvSpPr>
          <p:spPr>
            <a:xfrm>
              <a:off x="2137200" y="7098111"/>
              <a:ext cx="29909" cy="38112"/>
            </a:xfrm>
            <a:custGeom>
              <a:avLst/>
              <a:gdLst/>
              <a:ahLst/>
              <a:cxnLst/>
              <a:rect l="0" t="0" r="0" b="0"/>
              <a:pathLst>
                <a:path w="29909" h="38112">
                  <a:moveTo>
                    <a:pt x="0" y="0"/>
                  </a:moveTo>
                  <a:lnTo>
                    <a:pt x="8319" y="0"/>
                  </a:lnTo>
                  <a:lnTo>
                    <a:pt x="20472" y="22161"/>
                  </a:lnTo>
                  <a:cubicBezTo>
                    <a:pt x="21399" y="23901"/>
                    <a:pt x="22568" y="26111"/>
                    <a:pt x="23406" y="27953"/>
                  </a:cubicBezTo>
                  <a:lnTo>
                    <a:pt x="23495" y="27953"/>
                  </a:lnTo>
                  <a:cubicBezTo>
                    <a:pt x="23343" y="25705"/>
                    <a:pt x="23292" y="23037"/>
                    <a:pt x="23292" y="20726"/>
                  </a:cubicBezTo>
                  <a:lnTo>
                    <a:pt x="23292" y="0"/>
                  </a:lnTo>
                  <a:lnTo>
                    <a:pt x="29909" y="0"/>
                  </a:lnTo>
                  <a:lnTo>
                    <a:pt x="29909" y="38112"/>
                  </a:lnTo>
                  <a:lnTo>
                    <a:pt x="21552" y="38112"/>
                  </a:lnTo>
                  <a:lnTo>
                    <a:pt x="9347" y="15494"/>
                  </a:lnTo>
                  <a:cubicBezTo>
                    <a:pt x="8420" y="13753"/>
                    <a:pt x="7341" y="11696"/>
                    <a:pt x="6477" y="9792"/>
                  </a:cubicBezTo>
                  <a:lnTo>
                    <a:pt x="6376" y="9792"/>
                  </a:lnTo>
                  <a:cubicBezTo>
                    <a:pt x="6477" y="11950"/>
                    <a:pt x="6566" y="14300"/>
                    <a:pt x="6566" y="16611"/>
                  </a:cubicBezTo>
                  <a:lnTo>
                    <a:pt x="6566" y="38112"/>
                  </a:lnTo>
                  <a:lnTo>
                    <a:pt x="0" y="38112"/>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43" name="Shape 48"/>
            <p:cNvSpPr/>
            <p:nvPr/>
          </p:nvSpPr>
          <p:spPr>
            <a:xfrm>
              <a:off x="2181479" y="7097333"/>
              <a:ext cx="28422" cy="39713"/>
            </a:xfrm>
            <a:custGeom>
              <a:avLst/>
              <a:gdLst/>
              <a:ahLst/>
              <a:cxnLst/>
              <a:rect l="0" t="0" r="0" b="0"/>
              <a:pathLst>
                <a:path w="28422" h="39713">
                  <a:moveTo>
                    <a:pt x="16104" y="0"/>
                  </a:moveTo>
                  <a:cubicBezTo>
                    <a:pt x="21704" y="0"/>
                    <a:pt x="27177" y="927"/>
                    <a:pt x="28372" y="1283"/>
                  </a:cubicBezTo>
                  <a:lnTo>
                    <a:pt x="28372" y="6769"/>
                  </a:lnTo>
                  <a:cubicBezTo>
                    <a:pt x="25895" y="6579"/>
                    <a:pt x="19951" y="6262"/>
                    <a:pt x="17335" y="6262"/>
                  </a:cubicBezTo>
                  <a:cubicBezTo>
                    <a:pt x="11125" y="6262"/>
                    <a:pt x="7124" y="7645"/>
                    <a:pt x="7124" y="17145"/>
                  </a:cubicBezTo>
                  <a:lnTo>
                    <a:pt x="7124" y="22530"/>
                  </a:lnTo>
                  <a:cubicBezTo>
                    <a:pt x="7124" y="31242"/>
                    <a:pt x="10313" y="33452"/>
                    <a:pt x="16472" y="33452"/>
                  </a:cubicBezTo>
                  <a:cubicBezTo>
                    <a:pt x="18352" y="33452"/>
                    <a:pt x="20269" y="33401"/>
                    <a:pt x="21589" y="33300"/>
                  </a:cubicBezTo>
                  <a:lnTo>
                    <a:pt x="21589" y="18568"/>
                  </a:lnTo>
                  <a:lnTo>
                    <a:pt x="28422" y="18568"/>
                  </a:lnTo>
                  <a:lnTo>
                    <a:pt x="28422" y="38532"/>
                  </a:lnTo>
                  <a:cubicBezTo>
                    <a:pt x="26314" y="38989"/>
                    <a:pt x="21437" y="39713"/>
                    <a:pt x="15951" y="39713"/>
                  </a:cubicBezTo>
                  <a:cubicBezTo>
                    <a:pt x="7226" y="39713"/>
                    <a:pt x="0" y="36322"/>
                    <a:pt x="0" y="22530"/>
                  </a:cubicBezTo>
                  <a:lnTo>
                    <a:pt x="0" y="17145"/>
                  </a:lnTo>
                  <a:cubicBezTo>
                    <a:pt x="0" y="2578"/>
                    <a:pt x="8204" y="0"/>
                    <a:pt x="16104"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44" name="Shape 49"/>
            <p:cNvSpPr/>
            <p:nvPr/>
          </p:nvSpPr>
          <p:spPr>
            <a:xfrm>
              <a:off x="2222005" y="7098111"/>
              <a:ext cx="16821" cy="38112"/>
            </a:xfrm>
            <a:custGeom>
              <a:avLst/>
              <a:gdLst/>
              <a:ahLst/>
              <a:cxnLst/>
              <a:rect l="0" t="0" r="0" b="0"/>
              <a:pathLst>
                <a:path w="16821" h="38112">
                  <a:moveTo>
                    <a:pt x="11544" y="0"/>
                  </a:moveTo>
                  <a:lnTo>
                    <a:pt x="16821" y="0"/>
                  </a:lnTo>
                  <a:lnTo>
                    <a:pt x="16821" y="5029"/>
                  </a:lnTo>
                  <a:lnTo>
                    <a:pt x="16625" y="5029"/>
                  </a:lnTo>
                  <a:cubicBezTo>
                    <a:pt x="16205" y="7074"/>
                    <a:pt x="15849" y="9131"/>
                    <a:pt x="15291" y="11023"/>
                  </a:cubicBezTo>
                  <a:lnTo>
                    <a:pt x="12052" y="21539"/>
                  </a:lnTo>
                  <a:lnTo>
                    <a:pt x="16821" y="21539"/>
                  </a:lnTo>
                  <a:lnTo>
                    <a:pt x="16821" y="27444"/>
                  </a:lnTo>
                  <a:lnTo>
                    <a:pt x="10719" y="27444"/>
                  </a:lnTo>
                  <a:lnTo>
                    <a:pt x="7341" y="38112"/>
                  </a:lnTo>
                  <a:lnTo>
                    <a:pt x="0" y="38112"/>
                  </a:lnTo>
                  <a:lnTo>
                    <a:pt x="11544"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45" name="Shape 50"/>
            <p:cNvSpPr/>
            <p:nvPr/>
          </p:nvSpPr>
          <p:spPr>
            <a:xfrm>
              <a:off x="2238826" y="7098111"/>
              <a:ext cx="16973" cy="38112"/>
            </a:xfrm>
            <a:custGeom>
              <a:avLst/>
              <a:gdLst/>
              <a:ahLst/>
              <a:cxnLst/>
              <a:rect l="0" t="0" r="0" b="0"/>
              <a:pathLst>
                <a:path w="16973" h="38112">
                  <a:moveTo>
                    <a:pt x="0" y="0"/>
                  </a:moveTo>
                  <a:lnTo>
                    <a:pt x="5442" y="0"/>
                  </a:lnTo>
                  <a:lnTo>
                    <a:pt x="16973" y="38112"/>
                  </a:lnTo>
                  <a:lnTo>
                    <a:pt x="9442" y="38112"/>
                  </a:lnTo>
                  <a:lnTo>
                    <a:pt x="6153" y="27444"/>
                  </a:lnTo>
                  <a:lnTo>
                    <a:pt x="0" y="27444"/>
                  </a:lnTo>
                  <a:lnTo>
                    <a:pt x="0" y="21539"/>
                  </a:lnTo>
                  <a:lnTo>
                    <a:pt x="4769" y="21539"/>
                  </a:lnTo>
                  <a:lnTo>
                    <a:pt x="1594" y="11023"/>
                  </a:lnTo>
                  <a:cubicBezTo>
                    <a:pt x="1022" y="9131"/>
                    <a:pt x="615" y="7074"/>
                    <a:pt x="260" y="5029"/>
                  </a:cubicBezTo>
                  <a:lnTo>
                    <a:pt x="0" y="5029"/>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46" name="Shape 51"/>
            <p:cNvSpPr/>
            <p:nvPr/>
          </p:nvSpPr>
          <p:spPr>
            <a:xfrm>
              <a:off x="2285042" y="7097333"/>
              <a:ext cx="15672" cy="39713"/>
            </a:xfrm>
            <a:custGeom>
              <a:avLst/>
              <a:gdLst/>
              <a:ahLst/>
              <a:cxnLst/>
              <a:rect l="0" t="0" r="0" b="0"/>
              <a:pathLst>
                <a:path w="15672" h="39713">
                  <a:moveTo>
                    <a:pt x="15646" y="0"/>
                  </a:moveTo>
                  <a:lnTo>
                    <a:pt x="15672" y="9"/>
                  </a:lnTo>
                  <a:lnTo>
                    <a:pt x="15672" y="6272"/>
                  </a:lnTo>
                  <a:lnTo>
                    <a:pt x="15646" y="6262"/>
                  </a:lnTo>
                  <a:cubicBezTo>
                    <a:pt x="10464" y="6262"/>
                    <a:pt x="7124" y="9131"/>
                    <a:pt x="7124" y="17653"/>
                  </a:cubicBezTo>
                  <a:lnTo>
                    <a:pt x="7124" y="22060"/>
                  </a:lnTo>
                  <a:cubicBezTo>
                    <a:pt x="7124" y="30632"/>
                    <a:pt x="10516" y="33503"/>
                    <a:pt x="15646" y="33503"/>
                  </a:cubicBezTo>
                  <a:lnTo>
                    <a:pt x="15672" y="33493"/>
                  </a:lnTo>
                  <a:lnTo>
                    <a:pt x="15672" y="39704"/>
                  </a:lnTo>
                  <a:lnTo>
                    <a:pt x="15646" y="39713"/>
                  </a:lnTo>
                  <a:cubicBezTo>
                    <a:pt x="5956" y="39713"/>
                    <a:pt x="0" y="34430"/>
                    <a:pt x="0" y="22060"/>
                  </a:cubicBezTo>
                  <a:lnTo>
                    <a:pt x="0" y="17602"/>
                  </a:lnTo>
                  <a:cubicBezTo>
                    <a:pt x="0" y="5296"/>
                    <a:pt x="6007" y="0"/>
                    <a:pt x="15646"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47" name="Shape 52"/>
            <p:cNvSpPr/>
            <p:nvPr/>
          </p:nvSpPr>
          <p:spPr>
            <a:xfrm>
              <a:off x="2300714" y="7097342"/>
              <a:ext cx="15672" cy="39694"/>
            </a:xfrm>
            <a:custGeom>
              <a:avLst/>
              <a:gdLst/>
              <a:ahLst/>
              <a:cxnLst/>
              <a:rect l="0" t="0" r="0" b="0"/>
              <a:pathLst>
                <a:path w="15672" h="39694">
                  <a:moveTo>
                    <a:pt x="0" y="0"/>
                  </a:moveTo>
                  <a:lnTo>
                    <a:pt x="11438" y="4176"/>
                  </a:lnTo>
                  <a:cubicBezTo>
                    <a:pt x="14157" y="7039"/>
                    <a:pt x="15672" y="11440"/>
                    <a:pt x="15672" y="17593"/>
                  </a:cubicBezTo>
                  <a:lnTo>
                    <a:pt x="15672" y="22051"/>
                  </a:lnTo>
                  <a:cubicBezTo>
                    <a:pt x="15672" y="28235"/>
                    <a:pt x="14173" y="32649"/>
                    <a:pt x="11461" y="35516"/>
                  </a:cubicBezTo>
                  <a:lnTo>
                    <a:pt x="0" y="39694"/>
                  </a:lnTo>
                  <a:lnTo>
                    <a:pt x="0" y="33483"/>
                  </a:lnTo>
                  <a:lnTo>
                    <a:pt x="6203" y="30986"/>
                  </a:lnTo>
                  <a:cubicBezTo>
                    <a:pt x="7699" y="29197"/>
                    <a:pt x="8547" y="26336"/>
                    <a:pt x="8547" y="22051"/>
                  </a:cubicBezTo>
                  <a:lnTo>
                    <a:pt x="8547" y="17644"/>
                  </a:lnTo>
                  <a:cubicBezTo>
                    <a:pt x="8547" y="13383"/>
                    <a:pt x="7712" y="10535"/>
                    <a:pt x="6223" y="8752"/>
                  </a:cubicBezTo>
                  <a:lnTo>
                    <a:pt x="0" y="6262"/>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48" name="Shape 53"/>
            <p:cNvSpPr/>
            <p:nvPr/>
          </p:nvSpPr>
          <p:spPr>
            <a:xfrm>
              <a:off x="2346547" y="7098111"/>
              <a:ext cx="44425" cy="38112"/>
            </a:xfrm>
            <a:custGeom>
              <a:avLst/>
              <a:gdLst/>
              <a:ahLst/>
              <a:cxnLst/>
              <a:rect l="0" t="0" r="0" b="0"/>
              <a:pathLst>
                <a:path w="44425" h="38112">
                  <a:moveTo>
                    <a:pt x="0" y="0"/>
                  </a:moveTo>
                  <a:lnTo>
                    <a:pt x="7290" y="0"/>
                  </a:lnTo>
                  <a:lnTo>
                    <a:pt x="11088" y="23089"/>
                  </a:lnTo>
                  <a:cubicBezTo>
                    <a:pt x="11494" y="25540"/>
                    <a:pt x="11799" y="28156"/>
                    <a:pt x="12154" y="30467"/>
                  </a:cubicBezTo>
                  <a:lnTo>
                    <a:pt x="12357" y="30467"/>
                  </a:lnTo>
                  <a:cubicBezTo>
                    <a:pt x="12929" y="28104"/>
                    <a:pt x="13386" y="25705"/>
                    <a:pt x="13957" y="23381"/>
                  </a:cubicBezTo>
                  <a:lnTo>
                    <a:pt x="17945" y="6617"/>
                  </a:lnTo>
                  <a:lnTo>
                    <a:pt x="26619" y="6617"/>
                  </a:lnTo>
                  <a:lnTo>
                    <a:pt x="30633" y="23546"/>
                  </a:lnTo>
                  <a:cubicBezTo>
                    <a:pt x="31141" y="25806"/>
                    <a:pt x="31712" y="28156"/>
                    <a:pt x="32169" y="30467"/>
                  </a:cubicBezTo>
                  <a:lnTo>
                    <a:pt x="32372" y="30467"/>
                  </a:lnTo>
                  <a:cubicBezTo>
                    <a:pt x="32677" y="28067"/>
                    <a:pt x="32982" y="25705"/>
                    <a:pt x="33452" y="23089"/>
                  </a:cubicBezTo>
                  <a:lnTo>
                    <a:pt x="37300" y="0"/>
                  </a:lnTo>
                  <a:lnTo>
                    <a:pt x="44425" y="0"/>
                  </a:lnTo>
                  <a:lnTo>
                    <a:pt x="37757" y="38112"/>
                  </a:lnTo>
                  <a:lnTo>
                    <a:pt x="28169" y="38112"/>
                  </a:lnTo>
                  <a:lnTo>
                    <a:pt x="23343" y="17945"/>
                  </a:lnTo>
                  <a:cubicBezTo>
                    <a:pt x="22937" y="16269"/>
                    <a:pt x="22682" y="14465"/>
                    <a:pt x="22276" y="12878"/>
                  </a:cubicBezTo>
                  <a:lnTo>
                    <a:pt x="22161" y="12878"/>
                  </a:lnTo>
                  <a:cubicBezTo>
                    <a:pt x="21743" y="14465"/>
                    <a:pt x="21501" y="16269"/>
                    <a:pt x="21082" y="17945"/>
                  </a:cubicBezTo>
                  <a:lnTo>
                    <a:pt x="16320" y="38112"/>
                  </a:lnTo>
                  <a:lnTo>
                    <a:pt x="6617" y="38112"/>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49" name="Shape 54"/>
            <p:cNvSpPr/>
            <p:nvPr/>
          </p:nvSpPr>
          <p:spPr>
            <a:xfrm>
              <a:off x="2398871" y="7098111"/>
              <a:ext cx="16827" cy="38112"/>
            </a:xfrm>
            <a:custGeom>
              <a:avLst/>
              <a:gdLst/>
              <a:ahLst/>
              <a:cxnLst/>
              <a:rect l="0" t="0" r="0" b="0"/>
              <a:pathLst>
                <a:path w="16827" h="38112">
                  <a:moveTo>
                    <a:pt x="11544" y="0"/>
                  </a:moveTo>
                  <a:lnTo>
                    <a:pt x="16827" y="0"/>
                  </a:lnTo>
                  <a:lnTo>
                    <a:pt x="16827" y="5029"/>
                  </a:lnTo>
                  <a:lnTo>
                    <a:pt x="16611" y="5029"/>
                  </a:lnTo>
                  <a:cubicBezTo>
                    <a:pt x="16205" y="7074"/>
                    <a:pt x="15849" y="9131"/>
                    <a:pt x="15291" y="11023"/>
                  </a:cubicBezTo>
                  <a:lnTo>
                    <a:pt x="12052" y="21539"/>
                  </a:lnTo>
                  <a:lnTo>
                    <a:pt x="16827" y="21539"/>
                  </a:lnTo>
                  <a:lnTo>
                    <a:pt x="16827" y="27444"/>
                  </a:lnTo>
                  <a:lnTo>
                    <a:pt x="10719" y="27444"/>
                  </a:lnTo>
                  <a:lnTo>
                    <a:pt x="7341" y="38112"/>
                  </a:lnTo>
                  <a:lnTo>
                    <a:pt x="0" y="38112"/>
                  </a:lnTo>
                  <a:lnTo>
                    <a:pt x="11544"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50" name="Shape 55"/>
            <p:cNvSpPr/>
            <p:nvPr/>
          </p:nvSpPr>
          <p:spPr>
            <a:xfrm>
              <a:off x="2415698" y="7098111"/>
              <a:ext cx="16980" cy="38112"/>
            </a:xfrm>
            <a:custGeom>
              <a:avLst/>
              <a:gdLst/>
              <a:ahLst/>
              <a:cxnLst/>
              <a:rect l="0" t="0" r="0" b="0"/>
              <a:pathLst>
                <a:path w="16980" h="38112">
                  <a:moveTo>
                    <a:pt x="0" y="0"/>
                  </a:moveTo>
                  <a:lnTo>
                    <a:pt x="5436" y="0"/>
                  </a:lnTo>
                  <a:lnTo>
                    <a:pt x="16980" y="38112"/>
                  </a:lnTo>
                  <a:lnTo>
                    <a:pt x="9437" y="38112"/>
                  </a:lnTo>
                  <a:lnTo>
                    <a:pt x="6160" y="27444"/>
                  </a:lnTo>
                  <a:lnTo>
                    <a:pt x="0" y="27444"/>
                  </a:lnTo>
                  <a:lnTo>
                    <a:pt x="0" y="21539"/>
                  </a:lnTo>
                  <a:lnTo>
                    <a:pt x="4776" y="21539"/>
                  </a:lnTo>
                  <a:lnTo>
                    <a:pt x="1588" y="11023"/>
                  </a:lnTo>
                  <a:cubicBezTo>
                    <a:pt x="1016" y="9131"/>
                    <a:pt x="610" y="7074"/>
                    <a:pt x="254" y="5029"/>
                  </a:cubicBezTo>
                  <a:lnTo>
                    <a:pt x="0" y="5029"/>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51" name="Shape 42221"/>
            <p:cNvSpPr/>
            <p:nvPr/>
          </p:nvSpPr>
          <p:spPr>
            <a:xfrm>
              <a:off x="2445600" y="7098107"/>
              <a:ext cx="9144" cy="38113"/>
            </a:xfrm>
            <a:custGeom>
              <a:avLst/>
              <a:gdLst/>
              <a:ahLst/>
              <a:cxnLst/>
              <a:rect l="0" t="0" r="0" b="0"/>
              <a:pathLst>
                <a:path w="9144" h="38113">
                  <a:moveTo>
                    <a:pt x="0" y="0"/>
                  </a:moveTo>
                  <a:lnTo>
                    <a:pt x="9144" y="0"/>
                  </a:lnTo>
                  <a:lnTo>
                    <a:pt x="9144" y="38113"/>
                  </a:lnTo>
                  <a:lnTo>
                    <a:pt x="0" y="38113"/>
                  </a:lnTo>
                  <a:lnTo>
                    <a:pt x="0" y="0"/>
                  </a:lnTo>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52" name="Shape 57"/>
            <p:cNvSpPr/>
            <p:nvPr/>
          </p:nvSpPr>
          <p:spPr>
            <a:xfrm>
              <a:off x="2468580" y="7097857"/>
              <a:ext cx="13691" cy="38367"/>
            </a:xfrm>
            <a:custGeom>
              <a:avLst/>
              <a:gdLst/>
              <a:ahLst/>
              <a:cxnLst/>
              <a:rect l="0" t="0" r="0" b="0"/>
              <a:pathLst>
                <a:path w="13691" h="38367">
                  <a:moveTo>
                    <a:pt x="10681" y="0"/>
                  </a:moveTo>
                  <a:lnTo>
                    <a:pt x="13691" y="555"/>
                  </a:lnTo>
                  <a:lnTo>
                    <a:pt x="13691" y="6547"/>
                  </a:lnTo>
                  <a:lnTo>
                    <a:pt x="6972" y="6045"/>
                  </a:lnTo>
                  <a:lnTo>
                    <a:pt x="6972" y="18567"/>
                  </a:lnTo>
                  <a:cubicBezTo>
                    <a:pt x="8318" y="18618"/>
                    <a:pt x="9601" y="18618"/>
                    <a:pt x="10922" y="18618"/>
                  </a:cubicBezTo>
                  <a:lnTo>
                    <a:pt x="13691" y="18116"/>
                  </a:lnTo>
                  <a:lnTo>
                    <a:pt x="13691" y="24259"/>
                  </a:lnTo>
                  <a:lnTo>
                    <a:pt x="10516" y="24308"/>
                  </a:lnTo>
                  <a:lnTo>
                    <a:pt x="6972" y="24308"/>
                  </a:lnTo>
                  <a:lnTo>
                    <a:pt x="6972" y="38367"/>
                  </a:lnTo>
                  <a:lnTo>
                    <a:pt x="0" y="38367"/>
                  </a:lnTo>
                  <a:lnTo>
                    <a:pt x="0" y="254"/>
                  </a:lnTo>
                  <a:cubicBezTo>
                    <a:pt x="3390" y="102"/>
                    <a:pt x="6832" y="0"/>
                    <a:pt x="10681"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53" name="Shape 58"/>
            <p:cNvSpPr/>
            <p:nvPr/>
          </p:nvSpPr>
          <p:spPr>
            <a:xfrm>
              <a:off x="2482271" y="7098412"/>
              <a:ext cx="16167" cy="37812"/>
            </a:xfrm>
            <a:custGeom>
              <a:avLst/>
              <a:gdLst/>
              <a:ahLst/>
              <a:cxnLst/>
              <a:rect l="0" t="0" r="0" b="0"/>
              <a:pathLst>
                <a:path w="16167" h="37812">
                  <a:moveTo>
                    <a:pt x="0" y="0"/>
                  </a:moveTo>
                  <a:lnTo>
                    <a:pt x="8810" y="1623"/>
                  </a:lnTo>
                  <a:cubicBezTo>
                    <a:pt x="11856" y="3341"/>
                    <a:pt x="13754" y="6316"/>
                    <a:pt x="13754" y="11345"/>
                  </a:cubicBezTo>
                  <a:lnTo>
                    <a:pt x="13754" y="11700"/>
                  </a:lnTo>
                  <a:cubicBezTo>
                    <a:pt x="13754" y="17492"/>
                    <a:pt x="11240" y="20527"/>
                    <a:pt x="7188" y="22267"/>
                  </a:cubicBezTo>
                  <a:lnTo>
                    <a:pt x="16167" y="37812"/>
                  </a:lnTo>
                  <a:lnTo>
                    <a:pt x="8572" y="37812"/>
                  </a:lnTo>
                  <a:lnTo>
                    <a:pt x="165" y="23702"/>
                  </a:lnTo>
                  <a:lnTo>
                    <a:pt x="0" y="23704"/>
                  </a:lnTo>
                  <a:lnTo>
                    <a:pt x="0" y="17561"/>
                  </a:lnTo>
                  <a:lnTo>
                    <a:pt x="4437" y="16755"/>
                  </a:lnTo>
                  <a:cubicBezTo>
                    <a:pt x="5988" y="15793"/>
                    <a:pt x="6718" y="14215"/>
                    <a:pt x="6718" y="11751"/>
                  </a:cubicBezTo>
                  <a:lnTo>
                    <a:pt x="6718" y="11447"/>
                  </a:lnTo>
                  <a:cubicBezTo>
                    <a:pt x="6718" y="8494"/>
                    <a:pt x="5696" y="7004"/>
                    <a:pt x="3505" y="6254"/>
                  </a:cubicBezTo>
                  <a:lnTo>
                    <a:pt x="0" y="5992"/>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54" name="Shape 59"/>
            <p:cNvSpPr/>
            <p:nvPr/>
          </p:nvSpPr>
          <p:spPr>
            <a:xfrm>
              <a:off x="2508132" y="7098111"/>
              <a:ext cx="16828" cy="38112"/>
            </a:xfrm>
            <a:custGeom>
              <a:avLst/>
              <a:gdLst/>
              <a:ahLst/>
              <a:cxnLst/>
              <a:rect l="0" t="0" r="0" b="0"/>
              <a:pathLst>
                <a:path w="16828" h="38112">
                  <a:moveTo>
                    <a:pt x="11544" y="0"/>
                  </a:moveTo>
                  <a:lnTo>
                    <a:pt x="16828" y="0"/>
                  </a:lnTo>
                  <a:lnTo>
                    <a:pt x="16828" y="5029"/>
                  </a:lnTo>
                  <a:lnTo>
                    <a:pt x="16611" y="5029"/>
                  </a:lnTo>
                  <a:cubicBezTo>
                    <a:pt x="16205" y="7074"/>
                    <a:pt x="15849" y="9131"/>
                    <a:pt x="15291" y="11023"/>
                  </a:cubicBezTo>
                  <a:lnTo>
                    <a:pt x="12052" y="21539"/>
                  </a:lnTo>
                  <a:lnTo>
                    <a:pt x="16828" y="21539"/>
                  </a:lnTo>
                  <a:lnTo>
                    <a:pt x="16828" y="27444"/>
                  </a:lnTo>
                  <a:lnTo>
                    <a:pt x="10719" y="27444"/>
                  </a:lnTo>
                  <a:lnTo>
                    <a:pt x="7341" y="38112"/>
                  </a:lnTo>
                  <a:lnTo>
                    <a:pt x="0" y="38112"/>
                  </a:lnTo>
                  <a:lnTo>
                    <a:pt x="11544"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55" name="Shape 60"/>
            <p:cNvSpPr/>
            <p:nvPr/>
          </p:nvSpPr>
          <p:spPr>
            <a:xfrm>
              <a:off x="2524959" y="7098111"/>
              <a:ext cx="16980" cy="38112"/>
            </a:xfrm>
            <a:custGeom>
              <a:avLst/>
              <a:gdLst/>
              <a:ahLst/>
              <a:cxnLst/>
              <a:rect l="0" t="0" r="0" b="0"/>
              <a:pathLst>
                <a:path w="16980" h="38112">
                  <a:moveTo>
                    <a:pt x="0" y="0"/>
                  </a:moveTo>
                  <a:lnTo>
                    <a:pt x="5435" y="0"/>
                  </a:lnTo>
                  <a:lnTo>
                    <a:pt x="16980" y="38112"/>
                  </a:lnTo>
                  <a:lnTo>
                    <a:pt x="9436" y="38112"/>
                  </a:lnTo>
                  <a:lnTo>
                    <a:pt x="6147" y="27444"/>
                  </a:lnTo>
                  <a:lnTo>
                    <a:pt x="0" y="27444"/>
                  </a:lnTo>
                  <a:lnTo>
                    <a:pt x="0" y="21539"/>
                  </a:lnTo>
                  <a:lnTo>
                    <a:pt x="4775" y="21539"/>
                  </a:lnTo>
                  <a:lnTo>
                    <a:pt x="1588" y="11023"/>
                  </a:lnTo>
                  <a:cubicBezTo>
                    <a:pt x="1029" y="9131"/>
                    <a:pt x="609" y="7074"/>
                    <a:pt x="253" y="5029"/>
                  </a:cubicBezTo>
                  <a:lnTo>
                    <a:pt x="0" y="5029"/>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56" name="Shape 61"/>
            <p:cNvSpPr/>
            <p:nvPr/>
          </p:nvSpPr>
          <p:spPr>
            <a:xfrm>
              <a:off x="2555070" y="7098111"/>
              <a:ext cx="30467" cy="38112"/>
            </a:xfrm>
            <a:custGeom>
              <a:avLst/>
              <a:gdLst/>
              <a:ahLst/>
              <a:cxnLst/>
              <a:rect l="0" t="0" r="0" b="0"/>
              <a:pathLst>
                <a:path w="30467" h="38112">
                  <a:moveTo>
                    <a:pt x="0" y="0"/>
                  </a:moveTo>
                  <a:lnTo>
                    <a:pt x="7176" y="0"/>
                  </a:lnTo>
                  <a:lnTo>
                    <a:pt x="7176" y="17742"/>
                  </a:lnTo>
                  <a:lnTo>
                    <a:pt x="21857" y="0"/>
                  </a:lnTo>
                  <a:lnTo>
                    <a:pt x="30467" y="0"/>
                  </a:lnTo>
                  <a:lnTo>
                    <a:pt x="14719" y="18770"/>
                  </a:lnTo>
                  <a:lnTo>
                    <a:pt x="30366" y="38112"/>
                  </a:lnTo>
                  <a:lnTo>
                    <a:pt x="21336" y="38112"/>
                  </a:lnTo>
                  <a:lnTo>
                    <a:pt x="7176" y="20155"/>
                  </a:lnTo>
                  <a:lnTo>
                    <a:pt x="7176" y="38112"/>
                  </a:lnTo>
                  <a:lnTo>
                    <a:pt x="0" y="38112"/>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57" name="Shape 62"/>
            <p:cNvSpPr/>
            <p:nvPr/>
          </p:nvSpPr>
          <p:spPr>
            <a:xfrm>
              <a:off x="2594878" y="7098111"/>
              <a:ext cx="16821" cy="38112"/>
            </a:xfrm>
            <a:custGeom>
              <a:avLst/>
              <a:gdLst/>
              <a:ahLst/>
              <a:cxnLst/>
              <a:rect l="0" t="0" r="0" b="0"/>
              <a:pathLst>
                <a:path w="16821" h="38112">
                  <a:moveTo>
                    <a:pt x="11532" y="0"/>
                  </a:moveTo>
                  <a:lnTo>
                    <a:pt x="16821" y="0"/>
                  </a:lnTo>
                  <a:lnTo>
                    <a:pt x="16821" y="5029"/>
                  </a:lnTo>
                  <a:lnTo>
                    <a:pt x="16625" y="5029"/>
                  </a:lnTo>
                  <a:cubicBezTo>
                    <a:pt x="16192" y="7074"/>
                    <a:pt x="15849" y="9131"/>
                    <a:pt x="15278" y="11023"/>
                  </a:cubicBezTo>
                  <a:lnTo>
                    <a:pt x="12052" y="21539"/>
                  </a:lnTo>
                  <a:lnTo>
                    <a:pt x="16821" y="21539"/>
                  </a:lnTo>
                  <a:lnTo>
                    <a:pt x="16821" y="27444"/>
                  </a:lnTo>
                  <a:lnTo>
                    <a:pt x="10719" y="27444"/>
                  </a:lnTo>
                  <a:lnTo>
                    <a:pt x="7327" y="38112"/>
                  </a:lnTo>
                  <a:lnTo>
                    <a:pt x="0" y="38112"/>
                  </a:lnTo>
                  <a:lnTo>
                    <a:pt x="11532"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58" name="Shape 63"/>
            <p:cNvSpPr/>
            <p:nvPr/>
          </p:nvSpPr>
          <p:spPr>
            <a:xfrm>
              <a:off x="2611700" y="7098111"/>
              <a:ext cx="16973" cy="38112"/>
            </a:xfrm>
            <a:custGeom>
              <a:avLst/>
              <a:gdLst/>
              <a:ahLst/>
              <a:cxnLst/>
              <a:rect l="0" t="0" r="0" b="0"/>
              <a:pathLst>
                <a:path w="16973" h="38112">
                  <a:moveTo>
                    <a:pt x="0" y="0"/>
                  </a:moveTo>
                  <a:lnTo>
                    <a:pt x="5442" y="0"/>
                  </a:lnTo>
                  <a:lnTo>
                    <a:pt x="16973" y="38112"/>
                  </a:lnTo>
                  <a:lnTo>
                    <a:pt x="9442" y="38112"/>
                  </a:lnTo>
                  <a:lnTo>
                    <a:pt x="6153" y="27444"/>
                  </a:lnTo>
                  <a:lnTo>
                    <a:pt x="0" y="27444"/>
                  </a:lnTo>
                  <a:lnTo>
                    <a:pt x="0" y="21539"/>
                  </a:lnTo>
                  <a:lnTo>
                    <a:pt x="4769" y="21539"/>
                  </a:lnTo>
                  <a:lnTo>
                    <a:pt x="1594" y="11023"/>
                  </a:lnTo>
                  <a:cubicBezTo>
                    <a:pt x="1022" y="9131"/>
                    <a:pt x="615" y="7074"/>
                    <a:pt x="260" y="5029"/>
                  </a:cubicBezTo>
                  <a:lnTo>
                    <a:pt x="0" y="5029"/>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59" name="Shape 64"/>
            <p:cNvSpPr/>
            <p:nvPr/>
          </p:nvSpPr>
          <p:spPr>
            <a:xfrm>
              <a:off x="1847934" y="6991617"/>
              <a:ext cx="44755" cy="52692"/>
            </a:xfrm>
            <a:custGeom>
              <a:avLst/>
              <a:gdLst/>
              <a:ahLst/>
              <a:cxnLst/>
              <a:rect l="0" t="0" r="0" b="0"/>
              <a:pathLst>
                <a:path w="44755" h="52692">
                  <a:moveTo>
                    <a:pt x="0" y="0"/>
                  </a:moveTo>
                  <a:lnTo>
                    <a:pt x="11938" y="0"/>
                  </a:lnTo>
                  <a:lnTo>
                    <a:pt x="11938" y="32627"/>
                  </a:lnTo>
                  <a:cubicBezTo>
                    <a:pt x="11938" y="39929"/>
                    <a:pt x="13309" y="42570"/>
                    <a:pt x="19317" y="42570"/>
                  </a:cubicBezTo>
                  <a:cubicBezTo>
                    <a:pt x="22796" y="42570"/>
                    <a:pt x="27254" y="41199"/>
                    <a:pt x="32727" y="39103"/>
                  </a:cubicBezTo>
                  <a:lnTo>
                    <a:pt x="32727" y="0"/>
                  </a:lnTo>
                  <a:lnTo>
                    <a:pt x="44755" y="0"/>
                  </a:lnTo>
                  <a:lnTo>
                    <a:pt x="44755" y="51321"/>
                  </a:lnTo>
                  <a:lnTo>
                    <a:pt x="33185" y="51321"/>
                  </a:lnTo>
                  <a:lnTo>
                    <a:pt x="33185" y="47219"/>
                  </a:lnTo>
                  <a:cubicBezTo>
                    <a:pt x="27076" y="50495"/>
                    <a:pt x="21336" y="52692"/>
                    <a:pt x="15405" y="52692"/>
                  </a:cubicBezTo>
                  <a:cubicBezTo>
                    <a:pt x="2006" y="52692"/>
                    <a:pt x="0" y="43205"/>
                    <a:pt x="0" y="32627"/>
                  </a:cubicBez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60" name="Shape 42222"/>
            <p:cNvSpPr/>
            <p:nvPr/>
          </p:nvSpPr>
          <p:spPr>
            <a:xfrm>
              <a:off x="1783443" y="6991617"/>
              <a:ext cx="12116" cy="51321"/>
            </a:xfrm>
            <a:custGeom>
              <a:avLst/>
              <a:gdLst/>
              <a:ahLst/>
              <a:cxnLst/>
              <a:rect l="0" t="0" r="0" b="0"/>
              <a:pathLst>
                <a:path w="12116" h="51321">
                  <a:moveTo>
                    <a:pt x="0" y="0"/>
                  </a:moveTo>
                  <a:lnTo>
                    <a:pt x="12116" y="0"/>
                  </a:lnTo>
                  <a:lnTo>
                    <a:pt x="12116" y="51321"/>
                  </a:lnTo>
                  <a:lnTo>
                    <a:pt x="0" y="51321"/>
                  </a:lnTo>
                  <a:lnTo>
                    <a:pt x="0" y="0"/>
                  </a:lnTo>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61" name="Shape 66"/>
            <p:cNvSpPr/>
            <p:nvPr/>
          </p:nvSpPr>
          <p:spPr>
            <a:xfrm>
              <a:off x="1941507" y="6990334"/>
              <a:ext cx="23153" cy="53403"/>
            </a:xfrm>
            <a:custGeom>
              <a:avLst/>
              <a:gdLst/>
              <a:ahLst/>
              <a:cxnLst/>
              <a:rect l="0" t="0" r="0" b="0"/>
              <a:pathLst>
                <a:path w="23153" h="53403">
                  <a:moveTo>
                    <a:pt x="23152" y="0"/>
                  </a:moveTo>
                  <a:lnTo>
                    <a:pt x="23153" y="0"/>
                  </a:lnTo>
                  <a:lnTo>
                    <a:pt x="23153" y="9665"/>
                  </a:lnTo>
                  <a:lnTo>
                    <a:pt x="23152" y="9665"/>
                  </a:lnTo>
                  <a:cubicBezTo>
                    <a:pt x="13500" y="9665"/>
                    <a:pt x="12027" y="16231"/>
                    <a:pt x="12027" y="22060"/>
                  </a:cubicBezTo>
                  <a:lnTo>
                    <a:pt x="12027" y="22885"/>
                  </a:lnTo>
                  <a:lnTo>
                    <a:pt x="23153" y="22885"/>
                  </a:lnTo>
                  <a:lnTo>
                    <a:pt x="23153" y="30721"/>
                  </a:lnTo>
                  <a:lnTo>
                    <a:pt x="11950" y="30721"/>
                  </a:lnTo>
                  <a:lnTo>
                    <a:pt x="11950" y="31624"/>
                  </a:lnTo>
                  <a:cubicBezTo>
                    <a:pt x="11950" y="35370"/>
                    <a:pt x="12220" y="38450"/>
                    <a:pt x="14063" y="40593"/>
                  </a:cubicBezTo>
                  <a:lnTo>
                    <a:pt x="23153" y="43228"/>
                  </a:lnTo>
                  <a:lnTo>
                    <a:pt x="23153" y="53403"/>
                  </a:lnTo>
                  <a:lnTo>
                    <a:pt x="5596" y="48161"/>
                  </a:lnTo>
                  <a:cubicBezTo>
                    <a:pt x="1642" y="44126"/>
                    <a:pt x="0" y="37833"/>
                    <a:pt x="0" y="28804"/>
                  </a:cubicBezTo>
                  <a:lnTo>
                    <a:pt x="0" y="25616"/>
                  </a:lnTo>
                  <a:cubicBezTo>
                    <a:pt x="0" y="8395"/>
                    <a:pt x="7836" y="0"/>
                    <a:pt x="23152"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62" name="Shape 67"/>
            <p:cNvSpPr/>
            <p:nvPr/>
          </p:nvSpPr>
          <p:spPr>
            <a:xfrm>
              <a:off x="1695064" y="6990334"/>
              <a:ext cx="39014" cy="53873"/>
            </a:xfrm>
            <a:custGeom>
              <a:avLst/>
              <a:gdLst/>
              <a:ahLst/>
              <a:cxnLst/>
              <a:rect l="0" t="0" r="0" b="0"/>
              <a:pathLst>
                <a:path w="39014" h="53873">
                  <a:moveTo>
                    <a:pt x="20510" y="0"/>
                  </a:moveTo>
                  <a:cubicBezTo>
                    <a:pt x="26339" y="0"/>
                    <a:pt x="33998" y="1194"/>
                    <a:pt x="36550" y="2019"/>
                  </a:cubicBezTo>
                  <a:lnTo>
                    <a:pt x="36550" y="10389"/>
                  </a:lnTo>
                  <a:cubicBezTo>
                    <a:pt x="30810" y="9843"/>
                    <a:pt x="25158" y="9487"/>
                    <a:pt x="20701" y="9487"/>
                  </a:cubicBezTo>
                  <a:cubicBezTo>
                    <a:pt x="14491" y="9487"/>
                    <a:pt x="11849" y="10020"/>
                    <a:pt x="11849" y="13678"/>
                  </a:cubicBezTo>
                  <a:cubicBezTo>
                    <a:pt x="11849" y="16955"/>
                    <a:pt x="13677" y="17882"/>
                    <a:pt x="19964" y="20333"/>
                  </a:cubicBezTo>
                  <a:lnTo>
                    <a:pt x="24066" y="21984"/>
                  </a:lnTo>
                  <a:cubicBezTo>
                    <a:pt x="35090" y="26442"/>
                    <a:pt x="38938" y="29909"/>
                    <a:pt x="39014" y="38380"/>
                  </a:cubicBezTo>
                  <a:cubicBezTo>
                    <a:pt x="39014" y="48044"/>
                    <a:pt x="32537" y="53873"/>
                    <a:pt x="18237" y="53873"/>
                  </a:cubicBezTo>
                  <a:cubicBezTo>
                    <a:pt x="11125" y="53873"/>
                    <a:pt x="3010" y="52604"/>
                    <a:pt x="723" y="51867"/>
                  </a:cubicBezTo>
                  <a:lnTo>
                    <a:pt x="723" y="43294"/>
                  </a:lnTo>
                  <a:cubicBezTo>
                    <a:pt x="3378" y="43485"/>
                    <a:pt x="11125" y="44488"/>
                    <a:pt x="17690" y="44488"/>
                  </a:cubicBezTo>
                  <a:cubicBezTo>
                    <a:pt x="25158" y="44488"/>
                    <a:pt x="27153" y="42749"/>
                    <a:pt x="27153" y="39116"/>
                  </a:cubicBezTo>
                  <a:cubicBezTo>
                    <a:pt x="27153" y="35561"/>
                    <a:pt x="25615" y="34634"/>
                    <a:pt x="18046" y="31624"/>
                  </a:cubicBezTo>
                  <a:lnTo>
                    <a:pt x="14135" y="30099"/>
                  </a:lnTo>
                  <a:cubicBezTo>
                    <a:pt x="4470" y="26264"/>
                    <a:pt x="0" y="21882"/>
                    <a:pt x="0" y="13945"/>
                  </a:cubicBezTo>
                  <a:cubicBezTo>
                    <a:pt x="0" y="3658"/>
                    <a:pt x="6832" y="0"/>
                    <a:pt x="20510"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63" name="Shape 68"/>
            <p:cNvSpPr/>
            <p:nvPr/>
          </p:nvSpPr>
          <p:spPr>
            <a:xfrm>
              <a:off x="1639768" y="6990334"/>
              <a:ext cx="44755" cy="52604"/>
            </a:xfrm>
            <a:custGeom>
              <a:avLst/>
              <a:gdLst/>
              <a:ahLst/>
              <a:cxnLst/>
              <a:rect l="0" t="0" r="0" b="0"/>
              <a:pathLst>
                <a:path w="44755" h="52604">
                  <a:moveTo>
                    <a:pt x="28346" y="0"/>
                  </a:moveTo>
                  <a:cubicBezTo>
                    <a:pt x="42824" y="0"/>
                    <a:pt x="44755" y="8395"/>
                    <a:pt x="44755" y="20054"/>
                  </a:cubicBezTo>
                  <a:lnTo>
                    <a:pt x="44755" y="52604"/>
                  </a:lnTo>
                  <a:lnTo>
                    <a:pt x="32614" y="52604"/>
                  </a:lnTo>
                  <a:lnTo>
                    <a:pt x="32614" y="20054"/>
                  </a:lnTo>
                  <a:cubicBezTo>
                    <a:pt x="32614" y="12675"/>
                    <a:pt x="31343" y="10135"/>
                    <a:pt x="25425" y="10135"/>
                  </a:cubicBezTo>
                  <a:cubicBezTo>
                    <a:pt x="21958" y="10135"/>
                    <a:pt x="17399" y="11405"/>
                    <a:pt x="11925" y="13589"/>
                  </a:cubicBezTo>
                  <a:lnTo>
                    <a:pt x="11925" y="52604"/>
                  </a:lnTo>
                  <a:lnTo>
                    <a:pt x="0" y="52604"/>
                  </a:lnTo>
                  <a:lnTo>
                    <a:pt x="0" y="1283"/>
                  </a:lnTo>
                  <a:lnTo>
                    <a:pt x="11481" y="1283"/>
                  </a:lnTo>
                  <a:lnTo>
                    <a:pt x="11481" y="5385"/>
                  </a:lnTo>
                  <a:cubicBezTo>
                    <a:pt x="17043" y="2198"/>
                    <a:pt x="22606" y="0"/>
                    <a:pt x="28346"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64" name="Shape 69"/>
            <p:cNvSpPr/>
            <p:nvPr/>
          </p:nvSpPr>
          <p:spPr>
            <a:xfrm>
              <a:off x="1901413" y="6978574"/>
              <a:ext cx="34099" cy="65735"/>
            </a:xfrm>
            <a:custGeom>
              <a:avLst/>
              <a:gdLst/>
              <a:ahLst/>
              <a:cxnLst/>
              <a:rect l="0" t="0" r="0" b="0"/>
              <a:pathLst>
                <a:path w="34099" h="65735">
                  <a:moveTo>
                    <a:pt x="9563" y="0"/>
                  </a:moveTo>
                  <a:lnTo>
                    <a:pt x="21603" y="0"/>
                  </a:lnTo>
                  <a:lnTo>
                    <a:pt x="21603" y="13043"/>
                  </a:lnTo>
                  <a:lnTo>
                    <a:pt x="34099" y="13043"/>
                  </a:lnTo>
                  <a:lnTo>
                    <a:pt x="34099" y="22707"/>
                  </a:lnTo>
                  <a:lnTo>
                    <a:pt x="21603" y="22707"/>
                  </a:lnTo>
                  <a:lnTo>
                    <a:pt x="21603" y="50787"/>
                  </a:lnTo>
                  <a:cubicBezTo>
                    <a:pt x="21603" y="55511"/>
                    <a:pt x="21971" y="56426"/>
                    <a:pt x="26339" y="56426"/>
                  </a:cubicBezTo>
                  <a:cubicBezTo>
                    <a:pt x="28981" y="56426"/>
                    <a:pt x="32626" y="56248"/>
                    <a:pt x="34099" y="56070"/>
                  </a:cubicBezTo>
                  <a:lnTo>
                    <a:pt x="34099" y="64262"/>
                  </a:lnTo>
                  <a:cubicBezTo>
                    <a:pt x="32727" y="64643"/>
                    <a:pt x="28257" y="65735"/>
                    <a:pt x="23698" y="65735"/>
                  </a:cubicBezTo>
                  <a:cubicBezTo>
                    <a:pt x="13576" y="65735"/>
                    <a:pt x="9563" y="61722"/>
                    <a:pt x="9563" y="50965"/>
                  </a:cubicBezTo>
                  <a:lnTo>
                    <a:pt x="9563" y="22707"/>
                  </a:lnTo>
                  <a:lnTo>
                    <a:pt x="0" y="21895"/>
                  </a:lnTo>
                  <a:lnTo>
                    <a:pt x="0" y="13043"/>
                  </a:lnTo>
                  <a:lnTo>
                    <a:pt x="9563" y="13043"/>
                  </a:lnTo>
                  <a:lnTo>
                    <a:pt x="9563"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65" name="Shape 70"/>
            <p:cNvSpPr/>
            <p:nvPr/>
          </p:nvSpPr>
          <p:spPr>
            <a:xfrm>
              <a:off x="1804652" y="6978574"/>
              <a:ext cx="34099" cy="65735"/>
            </a:xfrm>
            <a:custGeom>
              <a:avLst/>
              <a:gdLst/>
              <a:ahLst/>
              <a:cxnLst/>
              <a:rect l="0" t="0" r="0" b="0"/>
              <a:pathLst>
                <a:path w="34099" h="65735">
                  <a:moveTo>
                    <a:pt x="9576" y="0"/>
                  </a:moveTo>
                  <a:lnTo>
                    <a:pt x="21603" y="0"/>
                  </a:lnTo>
                  <a:lnTo>
                    <a:pt x="21603" y="13043"/>
                  </a:lnTo>
                  <a:lnTo>
                    <a:pt x="34099" y="13043"/>
                  </a:lnTo>
                  <a:lnTo>
                    <a:pt x="34099" y="22707"/>
                  </a:lnTo>
                  <a:lnTo>
                    <a:pt x="21603" y="22707"/>
                  </a:lnTo>
                  <a:lnTo>
                    <a:pt x="21603" y="50787"/>
                  </a:lnTo>
                  <a:cubicBezTo>
                    <a:pt x="21603" y="55511"/>
                    <a:pt x="21971" y="56426"/>
                    <a:pt x="26353" y="56426"/>
                  </a:cubicBezTo>
                  <a:cubicBezTo>
                    <a:pt x="28994" y="56426"/>
                    <a:pt x="32639" y="56248"/>
                    <a:pt x="34099" y="56070"/>
                  </a:cubicBezTo>
                  <a:lnTo>
                    <a:pt x="34099" y="64262"/>
                  </a:lnTo>
                  <a:cubicBezTo>
                    <a:pt x="32728" y="64643"/>
                    <a:pt x="28270" y="65735"/>
                    <a:pt x="23711" y="65735"/>
                  </a:cubicBezTo>
                  <a:cubicBezTo>
                    <a:pt x="13589" y="65735"/>
                    <a:pt x="9576" y="61722"/>
                    <a:pt x="9576" y="50965"/>
                  </a:cubicBezTo>
                  <a:lnTo>
                    <a:pt x="9576" y="22707"/>
                  </a:lnTo>
                  <a:lnTo>
                    <a:pt x="0" y="21895"/>
                  </a:lnTo>
                  <a:lnTo>
                    <a:pt x="0" y="13043"/>
                  </a:lnTo>
                  <a:lnTo>
                    <a:pt x="9576" y="13043"/>
                  </a:lnTo>
                  <a:lnTo>
                    <a:pt x="9576"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66" name="Shape 71"/>
            <p:cNvSpPr/>
            <p:nvPr/>
          </p:nvSpPr>
          <p:spPr>
            <a:xfrm>
              <a:off x="1739602" y="6978574"/>
              <a:ext cx="34099" cy="65735"/>
            </a:xfrm>
            <a:custGeom>
              <a:avLst/>
              <a:gdLst/>
              <a:ahLst/>
              <a:cxnLst/>
              <a:rect l="0" t="0" r="0" b="0"/>
              <a:pathLst>
                <a:path w="34099" h="65735">
                  <a:moveTo>
                    <a:pt x="9576" y="0"/>
                  </a:moveTo>
                  <a:lnTo>
                    <a:pt x="21616" y="0"/>
                  </a:lnTo>
                  <a:lnTo>
                    <a:pt x="21616" y="13043"/>
                  </a:lnTo>
                  <a:lnTo>
                    <a:pt x="34099" y="13043"/>
                  </a:lnTo>
                  <a:lnTo>
                    <a:pt x="34099" y="22707"/>
                  </a:lnTo>
                  <a:lnTo>
                    <a:pt x="21616" y="22707"/>
                  </a:lnTo>
                  <a:lnTo>
                    <a:pt x="21616" y="50787"/>
                  </a:lnTo>
                  <a:cubicBezTo>
                    <a:pt x="21616" y="55511"/>
                    <a:pt x="21972" y="56426"/>
                    <a:pt x="26353" y="56426"/>
                  </a:cubicBezTo>
                  <a:cubicBezTo>
                    <a:pt x="28994" y="56426"/>
                    <a:pt x="32639" y="56248"/>
                    <a:pt x="34099" y="56070"/>
                  </a:cubicBezTo>
                  <a:lnTo>
                    <a:pt x="34099" y="64262"/>
                  </a:lnTo>
                  <a:cubicBezTo>
                    <a:pt x="32728" y="64643"/>
                    <a:pt x="28270" y="65735"/>
                    <a:pt x="23699" y="65735"/>
                  </a:cubicBezTo>
                  <a:cubicBezTo>
                    <a:pt x="13589" y="65735"/>
                    <a:pt x="9576" y="61722"/>
                    <a:pt x="9576" y="50965"/>
                  </a:cubicBezTo>
                  <a:lnTo>
                    <a:pt x="9576" y="22707"/>
                  </a:lnTo>
                  <a:lnTo>
                    <a:pt x="0" y="21895"/>
                  </a:lnTo>
                  <a:lnTo>
                    <a:pt x="0" y="13043"/>
                  </a:lnTo>
                  <a:lnTo>
                    <a:pt x="9576" y="13043"/>
                  </a:lnTo>
                  <a:lnTo>
                    <a:pt x="9576"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67" name="Shape 42223"/>
            <p:cNvSpPr/>
            <p:nvPr/>
          </p:nvSpPr>
          <p:spPr>
            <a:xfrm>
              <a:off x="1613161" y="6975209"/>
              <a:ext cx="12764" cy="67729"/>
            </a:xfrm>
            <a:custGeom>
              <a:avLst/>
              <a:gdLst/>
              <a:ahLst/>
              <a:cxnLst/>
              <a:rect l="0" t="0" r="0" b="0"/>
              <a:pathLst>
                <a:path w="12764" h="67729">
                  <a:moveTo>
                    <a:pt x="0" y="0"/>
                  </a:moveTo>
                  <a:lnTo>
                    <a:pt x="12764" y="0"/>
                  </a:lnTo>
                  <a:lnTo>
                    <a:pt x="12764" y="67729"/>
                  </a:lnTo>
                  <a:lnTo>
                    <a:pt x="0" y="67729"/>
                  </a:lnTo>
                  <a:lnTo>
                    <a:pt x="0" y="0"/>
                  </a:lnTo>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68" name="Shape 42224"/>
            <p:cNvSpPr/>
            <p:nvPr/>
          </p:nvSpPr>
          <p:spPr>
            <a:xfrm>
              <a:off x="1783342" y="6972097"/>
              <a:ext cx="12395" cy="11582"/>
            </a:xfrm>
            <a:custGeom>
              <a:avLst/>
              <a:gdLst/>
              <a:ahLst/>
              <a:cxnLst/>
              <a:rect l="0" t="0" r="0" b="0"/>
              <a:pathLst>
                <a:path w="12395" h="11582">
                  <a:moveTo>
                    <a:pt x="0" y="0"/>
                  </a:moveTo>
                  <a:lnTo>
                    <a:pt x="12395" y="0"/>
                  </a:lnTo>
                  <a:lnTo>
                    <a:pt x="12395" y="11582"/>
                  </a:lnTo>
                  <a:lnTo>
                    <a:pt x="0" y="11582"/>
                  </a:lnTo>
                  <a:lnTo>
                    <a:pt x="0" y="0"/>
                  </a:lnTo>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69" name="Shape 74"/>
            <p:cNvSpPr/>
            <p:nvPr/>
          </p:nvSpPr>
          <p:spPr>
            <a:xfrm>
              <a:off x="1964660" y="7033083"/>
              <a:ext cx="20967" cy="11226"/>
            </a:xfrm>
            <a:custGeom>
              <a:avLst/>
              <a:gdLst/>
              <a:ahLst/>
              <a:cxnLst/>
              <a:rect l="0" t="0" r="0" b="0"/>
              <a:pathLst>
                <a:path w="20967" h="11226">
                  <a:moveTo>
                    <a:pt x="20967" y="0"/>
                  </a:moveTo>
                  <a:lnTo>
                    <a:pt x="20967" y="9030"/>
                  </a:lnTo>
                  <a:cubicBezTo>
                    <a:pt x="17132" y="9944"/>
                    <a:pt x="10489" y="11226"/>
                    <a:pt x="1917" y="11226"/>
                  </a:cubicBezTo>
                  <a:lnTo>
                    <a:pt x="0" y="10654"/>
                  </a:lnTo>
                  <a:lnTo>
                    <a:pt x="0" y="480"/>
                  </a:lnTo>
                  <a:lnTo>
                    <a:pt x="2463" y="1194"/>
                  </a:lnTo>
                  <a:cubicBezTo>
                    <a:pt x="7848" y="1194"/>
                    <a:pt x="14223" y="647"/>
                    <a:pt x="20967"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70" name="Shape 75"/>
            <p:cNvSpPr/>
            <p:nvPr/>
          </p:nvSpPr>
          <p:spPr>
            <a:xfrm>
              <a:off x="1964660" y="6990334"/>
              <a:ext cx="23151" cy="30721"/>
            </a:xfrm>
            <a:custGeom>
              <a:avLst/>
              <a:gdLst/>
              <a:ahLst/>
              <a:cxnLst/>
              <a:rect l="0" t="0" r="0" b="0"/>
              <a:pathLst>
                <a:path w="23151" h="30721">
                  <a:moveTo>
                    <a:pt x="0" y="0"/>
                  </a:moveTo>
                  <a:lnTo>
                    <a:pt x="18000" y="7507"/>
                  </a:lnTo>
                  <a:cubicBezTo>
                    <a:pt x="21647" y="12236"/>
                    <a:pt x="23151" y="18917"/>
                    <a:pt x="23151" y="26721"/>
                  </a:cubicBezTo>
                  <a:lnTo>
                    <a:pt x="23151" y="30721"/>
                  </a:lnTo>
                  <a:lnTo>
                    <a:pt x="0" y="30721"/>
                  </a:lnTo>
                  <a:lnTo>
                    <a:pt x="0" y="22885"/>
                  </a:lnTo>
                  <a:lnTo>
                    <a:pt x="11125" y="22885"/>
                  </a:lnTo>
                  <a:lnTo>
                    <a:pt x="11125" y="22060"/>
                  </a:lnTo>
                  <a:cubicBezTo>
                    <a:pt x="11125" y="19100"/>
                    <a:pt x="10826" y="16002"/>
                    <a:pt x="9286" y="13643"/>
                  </a:cubicBezTo>
                  <a:lnTo>
                    <a:pt x="0" y="9665"/>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71" name="Shape 76"/>
            <p:cNvSpPr/>
            <p:nvPr/>
          </p:nvSpPr>
          <p:spPr>
            <a:xfrm>
              <a:off x="2014748" y="6990334"/>
              <a:ext cx="23164" cy="53975"/>
            </a:xfrm>
            <a:custGeom>
              <a:avLst/>
              <a:gdLst/>
              <a:ahLst/>
              <a:cxnLst/>
              <a:rect l="0" t="0" r="0" b="0"/>
              <a:pathLst>
                <a:path w="23164" h="53975">
                  <a:moveTo>
                    <a:pt x="23152" y="0"/>
                  </a:moveTo>
                  <a:lnTo>
                    <a:pt x="23164" y="4"/>
                  </a:lnTo>
                  <a:lnTo>
                    <a:pt x="23164" y="10305"/>
                  </a:lnTo>
                  <a:lnTo>
                    <a:pt x="23152" y="10300"/>
                  </a:lnTo>
                  <a:cubicBezTo>
                    <a:pt x="15404" y="10300"/>
                    <a:pt x="11950" y="13945"/>
                    <a:pt x="11950" y="23788"/>
                  </a:cubicBezTo>
                  <a:lnTo>
                    <a:pt x="11950" y="30099"/>
                  </a:lnTo>
                  <a:cubicBezTo>
                    <a:pt x="11950" y="39929"/>
                    <a:pt x="15316" y="43663"/>
                    <a:pt x="23152" y="43663"/>
                  </a:cubicBezTo>
                  <a:lnTo>
                    <a:pt x="23164" y="43659"/>
                  </a:lnTo>
                  <a:lnTo>
                    <a:pt x="23164" y="53971"/>
                  </a:lnTo>
                  <a:lnTo>
                    <a:pt x="23152" y="53975"/>
                  </a:lnTo>
                  <a:cubicBezTo>
                    <a:pt x="8217" y="53975"/>
                    <a:pt x="0" y="46304"/>
                    <a:pt x="0" y="30099"/>
                  </a:cubicBezTo>
                  <a:lnTo>
                    <a:pt x="0" y="23788"/>
                  </a:lnTo>
                  <a:cubicBezTo>
                    <a:pt x="0" y="7658"/>
                    <a:pt x="8217" y="0"/>
                    <a:pt x="23152"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72" name="Shape 77"/>
            <p:cNvSpPr/>
            <p:nvPr/>
          </p:nvSpPr>
          <p:spPr>
            <a:xfrm>
              <a:off x="2037913" y="6990338"/>
              <a:ext cx="23152" cy="53967"/>
            </a:xfrm>
            <a:custGeom>
              <a:avLst/>
              <a:gdLst/>
              <a:ahLst/>
              <a:cxnLst/>
              <a:rect l="0" t="0" r="0" b="0"/>
              <a:pathLst>
                <a:path w="23152" h="53967">
                  <a:moveTo>
                    <a:pt x="0" y="0"/>
                  </a:moveTo>
                  <a:lnTo>
                    <a:pt x="17180" y="5842"/>
                  </a:lnTo>
                  <a:cubicBezTo>
                    <a:pt x="21101" y="9772"/>
                    <a:pt x="23152" y="15719"/>
                    <a:pt x="23152" y="23784"/>
                  </a:cubicBezTo>
                  <a:lnTo>
                    <a:pt x="23152" y="30095"/>
                  </a:lnTo>
                  <a:cubicBezTo>
                    <a:pt x="23152" y="38198"/>
                    <a:pt x="21101" y="44166"/>
                    <a:pt x="17180" y="48110"/>
                  </a:cubicBezTo>
                  <a:lnTo>
                    <a:pt x="0" y="53967"/>
                  </a:lnTo>
                  <a:lnTo>
                    <a:pt x="0" y="43655"/>
                  </a:lnTo>
                  <a:lnTo>
                    <a:pt x="8544" y="40563"/>
                  </a:lnTo>
                  <a:cubicBezTo>
                    <a:pt x="10370" y="38402"/>
                    <a:pt x="11214" y="35010"/>
                    <a:pt x="11214" y="30095"/>
                  </a:cubicBezTo>
                  <a:lnTo>
                    <a:pt x="11214" y="23784"/>
                  </a:lnTo>
                  <a:cubicBezTo>
                    <a:pt x="11214" y="18862"/>
                    <a:pt x="10370" y="15491"/>
                    <a:pt x="8544" y="13349"/>
                  </a:cubicBezTo>
                  <a:lnTo>
                    <a:pt x="0" y="10301"/>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73" name="Shape 78"/>
            <p:cNvSpPr/>
            <p:nvPr/>
          </p:nvSpPr>
          <p:spPr>
            <a:xfrm>
              <a:off x="2176101" y="6990334"/>
              <a:ext cx="23158" cy="53404"/>
            </a:xfrm>
            <a:custGeom>
              <a:avLst/>
              <a:gdLst/>
              <a:ahLst/>
              <a:cxnLst/>
              <a:rect l="0" t="0" r="0" b="0"/>
              <a:pathLst>
                <a:path w="23158" h="53404">
                  <a:moveTo>
                    <a:pt x="23152" y="0"/>
                  </a:moveTo>
                  <a:lnTo>
                    <a:pt x="23158" y="2"/>
                  </a:lnTo>
                  <a:lnTo>
                    <a:pt x="23158" y="9668"/>
                  </a:lnTo>
                  <a:lnTo>
                    <a:pt x="23152" y="9665"/>
                  </a:lnTo>
                  <a:cubicBezTo>
                    <a:pt x="13501" y="9665"/>
                    <a:pt x="12040" y="16231"/>
                    <a:pt x="12040" y="22060"/>
                  </a:cubicBezTo>
                  <a:lnTo>
                    <a:pt x="12040" y="22885"/>
                  </a:lnTo>
                  <a:lnTo>
                    <a:pt x="23158" y="22885"/>
                  </a:lnTo>
                  <a:lnTo>
                    <a:pt x="23158" y="30721"/>
                  </a:lnTo>
                  <a:lnTo>
                    <a:pt x="11951" y="30721"/>
                  </a:lnTo>
                  <a:lnTo>
                    <a:pt x="11951" y="31624"/>
                  </a:lnTo>
                  <a:cubicBezTo>
                    <a:pt x="11951" y="35370"/>
                    <a:pt x="12224" y="38450"/>
                    <a:pt x="14069" y="40593"/>
                  </a:cubicBezTo>
                  <a:lnTo>
                    <a:pt x="23158" y="43229"/>
                  </a:lnTo>
                  <a:lnTo>
                    <a:pt x="23158" y="53404"/>
                  </a:lnTo>
                  <a:lnTo>
                    <a:pt x="5596" y="48161"/>
                  </a:lnTo>
                  <a:cubicBezTo>
                    <a:pt x="1642" y="44126"/>
                    <a:pt x="0" y="37833"/>
                    <a:pt x="0" y="28804"/>
                  </a:cubicBezTo>
                  <a:lnTo>
                    <a:pt x="0" y="25616"/>
                  </a:lnTo>
                  <a:cubicBezTo>
                    <a:pt x="0" y="8395"/>
                    <a:pt x="7849" y="0"/>
                    <a:pt x="23152"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74" name="Shape 79"/>
            <p:cNvSpPr/>
            <p:nvPr/>
          </p:nvSpPr>
          <p:spPr>
            <a:xfrm>
              <a:off x="2123447" y="6975209"/>
              <a:ext cx="53239" cy="67729"/>
            </a:xfrm>
            <a:custGeom>
              <a:avLst/>
              <a:gdLst/>
              <a:ahLst/>
              <a:cxnLst/>
              <a:rect l="0" t="0" r="0" b="0"/>
              <a:pathLst>
                <a:path w="53239" h="67729">
                  <a:moveTo>
                    <a:pt x="0" y="0"/>
                  </a:moveTo>
                  <a:lnTo>
                    <a:pt x="53239" y="0"/>
                  </a:lnTo>
                  <a:lnTo>
                    <a:pt x="53239" y="10579"/>
                  </a:lnTo>
                  <a:lnTo>
                    <a:pt x="32995" y="10579"/>
                  </a:lnTo>
                  <a:lnTo>
                    <a:pt x="32995" y="67729"/>
                  </a:lnTo>
                  <a:lnTo>
                    <a:pt x="20244" y="67729"/>
                  </a:lnTo>
                  <a:lnTo>
                    <a:pt x="20244" y="10579"/>
                  </a:lnTo>
                  <a:lnTo>
                    <a:pt x="0" y="10579"/>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75" name="Shape 80"/>
            <p:cNvSpPr/>
            <p:nvPr/>
          </p:nvSpPr>
          <p:spPr>
            <a:xfrm>
              <a:off x="2065853" y="6970738"/>
              <a:ext cx="34468" cy="72199"/>
            </a:xfrm>
            <a:custGeom>
              <a:avLst/>
              <a:gdLst/>
              <a:ahLst/>
              <a:cxnLst/>
              <a:rect l="0" t="0" r="0" b="0"/>
              <a:pathLst>
                <a:path w="34468" h="72199">
                  <a:moveTo>
                    <a:pt x="23444" y="0"/>
                  </a:moveTo>
                  <a:cubicBezTo>
                    <a:pt x="27711" y="0"/>
                    <a:pt x="31737" y="736"/>
                    <a:pt x="34468" y="1460"/>
                  </a:cubicBezTo>
                  <a:lnTo>
                    <a:pt x="34468" y="9119"/>
                  </a:lnTo>
                  <a:cubicBezTo>
                    <a:pt x="31915" y="9030"/>
                    <a:pt x="29096" y="8851"/>
                    <a:pt x="26454" y="8851"/>
                  </a:cubicBezTo>
                  <a:cubicBezTo>
                    <a:pt x="21437" y="8851"/>
                    <a:pt x="21158" y="10846"/>
                    <a:pt x="21158" y="16142"/>
                  </a:cubicBezTo>
                  <a:lnTo>
                    <a:pt x="21158" y="20879"/>
                  </a:lnTo>
                  <a:lnTo>
                    <a:pt x="34277" y="20879"/>
                  </a:lnTo>
                  <a:lnTo>
                    <a:pt x="34277" y="30543"/>
                  </a:lnTo>
                  <a:lnTo>
                    <a:pt x="21158" y="30543"/>
                  </a:lnTo>
                  <a:lnTo>
                    <a:pt x="21158" y="72199"/>
                  </a:lnTo>
                  <a:lnTo>
                    <a:pt x="9030" y="72199"/>
                  </a:lnTo>
                  <a:lnTo>
                    <a:pt x="9030" y="30543"/>
                  </a:lnTo>
                  <a:lnTo>
                    <a:pt x="0" y="29731"/>
                  </a:lnTo>
                  <a:lnTo>
                    <a:pt x="0" y="20879"/>
                  </a:lnTo>
                  <a:lnTo>
                    <a:pt x="9030" y="20879"/>
                  </a:lnTo>
                  <a:lnTo>
                    <a:pt x="9030" y="15951"/>
                  </a:lnTo>
                  <a:cubicBezTo>
                    <a:pt x="9030" y="6565"/>
                    <a:pt x="11684" y="0"/>
                    <a:pt x="23444"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76" name="Shape 81"/>
            <p:cNvSpPr/>
            <p:nvPr/>
          </p:nvSpPr>
          <p:spPr>
            <a:xfrm>
              <a:off x="2199260" y="7033083"/>
              <a:ext cx="20962" cy="11226"/>
            </a:xfrm>
            <a:custGeom>
              <a:avLst/>
              <a:gdLst/>
              <a:ahLst/>
              <a:cxnLst/>
              <a:rect l="0" t="0" r="0" b="0"/>
              <a:pathLst>
                <a:path w="20962" h="11226">
                  <a:moveTo>
                    <a:pt x="20962" y="0"/>
                  </a:moveTo>
                  <a:lnTo>
                    <a:pt x="20962" y="9030"/>
                  </a:lnTo>
                  <a:cubicBezTo>
                    <a:pt x="17126" y="9944"/>
                    <a:pt x="10485" y="11226"/>
                    <a:pt x="1912" y="11226"/>
                  </a:cubicBezTo>
                  <a:lnTo>
                    <a:pt x="0" y="10656"/>
                  </a:lnTo>
                  <a:lnTo>
                    <a:pt x="0" y="481"/>
                  </a:lnTo>
                  <a:lnTo>
                    <a:pt x="2458" y="1194"/>
                  </a:lnTo>
                  <a:cubicBezTo>
                    <a:pt x="7843" y="1194"/>
                    <a:pt x="14231" y="647"/>
                    <a:pt x="20962"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77" name="Shape 82"/>
            <p:cNvSpPr/>
            <p:nvPr/>
          </p:nvSpPr>
          <p:spPr>
            <a:xfrm>
              <a:off x="2199260" y="6990336"/>
              <a:ext cx="23146" cy="30719"/>
            </a:xfrm>
            <a:custGeom>
              <a:avLst/>
              <a:gdLst/>
              <a:ahLst/>
              <a:cxnLst/>
              <a:rect l="0" t="0" r="0" b="0"/>
              <a:pathLst>
                <a:path w="23146" h="30719">
                  <a:moveTo>
                    <a:pt x="0" y="0"/>
                  </a:moveTo>
                  <a:lnTo>
                    <a:pt x="17994" y="7505"/>
                  </a:lnTo>
                  <a:cubicBezTo>
                    <a:pt x="21641" y="12234"/>
                    <a:pt x="23146" y="18914"/>
                    <a:pt x="23146" y="26719"/>
                  </a:cubicBezTo>
                  <a:lnTo>
                    <a:pt x="23146" y="30719"/>
                  </a:lnTo>
                  <a:lnTo>
                    <a:pt x="0" y="30719"/>
                  </a:lnTo>
                  <a:lnTo>
                    <a:pt x="0" y="22883"/>
                  </a:lnTo>
                  <a:lnTo>
                    <a:pt x="11119" y="22883"/>
                  </a:lnTo>
                  <a:lnTo>
                    <a:pt x="11119" y="22058"/>
                  </a:lnTo>
                  <a:cubicBezTo>
                    <a:pt x="11119" y="19098"/>
                    <a:pt x="10824" y="16000"/>
                    <a:pt x="9285" y="13641"/>
                  </a:cubicBezTo>
                  <a:lnTo>
                    <a:pt x="0" y="9665"/>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78" name="Shape 83"/>
            <p:cNvSpPr/>
            <p:nvPr/>
          </p:nvSpPr>
          <p:spPr>
            <a:xfrm>
              <a:off x="2392853" y="6990334"/>
              <a:ext cx="23164" cy="53975"/>
            </a:xfrm>
            <a:custGeom>
              <a:avLst/>
              <a:gdLst/>
              <a:ahLst/>
              <a:cxnLst/>
              <a:rect l="0" t="0" r="0" b="0"/>
              <a:pathLst>
                <a:path w="23164" h="53975">
                  <a:moveTo>
                    <a:pt x="23152" y="0"/>
                  </a:moveTo>
                  <a:lnTo>
                    <a:pt x="23164" y="4"/>
                  </a:lnTo>
                  <a:lnTo>
                    <a:pt x="23164" y="10305"/>
                  </a:lnTo>
                  <a:lnTo>
                    <a:pt x="23152" y="10300"/>
                  </a:lnTo>
                  <a:cubicBezTo>
                    <a:pt x="15405" y="10300"/>
                    <a:pt x="11950" y="13945"/>
                    <a:pt x="11950" y="23788"/>
                  </a:cubicBezTo>
                  <a:lnTo>
                    <a:pt x="11950" y="30099"/>
                  </a:lnTo>
                  <a:cubicBezTo>
                    <a:pt x="11950" y="39929"/>
                    <a:pt x="15316" y="43663"/>
                    <a:pt x="23152" y="43663"/>
                  </a:cubicBezTo>
                  <a:lnTo>
                    <a:pt x="23164" y="43659"/>
                  </a:lnTo>
                  <a:lnTo>
                    <a:pt x="23164" y="53971"/>
                  </a:lnTo>
                  <a:lnTo>
                    <a:pt x="23152" y="53975"/>
                  </a:lnTo>
                  <a:cubicBezTo>
                    <a:pt x="8217" y="53975"/>
                    <a:pt x="0" y="46304"/>
                    <a:pt x="0" y="30099"/>
                  </a:cubicBezTo>
                  <a:lnTo>
                    <a:pt x="0" y="23788"/>
                  </a:lnTo>
                  <a:cubicBezTo>
                    <a:pt x="0" y="7658"/>
                    <a:pt x="8217" y="0"/>
                    <a:pt x="23152"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79" name="Shape 84"/>
            <p:cNvSpPr/>
            <p:nvPr/>
          </p:nvSpPr>
          <p:spPr>
            <a:xfrm>
              <a:off x="2337099" y="6990334"/>
              <a:ext cx="44755" cy="52604"/>
            </a:xfrm>
            <a:custGeom>
              <a:avLst/>
              <a:gdLst/>
              <a:ahLst/>
              <a:cxnLst/>
              <a:rect l="0" t="0" r="0" b="0"/>
              <a:pathLst>
                <a:path w="44755" h="52604">
                  <a:moveTo>
                    <a:pt x="28346" y="0"/>
                  </a:moveTo>
                  <a:cubicBezTo>
                    <a:pt x="42850" y="0"/>
                    <a:pt x="44755" y="8395"/>
                    <a:pt x="44755" y="20054"/>
                  </a:cubicBezTo>
                  <a:lnTo>
                    <a:pt x="44755" y="52604"/>
                  </a:lnTo>
                  <a:lnTo>
                    <a:pt x="32627" y="52604"/>
                  </a:lnTo>
                  <a:lnTo>
                    <a:pt x="32627" y="20054"/>
                  </a:lnTo>
                  <a:cubicBezTo>
                    <a:pt x="32627" y="12675"/>
                    <a:pt x="31356" y="10135"/>
                    <a:pt x="25438" y="10135"/>
                  </a:cubicBezTo>
                  <a:cubicBezTo>
                    <a:pt x="21972" y="10135"/>
                    <a:pt x="17412" y="11405"/>
                    <a:pt x="11938" y="13589"/>
                  </a:cubicBezTo>
                  <a:lnTo>
                    <a:pt x="11938" y="52604"/>
                  </a:lnTo>
                  <a:lnTo>
                    <a:pt x="0" y="52604"/>
                  </a:lnTo>
                  <a:lnTo>
                    <a:pt x="0" y="1283"/>
                  </a:lnTo>
                  <a:lnTo>
                    <a:pt x="11494" y="1283"/>
                  </a:lnTo>
                  <a:lnTo>
                    <a:pt x="11494" y="5385"/>
                  </a:lnTo>
                  <a:cubicBezTo>
                    <a:pt x="17044" y="2198"/>
                    <a:pt x="22606" y="0"/>
                    <a:pt x="28346"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80" name="Shape 85"/>
            <p:cNvSpPr/>
            <p:nvPr/>
          </p:nvSpPr>
          <p:spPr>
            <a:xfrm>
              <a:off x="2231499" y="6990334"/>
              <a:ext cx="37478" cy="53975"/>
            </a:xfrm>
            <a:custGeom>
              <a:avLst/>
              <a:gdLst/>
              <a:ahLst/>
              <a:cxnLst/>
              <a:rect l="0" t="0" r="0" b="0"/>
              <a:pathLst>
                <a:path w="37478" h="53975">
                  <a:moveTo>
                    <a:pt x="21616" y="0"/>
                  </a:moveTo>
                  <a:cubicBezTo>
                    <a:pt x="29464" y="0"/>
                    <a:pt x="35103" y="1194"/>
                    <a:pt x="37478" y="1918"/>
                  </a:cubicBezTo>
                  <a:lnTo>
                    <a:pt x="37478" y="11037"/>
                  </a:lnTo>
                  <a:cubicBezTo>
                    <a:pt x="31014" y="10491"/>
                    <a:pt x="26531" y="10211"/>
                    <a:pt x="23711" y="10211"/>
                  </a:cubicBezTo>
                  <a:cubicBezTo>
                    <a:pt x="16231" y="10211"/>
                    <a:pt x="12040" y="12586"/>
                    <a:pt x="12040" y="23711"/>
                  </a:cubicBezTo>
                  <a:lnTo>
                    <a:pt x="12040" y="30176"/>
                  </a:lnTo>
                  <a:cubicBezTo>
                    <a:pt x="12040" y="41211"/>
                    <a:pt x="16231" y="43752"/>
                    <a:pt x="23711" y="43752"/>
                  </a:cubicBezTo>
                  <a:cubicBezTo>
                    <a:pt x="26531" y="43752"/>
                    <a:pt x="31014" y="43485"/>
                    <a:pt x="37478" y="42939"/>
                  </a:cubicBezTo>
                  <a:lnTo>
                    <a:pt x="37478" y="52057"/>
                  </a:lnTo>
                  <a:cubicBezTo>
                    <a:pt x="35103" y="52693"/>
                    <a:pt x="29464" y="53975"/>
                    <a:pt x="21616" y="53975"/>
                  </a:cubicBezTo>
                  <a:cubicBezTo>
                    <a:pt x="6845" y="53975"/>
                    <a:pt x="0" y="45581"/>
                    <a:pt x="0" y="30176"/>
                  </a:cubicBezTo>
                  <a:lnTo>
                    <a:pt x="0" y="23711"/>
                  </a:lnTo>
                  <a:cubicBezTo>
                    <a:pt x="0" y="8027"/>
                    <a:pt x="6845" y="0"/>
                    <a:pt x="21616"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81" name="Shape 86"/>
            <p:cNvSpPr/>
            <p:nvPr/>
          </p:nvSpPr>
          <p:spPr>
            <a:xfrm>
              <a:off x="2279251" y="6972110"/>
              <a:ext cx="44755" cy="70828"/>
            </a:xfrm>
            <a:custGeom>
              <a:avLst/>
              <a:gdLst/>
              <a:ahLst/>
              <a:cxnLst/>
              <a:rect l="0" t="0" r="0" b="0"/>
              <a:pathLst>
                <a:path w="44755" h="70828">
                  <a:moveTo>
                    <a:pt x="0" y="0"/>
                  </a:moveTo>
                  <a:lnTo>
                    <a:pt x="11938" y="0"/>
                  </a:lnTo>
                  <a:lnTo>
                    <a:pt x="11938" y="22047"/>
                  </a:lnTo>
                  <a:cubicBezTo>
                    <a:pt x="15494" y="20142"/>
                    <a:pt x="21324" y="18224"/>
                    <a:pt x="27889" y="18224"/>
                  </a:cubicBezTo>
                  <a:cubicBezTo>
                    <a:pt x="40551" y="18224"/>
                    <a:pt x="44755" y="25794"/>
                    <a:pt x="44755" y="38278"/>
                  </a:cubicBezTo>
                  <a:lnTo>
                    <a:pt x="44755" y="70828"/>
                  </a:lnTo>
                  <a:lnTo>
                    <a:pt x="32639" y="70828"/>
                  </a:lnTo>
                  <a:lnTo>
                    <a:pt x="32639" y="38468"/>
                  </a:lnTo>
                  <a:cubicBezTo>
                    <a:pt x="32639" y="30531"/>
                    <a:pt x="30518" y="28360"/>
                    <a:pt x="24511" y="28360"/>
                  </a:cubicBezTo>
                  <a:cubicBezTo>
                    <a:pt x="19596" y="28360"/>
                    <a:pt x="14757" y="29896"/>
                    <a:pt x="11938" y="31179"/>
                  </a:cubicBezTo>
                  <a:lnTo>
                    <a:pt x="11938" y="70828"/>
                  </a:lnTo>
                  <a:lnTo>
                    <a:pt x="0" y="70828"/>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82" name="Shape 87"/>
            <p:cNvSpPr/>
            <p:nvPr/>
          </p:nvSpPr>
          <p:spPr>
            <a:xfrm>
              <a:off x="2416017" y="6990338"/>
              <a:ext cx="23152" cy="53967"/>
            </a:xfrm>
            <a:custGeom>
              <a:avLst/>
              <a:gdLst/>
              <a:ahLst/>
              <a:cxnLst/>
              <a:rect l="0" t="0" r="0" b="0"/>
              <a:pathLst>
                <a:path w="23152" h="53967">
                  <a:moveTo>
                    <a:pt x="0" y="0"/>
                  </a:moveTo>
                  <a:lnTo>
                    <a:pt x="17180" y="5842"/>
                  </a:lnTo>
                  <a:cubicBezTo>
                    <a:pt x="21101" y="9772"/>
                    <a:pt x="23152" y="15719"/>
                    <a:pt x="23152" y="23784"/>
                  </a:cubicBezTo>
                  <a:lnTo>
                    <a:pt x="23152" y="30095"/>
                  </a:lnTo>
                  <a:cubicBezTo>
                    <a:pt x="23152" y="38198"/>
                    <a:pt x="21101" y="44166"/>
                    <a:pt x="17180" y="48110"/>
                  </a:cubicBezTo>
                  <a:lnTo>
                    <a:pt x="0" y="53967"/>
                  </a:lnTo>
                  <a:lnTo>
                    <a:pt x="0" y="43655"/>
                  </a:lnTo>
                  <a:lnTo>
                    <a:pt x="8544" y="40563"/>
                  </a:lnTo>
                  <a:cubicBezTo>
                    <a:pt x="10370" y="38402"/>
                    <a:pt x="11215" y="35010"/>
                    <a:pt x="11215" y="30095"/>
                  </a:cubicBezTo>
                  <a:lnTo>
                    <a:pt x="11215" y="23784"/>
                  </a:lnTo>
                  <a:cubicBezTo>
                    <a:pt x="11215" y="18862"/>
                    <a:pt x="10370" y="15491"/>
                    <a:pt x="8544" y="13349"/>
                  </a:cubicBezTo>
                  <a:lnTo>
                    <a:pt x="0" y="10301"/>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83" name="Shape 88"/>
            <p:cNvSpPr/>
            <p:nvPr/>
          </p:nvSpPr>
          <p:spPr>
            <a:xfrm>
              <a:off x="2474488" y="6990334"/>
              <a:ext cx="23159" cy="53975"/>
            </a:xfrm>
            <a:custGeom>
              <a:avLst/>
              <a:gdLst/>
              <a:ahLst/>
              <a:cxnLst/>
              <a:rect l="0" t="0" r="0" b="0"/>
              <a:pathLst>
                <a:path w="23159" h="53975">
                  <a:moveTo>
                    <a:pt x="23152" y="0"/>
                  </a:moveTo>
                  <a:lnTo>
                    <a:pt x="23159" y="2"/>
                  </a:lnTo>
                  <a:lnTo>
                    <a:pt x="23159" y="10302"/>
                  </a:lnTo>
                  <a:lnTo>
                    <a:pt x="23152" y="10300"/>
                  </a:lnTo>
                  <a:cubicBezTo>
                    <a:pt x="15405" y="10300"/>
                    <a:pt x="11951" y="13945"/>
                    <a:pt x="11951" y="23788"/>
                  </a:cubicBezTo>
                  <a:lnTo>
                    <a:pt x="11951" y="30099"/>
                  </a:lnTo>
                  <a:cubicBezTo>
                    <a:pt x="11951" y="39929"/>
                    <a:pt x="15317" y="43663"/>
                    <a:pt x="23152" y="43663"/>
                  </a:cubicBezTo>
                  <a:lnTo>
                    <a:pt x="23159" y="43661"/>
                  </a:lnTo>
                  <a:lnTo>
                    <a:pt x="23159" y="53973"/>
                  </a:lnTo>
                  <a:lnTo>
                    <a:pt x="23152" y="53975"/>
                  </a:lnTo>
                  <a:cubicBezTo>
                    <a:pt x="8204" y="53975"/>
                    <a:pt x="0" y="46304"/>
                    <a:pt x="0" y="30099"/>
                  </a:cubicBezTo>
                  <a:lnTo>
                    <a:pt x="0" y="23788"/>
                  </a:lnTo>
                  <a:cubicBezTo>
                    <a:pt x="0" y="7658"/>
                    <a:pt x="8204" y="0"/>
                    <a:pt x="23152"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84" name="Shape 42225"/>
            <p:cNvSpPr/>
            <p:nvPr/>
          </p:nvSpPr>
          <p:spPr>
            <a:xfrm>
              <a:off x="2450802" y="6972097"/>
              <a:ext cx="12027" cy="70841"/>
            </a:xfrm>
            <a:custGeom>
              <a:avLst/>
              <a:gdLst/>
              <a:ahLst/>
              <a:cxnLst/>
              <a:rect l="0" t="0" r="0" b="0"/>
              <a:pathLst>
                <a:path w="12027" h="70841">
                  <a:moveTo>
                    <a:pt x="0" y="0"/>
                  </a:moveTo>
                  <a:lnTo>
                    <a:pt x="12027" y="0"/>
                  </a:lnTo>
                  <a:lnTo>
                    <a:pt x="12027" y="70841"/>
                  </a:lnTo>
                  <a:lnTo>
                    <a:pt x="0" y="70841"/>
                  </a:lnTo>
                  <a:lnTo>
                    <a:pt x="0" y="0"/>
                  </a:lnTo>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85" name="Shape 90"/>
            <p:cNvSpPr/>
            <p:nvPr/>
          </p:nvSpPr>
          <p:spPr>
            <a:xfrm>
              <a:off x="2533073" y="7052691"/>
              <a:ext cx="19514" cy="10175"/>
            </a:xfrm>
            <a:custGeom>
              <a:avLst/>
              <a:gdLst/>
              <a:ahLst/>
              <a:cxnLst/>
              <a:rect l="0" t="0" r="0" b="0"/>
              <a:pathLst>
                <a:path w="19514" h="10175">
                  <a:moveTo>
                    <a:pt x="0" y="0"/>
                  </a:moveTo>
                  <a:cubicBezTo>
                    <a:pt x="5753" y="368"/>
                    <a:pt x="13043" y="826"/>
                    <a:pt x="19342" y="826"/>
                  </a:cubicBezTo>
                  <a:lnTo>
                    <a:pt x="19514" y="784"/>
                  </a:lnTo>
                  <a:lnTo>
                    <a:pt x="19514" y="10175"/>
                  </a:lnTo>
                  <a:lnTo>
                    <a:pt x="7369" y="9346"/>
                  </a:lnTo>
                  <a:cubicBezTo>
                    <a:pt x="3677" y="8890"/>
                    <a:pt x="870" y="8388"/>
                    <a:pt x="0" y="8204"/>
                  </a:cubicBez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86" name="Shape 91"/>
            <p:cNvSpPr/>
            <p:nvPr/>
          </p:nvSpPr>
          <p:spPr>
            <a:xfrm>
              <a:off x="2530165" y="6991160"/>
              <a:ext cx="22422" cy="52047"/>
            </a:xfrm>
            <a:custGeom>
              <a:avLst/>
              <a:gdLst/>
              <a:ahLst/>
              <a:cxnLst/>
              <a:rect l="0" t="0" r="0" b="0"/>
              <a:pathLst>
                <a:path w="22422" h="52047">
                  <a:moveTo>
                    <a:pt x="22422" y="0"/>
                  </a:moveTo>
                  <a:lnTo>
                    <a:pt x="22422" y="9878"/>
                  </a:lnTo>
                  <a:lnTo>
                    <a:pt x="14540" y="12575"/>
                  </a:lnTo>
                  <a:cubicBezTo>
                    <a:pt x="12674" y="14859"/>
                    <a:pt x="12040" y="18325"/>
                    <a:pt x="12040" y="23063"/>
                  </a:cubicBezTo>
                  <a:lnTo>
                    <a:pt x="12040" y="28715"/>
                  </a:lnTo>
                  <a:cubicBezTo>
                    <a:pt x="12040" y="33864"/>
                    <a:pt x="12856" y="37284"/>
                    <a:pt x="14789" y="39415"/>
                  </a:cubicBezTo>
                  <a:lnTo>
                    <a:pt x="22422" y="41818"/>
                  </a:lnTo>
                  <a:lnTo>
                    <a:pt x="22422" y="52047"/>
                  </a:lnTo>
                  <a:lnTo>
                    <a:pt x="6159" y="46988"/>
                  </a:lnTo>
                  <a:cubicBezTo>
                    <a:pt x="2140" y="43205"/>
                    <a:pt x="0" y="37281"/>
                    <a:pt x="0" y="28715"/>
                  </a:cubicBezTo>
                  <a:lnTo>
                    <a:pt x="0" y="22961"/>
                  </a:lnTo>
                  <a:cubicBezTo>
                    <a:pt x="0" y="14853"/>
                    <a:pt x="1848" y="8906"/>
                    <a:pt x="5917" y="4986"/>
                  </a:cubicBezTo>
                  <a:lnTo>
                    <a:pt x="22422"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87" name="Shape 92"/>
            <p:cNvSpPr/>
            <p:nvPr/>
          </p:nvSpPr>
          <p:spPr>
            <a:xfrm>
              <a:off x="2497647" y="6990336"/>
              <a:ext cx="23145" cy="53970"/>
            </a:xfrm>
            <a:custGeom>
              <a:avLst/>
              <a:gdLst/>
              <a:ahLst/>
              <a:cxnLst/>
              <a:rect l="0" t="0" r="0" b="0"/>
              <a:pathLst>
                <a:path w="23145" h="53970">
                  <a:moveTo>
                    <a:pt x="0" y="0"/>
                  </a:moveTo>
                  <a:lnTo>
                    <a:pt x="17175" y="5843"/>
                  </a:lnTo>
                  <a:cubicBezTo>
                    <a:pt x="21094" y="9774"/>
                    <a:pt x="23145" y="15721"/>
                    <a:pt x="23145" y="23785"/>
                  </a:cubicBezTo>
                  <a:lnTo>
                    <a:pt x="23145" y="30097"/>
                  </a:lnTo>
                  <a:cubicBezTo>
                    <a:pt x="23145" y="38199"/>
                    <a:pt x="21094" y="44168"/>
                    <a:pt x="17175" y="48112"/>
                  </a:cubicBezTo>
                  <a:lnTo>
                    <a:pt x="0" y="53970"/>
                  </a:lnTo>
                  <a:lnTo>
                    <a:pt x="0" y="43659"/>
                  </a:lnTo>
                  <a:lnTo>
                    <a:pt x="8544" y="40565"/>
                  </a:lnTo>
                  <a:cubicBezTo>
                    <a:pt x="10366" y="38403"/>
                    <a:pt x="11208" y="35012"/>
                    <a:pt x="11208" y="30097"/>
                  </a:cubicBezTo>
                  <a:lnTo>
                    <a:pt x="11208" y="23785"/>
                  </a:lnTo>
                  <a:cubicBezTo>
                    <a:pt x="11208" y="18864"/>
                    <a:pt x="10366" y="15492"/>
                    <a:pt x="8544" y="13350"/>
                  </a:cubicBezTo>
                  <a:lnTo>
                    <a:pt x="0" y="10300"/>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88" name="Shape 93"/>
            <p:cNvSpPr/>
            <p:nvPr/>
          </p:nvSpPr>
          <p:spPr>
            <a:xfrm>
              <a:off x="2583353" y="6991617"/>
              <a:ext cx="49695" cy="71286"/>
            </a:xfrm>
            <a:custGeom>
              <a:avLst/>
              <a:gdLst/>
              <a:ahLst/>
              <a:cxnLst/>
              <a:rect l="0" t="0" r="0" b="0"/>
              <a:pathLst>
                <a:path w="49695" h="71286">
                  <a:moveTo>
                    <a:pt x="0" y="0"/>
                  </a:moveTo>
                  <a:lnTo>
                    <a:pt x="13056" y="0"/>
                  </a:lnTo>
                  <a:lnTo>
                    <a:pt x="21984" y="27254"/>
                  </a:lnTo>
                  <a:cubicBezTo>
                    <a:pt x="23444" y="31814"/>
                    <a:pt x="24257" y="35916"/>
                    <a:pt x="25718" y="40919"/>
                  </a:cubicBezTo>
                  <a:cubicBezTo>
                    <a:pt x="26810" y="35916"/>
                    <a:pt x="27724" y="31814"/>
                    <a:pt x="29083" y="27254"/>
                  </a:cubicBezTo>
                  <a:lnTo>
                    <a:pt x="37211" y="0"/>
                  </a:lnTo>
                  <a:lnTo>
                    <a:pt x="49695" y="0"/>
                  </a:lnTo>
                  <a:lnTo>
                    <a:pt x="31826" y="53239"/>
                  </a:lnTo>
                  <a:cubicBezTo>
                    <a:pt x="27724" y="65354"/>
                    <a:pt x="23888" y="71286"/>
                    <a:pt x="12586" y="71286"/>
                  </a:cubicBezTo>
                  <a:cubicBezTo>
                    <a:pt x="7671" y="71286"/>
                    <a:pt x="3010" y="70739"/>
                    <a:pt x="381" y="70193"/>
                  </a:cubicBezTo>
                  <a:lnTo>
                    <a:pt x="381" y="61443"/>
                  </a:lnTo>
                  <a:cubicBezTo>
                    <a:pt x="4572" y="61722"/>
                    <a:pt x="6845" y="61799"/>
                    <a:pt x="10033" y="61799"/>
                  </a:cubicBezTo>
                  <a:cubicBezTo>
                    <a:pt x="14415" y="61799"/>
                    <a:pt x="15786" y="59804"/>
                    <a:pt x="17970" y="54153"/>
                  </a:cubicBezTo>
                  <a:lnTo>
                    <a:pt x="19165" y="50953"/>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89" name="Shape 94"/>
            <p:cNvSpPr/>
            <p:nvPr/>
          </p:nvSpPr>
          <p:spPr>
            <a:xfrm>
              <a:off x="2552587" y="6990334"/>
              <a:ext cx="22422" cy="72568"/>
            </a:xfrm>
            <a:custGeom>
              <a:avLst/>
              <a:gdLst/>
              <a:ahLst/>
              <a:cxnLst/>
              <a:rect l="0" t="0" r="0" b="0"/>
              <a:pathLst>
                <a:path w="22422" h="72568">
                  <a:moveTo>
                    <a:pt x="2737" y="0"/>
                  </a:moveTo>
                  <a:cubicBezTo>
                    <a:pt x="9480" y="0"/>
                    <a:pt x="16872" y="648"/>
                    <a:pt x="22422" y="1283"/>
                  </a:cubicBezTo>
                  <a:lnTo>
                    <a:pt x="22422" y="54521"/>
                  </a:lnTo>
                  <a:cubicBezTo>
                    <a:pt x="22422" y="65646"/>
                    <a:pt x="18053" y="72568"/>
                    <a:pt x="540" y="72568"/>
                  </a:cubicBezTo>
                  <a:lnTo>
                    <a:pt x="0" y="72532"/>
                  </a:lnTo>
                  <a:lnTo>
                    <a:pt x="0" y="63141"/>
                  </a:lnTo>
                  <a:lnTo>
                    <a:pt x="8658" y="61038"/>
                  </a:lnTo>
                  <a:cubicBezTo>
                    <a:pt x="10113" y="59602"/>
                    <a:pt x="10382" y="57436"/>
                    <a:pt x="10382" y="54521"/>
                  </a:cubicBezTo>
                  <a:lnTo>
                    <a:pt x="10382" y="52502"/>
                  </a:lnTo>
                  <a:cubicBezTo>
                    <a:pt x="8744" y="52781"/>
                    <a:pt x="4464" y="53239"/>
                    <a:pt x="1174" y="53239"/>
                  </a:cubicBezTo>
                  <a:lnTo>
                    <a:pt x="0" y="52874"/>
                  </a:lnTo>
                  <a:lnTo>
                    <a:pt x="0" y="42645"/>
                  </a:lnTo>
                  <a:lnTo>
                    <a:pt x="1822" y="43218"/>
                  </a:lnTo>
                  <a:cubicBezTo>
                    <a:pt x="5023" y="43218"/>
                    <a:pt x="9213" y="42850"/>
                    <a:pt x="10382" y="42571"/>
                  </a:cubicBezTo>
                  <a:lnTo>
                    <a:pt x="10382" y="10579"/>
                  </a:lnTo>
                  <a:cubicBezTo>
                    <a:pt x="9392" y="10389"/>
                    <a:pt x="5835" y="10020"/>
                    <a:pt x="2000" y="10020"/>
                  </a:cubicBezTo>
                  <a:lnTo>
                    <a:pt x="0" y="10705"/>
                  </a:lnTo>
                  <a:lnTo>
                    <a:pt x="0" y="826"/>
                  </a:lnTo>
                  <a:lnTo>
                    <a:pt x="2737"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grpSp>
    </p:spTree>
    <p:extLst>
      <p:ext uri="{BB962C8B-B14F-4D97-AF65-F5344CB8AC3E}">
        <p14:creationId xmlns:p14="http://schemas.microsoft.com/office/powerpoint/2010/main" val="4093465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193" name="Picture 192"/>
          <p:cNvPicPr>
            <a:picLocks noChangeAspect="1"/>
          </p:cNvPicPr>
          <p:nvPr userDrawn="1"/>
        </p:nvPicPr>
        <p:blipFill rotWithShape="1">
          <a:blip r:embed="rId2"/>
          <a:srcRect t="8832" r="20193" b="5537"/>
          <a:stretch/>
        </p:blipFill>
        <p:spPr>
          <a:xfrm>
            <a:off x="6151717" y="254000"/>
            <a:ext cx="2992283" cy="6604000"/>
          </a:xfrm>
          <a:prstGeom prst="rect">
            <a:avLst/>
          </a:prstGeom>
        </p:spPr>
      </p:pic>
      <p:sp>
        <p:nvSpPr>
          <p:cNvPr id="194" name="Title 1"/>
          <p:cNvSpPr>
            <a:spLocks noGrp="1"/>
          </p:cNvSpPr>
          <p:nvPr>
            <p:ph type="ctrTitle"/>
          </p:nvPr>
        </p:nvSpPr>
        <p:spPr>
          <a:xfrm>
            <a:off x="992482" y="2507653"/>
            <a:ext cx="5149103" cy="2278823"/>
          </a:xfrm>
        </p:spPr>
        <p:txBody>
          <a:bodyPr/>
          <a:lstStyle>
            <a:lvl1pPr algn="l" defTabSz="457200" rtl="0" fontAlgn="auto">
              <a:spcBef>
                <a:spcPts val="0"/>
              </a:spcBef>
              <a:spcAft>
                <a:spcPts val="1800"/>
              </a:spcAft>
              <a:defRPr lang="en-US" sz="4000" kern="1200" dirty="0">
                <a:solidFill>
                  <a:srgbClr val="404040"/>
                </a:solidFill>
                <a:latin typeface="Verdana"/>
                <a:ea typeface="+mn-ea"/>
                <a:cs typeface="Verdana"/>
              </a:defRPr>
            </a:lvl1pPr>
          </a:lstStyle>
          <a:p>
            <a:r>
              <a:rPr lang="en-US" smtClean="0"/>
              <a:t>Click to edit Master title style</a:t>
            </a:r>
            <a:endParaRPr lang="en-US" dirty="0"/>
          </a:p>
        </p:txBody>
      </p:sp>
      <p:sp>
        <p:nvSpPr>
          <p:cNvPr id="195" name="Subtitle 2"/>
          <p:cNvSpPr>
            <a:spLocks noGrp="1"/>
          </p:cNvSpPr>
          <p:nvPr>
            <p:ph type="subTitle" idx="1"/>
          </p:nvPr>
        </p:nvSpPr>
        <p:spPr>
          <a:xfrm>
            <a:off x="994831" y="5001786"/>
            <a:ext cx="5149103" cy="515525"/>
          </a:xfrm>
          <a:noFill/>
          <a:ln>
            <a:noFill/>
          </a:ln>
        </p:spPr>
        <p:txBody>
          <a:bodyPr anchor="ctr"/>
          <a:lstStyle>
            <a:lvl1pPr marL="0" indent="0" algn="l">
              <a:buNone/>
              <a:defRPr lang="en-US" sz="2000" dirty="0">
                <a:solidFill>
                  <a:srgbClr val="404040"/>
                </a:solidFill>
                <a:latin typeface="Verdana"/>
                <a:cs typeface="Verdana"/>
              </a:defRPr>
            </a:lvl1pPr>
          </a:lstStyle>
          <a:p>
            <a:pPr lvl="0"/>
            <a:r>
              <a:rPr lang="en-US" smtClean="0"/>
              <a:t>Click to edit Master subtitle style</a:t>
            </a:r>
            <a:endParaRPr lang="en-US" dirty="0"/>
          </a:p>
        </p:txBody>
      </p:sp>
    </p:spTree>
    <p:extLst>
      <p:ext uri="{BB962C8B-B14F-4D97-AF65-F5344CB8AC3E}">
        <p14:creationId xmlns:p14="http://schemas.microsoft.com/office/powerpoint/2010/main" val="3991003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srcRect b="303"/>
          <a:stretch/>
        </p:blipFill>
        <p:spPr>
          <a:xfrm>
            <a:off x="6233730" y="1"/>
            <a:ext cx="2910270" cy="6858000"/>
          </a:xfrm>
          <a:prstGeom prst="rect">
            <a:avLst/>
          </a:prstGeom>
        </p:spPr>
      </p:pic>
      <p:sp>
        <p:nvSpPr>
          <p:cNvPr id="194" name="Title 1"/>
          <p:cNvSpPr>
            <a:spLocks noGrp="1"/>
          </p:cNvSpPr>
          <p:nvPr>
            <p:ph type="ctrTitle"/>
          </p:nvPr>
        </p:nvSpPr>
        <p:spPr>
          <a:xfrm>
            <a:off x="992482" y="2507653"/>
            <a:ext cx="5149103" cy="2278823"/>
          </a:xfrm>
        </p:spPr>
        <p:txBody>
          <a:bodyPr/>
          <a:lstStyle>
            <a:lvl1pPr algn="l" defTabSz="457200" rtl="0" fontAlgn="auto">
              <a:spcBef>
                <a:spcPts val="0"/>
              </a:spcBef>
              <a:spcAft>
                <a:spcPts val="1800"/>
              </a:spcAft>
              <a:defRPr lang="en-US" sz="4000" kern="1200" dirty="0">
                <a:solidFill>
                  <a:srgbClr val="404040"/>
                </a:solidFill>
                <a:latin typeface="Verdana"/>
                <a:ea typeface="+mn-ea"/>
                <a:cs typeface="Verdana"/>
              </a:defRPr>
            </a:lvl1pPr>
          </a:lstStyle>
          <a:p>
            <a:r>
              <a:rPr lang="en-US" smtClean="0"/>
              <a:t>Click to edit Master title style</a:t>
            </a:r>
            <a:endParaRPr lang="en-US" dirty="0"/>
          </a:p>
        </p:txBody>
      </p:sp>
      <p:sp>
        <p:nvSpPr>
          <p:cNvPr id="195" name="Subtitle 2"/>
          <p:cNvSpPr>
            <a:spLocks noGrp="1"/>
          </p:cNvSpPr>
          <p:nvPr>
            <p:ph type="subTitle" idx="1"/>
          </p:nvPr>
        </p:nvSpPr>
        <p:spPr>
          <a:xfrm>
            <a:off x="994831" y="5001786"/>
            <a:ext cx="5149103" cy="515525"/>
          </a:xfrm>
          <a:noFill/>
          <a:ln>
            <a:noFill/>
          </a:ln>
        </p:spPr>
        <p:txBody>
          <a:bodyPr anchor="ctr"/>
          <a:lstStyle>
            <a:lvl1pPr marL="0" indent="0" algn="l">
              <a:buNone/>
              <a:defRPr lang="en-US" sz="2000" dirty="0">
                <a:solidFill>
                  <a:srgbClr val="404040"/>
                </a:solidFill>
                <a:latin typeface="Verdana"/>
                <a:cs typeface="Verdana"/>
              </a:defRPr>
            </a:lvl1pPr>
          </a:lstStyle>
          <a:p>
            <a:pPr lvl="0"/>
            <a:r>
              <a:rPr lang="en-US" smtClean="0"/>
              <a:t>Click to edit Master subtitle style</a:t>
            </a:r>
            <a:endParaRPr lang="en-US" dirty="0"/>
          </a:p>
        </p:txBody>
      </p:sp>
    </p:spTree>
    <p:extLst>
      <p:ext uri="{BB962C8B-B14F-4D97-AF65-F5344CB8AC3E}">
        <p14:creationId xmlns:p14="http://schemas.microsoft.com/office/powerpoint/2010/main" val="19713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lide divider 1">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404040"/>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847DB6D2-6B75-48A9-BBD3-79F307EFE20C}" type="datetime1">
              <a:rPr lang="en-NZ"/>
              <a:pPr>
                <a:defRPr/>
              </a:pPr>
              <a:t>28/05/2020</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NZ" dirty="0" smtClean="0"/>
              <a:t>&gt;&gt;MARKETING</a:t>
            </a:r>
            <a:endParaRPr lang="en-NZ" dirty="0"/>
          </a:p>
        </p:txBody>
      </p:sp>
      <p:sp>
        <p:nvSpPr>
          <p:cNvPr id="7" name="Slide Number Placeholder 5"/>
          <p:cNvSpPr>
            <a:spLocks noGrp="1"/>
          </p:cNvSpPr>
          <p:nvPr>
            <p:ph type="sldNum" sz="quarter" idx="12"/>
          </p:nvPr>
        </p:nvSpPr>
        <p:spPr/>
        <p:txBody>
          <a:bodyPr/>
          <a:lstStyle>
            <a:lvl1pPr>
              <a:defRPr/>
            </a:lvl1pPr>
          </a:lstStyle>
          <a:p>
            <a:fld id="{BBF59D4B-78CD-4F9D-B485-9AA15C11E5AF}" type="slidenum">
              <a:rPr lang="en-US" altLang="en-US"/>
              <a:pPr/>
              <a:t>‹#›</a:t>
            </a:fld>
            <a:endParaRPr lang="en-US" altLang="en-US" dirty="0"/>
          </a:p>
        </p:txBody>
      </p:sp>
    </p:spTree>
    <p:extLst>
      <p:ext uri="{BB962C8B-B14F-4D97-AF65-F5344CB8AC3E}">
        <p14:creationId xmlns:p14="http://schemas.microsoft.com/office/powerpoint/2010/main" val="64335550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lide divider 2">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9D6D07E0-4119-4433-BE87-FD44E24C59E5}" type="datetime1">
              <a:rPr lang="en-NZ"/>
              <a:pPr>
                <a:defRPr/>
              </a:pPr>
              <a:t>28/05/2020</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NZ" dirty="0" smtClean="0"/>
              <a:t>&gt;&gt;MARKETING</a:t>
            </a:r>
            <a:endParaRPr lang="en-NZ" dirty="0"/>
          </a:p>
        </p:txBody>
      </p:sp>
      <p:sp>
        <p:nvSpPr>
          <p:cNvPr id="7" name="Slide Number Placeholder 5"/>
          <p:cNvSpPr>
            <a:spLocks noGrp="1"/>
          </p:cNvSpPr>
          <p:nvPr>
            <p:ph type="sldNum" sz="quarter" idx="12"/>
          </p:nvPr>
        </p:nvSpPr>
        <p:spPr/>
        <p:txBody>
          <a:bodyPr/>
          <a:lstStyle>
            <a:lvl1pPr>
              <a:defRPr/>
            </a:lvl1pPr>
          </a:lstStyle>
          <a:p>
            <a:fld id="{0EB031FF-CC55-4FE8-93F2-B06193D7E58D}" type="slidenum">
              <a:rPr lang="en-US" altLang="en-US"/>
              <a:pPr/>
              <a:t>‹#›</a:t>
            </a:fld>
            <a:endParaRPr lang="en-US" altLang="en-US" dirty="0"/>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207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388962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divider 3">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srcRect l="4994" t="745" r="7101" b="1530"/>
          <a:stretch/>
        </p:blipFill>
        <p:spPr>
          <a:xfrm>
            <a:off x="0" y="235"/>
            <a:ext cx="9144000" cy="6857765"/>
          </a:xfrm>
          <a:prstGeom prst="rect">
            <a:avLst/>
          </a:prstGeom>
        </p:spPr>
      </p:pic>
      <p:cxnSp>
        <p:nvCxnSpPr>
          <p:cNvPr id="7" name="Straight Connector 6"/>
          <p:cNvCxnSpPr/>
          <p:nvPr userDrawn="1"/>
        </p:nvCxnSpPr>
        <p:spPr>
          <a:xfrm flipH="1">
            <a:off x="711200" y="5651500"/>
            <a:ext cx="7991932"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1"/>
          <p:cNvSpPr>
            <a:spLocks noGrp="1"/>
          </p:cNvSpPr>
          <p:nvPr>
            <p:ph type="body" sz="quarter" idx="10"/>
          </p:nvPr>
        </p:nvSpPr>
        <p:spPr>
          <a:xfrm>
            <a:off x="711200" y="4762500"/>
            <a:ext cx="7991932" cy="711200"/>
          </a:xfrm>
        </p:spPr>
        <p:txBody>
          <a:bodyPr/>
          <a:lstStyle>
            <a:lvl1pPr marL="0" indent="0" algn="r">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lgn="r">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lgn="r">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lgn="r">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lgn="r">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Edit Master text styles</a:t>
            </a:r>
          </a:p>
        </p:txBody>
      </p:sp>
    </p:spTree>
    <p:extLst>
      <p:ext uri="{BB962C8B-B14F-4D97-AF65-F5344CB8AC3E}">
        <p14:creationId xmlns:p14="http://schemas.microsoft.com/office/powerpoint/2010/main" val="66989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lide divider 3">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srcRect l="4994" t="745" r="7101" b="1530"/>
          <a:stretch/>
        </p:blipFill>
        <p:spPr>
          <a:xfrm>
            <a:off x="0" y="235"/>
            <a:ext cx="9144000" cy="6857765"/>
          </a:xfrm>
          <a:prstGeom prst="rect">
            <a:avLst/>
          </a:prstGeom>
        </p:spPr>
      </p:pic>
      <p:sp>
        <p:nvSpPr>
          <p:cNvPr id="2" name="Rectangle 1"/>
          <p:cNvSpPr/>
          <p:nvPr userDrawn="1"/>
        </p:nvSpPr>
        <p:spPr>
          <a:xfrm>
            <a:off x="1093862" y="837488"/>
            <a:ext cx="7768127" cy="602080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dirty="0"/>
          </a:p>
        </p:txBody>
      </p:sp>
      <p:sp>
        <p:nvSpPr>
          <p:cNvPr id="91" name="Rectangle 90"/>
          <p:cNvSpPr/>
          <p:nvPr userDrawn="1"/>
        </p:nvSpPr>
        <p:spPr>
          <a:xfrm>
            <a:off x="5167223" y="836762"/>
            <a:ext cx="3976777" cy="6021238"/>
          </a:xfrm>
          <a:prstGeom prst="rect">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dirty="0"/>
          </a:p>
        </p:txBody>
      </p:sp>
      <p:sp>
        <p:nvSpPr>
          <p:cNvPr id="92" name="Content Placeholder 2"/>
          <p:cNvSpPr>
            <a:spLocks noGrp="1"/>
          </p:cNvSpPr>
          <p:nvPr>
            <p:ph idx="1"/>
          </p:nvPr>
        </p:nvSpPr>
        <p:spPr>
          <a:xfrm>
            <a:off x="1196411" y="914401"/>
            <a:ext cx="3886763" cy="5845322"/>
          </a:xfrm>
        </p:spPr>
        <p:txBody>
          <a:bodyPr/>
          <a:lstStyle>
            <a:lvl1pPr marL="0" indent="0">
              <a:spcAft>
                <a:spcPts val="300"/>
              </a:spcAft>
              <a:buNone/>
              <a:defRPr sz="1200" b="1">
                <a:solidFill>
                  <a:srgbClr val="404040"/>
                </a:solidFill>
                <a:latin typeface="Verdana" pitchFamily="34" charset="0"/>
                <a:ea typeface="Verdana" pitchFamily="34" charset="0"/>
                <a:cs typeface="Verdana" pitchFamily="34" charset="0"/>
              </a:defRPr>
            </a:lvl1pPr>
            <a:lvl2pPr marL="4763" indent="0">
              <a:buNone/>
              <a:defRPr sz="1000">
                <a:solidFill>
                  <a:srgbClr val="404040"/>
                </a:solidFill>
                <a:latin typeface="Verdana" pitchFamily="34" charset="0"/>
                <a:ea typeface="Verdana" pitchFamily="34" charset="0"/>
                <a:cs typeface="Verdana" pitchFamily="34" charset="0"/>
              </a:defRPr>
            </a:lvl2pPr>
            <a:lvl3pPr marL="0" indent="0">
              <a:buNone/>
              <a:defRPr lang="en-AU" sz="1400" kern="1200" dirty="0" smtClean="0">
                <a:solidFill>
                  <a:srgbClr val="404040"/>
                </a:solidFill>
                <a:latin typeface="Verdana" pitchFamily="34" charset="0"/>
                <a:ea typeface="Verdana" pitchFamily="34" charset="0"/>
                <a:cs typeface="Verdana" pitchFamily="34" charset="0"/>
              </a:defRPr>
            </a:lvl3pPr>
            <a:lvl4pPr marL="0" indent="0">
              <a:buNone/>
              <a:defRPr lang="en-AU" sz="1400" kern="1200" dirty="0" smtClean="0">
                <a:solidFill>
                  <a:srgbClr val="404040"/>
                </a:solidFill>
                <a:latin typeface="Verdana" pitchFamily="34" charset="0"/>
                <a:ea typeface="Verdana" pitchFamily="34" charset="0"/>
                <a:cs typeface="Verdana" pitchFamily="34" charset="0"/>
              </a:defRPr>
            </a:lvl4pPr>
            <a:lvl5pPr marL="0" indent="0">
              <a:buNone/>
              <a:defRPr lang="en-US" sz="1400" kern="1200" dirty="0">
                <a:solidFill>
                  <a:srgbClr val="404040"/>
                </a:solidFill>
                <a:latin typeface="Verdana" pitchFamily="34" charset="0"/>
                <a:ea typeface="Verdana" pitchFamily="34" charset="0"/>
                <a:cs typeface="Verdana" pitchFamily="34" charset="0"/>
              </a:defRPr>
            </a:lvl5pPr>
          </a:lstStyle>
          <a:p>
            <a:pPr lvl="0"/>
            <a:r>
              <a:rPr lang="en-US" dirty="0" smtClean="0"/>
              <a:t>Edit Master text styles</a:t>
            </a:r>
          </a:p>
          <a:p>
            <a:pPr lvl="1"/>
            <a:r>
              <a:rPr lang="en-US" dirty="0" smtClean="0"/>
              <a:t>Second level</a:t>
            </a:r>
          </a:p>
        </p:txBody>
      </p:sp>
      <p:sp>
        <p:nvSpPr>
          <p:cNvPr id="93" name="Content Placeholder 2"/>
          <p:cNvSpPr>
            <a:spLocks noGrp="1"/>
          </p:cNvSpPr>
          <p:nvPr>
            <p:ph idx="10" hasCustomPrompt="1"/>
          </p:nvPr>
        </p:nvSpPr>
        <p:spPr>
          <a:xfrm>
            <a:off x="5167223" y="836763"/>
            <a:ext cx="3976777" cy="6021237"/>
          </a:xfrm>
        </p:spPr>
        <p:txBody>
          <a:bodyPr/>
          <a:lstStyle>
            <a:lvl1pPr marL="0" indent="0">
              <a:spcAft>
                <a:spcPts val="300"/>
              </a:spcAft>
              <a:buNone/>
              <a:defRPr sz="1200" b="0">
                <a:solidFill>
                  <a:schemeClr val="bg1"/>
                </a:solidFill>
                <a:latin typeface="Verdana" pitchFamily="34" charset="0"/>
                <a:ea typeface="Verdana" pitchFamily="34" charset="0"/>
                <a:cs typeface="Verdana" pitchFamily="34" charset="0"/>
              </a:defRPr>
            </a:lvl1pPr>
            <a:lvl2pPr marL="4763" indent="0">
              <a:buNone/>
              <a:defRPr sz="1000">
                <a:solidFill>
                  <a:schemeClr val="bg1"/>
                </a:solidFill>
                <a:latin typeface="Verdana" pitchFamily="34" charset="0"/>
                <a:ea typeface="Verdana" pitchFamily="34" charset="0"/>
                <a:cs typeface="Verdana" pitchFamily="34" charset="0"/>
              </a:defRPr>
            </a:lvl2pPr>
            <a:lvl3pPr marL="0" indent="0">
              <a:buNone/>
              <a:defRPr lang="en-AU" sz="1400" kern="1200" dirty="0" smtClean="0">
                <a:solidFill>
                  <a:srgbClr val="404040"/>
                </a:solidFill>
                <a:latin typeface="Verdana" pitchFamily="34" charset="0"/>
                <a:ea typeface="Verdana" pitchFamily="34" charset="0"/>
                <a:cs typeface="Verdana" pitchFamily="34" charset="0"/>
              </a:defRPr>
            </a:lvl3pPr>
            <a:lvl4pPr marL="0" indent="0">
              <a:buNone/>
              <a:defRPr lang="en-AU" sz="1400" kern="1200" dirty="0" smtClean="0">
                <a:solidFill>
                  <a:srgbClr val="404040"/>
                </a:solidFill>
                <a:latin typeface="Verdana" pitchFamily="34" charset="0"/>
                <a:ea typeface="Verdana" pitchFamily="34" charset="0"/>
                <a:cs typeface="Verdana" pitchFamily="34" charset="0"/>
              </a:defRPr>
            </a:lvl4pPr>
            <a:lvl5pPr marL="0" indent="0">
              <a:buNone/>
              <a:defRPr lang="en-US" sz="1400" kern="1200" dirty="0">
                <a:solidFill>
                  <a:srgbClr val="404040"/>
                </a:solidFill>
                <a:latin typeface="Verdana" pitchFamily="34" charset="0"/>
                <a:ea typeface="Verdana" pitchFamily="34" charset="0"/>
                <a:cs typeface="Verdana" pitchFamily="34" charset="0"/>
              </a:defRPr>
            </a:lvl5pPr>
          </a:lstStyle>
          <a:p>
            <a:pPr lvl="0"/>
            <a:r>
              <a:rPr lang="en-US" dirty="0" smtClean="0"/>
              <a:t>Click to add chart</a:t>
            </a:r>
          </a:p>
        </p:txBody>
      </p:sp>
      <p:sp>
        <p:nvSpPr>
          <p:cNvPr id="94" name="Title 1"/>
          <p:cNvSpPr>
            <a:spLocks noGrp="1"/>
          </p:cNvSpPr>
          <p:nvPr>
            <p:ph type="title"/>
          </p:nvPr>
        </p:nvSpPr>
        <p:spPr>
          <a:xfrm>
            <a:off x="1088008" y="163388"/>
            <a:ext cx="7714160" cy="500987"/>
          </a:xfrm>
        </p:spPr>
        <p:txBody>
          <a:bodyPr/>
          <a:lstStyle>
            <a:lvl1pPr>
              <a:defRPr sz="2400">
                <a:solidFill>
                  <a:schemeClr val="bg1"/>
                </a:solidFill>
              </a:defRPr>
            </a:lvl1pPr>
          </a:lstStyle>
          <a:p>
            <a:r>
              <a:rPr lang="en-US" smtClean="0"/>
              <a:t>Click to edit Master title style</a:t>
            </a:r>
            <a:endParaRPr lang="en-US" dirty="0"/>
          </a:p>
        </p:txBody>
      </p:sp>
      <p:grpSp>
        <p:nvGrpSpPr>
          <p:cNvPr id="95" name="Group 94"/>
          <p:cNvGrpSpPr/>
          <p:nvPr userDrawn="1"/>
        </p:nvGrpSpPr>
        <p:grpSpPr>
          <a:xfrm>
            <a:off x="123269" y="2882609"/>
            <a:ext cx="850952" cy="1422633"/>
            <a:chOff x="1605318" y="5379813"/>
            <a:chExt cx="1027730" cy="1757233"/>
          </a:xfrm>
          <a:solidFill>
            <a:schemeClr val="bg1"/>
          </a:solidFill>
        </p:grpSpPr>
        <p:sp>
          <p:nvSpPr>
            <p:cNvPr id="96" name="Shape 42217"/>
            <p:cNvSpPr/>
            <p:nvPr/>
          </p:nvSpPr>
          <p:spPr>
            <a:xfrm>
              <a:off x="2056178" y="6730357"/>
              <a:ext cx="45860" cy="194069"/>
            </a:xfrm>
            <a:custGeom>
              <a:avLst/>
              <a:gdLst/>
              <a:ahLst/>
              <a:cxnLst/>
              <a:rect l="0" t="0" r="0" b="0"/>
              <a:pathLst>
                <a:path w="45860" h="194069">
                  <a:moveTo>
                    <a:pt x="0" y="0"/>
                  </a:moveTo>
                  <a:lnTo>
                    <a:pt x="45860" y="0"/>
                  </a:lnTo>
                  <a:lnTo>
                    <a:pt x="45860" y="194069"/>
                  </a:lnTo>
                  <a:lnTo>
                    <a:pt x="0" y="194069"/>
                  </a:lnTo>
                  <a:lnTo>
                    <a:pt x="0" y="0"/>
                  </a:lnTo>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97" name="Shape 15"/>
            <p:cNvSpPr/>
            <p:nvPr/>
          </p:nvSpPr>
          <p:spPr>
            <a:xfrm>
              <a:off x="2286035" y="6725563"/>
              <a:ext cx="87516" cy="203233"/>
            </a:xfrm>
            <a:custGeom>
              <a:avLst/>
              <a:gdLst/>
              <a:ahLst/>
              <a:cxnLst/>
              <a:rect l="0" t="0" r="0" b="0"/>
              <a:pathLst>
                <a:path w="87516" h="203233">
                  <a:moveTo>
                    <a:pt x="87516" y="0"/>
                  </a:moveTo>
                  <a:lnTo>
                    <a:pt x="87516" y="36553"/>
                  </a:lnTo>
                  <a:lnTo>
                    <a:pt x="65569" y="40766"/>
                  </a:lnTo>
                  <a:cubicBezTo>
                    <a:pt x="48589" y="48781"/>
                    <a:pt x="45466" y="66880"/>
                    <a:pt x="45466" y="83445"/>
                  </a:cubicBezTo>
                  <a:lnTo>
                    <a:pt x="45466" y="86480"/>
                  </a:lnTo>
                  <a:lnTo>
                    <a:pt x="87516" y="86480"/>
                  </a:lnTo>
                  <a:lnTo>
                    <a:pt x="87516" y="116160"/>
                  </a:lnTo>
                  <a:lnTo>
                    <a:pt x="45148" y="116160"/>
                  </a:lnTo>
                  <a:lnTo>
                    <a:pt x="45148" y="119627"/>
                  </a:lnTo>
                  <a:cubicBezTo>
                    <a:pt x="45148" y="140791"/>
                    <a:pt x="47456" y="156383"/>
                    <a:pt x="68690" y="162858"/>
                  </a:cubicBezTo>
                  <a:lnTo>
                    <a:pt x="87516" y="165065"/>
                  </a:lnTo>
                  <a:lnTo>
                    <a:pt x="87516" y="203233"/>
                  </a:lnTo>
                  <a:lnTo>
                    <a:pt x="50428" y="198825"/>
                  </a:lnTo>
                  <a:cubicBezTo>
                    <a:pt x="13930" y="188061"/>
                    <a:pt x="0" y="160133"/>
                    <a:pt x="0" y="108946"/>
                  </a:cubicBezTo>
                  <a:lnTo>
                    <a:pt x="0" y="96893"/>
                  </a:lnTo>
                  <a:cubicBezTo>
                    <a:pt x="0" y="47982"/>
                    <a:pt x="16688" y="17931"/>
                    <a:pt x="49458" y="5962"/>
                  </a:cubicBezTo>
                  <a:lnTo>
                    <a:pt x="87516"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98" name="Shape 16"/>
            <p:cNvSpPr/>
            <p:nvPr/>
          </p:nvSpPr>
          <p:spPr>
            <a:xfrm>
              <a:off x="1847796" y="6725556"/>
              <a:ext cx="169291" cy="198870"/>
            </a:xfrm>
            <a:custGeom>
              <a:avLst/>
              <a:gdLst/>
              <a:ahLst/>
              <a:cxnLst/>
              <a:rect l="0" t="0" r="0" b="0"/>
              <a:pathLst>
                <a:path w="169291" h="198870">
                  <a:moveTo>
                    <a:pt x="107201" y="0"/>
                  </a:moveTo>
                  <a:cubicBezTo>
                    <a:pt x="162052" y="0"/>
                    <a:pt x="169291" y="31686"/>
                    <a:pt x="169291" y="75819"/>
                  </a:cubicBezTo>
                  <a:lnTo>
                    <a:pt x="169291" y="198870"/>
                  </a:lnTo>
                  <a:lnTo>
                    <a:pt x="123419" y="198870"/>
                  </a:lnTo>
                  <a:lnTo>
                    <a:pt x="123419" y="75819"/>
                  </a:lnTo>
                  <a:cubicBezTo>
                    <a:pt x="123419" y="47917"/>
                    <a:pt x="118618" y="38253"/>
                    <a:pt x="96216" y="38253"/>
                  </a:cubicBezTo>
                  <a:cubicBezTo>
                    <a:pt x="83109" y="38253"/>
                    <a:pt x="65849" y="43117"/>
                    <a:pt x="45200" y="51384"/>
                  </a:cubicBezTo>
                  <a:lnTo>
                    <a:pt x="45200" y="198870"/>
                  </a:lnTo>
                  <a:lnTo>
                    <a:pt x="0" y="198870"/>
                  </a:lnTo>
                  <a:lnTo>
                    <a:pt x="0" y="4801"/>
                  </a:lnTo>
                  <a:lnTo>
                    <a:pt x="43435" y="4801"/>
                  </a:lnTo>
                  <a:lnTo>
                    <a:pt x="43435" y="20320"/>
                  </a:lnTo>
                  <a:cubicBezTo>
                    <a:pt x="64491" y="8268"/>
                    <a:pt x="85510" y="0"/>
                    <a:pt x="107201"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99" name="Shape 17"/>
            <p:cNvSpPr/>
            <p:nvPr/>
          </p:nvSpPr>
          <p:spPr>
            <a:xfrm>
              <a:off x="2134385" y="6681106"/>
              <a:ext cx="128930" cy="248552"/>
            </a:xfrm>
            <a:custGeom>
              <a:avLst/>
              <a:gdLst/>
              <a:ahLst/>
              <a:cxnLst/>
              <a:rect l="0" t="0" r="0" b="0"/>
              <a:pathLst>
                <a:path w="128930" h="248552">
                  <a:moveTo>
                    <a:pt x="36182" y="0"/>
                  </a:moveTo>
                  <a:lnTo>
                    <a:pt x="81648" y="0"/>
                  </a:lnTo>
                  <a:lnTo>
                    <a:pt x="81648" y="49251"/>
                  </a:lnTo>
                  <a:lnTo>
                    <a:pt x="128930" y="49251"/>
                  </a:lnTo>
                  <a:lnTo>
                    <a:pt x="128930" y="85802"/>
                  </a:lnTo>
                  <a:lnTo>
                    <a:pt x="81648" y="85802"/>
                  </a:lnTo>
                  <a:lnTo>
                    <a:pt x="81648" y="191986"/>
                  </a:lnTo>
                  <a:cubicBezTo>
                    <a:pt x="81648" y="209919"/>
                    <a:pt x="83032" y="213335"/>
                    <a:pt x="99568" y="213335"/>
                  </a:cubicBezTo>
                  <a:cubicBezTo>
                    <a:pt x="109613" y="213335"/>
                    <a:pt x="123380" y="212700"/>
                    <a:pt x="128930" y="212002"/>
                  </a:cubicBezTo>
                  <a:lnTo>
                    <a:pt x="128930" y="243002"/>
                  </a:lnTo>
                  <a:cubicBezTo>
                    <a:pt x="123698" y="244387"/>
                    <a:pt x="106832" y="248552"/>
                    <a:pt x="89598" y="248552"/>
                  </a:cubicBezTo>
                  <a:cubicBezTo>
                    <a:pt x="51346" y="248552"/>
                    <a:pt x="36182" y="233338"/>
                    <a:pt x="36182" y="192672"/>
                  </a:cubicBezTo>
                  <a:lnTo>
                    <a:pt x="36182" y="85802"/>
                  </a:lnTo>
                  <a:lnTo>
                    <a:pt x="0" y="82703"/>
                  </a:lnTo>
                  <a:lnTo>
                    <a:pt x="0" y="49251"/>
                  </a:lnTo>
                  <a:lnTo>
                    <a:pt x="36182" y="49251"/>
                  </a:lnTo>
                  <a:lnTo>
                    <a:pt x="36182"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00" name="Shape 18"/>
            <p:cNvSpPr/>
            <p:nvPr/>
          </p:nvSpPr>
          <p:spPr>
            <a:xfrm>
              <a:off x="1610039" y="6668355"/>
              <a:ext cx="200991" cy="261620"/>
            </a:xfrm>
            <a:custGeom>
              <a:avLst/>
              <a:gdLst/>
              <a:ahLst/>
              <a:cxnLst/>
              <a:rect l="0" t="0" r="0" b="0"/>
              <a:pathLst>
                <a:path w="200991" h="261620">
                  <a:moveTo>
                    <a:pt x="0" y="0"/>
                  </a:moveTo>
                  <a:lnTo>
                    <a:pt x="47600" y="0"/>
                  </a:lnTo>
                  <a:lnTo>
                    <a:pt x="47600" y="148869"/>
                  </a:lnTo>
                  <a:cubicBezTo>
                    <a:pt x="47600" y="200571"/>
                    <a:pt x="59665" y="220269"/>
                    <a:pt x="100699" y="220269"/>
                  </a:cubicBezTo>
                  <a:cubicBezTo>
                    <a:pt x="141364" y="220269"/>
                    <a:pt x="153760" y="200571"/>
                    <a:pt x="153760" y="148869"/>
                  </a:cubicBezTo>
                  <a:lnTo>
                    <a:pt x="153760" y="0"/>
                  </a:lnTo>
                  <a:lnTo>
                    <a:pt x="200991" y="0"/>
                  </a:lnTo>
                  <a:lnTo>
                    <a:pt x="200991" y="151270"/>
                  </a:lnTo>
                  <a:cubicBezTo>
                    <a:pt x="200991" y="225069"/>
                    <a:pt x="165507" y="261620"/>
                    <a:pt x="100699" y="261620"/>
                  </a:cubicBezTo>
                  <a:cubicBezTo>
                    <a:pt x="35523" y="261620"/>
                    <a:pt x="0" y="225069"/>
                    <a:pt x="0" y="151270"/>
                  </a:cubicBez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01" name="Shape 42218"/>
            <p:cNvSpPr/>
            <p:nvPr/>
          </p:nvSpPr>
          <p:spPr>
            <a:xfrm>
              <a:off x="2055860" y="6656608"/>
              <a:ext cx="46876" cy="43752"/>
            </a:xfrm>
            <a:custGeom>
              <a:avLst/>
              <a:gdLst/>
              <a:ahLst/>
              <a:cxnLst/>
              <a:rect l="0" t="0" r="0" b="0"/>
              <a:pathLst>
                <a:path w="46876" h="43752">
                  <a:moveTo>
                    <a:pt x="0" y="0"/>
                  </a:moveTo>
                  <a:lnTo>
                    <a:pt x="46876" y="0"/>
                  </a:lnTo>
                  <a:lnTo>
                    <a:pt x="46876" y="43752"/>
                  </a:lnTo>
                  <a:lnTo>
                    <a:pt x="0" y="43752"/>
                  </a:lnTo>
                  <a:lnTo>
                    <a:pt x="0" y="0"/>
                  </a:lnTo>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02" name="Shape 20"/>
            <p:cNvSpPr/>
            <p:nvPr/>
          </p:nvSpPr>
          <p:spPr>
            <a:xfrm>
              <a:off x="2266172" y="6459237"/>
              <a:ext cx="107379" cy="80520"/>
            </a:xfrm>
            <a:custGeom>
              <a:avLst/>
              <a:gdLst/>
              <a:ahLst/>
              <a:cxnLst/>
              <a:rect l="0" t="0" r="0" b="0"/>
              <a:pathLst>
                <a:path w="107379" h="80520">
                  <a:moveTo>
                    <a:pt x="44069" y="0"/>
                  </a:moveTo>
                  <a:lnTo>
                    <a:pt x="107379" y="60244"/>
                  </a:lnTo>
                  <a:lnTo>
                    <a:pt x="107379" y="80520"/>
                  </a:lnTo>
                  <a:lnTo>
                    <a:pt x="85802" y="68885"/>
                  </a:lnTo>
                  <a:cubicBezTo>
                    <a:pt x="68986" y="59652"/>
                    <a:pt x="51867" y="50102"/>
                    <a:pt x="34735" y="40500"/>
                  </a:cubicBezTo>
                  <a:cubicBezTo>
                    <a:pt x="22720" y="34569"/>
                    <a:pt x="11202" y="28588"/>
                    <a:pt x="0" y="22454"/>
                  </a:cubicBezTo>
                  <a:cubicBezTo>
                    <a:pt x="21387" y="14135"/>
                    <a:pt x="35319" y="6134"/>
                    <a:pt x="44069"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03" name="Shape 21"/>
            <p:cNvSpPr/>
            <p:nvPr/>
          </p:nvSpPr>
          <p:spPr>
            <a:xfrm>
              <a:off x="1700857" y="5621532"/>
              <a:ext cx="672695" cy="967156"/>
            </a:xfrm>
            <a:custGeom>
              <a:avLst/>
              <a:gdLst/>
              <a:ahLst/>
              <a:cxnLst/>
              <a:rect l="0" t="0" r="0" b="0"/>
              <a:pathLst>
                <a:path w="672695" h="967156">
                  <a:moveTo>
                    <a:pt x="174016" y="0"/>
                  </a:moveTo>
                  <a:lnTo>
                    <a:pt x="174016" y="351371"/>
                  </a:lnTo>
                  <a:cubicBezTo>
                    <a:pt x="174016" y="431203"/>
                    <a:pt x="172162" y="518020"/>
                    <a:pt x="189523" y="573506"/>
                  </a:cubicBezTo>
                  <a:cubicBezTo>
                    <a:pt x="200559" y="608431"/>
                    <a:pt x="223063" y="640359"/>
                    <a:pt x="251791" y="671182"/>
                  </a:cubicBezTo>
                  <a:cubicBezTo>
                    <a:pt x="278257" y="698157"/>
                    <a:pt x="312001" y="726275"/>
                    <a:pt x="348983" y="753986"/>
                  </a:cubicBezTo>
                  <a:cubicBezTo>
                    <a:pt x="349035" y="754025"/>
                    <a:pt x="349060" y="754063"/>
                    <a:pt x="349110" y="754101"/>
                  </a:cubicBezTo>
                  <a:cubicBezTo>
                    <a:pt x="363665" y="765746"/>
                    <a:pt x="399250" y="790194"/>
                    <a:pt x="399250" y="790194"/>
                  </a:cubicBezTo>
                  <a:cubicBezTo>
                    <a:pt x="484163" y="848982"/>
                    <a:pt x="576225" y="902589"/>
                    <a:pt x="634226" y="935038"/>
                  </a:cubicBezTo>
                  <a:lnTo>
                    <a:pt x="672695" y="956018"/>
                  </a:lnTo>
                  <a:lnTo>
                    <a:pt x="672695" y="964167"/>
                  </a:lnTo>
                  <a:lnTo>
                    <a:pt x="616919" y="956003"/>
                  </a:lnTo>
                  <a:cubicBezTo>
                    <a:pt x="543368" y="943299"/>
                    <a:pt x="477854" y="926173"/>
                    <a:pt x="421246" y="906704"/>
                  </a:cubicBezTo>
                  <a:lnTo>
                    <a:pt x="270079" y="943204"/>
                  </a:lnTo>
                  <a:lnTo>
                    <a:pt x="147714" y="967156"/>
                  </a:lnTo>
                  <a:lnTo>
                    <a:pt x="322021" y="866115"/>
                  </a:lnTo>
                  <a:cubicBezTo>
                    <a:pt x="311125" y="861047"/>
                    <a:pt x="300610" y="855942"/>
                    <a:pt x="290526" y="850786"/>
                  </a:cubicBezTo>
                  <a:cubicBezTo>
                    <a:pt x="257594" y="868871"/>
                    <a:pt x="223457" y="886930"/>
                    <a:pt x="187389" y="906590"/>
                  </a:cubicBezTo>
                  <a:cubicBezTo>
                    <a:pt x="162916" y="920090"/>
                    <a:pt x="139154" y="932904"/>
                    <a:pt x="116637" y="944740"/>
                  </a:cubicBezTo>
                  <a:cubicBezTo>
                    <a:pt x="156629" y="908672"/>
                    <a:pt x="200254" y="869366"/>
                    <a:pt x="246736" y="826948"/>
                  </a:cubicBezTo>
                  <a:cubicBezTo>
                    <a:pt x="148463" y="769798"/>
                    <a:pt x="97740" y="714439"/>
                    <a:pt x="83236" y="697141"/>
                  </a:cubicBezTo>
                  <a:cubicBezTo>
                    <a:pt x="0" y="606044"/>
                    <a:pt x="471" y="513652"/>
                    <a:pt x="471" y="358686"/>
                  </a:cubicBezTo>
                  <a:lnTo>
                    <a:pt x="471" y="63233"/>
                  </a:lnTo>
                  <a:lnTo>
                    <a:pt x="174016"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04" name="Shape 22"/>
            <p:cNvSpPr/>
            <p:nvPr/>
          </p:nvSpPr>
          <p:spPr>
            <a:xfrm>
              <a:off x="1905594" y="5455048"/>
              <a:ext cx="426860" cy="937362"/>
            </a:xfrm>
            <a:custGeom>
              <a:avLst/>
              <a:gdLst/>
              <a:ahLst/>
              <a:cxnLst/>
              <a:rect l="0" t="0" r="0" b="0"/>
              <a:pathLst>
                <a:path w="426860" h="937362">
                  <a:moveTo>
                    <a:pt x="426745" y="0"/>
                  </a:moveTo>
                  <a:lnTo>
                    <a:pt x="426745" y="641058"/>
                  </a:lnTo>
                  <a:cubicBezTo>
                    <a:pt x="426860" y="644284"/>
                    <a:pt x="426745" y="647700"/>
                    <a:pt x="426745" y="651345"/>
                  </a:cubicBezTo>
                  <a:cubicBezTo>
                    <a:pt x="426745" y="765924"/>
                    <a:pt x="312369" y="869811"/>
                    <a:pt x="216509" y="937362"/>
                  </a:cubicBezTo>
                  <a:cubicBezTo>
                    <a:pt x="201117" y="926922"/>
                    <a:pt x="184010" y="913790"/>
                    <a:pt x="180924" y="911593"/>
                  </a:cubicBezTo>
                  <a:cubicBezTo>
                    <a:pt x="163588" y="898842"/>
                    <a:pt x="148387" y="886739"/>
                    <a:pt x="136042" y="875906"/>
                  </a:cubicBezTo>
                  <a:cubicBezTo>
                    <a:pt x="70244" y="817956"/>
                    <a:pt x="37020" y="780974"/>
                    <a:pt x="20409" y="739673"/>
                  </a:cubicBezTo>
                  <a:cubicBezTo>
                    <a:pt x="0" y="689089"/>
                    <a:pt x="2616" y="606654"/>
                    <a:pt x="2616" y="517855"/>
                  </a:cubicBezTo>
                  <a:lnTo>
                    <a:pt x="2502" y="154368"/>
                  </a:lnTo>
                  <a:lnTo>
                    <a:pt x="136461" y="105651"/>
                  </a:lnTo>
                  <a:lnTo>
                    <a:pt x="136461" y="539369"/>
                  </a:lnTo>
                  <a:cubicBezTo>
                    <a:pt x="136461" y="651053"/>
                    <a:pt x="135699" y="725322"/>
                    <a:pt x="216509" y="824306"/>
                  </a:cubicBezTo>
                  <a:cubicBezTo>
                    <a:pt x="294678" y="724205"/>
                    <a:pt x="292595" y="645820"/>
                    <a:pt x="292595" y="539268"/>
                  </a:cubicBezTo>
                  <a:lnTo>
                    <a:pt x="292595" y="48768"/>
                  </a:lnTo>
                  <a:lnTo>
                    <a:pt x="426745"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05" name="Shape 23"/>
            <p:cNvSpPr/>
            <p:nvPr/>
          </p:nvSpPr>
          <p:spPr>
            <a:xfrm>
              <a:off x="2149840" y="5440109"/>
              <a:ext cx="223711" cy="1027561"/>
            </a:xfrm>
            <a:custGeom>
              <a:avLst/>
              <a:gdLst/>
              <a:ahLst/>
              <a:cxnLst/>
              <a:rect l="0" t="0" r="0" b="0"/>
              <a:pathLst>
                <a:path w="223711" h="1027561">
                  <a:moveTo>
                    <a:pt x="223711" y="0"/>
                  </a:moveTo>
                  <a:lnTo>
                    <a:pt x="223711" y="950472"/>
                  </a:lnTo>
                  <a:lnTo>
                    <a:pt x="187617" y="974779"/>
                  </a:lnTo>
                  <a:cubicBezTo>
                    <a:pt x="185065" y="975909"/>
                    <a:pt x="182169" y="977395"/>
                    <a:pt x="178283" y="979631"/>
                  </a:cubicBezTo>
                  <a:cubicBezTo>
                    <a:pt x="140564" y="1001614"/>
                    <a:pt x="101918" y="1021845"/>
                    <a:pt x="91034" y="1027561"/>
                  </a:cubicBezTo>
                  <a:cubicBezTo>
                    <a:pt x="54229" y="1006479"/>
                    <a:pt x="22517" y="985663"/>
                    <a:pt x="0" y="970131"/>
                  </a:cubicBezTo>
                  <a:cubicBezTo>
                    <a:pt x="23699" y="954713"/>
                    <a:pt x="44132" y="939778"/>
                    <a:pt x="60681" y="926913"/>
                  </a:cubicBezTo>
                  <a:lnTo>
                    <a:pt x="60731" y="926964"/>
                  </a:lnTo>
                  <a:cubicBezTo>
                    <a:pt x="130416" y="873179"/>
                    <a:pt x="177902" y="819446"/>
                    <a:pt x="199999" y="754930"/>
                  </a:cubicBezTo>
                  <a:cubicBezTo>
                    <a:pt x="218567" y="700777"/>
                    <a:pt x="215684" y="649875"/>
                    <a:pt x="215684" y="532794"/>
                  </a:cubicBezTo>
                  <a:lnTo>
                    <a:pt x="215684" y="2925"/>
                  </a:lnTo>
                  <a:lnTo>
                    <a:pt x="223711"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06" name="Shape 24"/>
            <p:cNvSpPr/>
            <p:nvPr/>
          </p:nvSpPr>
          <p:spPr>
            <a:xfrm>
              <a:off x="2373551" y="6887240"/>
              <a:ext cx="79298" cy="42418"/>
            </a:xfrm>
            <a:custGeom>
              <a:avLst/>
              <a:gdLst/>
              <a:ahLst/>
              <a:cxnLst/>
              <a:rect l="0" t="0" r="0" b="0"/>
              <a:pathLst>
                <a:path w="79298" h="42418">
                  <a:moveTo>
                    <a:pt x="79298" y="0"/>
                  </a:moveTo>
                  <a:lnTo>
                    <a:pt x="79298" y="34087"/>
                  </a:lnTo>
                  <a:cubicBezTo>
                    <a:pt x="64884" y="37618"/>
                    <a:pt x="39700" y="42418"/>
                    <a:pt x="7251" y="42418"/>
                  </a:cubicBezTo>
                  <a:lnTo>
                    <a:pt x="0" y="41556"/>
                  </a:lnTo>
                  <a:lnTo>
                    <a:pt x="0" y="3389"/>
                  </a:lnTo>
                  <a:lnTo>
                    <a:pt x="9334" y="4483"/>
                  </a:lnTo>
                  <a:cubicBezTo>
                    <a:pt x="29666" y="4483"/>
                    <a:pt x="53784" y="2401"/>
                    <a:pt x="79298"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07" name="Shape 25"/>
            <p:cNvSpPr/>
            <p:nvPr/>
          </p:nvSpPr>
          <p:spPr>
            <a:xfrm>
              <a:off x="2490975" y="6725556"/>
              <a:ext cx="141630" cy="204102"/>
            </a:xfrm>
            <a:custGeom>
              <a:avLst/>
              <a:gdLst/>
              <a:ahLst/>
              <a:cxnLst/>
              <a:rect l="0" t="0" r="0" b="0"/>
              <a:pathLst>
                <a:path w="141630" h="204102">
                  <a:moveTo>
                    <a:pt x="81648" y="0"/>
                  </a:moveTo>
                  <a:cubicBezTo>
                    <a:pt x="111315" y="0"/>
                    <a:pt x="132714" y="4483"/>
                    <a:pt x="141630" y="7201"/>
                  </a:cubicBezTo>
                  <a:lnTo>
                    <a:pt x="141630" y="41669"/>
                  </a:lnTo>
                  <a:cubicBezTo>
                    <a:pt x="117183" y="39637"/>
                    <a:pt x="100317" y="38634"/>
                    <a:pt x="89598" y="38634"/>
                  </a:cubicBezTo>
                  <a:cubicBezTo>
                    <a:pt x="61366" y="38634"/>
                    <a:pt x="45465" y="47600"/>
                    <a:pt x="45465" y="89586"/>
                  </a:cubicBezTo>
                  <a:lnTo>
                    <a:pt x="45465" y="114085"/>
                  </a:lnTo>
                  <a:cubicBezTo>
                    <a:pt x="45465" y="155867"/>
                    <a:pt x="61366" y="165469"/>
                    <a:pt x="89598" y="165469"/>
                  </a:cubicBezTo>
                  <a:cubicBezTo>
                    <a:pt x="100317" y="165469"/>
                    <a:pt x="117183" y="164402"/>
                    <a:pt x="141630" y="162319"/>
                  </a:cubicBezTo>
                  <a:lnTo>
                    <a:pt x="141630" y="196838"/>
                  </a:lnTo>
                  <a:cubicBezTo>
                    <a:pt x="132714" y="199302"/>
                    <a:pt x="111315" y="204102"/>
                    <a:pt x="81648" y="204102"/>
                  </a:cubicBezTo>
                  <a:cubicBezTo>
                    <a:pt x="25832" y="204102"/>
                    <a:pt x="0" y="172352"/>
                    <a:pt x="0" y="114085"/>
                  </a:cubicBezTo>
                  <a:lnTo>
                    <a:pt x="0" y="89586"/>
                  </a:lnTo>
                  <a:cubicBezTo>
                    <a:pt x="0" y="30303"/>
                    <a:pt x="25832" y="0"/>
                    <a:pt x="81648"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08" name="Shape 26"/>
            <p:cNvSpPr/>
            <p:nvPr/>
          </p:nvSpPr>
          <p:spPr>
            <a:xfrm>
              <a:off x="2373551" y="6725556"/>
              <a:ext cx="87616" cy="116167"/>
            </a:xfrm>
            <a:custGeom>
              <a:avLst/>
              <a:gdLst/>
              <a:ahLst/>
              <a:cxnLst/>
              <a:rect l="0" t="0" r="0" b="0"/>
              <a:pathLst>
                <a:path w="87616" h="116167">
                  <a:moveTo>
                    <a:pt x="50" y="0"/>
                  </a:moveTo>
                  <a:cubicBezTo>
                    <a:pt x="64884" y="0"/>
                    <a:pt x="87616" y="42101"/>
                    <a:pt x="87616" y="100953"/>
                  </a:cubicBezTo>
                  <a:lnTo>
                    <a:pt x="87616" y="116167"/>
                  </a:lnTo>
                  <a:lnTo>
                    <a:pt x="0" y="116167"/>
                  </a:lnTo>
                  <a:lnTo>
                    <a:pt x="0" y="86488"/>
                  </a:lnTo>
                  <a:lnTo>
                    <a:pt x="42049" y="86488"/>
                  </a:lnTo>
                  <a:lnTo>
                    <a:pt x="42049" y="83452"/>
                  </a:lnTo>
                  <a:cubicBezTo>
                    <a:pt x="42049" y="61037"/>
                    <a:pt x="37566" y="36551"/>
                    <a:pt x="50" y="36551"/>
                  </a:cubicBezTo>
                  <a:lnTo>
                    <a:pt x="0" y="36561"/>
                  </a:lnTo>
                  <a:lnTo>
                    <a:pt x="0" y="8"/>
                  </a:lnTo>
                  <a:lnTo>
                    <a:pt x="5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09" name="Shape 27"/>
            <p:cNvSpPr/>
            <p:nvPr/>
          </p:nvSpPr>
          <p:spPr>
            <a:xfrm>
              <a:off x="2373551" y="6577551"/>
              <a:ext cx="20421" cy="11137"/>
            </a:xfrm>
            <a:custGeom>
              <a:avLst/>
              <a:gdLst/>
              <a:ahLst/>
              <a:cxnLst/>
              <a:rect l="0" t="0" r="0" b="0"/>
              <a:pathLst>
                <a:path w="20421" h="11137">
                  <a:moveTo>
                    <a:pt x="0" y="0"/>
                  </a:moveTo>
                  <a:lnTo>
                    <a:pt x="20421" y="11137"/>
                  </a:lnTo>
                  <a:lnTo>
                    <a:pt x="0" y="8148"/>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10" name="Shape 28"/>
            <p:cNvSpPr/>
            <p:nvPr/>
          </p:nvSpPr>
          <p:spPr>
            <a:xfrm>
              <a:off x="2373551" y="6519481"/>
              <a:ext cx="49174" cy="46792"/>
            </a:xfrm>
            <a:custGeom>
              <a:avLst/>
              <a:gdLst/>
              <a:ahLst/>
              <a:cxnLst/>
              <a:rect l="0" t="0" r="0" b="0"/>
              <a:pathLst>
                <a:path w="49174" h="46792">
                  <a:moveTo>
                    <a:pt x="0" y="0"/>
                  </a:moveTo>
                  <a:lnTo>
                    <a:pt x="49174" y="46792"/>
                  </a:lnTo>
                  <a:lnTo>
                    <a:pt x="0" y="20276"/>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11" name="Shape 29"/>
            <p:cNvSpPr/>
            <p:nvPr/>
          </p:nvSpPr>
          <p:spPr>
            <a:xfrm>
              <a:off x="2373551" y="5379813"/>
              <a:ext cx="168970" cy="1010769"/>
            </a:xfrm>
            <a:custGeom>
              <a:avLst/>
              <a:gdLst/>
              <a:ahLst/>
              <a:cxnLst/>
              <a:rect l="0" t="0" r="0" b="0"/>
              <a:pathLst>
                <a:path w="168970" h="1010769">
                  <a:moveTo>
                    <a:pt x="165493" y="0"/>
                  </a:moveTo>
                  <a:lnTo>
                    <a:pt x="165493" y="600405"/>
                  </a:lnTo>
                  <a:cubicBezTo>
                    <a:pt x="166255" y="783750"/>
                    <a:pt x="168970" y="890176"/>
                    <a:pt x="33" y="1010746"/>
                  </a:cubicBezTo>
                  <a:lnTo>
                    <a:pt x="0" y="1010769"/>
                  </a:lnTo>
                  <a:lnTo>
                    <a:pt x="0" y="60296"/>
                  </a:lnTo>
                  <a:lnTo>
                    <a:pt x="165493"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12" name="Shape 30"/>
            <p:cNvSpPr/>
            <p:nvPr/>
          </p:nvSpPr>
          <p:spPr>
            <a:xfrm>
              <a:off x="1605318" y="7098103"/>
              <a:ext cx="29959" cy="38126"/>
            </a:xfrm>
            <a:custGeom>
              <a:avLst/>
              <a:gdLst/>
              <a:ahLst/>
              <a:cxnLst/>
              <a:rect l="0" t="0" r="0" b="0"/>
              <a:pathLst>
                <a:path w="29959" h="38126">
                  <a:moveTo>
                    <a:pt x="0" y="0"/>
                  </a:moveTo>
                  <a:lnTo>
                    <a:pt x="29959" y="0"/>
                  </a:lnTo>
                  <a:lnTo>
                    <a:pt x="29959" y="5956"/>
                  </a:lnTo>
                  <a:lnTo>
                    <a:pt x="18567" y="5956"/>
                  </a:lnTo>
                  <a:lnTo>
                    <a:pt x="18567" y="38126"/>
                  </a:lnTo>
                  <a:lnTo>
                    <a:pt x="11392" y="38126"/>
                  </a:lnTo>
                  <a:lnTo>
                    <a:pt x="11392" y="5956"/>
                  </a:lnTo>
                  <a:lnTo>
                    <a:pt x="0" y="5956"/>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13" name="Shape 31"/>
            <p:cNvSpPr/>
            <p:nvPr/>
          </p:nvSpPr>
          <p:spPr>
            <a:xfrm>
              <a:off x="1648464" y="7098111"/>
              <a:ext cx="24257" cy="38112"/>
            </a:xfrm>
            <a:custGeom>
              <a:avLst/>
              <a:gdLst/>
              <a:ahLst/>
              <a:cxnLst/>
              <a:rect l="0" t="0" r="0" b="0"/>
              <a:pathLst>
                <a:path w="24257" h="38112">
                  <a:moveTo>
                    <a:pt x="0" y="0"/>
                  </a:moveTo>
                  <a:lnTo>
                    <a:pt x="24257" y="0"/>
                  </a:lnTo>
                  <a:lnTo>
                    <a:pt x="24257" y="5943"/>
                  </a:lnTo>
                  <a:lnTo>
                    <a:pt x="7176" y="5943"/>
                  </a:lnTo>
                  <a:lnTo>
                    <a:pt x="7176" y="15646"/>
                  </a:lnTo>
                  <a:lnTo>
                    <a:pt x="23178" y="15646"/>
                  </a:lnTo>
                  <a:lnTo>
                    <a:pt x="23178" y="21386"/>
                  </a:lnTo>
                  <a:lnTo>
                    <a:pt x="7176" y="21386"/>
                  </a:lnTo>
                  <a:lnTo>
                    <a:pt x="7176" y="32207"/>
                  </a:lnTo>
                  <a:lnTo>
                    <a:pt x="24257" y="32207"/>
                  </a:lnTo>
                  <a:lnTo>
                    <a:pt x="24257" y="38112"/>
                  </a:lnTo>
                  <a:lnTo>
                    <a:pt x="0" y="38112"/>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14" name="Shape 32"/>
            <p:cNvSpPr/>
            <p:nvPr/>
          </p:nvSpPr>
          <p:spPr>
            <a:xfrm>
              <a:off x="1702878" y="7098111"/>
              <a:ext cx="44438" cy="38112"/>
            </a:xfrm>
            <a:custGeom>
              <a:avLst/>
              <a:gdLst/>
              <a:ahLst/>
              <a:cxnLst/>
              <a:rect l="0" t="0" r="0" b="0"/>
              <a:pathLst>
                <a:path w="44438" h="38112">
                  <a:moveTo>
                    <a:pt x="0" y="0"/>
                  </a:moveTo>
                  <a:lnTo>
                    <a:pt x="7290" y="0"/>
                  </a:lnTo>
                  <a:lnTo>
                    <a:pt x="11088" y="23089"/>
                  </a:lnTo>
                  <a:cubicBezTo>
                    <a:pt x="11494" y="25540"/>
                    <a:pt x="11799" y="28156"/>
                    <a:pt x="12154" y="30467"/>
                  </a:cubicBezTo>
                  <a:lnTo>
                    <a:pt x="12370" y="30467"/>
                  </a:lnTo>
                  <a:cubicBezTo>
                    <a:pt x="12929" y="28104"/>
                    <a:pt x="13398" y="25705"/>
                    <a:pt x="13957" y="23381"/>
                  </a:cubicBezTo>
                  <a:lnTo>
                    <a:pt x="17958" y="6617"/>
                  </a:lnTo>
                  <a:lnTo>
                    <a:pt x="26632" y="6617"/>
                  </a:lnTo>
                  <a:lnTo>
                    <a:pt x="30633" y="23546"/>
                  </a:lnTo>
                  <a:cubicBezTo>
                    <a:pt x="31141" y="25806"/>
                    <a:pt x="31712" y="28156"/>
                    <a:pt x="32169" y="30467"/>
                  </a:cubicBezTo>
                  <a:lnTo>
                    <a:pt x="32372" y="30467"/>
                  </a:lnTo>
                  <a:cubicBezTo>
                    <a:pt x="32690" y="28067"/>
                    <a:pt x="32995" y="25705"/>
                    <a:pt x="33452" y="23089"/>
                  </a:cubicBezTo>
                  <a:lnTo>
                    <a:pt x="37300" y="0"/>
                  </a:lnTo>
                  <a:lnTo>
                    <a:pt x="44438" y="0"/>
                  </a:lnTo>
                  <a:lnTo>
                    <a:pt x="37757" y="38112"/>
                  </a:lnTo>
                  <a:lnTo>
                    <a:pt x="28169" y="38112"/>
                  </a:lnTo>
                  <a:lnTo>
                    <a:pt x="23343" y="17945"/>
                  </a:lnTo>
                  <a:cubicBezTo>
                    <a:pt x="22937" y="16269"/>
                    <a:pt x="22682" y="14465"/>
                    <a:pt x="22276" y="12878"/>
                  </a:cubicBezTo>
                  <a:lnTo>
                    <a:pt x="22161" y="12878"/>
                  </a:lnTo>
                  <a:cubicBezTo>
                    <a:pt x="21755" y="14465"/>
                    <a:pt x="21489" y="16269"/>
                    <a:pt x="21095" y="17945"/>
                  </a:cubicBezTo>
                  <a:lnTo>
                    <a:pt x="16320" y="38112"/>
                  </a:lnTo>
                  <a:lnTo>
                    <a:pt x="6617" y="38112"/>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15" name="Shape 33"/>
            <p:cNvSpPr/>
            <p:nvPr/>
          </p:nvSpPr>
          <p:spPr>
            <a:xfrm>
              <a:off x="1761113" y="7098111"/>
              <a:ext cx="31026" cy="38112"/>
            </a:xfrm>
            <a:custGeom>
              <a:avLst/>
              <a:gdLst/>
              <a:ahLst/>
              <a:cxnLst/>
              <a:rect l="0" t="0" r="0" b="0"/>
              <a:pathLst>
                <a:path w="31026" h="38112">
                  <a:moveTo>
                    <a:pt x="0" y="0"/>
                  </a:moveTo>
                  <a:lnTo>
                    <a:pt x="7176" y="0"/>
                  </a:lnTo>
                  <a:lnTo>
                    <a:pt x="7176" y="15176"/>
                  </a:lnTo>
                  <a:lnTo>
                    <a:pt x="23850" y="15176"/>
                  </a:lnTo>
                  <a:lnTo>
                    <a:pt x="23850" y="0"/>
                  </a:lnTo>
                  <a:lnTo>
                    <a:pt x="31026" y="0"/>
                  </a:lnTo>
                  <a:lnTo>
                    <a:pt x="31026" y="38112"/>
                  </a:lnTo>
                  <a:lnTo>
                    <a:pt x="23850" y="38112"/>
                  </a:lnTo>
                  <a:lnTo>
                    <a:pt x="23850" y="21336"/>
                  </a:lnTo>
                  <a:lnTo>
                    <a:pt x="7176" y="21336"/>
                  </a:lnTo>
                  <a:lnTo>
                    <a:pt x="7176" y="38112"/>
                  </a:lnTo>
                  <a:lnTo>
                    <a:pt x="0" y="38112"/>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16" name="Shape 34"/>
            <p:cNvSpPr/>
            <p:nvPr/>
          </p:nvSpPr>
          <p:spPr>
            <a:xfrm>
              <a:off x="1805064" y="7098111"/>
              <a:ext cx="16827" cy="38112"/>
            </a:xfrm>
            <a:custGeom>
              <a:avLst/>
              <a:gdLst/>
              <a:ahLst/>
              <a:cxnLst/>
              <a:rect l="0" t="0" r="0" b="0"/>
              <a:pathLst>
                <a:path w="16827" h="38112">
                  <a:moveTo>
                    <a:pt x="11544" y="0"/>
                  </a:moveTo>
                  <a:lnTo>
                    <a:pt x="16827" y="0"/>
                  </a:lnTo>
                  <a:lnTo>
                    <a:pt x="16827" y="5029"/>
                  </a:lnTo>
                  <a:lnTo>
                    <a:pt x="16625" y="5029"/>
                  </a:lnTo>
                  <a:cubicBezTo>
                    <a:pt x="16218" y="7074"/>
                    <a:pt x="15849" y="9131"/>
                    <a:pt x="15291" y="11023"/>
                  </a:cubicBezTo>
                  <a:lnTo>
                    <a:pt x="12052" y="21539"/>
                  </a:lnTo>
                  <a:lnTo>
                    <a:pt x="16827" y="21539"/>
                  </a:lnTo>
                  <a:lnTo>
                    <a:pt x="16827" y="27444"/>
                  </a:lnTo>
                  <a:lnTo>
                    <a:pt x="10731" y="27444"/>
                  </a:lnTo>
                  <a:lnTo>
                    <a:pt x="7341" y="38112"/>
                  </a:lnTo>
                  <a:lnTo>
                    <a:pt x="0" y="38112"/>
                  </a:lnTo>
                  <a:lnTo>
                    <a:pt x="11544"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17" name="Shape 35"/>
            <p:cNvSpPr/>
            <p:nvPr/>
          </p:nvSpPr>
          <p:spPr>
            <a:xfrm>
              <a:off x="1821890" y="7098111"/>
              <a:ext cx="16980" cy="38112"/>
            </a:xfrm>
            <a:custGeom>
              <a:avLst/>
              <a:gdLst/>
              <a:ahLst/>
              <a:cxnLst/>
              <a:rect l="0" t="0" r="0" b="0"/>
              <a:pathLst>
                <a:path w="16980" h="38112">
                  <a:moveTo>
                    <a:pt x="0" y="0"/>
                  </a:moveTo>
                  <a:lnTo>
                    <a:pt x="5436" y="0"/>
                  </a:lnTo>
                  <a:lnTo>
                    <a:pt x="16980" y="38112"/>
                  </a:lnTo>
                  <a:lnTo>
                    <a:pt x="9437" y="38112"/>
                  </a:lnTo>
                  <a:lnTo>
                    <a:pt x="6160" y="27444"/>
                  </a:lnTo>
                  <a:lnTo>
                    <a:pt x="0" y="27444"/>
                  </a:lnTo>
                  <a:lnTo>
                    <a:pt x="0" y="21539"/>
                  </a:lnTo>
                  <a:lnTo>
                    <a:pt x="4776" y="21539"/>
                  </a:lnTo>
                  <a:lnTo>
                    <a:pt x="1601" y="11023"/>
                  </a:lnTo>
                  <a:cubicBezTo>
                    <a:pt x="1029" y="9131"/>
                    <a:pt x="610" y="7074"/>
                    <a:pt x="254" y="5029"/>
                  </a:cubicBezTo>
                  <a:lnTo>
                    <a:pt x="0" y="5029"/>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18" name="Shape 36"/>
            <p:cNvSpPr/>
            <p:nvPr/>
          </p:nvSpPr>
          <p:spPr>
            <a:xfrm>
              <a:off x="1851799" y="7097857"/>
              <a:ext cx="13697" cy="38367"/>
            </a:xfrm>
            <a:custGeom>
              <a:avLst/>
              <a:gdLst/>
              <a:ahLst/>
              <a:cxnLst/>
              <a:rect l="0" t="0" r="0" b="0"/>
              <a:pathLst>
                <a:path w="13697" h="38367">
                  <a:moveTo>
                    <a:pt x="10655" y="0"/>
                  </a:moveTo>
                  <a:lnTo>
                    <a:pt x="13697" y="560"/>
                  </a:lnTo>
                  <a:lnTo>
                    <a:pt x="13697" y="6547"/>
                  </a:lnTo>
                  <a:lnTo>
                    <a:pt x="6985" y="6045"/>
                  </a:lnTo>
                  <a:lnTo>
                    <a:pt x="6985" y="18567"/>
                  </a:lnTo>
                  <a:cubicBezTo>
                    <a:pt x="8318" y="18618"/>
                    <a:pt x="9589" y="18618"/>
                    <a:pt x="10922" y="18618"/>
                  </a:cubicBezTo>
                  <a:lnTo>
                    <a:pt x="13697" y="18114"/>
                  </a:lnTo>
                  <a:lnTo>
                    <a:pt x="13697" y="24259"/>
                  </a:lnTo>
                  <a:lnTo>
                    <a:pt x="10516" y="24308"/>
                  </a:lnTo>
                  <a:lnTo>
                    <a:pt x="6985" y="24308"/>
                  </a:lnTo>
                  <a:lnTo>
                    <a:pt x="6985" y="38367"/>
                  </a:lnTo>
                  <a:lnTo>
                    <a:pt x="0" y="38367"/>
                  </a:lnTo>
                  <a:lnTo>
                    <a:pt x="0" y="254"/>
                  </a:lnTo>
                  <a:cubicBezTo>
                    <a:pt x="3378" y="102"/>
                    <a:pt x="6820" y="0"/>
                    <a:pt x="10655"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19" name="Shape 37"/>
            <p:cNvSpPr/>
            <p:nvPr/>
          </p:nvSpPr>
          <p:spPr>
            <a:xfrm>
              <a:off x="1865496" y="7098417"/>
              <a:ext cx="16161" cy="37807"/>
            </a:xfrm>
            <a:custGeom>
              <a:avLst/>
              <a:gdLst/>
              <a:ahLst/>
              <a:cxnLst/>
              <a:rect l="0" t="0" r="0" b="0"/>
              <a:pathLst>
                <a:path w="16161" h="37807">
                  <a:moveTo>
                    <a:pt x="0" y="0"/>
                  </a:moveTo>
                  <a:lnTo>
                    <a:pt x="8801" y="1619"/>
                  </a:lnTo>
                  <a:cubicBezTo>
                    <a:pt x="11850" y="3336"/>
                    <a:pt x="13748" y="6311"/>
                    <a:pt x="13748" y="11340"/>
                  </a:cubicBezTo>
                  <a:lnTo>
                    <a:pt x="13748" y="11695"/>
                  </a:lnTo>
                  <a:cubicBezTo>
                    <a:pt x="13748" y="17487"/>
                    <a:pt x="11220" y="20522"/>
                    <a:pt x="7182" y="22262"/>
                  </a:cubicBezTo>
                  <a:lnTo>
                    <a:pt x="16161" y="37807"/>
                  </a:lnTo>
                  <a:lnTo>
                    <a:pt x="8566" y="37807"/>
                  </a:lnTo>
                  <a:lnTo>
                    <a:pt x="146" y="23697"/>
                  </a:lnTo>
                  <a:lnTo>
                    <a:pt x="0" y="23699"/>
                  </a:lnTo>
                  <a:lnTo>
                    <a:pt x="0" y="17555"/>
                  </a:lnTo>
                  <a:lnTo>
                    <a:pt x="4431" y="16750"/>
                  </a:lnTo>
                  <a:cubicBezTo>
                    <a:pt x="5982" y="15788"/>
                    <a:pt x="6712" y="14210"/>
                    <a:pt x="6712" y="11747"/>
                  </a:cubicBezTo>
                  <a:lnTo>
                    <a:pt x="6712" y="11442"/>
                  </a:lnTo>
                  <a:cubicBezTo>
                    <a:pt x="6712" y="8489"/>
                    <a:pt x="5690" y="7000"/>
                    <a:pt x="3501" y="6249"/>
                  </a:cubicBezTo>
                  <a:lnTo>
                    <a:pt x="0" y="5987"/>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20" name="Shape 38"/>
            <p:cNvSpPr/>
            <p:nvPr/>
          </p:nvSpPr>
          <p:spPr>
            <a:xfrm>
              <a:off x="1894219" y="7098111"/>
              <a:ext cx="24257" cy="38112"/>
            </a:xfrm>
            <a:custGeom>
              <a:avLst/>
              <a:gdLst/>
              <a:ahLst/>
              <a:cxnLst/>
              <a:rect l="0" t="0" r="0" b="0"/>
              <a:pathLst>
                <a:path w="24257" h="38112">
                  <a:moveTo>
                    <a:pt x="0" y="0"/>
                  </a:moveTo>
                  <a:lnTo>
                    <a:pt x="24257" y="0"/>
                  </a:lnTo>
                  <a:lnTo>
                    <a:pt x="24257" y="5943"/>
                  </a:lnTo>
                  <a:lnTo>
                    <a:pt x="7176" y="5943"/>
                  </a:lnTo>
                  <a:lnTo>
                    <a:pt x="7176" y="15646"/>
                  </a:lnTo>
                  <a:lnTo>
                    <a:pt x="23178" y="15646"/>
                  </a:lnTo>
                  <a:lnTo>
                    <a:pt x="23178" y="21386"/>
                  </a:lnTo>
                  <a:lnTo>
                    <a:pt x="7176" y="21386"/>
                  </a:lnTo>
                  <a:lnTo>
                    <a:pt x="7176" y="32207"/>
                  </a:lnTo>
                  <a:lnTo>
                    <a:pt x="24257" y="32207"/>
                  </a:lnTo>
                  <a:lnTo>
                    <a:pt x="24257" y="38112"/>
                  </a:lnTo>
                  <a:lnTo>
                    <a:pt x="0" y="38112"/>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21" name="Shape 39"/>
            <p:cNvSpPr/>
            <p:nvPr/>
          </p:nvSpPr>
          <p:spPr>
            <a:xfrm>
              <a:off x="1948638" y="7098111"/>
              <a:ext cx="44438" cy="38112"/>
            </a:xfrm>
            <a:custGeom>
              <a:avLst/>
              <a:gdLst/>
              <a:ahLst/>
              <a:cxnLst/>
              <a:rect l="0" t="0" r="0" b="0"/>
              <a:pathLst>
                <a:path w="44438" h="38112">
                  <a:moveTo>
                    <a:pt x="0" y="0"/>
                  </a:moveTo>
                  <a:lnTo>
                    <a:pt x="7290" y="0"/>
                  </a:lnTo>
                  <a:lnTo>
                    <a:pt x="11088" y="23089"/>
                  </a:lnTo>
                  <a:cubicBezTo>
                    <a:pt x="11494" y="25540"/>
                    <a:pt x="11799" y="28156"/>
                    <a:pt x="12154" y="30467"/>
                  </a:cubicBezTo>
                  <a:lnTo>
                    <a:pt x="12370" y="30467"/>
                  </a:lnTo>
                  <a:cubicBezTo>
                    <a:pt x="12929" y="28104"/>
                    <a:pt x="13398" y="25705"/>
                    <a:pt x="13957" y="23381"/>
                  </a:cubicBezTo>
                  <a:lnTo>
                    <a:pt x="17958" y="6617"/>
                  </a:lnTo>
                  <a:lnTo>
                    <a:pt x="26619" y="6617"/>
                  </a:lnTo>
                  <a:lnTo>
                    <a:pt x="30620" y="23546"/>
                  </a:lnTo>
                  <a:cubicBezTo>
                    <a:pt x="31141" y="25806"/>
                    <a:pt x="31700" y="28156"/>
                    <a:pt x="32169" y="30467"/>
                  </a:cubicBezTo>
                  <a:lnTo>
                    <a:pt x="32372" y="30467"/>
                  </a:lnTo>
                  <a:cubicBezTo>
                    <a:pt x="32690" y="28067"/>
                    <a:pt x="32982" y="25705"/>
                    <a:pt x="33452" y="23089"/>
                  </a:cubicBezTo>
                  <a:lnTo>
                    <a:pt x="37300" y="0"/>
                  </a:lnTo>
                  <a:lnTo>
                    <a:pt x="44438" y="0"/>
                  </a:lnTo>
                  <a:lnTo>
                    <a:pt x="37757" y="38112"/>
                  </a:lnTo>
                  <a:lnTo>
                    <a:pt x="28169" y="38112"/>
                  </a:lnTo>
                  <a:lnTo>
                    <a:pt x="23356" y="17945"/>
                  </a:lnTo>
                  <a:cubicBezTo>
                    <a:pt x="22937" y="16269"/>
                    <a:pt x="22682" y="14465"/>
                    <a:pt x="22276" y="12878"/>
                  </a:cubicBezTo>
                  <a:lnTo>
                    <a:pt x="22161" y="12878"/>
                  </a:lnTo>
                  <a:cubicBezTo>
                    <a:pt x="21755" y="14465"/>
                    <a:pt x="21501" y="16269"/>
                    <a:pt x="21082" y="17945"/>
                  </a:cubicBezTo>
                  <a:lnTo>
                    <a:pt x="16320" y="38112"/>
                  </a:lnTo>
                  <a:lnTo>
                    <a:pt x="6617" y="38112"/>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22" name="Shape 40"/>
            <p:cNvSpPr/>
            <p:nvPr/>
          </p:nvSpPr>
          <p:spPr>
            <a:xfrm>
              <a:off x="2000966" y="7098111"/>
              <a:ext cx="16821" cy="38112"/>
            </a:xfrm>
            <a:custGeom>
              <a:avLst/>
              <a:gdLst/>
              <a:ahLst/>
              <a:cxnLst/>
              <a:rect l="0" t="0" r="0" b="0"/>
              <a:pathLst>
                <a:path w="16821" h="38112">
                  <a:moveTo>
                    <a:pt x="11544" y="0"/>
                  </a:moveTo>
                  <a:lnTo>
                    <a:pt x="16821" y="0"/>
                  </a:lnTo>
                  <a:lnTo>
                    <a:pt x="16821" y="5029"/>
                  </a:lnTo>
                  <a:lnTo>
                    <a:pt x="16625" y="5029"/>
                  </a:lnTo>
                  <a:cubicBezTo>
                    <a:pt x="16218" y="7074"/>
                    <a:pt x="15849" y="9131"/>
                    <a:pt x="15291" y="11023"/>
                  </a:cubicBezTo>
                  <a:lnTo>
                    <a:pt x="12052" y="21539"/>
                  </a:lnTo>
                  <a:lnTo>
                    <a:pt x="16821" y="21539"/>
                  </a:lnTo>
                  <a:lnTo>
                    <a:pt x="16821" y="27444"/>
                  </a:lnTo>
                  <a:lnTo>
                    <a:pt x="10731" y="27444"/>
                  </a:lnTo>
                  <a:lnTo>
                    <a:pt x="7341" y="38112"/>
                  </a:lnTo>
                  <a:lnTo>
                    <a:pt x="0" y="38112"/>
                  </a:lnTo>
                  <a:lnTo>
                    <a:pt x="11544"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23" name="Shape 42219"/>
            <p:cNvSpPr/>
            <p:nvPr/>
          </p:nvSpPr>
          <p:spPr>
            <a:xfrm>
              <a:off x="2008256" y="7089907"/>
              <a:ext cx="9531" cy="9144"/>
            </a:xfrm>
            <a:custGeom>
              <a:avLst/>
              <a:gdLst/>
              <a:ahLst/>
              <a:cxnLst/>
              <a:rect l="0" t="0" r="0" b="0"/>
              <a:pathLst>
                <a:path w="9531" h="9144">
                  <a:moveTo>
                    <a:pt x="0" y="0"/>
                  </a:moveTo>
                  <a:lnTo>
                    <a:pt x="9531" y="0"/>
                  </a:lnTo>
                  <a:lnTo>
                    <a:pt x="9531" y="9144"/>
                  </a:lnTo>
                  <a:lnTo>
                    <a:pt x="0" y="9144"/>
                  </a:lnTo>
                  <a:lnTo>
                    <a:pt x="0" y="0"/>
                  </a:lnTo>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24" name="Shape 42"/>
            <p:cNvSpPr/>
            <p:nvPr/>
          </p:nvSpPr>
          <p:spPr>
            <a:xfrm>
              <a:off x="2017787" y="7098111"/>
              <a:ext cx="16987" cy="38112"/>
            </a:xfrm>
            <a:custGeom>
              <a:avLst/>
              <a:gdLst/>
              <a:ahLst/>
              <a:cxnLst/>
              <a:rect l="0" t="0" r="0" b="0"/>
              <a:pathLst>
                <a:path w="16987" h="38112">
                  <a:moveTo>
                    <a:pt x="0" y="0"/>
                  </a:moveTo>
                  <a:lnTo>
                    <a:pt x="5442" y="0"/>
                  </a:lnTo>
                  <a:lnTo>
                    <a:pt x="16987" y="38112"/>
                  </a:lnTo>
                  <a:lnTo>
                    <a:pt x="9443" y="38112"/>
                  </a:lnTo>
                  <a:lnTo>
                    <a:pt x="6154" y="27444"/>
                  </a:lnTo>
                  <a:lnTo>
                    <a:pt x="0" y="27444"/>
                  </a:lnTo>
                  <a:lnTo>
                    <a:pt x="0" y="21539"/>
                  </a:lnTo>
                  <a:lnTo>
                    <a:pt x="4769" y="21539"/>
                  </a:lnTo>
                  <a:lnTo>
                    <a:pt x="1594" y="11023"/>
                  </a:lnTo>
                  <a:cubicBezTo>
                    <a:pt x="1022" y="9131"/>
                    <a:pt x="616" y="7074"/>
                    <a:pt x="260" y="5029"/>
                  </a:cubicBezTo>
                  <a:lnTo>
                    <a:pt x="0" y="5029"/>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25" name="Shape 42220"/>
            <p:cNvSpPr/>
            <p:nvPr/>
          </p:nvSpPr>
          <p:spPr>
            <a:xfrm>
              <a:off x="2017787" y="7089907"/>
              <a:ext cx="9747" cy="9144"/>
            </a:xfrm>
            <a:custGeom>
              <a:avLst/>
              <a:gdLst/>
              <a:ahLst/>
              <a:cxnLst/>
              <a:rect l="0" t="0" r="0" b="0"/>
              <a:pathLst>
                <a:path w="9747" h="9144">
                  <a:moveTo>
                    <a:pt x="0" y="0"/>
                  </a:moveTo>
                  <a:lnTo>
                    <a:pt x="9747" y="0"/>
                  </a:lnTo>
                  <a:lnTo>
                    <a:pt x="9747" y="9144"/>
                  </a:lnTo>
                  <a:lnTo>
                    <a:pt x="0" y="9144"/>
                  </a:lnTo>
                  <a:lnTo>
                    <a:pt x="0" y="0"/>
                  </a:lnTo>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26" name="Shape 44"/>
            <p:cNvSpPr/>
            <p:nvPr/>
          </p:nvSpPr>
          <p:spPr>
            <a:xfrm>
              <a:off x="2047689" y="7098111"/>
              <a:ext cx="29921" cy="38112"/>
            </a:xfrm>
            <a:custGeom>
              <a:avLst/>
              <a:gdLst/>
              <a:ahLst/>
              <a:cxnLst/>
              <a:rect l="0" t="0" r="0" b="0"/>
              <a:pathLst>
                <a:path w="29921" h="38112">
                  <a:moveTo>
                    <a:pt x="0" y="0"/>
                  </a:moveTo>
                  <a:lnTo>
                    <a:pt x="8319" y="0"/>
                  </a:lnTo>
                  <a:lnTo>
                    <a:pt x="20486" y="22161"/>
                  </a:lnTo>
                  <a:cubicBezTo>
                    <a:pt x="21399" y="23901"/>
                    <a:pt x="22581" y="26111"/>
                    <a:pt x="23394" y="27953"/>
                  </a:cubicBezTo>
                  <a:lnTo>
                    <a:pt x="23495" y="27953"/>
                  </a:lnTo>
                  <a:cubicBezTo>
                    <a:pt x="23343" y="25705"/>
                    <a:pt x="23305" y="23037"/>
                    <a:pt x="23305" y="20726"/>
                  </a:cubicBezTo>
                  <a:lnTo>
                    <a:pt x="23305" y="0"/>
                  </a:lnTo>
                  <a:lnTo>
                    <a:pt x="29921" y="0"/>
                  </a:lnTo>
                  <a:lnTo>
                    <a:pt x="29921" y="38112"/>
                  </a:lnTo>
                  <a:lnTo>
                    <a:pt x="21552" y="38112"/>
                  </a:lnTo>
                  <a:lnTo>
                    <a:pt x="9347" y="15494"/>
                  </a:lnTo>
                  <a:cubicBezTo>
                    <a:pt x="8420" y="13753"/>
                    <a:pt x="7341" y="11696"/>
                    <a:pt x="6465" y="9792"/>
                  </a:cubicBezTo>
                  <a:lnTo>
                    <a:pt x="6363" y="9792"/>
                  </a:lnTo>
                  <a:cubicBezTo>
                    <a:pt x="6465" y="11950"/>
                    <a:pt x="6579" y="14300"/>
                    <a:pt x="6579" y="16611"/>
                  </a:cubicBezTo>
                  <a:lnTo>
                    <a:pt x="6579" y="38112"/>
                  </a:lnTo>
                  <a:lnTo>
                    <a:pt x="0" y="38112"/>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27" name="Shape 45"/>
            <p:cNvSpPr/>
            <p:nvPr/>
          </p:nvSpPr>
          <p:spPr>
            <a:xfrm>
              <a:off x="2090477" y="7098111"/>
              <a:ext cx="16827" cy="38112"/>
            </a:xfrm>
            <a:custGeom>
              <a:avLst/>
              <a:gdLst/>
              <a:ahLst/>
              <a:cxnLst/>
              <a:rect l="0" t="0" r="0" b="0"/>
              <a:pathLst>
                <a:path w="16827" h="38112">
                  <a:moveTo>
                    <a:pt x="11544" y="0"/>
                  </a:moveTo>
                  <a:lnTo>
                    <a:pt x="16827" y="0"/>
                  </a:lnTo>
                  <a:lnTo>
                    <a:pt x="16827" y="5029"/>
                  </a:lnTo>
                  <a:lnTo>
                    <a:pt x="16625" y="5029"/>
                  </a:lnTo>
                  <a:cubicBezTo>
                    <a:pt x="16205" y="7074"/>
                    <a:pt x="15849" y="9131"/>
                    <a:pt x="15291" y="11023"/>
                  </a:cubicBezTo>
                  <a:lnTo>
                    <a:pt x="12052" y="21539"/>
                  </a:lnTo>
                  <a:lnTo>
                    <a:pt x="16827" y="21539"/>
                  </a:lnTo>
                  <a:lnTo>
                    <a:pt x="16827" y="27444"/>
                  </a:lnTo>
                  <a:lnTo>
                    <a:pt x="10719" y="27444"/>
                  </a:lnTo>
                  <a:lnTo>
                    <a:pt x="7341" y="38112"/>
                  </a:lnTo>
                  <a:lnTo>
                    <a:pt x="0" y="38112"/>
                  </a:lnTo>
                  <a:lnTo>
                    <a:pt x="11544"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28" name="Shape 46"/>
            <p:cNvSpPr/>
            <p:nvPr/>
          </p:nvSpPr>
          <p:spPr>
            <a:xfrm>
              <a:off x="2107304" y="7098111"/>
              <a:ext cx="16980" cy="38112"/>
            </a:xfrm>
            <a:custGeom>
              <a:avLst/>
              <a:gdLst/>
              <a:ahLst/>
              <a:cxnLst/>
              <a:rect l="0" t="0" r="0" b="0"/>
              <a:pathLst>
                <a:path w="16980" h="38112">
                  <a:moveTo>
                    <a:pt x="0" y="0"/>
                  </a:moveTo>
                  <a:lnTo>
                    <a:pt x="5436" y="0"/>
                  </a:lnTo>
                  <a:lnTo>
                    <a:pt x="16980" y="38112"/>
                  </a:lnTo>
                  <a:lnTo>
                    <a:pt x="9437" y="38112"/>
                  </a:lnTo>
                  <a:lnTo>
                    <a:pt x="6160" y="27444"/>
                  </a:lnTo>
                  <a:lnTo>
                    <a:pt x="0" y="27444"/>
                  </a:lnTo>
                  <a:lnTo>
                    <a:pt x="0" y="21539"/>
                  </a:lnTo>
                  <a:lnTo>
                    <a:pt x="4776" y="21539"/>
                  </a:lnTo>
                  <a:lnTo>
                    <a:pt x="1588" y="11023"/>
                  </a:lnTo>
                  <a:cubicBezTo>
                    <a:pt x="1016" y="9131"/>
                    <a:pt x="610" y="7074"/>
                    <a:pt x="254" y="5029"/>
                  </a:cubicBezTo>
                  <a:lnTo>
                    <a:pt x="0" y="5029"/>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29" name="Shape 47"/>
            <p:cNvSpPr/>
            <p:nvPr/>
          </p:nvSpPr>
          <p:spPr>
            <a:xfrm>
              <a:off x="2137200" y="7098111"/>
              <a:ext cx="29909" cy="38112"/>
            </a:xfrm>
            <a:custGeom>
              <a:avLst/>
              <a:gdLst/>
              <a:ahLst/>
              <a:cxnLst/>
              <a:rect l="0" t="0" r="0" b="0"/>
              <a:pathLst>
                <a:path w="29909" h="38112">
                  <a:moveTo>
                    <a:pt x="0" y="0"/>
                  </a:moveTo>
                  <a:lnTo>
                    <a:pt x="8319" y="0"/>
                  </a:lnTo>
                  <a:lnTo>
                    <a:pt x="20472" y="22161"/>
                  </a:lnTo>
                  <a:cubicBezTo>
                    <a:pt x="21399" y="23901"/>
                    <a:pt x="22568" y="26111"/>
                    <a:pt x="23406" y="27953"/>
                  </a:cubicBezTo>
                  <a:lnTo>
                    <a:pt x="23495" y="27953"/>
                  </a:lnTo>
                  <a:cubicBezTo>
                    <a:pt x="23343" y="25705"/>
                    <a:pt x="23292" y="23037"/>
                    <a:pt x="23292" y="20726"/>
                  </a:cubicBezTo>
                  <a:lnTo>
                    <a:pt x="23292" y="0"/>
                  </a:lnTo>
                  <a:lnTo>
                    <a:pt x="29909" y="0"/>
                  </a:lnTo>
                  <a:lnTo>
                    <a:pt x="29909" y="38112"/>
                  </a:lnTo>
                  <a:lnTo>
                    <a:pt x="21552" y="38112"/>
                  </a:lnTo>
                  <a:lnTo>
                    <a:pt x="9347" y="15494"/>
                  </a:lnTo>
                  <a:cubicBezTo>
                    <a:pt x="8420" y="13753"/>
                    <a:pt x="7341" y="11696"/>
                    <a:pt x="6477" y="9792"/>
                  </a:cubicBezTo>
                  <a:lnTo>
                    <a:pt x="6376" y="9792"/>
                  </a:lnTo>
                  <a:cubicBezTo>
                    <a:pt x="6477" y="11950"/>
                    <a:pt x="6566" y="14300"/>
                    <a:pt x="6566" y="16611"/>
                  </a:cubicBezTo>
                  <a:lnTo>
                    <a:pt x="6566" y="38112"/>
                  </a:lnTo>
                  <a:lnTo>
                    <a:pt x="0" y="38112"/>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30" name="Shape 48"/>
            <p:cNvSpPr/>
            <p:nvPr/>
          </p:nvSpPr>
          <p:spPr>
            <a:xfrm>
              <a:off x="2181479" y="7097333"/>
              <a:ext cx="28422" cy="39713"/>
            </a:xfrm>
            <a:custGeom>
              <a:avLst/>
              <a:gdLst/>
              <a:ahLst/>
              <a:cxnLst/>
              <a:rect l="0" t="0" r="0" b="0"/>
              <a:pathLst>
                <a:path w="28422" h="39713">
                  <a:moveTo>
                    <a:pt x="16104" y="0"/>
                  </a:moveTo>
                  <a:cubicBezTo>
                    <a:pt x="21704" y="0"/>
                    <a:pt x="27177" y="927"/>
                    <a:pt x="28372" y="1283"/>
                  </a:cubicBezTo>
                  <a:lnTo>
                    <a:pt x="28372" y="6769"/>
                  </a:lnTo>
                  <a:cubicBezTo>
                    <a:pt x="25895" y="6579"/>
                    <a:pt x="19951" y="6262"/>
                    <a:pt x="17335" y="6262"/>
                  </a:cubicBezTo>
                  <a:cubicBezTo>
                    <a:pt x="11125" y="6262"/>
                    <a:pt x="7124" y="7645"/>
                    <a:pt x="7124" y="17145"/>
                  </a:cubicBezTo>
                  <a:lnTo>
                    <a:pt x="7124" y="22530"/>
                  </a:lnTo>
                  <a:cubicBezTo>
                    <a:pt x="7124" y="31242"/>
                    <a:pt x="10313" y="33452"/>
                    <a:pt x="16472" y="33452"/>
                  </a:cubicBezTo>
                  <a:cubicBezTo>
                    <a:pt x="18352" y="33452"/>
                    <a:pt x="20269" y="33401"/>
                    <a:pt x="21589" y="33300"/>
                  </a:cubicBezTo>
                  <a:lnTo>
                    <a:pt x="21589" y="18568"/>
                  </a:lnTo>
                  <a:lnTo>
                    <a:pt x="28422" y="18568"/>
                  </a:lnTo>
                  <a:lnTo>
                    <a:pt x="28422" y="38532"/>
                  </a:lnTo>
                  <a:cubicBezTo>
                    <a:pt x="26314" y="38989"/>
                    <a:pt x="21437" y="39713"/>
                    <a:pt x="15951" y="39713"/>
                  </a:cubicBezTo>
                  <a:cubicBezTo>
                    <a:pt x="7226" y="39713"/>
                    <a:pt x="0" y="36322"/>
                    <a:pt x="0" y="22530"/>
                  </a:cubicBezTo>
                  <a:lnTo>
                    <a:pt x="0" y="17145"/>
                  </a:lnTo>
                  <a:cubicBezTo>
                    <a:pt x="0" y="2578"/>
                    <a:pt x="8204" y="0"/>
                    <a:pt x="16104"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31" name="Shape 49"/>
            <p:cNvSpPr/>
            <p:nvPr/>
          </p:nvSpPr>
          <p:spPr>
            <a:xfrm>
              <a:off x="2222005" y="7098111"/>
              <a:ext cx="16821" cy="38112"/>
            </a:xfrm>
            <a:custGeom>
              <a:avLst/>
              <a:gdLst/>
              <a:ahLst/>
              <a:cxnLst/>
              <a:rect l="0" t="0" r="0" b="0"/>
              <a:pathLst>
                <a:path w="16821" h="38112">
                  <a:moveTo>
                    <a:pt x="11544" y="0"/>
                  </a:moveTo>
                  <a:lnTo>
                    <a:pt x="16821" y="0"/>
                  </a:lnTo>
                  <a:lnTo>
                    <a:pt x="16821" y="5029"/>
                  </a:lnTo>
                  <a:lnTo>
                    <a:pt x="16625" y="5029"/>
                  </a:lnTo>
                  <a:cubicBezTo>
                    <a:pt x="16205" y="7074"/>
                    <a:pt x="15849" y="9131"/>
                    <a:pt x="15291" y="11023"/>
                  </a:cubicBezTo>
                  <a:lnTo>
                    <a:pt x="12052" y="21539"/>
                  </a:lnTo>
                  <a:lnTo>
                    <a:pt x="16821" y="21539"/>
                  </a:lnTo>
                  <a:lnTo>
                    <a:pt x="16821" y="27444"/>
                  </a:lnTo>
                  <a:lnTo>
                    <a:pt x="10719" y="27444"/>
                  </a:lnTo>
                  <a:lnTo>
                    <a:pt x="7341" y="38112"/>
                  </a:lnTo>
                  <a:lnTo>
                    <a:pt x="0" y="38112"/>
                  </a:lnTo>
                  <a:lnTo>
                    <a:pt x="11544"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32" name="Shape 50"/>
            <p:cNvSpPr/>
            <p:nvPr/>
          </p:nvSpPr>
          <p:spPr>
            <a:xfrm>
              <a:off x="2238826" y="7098111"/>
              <a:ext cx="16973" cy="38112"/>
            </a:xfrm>
            <a:custGeom>
              <a:avLst/>
              <a:gdLst/>
              <a:ahLst/>
              <a:cxnLst/>
              <a:rect l="0" t="0" r="0" b="0"/>
              <a:pathLst>
                <a:path w="16973" h="38112">
                  <a:moveTo>
                    <a:pt x="0" y="0"/>
                  </a:moveTo>
                  <a:lnTo>
                    <a:pt x="5442" y="0"/>
                  </a:lnTo>
                  <a:lnTo>
                    <a:pt x="16973" y="38112"/>
                  </a:lnTo>
                  <a:lnTo>
                    <a:pt x="9442" y="38112"/>
                  </a:lnTo>
                  <a:lnTo>
                    <a:pt x="6153" y="27444"/>
                  </a:lnTo>
                  <a:lnTo>
                    <a:pt x="0" y="27444"/>
                  </a:lnTo>
                  <a:lnTo>
                    <a:pt x="0" y="21539"/>
                  </a:lnTo>
                  <a:lnTo>
                    <a:pt x="4769" y="21539"/>
                  </a:lnTo>
                  <a:lnTo>
                    <a:pt x="1594" y="11023"/>
                  </a:lnTo>
                  <a:cubicBezTo>
                    <a:pt x="1022" y="9131"/>
                    <a:pt x="615" y="7074"/>
                    <a:pt x="260" y="5029"/>
                  </a:cubicBezTo>
                  <a:lnTo>
                    <a:pt x="0" y="5029"/>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33" name="Shape 51"/>
            <p:cNvSpPr/>
            <p:nvPr/>
          </p:nvSpPr>
          <p:spPr>
            <a:xfrm>
              <a:off x="2285042" y="7097333"/>
              <a:ext cx="15672" cy="39713"/>
            </a:xfrm>
            <a:custGeom>
              <a:avLst/>
              <a:gdLst/>
              <a:ahLst/>
              <a:cxnLst/>
              <a:rect l="0" t="0" r="0" b="0"/>
              <a:pathLst>
                <a:path w="15672" h="39713">
                  <a:moveTo>
                    <a:pt x="15646" y="0"/>
                  </a:moveTo>
                  <a:lnTo>
                    <a:pt x="15672" y="9"/>
                  </a:lnTo>
                  <a:lnTo>
                    <a:pt x="15672" y="6272"/>
                  </a:lnTo>
                  <a:lnTo>
                    <a:pt x="15646" y="6262"/>
                  </a:lnTo>
                  <a:cubicBezTo>
                    <a:pt x="10464" y="6262"/>
                    <a:pt x="7124" y="9131"/>
                    <a:pt x="7124" y="17653"/>
                  </a:cubicBezTo>
                  <a:lnTo>
                    <a:pt x="7124" y="22060"/>
                  </a:lnTo>
                  <a:cubicBezTo>
                    <a:pt x="7124" y="30632"/>
                    <a:pt x="10516" y="33503"/>
                    <a:pt x="15646" y="33503"/>
                  </a:cubicBezTo>
                  <a:lnTo>
                    <a:pt x="15672" y="33493"/>
                  </a:lnTo>
                  <a:lnTo>
                    <a:pt x="15672" y="39704"/>
                  </a:lnTo>
                  <a:lnTo>
                    <a:pt x="15646" y="39713"/>
                  </a:lnTo>
                  <a:cubicBezTo>
                    <a:pt x="5956" y="39713"/>
                    <a:pt x="0" y="34430"/>
                    <a:pt x="0" y="22060"/>
                  </a:cubicBezTo>
                  <a:lnTo>
                    <a:pt x="0" y="17602"/>
                  </a:lnTo>
                  <a:cubicBezTo>
                    <a:pt x="0" y="5296"/>
                    <a:pt x="6007" y="0"/>
                    <a:pt x="15646"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34" name="Shape 52"/>
            <p:cNvSpPr/>
            <p:nvPr/>
          </p:nvSpPr>
          <p:spPr>
            <a:xfrm>
              <a:off x="2300714" y="7097342"/>
              <a:ext cx="15672" cy="39694"/>
            </a:xfrm>
            <a:custGeom>
              <a:avLst/>
              <a:gdLst/>
              <a:ahLst/>
              <a:cxnLst/>
              <a:rect l="0" t="0" r="0" b="0"/>
              <a:pathLst>
                <a:path w="15672" h="39694">
                  <a:moveTo>
                    <a:pt x="0" y="0"/>
                  </a:moveTo>
                  <a:lnTo>
                    <a:pt x="11438" y="4176"/>
                  </a:lnTo>
                  <a:cubicBezTo>
                    <a:pt x="14157" y="7039"/>
                    <a:pt x="15672" y="11440"/>
                    <a:pt x="15672" y="17593"/>
                  </a:cubicBezTo>
                  <a:lnTo>
                    <a:pt x="15672" y="22051"/>
                  </a:lnTo>
                  <a:cubicBezTo>
                    <a:pt x="15672" y="28235"/>
                    <a:pt x="14173" y="32649"/>
                    <a:pt x="11461" y="35516"/>
                  </a:cubicBezTo>
                  <a:lnTo>
                    <a:pt x="0" y="39694"/>
                  </a:lnTo>
                  <a:lnTo>
                    <a:pt x="0" y="33483"/>
                  </a:lnTo>
                  <a:lnTo>
                    <a:pt x="6203" y="30986"/>
                  </a:lnTo>
                  <a:cubicBezTo>
                    <a:pt x="7699" y="29197"/>
                    <a:pt x="8547" y="26336"/>
                    <a:pt x="8547" y="22051"/>
                  </a:cubicBezTo>
                  <a:lnTo>
                    <a:pt x="8547" y="17644"/>
                  </a:lnTo>
                  <a:cubicBezTo>
                    <a:pt x="8547" y="13383"/>
                    <a:pt x="7712" y="10535"/>
                    <a:pt x="6223" y="8752"/>
                  </a:cubicBezTo>
                  <a:lnTo>
                    <a:pt x="0" y="6262"/>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35" name="Shape 53"/>
            <p:cNvSpPr/>
            <p:nvPr/>
          </p:nvSpPr>
          <p:spPr>
            <a:xfrm>
              <a:off x="2346547" y="7098111"/>
              <a:ext cx="44425" cy="38112"/>
            </a:xfrm>
            <a:custGeom>
              <a:avLst/>
              <a:gdLst/>
              <a:ahLst/>
              <a:cxnLst/>
              <a:rect l="0" t="0" r="0" b="0"/>
              <a:pathLst>
                <a:path w="44425" h="38112">
                  <a:moveTo>
                    <a:pt x="0" y="0"/>
                  </a:moveTo>
                  <a:lnTo>
                    <a:pt x="7290" y="0"/>
                  </a:lnTo>
                  <a:lnTo>
                    <a:pt x="11088" y="23089"/>
                  </a:lnTo>
                  <a:cubicBezTo>
                    <a:pt x="11494" y="25540"/>
                    <a:pt x="11799" y="28156"/>
                    <a:pt x="12154" y="30467"/>
                  </a:cubicBezTo>
                  <a:lnTo>
                    <a:pt x="12357" y="30467"/>
                  </a:lnTo>
                  <a:cubicBezTo>
                    <a:pt x="12929" y="28104"/>
                    <a:pt x="13386" y="25705"/>
                    <a:pt x="13957" y="23381"/>
                  </a:cubicBezTo>
                  <a:lnTo>
                    <a:pt x="17945" y="6617"/>
                  </a:lnTo>
                  <a:lnTo>
                    <a:pt x="26619" y="6617"/>
                  </a:lnTo>
                  <a:lnTo>
                    <a:pt x="30633" y="23546"/>
                  </a:lnTo>
                  <a:cubicBezTo>
                    <a:pt x="31141" y="25806"/>
                    <a:pt x="31712" y="28156"/>
                    <a:pt x="32169" y="30467"/>
                  </a:cubicBezTo>
                  <a:lnTo>
                    <a:pt x="32372" y="30467"/>
                  </a:lnTo>
                  <a:cubicBezTo>
                    <a:pt x="32677" y="28067"/>
                    <a:pt x="32982" y="25705"/>
                    <a:pt x="33452" y="23089"/>
                  </a:cubicBezTo>
                  <a:lnTo>
                    <a:pt x="37300" y="0"/>
                  </a:lnTo>
                  <a:lnTo>
                    <a:pt x="44425" y="0"/>
                  </a:lnTo>
                  <a:lnTo>
                    <a:pt x="37757" y="38112"/>
                  </a:lnTo>
                  <a:lnTo>
                    <a:pt x="28169" y="38112"/>
                  </a:lnTo>
                  <a:lnTo>
                    <a:pt x="23343" y="17945"/>
                  </a:lnTo>
                  <a:cubicBezTo>
                    <a:pt x="22937" y="16269"/>
                    <a:pt x="22682" y="14465"/>
                    <a:pt x="22276" y="12878"/>
                  </a:cubicBezTo>
                  <a:lnTo>
                    <a:pt x="22161" y="12878"/>
                  </a:lnTo>
                  <a:cubicBezTo>
                    <a:pt x="21743" y="14465"/>
                    <a:pt x="21501" y="16269"/>
                    <a:pt x="21082" y="17945"/>
                  </a:cubicBezTo>
                  <a:lnTo>
                    <a:pt x="16320" y="38112"/>
                  </a:lnTo>
                  <a:lnTo>
                    <a:pt x="6617" y="38112"/>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36" name="Shape 54"/>
            <p:cNvSpPr/>
            <p:nvPr/>
          </p:nvSpPr>
          <p:spPr>
            <a:xfrm>
              <a:off x="2398871" y="7098111"/>
              <a:ext cx="16827" cy="38112"/>
            </a:xfrm>
            <a:custGeom>
              <a:avLst/>
              <a:gdLst/>
              <a:ahLst/>
              <a:cxnLst/>
              <a:rect l="0" t="0" r="0" b="0"/>
              <a:pathLst>
                <a:path w="16827" h="38112">
                  <a:moveTo>
                    <a:pt x="11544" y="0"/>
                  </a:moveTo>
                  <a:lnTo>
                    <a:pt x="16827" y="0"/>
                  </a:lnTo>
                  <a:lnTo>
                    <a:pt x="16827" y="5029"/>
                  </a:lnTo>
                  <a:lnTo>
                    <a:pt x="16611" y="5029"/>
                  </a:lnTo>
                  <a:cubicBezTo>
                    <a:pt x="16205" y="7074"/>
                    <a:pt x="15849" y="9131"/>
                    <a:pt x="15291" y="11023"/>
                  </a:cubicBezTo>
                  <a:lnTo>
                    <a:pt x="12052" y="21539"/>
                  </a:lnTo>
                  <a:lnTo>
                    <a:pt x="16827" y="21539"/>
                  </a:lnTo>
                  <a:lnTo>
                    <a:pt x="16827" y="27444"/>
                  </a:lnTo>
                  <a:lnTo>
                    <a:pt x="10719" y="27444"/>
                  </a:lnTo>
                  <a:lnTo>
                    <a:pt x="7341" y="38112"/>
                  </a:lnTo>
                  <a:lnTo>
                    <a:pt x="0" y="38112"/>
                  </a:lnTo>
                  <a:lnTo>
                    <a:pt x="11544"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37" name="Shape 55"/>
            <p:cNvSpPr/>
            <p:nvPr/>
          </p:nvSpPr>
          <p:spPr>
            <a:xfrm>
              <a:off x="2415698" y="7098111"/>
              <a:ext cx="16980" cy="38112"/>
            </a:xfrm>
            <a:custGeom>
              <a:avLst/>
              <a:gdLst/>
              <a:ahLst/>
              <a:cxnLst/>
              <a:rect l="0" t="0" r="0" b="0"/>
              <a:pathLst>
                <a:path w="16980" h="38112">
                  <a:moveTo>
                    <a:pt x="0" y="0"/>
                  </a:moveTo>
                  <a:lnTo>
                    <a:pt x="5436" y="0"/>
                  </a:lnTo>
                  <a:lnTo>
                    <a:pt x="16980" y="38112"/>
                  </a:lnTo>
                  <a:lnTo>
                    <a:pt x="9437" y="38112"/>
                  </a:lnTo>
                  <a:lnTo>
                    <a:pt x="6160" y="27444"/>
                  </a:lnTo>
                  <a:lnTo>
                    <a:pt x="0" y="27444"/>
                  </a:lnTo>
                  <a:lnTo>
                    <a:pt x="0" y="21539"/>
                  </a:lnTo>
                  <a:lnTo>
                    <a:pt x="4776" y="21539"/>
                  </a:lnTo>
                  <a:lnTo>
                    <a:pt x="1588" y="11023"/>
                  </a:lnTo>
                  <a:cubicBezTo>
                    <a:pt x="1016" y="9131"/>
                    <a:pt x="610" y="7074"/>
                    <a:pt x="254" y="5029"/>
                  </a:cubicBezTo>
                  <a:lnTo>
                    <a:pt x="0" y="5029"/>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38" name="Shape 42221"/>
            <p:cNvSpPr/>
            <p:nvPr/>
          </p:nvSpPr>
          <p:spPr>
            <a:xfrm>
              <a:off x="2445600" y="7098107"/>
              <a:ext cx="9144" cy="38113"/>
            </a:xfrm>
            <a:custGeom>
              <a:avLst/>
              <a:gdLst/>
              <a:ahLst/>
              <a:cxnLst/>
              <a:rect l="0" t="0" r="0" b="0"/>
              <a:pathLst>
                <a:path w="9144" h="38113">
                  <a:moveTo>
                    <a:pt x="0" y="0"/>
                  </a:moveTo>
                  <a:lnTo>
                    <a:pt x="9144" y="0"/>
                  </a:lnTo>
                  <a:lnTo>
                    <a:pt x="9144" y="38113"/>
                  </a:lnTo>
                  <a:lnTo>
                    <a:pt x="0" y="38113"/>
                  </a:lnTo>
                  <a:lnTo>
                    <a:pt x="0" y="0"/>
                  </a:lnTo>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39" name="Shape 57"/>
            <p:cNvSpPr/>
            <p:nvPr/>
          </p:nvSpPr>
          <p:spPr>
            <a:xfrm>
              <a:off x="2468580" y="7097857"/>
              <a:ext cx="13691" cy="38367"/>
            </a:xfrm>
            <a:custGeom>
              <a:avLst/>
              <a:gdLst/>
              <a:ahLst/>
              <a:cxnLst/>
              <a:rect l="0" t="0" r="0" b="0"/>
              <a:pathLst>
                <a:path w="13691" h="38367">
                  <a:moveTo>
                    <a:pt x="10681" y="0"/>
                  </a:moveTo>
                  <a:lnTo>
                    <a:pt x="13691" y="555"/>
                  </a:lnTo>
                  <a:lnTo>
                    <a:pt x="13691" y="6547"/>
                  </a:lnTo>
                  <a:lnTo>
                    <a:pt x="6972" y="6045"/>
                  </a:lnTo>
                  <a:lnTo>
                    <a:pt x="6972" y="18567"/>
                  </a:lnTo>
                  <a:cubicBezTo>
                    <a:pt x="8318" y="18618"/>
                    <a:pt x="9601" y="18618"/>
                    <a:pt x="10922" y="18618"/>
                  </a:cubicBezTo>
                  <a:lnTo>
                    <a:pt x="13691" y="18116"/>
                  </a:lnTo>
                  <a:lnTo>
                    <a:pt x="13691" y="24259"/>
                  </a:lnTo>
                  <a:lnTo>
                    <a:pt x="10516" y="24308"/>
                  </a:lnTo>
                  <a:lnTo>
                    <a:pt x="6972" y="24308"/>
                  </a:lnTo>
                  <a:lnTo>
                    <a:pt x="6972" y="38367"/>
                  </a:lnTo>
                  <a:lnTo>
                    <a:pt x="0" y="38367"/>
                  </a:lnTo>
                  <a:lnTo>
                    <a:pt x="0" y="254"/>
                  </a:lnTo>
                  <a:cubicBezTo>
                    <a:pt x="3390" y="102"/>
                    <a:pt x="6832" y="0"/>
                    <a:pt x="10681"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40" name="Shape 58"/>
            <p:cNvSpPr/>
            <p:nvPr/>
          </p:nvSpPr>
          <p:spPr>
            <a:xfrm>
              <a:off x="2482271" y="7098412"/>
              <a:ext cx="16167" cy="37812"/>
            </a:xfrm>
            <a:custGeom>
              <a:avLst/>
              <a:gdLst/>
              <a:ahLst/>
              <a:cxnLst/>
              <a:rect l="0" t="0" r="0" b="0"/>
              <a:pathLst>
                <a:path w="16167" h="37812">
                  <a:moveTo>
                    <a:pt x="0" y="0"/>
                  </a:moveTo>
                  <a:lnTo>
                    <a:pt x="8810" y="1623"/>
                  </a:lnTo>
                  <a:cubicBezTo>
                    <a:pt x="11856" y="3341"/>
                    <a:pt x="13754" y="6316"/>
                    <a:pt x="13754" y="11345"/>
                  </a:cubicBezTo>
                  <a:lnTo>
                    <a:pt x="13754" y="11700"/>
                  </a:lnTo>
                  <a:cubicBezTo>
                    <a:pt x="13754" y="17492"/>
                    <a:pt x="11240" y="20527"/>
                    <a:pt x="7188" y="22267"/>
                  </a:cubicBezTo>
                  <a:lnTo>
                    <a:pt x="16167" y="37812"/>
                  </a:lnTo>
                  <a:lnTo>
                    <a:pt x="8572" y="37812"/>
                  </a:lnTo>
                  <a:lnTo>
                    <a:pt x="165" y="23702"/>
                  </a:lnTo>
                  <a:lnTo>
                    <a:pt x="0" y="23704"/>
                  </a:lnTo>
                  <a:lnTo>
                    <a:pt x="0" y="17561"/>
                  </a:lnTo>
                  <a:lnTo>
                    <a:pt x="4437" y="16755"/>
                  </a:lnTo>
                  <a:cubicBezTo>
                    <a:pt x="5988" y="15793"/>
                    <a:pt x="6718" y="14215"/>
                    <a:pt x="6718" y="11751"/>
                  </a:cubicBezTo>
                  <a:lnTo>
                    <a:pt x="6718" y="11447"/>
                  </a:lnTo>
                  <a:cubicBezTo>
                    <a:pt x="6718" y="8494"/>
                    <a:pt x="5696" y="7004"/>
                    <a:pt x="3505" y="6254"/>
                  </a:cubicBezTo>
                  <a:lnTo>
                    <a:pt x="0" y="5992"/>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41" name="Shape 59"/>
            <p:cNvSpPr/>
            <p:nvPr/>
          </p:nvSpPr>
          <p:spPr>
            <a:xfrm>
              <a:off x="2508132" y="7098111"/>
              <a:ext cx="16828" cy="38112"/>
            </a:xfrm>
            <a:custGeom>
              <a:avLst/>
              <a:gdLst/>
              <a:ahLst/>
              <a:cxnLst/>
              <a:rect l="0" t="0" r="0" b="0"/>
              <a:pathLst>
                <a:path w="16828" h="38112">
                  <a:moveTo>
                    <a:pt x="11544" y="0"/>
                  </a:moveTo>
                  <a:lnTo>
                    <a:pt x="16828" y="0"/>
                  </a:lnTo>
                  <a:lnTo>
                    <a:pt x="16828" y="5029"/>
                  </a:lnTo>
                  <a:lnTo>
                    <a:pt x="16611" y="5029"/>
                  </a:lnTo>
                  <a:cubicBezTo>
                    <a:pt x="16205" y="7074"/>
                    <a:pt x="15849" y="9131"/>
                    <a:pt x="15291" y="11023"/>
                  </a:cubicBezTo>
                  <a:lnTo>
                    <a:pt x="12052" y="21539"/>
                  </a:lnTo>
                  <a:lnTo>
                    <a:pt x="16828" y="21539"/>
                  </a:lnTo>
                  <a:lnTo>
                    <a:pt x="16828" y="27444"/>
                  </a:lnTo>
                  <a:lnTo>
                    <a:pt x="10719" y="27444"/>
                  </a:lnTo>
                  <a:lnTo>
                    <a:pt x="7341" y="38112"/>
                  </a:lnTo>
                  <a:lnTo>
                    <a:pt x="0" y="38112"/>
                  </a:lnTo>
                  <a:lnTo>
                    <a:pt x="11544"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42" name="Shape 60"/>
            <p:cNvSpPr/>
            <p:nvPr/>
          </p:nvSpPr>
          <p:spPr>
            <a:xfrm>
              <a:off x="2524959" y="7098111"/>
              <a:ext cx="16980" cy="38112"/>
            </a:xfrm>
            <a:custGeom>
              <a:avLst/>
              <a:gdLst/>
              <a:ahLst/>
              <a:cxnLst/>
              <a:rect l="0" t="0" r="0" b="0"/>
              <a:pathLst>
                <a:path w="16980" h="38112">
                  <a:moveTo>
                    <a:pt x="0" y="0"/>
                  </a:moveTo>
                  <a:lnTo>
                    <a:pt x="5435" y="0"/>
                  </a:lnTo>
                  <a:lnTo>
                    <a:pt x="16980" y="38112"/>
                  </a:lnTo>
                  <a:lnTo>
                    <a:pt x="9436" y="38112"/>
                  </a:lnTo>
                  <a:lnTo>
                    <a:pt x="6147" y="27444"/>
                  </a:lnTo>
                  <a:lnTo>
                    <a:pt x="0" y="27444"/>
                  </a:lnTo>
                  <a:lnTo>
                    <a:pt x="0" y="21539"/>
                  </a:lnTo>
                  <a:lnTo>
                    <a:pt x="4775" y="21539"/>
                  </a:lnTo>
                  <a:lnTo>
                    <a:pt x="1588" y="11023"/>
                  </a:lnTo>
                  <a:cubicBezTo>
                    <a:pt x="1029" y="9131"/>
                    <a:pt x="609" y="7074"/>
                    <a:pt x="253" y="5029"/>
                  </a:cubicBezTo>
                  <a:lnTo>
                    <a:pt x="0" y="5029"/>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43" name="Shape 61"/>
            <p:cNvSpPr/>
            <p:nvPr/>
          </p:nvSpPr>
          <p:spPr>
            <a:xfrm>
              <a:off x="2555070" y="7098111"/>
              <a:ext cx="30467" cy="38112"/>
            </a:xfrm>
            <a:custGeom>
              <a:avLst/>
              <a:gdLst/>
              <a:ahLst/>
              <a:cxnLst/>
              <a:rect l="0" t="0" r="0" b="0"/>
              <a:pathLst>
                <a:path w="30467" h="38112">
                  <a:moveTo>
                    <a:pt x="0" y="0"/>
                  </a:moveTo>
                  <a:lnTo>
                    <a:pt x="7176" y="0"/>
                  </a:lnTo>
                  <a:lnTo>
                    <a:pt x="7176" y="17742"/>
                  </a:lnTo>
                  <a:lnTo>
                    <a:pt x="21857" y="0"/>
                  </a:lnTo>
                  <a:lnTo>
                    <a:pt x="30467" y="0"/>
                  </a:lnTo>
                  <a:lnTo>
                    <a:pt x="14719" y="18770"/>
                  </a:lnTo>
                  <a:lnTo>
                    <a:pt x="30366" y="38112"/>
                  </a:lnTo>
                  <a:lnTo>
                    <a:pt x="21336" y="38112"/>
                  </a:lnTo>
                  <a:lnTo>
                    <a:pt x="7176" y="20155"/>
                  </a:lnTo>
                  <a:lnTo>
                    <a:pt x="7176" y="38112"/>
                  </a:lnTo>
                  <a:lnTo>
                    <a:pt x="0" y="38112"/>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44" name="Shape 62"/>
            <p:cNvSpPr/>
            <p:nvPr/>
          </p:nvSpPr>
          <p:spPr>
            <a:xfrm>
              <a:off x="2594878" y="7098111"/>
              <a:ext cx="16821" cy="38112"/>
            </a:xfrm>
            <a:custGeom>
              <a:avLst/>
              <a:gdLst/>
              <a:ahLst/>
              <a:cxnLst/>
              <a:rect l="0" t="0" r="0" b="0"/>
              <a:pathLst>
                <a:path w="16821" h="38112">
                  <a:moveTo>
                    <a:pt x="11532" y="0"/>
                  </a:moveTo>
                  <a:lnTo>
                    <a:pt x="16821" y="0"/>
                  </a:lnTo>
                  <a:lnTo>
                    <a:pt x="16821" y="5029"/>
                  </a:lnTo>
                  <a:lnTo>
                    <a:pt x="16625" y="5029"/>
                  </a:lnTo>
                  <a:cubicBezTo>
                    <a:pt x="16192" y="7074"/>
                    <a:pt x="15849" y="9131"/>
                    <a:pt x="15278" y="11023"/>
                  </a:cubicBezTo>
                  <a:lnTo>
                    <a:pt x="12052" y="21539"/>
                  </a:lnTo>
                  <a:lnTo>
                    <a:pt x="16821" y="21539"/>
                  </a:lnTo>
                  <a:lnTo>
                    <a:pt x="16821" y="27444"/>
                  </a:lnTo>
                  <a:lnTo>
                    <a:pt x="10719" y="27444"/>
                  </a:lnTo>
                  <a:lnTo>
                    <a:pt x="7327" y="38112"/>
                  </a:lnTo>
                  <a:lnTo>
                    <a:pt x="0" y="38112"/>
                  </a:lnTo>
                  <a:lnTo>
                    <a:pt x="11532"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45" name="Shape 63"/>
            <p:cNvSpPr/>
            <p:nvPr/>
          </p:nvSpPr>
          <p:spPr>
            <a:xfrm>
              <a:off x="2611700" y="7098111"/>
              <a:ext cx="16973" cy="38112"/>
            </a:xfrm>
            <a:custGeom>
              <a:avLst/>
              <a:gdLst/>
              <a:ahLst/>
              <a:cxnLst/>
              <a:rect l="0" t="0" r="0" b="0"/>
              <a:pathLst>
                <a:path w="16973" h="38112">
                  <a:moveTo>
                    <a:pt x="0" y="0"/>
                  </a:moveTo>
                  <a:lnTo>
                    <a:pt x="5442" y="0"/>
                  </a:lnTo>
                  <a:lnTo>
                    <a:pt x="16973" y="38112"/>
                  </a:lnTo>
                  <a:lnTo>
                    <a:pt x="9442" y="38112"/>
                  </a:lnTo>
                  <a:lnTo>
                    <a:pt x="6153" y="27444"/>
                  </a:lnTo>
                  <a:lnTo>
                    <a:pt x="0" y="27444"/>
                  </a:lnTo>
                  <a:lnTo>
                    <a:pt x="0" y="21539"/>
                  </a:lnTo>
                  <a:lnTo>
                    <a:pt x="4769" y="21539"/>
                  </a:lnTo>
                  <a:lnTo>
                    <a:pt x="1594" y="11023"/>
                  </a:lnTo>
                  <a:cubicBezTo>
                    <a:pt x="1022" y="9131"/>
                    <a:pt x="615" y="7074"/>
                    <a:pt x="260" y="5029"/>
                  </a:cubicBezTo>
                  <a:lnTo>
                    <a:pt x="0" y="5029"/>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46" name="Shape 64"/>
            <p:cNvSpPr/>
            <p:nvPr/>
          </p:nvSpPr>
          <p:spPr>
            <a:xfrm>
              <a:off x="1847934" y="6991617"/>
              <a:ext cx="44755" cy="52692"/>
            </a:xfrm>
            <a:custGeom>
              <a:avLst/>
              <a:gdLst/>
              <a:ahLst/>
              <a:cxnLst/>
              <a:rect l="0" t="0" r="0" b="0"/>
              <a:pathLst>
                <a:path w="44755" h="52692">
                  <a:moveTo>
                    <a:pt x="0" y="0"/>
                  </a:moveTo>
                  <a:lnTo>
                    <a:pt x="11938" y="0"/>
                  </a:lnTo>
                  <a:lnTo>
                    <a:pt x="11938" y="32627"/>
                  </a:lnTo>
                  <a:cubicBezTo>
                    <a:pt x="11938" y="39929"/>
                    <a:pt x="13309" y="42570"/>
                    <a:pt x="19317" y="42570"/>
                  </a:cubicBezTo>
                  <a:cubicBezTo>
                    <a:pt x="22796" y="42570"/>
                    <a:pt x="27254" y="41199"/>
                    <a:pt x="32727" y="39103"/>
                  </a:cubicBezTo>
                  <a:lnTo>
                    <a:pt x="32727" y="0"/>
                  </a:lnTo>
                  <a:lnTo>
                    <a:pt x="44755" y="0"/>
                  </a:lnTo>
                  <a:lnTo>
                    <a:pt x="44755" y="51321"/>
                  </a:lnTo>
                  <a:lnTo>
                    <a:pt x="33185" y="51321"/>
                  </a:lnTo>
                  <a:lnTo>
                    <a:pt x="33185" y="47219"/>
                  </a:lnTo>
                  <a:cubicBezTo>
                    <a:pt x="27076" y="50495"/>
                    <a:pt x="21336" y="52692"/>
                    <a:pt x="15405" y="52692"/>
                  </a:cubicBezTo>
                  <a:cubicBezTo>
                    <a:pt x="2006" y="52692"/>
                    <a:pt x="0" y="43205"/>
                    <a:pt x="0" y="32627"/>
                  </a:cubicBez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47" name="Shape 42222"/>
            <p:cNvSpPr/>
            <p:nvPr/>
          </p:nvSpPr>
          <p:spPr>
            <a:xfrm>
              <a:off x="1783443" y="6991617"/>
              <a:ext cx="12116" cy="51321"/>
            </a:xfrm>
            <a:custGeom>
              <a:avLst/>
              <a:gdLst/>
              <a:ahLst/>
              <a:cxnLst/>
              <a:rect l="0" t="0" r="0" b="0"/>
              <a:pathLst>
                <a:path w="12116" h="51321">
                  <a:moveTo>
                    <a:pt x="0" y="0"/>
                  </a:moveTo>
                  <a:lnTo>
                    <a:pt x="12116" y="0"/>
                  </a:lnTo>
                  <a:lnTo>
                    <a:pt x="12116" y="51321"/>
                  </a:lnTo>
                  <a:lnTo>
                    <a:pt x="0" y="51321"/>
                  </a:lnTo>
                  <a:lnTo>
                    <a:pt x="0" y="0"/>
                  </a:lnTo>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48" name="Shape 66"/>
            <p:cNvSpPr/>
            <p:nvPr/>
          </p:nvSpPr>
          <p:spPr>
            <a:xfrm>
              <a:off x="1941507" y="6990334"/>
              <a:ext cx="23153" cy="53403"/>
            </a:xfrm>
            <a:custGeom>
              <a:avLst/>
              <a:gdLst/>
              <a:ahLst/>
              <a:cxnLst/>
              <a:rect l="0" t="0" r="0" b="0"/>
              <a:pathLst>
                <a:path w="23153" h="53403">
                  <a:moveTo>
                    <a:pt x="23152" y="0"/>
                  </a:moveTo>
                  <a:lnTo>
                    <a:pt x="23153" y="0"/>
                  </a:lnTo>
                  <a:lnTo>
                    <a:pt x="23153" y="9665"/>
                  </a:lnTo>
                  <a:lnTo>
                    <a:pt x="23152" y="9665"/>
                  </a:lnTo>
                  <a:cubicBezTo>
                    <a:pt x="13500" y="9665"/>
                    <a:pt x="12027" y="16231"/>
                    <a:pt x="12027" y="22060"/>
                  </a:cubicBezTo>
                  <a:lnTo>
                    <a:pt x="12027" y="22885"/>
                  </a:lnTo>
                  <a:lnTo>
                    <a:pt x="23153" y="22885"/>
                  </a:lnTo>
                  <a:lnTo>
                    <a:pt x="23153" y="30721"/>
                  </a:lnTo>
                  <a:lnTo>
                    <a:pt x="11950" y="30721"/>
                  </a:lnTo>
                  <a:lnTo>
                    <a:pt x="11950" y="31624"/>
                  </a:lnTo>
                  <a:cubicBezTo>
                    <a:pt x="11950" y="35370"/>
                    <a:pt x="12220" y="38450"/>
                    <a:pt x="14063" y="40593"/>
                  </a:cubicBezTo>
                  <a:lnTo>
                    <a:pt x="23153" y="43228"/>
                  </a:lnTo>
                  <a:lnTo>
                    <a:pt x="23153" y="53403"/>
                  </a:lnTo>
                  <a:lnTo>
                    <a:pt x="5596" y="48161"/>
                  </a:lnTo>
                  <a:cubicBezTo>
                    <a:pt x="1642" y="44126"/>
                    <a:pt x="0" y="37833"/>
                    <a:pt x="0" y="28804"/>
                  </a:cubicBezTo>
                  <a:lnTo>
                    <a:pt x="0" y="25616"/>
                  </a:lnTo>
                  <a:cubicBezTo>
                    <a:pt x="0" y="8395"/>
                    <a:pt x="7836" y="0"/>
                    <a:pt x="23152"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49" name="Shape 67"/>
            <p:cNvSpPr/>
            <p:nvPr/>
          </p:nvSpPr>
          <p:spPr>
            <a:xfrm>
              <a:off x="1695064" y="6990334"/>
              <a:ext cx="39014" cy="53873"/>
            </a:xfrm>
            <a:custGeom>
              <a:avLst/>
              <a:gdLst/>
              <a:ahLst/>
              <a:cxnLst/>
              <a:rect l="0" t="0" r="0" b="0"/>
              <a:pathLst>
                <a:path w="39014" h="53873">
                  <a:moveTo>
                    <a:pt x="20510" y="0"/>
                  </a:moveTo>
                  <a:cubicBezTo>
                    <a:pt x="26339" y="0"/>
                    <a:pt x="33998" y="1194"/>
                    <a:pt x="36550" y="2019"/>
                  </a:cubicBezTo>
                  <a:lnTo>
                    <a:pt x="36550" y="10389"/>
                  </a:lnTo>
                  <a:cubicBezTo>
                    <a:pt x="30810" y="9843"/>
                    <a:pt x="25158" y="9487"/>
                    <a:pt x="20701" y="9487"/>
                  </a:cubicBezTo>
                  <a:cubicBezTo>
                    <a:pt x="14491" y="9487"/>
                    <a:pt x="11849" y="10020"/>
                    <a:pt x="11849" y="13678"/>
                  </a:cubicBezTo>
                  <a:cubicBezTo>
                    <a:pt x="11849" y="16955"/>
                    <a:pt x="13677" y="17882"/>
                    <a:pt x="19964" y="20333"/>
                  </a:cubicBezTo>
                  <a:lnTo>
                    <a:pt x="24066" y="21984"/>
                  </a:lnTo>
                  <a:cubicBezTo>
                    <a:pt x="35090" y="26442"/>
                    <a:pt x="38938" y="29909"/>
                    <a:pt x="39014" y="38380"/>
                  </a:cubicBezTo>
                  <a:cubicBezTo>
                    <a:pt x="39014" y="48044"/>
                    <a:pt x="32537" y="53873"/>
                    <a:pt x="18237" y="53873"/>
                  </a:cubicBezTo>
                  <a:cubicBezTo>
                    <a:pt x="11125" y="53873"/>
                    <a:pt x="3010" y="52604"/>
                    <a:pt x="723" y="51867"/>
                  </a:cubicBezTo>
                  <a:lnTo>
                    <a:pt x="723" y="43294"/>
                  </a:lnTo>
                  <a:cubicBezTo>
                    <a:pt x="3378" y="43485"/>
                    <a:pt x="11125" y="44488"/>
                    <a:pt x="17690" y="44488"/>
                  </a:cubicBezTo>
                  <a:cubicBezTo>
                    <a:pt x="25158" y="44488"/>
                    <a:pt x="27153" y="42749"/>
                    <a:pt x="27153" y="39116"/>
                  </a:cubicBezTo>
                  <a:cubicBezTo>
                    <a:pt x="27153" y="35561"/>
                    <a:pt x="25615" y="34634"/>
                    <a:pt x="18046" y="31624"/>
                  </a:cubicBezTo>
                  <a:lnTo>
                    <a:pt x="14135" y="30099"/>
                  </a:lnTo>
                  <a:cubicBezTo>
                    <a:pt x="4470" y="26264"/>
                    <a:pt x="0" y="21882"/>
                    <a:pt x="0" y="13945"/>
                  </a:cubicBezTo>
                  <a:cubicBezTo>
                    <a:pt x="0" y="3658"/>
                    <a:pt x="6832" y="0"/>
                    <a:pt x="20510"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50" name="Shape 68"/>
            <p:cNvSpPr/>
            <p:nvPr/>
          </p:nvSpPr>
          <p:spPr>
            <a:xfrm>
              <a:off x="1639768" y="6990334"/>
              <a:ext cx="44755" cy="52604"/>
            </a:xfrm>
            <a:custGeom>
              <a:avLst/>
              <a:gdLst/>
              <a:ahLst/>
              <a:cxnLst/>
              <a:rect l="0" t="0" r="0" b="0"/>
              <a:pathLst>
                <a:path w="44755" h="52604">
                  <a:moveTo>
                    <a:pt x="28346" y="0"/>
                  </a:moveTo>
                  <a:cubicBezTo>
                    <a:pt x="42824" y="0"/>
                    <a:pt x="44755" y="8395"/>
                    <a:pt x="44755" y="20054"/>
                  </a:cubicBezTo>
                  <a:lnTo>
                    <a:pt x="44755" y="52604"/>
                  </a:lnTo>
                  <a:lnTo>
                    <a:pt x="32614" y="52604"/>
                  </a:lnTo>
                  <a:lnTo>
                    <a:pt x="32614" y="20054"/>
                  </a:lnTo>
                  <a:cubicBezTo>
                    <a:pt x="32614" y="12675"/>
                    <a:pt x="31343" y="10135"/>
                    <a:pt x="25425" y="10135"/>
                  </a:cubicBezTo>
                  <a:cubicBezTo>
                    <a:pt x="21958" y="10135"/>
                    <a:pt x="17399" y="11405"/>
                    <a:pt x="11925" y="13589"/>
                  </a:cubicBezTo>
                  <a:lnTo>
                    <a:pt x="11925" y="52604"/>
                  </a:lnTo>
                  <a:lnTo>
                    <a:pt x="0" y="52604"/>
                  </a:lnTo>
                  <a:lnTo>
                    <a:pt x="0" y="1283"/>
                  </a:lnTo>
                  <a:lnTo>
                    <a:pt x="11481" y="1283"/>
                  </a:lnTo>
                  <a:lnTo>
                    <a:pt x="11481" y="5385"/>
                  </a:lnTo>
                  <a:cubicBezTo>
                    <a:pt x="17043" y="2198"/>
                    <a:pt x="22606" y="0"/>
                    <a:pt x="28346"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51" name="Shape 69"/>
            <p:cNvSpPr/>
            <p:nvPr/>
          </p:nvSpPr>
          <p:spPr>
            <a:xfrm>
              <a:off x="1901413" y="6978574"/>
              <a:ext cx="34099" cy="65735"/>
            </a:xfrm>
            <a:custGeom>
              <a:avLst/>
              <a:gdLst/>
              <a:ahLst/>
              <a:cxnLst/>
              <a:rect l="0" t="0" r="0" b="0"/>
              <a:pathLst>
                <a:path w="34099" h="65735">
                  <a:moveTo>
                    <a:pt x="9563" y="0"/>
                  </a:moveTo>
                  <a:lnTo>
                    <a:pt x="21603" y="0"/>
                  </a:lnTo>
                  <a:lnTo>
                    <a:pt x="21603" y="13043"/>
                  </a:lnTo>
                  <a:lnTo>
                    <a:pt x="34099" y="13043"/>
                  </a:lnTo>
                  <a:lnTo>
                    <a:pt x="34099" y="22707"/>
                  </a:lnTo>
                  <a:lnTo>
                    <a:pt x="21603" y="22707"/>
                  </a:lnTo>
                  <a:lnTo>
                    <a:pt x="21603" y="50787"/>
                  </a:lnTo>
                  <a:cubicBezTo>
                    <a:pt x="21603" y="55511"/>
                    <a:pt x="21971" y="56426"/>
                    <a:pt x="26339" y="56426"/>
                  </a:cubicBezTo>
                  <a:cubicBezTo>
                    <a:pt x="28981" y="56426"/>
                    <a:pt x="32626" y="56248"/>
                    <a:pt x="34099" y="56070"/>
                  </a:cubicBezTo>
                  <a:lnTo>
                    <a:pt x="34099" y="64262"/>
                  </a:lnTo>
                  <a:cubicBezTo>
                    <a:pt x="32727" y="64643"/>
                    <a:pt x="28257" y="65735"/>
                    <a:pt x="23698" y="65735"/>
                  </a:cubicBezTo>
                  <a:cubicBezTo>
                    <a:pt x="13576" y="65735"/>
                    <a:pt x="9563" y="61722"/>
                    <a:pt x="9563" y="50965"/>
                  </a:cubicBezTo>
                  <a:lnTo>
                    <a:pt x="9563" y="22707"/>
                  </a:lnTo>
                  <a:lnTo>
                    <a:pt x="0" y="21895"/>
                  </a:lnTo>
                  <a:lnTo>
                    <a:pt x="0" y="13043"/>
                  </a:lnTo>
                  <a:lnTo>
                    <a:pt x="9563" y="13043"/>
                  </a:lnTo>
                  <a:lnTo>
                    <a:pt x="9563"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52" name="Shape 70"/>
            <p:cNvSpPr/>
            <p:nvPr/>
          </p:nvSpPr>
          <p:spPr>
            <a:xfrm>
              <a:off x="1804652" y="6978574"/>
              <a:ext cx="34099" cy="65735"/>
            </a:xfrm>
            <a:custGeom>
              <a:avLst/>
              <a:gdLst/>
              <a:ahLst/>
              <a:cxnLst/>
              <a:rect l="0" t="0" r="0" b="0"/>
              <a:pathLst>
                <a:path w="34099" h="65735">
                  <a:moveTo>
                    <a:pt x="9576" y="0"/>
                  </a:moveTo>
                  <a:lnTo>
                    <a:pt x="21603" y="0"/>
                  </a:lnTo>
                  <a:lnTo>
                    <a:pt x="21603" y="13043"/>
                  </a:lnTo>
                  <a:lnTo>
                    <a:pt x="34099" y="13043"/>
                  </a:lnTo>
                  <a:lnTo>
                    <a:pt x="34099" y="22707"/>
                  </a:lnTo>
                  <a:lnTo>
                    <a:pt x="21603" y="22707"/>
                  </a:lnTo>
                  <a:lnTo>
                    <a:pt x="21603" y="50787"/>
                  </a:lnTo>
                  <a:cubicBezTo>
                    <a:pt x="21603" y="55511"/>
                    <a:pt x="21971" y="56426"/>
                    <a:pt x="26353" y="56426"/>
                  </a:cubicBezTo>
                  <a:cubicBezTo>
                    <a:pt x="28994" y="56426"/>
                    <a:pt x="32639" y="56248"/>
                    <a:pt x="34099" y="56070"/>
                  </a:cubicBezTo>
                  <a:lnTo>
                    <a:pt x="34099" y="64262"/>
                  </a:lnTo>
                  <a:cubicBezTo>
                    <a:pt x="32728" y="64643"/>
                    <a:pt x="28270" y="65735"/>
                    <a:pt x="23711" y="65735"/>
                  </a:cubicBezTo>
                  <a:cubicBezTo>
                    <a:pt x="13589" y="65735"/>
                    <a:pt x="9576" y="61722"/>
                    <a:pt x="9576" y="50965"/>
                  </a:cubicBezTo>
                  <a:lnTo>
                    <a:pt x="9576" y="22707"/>
                  </a:lnTo>
                  <a:lnTo>
                    <a:pt x="0" y="21895"/>
                  </a:lnTo>
                  <a:lnTo>
                    <a:pt x="0" y="13043"/>
                  </a:lnTo>
                  <a:lnTo>
                    <a:pt x="9576" y="13043"/>
                  </a:lnTo>
                  <a:lnTo>
                    <a:pt x="9576"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53" name="Shape 71"/>
            <p:cNvSpPr/>
            <p:nvPr/>
          </p:nvSpPr>
          <p:spPr>
            <a:xfrm>
              <a:off x="1739602" y="6978574"/>
              <a:ext cx="34099" cy="65735"/>
            </a:xfrm>
            <a:custGeom>
              <a:avLst/>
              <a:gdLst/>
              <a:ahLst/>
              <a:cxnLst/>
              <a:rect l="0" t="0" r="0" b="0"/>
              <a:pathLst>
                <a:path w="34099" h="65735">
                  <a:moveTo>
                    <a:pt x="9576" y="0"/>
                  </a:moveTo>
                  <a:lnTo>
                    <a:pt x="21616" y="0"/>
                  </a:lnTo>
                  <a:lnTo>
                    <a:pt x="21616" y="13043"/>
                  </a:lnTo>
                  <a:lnTo>
                    <a:pt x="34099" y="13043"/>
                  </a:lnTo>
                  <a:lnTo>
                    <a:pt x="34099" y="22707"/>
                  </a:lnTo>
                  <a:lnTo>
                    <a:pt x="21616" y="22707"/>
                  </a:lnTo>
                  <a:lnTo>
                    <a:pt x="21616" y="50787"/>
                  </a:lnTo>
                  <a:cubicBezTo>
                    <a:pt x="21616" y="55511"/>
                    <a:pt x="21972" y="56426"/>
                    <a:pt x="26353" y="56426"/>
                  </a:cubicBezTo>
                  <a:cubicBezTo>
                    <a:pt x="28994" y="56426"/>
                    <a:pt x="32639" y="56248"/>
                    <a:pt x="34099" y="56070"/>
                  </a:cubicBezTo>
                  <a:lnTo>
                    <a:pt x="34099" y="64262"/>
                  </a:lnTo>
                  <a:cubicBezTo>
                    <a:pt x="32728" y="64643"/>
                    <a:pt x="28270" y="65735"/>
                    <a:pt x="23699" y="65735"/>
                  </a:cubicBezTo>
                  <a:cubicBezTo>
                    <a:pt x="13589" y="65735"/>
                    <a:pt x="9576" y="61722"/>
                    <a:pt x="9576" y="50965"/>
                  </a:cubicBezTo>
                  <a:lnTo>
                    <a:pt x="9576" y="22707"/>
                  </a:lnTo>
                  <a:lnTo>
                    <a:pt x="0" y="21895"/>
                  </a:lnTo>
                  <a:lnTo>
                    <a:pt x="0" y="13043"/>
                  </a:lnTo>
                  <a:lnTo>
                    <a:pt x="9576" y="13043"/>
                  </a:lnTo>
                  <a:lnTo>
                    <a:pt x="9576"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54" name="Shape 42223"/>
            <p:cNvSpPr/>
            <p:nvPr/>
          </p:nvSpPr>
          <p:spPr>
            <a:xfrm>
              <a:off x="1613161" y="6975209"/>
              <a:ext cx="12764" cy="67729"/>
            </a:xfrm>
            <a:custGeom>
              <a:avLst/>
              <a:gdLst/>
              <a:ahLst/>
              <a:cxnLst/>
              <a:rect l="0" t="0" r="0" b="0"/>
              <a:pathLst>
                <a:path w="12764" h="67729">
                  <a:moveTo>
                    <a:pt x="0" y="0"/>
                  </a:moveTo>
                  <a:lnTo>
                    <a:pt x="12764" y="0"/>
                  </a:lnTo>
                  <a:lnTo>
                    <a:pt x="12764" y="67729"/>
                  </a:lnTo>
                  <a:lnTo>
                    <a:pt x="0" y="67729"/>
                  </a:lnTo>
                  <a:lnTo>
                    <a:pt x="0" y="0"/>
                  </a:lnTo>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55" name="Shape 42224"/>
            <p:cNvSpPr/>
            <p:nvPr/>
          </p:nvSpPr>
          <p:spPr>
            <a:xfrm>
              <a:off x="1783342" y="6972097"/>
              <a:ext cx="12395" cy="11582"/>
            </a:xfrm>
            <a:custGeom>
              <a:avLst/>
              <a:gdLst/>
              <a:ahLst/>
              <a:cxnLst/>
              <a:rect l="0" t="0" r="0" b="0"/>
              <a:pathLst>
                <a:path w="12395" h="11582">
                  <a:moveTo>
                    <a:pt x="0" y="0"/>
                  </a:moveTo>
                  <a:lnTo>
                    <a:pt x="12395" y="0"/>
                  </a:lnTo>
                  <a:lnTo>
                    <a:pt x="12395" y="11582"/>
                  </a:lnTo>
                  <a:lnTo>
                    <a:pt x="0" y="11582"/>
                  </a:lnTo>
                  <a:lnTo>
                    <a:pt x="0" y="0"/>
                  </a:lnTo>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56" name="Shape 74"/>
            <p:cNvSpPr/>
            <p:nvPr/>
          </p:nvSpPr>
          <p:spPr>
            <a:xfrm>
              <a:off x="1964660" y="7033083"/>
              <a:ext cx="20967" cy="11226"/>
            </a:xfrm>
            <a:custGeom>
              <a:avLst/>
              <a:gdLst/>
              <a:ahLst/>
              <a:cxnLst/>
              <a:rect l="0" t="0" r="0" b="0"/>
              <a:pathLst>
                <a:path w="20967" h="11226">
                  <a:moveTo>
                    <a:pt x="20967" y="0"/>
                  </a:moveTo>
                  <a:lnTo>
                    <a:pt x="20967" y="9030"/>
                  </a:lnTo>
                  <a:cubicBezTo>
                    <a:pt x="17132" y="9944"/>
                    <a:pt x="10489" y="11226"/>
                    <a:pt x="1917" y="11226"/>
                  </a:cubicBezTo>
                  <a:lnTo>
                    <a:pt x="0" y="10654"/>
                  </a:lnTo>
                  <a:lnTo>
                    <a:pt x="0" y="480"/>
                  </a:lnTo>
                  <a:lnTo>
                    <a:pt x="2463" y="1194"/>
                  </a:lnTo>
                  <a:cubicBezTo>
                    <a:pt x="7848" y="1194"/>
                    <a:pt x="14223" y="647"/>
                    <a:pt x="20967"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57" name="Shape 75"/>
            <p:cNvSpPr/>
            <p:nvPr/>
          </p:nvSpPr>
          <p:spPr>
            <a:xfrm>
              <a:off x="1964660" y="6990334"/>
              <a:ext cx="23151" cy="30721"/>
            </a:xfrm>
            <a:custGeom>
              <a:avLst/>
              <a:gdLst/>
              <a:ahLst/>
              <a:cxnLst/>
              <a:rect l="0" t="0" r="0" b="0"/>
              <a:pathLst>
                <a:path w="23151" h="30721">
                  <a:moveTo>
                    <a:pt x="0" y="0"/>
                  </a:moveTo>
                  <a:lnTo>
                    <a:pt x="18000" y="7507"/>
                  </a:lnTo>
                  <a:cubicBezTo>
                    <a:pt x="21647" y="12236"/>
                    <a:pt x="23151" y="18917"/>
                    <a:pt x="23151" y="26721"/>
                  </a:cubicBezTo>
                  <a:lnTo>
                    <a:pt x="23151" y="30721"/>
                  </a:lnTo>
                  <a:lnTo>
                    <a:pt x="0" y="30721"/>
                  </a:lnTo>
                  <a:lnTo>
                    <a:pt x="0" y="22885"/>
                  </a:lnTo>
                  <a:lnTo>
                    <a:pt x="11125" y="22885"/>
                  </a:lnTo>
                  <a:lnTo>
                    <a:pt x="11125" y="22060"/>
                  </a:lnTo>
                  <a:cubicBezTo>
                    <a:pt x="11125" y="19100"/>
                    <a:pt x="10826" y="16002"/>
                    <a:pt x="9286" y="13643"/>
                  </a:cubicBezTo>
                  <a:lnTo>
                    <a:pt x="0" y="9665"/>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58" name="Shape 76"/>
            <p:cNvSpPr/>
            <p:nvPr/>
          </p:nvSpPr>
          <p:spPr>
            <a:xfrm>
              <a:off x="2014748" y="6990334"/>
              <a:ext cx="23164" cy="53975"/>
            </a:xfrm>
            <a:custGeom>
              <a:avLst/>
              <a:gdLst/>
              <a:ahLst/>
              <a:cxnLst/>
              <a:rect l="0" t="0" r="0" b="0"/>
              <a:pathLst>
                <a:path w="23164" h="53975">
                  <a:moveTo>
                    <a:pt x="23152" y="0"/>
                  </a:moveTo>
                  <a:lnTo>
                    <a:pt x="23164" y="4"/>
                  </a:lnTo>
                  <a:lnTo>
                    <a:pt x="23164" y="10305"/>
                  </a:lnTo>
                  <a:lnTo>
                    <a:pt x="23152" y="10300"/>
                  </a:lnTo>
                  <a:cubicBezTo>
                    <a:pt x="15404" y="10300"/>
                    <a:pt x="11950" y="13945"/>
                    <a:pt x="11950" y="23788"/>
                  </a:cubicBezTo>
                  <a:lnTo>
                    <a:pt x="11950" y="30099"/>
                  </a:lnTo>
                  <a:cubicBezTo>
                    <a:pt x="11950" y="39929"/>
                    <a:pt x="15316" y="43663"/>
                    <a:pt x="23152" y="43663"/>
                  </a:cubicBezTo>
                  <a:lnTo>
                    <a:pt x="23164" y="43659"/>
                  </a:lnTo>
                  <a:lnTo>
                    <a:pt x="23164" y="53971"/>
                  </a:lnTo>
                  <a:lnTo>
                    <a:pt x="23152" y="53975"/>
                  </a:lnTo>
                  <a:cubicBezTo>
                    <a:pt x="8217" y="53975"/>
                    <a:pt x="0" y="46304"/>
                    <a:pt x="0" y="30099"/>
                  </a:cubicBezTo>
                  <a:lnTo>
                    <a:pt x="0" y="23788"/>
                  </a:lnTo>
                  <a:cubicBezTo>
                    <a:pt x="0" y="7658"/>
                    <a:pt x="8217" y="0"/>
                    <a:pt x="23152"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59" name="Shape 77"/>
            <p:cNvSpPr/>
            <p:nvPr/>
          </p:nvSpPr>
          <p:spPr>
            <a:xfrm>
              <a:off x="2037913" y="6990338"/>
              <a:ext cx="23152" cy="53967"/>
            </a:xfrm>
            <a:custGeom>
              <a:avLst/>
              <a:gdLst/>
              <a:ahLst/>
              <a:cxnLst/>
              <a:rect l="0" t="0" r="0" b="0"/>
              <a:pathLst>
                <a:path w="23152" h="53967">
                  <a:moveTo>
                    <a:pt x="0" y="0"/>
                  </a:moveTo>
                  <a:lnTo>
                    <a:pt x="17180" y="5842"/>
                  </a:lnTo>
                  <a:cubicBezTo>
                    <a:pt x="21101" y="9772"/>
                    <a:pt x="23152" y="15719"/>
                    <a:pt x="23152" y="23784"/>
                  </a:cubicBezTo>
                  <a:lnTo>
                    <a:pt x="23152" y="30095"/>
                  </a:lnTo>
                  <a:cubicBezTo>
                    <a:pt x="23152" y="38198"/>
                    <a:pt x="21101" y="44166"/>
                    <a:pt x="17180" y="48110"/>
                  </a:cubicBezTo>
                  <a:lnTo>
                    <a:pt x="0" y="53967"/>
                  </a:lnTo>
                  <a:lnTo>
                    <a:pt x="0" y="43655"/>
                  </a:lnTo>
                  <a:lnTo>
                    <a:pt x="8544" y="40563"/>
                  </a:lnTo>
                  <a:cubicBezTo>
                    <a:pt x="10370" y="38402"/>
                    <a:pt x="11214" y="35010"/>
                    <a:pt x="11214" y="30095"/>
                  </a:cubicBezTo>
                  <a:lnTo>
                    <a:pt x="11214" y="23784"/>
                  </a:lnTo>
                  <a:cubicBezTo>
                    <a:pt x="11214" y="18862"/>
                    <a:pt x="10370" y="15491"/>
                    <a:pt x="8544" y="13349"/>
                  </a:cubicBezTo>
                  <a:lnTo>
                    <a:pt x="0" y="10301"/>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60" name="Shape 78"/>
            <p:cNvSpPr/>
            <p:nvPr/>
          </p:nvSpPr>
          <p:spPr>
            <a:xfrm>
              <a:off x="2176101" y="6990334"/>
              <a:ext cx="23158" cy="53404"/>
            </a:xfrm>
            <a:custGeom>
              <a:avLst/>
              <a:gdLst/>
              <a:ahLst/>
              <a:cxnLst/>
              <a:rect l="0" t="0" r="0" b="0"/>
              <a:pathLst>
                <a:path w="23158" h="53404">
                  <a:moveTo>
                    <a:pt x="23152" y="0"/>
                  </a:moveTo>
                  <a:lnTo>
                    <a:pt x="23158" y="2"/>
                  </a:lnTo>
                  <a:lnTo>
                    <a:pt x="23158" y="9668"/>
                  </a:lnTo>
                  <a:lnTo>
                    <a:pt x="23152" y="9665"/>
                  </a:lnTo>
                  <a:cubicBezTo>
                    <a:pt x="13501" y="9665"/>
                    <a:pt x="12040" y="16231"/>
                    <a:pt x="12040" y="22060"/>
                  </a:cubicBezTo>
                  <a:lnTo>
                    <a:pt x="12040" y="22885"/>
                  </a:lnTo>
                  <a:lnTo>
                    <a:pt x="23158" y="22885"/>
                  </a:lnTo>
                  <a:lnTo>
                    <a:pt x="23158" y="30721"/>
                  </a:lnTo>
                  <a:lnTo>
                    <a:pt x="11951" y="30721"/>
                  </a:lnTo>
                  <a:lnTo>
                    <a:pt x="11951" y="31624"/>
                  </a:lnTo>
                  <a:cubicBezTo>
                    <a:pt x="11951" y="35370"/>
                    <a:pt x="12224" y="38450"/>
                    <a:pt x="14069" y="40593"/>
                  </a:cubicBezTo>
                  <a:lnTo>
                    <a:pt x="23158" y="43229"/>
                  </a:lnTo>
                  <a:lnTo>
                    <a:pt x="23158" y="53404"/>
                  </a:lnTo>
                  <a:lnTo>
                    <a:pt x="5596" y="48161"/>
                  </a:lnTo>
                  <a:cubicBezTo>
                    <a:pt x="1642" y="44126"/>
                    <a:pt x="0" y="37833"/>
                    <a:pt x="0" y="28804"/>
                  </a:cubicBezTo>
                  <a:lnTo>
                    <a:pt x="0" y="25616"/>
                  </a:lnTo>
                  <a:cubicBezTo>
                    <a:pt x="0" y="8395"/>
                    <a:pt x="7849" y="0"/>
                    <a:pt x="23152"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61" name="Shape 79"/>
            <p:cNvSpPr/>
            <p:nvPr/>
          </p:nvSpPr>
          <p:spPr>
            <a:xfrm>
              <a:off x="2123447" y="6975209"/>
              <a:ext cx="53239" cy="67729"/>
            </a:xfrm>
            <a:custGeom>
              <a:avLst/>
              <a:gdLst/>
              <a:ahLst/>
              <a:cxnLst/>
              <a:rect l="0" t="0" r="0" b="0"/>
              <a:pathLst>
                <a:path w="53239" h="67729">
                  <a:moveTo>
                    <a:pt x="0" y="0"/>
                  </a:moveTo>
                  <a:lnTo>
                    <a:pt x="53239" y="0"/>
                  </a:lnTo>
                  <a:lnTo>
                    <a:pt x="53239" y="10579"/>
                  </a:lnTo>
                  <a:lnTo>
                    <a:pt x="32995" y="10579"/>
                  </a:lnTo>
                  <a:lnTo>
                    <a:pt x="32995" y="67729"/>
                  </a:lnTo>
                  <a:lnTo>
                    <a:pt x="20244" y="67729"/>
                  </a:lnTo>
                  <a:lnTo>
                    <a:pt x="20244" y="10579"/>
                  </a:lnTo>
                  <a:lnTo>
                    <a:pt x="0" y="10579"/>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62" name="Shape 80"/>
            <p:cNvSpPr/>
            <p:nvPr/>
          </p:nvSpPr>
          <p:spPr>
            <a:xfrm>
              <a:off x="2065853" y="6970738"/>
              <a:ext cx="34468" cy="72199"/>
            </a:xfrm>
            <a:custGeom>
              <a:avLst/>
              <a:gdLst/>
              <a:ahLst/>
              <a:cxnLst/>
              <a:rect l="0" t="0" r="0" b="0"/>
              <a:pathLst>
                <a:path w="34468" h="72199">
                  <a:moveTo>
                    <a:pt x="23444" y="0"/>
                  </a:moveTo>
                  <a:cubicBezTo>
                    <a:pt x="27711" y="0"/>
                    <a:pt x="31737" y="736"/>
                    <a:pt x="34468" y="1460"/>
                  </a:cubicBezTo>
                  <a:lnTo>
                    <a:pt x="34468" y="9119"/>
                  </a:lnTo>
                  <a:cubicBezTo>
                    <a:pt x="31915" y="9030"/>
                    <a:pt x="29096" y="8851"/>
                    <a:pt x="26454" y="8851"/>
                  </a:cubicBezTo>
                  <a:cubicBezTo>
                    <a:pt x="21437" y="8851"/>
                    <a:pt x="21158" y="10846"/>
                    <a:pt x="21158" y="16142"/>
                  </a:cubicBezTo>
                  <a:lnTo>
                    <a:pt x="21158" y="20879"/>
                  </a:lnTo>
                  <a:lnTo>
                    <a:pt x="34277" y="20879"/>
                  </a:lnTo>
                  <a:lnTo>
                    <a:pt x="34277" y="30543"/>
                  </a:lnTo>
                  <a:lnTo>
                    <a:pt x="21158" y="30543"/>
                  </a:lnTo>
                  <a:lnTo>
                    <a:pt x="21158" y="72199"/>
                  </a:lnTo>
                  <a:lnTo>
                    <a:pt x="9030" y="72199"/>
                  </a:lnTo>
                  <a:lnTo>
                    <a:pt x="9030" y="30543"/>
                  </a:lnTo>
                  <a:lnTo>
                    <a:pt x="0" y="29731"/>
                  </a:lnTo>
                  <a:lnTo>
                    <a:pt x="0" y="20879"/>
                  </a:lnTo>
                  <a:lnTo>
                    <a:pt x="9030" y="20879"/>
                  </a:lnTo>
                  <a:lnTo>
                    <a:pt x="9030" y="15951"/>
                  </a:lnTo>
                  <a:cubicBezTo>
                    <a:pt x="9030" y="6565"/>
                    <a:pt x="11684" y="0"/>
                    <a:pt x="23444"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63" name="Shape 81"/>
            <p:cNvSpPr/>
            <p:nvPr/>
          </p:nvSpPr>
          <p:spPr>
            <a:xfrm>
              <a:off x="2199260" y="7033083"/>
              <a:ext cx="20962" cy="11226"/>
            </a:xfrm>
            <a:custGeom>
              <a:avLst/>
              <a:gdLst/>
              <a:ahLst/>
              <a:cxnLst/>
              <a:rect l="0" t="0" r="0" b="0"/>
              <a:pathLst>
                <a:path w="20962" h="11226">
                  <a:moveTo>
                    <a:pt x="20962" y="0"/>
                  </a:moveTo>
                  <a:lnTo>
                    <a:pt x="20962" y="9030"/>
                  </a:lnTo>
                  <a:cubicBezTo>
                    <a:pt x="17126" y="9944"/>
                    <a:pt x="10485" y="11226"/>
                    <a:pt x="1912" y="11226"/>
                  </a:cubicBezTo>
                  <a:lnTo>
                    <a:pt x="0" y="10656"/>
                  </a:lnTo>
                  <a:lnTo>
                    <a:pt x="0" y="481"/>
                  </a:lnTo>
                  <a:lnTo>
                    <a:pt x="2458" y="1194"/>
                  </a:lnTo>
                  <a:cubicBezTo>
                    <a:pt x="7843" y="1194"/>
                    <a:pt x="14231" y="647"/>
                    <a:pt x="20962"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64" name="Shape 82"/>
            <p:cNvSpPr/>
            <p:nvPr/>
          </p:nvSpPr>
          <p:spPr>
            <a:xfrm>
              <a:off x="2199260" y="6990336"/>
              <a:ext cx="23146" cy="30719"/>
            </a:xfrm>
            <a:custGeom>
              <a:avLst/>
              <a:gdLst/>
              <a:ahLst/>
              <a:cxnLst/>
              <a:rect l="0" t="0" r="0" b="0"/>
              <a:pathLst>
                <a:path w="23146" h="30719">
                  <a:moveTo>
                    <a:pt x="0" y="0"/>
                  </a:moveTo>
                  <a:lnTo>
                    <a:pt x="17994" y="7505"/>
                  </a:lnTo>
                  <a:cubicBezTo>
                    <a:pt x="21641" y="12234"/>
                    <a:pt x="23146" y="18914"/>
                    <a:pt x="23146" y="26719"/>
                  </a:cubicBezTo>
                  <a:lnTo>
                    <a:pt x="23146" y="30719"/>
                  </a:lnTo>
                  <a:lnTo>
                    <a:pt x="0" y="30719"/>
                  </a:lnTo>
                  <a:lnTo>
                    <a:pt x="0" y="22883"/>
                  </a:lnTo>
                  <a:lnTo>
                    <a:pt x="11119" y="22883"/>
                  </a:lnTo>
                  <a:lnTo>
                    <a:pt x="11119" y="22058"/>
                  </a:lnTo>
                  <a:cubicBezTo>
                    <a:pt x="11119" y="19098"/>
                    <a:pt x="10824" y="16000"/>
                    <a:pt x="9285" y="13641"/>
                  </a:cubicBezTo>
                  <a:lnTo>
                    <a:pt x="0" y="9665"/>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65" name="Shape 83"/>
            <p:cNvSpPr/>
            <p:nvPr/>
          </p:nvSpPr>
          <p:spPr>
            <a:xfrm>
              <a:off x="2392853" y="6990334"/>
              <a:ext cx="23164" cy="53975"/>
            </a:xfrm>
            <a:custGeom>
              <a:avLst/>
              <a:gdLst/>
              <a:ahLst/>
              <a:cxnLst/>
              <a:rect l="0" t="0" r="0" b="0"/>
              <a:pathLst>
                <a:path w="23164" h="53975">
                  <a:moveTo>
                    <a:pt x="23152" y="0"/>
                  </a:moveTo>
                  <a:lnTo>
                    <a:pt x="23164" y="4"/>
                  </a:lnTo>
                  <a:lnTo>
                    <a:pt x="23164" y="10305"/>
                  </a:lnTo>
                  <a:lnTo>
                    <a:pt x="23152" y="10300"/>
                  </a:lnTo>
                  <a:cubicBezTo>
                    <a:pt x="15405" y="10300"/>
                    <a:pt x="11950" y="13945"/>
                    <a:pt x="11950" y="23788"/>
                  </a:cubicBezTo>
                  <a:lnTo>
                    <a:pt x="11950" y="30099"/>
                  </a:lnTo>
                  <a:cubicBezTo>
                    <a:pt x="11950" y="39929"/>
                    <a:pt x="15316" y="43663"/>
                    <a:pt x="23152" y="43663"/>
                  </a:cubicBezTo>
                  <a:lnTo>
                    <a:pt x="23164" y="43659"/>
                  </a:lnTo>
                  <a:lnTo>
                    <a:pt x="23164" y="53971"/>
                  </a:lnTo>
                  <a:lnTo>
                    <a:pt x="23152" y="53975"/>
                  </a:lnTo>
                  <a:cubicBezTo>
                    <a:pt x="8217" y="53975"/>
                    <a:pt x="0" y="46304"/>
                    <a:pt x="0" y="30099"/>
                  </a:cubicBezTo>
                  <a:lnTo>
                    <a:pt x="0" y="23788"/>
                  </a:lnTo>
                  <a:cubicBezTo>
                    <a:pt x="0" y="7658"/>
                    <a:pt x="8217" y="0"/>
                    <a:pt x="23152"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66" name="Shape 84"/>
            <p:cNvSpPr/>
            <p:nvPr/>
          </p:nvSpPr>
          <p:spPr>
            <a:xfrm>
              <a:off x="2337099" y="6990334"/>
              <a:ext cx="44755" cy="52604"/>
            </a:xfrm>
            <a:custGeom>
              <a:avLst/>
              <a:gdLst/>
              <a:ahLst/>
              <a:cxnLst/>
              <a:rect l="0" t="0" r="0" b="0"/>
              <a:pathLst>
                <a:path w="44755" h="52604">
                  <a:moveTo>
                    <a:pt x="28346" y="0"/>
                  </a:moveTo>
                  <a:cubicBezTo>
                    <a:pt x="42850" y="0"/>
                    <a:pt x="44755" y="8395"/>
                    <a:pt x="44755" y="20054"/>
                  </a:cubicBezTo>
                  <a:lnTo>
                    <a:pt x="44755" y="52604"/>
                  </a:lnTo>
                  <a:lnTo>
                    <a:pt x="32627" y="52604"/>
                  </a:lnTo>
                  <a:lnTo>
                    <a:pt x="32627" y="20054"/>
                  </a:lnTo>
                  <a:cubicBezTo>
                    <a:pt x="32627" y="12675"/>
                    <a:pt x="31356" y="10135"/>
                    <a:pt x="25438" y="10135"/>
                  </a:cubicBezTo>
                  <a:cubicBezTo>
                    <a:pt x="21972" y="10135"/>
                    <a:pt x="17412" y="11405"/>
                    <a:pt x="11938" y="13589"/>
                  </a:cubicBezTo>
                  <a:lnTo>
                    <a:pt x="11938" y="52604"/>
                  </a:lnTo>
                  <a:lnTo>
                    <a:pt x="0" y="52604"/>
                  </a:lnTo>
                  <a:lnTo>
                    <a:pt x="0" y="1283"/>
                  </a:lnTo>
                  <a:lnTo>
                    <a:pt x="11494" y="1283"/>
                  </a:lnTo>
                  <a:lnTo>
                    <a:pt x="11494" y="5385"/>
                  </a:lnTo>
                  <a:cubicBezTo>
                    <a:pt x="17044" y="2198"/>
                    <a:pt x="22606" y="0"/>
                    <a:pt x="28346"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67" name="Shape 85"/>
            <p:cNvSpPr/>
            <p:nvPr/>
          </p:nvSpPr>
          <p:spPr>
            <a:xfrm>
              <a:off x="2231499" y="6990334"/>
              <a:ext cx="37478" cy="53975"/>
            </a:xfrm>
            <a:custGeom>
              <a:avLst/>
              <a:gdLst/>
              <a:ahLst/>
              <a:cxnLst/>
              <a:rect l="0" t="0" r="0" b="0"/>
              <a:pathLst>
                <a:path w="37478" h="53975">
                  <a:moveTo>
                    <a:pt x="21616" y="0"/>
                  </a:moveTo>
                  <a:cubicBezTo>
                    <a:pt x="29464" y="0"/>
                    <a:pt x="35103" y="1194"/>
                    <a:pt x="37478" y="1918"/>
                  </a:cubicBezTo>
                  <a:lnTo>
                    <a:pt x="37478" y="11037"/>
                  </a:lnTo>
                  <a:cubicBezTo>
                    <a:pt x="31014" y="10491"/>
                    <a:pt x="26531" y="10211"/>
                    <a:pt x="23711" y="10211"/>
                  </a:cubicBezTo>
                  <a:cubicBezTo>
                    <a:pt x="16231" y="10211"/>
                    <a:pt x="12040" y="12586"/>
                    <a:pt x="12040" y="23711"/>
                  </a:cubicBezTo>
                  <a:lnTo>
                    <a:pt x="12040" y="30176"/>
                  </a:lnTo>
                  <a:cubicBezTo>
                    <a:pt x="12040" y="41211"/>
                    <a:pt x="16231" y="43752"/>
                    <a:pt x="23711" y="43752"/>
                  </a:cubicBezTo>
                  <a:cubicBezTo>
                    <a:pt x="26531" y="43752"/>
                    <a:pt x="31014" y="43485"/>
                    <a:pt x="37478" y="42939"/>
                  </a:cubicBezTo>
                  <a:lnTo>
                    <a:pt x="37478" y="52057"/>
                  </a:lnTo>
                  <a:cubicBezTo>
                    <a:pt x="35103" y="52693"/>
                    <a:pt x="29464" y="53975"/>
                    <a:pt x="21616" y="53975"/>
                  </a:cubicBezTo>
                  <a:cubicBezTo>
                    <a:pt x="6845" y="53975"/>
                    <a:pt x="0" y="45581"/>
                    <a:pt x="0" y="30176"/>
                  </a:cubicBezTo>
                  <a:lnTo>
                    <a:pt x="0" y="23711"/>
                  </a:lnTo>
                  <a:cubicBezTo>
                    <a:pt x="0" y="8027"/>
                    <a:pt x="6845" y="0"/>
                    <a:pt x="21616"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68" name="Shape 86"/>
            <p:cNvSpPr/>
            <p:nvPr/>
          </p:nvSpPr>
          <p:spPr>
            <a:xfrm>
              <a:off x="2279251" y="6972110"/>
              <a:ext cx="44755" cy="70828"/>
            </a:xfrm>
            <a:custGeom>
              <a:avLst/>
              <a:gdLst/>
              <a:ahLst/>
              <a:cxnLst/>
              <a:rect l="0" t="0" r="0" b="0"/>
              <a:pathLst>
                <a:path w="44755" h="70828">
                  <a:moveTo>
                    <a:pt x="0" y="0"/>
                  </a:moveTo>
                  <a:lnTo>
                    <a:pt x="11938" y="0"/>
                  </a:lnTo>
                  <a:lnTo>
                    <a:pt x="11938" y="22047"/>
                  </a:lnTo>
                  <a:cubicBezTo>
                    <a:pt x="15494" y="20142"/>
                    <a:pt x="21324" y="18224"/>
                    <a:pt x="27889" y="18224"/>
                  </a:cubicBezTo>
                  <a:cubicBezTo>
                    <a:pt x="40551" y="18224"/>
                    <a:pt x="44755" y="25794"/>
                    <a:pt x="44755" y="38278"/>
                  </a:cubicBezTo>
                  <a:lnTo>
                    <a:pt x="44755" y="70828"/>
                  </a:lnTo>
                  <a:lnTo>
                    <a:pt x="32639" y="70828"/>
                  </a:lnTo>
                  <a:lnTo>
                    <a:pt x="32639" y="38468"/>
                  </a:lnTo>
                  <a:cubicBezTo>
                    <a:pt x="32639" y="30531"/>
                    <a:pt x="30518" y="28360"/>
                    <a:pt x="24511" y="28360"/>
                  </a:cubicBezTo>
                  <a:cubicBezTo>
                    <a:pt x="19596" y="28360"/>
                    <a:pt x="14757" y="29896"/>
                    <a:pt x="11938" y="31179"/>
                  </a:cubicBezTo>
                  <a:lnTo>
                    <a:pt x="11938" y="70828"/>
                  </a:lnTo>
                  <a:lnTo>
                    <a:pt x="0" y="70828"/>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69" name="Shape 87"/>
            <p:cNvSpPr/>
            <p:nvPr/>
          </p:nvSpPr>
          <p:spPr>
            <a:xfrm>
              <a:off x="2416017" y="6990338"/>
              <a:ext cx="23152" cy="53967"/>
            </a:xfrm>
            <a:custGeom>
              <a:avLst/>
              <a:gdLst/>
              <a:ahLst/>
              <a:cxnLst/>
              <a:rect l="0" t="0" r="0" b="0"/>
              <a:pathLst>
                <a:path w="23152" h="53967">
                  <a:moveTo>
                    <a:pt x="0" y="0"/>
                  </a:moveTo>
                  <a:lnTo>
                    <a:pt x="17180" y="5842"/>
                  </a:lnTo>
                  <a:cubicBezTo>
                    <a:pt x="21101" y="9772"/>
                    <a:pt x="23152" y="15719"/>
                    <a:pt x="23152" y="23784"/>
                  </a:cubicBezTo>
                  <a:lnTo>
                    <a:pt x="23152" y="30095"/>
                  </a:lnTo>
                  <a:cubicBezTo>
                    <a:pt x="23152" y="38198"/>
                    <a:pt x="21101" y="44166"/>
                    <a:pt x="17180" y="48110"/>
                  </a:cubicBezTo>
                  <a:lnTo>
                    <a:pt x="0" y="53967"/>
                  </a:lnTo>
                  <a:lnTo>
                    <a:pt x="0" y="43655"/>
                  </a:lnTo>
                  <a:lnTo>
                    <a:pt x="8544" y="40563"/>
                  </a:lnTo>
                  <a:cubicBezTo>
                    <a:pt x="10370" y="38402"/>
                    <a:pt x="11215" y="35010"/>
                    <a:pt x="11215" y="30095"/>
                  </a:cubicBezTo>
                  <a:lnTo>
                    <a:pt x="11215" y="23784"/>
                  </a:lnTo>
                  <a:cubicBezTo>
                    <a:pt x="11215" y="18862"/>
                    <a:pt x="10370" y="15491"/>
                    <a:pt x="8544" y="13349"/>
                  </a:cubicBezTo>
                  <a:lnTo>
                    <a:pt x="0" y="10301"/>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70" name="Shape 88"/>
            <p:cNvSpPr/>
            <p:nvPr/>
          </p:nvSpPr>
          <p:spPr>
            <a:xfrm>
              <a:off x="2474488" y="6990334"/>
              <a:ext cx="23159" cy="53975"/>
            </a:xfrm>
            <a:custGeom>
              <a:avLst/>
              <a:gdLst/>
              <a:ahLst/>
              <a:cxnLst/>
              <a:rect l="0" t="0" r="0" b="0"/>
              <a:pathLst>
                <a:path w="23159" h="53975">
                  <a:moveTo>
                    <a:pt x="23152" y="0"/>
                  </a:moveTo>
                  <a:lnTo>
                    <a:pt x="23159" y="2"/>
                  </a:lnTo>
                  <a:lnTo>
                    <a:pt x="23159" y="10302"/>
                  </a:lnTo>
                  <a:lnTo>
                    <a:pt x="23152" y="10300"/>
                  </a:lnTo>
                  <a:cubicBezTo>
                    <a:pt x="15405" y="10300"/>
                    <a:pt x="11951" y="13945"/>
                    <a:pt x="11951" y="23788"/>
                  </a:cubicBezTo>
                  <a:lnTo>
                    <a:pt x="11951" y="30099"/>
                  </a:lnTo>
                  <a:cubicBezTo>
                    <a:pt x="11951" y="39929"/>
                    <a:pt x="15317" y="43663"/>
                    <a:pt x="23152" y="43663"/>
                  </a:cubicBezTo>
                  <a:lnTo>
                    <a:pt x="23159" y="43661"/>
                  </a:lnTo>
                  <a:lnTo>
                    <a:pt x="23159" y="53973"/>
                  </a:lnTo>
                  <a:lnTo>
                    <a:pt x="23152" y="53975"/>
                  </a:lnTo>
                  <a:cubicBezTo>
                    <a:pt x="8204" y="53975"/>
                    <a:pt x="0" y="46304"/>
                    <a:pt x="0" y="30099"/>
                  </a:cubicBezTo>
                  <a:lnTo>
                    <a:pt x="0" y="23788"/>
                  </a:lnTo>
                  <a:cubicBezTo>
                    <a:pt x="0" y="7658"/>
                    <a:pt x="8204" y="0"/>
                    <a:pt x="23152"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71" name="Shape 42225"/>
            <p:cNvSpPr/>
            <p:nvPr/>
          </p:nvSpPr>
          <p:spPr>
            <a:xfrm>
              <a:off x="2450802" y="6972097"/>
              <a:ext cx="12027" cy="70841"/>
            </a:xfrm>
            <a:custGeom>
              <a:avLst/>
              <a:gdLst/>
              <a:ahLst/>
              <a:cxnLst/>
              <a:rect l="0" t="0" r="0" b="0"/>
              <a:pathLst>
                <a:path w="12027" h="70841">
                  <a:moveTo>
                    <a:pt x="0" y="0"/>
                  </a:moveTo>
                  <a:lnTo>
                    <a:pt x="12027" y="0"/>
                  </a:lnTo>
                  <a:lnTo>
                    <a:pt x="12027" y="70841"/>
                  </a:lnTo>
                  <a:lnTo>
                    <a:pt x="0" y="70841"/>
                  </a:lnTo>
                  <a:lnTo>
                    <a:pt x="0" y="0"/>
                  </a:lnTo>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72" name="Shape 90"/>
            <p:cNvSpPr/>
            <p:nvPr/>
          </p:nvSpPr>
          <p:spPr>
            <a:xfrm>
              <a:off x="2533073" y="7052691"/>
              <a:ext cx="19514" cy="10175"/>
            </a:xfrm>
            <a:custGeom>
              <a:avLst/>
              <a:gdLst/>
              <a:ahLst/>
              <a:cxnLst/>
              <a:rect l="0" t="0" r="0" b="0"/>
              <a:pathLst>
                <a:path w="19514" h="10175">
                  <a:moveTo>
                    <a:pt x="0" y="0"/>
                  </a:moveTo>
                  <a:cubicBezTo>
                    <a:pt x="5753" y="368"/>
                    <a:pt x="13043" y="826"/>
                    <a:pt x="19342" y="826"/>
                  </a:cubicBezTo>
                  <a:lnTo>
                    <a:pt x="19514" y="784"/>
                  </a:lnTo>
                  <a:lnTo>
                    <a:pt x="19514" y="10175"/>
                  </a:lnTo>
                  <a:lnTo>
                    <a:pt x="7369" y="9346"/>
                  </a:lnTo>
                  <a:cubicBezTo>
                    <a:pt x="3677" y="8890"/>
                    <a:pt x="870" y="8388"/>
                    <a:pt x="0" y="8204"/>
                  </a:cubicBez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73" name="Shape 91"/>
            <p:cNvSpPr/>
            <p:nvPr/>
          </p:nvSpPr>
          <p:spPr>
            <a:xfrm>
              <a:off x="2530165" y="6991160"/>
              <a:ext cx="22422" cy="52047"/>
            </a:xfrm>
            <a:custGeom>
              <a:avLst/>
              <a:gdLst/>
              <a:ahLst/>
              <a:cxnLst/>
              <a:rect l="0" t="0" r="0" b="0"/>
              <a:pathLst>
                <a:path w="22422" h="52047">
                  <a:moveTo>
                    <a:pt x="22422" y="0"/>
                  </a:moveTo>
                  <a:lnTo>
                    <a:pt x="22422" y="9878"/>
                  </a:lnTo>
                  <a:lnTo>
                    <a:pt x="14540" y="12575"/>
                  </a:lnTo>
                  <a:cubicBezTo>
                    <a:pt x="12674" y="14859"/>
                    <a:pt x="12040" y="18325"/>
                    <a:pt x="12040" y="23063"/>
                  </a:cubicBezTo>
                  <a:lnTo>
                    <a:pt x="12040" y="28715"/>
                  </a:lnTo>
                  <a:cubicBezTo>
                    <a:pt x="12040" y="33864"/>
                    <a:pt x="12856" y="37284"/>
                    <a:pt x="14789" y="39415"/>
                  </a:cubicBezTo>
                  <a:lnTo>
                    <a:pt x="22422" y="41818"/>
                  </a:lnTo>
                  <a:lnTo>
                    <a:pt x="22422" y="52047"/>
                  </a:lnTo>
                  <a:lnTo>
                    <a:pt x="6159" y="46988"/>
                  </a:lnTo>
                  <a:cubicBezTo>
                    <a:pt x="2140" y="43205"/>
                    <a:pt x="0" y="37281"/>
                    <a:pt x="0" y="28715"/>
                  </a:cubicBezTo>
                  <a:lnTo>
                    <a:pt x="0" y="22961"/>
                  </a:lnTo>
                  <a:cubicBezTo>
                    <a:pt x="0" y="14853"/>
                    <a:pt x="1848" y="8906"/>
                    <a:pt x="5917" y="4986"/>
                  </a:cubicBezTo>
                  <a:lnTo>
                    <a:pt x="22422"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74" name="Shape 92"/>
            <p:cNvSpPr/>
            <p:nvPr/>
          </p:nvSpPr>
          <p:spPr>
            <a:xfrm>
              <a:off x="2497647" y="6990336"/>
              <a:ext cx="23145" cy="53970"/>
            </a:xfrm>
            <a:custGeom>
              <a:avLst/>
              <a:gdLst/>
              <a:ahLst/>
              <a:cxnLst/>
              <a:rect l="0" t="0" r="0" b="0"/>
              <a:pathLst>
                <a:path w="23145" h="53970">
                  <a:moveTo>
                    <a:pt x="0" y="0"/>
                  </a:moveTo>
                  <a:lnTo>
                    <a:pt x="17175" y="5843"/>
                  </a:lnTo>
                  <a:cubicBezTo>
                    <a:pt x="21094" y="9774"/>
                    <a:pt x="23145" y="15721"/>
                    <a:pt x="23145" y="23785"/>
                  </a:cubicBezTo>
                  <a:lnTo>
                    <a:pt x="23145" y="30097"/>
                  </a:lnTo>
                  <a:cubicBezTo>
                    <a:pt x="23145" y="38199"/>
                    <a:pt x="21094" y="44168"/>
                    <a:pt x="17175" y="48112"/>
                  </a:cubicBezTo>
                  <a:lnTo>
                    <a:pt x="0" y="53970"/>
                  </a:lnTo>
                  <a:lnTo>
                    <a:pt x="0" y="43659"/>
                  </a:lnTo>
                  <a:lnTo>
                    <a:pt x="8544" y="40565"/>
                  </a:lnTo>
                  <a:cubicBezTo>
                    <a:pt x="10366" y="38403"/>
                    <a:pt x="11208" y="35012"/>
                    <a:pt x="11208" y="30097"/>
                  </a:cubicBezTo>
                  <a:lnTo>
                    <a:pt x="11208" y="23785"/>
                  </a:lnTo>
                  <a:cubicBezTo>
                    <a:pt x="11208" y="18864"/>
                    <a:pt x="10366" y="15492"/>
                    <a:pt x="8544" y="13350"/>
                  </a:cubicBezTo>
                  <a:lnTo>
                    <a:pt x="0" y="10300"/>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75" name="Shape 93"/>
            <p:cNvSpPr/>
            <p:nvPr/>
          </p:nvSpPr>
          <p:spPr>
            <a:xfrm>
              <a:off x="2583353" y="6991617"/>
              <a:ext cx="49695" cy="71286"/>
            </a:xfrm>
            <a:custGeom>
              <a:avLst/>
              <a:gdLst/>
              <a:ahLst/>
              <a:cxnLst/>
              <a:rect l="0" t="0" r="0" b="0"/>
              <a:pathLst>
                <a:path w="49695" h="71286">
                  <a:moveTo>
                    <a:pt x="0" y="0"/>
                  </a:moveTo>
                  <a:lnTo>
                    <a:pt x="13056" y="0"/>
                  </a:lnTo>
                  <a:lnTo>
                    <a:pt x="21984" y="27254"/>
                  </a:lnTo>
                  <a:cubicBezTo>
                    <a:pt x="23444" y="31814"/>
                    <a:pt x="24257" y="35916"/>
                    <a:pt x="25718" y="40919"/>
                  </a:cubicBezTo>
                  <a:cubicBezTo>
                    <a:pt x="26810" y="35916"/>
                    <a:pt x="27724" y="31814"/>
                    <a:pt x="29083" y="27254"/>
                  </a:cubicBezTo>
                  <a:lnTo>
                    <a:pt x="37211" y="0"/>
                  </a:lnTo>
                  <a:lnTo>
                    <a:pt x="49695" y="0"/>
                  </a:lnTo>
                  <a:lnTo>
                    <a:pt x="31826" y="53239"/>
                  </a:lnTo>
                  <a:cubicBezTo>
                    <a:pt x="27724" y="65354"/>
                    <a:pt x="23888" y="71286"/>
                    <a:pt x="12586" y="71286"/>
                  </a:cubicBezTo>
                  <a:cubicBezTo>
                    <a:pt x="7671" y="71286"/>
                    <a:pt x="3010" y="70739"/>
                    <a:pt x="381" y="70193"/>
                  </a:cubicBezTo>
                  <a:lnTo>
                    <a:pt x="381" y="61443"/>
                  </a:lnTo>
                  <a:cubicBezTo>
                    <a:pt x="4572" y="61722"/>
                    <a:pt x="6845" y="61799"/>
                    <a:pt x="10033" y="61799"/>
                  </a:cubicBezTo>
                  <a:cubicBezTo>
                    <a:pt x="14415" y="61799"/>
                    <a:pt x="15786" y="59804"/>
                    <a:pt x="17970" y="54153"/>
                  </a:cubicBezTo>
                  <a:lnTo>
                    <a:pt x="19165" y="50953"/>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76" name="Shape 94"/>
            <p:cNvSpPr/>
            <p:nvPr/>
          </p:nvSpPr>
          <p:spPr>
            <a:xfrm>
              <a:off x="2552587" y="6990334"/>
              <a:ext cx="22422" cy="72568"/>
            </a:xfrm>
            <a:custGeom>
              <a:avLst/>
              <a:gdLst/>
              <a:ahLst/>
              <a:cxnLst/>
              <a:rect l="0" t="0" r="0" b="0"/>
              <a:pathLst>
                <a:path w="22422" h="72568">
                  <a:moveTo>
                    <a:pt x="2737" y="0"/>
                  </a:moveTo>
                  <a:cubicBezTo>
                    <a:pt x="9480" y="0"/>
                    <a:pt x="16872" y="648"/>
                    <a:pt x="22422" y="1283"/>
                  </a:cubicBezTo>
                  <a:lnTo>
                    <a:pt x="22422" y="54521"/>
                  </a:lnTo>
                  <a:cubicBezTo>
                    <a:pt x="22422" y="65646"/>
                    <a:pt x="18053" y="72568"/>
                    <a:pt x="540" y="72568"/>
                  </a:cubicBezTo>
                  <a:lnTo>
                    <a:pt x="0" y="72532"/>
                  </a:lnTo>
                  <a:lnTo>
                    <a:pt x="0" y="63141"/>
                  </a:lnTo>
                  <a:lnTo>
                    <a:pt x="8658" y="61038"/>
                  </a:lnTo>
                  <a:cubicBezTo>
                    <a:pt x="10113" y="59602"/>
                    <a:pt x="10382" y="57436"/>
                    <a:pt x="10382" y="54521"/>
                  </a:cubicBezTo>
                  <a:lnTo>
                    <a:pt x="10382" y="52502"/>
                  </a:lnTo>
                  <a:cubicBezTo>
                    <a:pt x="8744" y="52781"/>
                    <a:pt x="4464" y="53239"/>
                    <a:pt x="1174" y="53239"/>
                  </a:cubicBezTo>
                  <a:lnTo>
                    <a:pt x="0" y="52874"/>
                  </a:lnTo>
                  <a:lnTo>
                    <a:pt x="0" y="42645"/>
                  </a:lnTo>
                  <a:lnTo>
                    <a:pt x="1822" y="43218"/>
                  </a:lnTo>
                  <a:cubicBezTo>
                    <a:pt x="5023" y="43218"/>
                    <a:pt x="9213" y="42850"/>
                    <a:pt x="10382" y="42571"/>
                  </a:cubicBezTo>
                  <a:lnTo>
                    <a:pt x="10382" y="10579"/>
                  </a:lnTo>
                  <a:cubicBezTo>
                    <a:pt x="9392" y="10389"/>
                    <a:pt x="5835" y="10020"/>
                    <a:pt x="2000" y="10020"/>
                  </a:cubicBezTo>
                  <a:lnTo>
                    <a:pt x="0" y="10705"/>
                  </a:lnTo>
                  <a:lnTo>
                    <a:pt x="0" y="826"/>
                  </a:lnTo>
                  <a:lnTo>
                    <a:pt x="2737"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grpSp>
    </p:spTree>
    <p:extLst>
      <p:ext uri="{BB962C8B-B14F-4D97-AF65-F5344CB8AC3E}">
        <p14:creationId xmlns:p14="http://schemas.microsoft.com/office/powerpoint/2010/main" val="1043194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81948E7-D7A1-4D94-9863-38CB966E0019}" type="datetime1">
              <a:rPr lang="en-NZ"/>
              <a:pPr>
                <a:defRPr/>
              </a:pPr>
              <a:t>28/05/2020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en-NZ" dirty="0" smtClean="0"/>
              <a:t>&gt;&gt;MARKETING</a:t>
            </a:r>
            <a:endParaRPr lang="en-NZ"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BE1B3F7E-FBBA-4529-954D-33A279128BA9}"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813" r:id="rId1"/>
    <p:sldLayoutId id="2147483828" r:id="rId2"/>
    <p:sldLayoutId id="2147483829" r:id="rId3"/>
    <p:sldLayoutId id="2147483830" r:id="rId4"/>
    <p:sldLayoutId id="2147483831" r:id="rId5"/>
    <p:sldLayoutId id="2147483817" r:id="rId6"/>
    <p:sldLayoutId id="2147483818" r:id="rId7"/>
    <p:sldLayoutId id="2147483832" r:id="rId8"/>
    <p:sldLayoutId id="2147483833" r:id="rId9"/>
    <p:sldLayoutId id="2147483823" r:id="rId10"/>
    <p:sldLayoutId id="2147483815" r:id="rId11"/>
    <p:sldLayoutId id="2147483827" r:id="rId12"/>
    <p:sldLayoutId id="2147483816" r:id="rId13"/>
    <p:sldLayoutId id="2147483834" r:id="rId14"/>
    <p:sldLayoutId id="2147483836" r:id="rId15"/>
  </p:sldLayoutIdLst>
  <p:hf sldNum="0" hdr="0" dt="0"/>
  <p:txStyles>
    <p:titleStyle>
      <a:lvl1pPr algn="l" defTabSz="457200" rtl="0" eaLnBrk="1" fontAlgn="base" hangingPunct="1">
        <a:spcBef>
          <a:spcPct val="0"/>
        </a:spcBef>
        <a:spcAft>
          <a:spcPct val="0"/>
        </a:spcAft>
        <a:defRPr sz="3200" kern="1200">
          <a:solidFill>
            <a:srgbClr val="404040"/>
          </a:solidFill>
          <a:latin typeface="Verdana" pitchFamily="34" charset="0"/>
          <a:ea typeface="Verdana" pitchFamily="34" charset="0"/>
          <a:cs typeface="Verdana" pitchFamily="34" charset="0"/>
        </a:defRPr>
      </a:lvl1pPr>
      <a:lvl2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2pPr>
      <a:lvl3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3pPr>
      <a:lvl4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4pPr>
      <a:lvl5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rgbClr val="404040"/>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rgbClr val="404040"/>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rgbClr val="404040"/>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rgbClr val="404040"/>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rgbClr val="40404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14.xml"/><Relationship Id="rId4" Type="http://schemas.openxmlformats.org/officeDocument/2006/relationships/chart" Target="../charts/char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chart" Target="../charts/chart22.xml"/><Relationship Id="rId7" Type="http://schemas.openxmlformats.org/officeDocument/2006/relationships/chart" Target="../charts/chart26.xml"/><Relationship Id="rId2" Type="http://schemas.openxmlformats.org/officeDocument/2006/relationships/chart" Target="../charts/chart21.xml"/><Relationship Id="rId1" Type="http://schemas.openxmlformats.org/officeDocument/2006/relationships/slideLayout" Target="../slideLayouts/slideLayout12.xml"/><Relationship Id="rId6" Type="http://schemas.openxmlformats.org/officeDocument/2006/relationships/chart" Target="../charts/chart25.xml"/><Relationship Id="rId5" Type="http://schemas.openxmlformats.org/officeDocument/2006/relationships/chart" Target="../charts/chart24.xml"/><Relationship Id="rId4" Type="http://schemas.openxmlformats.org/officeDocument/2006/relationships/chart" Target="../charts/chart23.xml"/></Relationships>
</file>

<file path=ppt/slides/_rels/slide2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chart" Target="../charts/chart32.xml"/><Relationship Id="rId2" Type="http://schemas.openxmlformats.org/officeDocument/2006/relationships/chart" Target="../charts/chart27.xml"/><Relationship Id="rId1" Type="http://schemas.openxmlformats.org/officeDocument/2006/relationships/slideLayout" Target="../slideLayouts/slideLayout12.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9.xml"/><Relationship Id="rId4" Type="http://schemas.openxmlformats.org/officeDocument/2006/relationships/chart" Target="../charts/chart5.xml"/></Relationships>
</file>

<file path=ppt/slides/_rels/slide40.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14.xml"/><Relationship Id="rId4" Type="http://schemas.openxmlformats.org/officeDocument/2006/relationships/chart" Target="../charts/chart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chart" Target="../charts/chart46.xml"/><Relationship Id="rId7" Type="http://schemas.openxmlformats.org/officeDocument/2006/relationships/chart" Target="../charts/chart50.xml"/><Relationship Id="rId2" Type="http://schemas.openxmlformats.org/officeDocument/2006/relationships/chart" Target="../charts/chart45.xml"/><Relationship Id="rId1" Type="http://schemas.openxmlformats.org/officeDocument/2006/relationships/slideLayout" Target="../slideLayouts/slideLayout12.xml"/><Relationship Id="rId6" Type="http://schemas.openxmlformats.org/officeDocument/2006/relationships/chart" Target="../charts/chart49.xml"/><Relationship Id="rId5" Type="http://schemas.openxmlformats.org/officeDocument/2006/relationships/chart" Target="../charts/chart48.xml"/><Relationship Id="rId4" Type="http://schemas.openxmlformats.org/officeDocument/2006/relationships/chart" Target="../charts/chart4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12.xml"/><Relationship Id="rId5" Type="http://schemas.openxmlformats.org/officeDocument/2006/relationships/chart" Target="../charts/chart54.xml"/><Relationship Id="rId4" Type="http://schemas.openxmlformats.org/officeDocument/2006/relationships/chart" Target="../charts/chart53.xml"/></Relationships>
</file>

<file path=ppt/slides/_rels/slide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chart" Target="../charts/chart55.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chart" Target="../charts/chart57.xml"/><Relationship Id="rId1" Type="http://schemas.openxmlformats.org/officeDocument/2006/relationships/slideLayout" Target="../slideLayouts/slideLayout12.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2" Type="http://schemas.openxmlformats.org/officeDocument/2006/relationships/chart" Target="../charts/chart63.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chart" Target="../charts/chart64.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chart" Target="../charts/chart6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14.xml"/><Relationship Id="rId5" Type="http://schemas.openxmlformats.org/officeDocument/2006/relationships/chart" Target="../charts/chart13.xml"/><Relationship Id="rId4" Type="http://schemas.openxmlformats.org/officeDocument/2006/relationships/chart" Target="../charts/chart12.xml"/></Relationships>
</file>

<file path=ppt/slides/_rels/slide9.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NZ" dirty="0" smtClean="0"/>
              <a:t>Student NPS Semester 1 2020</a:t>
            </a:r>
            <a:endParaRPr lang="en-NZ" dirty="0"/>
          </a:p>
        </p:txBody>
      </p:sp>
      <p:sp>
        <p:nvSpPr>
          <p:cNvPr id="5" name="Subtitle 4"/>
          <p:cNvSpPr>
            <a:spLocks noGrp="1"/>
          </p:cNvSpPr>
          <p:nvPr>
            <p:ph type="subTitle" idx="1"/>
          </p:nvPr>
        </p:nvSpPr>
        <p:spPr/>
        <p:txBody>
          <a:bodyPr/>
          <a:lstStyle/>
          <a:p>
            <a:r>
              <a:rPr lang="en-NZ" dirty="0" smtClean="0"/>
              <a:t>May 2020</a:t>
            </a:r>
            <a:endParaRPr lang="en-NZ" dirty="0"/>
          </a:p>
        </p:txBody>
      </p:sp>
    </p:spTree>
    <p:extLst>
      <p:ext uri="{BB962C8B-B14F-4D97-AF65-F5344CB8AC3E}">
        <p14:creationId xmlns:p14="http://schemas.microsoft.com/office/powerpoint/2010/main" val="11902502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526537" y="1710055"/>
            <a:ext cx="698740" cy="698740"/>
          </a:xfrm>
          <a:prstGeom prst="ellipse">
            <a:avLst/>
          </a:prstGeom>
          <a:solidFill>
            <a:srgbClr val="0068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dirty="0" smtClean="0">
                <a:solidFill>
                  <a:schemeClr val="bg1"/>
                </a:solidFill>
                <a:latin typeface="Verdana" panose="020B0604030504040204" pitchFamily="34" charset="0"/>
                <a:ea typeface="Verdana" panose="020B0604030504040204" pitchFamily="34" charset="0"/>
                <a:cs typeface="Verdana" panose="020B0604030504040204" pitchFamily="34" charset="0"/>
              </a:rPr>
              <a:t>1</a:t>
            </a:r>
            <a:endParaRPr lang="en-NZ"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7" name="Oval 6"/>
          <p:cNvSpPr/>
          <p:nvPr/>
        </p:nvSpPr>
        <p:spPr>
          <a:xfrm>
            <a:off x="526537" y="2562210"/>
            <a:ext cx="698740" cy="698740"/>
          </a:xfrm>
          <a:prstGeom prst="ellipse">
            <a:avLst/>
          </a:prstGeom>
          <a:solidFill>
            <a:srgbClr val="188E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dirty="0" smtClean="0">
                <a:solidFill>
                  <a:schemeClr val="bg1"/>
                </a:solidFill>
                <a:latin typeface="Verdana" panose="020B0604030504040204" pitchFamily="34" charset="0"/>
                <a:ea typeface="Verdana" panose="020B0604030504040204" pitchFamily="34" charset="0"/>
                <a:cs typeface="Verdana" panose="020B0604030504040204" pitchFamily="34" charset="0"/>
              </a:rPr>
              <a:t>2</a:t>
            </a:r>
            <a:endParaRPr lang="en-NZ"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Oval 7"/>
          <p:cNvSpPr/>
          <p:nvPr/>
        </p:nvSpPr>
        <p:spPr>
          <a:xfrm>
            <a:off x="526537" y="3414365"/>
            <a:ext cx="698740" cy="698740"/>
          </a:xfrm>
          <a:prstGeom prst="ellipse">
            <a:avLst/>
          </a:prstGeom>
          <a:solidFill>
            <a:srgbClr val="20BA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dirty="0" smtClean="0">
                <a:solidFill>
                  <a:schemeClr val="bg1"/>
                </a:solidFill>
                <a:latin typeface="Verdana" panose="020B0604030504040204" pitchFamily="34" charset="0"/>
                <a:ea typeface="Verdana" panose="020B0604030504040204" pitchFamily="34" charset="0"/>
                <a:cs typeface="Verdana" panose="020B0604030504040204" pitchFamily="34" charset="0"/>
              </a:rPr>
              <a:t>3</a:t>
            </a:r>
            <a:endParaRPr lang="en-NZ"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9" name="Oval 8"/>
          <p:cNvSpPr/>
          <p:nvPr/>
        </p:nvSpPr>
        <p:spPr>
          <a:xfrm>
            <a:off x="526537" y="4266520"/>
            <a:ext cx="698740" cy="698740"/>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dirty="0" smtClean="0">
                <a:solidFill>
                  <a:schemeClr val="bg1"/>
                </a:solidFill>
                <a:latin typeface="Verdana" panose="020B0604030504040204" pitchFamily="34" charset="0"/>
                <a:ea typeface="Verdana" panose="020B0604030504040204" pitchFamily="34" charset="0"/>
                <a:cs typeface="Verdana" panose="020B0604030504040204" pitchFamily="34" charset="0"/>
              </a:rPr>
              <a:t>4</a:t>
            </a:r>
            <a:endParaRPr lang="en-NZ"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Rectangle 10"/>
          <p:cNvSpPr/>
          <p:nvPr/>
        </p:nvSpPr>
        <p:spPr>
          <a:xfrm>
            <a:off x="1300498" y="1690095"/>
            <a:ext cx="7316967" cy="738664"/>
          </a:xfrm>
          <a:prstGeom prst="rect">
            <a:avLst/>
          </a:prstGeom>
          <a:ln>
            <a:noFill/>
          </a:ln>
        </p:spPr>
        <p:txBody>
          <a:bodyPr wrap="square" anchor="ctr">
            <a:spAutoFit/>
          </a:bodyPr>
          <a:lstStyle/>
          <a:p>
            <a:r>
              <a:rPr lang="en-NZ" sz="140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Unitec has seen another consecutive increase in NPS. While the COVID-19 crisis is of course intertwined in this, there is evidence that Unitec making significant improvements despite the crisis</a:t>
            </a:r>
          </a:p>
        </p:txBody>
      </p:sp>
      <p:sp>
        <p:nvSpPr>
          <p:cNvPr id="12" name="Rectangle 11"/>
          <p:cNvSpPr/>
          <p:nvPr/>
        </p:nvSpPr>
        <p:spPr>
          <a:xfrm>
            <a:off x="1300497" y="2649971"/>
            <a:ext cx="7316967" cy="523220"/>
          </a:xfrm>
          <a:prstGeom prst="rect">
            <a:avLst/>
          </a:prstGeom>
          <a:ln>
            <a:noFill/>
          </a:ln>
        </p:spPr>
        <p:txBody>
          <a:bodyPr wrap="square" anchor="ctr">
            <a:spAutoFit/>
          </a:bodyPr>
          <a:lstStyle/>
          <a:p>
            <a:r>
              <a:rPr lang="en-NZ" sz="140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Subsequent sections will go into more detail about COVID-19, but student feedback is that Unitec has responded well for the majority of students</a:t>
            </a:r>
          </a:p>
        </p:txBody>
      </p:sp>
      <p:sp>
        <p:nvSpPr>
          <p:cNvPr id="13" name="Rectangle 12"/>
          <p:cNvSpPr/>
          <p:nvPr/>
        </p:nvSpPr>
        <p:spPr>
          <a:xfrm>
            <a:off x="1300497" y="3394404"/>
            <a:ext cx="7316967" cy="738664"/>
          </a:xfrm>
          <a:prstGeom prst="rect">
            <a:avLst/>
          </a:prstGeom>
          <a:ln>
            <a:noFill/>
          </a:ln>
        </p:spPr>
        <p:txBody>
          <a:bodyPr wrap="square" anchor="ctr">
            <a:spAutoFit/>
          </a:bodyPr>
          <a:lstStyle/>
          <a:p>
            <a:r>
              <a:rPr lang="en-NZ" sz="140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Under 25 NPS performance in the past sat below the overall NPS, but now it is equal. The significant improvement in Under 25’s NPS over a number of semesters is a large driver in the overall increase</a:t>
            </a:r>
            <a:endParaRPr lang="en-NZ" sz="1400"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Rectangle 13"/>
          <p:cNvSpPr/>
          <p:nvPr/>
        </p:nvSpPr>
        <p:spPr>
          <a:xfrm>
            <a:off x="1300498" y="4354280"/>
            <a:ext cx="7316967" cy="523220"/>
          </a:xfrm>
          <a:prstGeom prst="rect">
            <a:avLst/>
          </a:prstGeom>
          <a:ln>
            <a:noFill/>
          </a:ln>
        </p:spPr>
        <p:txBody>
          <a:bodyPr wrap="square" anchor="ctr">
            <a:spAutoFit/>
          </a:bodyPr>
          <a:lstStyle/>
          <a:p>
            <a:r>
              <a:rPr lang="en-NZ" sz="140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On a not so positive side, inconsistency by school, programme and course remains a central theme to the student experience at Unitec</a:t>
            </a:r>
            <a:endParaRPr lang="en-NZ" sz="1400"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Title 2"/>
          <p:cNvSpPr>
            <a:spLocks noGrp="1"/>
          </p:cNvSpPr>
          <p:nvPr>
            <p:ph type="title"/>
          </p:nvPr>
        </p:nvSpPr>
        <p:spPr/>
        <p:txBody>
          <a:bodyPr/>
          <a:lstStyle/>
          <a:p>
            <a:r>
              <a:rPr lang="en-NZ" dirty="0" smtClean="0"/>
              <a:t>Summary of key findings about NPS</a:t>
            </a:r>
            <a:endParaRPr lang="en-NZ" dirty="0"/>
          </a:p>
        </p:txBody>
      </p:sp>
    </p:spTree>
    <p:extLst>
      <p:ext uri="{BB962C8B-B14F-4D97-AF65-F5344CB8AC3E}">
        <p14:creationId xmlns:p14="http://schemas.microsoft.com/office/powerpoint/2010/main" val="376276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Reasons for NPS</a:t>
            </a:r>
            <a:endParaRPr lang="en-NZ" dirty="0"/>
          </a:p>
        </p:txBody>
      </p:sp>
      <p:sp>
        <p:nvSpPr>
          <p:cNvPr id="3" name="Text Placeholder 2"/>
          <p:cNvSpPr>
            <a:spLocks noGrp="1"/>
          </p:cNvSpPr>
          <p:nvPr>
            <p:ph type="body" idx="1"/>
          </p:nvPr>
        </p:nvSpPr>
        <p:spPr/>
        <p:txBody>
          <a:bodyPr/>
          <a:lstStyle/>
          <a:p>
            <a:r>
              <a:rPr lang="en-NZ" dirty="0" smtClean="0"/>
              <a:t>02.</a:t>
            </a:r>
            <a:endParaRPr lang="en-NZ" dirty="0"/>
          </a:p>
        </p:txBody>
      </p:sp>
    </p:spTree>
    <p:extLst>
      <p:ext uri="{BB962C8B-B14F-4D97-AF65-F5344CB8AC3E}">
        <p14:creationId xmlns:p14="http://schemas.microsoft.com/office/powerpoint/2010/main" val="3860550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586596" y="3820251"/>
            <a:ext cx="3960000" cy="18000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22" name="Rectangle 21"/>
          <p:cNvSpPr/>
          <p:nvPr/>
        </p:nvSpPr>
        <p:spPr>
          <a:xfrm>
            <a:off x="555511" y="5303584"/>
            <a:ext cx="3960000" cy="180000"/>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7" name="Rectangle 16"/>
          <p:cNvSpPr/>
          <p:nvPr/>
        </p:nvSpPr>
        <p:spPr>
          <a:xfrm>
            <a:off x="555511" y="5521582"/>
            <a:ext cx="3960000" cy="180000"/>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5" name="Rectangle 14"/>
          <p:cNvSpPr/>
          <p:nvPr/>
        </p:nvSpPr>
        <p:spPr>
          <a:xfrm>
            <a:off x="4622099" y="4032671"/>
            <a:ext cx="3960000" cy="180000"/>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5" name="Rectangle 4"/>
          <p:cNvSpPr/>
          <p:nvPr/>
        </p:nvSpPr>
        <p:spPr>
          <a:xfrm>
            <a:off x="4625923" y="3605753"/>
            <a:ext cx="3960000" cy="180000"/>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1186173257"/>
              </p:ext>
            </p:extLst>
          </p:nvPr>
        </p:nvGraphicFramePr>
        <p:xfrm>
          <a:off x="527050" y="1709738"/>
          <a:ext cx="8089900" cy="1395771"/>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p:cNvSpPr>
            <a:spLocks noGrp="1"/>
          </p:cNvSpPr>
          <p:nvPr>
            <p:ph type="ftr" sz="quarter" idx="11"/>
          </p:nvPr>
        </p:nvSpPr>
        <p:spPr/>
        <p:txBody>
          <a:bodyPr/>
          <a:lstStyle/>
          <a:p>
            <a:pPr>
              <a:defRPr/>
            </a:pPr>
            <a:r>
              <a:rPr lang="en-US" dirty="0" smtClean="0"/>
              <a:t>&gt;&gt;MARKETING</a:t>
            </a:r>
            <a:endParaRPr lang="en-US" dirty="0"/>
          </a:p>
        </p:txBody>
      </p:sp>
      <p:graphicFrame>
        <p:nvGraphicFramePr>
          <p:cNvPr id="16" name="Chart 15"/>
          <p:cNvGraphicFramePr/>
          <p:nvPr>
            <p:extLst>
              <p:ext uri="{D42A27DB-BD31-4B8C-83A1-F6EECF244321}">
                <p14:modId xmlns:p14="http://schemas.microsoft.com/office/powerpoint/2010/main" val="3908355164"/>
              </p:ext>
            </p:extLst>
          </p:nvPr>
        </p:nvGraphicFramePr>
        <p:xfrm>
          <a:off x="525719" y="3243532"/>
          <a:ext cx="3780000" cy="2820838"/>
        </p:xfrm>
        <a:graphic>
          <a:graphicData uri="http://schemas.openxmlformats.org/drawingml/2006/chart">
            <c:chart xmlns:c="http://schemas.openxmlformats.org/drawingml/2006/chart" xmlns:r="http://schemas.openxmlformats.org/officeDocument/2006/relationships" r:id="rId3"/>
          </a:graphicData>
        </a:graphic>
      </p:graphicFrame>
      <p:sp>
        <p:nvSpPr>
          <p:cNvPr id="18" name="Down Arrow 17"/>
          <p:cNvSpPr/>
          <p:nvPr/>
        </p:nvSpPr>
        <p:spPr>
          <a:xfrm rot="1277719">
            <a:off x="2481375" y="2953717"/>
            <a:ext cx="414068" cy="398252"/>
          </a:xfrm>
          <a:prstGeom prst="downArrow">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9" name="Down Arrow 18"/>
          <p:cNvSpPr/>
          <p:nvPr/>
        </p:nvSpPr>
        <p:spPr>
          <a:xfrm rot="20363956">
            <a:off x="6438534" y="2944871"/>
            <a:ext cx="414068" cy="398252"/>
          </a:xfrm>
          <a:prstGeom prst="downArrow">
            <a:avLst/>
          </a:prstGeom>
          <a:solidFill>
            <a:srgbClr val="2982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graphicFrame>
        <p:nvGraphicFramePr>
          <p:cNvPr id="20" name="Chart 19"/>
          <p:cNvGraphicFramePr/>
          <p:nvPr>
            <p:extLst>
              <p:ext uri="{D42A27DB-BD31-4B8C-83A1-F6EECF244321}">
                <p14:modId xmlns:p14="http://schemas.microsoft.com/office/powerpoint/2010/main" val="4249877945"/>
              </p:ext>
            </p:extLst>
          </p:nvPr>
        </p:nvGraphicFramePr>
        <p:xfrm>
          <a:off x="4553909" y="3243532"/>
          <a:ext cx="3780000" cy="2820838"/>
        </p:xfrm>
        <a:graphic>
          <a:graphicData uri="http://schemas.openxmlformats.org/drawingml/2006/chart">
            <c:chart xmlns:c="http://schemas.openxmlformats.org/drawingml/2006/chart" xmlns:r="http://schemas.openxmlformats.org/officeDocument/2006/relationships" r:id="rId4"/>
          </a:graphicData>
        </a:graphic>
      </p:graphicFrame>
      <p:sp>
        <p:nvSpPr>
          <p:cNvPr id="21" name="Rectangle 20"/>
          <p:cNvSpPr/>
          <p:nvPr/>
        </p:nvSpPr>
        <p:spPr>
          <a:xfrm>
            <a:off x="586596" y="5926352"/>
            <a:ext cx="5795113"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Notes:</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Question text</a:t>
            </a:r>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a:t>
            </a: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Thanks for giving that detail. Could you now please tell us which of the following categories best fit the reason you gave? Please select as many categories as you need to</a:t>
            </a:r>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p>
          <a:p>
            <a:pPr marL="228600" indent="-228600">
              <a:buFont typeface="+mj-lt"/>
              <a:buAutoNum type="arabicPeriod"/>
            </a:pPr>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Sample size, </a:t>
            </a: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 </a:t>
            </a:r>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159 | 371</a:t>
            </a:r>
            <a:endPar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256843198"/>
              </p:ext>
            </p:extLst>
          </p:nvPr>
        </p:nvGraphicFramePr>
        <p:xfrm>
          <a:off x="3867512" y="3096880"/>
          <a:ext cx="609600" cy="282600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284641825"/>
                    </a:ext>
                  </a:extLst>
                </a:gridCol>
              </a:tblGrid>
              <a:tr h="281964">
                <a:tc>
                  <a:txBody>
                    <a:bodyPr/>
                    <a:lstStyle/>
                    <a:p>
                      <a:pPr algn="ctr" fontAlgn="b"/>
                      <a:r>
                        <a:rPr lang="en-NZ" sz="800" b="1" u="none" strike="noStrike" dirty="0" smtClean="0">
                          <a:solidFill>
                            <a:srgbClr val="404040"/>
                          </a:solidFill>
                          <a:effectLst/>
                          <a:latin typeface="Verdana" panose="020B0604030504040204" pitchFamily="34" charset="0"/>
                          <a:ea typeface="Verdana" panose="020B0604030504040204" pitchFamily="34" charset="0"/>
                          <a:cs typeface="Verdana" panose="020B0604030504040204" pitchFamily="34" charset="0"/>
                        </a:rPr>
                        <a:t>Last semester</a:t>
                      </a:r>
                      <a:endParaRPr lang="en-NZ" sz="800" b="1"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17707350"/>
                  </a:ext>
                </a:extLst>
              </a:tr>
              <a:tr h="212003">
                <a:tc>
                  <a:txBody>
                    <a:bodyPr/>
                    <a:lstStyle/>
                    <a:p>
                      <a:pPr algn="ctr" fontAlgn="b"/>
                      <a:r>
                        <a:rPr lang="en-NZ" sz="80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52%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85699369"/>
                  </a:ext>
                </a:extLst>
              </a:tr>
              <a:tr h="212003">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50%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92067091"/>
                  </a:ext>
                </a:extLst>
              </a:tr>
              <a:tr h="212003">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39%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17674342"/>
                  </a:ext>
                </a:extLst>
              </a:tr>
              <a:tr h="212003">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47%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16404391"/>
                  </a:ext>
                </a:extLst>
              </a:tr>
              <a:tr h="212003">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42%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34080103"/>
                  </a:ext>
                </a:extLst>
              </a:tr>
              <a:tr h="212003">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32%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52197951"/>
                  </a:ext>
                </a:extLst>
              </a:tr>
              <a:tr h="212003">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38%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41293094"/>
                  </a:ext>
                </a:extLst>
              </a:tr>
              <a:tr h="212003">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27%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16691391"/>
                  </a:ext>
                </a:extLst>
              </a:tr>
              <a:tr h="212003">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25%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54232802"/>
                  </a:ext>
                </a:extLst>
              </a:tr>
              <a:tr h="212003">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33%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78806019"/>
                  </a:ext>
                </a:extLst>
              </a:tr>
              <a:tr h="212003">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29%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3811226"/>
                  </a:ext>
                </a:extLst>
              </a:tr>
              <a:tr h="212003">
                <a:tc>
                  <a:txBody>
                    <a:bodyPr/>
                    <a:lstStyle/>
                    <a:p>
                      <a:pPr algn="ctr" fontAlgn="b"/>
                      <a:r>
                        <a:rPr lang="en-NZ" sz="80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11%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50948026"/>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4104613811"/>
              </p:ext>
            </p:extLst>
          </p:nvPr>
        </p:nvGraphicFramePr>
        <p:xfrm>
          <a:off x="8045226" y="3096880"/>
          <a:ext cx="609600" cy="282600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284641825"/>
                    </a:ext>
                  </a:extLst>
                </a:gridCol>
              </a:tblGrid>
              <a:tr h="281964">
                <a:tc>
                  <a:txBody>
                    <a:bodyPr/>
                    <a:lstStyle/>
                    <a:p>
                      <a:pPr algn="ctr" fontAlgn="b"/>
                      <a:r>
                        <a:rPr lang="en-NZ" sz="800" b="1" u="none" strike="noStrike" dirty="0" smtClean="0">
                          <a:solidFill>
                            <a:srgbClr val="404040"/>
                          </a:solidFill>
                          <a:effectLst/>
                          <a:latin typeface="Verdana" panose="020B0604030504040204" pitchFamily="34" charset="0"/>
                          <a:ea typeface="Verdana" panose="020B0604030504040204" pitchFamily="34" charset="0"/>
                          <a:cs typeface="Verdana" panose="020B0604030504040204" pitchFamily="34" charset="0"/>
                        </a:rPr>
                        <a:t>Last semester</a:t>
                      </a:r>
                      <a:endParaRPr lang="en-NZ" sz="800" b="1"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17707350"/>
                  </a:ext>
                </a:extLst>
              </a:tr>
              <a:tr h="212003">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72%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85699369"/>
                  </a:ext>
                </a:extLst>
              </a:tr>
              <a:tr h="212003">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58%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92067091"/>
                  </a:ext>
                </a:extLst>
              </a:tr>
              <a:tr h="212003">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57%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17674342"/>
                  </a:ext>
                </a:extLst>
              </a:tr>
              <a:tr h="212003">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48%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16404391"/>
                  </a:ext>
                </a:extLst>
              </a:tr>
              <a:tr h="212003">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57%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34080103"/>
                  </a:ext>
                </a:extLst>
              </a:tr>
              <a:tr h="212003">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56%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52197951"/>
                  </a:ext>
                </a:extLst>
              </a:tr>
              <a:tr h="212003">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41%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41293094"/>
                  </a:ext>
                </a:extLst>
              </a:tr>
              <a:tr h="212003">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44%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16691391"/>
                  </a:ext>
                </a:extLst>
              </a:tr>
              <a:tr h="212003">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36%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54232802"/>
                  </a:ext>
                </a:extLst>
              </a:tr>
              <a:tr h="212003">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34%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78806019"/>
                  </a:ext>
                </a:extLst>
              </a:tr>
              <a:tr h="212003">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28%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3811226"/>
                  </a:ext>
                </a:extLst>
              </a:tr>
              <a:tr h="212003">
                <a:tc>
                  <a:txBody>
                    <a:bodyPr/>
                    <a:lstStyle/>
                    <a:p>
                      <a:pPr algn="ctr" fontAlgn="b"/>
                      <a:r>
                        <a:rPr lang="en-NZ" sz="80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50948026"/>
                  </a:ext>
                </a:extLst>
              </a:tr>
            </a:tbl>
          </a:graphicData>
        </a:graphic>
      </p:graphicFrame>
      <p:sp>
        <p:nvSpPr>
          <p:cNvPr id="7" name="Title 6"/>
          <p:cNvSpPr>
            <a:spLocks noGrp="1"/>
          </p:cNvSpPr>
          <p:nvPr>
            <p:ph type="title"/>
          </p:nvPr>
        </p:nvSpPr>
        <p:spPr/>
        <p:txBody>
          <a:bodyPr/>
          <a:lstStyle/>
          <a:p>
            <a:r>
              <a:rPr lang="en-NZ" dirty="0" smtClean="0"/>
              <a:t>Communication has become much more frequently mentioned, which is not surprising given the COVID-19 interruptions</a:t>
            </a:r>
            <a:endParaRPr lang="en-NZ" dirty="0"/>
          </a:p>
        </p:txBody>
      </p:sp>
    </p:spTree>
    <p:extLst>
      <p:ext uri="{BB962C8B-B14F-4D97-AF65-F5344CB8AC3E}">
        <p14:creationId xmlns:p14="http://schemas.microsoft.com/office/powerpoint/2010/main" val="2166713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NZ" sz="1600" dirty="0" smtClean="0"/>
              <a:t>Verbatim related to </a:t>
            </a:r>
            <a:r>
              <a:rPr lang="en-NZ" sz="1600" b="1" dirty="0" smtClean="0"/>
              <a:t>communication around COVID-19</a:t>
            </a:r>
            <a:endParaRPr lang="en-NZ" sz="1600" b="1" dirty="0"/>
          </a:p>
        </p:txBody>
      </p:sp>
      <p:sp>
        <p:nvSpPr>
          <p:cNvPr id="3" name="Footer Placeholder 2"/>
          <p:cNvSpPr>
            <a:spLocks noGrp="1"/>
          </p:cNvSpPr>
          <p:nvPr>
            <p:ph type="ftr" sz="quarter" idx="11"/>
          </p:nvPr>
        </p:nvSpPr>
        <p:spPr/>
        <p:txBody>
          <a:bodyPr/>
          <a:lstStyle/>
          <a:p>
            <a:pPr>
              <a:defRPr/>
            </a:pPr>
            <a:r>
              <a:rPr lang="en-US" smtClean="0"/>
              <a:t>&gt;&gt;MARKETING</a:t>
            </a:r>
            <a:endParaRPr lang="en-US" dirty="0"/>
          </a:p>
        </p:txBody>
      </p:sp>
      <p:sp>
        <p:nvSpPr>
          <p:cNvPr id="4" name="Title 3"/>
          <p:cNvSpPr>
            <a:spLocks noGrp="1"/>
          </p:cNvSpPr>
          <p:nvPr>
            <p:ph type="title"/>
          </p:nvPr>
        </p:nvSpPr>
        <p:spPr/>
        <p:txBody>
          <a:bodyPr/>
          <a:lstStyle/>
          <a:p>
            <a:r>
              <a:rPr lang="en-NZ" dirty="0"/>
              <a:t>There is much more positivity than negativity regarding Unitec’s response to COVID-19, but pockets of discontent are present</a:t>
            </a:r>
          </a:p>
        </p:txBody>
      </p:sp>
      <p:sp>
        <p:nvSpPr>
          <p:cNvPr id="6" name="Rectangle 5"/>
          <p:cNvSpPr/>
          <p:nvPr/>
        </p:nvSpPr>
        <p:spPr>
          <a:xfrm>
            <a:off x="526537" y="2113472"/>
            <a:ext cx="4002333" cy="4045789"/>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 can clearly see the efforts made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by Unitec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in supporting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students. With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the current crisis, classes hasn't stopped even though limited in terms of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exposer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like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practical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are not really possible) but all efforts have been made to continue. Well done</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 definitely think Unitec is very well organized and helpful to all students and has definitely shown that amongst this look down; Unitec was one of the only universities that were somewhat prepared for it</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“Because I’m enjoying my studies and feel that the conversion to online study during COVID-19 was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excellent.”</a:t>
            </a:r>
          </a:p>
          <a:p>
            <a:pPr>
              <a:spcAft>
                <a:spcPts val="600"/>
              </a:spcAft>
            </a:pP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“How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they have dealt with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COVID-19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is excellent</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t>
            </a: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 believe they are an awesome institution, during this COVID-19 situation they have been amazing at updating us and the Early childhood education tutors have had to work beyond what they normally do due to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COVID-19.”</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“Whenever I had any doubts regarding my study plan or visa conditions contacting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Unitec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authorities has helped me to clear all those doubts</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 Also</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 all the tutors are so supportive and doing their best even in the difficult situation caused by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COVID-19.”</a:t>
            </a: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“The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online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channels are very helpful in managing studies and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essential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worker/students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COVID-19).”</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 appreciate the way Unitec handled the </a:t>
            </a:r>
            <a:r>
              <a:rPr lang="en-NZ" sz="800" i="1" dirty="0" err="1">
                <a:solidFill>
                  <a:srgbClr val="404040"/>
                </a:solidFill>
                <a:latin typeface="Verdana" panose="020B0604030504040204" pitchFamily="34" charset="0"/>
                <a:ea typeface="Verdana" panose="020B0604030504040204" pitchFamily="34" charset="0"/>
                <a:cs typeface="Verdana" panose="020B0604030504040204" pitchFamily="34" charset="0"/>
              </a:rPr>
              <a:t>Covid</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 situation</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 can still able to get the help </a:t>
            </a:r>
            <a:r>
              <a:rPr lang="en-NZ" sz="800" i="1" dirty="0" err="1">
                <a:solidFill>
                  <a:srgbClr val="404040"/>
                </a:solidFill>
                <a:latin typeface="Verdana" panose="020B0604030504040204" pitchFamily="34" charset="0"/>
                <a:ea typeface="Verdana" panose="020B0604030504040204" pitchFamily="34" charset="0"/>
                <a:cs typeface="Verdana" panose="020B0604030504040204" pitchFamily="34" charset="0"/>
              </a:rPr>
              <a:t>i</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 need for my study even during this time of covid19 . I find it hard myself to cope with the online study but </a:t>
            </a:r>
            <a:r>
              <a:rPr lang="en-NZ" sz="800" i="1" dirty="0" err="1">
                <a:solidFill>
                  <a:srgbClr val="404040"/>
                </a:solidFill>
                <a:latin typeface="Verdana" panose="020B0604030504040204" pitchFamily="34" charset="0"/>
                <a:ea typeface="Verdana" panose="020B0604030504040204" pitchFamily="34" charset="0"/>
                <a:cs typeface="Verdana" panose="020B0604030504040204" pitchFamily="34" charset="0"/>
              </a:rPr>
              <a:t>i</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 have no choice and the staff are constantly keeping the communication on between myself and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Unitec.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 know we will get through this and looking forward to come back to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Unitec.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 can recommend others to come to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Unitec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as I do enjoyed it myself too</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t>
            </a: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ectangle 6"/>
          <p:cNvSpPr/>
          <p:nvPr/>
        </p:nvSpPr>
        <p:spPr>
          <a:xfrm>
            <a:off x="4615131" y="2113473"/>
            <a:ext cx="4002333" cy="4045789"/>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“Very unprepared in the case of the recent covid19 situation. False news received from Unitec on a positive case in my school which was later updated to being not positive (received email from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Unitec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a day after or so</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t>
            </a:r>
          </a:p>
          <a:p>
            <a:pPr>
              <a:spcAft>
                <a:spcPts val="600"/>
              </a:spcAft>
            </a:pP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“Good </a:t>
            </a:r>
            <a:r>
              <a:rPr lang="en-NZ" sz="800" i="1" dirty="0" err="1">
                <a:solidFill>
                  <a:srgbClr val="404040"/>
                </a:solidFill>
                <a:latin typeface="Verdana" panose="020B0604030504040204" pitchFamily="34" charset="0"/>
                <a:ea typeface="Verdana" panose="020B0604030504040204" pitchFamily="34" charset="0"/>
                <a:cs typeface="Verdana" panose="020B0604030504040204" pitchFamily="34" charset="0"/>
              </a:rPr>
              <a:t>uni</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 for some subjects but the for the </a:t>
            </a:r>
            <a:r>
              <a:rPr lang="en-NZ" sz="800" i="1" dirty="0" err="1">
                <a:solidFill>
                  <a:srgbClr val="404040"/>
                </a:solidFill>
                <a:latin typeface="Verdana" panose="020B0604030504040204" pitchFamily="34" charset="0"/>
                <a:ea typeface="Verdana" panose="020B0604030504040204" pitchFamily="34" charset="0"/>
                <a:cs typeface="Verdana" panose="020B0604030504040204" pitchFamily="34" charset="0"/>
              </a:rPr>
              <a:t>covid</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 19 period we have been left in the dark until last minutes about what is going to happen and how. it needs to be stated earlier and lecturers need to be more clear with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students.”</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“Really very little communications from Unitec to individual email addresses about the Covid-19 lock down, and expectations from Unitec to its students - which it does have a duty of care to ensure happens. In contrast, </a:t>
            </a:r>
            <a:r>
              <a:rPr lang="en-NZ" sz="800" i="1" dirty="0" err="1">
                <a:solidFill>
                  <a:srgbClr val="404040"/>
                </a:solidFill>
                <a:latin typeface="Verdana" panose="020B0604030504040204" pitchFamily="34" charset="0"/>
                <a:ea typeface="Verdana" panose="020B0604030504040204" pitchFamily="34" charset="0"/>
                <a:cs typeface="Verdana" panose="020B0604030504040204" pitchFamily="34" charset="0"/>
              </a:rPr>
              <a:t>UoA</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 had daily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updates,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Massey had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bi-weekly updates.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There has been no updates from Unitec to its students since you went to online learning. You are leaving individual lecturers to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waste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valuable online time to run through processes</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“Because of the slow / poor response to covid19, no support during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lockdown.”</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“This semester felt like there was no structure, yes the </a:t>
            </a:r>
            <a:r>
              <a:rPr lang="en-NZ" sz="800" i="1" dirty="0" err="1">
                <a:solidFill>
                  <a:srgbClr val="404040"/>
                </a:solidFill>
                <a:latin typeface="Verdana" panose="020B0604030504040204" pitchFamily="34" charset="0"/>
                <a:ea typeface="Verdana" panose="020B0604030504040204" pitchFamily="34" charset="0"/>
                <a:cs typeface="Verdana" panose="020B0604030504040204" pitchFamily="34" charset="0"/>
              </a:rPr>
              <a:t>Covid</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 19 caused a lot of uncertainty and unease with studying but not having the good structure in place from the start made the online study harder with no proper explanation from 2 course and no good communication</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“Although the lecturers and tutors are fantastic, I've felt very let down by the organisational side - particularly around the response to </a:t>
            </a:r>
            <a:r>
              <a:rPr lang="en-NZ" sz="800" i="1" dirty="0" err="1">
                <a:solidFill>
                  <a:srgbClr val="404040"/>
                </a:solidFill>
                <a:latin typeface="Verdana" panose="020B0604030504040204" pitchFamily="34" charset="0"/>
                <a:ea typeface="Verdana" panose="020B0604030504040204" pitchFamily="34" charset="0"/>
                <a:cs typeface="Verdana" panose="020B0604030504040204" pitchFamily="34" charset="0"/>
              </a:rPr>
              <a:t>covid</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19”</a:t>
            </a: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849998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NZ" sz="1600" dirty="0" smtClean="0"/>
              <a:t>Verbatim related to </a:t>
            </a:r>
            <a:r>
              <a:rPr lang="en-NZ" sz="1600" b="1" dirty="0" smtClean="0"/>
              <a:t>student support services</a:t>
            </a:r>
            <a:endParaRPr lang="en-NZ" sz="1600" b="1" dirty="0"/>
          </a:p>
        </p:txBody>
      </p:sp>
      <p:sp>
        <p:nvSpPr>
          <p:cNvPr id="3" name="Footer Placeholder 2"/>
          <p:cNvSpPr>
            <a:spLocks noGrp="1"/>
          </p:cNvSpPr>
          <p:nvPr>
            <p:ph type="ftr" sz="quarter" idx="11"/>
          </p:nvPr>
        </p:nvSpPr>
        <p:spPr/>
        <p:txBody>
          <a:bodyPr/>
          <a:lstStyle/>
          <a:p>
            <a:pPr>
              <a:defRPr/>
            </a:pPr>
            <a:r>
              <a:rPr lang="en-US" smtClean="0"/>
              <a:t>&gt;&gt;MARKETING</a:t>
            </a:r>
            <a:endParaRPr lang="en-US" dirty="0"/>
          </a:p>
        </p:txBody>
      </p:sp>
      <p:sp>
        <p:nvSpPr>
          <p:cNvPr id="4" name="Title 3"/>
          <p:cNvSpPr>
            <a:spLocks noGrp="1"/>
          </p:cNvSpPr>
          <p:nvPr>
            <p:ph type="title"/>
          </p:nvPr>
        </p:nvSpPr>
        <p:spPr/>
        <p:txBody>
          <a:bodyPr/>
          <a:lstStyle/>
          <a:p>
            <a:r>
              <a:rPr lang="en-NZ" dirty="0" smtClean="0"/>
              <a:t>Support services are also more frequently mentioned, with the vast majority being highly positive</a:t>
            </a:r>
            <a:endParaRPr lang="en-NZ" dirty="0"/>
          </a:p>
        </p:txBody>
      </p:sp>
      <p:sp>
        <p:nvSpPr>
          <p:cNvPr id="5" name="Rectangle 4"/>
          <p:cNvSpPr/>
          <p:nvPr/>
        </p:nvSpPr>
        <p:spPr>
          <a:xfrm>
            <a:off x="4615131" y="2113473"/>
            <a:ext cx="4002333" cy="4045789"/>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“Unitec have looked after me very well. They provide everything I need if it’s be extra academic help or financial assistance through the vast number of grants and scholarships. Unitec has a friendly environment with up to date technology used to educate their students. They have fun activities around campus and sometimes free food. The lecturers are very kind, friendly and helpful. Unitec care about your learning and they’re a </a:t>
            </a:r>
            <a:r>
              <a:rPr lang="en-NZ" sz="800" i="1" dirty="0" err="1">
                <a:solidFill>
                  <a:srgbClr val="404040"/>
                </a:solidFill>
                <a:latin typeface="Verdana" panose="020B0604030504040204" pitchFamily="34" charset="0"/>
                <a:ea typeface="Verdana" panose="020B0604030504040204" pitchFamily="34" charset="0"/>
                <a:cs typeface="Verdana" panose="020B0604030504040204" pitchFamily="34" charset="0"/>
              </a:rPr>
              <a:t>uni</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 that will do everything they can to help you succeed</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“The lecturers are amazing and very supportive. All the facilities are great as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well.”</a:t>
            </a: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“Unitec is really prepared and during this pandemic, they have made things so much easier for us. I haven't had to worry about classes or work that I am doing because my tutors have been in contact every week and have updated us on what will be happening so we don't need to worry</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“Unitec has such an amazing support system. There's help regardless what hardship you're going through. They truly care about their students, as well as their staff. You really feel accepted, connected and cared for a Unitec. I wouldn't pick any other university to recommend but Unitec</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t>
            </a: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“Teachers are brilliant and the external services to help students is second to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none.”</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“Has a lot of help around and a very supportive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people.”</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 absolutely love studying, the environment at Unitec really feels like one big whanau</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“The lecturers are supportive and they have a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Pasifika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team which is awesome for the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islanders.”</a:t>
            </a: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“Because Unitec teachers are so supportive. They help the students to achieve their goal to successfully finish the course</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t>
            </a: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tangle 5"/>
          <p:cNvSpPr/>
          <p:nvPr/>
        </p:nvSpPr>
        <p:spPr>
          <a:xfrm>
            <a:off x="526537" y="2113472"/>
            <a:ext cx="4002333" cy="4045789"/>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“Each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time, every lectures ask us if needing any help at this challenging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time.”</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“Very happy about the way we have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been guided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and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helped,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even under lock down level 4..doing e-learning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classes.”</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 enjoy the atmosphere and friendly lecturers that we have at Unitec. The lecturers are always happy to help, which I find great</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“I’ve found that Unitec is so supportive to their students. It makes tertiary education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 lot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less scary. Especially for people like me who have had a long break from study</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“Great tutors, good course content with an emphasis on building ‘real world skills’ which get you ready for employment after study. Lots of student assistance available and easy access to it and many other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things.”</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“My experience has been great. The diversity of cultures is huge &amp; the environment is fun &amp; inviting. Also, the support from the academic team &amp; lectures is brilliant. They are always willing to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help.”</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“Because of all the support you providing us and precautions taken to prevent the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COVID-19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virus spread in the very early stages</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“Just because there's is a real whanau culture and everyone helps each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other</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 I used to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study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at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AUT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and it felt was I was walking amongst robots</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t>
            </a: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“Because it is a great place to learn from. Many amazing support services that I would highly recommend to them, such as </a:t>
            </a:r>
            <a:r>
              <a:rPr lang="en-NZ" sz="800" i="1" dirty="0" err="1">
                <a:solidFill>
                  <a:srgbClr val="404040"/>
                </a:solidFill>
                <a:latin typeface="Verdana" panose="020B0604030504040204" pitchFamily="34" charset="0"/>
                <a:ea typeface="Verdana" panose="020B0604030504040204" pitchFamily="34" charset="0"/>
                <a:cs typeface="Verdana" panose="020B0604030504040204" pitchFamily="34" charset="0"/>
              </a:rPr>
              <a:t>Te</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 </a:t>
            </a:r>
            <a:r>
              <a:rPr lang="en-NZ" sz="800" i="1" dirty="0" err="1">
                <a:solidFill>
                  <a:srgbClr val="404040"/>
                </a:solidFill>
                <a:latin typeface="Verdana" panose="020B0604030504040204" pitchFamily="34" charset="0"/>
                <a:ea typeface="Verdana" panose="020B0604030504040204" pitchFamily="34" charset="0"/>
                <a:cs typeface="Verdana" panose="020B0604030504040204" pitchFamily="34" charset="0"/>
              </a:rPr>
              <a:t>Puna</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 </a:t>
            </a:r>
            <a:r>
              <a:rPr lang="en-NZ" sz="800" i="1" dirty="0" err="1" smtClean="0">
                <a:solidFill>
                  <a:srgbClr val="404040"/>
                </a:solidFill>
                <a:latin typeface="Verdana" panose="020B0604030504040204" pitchFamily="34" charset="0"/>
                <a:ea typeface="Verdana" panose="020B0604030504040204" pitchFamily="34" charset="0"/>
                <a:cs typeface="Verdana" panose="020B0604030504040204" pitchFamily="34" charset="0"/>
              </a:rPr>
              <a:t>Ako</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and library. Also the lecturers are very supportive to student and sacrifice their time is, which I like the most</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 feel really comfortable studying Unitec, the support system from the lecturers are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great.”</a:t>
            </a: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09809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NZ" sz="1600" dirty="0" smtClean="0"/>
              <a:t>Improvement suggestions for </a:t>
            </a:r>
            <a:r>
              <a:rPr lang="en-NZ" sz="1600" b="1" dirty="0" smtClean="0"/>
              <a:t>support services</a:t>
            </a:r>
            <a:endParaRPr lang="en-NZ" sz="1600" b="1" dirty="0"/>
          </a:p>
        </p:txBody>
      </p:sp>
      <p:sp>
        <p:nvSpPr>
          <p:cNvPr id="3" name="Footer Placeholder 2"/>
          <p:cNvSpPr>
            <a:spLocks noGrp="1"/>
          </p:cNvSpPr>
          <p:nvPr>
            <p:ph type="ftr" sz="quarter" idx="11"/>
          </p:nvPr>
        </p:nvSpPr>
        <p:spPr/>
        <p:txBody>
          <a:bodyPr/>
          <a:lstStyle/>
          <a:p>
            <a:pPr>
              <a:defRPr/>
            </a:pPr>
            <a:r>
              <a:rPr lang="en-US" smtClean="0"/>
              <a:t>&gt;&gt;MARKETING</a:t>
            </a:r>
            <a:endParaRPr lang="en-US" dirty="0"/>
          </a:p>
        </p:txBody>
      </p:sp>
      <p:sp>
        <p:nvSpPr>
          <p:cNvPr id="5" name="Rectangle 4"/>
          <p:cNvSpPr/>
          <p:nvPr/>
        </p:nvSpPr>
        <p:spPr>
          <a:xfrm>
            <a:off x="6150634" y="2115495"/>
            <a:ext cx="2466830" cy="265396"/>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11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Availability</a:t>
            </a:r>
            <a:endParaRPr lang="en-US" sz="11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tangle 5"/>
          <p:cNvSpPr/>
          <p:nvPr/>
        </p:nvSpPr>
        <p:spPr>
          <a:xfrm>
            <a:off x="3338585" y="2115495"/>
            <a:ext cx="2466830" cy="265396"/>
          </a:xfrm>
          <a:prstGeom prst="rect">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11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Listen</a:t>
            </a:r>
            <a:endParaRPr lang="en-US" sz="11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ectangle 6"/>
          <p:cNvSpPr/>
          <p:nvPr/>
        </p:nvSpPr>
        <p:spPr>
          <a:xfrm>
            <a:off x="526537" y="2115495"/>
            <a:ext cx="2466830" cy="265396"/>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11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Facilities</a:t>
            </a:r>
            <a:endParaRPr lang="en-US" sz="11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Rectangle 7"/>
          <p:cNvSpPr/>
          <p:nvPr/>
        </p:nvSpPr>
        <p:spPr>
          <a:xfrm>
            <a:off x="526537" y="2389516"/>
            <a:ext cx="2467154" cy="359179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“The politics between the 2 campus. How facilities are unevenly matched</a:t>
            </a:r>
            <a:r>
              <a:rPr lang="en-NZ" sz="800"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“Maybe have more activities happening in the hub</a:t>
            </a:r>
            <a:r>
              <a:rPr lang="en-NZ" sz="800"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“The link between the main part of the campus and the arts </a:t>
            </a:r>
            <a:r>
              <a:rPr lang="en-NZ" sz="800"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area.”</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“Probably to have more activities and things to do for students at Waitakere </a:t>
            </a:r>
            <a:r>
              <a:rPr lang="en-NZ" sz="800"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campus.”</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“The </a:t>
            </a:r>
            <a:r>
              <a:rPr lang="en-NZ" sz="800"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Waitakere </a:t>
            </a: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campus to have the same student days as </a:t>
            </a:r>
            <a:r>
              <a:rPr lang="en-NZ" sz="800"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Mt Albert.”</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“Great campuses equally, or don't charge students the same </a:t>
            </a:r>
            <a:r>
              <a:rPr lang="en-NZ" sz="800"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fees.”</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“One campus... why do we need 2? It makes it so difficult as some things can be offered at Waitakere but most of it is at Mt Albert</a:t>
            </a:r>
            <a:r>
              <a:rPr lang="en-NZ" sz="800"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“More computers in the </a:t>
            </a:r>
            <a:r>
              <a:rPr lang="en-NZ" sz="800"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library.”</a:t>
            </a:r>
          </a:p>
          <a:p>
            <a:pPr>
              <a:spcAft>
                <a:spcPts val="600"/>
              </a:spcAft>
            </a:pPr>
            <a:endPar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cxnSp>
        <p:nvCxnSpPr>
          <p:cNvPr id="9" name="Straight Connector 8"/>
          <p:cNvCxnSpPr/>
          <p:nvPr/>
        </p:nvCxnSpPr>
        <p:spPr>
          <a:xfrm>
            <a:off x="3166219" y="2389516"/>
            <a:ext cx="0" cy="3591799"/>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5987057" y="2389516"/>
            <a:ext cx="0" cy="3591799"/>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3338748" y="2389516"/>
            <a:ext cx="2467154" cy="359179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“I actually don't have time to write suggestions anymore. Have been writing them from </a:t>
            </a:r>
            <a:r>
              <a:rPr lang="en-NZ" sz="800" i="1" dirty="0" err="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sem</a:t>
            </a: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1. But never saw any difference. So kind of redundant</a:t>
            </a:r>
            <a:r>
              <a:rPr lang="en-NZ" sz="800"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“Take </a:t>
            </a:r>
            <a:r>
              <a:rPr lang="en-NZ" sz="800"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student complaints </a:t>
            </a: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about </a:t>
            </a:r>
            <a:r>
              <a:rPr lang="en-NZ" sz="800"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 teacher seriously, </a:t>
            </a: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don’t understand some teacher what does he doing during lockdown because didn’t </a:t>
            </a:r>
            <a:r>
              <a:rPr lang="en-NZ" sz="800"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communicate.”</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“Feeling that your feedback is valued - and seeing positive change as a result of feedback provided.  This is something that has been lacking in all my time at Unitec</a:t>
            </a:r>
            <a:r>
              <a:rPr lang="en-NZ" sz="800"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“I have given up trying to give you advice on how to improve, Unitec doesn't really listen to advice regarding quality, you just keep trying to throw money at the Student Hub etc. and try to cover up the faults everywhere else</a:t>
            </a:r>
            <a:r>
              <a:rPr lang="en-NZ" sz="800"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endPar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r>
              <a:rPr lang="en-NZ" sz="800"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Take student complaints seriously and action in a timely manner</a:t>
            </a:r>
            <a:r>
              <a:rPr lang="en-NZ" sz="800"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endPar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“Things take so long to change or </a:t>
            </a:r>
            <a:r>
              <a:rPr lang="en-NZ" sz="800"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update.”</a:t>
            </a:r>
          </a:p>
          <a:p>
            <a:pPr>
              <a:spcAft>
                <a:spcPts val="600"/>
              </a:spcAft>
            </a:pPr>
            <a:endPar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Rectangle 11"/>
          <p:cNvSpPr/>
          <p:nvPr/>
        </p:nvSpPr>
        <p:spPr>
          <a:xfrm>
            <a:off x="6150635" y="2392726"/>
            <a:ext cx="2467154" cy="359179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“I am of Pacific descent and from that there is a </a:t>
            </a:r>
            <a:r>
              <a:rPr lang="en-NZ" sz="800"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lot of </a:t>
            </a: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availability for student services for me as a Pacific student. However, I have found that some people I study with feel that they </a:t>
            </a:r>
            <a:r>
              <a:rPr lang="en-NZ" sz="800"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don't </a:t>
            </a: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have the same support out there so maybe trying to work on that</a:t>
            </a:r>
            <a:r>
              <a:rPr lang="en-NZ" sz="800"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endPar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r>
              <a:rPr lang="en-NZ" sz="800"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“Extend </a:t>
            </a: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the availability of the help desk and bring back the online helpdesk </a:t>
            </a:r>
            <a:r>
              <a:rPr lang="en-NZ" sz="800"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chat option.”</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“Maybe more assistance with assignments for students who struggle to understand etc. I don’t know if Tutorials/TA’s are enough for struggling students</a:t>
            </a:r>
            <a:r>
              <a:rPr lang="en-NZ" sz="800"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endPar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r>
              <a:rPr lang="en-NZ" sz="800"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“Easy </a:t>
            </a: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access to library, too many steps to login to online </a:t>
            </a:r>
            <a:r>
              <a:rPr lang="en-NZ" sz="800"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database.”</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“Making help more accessible if we need it that doesn’t clash or interfere with our </a:t>
            </a:r>
            <a:r>
              <a:rPr lang="en-NZ" sz="800"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schedules.”</a:t>
            </a:r>
          </a:p>
          <a:p>
            <a:pPr>
              <a:spcAft>
                <a:spcPts val="600"/>
              </a:spcAft>
            </a:pPr>
            <a:endPar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Title 13"/>
          <p:cNvSpPr>
            <a:spLocks noGrp="1"/>
          </p:cNvSpPr>
          <p:nvPr>
            <p:ph type="title"/>
          </p:nvPr>
        </p:nvSpPr>
        <p:spPr/>
        <p:txBody>
          <a:bodyPr/>
          <a:lstStyle/>
          <a:p>
            <a:r>
              <a:rPr lang="en-NZ" dirty="0" smtClean="0"/>
              <a:t>Improvement suggestions largely relate to facilities at Waitakere and better communication when students raise issues</a:t>
            </a:r>
            <a:endParaRPr lang="en-NZ" dirty="0"/>
          </a:p>
        </p:txBody>
      </p:sp>
    </p:spTree>
    <p:extLst>
      <p:ext uri="{BB962C8B-B14F-4D97-AF65-F5344CB8AC3E}">
        <p14:creationId xmlns:p14="http://schemas.microsoft.com/office/powerpoint/2010/main" val="3286869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NZ" sz="1600" dirty="0" smtClean="0"/>
              <a:t>Student comments about </a:t>
            </a:r>
            <a:r>
              <a:rPr lang="en-NZ" sz="1600" b="1" dirty="0" smtClean="0"/>
              <a:t>teaching quality</a:t>
            </a:r>
            <a:endParaRPr lang="en-NZ" sz="1600" b="1" dirty="0"/>
          </a:p>
        </p:txBody>
      </p:sp>
      <p:sp>
        <p:nvSpPr>
          <p:cNvPr id="3" name="Footer Placeholder 2"/>
          <p:cNvSpPr>
            <a:spLocks noGrp="1"/>
          </p:cNvSpPr>
          <p:nvPr>
            <p:ph type="ftr" sz="quarter" idx="11"/>
          </p:nvPr>
        </p:nvSpPr>
        <p:spPr/>
        <p:txBody>
          <a:bodyPr/>
          <a:lstStyle/>
          <a:p>
            <a:pPr>
              <a:defRPr/>
            </a:pPr>
            <a:r>
              <a:rPr lang="en-US" smtClean="0"/>
              <a:t>&gt;&gt;MARKETING</a:t>
            </a:r>
            <a:endParaRPr lang="en-US" dirty="0"/>
          </a:p>
        </p:txBody>
      </p:sp>
      <p:sp>
        <p:nvSpPr>
          <p:cNvPr id="5" name="Title 4"/>
          <p:cNvSpPr>
            <a:spLocks noGrp="1"/>
          </p:cNvSpPr>
          <p:nvPr>
            <p:ph type="title"/>
          </p:nvPr>
        </p:nvSpPr>
        <p:spPr/>
        <p:txBody>
          <a:bodyPr/>
          <a:lstStyle/>
          <a:p>
            <a:r>
              <a:rPr lang="en-NZ" dirty="0">
                <a:latin typeface="Verdana"/>
                <a:ea typeface="Verdana"/>
                <a:cs typeface="Verdana"/>
              </a:rPr>
              <a:t>Teaching quality remains the most important driver of NPS, and there is evidence of both good and bad experiences</a:t>
            </a:r>
            <a:endParaRPr lang="en-NZ" dirty="0"/>
          </a:p>
        </p:txBody>
      </p:sp>
      <p:sp>
        <p:nvSpPr>
          <p:cNvPr id="9" name="Rectangle 8"/>
          <p:cNvSpPr/>
          <p:nvPr/>
        </p:nvSpPr>
        <p:spPr>
          <a:xfrm>
            <a:off x="526537" y="2113472"/>
            <a:ext cx="4002333" cy="4045789"/>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“Most resources, facilities, lecturers and update information is good and appropriate regarding the current situation, on Corona virus</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“Excellent lecturers. Unitec has the best facilities to study. It has a unique student support facility that have staff who help me succeed. My study journey has been difficult but extremely satisfying. I attribute my success to the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Unitec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support staff and teachers who are truly there to help</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“Lecturers are good and have been nice about the COVID virus. I love doing work online</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“The tutors, support staff learning environments are really good! They're super helpful, informative and supportive</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“The lectures are helpful and the available resources are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as well.”</a:t>
            </a:r>
          </a:p>
          <a:p>
            <a:pPr>
              <a:spcAft>
                <a:spcPts val="600"/>
              </a:spcAft>
            </a:pP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“Good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quality teaching also great support around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campus.”</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 have always felt very supported by my lecturers. This has helped me in times when I am struggling with the content as I feel comfortable to approach them and ask questions.  The hands on learning during clinical placements is also an extremely efficient way of learning and I feel that this is where a lot of my personal development happens</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 find the lecturers and admin at Unitec to be fantastic and committed to the students</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 like the teaching methods used here</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“Very practical, teachers are so helpful</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 enjoy the atmosphere and friendly lecturers that we have at Unitec. The lecturers are always happy to help, which I find great</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t>
            </a:r>
          </a:p>
          <a:p>
            <a:pPr>
              <a:spcAft>
                <a:spcPts val="600"/>
              </a:spcAft>
            </a:pP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“Because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all the things you to achieve your studying is always there. The teacher are awesome</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t>
            </a: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Rectangle 9"/>
          <p:cNvSpPr/>
          <p:nvPr/>
        </p:nvSpPr>
        <p:spPr>
          <a:xfrm>
            <a:off x="4615131" y="2113473"/>
            <a:ext cx="4002333" cy="4045789"/>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“the upload of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Moodle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content by content by lecturers is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rare. They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don’t properly update assignment dates or submission dates. notes are given in a disarray of multiple files some of which aren’t necessary</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“No one can give a proper answer to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anything.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 show up for class an have to go home cause you have no on to teach the class most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times.”</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“It's pretty good. But I'm not impressed that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is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allowed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to still be employed in her position as she employed a racist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lecturer, and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when the student reps went to complain, she dismissed the rep and told her it wasn't her job to inform of how the class was feeling</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t>
            </a:r>
          </a:p>
          <a:p>
            <a:pPr>
              <a:spcAft>
                <a:spcPts val="600"/>
              </a:spcAft>
            </a:pP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“Not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satisfied with some of teacher's  teaching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methods.”</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“Courses are terrible quality with very poor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lecturers.”</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“Some lecturers have really heavy accent, even worse than most international students. Most Labs appear to be underfunded. Seats is inconvenient and unreliable for international students</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“Course not organised, communication is not good enough, materials distributed at class not in advance</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t>
            </a:r>
          </a:p>
          <a:p>
            <a:pPr>
              <a:spcAft>
                <a:spcPts val="600"/>
              </a:spcAft>
            </a:pP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“The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quality of the teachers you will get is based on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luck. The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same course if taught by a different teacher could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mean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getting an A+ or failing the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subject.”</a:t>
            </a: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“I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like the facilities there. but some of the lecturers are pretty bad at their job</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“Lecturer to students ratio is very high</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“When issues have been raised as to standard of instruction there has been little to no follow through or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improvement.”</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“Poor communication between lecturers and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students.”</a:t>
            </a: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87884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NZ" sz="1600" dirty="0" smtClean="0"/>
              <a:t>Student comments about </a:t>
            </a:r>
            <a:r>
              <a:rPr lang="en-NZ" sz="1600" b="1" dirty="0" smtClean="0"/>
              <a:t>courses</a:t>
            </a:r>
            <a:endParaRPr lang="en-NZ" sz="1600" b="1" dirty="0"/>
          </a:p>
        </p:txBody>
      </p:sp>
      <p:sp>
        <p:nvSpPr>
          <p:cNvPr id="3" name="Footer Placeholder 2"/>
          <p:cNvSpPr>
            <a:spLocks noGrp="1"/>
          </p:cNvSpPr>
          <p:nvPr>
            <p:ph type="ftr" sz="quarter" idx="11"/>
          </p:nvPr>
        </p:nvSpPr>
        <p:spPr/>
        <p:txBody>
          <a:bodyPr/>
          <a:lstStyle/>
          <a:p>
            <a:pPr>
              <a:defRPr/>
            </a:pPr>
            <a:r>
              <a:rPr lang="en-US" smtClean="0"/>
              <a:t>&gt;&gt;MARKETING</a:t>
            </a:r>
            <a:endParaRPr lang="en-US" dirty="0"/>
          </a:p>
        </p:txBody>
      </p:sp>
      <p:sp>
        <p:nvSpPr>
          <p:cNvPr id="5" name="Title 4"/>
          <p:cNvSpPr>
            <a:spLocks noGrp="1"/>
          </p:cNvSpPr>
          <p:nvPr>
            <p:ph type="title"/>
          </p:nvPr>
        </p:nvSpPr>
        <p:spPr/>
        <p:txBody>
          <a:bodyPr/>
          <a:lstStyle/>
          <a:p>
            <a:r>
              <a:rPr lang="en-NZ" dirty="0" smtClean="0"/>
              <a:t>Likewise with courses, student experiences vary significantly depending on which courses they take</a:t>
            </a:r>
            <a:endParaRPr lang="en-NZ" dirty="0"/>
          </a:p>
        </p:txBody>
      </p:sp>
      <p:sp>
        <p:nvSpPr>
          <p:cNvPr id="9" name="Rectangle 8"/>
          <p:cNvSpPr/>
          <p:nvPr/>
        </p:nvSpPr>
        <p:spPr>
          <a:xfrm>
            <a:off x="526537" y="2113472"/>
            <a:ext cx="4002333" cy="4045789"/>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“Course content is good.  Supportive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lecturers.”</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 like the teaching way of Unitec as the course context is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practical.”</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“Unitec is a brilliant place of learning, the support system is wide and very helpful. If you are struggling people reach out and make sure you're getting the support needed to succeed, the staff are extremely helpful and understanding. You never feel like "just another number" and the classes are easy to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understand.”</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“The study system is very effective and reliable. Proper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guidance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and help is ensured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throughout.”</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“It's hands on not much theory work and it's a chill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environment.”</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“You actually feel like you are learning something for the money you pay. The service feels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valuable.”</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“Because I have learned a lot from Unitec, I came in with my own views and understanding little that I know that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there is much more to find out.”</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“The system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is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just perfect, from lecturers delivering of core theory of courses and relate it to real life. They initiate creativity, motivate and support students by open door policy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and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focus on assuring that I am confident to face reality after graduate</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t>
            </a: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“The course allows me to study at my own pace as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I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am in full time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employment.”</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“Because it is more based on hands on experience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course. At Unitec , we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learn what to do in real job as we more focus on real industry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problems.”</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 like how it’s half field based and half theory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based.”</a:t>
            </a:r>
          </a:p>
          <a:p>
            <a:pPr>
              <a:spcAft>
                <a:spcPts val="600"/>
              </a:spcAft>
            </a:pP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“I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enjoy my time at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Unitec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it's not too crowded in classes. Lecture feel more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involved.”</a:t>
            </a: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Rectangle 9"/>
          <p:cNvSpPr/>
          <p:nvPr/>
        </p:nvSpPr>
        <p:spPr>
          <a:xfrm>
            <a:off x="4615131" y="2113473"/>
            <a:ext cx="4002333" cy="4045789"/>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“Because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some courses are good and some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aren’t.”</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“The content of the course is good, however, the course is badly organized</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“There is insufficient information available on courses, prior to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enrolment,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to make an informed decision. The course I enrolled on turned out to be less practical than I had anticipated</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“My experience of U</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nitec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has been bumpy-I have loved the course I chose but felt that communication can be poor between staff and students</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“Courses are terrible quality with very poor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lecturers.”</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“Hit and miss on lecturers being good. Quality and consistency of course material is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average.”</a:t>
            </a:r>
          </a:p>
          <a:p>
            <a:pPr>
              <a:spcAft>
                <a:spcPts val="600"/>
              </a:spcAft>
            </a:pP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“Unitec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delivers good courses but also severely subpar ones.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With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complaints from most students within a class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Unitec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has done nothing to remedy the problem</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“The organisation and communication can lack at times</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“Because there are some really good lectures and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student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support at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Unitec,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but there are still things that need updating</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“This semester felt like there was no structure, yes the </a:t>
            </a:r>
            <a:r>
              <a:rPr lang="en-NZ" sz="800" i="1" dirty="0" err="1">
                <a:solidFill>
                  <a:srgbClr val="404040"/>
                </a:solidFill>
                <a:latin typeface="Verdana" panose="020B0604030504040204" pitchFamily="34" charset="0"/>
                <a:ea typeface="Verdana" panose="020B0604030504040204" pitchFamily="34" charset="0"/>
                <a:cs typeface="Verdana" panose="020B0604030504040204" pitchFamily="34" charset="0"/>
              </a:rPr>
              <a:t>Covid</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 19 caused a lot of uncertainty and unease with studying but not having the good structure in place from the start made the online study harder with no proper explanation from 2 course and no good communication</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“I’m not happy with how the online delivery is with my course. I am happy with the tutors though</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“At least half of the classes could be done on YouTube for free at home</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t>
            </a: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89422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NZ" sz="1600" dirty="0" smtClean="0"/>
              <a:t>Improvement suggestions for </a:t>
            </a:r>
            <a:r>
              <a:rPr lang="en-NZ" sz="1600" b="1" dirty="0" smtClean="0"/>
              <a:t>teaching quality</a:t>
            </a:r>
            <a:r>
              <a:rPr lang="en-NZ" sz="1600" dirty="0" smtClean="0"/>
              <a:t> &amp; </a:t>
            </a:r>
            <a:r>
              <a:rPr lang="en-NZ" sz="1600" b="1" dirty="0" smtClean="0"/>
              <a:t>course structure</a:t>
            </a:r>
            <a:endParaRPr lang="en-NZ" sz="1600" b="1" dirty="0"/>
          </a:p>
        </p:txBody>
      </p:sp>
      <p:sp>
        <p:nvSpPr>
          <p:cNvPr id="3" name="Footer Placeholder 2"/>
          <p:cNvSpPr>
            <a:spLocks noGrp="1"/>
          </p:cNvSpPr>
          <p:nvPr>
            <p:ph type="ftr" sz="quarter" idx="11"/>
          </p:nvPr>
        </p:nvSpPr>
        <p:spPr/>
        <p:txBody>
          <a:bodyPr/>
          <a:lstStyle/>
          <a:p>
            <a:pPr>
              <a:defRPr/>
            </a:pPr>
            <a:r>
              <a:rPr lang="en-US" smtClean="0"/>
              <a:t>&gt;&gt;MARKETING</a:t>
            </a:r>
            <a:endParaRPr lang="en-US" dirty="0"/>
          </a:p>
        </p:txBody>
      </p:sp>
      <p:sp>
        <p:nvSpPr>
          <p:cNvPr id="5" name="Rectangle 4"/>
          <p:cNvSpPr/>
          <p:nvPr/>
        </p:nvSpPr>
        <p:spPr>
          <a:xfrm>
            <a:off x="6150634" y="2115495"/>
            <a:ext cx="2466830" cy="265396"/>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11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Communication</a:t>
            </a:r>
            <a:endParaRPr lang="en-US" sz="11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tangle 5"/>
          <p:cNvSpPr/>
          <p:nvPr/>
        </p:nvSpPr>
        <p:spPr>
          <a:xfrm>
            <a:off x="3338585" y="2115495"/>
            <a:ext cx="2466830" cy="265396"/>
          </a:xfrm>
          <a:prstGeom prst="rect">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11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Content</a:t>
            </a:r>
            <a:endParaRPr lang="en-US" sz="11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ectangle 6"/>
          <p:cNvSpPr/>
          <p:nvPr/>
        </p:nvSpPr>
        <p:spPr>
          <a:xfrm>
            <a:off x="526537" y="2115495"/>
            <a:ext cx="2466830" cy="265396"/>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11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Consistency</a:t>
            </a:r>
            <a:endParaRPr lang="en-US" sz="11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Rectangle 7"/>
          <p:cNvSpPr/>
          <p:nvPr/>
        </p:nvSpPr>
        <p:spPr>
          <a:xfrm>
            <a:off x="526537" y="2389516"/>
            <a:ext cx="2467154" cy="359179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“Some of the lecturers seemed a bit lost in how to teach the class. Some of the lecturers I've had have been amazing, so it really stands out who knows the course and how to teach and who </a:t>
            </a:r>
            <a:r>
              <a:rPr lang="en-NZ" sz="800"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doesn't.”</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“Senior lecturer are amazing. They are fantastic. Unfortunately, part time lecturers are horrible. I sometimes </a:t>
            </a:r>
            <a:r>
              <a:rPr lang="en-NZ" sz="800" i="1" dirty="0" err="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wanna</a:t>
            </a: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get refund for particular classes</a:t>
            </a:r>
            <a:r>
              <a:rPr lang="en-NZ" sz="800"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p>
          <a:p>
            <a:pPr>
              <a:spcAft>
                <a:spcPts val="600"/>
              </a:spcAft>
            </a:pPr>
            <a:r>
              <a:rPr lang="en-NZ" sz="800"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“Better </a:t>
            </a: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control how lecturers deliver courses to ensure consistency. allow students more flexibility regarding how they do assignments</a:t>
            </a:r>
            <a:r>
              <a:rPr lang="en-NZ" sz="800"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p>
          <a:p>
            <a:pPr>
              <a:spcAft>
                <a:spcPts val="600"/>
              </a:spcAft>
            </a:pPr>
            <a:r>
              <a:rPr lang="en-NZ" sz="800"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“Taking </a:t>
            </a: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responsibility for courses that are a complete sham</a:t>
            </a:r>
            <a:r>
              <a:rPr lang="en-NZ" sz="800"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p>
          <a:p>
            <a:pPr>
              <a:spcAft>
                <a:spcPts val="600"/>
              </a:spcAft>
            </a:pPr>
            <a:r>
              <a:rPr lang="en-NZ" sz="800"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“Do </a:t>
            </a: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you have feedback survey of each course. I have different points of each </a:t>
            </a:r>
            <a:r>
              <a:rPr lang="en-NZ" sz="800"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one.”</a:t>
            </a:r>
          </a:p>
          <a:p>
            <a:pPr>
              <a:spcAft>
                <a:spcPts val="600"/>
              </a:spcAft>
            </a:pPr>
            <a:endPar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cxnSp>
        <p:nvCxnSpPr>
          <p:cNvPr id="9" name="Straight Connector 8"/>
          <p:cNvCxnSpPr/>
          <p:nvPr/>
        </p:nvCxnSpPr>
        <p:spPr>
          <a:xfrm>
            <a:off x="3166219" y="2389516"/>
            <a:ext cx="0" cy="3591799"/>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5987057" y="2389516"/>
            <a:ext cx="0" cy="3591799"/>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3338748" y="2389516"/>
            <a:ext cx="2467154" cy="359179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“The course details such as including a specific syllabus and learning outcomes in the </a:t>
            </a:r>
            <a:r>
              <a:rPr lang="en-NZ" sz="800" i="1" dirty="0" err="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MyCourseDetails</a:t>
            </a: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This would be helpful so that as a student I am aware of exactly the level of content I need to know for an exam</a:t>
            </a:r>
            <a:r>
              <a:rPr lang="en-NZ" sz="800"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“Audited classes first and foremost. Anyone can read a power point. If that's an entire lecture why aren't they recorded and available online to view whenever. If someone misses a class then they'd have an opportunity to catch up and revisit things they missed. If the intent is students learning then this should be prioritized</a:t>
            </a:r>
            <a:r>
              <a:rPr lang="en-NZ" sz="800"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“The level of structure in the course and way some teachers teach not use old slides and if they do actually read them and make notes to teach off slides they have not </a:t>
            </a:r>
            <a:r>
              <a:rPr lang="en-NZ" sz="800"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made.”</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“Have better organised study material with more information to be ready for each </a:t>
            </a:r>
            <a:r>
              <a:rPr lang="en-NZ" sz="800"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test.”</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“Course structure need to reconsider lead to get job after graduate the course</a:t>
            </a:r>
            <a:r>
              <a:rPr lang="en-NZ" sz="800"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p>
          <a:p>
            <a:pPr>
              <a:spcAft>
                <a:spcPts val="600"/>
              </a:spcAft>
            </a:pPr>
            <a:endPar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Rectangle 11"/>
          <p:cNvSpPr/>
          <p:nvPr/>
        </p:nvSpPr>
        <p:spPr>
          <a:xfrm>
            <a:off x="6150635" y="2392726"/>
            <a:ext cx="2467154" cy="359179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“Communication - response </a:t>
            </a:r>
            <a:r>
              <a:rPr lang="en-NZ" sz="800"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efficiency.”</a:t>
            </a:r>
          </a:p>
          <a:p>
            <a:pPr>
              <a:spcAft>
                <a:spcPts val="600"/>
              </a:spcAft>
            </a:pPr>
            <a:r>
              <a:rPr lang="en-NZ" sz="800"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“Explain </a:t>
            </a: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and go slow and take questions per slide so we can understand what they are </a:t>
            </a:r>
            <a:r>
              <a:rPr lang="en-NZ" sz="800"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teaching.”</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“Get lecturers to answer their emails after they’ve been sent one by a student would be </a:t>
            </a:r>
            <a:r>
              <a:rPr lang="en-NZ" sz="800"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helpful.”</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“One thing I would improve will be have online classes or recordings of lectures as for some students they may miss out on a class for a reason and this would be a good way for students to catch up on the content they missed rather than going into the next class feeling lost and unsure of what was explained at the last </a:t>
            </a:r>
            <a:r>
              <a:rPr lang="en-NZ" sz="800"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session.”</a:t>
            </a:r>
          </a:p>
          <a:p>
            <a:pPr>
              <a:spcAft>
                <a:spcPts val="600"/>
              </a:spcAft>
            </a:pPr>
            <a:r>
              <a:rPr lang="en-NZ" sz="800"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“If Unitec </a:t>
            </a: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have recording for each course should be very </a:t>
            </a:r>
            <a:r>
              <a:rPr lang="en-NZ" sz="800"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nice.”</a:t>
            </a:r>
            <a:endPar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“Make it more accessible to people who may be unable to make it to classes by always having recorded classes available</a:t>
            </a:r>
            <a:r>
              <a:rPr lang="en-NZ" sz="800"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“Lecture </a:t>
            </a:r>
            <a:r>
              <a:rPr lang="en-NZ" sz="800"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recording.”</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“Recorded audios to be uploaded on </a:t>
            </a:r>
            <a:r>
              <a:rPr lang="en-NZ" sz="800"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Moodle </a:t>
            </a: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after each class... like it is now when on </a:t>
            </a:r>
            <a:r>
              <a:rPr lang="en-NZ" sz="800"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zoom.”</a:t>
            </a:r>
            <a:endPar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Title 13"/>
          <p:cNvSpPr>
            <a:spLocks noGrp="1"/>
          </p:cNvSpPr>
          <p:nvPr>
            <p:ph type="title"/>
          </p:nvPr>
        </p:nvSpPr>
        <p:spPr/>
        <p:txBody>
          <a:bodyPr/>
          <a:lstStyle/>
          <a:p>
            <a:r>
              <a:rPr lang="en-NZ" dirty="0">
                <a:latin typeface="Verdana"/>
                <a:ea typeface="Verdana"/>
                <a:cs typeface="Verdana"/>
              </a:rPr>
              <a:t>Students love having lectures recorded – continuing this would also allow for monitoring of consistency and content</a:t>
            </a:r>
            <a:endParaRPr lang="en-NZ" dirty="0"/>
          </a:p>
        </p:txBody>
      </p:sp>
    </p:spTree>
    <p:extLst>
      <p:ext uri="{BB962C8B-B14F-4D97-AF65-F5344CB8AC3E}">
        <p14:creationId xmlns:p14="http://schemas.microsoft.com/office/powerpoint/2010/main" val="42901232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1067640328"/>
              </p:ext>
            </p:extLst>
          </p:nvPr>
        </p:nvGraphicFramePr>
        <p:xfrm>
          <a:off x="527050" y="1709738"/>
          <a:ext cx="8089900" cy="4108450"/>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p:cNvSpPr>
            <a:spLocks noGrp="1"/>
          </p:cNvSpPr>
          <p:nvPr>
            <p:ph type="ftr" sz="quarter" idx="11"/>
          </p:nvPr>
        </p:nvSpPr>
        <p:spPr/>
        <p:txBody>
          <a:bodyPr/>
          <a:lstStyle/>
          <a:p>
            <a:pPr>
              <a:defRPr/>
            </a:pPr>
            <a:r>
              <a:rPr lang="en-US" dirty="0" smtClean="0"/>
              <a:t>&gt;&gt;MARKETING</a:t>
            </a:r>
            <a:endParaRPr lang="en-US" dirty="0"/>
          </a:p>
        </p:txBody>
      </p:sp>
      <p:sp>
        <p:nvSpPr>
          <p:cNvPr id="18" name="Rectangle 17"/>
          <p:cNvSpPr/>
          <p:nvPr/>
        </p:nvSpPr>
        <p:spPr>
          <a:xfrm>
            <a:off x="586596" y="5926352"/>
            <a:ext cx="5564037"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Notes:</a:t>
            </a:r>
          </a:p>
          <a:p>
            <a:pPr marL="228600" indent="-228600">
              <a:buFont typeface="+mj-lt"/>
              <a:buAutoNum type="arabicPeriod"/>
            </a:pPr>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Staff sense of commitment (top two box) sourced from staff surveys and staff pulse surveys</a:t>
            </a:r>
            <a:endParaRPr lang="en-US"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itle 3"/>
          <p:cNvSpPr>
            <a:spLocks noGrp="1"/>
          </p:cNvSpPr>
          <p:nvPr>
            <p:ph type="title"/>
          </p:nvPr>
        </p:nvSpPr>
        <p:spPr/>
        <p:txBody>
          <a:bodyPr/>
          <a:lstStyle/>
          <a:p>
            <a:r>
              <a:rPr lang="en-NZ" dirty="0" smtClean="0"/>
              <a:t>Staff engagement and student engagement continue to track in parallel</a:t>
            </a:r>
            <a:endParaRPr lang="en-NZ" dirty="0"/>
          </a:p>
        </p:txBody>
      </p:sp>
    </p:spTree>
    <p:extLst>
      <p:ext uri="{BB962C8B-B14F-4D97-AF65-F5344CB8AC3E}">
        <p14:creationId xmlns:p14="http://schemas.microsoft.com/office/powerpoint/2010/main" val="272420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Overall Findings</a:t>
            </a:r>
            <a:endParaRPr lang="en-NZ" dirty="0"/>
          </a:p>
        </p:txBody>
      </p:sp>
      <p:sp>
        <p:nvSpPr>
          <p:cNvPr id="3" name="Text Placeholder 2"/>
          <p:cNvSpPr>
            <a:spLocks noGrp="1"/>
          </p:cNvSpPr>
          <p:nvPr>
            <p:ph type="body" idx="1"/>
          </p:nvPr>
        </p:nvSpPr>
        <p:spPr/>
        <p:txBody>
          <a:bodyPr/>
          <a:lstStyle/>
          <a:p>
            <a:r>
              <a:rPr lang="en-NZ" dirty="0" smtClean="0"/>
              <a:t>00.</a:t>
            </a:r>
            <a:endParaRPr lang="en-NZ" dirty="0"/>
          </a:p>
        </p:txBody>
      </p:sp>
    </p:spTree>
    <p:extLst>
      <p:ext uri="{BB962C8B-B14F-4D97-AF65-F5344CB8AC3E}">
        <p14:creationId xmlns:p14="http://schemas.microsoft.com/office/powerpoint/2010/main" val="659678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526537" y="1710055"/>
            <a:ext cx="698740" cy="698740"/>
          </a:xfrm>
          <a:prstGeom prst="ellipse">
            <a:avLst/>
          </a:prstGeom>
          <a:solidFill>
            <a:srgbClr val="0068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dirty="0" smtClean="0">
                <a:solidFill>
                  <a:schemeClr val="bg1"/>
                </a:solidFill>
                <a:latin typeface="Verdana" panose="020B0604030504040204" pitchFamily="34" charset="0"/>
                <a:ea typeface="Verdana" panose="020B0604030504040204" pitchFamily="34" charset="0"/>
                <a:cs typeface="Verdana" panose="020B0604030504040204" pitchFamily="34" charset="0"/>
              </a:rPr>
              <a:t>1</a:t>
            </a:r>
            <a:endParaRPr lang="en-NZ"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7" name="Oval 6"/>
          <p:cNvSpPr/>
          <p:nvPr/>
        </p:nvSpPr>
        <p:spPr>
          <a:xfrm>
            <a:off x="526537" y="2562210"/>
            <a:ext cx="698740" cy="698740"/>
          </a:xfrm>
          <a:prstGeom prst="ellipse">
            <a:avLst/>
          </a:prstGeom>
          <a:solidFill>
            <a:srgbClr val="188E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dirty="0" smtClean="0">
                <a:solidFill>
                  <a:schemeClr val="bg1"/>
                </a:solidFill>
                <a:latin typeface="Verdana" panose="020B0604030504040204" pitchFamily="34" charset="0"/>
                <a:ea typeface="Verdana" panose="020B0604030504040204" pitchFamily="34" charset="0"/>
                <a:cs typeface="Verdana" panose="020B0604030504040204" pitchFamily="34" charset="0"/>
              </a:rPr>
              <a:t>2</a:t>
            </a:r>
            <a:endParaRPr lang="en-NZ"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Oval 7"/>
          <p:cNvSpPr/>
          <p:nvPr/>
        </p:nvSpPr>
        <p:spPr>
          <a:xfrm>
            <a:off x="526537" y="3414365"/>
            <a:ext cx="698740" cy="698740"/>
          </a:xfrm>
          <a:prstGeom prst="ellipse">
            <a:avLst/>
          </a:prstGeom>
          <a:solidFill>
            <a:srgbClr val="20BA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dirty="0" smtClean="0">
                <a:solidFill>
                  <a:schemeClr val="bg1"/>
                </a:solidFill>
                <a:latin typeface="Verdana" panose="020B0604030504040204" pitchFamily="34" charset="0"/>
                <a:ea typeface="Verdana" panose="020B0604030504040204" pitchFamily="34" charset="0"/>
                <a:cs typeface="Verdana" panose="020B0604030504040204" pitchFamily="34" charset="0"/>
              </a:rPr>
              <a:t>3</a:t>
            </a:r>
            <a:endParaRPr lang="en-NZ"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Rectangle 10"/>
          <p:cNvSpPr/>
          <p:nvPr/>
        </p:nvSpPr>
        <p:spPr>
          <a:xfrm>
            <a:off x="1300498" y="1690095"/>
            <a:ext cx="7316967" cy="738664"/>
          </a:xfrm>
          <a:prstGeom prst="rect">
            <a:avLst/>
          </a:prstGeom>
          <a:ln>
            <a:noFill/>
          </a:ln>
        </p:spPr>
        <p:txBody>
          <a:bodyPr wrap="square" anchor="ctr">
            <a:spAutoFit/>
          </a:bodyPr>
          <a:lstStyle/>
          <a:p>
            <a:r>
              <a:rPr lang="en-NZ" sz="140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Students are enjoying having lectures recorded – can this practice be continued once online learning is over? Perhaps it would also help with teaching and course consistency</a:t>
            </a:r>
          </a:p>
        </p:txBody>
      </p:sp>
      <p:sp>
        <p:nvSpPr>
          <p:cNvPr id="12" name="Rectangle 11"/>
          <p:cNvSpPr/>
          <p:nvPr/>
        </p:nvSpPr>
        <p:spPr>
          <a:xfrm>
            <a:off x="1300497" y="2542249"/>
            <a:ext cx="7316967" cy="738664"/>
          </a:xfrm>
          <a:prstGeom prst="rect">
            <a:avLst/>
          </a:prstGeom>
          <a:ln>
            <a:noFill/>
          </a:ln>
        </p:spPr>
        <p:txBody>
          <a:bodyPr wrap="square" anchor="ctr">
            <a:spAutoFit/>
          </a:bodyPr>
          <a:lstStyle/>
          <a:p>
            <a:r>
              <a:rPr lang="en-NZ" sz="140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Teaching and course consistency remains a major talking point for many students – this continues to be a high priority area Unitec should look to improve</a:t>
            </a:r>
          </a:p>
        </p:txBody>
      </p:sp>
      <p:sp>
        <p:nvSpPr>
          <p:cNvPr id="13" name="Rectangle 12"/>
          <p:cNvSpPr/>
          <p:nvPr/>
        </p:nvSpPr>
        <p:spPr>
          <a:xfrm>
            <a:off x="1300498" y="3394404"/>
            <a:ext cx="7316967" cy="738664"/>
          </a:xfrm>
          <a:prstGeom prst="rect">
            <a:avLst/>
          </a:prstGeom>
          <a:ln>
            <a:noFill/>
          </a:ln>
        </p:spPr>
        <p:txBody>
          <a:bodyPr wrap="square" anchor="ctr">
            <a:spAutoFit/>
          </a:bodyPr>
          <a:lstStyle/>
          <a:p>
            <a:r>
              <a:rPr lang="en-NZ" sz="140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Overall, students are pleased with Unitec’s response to COVID-19 – communication in times like this become much more important and Unitec has responded adequately for the majority of students</a:t>
            </a:r>
            <a:endParaRPr lang="en-NZ" sz="1400"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Title 2"/>
          <p:cNvSpPr>
            <a:spLocks noGrp="1"/>
          </p:cNvSpPr>
          <p:nvPr>
            <p:ph type="title"/>
          </p:nvPr>
        </p:nvSpPr>
        <p:spPr/>
        <p:txBody>
          <a:bodyPr/>
          <a:lstStyle/>
          <a:p>
            <a:r>
              <a:rPr lang="en-NZ" dirty="0" smtClean="0"/>
              <a:t>Summary of key findings about NPS reasons</a:t>
            </a:r>
            <a:endParaRPr lang="en-NZ" dirty="0"/>
          </a:p>
        </p:txBody>
      </p:sp>
      <p:sp>
        <p:nvSpPr>
          <p:cNvPr id="10" name="Oval 9"/>
          <p:cNvSpPr/>
          <p:nvPr/>
        </p:nvSpPr>
        <p:spPr>
          <a:xfrm>
            <a:off x="526537" y="4266520"/>
            <a:ext cx="698740" cy="698740"/>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dirty="0" smtClean="0">
                <a:solidFill>
                  <a:schemeClr val="bg1"/>
                </a:solidFill>
                <a:latin typeface="Verdana" panose="020B0604030504040204" pitchFamily="34" charset="0"/>
                <a:ea typeface="Verdana" panose="020B0604030504040204" pitchFamily="34" charset="0"/>
                <a:cs typeface="Verdana" panose="020B0604030504040204" pitchFamily="34" charset="0"/>
              </a:rPr>
              <a:t>4</a:t>
            </a:r>
            <a:endParaRPr lang="en-NZ"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Rectangle 13"/>
          <p:cNvSpPr/>
          <p:nvPr/>
        </p:nvSpPr>
        <p:spPr>
          <a:xfrm>
            <a:off x="1300498" y="4354280"/>
            <a:ext cx="7316967" cy="523220"/>
          </a:xfrm>
          <a:prstGeom prst="rect">
            <a:avLst/>
          </a:prstGeom>
          <a:ln>
            <a:noFill/>
          </a:ln>
        </p:spPr>
        <p:txBody>
          <a:bodyPr wrap="square" anchor="ctr">
            <a:spAutoFit/>
          </a:bodyPr>
          <a:lstStyle/>
          <a:p>
            <a:r>
              <a:rPr lang="en-NZ" sz="140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The COVID-19 crisis have put the spotlight on Unitec’s support services and students have responded positively that we’ve risen to the challenge</a:t>
            </a:r>
            <a:endParaRPr lang="en-NZ" sz="1400"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785856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smtClean="0"/>
              <a:t>Transition to Online</a:t>
            </a:r>
            <a:endParaRPr lang="en-NZ" dirty="0"/>
          </a:p>
        </p:txBody>
      </p:sp>
      <p:sp>
        <p:nvSpPr>
          <p:cNvPr id="6" name="Text Placeholder 5"/>
          <p:cNvSpPr>
            <a:spLocks noGrp="1"/>
          </p:cNvSpPr>
          <p:nvPr>
            <p:ph type="body" idx="1"/>
          </p:nvPr>
        </p:nvSpPr>
        <p:spPr/>
        <p:txBody>
          <a:bodyPr/>
          <a:lstStyle/>
          <a:p>
            <a:r>
              <a:rPr lang="en-NZ" dirty="0" smtClean="0"/>
              <a:t>03.</a:t>
            </a:r>
            <a:endParaRPr lang="en-NZ" dirty="0"/>
          </a:p>
        </p:txBody>
      </p:sp>
      <p:sp>
        <p:nvSpPr>
          <p:cNvPr id="3" name="Footer Placeholder 2"/>
          <p:cNvSpPr>
            <a:spLocks noGrp="1"/>
          </p:cNvSpPr>
          <p:nvPr>
            <p:ph type="ftr" sz="quarter" idx="11"/>
          </p:nvPr>
        </p:nvSpPr>
        <p:spPr/>
        <p:txBody>
          <a:bodyPr/>
          <a:lstStyle/>
          <a:p>
            <a:pPr>
              <a:defRPr/>
            </a:pPr>
            <a:r>
              <a:rPr lang="en-US" smtClean="0"/>
              <a:t>&gt;&gt;MARKETING</a:t>
            </a:r>
            <a:endParaRPr lang="en-US" dirty="0"/>
          </a:p>
        </p:txBody>
      </p:sp>
    </p:spTree>
    <p:extLst>
      <p:ext uri="{BB962C8B-B14F-4D97-AF65-F5344CB8AC3E}">
        <p14:creationId xmlns:p14="http://schemas.microsoft.com/office/powerpoint/2010/main" val="30877917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NZ" smtClean="0"/>
              <a:t>&gt;&gt;MARKETING</a:t>
            </a:r>
            <a:endParaRPr lang="en-NZ" dirty="0"/>
          </a:p>
        </p:txBody>
      </p:sp>
      <p:sp>
        <p:nvSpPr>
          <p:cNvPr id="5" name="Title 4"/>
          <p:cNvSpPr>
            <a:spLocks noGrp="1"/>
          </p:cNvSpPr>
          <p:nvPr>
            <p:ph type="title"/>
          </p:nvPr>
        </p:nvSpPr>
        <p:spPr/>
        <p:txBody>
          <a:bodyPr/>
          <a:lstStyle/>
          <a:p>
            <a:r>
              <a:rPr lang="en-NZ" dirty="0" smtClean="0"/>
              <a:t>The transition to online learning has gone well for most schools, but students are still reporting many challenges</a:t>
            </a:r>
            <a:endParaRPr lang="en-NZ"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511015015"/>
              </p:ext>
            </p:extLst>
          </p:nvPr>
        </p:nvGraphicFramePr>
        <p:xfrm>
          <a:off x="527050" y="1709738"/>
          <a:ext cx="8089900" cy="410845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586597" y="5926352"/>
            <a:ext cx="7405936"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Notes:</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Question text: We appreciate that the last few weeks have created additional challenges due to COVID-19 and the subsequent lock down. Thinking about the transition to learning from home, how has your experience been on the following aspects</a:t>
            </a:r>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p>
          <a:p>
            <a:pPr marL="228600" indent="-228600">
              <a:buFont typeface="+mj-lt"/>
              <a:buAutoNum type="arabicPeriod"/>
            </a:pPr>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Sample size, n </a:t>
            </a: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a:t>
            </a:r>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1529-1551</a:t>
            </a:r>
            <a:endPar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marL="228600" indent="-228600">
              <a:buFont typeface="+mj-lt"/>
              <a:buAutoNum type="arabicPeriod"/>
            </a:pPr>
            <a:endParaRPr lang="en-US"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9" name="Rectangle 8"/>
          <p:cNvSpPr/>
          <p:nvPr/>
        </p:nvSpPr>
        <p:spPr>
          <a:xfrm>
            <a:off x="6402521" y="5233678"/>
            <a:ext cx="2131879" cy="465707"/>
          </a:xfrm>
          <a:prstGeom prst="rect">
            <a:avLst/>
          </a:prstGeom>
          <a:noFill/>
          <a:ln>
            <a:solidFill>
              <a:srgbClr val="40404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80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Significantly more challenging for Māori &amp; under 25 students and less challenging for international</a:t>
            </a:r>
            <a:endParaRPr lang="en-NZ" sz="800"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cxnSp>
        <p:nvCxnSpPr>
          <p:cNvPr id="12" name="Elbow Connector 11"/>
          <p:cNvCxnSpPr>
            <a:stCxn id="9" idx="1"/>
          </p:cNvCxnSpPr>
          <p:nvPr/>
        </p:nvCxnSpPr>
        <p:spPr>
          <a:xfrm rot="10800000">
            <a:off x="5884343" y="5238772"/>
            <a:ext cx="518179" cy="227760"/>
          </a:xfrm>
          <a:prstGeom prst="bentConnector3">
            <a:avLst/>
          </a:prstGeom>
          <a:ln w="12700">
            <a:solidFill>
              <a:srgbClr val="404040"/>
            </a:solidFill>
            <a:tailEnd type="triangle"/>
          </a:ln>
          <a:effectLst/>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6963101" y="2696084"/>
            <a:ext cx="1653850" cy="495849"/>
          </a:xfrm>
          <a:prstGeom prst="rect">
            <a:avLst/>
          </a:prstGeom>
          <a:noFill/>
          <a:ln>
            <a:solidFill>
              <a:srgbClr val="40404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80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Creative Industries and Healthcare &amp; Social Practice are leading this space</a:t>
            </a:r>
            <a:endParaRPr lang="en-NZ" sz="800"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cxnSp>
        <p:nvCxnSpPr>
          <p:cNvPr id="19" name="Elbow Connector 18"/>
          <p:cNvCxnSpPr>
            <a:stCxn id="18" idx="1"/>
          </p:cNvCxnSpPr>
          <p:nvPr/>
        </p:nvCxnSpPr>
        <p:spPr>
          <a:xfrm rot="10800000">
            <a:off x="6638925" y="2844807"/>
            <a:ext cx="324176" cy="99202"/>
          </a:xfrm>
          <a:prstGeom prst="bentConnector3">
            <a:avLst/>
          </a:prstGeom>
          <a:ln w="12700">
            <a:solidFill>
              <a:srgbClr val="404040"/>
            </a:solidFill>
            <a:tailEnd type="triangle"/>
          </a:ln>
          <a:effectLst/>
        </p:spPr>
        <p:style>
          <a:lnRef idx="2">
            <a:schemeClr val="accent1"/>
          </a:lnRef>
          <a:fillRef idx="0">
            <a:schemeClr val="accent1"/>
          </a:fillRef>
          <a:effectRef idx="1">
            <a:schemeClr val="accent1"/>
          </a:effectRef>
          <a:fontRef idx="minor">
            <a:schemeClr val="tx1"/>
          </a:fontRef>
        </p:style>
      </p:cxnSp>
      <p:sp>
        <p:nvSpPr>
          <p:cNvPr id="33" name="Rectangle 32"/>
          <p:cNvSpPr/>
          <p:nvPr/>
        </p:nvSpPr>
        <p:spPr>
          <a:xfrm>
            <a:off x="6765271" y="3440219"/>
            <a:ext cx="1769129" cy="709894"/>
          </a:xfrm>
          <a:prstGeom prst="rect">
            <a:avLst/>
          </a:prstGeom>
          <a:noFill/>
          <a:ln>
            <a:solidFill>
              <a:srgbClr val="40404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80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Architecture, Building Construction and Trades &amp; Services students all appear to be struggling in transition to online learning</a:t>
            </a:r>
            <a:endParaRPr lang="en-NZ" sz="800"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Rectangle 10"/>
          <p:cNvSpPr/>
          <p:nvPr/>
        </p:nvSpPr>
        <p:spPr>
          <a:xfrm>
            <a:off x="6700058" y="4427764"/>
            <a:ext cx="1719063" cy="495849"/>
          </a:xfrm>
          <a:prstGeom prst="rect">
            <a:avLst/>
          </a:prstGeom>
          <a:noFill/>
          <a:ln>
            <a:solidFill>
              <a:srgbClr val="40404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80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New students (</a:t>
            </a:r>
            <a:r>
              <a:rPr lang="en-NZ" sz="800" dirty="0">
                <a:solidFill>
                  <a:srgbClr val="404040"/>
                </a:solidFill>
                <a:latin typeface="Verdana" panose="020B0604030504040204" pitchFamily="34" charset="0"/>
                <a:ea typeface="Verdana" panose="020B0604030504040204" pitchFamily="34" charset="0"/>
                <a:cs typeface="Verdana" panose="020B0604030504040204" pitchFamily="34" charset="0"/>
              </a:rPr>
              <a:t>compared to returning </a:t>
            </a:r>
            <a:r>
              <a:rPr lang="en-NZ" sz="80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students) report all aspects to be slightly easier </a:t>
            </a:r>
            <a:endParaRPr lang="en-NZ" sz="800"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478758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NZ" sz="1600" dirty="0" smtClean="0"/>
              <a:t>Additional things Unitec could help with …</a:t>
            </a:r>
            <a:endParaRPr lang="en-NZ" sz="1600" b="1" dirty="0"/>
          </a:p>
        </p:txBody>
      </p:sp>
      <p:sp>
        <p:nvSpPr>
          <p:cNvPr id="3" name="Footer Placeholder 2"/>
          <p:cNvSpPr>
            <a:spLocks noGrp="1"/>
          </p:cNvSpPr>
          <p:nvPr>
            <p:ph type="ftr" sz="quarter" idx="11"/>
          </p:nvPr>
        </p:nvSpPr>
        <p:spPr/>
        <p:txBody>
          <a:bodyPr/>
          <a:lstStyle/>
          <a:p>
            <a:pPr>
              <a:defRPr/>
            </a:pPr>
            <a:r>
              <a:rPr lang="en-US" smtClean="0"/>
              <a:t>&gt;&gt;MARKETING</a:t>
            </a:r>
            <a:endParaRPr lang="en-US" dirty="0"/>
          </a:p>
        </p:txBody>
      </p:sp>
      <p:sp>
        <p:nvSpPr>
          <p:cNvPr id="5" name="Rectangle 4"/>
          <p:cNvSpPr/>
          <p:nvPr/>
        </p:nvSpPr>
        <p:spPr>
          <a:xfrm>
            <a:off x="6150634" y="2115495"/>
            <a:ext cx="2466830" cy="265396"/>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11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Evolve courses quicker</a:t>
            </a:r>
            <a:endParaRPr lang="en-US" sz="11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tangle 5"/>
          <p:cNvSpPr/>
          <p:nvPr/>
        </p:nvSpPr>
        <p:spPr>
          <a:xfrm>
            <a:off x="3338585" y="2115495"/>
            <a:ext cx="2466830" cy="265396"/>
          </a:xfrm>
          <a:prstGeom prst="rect">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11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Understanding</a:t>
            </a:r>
            <a:endParaRPr lang="en-US" sz="11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ectangle 6"/>
          <p:cNvSpPr/>
          <p:nvPr/>
        </p:nvSpPr>
        <p:spPr>
          <a:xfrm>
            <a:off x="526537" y="2115495"/>
            <a:ext cx="2466830" cy="265396"/>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11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Prompt communication	</a:t>
            </a:r>
            <a:endParaRPr lang="en-US" sz="11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Rectangle 7"/>
          <p:cNvSpPr/>
          <p:nvPr/>
        </p:nvSpPr>
        <p:spPr>
          <a:xfrm>
            <a:off x="526537" y="2389516"/>
            <a:ext cx="2467154" cy="359179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“Lecturers replying to emails lot sooner instead of after 2 days or more</a:t>
            </a:r>
            <a:r>
              <a:rPr lang="en-NZ" sz="800"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“Some of the lectures were not replying to emails on </a:t>
            </a:r>
            <a:r>
              <a:rPr lang="en-NZ" sz="800"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time.”</a:t>
            </a:r>
          </a:p>
          <a:p>
            <a:pPr>
              <a:spcAft>
                <a:spcPts val="600"/>
              </a:spcAft>
            </a:pPr>
            <a:r>
              <a:rPr lang="en-NZ" sz="800"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“Get </a:t>
            </a: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your lecturers to be more readily available and post more content on </a:t>
            </a:r>
            <a:r>
              <a:rPr lang="en-NZ" sz="800"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Moodle </a:t>
            </a: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as there is very little to work </a:t>
            </a:r>
            <a:r>
              <a:rPr lang="en-NZ" sz="800"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with.”</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“Just lots of communication prior to zoom sessions about any expectations</a:t>
            </a:r>
            <a:r>
              <a:rPr lang="en-NZ" sz="800"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p>
          <a:p>
            <a:pPr>
              <a:spcAft>
                <a:spcPts val="600"/>
              </a:spcAft>
            </a:pPr>
            <a:r>
              <a:rPr lang="en-NZ" sz="800"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“Just </a:t>
            </a: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making sure their teachers have a good solid internet connection so they don't drop out of class mid class can be very hard to </a:t>
            </a:r>
            <a:r>
              <a:rPr lang="en-NZ" sz="800"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recover.”</a:t>
            </a:r>
          </a:p>
          <a:p>
            <a:pPr>
              <a:spcAft>
                <a:spcPts val="600"/>
              </a:spcAft>
            </a:pPr>
            <a:r>
              <a:rPr lang="en-NZ" sz="800"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“Communication </a:t>
            </a: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tools apart from </a:t>
            </a:r>
            <a:r>
              <a:rPr lang="en-NZ" sz="800"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emails, </a:t>
            </a: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between students, with </a:t>
            </a:r>
            <a:r>
              <a:rPr lang="en-NZ" sz="800"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lecturers and with </a:t>
            </a: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support people</a:t>
            </a:r>
            <a:r>
              <a:rPr lang="en-NZ" sz="800"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endPar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“More specific information on each class and homework should be posted on Moodle and make it easy and clear to follow</a:t>
            </a:r>
            <a:r>
              <a:rPr lang="en-NZ" sz="800"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“Record all lectures and make them available online. Can serve as a good studying tool</a:t>
            </a:r>
            <a:r>
              <a:rPr lang="en-NZ" sz="800"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“Customer service to be quicker to answer phone </a:t>
            </a:r>
            <a:r>
              <a:rPr lang="en-NZ" sz="800"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calls.”</a:t>
            </a:r>
          </a:p>
          <a:p>
            <a:pPr>
              <a:spcAft>
                <a:spcPts val="600"/>
              </a:spcAft>
            </a:pPr>
            <a:endPar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cxnSp>
        <p:nvCxnSpPr>
          <p:cNvPr id="9" name="Straight Connector 8"/>
          <p:cNvCxnSpPr/>
          <p:nvPr/>
        </p:nvCxnSpPr>
        <p:spPr>
          <a:xfrm>
            <a:off x="3166219" y="2389516"/>
            <a:ext cx="0" cy="3591799"/>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5987057" y="2389516"/>
            <a:ext cx="0" cy="3591799"/>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3338748" y="2389516"/>
            <a:ext cx="2467154" cy="359179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“There are lots of assignment works now as the lecturers are thinking that we are sitting at home doing </a:t>
            </a:r>
            <a:r>
              <a:rPr lang="en-NZ" sz="800"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nothing, </a:t>
            </a: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but some of us are essential workers and the companies are asking us to do extra shifts to balance the situation. I this situation study is getting harder</a:t>
            </a:r>
            <a:r>
              <a:rPr lang="en-NZ" sz="800"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p>
          <a:p>
            <a:pPr>
              <a:spcAft>
                <a:spcPts val="600"/>
              </a:spcAft>
            </a:pPr>
            <a:r>
              <a:rPr lang="en-NZ" sz="800"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“It's </a:t>
            </a: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hard for someone like me to study at home because I find it hard to focus</a:t>
            </a:r>
            <a:r>
              <a:rPr lang="en-NZ" sz="800"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“Studying from home is not easy, wasn't my option so, I think regarding </a:t>
            </a:r>
            <a:r>
              <a:rPr lang="en-NZ" sz="800"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circumstances, </a:t>
            </a: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teachers needing to be more </a:t>
            </a:r>
            <a:r>
              <a:rPr lang="en-NZ" sz="800"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flexible.”</a:t>
            </a:r>
            <a:endPar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“Making it a bit easier to get a bit of </a:t>
            </a:r>
            <a:r>
              <a:rPr lang="en-NZ" sz="800"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leeway </a:t>
            </a: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with marking of </a:t>
            </a:r>
            <a:r>
              <a:rPr lang="en-NZ" sz="800"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assignments.”</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“Being on practicum is very difficult from home for single mum, maybe having support with </a:t>
            </a:r>
            <a:r>
              <a:rPr lang="en-NZ" sz="800"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childcare.”</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“I personally am not a virtual learner, so this in a way impacted my learning ability. I struggle to stay focused on online </a:t>
            </a:r>
            <a:r>
              <a:rPr lang="en-NZ" sz="800"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teaching.”</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“Recognizing that some students with family distractions won't be performing academically the </a:t>
            </a:r>
            <a:r>
              <a:rPr lang="en-NZ" sz="800"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same.”</a:t>
            </a:r>
            <a:endPar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Rectangle 11"/>
          <p:cNvSpPr/>
          <p:nvPr/>
        </p:nvSpPr>
        <p:spPr>
          <a:xfrm>
            <a:off x="6150635" y="2392726"/>
            <a:ext cx="2467154" cy="359179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“Lets not rely on everyone simply reading material rather attending </a:t>
            </a:r>
            <a:r>
              <a:rPr lang="en-NZ" sz="800"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lectures.”</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“The quality of learning dropped dramatically for my course as we are arts and design students. I want this time that has been wasted back because I’m paying a lot of money to be </a:t>
            </a:r>
            <a:r>
              <a:rPr lang="en-NZ" sz="800"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here.”</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 lot of our mid semester tests are getting pushed back as they need to be in a controlled environment, which I understand, but it does mean that we'll be doing a lot of tests all at once at the end of the semester. It puts a lot of pressure on </a:t>
            </a:r>
            <a:r>
              <a:rPr lang="en-NZ" sz="800"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us.”</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“Group work is pretty difficult within the chat rooms</a:t>
            </a:r>
            <a:r>
              <a:rPr lang="en-NZ" sz="800"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“I'm sure that </a:t>
            </a:r>
            <a:r>
              <a:rPr lang="en-NZ" sz="800"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Unitec </a:t>
            </a: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could structure a better course that could make studying at home </a:t>
            </a:r>
            <a:r>
              <a:rPr lang="en-NZ" sz="800"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easier, </a:t>
            </a: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but since the virus lockdown was so unexpected, the classes are quite </a:t>
            </a:r>
            <a:r>
              <a:rPr lang="en-NZ" sz="800"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difficult.”</a:t>
            </a:r>
            <a:endPar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“Prior to the Covid-19 lockdown, we had classes from Tue to Fri, however, now we only have one class per week, which I find somewhat </a:t>
            </a:r>
            <a:r>
              <a:rPr lang="en-NZ" sz="800"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unfair.”</a:t>
            </a:r>
            <a:endPar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Title 13"/>
          <p:cNvSpPr>
            <a:spLocks noGrp="1"/>
          </p:cNvSpPr>
          <p:nvPr>
            <p:ph type="title"/>
          </p:nvPr>
        </p:nvSpPr>
        <p:spPr/>
        <p:txBody>
          <a:bodyPr/>
          <a:lstStyle/>
          <a:p>
            <a:r>
              <a:rPr lang="en-NZ" dirty="0"/>
              <a:t>Students are asking that Unitec be flexible and understanding with assignments and for communication to be quicker</a:t>
            </a:r>
          </a:p>
        </p:txBody>
      </p:sp>
    </p:spTree>
    <p:extLst>
      <p:ext uri="{BB962C8B-B14F-4D97-AF65-F5344CB8AC3E}">
        <p14:creationId xmlns:p14="http://schemas.microsoft.com/office/powerpoint/2010/main" val="28311015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526537" y="1710055"/>
            <a:ext cx="698740" cy="698740"/>
          </a:xfrm>
          <a:prstGeom prst="ellipse">
            <a:avLst/>
          </a:prstGeom>
          <a:solidFill>
            <a:srgbClr val="0068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dirty="0" smtClean="0">
                <a:solidFill>
                  <a:schemeClr val="bg1"/>
                </a:solidFill>
                <a:latin typeface="Verdana" panose="020B0604030504040204" pitchFamily="34" charset="0"/>
                <a:ea typeface="Verdana" panose="020B0604030504040204" pitchFamily="34" charset="0"/>
                <a:cs typeface="Verdana" panose="020B0604030504040204" pitchFamily="34" charset="0"/>
              </a:rPr>
              <a:t>1</a:t>
            </a:r>
            <a:endParaRPr lang="en-NZ"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7" name="Oval 6"/>
          <p:cNvSpPr/>
          <p:nvPr/>
        </p:nvSpPr>
        <p:spPr>
          <a:xfrm>
            <a:off x="526537" y="2562210"/>
            <a:ext cx="698740" cy="698740"/>
          </a:xfrm>
          <a:prstGeom prst="ellipse">
            <a:avLst/>
          </a:prstGeom>
          <a:solidFill>
            <a:srgbClr val="188E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dirty="0" smtClean="0">
                <a:solidFill>
                  <a:schemeClr val="bg1"/>
                </a:solidFill>
                <a:latin typeface="Verdana" panose="020B0604030504040204" pitchFamily="34" charset="0"/>
                <a:ea typeface="Verdana" panose="020B0604030504040204" pitchFamily="34" charset="0"/>
                <a:cs typeface="Verdana" panose="020B0604030504040204" pitchFamily="34" charset="0"/>
              </a:rPr>
              <a:t>2</a:t>
            </a:r>
            <a:endParaRPr lang="en-NZ"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Oval 7"/>
          <p:cNvSpPr/>
          <p:nvPr/>
        </p:nvSpPr>
        <p:spPr>
          <a:xfrm>
            <a:off x="526537" y="3414365"/>
            <a:ext cx="698740" cy="698740"/>
          </a:xfrm>
          <a:prstGeom prst="ellipse">
            <a:avLst/>
          </a:prstGeom>
          <a:solidFill>
            <a:srgbClr val="20BA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dirty="0" smtClean="0">
                <a:solidFill>
                  <a:schemeClr val="bg1"/>
                </a:solidFill>
                <a:latin typeface="Verdana" panose="020B0604030504040204" pitchFamily="34" charset="0"/>
                <a:ea typeface="Verdana" panose="020B0604030504040204" pitchFamily="34" charset="0"/>
                <a:cs typeface="Verdana" panose="020B0604030504040204" pitchFamily="34" charset="0"/>
              </a:rPr>
              <a:t>3</a:t>
            </a:r>
            <a:endParaRPr lang="en-NZ"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Rectangle 10"/>
          <p:cNvSpPr/>
          <p:nvPr/>
        </p:nvSpPr>
        <p:spPr>
          <a:xfrm>
            <a:off x="1300498" y="1797817"/>
            <a:ext cx="7316967" cy="523220"/>
          </a:xfrm>
          <a:prstGeom prst="rect">
            <a:avLst/>
          </a:prstGeom>
          <a:ln>
            <a:noFill/>
          </a:ln>
        </p:spPr>
        <p:txBody>
          <a:bodyPr wrap="square" anchor="ctr">
            <a:spAutoFit/>
          </a:bodyPr>
          <a:lstStyle/>
          <a:p>
            <a:r>
              <a:rPr lang="en-NZ" sz="140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Students are reporting major barriers to studying from home, especially for Māori and parents</a:t>
            </a:r>
          </a:p>
        </p:txBody>
      </p:sp>
      <p:sp>
        <p:nvSpPr>
          <p:cNvPr id="12" name="Rectangle 11"/>
          <p:cNvSpPr/>
          <p:nvPr/>
        </p:nvSpPr>
        <p:spPr>
          <a:xfrm>
            <a:off x="1300497" y="2542249"/>
            <a:ext cx="7316967" cy="738664"/>
          </a:xfrm>
          <a:prstGeom prst="rect">
            <a:avLst/>
          </a:prstGeom>
          <a:ln>
            <a:noFill/>
          </a:ln>
        </p:spPr>
        <p:txBody>
          <a:bodyPr wrap="square" anchor="ctr">
            <a:spAutoFit/>
          </a:bodyPr>
          <a:lstStyle/>
          <a:p>
            <a:r>
              <a:rPr lang="en-NZ" sz="140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The transition to online learning has overall gone okay, but the success seemingly varies a lot by school – largely due to how communication can vary school to school and course to course</a:t>
            </a:r>
          </a:p>
        </p:txBody>
      </p:sp>
      <p:sp>
        <p:nvSpPr>
          <p:cNvPr id="13" name="Rectangle 12"/>
          <p:cNvSpPr/>
          <p:nvPr/>
        </p:nvSpPr>
        <p:spPr>
          <a:xfrm>
            <a:off x="1300498" y="3502126"/>
            <a:ext cx="7316967" cy="523220"/>
          </a:xfrm>
          <a:prstGeom prst="rect">
            <a:avLst/>
          </a:prstGeom>
          <a:ln>
            <a:noFill/>
          </a:ln>
        </p:spPr>
        <p:txBody>
          <a:bodyPr wrap="square" anchor="ctr">
            <a:spAutoFit/>
          </a:bodyPr>
          <a:lstStyle/>
          <a:p>
            <a:r>
              <a:rPr lang="en-NZ" sz="140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Students are requesting greater levels of flexibility and understanding until things return to normal for things like assignment deadlines</a:t>
            </a:r>
            <a:endParaRPr lang="en-NZ" sz="1400"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Title 2"/>
          <p:cNvSpPr>
            <a:spLocks noGrp="1"/>
          </p:cNvSpPr>
          <p:nvPr>
            <p:ph type="title"/>
          </p:nvPr>
        </p:nvSpPr>
        <p:spPr/>
        <p:txBody>
          <a:bodyPr/>
          <a:lstStyle/>
          <a:p>
            <a:r>
              <a:rPr lang="en-NZ" dirty="0" smtClean="0"/>
              <a:t>Summary of key findings about transition to online learning</a:t>
            </a:r>
            <a:endParaRPr lang="en-NZ" dirty="0"/>
          </a:p>
        </p:txBody>
      </p:sp>
    </p:spTree>
    <p:extLst>
      <p:ext uri="{BB962C8B-B14F-4D97-AF65-F5344CB8AC3E}">
        <p14:creationId xmlns:p14="http://schemas.microsoft.com/office/powerpoint/2010/main" val="16307809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smtClean="0"/>
              <a:t>Study Experience drivers</a:t>
            </a:r>
            <a:endParaRPr lang="en-NZ" dirty="0"/>
          </a:p>
        </p:txBody>
      </p:sp>
      <p:sp>
        <p:nvSpPr>
          <p:cNvPr id="6" name="Text Placeholder 5"/>
          <p:cNvSpPr>
            <a:spLocks noGrp="1"/>
          </p:cNvSpPr>
          <p:nvPr>
            <p:ph type="body" idx="1"/>
          </p:nvPr>
        </p:nvSpPr>
        <p:spPr/>
        <p:txBody>
          <a:bodyPr/>
          <a:lstStyle/>
          <a:p>
            <a:r>
              <a:rPr lang="en-NZ" dirty="0" smtClean="0"/>
              <a:t>04.</a:t>
            </a:r>
            <a:endParaRPr lang="en-NZ" dirty="0"/>
          </a:p>
        </p:txBody>
      </p:sp>
    </p:spTree>
    <p:extLst>
      <p:ext uri="{BB962C8B-B14F-4D97-AF65-F5344CB8AC3E}">
        <p14:creationId xmlns:p14="http://schemas.microsoft.com/office/powerpoint/2010/main" val="3363786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804091" y="2455334"/>
            <a:ext cx="7813374" cy="263489"/>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580366091"/>
              </p:ext>
            </p:extLst>
          </p:nvPr>
        </p:nvGraphicFramePr>
        <p:xfrm>
          <a:off x="527050" y="1709738"/>
          <a:ext cx="8089900" cy="4108450"/>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p:cNvSpPr>
            <a:spLocks noGrp="1"/>
          </p:cNvSpPr>
          <p:nvPr>
            <p:ph type="ftr" sz="quarter" idx="11"/>
          </p:nvPr>
        </p:nvSpPr>
        <p:spPr/>
        <p:txBody>
          <a:bodyPr/>
          <a:lstStyle/>
          <a:p>
            <a:pPr>
              <a:defRPr/>
            </a:pPr>
            <a:r>
              <a:rPr lang="en-NZ" dirty="0" smtClean="0"/>
              <a:t>&gt;&gt;MARKETING</a:t>
            </a:r>
            <a:endParaRPr lang="en-NZ" dirty="0"/>
          </a:p>
        </p:txBody>
      </p:sp>
      <p:sp>
        <p:nvSpPr>
          <p:cNvPr id="14" name="Rectangle 13"/>
          <p:cNvSpPr/>
          <p:nvPr/>
        </p:nvSpPr>
        <p:spPr>
          <a:xfrm>
            <a:off x="586597" y="5926352"/>
            <a:ext cx="5589916"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Notes:</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Question text: How satisfied are you with the following aspects of Unitec </a:t>
            </a:r>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p>
          <a:p>
            <a:pPr marL="228600" indent="-228600">
              <a:buFont typeface="+mj-lt"/>
              <a:buAutoNum type="arabicPeriod"/>
            </a:pPr>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Sample size, n </a:t>
            </a: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a:t>
            </a:r>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899 - 905</a:t>
            </a:r>
            <a:endPar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marL="228600" indent="-228600">
              <a:buFont typeface="+mj-lt"/>
              <a:buAutoNum type="arabicPeriod"/>
            </a:pPr>
            <a:endParaRPr lang="en-US"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grpSp>
        <p:nvGrpSpPr>
          <p:cNvPr id="8" name="Group 7"/>
          <p:cNvGrpSpPr/>
          <p:nvPr/>
        </p:nvGrpSpPr>
        <p:grpSpPr>
          <a:xfrm>
            <a:off x="7181491" y="5965075"/>
            <a:ext cx="1720975" cy="269294"/>
            <a:chOff x="7724955" y="5863141"/>
            <a:chExt cx="1720975" cy="269294"/>
          </a:xfrm>
        </p:grpSpPr>
        <p:sp>
          <p:nvSpPr>
            <p:cNvPr id="10" name="Isosceles Triangle 9"/>
            <p:cNvSpPr/>
            <p:nvPr/>
          </p:nvSpPr>
          <p:spPr>
            <a:xfrm rot="10800000">
              <a:off x="7724955" y="6006013"/>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Isosceles Triangle 10"/>
            <p:cNvSpPr/>
            <p:nvPr/>
          </p:nvSpPr>
          <p:spPr>
            <a:xfrm>
              <a:off x="7724955" y="5863141"/>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7841416" y="5867128"/>
              <a:ext cx="1604514"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NZ" sz="700"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Significantly higher / lower than previous period (95%)</a:t>
              </a:r>
              <a:endParaRPr lang="en-US" sz="7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9" name="Up-Down Arrow 8"/>
          <p:cNvSpPr/>
          <p:nvPr/>
        </p:nvSpPr>
        <p:spPr>
          <a:xfrm>
            <a:off x="526212" y="2251491"/>
            <a:ext cx="252000" cy="3010621"/>
          </a:xfrm>
          <a:prstGeom prst="upDownArrow">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3" name="TextBox 12"/>
          <p:cNvSpPr txBox="1"/>
          <p:nvPr/>
        </p:nvSpPr>
        <p:spPr>
          <a:xfrm>
            <a:off x="741872" y="2216448"/>
            <a:ext cx="819507" cy="338554"/>
          </a:xfrm>
          <a:prstGeom prst="rect">
            <a:avLst/>
          </a:prstGeom>
          <a:noFill/>
        </p:spPr>
        <p:txBody>
          <a:bodyPr wrap="square" rtlCol="0">
            <a:spAutoFit/>
          </a:bodyPr>
          <a:lstStyle/>
          <a:p>
            <a:r>
              <a:rPr lang="en-NZ" sz="800" b="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More impactful</a:t>
            </a:r>
            <a:endParaRPr lang="en-NZ" sz="800" b="1"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sp>
        <p:nvSpPr>
          <p:cNvPr id="18" name="TextBox 17"/>
          <p:cNvSpPr txBox="1"/>
          <p:nvPr/>
        </p:nvSpPr>
        <p:spPr>
          <a:xfrm>
            <a:off x="745190" y="4946170"/>
            <a:ext cx="819507" cy="338554"/>
          </a:xfrm>
          <a:prstGeom prst="rect">
            <a:avLst/>
          </a:prstGeom>
          <a:noFill/>
        </p:spPr>
        <p:txBody>
          <a:bodyPr wrap="square" rtlCol="0">
            <a:spAutoFit/>
          </a:bodyPr>
          <a:lstStyle/>
          <a:p>
            <a:r>
              <a:rPr lang="en-NZ" sz="800" b="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Less impactful</a:t>
            </a:r>
            <a:endParaRPr lang="en-NZ" sz="800" b="1"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itle 3"/>
          <p:cNvSpPr>
            <a:spLocks noGrp="1"/>
          </p:cNvSpPr>
          <p:nvPr>
            <p:ph type="title"/>
          </p:nvPr>
        </p:nvSpPr>
        <p:spPr/>
        <p:txBody>
          <a:bodyPr/>
          <a:lstStyle/>
          <a:p>
            <a:r>
              <a:rPr lang="en-NZ" dirty="0" smtClean="0"/>
              <a:t>As expected, communication has increased in importance during this time, but this is expected to be a temporary bump</a:t>
            </a:r>
            <a:endParaRPr lang="en-NZ" dirty="0"/>
          </a:p>
        </p:txBody>
      </p:sp>
    </p:spTree>
    <p:extLst>
      <p:ext uri="{BB962C8B-B14F-4D97-AF65-F5344CB8AC3E}">
        <p14:creationId xmlns:p14="http://schemas.microsoft.com/office/powerpoint/2010/main" val="2187759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607121614"/>
              </p:ext>
            </p:extLst>
          </p:nvPr>
        </p:nvGraphicFramePr>
        <p:xfrm>
          <a:off x="527051" y="1709736"/>
          <a:ext cx="2750988" cy="1689071"/>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p:cNvSpPr>
            <a:spLocks noGrp="1"/>
          </p:cNvSpPr>
          <p:nvPr>
            <p:ph type="ftr" sz="quarter" idx="11"/>
          </p:nvPr>
        </p:nvSpPr>
        <p:spPr/>
        <p:txBody>
          <a:bodyPr/>
          <a:lstStyle/>
          <a:p>
            <a:pPr>
              <a:defRPr/>
            </a:pPr>
            <a:r>
              <a:rPr lang="en-US" smtClean="0"/>
              <a:t>&gt;&gt;MARKETING</a:t>
            </a:r>
            <a:endParaRPr lang="en-US" dirty="0"/>
          </a:p>
        </p:txBody>
      </p:sp>
      <p:grpSp>
        <p:nvGrpSpPr>
          <p:cNvPr id="18" name="Group 17"/>
          <p:cNvGrpSpPr/>
          <p:nvPr/>
        </p:nvGrpSpPr>
        <p:grpSpPr>
          <a:xfrm>
            <a:off x="738188" y="5473816"/>
            <a:ext cx="7660891" cy="138499"/>
            <a:chOff x="738188" y="5353051"/>
            <a:chExt cx="7660891" cy="138499"/>
          </a:xfrm>
        </p:grpSpPr>
        <p:sp>
          <p:nvSpPr>
            <p:cNvPr id="19" name="Rectangle 98"/>
            <p:cNvSpPr>
              <a:spLocks noChangeArrowheads="1"/>
            </p:cNvSpPr>
            <p:nvPr/>
          </p:nvSpPr>
          <p:spPr bwMode="auto">
            <a:xfrm>
              <a:off x="738188" y="5392738"/>
              <a:ext cx="71438" cy="71438"/>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900"/>
            </a:p>
          </p:txBody>
        </p:sp>
        <p:sp>
          <p:nvSpPr>
            <p:cNvPr id="20" name="Rectangle 99"/>
            <p:cNvSpPr>
              <a:spLocks noChangeArrowheads="1"/>
            </p:cNvSpPr>
            <p:nvPr/>
          </p:nvSpPr>
          <p:spPr bwMode="auto">
            <a:xfrm>
              <a:off x="839788" y="5353051"/>
              <a:ext cx="127438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404040"/>
                  </a:solidFill>
                  <a:effectLst/>
                  <a:latin typeface="Verdana" panose="020B0604030504040204" pitchFamily="34" charset="0"/>
                </a:rPr>
                <a:t>Extremely dissatisfied</a:t>
              </a:r>
              <a:endParaRPr kumimoji="0" lang="en-US" altLang="en-US" sz="900" b="0" i="0" u="none" strike="noStrike" cap="none" normalizeH="0" baseline="0" smtClean="0">
                <a:ln>
                  <a:noFill/>
                </a:ln>
                <a:solidFill>
                  <a:schemeClr val="tx1"/>
                </a:solidFill>
                <a:effectLst/>
              </a:endParaRPr>
            </a:p>
          </p:txBody>
        </p:sp>
        <p:sp>
          <p:nvSpPr>
            <p:cNvPr id="21" name="Rectangle 100"/>
            <p:cNvSpPr>
              <a:spLocks noChangeArrowheads="1"/>
            </p:cNvSpPr>
            <p:nvPr/>
          </p:nvSpPr>
          <p:spPr bwMode="auto">
            <a:xfrm>
              <a:off x="2222501" y="5392738"/>
              <a:ext cx="71438" cy="71438"/>
            </a:xfrm>
            <a:prstGeom prst="rect">
              <a:avLst/>
            </a:prstGeom>
            <a:solidFill>
              <a:srgbClr val="FD62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900"/>
            </a:p>
          </p:txBody>
        </p:sp>
        <p:sp>
          <p:nvSpPr>
            <p:cNvPr id="22" name="Rectangle 101"/>
            <p:cNvSpPr>
              <a:spLocks noChangeArrowheads="1"/>
            </p:cNvSpPr>
            <p:nvPr/>
          </p:nvSpPr>
          <p:spPr bwMode="auto">
            <a:xfrm>
              <a:off x="2325688" y="5353051"/>
              <a:ext cx="129843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404040"/>
                  </a:solidFill>
                  <a:effectLst/>
                  <a:latin typeface="Verdana" panose="020B0604030504040204" pitchFamily="34" charset="0"/>
                </a:rPr>
                <a:t>Somewhat dissatisfied</a:t>
              </a:r>
              <a:endParaRPr kumimoji="0" lang="en-US" altLang="en-US" sz="900" b="0" i="0" u="none" strike="noStrike" cap="none" normalizeH="0" baseline="0" smtClean="0">
                <a:ln>
                  <a:noFill/>
                </a:ln>
                <a:solidFill>
                  <a:schemeClr val="tx1"/>
                </a:solidFill>
                <a:effectLst/>
              </a:endParaRPr>
            </a:p>
          </p:txBody>
        </p:sp>
        <p:sp>
          <p:nvSpPr>
            <p:cNvPr id="23" name="Rectangle 102"/>
            <p:cNvSpPr>
              <a:spLocks noChangeArrowheads="1"/>
            </p:cNvSpPr>
            <p:nvPr/>
          </p:nvSpPr>
          <p:spPr bwMode="auto">
            <a:xfrm>
              <a:off x="3738563" y="5392738"/>
              <a:ext cx="71438" cy="714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900"/>
            </a:p>
          </p:txBody>
        </p:sp>
        <p:sp>
          <p:nvSpPr>
            <p:cNvPr id="24" name="Rectangle 103"/>
            <p:cNvSpPr>
              <a:spLocks noChangeArrowheads="1"/>
            </p:cNvSpPr>
            <p:nvPr/>
          </p:nvSpPr>
          <p:spPr bwMode="auto">
            <a:xfrm>
              <a:off x="3838576" y="5353051"/>
              <a:ext cx="186589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404040"/>
                  </a:solidFill>
                  <a:effectLst/>
                  <a:latin typeface="Verdana" panose="020B0604030504040204" pitchFamily="34" charset="0"/>
                </a:rPr>
                <a:t>Neither satisfied nor dissatisfied</a:t>
              </a:r>
              <a:endParaRPr kumimoji="0" lang="en-US" altLang="en-US" sz="900" b="0" i="0" u="none" strike="noStrike" cap="none" normalizeH="0" baseline="0" dirty="0" smtClean="0">
                <a:ln>
                  <a:noFill/>
                </a:ln>
                <a:solidFill>
                  <a:schemeClr val="tx1"/>
                </a:solidFill>
                <a:effectLst/>
              </a:endParaRPr>
            </a:p>
          </p:txBody>
        </p:sp>
        <p:sp>
          <p:nvSpPr>
            <p:cNvPr id="25" name="Rectangle 104"/>
            <p:cNvSpPr>
              <a:spLocks noChangeArrowheads="1"/>
            </p:cNvSpPr>
            <p:nvPr/>
          </p:nvSpPr>
          <p:spPr bwMode="auto">
            <a:xfrm>
              <a:off x="5853113" y="5392738"/>
              <a:ext cx="61913" cy="71438"/>
            </a:xfrm>
            <a:prstGeom prst="rect">
              <a:avLst/>
            </a:prstGeom>
            <a:solidFill>
              <a:srgbClr val="77BD5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900"/>
            </a:p>
          </p:txBody>
        </p:sp>
        <p:sp>
          <p:nvSpPr>
            <p:cNvPr id="26" name="Rectangle 105"/>
            <p:cNvSpPr>
              <a:spLocks noChangeArrowheads="1"/>
            </p:cNvSpPr>
            <p:nvPr/>
          </p:nvSpPr>
          <p:spPr bwMode="auto">
            <a:xfrm>
              <a:off x="5948363" y="5353051"/>
              <a:ext cx="113332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404040"/>
                  </a:solidFill>
                  <a:effectLst/>
                  <a:latin typeface="Verdana" panose="020B0604030504040204" pitchFamily="34" charset="0"/>
                </a:rPr>
                <a:t>Somewhat satisfied</a:t>
              </a:r>
              <a:endParaRPr kumimoji="0" lang="en-US" altLang="en-US" sz="900" b="0" i="0" u="none" strike="noStrike" cap="none" normalizeH="0" baseline="0" smtClean="0">
                <a:ln>
                  <a:noFill/>
                </a:ln>
                <a:solidFill>
                  <a:schemeClr val="tx1"/>
                </a:solidFill>
                <a:effectLst/>
              </a:endParaRPr>
            </a:p>
          </p:txBody>
        </p:sp>
        <p:sp>
          <p:nvSpPr>
            <p:cNvPr id="27" name="Rectangle 106"/>
            <p:cNvSpPr>
              <a:spLocks noChangeArrowheads="1"/>
            </p:cNvSpPr>
            <p:nvPr/>
          </p:nvSpPr>
          <p:spPr bwMode="auto">
            <a:xfrm>
              <a:off x="7185026" y="5392738"/>
              <a:ext cx="71438" cy="71438"/>
            </a:xfrm>
            <a:prstGeom prst="rect">
              <a:avLst/>
            </a:prstGeom>
            <a:solidFill>
              <a:srgbClr val="188E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900"/>
            </a:p>
          </p:txBody>
        </p:sp>
        <p:sp>
          <p:nvSpPr>
            <p:cNvPr id="28" name="Rectangle 107"/>
            <p:cNvSpPr>
              <a:spLocks noChangeArrowheads="1"/>
            </p:cNvSpPr>
            <p:nvPr/>
          </p:nvSpPr>
          <p:spPr bwMode="auto">
            <a:xfrm>
              <a:off x="7289801" y="5353051"/>
              <a:ext cx="110927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404040"/>
                  </a:solidFill>
                  <a:effectLst/>
                  <a:latin typeface="Verdana" panose="020B0604030504040204" pitchFamily="34" charset="0"/>
                </a:rPr>
                <a:t>Extremely satisfied</a:t>
              </a:r>
              <a:endParaRPr kumimoji="0" lang="en-US" altLang="en-US" sz="900" b="0" i="0" u="none" strike="noStrike" cap="none" normalizeH="0" baseline="0" smtClean="0">
                <a:ln>
                  <a:noFill/>
                </a:ln>
                <a:solidFill>
                  <a:schemeClr val="tx1"/>
                </a:solidFill>
                <a:effectLst/>
              </a:endParaRPr>
            </a:p>
          </p:txBody>
        </p:sp>
      </p:grpSp>
      <p:grpSp>
        <p:nvGrpSpPr>
          <p:cNvPr id="30" name="Group 29"/>
          <p:cNvGrpSpPr/>
          <p:nvPr/>
        </p:nvGrpSpPr>
        <p:grpSpPr>
          <a:xfrm>
            <a:off x="7181490" y="5965075"/>
            <a:ext cx="1720975" cy="269294"/>
            <a:chOff x="7724955" y="5863141"/>
            <a:chExt cx="1720975" cy="269294"/>
          </a:xfrm>
        </p:grpSpPr>
        <p:sp>
          <p:nvSpPr>
            <p:cNvPr id="31" name="Isosceles Triangle 30"/>
            <p:cNvSpPr/>
            <p:nvPr/>
          </p:nvSpPr>
          <p:spPr>
            <a:xfrm rot="10800000">
              <a:off x="7724955" y="6006013"/>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Isosceles Triangle 31"/>
            <p:cNvSpPr/>
            <p:nvPr/>
          </p:nvSpPr>
          <p:spPr>
            <a:xfrm>
              <a:off x="7724955" y="5863141"/>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Rectangle 32"/>
            <p:cNvSpPr/>
            <p:nvPr/>
          </p:nvSpPr>
          <p:spPr>
            <a:xfrm>
              <a:off x="7841416" y="5867128"/>
              <a:ext cx="1604514"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NZ" sz="700"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Significantly higher / lower than previous period (95%)</a:t>
              </a:r>
              <a:endParaRPr lang="en-US" sz="7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2" name="Title 1"/>
          <p:cNvSpPr>
            <a:spLocks noGrp="1"/>
          </p:cNvSpPr>
          <p:nvPr>
            <p:ph type="title"/>
          </p:nvPr>
        </p:nvSpPr>
        <p:spPr/>
        <p:txBody>
          <a:bodyPr/>
          <a:lstStyle/>
          <a:p>
            <a:r>
              <a:rPr lang="en-NZ" dirty="0"/>
              <a:t>There are lower levels of dissatisfaction with teaching &amp; courses, indicating that some inconsistency is being remedied</a:t>
            </a:r>
          </a:p>
        </p:txBody>
      </p:sp>
      <p:sp>
        <p:nvSpPr>
          <p:cNvPr id="37" name="Rectangle 36"/>
          <p:cNvSpPr/>
          <p:nvPr/>
        </p:nvSpPr>
        <p:spPr>
          <a:xfrm>
            <a:off x="586597" y="5926352"/>
            <a:ext cx="5589916"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Notes:</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Question text: How satisfied are you with the following aspects of Unitec </a:t>
            </a:r>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p>
          <a:p>
            <a:pPr marL="228600" indent="-228600">
              <a:buFont typeface="+mj-lt"/>
              <a:buAutoNum type="arabicPeriod"/>
            </a:pPr>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Sample size, n </a:t>
            </a: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a:t>
            </a:r>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899 - 905</a:t>
            </a:r>
            <a:endPar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marL="228600" indent="-228600">
              <a:buFont typeface="+mj-lt"/>
              <a:buAutoNum type="arabicPeriod"/>
            </a:pPr>
            <a:endParaRPr lang="en-US"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38" name="Content Placeholder 8"/>
          <p:cNvGraphicFramePr>
            <a:graphicFrameLocks/>
          </p:cNvGraphicFramePr>
          <p:nvPr>
            <p:extLst>
              <p:ext uri="{D42A27DB-BD31-4B8C-83A1-F6EECF244321}">
                <p14:modId xmlns:p14="http://schemas.microsoft.com/office/powerpoint/2010/main" val="4056541908"/>
              </p:ext>
            </p:extLst>
          </p:nvPr>
        </p:nvGraphicFramePr>
        <p:xfrm>
          <a:off x="3196764" y="1709736"/>
          <a:ext cx="2750988" cy="16890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9" name="Content Placeholder 8"/>
          <p:cNvGraphicFramePr>
            <a:graphicFrameLocks/>
          </p:cNvGraphicFramePr>
          <p:nvPr>
            <p:extLst>
              <p:ext uri="{D42A27DB-BD31-4B8C-83A1-F6EECF244321}">
                <p14:modId xmlns:p14="http://schemas.microsoft.com/office/powerpoint/2010/main" val="1555366738"/>
              </p:ext>
            </p:extLst>
          </p:nvPr>
        </p:nvGraphicFramePr>
        <p:xfrm>
          <a:off x="5866477" y="1709736"/>
          <a:ext cx="2750988" cy="16890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0" name="Content Placeholder 8"/>
          <p:cNvGraphicFramePr>
            <a:graphicFrameLocks/>
          </p:cNvGraphicFramePr>
          <p:nvPr>
            <p:extLst>
              <p:ext uri="{D42A27DB-BD31-4B8C-83A1-F6EECF244321}">
                <p14:modId xmlns:p14="http://schemas.microsoft.com/office/powerpoint/2010/main" val="3594151472"/>
              </p:ext>
            </p:extLst>
          </p:nvPr>
        </p:nvGraphicFramePr>
        <p:xfrm>
          <a:off x="5866477" y="3535576"/>
          <a:ext cx="2750988" cy="16890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1" name="Content Placeholder 8"/>
          <p:cNvGraphicFramePr>
            <a:graphicFrameLocks/>
          </p:cNvGraphicFramePr>
          <p:nvPr>
            <p:extLst>
              <p:ext uri="{D42A27DB-BD31-4B8C-83A1-F6EECF244321}">
                <p14:modId xmlns:p14="http://schemas.microsoft.com/office/powerpoint/2010/main" val="230940784"/>
              </p:ext>
            </p:extLst>
          </p:nvPr>
        </p:nvGraphicFramePr>
        <p:xfrm>
          <a:off x="527051" y="3535576"/>
          <a:ext cx="2750988" cy="168907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2" name="Content Placeholder 8"/>
          <p:cNvGraphicFramePr>
            <a:graphicFrameLocks/>
          </p:cNvGraphicFramePr>
          <p:nvPr>
            <p:extLst>
              <p:ext uri="{D42A27DB-BD31-4B8C-83A1-F6EECF244321}">
                <p14:modId xmlns:p14="http://schemas.microsoft.com/office/powerpoint/2010/main" val="190865819"/>
              </p:ext>
            </p:extLst>
          </p:nvPr>
        </p:nvGraphicFramePr>
        <p:xfrm>
          <a:off x="3196764" y="3535576"/>
          <a:ext cx="2750988" cy="1689071"/>
        </p:xfrm>
        <a:graphic>
          <a:graphicData uri="http://schemas.openxmlformats.org/drawingml/2006/chart">
            <c:chart xmlns:c="http://schemas.openxmlformats.org/drawingml/2006/chart" xmlns:r="http://schemas.openxmlformats.org/officeDocument/2006/relationships" r:id="rId7"/>
          </a:graphicData>
        </a:graphic>
      </p:graphicFrame>
      <p:sp>
        <p:nvSpPr>
          <p:cNvPr id="43" name="Isosceles Triangle 42"/>
          <p:cNvSpPr/>
          <p:nvPr/>
        </p:nvSpPr>
        <p:spPr>
          <a:xfrm rot="10800000">
            <a:off x="8277196" y="3981635"/>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Isosceles Triangle 43"/>
          <p:cNvSpPr/>
          <p:nvPr/>
        </p:nvSpPr>
        <p:spPr>
          <a:xfrm>
            <a:off x="8273862" y="4584196"/>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Isosceles Triangle 44"/>
          <p:cNvSpPr/>
          <p:nvPr/>
        </p:nvSpPr>
        <p:spPr>
          <a:xfrm rot="10800000">
            <a:off x="8273861" y="4783437"/>
            <a:ext cx="146649" cy="126422"/>
          </a:xfrm>
          <a:prstGeom prst="triangle">
            <a:avLst/>
          </a:prstGeom>
          <a:solidFill>
            <a:srgbClr val="FF000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Isosceles Triangle 45"/>
          <p:cNvSpPr/>
          <p:nvPr/>
        </p:nvSpPr>
        <p:spPr>
          <a:xfrm rot="10800000">
            <a:off x="7041398" y="4574672"/>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 name="Isosceles Triangle 46"/>
          <p:cNvSpPr/>
          <p:nvPr/>
        </p:nvSpPr>
        <p:spPr>
          <a:xfrm>
            <a:off x="4392922" y="2167491"/>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 name="Isosceles Triangle 47"/>
          <p:cNvSpPr/>
          <p:nvPr/>
        </p:nvSpPr>
        <p:spPr>
          <a:xfrm rot="10800000">
            <a:off x="5618325" y="2885390"/>
            <a:ext cx="146649" cy="126422"/>
          </a:xfrm>
          <a:prstGeom prst="triangle">
            <a:avLst/>
          </a:prstGeom>
          <a:solidFill>
            <a:srgbClr val="FF000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Isosceles Triangle 48"/>
          <p:cNvSpPr/>
          <p:nvPr/>
        </p:nvSpPr>
        <p:spPr>
          <a:xfrm rot="10800000">
            <a:off x="5618324" y="2957911"/>
            <a:ext cx="146649" cy="126422"/>
          </a:xfrm>
          <a:prstGeom prst="triangle">
            <a:avLst/>
          </a:prstGeom>
          <a:solidFill>
            <a:srgbClr val="FF000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 name="Isosceles Triangle 49"/>
          <p:cNvSpPr/>
          <p:nvPr/>
        </p:nvSpPr>
        <p:spPr>
          <a:xfrm rot="10800000">
            <a:off x="8280086" y="2945674"/>
            <a:ext cx="146649" cy="126422"/>
          </a:xfrm>
          <a:prstGeom prst="triangle">
            <a:avLst/>
          </a:prstGeom>
          <a:solidFill>
            <a:srgbClr val="FF000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 name="Isosceles Triangle 50"/>
          <p:cNvSpPr/>
          <p:nvPr/>
        </p:nvSpPr>
        <p:spPr>
          <a:xfrm>
            <a:off x="5614779" y="4330778"/>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 name="Isosceles Triangle 51"/>
          <p:cNvSpPr/>
          <p:nvPr/>
        </p:nvSpPr>
        <p:spPr>
          <a:xfrm rot="10800000">
            <a:off x="5621166" y="4013627"/>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 name="Isosceles Triangle 52"/>
          <p:cNvSpPr/>
          <p:nvPr/>
        </p:nvSpPr>
        <p:spPr>
          <a:xfrm rot="10800000">
            <a:off x="1708766" y="2929550"/>
            <a:ext cx="146649" cy="126422"/>
          </a:xfrm>
          <a:prstGeom prst="triangle">
            <a:avLst/>
          </a:prstGeom>
          <a:solidFill>
            <a:srgbClr val="FF000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 name="Isosceles Triangle 53"/>
          <p:cNvSpPr/>
          <p:nvPr/>
        </p:nvSpPr>
        <p:spPr>
          <a:xfrm rot="10800000">
            <a:off x="2926484" y="4760864"/>
            <a:ext cx="146649" cy="126422"/>
          </a:xfrm>
          <a:prstGeom prst="triangle">
            <a:avLst/>
          </a:prstGeom>
          <a:solidFill>
            <a:srgbClr val="FF000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157402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681891223"/>
              </p:ext>
            </p:extLst>
          </p:nvPr>
        </p:nvGraphicFramePr>
        <p:xfrm>
          <a:off x="527051" y="1709736"/>
          <a:ext cx="2750988" cy="1689071"/>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p:cNvSpPr>
            <a:spLocks noGrp="1"/>
          </p:cNvSpPr>
          <p:nvPr>
            <p:ph type="ftr" sz="quarter" idx="11"/>
          </p:nvPr>
        </p:nvSpPr>
        <p:spPr/>
        <p:txBody>
          <a:bodyPr/>
          <a:lstStyle/>
          <a:p>
            <a:pPr>
              <a:defRPr/>
            </a:pPr>
            <a:r>
              <a:rPr lang="en-US" smtClean="0"/>
              <a:t>&gt;&gt;MARKETING</a:t>
            </a:r>
            <a:endParaRPr lang="en-US" dirty="0"/>
          </a:p>
        </p:txBody>
      </p:sp>
      <p:grpSp>
        <p:nvGrpSpPr>
          <p:cNvPr id="18" name="Group 17"/>
          <p:cNvGrpSpPr/>
          <p:nvPr/>
        </p:nvGrpSpPr>
        <p:grpSpPr>
          <a:xfrm>
            <a:off x="738188" y="5473816"/>
            <a:ext cx="7660891" cy="138499"/>
            <a:chOff x="738188" y="5353051"/>
            <a:chExt cx="7660891" cy="138499"/>
          </a:xfrm>
        </p:grpSpPr>
        <p:sp>
          <p:nvSpPr>
            <p:cNvPr id="19" name="Rectangle 98"/>
            <p:cNvSpPr>
              <a:spLocks noChangeArrowheads="1"/>
            </p:cNvSpPr>
            <p:nvPr/>
          </p:nvSpPr>
          <p:spPr bwMode="auto">
            <a:xfrm>
              <a:off x="738188" y="5392738"/>
              <a:ext cx="71438" cy="71438"/>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900"/>
            </a:p>
          </p:txBody>
        </p:sp>
        <p:sp>
          <p:nvSpPr>
            <p:cNvPr id="20" name="Rectangle 99"/>
            <p:cNvSpPr>
              <a:spLocks noChangeArrowheads="1"/>
            </p:cNvSpPr>
            <p:nvPr/>
          </p:nvSpPr>
          <p:spPr bwMode="auto">
            <a:xfrm>
              <a:off x="839788" y="5353051"/>
              <a:ext cx="127438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404040"/>
                  </a:solidFill>
                  <a:effectLst/>
                  <a:latin typeface="Verdana" panose="020B0604030504040204" pitchFamily="34" charset="0"/>
                </a:rPr>
                <a:t>Extremely dissatisfied</a:t>
              </a:r>
              <a:endParaRPr kumimoji="0" lang="en-US" altLang="en-US" sz="900" b="0" i="0" u="none" strike="noStrike" cap="none" normalizeH="0" baseline="0" smtClean="0">
                <a:ln>
                  <a:noFill/>
                </a:ln>
                <a:solidFill>
                  <a:schemeClr val="tx1"/>
                </a:solidFill>
                <a:effectLst/>
              </a:endParaRPr>
            </a:p>
          </p:txBody>
        </p:sp>
        <p:sp>
          <p:nvSpPr>
            <p:cNvPr id="21" name="Rectangle 100"/>
            <p:cNvSpPr>
              <a:spLocks noChangeArrowheads="1"/>
            </p:cNvSpPr>
            <p:nvPr/>
          </p:nvSpPr>
          <p:spPr bwMode="auto">
            <a:xfrm>
              <a:off x="2222501" y="5392738"/>
              <a:ext cx="71438" cy="71438"/>
            </a:xfrm>
            <a:prstGeom prst="rect">
              <a:avLst/>
            </a:prstGeom>
            <a:solidFill>
              <a:srgbClr val="FD62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900"/>
            </a:p>
          </p:txBody>
        </p:sp>
        <p:sp>
          <p:nvSpPr>
            <p:cNvPr id="22" name="Rectangle 101"/>
            <p:cNvSpPr>
              <a:spLocks noChangeArrowheads="1"/>
            </p:cNvSpPr>
            <p:nvPr/>
          </p:nvSpPr>
          <p:spPr bwMode="auto">
            <a:xfrm>
              <a:off x="2325688" y="5353051"/>
              <a:ext cx="129843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404040"/>
                  </a:solidFill>
                  <a:effectLst/>
                  <a:latin typeface="Verdana" panose="020B0604030504040204" pitchFamily="34" charset="0"/>
                </a:rPr>
                <a:t>Somewhat dissatisfied</a:t>
              </a:r>
              <a:endParaRPr kumimoji="0" lang="en-US" altLang="en-US" sz="900" b="0" i="0" u="none" strike="noStrike" cap="none" normalizeH="0" baseline="0" smtClean="0">
                <a:ln>
                  <a:noFill/>
                </a:ln>
                <a:solidFill>
                  <a:schemeClr val="tx1"/>
                </a:solidFill>
                <a:effectLst/>
              </a:endParaRPr>
            </a:p>
          </p:txBody>
        </p:sp>
        <p:sp>
          <p:nvSpPr>
            <p:cNvPr id="23" name="Rectangle 102"/>
            <p:cNvSpPr>
              <a:spLocks noChangeArrowheads="1"/>
            </p:cNvSpPr>
            <p:nvPr/>
          </p:nvSpPr>
          <p:spPr bwMode="auto">
            <a:xfrm>
              <a:off x="3738563" y="5392738"/>
              <a:ext cx="71438" cy="714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900"/>
            </a:p>
          </p:txBody>
        </p:sp>
        <p:sp>
          <p:nvSpPr>
            <p:cNvPr id="24" name="Rectangle 103"/>
            <p:cNvSpPr>
              <a:spLocks noChangeArrowheads="1"/>
            </p:cNvSpPr>
            <p:nvPr/>
          </p:nvSpPr>
          <p:spPr bwMode="auto">
            <a:xfrm>
              <a:off x="3838576" y="5353051"/>
              <a:ext cx="186589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404040"/>
                  </a:solidFill>
                  <a:effectLst/>
                  <a:latin typeface="Verdana" panose="020B0604030504040204" pitchFamily="34" charset="0"/>
                </a:rPr>
                <a:t>Neither satisfied nor dissatisfied</a:t>
              </a:r>
              <a:endParaRPr kumimoji="0" lang="en-US" altLang="en-US" sz="900" b="0" i="0" u="none" strike="noStrike" cap="none" normalizeH="0" baseline="0" dirty="0" smtClean="0">
                <a:ln>
                  <a:noFill/>
                </a:ln>
                <a:solidFill>
                  <a:schemeClr val="tx1"/>
                </a:solidFill>
                <a:effectLst/>
              </a:endParaRPr>
            </a:p>
          </p:txBody>
        </p:sp>
        <p:sp>
          <p:nvSpPr>
            <p:cNvPr id="25" name="Rectangle 104"/>
            <p:cNvSpPr>
              <a:spLocks noChangeArrowheads="1"/>
            </p:cNvSpPr>
            <p:nvPr/>
          </p:nvSpPr>
          <p:spPr bwMode="auto">
            <a:xfrm>
              <a:off x="5853113" y="5392738"/>
              <a:ext cx="61913" cy="71438"/>
            </a:xfrm>
            <a:prstGeom prst="rect">
              <a:avLst/>
            </a:prstGeom>
            <a:solidFill>
              <a:srgbClr val="77BD5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900"/>
            </a:p>
          </p:txBody>
        </p:sp>
        <p:sp>
          <p:nvSpPr>
            <p:cNvPr id="26" name="Rectangle 105"/>
            <p:cNvSpPr>
              <a:spLocks noChangeArrowheads="1"/>
            </p:cNvSpPr>
            <p:nvPr/>
          </p:nvSpPr>
          <p:spPr bwMode="auto">
            <a:xfrm>
              <a:off x="5948363" y="5353051"/>
              <a:ext cx="113332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404040"/>
                  </a:solidFill>
                  <a:effectLst/>
                  <a:latin typeface="Verdana" panose="020B0604030504040204" pitchFamily="34" charset="0"/>
                </a:rPr>
                <a:t>Somewhat satisfied</a:t>
              </a:r>
              <a:endParaRPr kumimoji="0" lang="en-US" altLang="en-US" sz="900" b="0" i="0" u="none" strike="noStrike" cap="none" normalizeH="0" baseline="0" smtClean="0">
                <a:ln>
                  <a:noFill/>
                </a:ln>
                <a:solidFill>
                  <a:schemeClr val="tx1"/>
                </a:solidFill>
                <a:effectLst/>
              </a:endParaRPr>
            </a:p>
          </p:txBody>
        </p:sp>
        <p:sp>
          <p:nvSpPr>
            <p:cNvPr id="27" name="Rectangle 106"/>
            <p:cNvSpPr>
              <a:spLocks noChangeArrowheads="1"/>
            </p:cNvSpPr>
            <p:nvPr/>
          </p:nvSpPr>
          <p:spPr bwMode="auto">
            <a:xfrm>
              <a:off x="7185026" y="5392738"/>
              <a:ext cx="71438" cy="71438"/>
            </a:xfrm>
            <a:prstGeom prst="rect">
              <a:avLst/>
            </a:prstGeom>
            <a:solidFill>
              <a:srgbClr val="188E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900"/>
            </a:p>
          </p:txBody>
        </p:sp>
        <p:sp>
          <p:nvSpPr>
            <p:cNvPr id="28" name="Rectangle 107"/>
            <p:cNvSpPr>
              <a:spLocks noChangeArrowheads="1"/>
            </p:cNvSpPr>
            <p:nvPr/>
          </p:nvSpPr>
          <p:spPr bwMode="auto">
            <a:xfrm>
              <a:off x="7289801" y="5353051"/>
              <a:ext cx="110927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404040"/>
                  </a:solidFill>
                  <a:effectLst/>
                  <a:latin typeface="Verdana" panose="020B0604030504040204" pitchFamily="34" charset="0"/>
                </a:rPr>
                <a:t>Extremely satisfied</a:t>
              </a:r>
              <a:endParaRPr kumimoji="0" lang="en-US" altLang="en-US" sz="900" b="0" i="0" u="none" strike="noStrike" cap="none" normalizeH="0" baseline="0" smtClean="0">
                <a:ln>
                  <a:noFill/>
                </a:ln>
                <a:solidFill>
                  <a:schemeClr val="tx1"/>
                </a:solidFill>
                <a:effectLst/>
              </a:endParaRPr>
            </a:p>
          </p:txBody>
        </p:sp>
      </p:grpSp>
      <p:grpSp>
        <p:nvGrpSpPr>
          <p:cNvPr id="30" name="Group 29"/>
          <p:cNvGrpSpPr/>
          <p:nvPr/>
        </p:nvGrpSpPr>
        <p:grpSpPr>
          <a:xfrm>
            <a:off x="7181490" y="5965075"/>
            <a:ext cx="1720975" cy="269294"/>
            <a:chOff x="7724955" y="5863141"/>
            <a:chExt cx="1720975" cy="269294"/>
          </a:xfrm>
        </p:grpSpPr>
        <p:sp>
          <p:nvSpPr>
            <p:cNvPr id="31" name="Isosceles Triangle 30"/>
            <p:cNvSpPr/>
            <p:nvPr/>
          </p:nvSpPr>
          <p:spPr>
            <a:xfrm rot="10800000">
              <a:off x="7724955" y="6006013"/>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Isosceles Triangle 31"/>
            <p:cNvSpPr/>
            <p:nvPr/>
          </p:nvSpPr>
          <p:spPr>
            <a:xfrm>
              <a:off x="7724955" y="5863141"/>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Rectangle 32"/>
            <p:cNvSpPr/>
            <p:nvPr/>
          </p:nvSpPr>
          <p:spPr>
            <a:xfrm>
              <a:off x="7841416" y="5867128"/>
              <a:ext cx="1604514"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NZ" sz="700"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Significantly higher / lower than previous period (95%)</a:t>
              </a:r>
              <a:endParaRPr lang="en-US" sz="7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2" name="Title 1"/>
          <p:cNvSpPr>
            <a:spLocks noGrp="1"/>
          </p:cNvSpPr>
          <p:nvPr>
            <p:ph type="title"/>
          </p:nvPr>
        </p:nvSpPr>
        <p:spPr/>
        <p:txBody>
          <a:bodyPr/>
          <a:lstStyle/>
          <a:p>
            <a:r>
              <a:rPr lang="en-NZ" dirty="0" smtClean="0"/>
              <a:t>Unsurprisingly, student life has taken a hit during the COVID-19 crisis</a:t>
            </a:r>
            <a:endParaRPr lang="en-NZ" dirty="0"/>
          </a:p>
        </p:txBody>
      </p:sp>
      <p:sp>
        <p:nvSpPr>
          <p:cNvPr id="37" name="Rectangle 36"/>
          <p:cNvSpPr/>
          <p:nvPr/>
        </p:nvSpPr>
        <p:spPr>
          <a:xfrm>
            <a:off x="586597" y="5926352"/>
            <a:ext cx="5589916"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Notes:</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Question text: How satisfied are you with the following aspects of Unitec </a:t>
            </a:r>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p>
          <a:p>
            <a:pPr marL="228600" indent="-228600">
              <a:buFont typeface="+mj-lt"/>
              <a:buAutoNum type="arabicPeriod"/>
            </a:pPr>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Sample size, n </a:t>
            </a: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a:t>
            </a:r>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899 - 905</a:t>
            </a:r>
            <a:endPar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marL="228600" indent="-228600">
              <a:buFont typeface="+mj-lt"/>
              <a:buAutoNum type="arabicPeriod"/>
            </a:pPr>
            <a:endParaRPr lang="en-US"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38" name="Content Placeholder 8"/>
          <p:cNvGraphicFramePr>
            <a:graphicFrameLocks/>
          </p:cNvGraphicFramePr>
          <p:nvPr>
            <p:extLst>
              <p:ext uri="{D42A27DB-BD31-4B8C-83A1-F6EECF244321}">
                <p14:modId xmlns:p14="http://schemas.microsoft.com/office/powerpoint/2010/main" val="2189272244"/>
              </p:ext>
            </p:extLst>
          </p:nvPr>
        </p:nvGraphicFramePr>
        <p:xfrm>
          <a:off x="3196764" y="1709736"/>
          <a:ext cx="2750988" cy="16890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9" name="Content Placeholder 8"/>
          <p:cNvGraphicFramePr>
            <a:graphicFrameLocks/>
          </p:cNvGraphicFramePr>
          <p:nvPr>
            <p:extLst>
              <p:ext uri="{D42A27DB-BD31-4B8C-83A1-F6EECF244321}">
                <p14:modId xmlns:p14="http://schemas.microsoft.com/office/powerpoint/2010/main" val="3832684230"/>
              </p:ext>
            </p:extLst>
          </p:nvPr>
        </p:nvGraphicFramePr>
        <p:xfrm>
          <a:off x="5866477" y="1709736"/>
          <a:ext cx="2750988" cy="16890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0" name="Content Placeholder 8"/>
          <p:cNvGraphicFramePr>
            <a:graphicFrameLocks/>
          </p:cNvGraphicFramePr>
          <p:nvPr>
            <p:extLst>
              <p:ext uri="{D42A27DB-BD31-4B8C-83A1-F6EECF244321}">
                <p14:modId xmlns:p14="http://schemas.microsoft.com/office/powerpoint/2010/main" val="2706220684"/>
              </p:ext>
            </p:extLst>
          </p:nvPr>
        </p:nvGraphicFramePr>
        <p:xfrm>
          <a:off x="5866477" y="3535576"/>
          <a:ext cx="2750988" cy="16890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1" name="Content Placeholder 8"/>
          <p:cNvGraphicFramePr>
            <a:graphicFrameLocks/>
          </p:cNvGraphicFramePr>
          <p:nvPr>
            <p:extLst>
              <p:ext uri="{D42A27DB-BD31-4B8C-83A1-F6EECF244321}">
                <p14:modId xmlns:p14="http://schemas.microsoft.com/office/powerpoint/2010/main" val="2495905132"/>
              </p:ext>
            </p:extLst>
          </p:nvPr>
        </p:nvGraphicFramePr>
        <p:xfrm>
          <a:off x="527051" y="3535576"/>
          <a:ext cx="2750988" cy="168907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2" name="Content Placeholder 8"/>
          <p:cNvGraphicFramePr>
            <a:graphicFrameLocks/>
          </p:cNvGraphicFramePr>
          <p:nvPr>
            <p:extLst>
              <p:ext uri="{D42A27DB-BD31-4B8C-83A1-F6EECF244321}">
                <p14:modId xmlns:p14="http://schemas.microsoft.com/office/powerpoint/2010/main" val="4182682304"/>
              </p:ext>
            </p:extLst>
          </p:nvPr>
        </p:nvGraphicFramePr>
        <p:xfrm>
          <a:off x="3196764" y="3535576"/>
          <a:ext cx="2750988" cy="1689071"/>
        </p:xfrm>
        <a:graphic>
          <a:graphicData uri="http://schemas.openxmlformats.org/drawingml/2006/chart">
            <c:chart xmlns:c="http://schemas.openxmlformats.org/drawingml/2006/chart" xmlns:r="http://schemas.openxmlformats.org/officeDocument/2006/relationships" r:id="rId7"/>
          </a:graphicData>
        </a:graphic>
      </p:graphicFrame>
      <p:sp>
        <p:nvSpPr>
          <p:cNvPr id="43" name="Isosceles Triangle 42"/>
          <p:cNvSpPr/>
          <p:nvPr/>
        </p:nvSpPr>
        <p:spPr>
          <a:xfrm rot="10800000">
            <a:off x="2929097" y="2165236"/>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 name="Isosceles Triangle 46"/>
          <p:cNvSpPr/>
          <p:nvPr/>
        </p:nvSpPr>
        <p:spPr>
          <a:xfrm>
            <a:off x="2929097" y="2743220"/>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 name="Isosceles Triangle 54"/>
          <p:cNvSpPr/>
          <p:nvPr/>
        </p:nvSpPr>
        <p:spPr>
          <a:xfrm>
            <a:off x="4352284" y="2552970"/>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 name="Isosceles Triangle 55"/>
          <p:cNvSpPr/>
          <p:nvPr/>
        </p:nvSpPr>
        <p:spPr>
          <a:xfrm>
            <a:off x="5593053" y="2791398"/>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7" name="Isosceles Triangle 56"/>
          <p:cNvSpPr/>
          <p:nvPr/>
        </p:nvSpPr>
        <p:spPr>
          <a:xfrm rot="10800000">
            <a:off x="5593053" y="2921055"/>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 name="Isosceles Triangle 57"/>
          <p:cNvSpPr/>
          <p:nvPr/>
        </p:nvSpPr>
        <p:spPr>
          <a:xfrm rot="10800000">
            <a:off x="4351940" y="2786264"/>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 name="Isosceles Triangle 58"/>
          <p:cNvSpPr/>
          <p:nvPr/>
        </p:nvSpPr>
        <p:spPr>
          <a:xfrm rot="10800000">
            <a:off x="8253782" y="2947629"/>
            <a:ext cx="146649" cy="126422"/>
          </a:xfrm>
          <a:prstGeom prst="triangle">
            <a:avLst/>
          </a:prstGeom>
          <a:solidFill>
            <a:srgbClr val="FF000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 name="Isosceles Triangle 59"/>
          <p:cNvSpPr/>
          <p:nvPr/>
        </p:nvSpPr>
        <p:spPr>
          <a:xfrm rot="10800000">
            <a:off x="7030347" y="2870838"/>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1" name="Isosceles Triangle 60"/>
          <p:cNvSpPr/>
          <p:nvPr/>
        </p:nvSpPr>
        <p:spPr>
          <a:xfrm>
            <a:off x="1694090" y="4000472"/>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2" name="Isosceles Triangle 61"/>
          <p:cNvSpPr/>
          <p:nvPr/>
        </p:nvSpPr>
        <p:spPr>
          <a:xfrm>
            <a:off x="2931078" y="4291952"/>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3" name="Isosceles Triangle 62"/>
          <p:cNvSpPr/>
          <p:nvPr/>
        </p:nvSpPr>
        <p:spPr>
          <a:xfrm rot="10800000">
            <a:off x="1694090" y="4684881"/>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4" name="Isosceles Triangle 63"/>
          <p:cNvSpPr/>
          <p:nvPr/>
        </p:nvSpPr>
        <p:spPr>
          <a:xfrm rot="10800000">
            <a:off x="2925213" y="4772177"/>
            <a:ext cx="146649" cy="126422"/>
          </a:xfrm>
          <a:prstGeom prst="triangle">
            <a:avLst/>
          </a:prstGeom>
          <a:solidFill>
            <a:srgbClr val="FF000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5" name="Isosceles Triangle 64"/>
          <p:cNvSpPr/>
          <p:nvPr/>
        </p:nvSpPr>
        <p:spPr>
          <a:xfrm>
            <a:off x="5591337" y="4304200"/>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6" name="Isosceles Triangle 65"/>
          <p:cNvSpPr/>
          <p:nvPr/>
        </p:nvSpPr>
        <p:spPr>
          <a:xfrm rot="10800000">
            <a:off x="5594926" y="4772033"/>
            <a:ext cx="146649" cy="126422"/>
          </a:xfrm>
          <a:prstGeom prst="triangle">
            <a:avLst/>
          </a:prstGeom>
          <a:solidFill>
            <a:srgbClr val="FF000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7" name="Isosceles Triangle 66"/>
          <p:cNvSpPr/>
          <p:nvPr/>
        </p:nvSpPr>
        <p:spPr>
          <a:xfrm>
            <a:off x="8265799" y="4291505"/>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8" name="Isosceles Triangle 67"/>
          <p:cNvSpPr/>
          <p:nvPr/>
        </p:nvSpPr>
        <p:spPr>
          <a:xfrm>
            <a:off x="7031665" y="3994122"/>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820403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63264534"/>
              </p:ext>
            </p:extLst>
          </p:nvPr>
        </p:nvGraphicFramePr>
        <p:xfrm>
          <a:off x="2285996" y="2131040"/>
          <a:ext cx="6330950" cy="3714024"/>
        </p:xfrm>
        <a:graphic>
          <a:graphicData uri="http://schemas.openxmlformats.org/drawingml/2006/table">
            <a:tbl>
              <a:tblPr/>
              <a:tblGrid>
                <a:gridCol w="633095">
                  <a:extLst>
                    <a:ext uri="{9D8B030D-6E8A-4147-A177-3AD203B41FA5}">
                      <a16:colId xmlns:a16="http://schemas.microsoft.com/office/drawing/2014/main" val="1584518466"/>
                    </a:ext>
                  </a:extLst>
                </a:gridCol>
                <a:gridCol w="633095">
                  <a:extLst>
                    <a:ext uri="{9D8B030D-6E8A-4147-A177-3AD203B41FA5}">
                      <a16:colId xmlns:a16="http://schemas.microsoft.com/office/drawing/2014/main" val="3745154239"/>
                    </a:ext>
                  </a:extLst>
                </a:gridCol>
                <a:gridCol w="633095">
                  <a:extLst>
                    <a:ext uri="{9D8B030D-6E8A-4147-A177-3AD203B41FA5}">
                      <a16:colId xmlns:a16="http://schemas.microsoft.com/office/drawing/2014/main" val="3877923848"/>
                    </a:ext>
                  </a:extLst>
                </a:gridCol>
                <a:gridCol w="633095">
                  <a:extLst>
                    <a:ext uri="{9D8B030D-6E8A-4147-A177-3AD203B41FA5}">
                      <a16:colId xmlns:a16="http://schemas.microsoft.com/office/drawing/2014/main" val="2350534162"/>
                    </a:ext>
                  </a:extLst>
                </a:gridCol>
                <a:gridCol w="633095">
                  <a:extLst>
                    <a:ext uri="{9D8B030D-6E8A-4147-A177-3AD203B41FA5}">
                      <a16:colId xmlns:a16="http://schemas.microsoft.com/office/drawing/2014/main" val="3768298509"/>
                    </a:ext>
                  </a:extLst>
                </a:gridCol>
                <a:gridCol w="633095">
                  <a:extLst>
                    <a:ext uri="{9D8B030D-6E8A-4147-A177-3AD203B41FA5}">
                      <a16:colId xmlns:a16="http://schemas.microsoft.com/office/drawing/2014/main" val="105820054"/>
                    </a:ext>
                  </a:extLst>
                </a:gridCol>
                <a:gridCol w="633095">
                  <a:extLst>
                    <a:ext uri="{9D8B030D-6E8A-4147-A177-3AD203B41FA5}">
                      <a16:colId xmlns:a16="http://schemas.microsoft.com/office/drawing/2014/main" val="1087961668"/>
                    </a:ext>
                  </a:extLst>
                </a:gridCol>
                <a:gridCol w="633095">
                  <a:extLst>
                    <a:ext uri="{9D8B030D-6E8A-4147-A177-3AD203B41FA5}">
                      <a16:colId xmlns:a16="http://schemas.microsoft.com/office/drawing/2014/main" val="3962172528"/>
                    </a:ext>
                  </a:extLst>
                </a:gridCol>
                <a:gridCol w="633095">
                  <a:extLst>
                    <a:ext uri="{9D8B030D-6E8A-4147-A177-3AD203B41FA5}">
                      <a16:colId xmlns:a16="http://schemas.microsoft.com/office/drawing/2014/main" val="1986414736"/>
                    </a:ext>
                  </a:extLst>
                </a:gridCol>
                <a:gridCol w="633095">
                  <a:extLst>
                    <a:ext uri="{9D8B030D-6E8A-4147-A177-3AD203B41FA5}">
                      <a16:colId xmlns:a16="http://schemas.microsoft.com/office/drawing/2014/main" val="2159445736"/>
                    </a:ext>
                  </a:extLst>
                </a:gridCol>
              </a:tblGrid>
              <a:tr h="309502">
                <a:tc>
                  <a:txBody>
                    <a:bodyPr/>
                    <a:lstStyle/>
                    <a:p>
                      <a:pPr algn="ctr" fontAlgn="b"/>
                      <a:endParaRPr lang="en-NZ" sz="11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fontAlgn="b"/>
                      <a:endParaRPr lang="en-NZ" sz="11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75681025"/>
                  </a:ext>
                </a:extLst>
              </a:tr>
              <a:tr h="309502">
                <a:tc>
                  <a:txBody>
                    <a:bodyPr/>
                    <a:lstStyle/>
                    <a:p>
                      <a:pPr algn="ctr" fontAlgn="b"/>
                      <a:endParaRPr lang="en-NZ"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NZ" sz="11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NZ" sz="11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88E2E"/>
                    </a:solidFill>
                  </a:tcPr>
                </a:tc>
                <a:tc>
                  <a:txBody>
                    <a:bodyPr/>
                    <a:lstStyle/>
                    <a:p>
                      <a:pPr algn="ctr" fontAlgn="b"/>
                      <a:endParaRPr lang="en-NZ"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NZ"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80029648"/>
                  </a:ext>
                </a:extLst>
              </a:tr>
              <a:tr h="309502">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NZ" sz="11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88E2E"/>
                    </a:solid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88E2E"/>
                    </a:solid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88E2E"/>
                    </a:solidFill>
                  </a:tcPr>
                </a:tc>
                <a:tc>
                  <a:txBody>
                    <a:bodyPr/>
                    <a:lstStyle/>
                    <a:p>
                      <a:pPr algn="ctr" fontAlgn="b"/>
                      <a:endParaRPr lang="en-NZ"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18886346"/>
                  </a:ext>
                </a:extLst>
              </a:tr>
              <a:tr h="309502">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NZ" sz="11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88E2E"/>
                    </a:solid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88E2E"/>
                    </a:solidFill>
                  </a:tcPr>
                </a:tc>
                <a:tc>
                  <a:txBody>
                    <a:bodyPr/>
                    <a:lstStyle/>
                    <a:p>
                      <a:pPr algn="ctr" fontAlgn="b"/>
                      <a:endParaRPr lang="en-NZ" sz="11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861996399"/>
                  </a:ext>
                </a:extLst>
              </a:tr>
              <a:tr h="309502">
                <a:tc>
                  <a:txBody>
                    <a:bodyPr/>
                    <a:lstStyle/>
                    <a:p>
                      <a:pPr algn="ctr" fontAlgn="b"/>
                      <a:endParaRPr lang="en-NZ"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NZ" sz="11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fontAlgn="b"/>
                      <a:endParaRPr lang="en-NZ" sz="11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88E2E"/>
                    </a:solid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88E2E"/>
                    </a:solidFill>
                  </a:tcPr>
                </a:tc>
                <a:tc>
                  <a:txBody>
                    <a:bodyPr/>
                    <a:lstStyle/>
                    <a:p>
                      <a:pPr algn="ctr" fontAlgn="b"/>
                      <a:endParaRPr lang="en-NZ"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08396886"/>
                  </a:ext>
                </a:extLst>
              </a:tr>
              <a:tr h="309502">
                <a:tc>
                  <a:txBody>
                    <a:bodyPr/>
                    <a:lstStyle/>
                    <a:p>
                      <a:pPr algn="ctr" fontAlgn="b"/>
                      <a:endParaRPr lang="en-NZ" sz="11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NZ"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88E2E"/>
                    </a:solidFill>
                  </a:tcPr>
                </a:tc>
                <a:tc>
                  <a:txBody>
                    <a:bodyPr/>
                    <a:lstStyle/>
                    <a:p>
                      <a:pPr algn="ctr" fontAlgn="b"/>
                      <a:endParaRPr lang="en-NZ"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49994113"/>
                  </a:ext>
                </a:extLst>
              </a:tr>
              <a:tr h="309502">
                <a:tc>
                  <a:txBody>
                    <a:bodyPr/>
                    <a:lstStyle/>
                    <a:p>
                      <a:pPr algn="ctr" fontAlgn="b"/>
                      <a:endParaRPr lang="en-NZ"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NZ" sz="11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88E2E"/>
                    </a:solid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NZ" sz="11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56933058"/>
                  </a:ext>
                </a:extLst>
              </a:tr>
              <a:tr h="309502">
                <a:tc>
                  <a:txBody>
                    <a:bodyPr/>
                    <a:lstStyle/>
                    <a:p>
                      <a:pPr algn="ctr" fontAlgn="b"/>
                      <a:endParaRPr lang="en-NZ"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NZ" sz="11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88E2E"/>
                    </a:solid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88E2E"/>
                    </a:solid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88E2E"/>
                    </a:solid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88E2E"/>
                    </a:solidFill>
                  </a:tcPr>
                </a:tc>
                <a:tc>
                  <a:txBody>
                    <a:bodyPr/>
                    <a:lstStyle/>
                    <a:p>
                      <a:pPr algn="ctr" fontAlgn="b"/>
                      <a:endParaRPr lang="en-NZ"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0899352"/>
                  </a:ext>
                </a:extLst>
              </a:tr>
              <a:tr h="309502">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NZ" sz="11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88E2E"/>
                    </a:solid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fontAlgn="b"/>
                      <a:endParaRPr lang="en-NZ" sz="11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88E2E"/>
                    </a:solid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596776712"/>
                  </a:ext>
                </a:extLst>
              </a:tr>
              <a:tr h="309502">
                <a:tc>
                  <a:txBody>
                    <a:bodyPr/>
                    <a:lstStyle/>
                    <a:p>
                      <a:pPr algn="ctr" fontAlgn="b"/>
                      <a:endParaRPr lang="en-NZ"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NZ" sz="11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NZ" sz="11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88E2E"/>
                    </a:solidFill>
                  </a:tcPr>
                </a:tc>
                <a:tc>
                  <a:txBody>
                    <a:bodyPr/>
                    <a:lstStyle/>
                    <a:p>
                      <a:pPr algn="ctr" fontAlgn="b"/>
                      <a:endParaRPr lang="en-NZ"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29896096"/>
                  </a:ext>
                </a:extLst>
              </a:tr>
              <a:tr h="309502">
                <a:tc>
                  <a:txBody>
                    <a:bodyPr/>
                    <a:lstStyle/>
                    <a:p>
                      <a:pPr algn="ctr" fontAlgn="b"/>
                      <a:endParaRPr lang="en-NZ"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NZ"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77280488"/>
                  </a:ext>
                </a:extLst>
              </a:tr>
              <a:tr h="309502">
                <a:tc>
                  <a:txBody>
                    <a:bodyPr/>
                    <a:lstStyle/>
                    <a:p>
                      <a:pPr algn="ctr" fontAlgn="b"/>
                      <a:endParaRPr lang="en-NZ"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NZ" sz="11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NZ"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57972070"/>
                  </a:ext>
                </a:extLst>
              </a:tr>
            </a:tbl>
          </a:graphicData>
        </a:graphic>
      </p:graphicFrame>
      <p:graphicFrame>
        <p:nvGraphicFramePr>
          <p:cNvPr id="8" name="Content Placeholder 5"/>
          <p:cNvGraphicFramePr>
            <a:graphicFrameLocks/>
          </p:cNvGraphicFramePr>
          <p:nvPr>
            <p:extLst>
              <p:ext uri="{D42A27DB-BD31-4B8C-83A1-F6EECF244321}">
                <p14:modId xmlns:p14="http://schemas.microsoft.com/office/powerpoint/2010/main" val="2654690181"/>
              </p:ext>
            </p:extLst>
          </p:nvPr>
        </p:nvGraphicFramePr>
        <p:xfrm>
          <a:off x="526539" y="1692807"/>
          <a:ext cx="8090926" cy="4152259"/>
        </p:xfrm>
        <a:graphic>
          <a:graphicData uri="http://schemas.openxmlformats.org/drawingml/2006/table">
            <a:tbl>
              <a:tblPr>
                <a:tableStyleId>{5C22544A-7EE6-4342-B048-85BDC9FD1C3A}</a:tableStyleId>
              </a:tblPr>
              <a:tblGrid>
                <a:gridCol w="1738046">
                  <a:extLst>
                    <a:ext uri="{9D8B030D-6E8A-4147-A177-3AD203B41FA5}">
                      <a16:colId xmlns:a16="http://schemas.microsoft.com/office/drawing/2014/main" val="3715011120"/>
                    </a:ext>
                  </a:extLst>
                </a:gridCol>
                <a:gridCol w="635288">
                  <a:extLst>
                    <a:ext uri="{9D8B030D-6E8A-4147-A177-3AD203B41FA5}">
                      <a16:colId xmlns:a16="http://schemas.microsoft.com/office/drawing/2014/main" val="3010240895"/>
                    </a:ext>
                  </a:extLst>
                </a:gridCol>
                <a:gridCol w="635288">
                  <a:extLst>
                    <a:ext uri="{9D8B030D-6E8A-4147-A177-3AD203B41FA5}">
                      <a16:colId xmlns:a16="http://schemas.microsoft.com/office/drawing/2014/main" val="474670585"/>
                    </a:ext>
                  </a:extLst>
                </a:gridCol>
                <a:gridCol w="635288">
                  <a:extLst>
                    <a:ext uri="{9D8B030D-6E8A-4147-A177-3AD203B41FA5}">
                      <a16:colId xmlns:a16="http://schemas.microsoft.com/office/drawing/2014/main" val="1565070997"/>
                    </a:ext>
                  </a:extLst>
                </a:gridCol>
                <a:gridCol w="635288">
                  <a:extLst>
                    <a:ext uri="{9D8B030D-6E8A-4147-A177-3AD203B41FA5}">
                      <a16:colId xmlns:a16="http://schemas.microsoft.com/office/drawing/2014/main" val="1936723980"/>
                    </a:ext>
                  </a:extLst>
                </a:gridCol>
                <a:gridCol w="635288">
                  <a:extLst>
                    <a:ext uri="{9D8B030D-6E8A-4147-A177-3AD203B41FA5}">
                      <a16:colId xmlns:a16="http://schemas.microsoft.com/office/drawing/2014/main" val="3047578556"/>
                    </a:ext>
                  </a:extLst>
                </a:gridCol>
                <a:gridCol w="635288">
                  <a:extLst>
                    <a:ext uri="{9D8B030D-6E8A-4147-A177-3AD203B41FA5}">
                      <a16:colId xmlns:a16="http://schemas.microsoft.com/office/drawing/2014/main" val="2921128854"/>
                    </a:ext>
                  </a:extLst>
                </a:gridCol>
                <a:gridCol w="635288">
                  <a:extLst>
                    <a:ext uri="{9D8B030D-6E8A-4147-A177-3AD203B41FA5}">
                      <a16:colId xmlns:a16="http://schemas.microsoft.com/office/drawing/2014/main" val="3829037616"/>
                    </a:ext>
                  </a:extLst>
                </a:gridCol>
                <a:gridCol w="635288">
                  <a:extLst>
                    <a:ext uri="{9D8B030D-6E8A-4147-A177-3AD203B41FA5}">
                      <a16:colId xmlns:a16="http://schemas.microsoft.com/office/drawing/2014/main" val="617980781"/>
                    </a:ext>
                  </a:extLst>
                </a:gridCol>
                <a:gridCol w="635288">
                  <a:extLst>
                    <a:ext uri="{9D8B030D-6E8A-4147-A177-3AD203B41FA5}">
                      <a16:colId xmlns:a16="http://schemas.microsoft.com/office/drawing/2014/main" val="2206258838"/>
                    </a:ext>
                  </a:extLst>
                </a:gridCol>
                <a:gridCol w="635288">
                  <a:extLst>
                    <a:ext uri="{9D8B030D-6E8A-4147-A177-3AD203B41FA5}">
                      <a16:colId xmlns:a16="http://schemas.microsoft.com/office/drawing/2014/main" val="1630066283"/>
                    </a:ext>
                  </a:extLst>
                </a:gridCol>
              </a:tblGrid>
              <a:tr h="436327">
                <a:tc>
                  <a:txBody>
                    <a:bodyPr/>
                    <a:lstStyle/>
                    <a:p>
                      <a:pPr algn="l" fontAlgn="b"/>
                      <a:endParaRPr lang="en-NZ" sz="70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endParaRPr>
                    </a:p>
                  </a:txBody>
                  <a:tcPr marL="2724" marR="2724" marT="2724" marB="0" anchor="b">
                    <a:lnL w="12700" cmpd="sng">
                      <a:noFill/>
                    </a:lnL>
                    <a:lnR w="12700" cap="flat" cmpd="sng" algn="ctr">
                      <a:solidFill>
                        <a:srgbClr val="298224"/>
                      </a:solidFill>
                      <a:prstDash val="solid"/>
                      <a:round/>
                      <a:headEnd type="none" w="med" len="med"/>
                      <a:tailEnd type="none" w="med" len="med"/>
                    </a:lnR>
                    <a:lnT w="12700" cmpd="sng">
                      <a:noFill/>
                    </a:lnT>
                    <a:lnB w="12700" cap="flat" cmpd="sng" algn="ctr">
                      <a:solidFill>
                        <a:srgbClr val="29822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65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Applied Business</a:t>
                      </a:r>
                    </a:p>
                  </a:txBody>
                  <a:tcPr marL="9525" marR="9525" marT="9525" marB="36000" anchor="b">
                    <a:lnL w="12700" cap="flat" cmpd="sng" algn="ctr">
                      <a:solidFill>
                        <a:srgbClr val="298224"/>
                      </a:solidFill>
                      <a:prstDash val="solid"/>
                      <a:round/>
                      <a:headEnd type="none" w="med" len="med"/>
                      <a:tailEnd type="none" w="med" len="med"/>
                    </a:lnL>
                    <a:lnR w="12700" cmpd="sng">
                      <a:noFill/>
                    </a:lnR>
                    <a:lnT w="12700" cmpd="sng">
                      <a:noFill/>
                    </a:lnT>
                    <a:lnB w="12700" cap="flat" cmpd="sng" algn="ctr">
                      <a:solidFill>
                        <a:srgbClr val="29822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65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Architecture</a:t>
                      </a:r>
                    </a:p>
                  </a:txBody>
                  <a:tcPr marL="9525" marR="9525" marT="9525" marB="36000" anchor="b">
                    <a:lnL w="12700" cmpd="sng">
                      <a:noFill/>
                    </a:lnL>
                    <a:lnR w="12700" cmpd="sng">
                      <a:noFill/>
                    </a:lnR>
                    <a:lnT w="12700" cmpd="sng">
                      <a:noFill/>
                    </a:lnT>
                    <a:lnB w="12700" cap="flat" cmpd="sng" algn="ctr">
                      <a:solidFill>
                        <a:srgbClr val="29822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65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Bridgepoint</a:t>
                      </a:r>
                    </a:p>
                  </a:txBody>
                  <a:tcPr marL="9525" marR="9525" marT="9525" marB="36000" anchor="b">
                    <a:lnL w="12700" cmpd="sng">
                      <a:noFill/>
                    </a:lnL>
                    <a:lnR w="12700" cmpd="sng">
                      <a:noFill/>
                    </a:lnR>
                    <a:lnT w="12700" cmpd="sng">
                      <a:noFill/>
                    </a:lnT>
                    <a:lnB w="12700" cap="flat" cmpd="sng" algn="ctr">
                      <a:solidFill>
                        <a:srgbClr val="29822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650" b="0" i="0" u="none" strike="noStrike" dirty="0" smtClean="0">
                          <a:solidFill>
                            <a:srgbClr val="404040"/>
                          </a:solidFill>
                          <a:effectLst/>
                          <a:latin typeface="Verdana" panose="020B0604030504040204" pitchFamily="34" charset="0"/>
                          <a:ea typeface="Verdana" panose="020B0604030504040204" pitchFamily="34" charset="0"/>
                          <a:cs typeface="Verdana" panose="020B0604030504040204" pitchFamily="34" charset="0"/>
                        </a:rPr>
                        <a:t>Building Construction</a:t>
                      </a:r>
                      <a:endParaRPr lang="en-NZ" sz="65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36000" anchor="b">
                    <a:lnL w="12700" cmpd="sng">
                      <a:noFill/>
                    </a:lnL>
                    <a:lnR w="12700" cmpd="sng">
                      <a:noFill/>
                    </a:lnR>
                    <a:lnT w="12700" cmpd="sng">
                      <a:noFill/>
                    </a:lnT>
                    <a:lnB w="12700" cap="flat" cmpd="sng" algn="ctr">
                      <a:solidFill>
                        <a:srgbClr val="29822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650" b="0" i="0" u="none" strike="noStrike" dirty="0" smtClean="0">
                          <a:solidFill>
                            <a:srgbClr val="404040"/>
                          </a:solidFill>
                          <a:effectLst/>
                          <a:latin typeface="Verdana" panose="020B0604030504040204" pitchFamily="34" charset="0"/>
                          <a:ea typeface="Verdana" panose="020B0604030504040204" pitchFamily="34" charset="0"/>
                          <a:cs typeface="Verdana" panose="020B0604030504040204" pitchFamily="34" charset="0"/>
                        </a:rPr>
                        <a:t>Community Studies</a:t>
                      </a:r>
                      <a:endParaRPr lang="en-NZ" sz="65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36000" anchor="b">
                    <a:lnL w="12700" cmpd="sng">
                      <a:noFill/>
                    </a:lnL>
                    <a:lnR w="12700" cmpd="sng">
                      <a:noFill/>
                    </a:lnR>
                    <a:lnT w="12700" cmpd="sng">
                      <a:noFill/>
                    </a:lnT>
                    <a:lnB w="12700" cap="flat" cmpd="sng" algn="ctr">
                      <a:solidFill>
                        <a:srgbClr val="29822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650" b="0" i="0" u="none" strike="noStrike" dirty="0" smtClean="0">
                          <a:solidFill>
                            <a:srgbClr val="404040"/>
                          </a:solidFill>
                          <a:effectLst/>
                          <a:latin typeface="Verdana" panose="020B0604030504040204" pitchFamily="34" charset="0"/>
                          <a:ea typeface="Verdana" panose="020B0604030504040204" pitchFamily="34" charset="0"/>
                          <a:cs typeface="Verdana" panose="020B0604030504040204" pitchFamily="34" charset="0"/>
                        </a:rPr>
                        <a:t>Computing, Electrical</a:t>
                      </a:r>
                      <a:r>
                        <a:rPr lang="en-NZ" sz="650" b="0" i="0" u="none" strike="noStrike" baseline="0" dirty="0" smtClean="0">
                          <a:solidFill>
                            <a:srgbClr val="404040"/>
                          </a:solidFill>
                          <a:effectLst/>
                          <a:latin typeface="Verdana" panose="020B0604030504040204" pitchFamily="34" charset="0"/>
                          <a:ea typeface="Verdana" panose="020B0604030504040204" pitchFamily="34" charset="0"/>
                          <a:cs typeface="Verdana" panose="020B0604030504040204" pitchFamily="34" charset="0"/>
                        </a:rPr>
                        <a:t> &amp; Applied Tech.</a:t>
                      </a:r>
                      <a:endParaRPr lang="en-NZ" sz="65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36000" anchor="b">
                    <a:lnL w="12700" cmpd="sng">
                      <a:noFill/>
                    </a:lnL>
                    <a:lnR w="12700" cmpd="sng">
                      <a:noFill/>
                    </a:lnR>
                    <a:lnT w="12700" cmpd="sng">
                      <a:noFill/>
                    </a:lnT>
                    <a:lnB w="12700" cap="flat" cmpd="sng" algn="ctr">
                      <a:solidFill>
                        <a:srgbClr val="29822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650" b="0" i="0" u="none" strike="noStrike" dirty="0" smtClean="0">
                          <a:solidFill>
                            <a:srgbClr val="404040"/>
                          </a:solidFill>
                          <a:effectLst/>
                          <a:latin typeface="Verdana" panose="020B0604030504040204" pitchFamily="34" charset="0"/>
                          <a:ea typeface="Verdana" panose="020B0604030504040204" pitchFamily="34" charset="0"/>
                          <a:cs typeface="Verdana" panose="020B0604030504040204" pitchFamily="34" charset="0"/>
                        </a:rPr>
                        <a:t>Creative Industries</a:t>
                      </a:r>
                      <a:endParaRPr lang="en-NZ" sz="65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36000" anchor="b">
                    <a:lnL w="12700" cmpd="sng">
                      <a:noFill/>
                    </a:lnL>
                    <a:lnR w="12700" cmpd="sng">
                      <a:noFill/>
                    </a:lnR>
                    <a:lnT w="12700" cmpd="sng">
                      <a:noFill/>
                    </a:lnT>
                    <a:lnB w="12700" cap="flat" cmpd="sng" algn="ctr">
                      <a:solidFill>
                        <a:srgbClr val="29822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650" b="0" i="0" u="none" strike="noStrike" dirty="0" smtClean="0">
                          <a:solidFill>
                            <a:srgbClr val="404040"/>
                          </a:solidFill>
                          <a:effectLst/>
                          <a:latin typeface="Verdana" panose="020B0604030504040204" pitchFamily="34" charset="0"/>
                          <a:ea typeface="Verdana" panose="020B0604030504040204" pitchFamily="34" charset="0"/>
                          <a:cs typeface="Verdana" panose="020B0604030504040204" pitchFamily="34" charset="0"/>
                        </a:rPr>
                        <a:t>Environmental &amp; Animal Studies</a:t>
                      </a:r>
                      <a:endParaRPr lang="en-NZ" sz="65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36000" anchor="b">
                    <a:lnL w="12700" cmpd="sng">
                      <a:noFill/>
                    </a:lnL>
                    <a:lnR w="12700" cmpd="sng">
                      <a:noFill/>
                    </a:lnR>
                    <a:lnT w="12700" cmpd="sng">
                      <a:noFill/>
                    </a:lnT>
                    <a:lnB w="12700" cap="flat" cmpd="sng" algn="ctr">
                      <a:solidFill>
                        <a:srgbClr val="29822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65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Healthcare &amp; Social Practice</a:t>
                      </a:r>
                    </a:p>
                  </a:txBody>
                  <a:tcPr marL="9525" marR="9525" marT="9525" marB="36000" anchor="b">
                    <a:lnL w="12700" cmpd="sng">
                      <a:noFill/>
                    </a:lnL>
                    <a:lnR w="12700" cmpd="sng">
                      <a:noFill/>
                    </a:lnR>
                    <a:lnT w="12700" cmpd="sng">
                      <a:noFill/>
                    </a:lnT>
                    <a:lnB w="12700" cap="flat" cmpd="sng" algn="ctr">
                      <a:solidFill>
                        <a:srgbClr val="29822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65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Trades &amp; Services</a:t>
                      </a:r>
                    </a:p>
                  </a:txBody>
                  <a:tcPr marL="9525" marR="9525" marT="9525" marB="36000" anchor="b">
                    <a:lnL w="12700" cmpd="sng">
                      <a:noFill/>
                    </a:lnL>
                    <a:lnR w="12700" cmpd="sng">
                      <a:noFill/>
                    </a:lnR>
                    <a:lnT w="12700" cmpd="sng">
                      <a:noFill/>
                    </a:lnT>
                    <a:lnB w="12700" cap="flat" cmpd="sng" algn="ctr">
                      <a:solidFill>
                        <a:srgbClr val="29822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0429539"/>
                  </a:ext>
                </a:extLst>
              </a:tr>
              <a:tr h="309661">
                <a:tc>
                  <a:txBody>
                    <a:bodyPr/>
                    <a:lstStyle/>
                    <a:p>
                      <a:pPr algn="l" fontAlgn="b"/>
                      <a:r>
                        <a:rPr lang="en-NZ" sz="80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The value for money for the fees paid</a:t>
                      </a:r>
                    </a:p>
                  </a:txBody>
                  <a:tcPr marL="72000" marR="0" marT="0" marB="0" anchor="ctr">
                    <a:lnL w="12700" cmpd="sng">
                      <a:noFill/>
                    </a:lnL>
                    <a:lnR w="12700" cap="flat" cmpd="sng" algn="ctr">
                      <a:solidFill>
                        <a:srgbClr val="298224"/>
                      </a:solidFill>
                      <a:prstDash val="solid"/>
                      <a:round/>
                      <a:headEnd type="none" w="med" len="med"/>
                      <a:tailEnd type="none" w="med" len="med"/>
                    </a:lnR>
                    <a:lnT w="12700" cap="flat" cmpd="sng" algn="ctr">
                      <a:solidFill>
                        <a:srgbClr val="29822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18%</a:t>
                      </a:r>
                    </a:p>
                  </a:txBody>
                  <a:tcPr marL="0" marR="0" marT="0" marB="0" anchor="ctr">
                    <a:lnL w="12700" cap="flat" cmpd="sng" algn="ctr">
                      <a:solidFill>
                        <a:srgbClr val="298224"/>
                      </a:solidFill>
                      <a:prstDash val="solid"/>
                      <a:round/>
                      <a:headEnd type="none" w="med" len="med"/>
                      <a:tailEnd type="none" w="med" len="med"/>
                    </a:lnL>
                    <a:lnR w="12700" cmpd="sng">
                      <a:noFill/>
                    </a:lnR>
                    <a:lnT w="12700" cap="flat" cmpd="sng" algn="ctr">
                      <a:solidFill>
                        <a:srgbClr val="29822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7%</a:t>
                      </a:r>
                    </a:p>
                  </a:txBody>
                  <a:tcPr marL="0" marR="0" marT="0" marB="0" anchor="ctr">
                    <a:lnL w="12700" cmpd="sng">
                      <a:noFill/>
                    </a:lnL>
                    <a:lnR w="12700" cmpd="sng">
                      <a:noFill/>
                    </a:lnR>
                    <a:lnT w="12700" cap="flat" cmpd="sng" algn="ctr">
                      <a:solidFill>
                        <a:srgbClr val="29822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25%</a:t>
                      </a:r>
                    </a:p>
                  </a:txBody>
                  <a:tcPr marL="0" marR="0" marT="0" marB="0" anchor="ctr">
                    <a:lnL w="12700" cmpd="sng">
                      <a:noFill/>
                    </a:lnL>
                    <a:lnR w="12700" cmpd="sng">
                      <a:noFill/>
                    </a:lnR>
                    <a:lnT w="12700" cap="flat" cmpd="sng" algn="ctr">
                      <a:solidFill>
                        <a:srgbClr val="29822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13%</a:t>
                      </a:r>
                    </a:p>
                  </a:txBody>
                  <a:tcPr marL="0" marR="0" marT="0" marB="0" anchor="ctr">
                    <a:lnL w="12700" cmpd="sng">
                      <a:noFill/>
                    </a:lnL>
                    <a:lnR w="12700" cmpd="sng">
                      <a:noFill/>
                    </a:lnR>
                    <a:lnT w="12700" cap="flat" cmpd="sng" algn="ctr">
                      <a:solidFill>
                        <a:srgbClr val="29822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27%</a:t>
                      </a:r>
                    </a:p>
                  </a:txBody>
                  <a:tcPr marL="0" marR="0" marT="0" marB="0" anchor="ctr">
                    <a:lnL w="12700" cmpd="sng">
                      <a:noFill/>
                    </a:lnL>
                    <a:lnR w="12700" cmpd="sng">
                      <a:noFill/>
                    </a:lnR>
                    <a:lnT w="12700" cap="flat" cmpd="sng" algn="ctr">
                      <a:solidFill>
                        <a:srgbClr val="29822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21%</a:t>
                      </a:r>
                    </a:p>
                  </a:txBody>
                  <a:tcPr marL="0" marR="0" marT="0" marB="0" anchor="ctr">
                    <a:lnL w="12700" cmpd="sng">
                      <a:noFill/>
                    </a:lnL>
                    <a:lnR w="12700" cmpd="sng">
                      <a:noFill/>
                    </a:lnR>
                    <a:lnT w="12700" cap="flat" cmpd="sng" algn="ctr">
                      <a:solidFill>
                        <a:srgbClr val="29822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19%</a:t>
                      </a:r>
                    </a:p>
                  </a:txBody>
                  <a:tcPr marL="0" marR="0" marT="0" marB="0" anchor="ctr">
                    <a:lnL w="12700" cmpd="sng">
                      <a:noFill/>
                    </a:lnL>
                    <a:lnR w="12700" cmpd="sng">
                      <a:noFill/>
                    </a:lnR>
                    <a:lnT w="12700" cap="flat" cmpd="sng" algn="ctr">
                      <a:solidFill>
                        <a:srgbClr val="29822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27%</a:t>
                      </a:r>
                    </a:p>
                  </a:txBody>
                  <a:tcPr marL="0" marR="0" marT="0" marB="0" anchor="ctr">
                    <a:lnL w="12700" cmpd="sng">
                      <a:noFill/>
                    </a:lnL>
                    <a:lnR w="12700" cmpd="sng">
                      <a:noFill/>
                    </a:lnR>
                    <a:lnT w="12700" cap="flat" cmpd="sng" algn="ctr">
                      <a:solidFill>
                        <a:srgbClr val="29822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24%</a:t>
                      </a:r>
                    </a:p>
                  </a:txBody>
                  <a:tcPr marL="0" marR="0" marT="0" marB="0" anchor="ctr">
                    <a:lnL w="12700" cmpd="sng">
                      <a:noFill/>
                    </a:lnL>
                    <a:lnR w="12700" cmpd="sng">
                      <a:noFill/>
                    </a:lnR>
                    <a:lnT w="12700" cap="flat" cmpd="sng" algn="ctr">
                      <a:solidFill>
                        <a:srgbClr val="29822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24%</a:t>
                      </a:r>
                    </a:p>
                  </a:txBody>
                  <a:tcPr marL="0" marR="0" marT="0" marB="0" anchor="ctr">
                    <a:lnL w="12700" cmpd="sng">
                      <a:noFill/>
                    </a:lnL>
                    <a:lnR w="12700" cmpd="sng">
                      <a:noFill/>
                    </a:lnR>
                    <a:lnT w="12700" cap="flat" cmpd="sng" algn="ctr">
                      <a:solidFill>
                        <a:srgbClr val="29822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83237143"/>
                  </a:ext>
                </a:extLst>
              </a:tr>
              <a:tr h="309661">
                <a:tc>
                  <a:txBody>
                    <a:bodyPr/>
                    <a:lstStyle/>
                    <a:p>
                      <a:pPr algn="l" fontAlgn="b"/>
                      <a:r>
                        <a:rPr lang="en-NZ" sz="80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Quality of the </a:t>
                      </a:r>
                      <a:r>
                        <a:rPr lang="en-NZ" sz="800" b="0" i="0" u="none" strike="noStrike" dirty="0" smtClean="0">
                          <a:solidFill>
                            <a:srgbClr val="404040"/>
                          </a:solidFill>
                          <a:effectLst/>
                          <a:latin typeface="Verdana" panose="020B0604030504040204" pitchFamily="34" charset="0"/>
                          <a:ea typeface="Verdana" panose="020B0604030504040204" pitchFamily="34" charset="0"/>
                          <a:cs typeface="Verdana" panose="020B0604030504040204" pitchFamily="34" charset="0"/>
                        </a:rPr>
                        <a:t>communications</a:t>
                      </a:r>
                      <a:endParaRPr lang="en-NZ" sz="80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endParaRPr>
                    </a:p>
                  </a:txBody>
                  <a:tcPr marL="72000" marR="0" marT="0" marB="0" anchor="ctr">
                    <a:lnL w="12700" cmpd="sng">
                      <a:noFill/>
                    </a:lnL>
                    <a:lnR w="12700" cap="flat" cmpd="sng" algn="ctr">
                      <a:solidFill>
                        <a:srgbClr val="298224"/>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40%</a:t>
                      </a:r>
                    </a:p>
                  </a:txBody>
                  <a:tcPr marL="0" marR="0" marT="0" marB="0" anchor="ctr">
                    <a:lnL w="12700" cap="flat" cmpd="sng" algn="ctr">
                      <a:solidFill>
                        <a:srgbClr val="298224"/>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18%</a:t>
                      </a:r>
                    </a:p>
                  </a:txBody>
                  <a:tcPr marL="0" marR="0"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41%</a:t>
                      </a:r>
                    </a:p>
                  </a:txBody>
                  <a:tcPr marL="0" marR="0"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26%</a:t>
                      </a:r>
                    </a:p>
                  </a:txBody>
                  <a:tcPr marL="0" marR="0"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37%</a:t>
                      </a:r>
                    </a:p>
                  </a:txBody>
                  <a:tcPr marL="0" marR="0"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35%</a:t>
                      </a:r>
                    </a:p>
                  </a:txBody>
                  <a:tcPr marL="0" marR="0"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30%</a:t>
                      </a:r>
                    </a:p>
                  </a:txBody>
                  <a:tcPr marL="0" marR="0"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47%</a:t>
                      </a:r>
                    </a:p>
                  </a:txBody>
                  <a:tcPr marL="0" marR="0"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38%</a:t>
                      </a:r>
                    </a:p>
                  </a:txBody>
                  <a:tcPr marL="0" marR="0"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22%</a:t>
                      </a:r>
                    </a:p>
                  </a:txBody>
                  <a:tcPr marL="0" marR="0"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761299"/>
                  </a:ext>
                </a:extLst>
              </a:tr>
              <a:tr h="309661">
                <a:tc>
                  <a:txBody>
                    <a:bodyPr/>
                    <a:lstStyle/>
                    <a:p>
                      <a:pPr algn="l" fontAlgn="b"/>
                      <a:r>
                        <a:rPr lang="en-NZ" sz="80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Quality of teaching and tutoring</a:t>
                      </a:r>
                    </a:p>
                  </a:txBody>
                  <a:tcPr marL="72000" marR="0" marT="0" marB="0" anchor="ctr">
                    <a:lnL w="12700" cmpd="sng">
                      <a:noFill/>
                    </a:lnL>
                    <a:lnR w="12700" cap="flat" cmpd="sng" algn="ctr">
                      <a:solidFill>
                        <a:srgbClr val="298224"/>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39%</a:t>
                      </a:r>
                    </a:p>
                  </a:txBody>
                  <a:tcPr marL="0" marR="0" marT="0" marB="0" anchor="ctr">
                    <a:lnL w="12700" cap="flat" cmpd="sng" algn="ctr">
                      <a:solidFill>
                        <a:srgbClr val="298224"/>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30%</a:t>
                      </a:r>
                    </a:p>
                  </a:txBody>
                  <a:tcPr marL="0" marR="0"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46%</a:t>
                      </a:r>
                    </a:p>
                  </a:txBody>
                  <a:tcPr marL="0" marR="0"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17%</a:t>
                      </a:r>
                    </a:p>
                  </a:txBody>
                  <a:tcPr marL="0" marR="0"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53%</a:t>
                      </a:r>
                    </a:p>
                  </a:txBody>
                  <a:tcPr marL="0" marR="0"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31%</a:t>
                      </a:r>
                    </a:p>
                  </a:txBody>
                  <a:tcPr marL="0" marR="0"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67%</a:t>
                      </a:r>
                    </a:p>
                  </a:txBody>
                  <a:tcPr marL="0" marR="0"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47%</a:t>
                      </a:r>
                    </a:p>
                  </a:txBody>
                  <a:tcPr marL="0" marR="0"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chemeClr val="bg1"/>
                          </a:solidFill>
                          <a:effectLst/>
                          <a:latin typeface="Verdana" panose="020B0604030504040204" pitchFamily="34" charset="0"/>
                          <a:ea typeface="Verdana" panose="020B0604030504040204" pitchFamily="34" charset="0"/>
                          <a:cs typeface="Verdana" panose="020B0604030504040204" pitchFamily="34" charset="0"/>
                        </a:rPr>
                        <a:t>49%</a:t>
                      </a:r>
                    </a:p>
                  </a:txBody>
                  <a:tcPr marL="0" marR="0"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22%</a:t>
                      </a:r>
                    </a:p>
                  </a:txBody>
                  <a:tcPr marL="0" marR="0"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807309"/>
                  </a:ext>
                </a:extLst>
              </a:tr>
              <a:tr h="309661">
                <a:tc>
                  <a:txBody>
                    <a:bodyPr/>
                    <a:lstStyle/>
                    <a:p>
                      <a:pPr algn="l" fontAlgn="b"/>
                      <a:r>
                        <a:rPr lang="en-NZ" sz="80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Course structure</a:t>
                      </a:r>
                    </a:p>
                  </a:txBody>
                  <a:tcPr marL="72000" marR="0" marT="0" marB="0" anchor="ctr">
                    <a:lnL w="12700" cmpd="sng">
                      <a:noFill/>
                    </a:lnL>
                    <a:lnR w="12700" cap="flat" cmpd="sng" algn="ctr">
                      <a:solidFill>
                        <a:srgbClr val="29822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29%</a:t>
                      </a:r>
                    </a:p>
                  </a:txBody>
                  <a:tcPr marL="0" marR="0" marT="0" marB="0" anchor="ctr">
                    <a:lnL w="12700" cap="flat" cmpd="sng" algn="ctr">
                      <a:solidFill>
                        <a:srgbClr val="298224"/>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11%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41%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20%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32%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22%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37%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18%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chemeClr val="bg1"/>
                          </a:solidFill>
                          <a:effectLst/>
                          <a:latin typeface="Verdana" panose="020B0604030504040204" pitchFamily="34" charset="0"/>
                          <a:ea typeface="Verdana" panose="020B0604030504040204" pitchFamily="34" charset="0"/>
                          <a:cs typeface="Verdana" panose="020B0604030504040204" pitchFamily="34" charset="0"/>
                        </a:rPr>
                        <a:t>33%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25%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15363111"/>
                  </a:ext>
                </a:extLst>
              </a:tr>
              <a:tr h="309661">
                <a:tc>
                  <a:txBody>
                    <a:bodyPr/>
                    <a:lstStyle/>
                    <a:p>
                      <a:pPr algn="l" fontAlgn="b"/>
                      <a:r>
                        <a:rPr lang="en-NZ" sz="800" b="0" i="0" u="none" strike="noStrike" dirty="0" smtClean="0">
                          <a:solidFill>
                            <a:srgbClr val="404040"/>
                          </a:solidFill>
                          <a:effectLst/>
                          <a:latin typeface="Verdana" panose="020B0604030504040204" pitchFamily="34" charset="0"/>
                          <a:ea typeface="Verdana" panose="020B0604030504040204" pitchFamily="34" charset="0"/>
                          <a:cs typeface="Verdana" panose="020B0604030504040204" pitchFamily="34" charset="0"/>
                        </a:rPr>
                        <a:t>Ease </a:t>
                      </a:r>
                      <a:r>
                        <a:rPr lang="en-NZ" sz="80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of getting </a:t>
                      </a:r>
                      <a:r>
                        <a:rPr lang="en-NZ" sz="800" b="0" i="0" u="none" strike="noStrike" dirty="0" smtClean="0">
                          <a:solidFill>
                            <a:srgbClr val="404040"/>
                          </a:solidFill>
                          <a:effectLst/>
                          <a:latin typeface="Verdana" panose="020B0604030504040204" pitchFamily="34" charset="0"/>
                          <a:ea typeface="Verdana" panose="020B0604030504040204" pitchFamily="34" charset="0"/>
                          <a:cs typeface="Verdana" panose="020B0604030504040204" pitchFamily="34" charset="0"/>
                        </a:rPr>
                        <a:t>help/support</a:t>
                      </a:r>
                      <a:endParaRPr lang="en-NZ" sz="80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endParaRPr>
                    </a:p>
                  </a:txBody>
                  <a:tcPr marL="72000" marR="0" marT="0" marB="0" anchor="ctr">
                    <a:lnL w="12700" cmpd="sng">
                      <a:noFill/>
                    </a:lnL>
                    <a:lnR w="12700" cap="flat" cmpd="sng" algn="ctr">
                      <a:solidFill>
                        <a:srgbClr val="29822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34%</a:t>
                      </a:r>
                    </a:p>
                  </a:txBody>
                  <a:tcPr marL="0" marR="0" marT="0" marB="0" anchor="ctr">
                    <a:lnL w="12700" cap="flat" cmpd="sng" algn="ctr">
                      <a:solidFill>
                        <a:srgbClr val="298224"/>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12%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33%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23%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36%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26%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35%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44%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chemeClr val="bg1"/>
                          </a:solidFill>
                          <a:effectLst/>
                          <a:latin typeface="Verdana" panose="020B0604030504040204" pitchFamily="34" charset="0"/>
                          <a:ea typeface="Verdana" panose="020B0604030504040204" pitchFamily="34" charset="0"/>
                          <a:cs typeface="Verdana" panose="020B0604030504040204" pitchFamily="34" charset="0"/>
                        </a:rPr>
                        <a:t>41%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25%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00306518"/>
                  </a:ext>
                </a:extLst>
              </a:tr>
              <a:tr h="309661">
                <a:tc>
                  <a:txBody>
                    <a:bodyPr/>
                    <a:lstStyle/>
                    <a:p>
                      <a:pPr algn="l" fontAlgn="b"/>
                      <a:r>
                        <a:rPr lang="en-NZ" sz="800" b="0" i="0" u="none" strike="noStrike" dirty="0" smtClean="0">
                          <a:solidFill>
                            <a:srgbClr val="404040"/>
                          </a:solidFill>
                          <a:effectLst/>
                          <a:latin typeface="Verdana" panose="020B0604030504040204" pitchFamily="34" charset="0"/>
                          <a:ea typeface="Verdana" panose="020B0604030504040204" pitchFamily="34" charset="0"/>
                          <a:cs typeface="Verdana" panose="020B0604030504040204" pitchFamily="34" charset="0"/>
                        </a:rPr>
                        <a:t>Ease of </a:t>
                      </a:r>
                      <a:r>
                        <a:rPr lang="en-NZ" sz="80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finding </a:t>
                      </a:r>
                      <a:r>
                        <a:rPr lang="en-NZ" sz="800" b="0" i="0" u="none" strike="noStrike" dirty="0" smtClean="0">
                          <a:solidFill>
                            <a:srgbClr val="404040"/>
                          </a:solidFill>
                          <a:effectLst/>
                          <a:latin typeface="Verdana" panose="020B0604030504040204" pitchFamily="34" charset="0"/>
                          <a:ea typeface="Verdana" panose="020B0604030504040204" pitchFamily="34" charset="0"/>
                          <a:cs typeface="Verdana" panose="020B0604030504040204" pitchFamily="34" charset="0"/>
                        </a:rPr>
                        <a:t>information</a:t>
                      </a:r>
                      <a:endParaRPr lang="en-NZ" sz="80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endParaRPr>
                    </a:p>
                  </a:txBody>
                  <a:tcPr marL="72000" marR="0" marT="0" marB="0" anchor="ctr">
                    <a:lnL w="12700" cmpd="sng">
                      <a:noFill/>
                    </a:lnL>
                    <a:lnR w="12700" cap="flat" cmpd="sng" algn="ctr">
                      <a:solidFill>
                        <a:srgbClr val="29822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32%</a:t>
                      </a:r>
                    </a:p>
                  </a:txBody>
                  <a:tcPr marL="0" marR="0" marT="0" marB="0" anchor="ctr">
                    <a:lnL w="12700" cap="flat" cmpd="sng" algn="ctr">
                      <a:solidFill>
                        <a:srgbClr val="298224"/>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28%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18%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25%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29%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19%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22%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32%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19%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59867789"/>
                  </a:ext>
                </a:extLst>
              </a:tr>
              <a:tr h="309661">
                <a:tc>
                  <a:txBody>
                    <a:bodyPr/>
                    <a:lstStyle/>
                    <a:p>
                      <a:pPr algn="l" fontAlgn="b"/>
                      <a:r>
                        <a:rPr lang="en-NZ" sz="80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Student life/culture at Unitec</a:t>
                      </a:r>
                    </a:p>
                  </a:txBody>
                  <a:tcPr marL="72000" marR="0" marT="0" marB="0" anchor="ctr">
                    <a:lnL w="12700" cmpd="sng">
                      <a:noFill/>
                    </a:lnL>
                    <a:lnR w="12700" cap="flat" cmpd="sng" algn="ctr">
                      <a:solidFill>
                        <a:srgbClr val="29822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28%</a:t>
                      </a:r>
                    </a:p>
                  </a:txBody>
                  <a:tcPr marL="0" marR="0" marT="0" marB="0" anchor="ctr">
                    <a:lnL w="12700" cap="flat" cmpd="sng" algn="ctr">
                      <a:solidFill>
                        <a:srgbClr val="298224"/>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18%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41%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19%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32%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32%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30%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38%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28%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27%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85541788"/>
                  </a:ext>
                </a:extLst>
              </a:tr>
              <a:tr h="309661">
                <a:tc>
                  <a:txBody>
                    <a:bodyPr/>
                    <a:lstStyle/>
                    <a:p>
                      <a:pPr algn="l" fontAlgn="b"/>
                      <a:r>
                        <a:rPr lang="en-NZ" sz="80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Range of student </a:t>
                      </a:r>
                      <a:r>
                        <a:rPr lang="en-NZ" sz="800" b="0" i="0" u="none" strike="noStrike" dirty="0" smtClean="0">
                          <a:solidFill>
                            <a:srgbClr val="404040"/>
                          </a:solidFill>
                          <a:effectLst/>
                          <a:latin typeface="Verdana" panose="020B0604030504040204" pitchFamily="34" charset="0"/>
                          <a:ea typeface="Verdana" panose="020B0604030504040204" pitchFamily="34" charset="0"/>
                          <a:cs typeface="Verdana" panose="020B0604030504040204" pitchFamily="34" charset="0"/>
                        </a:rPr>
                        <a:t>services</a:t>
                      </a:r>
                      <a:endParaRPr lang="en-NZ" sz="80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endParaRPr>
                    </a:p>
                  </a:txBody>
                  <a:tcPr marL="72000" marR="0" marT="0" marB="0" anchor="ctr">
                    <a:lnL w="12700" cmpd="sng">
                      <a:noFill/>
                    </a:lnL>
                    <a:lnR w="12700" cap="flat" cmpd="sng" algn="ctr">
                      <a:solidFill>
                        <a:srgbClr val="29822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34%</a:t>
                      </a:r>
                    </a:p>
                  </a:txBody>
                  <a:tcPr marL="0" marR="0" marT="0" marB="0" anchor="ctr">
                    <a:lnL w="12700" cap="flat" cmpd="sng" algn="ctr">
                      <a:solidFill>
                        <a:srgbClr val="298224"/>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18%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49%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29%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47%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27%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39%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49%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42%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28%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04424894"/>
                  </a:ext>
                </a:extLst>
              </a:tr>
              <a:tr h="309661">
                <a:tc>
                  <a:txBody>
                    <a:bodyPr/>
                    <a:lstStyle/>
                    <a:p>
                      <a:pPr algn="l" fontAlgn="b"/>
                      <a:r>
                        <a:rPr lang="en-NZ" sz="80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Timetabling</a:t>
                      </a:r>
                    </a:p>
                  </a:txBody>
                  <a:tcPr marL="72000" marR="0" marT="0" marB="0" anchor="ctr">
                    <a:lnL w="12700" cmpd="sng">
                      <a:noFill/>
                    </a:lnL>
                    <a:lnR w="12700" cap="flat" cmpd="sng" algn="ctr">
                      <a:solidFill>
                        <a:srgbClr val="29822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26%</a:t>
                      </a:r>
                    </a:p>
                  </a:txBody>
                  <a:tcPr marL="0" marR="0" marT="0" marB="0" anchor="ctr">
                    <a:lnL w="12700" cap="flat" cmpd="sng" algn="ctr">
                      <a:solidFill>
                        <a:srgbClr val="298224"/>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18%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41%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22%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29%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27%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41%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29%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33%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28%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65293874"/>
                  </a:ext>
                </a:extLst>
              </a:tr>
              <a:tr h="309661">
                <a:tc>
                  <a:txBody>
                    <a:bodyPr/>
                    <a:lstStyle/>
                    <a:p>
                      <a:pPr algn="l" fontAlgn="b"/>
                      <a:r>
                        <a:rPr lang="en-NZ" sz="80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Quality of </a:t>
                      </a:r>
                      <a:r>
                        <a:rPr lang="en-NZ" sz="800" b="0" i="0" u="none" strike="noStrike" dirty="0" smtClean="0">
                          <a:solidFill>
                            <a:srgbClr val="404040"/>
                          </a:solidFill>
                          <a:effectLst/>
                          <a:latin typeface="Verdana" panose="020B0604030504040204" pitchFamily="34" charset="0"/>
                          <a:ea typeface="Verdana" panose="020B0604030504040204" pitchFamily="34" charset="0"/>
                          <a:cs typeface="Verdana" panose="020B0604030504040204" pitchFamily="34" charset="0"/>
                        </a:rPr>
                        <a:t>spaces</a:t>
                      </a:r>
                      <a:endParaRPr lang="en-NZ" sz="80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endParaRPr>
                    </a:p>
                  </a:txBody>
                  <a:tcPr marL="72000" marR="0" marT="0" marB="0" anchor="ctr">
                    <a:lnL w="12700" cmpd="sng">
                      <a:noFill/>
                    </a:lnL>
                    <a:lnR w="12700" cap="flat" cmpd="sng" algn="ctr">
                      <a:solidFill>
                        <a:srgbClr val="29822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35%</a:t>
                      </a:r>
                    </a:p>
                  </a:txBody>
                  <a:tcPr marL="0" marR="0" marT="0" marB="0" anchor="ctr">
                    <a:lnL w="12700" cap="flat" cmpd="sng" algn="ctr">
                      <a:solidFill>
                        <a:srgbClr val="298224"/>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10%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35%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24%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14%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24%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26%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24%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36%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33%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56315061"/>
                  </a:ext>
                </a:extLst>
              </a:tr>
              <a:tr h="309661">
                <a:tc>
                  <a:txBody>
                    <a:bodyPr/>
                    <a:lstStyle/>
                    <a:p>
                      <a:pPr algn="l" fontAlgn="b"/>
                      <a:r>
                        <a:rPr lang="en-NZ" sz="80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Enrolment/administration processes</a:t>
                      </a:r>
                    </a:p>
                  </a:txBody>
                  <a:tcPr marL="72000" marR="0" marT="0" marB="0" anchor="ctr">
                    <a:lnL w="12700" cmpd="sng">
                      <a:noFill/>
                    </a:lnL>
                    <a:lnR w="12700" cap="flat" cmpd="sng" algn="ctr">
                      <a:solidFill>
                        <a:srgbClr val="29822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31%</a:t>
                      </a:r>
                    </a:p>
                  </a:txBody>
                  <a:tcPr marL="0" marR="0" marT="0" marB="0" anchor="ctr">
                    <a:lnL w="12700" cap="flat" cmpd="sng" algn="ctr">
                      <a:solidFill>
                        <a:srgbClr val="298224"/>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23%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29%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30%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26%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29%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28%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33%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29%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31%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64175212"/>
                  </a:ext>
                </a:extLst>
              </a:tr>
              <a:tr h="309661">
                <a:tc>
                  <a:txBody>
                    <a:bodyPr/>
                    <a:lstStyle/>
                    <a:p>
                      <a:pPr algn="l" fontAlgn="b"/>
                      <a:r>
                        <a:rPr lang="en-NZ" sz="80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General campus </a:t>
                      </a:r>
                      <a:r>
                        <a:rPr lang="en-NZ" sz="800" b="0" i="0" u="none" strike="noStrike" dirty="0" smtClean="0">
                          <a:solidFill>
                            <a:srgbClr val="404040"/>
                          </a:solidFill>
                          <a:effectLst/>
                          <a:latin typeface="Verdana" panose="020B0604030504040204" pitchFamily="34" charset="0"/>
                          <a:ea typeface="Verdana" panose="020B0604030504040204" pitchFamily="34" charset="0"/>
                          <a:cs typeface="Verdana" panose="020B0604030504040204" pitchFamily="34" charset="0"/>
                        </a:rPr>
                        <a:t>facilities</a:t>
                      </a:r>
                      <a:endParaRPr lang="en-NZ" sz="80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endParaRPr>
                    </a:p>
                  </a:txBody>
                  <a:tcPr marL="72000" marR="0" marT="0" marB="0" anchor="ctr">
                    <a:lnL w="12700" cmpd="sng">
                      <a:noFill/>
                    </a:lnL>
                    <a:lnR w="12700" cap="flat" cmpd="sng" algn="ctr">
                      <a:solidFill>
                        <a:srgbClr val="29822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33%</a:t>
                      </a:r>
                    </a:p>
                  </a:txBody>
                  <a:tcPr marL="0" marR="0" marT="0" marB="0" anchor="ctr">
                    <a:lnL w="12700" cap="flat" cmpd="sng" algn="ctr">
                      <a:solidFill>
                        <a:srgbClr val="298224"/>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10%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36%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31%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29%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32%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28%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36%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25%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25%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61117210"/>
                  </a:ext>
                </a:extLst>
              </a:tr>
            </a:tbl>
          </a:graphicData>
        </a:graphic>
      </p:graphicFrame>
      <p:sp>
        <p:nvSpPr>
          <p:cNvPr id="3" name="Footer Placeholder 2"/>
          <p:cNvSpPr>
            <a:spLocks noGrp="1"/>
          </p:cNvSpPr>
          <p:nvPr>
            <p:ph type="ftr" sz="quarter" idx="11"/>
          </p:nvPr>
        </p:nvSpPr>
        <p:spPr/>
        <p:txBody>
          <a:bodyPr/>
          <a:lstStyle/>
          <a:p>
            <a:pPr>
              <a:defRPr/>
            </a:pPr>
            <a:r>
              <a:rPr lang="en-US" dirty="0" smtClean="0"/>
              <a:t>&gt;&gt;MARKETING</a:t>
            </a:r>
            <a:endParaRPr lang="en-US" dirty="0"/>
          </a:p>
        </p:txBody>
      </p:sp>
      <p:grpSp>
        <p:nvGrpSpPr>
          <p:cNvPr id="12" name="Group 11"/>
          <p:cNvGrpSpPr/>
          <p:nvPr/>
        </p:nvGrpSpPr>
        <p:grpSpPr>
          <a:xfrm>
            <a:off x="7181491" y="5965075"/>
            <a:ext cx="1720975" cy="269294"/>
            <a:chOff x="7724955" y="5863141"/>
            <a:chExt cx="1720975" cy="269294"/>
          </a:xfrm>
        </p:grpSpPr>
        <p:sp>
          <p:nvSpPr>
            <p:cNvPr id="13" name="Isosceles Triangle 12"/>
            <p:cNvSpPr/>
            <p:nvPr/>
          </p:nvSpPr>
          <p:spPr>
            <a:xfrm rot="10800000">
              <a:off x="7724955" y="6006013"/>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Isosceles Triangle 13"/>
            <p:cNvSpPr/>
            <p:nvPr/>
          </p:nvSpPr>
          <p:spPr>
            <a:xfrm>
              <a:off x="7724955" y="5863141"/>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7841416" y="5867128"/>
              <a:ext cx="1604514"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NZ" sz="700"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Significantly higher/lower than other schools (95%)</a:t>
              </a:r>
              <a:endParaRPr lang="en-US" sz="7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18" name="Rectangle 17"/>
          <p:cNvSpPr/>
          <p:nvPr/>
        </p:nvSpPr>
        <p:spPr>
          <a:xfrm>
            <a:off x="7182486" y="6106957"/>
            <a:ext cx="146649" cy="126422"/>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9" name="Rectangle 18"/>
          <p:cNvSpPr/>
          <p:nvPr/>
        </p:nvSpPr>
        <p:spPr>
          <a:xfrm>
            <a:off x="586596" y="5926352"/>
            <a:ext cx="5795113"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Notes:</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Question text</a:t>
            </a:r>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a:t>
            </a: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How satisfied are you with the following aspects of Unitec </a:t>
            </a:r>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a:t>
            </a:r>
          </a:p>
          <a:p>
            <a:pPr marL="228600" indent="-228600">
              <a:buFont typeface="+mj-lt"/>
              <a:buAutoNum type="arabicPeriod"/>
            </a:pPr>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Sample size, </a:t>
            </a: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 </a:t>
            </a:r>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103 | 77 | 52 | 209 | 59 | 97 | 54 | 45 | 171 | 37</a:t>
            </a:r>
            <a:endPar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marL="228600" indent="-228600">
              <a:buFont typeface="+mj-lt"/>
              <a:buAutoNum type="arabicPeriod"/>
            </a:pPr>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Differences based on the proportion who </a:t>
            </a: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state they are extremely </a:t>
            </a:r>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satisfied</a:t>
            </a:r>
            <a:endPar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marL="228600" indent="-228600">
              <a:buFont typeface="+mj-lt"/>
              <a:buAutoNum type="arabicPeriod"/>
            </a:pPr>
            <a:endPar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7" name="Rectangle 16"/>
          <p:cNvSpPr/>
          <p:nvPr/>
        </p:nvSpPr>
        <p:spPr>
          <a:xfrm>
            <a:off x="7181491" y="5965076"/>
            <a:ext cx="146649" cy="126422"/>
          </a:xfrm>
          <a:prstGeom prst="rect">
            <a:avLst/>
          </a:prstGeom>
          <a:solidFill>
            <a:srgbClr val="188E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6" name="Rectangle 15"/>
          <p:cNvSpPr/>
          <p:nvPr/>
        </p:nvSpPr>
        <p:spPr>
          <a:xfrm>
            <a:off x="7980219" y="1692803"/>
            <a:ext cx="636731" cy="4152263"/>
          </a:xfrm>
          <a:prstGeom prst="rect">
            <a:avLst/>
          </a:prstGeom>
          <a:solidFill>
            <a:srgbClr val="D9D9D9">
              <a:alpha val="62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20" name="Rectangle 19"/>
          <p:cNvSpPr/>
          <p:nvPr/>
        </p:nvSpPr>
        <p:spPr>
          <a:xfrm>
            <a:off x="7435454" y="1286894"/>
            <a:ext cx="1181496" cy="337823"/>
          </a:xfrm>
          <a:prstGeom prst="rect">
            <a:avLst/>
          </a:prstGeom>
          <a:noFill/>
          <a:ln>
            <a:solidFill>
              <a:srgbClr val="40404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80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Greyed out means low sample size</a:t>
            </a:r>
            <a:endParaRPr lang="en-NZ" sz="800"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itle 3"/>
          <p:cNvSpPr>
            <a:spLocks noGrp="1"/>
          </p:cNvSpPr>
          <p:nvPr>
            <p:ph type="title"/>
          </p:nvPr>
        </p:nvSpPr>
        <p:spPr/>
        <p:txBody>
          <a:bodyPr/>
          <a:lstStyle/>
          <a:p>
            <a:r>
              <a:rPr lang="en-NZ" dirty="0" smtClean="0"/>
              <a:t>Performance on the drivers matches the overall NPS for each school</a:t>
            </a:r>
            <a:endParaRPr lang="en-NZ" dirty="0"/>
          </a:p>
        </p:txBody>
      </p:sp>
    </p:spTree>
    <p:extLst>
      <p:ext uri="{BB962C8B-B14F-4D97-AF65-F5344CB8AC3E}">
        <p14:creationId xmlns:p14="http://schemas.microsoft.com/office/powerpoint/2010/main" val="3065125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5167222" y="2838090"/>
            <a:ext cx="3976777" cy="2018582"/>
          </a:xfrm>
          <a:prstGeom prst="rect">
            <a:avLst/>
          </a:prstGeom>
          <a:solidFill>
            <a:schemeClr val="bg1">
              <a:lumMod val="8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4" name="Title 3"/>
          <p:cNvSpPr>
            <a:spLocks noGrp="1"/>
          </p:cNvSpPr>
          <p:nvPr>
            <p:ph type="title"/>
          </p:nvPr>
        </p:nvSpPr>
        <p:spPr/>
        <p:txBody>
          <a:bodyPr/>
          <a:lstStyle/>
          <a:p>
            <a:r>
              <a:rPr lang="en-NZ" dirty="0" smtClean="0"/>
              <a:t>Student NPS</a:t>
            </a:r>
            <a:endParaRPr lang="en-NZ" dirty="0"/>
          </a:p>
        </p:txBody>
      </p:sp>
      <p:graphicFrame>
        <p:nvGraphicFramePr>
          <p:cNvPr id="10" name="Content Placeholder 11"/>
          <p:cNvGraphicFramePr>
            <a:graphicFrameLocks/>
          </p:cNvGraphicFramePr>
          <p:nvPr>
            <p:extLst>
              <p:ext uri="{D42A27DB-BD31-4B8C-83A1-F6EECF244321}">
                <p14:modId xmlns:p14="http://schemas.microsoft.com/office/powerpoint/2010/main" val="434930622"/>
              </p:ext>
            </p:extLst>
          </p:nvPr>
        </p:nvGraphicFramePr>
        <p:xfrm>
          <a:off x="5167222" y="839536"/>
          <a:ext cx="3976776" cy="2022904"/>
        </p:xfrm>
        <a:graphic>
          <a:graphicData uri="http://schemas.openxmlformats.org/drawingml/2006/chart">
            <c:chart xmlns:c="http://schemas.openxmlformats.org/drawingml/2006/chart" xmlns:r="http://schemas.openxmlformats.org/officeDocument/2006/relationships" r:id="rId3"/>
          </a:graphicData>
        </a:graphic>
      </p:graphicFrame>
      <p:sp>
        <p:nvSpPr>
          <p:cNvPr id="2" name="Content Placeholder 1"/>
          <p:cNvSpPr>
            <a:spLocks noGrp="1"/>
          </p:cNvSpPr>
          <p:nvPr>
            <p:ph idx="1"/>
          </p:nvPr>
        </p:nvSpPr>
        <p:spPr/>
        <p:txBody>
          <a:bodyPr/>
          <a:lstStyle/>
          <a:p>
            <a:r>
              <a:rPr lang="en-NZ" dirty="0" smtClean="0"/>
              <a:t>Student NPS result</a:t>
            </a:r>
          </a:p>
          <a:p>
            <a:r>
              <a:rPr lang="en-NZ" sz="1000" b="0" dirty="0" smtClean="0"/>
              <a:t>Student NPS has, once again, </a:t>
            </a:r>
            <a:r>
              <a:rPr lang="en-NZ" sz="1000" b="0" dirty="0"/>
              <a:t>surpassed expectations and is at </a:t>
            </a:r>
            <a:r>
              <a:rPr lang="en-NZ" sz="1000" b="0" dirty="0" smtClean="0"/>
              <a:t>19 </a:t>
            </a:r>
            <a:r>
              <a:rPr lang="en-NZ" sz="1000" b="0" dirty="0"/>
              <a:t>for Semester </a:t>
            </a:r>
            <a:r>
              <a:rPr lang="en-NZ" sz="1000" b="0" dirty="0" smtClean="0"/>
              <a:t>1 2020 </a:t>
            </a:r>
            <a:r>
              <a:rPr lang="en-NZ" sz="1000" b="0" dirty="0"/>
              <a:t>– a </a:t>
            </a:r>
            <a:r>
              <a:rPr lang="en-NZ" sz="1000" b="0" dirty="0" smtClean="0"/>
              <a:t>good </a:t>
            </a:r>
            <a:r>
              <a:rPr lang="en-NZ" sz="1000" b="0" dirty="0"/>
              <a:t>result that </a:t>
            </a:r>
            <a:r>
              <a:rPr lang="en-NZ" sz="1000" b="0" dirty="0" smtClean="0"/>
              <a:t>continues all the gains Unitec has seen during 2019. </a:t>
            </a:r>
          </a:p>
          <a:p>
            <a:pPr marL="171450" indent="-171450">
              <a:buFont typeface="Wingdings" panose="05000000000000000000" pitchFamily="2" charset="2"/>
              <a:buChar char="§"/>
            </a:pPr>
            <a:r>
              <a:rPr lang="en-NZ" sz="1000" b="0" dirty="0" smtClean="0"/>
              <a:t>There </a:t>
            </a:r>
            <a:r>
              <a:rPr lang="en-NZ" sz="1000" b="0" dirty="0"/>
              <a:t>remains a large degree in variation by </a:t>
            </a:r>
            <a:r>
              <a:rPr lang="en-NZ" sz="1000" b="0" dirty="0" smtClean="0"/>
              <a:t>School</a:t>
            </a:r>
          </a:p>
          <a:p>
            <a:pPr marL="171450" indent="-171450">
              <a:buFont typeface="Wingdings" panose="05000000000000000000" pitchFamily="2" charset="2"/>
              <a:buChar char="§"/>
            </a:pPr>
            <a:r>
              <a:rPr lang="en-NZ" sz="1000" b="0" dirty="0" smtClean="0"/>
              <a:t>Priority group performance is also improved with all groups being higher than </a:t>
            </a:r>
            <a:r>
              <a:rPr lang="en-NZ" sz="1000" b="0" smtClean="0"/>
              <a:t>last semester</a:t>
            </a:r>
            <a:endParaRPr lang="en-NZ" sz="1000" b="0" dirty="0" smtClean="0"/>
          </a:p>
          <a:p>
            <a:pPr marL="171450" indent="-171450">
              <a:buFont typeface="Wingdings" panose="05000000000000000000" pitchFamily="2" charset="2"/>
              <a:buChar char="§"/>
            </a:pPr>
            <a:r>
              <a:rPr lang="en-NZ" sz="1000" b="0" dirty="0" smtClean="0"/>
              <a:t>NPS among Under 25s has been particularly high performing with consistent increases, and is a large driver of the overall NPS increase</a:t>
            </a:r>
          </a:p>
          <a:p>
            <a:pPr marL="171450" indent="-171450">
              <a:buFont typeface="Wingdings" panose="05000000000000000000" pitchFamily="2" charset="2"/>
              <a:buChar char="§"/>
            </a:pPr>
            <a:r>
              <a:rPr lang="en-NZ" sz="1000" b="0" dirty="0" smtClean="0"/>
              <a:t>Teaching quality (for better or worse) is the most frequently cited reason for a student’s NPS </a:t>
            </a:r>
          </a:p>
          <a:p>
            <a:pPr marL="171450" indent="-171450">
              <a:buFont typeface="Wingdings" panose="05000000000000000000" pitchFamily="2" charset="2"/>
              <a:buChar char="§"/>
            </a:pPr>
            <a:r>
              <a:rPr lang="en-NZ" sz="1000" b="0" dirty="0" smtClean="0"/>
              <a:t>With COVID-19 causing significant disruption, communication is more important</a:t>
            </a:r>
          </a:p>
          <a:p>
            <a:pPr marL="171450" indent="-171450">
              <a:buFont typeface="Wingdings" panose="05000000000000000000" pitchFamily="2" charset="2"/>
              <a:buChar char="§"/>
            </a:pPr>
            <a:r>
              <a:rPr lang="en-NZ" sz="1000" b="0" dirty="0" smtClean="0"/>
              <a:t>Satisfaction </a:t>
            </a:r>
            <a:r>
              <a:rPr lang="en-NZ" sz="1000" b="0" dirty="0"/>
              <a:t>with the support services on offer is </a:t>
            </a:r>
            <a:r>
              <a:rPr lang="en-NZ" sz="1000" b="0" dirty="0" smtClean="0"/>
              <a:t>high</a:t>
            </a:r>
            <a:r>
              <a:rPr lang="en-NZ" sz="1000" b="0" dirty="0"/>
              <a:t>. </a:t>
            </a:r>
            <a:r>
              <a:rPr lang="en-NZ" sz="1000" b="0" dirty="0" smtClean="0"/>
              <a:t>Increasing awareness should be a priority</a:t>
            </a:r>
          </a:p>
          <a:p>
            <a:r>
              <a:rPr lang="en-NZ" dirty="0" smtClean="0"/>
              <a:t>Impact of COVID-19</a:t>
            </a:r>
          </a:p>
          <a:p>
            <a:r>
              <a:rPr lang="en-NZ" sz="1000" b="0" dirty="0" smtClean="0"/>
              <a:t>Students are reporting that the transition to online learning has been very disruptive, but also acknowledge that Unitec has done an overall good job with support and the transition to online learning.</a:t>
            </a:r>
          </a:p>
          <a:p>
            <a:pPr marL="171450" indent="-171450">
              <a:buFont typeface="Wingdings" panose="05000000000000000000" pitchFamily="2" charset="2"/>
              <a:buChar char="§"/>
            </a:pPr>
            <a:r>
              <a:rPr lang="en-NZ" sz="1000" b="0" dirty="0" smtClean="0"/>
              <a:t>Unitec’s communication throughout the lockdown is seen by most as being very good and helpful</a:t>
            </a:r>
          </a:p>
          <a:p>
            <a:pPr marL="171450" indent="-171450">
              <a:buFont typeface="Wingdings" panose="05000000000000000000" pitchFamily="2" charset="2"/>
              <a:buChar char="§"/>
            </a:pPr>
            <a:r>
              <a:rPr lang="en-NZ" sz="1000" b="0" dirty="0" smtClean="0"/>
              <a:t>The transition to online learning has been easy for the majority of students, but gaps for certain priority groups or schools still exist</a:t>
            </a:r>
          </a:p>
          <a:p>
            <a:pPr marL="171450" indent="-171450">
              <a:buFont typeface="Wingdings" panose="05000000000000000000" pitchFamily="2" charset="2"/>
              <a:buChar char="§"/>
            </a:pPr>
            <a:r>
              <a:rPr lang="en-NZ" sz="1000" b="0" dirty="0" smtClean="0"/>
              <a:t>There are significant barriers for studying from home, especially for Māori and parents, and students are requesting that Unitec recognises this through increased flexibility and compassion for assignments</a:t>
            </a:r>
          </a:p>
          <a:p>
            <a:pPr marL="171450" indent="-171450">
              <a:buFont typeface="Wingdings" panose="05000000000000000000" pitchFamily="2" charset="2"/>
              <a:buChar char="§"/>
            </a:pPr>
            <a:r>
              <a:rPr lang="en-NZ" sz="1000" b="0" dirty="0" smtClean="0"/>
              <a:t>Usage of support services has declined</a:t>
            </a:r>
            <a:endParaRPr lang="en-NZ" sz="1000" dirty="0"/>
          </a:p>
        </p:txBody>
      </p:sp>
      <p:sp>
        <p:nvSpPr>
          <p:cNvPr id="15" name="TextBox 14"/>
          <p:cNvSpPr txBox="1"/>
          <p:nvPr/>
        </p:nvSpPr>
        <p:spPr>
          <a:xfrm>
            <a:off x="5510104" y="2968478"/>
            <a:ext cx="3269412" cy="261610"/>
          </a:xfrm>
          <a:prstGeom prst="rect">
            <a:avLst/>
          </a:prstGeom>
          <a:noFill/>
        </p:spPr>
        <p:txBody>
          <a:bodyPr wrap="square" rtlCol="0">
            <a:spAutoFit/>
          </a:bodyPr>
          <a:lstStyle/>
          <a:p>
            <a:pPr algn="ctr"/>
            <a:r>
              <a:rPr lang="en-NZ" sz="110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Main reasons for NPS rating</a:t>
            </a:r>
            <a:endParaRPr lang="en-NZ" sz="1100"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Minus 15"/>
          <p:cNvSpPr/>
          <p:nvPr/>
        </p:nvSpPr>
        <p:spPr>
          <a:xfrm>
            <a:off x="7177083" y="3369566"/>
            <a:ext cx="272562" cy="272562"/>
          </a:xfrm>
          <a:prstGeom prst="mathMinus">
            <a:avLst/>
          </a:prstGeom>
          <a:solidFill>
            <a:srgbClr val="FD625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solidFill>
                <a:srgbClr val="404040"/>
              </a:solidFill>
            </a:endParaRPr>
          </a:p>
        </p:txBody>
      </p:sp>
      <p:sp>
        <p:nvSpPr>
          <p:cNvPr id="17" name="Minus 16"/>
          <p:cNvSpPr/>
          <p:nvPr/>
        </p:nvSpPr>
        <p:spPr>
          <a:xfrm>
            <a:off x="7177083" y="3719073"/>
            <a:ext cx="272562" cy="272562"/>
          </a:xfrm>
          <a:prstGeom prst="mathMinus">
            <a:avLst/>
          </a:prstGeom>
          <a:solidFill>
            <a:srgbClr val="FD625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solidFill>
                <a:srgbClr val="404040"/>
              </a:solidFill>
            </a:endParaRPr>
          </a:p>
        </p:txBody>
      </p:sp>
      <p:sp>
        <p:nvSpPr>
          <p:cNvPr id="18" name="Minus 17"/>
          <p:cNvSpPr/>
          <p:nvPr/>
        </p:nvSpPr>
        <p:spPr>
          <a:xfrm>
            <a:off x="7177083" y="4068580"/>
            <a:ext cx="272562" cy="272562"/>
          </a:xfrm>
          <a:prstGeom prst="mathMinus">
            <a:avLst/>
          </a:prstGeom>
          <a:solidFill>
            <a:srgbClr val="FD625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solidFill>
                <a:srgbClr val="404040"/>
              </a:solidFill>
            </a:endParaRPr>
          </a:p>
        </p:txBody>
      </p:sp>
      <p:sp>
        <p:nvSpPr>
          <p:cNvPr id="19" name="Minus 18"/>
          <p:cNvSpPr/>
          <p:nvPr/>
        </p:nvSpPr>
        <p:spPr>
          <a:xfrm>
            <a:off x="7177083" y="4421264"/>
            <a:ext cx="272562" cy="272562"/>
          </a:xfrm>
          <a:prstGeom prst="mathMinus">
            <a:avLst/>
          </a:prstGeom>
          <a:solidFill>
            <a:srgbClr val="FD625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solidFill>
                <a:srgbClr val="404040"/>
              </a:solidFill>
            </a:endParaRPr>
          </a:p>
        </p:txBody>
      </p:sp>
      <p:sp>
        <p:nvSpPr>
          <p:cNvPr id="20" name="TextBox 19"/>
          <p:cNvSpPr txBox="1"/>
          <p:nvPr/>
        </p:nvSpPr>
        <p:spPr>
          <a:xfrm>
            <a:off x="5297514" y="3394810"/>
            <a:ext cx="1566550" cy="230832"/>
          </a:xfrm>
          <a:prstGeom prst="rect">
            <a:avLst/>
          </a:prstGeom>
          <a:noFill/>
        </p:spPr>
        <p:txBody>
          <a:bodyPr wrap="square" rtlCol="0" anchor="ctr">
            <a:spAutoFit/>
          </a:bodyPr>
          <a:lstStyle/>
          <a:p>
            <a:pPr algn="r"/>
            <a:r>
              <a:rPr lang="en-NZ" sz="90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High quality teachers</a:t>
            </a:r>
            <a:endParaRPr lang="en-NZ" sz="900"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sp>
        <p:nvSpPr>
          <p:cNvPr id="21" name="TextBox 20"/>
          <p:cNvSpPr txBox="1"/>
          <p:nvPr/>
        </p:nvSpPr>
        <p:spPr>
          <a:xfrm>
            <a:off x="5297514" y="3668517"/>
            <a:ext cx="1566550" cy="369332"/>
          </a:xfrm>
          <a:prstGeom prst="rect">
            <a:avLst/>
          </a:prstGeom>
          <a:noFill/>
        </p:spPr>
        <p:txBody>
          <a:bodyPr wrap="square" rtlCol="0" anchor="ctr">
            <a:spAutoFit/>
          </a:bodyPr>
          <a:lstStyle/>
          <a:p>
            <a:pPr algn="r"/>
            <a:r>
              <a:rPr lang="en-NZ" sz="900" dirty="0">
                <a:solidFill>
                  <a:srgbClr val="404040"/>
                </a:solidFill>
                <a:latin typeface="Verdana" panose="020B0604030504040204" pitchFamily="34" charset="0"/>
                <a:ea typeface="Verdana" panose="020B0604030504040204" pitchFamily="34" charset="0"/>
                <a:cs typeface="Verdana" panose="020B0604030504040204" pitchFamily="34" charset="0"/>
              </a:rPr>
              <a:t>Being supported by Unitec</a:t>
            </a:r>
          </a:p>
        </p:txBody>
      </p:sp>
      <p:sp>
        <p:nvSpPr>
          <p:cNvPr id="22" name="TextBox 21"/>
          <p:cNvSpPr txBox="1"/>
          <p:nvPr/>
        </p:nvSpPr>
        <p:spPr>
          <a:xfrm>
            <a:off x="5297514" y="4020195"/>
            <a:ext cx="1566550" cy="369332"/>
          </a:xfrm>
          <a:prstGeom prst="rect">
            <a:avLst/>
          </a:prstGeom>
          <a:noFill/>
        </p:spPr>
        <p:txBody>
          <a:bodyPr wrap="square" rtlCol="0" anchor="ctr">
            <a:spAutoFit/>
          </a:bodyPr>
          <a:lstStyle/>
          <a:p>
            <a:pPr algn="r"/>
            <a:r>
              <a:rPr lang="en-NZ" sz="90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Great courses content and structure</a:t>
            </a:r>
            <a:endParaRPr lang="en-NZ" sz="900"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sp>
        <p:nvSpPr>
          <p:cNvPr id="23" name="TextBox 22"/>
          <p:cNvSpPr txBox="1"/>
          <p:nvPr/>
        </p:nvSpPr>
        <p:spPr>
          <a:xfrm>
            <a:off x="5297514" y="4381302"/>
            <a:ext cx="1566550" cy="369332"/>
          </a:xfrm>
          <a:prstGeom prst="rect">
            <a:avLst/>
          </a:prstGeom>
          <a:noFill/>
        </p:spPr>
        <p:txBody>
          <a:bodyPr wrap="square" rtlCol="0" anchor="ctr">
            <a:spAutoFit/>
          </a:bodyPr>
          <a:lstStyle/>
          <a:p>
            <a:pPr algn="r"/>
            <a:r>
              <a:rPr lang="en-NZ" sz="90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Frequent and clear communication</a:t>
            </a:r>
            <a:endParaRPr lang="en-NZ" sz="900"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sp>
        <p:nvSpPr>
          <p:cNvPr id="24" name="TextBox 23"/>
          <p:cNvSpPr txBox="1"/>
          <p:nvPr/>
        </p:nvSpPr>
        <p:spPr>
          <a:xfrm>
            <a:off x="7492430" y="3386184"/>
            <a:ext cx="1566550" cy="230832"/>
          </a:xfrm>
          <a:prstGeom prst="rect">
            <a:avLst/>
          </a:prstGeom>
          <a:noFill/>
        </p:spPr>
        <p:txBody>
          <a:bodyPr wrap="square" rtlCol="0" anchor="ctr">
            <a:spAutoFit/>
          </a:bodyPr>
          <a:lstStyle/>
          <a:p>
            <a:r>
              <a:rPr lang="en-NZ" sz="90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Low </a:t>
            </a:r>
            <a:r>
              <a:rPr lang="en-NZ" sz="900" dirty="0">
                <a:solidFill>
                  <a:srgbClr val="404040"/>
                </a:solidFill>
                <a:latin typeface="Verdana" panose="020B0604030504040204" pitchFamily="34" charset="0"/>
                <a:ea typeface="Verdana" panose="020B0604030504040204" pitchFamily="34" charset="0"/>
                <a:cs typeface="Verdana" panose="020B0604030504040204" pitchFamily="34" charset="0"/>
              </a:rPr>
              <a:t>quality teachers</a:t>
            </a:r>
          </a:p>
        </p:txBody>
      </p:sp>
      <p:sp>
        <p:nvSpPr>
          <p:cNvPr id="25" name="TextBox 24"/>
          <p:cNvSpPr txBox="1"/>
          <p:nvPr/>
        </p:nvSpPr>
        <p:spPr>
          <a:xfrm>
            <a:off x="7492430" y="3668517"/>
            <a:ext cx="1566550" cy="369332"/>
          </a:xfrm>
          <a:prstGeom prst="rect">
            <a:avLst/>
          </a:prstGeom>
          <a:noFill/>
        </p:spPr>
        <p:txBody>
          <a:bodyPr wrap="square" rtlCol="0" anchor="ctr">
            <a:spAutoFit/>
          </a:bodyPr>
          <a:lstStyle/>
          <a:p>
            <a:r>
              <a:rPr lang="en-NZ" sz="90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Poor organisation of courses</a:t>
            </a:r>
            <a:endParaRPr lang="en-NZ" sz="900"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sp>
        <p:nvSpPr>
          <p:cNvPr id="26" name="TextBox 25"/>
          <p:cNvSpPr txBox="1"/>
          <p:nvPr/>
        </p:nvSpPr>
        <p:spPr>
          <a:xfrm>
            <a:off x="7492430" y="4089445"/>
            <a:ext cx="1566550" cy="230832"/>
          </a:xfrm>
          <a:prstGeom prst="rect">
            <a:avLst/>
          </a:prstGeom>
          <a:noFill/>
        </p:spPr>
        <p:txBody>
          <a:bodyPr wrap="square" rtlCol="0" anchor="ctr">
            <a:spAutoFit/>
          </a:bodyPr>
          <a:lstStyle/>
          <a:p>
            <a:r>
              <a:rPr lang="en-NZ" sz="90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Unclear communication</a:t>
            </a:r>
            <a:endParaRPr lang="en-NZ" sz="900"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sp>
        <p:nvSpPr>
          <p:cNvPr id="27" name="TextBox 26"/>
          <p:cNvSpPr txBox="1"/>
          <p:nvPr/>
        </p:nvSpPr>
        <p:spPr>
          <a:xfrm>
            <a:off x="7489649" y="4371873"/>
            <a:ext cx="1566550" cy="369332"/>
          </a:xfrm>
          <a:prstGeom prst="rect">
            <a:avLst/>
          </a:prstGeom>
          <a:noFill/>
        </p:spPr>
        <p:txBody>
          <a:bodyPr wrap="square" rtlCol="0" anchor="ctr">
            <a:spAutoFit/>
          </a:bodyPr>
          <a:lstStyle/>
          <a:p>
            <a:r>
              <a:rPr lang="en-NZ" sz="900" dirty="0">
                <a:solidFill>
                  <a:srgbClr val="404040"/>
                </a:solidFill>
                <a:latin typeface="Verdana" panose="020B0604030504040204" pitchFamily="34" charset="0"/>
                <a:ea typeface="Verdana" panose="020B0604030504040204" pitchFamily="34" charset="0"/>
                <a:cs typeface="Verdana" panose="020B0604030504040204" pitchFamily="34" charset="0"/>
              </a:rPr>
              <a:t>Courses not structured well</a:t>
            </a:r>
          </a:p>
        </p:txBody>
      </p:sp>
      <p:sp>
        <p:nvSpPr>
          <p:cNvPr id="28" name="Plus 27"/>
          <p:cNvSpPr/>
          <p:nvPr/>
        </p:nvSpPr>
        <p:spPr>
          <a:xfrm>
            <a:off x="6864064" y="3368412"/>
            <a:ext cx="273015" cy="273015"/>
          </a:xfrm>
          <a:prstGeom prst="mathPlus">
            <a:avLst/>
          </a:prstGeom>
          <a:solidFill>
            <a:srgbClr val="01B8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solidFill>
                <a:srgbClr val="404040"/>
              </a:solidFill>
            </a:endParaRPr>
          </a:p>
        </p:txBody>
      </p:sp>
      <p:sp>
        <p:nvSpPr>
          <p:cNvPr id="29" name="Plus 28"/>
          <p:cNvSpPr/>
          <p:nvPr/>
        </p:nvSpPr>
        <p:spPr>
          <a:xfrm>
            <a:off x="6864064" y="3718620"/>
            <a:ext cx="273015" cy="273015"/>
          </a:xfrm>
          <a:prstGeom prst="mathPlus">
            <a:avLst/>
          </a:prstGeom>
          <a:solidFill>
            <a:srgbClr val="01B8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solidFill>
                <a:srgbClr val="404040"/>
              </a:solidFill>
            </a:endParaRPr>
          </a:p>
        </p:txBody>
      </p:sp>
      <p:sp>
        <p:nvSpPr>
          <p:cNvPr id="30" name="Plus 29"/>
          <p:cNvSpPr/>
          <p:nvPr/>
        </p:nvSpPr>
        <p:spPr>
          <a:xfrm>
            <a:off x="6864064" y="4068828"/>
            <a:ext cx="273015" cy="273015"/>
          </a:xfrm>
          <a:prstGeom prst="mathPlus">
            <a:avLst/>
          </a:prstGeom>
          <a:solidFill>
            <a:srgbClr val="01B8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solidFill>
                <a:srgbClr val="404040"/>
              </a:solidFill>
            </a:endParaRPr>
          </a:p>
        </p:txBody>
      </p:sp>
      <p:sp>
        <p:nvSpPr>
          <p:cNvPr id="31" name="Plus 30"/>
          <p:cNvSpPr/>
          <p:nvPr/>
        </p:nvSpPr>
        <p:spPr>
          <a:xfrm>
            <a:off x="6864064" y="4419036"/>
            <a:ext cx="273015" cy="273015"/>
          </a:xfrm>
          <a:prstGeom prst="mathPlus">
            <a:avLst/>
          </a:prstGeom>
          <a:solidFill>
            <a:srgbClr val="01B8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solidFill>
                <a:srgbClr val="404040"/>
              </a:solidFill>
            </a:endParaRPr>
          </a:p>
        </p:txBody>
      </p:sp>
      <p:graphicFrame>
        <p:nvGraphicFramePr>
          <p:cNvPr id="32" name="Content Placeholder 6"/>
          <p:cNvGraphicFramePr>
            <a:graphicFrameLocks noGrp="1"/>
          </p:cNvGraphicFramePr>
          <p:nvPr>
            <p:ph idx="1"/>
            <p:extLst>
              <p:ext uri="{D42A27DB-BD31-4B8C-83A1-F6EECF244321}">
                <p14:modId xmlns:p14="http://schemas.microsoft.com/office/powerpoint/2010/main" val="1209023399"/>
              </p:ext>
            </p:extLst>
          </p:nvPr>
        </p:nvGraphicFramePr>
        <p:xfrm>
          <a:off x="5167222" y="4856672"/>
          <a:ext cx="3976778" cy="20013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943212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757006455"/>
              </p:ext>
            </p:extLst>
          </p:nvPr>
        </p:nvGraphicFramePr>
        <p:xfrm>
          <a:off x="2285996" y="2131040"/>
          <a:ext cx="2519740" cy="3714024"/>
        </p:xfrm>
        <a:graphic>
          <a:graphicData uri="http://schemas.openxmlformats.org/drawingml/2006/table">
            <a:tbl>
              <a:tblPr/>
              <a:tblGrid>
                <a:gridCol w="629935">
                  <a:extLst>
                    <a:ext uri="{9D8B030D-6E8A-4147-A177-3AD203B41FA5}">
                      <a16:colId xmlns:a16="http://schemas.microsoft.com/office/drawing/2014/main" val="1584518466"/>
                    </a:ext>
                  </a:extLst>
                </a:gridCol>
                <a:gridCol w="629935">
                  <a:extLst>
                    <a:ext uri="{9D8B030D-6E8A-4147-A177-3AD203B41FA5}">
                      <a16:colId xmlns:a16="http://schemas.microsoft.com/office/drawing/2014/main" val="3745154239"/>
                    </a:ext>
                  </a:extLst>
                </a:gridCol>
                <a:gridCol w="629935">
                  <a:extLst>
                    <a:ext uri="{9D8B030D-6E8A-4147-A177-3AD203B41FA5}">
                      <a16:colId xmlns:a16="http://schemas.microsoft.com/office/drawing/2014/main" val="3877923848"/>
                    </a:ext>
                  </a:extLst>
                </a:gridCol>
                <a:gridCol w="629935">
                  <a:extLst>
                    <a:ext uri="{9D8B030D-6E8A-4147-A177-3AD203B41FA5}">
                      <a16:colId xmlns:a16="http://schemas.microsoft.com/office/drawing/2014/main" val="2350534162"/>
                    </a:ext>
                  </a:extLst>
                </a:gridCol>
              </a:tblGrid>
              <a:tr h="309502">
                <a:tc>
                  <a:txBody>
                    <a:bodyPr/>
                    <a:lstStyle/>
                    <a:p>
                      <a:pPr algn="ctr" fontAlgn="b"/>
                      <a:endParaRPr lang="en-NZ" sz="11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475681025"/>
                  </a:ext>
                </a:extLst>
              </a:tr>
              <a:tr h="309502">
                <a:tc>
                  <a:txBody>
                    <a:bodyPr/>
                    <a:lstStyle/>
                    <a:p>
                      <a:pPr algn="ctr" fontAlgn="b"/>
                      <a:endParaRPr lang="en-NZ"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NZ" sz="11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80029648"/>
                  </a:ext>
                </a:extLst>
              </a:tr>
              <a:tr h="309502">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NZ" sz="11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18886346"/>
                  </a:ext>
                </a:extLst>
              </a:tr>
              <a:tr h="309502">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NZ" sz="11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861996399"/>
                  </a:ext>
                </a:extLst>
              </a:tr>
              <a:tr h="309502">
                <a:tc>
                  <a:txBody>
                    <a:bodyPr/>
                    <a:lstStyle/>
                    <a:p>
                      <a:pPr algn="ctr" fontAlgn="b"/>
                      <a:endParaRPr lang="en-NZ"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NZ" sz="11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08396886"/>
                  </a:ext>
                </a:extLst>
              </a:tr>
              <a:tr h="309502">
                <a:tc>
                  <a:txBody>
                    <a:bodyPr/>
                    <a:lstStyle/>
                    <a:p>
                      <a:pPr algn="ctr" fontAlgn="b"/>
                      <a:endParaRPr lang="en-NZ" sz="11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extLst>
                  <a:ext uri="{0D108BD9-81ED-4DB2-BD59-A6C34878D82A}">
                    <a16:rowId xmlns:a16="http://schemas.microsoft.com/office/drawing/2014/main" val="949994113"/>
                  </a:ext>
                </a:extLst>
              </a:tr>
              <a:tr h="309502">
                <a:tc>
                  <a:txBody>
                    <a:bodyPr/>
                    <a:lstStyle/>
                    <a:p>
                      <a:pPr algn="ctr" fontAlgn="b"/>
                      <a:endParaRPr lang="en-NZ"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NZ" sz="11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88E2E"/>
                    </a:solid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356933058"/>
                  </a:ext>
                </a:extLst>
              </a:tr>
              <a:tr h="309502">
                <a:tc>
                  <a:txBody>
                    <a:bodyPr/>
                    <a:lstStyle/>
                    <a:p>
                      <a:pPr algn="ctr" fontAlgn="b"/>
                      <a:endParaRPr lang="en-NZ"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NZ" sz="11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0899352"/>
                  </a:ext>
                </a:extLst>
              </a:tr>
              <a:tr h="309502">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NZ" sz="11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596776712"/>
                  </a:ext>
                </a:extLst>
              </a:tr>
              <a:tr h="309502">
                <a:tc>
                  <a:txBody>
                    <a:bodyPr/>
                    <a:lstStyle/>
                    <a:p>
                      <a:pPr algn="ctr" fontAlgn="b"/>
                      <a:endParaRPr lang="en-NZ"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NZ" sz="11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29896096"/>
                  </a:ext>
                </a:extLst>
              </a:tr>
              <a:tr h="309502">
                <a:tc>
                  <a:txBody>
                    <a:bodyPr/>
                    <a:lstStyle/>
                    <a:p>
                      <a:pPr algn="ctr" fontAlgn="b"/>
                      <a:endParaRPr lang="en-NZ"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extLst>
                  <a:ext uri="{0D108BD9-81ED-4DB2-BD59-A6C34878D82A}">
                    <a16:rowId xmlns:a16="http://schemas.microsoft.com/office/drawing/2014/main" val="1277280488"/>
                  </a:ext>
                </a:extLst>
              </a:tr>
              <a:tr h="309502">
                <a:tc>
                  <a:txBody>
                    <a:bodyPr/>
                    <a:lstStyle/>
                    <a:p>
                      <a:pPr algn="ctr" fontAlgn="b"/>
                      <a:endParaRPr lang="en-NZ"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NZ" sz="11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57972070"/>
                  </a:ext>
                </a:extLst>
              </a:tr>
            </a:tbl>
          </a:graphicData>
        </a:graphic>
      </p:graphicFrame>
      <p:graphicFrame>
        <p:nvGraphicFramePr>
          <p:cNvPr id="8" name="Content Placeholder 5"/>
          <p:cNvGraphicFramePr>
            <a:graphicFrameLocks/>
          </p:cNvGraphicFramePr>
          <p:nvPr>
            <p:extLst>
              <p:ext uri="{D42A27DB-BD31-4B8C-83A1-F6EECF244321}">
                <p14:modId xmlns:p14="http://schemas.microsoft.com/office/powerpoint/2010/main" val="1438688555"/>
              </p:ext>
            </p:extLst>
          </p:nvPr>
        </p:nvGraphicFramePr>
        <p:xfrm>
          <a:off x="526539" y="1692807"/>
          <a:ext cx="4279198" cy="4152259"/>
        </p:xfrm>
        <a:graphic>
          <a:graphicData uri="http://schemas.openxmlformats.org/drawingml/2006/table">
            <a:tbl>
              <a:tblPr>
                <a:tableStyleId>{5C22544A-7EE6-4342-B048-85BDC9FD1C3A}</a:tableStyleId>
              </a:tblPr>
              <a:tblGrid>
                <a:gridCol w="1738046">
                  <a:extLst>
                    <a:ext uri="{9D8B030D-6E8A-4147-A177-3AD203B41FA5}">
                      <a16:colId xmlns:a16="http://schemas.microsoft.com/office/drawing/2014/main" val="3715011120"/>
                    </a:ext>
                  </a:extLst>
                </a:gridCol>
                <a:gridCol w="635288">
                  <a:extLst>
                    <a:ext uri="{9D8B030D-6E8A-4147-A177-3AD203B41FA5}">
                      <a16:colId xmlns:a16="http://schemas.microsoft.com/office/drawing/2014/main" val="3010240895"/>
                    </a:ext>
                  </a:extLst>
                </a:gridCol>
                <a:gridCol w="635288">
                  <a:extLst>
                    <a:ext uri="{9D8B030D-6E8A-4147-A177-3AD203B41FA5}">
                      <a16:colId xmlns:a16="http://schemas.microsoft.com/office/drawing/2014/main" val="474670585"/>
                    </a:ext>
                  </a:extLst>
                </a:gridCol>
                <a:gridCol w="635288">
                  <a:extLst>
                    <a:ext uri="{9D8B030D-6E8A-4147-A177-3AD203B41FA5}">
                      <a16:colId xmlns:a16="http://schemas.microsoft.com/office/drawing/2014/main" val="1565070997"/>
                    </a:ext>
                  </a:extLst>
                </a:gridCol>
                <a:gridCol w="635288">
                  <a:extLst>
                    <a:ext uri="{9D8B030D-6E8A-4147-A177-3AD203B41FA5}">
                      <a16:colId xmlns:a16="http://schemas.microsoft.com/office/drawing/2014/main" val="1936723980"/>
                    </a:ext>
                  </a:extLst>
                </a:gridCol>
              </a:tblGrid>
              <a:tr h="436327">
                <a:tc>
                  <a:txBody>
                    <a:bodyPr/>
                    <a:lstStyle/>
                    <a:p>
                      <a:pPr algn="l" fontAlgn="b"/>
                      <a:endParaRPr lang="en-NZ" sz="70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endParaRPr>
                    </a:p>
                  </a:txBody>
                  <a:tcPr marL="2724" marR="2724" marT="2724" marB="0" anchor="b">
                    <a:lnL w="12700" cmpd="sng">
                      <a:noFill/>
                    </a:lnL>
                    <a:lnR w="12700" cap="flat" cmpd="sng" algn="ctr">
                      <a:solidFill>
                        <a:srgbClr val="298224"/>
                      </a:solidFill>
                      <a:prstDash val="solid"/>
                      <a:round/>
                      <a:headEnd type="none" w="med" len="med"/>
                      <a:tailEnd type="none" w="med" len="med"/>
                    </a:lnR>
                    <a:lnT w="12700" cmpd="sng">
                      <a:noFill/>
                    </a:lnT>
                    <a:lnB w="12700" cap="flat" cmpd="sng" algn="ctr">
                      <a:solidFill>
                        <a:srgbClr val="29822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650" b="0" i="0" u="none" strike="noStrike" dirty="0" smtClean="0">
                          <a:solidFill>
                            <a:srgbClr val="404040"/>
                          </a:solidFill>
                          <a:effectLst/>
                          <a:latin typeface="Verdana" panose="020B0604030504040204" pitchFamily="34" charset="0"/>
                          <a:ea typeface="Verdana" panose="020B0604030504040204" pitchFamily="34" charset="0"/>
                          <a:cs typeface="Verdana" panose="020B0604030504040204" pitchFamily="34" charset="0"/>
                        </a:rPr>
                        <a:t>Māori</a:t>
                      </a:r>
                      <a:endParaRPr lang="en-NZ" sz="65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36000" anchor="b">
                    <a:lnL w="12700" cap="flat" cmpd="sng" algn="ctr">
                      <a:solidFill>
                        <a:srgbClr val="298224"/>
                      </a:solidFill>
                      <a:prstDash val="solid"/>
                      <a:round/>
                      <a:headEnd type="none" w="med" len="med"/>
                      <a:tailEnd type="none" w="med" len="med"/>
                    </a:lnL>
                    <a:lnR w="12700" cmpd="sng">
                      <a:noFill/>
                    </a:lnR>
                    <a:lnT w="12700" cmpd="sng">
                      <a:noFill/>
                    </a:lnT>
                    <a:lnB w="12700" cap="flat" cmpd="sng" algn="ctr">
                      <a:solidFill>
                        <a:srgbClr val="29822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650" b="0" i="0" u="none" strike="noStrike" dirty="0" smtClean="0">
                          <a:solidFill>
                            <a:srgbClr val="404040"/>
                          </a:solidFill>
                          <a:effectLst/>
                          <a:latin typeface="Verdana" panose="020B0604030504040204" pitchFamily="34" charset="0"/>
                          <a:ea typeface="Verdana" panose="020B0604030504040204" pitchFamily="34" charset="0"/>
                          <a:cs typeface="Verdana" panose="020B0604030504040204" pitchFamily="34" charset="0"/>
                        </a:rPr>
                        <a:t>Pacific</a:t>
                      </a:r>
                      <a:endParaRPr lang="en-NZ" sz="65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36000" anchor="b">
                    <a:lnL w="12700" cmpd="sng">
                      <a:noFill/>
                    </a:lnL>
                    <a:lnR w="12700" cmpd="sng">
                      <a:noFill/>
                    </a:lnR>
                    <a:lnT w="12700" cmpd="sng">
                      <a:noFill/>
                    </a:lnT>
                    <a:lnB w="12700" cap="flat" cmpd="sng" algn="ctr">
                      <a:solidFill>
                        <a:srgbClr val="29822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650" b="0" i="0" u="none" strike="noStrike" dirty="0" smtClean="0">
                          <a:solidFill>
                            <a:srgbClr val="404040"/>
                          </a:solidFill>
                          <a:effectLst/>
                          <a:latin typeface="Verdana" panose="020B0604030504040204" pitchFamily="34" charset="0"/>
                          <a:ea typeface="Verdana" panose="020B0604030504040204" pitchFamily="34" charset="0"/>
                          <a:cs typeface="Verdana" panose="020B0604030504040204" pitchFamily="34" charset="0"/>
                        </a:rPr>
                        <a:t>International</a:t>
                      </a:r>
                      <a:endParaRPr lang="en-NZ" sz="65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36000" anchor="b">
                    <a:lnL w="12700" cmpd="sng">
                      <a:noFill/>
                    </a:lnL>
                    <a:lnR w="12700" cmpd="sng">
                      <a:noFill/>
                    </a:lnR>
                    <a:lnT w="12700" cmpd="sng">
                      <a:noFill/>
                    </a:lnT>
                    <a:lnB w="12700" cap="flat" cmpd="sng" algn="ctr">
                      <a:solidFill>
                        <a:srgbClr val="29822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650" b="0" i="0" u="none" strike="noStrike" dirty="0" smtClean="0">
                          <a:solidFill>
                            <a:srgbClr val="404040"/>
                          </a:solidFill>
                          <a:effectLst/>
                          <a:latin typeface="Verdana" panose="020B0604030504040204" pitchFamily="34" charset="0"/>
                          <a:ea typeface="Verdana" panose="020B0604030504040204" pitchFamily="34" charset="0"/>
                          <a:cs typeface="Verdana" panose="020B0604030504040204" pitchFamily="34" charset="0"/>
                        </a:rPr>
                        <a:t>Under 25</a:t>
                      </a:r>
                      <a:endParaRPr lang="en-NZ" sz="65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36000" anchor="b">
                    <a:lnL w="12700" cmpd="sng">
                      <a:noFill/>
                    </a:lnL>
                    <a:lnR w="12700" cmpd="sng">
                      <a:noFill/>
                    </a:lnR>
                    <a:lnT w="12700" cmpd="sng">
                      <a:noFill/>
                    </a:lnT>
                    <a:lnB w="12700" cap="flat" cmpd="sng" algn="ctr">
                      <a:solidFill>
                        <a:srgbClr val="29822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0429539"/>
                  </a:ext>
                </a:extLst>
              </a:tr>
              <a:tr h="309661">
                <a:tc>
                  <a:txBody>
                    <a:bodyPr/>
                    <a:lstStyle/>
                    <a:p>
                      <a:pPr algn="l" fontAlgn="b"/>
                      <a:r>
                        <a:rPr lang="en-NZ" sz="80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The value for money for the fees paid</a:t>
                      </a:r>
                    </a:p>
                  </a:txBody>
                  <a:tcPr marL="72000" marR="0" marT="0" marB="0" anchor="ctr">
                    <a:lnL w="12700" cmpd="sng">
                      <a:noFill/>
                    </a:lnL>
                    <a:lnR w="12700" cap="flat" cmpd="sng" algn="ctr">
                      <a:solidFill>
                        <a:srgbClr val="298224"/>
                      </a:solidFill>
                      <a:prstDash val="solid"/>
                      <a:round/>
                      <a:headEnd type="none" w="med" len="med"/>
                      <a:tailEnd type="none" w="med" len="med"/>
                    </a:lnR>
                    <a:lnT w="12700" cap="flat" cmpd="sng" algn="ctr">
                      <a:solidFill>
                        <a:srgbClr val="29822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20%</a:t>
                      </a:r>
                    </a:p>
                  </a:txBody>
                  <a:tcPr marL="9525" marR="9525" marT="9525" marB="0" anchor="ctr">
                    <a:lnL w="12700" cap="flat" cmpd="sng" algn="ctr">
                      <a:solidFill>
                        <a:srgbClr val="298224"/>
                      </a:solidFill>
                      <a:prstDash val="solid"/>
                      <a:round/>
                      <a:headEnd type="none" w="med" len="med"/>
                      <a:tailEnd type="none" w="med" len="med"/>
                    </a:lnL>
                    <a:lnR w="12700" cmpd="sng">
                      <a:noFill/>
                    </a:lnR>
                    <a:lnT w="12700" cap="flat" cmpd="sng" algn="ctr">
                      <a:solidFill>
                        <a:srgbClr val="29822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24%</a:t>
                      </a:r>
                    </a:p>
                  </a:txBody>
                  <a:tcPr marL="9525" marR="9525" marT="9525" marB="0" anchor="ctr">
                    <a:lnL w="12700" cmpd="sng">
                      <a:noFill/>
                    </a:lnL>
                    <a:lnR w="12700" cmpd="sng">
                      <a:noFill/>
                    </a:lnR>
                    <a:lnT w="12700" cap="flat" cmpd="sng" algn="ctr">
                      <a:solidFill>
                        <a:srgbClr val="29822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11%</a:t>
                      </a:r>
                    </a:p>
                  </a:txBody>
                  <a:tcPr marL="9525" marR="9525" marT="9525" marB="0" anchor="ctr">
                    <a:lnL w="12700" cmpd="sng">
                      <a:noFill/>
                    </a:lnL>
                    <a:lnR w="12700" cmpd="sng">
                      <a:noFill/>
                    </a:lnR>
                    <a:lnT w="12700" cap="flat" cmpd="sng" algn="ctr">
                      <a:solidFill>
                        <a:srgbClr val="29822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17%</a:t>
                      </a:r>
                    </a:p>
                  </a:txBody>
                  <a:tcPr marL="9525" marR="9525" marT="9525" marB="0" anchor="ctr">
                    <a:lnL w="12700" cmpd="sng">
                      <a:noFill/>
                    </a:lnL>
                    <a:lnR w="12700" cmpd="sng">
                      <a:noFill/>
                    </a:lnR>
                    <a:lnT w="12700" cap="flat" cmpd="sng" algn="ctr">
                      <a:solidFill>
                        <a:srgbClr val="29822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83237143"/>
                  </a:ext>
                </a:extLst>
              </a:tr>
              <a:tr h="309661">
                <a:tc>
                  <a:txBody>
                    <a:bodyPr/>
                    <a:lstStyle/>
                    <a:p>
                      <a:pPr algn="l" fontAlgn="b"/>
                      <a:r>
                        <a:rPr lang="en-NZ" sz="80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Quality of the </a:t>
                      </a:r>
                      <a:r>
                        <a:rPr lang="en-NZ" sz="800" b="0" i="0" u="none" strike="noStrike" dirty="0" smtClean="0">
                          <a:solidFill>
                            <a:srgbClr val="404040"/>
                          </a:solidFill>
                          <a:effectLst/>
                          <a:latin typeface="Verdana" panose="020B0604030504040204" pitchFamily="34" charset="0"/>
                          <a:ea typeface="Verdana" panose="020B0604030504040204" pitchFamily="34" charset="0"/>
                          <a:cs typeface="Verdana" panose="020B0604030504040204" pitchFamily="34" charset="0"/>
                        </a:rPr>
                        <a:t>communications</a:t>
                      </a:r>
                      <a:endParaRPr lang="en-NZ" sz="80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endParaRPr>
                    </a:p>
                  </a:txBody>
                  <a:tcPr marL="72000" marR="0" marT="0" marB="0" anchor="ctr">
                    <a:lnL w="12700" cmpd="sng">
                      <a:noFill/>
                    </a:lnL>
                    <a:lnR w="12700" cap="flat" cmpd="sng" algn="ctr">
                      <a:solidFill>
                        <a:srgbClr val="298224"/>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28%</a:t>
                      </a:r>
                    </a:p>
                  </a:txBody>
                  <a:tcPr marL="9525" marR="9525" marT="9525" marB="0" anchor="ctr">
                    <a:lnL w="12700" cap="flat" cmpd="sng" algn="ctr">
                      <a:solidFill>
                        <a:srgbClr val="298224"/>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37%</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31%</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29%</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761299"/>
                  </a:ext>
                </a:extLst>
              </a:tr>
              <a:tr h="309661">
                <a:tc>
                  <a:txBody>
                    <a:bodyPr/>
                    <a:lstStyle/>
                    <a:p>
                      <a:pPr algn="l" fontAlgn="b"/>
                      <a:r>
                        <a:rPr lang="en-NZ" sz="80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Quality of teaching and tutoring</a:t>
                      </a:r>
                    </a:p>
                  </a:txBody>
                  <a:tcPr marL="72000" marR="0" marT="0" marB="0" anchor="ctr">
                    <a:lnL w="12700" cmpd="sng">
                      <a:noFill/>
                    </a:lnL>
                    <a:lnR w="12700" cap="flat" cmpd="sng" algn="ctr">
                      <a:solidFill>
                        <a:srgbClr val="298224"/>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45%</a:t>
                      </a:r>
                    </a:p>
                  </a:txBody>
                  <a:tcPr marL="9525" marR="9525" marT="9525" marB="0" anchor="ctr">
                    <a:lnL w="12700" cap="flat" cmpd="sng" algn="ctr">
                      <a:solidFill>
                        <a:srgbClr val="298224"/>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43%</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27%</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34%</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807309"/>
                  </a:ext>
                </a:extLst>
              </a:tr>
              <a:tr h="309661">
                <a:tc>
                  <a:txBody>
                    <a:bodyPr/>
                    <a:lstStyle/>
                    <a:p>
                      <a:pPr algn="l" fontAlgn="b"/>
                      <a:r>
                        <a:rPr lang="en-NZ" sz="80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Course structure</a:t>
                      </a:r>
                    </a:p>
                  </a:txBody>
                  <a:tcPr marL="72000" marR="0" marT="0" marB="0" anchor="ctr">
                    <a:lnL w="12700" cmpd="sng">
                      <a:noFill/>
                    </a:lnL>
                    <a:lnR w="12700" cap="flat" cmpd="sng" algn="ctr">
                      <a:solidFill>
                        <a:srgbClr val="29822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27%</a:t>
                      </a:r>
                    </a:p>
                  </a:txBody>
                  <a:tcPr marL="9525" marR="9525" marT="9525" marB="0" anchor="ctr">
                    <a:lnL w="12700" cap="flat" cmpd="sng" algn="ctr">
                      <a:solidFill>
                        <a:srgbClr val="298224"/>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30%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23%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23%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15363111"/>
                  </a:ext>
                </a:extLst>
              </a:tr>
              <a:tr h="309661">
                <a:tc>
                  <a:txBody>
                    <a:bodyPr/>
                    <a:lstStyle/>
                    <a:p>
                      <a:pPr algn="l" fontAlgn="b"/>
                      <a:r>
                        <a:rPr lang="en-NZ" sz="800" b="0" i="0" u="none" strike="noStrike" dirty="0" smtClean="0">
                          <a:solidFill>
                            <a:srgbClr val="404040"/>
                          </a:solidFill>
                          <a:effectLst/>
                          <a:latin typeface="Verdana" panose="020B0604030504040204" pitchFamily="34" charset="0"/>
                          <a:ea typeface="Verdana" panose="020B0604030504040204" pitchFamily="34" charset="0"/>
                          <a:cs typeface="Verdana" panose="020B0604030504040204" pitchFamily="34" charset="0"/>
                        </a:rPr>
                        <a:t>Ease </a:t>
                      </a:r>
                      <a:r>
                        <a:rPr lang="en-NZ" sz="80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of getting </a:t>
                      </a:r>
                      <a:r>
                        <a:rPr lang="en-NZ" sz="800" b="0" i="0" u="none" strike="noStrike" dirty="0" smtClean="0">
                          <a:solidFill>
                            <a:srgbClr val="404040"/>
                          </a:solidFill>
                          <a:effectLst/>
                          <a:latin typeface="Verdana" panose="020B0604030504040204" pitchFamily="34" charset="0"/>
                          <a:ea typeface="Verdana" panose="020B0604030504040204" pitchFamily="34" charset="0"/>
                          <a:cs typeface="Verdana" panose="020B0604030504040204" pitchFamily="34" charset="0"/>
                        </a:rPr>
                        <a:t>help/support</a:t>
                      </a:r>
                      <a:endParaRPr lang="en-NZ" sz="80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endParaRPr>
                    </a:p>
                  </a:txBody>
                  <a:tcPr marL="72000" marR="0" marT="0" marB="0" anchor="ctr">
                    <a:lnL w="12700" cmpd="sng">
                      <a:noFill/>
                    </a:lnL>
                    <a:lnR w="12700" cap="flat" cmpd="sng" algn="ctr">
                      <a:solidFill>
                        <a:srgbClr val="29822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36%</a:t>
                      </a:r>
                    </a:p>
                  </a:txBody>
                  <a:tcPr marL="9525" marR="9525" marT="9525" marB="0" anchor="ctr">
                    <a:lnL w="12700" cap="flat" cmpd="sng" algn="ctr">
                      <a:solidFill>
                        <a:srgbClr val="298224"/>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37%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29%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28%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00306518"/>
                  </a:ext>
                </a:extLst>
              </a:tr>
              <a:tr h="309661">
                <a:tc>
                  <a:txBody>
                    <a:bodyPr/>
                    <a:lstStyle/>
                    <a:p>
                      <a:pPr algn="l" fontAlgn="b"/>
                      <a:r>
                        <a:rPr lang="en-NZ" sz="800" b="0" i="0" u="none" strike="noStrike" dirty="0" smtClean="0">
                          <a:solidFill>
                            <a:srgbClr val="404040"/>
                          </a:solidFill>
                          <a:effectLst/>
                          <a:latin typeface="Verdana" panose="020B0604030504040204" pitchFamily="34" charset="0"/>
                          <a:ea typeface="Verdana" panose="020B0604030504040204" pitchFamily="34" charset="0"/>
                          <a:cs typeface="Verdana" panose="020B0604030504040204" pitchFamily="34" charset="0"/>
                        </a:rPr>
                        <a:t>Ease of </a:t>
                      </a:r>
                      <a:r>
                        <a:rPr lang="en-NZ" sz="80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finding </a:t>
                      </a:r>
                      <a:r>
                        <a:rPr lang="en-NZ" sz="800" b="0" i="0" u="none" strike="noStrike" dirty="0" smtClean="0">
                          <a:solidFill>
                            <a:srgbClr val="404040"/>
                          </a:solidFill>
                          <a:effectLst/>
                          <a:latin typeface="Verdana" panose="020B0604030504040204" pitchFamily="34" charset="0"/>
                          <a:ea typeface="Verdana" panose="020B0604030504040204" pitchFamily="34" charset="0"/>
                          <a:cs typeface="Verdana" panose="020B0604030504040204" pitchFamily="34" charset="0"/>
                        </a:rPr>
                        <a:t>information</a:t>
                      </a:r>
                      <a:endParaRPr lang="en-NZ" sz="80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endParaRPr>
                    </a:p>
                  </a:txBody>
                  <a:tcPr marL="72000" marR="0" marT="0" marB="0" anchor="ctr">
                    <a:lnL w="12700" cmpd="sng">
                      <a:noFill/>
                    </a:lnL>
                    <a:lnR w="12700" cap="flat" cmpd="sng" algn="ctr">
                      <a:solidFill>
                        <a:srgbClr val="29822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21%</a:t>
                      </a:r>
                    </a:p>
                  </a:txBody>
                  <a:tcPr marL="9525" marR="9525" marT="9525" marB="0" anchor="ctr">
                    <a:lnL w="12700" cap="flat" cmpd="sng" algn="ctr">
                      <a:solidFill>
                        <a:srgbClr val="298224"/>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29%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27%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19%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59867789"/>
                  </a:ext>
                </a:extLst>
              </a:tr>
              <a:tr h="309661">
                <a:tc>
                  <a:txBody>
                    <a:bodyPr/>
                    <a:lstStyle/>
                    <a:p>
                      <a:pPr algn="l" fontAlgn="b"/>
                      <a:r>
                        <a:rPr lang="en-NZ" sz="80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Student life/culture at Unitec</a:t>
                      </a:r>
                    </a:p>
                  </a:txBody>
                  <a:tcPr marL="72000" marR="0" marT="0" marB="0" anchor="ctr">
                    <a:lnL w="12700" cmpd="sng">
                      <a:noFill/>
                    </a:lnL>
                    <a:lnR w="12700" cap="flat" cmpd="sng" algn="ctr">
                      <a:solidFill>
                        <a:srgbClr val="29822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24%</a:t>
                      </a:r>
                    </a:p>
                  </a:txBody>
                  <a:tcPr marL="9525" marR="9525" marT="9525" marB="0" anchor="ctr">
                    <a:lnL w="12700" cap="flat" cmpd="sng" algn="ctr">
                      <a:solidFill>
                        <a:srgbClr val="298224"/>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35%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27%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29%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85541788"/>
                  </a:ext>
                </a:extLst>
              </a:tr>
              <a:tr h="309661">
                <a:tc>
                  <a:txBody>
                    <a:bodyPr/>
                    <a:lstStyle/>
                    <a:p>
                      <a:pPr algn="l" fontAlgn="b"/>
                      <a:r>
                        <a:rPr lang="en-NZ" sz="80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Range of student </a:t>
                      </a:r>
                      <a:r>
                        <a:rPr lang="en-NZ" sz="800" b="0" i="0" u="none" strike="noStrike" dirty="0" smtClean="0">
                          <a:solidFill>
                            <a:srgbClr val="404040"/>
                          </a:solidFill>
                          <a:effectLst/>
                          <a:latin typeface="Verdana" panose="020B0604030504040204" pitchFamily="34" charset="0"/>
                          <a:ea typeface="Verdana" panose="020B0604030504040204" pitchFamily="34" charset="0"/>
                          <a:cs typeface="Verdana" panose="020B0604030504040204" pitchFamily="34" charset="0"/>
                        </a:rPr>
                        <a:t>services</a:t>
                      </a:r>
                      <a:endParaRPr lang="en-NZ" sz="80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endParaRPr>
                    </a:p>
                  </a:txBody>
                  <a:tcPr marL="72000" marR="0" marT="0" marB="0" anchor="ctr">
                    <a:lnL w="12700" cmpd="sng">
                      <a:noFill/>
                    </a:lnL>
                    <a:lnR w="12700" cap="flat" cmpd="sng" algn="ctr">
                      <a:solidFill>
                        <a:srgbClr val="29822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35%</a:t>
                      </a:r>
                    </a:p>
                  </a:txBody>
                  <a:tcPr marL="9525" marR="9525" marT="9525" marB="0" anchor="ctr">
                    <a:lnL w="12700" cap="flat" cmpd="sng" algn="ctr">
                      <a:solidFill>
                        <a:srgbClr val="298224"/>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38%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27%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36%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04424894"/>
                  </a:ext>
                </a:extLst>
              </a:tr>
              <a:tr h="309661">
                <a:tc>
                  <a:txBody>
                    <a:bodyPr/>
                    <a:lstStyle/>
                    <a:p>
                      <a:pPr algn="l" fontAlgn="b"/>
                      <a:r>
                        <a:rPr lang="en-NZ" sz="80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Timetabling</a:t>
                      </a:r>
                    </a:p>
                  </a:txBody>
                  <a:tcPr marL="72000" marR="0" marT="0" marB="0" anchor="ctr">
                    <a:lnL w="12700" cmpd="sng">
                      <a:noFill/>
                    </a:lnL>
                    <a:lnR w="12700" cap="flat" cmpd="sng" algn="ctr">
                      <a:solidFill>
                        <a:srgbClr val="29822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31%</a:t>
                      </a:r>
                    </a:p>
                  </a:txBody>
                  <a:tcPr marL="9525" marR="9525" marT="9525" marB="0" anchor="ctr">
                    <a:lnL w="12700" cap="flat" cmpd="sng" algn="ctr">
                      <a:solidFill>
                        <a:srgbClr val="298224"/>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30%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27%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28%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65293874"/>
                  </a:ext>
                </a:extLst>
              </a:tr>
              <a:tr h="309661">
                <a:tc>
                  <a:txBody>
                    <a:bodyPr/>
                    <a:lstStyle/>
                    <a:p>
                      <a:pPr algn="l" fontAlgn="b"/>
                      <a:r>
                        <a:rPr lang="en-NZ" sz="80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Quality of </a:t>
                      </a:r>
                      <a:r>
                        <a:rPr lang="en-NZ" sz="800" b="0" i="0" u="none" strike="noStrike" dirty="0" smtClean="0">
                          <a:solidFill>
                            <a:srgbClr val="404040"/>
                          </a:solidFill>
                          <a:effectLst/>
                          <a:latin typeface="Verdana" panose="020B0604030504040204" pitchFamily="34" charset="0"/>
                          <a:ea typeface="Verdana" panose="020B0604030504040204" pitchFamily="34" charset="0"/>
                          <a:cs typeface="Verdana" panose="020B0604030504040204" pitchFamily="34" charset="0"/>
                        </a:rPr>
                        <a:t>spaces</a:t>
                      </a:r>
                      <a:endParaRPr lang="en-NZ" sz="80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endParaRPr>
                    </a:p>
                  </a:txBody>
                  <a:tcPr marL="72000" marR="0" marT="0" marB="0" anchor="ctr">
                    <a:lnL w="12700" cmpd="sng">
                      <a:noFill/>
                    </a:lnL>
                    <a:lnR w="12700" cap="flat" cmpd="sng" algn="ctr">
                      <a:solidFill>
                        <a:srgbClr val="29822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24%</a:t>
                      </a:r>
                    </a:p>
                  </a:txBody>
                  <a:tcPr marL="9525" marR="9525" marT="9525" marB="0" anchor="ctr">
                    <a:lnL w="12700" cap="flat" cmpd="sng" algn="ctr">
                      <a:solidFill>
                        <a:srgbClr val="298224"/>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32%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30%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29%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56315061"/>
                  </a:ext>
                </a:extLst>
              </a:tr>
              <a:tr h="309661">
                <a:tc>
                  <a:txBody>
                    <a:bodyPr/>
                    <a:lstStyle/>
                    <a:p>
                      <a:pPr algn="l" fontAlgn="b"/>
                      <a:r>
                        <a:rPr lang="en-NZ" sz="80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Enrolment/administration processes</a:t>
                      </a:r>
                    </a:p>
                  </a:txBody>
                  <a:tcPr marL="72000" marR="0" marT="0" marB="0" anchor="ctr">
                    <a:lnL w="12700" cmpd="sng">
                      <a:noFill/>
                    </a:lnL>
                    <a:lnR w="12700" cap="flat" cmpd="sng" algn="ctr">
                      <a:solidFill>
                        <a:srgbClr val="29822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27%</a:t>
                      </a:r>
                    </a:p>
                  </a:txBody>
                  <a:tcPr marL="9525" marR="9525" marT="9525" marB="0" anchor="ctr">
                    <a:lnL w="12700" cap="flat" cmpd="sng" algn="ctr">
                      <a:solidFill>
                        <a:srgbClr val="298224"/>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31%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29%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24%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64175212"/>
                  </a:ext>
                </a:extLst>
              </a:tr>
              <a:tr h="309661">
                <a:tc>
                  <a:txBody>
                    <a:bodyPr/>
                    <a:lstStyle/>
                    <a:p>
                      <a:pPr algn="l" fontAlgn="b"/>
                      <a:r>
                        <a:rPr lang="en-NZ" sz="80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General campus </a:t>
                      </a:r>
                      <a:r>
                        <a:rPr lang="en-NZ" sz="800" b="0" i="0" u="none" strike="noStrike" dirty="0" smtClean="0">
                          <a:solidFill>
                            <a:srgbClr val="404040"/>
                          </a:solidFill>
                          <a:effectLst/>
                          <a:latin typeface="Verdana" panose="020B0604030504040204" pitchFamily="34" charset="0"/>
                          <a:ea typeface="Verdana" panose="020B0604030504040204" pitchFamily="34" charset="0"/>
                          <a:cs typeface="Verdana" panose="020B0604030504040204" pitchFamily="34" charset="0"/>
                        </a:rPr>
                        <a:t>facilities</a:t>
                      </a:r>
                      <a:endParaRPr lang="en-NZ" sz="80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endParaRPr>
                    </a:p>
                  </a:txBody>
                  <a:tcPr marL="72000" marR="0" marT="0" marB="0" anchor="ctr">
                    <a:lnL w="12700" cmpd="sng">
                      <a:noFill/>
                    </a:lnL>
                    <a:lnR w="12700" cap="flat" cmpd="sng" algn="ctr">
                      <a:solidFill>
                        <a:srgbClr val="29822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24%</a:t>
                      </a:r>
                    </a:p>
                  </a:txBody>
                  <a:tcPr marL="9525" marR="9525" marT="9525" marB="0" anchor="ctr">
                    <a:lnL w="12700" cap="flat" cmpd="sng" algn="ctr">
                      <a:solidFill>
                        <a:srgbClr val="298224"/>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33%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27%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27%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61117210"/>
                  </a:ext>
                </a:extLst>
              </a:tr>
            </a:tbl>
          </a:graphicData>
        </a:graphic>
      </p:graphicFrame>
      <p:sp>
        <p:nvSpPr>
          <p:cNvPr id="3" name="Footer Placeholder 2"/>
          <p:cNvSpPr>
            <a:spLocks noGrp="1"/>
          </p:cNvSpPr>
          <p:nvPr>
            <p:ph type="ftr" sz="quarter" idx="11"/>
          </p:nvPr>
        </p:nvSpPr>
        <p:spPr/>
        <p:txBody>
          <a:bodyPr/>
          <a:lstStyle/>
          <a:p>
            <a:pPr>
              <a:defRPr/>
            </a:pPr>
            <a:r>
              <a:rPr lang="en-US" dirty="0" smtClean="0"/>
              <a:t>&gt;&gt;MARKETING</a:t>
            </a:r>
            <a:endParaRPr lang="en-US" dirty="0"/>
          </a:p>
        </p:txBody>
      </p:sp>
      <p:grpSp>
        <p:nvGrpSpPr>
          <p:cNvPr id="12" name="Group 11"/>
          <p:cNvGrpSpPr/>
          <p:nvPr/>
        </p:nvGrpSpPr>
        <p:grpSpPr>
          <a:xfrm>
            <a:off x="7181491" y="5965075"/>
            <a:ext cx="1720975" cy="269294"/>
            <a:chOff x="7724955" y="5863141"/>
            <a:chExt cx="1720975" cy="269294"/>
          </a:xfrm>
        </p:grpSpPr>
        <p:sp>
          <p:nvSpPr>
            <p:cNvPr id="13" name="Isosceles Triangle 12"/>
            <p:cNvSpPr/>
            <p:nvPr/>
          </p:nvSpPr>
          <p:spPr>
            <a:xfrm rot="10800000">
              <a:off x="7724955" y="6006013"/>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Isosceles Triangle 13"/>
            <p:cNvSpPr/>
            <p:nvPr/>
          </p:nvSpPr>
          <p:spPr>
            <a:xfrm>
              <a:off x="7724955" y="5863141"/>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7841416" y="5867128"/>
              <a:ext cx="1604514"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NZ" sz="700"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Significantly higher/lower than other groups (95%)</a:t>
              </a:r>
              <a:endParaRPr lang="en-US" sz="7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18" name="Rectangle 17"/>
          <p:cNvSpPr/>
          <p:nvPr/>
        </p:nvSpPr>
        <p:spPr>
          <a:xfrm>
            <a:off x="7182486" y="6106957"/>
            <a:ext cx="146649" cy="126422"/>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9" name="Rectangle 18"/>
          <p:cNvSpPr/>
          <p:nvPr/>
        </p:nvSpPr>
        <p:spPr>
          <a:xfrm>
            <a:off x="586596" y="5926352"/>
            <a:ext cx="5795113"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Notes:</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Question text</a:t>
            </a:r>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a:t>
            </a: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How satisfied are you with the following aspects of Unitec </a:t>
            </a:r>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a:t>
            </a:r>
          </a:p>
          <a:p>
            <a:pPr marL="228600" indent="-228600">
              <a:buFont typeface="+mj-lt"/>
              <a:buAutoNum type="arabicPeriod"/>
            </a:pPr>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Sample size, </a:t>
            </a: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 </a:t>
            </a:r>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92 | 152 | 162 | 347</a:t>
            </a:r>
            <a:endPar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marL="228600" indent="-228600">
              <a:buFont typeface="+mj-lt"/>
              <a:buAutoNum type="arabicPeriod"/>
            </a:pPr>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Differences based on the proportion who </a:t>
            </a: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state they are extremely </a:t>
            </a:r>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satisfied</a:t>
            </a:r>
            <a:endPar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marL="228600" indent="-228600">
              <a:buFont typeface="+mj-lt"/>
              <a:buAutoNum type="arabicPeriod"/>
            </a:pPr>
            <a:endPar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7" name="Rectangle 16"/>
          <p:cNvSpPr/>
          <p:nvPr/>
        </p:nvSpPr>
        <p:spPr>
          <a:xfrm>
            <a:off x="7181491" y="5965076"/>
            <a:ext cx="146649" cy="126422"/>
          </a:xfrm>
          <a:prstGeom prst="rect">
            <a:avLst/>
          </a:prstGeom>
          <a:solidFill>
            <a:srgbClr val="188E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4" name="Title 3"/>
          <p:cNvSpPr>
            <a:spLocks noGrp="1"/>
          </p:cNvSpPr>
          <p:nvPr>
            <p:ph type="title"/>
          </p:nvPr>
        </p:nvSpPr>
        <p:spPr/>
        <p:txBody>
          <a:bodyPr/>
          <a:lstStyle/>
          <a:p>
            <a:r>
              <a:rPr lang="en-NZ" dirty="0" smtClean="0"/>
              <a:t>There are significant concerns from international students around the quality of teaching</a:t>
            </a:r>
            <a:endParaRPr lang="en-NZ" dirty="0"/>
          </a:p>
        </p:txBody>
      </p:sp>
      <p:sp>
        <p:nvSpPr>
          <p:cNvPr id="16" name="Rectangle 15"/>
          <p:cNvSpPr/>
          <p:nvPr/>
        </p:nvSpPr>
        <p:spPr>
          <a:xfrm>
            <a:off x="5305245" y="2249160"/>
            <a:ext cx="3312220" cy="1375189"/>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NZ" sz="80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Last semester international perceptions of teaching quality and range of support services were about on par with other priority groups, but this semester has seen a significant slip.</a:t>
            </a:r>
          </a:p>
          <a:p>
            <a:pPr>
              <a:spcAft>
                <a:spcPts val="600"/>
              </a:spcAft>
            </a:pPr>
            <a:r>
              <a:rPr lang="en-NZ" sz="80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Perhaps international students struggling more with teachers and accessing support due to online learning? This is an important aspect to consider with potential changes to international course delivery coming due to COVID-19.</a:t>
            </a:r>
            <a:endParaRPr lang="en-NZ" sz="800"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r>
              <a:rPr lang="en-NZ" sz="80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Further investigation into the impact of online delivery for international student and their experience is needed.</a:t>
            </a:r>
            <a:endParaRPr lang="en-NZ" sz="800"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cxnSp>
        <p:nvCxnSpPr>
          <p:cNvPr id="20" name="Elbow Connector 19"/>
          <p:cNvCxnSpPr/>
          <p:nvPr/>
        </p:nvCxnSpPr>
        <p:spPr>
          <a:xfrm rot="16200000" flipH="1">
            <a:off x="4241057" y="1536287"/>
            <a:ext cx="579225" cy="1363758"/>
          </a:xfrm>
          <a:prstGeom prst="bentConnector4">
            <a:avLst>
              <a:gd name="adj1" fmla="val -39467"/>
              <a:gd name="adj2" fmla="val 85658"/>
            </a:avLst>
          </a:prstGeom>
          <a:ln>
            <a:solidFill>
              <a:srgbClr val="404040"/>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33136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526537" y="1710055"/>
            <a:ext cx="698740" cy="698740"/>
          </a:xfrm>
          <a:prstGeom prst="ellipse">
            <a:avLst/>
          </a:prstGeom>
          <a:solidFill>
            <a:srgbClr val="0068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dirty="0" smtClean="0">
                <a:solidFill>
                  <a:schemeClr val="bg1"/>
                </a:solidFill>
                <a:latin typeface="Verdana" panose="020B0604030504040204" pitchFamily="34" charset="0"/>
                <a:ea typeface="Verdana" panose="020B0604030504040204" pitchFamily="34" charset="0"/>
                <a:cs typeface="Verdana" panose="020B0604030504040204" pitchFamily="34" charset="0"/>
              </a:rPr>
              <a:t>1</a:t>
            </a:r>
            <a:endParaRPr lang="en-NZ"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7" name="Oval 6"/>
          <p:cNvSpPr/>
          <p:nvPr/>
        </p:nvSpPr>
        <p:spPr>
          <a:xfrm>
            <a:off x="526537" y="2562210"/>
            <a:ext cx="698740" cy="698740"/>
          </a:xfrm>
          <a:prstGeom prst="ellipse">
            <a:avLst/>
          </a:prstGeom>
          <a:solidFill>
            <a:srgbClr val="188E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dirty="0" smtClean="0">
                <a:solidFill>
                  <a:schemeClr val="bg1"/>
                </a:solidFill>
                <a:latin typeface="Verdana" panose="020B0604030504040204" pitchFamily="34" charset="0"/>
                <a:ea typeface="Verdana" panose="020B0604030504040204" pitchFamily="34" charset="0"/>
                <a:cs typeface="Verdana" panose="020B0604030504040204" pitchFamily="34" charset="0"/>
              </a:rPr>
              <a:t>2</a:t>
            </a:r>
            <a:endParaRPr lang="en-NZ"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Oval 7"/>
          <p:cNvSpPr/>
          <p:nvPr/>
        </p:nvSpPr>
        <p:spPr>
          <a:xfrm>
            <a:off x="526537" y="3414365"/>
            <a:ext cx="698740" cy="698740"/>
          </a:xfrm>
          <a:prstGeom prst="ellipse">
            <a:avLst/>
          </a:prstGeom>
          <a:solidFill>
            <a:srgbClr val="20BA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dirty="0" smtClean="0">
                <a:solidFill>
                  <a:schemeClr val="bg1"/>
                </a:solidFill>
                <a:latin typeface="Verdana" panose="020B0604030504040204" pitchFamily="34" charset="0"/>
                <a:ea typeface="Verdana" panose="020B0604030504040204" pitchFamily="34" charset="0"/>
                <a:cs typeface="Verdana" panose="020B0604030504040204" pitchFamily="34" charset="0"/>
              </a:rPr>
              <a:t>3</a:t>
            </a:r>
            <a:endParaRPr lang="en-NZ"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Rectangle 10"/>
          <p:cNvSpPr/>
          <p:nvPr/>
        </p:nvSpPr>
        <p:spPr>
          <a:xfrm>
            <a:off x="1300498" y="1690095"/>
            <a:ext cx="7316967" cy="738664"/>
          </a:xfrm>
          <a:prstGeom prst="rect">
            <a:avLst/>
          </a:prstGeom>
          <a:ln>
            <a:noFill/>
          </a:ln>
        </p:spPr>
        <p:txBody>
          <a:bodyPr wrap="square" anchor="ctr">
            <a:spAutoFit/>
          </a:bodyPr>
          <a:lstStyle/>
          <a:p>
            <a:r>
              <a:rPr lang="en-NZ" sz="140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Communication has a heightened sense of importance during this time, so any efforts Unitec puts into to communicating more effectively is going to be appreciated</a:t>
            </a:r>
            <a:endParaRPr lang="en-NZ" sz="1400"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Rectangle 11"/>
          <p:cNvSpPr/>
          <p:nvPr/>
        </p:nvSpPr>
        <p:spPr>
          <a:xfrm>
            <a:off x="1300497" y="2542249"/>
            <a:ext cx="7316967" cy="738664"/>
          </a:xfrm>
          <a:prstGeom prst="rect">
            <a:avLst/>
          </a:prstGeom>
          <a:ln>
            <a:noFill/>
          </a:ln>
        </p:spPr>
        <p:txBody>
          <a:bodyPr wrap="square" anchor="ctr">
            <a:spAutoFit/>
          </a:bodyPr>
          <a:lstStyle/>
          <a:p>
            <a:r>
              <a:rPr lang="en-NZ" sz="140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There remains a large amount of inconsistency by school for teaching quality, although there has been a noticeably improvement with dissatisfaction which suggests good progress is being made</a:t>
            </a:r>
          </a:p>
        </p:txBody>
      </p:sp>
      <p:sp>
        <p:nvSpPr>
          <p:cNvPr id="13" name="Rectangle 12"/>
          <p:cNvSpPr/>
          <p:nvPr/>
        </p:nvSpPr>
        <p:spPr>
          <a:xfrm>
            <a:off x="1300498" y="3394404"/>
            <a:ext cx="7316967" cy="738664"/>
          </a:xfrm>
          <a:prstGeom prst="rect">
            <a:avLst/>
          </a:prstGeom>
          <a:ln>
            <a:noFill/>
          </a:ln>
        </p:spPr>
        <p:txBody>
          <a:bodyPr wrap="square" anchor="ctr">
            <a:spAutoFit/>
          </a:bodyPr>
          <a:lstStyle/>
          <a:p>
            <a:r>
              <a:rPr lang="en-NZ" sz="140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Students are struggling to find support and information as they normally would, which highlights how important proactive engagement is during the COVID-19 crisis</a:t>
            </a:r>
            <a:endParaRPr lang="en-NZ" sz="1400"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Title 2"/>
          <p:cNvSpPr>
            <a:spLocks noGrp="1"/>
          </p:cNvSpPr>
          <p:nvPr>
            <p:ph type="title"/>
          </p:nvPr>
        </p:nvSpPr>
        <p:spPr/>
        <p:txBody>
          <a:bodyPr/>
          <a:lstStyle/>
          <a:p>
            <a:r>
              <a:rPr lang="en-NZ" dirty="0" smtClean="0"/>
              <a:t>Summary of key findings about study drivers</a:t>
            </a:r>
            <a:endParaRPr lang="en-NZ" dirty="0"/>
          </a:p>
        </p:txBody>
      </p:sp>
      <p:sp>
        <p:nvSpPr>
          <p:cNvPr id="9" name="Oval 8"/>
          <p:cNvSpPr/>
          <p:nvPr/>
        </p:nvSpPr>
        <p:spPr>
          <a:xfrm>
            <a:off x="526537" y="4266520"/>
            <a:ext cx="698740" cy="698740"/>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dirty="0" smtClean="0">
                <a:solidFill>
                  <a:schemeClr val="bg1"/>
                </a:solidFill>
                <a:latin typeface="Verdana" panose="020B0604030504040204" pitchFamily="34" charset="0"/>
                <a:ea typeface="Verdana" panose="020B0604030504040204" pitchFamily="34" charset="0"/>
                <a:cs typeface="Verdana" panose="020B0604030504040204" pitchFamily="34" charset="0"/>
              </a:rPr>
              <a:t>4</a:t>
            </a:r>
            <a:endParaRPr lang="en-NZ"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Rectangle 9"/>
          <p:cNvSpPr/>
          <p:nvPr/>
        </p:nvSpPr>
        <p:spPr>
          <a:xfrm>
            <a:off x="1300498" y="4138837"/>
            <a:ext cx="7316967" cy="954107"/>
          </a:xfrm>
          <a:prstGeom prst="rect">
            <a:avLst/>
          </a:prstGeom>
          <a:ln>
            <a:noFill/>
          </a:ln>
        </p:spPr>
        <p:txBody>
          <a:bodyPr wrap="square" anchor="ctr">
            <a:spAutoFit/>
          </a:bodyPr>
          <a:lstStyle/>
          <a:p>
            <a:r>
              <a:rPr lang="en-NZ" sz="140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While international students have transitioned to online delivery well in terms of access to technology and studying from home, perceptions of teaching quality and range of support services are down which suggests that international student’s could be struggling with the separation from campus</a:t>
            </a:r>
            <a:endParaRPr lang="en-NZ" sz="1400"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196879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smtClean="0"/>
              <a:t>I See Me impact</a:t>
            </a:r>
            <a:endParaRPr lang="en-NZ" dirty="0"/>
          </a:p>
        </p:txBody>
      </p:sp>
      <p:sp>
        <p:nvSpPr>
          <p:cNvPr id="6" name="Text Placeholder 5"/>
          <p:cNvSpPr>
            <a:spLocks noGrp="1"/>
          </p:cNvSpPr>
          <p:nvPr>
            <p:ph type="body" idx="1"/>
          </p:nvPr>
        </p:nvSpPr>
        <p:spPr/>
        <p:txBody>
          <a:bodyPr/>
          <a:lstStyle/>
          <a:p>
            <a:r>
              <a:rPr lang="en-NZ" dirty="0" smtClean="0"/>
              <a:t>05.</a:t>
            </a:r>
            <a:endParaRPr lang="en-NZ" dirty="0"/>
          </a:p>
        </p:txBody>
      </p:sp>
    </p:spTree>
    <p:extLst>
      <p:ext uri="{BB962C8B-B14F-4D97-AF65-F5344CB8AC3E}">
        <p14:creationId xmlns:p14="http://schemas.microsoft.com/office/powerpoint/2010/main" val="2326161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NZ" smtClean="0"/>
              <a:t>&gt;&gt;MARKETING</a:t>
            </a:r>
            <a:endParaRPr lang="en-NZ" dirty="0"/>
          </a:p>
        </p:txBody>
      </p:sp>
      <p:sp>
        <p:nvSpPr>
          <p:cNvPr id="5" name="Title 4"/>
          <p:cNvSpPr>
            <a:spLocks noGrp="1"/>
          </p:cNvSpPr>
          <p:nvPr>
            <p:ph type="title"/>
          </p:nvPr>
        </p:nvSpPr>
        <p:spPr/>
        <p:txBody>
          <a:bodyPr/>
          <a:lstStyle/>
          <a:p>
            <a:r>
              <a:rPr lang="en-NZ" dirty="0" smtClean="0"/>
              <a:t>Unitec actively contacting students during COVID-19 has certainly been noticed and appreciated by students</a:t>
            </a:r>
            <a:endParaRPr lang="en-NZ" dirty="0"/>
          </a:p>
        </p:txBody>
      </p:sp>
      <p:sp>
        <p:nvSpPr>
          <p:cNvPr id="15" name="Content Placeholder 14"/>
          <p:cNvSpPr>
            <a:spLocks noGrp="1"/>
          </p:cNvSpPr>
          <p:nvPr>
            <p:ph idx="1"/>
          </p:nvPr>
        </p:nvSpPr>
        <p:spPr/>
        <p:txBody>
          <a:bodyPr/>
          <a:lstStyle/>
          <a:p>
            <a:r>
              <a:rPr lang="en-NZ" sz="1600" dirty="0"/>
              <a:t>Unitec has proactively reached out to me a when things got </a:t>
            </a:r>
            <a:r>
              <a:rPr lang="en-NZ" sz="1600" dirty="0" smtClean="0"/>
              <a:t>tough …</a:t>
            </a:r>
            <a:endParaRPr lang="en-NZ" sz="1600" dirty="0"/>
          </a:p>
        </p:txBody>
      </p:sp>
      <p:graphicFrame>
        <p:nvGraphicFramePr>
          <p:cNvPr id="16" name="Content Placeholder 10"/>
          <p:cNvGraphicFramePr>
            <a:graphicFrameLocks/>
          </p:cNvGraphicFramePr>
          <p:nvPr>
            <p:extLst>
              <p:ext uri="{D42A27DB-BD31-4B8C-83A1-F6EECF244321}">
                <p14:modId xmlns:p14="http://schemas.microsoft.com/office/powerpoint/2010/main" val="1636275999"/>
              </p:ext>
            </p:extLst>
          </p:nvPr>
        </p:nvGraphicFramePr>
        <p:xfrm>
          <a:off x="527050" y="2053244"/>
          <a:ext cx="4069888" cy="3764944"/>
        </p:xfrm>
        <a:graphic>
          <a:graphicData uri="http://schemas.openxmlformats.org/drawingml/2006/chart">
            <c:chart xmlns:c="http://schemas.openxmlformats.org/drawingml/2006/chart" xmlns:r="http://schemas.openxmlformats.org/officeDocument/2006/relationships" r:id="rId2"/>
          </a:graphicData>
        </a:graphic>
      </p:graphicFrame>
      <p:sp>
        <p:nvSpPr>
          <p:cNvPr id="17" name="Rectangle 16"/>
          <p:cNvSpPr/>
          <p:nvPr/>
        </p:nvSpPr>
        <p:spPr>
          <a:xfrm>
            <a:off x="586596" y="5926352"/>
            <a:ext cx="7759382"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Notes:</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Question text</a:t>
            </a:r>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We would like you to spend a few moments thinking about your study with Unitec in the past and how it has been in 2020 on the following aspects. Please rate the following …</a:t>
            </a:r>
          </a:p>
          <a:p>
            <a:pPr marL="228600" indent="-228600">
              <a:buFont typeface="+mj-lt"/>
              <a:buAutoNum type="arabicPeriod"/>
            </a:pPr>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Sample size, </a:t>
            </a: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 </a:t>
            </a:r>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757</a:t>
            </a:r>
            <a:endPar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cxnSp>
        <p:nvCxnSpPr>
          <p:cNvPr id="13" name="Straight Connector 12"/>
          <p:cNvCxnSpPr/>
          <p:nvPr/>
        </p:nvCxnSpPr>
        <p:spPr>
          <a:xfrm>
            <a:off x="897775" y="4663442"/>
            <a:ext cx="3325090" cy="0"/>
          </a:xfrm>
          <a:prstGeom prst="line">
            <a:avLst/>
          </a:prstGeom>
          <a:ln w="952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4593590" y="2186247"/>
            <a:ext cx="4023874" cy="352459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 was really impressed to get a phone call and text to check in with me from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Unitec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support staff. Also my supervisors and course leaders have been great at making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contac</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t</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“Student support appears to have picked up over the past two years and staff are amazing and helpful</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“Great- loved getting a call out of the blue to check how I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was.”</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“Reaching out to students to get feedback on their situation is good</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“In my experience it's been good, and available when needed</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“Brilliant that they have people reaching out instead of the other way around, because it'll never happen, it's daunting. Big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thanks to Yoshie.”</a:t>
            </a:r>
          </a:p>
          <a:p>
            <a:pPr>
              <a:spcAft>
                <a:spcPts val="600"/>
              </a:spcAft>
            </a:pP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“I have received calls, emails and encouragement from student support and lecturers during the lockdown but I haven't yet received a laptop to support my learning.”</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 was called to check that I was managing okay and told about the support available if I needed it. This phone call was very much appreciated, they seemed to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genuine.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 was very touched by this</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t>
            </a:r>
          </a:p>
          <a:p>
            <a:pPr>
              <a:spcAft>
                <a:spcPts val="600"/>
              </a:spcAft>
            </a:pP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I'd like to thank Mary Lim for calling me last week to see how I was and also gave me some tips with the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recorded.”</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“Really appreciated  being personally called to see how I was coping with studying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from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home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and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then the person helped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and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did the things they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would do.”</a:t>
            </a: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“It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is nice Unitec is keep emailing students to keep up</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t>
            </a: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236815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NZ" smtClean="0"/>
              <a:t>&gt;&gt;MARKETING</a:t>
            </a:r>
            <a:endParaRPr lang="en-NZ" dirty="0"/>
          </a:p>
        </p:txBody>
      </p:sp>
      <p:sp>
        <p:nvSpPr>
          <p:cNvPr id="5" name="Title 4"/>
          <p:cNvSpPr>
            <a:spLocks noGrp="1"/>
          </p:cNvSpPr>
          <p:nvPr>
            <p:ph type="title"/>
          </p:nvPr>
        </p:nvSpPr>
        <p:spPr/>
        <p:txBody>
          <a:bodyPr/>
          <a:lstStyle/>
          <a:p>
            <a:r>
              <a:rPr lang="en-NZ" dirty="0" smtClean="0"/>
              <a:t>Encouragingly, the majority of students know who to go to for support, although awareness could be improved</a:t>
            </a:r>
            <a:endParaRPr lang="en-NZ" dirty="0"/>
          </a:p>
        </p:txBody>
      </p:sp>
      <p:sp>
        <p:nvSpPr>
          <p:cNvPr id="15" name="Content Placeholder 14"/>
          <p:cNvSpPr>
            <a:spLocks noGrp="1"/>
          </p:cNvSpPr>
          <p:nvPr>
            <p:ph idx="1"/>
          </p:nvPr>
        </p:nvSpPr>
        <p:spPr/>
        <p:txBody>
          <a:bodyPr/>
          <a:lstStyle/>
          <a:p>
            <a:r>
              <a:rPr lang="en-NZ" sz="1600" dirty="0"/>
              <a:t>There is someone at Unitec who I can talk to about my concerns</a:t>
            </a:r>
          </a:p>
        </p:txBody>
      </p:sp>
      <p:graphicFrame>
        <p:nvGraphicFramePr>
          <p:cNvPr id="16" name="Content Placeholder 10"/>
          <p:cNvGraphicFramePr>
            <a:graphicFrameLocks/>
          </p:cNvGraphicFramePr>
          <p:nvPr>
            <p:extLst>
              <p:ext uri="{D42A27DB-BD31-4B8C-83A1-F6EECF244321}">
                <p14:modId xmlns:p14="http://schemas.microsoft.com/office/powerpoint/2010/main" val="2180039170"/>
              </p:ext>
            </p:extLst>
          </p:nvPr>
        </p:nvGraphicFramePr>
        <p:xfrm>
          <a:off x="527050" y="2053244"/>
          <a:ext cx="4069888" cy="3764944"/>
        </p:xfrm>
        <a:graphic>
          <a:graphicData uri="http://schemas.openxmlformats.org/drawingml/2006/chart">
            <c:chart xmlns:c="http://schemas.openxmlformats.org/drawingml/2006/chart" xmlns:r="http://schemas.openxmlformats.org/officeDocument/2006/relationships" r:id="rId2"/>
          </a:graphicData>
        </a:graphic>
      </p:graphicFrame>
      <p:sp>
        <p:nvSpPr>
          <p:cNvPr id="17" name="Rectangle 16"/>
          <p:cNvSpPr/>
          <p:nvPr/>
        </p:nvSpPr>
        <p:spPr>
          <a:xfrm>
            <a:off x="586596" y="5926352"/>
            <a:ext cx="7759382"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Notes:</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Question text</a:t>
            </a:r>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We would like you to spend a few moments thinking about your study with Unitec in the past and how it has been in 2020 on the following aspects. Please rate the following …</a:t>
            </a:r>
          </a:p>
          <a:p>
            <a:pPr marL="228600" indent="-228600">
              <a:buFont typeface="+mj-lt"/>
              <a:buAutoNum type="arabicPeriod"/>
            </a:pPr>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Sample size, </a:t>
            </a: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 </a:t>
            </a:r>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756</a:t>
            </a:r>
            <a:endPar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8" name="Rectangle 17"/>
          <p:cNvSpPr/>
          <p:nvPr/>
        </p:nvSpPr>
        <p:spPr>
          <a:xfrm>
            <a:off x="4593590" y="2186247"/>
            <a:ext cx="4023874" cy="352459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 would appreciate if there was a person who I could email them any concerns I have for studying, I’m not fully familiar with everyone</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“With covid19, I am unable to have a face to face conversation with a student support advisor especially with assignments due at the end of this months and next month. I need help on this one, please</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 have emailed through couple time to Student Support, staff has always been super helpful and quick with their replies</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 can't find students support information easily based on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departments.”</a:t>
            </a:r>
          </a:p>
          <a:p>
            <a:pPr>
              <a:spcAft>
                <a:spcPts val="600"/>
              </a:spcAft>
            </a:pP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Communication with some student support services can be quite difficult. I don't think that contacting us back via a phone call is sufficient as it may interrupt a class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Maybe having a preference on how they are able to contact you back would be very helpful as missed calls can be stressful.”</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“Just wish they’d be as open and known at Waitakere like they are at Mt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Albert.”</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 have never experienced the same kind of support in my working life as I have at Unitec. If only the care we take with students could happen in the workforce I feel that everyone might have greater mental health and feel cared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for.”</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“This year is confusing to find support service with the names changing all the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time.”</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“It would be great if there was clear information as to what support was available externally from Unitec - </a:t>
            </a:r>
            <a:r>
              <a:rPr lang="en-NZ" sz="800" i="1" dirty="0" err="1">
                <a:solidFill>
                  <a:srgbClr val="404040"/>
                </a:solidFill>
                <a:latin typeface="Verdana" panose="020B0604030504040204" pitchFamily="34" charset="0"/>
                <a:ea typeface="Verdana" panose="020B0604030504040204" pitchFamily="34" charset="0"/>
                <a:cs typeface="Verdana" panose="020B0604030504040204" pitchFamily="34" charset="0"/>
              </a:rPr>
              <a:t>Studylink</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etc.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so as to make it easier to know where to get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help.”</a:t>
            </a: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cxnSp>
        <p:nvCxnSpPr>
          <p:cNvPr id="11" name="Straight Connector 10"/>
          <p:cNvCxnSpPr/>
          <p:nvPr/>
        </p:nvCxnSpPr>
        <p:spPr>
          <a:xfrm>
            <a:off x="897775" y="4705007"/>
            <a:ext cx="3325090" cy="0"/>
          </a:xfrm>
          <a:prstGeom prst="line">
            <a:avLst/>
          </a:prstGeom>
          <a:ln w="952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63579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NZ" smtClean="0"/>
              <a:t>&gt;&gt;MARKETING</a:t>
            </a:r>
            <a:endParaRPr lang="en-NZ" dirty="0"/>
          </a:p>
        </p:txBody>
      </p:sp>
      <p:sp>
        <p:nvSpPr>
          <p:cNvPr id="5" name="Title 4"/>
          <p:cNvSpPr>
            <a:spLocks noGrp="1"/>
          </p:cNvSpPr>
          <p:nvPr>
            <p:ph type="title"/>
          </p:nvPr>
        </p:nvSpPr>
        <p:spPr/>
        <p:txBody>
          <a:bodyPr/>
          <a:lstStyle/>
          <a:p>
            <a:r>
              <a:rPr lang="en-NZ" dirty="0" smtClean="0"/>
              <a:t>Relatively few comments relate to cultural concerns, so it’s likely that culture plays a subtle role rather than something that can be easily identified and discussed</a:t>
            </a:r>
            <a:endParaRPr lang="en-NZ" dirty="0"/>
          </a:p>
        </p:txBody>
      </p:sp>
      <p:sp>
        <p:nvSpPr>
          <p:cNvPr id="15" name="Content Placeholder 14"/>
          <p:cNvSpPr>
            <a:spLocks noGrp="1"/>
          </p:cNvSpPr>
          <p:nvPr>
            <p:ph idx="1"/>
          </p:nvPr>
        </p:nvSpPr>
        <p:spPr/>
        <p:txBody>
          <a:bodyPr/>
          <a:lstStyle/>
          <a:p>
            <a:r>
              <a:rPr lang="en-NZ" sz="1600" dirty="0"/>
              <a:t>I am able to express my culture in my learning</a:t>
            </a:r>
          </a:p>
        </p:txBody>
      </p:sp>
      <p:graphicFrame>
        <p:nvGraphicFramePr>
          <p:cNvPr id="16" name="Content Placeholder 10"/>
          <p:cNvGraphicFramePr>
            <a:graphicFrameLocks/>
          </p:cNvGraphicFramePr>
          <p:nvPr>
            <p:extLst>
              <p:ext uri="{D42A27DB-BD31-4B8C-83A1-F6EECF244321}">
                <p14:modId xmlns:p14="http://schemas.microsoft.com/office/powerpoint/2010/main" val="1911305692"/>
              </p:ext>
            </p:extLst>
          </p:nvPr>
        </p:nvGraphicFramePr>
        <p:xfrm>
          <a:off x="527050" y="2053244"/>
          <a:ext cx="4069888" cy="3764944"/>
        </p:xfrm>
        <a:graphic>
          <a:graphicData uri="http://schemas.openxmlformats.org/drawingml/2006/chart">
            <c:chart xmlns:c="http://schemas.openxmlformats.org/drawingml/2006/chart" xmlns:r="http://schemas.openxmlformats.org/officeDocument/2006/relationships" r:id="rId2"/>
          </a:graphicData>
        </a:graphic>
      </p:graphicFrame>
      <p:sp>
        <p:nvSpPr>
          <p:cNvPr id="17" name="Rectangle 16"/>
          <p:cNvSpPr/>
          <p:nvPr/>
        </p:nvSpPr>
        <p:spPr>
          <a:xfrm>
            <a:off x="586596" y="5926352"/>
            <a:ext cx="7759382"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Notes:</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Question text</a:t>
            </a:r>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a:t>
            </a: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We would like </a:t>
            </a:r>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you </a:t>
            </a: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to spend a few moments thinking about your study with Unitec in the past and how it has been in 2020 on the following aspects. Please rate the </a:t>
            </a:r>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following …</a:t>
            </a:r>
          </a:p>
          <a:p>
            <a:pPr marL="228600" indent="-228600">
              <a:buFont typeface="+mj-lt"/>
              <a:buAutoNum type="arabicPeriod"/>
            </a:pPr>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Sample size, </a:t>
            </a: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 </a:t>
            </a:r>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757</a:t>
            </a:r>
            <a:endPar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8" name="Rectangle 17"/>
          <p:cNvSpPr/>
          <p:nvPr/>
        </p:nvSpPr>
        <p:spPr>
          <a:xfrm>
            <a:off x="4593590" y="2186247"/>
            <a:ext cx="4023874" cy="352459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 need a friend, I need to use student services more but don’t get inclined to reaching out seems obvious. I’ll be in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contact?”</a:t>
            </a:r>
          </a:p>
          <a:p>
            <a:pPr>
              <a:spcAft>
                <a:spcPts val="600"/>
              </a:spcAft>
            </a:pP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lot of leeway for international students over domestic students.  Student support not following through with help</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Processes not being finished is very tiring.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Understanding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students circumstances, is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unbelievably difficult.”</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“Yes the food court there needs to be variety of food such as halal food, like kebab shops,  parking also has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problems.”</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 think we should focus little more on extracurricular activities such as sports and arts. We should organise some competitions such as a small badminton, futsal, chess, cricket, basketball tournament for students. I'm not only talking about sports maybe we can have photography competition, painting fest or something related to literature , it can be posted on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Unitec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social media accounts. Am sure there will be hidden talents. It will be a great support for students and help them to socialize more</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“The tone of Lecturer's email communication needs to be worked on. We are not in North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Korea.”</a:t>
            </a: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cxnSp>
        <p:nvCxnSpPr>
          <p:cNvPr id="11" name="Straight Connector 10"/>
          <p:cNvCxnSpPr/>
          <p:nvPr/>
        </p:nvCxnSpPr>
        <p:spPr>
          <a:xfrm>
            <a:off x="897775" y="4646816"/>
            <a:ext cx="3325090" cy="0"/>
          </a:xfrm>
          <a:prstGeom prst="line">
            <a:avLst/>
          </a:prstGeom>
          <a:ln w="952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56527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NZ" smtClean="0"/>
              <a:t>&gt;&gt;MARKETING</a:t>
            </a:r>
            <a:endParaRPr lang="en-NZ" dirty="0"/>
          </a:p>
        </p:txBody>
      </p:sp>
      <p:sp>
        <p:nvSpPr>
          <p:cNvPr id="5" name="Title 4"/>
          <p:cNvSpPr>
            <a:spLocks noGrp="1"/>
          </p:cNvSpPr>
          <p:nvPr>
            <p:ph type="title"/>
          </p:nvPr>
        </p:nvSpPr>
        <p:spPr/>
        <p:txBody>
          <a:bodyPr/>
          <a:lstStyle/>
          <a:p>
            <a:r>
              <a:rPr lang="en-NZ" dirty="0" smtClean="0"/>
              <a:t>There has been a significant decline the year for learning style – likely partly due to having to move online</a:t>
            </a:r>
            <a:endParaRPr lang="en-NZ" dirty="0"/>
          </a:p>
        </p:txBody>
      </p:sp>
      <p:sp>
        <p:nvSpPr>
          <p:cNvPr id="15" name="Content Placeholder 14"/>
          <p:cNvSpPr>
            <a:spLocks noGrp="1"/>
          </p:cNvSpPr>
          <p:nvPr>
            <p:ph idx="1"/>
          </p:nvPr>
        </p:nvSpPr>
        <p:spPr/>
        <p:txBody>
          <a:bodyPr/>
          <a:lstStyle/>
          <a:p>
            <a:r>
              <a:rPr lang="en-NZ" sz="1600" dirty="0"/>
              <a:t>Unitec has a learning style that suits me</a:t>
            </a:r>
          </a:p>
        </p:txBody>
      </p:sp>
      <p:graphicFrame>
        <p:nvGraphicFramePr>
          <p:cNvPr id="16" name="Content Placeholder 10"/>
          <p:cNvGraphicFramePr>
            <a:graphicFrameLocks/>
          </p:cNvGraphicFramePr>
          <p:nvPr>
            <p:extLst>
              <p:ext uri="{D42A27DB-BD31-4B8C-83A1-F6EECF244321}">
                <p14:modId xmlns:p14="http://schemas.microsoft.com/office/powerpoint/2010/main" val="417839047"/>
              </p:ext>
            </p:extLst>
          </p:nvPr>
        </p:nvGraphicFramePr>
        <p:xfrm>
          <a:off x="527050" y="2053244"/>
          <a:ext cx="4069888" cy="3764944"/>
        </p:xfrm>
        <a:graphic>
          <a:graphicData uri="http://schemas.openxmlformats.org/drawingml/2006/chart">
            <c:chart xmlns:c="http://schemas.openxmlformats.org/drawingml/2006/chart" xmlns:r="http://schemas.openxmlformats.org/officeDocument/2006/relationships" r:id="rId2"/>
          </a:graphicData>
        </a:graphic>
      </p:graphicFrame>
      <p:sp>
        <p:nvSpPr>
          <p:cNvPr id="17" name="Rectangle 16"/>
          <p:cNvSpPr/>
          <p:nvPr/>
        </p:nvSpPr>
        <p:spPr>
          <a:xfrm>
            <a:off x="586596" y="5926352"/>
            <a:ext cx="7759382"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Notes:</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Question text</a:t>
            </a:r>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a:t>
            </a: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We would like </a:t>
            </a:r>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you </a:t>
            </a: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to spend a few moments thinking about your study with Unitec in the past and how it has been in 2020 on the following aspects. Please rate the </a:t>
            </a:r>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following …</a:t>
            </a:r>
          </a:p>
          <a:p>
            <a:pPr marL="228600" indent="-228600">
              <a:buFont typeface="+mj-lt"/>
              <a:buAutoNum type="arabicPeriod"/>
            </a:pPr>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Sample size, </a:t>
            </a: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 </a:t>
            </a:r>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757</a:t>
            </a:r>
            <a:endPar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8" name="Rectangle 17"/>
          <p:cNvSpPr/>
          <p:nvPr/>
        </p:nvSpPr>
        <p:spPr>
          <a:xfrm>
            <a:off x="4593590" y="2186247"/>
            <a:ext cx="4023874" cy="352459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“Student support is fine, it's your individual faculties that are a mess. I cannot care in the least about the facilities and support the establishment provides if the courses and teaching quality -- the sole and only focus I have for going to university -- is fundamentally flawed.”</a:t>
            </a:r>
          </a:p>
          <a:p>
            <a:pPr>
              <a:spcAft>
                <a:spcPts val="600"/>
              </a:spcAft>
            </a:pP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“The most of the classes have been great with great lecturers but a few have not been good at all. I do not wish to waste my time, energy and money for those classes.”</a:t>
            </a:r>
          </a:p>
          <a:p>
            <a:pPr>
              <a:spcAft>
                <a:spcPts val="600"/>
              </a:spcAft>
            </a:pP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“I hope my experience gets better and </a:t>
            </a:r>
            <a:r>
              <a:rPr lang="en-NZ" sz="800" i="1" dirty="0" err="1" smtClean="0">
                <a:solidFill>
                  <a:srgbClr val="404040"/>
                </a:solidFill>
                <a:latin typeface="Verdana" panose="020B0604030504040204" pitchFamily="34" charset="0"/>
                <a:ea typeface="Verdana" panose="020B0604030504040204" pitchFamily="34" charset="0"/>
                <a:cs typeface="Verdana" panose="020B0604030504040204" pitchFamily="34" charset="0"/>
              </a:rPr>
              <a:t>i</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 find the online learning web site confusing.”</a:t>
            </a:r>
          </a:p>
          <a:p>
            <a:pPr>
              <a:spcAft>
                <a:spcPts val="600"/>
              </a:spcAft>
            </a:pP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“Studying at home due to </a:t>
            </a:r>
            <a:r>
              <a:rPr lang="en-NZ" sz="800" i="1" dirty="0" err="1" smtClean="0">
                <a:solidFill>
                  <a:srgbClr val="404040"/>
                </a:solidFill>
                <a:latin typeface="Verdana" panose="020B0604030504040204" pitchFamily="34" charset="0"/>
                <a:ea typeface="Verdana" panose="020B0604030504040204" pitchFamily="34" charset="0"/>
                <a:cs typeface="Verdana" panose="020B0604030504040204" pitchFamily="34" charset="0"/>
              </a:rPr>
              <a:t>covid</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 19 lock-down has made it harder for me due to other issues. family, children, health and well being, bills, food etc. So getting support and understanding is vital so I can finish it all. I need to keep pushing forward, I have sacrificed to much in my life alone.”</a:t>
            </a:r>
          </a:p>
          <a:p>
            <a:pPr>
              <a:spcAft>
                <a:spcPts val="600"/>
              </a:spcAft>
            </a:pP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“It has been harder getting in touch with lecturers who do not reply to emails for long periods of time, while assignments and activities are due.”</a:t>
            </a:r>
          </a:p>
          <a:p>
            <a:pPr>
              <a:spcAft>
                <a:spcPts val="600"/>
              </a:spcAft>
            </a:pP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“If possible, please Unitec must try to start lectures in person rather  than online.”</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“The most of the classes have been great with great lecturers but a few have not been good at all. I do not wish to waste my time, energy and money for those classes</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t>
            </a: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cxnSp>
        <p:nvCxnSpPr>
          <p:cNvPr id="11" name="Straight Connector 10"/>
          <p:cNvCxnSpPr/>
          <p:nvPr/>
        </p:nvCxnSpPr>
        <p:spPr>
          <a:xfrm>
            <a:off x="897775" y="4646816"/>
            <a:ext cx="3325090" cy="0"/>
          </a:xfrm>
          <a:prstGeom prst="line">
            <a:avLst/>
          </a:prstGeom>
          <a:ln w="952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56625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NZ" smtClean="0"/>
              <a:t>&gt;&gt;MARKETING</a:t>
            </a:r>
            <a:endParaRPr lang="en-NZ" dirty="0"/>
          </a:p>
        </p:txBody>
      </p:sp>
      <p:sp>
        <p:nvSpPr>
          <p:cNvPr id="5" name="Title 4"/>
          <p:cNvSpPr>
            <a:spLocks noGrp="1"/>
          </p:cNvSpPr>
          <p:nvPr>
            <p:ph type="title"/>
          </p:nvPr>
        </p:nvSpPr>
        <p:spPr/>
        <p:txBody>
          <a:bodyPr/>
          <a:lstStyle/>
          <a:p>
            <a:r>
              <a:rPr lang="en-NZ" dirty="0" smtClean="0"/>
              <a:t>Most Māori/Pacific </a:t>
            </a:r>
            <a:r>
              <a:rPr lang="en-NZ" dirty="0"/>
              <a:t>students agree </a:t>
            </a:r>
            <a:r>
              <a:rPr lang="en-NZ" dirty="0" smtClean="0"/>
              <a:t>they are experiencing culturally </a:t>
            </a:r>
            <a:r>
              <a:rPr lang="en-NZ" dirty="0"/>
              <a:t>familiar </a:t>
            </a:r>
            <a:r>
              <a:rPr lang="en-NZ" dirty="0" smtClean="0"/>
              <a:t>practices, </a:t>
            </a:r>
            <a:r>
              <a:rPr lang="en-NZ" dirty="0"/>
              <a:t>but has not changed significantly over </a:t>
            </a:r>
            <a:r>
              <a:rPr lang="en-NZ" dirty="0" smtClean="0"/>
              <a:t>time</a:t>
            </a:r>
            <a:endParaRPr lang="en-NZ" dirty="0"/>
          </a:p>
        </p:txBody>
      </p:sp>
      <p:sp>
        <p:nvSpPr>
          <p:cNvPr id="15" name="Content Placeholder 14"/>
          <p:cNvSpPr>
            <a:spLocks noGrp="1"/>
          </p:cNvSpPr>
          <p:nvPr>
            <p:ph idx="1"/>
          </p:nvPr>
        </p:nvSpPr>
        <p:spPr/>
        <p:txBody>
          <a:bodyPr/>
          <a:lstStyle/>
          <a:p>
            <a:r>
              <a:rPr lang="en-NZ" sz="1600" dirty="0"/>
              <a:t>There are learning practices that are culturally familiar to </a:t>
            </a:r>
            <a:r>
              <a:rPr lang="en-NZ" sz="1600" dirty="0" smtClean="0"/>
              <a:t>Māori and Pacific </a:t>
            </a:r>
            <a:r>
              <a:rPr lang="en-NZ" sz="1600" dirty="0"/>
              <a:t>students</a:t>
            </a:r>
          </a:p>
        </p:txBody>
      </p:sp>
      <p:graphicFrame>
        <p:nvGraphicFramePr>
          <p:cNvPr id="16" name="Content Placeholder 10"/>
          <p:cNvGraphicFramePr>
            <a:graphicFrameLocks/>
          </p:cNvGraphicFramePr>
          <p:nvPr>
            <p:extLst>
              <p:ext uri="{D42A27DB-BD31-4B8C-83A1-F6EECF244321}">
                <p14:modId xmlns:p14="http://schemas.microsoft.com/office/powerpoint/2010/main" val="442115390"/>
              </p:ext>
            </p:extLst>
          </p:nvPr>
        </p:nvGraphicFramePr>
        <p:xfrm>
          <a:off x="527050" y="2053244"/>
          <a:ext cx="4069888" cy="3764944"/>
        </p:xfrm>
        <a:graphic>
          <a:graphicData uri="http://schemas.openxmlformats.org/drawingml/2006/chart">
            <c:chart xmlns:c="http://schemas.openxmlformats.org/drawingml/2006/chart" xmlns:r="http://schemas.openxmlformats.org/officeDocument/2006/relationships" r:id="rId2"/>
          </a:graphicData>
        </a:graphic>
      </p:graphicFrame>
      <p:sp>
        <p:nvSpPr>
          <p:cNvPr id="17" name="Rectangle 16"/>
          <p:cNvSpPr/>
          <p:nvPr/>
        </p:nvSpPr>
        <p:spPr>
          <a:xfrm>
            <a:off x="586596" y="5926352"/>
            <a:ext cx="7759382"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Notes:</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Question text</a:t>
            </a:r>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a:t>
            </a: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We would like </a:t>
            </a:r>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you </a:t>
            </a: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to spend a few moments thinking about your study with Unitec in the past and how it has been in 2020 on the following aspects. Please rate the </a:t>
            </a:r>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following …</a:t>
            </a:r>
          </a:p>
          <a:p>
            <a:pPr marL="228600" indent="-228600">
              <a:buFont typeface="+mj-lt"/>
              <a:buAutoNum type="arabicPeriod"/>
            </a:pPr>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Sample size, </a:t>
            </a: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 </a:t>
            </a:r>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181 (only asked of Māori and Pacific students)</a:t>
            </a:r>
            <a:endPar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8" name="Rectangle 17"/>
          <p:cNvSpPr/>
          <p:nvPr/>
        </p:nvSpPr>
        <p:spPr>
          <a:xfrm>
            <a:off x="4593590" y="2186247"/>
            <a:ext cx="4023874" cy="352459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There are cultural barriers to learning for Māori</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and Pacific students and possibly other students for which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English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is not a first language</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t>
            </a:r>
          </a:p>
          <a:p>
            <a:pPr>
              <a:spcAft>
                <a:spcPts val="600"/>
              </a:spcAft>
            </a:pP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“Should employ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a qualify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Pacific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person who can speak the language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well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and fully understand the culture. My concern is specifically with Tongan student as we need a qualify Tongan assistance who can helps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Tongan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students from Tonga</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 did not feel supported by the Māori services in my first 2 years of study. I feel this has changed a lot this year.”</a:t>
            </a:r>
          </a:p>
          <a:p>
            <a:pPr>
              <a:spcAft>
                <a:spcPts val="600"/>
              </a:spcAft>
            </a:pP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 feel as though within my department, cultural support has improved with the development of Mau studio and slight increase of Māori</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and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Pasifika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staff, but there needs to be more Māori</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and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Pasifika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supervisors, as my supervisor is not culturally educated, so it has been very difficult for me to get cultural advice for my research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project.”</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“Really happy with student support services over video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zoom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platform, real easy to use. Would like to see more exposure of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Pacific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student support in classrooms so that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Pacific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students are more aware of their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services.”</a:t>
            </a: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cxnSp>
        <p:nvCxnSpPr>
          <p:cNvPr id="11" name="Straight Connector 10"/>
          <p:cNvCxnSpPr/>
          <p:nvPr/>
        </p:nvCxnSpPr>
        <p:spPr>
          <a:xfrm>
            <a:off x="897775" y="4729946"/>
            <a:ext cx="3325090" cy="0"/>
          </a:xfrm>
          <a:prstGeom prst="line">
            <a:avLst/>
          </a:prstGeom>
          <a:ln w="952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90517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526537" y="1710055"/>
            <a:ext cx="698740" cy="698740"/>
          </a:xfrm>
          <a:prstGeom prst="ellipse">
            <a:avLst/>
          </a:prstGeom>
          <a:solidFill>
            <a:srgbClr val="0068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dirty="0" smtClean="0">
                <a:solidFill>
                  <a:schemeClr val="bg1"/>
                </a:solidFill>
                <a:latin typeface="Verdana" panose="020B0604030504040204" pitchFamily="34" charset="0"/>
                <a:ea typeface="Verdana" panose="020B0604030504040204" pitchFamily="34" charset="0"/>
                <a:cs typeface="Verdana" panose="020B0604030504040204" pitchFamily="34" charset="0"/>
              </a:rPr>
              <a:t>1</a:t>
            </a:r>
            <a:endParaRPr lang="en-NZ"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7" name="Oval 6"/>
          <p:cNvSpPr/>
          <p:nvPr/>
        </p:nvSpPr>
        <p:spPr>
          <a:xfrm>
            <a:off x="526537" y="2562210"/>
            <a:ext cx="698740" cy="698740"/>
          </a:xfrm>
          <a:prstGeom prst="ellipse">
            <a:avLst/>
          </a:prstGeom>
          <a:solidFill>
            <a:srgbClr val="188E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dirty="0" smtClean="0">
                <a:solidFill>
                  <a:schemeClr val="bg1"/>
                </a:solidFill>
                <a:latin typeface="Verdana" panose="020B0604030504040204" pitchFamily="34" charset="0"/>
                <a:ea typeface="Verdana" panose="020B0604030504040204" pitchFamily="34" charset="0"/>
                <a:cs typeface="Verdana" panose="020B0604030504040204" pitchFamily="34" charset="0"/>
              </a:rPr>
              <a:t>2</a:t>
            </a:r>
            <a:endParaRPr lang="en-NZ"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Oval 7"/>
          <p:cNvSpPr/>
          <p:nvPr/>
        </p:nvSpPr>
        <p:spPr>
          <a:xfrm>
            <a:off x="526537" y="3414365"/>
            <a:ext cx="698740" cy="698740"/>
          </a:xfrm>
          <a:prstGeom prst="ellipse">
            <a:avLst/>
          </a:prstGeom>
          <a:solidFill>
            <a:srgbClr val="20BA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dirty="0" smtClean="0">
                <a:solidFill>
                  <a:schemeClr val="bg1"/>
                </a:solidFill>
                <a:latin typeface="Verdana" panose="020B0604030504040204" pitchFamily="34" charset="0"/>
                <a:ea typeface="Verdana" panose="020B0604030504040204" pitchFamily="34" charset="0"/>
                <a:cs typeface="Verdana" panose="020B0604030504040204" pitchFamily="34" charset="0"/>
              </a:rPr>
              <a:t>3</a:t>
            </a:r>
            <a:endParaRPr lang="en-NZ"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Rectangle 10"/>
          <p:cNvSpPr/>
          <p:nvPr/>
        </p:nvSpPr>
        <p:spPr>
          <a:xfrm>
            <a:off x="1300498" y="1690095"/>
            <a:ext cx="7316967" cy="738664"/>
          </a:xfrm>
          <a:prstGeom prst="rect">
            <a:avLst/>
          </a:prstGeom>
          <a:ln>
            <a:noFill/>
          </a:ln>
        </p:spPr>
        <p:txBody>
          <a:bodyPr wrap="square" anchor="ctr">
            <a:spAutoFit/>
          </a:bodyPr>
          <a:lstStyle/>
          <a:p>
            <a:r>
              <a:rPr lang="en-NZ" sz="140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Culture is a difficult concept to identify and discuss for many students, so the impact of not seeing culture reflected is likely to be seen through other aspects, such as awareness of services or willingness to ask for support</a:t>
            </a:r>
          </a:p>
        </p:txBody>
      </p:sp>
      <p:sp>
        <p:nvSpPr>
          <p:cNvPr id="12" name="Rectangle 11"/>
          <p:cNvSpPr/>
          <p:nvPr/>
        </p:nvSpPr>
        <p:spPr>
          <a:xfrm>
            <a:off x="1300497" y="2542249"/>
            <a:ext cx="7316967" cy="738664"/>
          </a:xfrm>
          <a:prstGeom prst="rect">
            <a:avLst/>
          </a:prstGeom>
          <a:ln>
            <a:noFill/>
          </a:ln>
        </p:spPr>
        <p:txBody>
          <a:bodyPr wrap="square" anchor="ctr">
            <a:spAutoFit/>
          </a:bodyPr>
          <a:lstStyle/>
          <a:p>
            <a:r>
              <a:rPr lang="en-NZ" sz="140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The Learner Outreach Programme is having a clear and positive impact on students who report significantly increased perceptions of proactive engagement</a:t>
            </a:r>
          </a:p>
        </p:txBody>
      </p:sp>
      <p:sp>
        <p:nvSpPr>
          <p:cNvPr id="13" name="Rectangle 12"/>
          <p:cNvSpPr/>
          <p:nvPr/>
        </p:nvSpPr>
        <p:spPr>
          <a:xfrm>
            <a:off x="1300498" y="3394404"/>
            <a:ext cx="7316967" cy="738664"/>
          </a:xfrm>
          <a:prstGeom prst="rect">
            <a:avLst/>
          </a:prstGeom>
          <a:ln>
            <a:noFill/>
          </a:ln>
        </p:spPr>
        <p:txBody>
          <a:bodyPr wrap="square" anchor="ctr">
            <a:spAutoFit/>
          </a:bodyPr>
          <a:lstStyle/>
          <a:p>
            <a:r>
              <a:rPr lang="en-NZ" sz="140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The transition to online study creates significant challenges, especially for Unitec students who have often chosen to study with us because we have a more practical and hands-on style of learning</a:t>
            </a:r>
            <a:endParaRPr lang="en-NZ" sz="1400"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Title 2"/>
          <p:cNvSpPr>
            <a:spLocks noGrp="1"/>
          </p:cNvSpPr>
          <p:nvPr>
            <p:ph type="title"/>
          </p:nvPr>
        </p:nvSpPr>
        <p:spPr/>
        <p:txBody>
          <a:bodyPr/>
          <a:lstStyle/>
          <a:p>
            <a:r>
              <a:rPr lang="en-NZ" dirty="0" smtClean="0"/>
              <a:t>Summary of key findings about ISM impact</a:t>
            </a:r>
            <a:endParaRPr lang="en-NZ" dirty="0"/>
          </a:p>
        </p:txBody>
      </p:sp>
    </p:spTree>
    <p:extLst>
      <p:ext uri="{BB962C8B-B14F-4D97-AF65-F5344CB8AC3E}">
        <p14:creationId xmlns:p14="http://schemas.microsoft.com/office/powerpoint/2010/main" val="13509922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smtClean="0"/>
              <a:t>New to Unitec</a:t>
            </a:r>
            <a:endParaRPr lang="en-NZ" dirty="0"/>
          </a:p>
        </p:txBody>
      </p:sp>
      <p:sp>
        <p:nvSpPr>
          <p:cNvPr id="6" name="Text Placeholder 5"/>
          <p:cNvSpPr>
            <a:spLocks noGrp="1"/>
          </p:cNvSpPr>
          <p:nvPr>
            <p:ph type="body" idx="1"/>
          </p:nvPr>
        </p:nvSpPr>
        <p:spPr/>
        <p:txBody>
          <a:bodyPr/>
          <a:lstStyle/>
          <a:p>
            <a:r>
              <a:rPr lang="en-NZ" dirty="0" smtClean="0"/>
              <a:t>06.</a:t>
            </a:r>
            <a:endParaRPr lang="en-NZ" dirty="0"/>
          </a:p>
        </p:txBody>
      </p:sp>
    </p:spTree>
    <p:extLst>
      <p:ext uri="{BB962C8B-B14F-4D97-AF65-F5344CB8AC3E}">
        <p14:creationId xmlns:p14="http://schemas.microsoft.com/office/powerpoint/2010/main" val="1372506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NZ" dirty="0" smtClean="0"/>
              <a:t>Drivers of Student NPS</a:t>
            </a:r>
          </a:p>
          <a:p>
            <a:r>
              <a:rPr lang="en-NZ" sz="1000" b="0" dirty="0" smtClean="0"/>
              <a:t>Communication is seen as being much more important at the current time – largely due to impact of COVID-19 and the transition to learning online. Other notable points are:</a:t>
            </a:r>
          </a:p>
          <a:p>
            <a:pPr marL="171450" indent="-171450">
              <a:buFont typeface="Wingdings" panose="05000000000000000000" pitchFamily="2" charset="2"/>
              <a:buChar char="§"/>
            </a:pPr>
            <a:r>
              <a:rPr lang="en-NZ" sz="1000" b="0" dirty="0" smtClean="0"/>
              <a:t>There has been significant progress in reducing teaching inconsistency with less dissatisfaction occurring, which in turn has helped with increasing NPS</a:t>
            </a:r>
          </a:p>
          <a:p>
            <a:pPr marL="171450" indent="-171450">
              <a:buFont typeface="Wingdings" panose="05000000000000000000" pitchFamily="2" charset="2"/>
              <a:buChar char="§"/>
            </a:pPr>
            <a:r>
              <a:rPr lang="en-NZ" sz="1000" b="0" dirty="0" smtClean="0"/>
              <a:t>Support services are more frequently mentioned and almost all the comments are extremely positive about the touchpoints</a:t>
            </a:r>
          </a:p>
          <a:p>
            <a:pPr marL="171450" indent="-171450">
              <a:buFont typeface="Wingdings" panose="05000000000000000000" pitchFamily="2" charset="2"/>
              <a:buChar char="§"/>
            </a:pPr>
            <a:r>
              <a:rPr lang="en-NZ" sz="1000" b="0" dirty="0" smtClean="0"/>
              <a:t>There is also significantly fewer complaints about enrolment and administrative process which really enforces that the internal changes have had an impact</a:t>
            </a:r>
          </a:p>
          <a:p>
            <a:pPr marL="171450" indent="-171450">
              <a:buFont typeface="Wingdings" panose="05000000000000000000" pitchFamily="2" charset="2"/>
              <a:buChar char="§"/>
            </a:pPr>
            <a:r>
              <a:rPr lang="en-NZ" sz="1000" b="0" dirty="0"/>
              <a:t>While we cannot isolate the impact that COVID-19 has had on how students are feeling, </a:t>
            </a:r>
            <a:r>
              <a:rPr lang="en-NZ" sz="1000" b="0" dirty="0" smtClean="0"/>
              <a:t>there is evidence to suggest that much of the positive movement is not only due to how well Unitec has managed lockdown, but also a continuing of the positive changes Unitec continues to make</a:t>
            </a:r>
          </a:p>
          <a:p>
            <a:r>
              <a:rPr lang="en-NZ" dirty="0" smtClean="0"/>
              <a:t>Improvement suggestions</a:t>
            </a:r>
          </a:p>
          <a:p>
            <a:r>
              <a:rPr lang="en-NZ" sz="1000" b="0" dirty="0" smtClean="0"/>
              <a:t>COVID-19 has unearthed some things that students really value, such as proactive engagement and having lectures recorded. There are many requests that this practice remains even when things return to ‘normal’.</a:t>
            </a:r>
          </a:p>
          <a:p>
            <a:r>
              <a:rPr lang="en-NZ" sz="1000" b="0" dirty="0" smtClean="0"/>
              <a:t>While great progress is being made on teaching and course consistency, it remains the top priority for Unitec to continue to work on.</a:t>
            </a:r>
          </a:p>
          <a:p>
            <a:r>
              <a:rPr lang="en-NZ" sz="1000" b="0" dirty="0" smtClean="0"/>
              <a:t>While Unitec has done well overall for communication regarding COVID-19, with all the interruptions going on, students are asking for quicker responses (especially from their teachers).</a:t>
            </a:r>
            <a:endParaRPr lang="en-NZ" sz="1000" b="0" dirty="0"/>
          </a:p>
        </p:txBody>
      </p:sp>
      <p:sp>
        <p:nvSpPr>
          <p:cNvPr id="4" name="Title 3"/>
          <p:cNvSpPr>
            <a:spLocks noGrp="1"/>
          </p:cNvSpPr>
          <p:nvPr>
            <p:ph type="title"/>
          </p:nvPr>
        </p:nvSpPr>
        <p:spPr/>
        <p:txBody>
          <a:bodyPr/>
          <a:lstStyle/>
          <a:p>
            <a:r>
              <a:rPr lang="en-NZ" dirty="0" smtClean="0"/>
              <a:t>Drivers of Student NPS</a:t>
            </a:r>
            <a:endParaRPr lang="en-NZ" dirty="0"/>
          </a:p>
        </p:txBody>
      </p:sp>
      <p:sp>
        <p:nvSpPr>
          <p:cNvPr id="104" name="Rectangle 103"/>
          <p:cNvSpPr/>
          <p:nvPr/>
        </p:nvSpPr>
        <p:spPr>
          <a:xfrm>
            <a:off x="5167222" y="2838090"/>
            <a:ext cx="3976777" cy="2018582"/>
          </a:xfrm>
          <a:prstGeom prst="rect">
            <a:avLst/>
          </a:prstGeom>
          <a:solidFill>
            <a:schemeClr val="bg1">
              <a:lumMod val="8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22" name="Left-Right Arrow 121"/>
          <p:cNvSpPr/>
          <p:nvPr/>
        </p:nvSpPr>
        <p:spPr>
          <a:xfrm>
            <a:off x="5456205" y="2267053"/>
            <a:ext cx="3398808" cy="258792"/>
          </a:xfrm>
          <a:prstGeom prst="leftRightArrow">
            <a:avLst/>
          </a:prstGeom>
          <a:solidFill>
            <a:srgbClr val="188E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24" name="TextBox 123"/>
          <p:cNvSpPr txBox="1"/>
          <p:nvPr/>
        </p:nvSpPr>
        <p:spPr>
          <a:xfrm>
            <a:off x="5519275" y="954131"/>
            <a:ext cx="3269412" cy="261610"/>
          </a:xfrm>
          <a:prstGeom prst="rect">
            <a:avLst/>
          </a:prstGeom>
          <a:noFill/>
        </p:spPr>
        <p:txBody>
          <a:bodyPr wrap="square" rtlCol="0">
            <a:spAutoFit/>
          </a:bodyPr>
          <a:lstStyle/>
          <a:p>
            <a:pPr algn="ctr"/>
            <a:r>
              <a:rPr lang="en-NZ" sz="11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Student NPS driver importance</a:t>
            </a:r>
            <a:endParaRPr lang="en-NZ" sz="11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25" name="TextBox 124"/>
          <p:cNvSpPr txBox="1"/>
          <p:nvPr/>
        </p:nvSpPr>
        <p:spPr>
          <a:xfrm>
            <a:off x="5167222" y="2570856"/>
            <a:ext cx="1069675" cy="215444"/>
          </a:xfrm>
          <a:prstGeom prst="rect">
            <a:avLst/>
          </a:prstGeom>
          <a:noFill/>
        </p:spPr>
        <p:txBody>
          <a:bodyPr wrap="square" rtlCol="0">
            <a:spAutoFit/>
          </a:bodyPr>
          <a:lstStyle/>
          <a:p>
            <a:r>
              <a:rPr lang="en-NZ"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High impact</a:t>
            </a:r>
            <a:endParaRPr lang="en-NZ" sz="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26" name="TextBox 125"/>
          <p:cNvSpPr txBox="1"/>
          <p:nvPr/>
        </p:nvSpPr>
        <p:spPr>
          <a:xfrm>
            <a:off x="8074324" y="2574245"/>
            <a:ext cx="1069675" cy="215444"/>
          </a:xfrm>
          <a:prstGeom prst="rect">
            <a:avLst/>
          </a:prstGeom>
          <a:noFill/>
        </p:spPr>
        <p:txBody>
          <a:bodyPr wrap="square" rtlCol="0">
            <a:spAutoFit/>
          </a:bodyPr>
          <a:lstStyle/>
          <a:p>
            <a:pPr algn="r"/>
            <a:r>
              <a:rPr lang="en-NZ"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Low impact</a:t>
            </a:r>
            <a:endParaRPr lang="en-NZ" sz="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27" name="TextBox 126"/>
          <p:cNvSpPr txBox="1"/>
          <p:nvPr/>
        </p:nvSpPr>
        <p:spPr>
          <a:xfrm rot="18309453">
            <a:off x="5348265" y="1626341"/>
            <a:ext cx="1221580" cy="215444"/>
          </a:xfrm>
          <a:prstGeom prst="rect">
            <a:avLst/>
          </a:prstGeom>
          <a:noFill/>
        </p:spPr>
        <p:txBody>
          <a:bodyPr wrap="square" rtlCol="0">
            <a:spAutoFit/>
          </a:bodyPr>
          <a:lstStyle/>
          <a:p>
            <a:r>
              <a:rPr lang="en-NZ"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Teaching quality</a:t>
            </a:r>
            <a:endParaRPr lang="en-NZ" sz="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28" name="TextBox 127"/>
          <p:cNvSpPr txBox="1"/>
          <p:nvPr/>
        </p:nvSpPr>
        <p:spPr>
          <a:xfrm rot="18309453">
            <a:off x="5962661" y="1626341"/>
            <a:ext cx="1221580" cy="215444"/>
          </a:xfrm>
          <a:prstGeom prst="rect">
            <a:avLst/>
          </a:prstGeom>
          <a:noFill/>
        </p:spPr>
        <p:txBody>
          <a:bodyPr wrap="square" rtlCol="0">
            <a:spAutoFit/>
          </a:bodyPr>
          <a:lstStyle/>
          <a:p>
            <a:r>
              <a:rPr lang="en-NZ"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Course quality</a:t>
            </a:r>
            <a:endParaRPr lang="en-NZ" sz="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29" name="TextBox 128"/>
          <p:cNvSpPr txBox="1"/>
          <p:nvPr/>
        </p:nvSpPr>
        <p:spPr>
          <a:xfrm rot="18309453">
            <a:off x="5530742" y="1626341"/>
            <a:ext cx="1221580" cy="215444"/>
          </a:xfrm>
          <a:prstGeom prst="rect">
            <a:avLst/>
          </a:prstGeom>
          <a:noFill/>
        </p:spPr>
        <p:txBody>
          <a:bodyPr wrap="square" rtlCol="0">
            <a:spAutoFit/>
          </a:bodyPr>
          <a:lstStyle/>
          <a:p>
            <a:r>
              <a:rPr lang="en-NZ"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Communication</a:t>
            </a:r>
            <a:endParaRPr lang="en-NZ" sz="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30" name="TextBox 129"/>
          <p:cNvSpPr txBox="1"/>
          <p:nvPr/>
        </p:nvSpPr>
        <p:spPr>
          <a:xfrm rot="18309453">
            <a:off x="7284208" y="1626341"/>
            <a:ext cx="1221580" cy="215444"/>
          </a:xfrm>
          <a:prstGeom prst="rect">
            <a:avLst/>
          </a:prstGeom>
          <a:noFill/>
        </p:spPr>
        <p:txBody>
          <a:bodyPr wrap="square" rtlCol="0">
            <a:spAutoFit/>
          </a:bodyPr>
          <a:lstStyle/>
          <a:p>
            <a:r>
              <a:rPr lang="en-NZ"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Support services</a:t>
            </a:r>
            <a:endParaRPr lang="en-NZ" sz="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31" name="TextBox 130"/>
          <p:cNvSpPr txBox="1"/>
          <p:nvPr/>
        </p:nvSpPr>
        <p:spPr>
          <a:xfrm rot="18309453">
            <a:off x="7151326" y="1626341"/>
            <a:ext cx="1221580" cy="215444"/>
          </a:xfrm>
          <a:prstGeom prst="rect">
            <a:avLst/>
          </a:prstGeom>
          <a:noFill/>
        </p:spPr>
        <p:txBody>
          <a:bodyPr wrap="square" rtlCol="0">
            <a:spAutoFit/>
          </a:bodyPr>
          <a:lstStyle/>
          <a:p>
            <a:r>
              <a:rPr lang="en-NZ"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Student culture</a:t>
            </a:r>
            <a:endParaRPr lang="en-NZ" sz="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32" name="TextBox 131"/>
          <p:cNvSpPr txBox="1"/>
          <p:nvPr/>
        </p:nvSpPr>
        <p:spPr>
          <a:xfrm rot="18309453">
            <a:off x="8106487" y="1626341"/>
            <a:ext cx="1221580" cy="215444"/>
          </a:xfrm>
          <a:prstGeom prst="rect">
            <a:avLst/>
          </a:prstGeom>
          <a:noFill/>
        </p:spPr>
        <p:txBody>
          <a:bodyPr wrap="square" rtlCol="0">
            <a:spAutoFit/>
          </a:bodyPr>
          <a:lstStyle/>
          <a:p>
            <a:r>
              <a:rPr lang="en-NZ"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Campus facilities</a:t>
            </a:r>
            <a:endParaRPr lang="en-NZ" sz="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33" name="TextBox 132"/>
          <p:cNvSpPr txBox="1"/>
          <p:nvPr/>
        </p:nvSpPr>
        <p:spPr>
          <a:xfrm rot="18309453">
            <a:off x="7568165" y="1626341"/>
            <a:ext cx="1221580" cy="215444"/>
          </a:xfrm>
          <a:prstGeom prst="rect">
            <a:avLst/>
          </a:prstGeom>
          <a:noFill/>
        </p:spPr>
        <p:txBody>
          <a:bodyPr wrap="square" rtlCol="0">
            <a:spAutoFit/>
          </a:bodyPr>
          <a:lstStyle/>
          <a:p>
            <a:r>
              <a:rPr lang="en-NZ"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Classrooms</a:t>
            </a:r>
            <a:endParaRPr lang="en-NZ" sz="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34" name="TextBox 133"/>
          <p:cNvSpPr txBox="1"/>
          <p:nvPr/>
        </p:nvSpPr>
        <p:spPr>
          <a:xfrm rot="18309453">
            <a:off x="7713210" y="1626341"/>
            <a:ext cx="1221580" cy="215444"/>
          </a:xfrm>
          <a:prstGeom prst="rect">
            <a:avLst/>
          </a:prstGeom>
          <a:noFill/>
        </p:spPr>
        <p:txBody>
          <a:bodyPr wrap="square" rtlCol="0">
            <a:spAutoFit/>
          </a:bodyPr>
          <a:lstStyle/>
          <a:p>
            <a:r>
              <a:rPr lang="en-NZ"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Administration</a:t>
            </a:r>
            <a:endParaRPr lang="en-NZ" sz="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35" name="TextBox 134"/>
          <p:cNvSpPr txBox="1"/>
          <p:nvPr/>
        </p:nvSpPr>
        <p:spPr>
          <a:xfrm rot="18309453">
            <a:off x="6503368" y="1626341"/>
            <a:ext cx="1221580" cy="215444"/>
          </a:xfrm>
          <a:prstGeom prst="rect">
            <a:avLst/>
          </a:prstGeom>
          <a:noFill/>
        </p:spPr>
        <p:txBody>
          <a:bodyPr wrap="square" rtlCol="0">
            <a:spAutoFit/>
          </a:bodyPr>
          <a:lstStyle/>
          <a:p>
            <a:r>
              <a:rPr lang="en-NZ"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Feeling supported</a:t>
            </a:r>
            <a:endParaRPr lang="en-NZ" sz="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nvGrpSpPr>
          <p:cNvPr id="136" name="Group 135"/>
          <p:cNvGrpSpPr/>
          <p:nvPr/>
        </p:nvGrpSpPr>
        <p:grpSpPr>
          <a:xfrm>
            <a:off x="5388636" y="3124333"/>
            <a:ext cx="1122114" cy="1322377"/>
            <a:chOff x="7804030" y="3014995"/>
            <a:chExt cx="1339969" cy="1579112"/>
          </a:xfrm>
        </p:grpSpPr>
        <p:graphicFrame>
          <p:nvGraphicFramePr>
            <p:cNvPr id="137" name="Chart 136"/>
            <p:cNvGraphicFramePr/>
            <p:nvPr>
              <p:extLst>
                <p:ext uri="{D42A27DB-BD31-4B8C-83A1-F6EECF244321}">
                  <p14:modId xmlns:p14="http://schemas.microsoft.com/office/powerpoint/2010/main" val="169205280"/>
                </p:ext>
              </p:extLst>
            </p:nvPr>
          </p:nvGraphicFramePr>
          <p:xfrm>
            <a:off x="7804030" y="3014995"/>
            <a:ext cx="1339969" cy="1579112"/>
          </p:xfrm>
          <a:graphic>
            <a:graphicData uri="http://schemas.openxmlformats.org/drawingml/2006/chart">
              <c:chart xmlns:c="http://schemas.openxmlformats.org/drawingml/2006/chart" xmlns:r="http://schemas.openxmlformats.org/officeDocument/2006/relationships" r:id="rId2"/>
            </a:graphicData>
          </a:graphic>
        </p:graphicFrame>
        <p:sp>
          <p:nvSpPr>
            <p:cNvPr id="138" name="TextBox 137"/>
            <p:cNvSpPr txBox="1"/>
            <p:nvPr/>
          </p:nvSpPr>
          <p:spPr>
            <a:xfrm>
              <a:off x="8154837" y="3650662"/>
              <a:ext cx="638354" cy="312401"/>
            </a:xfrm>
            <a:prstGeom prst="rect">
              <a:avLst/>
            </a:prstGeom>
            <a:noFill/>
          </p:spPr>
          <p:txBody>
            <a:bodyPr wrap="square" rtlCol="0">
              <a:spAutoFit/>
            </a:bodyPr>
            <a:lstStyle/>
            <a:p>
              <a:pPr algn="ctr"/>
              <a:r>
                <a:rPr lang="en-NZ" sz="110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37%</a:t>
              </a:r>
              <a:endParaRPr lang="en-NZ" sz="1100"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139" name="Rectangle 138"/>
          <p:cNvSpPr/>
          <p:nvPr/>
        </p:nvSpPr>
        <p:spPr>
          <a:xfrm>
            <a:off x="5167314" y="2871858"/>
            <a:ext cx="3976686" cy="26110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NZ" sz="120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Extremely satisfied with …</a:t>
            </a:r>
            <a:endParaRPr lang="en-NZ" sz="1200"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sp>
        <p:nvSpPr>
          <p:cNvPr id="140" name="Rectangle 139"/>
          <p:cNvSpPr/>
          <p:nvPr/>
        </p:nvSpPr>
        <p:spPr>
          <a:xfrm>
            <a:off x="5345505" y="4350663"/>
            <a:ext cx="1206253" cy="38934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algn="ctr"/>
            <a:r>
              <a:rPr lang="en-NZ" sz="80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Quality of teaching and tutoring</a:t>
            </a:r>
            <a:endParaRPr lang="en-NZ" sz="800"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grpSp>
        <p:nvGrpSpPr>
          <p:cNvPr id="141" name="Group 140"/>
          <p:cNvGrpSpPr/>
          <p:nvPr/>
        </p:nvGrpSpPr>
        <p:grpSpPr>
          <a:xfrm>
            <a:off x="6594889" y="3124333"/>
            <a:ext cx="1122114" cy="1322377"/>
            <a:chOff x="7804030" y="3014995"/>
            <a:chExt cx="1339969" cy="1579112"/>
          </a:xfrm>
        </p:grpSpPr>
        <p:graphicFrame>
          <p:nvGraphicFramePr>
            <p:cNvPr id="142" name="Chart 141"/>
            <p:cNvGraphicFramePr/>
            <p:nvPr>
              <p:extLst>
                <p:ext uri="{D42A27DB-BD31-4B8C-83A1-F6EECF244321}">
                  <p14:modId xmlns:p14="http://schemas.microsoft.com/office/powerpoint/2010/main" val="908000168"/>
                </p:ext>
              </p:extLst>
            </p:nvPr>
          </p:nvGraphicFramePr>
          <p:xfrm>
            <a:off x="7804030" y="3014995"/>
            <a:ext cx="1339969" cy="1579112"/>
          </p:xfrm>
          <a:graphic>
            <a:graphicData uri="http://schemas.openxmlformats.org/drawingml/2006/chart">
              <c:chart xmlns:c="http://schemas.openxmlformats.org/drawingml/2006/chart" xmlns:r="http://schemas.openxmlformats.org/officeDocument/2006/relationships" r:id="rId3"/>
            </a:graphicData>
          </a:graphic>
        </p:graphicFrame>
        <p:sp>
          <p:nvSpPr>
            <p:cNvPr id="143" name="TextBox 142"/>
            <p:cNvSpPr txBox="1"/>
            <p:nvPr/>
          </p:nvSpPr>
          <p:spPr>
            <a:xfrm>
              <a:off x="8154837" y="3650662"/>
              <a:ext cx="638354" cy="312401"/>
            </a:xfrm>
            <a:prstGeom prst="rect">
              <a:avLst/>
            </a:prstGeom>
            <a:noFill/>
          </p:spPr>
          <p:txBody>
            <a:bodyPr wrap="square" rtlCol="0">
              <a:spAutoFit/>
            </a:bodyPr>
            <a:lstStyle/>
            <a:p>
              <a:pPr algn="ctr"/>
              <a:r>
                <a:rPr lang="en-NZ" sz="110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26%</a:t>
              </a:r>
              <a:endParaRPr lang="en-NZ" sz="1100"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144" name="Rectangle 143"/>
          <p:cNvSpPr/>
          <p:nvPr/>
        </p:nvSpPr>
        <p:spPr>
          <a:xfrm>
            <a:off x="6551758" y="4350663"/>
            <a:ext cx="1206253" cy="38934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algn="ctr"/>
            <a:r>
              <a:rPr lang="en-NZ" sz="80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Course structure</a:t>
            </a:r>
            <a:endParaRPr lang="en-NZ" sz="800"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grpSp>
        <p:nvGrpSpPr>
          <p:cNvPr id="145" name="Group 144"/>
          <p:cNvGrpSpPr/>
          <p:nvPr/>
        </p:nvGrpSpPr>
        <p:grpSpPr>
          <a:xfrm>
            <a:off x="7801142" y="3124333"/>
            <a:ext cx="1122114" cy="1322377"/>
            <a:chOff x="7804030" y="3014995"/>
            <a:chExt cx="1339969" cy="1579112"/>
          </a:xfrm>
        </p:grpSpPr>
        <p:graphicFrame>
          <p:nvGraphicFramePr>
            <p:cNvPr id="146" name="Chart 145"/>
            <p:cNvGraphicFramePr/>
            <p:nvPr>
              <p:extLst>
                <p:ext uri="{D42A27DB-BD31-4B8C-83A1-F6EECF244321}">
                  <p14:modId xmlns:p14="http://schemas.microsoft.com/office/powerpoint/2010/main" val="1474669054"/>
                </p:ext>
              </p:extLst>
            </p:nvPr>
          </p:nvGraphicFramePr>
          <p:xfrm>
            <a:off x="7804030" y="3014995"/>
            <a:ext cx="1339969" cy="1579112"/>
          </p:xfrm>
          <a:graphic>
            <a:graphicData uri="http://schemas.openxmlformats.org/drawingml/2006/chart">
              <c:chart xmlns:c="http://schemas.openxmlformats.org/drawingml/2006/chart" xmlns:r="http://schemas.openxmlformats.org/officeDocument/2006/relationships" r:id="rId4"/>
            </a:graphicData>
          </a:graphic>
        </p:graphicFrame>
        <p:sp>
          <p:nvSpPr>
            <p:cNvPr id="147" name="TextBox 146"/>
            <p:cNvSpPr txBox="1"/>
            <p:nvPr/>
          </p:nvSpPr>
          <p:spPr>
            <a:xfrm>
              <a:off x="8154837" y="3650662"/>
              <a:ext cx="638354" cy="312401"/>
            </a:xfrm>
            <a:prstGeom prst="rect">
              <a:avLst/>
            </a:prstGeom>
            <a:noFill/>
          </p:spPr>
          <p:txBody>
            <a:bodyPr wrap="square" rtlCol="0">
              <a:spAutoFit/>
            </a:bodyPr>
            <a:lstStyle/>
            <a:p>
              <a:pPr algn="ctr"/>
              <a:r>
                <a:rPr lang="en-NZ" sz="110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33%</a:t>
              </a:r>
              <a:endParaRPr lang="en-NZ" sz="1100"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148" name="Rectangle 147"/>
          <p:cNvSpPr/>
          <p:nvPr/>
        </p:nvSpPr>
        <p:spPr>
          <a:xfrm>
            <a:off x="7758011" y="4350663"/>
            <a:ext cx="1206253" cy="38934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algn="ctr"/>
            <a:r>
              <a:rPr lang="en-NZ" sz="80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Quality of the communications received from Unitec</a:t>
            </a:r>
            <a:endParaRPr lang="en-NZ" sz="800"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sp>
        <p:nvSpPr>
          <p:cNvPr id="149" name="Oval 148"/>
          <p:cNvSpPr/>
          <p:nvPr/>
        </p:nvSpPr>
        <p:spPr>
          <a:xfrm>
            <a:off x="5408764" y="5367468"/>
            <a:ext cx="290222" cy="290222"/>
          </a:xfrm>
          <a:prstGeom prst="ellipse">
            <a:avLst/>
          </a:prstGeom>
          <a:noFill/>
          <a:ln w="38100">
            <a:solidFill>
              <a:srgbClr val="188E2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1200" b="1" dirty="0" smtClean="0">
                <a:solidFill>
                  <a:srgbClr val="188E2E"/>
                </a:solidFill>
                <a:latin typeface="Verdana" panose="020B0604030504040204" pitchFamily="34" charset="0"/>
                <a:ea typeface="Verdana" panose="020B0604030504040204" pitchFamily="34" charset="0"/>
                <a:cs typeface="Verdana" panose="020B0604030504040204" pitchFamily="34" charset="0"/>
              </a:rPr>
              <a:t>1</a:t>
            </a:r>
            <a:endParaRPr lang="en-NZ" sz="1200" b="1" dirty="0">
              <a:solidFill>
                <a:srgbClr val="188E2E"/>
              </a:solidFill>
              <a:latin typeface="Verdana" panose="020B0604030504040204" pitchFamily="34" charset="0"/>
              <a:ea typeface="Verdana" panose="020B0604030504040204" pitchFamily="34" charset="0"/>
              <a:cs typeface="Verdana" panose="020B0604030504040204" pitchFamily="34" charset="0"/>
            </a:endParaRPr>
          </a:p>
        </p:txBody>
      </p:sp>
      <p:sp>
        <p:nvSpPr>
          <p:cNvPr id="150" name="Oval 149"/>
          <p:cNvSpPr/>
          <p:nvPr/>
        </p:nvSpPr>
        <p:spPr>
          <a:xfrm>
            <a:off x="5408764" y="5721215"/>
            <a:ext cx="290222" cy="290222"/>
          </a:xfrm>
          <a:prstGeom prst="ellipse">
            <a:avLst/>
          </a:prstGeom>
          <a:noFill/>
          <a:ln w="38100">
            <a:solidFill>
              <a:srgbClr val="188E2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1200" b="1" dirty="0">
                <a:solidFill>
                  <a:srgbClr val="188E2E"/>
                </a:solidFill>
                <a:latin typeface="Verdana" panose="020B0604030504040204" pitchFamily="34" charset="0"/>
                <a:ea typeface="Verdana" panose="020B0604030504040204" pitchFamily="34" charset="0"/>
                <a:cs typeface="Verdana" panose="020B0604030504040204" pitchFamily="34" charset="0"/>
              </a:rPr>
              <a:t>2</a:t>
            </a:r>
          </a:p>
        </p:txBody>
      </p:sp>
      <p:sp>
        <p:nvSpPr>
          <p:cNvPr id="151" name="Oval 150"/>
          <p:cNvSpPr/>
          <p:nvPr/>
        </p:nvSpPr>
        <p:spPr>
          <a:xfrm>
            <a:off x="5408764" y="6074962"/>
            <a:ext cx="290222" cy="290222"/>
          </a:xfrm>
          <a:prstGeom prst="ellipse">
            <a:avLst/>
          </a:prstGeom>
          <a:noFill/>
          <a:ln w="38100">
            <a:solidFill>
              <a:srgbClr val="188E2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1200" b="1" dirty="0">
                <a:solidFill>
                  <a:srgbClr val="188E2E"/>
                </a:solidFill>
                <a:latin typeface="Verdana" panose="020B0604030504040204" pitchFamily="34" charset="0"/>
                <a:ea typeface="Verdana" panose="020B0604030504040204" pitchFamily="34" charset="0"/>
                <a:cs typeface="Verdana" panose="020B0604030504040204" pitchFamily="34" charset="0"/>
              </a:rPr>
              <a:t>3</a:t>
            </a:r>
          </a:p>
        </p:txBody>
      </p:sp>
      <p:sp>
        <p:nvSpPr>
          <p:cNvPr id="152" name="TextBox 151"/>
          <p:cNvSpPr txBox="1"/>
          <p:nvPr/>
        </p:nvSpPr>
        <p:spPr>
          <a:xfrm>
            <a:off x="5519275" y="5008537"/>
            <a:ext cx="3269412" cy="261610"/>
          </a:xfrm>
          <a:prstGeom prst="rect">
            <a:avLst/>
          </a:prstGeom>
          <a:noFill/>
        </p:spPr>
        <p:txBody>
          <a:bodyPr wrap="square" rtlCol="0">
            <a:spAutoFit/>
          </a:bodyPr>
          <a:lstStyle/>
          <a:p>
            <a:pPr algn="ctr"/>
            <a:r>
              <a:rPr lang="en-NZ" sz="11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High priority improvement suggestions</a:t>
            </a:r>
            <a:endParaRPr lang="en-NZ" sz="11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53" name="Oval 152"/>
          <p:cNvSpPr/>
          <p:nvPr/>
        </p:nvSpPr>
        <p:spPr>
          <a:xfrm>
            <a:off x="5408764" y="6428708"/>
            <a:ext cx="290222" cy="290222"/>
          </a:xfrm>
          <a:prstGeom prst="ellipse">
            <a:avLst/>
          </a:prstGeom>
          <a:noFill/>
          <a:ln w="38100">
            <a:solidFill>
              <a:srgbClr val="188E2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1200" b="1" dirty="0">
                <a:solidFill>
                  <a:srgbClr val="188E2E"/>
                </a:solidFill>
                <a:latin typeface="Verdana" panose="020B0604030504040204" pitchFamily="34" charset="0"/>
                <a:ea typeface="Verdana" panose="020B0604030504040204" pitchFamily="34" charset="0"/>
                <a:cs typeface="Verdana" panose="020B0604030504040204" pitchFamily="34" charset="0"/>
              </a:rPr>
              <a:t>4</a:t>
            </a:r>
          </a:p>
        </p:txBody>
      </p:sp>
      <p:sp>
        <p:nvSpPr>
          <p:cNvPr id="154" name="TextBox 153"/>
          <p:cNvSpPr txBox="1"/>
          <p:nvPr/>
        </p:nvSpPr>
        <p:spPr>
          <a:xfrm>
            <a:off x="5746814" y="5395358"/>
            <a:ext cx="3198778" cy="230832"/>
          </a:xfrm>
          <a:prstGeom prst="rect">
            <a:avLst/>
          </a:prstGeom>
          <a:noFill/>
        </p:spPr>
        <p:txBody>
          <a:bodyPr wrap="square" rtlCol="0" anchor="ctr">
            <a:spAutoFit/>
          </a:bodyPr>
          <a:lstStyle/>
          <a:p>
            <a:r>
              <a:rPr lang="en-NZ" sz="9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Consistency of teaching quality in the classroom</a:t>
            </a:r>
            <a:endParaRPr lang="en-NZ" sz="9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55" name="TextBox 154"/>
          <p:cNvSpPr txBox="1"/>
          <p:nvPr/>
        </p:nvSpPr>
        <p:spPr>
          <a:xfrm>
            <a:off x="5746814" y="5681660"/>
            <a:ext cx="3198778" cy="369332"/>
          </a:xfrm>
          <a:prstGeom prst="rect">
            <a:avLst/>
          </a:prstGeom>
          <a:noFill/>
        </p:spPr>
        <p:txBody>
          <a:bodyPr wrap="square" rtlCol="0" anchor="ctr">
            <a:spAutoFit/>
          </a:bodyPr>
          <a:lstStyle/>
          <a:p>
            <a:r>
              <a:rPr lang="en-NZ" sz="900" dirty="0">
                <a:solidFill>
                  <a:schemeClr val="bg1"/>
                </a:solidFill>
                <a:latin typeface="Verdana" panose="020B0604030504040204" pitchFamily="34" charset="0"/>
                <a:ea typeface="Verdana" panose="020B0604030504040204" pitchFamily="34" charset="0"/>
                <a:cs typeface="Verdana" panose="020B0604030504040204" pitchFamily="34" charset="0"/>
              </a:rPr>
              <a:t>Communicate clearly &amp; promptly – both in and out of the classroom</a:t>
            </a:r>
          </a:p>
        </p:txBody>
      </p:sp>
      <p:sp>
        <p:nvSpPr>
          <p:cNvPr id="156" name="TextBox 155"/>
          <p:cNvSpPr txBox="1"/>
          <p:nvPr/>
        </p:nvSpPr>
        <p:spPr>
          <a:xfrm>
            <a:off x="5746814" y="6035407"/>
            <a:ext cx="3198778" cy="369332"/>
          </a:xfrm>
          <a:prstGeom prst="rect">
            <a:avLst/>
          </a:prstGeom>
          <a:noFill/>
        </p:spPr>
        <p:txBody>
          <a:bodyPr wrap="square" rtlCol="0" anchor="ctr">
            <a:spAutoFit/>
          </a:bodyPr>
          <a:lstStyle/>
          <a:p>
            <a:r>
              <a:rPr lang="en-NZ" sz="9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Continue the practice of recording lectures – students love it</a:t>
            </a:r>
            <a:endParaRPr lang="en-NZ" sz="9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57" name="TextBox 156"/>
          <p:cNvSpPr txBox="1"/>
          <p:nvPr/>
        </p:nvSpPr>
        <p:spPr>
          <a:xfrm>
            <a:off x="5746814" y="6389153"/>
            <a:ext cx="3198778" cy="369332"/>
          </a:xfrm>
          <a:prstGeom prst="rect">
            <a:avLst/>
          </a:prstGeom>
          <a:noFill/>
        </p:spPr>
        <p:txBody>
          <a:bodyPr wrap="square" rtlCol="0" anchor="ctr">
            <a:spAutoFit/>
          </a:bodyPr>
          <a:lstStyle/>
          <a:p>
            <a:r>
              <a:rPr lang="en-NZ" sz="9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Appreciate how difficult study has become during COVID-19 and treat students with compassion</a:t>
            </a:r>
            <a:endParaRPr lang="en-NZ" sz="9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1" name="TextBox 40"/>
          <p:cNvSpPr txBox="1"/>
          <p:nvPr/>
        </p:nvSpPr>
        <p:spPr>
          <a:xfrm rot="18309453">
            <a:off x="6685870" y="1620645"/>
            <a:ext cx="1221580" cy="215444"/>
          </a:xfrm>
          <a:prstGeom prst="rect">
            <a:avLst/>
          </a:prstGeom>
          <a:noFill/>
        </p:spPr>
        <p:txBody>
          <a:bodyPr wrap="square" rtlCol="0">
            <a:spAutoFit/>
          </a:bodyPr>
          <a:lstStyle/>
          <a:p>
            <a:r>
              <a:rPr lang="en-NZ"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Information access</a:t>
            </a:r>
            <a:endParaRPr lang="en-NZ" sz="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552765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3566391340"/>
              </p:ext>
            </p:extLst>
          </p:nvPr>
        </p:nvGraphicFramePr>
        <p:xfrm>
          <a:off x="527050" y="1709738"/>
          <a:ext cx="8089900" cy="4108450"/>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p:cNvSpPr>
            <a:spLocks noGrp="1"/>
          </p:cNvSpPr>
          <p:nvPr>
            <p:ph type="ftr" sz="quarter" idx="11"/>
          </p:nvPr>
        </p:nvSpPr>
        <p:spPr/>
        <p:txBody>
          <a:bodyPr/>
          <a:lstStyle/>
          <a:p>
            <a:pPr>
              <a:defRPr/>
            </a:pPr>
            <a:r>
              <a:rPr lang="en-US" dirty="0" smtClean="0"/>
              <a:t>&gt;&gt;MARKETING</a:t>
            </a:r>
            <a:endParaRPr lang="en-US" dirty="0"/>
          </a:p>
        </p:txBody>
      </p:sp>
      <p:sp>
        <p:nvSpPr>
          <p:cNvPr id="18" name="Rectangle 17"/>
          <p:cNvSpPr/>
          <p:nvPr/>
        </p:nvSpPr>
        <p:spPr>
          <a:xfrm>
            <a:off x="586596" y="5926352"/>
            <a:ext cx="5564037"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Notes:</a:t>
            </a:r>
          </a:p>
          <a:p>
            <a:pPr marL="228600" indent="-228600">
              <a:buFont typeface="+mj-lt"/>
              <a:buAutoNum type="arabicPeriod"/>
            </a:pPr>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Returning students </a:t>
            </a: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sample size, n = 2431 | 2371 | 1264 | 1423 </a:t>
            </a:r>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0 | </a:t>
            </a: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889 | 1024 | </a:t>
            </a:r>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789 | 1397 | 986 | 1246</a:t>
            </a:r>
            <a:endPar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marL="228600" indent="-228600">
              <a:buFont typeface="+mj-lt"/>
              <a:buAutoNum type="arabicPeriod"/>
            </a:pPr>
            <a:r>
              <a:rPr lang="en-US"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New students </a:t>
            </a:r>
            <a:r>
              <a:rPr lang="en-US"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sample size, n = 1232 | 541 | 678 | 313 | </a:t>
            </a:r>
            <a:r>
              <a:rPr lang="en-US"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0 | 289 | 0 | 0 | 791 | 602 | 782</a:t>
            </a:r>
            <a:endParaRPr lang="en-US"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itle 3"/>
          <p:cNvSpPr>
            <a:spLocks noGrp="1"/>
          </p:cNvSpPr>
          <p:nvPr>
            <p:ph type="title"/>
          </p:nvPr>
        </p:nvSpPr>
        <p:spPr/>
        <p:txBody>
          <a:bodyPr/>
          <a:lstStyle/>
          <a:p>
            <a:r>
              <a:rPr lang="en-NZ" dirty="0" smtClean="0"/>
              <a:t>New student NPS remains stable with historical trends</a:t>
            </a:r>
            <a:endParaRPr lang="en-NZ" dirty="0"/>
          </a:p>
        </p:txBody>
      </p:sp>
    </p:spTree>
    <p:extLst>
      <p:ext uri="{BB962C8B-B14F-4D97-AF65-F5344CB8AC3E}">
        <p14:creationId xmlns:p14="http://schemas.microsoft.com/office/powerpoint/2010/main" val="398633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3107069235"/>
              </p:ext>
            </p:extLst>
          </p:nvPr>
        </p:nvGraphicFramePr>
        <p:xfrm>
          <a:off x="527050" y="1709738"/>
          <a:ext cx="8089900" cy="4108450"/>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p:cNvSpPr>
            <a:spLocks noGrp="1"/>
          </p:cNvSpPr>
          <p:nvPr>
            <p:ph type="ftr" sz="quarter" idx="11"/>
          </p:nvPr>
        </p:nvSpPr>
        <p:spPr/>
        <p:txBody>
          <a:bodyPr/>
          <a:lstStyle/>
          <a:p>
            <a:pPr>
              <a:defRPr/>
            </a:pPr>
            <a:r>
              <a:rPr lang="en-US" dirty="0" smtClean="0"/>
              <a:t>&gt;&gt;MARKETING</a:t>
            </a:r>
            <a:endParaRPr lang="en-US" dirty="0"/>
          </a:p>
        </p:txBody>
      </p:sp>
      <p:cxnSp>
        <p:nvCxnSpPr>
          <p:cNvPr id="13" name="Straight Connector 12"/>
          <p:cNvCxnSpPr/>
          <p:nvPr/>
        </p:nvCxnSpPr>
        <p:spPr>
          <a:xfrm>
            <a:off x="2751828" y="2277374"/>
            <a:ext cx="0" cy="3312543"/>
          </a:xfrm>
          <a:prstGeom prst="line">
            <a:avLst/>
          </a:prstGeom>
          <a:ln w="12700">
            <a:solidFill>
              <a:srgbClr val="404040"/>
            </a:solidFill>
            <a:prstDash val="dash"/>
          </a:ln>
          <a:effectLst/>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1005757" y="5589917"/>
            <a:ext cx="1267365" cy="21017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900" b="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Priority groups</a:t>
            </a:r>
            <a:endParaRPr lang="en-NZ" sz="900" b="1"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sp>
        <p:nvSpPr>
          <p:cNvPr id="15" name="Rectangle 14"/>
          <p:cNvSpPr/>
          <p:nvPr/>
        </p:nvSpPr>
        <p:spPr>
          <a:xfrm>
            <a:off x="5050707" y="5589917"/>
            <a:ext cx="1267365" cy="21017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900" b="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Schools</a:t>
            </a:r>
            <a:endParaRPr lang="en-NZ" sz="900" b="1"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Rectangle 15"/>
          <p:cNvSpPr/>
          <p:nvPr/>
        </p:nvSpPr>
        <p:spPr>
          <a:xfrm>
            <a:off x="586596" y="5926352"/>
            <a:ext cx="5564037"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Notes:</a:t>
            </a:r>
          </a:p>
          <a:p>
            <a:pPr marL="228600" indent="-228600">
              <a:buFont typeface="+mj-lt"/>
              <a:buAutoNum type="arabicPeriod"/>
            </a:pPr>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Returning students </a:t>
            </a: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sample size, n = 105 | 211 | 223 | 508 | 142 | 112 | 71 | 291 | 75 | 144 | 69 | 59 | 205 | 68</a:t>
            </a:r>
          </a:p>
          <a:p>
            <a:pPr marL="228600" indent="-228600">
              <a:buFont typeface="+mj-lt"/>
              <a:buAutoNum type="arabicPeriod"/>
            </a:pPr>
            <a:r>
              <a:rPr lang="en-US"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New students </a:t>
            </a:r>
            <a:r>
              <a:rPr lang="en-US"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sample size, n = </a:t>
            </a:r>
            <a:r>
              <a:rPr lang="en-US"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126 </a:t>
            </a:r>
            <a:r>
              <a:rPr lang="en-US"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159 | 426 | 112 | 56 | 113 | 121 | 18 | 80 | 47 | 99 | 41 | 77</a:t>
            </a:r>
          </a:p>
        </p:txBody>
      </p:sp>
      <p:sp>
        <p:nvSpPr>
          <p:cNvPr id="4" name="Title 3"/>
          <p:cNvSpPr>
            <a:spLocks noGrp="1"/>
          </p:cNvSpPr>
          <p:nvPr>
            <p:ph type="title"/>
          </p:nvPr>
        </p:nvSpPr>
        <p:spPr/>
        <p:txBody>
          <a:bodyPr/>
          <a:lstStyle/>
          <a:p>
            <a:r>
              <a:rPr lang="en-NZ" dirty="0" smtClean="0"/>
              <a:t>The gap between new and returning students is huge for some schools</a:t>
            </a:r>
            <a:endParaRPr lang="en-NZ" dirty="0"/>
          </a:p>
        </p:txBody>
      </p:sp>
    </p:spTree>
    <p:extLst>
      <p:ext uri="{BB962C8B-B14F-4D97-AF65-F5344CB8AC3E}">
        <p14:creationId xmlns:p14="http://schemas.microsoft.com/office/powerpoint/2010/main" val="2231098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555511" y="3815605"/>
            <a:ext cx="3960000" cy="180000"/>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7" name="Rectangle 16"/>
          <p:cNvSpPr/>
          <p:nvPr/>
        </p:nvSpPr>
        <p:spPr>
          <a:xfrm>
            <a:off x="555511" y="4033603"/>
            <a:ext cx="3960000" cy="180000"/>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296251439"/>
              </p:ext>
            </p:extLst>
          </p:nvPr>
        </p:nvGraphicFramePr>
        <p:xfrm>
          <a:off x="527050" y="1709738"/>
          <a:ext cx="8089900" cy="1395771"/>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p:cNvSpPr>
            <a:spLocks noGrp="1"/>
          </p:cNvSpPr>
          <p:nvPr>
            <p:ph type="ftr" sz="quarter" idx="11"/>
          </p:nvPr>
        </p:nvSpPr>
        <p:spPr/>
        <p:txBody>
          <a:bodyPr/>
          <a:lstStyle/>
          <a:p>
            <a:pPr>
              <a:defRPr/>
            </a:pPr>
            <a:r>
              <a:rPr lang="en-US" dirty="0" smtClean="0"/>
              <a:t>&gt;&gt;MARKETING</a:t>
            </a:r>
            <a:endParaRPr lang="en-US" dirty="0"/>
          </a:p>
        </p:txBody>
      </p:sp>
      <p:graphicFrame>
        <p:nvGraphicFramePr>
          <p:cNvPr id="16" name="Chart 15"/>
          <p:cNvGraphicFramePr/>
          <p:nvPr>
            <p:extLst>
              <p:ext uri="{D42A27DB-BD31-4B8C-83A1-F6EECF244321}">
                <p14:modId xmlns:p14="http://schemas.microsoft.com/office/powerpoint/2010/main" val="2012875427"/>
              </p:ext>
            </p:extLst>
          </p:nvPr>
        </p:nvGraphicFramePr>
        <p:xfrm>
          <a:off x="525719" y="3243532"/>
          <a:ext cx="3780000" cy="2820838"/>
        </p:xfrm>
        <a:graphic>
          <a:graphicData uri="http://schemas.openxmlformats.org/drawingml/2006/chart">
            <c:chart xmlns:c="http://schemas.openxmlformats.org/drawingml/2006/chart" xmlns:r="http://schemas.openxmlformats.org/officeDocument/2006/relationships" r:id="rId3"/>
          </a:graphicData>
        </a:graphic>
      </p:graphicFrame>
      <p:sp>
        <p:nvSpPr>
          <p:cNvPr id="18" name="Down Arrow 17"/>
          <p:cNvSpPr/>
          <p:nvPr/>
        </p:nvSpPr>
        <p:spPr>
          <a:xfrm rot="1277719">
            <a:off x="2481375" y="2953717"/>
            <a:ext cx="414068" cy="398252"/>
          </a:xfrm>
          <a:prstGeom prst="downArrow">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9" name="Down Arrow 18"/>
          <p:cNvSpPr/>
          <p:nvPr/>
        </p:nvSpPr>
        <p:spPr>
          <a:xfrm rot="20363956">
            <a:off x="6438534" y="2944871"/>
            <a:ext cx="414068" cy="398252"/>
          </a:xfrm>
          <a:prstGeom prst="downArrow">
            <a:avLst/>
          </a:prstGeom>
          <a:solidFill>
            <a:srgbClr val="2982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graphicFrame>
        <p:nvGraphicFramePr>
          <p:cNvPr id="20" name="Chart 19"/>
          <p:cNvGraphicFramePr/>
          <p:nvPr>
            <p:extLst>
              <p:ext uri="{D42A27DB-BD31-4B8C-83A1-F6EECF244321}">
                <p14:modId xmlns:p14="http://schemas.microsoft.com/office/powerpoint/2010/main" val="1893085298"/>
              </p:ext>
            </p:extLst>
          </p:nvPr>
        </p:nvGraphicFramePr>
        <p:xfrm>
          <a:off x="4553909" y="3243532"/>
          <a:ext cx="3780000" cy="2820838"/>
        </p:xfrm>
        <a:graphic>
          <a:graphicData uri="http://schemas.openxmlformats.org/drawingml/2006/chart">
            <c:chart xmlns:c="http://schemas.openxmlformats.org/drawingml/2006/chart" xmlns:r="http://schemas.openxmlformats.org/officeDocument/2006/relationships" r:id="rId4"/>
          </a:graphicData>
        </a:graphic>
      </p:graphicFrame>
      <p:sp>
        <p:nvSpPr>
          <p:cNvPr id="21" name="Rectangle 20"/>
          <p:cNvSpPr/>
          <p:nvPr/>
        </p:nvSpPr>
        <p:spPr>
          <a:xfrm>
            <a:off x="586596" y="5926352"/>
            <a:ext cx="5795113"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Notes:</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Question text</a:t>
            </a:r>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a:t>
            </a: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Thanks for giving that detail. Could you now please tell us which of the following categories best fit the reason you gave? Please select as many categories as you need to</a:t>
            </a:r>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p>
          <a:p>
            <a:pPr marL="228600" indent="-228600">
              <a:buFont typeface="+mj-lt"/>
              <a:buAutoNum type="arabicPeriod"/>
            </a:pPr>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Sample size, </a:t>
            </a: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 </a:t>
            </a:r>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51 | 269</a:t>
            </a:r>
            <a:endPar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422826641"/>
              </p:ext>
            </p:extLst>
          </p:nvPr>
        </p:nvGraphicFramePr>
        <p:xfrm>
          <a:off x="3867512" y="3096880"/>
          <a:ext cx="609600" cy="282600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284641825"/>
                    </a:ext>
                  </a:extLst>
                </a:gridCol>
              </a:tblGrid>
              <a:tr h="281964">
                <a:tc>
                  <a:txBody>
                    <a:bodyPr/>
                    <a:lstStyle/>
                    <a:p>
                      <a:pPr algn="ctr" fontAlgn="b"/>
                      <a:r>
                        <a:rPr lang="en-NZ" sz="800" b="1" u="none" strike="noStrike" dirty="0" smtClean="0">
                          <a:solidFill>
                            <a:srgbClr val="404040"/>
                          </a:solidFill>
                          <a:effectLst/>
                          <a:latin typeface="Verdana" panose="020B0604030504040204" pitchFamily="34" charset="0"/>
                          <a:ea typeface="Verdana" panose="020B0604030504040204" pitchFamily="34" charset="0"/>
                          <a:cs typeface="Verdana" panose="020B0604030504040204" pitchFamily="34" charset="0"/>
                        </a:rPr>
                        <a:t>Last semester</a:t>
                      </a:r>
                      <a:endParaRPr lang="en-NZ" sz="800" b="1"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17707350"/>
                  </a:ext>
                </a:extLst>
              </a:tr>
              <a:tr h="212003">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46%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85699369"/>
                  </a:ext>
                </a:extLst>
              </a:tr>
              <a:tr h="212003">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52%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92067091"/>
                  </a:ext>
                </a:extLst>
              </a:tr>
              <a:tr h="212003">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63%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17674342"/>
                  </a:ext>
                </a:extLst>
              </a:tr>
              <a:tr h="212003">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50%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16404391"/>
                  </a:ext>
                </a:extLst>
              </a:tr>
              <a:tr h="212003">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33%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34080103"/>
                  </a:ext>
                </a:extLst>
              </a:tr>
              <a:tr h="212003">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13%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52197951"/>
                  </a:ext>
                </a:extLst>
              </a:tr>
              <a:tr h="212003">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27%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41293094"/>
                  </a:ext>
                </a:extLst>
              </a:tr>
              <a:tr h="212003">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33%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16691391"/>
                  </a:ext>
                </a:extLst>
              </a:tr>
              <a:tr h="212003">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19%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54232802"/>
                  </a:ext>
                </a:extLst>
              </a:tr>
              <a:tr h="212003">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19%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78806019"/>
                  </a:ext>
                </a:extLst>
              </a:tr>
              <a:tr h="212003">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21%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3811226"/>
                  </a:ext>
                </a:extLst>
              </a:tr>
              <a:tr h="212003">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50948026"/>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282660741"/>
              </p:ext>
            </p:extLst>
          </p:nvPr>
        </p:nvGraphicFramePr>
        <p:xfrm>
          <a:off x="8045226" y="3096880"/>
          <a:ext cx="609600" cy="282600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284641825"/>
                    </a:ext>
                  </a:extLst>
                </a:gridCol>
              </a:tblGrid>
              <a:tr h="281964">
                <a:tc>
                  <a:txBody>
                    <a:bodyPr/>
                    <a:lstStyle/>
                    <a:p>
                      <a:pPr algn="ctr" fontAlgn="b"/>
                      <a:r>
                        <a:rPr lang="en-NZ" sz="800" b="1" u="none" strike="noStrike" dirty="0" smtClean="0">
                          <a:solidFill>
                            <a:srgbClr val="404040"/>
                          </a:solidFill>
                          <a:effectLst/>
                          <a:latin typeface="Verdana" panose="020B0604030504040204" pitchFamily="34" charset="0"/>
                          <a:ea typeface="Verdana" panose="020B0604030504040204" pitchFamily="34" charset="0"/>
                          <a:cs typeface="Verdana" panose="020B0604030504040204" pitchFamily="34" charset="0"/>
                        </a:rPr>
                        <a:t>Last semester</a:t>
                      </a:r>
                      <a:endParaRPr lang="en-NZ" sz="800" b="1"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17707350"/>
                  </a:ext>
                </a:extLst>
              </a:tr>
              <a:tr h="212003">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74%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85699369"/>
                  </a:ext>
                </a:extLst>
              </a:tr>
              <a:tr h="212003">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56%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92067091"/>
                  </a:ext>
                </a:extLst>
              </a:tr>
              <a:tr h="212003">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67%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17674342"/>
                  </a:ext>
                </a:extLst>
              </a:tr>
              <a:tr h="212003">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64%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16404391"/>
                  </a:ext>
                </a:extLst>
              </a:tr>
              <a:tr h="212003">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57%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34080103"/>
                  </a:ext>
                </a:extLst>
              </a:tr>
              <a:tr h="212003">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59%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52197951"/>
                  </a:ext>
                </a:extLst>
              </a:tr>
              <a:tr h="212003">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57%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41293094"/>
                  </a:ext>
                </a:extLst>
              </a:tr>
              <a:tr h="212003">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48%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16691391"/>
                  </a:ext>
                </a:extLst>
              </a:tr>
              <a:tr h="212003">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39%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54232802"/>
                  </a:ext>
                </a:extLst>
              </a:tr>
              <a:tr h="212003">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35%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78806019"/>
                  </a:ext>
                </a:extLst>
              </a:tr>
              <a:tr h="212003">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31%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3811226"/>
                  </a:ext>
                </a:extLst>
              </a:tr>
              <a:tr h="212003">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50948026"/>
                  </a:ext>
                </a:extLst>
              </a:tr>
            </a:tbl>
          </a:graphicData>
        </a:graphic>
      </p:graphicFrame>
      <p:sp>
        <p:nvSpPr>
          <p:cNvPr id="7" name="Title 6"/>
          <p:cNvSpPr>
            <a:spLocks noGrp="1"/>
          </p:cNvSpPr>
          <p:nvPr>
            <p:ph type="title"/>
          </p:nvPr>
        </p:nvSpPr>
        <p:spPr/>
        <p:txBody>
          <a:bodyPr/>
          <a:lstStyle/>
          <a:p>
            <a:r>
              <a:rPr lang="en-NZ" dirty="0" smtClean="0"/>
              <a:t>New students have fewer complaints than last semester about course structure and organisation which is really positive</a:t>
            </a:r>
            <a:endParaRPr lang="en-NZ" dirty="0"/>
          </a:p>
        </p:txBody>
      </p:sp>
    </p:spTree>
    <p:extLst>
      <p:ext uri="{BB962C8B-B14F-4D97-AF65-F5344CB8AC3E}">
        <p14:creationId xmlns:p14="http://schemas.microsoft.com/office/powerpoint/2010/main" val="2747432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NZ" sz="1600" dirty="0" smtClean="0"/>
              <a:t>New student comments about </a:t>
            </a:r>
            <a:r>
              <a:rPr lang="en-NZ" sz="1600" b="1" dirty="0" smtClean="0"/>
              <a:t>courses</a:t>
            </a:r>
            <a:endParaRPr lang="en-NZ" sz="1600" b="1" dirty="0"/>
          </a:p>
        </p:txBody>
      </p:sp>
      <p:sp>
        <p:nvSpPr>
          <p:cNvPr id="3" name="Footer Placeholder 2"/>
          <p:cNvSpPr>
            <a:spLocks noGrp="1"/>
          </p:cNvSpPr>
          <p:nvPr>
            <p:ph type="ftr" sz="quarter" idx="11"/>
          </p:nvPr>
        </p:nvSpPr>
        <p:spPr/>
        <p:txBody>
          <a:bodyPr/>
          <a:lstStyle/>
          <a:p>
            <a:pPr>
              <a:defRPr/>
            </a:pPr>
            <a:r>
              <a:rPr lang="en-US" smtClean="0"/>
              <a:t>&gt;&gt;MARKETING</a:t>
            </a:r>
            <a:endParaRPr lang="en-US" dirty="0"/>
          </a:p>
        </p:txBody>
      </p:sp>
      <p:sp>
        <p:nvSpPr>
          <p:cNvPr id="5" name="Title 4"/>
          <p:cNvSpPr>
            <a:spLocks noGrp="1"/>
          </p:cNvSpPr>
          <p:nvPr>
            <p:ph type="title"/>
          </p:nvPr>
        </p:nvSpPr>
        <p:spPr/>
        <p:txBody>
          <a:bodyPr/>
          <a:lstStyle/>
          <a:p>
            <a:r>
              <a:rPr lang="en-NZ" dirty="0" smtClean="0"/>
              <a:t>This is largely due to the fact that Unitec’s response to COVID-19 has been felt to be really supportive</a:t>
            </a:r>
            <a:endParaRPr lang="en-NZ" dirty="0"/>
          </a:p>
        </p:txBody>
      </p:sp>
      <p:sp>
        <p:nvSpPr>
          <p:cNvPr id="9" name="Rectangle 8"/>
          <p:cNvSpPr/>
          <p:nvPr/>
        </p:nvSpPr>
        <p:spPr>
          <a:xfrm>
            <a:off x="526537" y="2113472"/>
            <a:ext cx="4002333" cy="4045789"/>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“Because of the support that I am getting from my lectures, students support and pretty much everyone involve in my learning. It also provide a career pathway for those that are not sure what they do or where to go from here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in terms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of career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wise.”</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“Supportive environment, good teachers and classes, overall worth the time and money</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“Because it is providing us the fantastic services. All staff are so co-operative and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nice... So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would love to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suggest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some one else to join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Unitec.”</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 really enjoy learning at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Unitec.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The lecturers are great, the grounds are great, the opportunities are great</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“It has all the necessary resources, teaching staff is well qualified and knowledgeable</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“My lecturers have been fantastic and I think the way that vivid online learning is being dealt with was really good. I think some of the facilities could be better though -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e.g.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currently we have no light boxes in the architecture department - I understand we are getting one but it sounds like just one small one may not be enough</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I’m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in my first year in Unitec studying dance.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I’ve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set goals before I walked into that studio and I've let my lectures know also. With that said they've given me that solid foundation to build my goals and they've  done nothing but push me and help me become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successful.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Unitec will support you more than you know it</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“The institute's program is good and the study material is sufficient in term of quality and variety</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 have enjoyed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Unitec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so far but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haven't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been studying very long to know what to expect for a full year with them</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t>
            </a: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Rectangle 9"/>
          <p:cNvSpPr/>
          <p:nvPr/>
        </p:nvSpPr>
        <p:spPr>
          <a:xfrm>
            <a:off x="4615131" y="2113473"/>
            <a:ext cx="4002333" cy="4045789"/>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“It is very useful and helpful course</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“Has been a very smooth an easy process to enrol and the course material is very interesting. The lecturers are very knowledgeable and easy to listen to</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t>
            </a: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“Wonderful international support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especially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during the lockdown. All together a different experience. Lecturers are awesome. They are doing everything to make us understand the concepts</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t>
            </a: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 really like the friendly environment and the way my course is structured</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“The teachers are passionate and the learning curriculum is good</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“Really like my course so far, I think its really effective better suited to students and developing their skill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set -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compared to other universities with the same course</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t>
            </a: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 find Unitec the best so far. Student support is always there in need, everything related to course is on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Moodle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that means </a:t>
            </a:r>
            <a:r>
              <a:rPr lang="en-NZ" sz="800" i="1" dirty="0" err="1">
                <a:solidFill>
                  <a:srgbClr val="404040"/>
                </a:solidFill>
                <a:latin typeface="Verdana" panose="020B0604030504040204" pitchFamily="34" charset="0"/>
                <a:ea typeface="Verdana" panose="020B0604030504040204" pitchFamily="34" charset="0"/>
                <a:cs typeface="Verdana" panose="020B0604030504040204" pitchFamily="34" charset="0"/>
              </a:rPr>
              <a:t>i</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 can do self study anytime and most importantly teachers are well qualified and supportive</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“Unitec was very organised and very helpful for beginning a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course.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Polite and very friendly people who are there to always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help.”</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“Professional lecturers, excellent course content, compassionate about expectations during </a:t>
            </a:r>
            <a:r>
              <a:rPr lang="en-NZ" sz="800" i="1" dirty="0" err="1">
                <a:solidFill>
                  <a:srgbClr val="404040"/>
                </a:solidFill>
                <a:latin typeface="Verdana" panose="020B0604030504040204" pitchFamily="34" charset="0"/>
                <a:ea typeface="Verdana" panose="020B0604030504040204" pitchFamily="34" charset="0"/>
                <a:cs typeface="Verdana" panose="020B0604030504040204" pitchFamily="34" charset="0"/>
              </a:rPr>
              <a:t>Covid</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19.”</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“The course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I'm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doing is well structured and easy to follow,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the lecturers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are approachable and knowledgeable</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“Very organised and lecturers explain in depth and are happy to help</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“Because lectures are excellent and feels like </a:t>
            </a:r>
            <a:r>
              <a:rPr lang="en-NZ" sz="800" i="1" dirty="0" err="1" smtClean="0">
                <a:solidFill>
                  <a:srgbClr val="404040"/>
                </a:solidFill>
                <a:latin typeface="Verdana" panose="020B0604030504040204" pitchFamily="34" charset="0"/>
                <a:ea typeface="Verdana" panose="020B0604030504040204" pitchFamily="34" charset="0"/>
                <a:cs typeface="Verdana" panose="020B0604030504040204" pitchFamily="34" charset="0"/>
              </a:rPr>
              <a:t>whānau</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from the first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moment.”</a:t>
            </a: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88150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ontent Placeholder 15"/>
          <p:cNvGraphicFramePr>
            <a:graphicFrameLocks noGrp="1"/>
          </p:cNvGraphicFramePr>
          <p:nvPr>
            <p:ph idx="1"/>
            <p:extLst>
              <p:ext uri="{D42A27DB-BD31-4B8C-83A1-F6EECF244321}">
                <p14:modId xmlns:p14="http://schemas.microsoft.com/office/powerpoint/2010/main" val="4282528025"/>
              </p:ext>
            </p:extLst>
          </p:nvPr>
        </p:nvGraphicFramePr>
        <p:xfrm>
          <a:off x="527050" y="1709738"/>
          <a:ext cx="4122588" cy="410845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pPr>
              <a:defRPr/>
            </a:pPr>
            <a:r>
              <a:rPr lang="en-NZ" dirty="0" smtClean="0"/>
              <a:t>&gt;&gt;MARKETING</a:t>
            </a:r>
            <a:endParaRPr lang="en-NZ" dirty="0"/>
          </a:p>
        </p:txBody>
      </p:sp>
      <p:sp>
        <p:nvSpPr>
          <p:cNvPr id="18" name="Rectangle 17"/>
          <p:cNvSpPr/>
          <p:nvPr/>
        </p:nvSpPr>
        <p:spPr>
          <a:xfrm>
            <a:off x="4649638" y="1682151"/>
            <a:ext cx="3967827" cy="2159947"/>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“Everyone that works at Unitec seems to genuinely want to make the world a better place to be</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 feel like I genuinely understand the content I’m studying and am receiving the support I need from my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lecturer.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 feel at ease to ask questions and feel encouraged to study to the best of my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abilities.”</a:t>
            </a:r>
          </a:p>
          <a:p>
            <a:pPr>
              <a:spcAft>
                <a:spcPts val="600"/>
              </a:spcAft>
            </a:pP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“I'm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hoping to get as much as I can out of this course and I'm hoping that it will help me find out more for myself in the future</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t>
            </a: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“Because I haven’t felt like I belong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anywhere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until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now.”</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 had a clear goal of what I want to achieve after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Unitec.”</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 was a little unsure about studying at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Unitec,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however doing the audition for my course completely settled my mind and I knew it was a place I would love to be. I feel encouraged to flaunt my differences, and while there are times where I feel overwhelmed, it excites me to think of how much more learning I have to do</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t>
            </a: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sp>
        <p:nvSpPr>
          <p:cNvPr id="19" name="Rectangle 18"/>
          <p:cNvSpPr/>
          <p:nvPr/>
        </p:nvSpPr>
        <p:spPr>
          <a:xfrm>
            <a:off x="4649638" y="3924861"/>
            <a:ext cx="3967827" cy="1494000"/>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“The way that information is presented is often confusing and lacks coherency/is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disjointed.”</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“No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communication.”</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 was lied to when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I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called and asked the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Unitec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team about the course</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t>
            </a: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“Being forced to do diploma programme after successful completion of EDEXCEL ADVANCED LEVELS(A-levels</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 Secondly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other universities in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New Zealand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and around the world offer Bachelors degree after completion of the above mentioned course and not the case with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Unitec.”</a:t>
            </a: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tangle 1"/>
          <p:cNvSpPr/>
          <p:nvPr/>
        </p:nvSpPr>
        <p:spPr>
          <a:xfrm>
            <a:off x="586597" y="5926352"/>
            <a:ext cx="5124090"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Notes:</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Question text: Do you feel positive about your decision to study at Unitec</a:t>
            </a:r>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p>
          <a:p>
            <a:pPr marL="228600" indent="-228600">
              <a:buFont typeface="+mj-lt"/>
              <a:buAutoNum type="arabicPeriod"/>
            </a:pPr>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Sample size, n = 697 | 359 | 734 | 328 | 633 | 488 | 583</a:t>
            </a:r>
            <a:endPar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marL="228600" indent="-228600">
              <a:buFont typeface="+mj-lt"/>
              <a:buAutoNum type="arabicPeriod"/>
            </a:pPr>
            <a:endParaRPr lang="en-US"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grpSp>
        <p:nvGrpSpPr>
          <p:cNvPr id="3" name="Group 2"/>
          <p:cNvGrpSpPr/>
          <p:nvPr/>
        </p:nvGrpSpPr>
        <p:grpSpPr>
          <a:xfrm>
            <a:off x="7181491" y="5965075"/>
            <a:ext cx="1720975" cy="269294"/>
            <a:chOff x="7724955" y="5863141"/>
            <a:chExt cx="1720975" cy="269294"/>
          </a:xfrm>
          <a:effectLst/>
        </p:grpSpPr>
        <p:sp>
          <p:nvSpPr>
            <p:cNvPr id="8" name="Isosceles Triangle 7"/>
            <p:cNvSpPr/>
            <p:nvPr/>
          </p:nvSpPr>
          <p:spPr>
            <a:xfrm rot="10800000">
              <a:off x="7724955" y="6006013"/>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Isosceles Triangle 8"/>
            <p:cNvSpPr/>
            <p:nvPr/>
          </p:nvSpPr>
          <p:spPr>
            <a:xfrm>
              <a:off x="7724955" y="5863141"/>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7841416" y="5867128"/>
              <a:ext cx="1604514"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NZ" sz="700"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Significantly higher / lower than previous period (95%)</a:t>
              </a:r>
              <a:endParaRPr lang="en-US" sz="7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13" name="Isosceles Triangle 12"/>
          <p:cNvSpPr/>
          <p:nvPr/>
        </p:nvSpPr>
        <p:spPr>
          <a:xfrm>
            <a:off x="2686613" y="4674580"/>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Isosceles Triangle 13"/>
          <p:cNvSpPr/>
          <p:nvPr/>
        </p:nvSpPr>
        <p:spPr>
          <a:xfrm rot="10800000">
            <a:off x="2716807" y="2852911"/>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Isosceles Triangle 16"/>
          <p:cNvSpPr/>
          <p:nvPr/>
        </p:nvSpPr>
        <p:spPr>
          <a:xfrm>
            <a:off x="3284976" y="2963969"/>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Isosceles Triangle 19"/>
          <p:cNvSpPr/>
          <p:nvPr/>
        </p:nvSpPr>
        <p:spPr>
          <a:xfrm rot="10800000">
            <a:off x="3259287" y="4530906"/>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6"/>
          <p:cNvSpPr>
            <a:spLocks noGrp="1"/>
          </p:cNvSpPr>
          <p:nvPr>
            <p:ph type="title"/>
          </p:nvPr>
        </p:nvSpPr>
        <p:spPr/>
        <p:txBody>
          <a:bodyPr/>
          <a:lstStyle/>
          <a:p>
            <a:r>
              <a:rPr lang="en-NZ" dirty="0" smtClean="0"/>
              <a:t>Positivity for studying at Unitec is extremely high among new students</a:t>
            </a:r>
            <a:endParaRPr lang="en-NZ" dirty="0"/>
          </a:p>
        </p:txBody>
      </p:sp>
    </p:spTree>
    <p:extLst>
      <p:ext uri="{BB962C8B-B14F-4D97-AF65-F5344CB8AC3E}">
        <p14:creationId xmlns:p14="http://schemas.microsoft.com/office/powerpoint/2010/main" val="391718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ontent Placeholder 15"/>
          <p:cNvGraphicFramePr>
            <a:graphicFrameLocks noGrp="1"/>
          </p:cNvGraphicFramePr>
          <p:nvPr>
            <p:ph idx="1"/>
            <p:extLst>
              <p:ext uri="{D42A27DB-BD31-4B8C-83A1-F6EECF244321}">
                <p14:modId xmlns:p14="http://schemas.microsoft.com/office/powerpoint/2010/main" val="1389684789"/>
              </p:ext>
            </p:extLst>
          </p:nvPr>
        </p:nvGraphicFramePr>
        <p:xfrm>
          <a:off x="527050" y="1709738"/>
          <a:ext cx="4122588" cy="410845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pPr>
              <a:defRPr/>
            </a:pPr>
            <a:r>
              <a:rPr lang="en-NZ" dirty="0" smtClean="0"/>
              <a:t>&gt;&gt;MARKETING</a:t>
            </a:r>
            <a:endParaRPr lang="en-NZ" dirty="0"/>
          </a:p>
        </p:txBody>
      </p:sp>
      <p:sp>
        <p:nvSpPr>
          <p:cNvPr id="7" name="Isosceles Triangle 6"/>
          <p:cNvSpPr/>
          <p:nvPr/>
        </p:nvSpPr>
        <p:spPr>
          <a:xfrm>
            <a:off x="2174019" y="2921044"/>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Isosceles Triangle 7"/>
          <p:cNvSpPr/>
          <p:nvPr/>
        </p:nvSpPr>
        <p:spPr>
          <a:xfrm rot="10800000">
            <a:off x="2126575" y="4520242"/>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586597" y="5926352"/>
            <a:ext cx="5124090"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Notes:</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Question text: How supported do you feel in your programme of study at Unitec?</a:t>
            </a:r>
          </a:p>
          <a:p>
            <a:pPr marL="228600" indent="-228600">
              <a:buFont typeface="+mj-lt"/>
              <a:buAutoNum type="arabicPeriod"/>
            </a:pPr>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Sample size, n = 695 | 357 | 684 | 308 | 619 | 485 | 575</a:t>
            </a:r>
            <a:endPar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marL="228600" indent="-228600">
              <a:buFont typeface="+mj-lt"/>
              <a:buAutoNum type="arabicPeriod"/>
            </a:pPr>
            <a:endParaRPr lang="en-US"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grpSp>
        <p:nvGrpSpPr>
          <p:cNvPr id="10" name="Group 9"/>
          <p:cNvGrpSpPr/>
          <p:nvPr/>
        </p:nvGrpSpPr>
        <p:grpSpPr>
          <a:xfrm>
            <a:off x="7181491" y="5965075"/>
            <a:ext cx="1720975" cy="269294"/>
            <a:chOff x="7724955" y="5863141"/>
            <a:chExt cx="1720975" cy="269294"/>
          </a:xfrm>
        </p:grpSpPr>
        <p:sp>
          <p:nvSpPr>
            <p:cNvPr id="11" name="Isosceles Triangle 10"/>
            <p:cNvSpPr/>
            <p:nvPr/>
          </p:nvSpPr>
          <p:spPr>
            <a:xfrm rot="10800000">
              <a:off x="7724955" y="6006013"/>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Isosceles Triangle 11"/>
            <p:cNvSpPr/>
            <p:nvPr/>
          </p:nvSpPr>
          <p:spPr>
            <a:xfrm>
              <a:off x="7724955" y="5863141"/>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7841416" y="5867128"/>
              <a:ext cx="1604514"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NZ" sz="700"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Significantly higher / lower than previous period (95%)</a:t>
              </a:r>
              <a:endParaRPr lang="en-US" sz="7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14" name="Isosceles Triangle 13"/>
          <p:cNvSpPr/>
          <p:nvPr/>
        </p:nvSpPr>
        <p:spPr>
          <a:xfrm>
            <a:off x="1627103" y="4390992"/>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Isosceles Triangle 16"/>
          <p:cNvSpPr/>
          <p:nvPr/>
        </p:nvSpPr>
        <p:spPr>
          <a:xfrm rot="10800000">
            <a:off x="2716630" y="2809048"/>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Isosceles Triangle 21"/>
          <p:cNvSpPr/>
          <p:nvPr/>
        </p:nvSpPr>
        <p:spPr>
          <a:xfrm rot="10800000">
            <a:off x="3241031" y="4528868"/>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p:nvSpPr>
        <p:spPr>
          <a:xfrm>
            <a:off x="4649638" y="1682151"/>
            <a:ext cx="3967827" cy="2109205"/>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“The teaching staff is always there when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needed.”</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“Lecturers and other students are always happy to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help.”</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“The support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for Māori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and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Pacific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top it off also I am apart of </a:t>
            </a:r>
            <a:r>
              <a:rPr lang="en-NZ" sz="800" i="1" dirty="0" err="1">
                <a:solidFill>
                  <a:srgbClr val="404040"/>
                </a:solidFill>
                <a:latin typeface="Verdana" panose="020B0604030504040204" pitchFamily="34" charset="0"/>
                <a:ea typeface="Verdana" panose="020B0604030504040204" pitchFamily="34" charset="0"/>
                <a:cs typeface="Verdana" panose="020B0604030504040204" pitchFamily="34" charset="0"/>
              </a:rPr>
              <a:t>Whai</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Ake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which makes it even easier for me to seek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support.”</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“There is incredible communication between staff and student that I feel that the students are given immense support regarding the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courses.”</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“We have daily check-ins and my class being so small we all get the opportunity to voice our feelings about the work, what we are struggling with and ask questions</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 feel support from the teachers, but there is a lot of work to do and I need to research deeply to accomplish all tasks</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“There are free classes if you’re struggling such as maths and English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classes.”</a:t>
            </a: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sp>
        <p:nvSpPr>
          <p:cNvPr id="21" name="Rectangle 20"/>
          <p:cNvSpPr/>
          <p:nvPr/>
        </p:nvSpPr>
        <p:spPr>
          <a:xfrm>
            <a:off x="4649638" y="3862073"/>
            <a:ext cx="3967827" cy="1624326"/>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“It feels like we are very much left to our own for task's and don't have a lot of time for walk through with the current </a:t>
            </a:r>
            <a:r>
              <a:rPr lang="en-NZ" sz="800" i="1" dirty="0" err="1">
                <a:solidFill>
                  <a:srgbClr val="404040"/>
                </a:solidFill>
                <a:latin typeface="Verdana" panose="020B0604030504040204" pitchFamily="34" charset="0"/>
                <a:ea typeface="Verdana" panose="020B0604030504040204" pitchFamily="34" charset="0"/>
                <a:cs typeface="Verdana" panose="020B0604030504040204" pitchFamily="34" charset="0"/>
              </a:rPr>
              <a:t>covid</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 scenario</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 am finding it hard to communicate with lecturers virtually and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I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am finding group work hard virtually</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 am aware of the support available to me but due to COVID I feel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disconnected.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 understand this situation is difficult for everyone but I think some people are impacted more than others and this makes studying on top of being house-bound very stressful</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“Still waiting for academic support team to get back to me</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can’t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study from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home.”</a:t>
            </a: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sp>
        <p:nvSpPr>
          <p:cNvPr id="24" name="Isosceles Triangle 23"/>
          <p:cNvSpPr/>
          <p:nvPr/>
        </p:nvSpPr>
        <p:spPr>
          <a:xfrm rot="10800000">
            <a:off x="3806759" y="4019911"/>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NZ" dirty="0" smtClean="0"/>
              <a:t>Support is most noticed when it comes directly from teachers</a:t>
            </a:r>
            <a:endParaRPr lang="en-NZ" dirty="0"/>
          </a:p>
        </p:txBody>
      </p:sp>
      <p:sp>
        <p:nvSpPr>
          <p:cNvPr id="23" name="Isosceles Triangle 22"/>
          <p:cNvSpPr/>
          <p:nvPr/>
        </p:nvSpPr>
        <p:spPr>
          <a:xfrm>
            <a:off x="4368578" y="3965013"/>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Isosceles Triangle 24"/>
          <p:cNvSpPr/>
          <p:nvPr/>
        </p:nvSpPr>
        <p:spPr>
          <a:xfrm rot="10800000">
            <a:off x="4349992" y="4675809"/>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57163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3605439108"/>
              </p:ext>
            </p:extLst>
          </p:nvPr>
        </p:nvGraphicFramePr>
        <p:xfrm>
          <a:off x="527051" y="1709736"/>
          <a:ext cx="2750988" cy="1689071"/>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p:cNvSpPr>
            <a:spLocks noGrp="1"/>
          </p:cNvSpPr>
          <p:nvPr>
            <p:ph type="ftr" sz="quarter" idx="11"/>
          </p:nvPr>
        </p:nvSpPr>
        <p:spPr/>
        <p:txBody>
          <a:bodyPr/>
          <a:lstStyle/>
          <a:p>
            <a:pPr>
              <a:defRPr/>
            </a:pPr>
            <a:r>
              <a:rPr lang="en-US" smtClean="0"/>
              <a:t>&gt;&gt;MARKETING</a:t>
            </a:r>
            <a:endParaRPr lang="en-US" dirty="0"/>
          </a:p>
        </p:txBody>
      </p:sp>
      <p:grpSp>
        <p:nvGrpSpPr>
          <p:cNvPr id="18" name="Group 17"/>
          <p:cNvGrpSpPr/>
          <p:nvPr/>
        </p:nvGrpSpPr>
        <p:grpSpPr>
          <a:xfrm>
            <a:off x="1146934" y="5473816"/>
            <a:ext cx="6850133" cy="138499"/>
            <a:chOff x="996968" y="5353051"/>
            <a:chExt cx="6850133" cy="138499"/>
          </a:xfrm>
        </p:grpSpPr>
        <p:sp>
          <p:nvSpPr>
            <p:cNvPr id="19" name="Rectangle 98"/>
            <p:cNvSpPr>
              <a:spLocks noChangeArrowheads="1"/>
            </p:cNvSpPr>
            <p:nvPr/>
          </p:nvSpPr>
          <p:spPr bwMode="auto">
            <a:xfrm>
              <a:off x="996968" y="5392738"/>
              <a:ext cx="71438" cy="71438"/>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900"/>
            </a:p>
          </p:txBody>
        </p:sp>
        <p:sp>
          <p:nvSpPr>
            <p:cNvPr id="20" name="Rectangle 99"/>
            <p:cNvSpPr>
              <a:spLocks noChangeArrowheads="1"/>
            </p:cNvSpPr>
            <p:nvPr/>
          </p:nvSpPr>
          <p:spPr bwMode="auto">
            <a:xfrm>
              <a:off x="1098568" y="5353051"/>
              <a:ext cx="1024319"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404040"/>
                  </a:solidFill>
                  <a:effectLst/>
                  <a:latin typeface="Verdana" panose="020B0604030504040204" pitchFamily="34" charset="0"/>
                </a:rPr>
                <a:t>Strongly disagree</a:t>
              </a:r>
              <a:endParaRPr kumimoji="0" lang="en-US" altLang="en-US" sz="900" b="0" i="0" u="none" strike="noStrike" cap="none" normalizeH="0" baseline="0" dirty="0" smtClean="0">
                <a:ln>
                  <a:noFill/>
                </a:ln>
                <a:solidFill>
                  <a:schemeClr val="tx1"/>
                </a:solidFill>
                <a:effectLst/>
              </a:endParaRPr>
            </a:p>
          </p:txBody>
        </p:sp>
        <p:sp>
          <p:nvSpPr>
            <p:cNvPr id="21" name="Rectangle 100"/>
            <p:cNvSpPr>
              <a:spLocks noChangeArrowheads="1"/>
            </p:cNvSpPr>
            <p:nvPr/>
          </p:nvSpPr>
          <p:spPr bwMode="auto">
            <a:xfrm>
              <a:off x="2308761" y="5392738"/>
              <a:ext cx="71438" cy="71438"/>
            </a:xfrm>
            <a:prstGeom prst="rect">
              <a:avLst/>
            </a:prstGeom>
            <a:solidFill>
              <a:srgbClr val="FD62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900"/>
            </a:p>
          </p:txBody>
        </p:sp>
        <p:sp>
          <p:nvSpPr>
            <p:cNvPr id="22" name="Rectangle 101"/>
            <p:cNvSpPr>
              <a:spLocks noChangeArrowheads="1"/>
            </p:cNvSpPr>
            <p:nvPr/>
          </p:nvSpPr>
          <p:spPr bwMode="auto">
            <a:xfrm>
              <a:off x="2411948" y="5353051"/>
              <a:ext cx="114614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404040"/>
                  </a:solidFill>
                  <a:effectLst/>
                  <a:latin typeface="Verdana" panose="020B0604030504040204" pitchFamily="34" charset="0"/>
                </a:rPr>
                <a:t>Somewhat disagree</a:t>
              </a:r>
              <a:endParaRPr kumimoji="0" lang="en-US" altLang="en-US" sz="900" b="0" i="0" u="none" strike="noStrike" cap="none" normalizeH="0" baseline="0" dirty="0" smtClean="0">
                <a:ln>
                  <a:noFill/>
                </a:ln>
                <a:solidFill>
                  <a:schemeClr val="tx1"/>
                </a:solidFill>
                <a:effectLst/>
              </a:endParaRPr>
            </a:p>
          </p:txBody>
        </p:sp>
        <p:sp>
          <p:nvSpPr>
            <p:cNvPr id="23" name="Rectangle 102"/>
            <p:cNvSpPr>
              <a:spLocks noChangeArrowheads="1"/>
            </p:cNvSpPr>
            <p:nvPr/>
          </p:nvSpPr>
          <p:spPr bwMode="auto">
            <a:xfrm>
              <a:off x="3738563" y="5392738"/>
              <a:ext cx="71438" cy="714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900"/>
            </a:p>
          </p:txBody>
        </p:sp>
        <p:sp>
          <p:nvSpPr>
            <p:cNvPr id="24" name="Rectangle 103"/>
            <p:cNvSpPr>
              <a:spLocks noChangeArrowheads="1"/>
            </p:cNvSpPr>
            <p:nvPr/>
          </p:nvSpPr>
          <p:spPr bwMode="auto">
            <a:xfrm>
              <a:off x="3838576" y="5353051"/>
              <a:ext cx="156132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404040"/>
                  </a:solidFill>
                  <a:effectLst/>
                  <a:latin typeface="Verdana" panose="020B0604030504040204" pitchFamily="34" charset="0"/>
                </a:rPr>
                <a:t>Neither agree nor disagree</a:t>
              </a:r>
              <a:endParaRPr kumimoji="0" lang="en-US" altLang="en-US" sz="900" b="0" i="0" u="none" strike="noStrike" cap="none" normalizeH="0" baseline="0" dirty="0" smtClean="0">
                <a:ln>
                  <a:noFill/>
                </a:ln>
                <a:solidFill>
                  <a:schemeClr val="tx1"/>
                </a:solidFill>
                <a:effectLst/>
              </a:endParaRPr>
            </a:p>
          </p:txBody>
        </p:sp>
        <p:sp>
          <p:nvSpPr>
            <p:cNvPr id="25" name="Rectangle 104"/>
            <p:cNvSpPr>
              <a:spLocks noChangeArrowheads="1"/>
            </p:cNvSpPr>
            <p:nvPr/>
          </p:nvSpPr>
          <p:spPr bwMode="auto">
            <a:xfrm>
              <a:off x="5637463" y="5392738"/>
              <a:ext cx="61913" cy="71438"/>
            </a:xfrm>
            <a:prstGeom prst="rect">
              <a:avLst/>
            </a:prstGeom>
            <a:solidFill>
              <a:srgbClr val="77BD5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900"/>
            </a:p>
          </p:txBody>
        </p:sp>
        <p:sp>
          <p:nvSpPr>
            <p:cNvPr id="26" name="Rectangle 105"/>
            <p:cNvSpPr>
              <a:spLocks noChangeArrowheads="1"/>
            </p:cNvSpPr>
            <p:nvPr/>
          </p:nvSpPr>
          <p:spPr bwMode="auto">
            <a:xfrm>
              <a:off x="5732713" y="5353051"/>
              <a:ext cx="98103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404040"/>
                  </a:solidFill>
                  <a:effectLst/>
                  <a:latin typeface="Verdana" panose="020B0604030504040204" pitchFamily="34" charset="0"/>
                </a:rPr>
                <a:t>Somewhat</a:t>
              </a:r>
              <a:r>
                <a:rPr kumimoji="0" lang="en-US" altLang="en-US" sz="900" b="0" i="0" u="none" strike="noStrike" cap="none" normalizeH="0" dirty="0" smtClean="0">
                  <a:ln>
                    <a:noFill/>
                  </a:ln>
                  <a:solidFill>
                    <a:srgbClr val="404040"/>
                  </a:solidFill>
                  <a:effectLst/>
                  <a:latin typeface="Verdana" panose="020B0604030504040204" pitchFamily="34" charset="0"/>
                </a:rPr>
                <a:t> agree</a:t>
              </a:r>
              <a:endParaRPr kumimoji="0" lang="en-US" altLang="en-US" sz="900" b="0" i="0" u="none" strike="noStrike" cap="none" normalizeH="0" baseline="0" dirty="0" smtClean="0">
                <a:ln>
                  <a:noFill/>
                </a:ln>
                <a:solidFill>
                  <a:schemeClr val="tx1"/>
                </a:solidFill>
                <a:effectLst/>
              </a:endParaRPr>
            </a:p>
          </p:txBody>
        </p:sp>
        <p:sp>
          <p:nvSpPr>
            <p:cNvPr id="27" name="Rectangle 106"/>
            <p:cNvSpPr>
              <a:spLocks noChangeArrowheads="1"/>
            </p:cNvSpPr>
            <p:nvPr/>
          </p:nvSpPr>
          <p:spPr bwMode="auto">
            <a:xfrm>
              <a:off x="6883116" y="5392738"/>
              <a:ext cx="71438" cy="71438"/>
            </a:xfrm>
            <a:prstGeom prst="rect">
              <a:avLst/>
            </a:prstGeom>
            <a:solidFill>
              <a:srgbClr val="188E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900"/>
            </a:p>
          </p:txBody>
        </p:sp>
        <p:sp>
          <p:nvSpPr>
            <p:cNvPr id="28" name="Rectangle 107"/>
            <p:cNvSpPr>
              <a:spLocks noChangeArrowheads="1"/>
            </p:cNvSpPr>
            <p:nvPr/>
          </p:nvSpPr>
          <p:spPr bwMode="auto">
            <a:xfrm>
              <a:off x="6987891" y="5353051"/>
              <a:ext cx="85921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404040"/>
                  </a:solidFill>
                  <a:effectLst/>
                  <a:latin typeface="Verdana" panose="020B0604030504040204" pitchFamily="34" charset="0"/>
                </a:rPr>
                <a:t>Strongly agree</a:t>
              </a:r>
              <a:endParaRPr kumimoji="0" lang="en-US" altLang="en-US" sz="900" b="0" i="0" u="none" strike="noStrike" cap="none" normalizeH="0" baseline="0" dirty="0" smtClean="0">
                <a:ln>
                  <a:noFill/>
                </a:ln>
                <a:solidFill>
                  <a:schemeClr val="tx1"/>
                </a:solidFill>
                <a:effectLst/>
              </a:endParaRPr>
            </a:p>
          </p:txBody>
        </p:sp>
      </p:grpSp>
      <p:sp>
        <p:nvSpPr>
          <p:cNvPr id="29" name="Rectangle 28"/>
          <p:cNvSpPr/>
          <p:nvPr/>
        </p:nvSpPr>
        <p:spPr>
          <a:xfrm>
            <a:off x="586597" y="5926352"/>
            <a:ext cx="5589916"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Notes:</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Question text: Please tell us how much you agree or disagree with each of the following statements</a:t>
            </a:r>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p>
          <a:p>
            <a:pPr marL="228600" indent="-228600">
              <a:buFont typeface="+mj-lt"/>
              <a:buAutoNum type="arabicPeriod"/>
            </a:pPr>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Sample size, n </a:t>
            </a: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636 | 288 | 648 | 351 | </a:t>
            </a:r>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683 | 489 | 583</a:t>
            </a:r>
            <a:endPar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marL="228600" indent="-228600">
              <a:buFont typeface="+mj-lt"/>
              <a:buAutoNum type="arabicPeriod"/>
            </a:pPr>
            <a:endParaRPr lang="en-US"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grpSp>
        <p:nvGrpSpPr>
          <p:cNvPr id="30" name="Group 29"/>
          <p:cNvGrpSpPr/>
          <p:nvPr/>
        </p:nvGrpSpPr>
        <p:grpSpPr>
          <a:xfrm>
            <a:off x="7181491" y="5965075"/>
            <a:ext cx="1720975" cy="269294"/>
            <a:chOff x="7724955" y="5863141"/>
            <a:chExt cx="1720975" cy="269294"/>
          </a:xfrm>
        </p:grpSpPr>
        <p:sp>
          <p:nvSpPr>
            <p:cNvPr id="31" name="Isosceles Triangle 30"/>
            <p:cNvSpPr/>
            <p:nvPr/>
          </p:nvSpPr>
          <p:spPr>
            <a:xfrm rot="10800000">
              <a:off x="7724955" y="6006013"/>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Isosceles Triangle 31"/>
            <p:cNvSpPr/>
            <p:nvPr/>
          </p:nvSpPr>
          <p:spPr>
            <a:xfrm>
              <a:off x="7724955" y="5863141"/>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Rectangle 32"/>
            <p:cNvSpPr/>
            <p:nvPr/>
          </p:nvSpPr>
          <p:spPr>
            <a:xfrm>
              <a:off x="7841416" y="5867128"/>
              <a:ext cx="1604514"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NZ" sz="700"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Significantly higher / lower than previous period (95%)</a:t>
              </a:r>
              <a:endParaRPr lang="en-US" sz="7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grpSp>
      <p:graphicFrame>
        <p:nvGraphicFramePr>
          <p:cNvPr id="37" name="Content Placeholder 8"/>
          <p:cNvGraphicFramePr>
            <a:graphicFrameLocks/>
          </p:cNvGraphicFramePr>
          <p:nvPr>
            <p:extLst>
              <p:ext uri="{D42A27DB-BD31-4B8C-83A1-F6EECF244321}">
                <p14:modId xmlns:p14="http://schemas.microsoft.com/office/powerpoint/2010/main" val="2520543683"/>
              </p:ext>
            </p:extLst>
          </p:nvPr>
        </p:nvGraphicFramePr>
        <p:xfrm>
          <a:off x="5866477" y="3614039"/>
          <a:ext cx="2750988" cy="16890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8" name="Content Placeholder 8"/>
          <p:cNvGraphicFramePr>
            <a:graphicFrameLocks/>
          </p:cNvGraphicFramePr>
          <p:nvPr>
            <p:extLst>
              <p:ext uri="{D42A27DB-BD31-4B8C-83A1-F6EECF244321}">
                <p14:modId xmlns:p14="http://schemas.microsoft.com/office/powerpoint/2010/main" val="1469080346"/>
              </p:ext>
            </p:extLst>
          </p:nvPr>
        </p:nvGraphicFramePr>
        <p:xfrm>
          <a:off x="5866477" y="1709736"/>
          <a:ext cx="2750988" cy="16890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9" name="Content Placeholder 8"/>
          <p:cNvGraphicFramePr>
            <a:graphicFrameLocks/>
          </p:cNvGraphicFramePr>
          <p:nvPr>
            <p:extLst>
              <p:ext uri="{D42A27DB-BD31-4B8C-83A1-F6EECF244321}">
                <p14:modId xmlns:p14="http://schemas.microsoft.com/office/powerpoint/2010/main" val="4069020117"/>
              </p:ext>
            </p:extLst>
          </p:nvPr>
        </p:nvGraphicFramePr>
        <p:xfrm>
          <a:off x="3196764" y="1709736"/>
          <a:ext cx="2750988" cy="16890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0" name="Content Placeholder 8"/>
          <p:cNvGraphicFramePr>
            <a:graphicFrameLocks/>
          </p:cNvGraphicFramePr>
          <p:nvPr>
            <p:extLst>
              <p:ext uri="{D42A27DB-BD31-4B8C-83A1-F6EECF244321}">
                <p14:modId xmlns:p14="http://schemas.microsoft.com/office/powerpoint/2010/main" val="782380677"/>
              </p:ext>
            </p:extLst>
          </p:nvPr>
        </p:nvGraphicFramePr>
        <p:xfrm>
          <a:off x="3196764" y="3614039"/>
          <a:ext cx="2750988" cy="168907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1" name="Content Placeholder 8"/>
          <p:cNvGraphicFramePr>
            <a:graphicFrameLocks/>
          </p:cNvGraphicFramePr>
          <p:nvPr>
            <p:extLst>
              <p:ext uri="{D42A27DB-BD31-4B8C-83A1-F6EECF244321}">
                <p14:modId xmlns:p14="http://schemas.microsoft.com/office/powerpoint/2010/main" val="392305629"/>
              </p:ext>
            </p:extLst>
          </p:nvPr>
        </p:nvGraphicFramePr>
        <p:xfrm>
          <a:off x="527051" y="3614039"/>
          <a:ext cx="2750988" cy="1689071"/>
        </p:xfrm>
        <a:graphic>
          <a:graphicData uri="http://schemas.openxmlformats.org/drawingml/2006/chart">
            <c:chart xmlns:c="http://schemas.openxmlformats.org/drawingml/2006/chart" xmlns:r="http://schemas.openxmlformats.org/officeDocument/2006/relationships" r:id="rId7"/>
          </a:graphicData>
        </a:graphic>
      </p:graphicFrame>
      <p:sp>
        <p:nvSpPr>
          <p:cNvPr id="42" name="Isosceles Triangle 41"/>
          <p:cNvSpPr/>
          <p:nvPr/>
        </p:nvSpPr>
        <p:spPr>
          <a:xfrm rot="10800000">
            <a:off x="2984890" y="2260004"/>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 name="Isosceles Triangle 51"/>
          <p:cNvSpPr/>
          <p:nvPr/>
        </p:nvSpPr>
        <p:spPr>
          <a:xfrm>
            <a:off x="5676046" y="4649272"/>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 name="Isosceles Triangle 52"/>
          <p:cNvSpPr/>
          <p:nvPr/>
        </p:nvSpPr>
        <p:spPr>
          <a:xfrm rot="10800000">
            <a:off x="5659422" y="4238771"/>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NZ" dirty="0"/>
              <a:t>COVID-19 has </a:t>
            </a:r>
            <a:r>
              <a:rPr lang="en-NZ" dirty="0" smtClean="0"/>
              <a:t>made it more difficult for students to create a social circle, which may have flow on impacts into future semesters</a:t>
            </a:r>
            <a:endParaRPr lang="en-NZ" dirty="0"/>
          </a:p>
        </p:txBody>
      </p:sp>
      <p:sp>
        <p:nvSpPr>
          <p:cNvPr id="44" name="Isosceles Triangle 43"/>
          <p:cNvSpPr/>
          <p:nvPr/>
        </p:nvSpPr>
        <p:spPr>
          <a:xfrm>
            <a:off x="4673499" y="2347322"/>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Isosceles Triangle 45"/>
          <p:cNvSpPr/>
          <p:nvPr/>
        </p:nvSpPr>
        <p:spPr>
          <a:xfrm rot="10800000">
            <a:off x="4179735" y="2323215"/>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 name="Isosceles Triangle 57"/>
          <p:cNvSpPr/>
          <p:nvPr/>
        </p:nvSpPr>
        <p:spPr>
          <a:xfrm rot="10800000">
            <a:off x="4161289" y="4220696"/>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 name="Isosceles Triangle 58"/>
          <p:cNvSpPr/>
          <p:nvPr/>
        </p:nvSpPr>
        <p:spPr>
          <a:xfrm rot="10800000">
            <a:off x="6847626" y="4231195"/>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 name="Isosceles Triangle 59"/>
          <p:cNvSpPr/>
          <p:nvPr/>
        </p:nvSpPr>
        <p:spPr>
          <a:xfrm>
            <a:off x="7354510" y="4258969"/>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681950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997935709"/>
              </p:ext>
            </p:extLst>
          </p:nvPr>
        </p:nvGraphicFramePr>
        <p:xfrm>
          <a:off x="2302624" y="2087413"/>
          <a:ext cx="6399680" cy="3619746"/>
        </p:xfrm>
        <a:graphic>
          <a:graphicData uri="http://schemas.openxmlformats.org/drawingml/2006/table">
            <a:tbl>
              <a:tblPr/>
              <a:tblGrid>
                <a:gridCol w="639968">
                  <a:extLst>
                    <a:ext uri="{9D8B030D-6E8A-4147-A177-3AD203B41FA5}">
                      <a16:colId xmlns:a16="http://schemas.microsoft.com/office/drawing/2014/main" val="3159418679"/>
                    </a:ext>
                  </a:extLst>
                </a:gridCol>
                <a:gridCol w="639968">
                  <a:extLst>
                    <a:ext uri="{9D8B030D-6E8A-4147-A177-3AD203B41FA5}">
                      <a16:colId xmlns:a16="http://schemas.microsoft.com/office/drawing/2014/main" val="1584518466"/>
                    </a:ext>
                  </a:extLst>
                </a:gridCol>
                <a:gridCol w="639968">
                  <a:extLst>
                    <a:ext uri="{9D8B030D-6E8A-4147-A177-3AD203B41FA5}">
                      <a16:colId xmlns:a16="http://schemas.microsoft.com/office/drawing/2014/main" val="3745154239"/>
                    </a:ext>
                  </a:extLst>
                </a:gridCol>
                <a:gridCol w="639968">
                  <a:extLst>
                    <a:ext uri="{9D8B030D-6E8A-4147-A177-3AD203B41FA5}">
                      <a16:colId xmlns:a16="http://schemas.microsoft.com/office/drawing/2014/main" val="3877923848"/>
                    </a:ext>
                  </a:extLst>
                </a:gridCol>
                <a:gridCol w="639968">
                  <a:extLst>
                    <a:ext uri="{9D8B030D-6E8A-4147-A177-3AD203B41FA5}">
                      <a16:colId xmlns:a16="http://schemas.microsoft.com/office/drawing/2014/main" val="2350534162"/>
                    </a:ext>
                  </a:extLst>
                </a:gridCol>
                <a:gridCol w="639968">
                  <a:extLst>
                    <a:ext uri="{9D8B030D-6E8A-4147-A177-3AD203B41FA5}">
                      <a16:colId xmlns:a16="http://schemas.microsoft.com/office/drawing/2014/main" val="3768298509"/>
                    </a:ext>
                  </a:extLst>
                </a:gridCol>
                <a:gridCol w="639968">
                  <a:extLst>
                    <a:ext uri="{9D8B030D-6E8A-4147-A177-3AD203B41FA5}">
                      <a16:colId xmlns:a16="http://schemas.microsoft.com/office/drawing/2014/main" val="105820054"/>
                    </a:ext>
                  </a:extLst>
                </a:gridCol>
                <a:gridCol w="639968">
                  <a:extLst>
                    <a:ext uri="{9D8B030D-6E8A-4147-A177-3AD203B41FA5}">
                      <a16:colId xmlns:a16="http://schemas.microsoft.com/office/drawing/2014/main" val="1087961668"/>
                    </a:ext>
                  </a:extLst>
                </a:gridCol>
                <a:gridCol w="639968">
                  <a:extLst>
                    <a:ext uri="{9D8B030D-6E8A-4147-A177-3AD203B41FA5}">
                      <a16:colId xmlns:a16="http://schemas.microsoft.com/office/drawing/2014/main" val="3962172528"/>
                    </a:ext>
                  </a:extLst>
                </a:gridCol>
                <a:gridCol w="639968">
                  <a:extLst>
                    <a:ext uri="{9D8B030D-6E8A-4147-A177-3AD203B41FA5}">
                      <a16:colId xmlns:a16="http://schemas.microsoft.com/office/drawing/2014/main" val="1986414736"/>
                    </a:ext>
                  </a:extLst>
                </a:gridCol>
              </a:tblGrid>
              <a:tr h="402194">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NZ" sz="11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NZ"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NZ"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NZ"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75681025"/>
                  </a:ext>
                </a:extLst>
              </a:tr>
              <a:tr h="402194">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88E2E"/>
                    </a:solidFill>
                  </a:tcPr>
                </a:tc>
                <a:tc>
                  <a:txBody>
                    <a:bodyPr/>
                    <a:lstStyle/>
                    <a:p>
                      <a:pPr algn="ctr" fontAlgn="b"/>
                      <a:endParaRPr lang="en-NZ"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80029648"/>
                  </a:ext>
                </a:extLst>
              </a:tr>
              <a:tr h="402194">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NZ"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NZ" sz="11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NZ"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18886346"/>
                  </a:ext>
                </a:extLst>
              </a:tr>
              <a:tr h="402194">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NZ" sz="11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88E2E"/>
                    </a:solidFill>
                  </a:tcPr>
                </a:tc>
                <a:tc>
                  <a:txBody>
                    <a:bodyPr/>
                    <a:lstStyle/>
                    <a:p>
                      <a:pPr algn="ctr" fontAlgn="b"/>
                      <a:endParaRPr lang="en-NZ"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NZ"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861996399"/>
                  </a:ext>
                </a:extLst>
              </a:tr>
              <a:tr h="402194">
                <a:tc>
                  <a:txBody>
                    <a:bodyPr/>
                    <a:lstStyle/>
                    <a:p>
                      <a:pPr algn="ctr" fontAlgn="b"/>
                      <a:endParaRPr lang="en-NZ"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NZ"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NZ" sz="11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08396886"/>
                  </a:ext>
                </a:extLst>
              </a:tr>
              <a:tr h="402194">
                <a:tc>
                  <a:txBody>
                    <a:bodyPr/>
                    <a:lstStyle/>
                    <a:p>
                      <a:pPr algn="ctr" fontAlgn="b"/>
                      <a:endParaRPr lang="en-NZ"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NZ" sz="11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fontAlgn="b"/>
                      <a:endParaRPr lang="en-NZ"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949994113"/>
                  </a:ext>
                </a:extLst>
              </a:tr>
              <a:tr h="402194">
                <a:tc>
                  <a:txBody>
                    <a:bodyPr/>
                    <a:lstStyle/>
                    <a:p>
                      <a:pPr algn="ctr" fontAlgn="b"/>
                      <a:endParaRPr lang="en-NZ"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NZ" sz="11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NZ"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662096415"/>
                  </a:ext>
                </a:extLst>
              </a:tr>
              <a:tr h="402194">
                <a:tc>
                  <a:txBody>
                    <a:bodyPr/>
                    <a:lstStyle/>
                    <a:p>
                      <a:pPr algn="ctr" fontAlgn="b"/>
                      <a:endParaRPr lang="en-NZ"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NZ" sz="11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NZ"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774002770"/>
                  </a:ext>
                </a:extLst>
              </a:tr>
              <a:tr h="402194">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NZ" sz="11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NZ"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724301484"/>
                  </a:ext>
                </a:extLst>
              </a:tr>
            </a:tbl>
          </a:graphicData>
        </a:graphic>
      </p:graphicFrame>
      <p:graphicFrame>
        <p:nvGraphicFramePr>
          <p:cNvPr id="8" name="Content Placeholder 5"/>
          <p:cNvGraphicFramePr>
            <a:graphicFrameLocks/>
          </p:cNvGraphicFramePr>
          <p:nvPr>
            <p:extLst>
              <p:ext uri="{D42A27DB-BD31-4B8C-83A1-F6EECF244321}">
                <p14:modId xmlns:p14="http://schemas.microsoft.com/office/powerpoint/2010/main" val="3643542783"/>
              </p:ext>
            </p:extLst>
          </p:nvPr>
        </p:nvGraphicFramePr>
        <p:xfrm>
          <a:off x="526539" y="1692809"/>
          <a:ext cx="8184076" cy="4014354"/>
        </p:xfrm>
        <a:graphic>
          <a:graphicData uri="http://schemas.openxmlformats.org/drawingml/2006/table">
            <a:tbl>
              <a:tblPr>
                <a:tableStyleId>{5C22544A-7EE6-4342-B048-85BDC9FD1C3A}</a:tableStyleId>
              </a:tblPr>
              <a:tblGrid>
                <a:gridCol w="1758056">
                  <a:extLst>
                    <a:ext uri="{9D8B030D-6E8A-4147-A177-3AD203B41FA5}">
                      <a16:colId xmlns:a16="http://schemas.microsoft.com/office/drawing/2014/main" val="3715011120"/>
                    </a:ext>
                  </a:extLst>
                </a:gridCol>
                <a:gridCol w="642602">
                  <a:extLst>
                    <a:ext uri="{9D8B030D-6E8A-4147-A177-3AD203B41FA5}">
                      <a16:colId xmlns:a16="http://schemas.microsoft.com/office/drawing/2014/main" val="3010240895"/>
                    </a:ext>
                  </a:extLst>
                </a:gridCol>
                <a:gridCol w="642602">
                  <a:extLst>
                    <a:ext uri="{9D8B030D-6E8A-4147-A177-3AD203B41FA5}">
                      <a16:colId xmlns:a16="http://schemas.microsoft.com/office/drawing/2014/main" val="810099621"/>
                    </a:ext>
                  </a:extLst>
                </a:gridCol>
                <a:gridCol w="642602">
                  <a:extLst>
                    <a:ext uri="{9D8B030D-6E8A-4147-A177-3AD203B41FA5}">
                      <a16:colId xmlns:a16="http://schemas.microsoft.com/office/drawing/2014/main" val="474670585"/>
                    </a:ext>
                  </a:extLst>
                </a:gridCol>
                <a:gridCol w="642602">
                  <a:extLst>
                    <a:ext uri="{9D8B030D-6E8A-4147-A177-3AD203B41FA5}">
                      <a16:colId xmlns:a16="http://schemas.microsoft.com/office/drawing/2014/main" val="1565070997"/>
                    </a:ext>
                  </a:extLst>
                </a:gridCol>
                <a:gridCol w="642602">
                  <a:extLst>
                    <a:ext uri="{9D8B030D-6E8A-4147-A177-3AD203B41FA5}">
                      <a16:colId xmlns:a16="http://schemas.microsoft.com/office/drawing/2014/main" val="1936723980"/>
                    </a:ext>
                  </a:extLst>
                </a:gridCol>
                <a:gridCol w="642602">
                  <a:extLst>
                    <a:ext uri="{9D8B030D-6E8A-4147-A177-3AD203B41FA5}">
                      <a16:colId xmlns:a16="http://schemas.microsoft.com/office/drawing/2014/main" val="3047578556"/>
                    </a:ext>
                  </a:extLst>
                </a:gridCol>
                <a:gridCol w="642602">
                  <a:extLst>
                    <a:ext uri="{9D8B030D-6E8A-4147-A177-3AD203B41FA5}">
                      <a16:colId xmlns:a16="http://schemas.microsoft.com/office/drawing/2014/main" val="2921128854"/>
                    </a:ext>
                  </a:extLst>
                </a:gridCol>
                <a:gridCol w="642602">
                  <a:extLst>
                    <a:ext uri="{9D8B030D-6E8A-4147-A177-3AD203B41FA5}">
                      <a16:colId xmlns:a16="http://schemas.microsoft.com/office/drawing/2014/main" val="3829037616"/>
                    </a:ext>
                  </a:extLst>
                </a:gridCol>
                <a:gridCol w="642602">
                  <a:extLst>
                    <a:ext uri="{9D8B030D-6E8A-4147-A177-3AD203B41FA5}">
                      <a16:colId xmlns:a16="http://schemas.microsoft.com/office/drawing/2014/main" val="617980781"/>
                    </a:ext>
                  </a:extLst>
                </a:gridCol>
                <a:gridCol w="642602">
                  <a:extLst>
                    <a:ext uri="{9D8B030D-6E8A-4147-A177-3AD203B41FA5}">
                      <a16:colId xmlns:a16="http://schemas.microsoft.com/office/drawing/2014/main" val="2206258838"/>
                    </a:ext>
                  </a:extLst>
                </a:gridCol>
              </a:tblGrid>
              <a:tr h="381144">
                <a:tc>
                  <a:txBody>
                    <a:bodyPr/>
                    <a:lstStyle/>
                    <a:p>
                      <a:pPr algn="l" fontAlgn="b"/>
                      <a:endParaRPr lang="en-NZ" sz="70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endParaRPr>
                    </a:p>
                  </a:txBody>
                  <a:tcPr marL="2724" marR="2724" marT="2724" marB="0" anchor="b">
                    <a:lnL w="12700" cmpd="sng">
                      <a:noFill/>
                    </a:lnL>
                    <a:lnR w="12700" cap="flat" cmpd="sng" algn="ctr">
                      <a:solidFill>
                        <a:srgbClr val="298224"/>
                      </a:solidFill>
                      <a:prstDash val="solid"/>
                      <a:round/>
                      <a:headEnd type="none" w="med" len="med"/>
                      <a:tailEnd type="none" w="med" len="med"/>
                    </a:lnR>
                    <a:lnT w="12700" cmpd="sng">
                      <a:noFill/>
                    </a:lnT>
                    <a:lnB w="12700" cap="flat" cmpd="sng" algn="ctr">
                      <a:solidFill>
                        <a:srgbClr val="29822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65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Applied Business</a:t>
                      </a:r>
                    </a:p>
                  </a:txBody>
                  <a:tcPr marL="9525" marR="9525" marT="9525" marB="36000" anchor="b">
                    <a:lnL w="12700" cap="flat" cmpd="sng" algn="ctr">
                      <a:solidFill>
                        <a:srgbClr val="298224"/>
                      </a:solidFill>
                      <a:prstDash val="solid"/>
                      <a:round/>
                      <a:headEnd type="none" w="med" len="med"/>
                      <a:tailEnd type="none" w="med" len="med"/>
                    </a:lnL>
                    <a:lnR w="12700" cmpd="sng">
                      <a:noFill/>
                    </a:lnR>
                    <a:lnT w="12700" cmpd="sng">
                      <a:noFill/>
                    </a:lnT>
                    <a:lnB w="12700" cap="flat" cmpd="sng" algn="ctr">
                      <a:solidFill>
                        <a:srgbClr val="29822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65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Architecture</a:t>
                      </a:r>
                    </a:p>
                  </a:txBody>
                  <a:tcPr marL="9525" marR="9525" marT="9525" marB="36000" anchor="b">
                    <a:lnL w="12700" cmpd="sng">
                      <a:noFill/>
                    </a:lnL>
                    <a:lnR w="12700" cmpd="sng">
                      <a:noFill/>
                    </a:lnR>
                    <a:lnT w="12700" cmpd="sng">
                      <a:noFill/>
                    </a:lnT>
                    <a:lnB w="12700" cap="flat" cmpd="sng" algn="ctr">
                      <a:solidFill>
                        <a:srgbClr val="29822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65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Bridgepoint</a:t>
                      </a:r>
                    </a:p>
                  </a:txBody>
                  <a:tcPr marL="9525" marR="9525" marT="9525" marB="36000" anchor="b">
                    <a:lnL w="12700" cmpd="sng">
                      <a:noFill/>
                    </a:lnL>
                    <a:lnR w="12700" cmpd="sng">
                      <a:noFill/>
                    </a:lnR>
                    <a:lnT w="12700" cmpd="sng">
                      <a:noFill/>
                    </a:lnT>
                    <a:lnB w="12700" cap="flat" cmpd="sng" algn="ctr">
                      <a:solidFill>
                        <a:srgbClr val="29822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650" b="0" i="0" u="none" strike="noStrike" dirty="0" smtClean="0">
                          <a:solidFill>
                            <a:srgbClr val="404040"/>
                          </a:solidFill>
                          <a:effectLst/>
                          <a:latin typeface="Verdana" panose="020B0604030504040204" pitchFamily="34" charset="0"/>
                          <a:ea typeface="Verdana" panose="020B0604030504040204" pitchFamily="34" charset="0"/>
                          <a:cs typeface="Verdana" panose="020B0604030504040204" pitchFamily="34" charset="0"/>
                        </a:rPr>
                        <a:t>Building Construction</a:t>
                      </a:r>
                      <a:endParaRPr lang="en-NZ" sz="65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36000" anchor="b">
                    <a:lnL w="12700" cmpd="sng">
                      <a:noFill/>
                    </a:lnL>
                    <a:lnR w="12700" cmpd="sng">
                      <a:noFill/>
                    </a:lnR>
                    <a:lnT w="12700" cmpd="sng">
                      <a:noFill/>
                    </a:lnT>
                    <a:lnB w="12700" cap="flat" cmpd="sng" algn="ctr">
                      <a:solidFill>
                        <a:srgbClr val="29822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650" b="0" i="0" u="none" strike="noStrike" dirty="0" smtClean="0">
                          <a:solidFill>
                            <a:srgbClr val="404040"/>
                          </a:solidFill>
                          <a:effectLst/>
                          <a:latin typeface="Verdana" panose="020B0604030504040204" pitchFamily="34" charset="0"/>
                          <a:ea typeface="Verdana" panose="020B0604030504040204" pitchFamily="34" charset="0"/>
                          <a:cs typeface="Verdana" panose="020B0604030504040204" pitchFamily="34" charset="0"/>
                        </a:rPr>
                        <a:t>Community Studies</a:t>
                      </a:r>
                      <a:endParaRPr lang="en-NZ" sz="65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36000" anchor="b">
                    <a:lnL w="12700" cmpd="sng">
                      <a:noFill/>
                    </a:lnL>
                    <a:lnR w="12700" cmpd="sng">
                      <a:noFill/>
                    </a:lnR>
                    <a:lnT w="12700" cmpd="sng">
                      <a:noFill/>
                    </a:lnT>
                    <a:lnB w="12700" cap="flat" cmpd="sng" algn="ctr">
                      <a:solidFill>
                        <a:srgbClr val="29822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650" b="0" i="0" u="none" strike="noStrike" dirty="0" smtClean="0">
                          <a:solidFill>
                            <a:srgbClr val="404040"/>
                          </a:solidFill>
                          <a:effectLst/>
                          <a:latin typeface="Verdana" panose="020B0604030504040204" pitchFamily="34" charset="0"/>
                          <a:ea typeface="Verdana" panose="020B0604030504040204" pitchFamily="34" charset="0"/>
                          <a:cs typeface="Verdana" panose="020B0604030504040204" pitchFamily="34" charset="0"/>
                        </a:rPr>
                        <a:t>Computing, Electrical</a:t>
                      </a:r>
                      <a:r>
                        <a:rPr lang="en-NZ" sz="650" b="0" i="0" u="none" strike="noStrike" baseline="0" dirty="0" smtClean="0">
                          <a:solidFill>
                            <a:srgbClr val="404040"/>
                          </a:solidFill>
                          <a:effectLst/>
                          <a:latin typeface="Verdana" panose="020B0604030504040204" pitchFamily="34" charset="0"/>
                          <a:ea typeface="Verdana" panose="020B0604030504040204" pitchFamily="34" charset="0"/>
                          <a:cs typeface="Verdana" panose="020B0604030504040204" pitchFamily="34" charset="0"/>
                        </a:rPr>
                        <a:t> &amp; Applied Tech.</a:t>
                      </a:r>
                      <a:endParaRPr lang="en-NZ" sz="65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36000" anchor="b">
                    <a:lnL w="12700" cmpd="sng">
                      <a:noFill/>
                    </a:lnL>
                    <a:lnR w="12700" cmpd="sng">
                      <a:noFill/>
                    </a:lnR>
                    <a:lnT w="12700" cmpd="sng">
                      <a:noFill/>
                    </a:lnT>
                    <a:lnB w="12700" cap="flat" cmpd="sng" algn="ctr">
                      <a:solidFill>
                        <a:srgbClr val="29822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650" b="0" i="0" u="none" strike="noStrike" dirty="0" smtClean="0">
                          <a:solidFill>
                            <a:srgbClr val="404040"/>
                          </a:solidFill>
                          <a:effectLst/>
                          <a:latin typeface="Verdana" panose="020B0604030504040204" pitchFamily="34" charset="0"/>
                          <a:ea typeface="Verdana" panose="020B0604030504040204" pitchFamily="34" charset="0"/>
                          <a:cs typeface="Verdana" panose="020B0604030504040204" pitchFamily="34" charset="0"/>
                        </a:rPr>
                        <a:t>Creative Industries</a:t>
                      </a:r>
                      <a:endParaRPr lang="en-NZ" sz="65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36000" anchor="b">
                    <a:lnL w="12700" cmpd="sng">
                      <a:noFill/>
                    </a:lnL>
                    <a:lnR w="12700" cmpd="sng">
                      <a:noFill/>
                    </a:lnR>
                    <a:lnT w="12700" cmpd="sng">
                      <a:noFill/>
                    </a:lnT>
                    <a:lnB w="12700" cap="flat" cmpd="sng" algn="ctr">
                      <a:solidFill>
                        <a:srgbClr val="29822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650" b="0" i="0" u="none" strike="noStrike" dirty="0" smtClean="0">
                          <a:solidFill>
                            <a:srgbClr val="404040"/>
                          </a:solidFill>
                          <a:effectLst/>
                          <a:latin typeface="Verdana" panose="020B0604030504040204" pitchFamily="34" charset="0"/>
                          <a:ea typeface="Verdana" panose="020B0604030504040204" pitchFamily="34" charset="0"/>
                          <a:cs typeface="Verdana" panose="020B0604030504040204" pitchFamily="34" charset="0"/>
                        </a:rPr>
                        <a:t>Environmental &amp; Animal Studies</a:t>
                      </a:r>
                      <a:endParaRPr lang="en-NZ" sz="65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36000" anchor="b">
                    <a:lnL w="12700" cmpd="sng">
                      <a:noFill/>
                    </a:lnL>
                    <a:lnR w="12700" cmpd="sng">
                      <a:noFill/>
                    </a:lnR>
                    <a:lnT w="12700" cmpd="sng">
                      <a:noFill/>
                    </a:lnT>
                    <a:lnB w="12700" cap="flat" cmpd="sng" algn="ctr">
                      <a:solidFill>
                        <a:srgbClr val="29822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65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Healthcare &amp; Social Practice</a:t>
                      </a:r>
                    </a:p>
                  </a:txBody>
                  <a:tcPr marL="9525" marR="9525" marT="9525" marB="36000" anchor="b">
                    <a:lnL w="12700" cmpd="sng">
                      <a:noFill/>
                    </a:lnL>
                    <a:lnR w="12700" cmpd="sng">
                      <a:noFill/>
                    </a:lnR>
                    <a:lnT w="12700" cmpd="sng">
                      <a:noFill/>
                    </a:lnT>
                    <a:lnB w="12700" cap="flat" cmpd="sng" algn="ctr">
                      <a:solidFill>
                        <a:srgbClr val="29822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65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Trades &amp; Services</a:t>
                      </a:r>
                    </a:p>
                  </a:txBody>
                  <a:tcPr marL="9525" marR="9525" marT="9525" marB="36000" anchor="b">
                    <a:lnL w="12700" cmpd="sng">
                      <a:noFill/>
                    </a:lnL>
                    <a:lnR w="12700" cmpd="sng">
                      <a:noFill/>
                    </a:lnR>
                    <a:lnT w="12700" cmpd="sng">
                      <a:noFill/>
                    </a:lnT>
                    <a:lnB w="12700" cap="flat" cmpd="sng" algn="ctr">
                      <a:solidFill>
                        <a:srgbClr val="29822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0429539"/>
                  </a:ext>
                </a:extLst>
              </a:tr>
              <a:tr h="403690">
                <a:tc>
                  <a:txBody>
                    <a:bodyPr/>
                    <a:lstStyle/>
                    <a:p>
                      <a:pPr algn="l" fontAlgn="b"/>
                      <a:r>
                        <a:rPr lang="en-NZ" sz="80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Positivity for study at Unitec</a:t>
                      </a:r>
                    </a:p>
                  </a:txBody>
                  <a:tcPr marL="9525" marR="9525" marT="9525" marB="0" anchor="ctr">
                    <a:lnL w="12700" cmpd="sng">
                      <a:noFill/>
                    </a:lnL>
                    <a:lnR w="12700" cap="flat" cmpd="sng" algn="ctr">
                      <a:solidFill>
                        <a:srgbClr val="298224"/>
                      </a:solidFill>
                      <a:prstDash val="solid"/>
                      <a:round/>
                      <a:headEnd type="none" w="med" len="med"/>
                      <a:tailEnd type="none" w="med" len="med"/>
                    </a:lnR>
                    <a:lnT w="12700" cap="flat" cmpd="sng" algn="ctr">
                      <a:solidFill>
                        <a:srgbClr val="29822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71%</a:t>
                      </a:r>
                    </a:p>
                  </a:txBody>
                  <a:tcPr marL="9525" marR="9525" marT="9525" marB="0" anchor="ctr">
                    <a:lnL w="12700" cap="flat" cmpd="sng" algn="ctr">
                      <a:solidFill>
                        <a:srgbClr val="298224"/>
                      </a:solidFill>
                      <a:prstDash val="solid"/>
                      <a:round/>
                      <a:headEnd type="none" w="med" len="med"/>
                      <a:tailEnd type="none" w="med" len="med"/>
                    </a:lnL>
                    <a:lnR w="12700" cmpd="sng">
                      <a:noFill/>
                    </a:lnR>
                    <a:lnT w="12700" cap="flat" cmpd="sng" algn="ctr">
                      <a:solidFill>
                        <a:srgbClr val="29822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rgbClr val="404040"/>
                          </a:solidFill>
                          <a:effectLst/>
                          <a:latin typeface="Verdana" panose="020B0604030504040204" pitchFamily="34" charset="0"/>
                          <a:ea typeface="Verdana" panose="020B0604030504040204" pitchFamily="34" charset="0"/>
                          <a:cs typeface="Verdana" panose="020B0604030504040204" pitchFamily="34" charset="0"/>
                        </a:rPr>
                        <a:t>66%</a:t>
                      </a:r>
                    </a:p>
                  </a:txBody>
                  <a:tcPr marL="9525" marR="9525" marT="9525" marB="0" anchor="ctr">
                    <a:lnL w="12700" cmpd="sng">
                      <a:noFill/>
                    </a:lnL>
                    <a:lnR w="12700" cmpd="sng">
                      <a:noFill/>
                    </a:lnR>
                    <a:lnT w="12700" cap="flat" cmpd="sng" algn="ctr">
                      <a:solidFill>
                        <a:srgbClr val="29822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rgbClr val="404040"/>
                          </a:solidFill>
                          <a:effectLst/>
                          <a:latin typeface="Verdana" panose="020B0604030504040204" pitchFamily="34" charset="0"/>
                          <a:ea typeface="Verdana" panose="020B0604030504040204" pitchFamily="34" charset="0"/>
                          <a:cs typeface="Verdana" panose="020B0604030504040204" pitchFamily="34" charset="0"/>
                        </a:rPr>
                        <a:t>75%</a:t>
                      </a:r>
                    </a:p>
                  </a:txBody>
                  <a:tcPr marL="9525" marR="9525" marT="9525" marB="0" anchor="ctr">
                    <a:lnL w="12700" cmpd="sng">
                      <a:noFill/>
                    </a:lnL>
                    <a:lnR w="12700" cmpd="sng">
                      <a:noFill/>
                    </a:lnR>
                    <a:lnT w="12700" cap="flat" cmpd="sng" algn="ctr">
                      <a:solidFill>
                        <a:srgbClr val="29822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64%</a:t>
                      </a:r>
                    </a:p>
                  </a:txBody>
                  <a:tcPr marL="9525" marR="9525" marT="9525" marB="0" anchor="ctr">
                    <a:lnL w="12700" cmpd="sng">
                      <a:noFill/>
                    </a:lnL>
                    <a:lnR w="12700" cmpd="sng">
                      <a:noFill/>
                    </a:lnR>
                    <a:lnT w="12700" cap="flat" cmpd="sng" algn="ctr">
                      <a:solidFill>
                        <a:srgbClr val="29822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smtClean="0">
                          <a:ln>
                            <a:noFill/>
                          </a:ln>
                          <a:solidFill>
                            <a:srgbClr val="404040"/>
                          </a:solidFill>
                          <a:effectLst/>
                          <a:uLnTx/>
                          <a:uFillTx/>
                          <a:latin typeface="Verdana" panose="020B0604030504040204" pitchFamily="34" charset="0"/>
                          <a:ea typeface="Verdana" panose="020B0604030504040204" pitchFamily="34" charset="0"/>
                          <a:cs typeface="Verdana" panose="020B0604030504040204" pitchFamily="34" charset="0"/>
                        </a:rPr>
                        <a:t>N/A</a:t>
                      </a:r>
                      <a:endParaRPr kumimoji="0" lang="en-NZ" sz="800" b="0" i="0" u="none" strike="noStrike" kern="1200" cap="none" spc="0" normalizeH="0" baseline="0" noProof="0" dirty="0">
                        <a:ln>
                          <a:noFill/>
                        </a:ln>
                        <a:solidFill>
                          <a:srgbClr val="404040"/>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mpd="sng">
                      <a:noFill/>
                    </a:lnL>
                    <a:lnR w="12700" cmpd="sng">
                      <a:noFill/>
                    </a:lnR>
                    <a:lnT w="12700" cap="flat" cmpd="sng" algn="ctr">
                      <a:solidFill>
                        <a:srgbClr val="29822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rgbClr val="404040"/>
                          </a:solidFill>
                          <a:effectLst/>
                          <a:latin typeface="Verdana" panose="020B0604030504040204" pitchFamily="34" charset="0"/>
                          <a:ea typeface="Verdana" panose="020B0604030504040204" pitchFamily="34" charset="0"/>
                          <a:cs typeface="Verdana" panose="020B0604030504040204" pitchFamily="34" charset="0"/>
                        </a:rPr>
                        <a:t>64%</a:t>
                      </a:r>
                    </a:p>
                  </a:txBody>
                  <a:tcPr marL="9525" marR="9525" marT="9525" marB="0" anchor="ctr">
                    <a:lnL w="12700" cmpd="sng">
                      <a:noFill/>
                    </a:lnL>
                    <a:lnR w="12700" cmpd="sng">
                      <a:noFill/>
                    </a:lnR>
                    <a:lnT w="12700" cap="flat" cmpd="sng" algn="ctr">
                      <a:solidFill>
                        <a:srgbClr val="29822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rgbClr val="404040"/>
                          </a:solidFill>
                          <a:effectLst/>
                          <a:latin typeface="Verdana" panose="020B0604030504040204" pitchFamily="34" charset="0"/>
                          <a:ea typeface="Verdana" panose="020B0604030504040204" pitchFamily="34" charset="0"/>
                          <a:cs typeface="Verdana" panose="020B0604030504040204" pitchFamily="34" charset="0"/>
                        </a:rPr>
                        <a:t>73%</a:t>
                      </a:r>
                    </a:p>
                  </a:txBody>
                  <a:tcPr marL="9525" marR="9525" marT="9525" marB="0" anchor="ctr">
                    <a:lnL w="12700" cmpd="sng">
                      <a:noFill/>
                    </a:lnL>
                    <a:lnR w="12700" cmpd="sng">
                      <a:noFill/>
                    </a:lnR>
                    <a:lnT w="12700" cap="flat" cmpd="sng" algn="ctr">
                      <a:solidFill>
                        <a:srgbClr val="29822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70%</a:t>
                      </a:r>
                    </a:p>
                  </a:txBody>
                  <a:tcPr marL="9525" marR="9525" marT="9525" marB="0" anchor="ctr">
                    <a:lnL w="12700" cmpd="sng">
                      <a:noFill/>
                    </a:lnL>
                    <a:lnR w="12700" cmpd="sng">
                      <a:noFill/>
                    </a:lnR>
                    <a:lnT w="12700" cap="flat" cmpd="sng" algn="ctr">
                      <a:solidFill>
                        <a:srgbClr val="29822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59%</a:t>
                      </a:r>
                    </a:p>
                  </a:txBody>
                  <a:tcPr marL="9525" marR="9525" marT="9525" marB="0" anchor="ctr">
                    <a:lnL w="12700" cmpd="sng">
                      <a:noFill/>
                    </a:lnL>
                    <a:lnR w="12700" cmpd="sng">
                      <a:noFill/>
                    </a:lnR>
                    <a:lnT w="12700" cap="flat" cmpd="sng" algn="ctr">
                      <a:solidFill>
                        <a:srgbClr val="29822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rgbClr val="404040"/>
                          </a:solidFill>
                          <a:effectLst/>
                          <a:latin typeface="Verdana" panose="020B0604030504040204" pitchFamily="34" charset="0"/>
                          <a:ea typeface="Verdana" panose="020B0604030504040204" pitchFamily="34" charset="0"/>
                          <a:cs typeface="Verdana" panose="020B0604030504040204" pitchFamily="34" charset="0"/>
                        </a:rPr>
                        <a:t>69%</a:t>
                      </a:r>
                    </a:p>
                  </a:txBody>
                  <a:tcPr marL="9525" marR="9525" marT="9525" marB="0" anchor="ctr">
                    <a:lnL w="12700" cmpd="sng">
                      <a:noFill/>
                    </a:lnL>
                    <a:lnR w="12700" cmpd="sng">
                      <a:noFill/>
                    </a:lnR>
                    <a:lnT w="12700" cap="flat" cmpd="sng" algn="ctr">
                      <a:solidFill>
                        <a:srgbClr val="29822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83237143"/>
                  </a:ext>
                </a:extLst>
              </a:tr>
              <a:tr h="403690">
                <a:tc>
                  <a:txBody>
                    <a:bodyPr/>
                    <a:lstStyle/>
                    <a:p>
                      <a:pPr algn="l"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Feelings of support at Unitec</a:t>
                      </a:r>
                    </a:p>
                  </a:txBody>
                  <a:tcPr marL="9525" marR="9525" marT="9525" marB="0" anchor="ctr">
                    <a:lnL w="12700" cmpd="sng">
                      <a:noFill/>
                    </a:lnL>
                    <a:lnR w="12700" cap="flat" cmpd="sng" algn="ctr">
                      <a:solidFill>
                        <a:srgbClr val="298224"/>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rgbClr val="404040"/>
                          </a:solidFill>
                          <a:effectLst/>
                          <a:latin typeface="Verdana" panose="020B0604030504040204" pitchFamily="34" charset="0"/>
                          <a:ea typeface="Verdana" panose="020B0604030504040204" pitchFamily="34" charset="0"/>
                          <a:cs typeface="Verdana" panose="020B0604030504040204" pitchFamily="34" charset="0"/>
                        </a:rPr>
                        <a:t>57%</a:t>
                      </a:r>
                    </a:p>
                  </a:txBody>
                  <a:tcPr marL="9525" marR="9525" marT="9525" marB="0" anchor="ctr">
                    <a:lnL w="12700" cap="flat" cmpd="sng" algn="ctr">
                      <a:solidFill>
                        <a:srgbClr val="298224"/>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rgbClr val="404040"/>
                          </a:solidFill>
                          <a:effectLst/>
                          <a:latin typeface="Verdana" panose="020B0604030504040204" pitchFamily="34" charset="0"/>
                          <a:ea typeface="Verdana" panose="020B0604030504040204" pitchFamily="34" charset="0"/>
                          <a:cs typeface="Verdana" panose="020B0604030504040204" pitchFamily="34" charset="0"/>
                        </a:rPr>
                        <a:t>56%</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60%</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42%</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smtClean="0">
                          <a:ln>
                            <a:noFill/>
                          </a:ln>
                          <a:solidFill>
                            <a:srgbClr val="404040"/>
                          </a:solidFill>
                          <a:effectLst/>
                          <a:uLnTx/>
                          <a:uFillTx/>
                          <a:latin typeface="Verdana" panose="020B0604030504040204" pitchFamily="34" charset="0"/>
                          <a:ea typeface="Verdana" panose="020B0604030504040204" pitchFamily="34" charset="0"/>
                          <a:cs typeface="Verdana" panose="020B0604030504040204" pitchFamily="34" charset="0"/>
                        </a:rPr>
                        <a:t>N/A</a:t>
                      </a:r>
                      <a:endParaRPr kumimoji="0" lang="en-NZ" sz="800" b="0" i="0" u="none" strike="noStrike" kern="1200" cap="none" spc="0" normalizeH="0" baseline="0" noProof="0" dirty="0">
                        <a:ln>
                          <a:noFill/>
                        </a:ln>
                        <a:solidFill>
                          <a:srgbClr val="404040"/>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rgbClr val="404040"/>
                          </a:solidFill>
                          <a:effectLst/>
                          <a:latin typeface="Verdana" panose="020B0604030504040204" pitchFamily="34" charset="0"/>
                          <a:ea typeface="Verdana" panose="020B0604030504040204" pitchFamily="34" charset="0"/>
                          <a:cs typeface="Verdana" panose="020B0604030504040204" pitchFamily="34" charset="0"/>
                        </a:rPr>
                        <a:t>52%</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rgbClr val="404040"/>
                          </a:solidFill>
                          <a:effectLst/>
                          <a:latin typeface="Verdana" panose="020B0604030504040204" pitchFamily="34" charset="0"/>
                          <a:ea typeface="Verdana" panose="020B0604030504040204" pitchFamily="34" charset="0"/>
                          <a:cs typeface="Verdana" panose="020B0604030504040204" pitchFamily="34" charset="0"/>
                        </a:rPr>
                        <a:t>61%</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58%</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75%</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rgbClr val="404040"/>
                          </a:solidFill>
                          <a:effectLst/>
                          <a:latin typeface="Verdana" panose="020B0604030504040204" pitchFamily="34" charset="0"/>
                          <a:ea typeface="Verdana" panose="020B0604030504040204" pitchFamily="34" charset="0"/>
                          <a:cs typeface="Verdana" panose="020B0604030504040204" pitchFamily="34" charset="0"/>
                        </a:rPr>
                        <a:t>51%</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26366034"/>
                  </a:ext>
                </a:extLst>
              </a:tr>
              <a:tr h="403690">
                <a:tc>
                  <a:txBody>
                    <a:bodyPr/>
                    <a:lstStyle/>
                    <a:p>
                      <a:pPr algn="l" fontAlgn="b"/>
                      <a:r>
                        <a:rPr lang="en-NZ" sz="80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I am forming friendships with people I have met in class</a:t>
                      </a:r>
                    </a:p>
                  </a:txBody>
                  <a:tcPr marL="9525" marR="9525" marT="9525" marB="0" anchor="ctr">
                    <a:lnL w="12700" cmpd="sng">
                      <a:noFill/>
                    </a:lnL>
                    <a:lnR w="12700" cap="flat" cmpd="sng" algn="ctr">
                      <a:solidFill>
                        <a:srgbClr val="298224"/>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rgbClr val="404040"/>
                          </a:solidFill>
                          <a:effectLst/>
                          <a:latin typeface="Verdana" panose="020B0604030504040204" pitchFamily="34" charset="0"/>
                          <a:ea typeface="Verdana" panose="020B0604030504040204" pitchFamily="34" charset="0"/>
                          <a:cs typeface="Verdana" panose="020B0604030504040204" pitchFamily="34" charset="0"/>
                        </a:rPr>
                        <a:t>46%</a:t>
                      </a:r>
                    </a:p>
                  </a:txBody>
                  <a:tcPr marL="9525" marR="9525" marT="9525" marB="0" anchor="ctr">
                    <a:lnL w="12700" cap="flat" cmpd="sng" algn="ctr">
                      <a:solidFill>
                        <a:srgbClr val="298224"/>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40%</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rgbClr val="404040"/>
                          </a:solidFill>
                          <a:effectLst/>
                          <a:latin typeface="Verdana" panose="020B0604030504040204" pitchFamily="34" charset="0"/>
                          <a:ea typeface="Verdana" panose="020B0604030504040204" pitchFamily="34" charset="0"/>
                          <a:cs typeface="Verdana" panose="020B0604030504040204" pitchFamily="34" charset="0"/>
                        </a:rPr>
                        <a:t>56%</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44%</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smtClean="0">
                          <a:ln>
                            <a:noFill/>
                          </a:ln>
                          <a:solidFill>
                            <a:srgbClr val="404040"/>
                          </a:solidFill>
                          <a:effectLst/>
                          <a:uLnTx/>
                          <a:uFillTx/>
                          <a:latin typeface="Verdana" panose="020B0604030504040204" pitchFamily="34" charset="0"/>
                          <a:ea typeface="Verdana" panose="020B0604030504040204" pitchFamily="34" charset="0"/>
                          <a:cs typeface="Verdana" panose="020B0604030504040204" pitchFamily="34" charset="0"/>
                        </a:rPr>
                        <a:t>N/A</a:t>
                      </a:r>
                      <a:endParaRPr kumimoji="0" lang="en-NZ" sz="800" b="0" i="0" u="none" strike="noStrike" kern="1200" cap="none" spc="0" normalizeH="0" baseline="0" noProof="0" dirty="0">
                        <a:ln>
                          <a:noFill/>
                        </a:ln>
                        <a:solidFill>
                          <a:srgbClr val="404040"/>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rgbClr val="404040"/>
                          </a:solidFill>
                          <a:effectLst/>
                          <a:latin typeface="Verdana" panose="020B0604030504040204" pitchFamily="34" charset="0"/>
                          <a:ea typeface="Verdana" panose="020B0604030504040204" pitchFamily="34" charset="0"/>
                          <a:cs typeface="Verdana" panose="020B0604030504040204" pitchFamily="34" charset="0"/>
                        </a:rPr>
                        <a:t>52%</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50%</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46%</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rgbClr val="404040"/>
                          </a:solidFill>
                          <a:effectLst/>
                          <a:latin typeface="Verdana" panose="020B0604030504040204" pitchFamily="34" charset="0"/>
                          <a:ea typeface="Verdana" panose="020B0604030504040204" pitchFamily="34" charset="0"/>
                          <a:cs typeface="Verdana" panose="020B0604030504040204" pitchFamily="34" charset="0"/>
                        </a:rPr>
                        <a:t>66%</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rgbClr val="404040"/>
                          </a:solidFill>
                          <a:effectLst/>
                          <a:latin typeface="Verdana" panose="020B0604030504040204" pitchFamily="34" charset="0"/>
                          <a:ea typeface="Verdana" panose="020B0604030504040204" pitchFamily="34" charset="0"/>
                          <a:cs typeface="Verdana" panose="020B0604030504040204" pitchFamily="34" charset="0"/>
                        </a:rPr>
                        <a:t>54%</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37077109"/>
                  </a:ext>
                </a:extLst>
              </a:tr>
              <a:tr h="403690">
                <a:tc>
                  <a:txBody>
                    <a:bodyPr/>
                    <a:lstStyle/>
                    <a:p>
                      <a:pPr algn="l" fontAlgn="b"/>
                      <a:r>
                        <a:rPr lang="en-NZ" sz="80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There is someone in my </a:t>
                      </a:r>
                      <a:r>
                        <a:rPr lang="en-NZ" sz="800" b="0" i="0" u="none" strike="noStrike" dirty="0" smtClean="0">
                          <a:solidFill>
                            <a:srgbClr val="404040"/>
                          </a:solidFill>
                          <a:effectLst/>
                          <a:latin typeface="Verdana" panose="020B0604030504040204" pitchFamily="34" charset="0"/>
                          <a:ea typeface="Verdana" panose="020B0604030504040204" pitchFamily="34" charset="0"/>
                          <a:cs typeface="Verdana" panose="020B0604030504040204" pitchFamily="34" charset="0"/>
                        </a:rPr>
                        <a:t>I </a:t>
                      </a:r>
                      <a:r>
                        <a:rPr lang="en-NZ" sz="80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can talk to if I have a question or need help</a:t>
                      </a:r>
                    </a:p>
                  </a:txBody>
                  <a:tcPr marL="9525" marR="9525" marT="9525" marB="0" anchor="ctr">
                    <a:lnL w="12700" cmpd="sng">
                      <a:noFill/>
                    </a:lnL>
                    <a:lnR w="12700" cap="flat" cmpd="sng" algn="ctr">
                      <a:solidFill>
                        <a:srgbClr val="298224"/>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rgbClr val="404040"/>
                          </a:solidFill>
                          <a:effectLst/>
                          <a:latin typeface="Verdana" panose="020B0604030504040204" pitchFamily="34" charset="0"/>
                          <a:ea typeface="Verdana" panose="020B0604030504040204" pitchFamily="34" charset="0"/>
                          <a:cs typeface="Verdana" panose="020B0604030504040204" pitchFamily="34" charset="0"/>
                        </a:rPr>
                        <a:t>59%</a:t>
                      </a:r>
                    </a:p>
                  </a:txBody>
                  <a:tcPr marL="9525" marR="9525" marT="9525" marB="0" anchor="ctr">
                    <a:lnL w="12700" cap="flat" cmpd="sng" algn="ctr">
                      <a:solidFill>
                        <a:srgbClr val="298224"/>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rgbClr val="404040"/>
                          </a:solidFill>
                          <a:effectLst/>
                          <a:latin typeface="Verdana" panose="020B0604030504040204" pitchFamily="34" charset="0"/>
                          <a:ea typeface="Verdana" panose="020B0604030504040204" pitchFamily="34" charset="0"/>
                          <a:cs typeface="Verdana" panose="020B0604030504040204" pitchFamily="34" charset="0"/>
                        </a:rPr>
                        <a:t>67%</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66%</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48%</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smtClean="0">
                          <a:ln>
                            <a:noFill/>
                          </a:ln>
                          <a:solidFill>
                            <a:srgbClr val="404040"/>
                          </a:solidFill>
                          <a:effectLst/>
                          <a:uLnTx/>
                          <a:uFillTx/>
                          <a:latin typeface="Verdana" panose="020B0604030504040204" pitchFamily="34" charset="0"/>
                          <a:ea typeface="Verdana" panose="020B0604030504040204" pitchFamily="34" charset="0"/>
                          <a:cs typeface="Verdana" panose="020B0604030504040204" pitchFamily="34" charset="0"/>
                        </a:rPr>
                        <a:t>N/A</a:t>
                      </a:r>
                      <a:endParaRPr kumimoji="0" lang="en-NZ" sz="800" b="0" i="0" u="none" strike="noStrike" kern="1200" cap="none" spc="0" normalizeH="0" baseline="0" noProof="0" dirty="0">
                        <a:ln>
                          <a:noFill/>
                        </a:ln>
                        <a:solidFill>
                          <a:srgbClr val="404040"/>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rgbClr val="404040"/>
                          </a:solidFill>
                          <a:effectLst/>
                          <a:latin typeface="Verdana" panose="020B0604030504040204" pitchFamily="34" charset="0"/>
                          <a:ea typeface="Verdana" panose="020B0604030504040204" pitchFamily="34" charset="0"/>
                          <a:cs typeface="Verdana" panose="020B0604030504040204" pitchFamily="34" charset="0"/>
                        </a:rPr>
                        <a:t>52%</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71%</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77%</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rgbClr val="404040"/>
                          </a:solidFill>
                          <a:effectLst/>
                          <a:latin typeface="Verdana" panose="020B0604030504040204" pitchFamily="34" charset="0"/>
                          <a:ea typeface="Verdana" panose="020B0604030504040204" pitchFamily="34" charset="0"/>
                          <a:cs typeface="Verdana" panose="020B0604030504040204" pitchFamily="34" charset="0"/>
                        </a:rPr>
                        <a:t>66%</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rgbClr val="404040"/>
                          </a:solidFill>
                          <a:effectLst/>
                          <a:latin typeface="Verdana" panose="020B0604030504040204" pitchFamily="34" charset="0"/>
                          <a:ea typeface="Verdana" panose="020B0604030504040204" pitchFamily="34" charset="0"/>
                          <a:cs typeface="Verdana" panose="020B0604030504040204" pitchFamily="34" charset="0"/>
                        </a:rPr>
                        <a:t>59%</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761299"/>
                  </a:ext>
                </a:extLst>
              </a:tr>
              <a:tr h="403690">
                <a:tc>
                  <a:txBody>
                    <a:bodyPr/>
                    <a:lstStyle/>
                    <a:p>
                      <a:pPr algn="l" fontAlgn="b"/>
                      <a:r>
                        <a:rPr lang="en-NZ" sz="80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Unitec is a place where everyone </a:t>
                      </a:r>
                      <a:r>
                        <a:rPr lang="en-NZ" sz="800" b="0" i="0" u="none" strike="noStrike" dirty="0" smtClean="0">
                          <a:solidFill>
                            <a:srgbClr val="404040"/>
                          </a:solidFill>
                          <a:effectLst/>
                          <a:latin typeface="Verdana" panose="020B0604030504040204" pitchFamily="34" charset="0"/>
                          <a:ea typeface="Verdana" panose="020B0604030504040204" pitchFamily="34" charset="0"/>
                          <a:cs typeface="Verdana" panose="020B0604030504040204" pitchFamily="34" charset="0"/>
                        </a:rPr>
                        <a:t>belongs</a:t>
                      </a:r>
                      <a:endParaRPr lang="en-NZ" sz="80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mpd="sng">
                      <a:noFill/>
                    </a:lnL>
                    <a:lnR w="12700" cap="flat" cmpd="sng" algn="ctr">
                      <a:solidFill>
                        <a:srgbClr val="298224"/>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rgbClr val="404040"/>
                          </a:solidFill>
                          <a:effectLst/>
                          <a:latin typeface="Verdana" panose="020B0604030504040204" pitchFamily="34" charset="0"/>
                          <a:ea typeface="Verdana" panose="020B0604030504040204" pitchFamily="34" charset="0"/>
                          <a:cs typeface="Verdana" panose="020B0604030504040204" pitchFamily="34" charset="0"/>
                        </a:rPr>
                        <a:t>68%</a:t>
                      </a:r>
                    </a:p>
                  </a:txBody>
                  <a:tcPr marL="9525" marR="9525" marT="9525" marB="0" anchor="ctr">
                    <a:lnL w="12700" cap="flat" cmpd="sng" algn="ctr">
                      <a:solidFill>
                        <a:srgbClr val="298224"/>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rgbClr val="404040"/>
                          </a:solidFill>
                          <a:effectLst/>
                          <a:latin typeface="Verdana" panose="020B0604030504040204" pitchFamily="34" charset="0"/>
                          <a:ea typeface="Verdana" panose="020B0604030504040204" pitchFamily="34" charset="0"/>
                          <a:cs typeface="Verdana" panose="020B0604030504040204" pitchFamily="34" charset="0"/>
                        </a:rPr>
                        <a:t>67%</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75%</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63%</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smtClean="0">
                          <a:ln>
                            <a:noFill/>
                          </a:ln>
                          <a:solidFill>
                            <a:srgbClr val="404040"/>
                          </a:solidFill>
                          <a:effectLst/>
                          <a:uLnTx/>
                          <a:uFillTx/>
                          <a:latin typeface="Verdana" panose="020B0604030504040204" pitchFamily="34" charset="0"/>
                          <a:ea typeface="Verdana" panose="020B0604030504040204" pitchFamily="34" charset="0"/>
                          <a:cs typeface="Verdana" panose="020B0604030504040204" pitchFamily="34" charset="0"/>
                        </a:rPr>
                        <a:t>N/A</a:t>
                      </a:r>
                      <a:endParaRPr kumimoji="0" lang="en-NZ" sz="800" b="0" i="0" u="none" strike="noStrike" kern="1200" cap="none" spc="0" normalizeH="0" baseline="0" noProof="0" dirty="0">
                        <a:ln>
                          <a:noFill/>
                        </a:ln>
                        <a:solidFill>
                          <a:srgbClr val="404040"/>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rgbClr val="404040"/>
                          </a:solidFill>
                          <a:effectLst/>
                          <a:latin typeface="Verdana" panose="020B0604030504040204" pitchFamily="34" charset="0"/>
                          <a:ea typeface="Verdana" panose="020B0604030504040204" pitchFamily="34" charset="0"/>
                          <a:cs typeface="Verdana" panose="020B0604030504040204" pitchFamily="34" charset="0"/>
                        </a:rPr>
                        <a:t>70%</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68%</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rgbClr val="404040"/>
                          </a:solidFill>
                          <a:effectLst/>
                          <a:latin typeface="Verdana" panose="020B0604030504040204" pitchFamily="34" charset="0"/>
                          <a:ea typeface="Verdana" panose="020B0604030504040204" pitchFamily="34" charset="0"/>
                          <a:cs typeface="Verdana" panose="020B0604030504040204" pitchFamily="34" charset="0"/>
                        </a:rPr>
                        <a:t>76%</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rgbClr val="404040"/>
                          </a:solidFill>
                          <a:effectLst/>
                          <a:latin typeface="Verdana" panose="020B0604030504040204" pitchFamily="34" charset="0"/>
                          <a:ea typeface="Verdana" panose="020B0604030504040204" pitchFamily="34" charset="0"/>
                          <a:cs typeface="Verdana" panose="020B0604030504040204" pitchFamily="34" charset="0"/>
                        </a:rPr>
                        <a:t>81%</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rgbClr val="404040"/>
                          </a:solidFill>
                          <a:effectLst/>
                          <a:latin typeface="Verdana" panose="020B0604030504040204" pitchFamily="34" charset="0"/>
                          <a:ea typeface="Verdana" panose="020B0604030504040204" pitchFamily="34" charset="0"/>
                          <a:cs typeface="Verdana" panose="020B0604030504040204" pitchFamily="34" charset="0"/>
                        </a:rPr>
                        <a:t>63%</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807309"/>
                  </a:ext>
                </a:extLst>
              </a:tr>
              <a:tr h="403690">
                <a:tc>
                  <a:txBody>
                    <a:bodyPr/>
                    <a:lstStyle/>
                    <a:p>
                      <a:pPr algn="l" fontAlgn="b"/>
                      <a:r>
                        <a:rPr lang="en-NZ" sz="80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I have a clear goal or purpose for studying at Unitec</a:t>
                      </a:r>
                    </a:p>
                  </a:txBody>
                  <a:tcPr marL="9525" marR="9525" marT="9525" marB="0" anchor="ctr">
                    <a:lnL w="12700" cmpd="sng">
                      <a:noFill/>
                    </a:lnL>
                    <a:lnR w="12700" cap="flat" cmpd="sng" algn="ctr">
                      <a:solidFill>
                        <a:srgbClr val="29822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rgbClr val="404040"/>
                          </a:solidFill>
                          <a:effectLst/>
                          <a:latin typeface="Verdana" panose="020B0604030504040204" pitchFamily="34" charset="0"/>
                          <a:ea typeface="Verdana" panose="020B0604030504040204" pitchFamily="34" charset="0"/>
                          <a:cs typeface="Verdana" panose="020B0604030504040204" pitchFamily="34" charset="0"/>
                        </a:rPr>
                        <a:t>72%</a:t>
                      </a:r>
                    </a:p>
                  </a:txBody>
                  <a:tcPr marL="9525" marR="9525" marT="9525" marB="0" anchor="ctr">
                    <a:lnL w="12700" cap="flat" cmpd="sng" algn="ctr">
                      <a:solidFill>
                        <a:srgbClr val="298224"/>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rgbClr val="404040"/>
                          </a:solidFill>
                          <a:effectLst/>
                          <a:latin typeface="Verdana" panose="020B0604030504040204" pitchFamily="34" charset="0"/>
                          <a:ea typeface="Verdana" panose="020B0604030504040204" pitchFamily="34" charset="0"/>
                          <a:cs typeface="Verdana" panose="020B0604030504040204" pitchFamily="34" charset="0"/>
                        </a:rPr>
                        <a:t>78%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rgbClr val="404040"/>
                          </a:solidFill>
                          <a:effectLst/>
                          <a:latin typeface="Verdana" panose="020B0604030504040204" pitchFamily="34" charset="0"/>
                          <a:ea typeface="Verdana" panose="020B0604030504040204" pitchFamily="34" charset="0"/>
                          <a:cs typeface="Verdana" panose="020B0604030504040204" pitchFamily="34" charset="0"/>
                        </a:rPr>
                        <a:t>66%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71%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smtClean="0">
                          <a:ln>
                            <a:noFill/>
                          </a:ln>
                          <a:solidFill>
                            <a:srgbClr val="404040"/>
                          </a:solidFill>
                          <a:effectLst/>
                          <a:uLnTx/>
                          <a:uFillTx/>
                          <a:latin typeface="Verdana" panose="020B0604030504040204" pitchFamily="34" charset="0"/>
                          <a:ea typeface="Verdana" panose="020B0604030504040204" pitchFamily="34" charset="0"/>
                          <a:cs typeface="Verdana" panose="020B0604030504040204" pitchFamily="34" charset="0"/>
                        </a:rPr>
                        <a:t>N/A</a:t>
                      </a:r>
                      <a:endParaRPr kumimoji="0" lang="en-NZ" sz="800" b="0" i="0" u="none" strike="noStrike" kern="1200" cap="none" spc="0" normalizeH="0" baseline="0" noProof="0" dirty="0">
                        <a:ln>
                          <a:noFill/>
                        </a:ln>
                        <a:solidFill>
                          <a:srgbClr val="404040"/>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82%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44%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77%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rgbClr val="404040"/>
                          </a:solidFill>
                          <a:effectLst/>
                          <a:latin typeface="Verdana" panose="020B0604030504040204" pitchFamily="34" charset="0"/>
                          <a:ea typeface="Verdana" panose="020B0604030504040204" pitchFamily="34" charset="0"/>
                          <a:cs typeface="Verdana" panose="020B0604030504040204" pitchFamily="34" charset="0"/>
                        </a:rPr>
                        <a:t>78%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rgbClr val="404040"/>
                          </a:solidFill>
                          <a:effectLst/>
                          <a:latin typeface="Verdana" panose="020B0604030504040204" pitchFamily="34" charset="0"/>
                          <a:ea typeface="Verdana" panose="020B0604030504040204" pitchFamily="34" charset="0"/>
                          <a:cs typeface="Verdana" panose="020B0604030504040204" pitchFamily="34" charset="0"/>
                        </a:rPr>
                        <a:t>68%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15363111"/>
                  </a:ext>
                </a:extLst>
              </a:tr>
              <a:tr h="403690">
                <a:tc>
                  <a:txBody>
                    <a:bodyPr/>
                    <a:lstStyle/>
                    <a:p>
                      <a:pPr algn="l" fontAlgn="b"/>
                      <a:r>
                        <a:rPr lang="en-NZ" sz="80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I believe I can be successful in my studies at Unitec</a:t>
                      </a:r>
                    </a:p>
                  </a:txBody>
                  <a:tcPr marL="9525" marR="9525" marT="9525" marB="0" anchor="ctr">
                    <a:lnL w="12700" cmpd="sng">
                      <a:noFill/>
                    </a:lnL>
                    <a:lnR w="12700" cap="flat" cmpd="sng" algn="ctr">
                      <a:solidFill>
                        <a:srgbClr val="29822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68%</a:t>
                      </a:r>
                    </a:p>
                  </a:txBody>
                  <a:tcPr marL="9525" marR="9525" marT="9525" marB="0" anchor="ctr">
                    <a:lnL w="12700" cap="flat" cmpd="sng" algn="ctr">
                      <a:solidFill>
                        <a:srgbClr val="298224"/>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rgbClr val="404040"/>
                          </a:solidFill>
                          <a:effectLst/>
                          <a:latin typeface="Verdana" panose="020B0604030504040204" pitchFamily="34" charset="0"/>
                          <a:ea typeface="Verdana" panose="020B0604030504040204" pitchFamily="34" charset="0"/>
                          <a:cs typeface="Verdana" panose="020B0604030504040204" pitchFamily="34" charset="0"/>
                        </a:rPr>
                        <a:t>56%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rgbClr val="404040"/>
                          </a:solidFill>
                          <a:effectLst/>
                          <a:latin typeface="Verdana" panose="020B0604030504040204" pitchFamily="34" charset="0"/>
                          <a:ea typeface="Verdana" panose="020B0604030504040204" pitchFamily="34" charset="0"/>
                          <a:cs typeface="Verdana" panose="020B0604030504040204" pitchFamily="34" charset="0"/>
                        </a:rPr>
                        <a:t>71%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57%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smtClean="0">
                          <a:ln>
                            <a:noFill/>
                          </a:ln>
                          <a:solidFill>
                            <a:srgbClr val="404040"/>
                          </a:solidFill>
                          <a:effectLst/>
                          <a:uLnTx/>
                          <a:uFillTx/>
                          <a:latin typeface="Verdana" panose="020B0604030504040204" pitchFamily="34" charset="0"/>
                          <a:ea typeface="Verdana" panose="020B0604030504040204" pitchFamily="34" charset="0"/>
                          <a:cs typeface="Verdana" panose="020B0604030504040204" pitchFamily="34" charset="0"/>
                        </a:rPr>
                        <a:t>N/A</a:t>
                      </a:r>
                      <a:endParaRPr kumimoji="0" lang="en-NZ" sz="800" b="0" i="0" u="none" strike="noStrike" kern="1200" cap="none" spc="0" normalizeH="0" baseline="0" noProof="0" dirty="0">
                        <a:ln>
                          <a:noFill/>
                        </a:ln>
                        <a:solidFill>
                          <a:srgbClr val="404040"/>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68%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71%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rgbClr val="404040"/>
                          </a:solidFill>
                          <a:effectLst/>
                          <a:latin typeface="Verdana" panose="020B0604030504040204" pitchFamily="34" charset="0"/>
                          <a:ea typeface="Verdana" panose="020B0604030504040204" pitchFamily="34" charset="0"/>
                          <a:cs typeface="Verdana" panose="020B0604030504040204" pitchFamily="34" charset="0"/>
                        </a:rPr>
                        <a:t>62%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rgbClr val="404040"/>
                          </a:solidFill>
                          <a:effectLst/>
                          <a:latin typeface="Verdana" panose="020B0604030504040204" pitchFamily="34" charset="0"/>
                          <a:ea typeface="Verdana" panose="020B0604030504040204" pitchFamily="34" charset="0"/>
                          <a:cs typeface="Verdana" panose="020B0604030504040204" pitchFamily="34" charset="0"/>
                        </a:rPr>
                        <a:t>63%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rgbClr val="404040"/>
                          </a:solidFill>
                          <a:effectLst/>
                          <a:latin typeface="Verdana" panose="020B0604030504040204" pitchFamily="34" charset="0"/>
                          <a:ea typeface="Verdana" panose="020B0604030504040204" pitchFamily="34" charset="0"/>
                          <a:cs typeface="Verdana" panose="020B0604030504040204" pitchFamily="34" charset="0"/>
                        </a:rPr>
                        <a:t>59%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00306518"/>
                  </a:ext>
                </a:extLst>
              </a:tr>
              <a:tr h="403690">
                <a:tc>
                  <a:txBody>
                    <a:bodyPr/>
                    <a:lstStyle/>
                    <a:p>
                      <a:pPr algn="l" fontAlgn="b"/>
                      <a:r>
                        <a:rPr lang="en-NZ" sz="80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I feel welcomed to Unitec</a:t>
                      </a:r>
                    </a:p>
                  </a:txBody>
                  <a:tcPr marL="9525" marR="9525" marT="9525" marB="0" anchor="ctr">
                    <a:lnL w="12700" cmpd="sng">
                      <a:noFill/>
                    </a:lnL>
                    <a:lnR w="12700" cap="flat" cmpd="sng" algn="ctr">
                      <a:solidFill>
                        <a:srgbClr val="29822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rgbClr val="404040"/>
                          </a:solidFill>
                          <a:effectLst/>
                          <a:latin typeface="Verdana" panose="020B0604030504040204" pitchFamily="34" charset="0"/>
                          <a:ea typeface="Verdana" panose="020B0604030504040204" pitchFamily="34" charset="0"/>
                          <a:cs typeface="Verdana" panose="020B0604030504040204" pitchFamily="34" charset="0"/>
                        </a:rPr>
                        <a:t>68%</a:t>
                      </a:r>
                    </a:p>
                  </a:txBody>
                  <a:tcPr marL="9525" marR="9525" marT="9525" marB="0" anchor="ctr">
                    <a:lnL w="12700" cap="flat" cmpd="sng" algn="ctr">
                      <a:solidFill>
                        <a:srgbClr val="298224"/>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rgbClr val="404040"/>
                          </a:solidFill>
                          <a:effectLst/>
                          <a:latin typeface="Verdana" panose="020B0604030504040204" pitchFamily="34" charset="0"/>
                          <a:ea typeface="Verdana" panose="020B0604030504040204" pitchFamily="34" charset="0"/>
                          <a:cs typeface="Verdana" panose="020B0604030504040204" pitchFamily="34" charset="0"/>
                        </a:rPr>
                        <a:t>66%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rgbClr val="404040"/>
                          </a:solidFill>
                          <a:effectLst/>
                          <a:latin typeface="Verdana" panose="020B0604030504040204" pitchFamily="34" charset="0"/>
                          <a:ea typeface="Verdana" panose="020B0604030504040204" pitchFamily="34" charset="0"/>
                          <a:cs typeface="Verdana" panose="020B0604030504040204" pitchFamily="34" charset="0"/>
                        </a:rPr>
                        <a:t>76%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rgbClr val="404040"/>
                          </a:solidFill>
                          <a:effectLst/>
                          <a:latin typeface="Verdana" panose="020B0604030504040204" pitchFamily="34" charset="0"/>
                          <a:ea typeface="Verdana" panose="020B0604030504040204" pitchFamily="34" charset="0"/>
                          <a:cs typeface="Verdana" panose="020B0604030504040204" pitchFamily="34" charset="0"/>
                        </a:rPr>
                        <a:t>69%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smtClean="0">
                          <a:ln>
                            <a:noFill/>
                          </a:ln>
                          <a:solidFill>
                            <a:srgbClr val="404040"/>
                          </a:solidFill>
                          <a:effectLst/>
                          <a:uLnTx/>
                          <a:uFillTx/>
                          <a:latin typeface="Verdana" panose="020B0604030504040204" pitchFamily="34" charset="0"/>
                          <a:ea typeface="Verdana" panose="020B0604030504040204" pitchFamily="34" charset="0"/>
                          <a:cs typeface="Verdana" panose="020B0604030504040204" pitchFamily="34" charset="0"/>
                        </a:rPr>
                        <a:t>N/A</a:t>
                      </a:r>
                      <a:endParaRPr kumimoji="0" lang="en-NZ" sz="800" b="0" i="0" u="none" strike="noStrike" kern="1200" cap="none" spc="0" normalizeH="0" baseline="0" noProof="0" dirty="0">
                        <a:ln>
                          <a:noFill/>
                        </a:ln>
                        <a:solidFill>
                          <a:srgbClr val="404040"/>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rgbClr val="404040"/>
                          </a:solidFill>
                          <a:effectLst/>
                          <a:latin typeface="Verdana" panose="020B0604030504040204" pitchFamily="34" charset="0"/>
                          <a:ea typeface="Verdana" panose="020B0604030504040204" pitchFamily="34" charset="0"/>
                          <a:cs typeface="Verdana" panose="020B0604030504040204" pitchFamily="34" charset="0"/>
                        </a:rPr>
                        <a:t>73%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rgbClr val="404040"/>
                          </a:solidFill>
                          <a:effectLst/>
                          <a:latin typeface="Verdana" panose="020B0604030504040204" pitchFamily="34" charset="0"/>
                          <a:ea typeface="Verdana" panose="020B0604030504040204" pitchFamily="34" charset="0"/>
                          <a:cs typeface="Verdana" panose="020B0604030504040204" pitchFamily="34" charset="0"/>
                        </a:rPr>
                        <a:t>74%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70%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81%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64%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59867789"/>
                  </a:ext>
                </a:extLst>
              </a:tr>
              <a:tr h="403690">
                <a:tc>
                  <a:txBody>
                    <a:bodyPr/>
                    <a:lstStyle/>
                    <a:p>
                      <a:pPr algn="l" fontAlgn="b"/>
                      <a:r>
                        <a:rPr lang="en-NZ" sz="800" b="0" i="0" u="none" strike="noStrike" dirty="0" smtClean="0">
                          <a:solidFill>
                            <a:srgbClr val="404040"/>
                          </a:solidFill>
                          <a:effectLst/>
                          <a:latin typeface="Verdana" panose="020B0604030504040204" pitchFamily="34" charset="0"/>
                          <a:ea typeface="Verdana" panose="020B0604030504040204" pitchFamily="34" charset="0"/>
                          <a:cs typeface="Verdana" panose="020B0604030504040204" pitchFamily="34" charset="0"/>
                        </a:rPr>
                        <a:t>The orientation activities were culturally familiar to Māori and Pacific students</a:t>
                      </a:r>
                    </a:p>
                  </a:txBody>
                  <a:tcPr marL="9525" marR="9525" marT="9525" marB="0" anchor="ctr">
                    <a:lnL w="12700" cmpd="sng">
                      <a:noFill/>
                    </a:lnL>
                    <a:lnR w="12700" cap="flat" cmpd="sng" algn="ctr">
                      <a:solidFill>
                        <a:srgbClr val="29822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smtClean="0">
                          <a:solidFill>
                            <a:srgbClr val="404040"/>
                          </a:solidFill>
                          <a:effectLst/>
                          <a:latin typeface="Verdana" panose="020B0604030504040204" pitchFamily="34" charset="0"/>
                          <a:ea typeface="Verdana" panose="020B0604030504040204" pitchFamily="34" charset="0"/>
                          <a:cs typeface="Verdana" panose="020B0604030504040204" pitchFamily="34" charset="0"/>
                        </a:rPr>
                        <a:t>N/A</a:t>
                      </a:r>
                      <a:endParaRPr lang="en-NZ" sz="800" b="0" i="0" u="none" strike="noStrike" kern="1200" dirty="0">
                        <a:solidFill>
                          <a:srgbClr val="40404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ap="flat" cmpd="sng" algn="ctr">
                      <a:solidFill>
                        <a:srgbClr val="298224"/>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smtClean="0">
                          <a:ln>
                            <a:noFill/>
                          </a:ln>
                          <a:solidFill>
                            <a:srgbClr val="404040"/>
                          </a:solidFill>
                          <a:effectLst/>
                          <a:uLnTx/>
                          <a:uFillTx/>
                          <a:latin typeface="Verdana" panose="020B0604030504040204" pitchFamily="34" charset="0"/>
                          <a:ea typeface="Verdana" panose="020B0604030504040204" pitchFamily="34" charset="0"/>
                          <a:cs typeface="Verdana" panose="020B0604030504040204" pitchFamily="34" charset="0"/>
                        </a:rPr>
                        <a:t>N/A</a:t>
                      </a:r>
                      <a:endParaRPr kumimoji="0" lang="en-NZ" sz="800" b="0" i="0" u="none" strike="noStrike" kern="1200" cap="none" spc="0" normalizeH="0" baseline="0" noProof="0" dirty="0">
                        <a:ln>
                          <a:noFill/>
                        </a:ln>
                        <a:solidFill>
                          <a:srgbClr val="404040"/>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smtClean="0">
                          <a:ln>
                            <a:noFill/>
                          </a:ln>
                          <a:solidFill>
                            <a:srgbClr val="404040"/>
                          </a:solidFill>
                          <a:effectLst/>
                          <a:uLnTx/>
                          <a:uFillTx/>
                          <a:latin typeface="Verdana" panose="020B0604030504040204" pitchFamily="34" charset="0"/>
                          <a:ea typeface="Verdana" panose="020B0604030504040204" pitchFamily="34" charset="0"/>
                          <a:cs typeface="Verdana" panose="020B0604030504040204" pitchFamily="34" charset="0"/>
                        </a:rPr>
                        <a:t>N/A</a:t>
                      </a:r>
                      <a:endParaRPr kumimoji="0" lang="en-NZ" sz="800" b="0" i="0" u="none" strike="noStrike" kern="1200" cap="none" spc="0" normalizeH="0" baseline="0" noProof="0" dirty="0">
                        <a:ln>
                          <a:noFill/>
                        </a:ln>
                        <a:solidFill>
                          <a:srgbClr val="404040"/>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smtClean="0">
                          <a:ln>
                            <a:noFill/>
                          </a:ln>
                          <a:solidFill>
                            <a:srgbClr val="404040"/>
                          </a:solidFill>
                          <a:effectLst/>
                          <a:uLnTx/>
                          <a:uFillTx/>
                          <a:latin typeface="Verdana" panose="020B0604030504040204" pitchFamily="34" charset="0"/>
                          <a:ea typeface="Verdana" panose="020B0604030504040204" pitchFamily="34" charset="0"/>
                          <a:cs typeface="Verdana" panose="020B0604030504040204" pitchFamily="34" charset="0"/>
                        </a:rPr>
                        <a:t>N/A</a:t>
                      </a:r>
                      <a:endParaRPr kumimoji="0" lang="en-NZ" sz="800" b="0" i="0" u="none" strike="noStrike" kern="1200" cap="none" spc="0" normalizeH="0" baseline="0" noProof="0" dirty="0">
                        <a:ln>
                          <a:noFill/>
                        </a:ln>
                        <a:solidFill>
                          <a:srgbClr val="404040"/>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smtClean="0">
                          <a:ln>
                            <a:noFill/>
                          </a:ln>
                          <a:solidFill>
                            <a:srgbClr val="404040"/>
                          </a:solidFill>
                          <a:effectLst/>
                          <a:uLnTx/>
                          <a:uFillTx/>
                          <a:latin typeface="Verdana" panose="020B0604030504040204" pitchFamily="34" charset="0"/>
                          <a:ea typeface="Verdana" panose="020B0604030504040204" pitchFamily="34" charset="0"/>
                          <a:cs typeface="Verdana" panose="020B0604030504040204" pitchFamily="34" charset="0"/>
                        </a:rPr>
                        <a:t>N/A</a:t>
                      </a:r>
                      <a:endParaRPr kumimoji="0" lang="en-NZ" sz="800" b="0" i="0" u="none" strike="noStrike" kern="1200" cap="none" spc="0" normalizeH="0" baseline="0" noProof="0" dirty="0">
                        <a:ln>
                          <a:noFill/>
                        </a:ln>
                        <a:solidFill>
                          <a:srgbClr val="404040"/>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smtClean="0">
                          <a:ln>
                            <a:noFill/>
                          </a:ln>
                          <a:solidFill>
                            <a:srgbClr val="404040"/>
                          </a:solidFill>
                          <a:effectLst/>
                          <a:uLnTx/>
                          <a:uFillTx/>
                          <a:latin typeface="Verdana" panose="020B0604030504040204" pitchFamily="34" charset="0"/>
                          <a:ea typeface="Verdana" panose="020B0604030504040204" pitchFamily="34" charset="0"/>
                          <a:cs typeface="Verdana" panose="020B0604030504040204" pitchFamily="34" charset="0"/>
                        </a:rPr>
                        <a:t>N/A</a:t>
                      </a:r>
                      <a:endParaRPr kumimoji="0" lang="en-NZ" sz="800" b="0" i="0" u="none" strike="noStrike" kern="1200" cap="none" spc="0" normalizeH="0" baseline="0" noProof="0" dirty="0">
                        <a:ln>
                          <a:noFill/>
                        </a:ln>
                        <a:solidFill>
                          <a:srgbClr val="404040"/>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smtClean="0">
                          <a:ln>
                            <a:noFill/>
                          </a:ln>
                          <a:solidFill>
                            <a:srgbClr val="404040"/>
                          </a:solidFill>
                          <a:effectLst/>
                          <a:uLnTx/>
                          <a:uFillTx/>
                          <a:latin typeface="Verdana" panose="020B0604030504040204" pitchFamily="34" charset="0"/>
                          <a:ea typeface="Verdana" panose="020B0604030504040204" pitchFamily="34" charset="0"/>
                          <a:cs typeface="Verdana" panose="020B0604030504040204" pitchFamily="34" charset="0"/>
                        </a:rPr>
                        <a:t>N/A</a:t>
                      </a:r>
                      <a:endParaRPr kumimoji="0" lang="en-NZ" sz="800" b="0" i="0" u="none" strike="noStrike" kern="1200" cap="none" spc="0" normalizeH="0" baseline="0" noProof="0" dirty="0">
                        <a:ln>
                          <a:noFill/>
                        </a:ln>
                        <a:solidFill>
                          <a:srgbClr val="404040"/>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smtClean="0">
                          <a:ln>
                            <a:noFill/>
                          </a:ln>
                          <a:solidFill>
                            <a:srgbClr val="404040"/>
                          </a:solidFill>
                          <a:effectLst/>
                          <a:uLnTx/>
                          <a:uFillTx/>
                          <a:latin typeface="Verdana" panose="020B0604030504040204" pitchFamily="34" charset="0"/>
                          <a:ea typeface="Verdana" panose="020B0604030504040204" pitchFamily="34" charset="0"/>
                          <a:cs typeface="Verdana" panose="020B0604030504040204" pitchFamily="34" charset="0"/>
                        </a:rPr>
                        <a:t>N/A</a:t>
                      </a:r>
                      <a:endParaRPr kumimoji="0" lang="en-NZ" sz="800" b="0" i="0" u="none" strike="noStrike" kern="1200" cap="none" spc="0" normalizeH="0" baseline="0" noProof="0" dirty="0">
                        <a:ln>
                          <a:noFill/>
                        </a:ln>
                        <a:solidFill>
                          <a:srgbClr val="404040"/>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smtClean="0">
                          <a:ln>
                            <a:noFill/>
                          </a:ln>
                          <a:solidFill>
                            <a:srgbClr val="404040"/>
                          </a:solidFill>
                          <a:effectLst/>
                          <a:uLnTx/>
                          <a:uFillTx/>
                          <a:latin typeface="Verdana" panose="020B0604030504040204" pitchFamily="34" charset="0"/>
                          <a:ea typeface="Verdana" panose="020B0604030504040204" pitchFamily="34" charset="0"/>
                          <a:cs typeface="Verdana" panose="020B0604030504040204" pitchFamily="34" charset="0"/>
                        </a:rPr>
                        <a:t>N/A</a:t>
                      </a:r>
                      <a:endParaRPr kumimoji="0" lang="en-NZ" sz="800" b="0" i="0" u="none" strike="noStrike" kern="1200" cap="none" spc="0" normalizeH="0" baseline="0" noProof="0" dirty="0">
                        <a:ln>
                          <a:noFill/>
                        </a:ln>
                        <a:solidFill>
                          <a:srgbClr val="404040"/>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smtClean="0">
                          <a:ln>
                            <a:noFill/>
                          </a:ln>
                          <a:solidFill>
                            <a:srgbClr val="404040"/>
                          </a:solidFill>
                          <a:effectLst/>
                          <a:uLnTx/>
                          <a:uFillTx/>
                          <a:latin typeface="Verdana" panose="020B0604030504040204" pitchFamily="34" charset="0"/>
                          <a:ea typeface="Verdana" panose="020B0604030504040204" pitchFamily="34" charset="0"/>
                          <a:cs typeface="Verdana" panose="020B0604030504040204" pitchFamily="34" charset="0"/>
                        </a:rPr>
                        <a:t>N/A</a:t>
                      </a:r>
                      <a:endParaRPr kumimoji="0" lang="en-NZ" sz="800" b="0" i="0" u="none" strike="noStrike" kern="1200" cap="none" spc="0" normalizeH="0" baseline="0" noProof="0" dirty="0">
                        <a:ln>
                          <a:noFill/>
                        </a:ln>
                        <a:solidFill>
                          <a:srgbClr val="404040"/>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65177584"/>
                  </a:ext>
                </a:extLst>
              </a:tr>
            </a:tbl>
          </a:graphicData>
        </a:graphic>
      </p:graphicFrame>
      <p:sp>
        <p:nvSpPr>
          <p:cNvPr id="3" name="Footer Placeholder 2"/>
          <p:cNvSpPr>
            <a:spLocks noGrp="1"/>
          </p:cNvSpPr>
          <p:nvPr>
            <p:ph type="ftr" sz="quarter" idx="11"/>
          </p:nvPr>
        </p:nvSpPr>
        <p:spPr/>
        <p:txBody>
          <a:bodyPr/>
          <a:lstStyle/>
          <a:p>
            <a:pPr>
              <a:defRPr/>
            </a:pPr>
            <a:r>
              <a:rPr lang="en-US" dirty="0" smtClean="0"/>
              <a:t>&gt;&gt;MARKETING</a:t>
            </a:r>
            <a:endParaRPr lang="en-US" dirty="0"/>
          </a:p>
        </p:txBody>
      </p:sp>
      <p:grpSp>
        <p:nvGrpSpPr>
          <p:cNvPr id="12" name="Group 11"/>
          <p:cNvGrpSpPr/>
          <p:nvPr/>
        </p:nvGrpSpPr>
        <p:grpSpPr>
          <a:xfrm>
            <a:off x="7181491" y="5965075"/>
            <a:ext cx="1720975" cy="269294"/>
            <a:chOff x="7724955" y="5863141"/>
            <a:chExt cx="1720975" cy="269294"/>
          </a:xfrm>
        </p:grpSpPr>
        <p:sp>
          <p:nvSpPr>
            <p:cNvPr id="13" name="Isosceles Triangle 12"/>
            <p:cNvSpPr/>
            <p:nvPr/>
          </p:nvSpPr>
          <p:spPr>
            <a:xfrm rot="10800000">
              <a:off x="7724955" y="6006013"/>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Isosceles Triangle 13"/>
            <p:cNvSpPr/>
            <p:nvPr/>
          </p:nvSpPr>
          <p:spPr>
            <a:xfrm>
              <a:off x="7724955" y="5863141"/>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7841416" y="5867128"/>
              <a:ext cx="1604514"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NZ" sz="700"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Significantly higher/lower than other schools (95%)</a:t>
              </a:r>
              <a:endParaRPr lang="en-US" sz="7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17" name="Rectangle 16"/>
          <p:cNvSpPr/>
          <p:nvPr/>
        </p:nvSpPr>
        <p:spPr>
          <a:xfrm>
            <a:off x="7181491" y="5965076"/>
            <a:ext cx="146649" cy="126422"/>
          </a:xfrm>
          <a:prstGeom prst="rect">
            <a:avLst/>
          </a:prstGeom>
          <a:solidFill>
            <a:srgbClr val="188E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8" name="Rectangle 17"/>
          <p:cNvSpPr/>
          <p:nvPr/>
        </p:nvSpPr>
        <p:spPr>
          <a:xfrm>
            <a:off x="7182486" y="6106957"/>
            <a:ext cx="146649" cy="126422"/>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9" name="Rectangle 18"/>
          <p:cNvSpPr/>
          <p:nvPr/>
        </p:nvSpPr>
        <p:spPr>
          <a:xfrm>
            <a:off x="586596" y="5926352"/>
            <a:ext cx="5795113"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Notes:</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Question text</a:t>
            </a:r>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a:t>
            </a: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Please tell us how much you agree or disagree with each of the following statements.</a:t>
            </a:r>
            <a:endPar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marL="228600" indent="-228600">
              <a:buFont typeface="+mj-lt"/>
              <a:buAutoNum type="arabicPeriod"/>
            </a:pPr>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Sample size, </a:t>
            </a: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 </a:t>
            </a:r>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94 | 44 | 83 | 89 | 16 | 59 | 33 | 74 | 32 | 48</a:t>
            </a:r>
            <a:endPar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marL="228600" indent="-228600">
              <a:buFont typeface="+mj-lt"/>
              <a:buAutoNum type="arabicPeriod"/>
            </a:pPr>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Differences based on the proportion who </a:t>
            </a: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state they </a:t>
            </a:r>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strongly agree</a:t>
            </a:r>
            <a:endPar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1" name="Rectangle 20"/>
          <p:cNvSpPr/>
          <p:nvPr/>
        </p:nvSpPr>
        <p:spPr>
          <a:xfrm>
            <a:off x="6251467" y="1205233"/>
            <a:ext cx="2459151" cy="254464"/>
          </a:xfrm>
          <a:prstGeom prst="rect">
            <a:avLst/>
          </a:prstGeom>
          <a:noFill/>
          <a:ln>
            <a:solidFill>
              <a:srgbClr val="40404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90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Greyed out means low sample size</a:t>
            </a:r>
            <a:endParaRPr lang="en-NZ" sz="900"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sp>
        <p:nvSpPr>
          <p:cNvPr id="24" name="Rectangle 23"/>
          <p:cNvSpPr/>
          <p:nvPr/>
        </p:nvSpPr>
        <p:spPr>
          <a:xfrm>
            <a:off x="7428838" y="1638247"/>
            <a:ext cx="636731" cy="4084373"/>
          </a:xfrm>
          <a:prstGeom prst="rect">
            <a:avLst/>
          </a:prstGeom>
          <a:solidFill>
            <a:srgbClr val="D9D9D9">
              <a:alpha val="62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25" name="Rectangle 24"/>
          <p:cNvSpPr/>
          <p:nvPr/>
        </p:nvSpPr>
        <p:spPr>
          <a:xfrm>
            <a:off x="6154785" y="1638247"/>
            <a:ext cx="636731" cy="4086000"/>
          </a:xfrm>
          <a:prstGeom prst="rect">
            <a:avLst/>
          </a:prstGeom>
          <a:solidFill>
            <a:srgbClr val="D9D9D9">
              <a:alpha val="62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4" name="Title 3"/>
          <p:cNvSpPr>
            <a:spLocks noGrp="1"/>
          </p:cNvSpPr>
          <p:nvPr>
            <p:ph type="title"/>
          </p:nvPr>
        </p:nvSpPr>
        <p:spPr/>
        <p:txBody>
          <a:bodyPr/>
          <a:lstStyle/>
          <a:p>
            <a:r>
              <a:rPr lang="en-NZ" dirty="0" smtClean="0"/>
              <a:t>Positivity is high for new students in all schools, although feelings of support do vary considerably</a:t>
            </a:r>
            <a:endParaRPr lang="en-NZ" dirty="0"/>
          </a:p>
        </p:txBody>
      </p:sp>
    </p:spTree>
    <p:extLst>
      <p:ext uri="{BB962C8B-B14F-4D97-AF65-F5344CB8AC3E}">
        <p14:creationId xmlns:p14="http://schemas.microsoft.com/office/powerpoint/2010/main" val="4209872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5"/>
          <p:cNvGraphicFramePr>
            <a:graphicFrameLocks noGrp="1"/>
          </p:cNvGraphicFramePr>
          <p:nvPr>
            <p:extLst>
              <p:ext uri="{D42A27DB-BD31-4B8C-83A1-F6EECF244321}">
                <p14:modId xmlns:p14="http://schemas.microsoft.com/office/powerpoint/2010/main" val="3863369898"/>
              </p:ext>
            </p:extLst>
          </p:nvPr>
        </p:nvGraphicFramePr>
        <p:xfrm>
          <a:off x="2302624" y="2087413"/>
          <a:ext cx="2544068" cy="3619746"/>
        </p:xfrm>
        <a:graphic>
          <a:graphicData uri="http://schemas.openxmlformats.org/drawingml/2006/table">
            <a:tbl>
              <a:tblPr/>
              <a:tblGrid>
                <a:gridCol w="636017">
                  <a:extLst>
                    <a:ext uri="{9D8B030D-6E8A-4147-A177-3AD203B41FA5}">
                      <a16:colId xmlns:a16="http://schemas.microsoft.com/office/drawing/2014/main" val="3159418679"/>
                    </a:ext>
                  </a:extLst>
                </a:gridCol>
                <a:gridCol w="636017">
                  <a:extLst>
                    <a:ext uri="{9D8B030D-6E8A-4147-A177-3AD203B41FA5}">
                      <a16:colId xmlns:a16="http://schemas.microsoft.com/office/drawing/2014/main" val="1584518466"/>
                    </a:ext>
                  </a:extLst>
                </a:gridCol>
                <a:gridCol w="636017">
                  <a:extLst>
                    <a:ext uri="{9D8B030D-6E8A-4147-A177-3AD203B41FA5}">
                      <a16:colId xmlns:a16="http://schemas.microsoft.com/office/drawing/2014/main" val="3745154239"/>
                    </a:ext>
                  </a:extLst>
                </a:gridCol>
                <a:gridCol w="636017">
                  <a:extLst>
                    <a:ext uri="{9D8B030D-6E8A-4147-A177-3AD203B41FA5}">
                      <a16:colId xmlns:a16="http://schemas.microsoft.com/office/drawing/2014/main" val="3877923848"/>
                    </a:ext>
                  </a:extLst>
                </a:gridCol>
              </a:tblGrid>
              <a:tr h="402194">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NZ" sz="11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88E2E"/>
                    </a:solid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475681025"/>
                  </a:ext>
                </a:extLst>
              </a:tr>
              <a:tr h="402194">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88E2E"/>
                    </a:solidFill>
                  </a:tcPr>
                </a:tc>
                <a:tc>
                  <a:txBody>
                    <a:bodyPr/>
                    <a:lstStyle/>
                    <a:p>
                      <a:pPr algn="ctr" fontAlgn="b"/>
                      <a:endParaRPr lang="en-NZ" sz="11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80029648"/>
                  </a:ext>
                </a:extLst>
              </a:tr>
              <a:tr h="402194">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88E2E"/>
                    </a:solidFill>
                  </a:tcPr>
                </a:tc>
                <a:tc>
                  <a:txBody>
                    <a:bodyPr/>
                    <a:lstStyle/>
                    <a:p>
                      <a:pPr algn="ctr" fontAlgn="b"/>
                      <a:endParaRPr lang="en-NZ" sz="11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18886346"/>
                  </a:ext>
                </a:extLst>
              </a:tr>
              <a:tr h="402194">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88E2E"/>
                    </a:solidFill>
                  </a:tcPr>
                </a:tc>
                <a:tc>
                  <a:txBody>
                    <a:bodyPr/>
                    <a:lstStyle/>
                    <a:p>
                      <a:pPr algn="ctr" fontAlgn="b"/>
                      <a:endParaRPr lang="en-NZ" sz="11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861996399"/>
                  </a:ext>
                </a:extLst>
              </a:tr>
              <a:tr h="402194">
                <a:tc>
                  <a:txBody>
                    <a:bodyPr/>
                    <a:lstStyle/>
                    <a:p>
                      <a:pPr algn="ctr" fontAlgn="b"/>
                      <a:endParaRPr lang="en-NZ"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NZ" sz="11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08396886"/>
                  </a:ext>
                </a:extLst>
              </a:tr>
              <a:tr h="402194">
                <a:tc>
                  <a:txBody>
                    <a:bodyPr/>
                    <a:lstStyle/>
                    <a:p>
                      <a:pPr algn="ctr" fontAlgn="b"/>
                      <a:endParaRPr lang="en-NZ"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NZ" sz="11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extLst>
                  <a:ext uri="{0D108BD9-81ED-4DB2-BD59-A6C34878D82A}">
                    <a16:rowId xmlns:a16="http://schemas.microsoft.com/office/drawing/2014/main" val="949994113"/>
                  </a:ext>
                </a:extLst>
              </a:tr>
              <a:tr h="402194">
                <a:tc>
                  <a:txBody>
                    <a:bodyPr/>
                    <a:lstStyle/>
                    <a:p>
                      <a:pPr algn="ctr" fontAlgn="b"/>
                      <a:endParaRPr lang="en-NZ"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NZ" sz="11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662096415"/>
                  </a:ext>
                </a:extLst>
              </a:tr>
              <a:tr h="402194">
                <a:tc>
                  <a:txBody>
                    <a:bodyPr/>
                    <a:lstStyle/>
                    <a:p>
                      <a:pPr algn="ctr" fontAlgn="b"/>
                      <a:endParaRPr lang="en-NZ"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NZ" sz="11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774002770"/>
                  </a:ext>
                </a:extLst>
              </a:tr>
              <a:tr h="402194">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NZ" sz="11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724301484"/>
                  </a:ext>
                </a:extLst>
              </a:tr>
            </a:tbl>
          </a:graphicData>
        </a:graphic>
      </p:graphicFrame>
      <p:graphicFrame>
        <p:nvGraphicFramePr>
          <p:cNvPr id="21" name="Content Placeholder 5"/>
          <p:cNvGraphicFramePr>
            <a:graphicFrameLocks/>
          </p:cNvGraphicFramePr>
          <p:nvPr>
            <p:extLst>
              <p:ext uri="{D42A27DB-BD31-4B8C-83A1-F6EECF244321}">
                <p14:modId xmlns:p14="http://schemas.microsoft.com/office/powerpoint/2010/main" val="563000660"/>
              </p:ext>
            </p:extLst>
          </p:nvPr>
        </p:nvGraphicFramePr>
        <p:xfrm>
          <a:off x="526539" y="1692809"/>
          <a:ext cx="4328464" cy="4014354"/>
        </p:xfrm>
        <a:graphic>
          <a:graphicData uri="http://schemas.openxmlformats.org/drawingml/2006/table">
            <a:tbl>
              <a:tblPr>
                <a:tableStyleId>{5C22544A-7EE6-4342-B048-85BDC9FD1C3A}</a:tableStyleId>
              </a:tblPr>
              <a:tblGrid>
                <a:gridCol w="1758056">
                  <a:extLst>
                    <a:ext uri="{9D8B030D-6E8A-4147-A177-3AD203B41FA5}">
                      <a16:colId xmlns:a16="http://schemas.microsoft.com/office/drawing/2014/main" val="3715011120"/>
                    </a:ext>
                  </a:extLst>
                </a:gridCol>
                <a:gridCol w="642602">
                  <a:extLst>
                    <a:ext uri="{9D8B030D-6E8A-4147-A177-3AD203B41FA5}">
                      <a16:colId xmlns:a16="http://schemas.microsoft.com/office/drawing/2014/main" val="3010240895"/>
                    </a:ext>
                  </a:extLst>
                </a:gridCol>
                <a:gridCol w="642602">
                  <a:extLst>
                    <a:ext uri="{9D8B030D-6E8A-4147-A177-3AD203B41FA5}">
                      <a16:colId xmlns:a16="http://schemas.microsoft.com/office/drawing/2014/main" val="810099621"/>
                    </a:ext>
                  </a:extLst>
                </a:gridCol>
                <a:gridCol w="642602">
                  <a:extLst>
                    <a:ext uri="{9D8B030D-6E8A-4147-A177-3AD203B41FA5}">
                      <a16:colId xmlns:a16="http://schemas.microsoft.com/office/drawing/2014/main" val="474670585"/>
                    </a:ext>
                  </a:extLst>
                </a:gridCol>
                <a:gridCol w="642602">
                  <a:extLst>
                    <a:ext uri="{9D8B030D-6E8A-4147-A177-3AD203B41FA5}">
                      <a16:colId xmlns:a16="http://schemas.microsoft.com/office/drawing/2014/main" val="1565070997"/>
                    </a:ext>
                  </a:extLst>
                </a:gridCol>
              </a:tblGrid>
              <a:tr h="381144">
                <a:tc>
                  <a:txBody>
                    <a:bodyPr/>
                    <a:lstStyle/>
                    <a:p>
                      <a:pPr algn="l" fontAlgn="b"/>
                      <a:endParaRPr lang="en-NZ" sz="70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endParaRPr>
                    </a:p>
                  </a:txBody>
                  <a:tcPr marL="2724" marR="2724" marT="2724" marB="0" anchor="b">
                    <a:lnL w="12700" cmpd="sng">
                      <a:noFill/>
                    </a:lnL>
                    <a:lnR w="12700" cap="flat" cmpd="sng" algn="ctr">
                      <a:solidFill>
                        <a:srgbClr val="298224"/>
                      </a:solidFill>
                      <a:prstDash val="solid"/>
                      <a:round/>
                      <a:headEnd type="none" w="med" len="med"/>
                      <a:tailEnd type="none" w="med" len="med"/>
                    </a:lnR>
                    <a:lnT w="12700" cmpd="sng">
                      <a:noFill/>
                    </a:lnT>
                    <a:lnB w="12700" cap="flat" cmpd="sng" algn="ctr">
                      <a:solidFill>
                        <a:srgbClr val="29822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650" b="0" i="0" u="none" strike="noStrike" dirty="0" smtClean="0">
                          <a:solidFill>
                            <a:srgbClr val="404040"/>
                          </a:solidFill>
                          <a:effectLst/>
                          <a:latin typeface="Verdana" panose="020B0604030504040204" pitchFamily="34" charset="0"/>
                          <a:ea typeface="Verdana" panose="020B0604030504040204" pitchFamily="34" charset="0"/>
                          <a:cs typeface="Verdana" panose="020B0604030504040204" pitchFamily="34" charset="0"/>
                        </a:rPr>
                        <a:t>Māori</a:t>
                      </a:r>
                      <a:endParaRPr lang="en-NZ" sz="65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36000" anchor="b">
                    <a:lnL w="12700" cap="flat" cmpd="sng" algn="ctr">
                      <a:solidFill>
                        <a:srgbClr val="298224"/>
                      </a:solidFill>
                      <a:prstDash val="solid"/>
                      <a:round/>
                      <a:headEnd type="none" w="med" len="med"/>
                      <a:tailEnd type="none" w="med" len="med"/>
                    </a:lnL>
                    <a:lnR w="12700" cmpd="sng">
                      <a:noFill/>
                    </a:lnR>
                    <a:lnT w="12700" cmpd="sng">
                      <a:noFill/>
                    </a:lnT>
                    <a:lnB w="12700" cap="flat" cmpd="sng" algn="ctr">
                      <a:solidFill>
                        <a:srgbClr val="29822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650" b="0" i="0" u="none" strike="noStrike" dirty="0" smtClean="0">
                          <a:solidFill>
                            <a:srgbClr val="404040"/>
                          </a:solidFill>
                          <a:effectLst/>
                          <a:latin typeface="Verdana" panose="020B0604030504040204" pitchFamily="34" charset="0"/>
                          <a:ea typeface="Verdana" panose="020B0604030504040204" pitchFamily="34" charset="0"/>
                          <a:cs typeface="Verdana" panose="020B0604030504040204" pitchFamily="34" charset="0"/>
                        </a:rPr>
                        <a:t>Pacific</a:t>
                      </a:r>
                      <a:endParaRPr lang="en-NZ" sz="65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36000" anchor="b">
                    <a:lnL w="12700" cmpd="sng">
                      <a:noFill/>
                    </a:lnL>
                    <a:lnR w="12700" cmpd="sng">
                      <a:noFill/>
                    </a:lnR>
                    <a:lnT w="12700" cmpd="sng">
                      <a:noFill/>
                    </a:lnT>
                    <a:lnB w="12700" cap="flat" cmpd="sng" algn="ctr">
                      <a:solidFill>
                        <a:srgbClr val="29822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650" b="0" i="0" u="none" strike="noStrike" dirty="0" smtClean="0">
                          <a:solidFill>
                            <a:srgbClr val="404040"/>
                          </a:solidFill>
                          <a:effectLst/>
                          <a:latin typeface="Verdana" panose="020B0604030504040204" pitchFamily="34" charset="0"/>
                          <a:ea typeface="Verdana" panose="020B0604030504040204" pitchFamily="34" charset="0"/>
                          <a:cs typeface="Verdana" panose="020B0604030504040204" pitchFamily="34" charset="0"/>
                        </a:rPr>
                        <a:t>International</a:t>
                      </a:r>
                      <a:endParaRPr lang="en-NZ" sz="65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36000" anchor="b">
                    <a:lnL w="12700" cmpd="sng">
                      <a:noFill/>
                    </a:lnL>
                    <a:lnR w="12700" cmpd="sng">
                      <a:noFill/>
                    </a:lnR>
                    <a:lnT w="12700" cmpd="sng">
                      <a:noFill/>
                    </a:lnT>
                    <a:lnB w="12700" cap="flat" cmpd="sng" algn="ctr">
                      <a:solidFill>
                        <a:srgbClr val="29822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650" b="0" i="0" u="none" strike="noStrike" dirty="0" smtClean="0">
                          <a:solidFill>
                            <a:srgbClr val="404040"/>
                          </a:solidFill>
                          <a:effectLst/>
                          <a:latin typeface="Verdana" panose="020B0604030504040204" pitchFamily="34" charset="0"/>
                          <a:ea typeface="Verdana" panose="020B0604030504040204" pitchFamily="34" charset="0"/>
                          <a:cs typeface="Verdana" panose="020B0604030504040204" pitchFamily="34" charset="0"/>
                        </a:rPr>
                        <a:t>Under 25</a:t>
                      </a:r>
                      <a:endParaRPr lang="en-NZ" sz="65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36000" anchor="b">
                    <a:lnL w="12700" cmpd="sng">
                      <a:noFill/>
                    </a:lnL>
                    <a:lnR w="12700" cmpd="sng">
                      <a:noFill/>
                    </a:lnR>
                    <a:lnT w="12700" cmpd="sng">
                      <a:noFill/>
                    </a:lnT>
                    <a:lnB w="12700" cap="flat" cmpd="sng" algn="ctr">
                      <a:solidFill>
                        <a:srgbClr val="29822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0429539"/>
                  </a:ext>
                </a:extLst>
              </a:tr>
              <a:tr h="403690">
                <a:tc>
                  <a:txBody>
                    <a:bodyPr/>
                    <a:lstStyle/>
                    <a:p>
                      <a:pPr algn="l" fontAlgn="b"/>
                      <a:r>
                        <a:rPr lang="en-NZ" sz="80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Positivity for study at Unitec</a:t>
                      </a:r>
                    </a:p>
                  </a:txBody>
                  <a:tcPr marL="9525" marR="9525" marT="9525" marB="0" anchor="ctr">
                    <a:lnL w="12700" cmpd="sng">
                      <a:noFill/>
                    </a:lnL>
                    <a:lnR w="12700" cap="flat" cmpd="sng" algn="ctr">
                      <a:solidFill>
                        <a:srgbClr val="298224"/>
                      </a:solidFill>
                      <a:prstDash val="solid"/>
                      <a:round/>
                      <a:headEnd type="none" w="med" len="med"/>
                      <a:tailEnd type="none" w="med" len="med"/>
                    </a:lnR>
                    <a:lnT w="12700" cap="flat" cmpd="sng" algn="ctr">
                      <a:solidFill>
                        <a:srgbClr val="29822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70%</a:t>
                      </a:r>
                    </a:p>
                  </a:txBody>
                  <a:tcPr marL="9525" marR="9525" marT="9525" marB="0" anchor="ctr">
                    <a:lnL w="12700" cap="flat" cmpd="sng" algn="ctr">
                      <a:solidFill>
                        <a:srgbClr val="298224"/>
                      </a:solidFill>
                      <a:prstDash val="solid"/>
                      <a:round/>
                      <a:headEnd type="none" w="med" len="med"/>
                      <a:tailEnd type="none" w="med" len="med"/>
                    </a:lnL>
                    <a:lnR w="12700" cmpd="sng">
                      <a:noFill/>
                    </a:lnR>
                    <a:lnT w="12700" cap="flat" cmpd="sng" algn="ctr">
                      <a:solidFill>
                        <a:srgbClr val="29822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79%</a:t>
                      </a:r>
                    </a:p>
                  </a:txBody>
                  <a:tcPr marL="9525" marR="9525" marT="9525" marB="0" anchor="ctr">
                    <a:lnL w="12700" cmpd="sng">
                      <a:noFill/>
                    </a:lnL>
                    <a:lnR w="12700" cmpd="sng">
                      <a:noFill/>
                    </a:lnR>
                    <a:lnT w="12700" cap="flat" cmpd="sng" algn="ctr">
                      <a:solidFill>
                        <a:srgbClr val="29822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64%</a:t>
                      </a:r>
                    </a:p>
                  </a:txBody>
                  <a:tcPr marL="9525" marR="9525" marT="9525" marB="0" anchor="ctr">
                    <a:lnL w="12700" cmpd="sng">
                      <a:noFill/>
                    </a:lnL>
                    <a:lnR w="12700" cmpd="sng">
                      <a:noFill/>
                    </a:lnR>
                    <a:lnT w="12700" cap="flat" cmpd="sng" algn="ctr">
                      <a:solidFill>
                        <a:srgbClr val="29822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66%</a:t>
                      </a:r>
                    </a:p>
                  </a:txBody>
                  <a:tcPr marL="9525" marR="9525" marT="9525" marB="0" anchor="ctr">
                    <a:lnL w="12700" cmpd="sng">
                      <a:noFill/>
                    </a:lnL>
                    <a:lnR w="12700" cmpd="sng">
                      <a:noFill/>
                    </a:lnR>
                    <a:lnT w="12700" cap="flat" cmpd="sng" algn="ctr">
                      <a:solidFill>
                        <a:srgbClr val="29822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83237143"/>
                  </a:ext>
                </a:extLst>
              </a:tr>
              <a:tr h="403690">
                <a:tc>
                  <a:txBody>
                    <a:bodyPr/>
                    <a:lstStyle/>
                    <a:p>
                      <a:pPr algn="l"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Feelings of support at Unitec</a:t>
                      </a:r>
                    </a:p>
                  </a:txBody>
                  <a:tcPr marL="9525" marR="9525" marT="9525" marB="0" anchor="ctr">
                    <a:lnL w="12700" cmpd="sng">
                      <a:noFill/>
                    </a:lnL>
                    <a:lnR w="12700" cap="flat" cmpd="sng" algn="ctr">
                      <a:solidFill>
                        <a:srgbClr val="298224"/>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58%</a:t>
                      </a:r>
                    </a:p>
                  </a:txBody>
                  <a:tcPr marL="9525" marR="9525" marT="9525" marB="0" anchor="ctr">
                    <a:lnL w="12700" cap="flat" cmpd="sng" algn="ctr">
                      <a:solidFill>
                        <a:srgbClr val="298224"/>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67%</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49%</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54%</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26366034"/>
                  </a:ext>
                </a:extLst>
              </a:tr>
              <a:tr h="403690">
                <a:tc>
                  <a:txBody>
                    <a:bodyPr/>
                    <a:lstStyle/>
                    <a:p>
                      <a:pPr algn="l" fontAlgn="b"/>
                      <a:r>
                        <a:rPr lang="en-NZ" sz="80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I am forming friendships with people I have met in class</a:t>
                      </a:r>
                    </a:p>
                  </a:txBody>
                  <a:tcPr marL="9525" marR="9525" marT="9525" marB="0" anchor="ctr">
                    <a:lnL w="12700" cmpd="sng">
                      <a:noFill/>
                    </a:lnL>
                    <a:lnR w="12700" cap="flat" cmpd="sng" algn="ctr">
                      <a:solidFill>
                        <a:srgbClr val="298224"/>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42%</a:t>
                      </a:r>
                    </a:p>
                  </a:txBody>
                  <a:tcPr marL="9525" marR="9525" marT="9525" marB="0" anchor="ctr">
                    <a:lnL w="12700" cap="flat" cmpd="sng" algn="ctr">
                      <a:solidFill>
                        <a:srgbClr val="298224"/>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59%</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48%</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51%</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37077109"/>
                  </a:ext>
                </a:extLst>
              </a:tr>
              <a:tr h="403690">
                <a:tc>
                  <a:txBody>
                    <a:bodyPr/>
                    <a:lstStyle/>
                    <a:p>
                      <a:pPr algn="l" fontAlgn="b"/>
                      <a:r>
                        <a:rPr lang="en-NZ" sz="80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There is someone in my </a:t>
                      </a:r>
                      <a:r>
                        <a:rPr lang="en-NZ" sz="800" b="0" i="0" u="none" strike="noStrike" dirty="0" smtClean="0">
                          <a:solidFill>
                            <a:srgbClr val="404040"/>
                          </a:solidFill>
                          <a:effectLst/>
                          <a:latin typeface="Verdana" panose="020B0604030504040204" pitchFamily="34" charset="0"/>
                          <a:ea typeface="Verdana" panose="020B0604030504040204" pitchFamily="34" charset="0"/>
                          <a:cs typeface="Verdana" panose="020B0604030504040204" pitchFamily="34" charset="0"/>
                        </a:rPr>
                        <a:t>I </a:t>
                      </a:r>
                      <a:r>
                        <a:rPr lang="en-NZ" sz="80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can talk to if I have a question or need help</a:t>
                      </a:r>
                    </a:p>
                  </a:txBody>
                  <a:tcPr marL="9525" marR="9525" marT="9525" marB="0" anchor="ctr">
                    <a:lnL w="12700" cmpd="sng">
                      <a:noFill/>
                    </a:lnL>
                    <a:lnR w="12700" cap="flat" cmpd="sng" algn="ctr">
                      <a:solidFill>
                        <a:srgbClr val="298224"/>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70%</a:t>
                      </a:r>
                    </a:p>
                  </a:txBody>
                  <a:tcPr marL="9525" marR="9525" marT="9525" marB="0" anchor="ctr">
                    <a:lnL w="12700" cap="flat" cmpd="sng" algn="ctr">
                      <a:solidFill>
                        <a:srgbClr val="298224"/>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73%</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54%</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63%</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761299"/>
                  </a:ext>
                </a:extLst>
              </a:tr>
              <a:tr h="403690">
                <a:tc>
                  <a:txBody>
                    <a:bodyPr/>
                    <a:lstStyle/>
                    <a:p>
                      <a:pPr algn="l" fontAlgn="b"/>
                      <a:r>
                        <a:rPr lang="en-NZ" sz="80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Unitec is a place where everyone </a:t>
                      </a:r>
                      <a:r>
                        <a:rPr lang="en-NZ" sz="800" b="0" i="0" u="none" strike="noStrike" dirty="0" smtClean="0">
                          <a:solidFill>
                            <a:srgbClr val="404040"/>
                          </a:solidFill>
                          <a:effectLst/>
                          <a:latin typeface="Verdana" panose="020B0604030504040204" pitchFamily="34" charset="0"/>
                          <a:ea typeface="Verdana" panose="020B0604030504040204" pitchFamily="34" charset="0"/>
                          <a:cs typeface="Verdana" panose="020B0604030504040204" pitchFamily="34" charset="0"/>
                        </a:rPr>
                        <a:t>belongs</a:t>
                      </a:r>
                      <a:endParaRPr lang="en-NZ" sz="80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mpd="sng">
                      <a:noFill/>
                    </a:lnL>
                    <a:lnR w="12700" cap="flat" cmpd="sng" algn="ctr">
                      <a:solidFill>
                        <a:srgbClr val="298224"/>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64%</a:t>
                      </a:r>
                    </a:p>
                  </a:txBody>
                  <a:tcPr marL="9525" marR="9525" marT="9525" marB="0" anchor="ctr">
                    <a:lnL w="12700" cap="flat" cmpd="sng" algn="ctr">
                      <a:solidFill>
                        <a:srgbClr val="298224"/>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77%</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68%</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72%</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807309"/>
                  </a:ext>
                </a:extLst>
              </a:tr>
              <a:tr h="403690">
                <a:tc>
                  <a:txBody>
                    <a:bodyPr/>
                    <a:lstStyle/>
                    <a:p>
                      <a:pPr algn="l" fontAlgn="b"/>
                      <a:r>
                        <a:rPr lang="en-NZ" sz="80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I have a clear goal or purpose for studying at Unitec</a:t>
                      </a:r>
                    </a:p>
                  </a:txBody>
                  <a:tcPr marL="9525" marR="9525" marT="9525" marB="0" anchor="ctr">
                    <a:lnL w="12700" cmpd="sng">
                      <a:noFill/>
                    </a:lnL>
                    <a:lnR w="12700" cap="flat" cmpd="sng" algn="ctr">
                      <a:solidFill>
                        <a:srgbClr val="29822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70%</a:t>
                      </a:r>
                    </a:p>
                  </a:txBody>
                  <a:tcPr marL="9525" marR="9525" marT="9525" marB="0" anchor="ctr">
                    <a:lnL w="12700" cap="flat" cmpd="sng" algn="ctr">
                      <a:solidFill>
                        <a:srgbClr val="298224"/>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73%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77%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65%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15363111"/>
                  </a:ext>
                </a:extLst>
              </a:tr>
              <a:tr h="403690">
                <a:tc>
                  <a:txBody>
                    <a:bodyPr/>
                    <a:lstStyle/>
                    <a:p>
                      <a:pPr algn="l" fontAlgn="b"/>
                      <a:r>
                        <a:rPr lang="en-NZ" sz="80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I believe I can be successful in my studies at Unitec</a:t>
                      </a:r>
                    </a:p>
                  </a:txBody>
                  <a:tcPr marL="9525" marR="9525" marT="9525" marB="0" anchor="ctr">
                    <a:lnL w="12700" cmpd="sng">
                      <a:noFill/>
                    </a:lnL>
                    <a:lnR w="12700" cap="flat" cmpd="sng" algn="ctr">
                      <a:solidFill>
                        <a:srgbClr val="29822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60%</a:t>
                      </a:r>
                    </a:p>
                  </a:txBody>
                  <a:tcPr marL="9525" marR="9525" marT="9525" marB="0" anchor="ctr">
                    <a:lnL w="12700" cap="flat" cmpd="sng" algn="ctr">
                      <a:solidFill>
                        <a:srgbClr val="298224"/>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73%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65%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61%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00306518"/>
                  </a:ext>
                </a:extLst>
              </a:tr>
              <a:tr h="403690">
                <a:tc>
                  <a:txBody>
                    <a:bodyPr/>
                    <a:lstStyle/>
                    <a:p>
                      <a:pPr algn="l" fontAlgn="b"/>
                      <a:r>
                        <a:rPr lang="en-NZ" sz="80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I feel welcomed to Unitec</a:t>
                      </a:r>
                    </a:p>
                  </a:txBody>
                  <a:tcPr marL="9525" marR="9525" marT="9525" marB="0" anchor="ctr">
                    <a:lnL w="12700" cmpd="sng">
                      <a:noFill/>
                    </a:lnL>
                    <a:lnR w="12700" cap="flat" cmpd="sng" algn="ctr">
                      <a:solidFill>
                        <a:srgbClr val="29822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72%</a:t>
                      </a:r>
                    </a:p>
                  </a:txBody>
                  <a:tcPr marL="9525" marR="9525" marT="9525" marB="0" anchor="ctr">
                    <a:lnL w="12700" cap="flat" cmpd="sng" algn="ctr">
                      <a:solidFill>
                        <a:srgbClr val="298224"/>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77%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74%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69%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59867789"/>
                  </a:ext>
                </a:extLst>
              </a:tr>
              <a:tr h="403690">
                <a:tc>
                  <a:txBody>
                    <a:bodyPr/>
                    <a:lstStyle/>
                    <a:p>
                      <a:pPr algn="l" fontAlgn="b"/>
                      <a:r>
                        <a:rPr lang="en-NZ" sz="800" b="0" i="0" u="none" strike="noStrike" dirty="0" smtClean="0">
                          <a:solidFill>
                            <a:srgbClr val="404040"/>
                          </a:solidFill>
                          <a:effectLst/>
                          <a:latin typeface="Verdana" panose="020B0604030504040204" pitchFamily="34" charset="0"/>
                          <a:ea typeface="Verdana" panose="020B0604030504040204" pitchFamily="34" charset="0"/>
                          <a:cs typeface="Verdana" panose="020B0604030504040204" pitchFamily="34" charset="0"/>
                        </a:rPr>
                        <a:t>The orientation activities were culturally familiar to Māori and Pacific students</a:t>
                      </a:r>
                    </a:p>
                  </a:txBody>
                  <a:tcPr marL="9525" marR="9525" marT="9525" marB="0" anchor="ctr">
                    <a:lnL w="12700" cmpd="sng">
                      <a:noFill/>
                    </a:lnL>
                    <a:lnR w="12700" cap="flat" cmpd="sng" algn="ctr">
                      <a:solidFill>
                        <a:srgbClr val="29822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55%</a:t>
                      </a:r>
                    </a:p>
                  </a:txBody>
                  <a:tcPr marL="9525" marR="9525" marT="9525" marB="0" anchor="ctr">
                    <a:lnL w="12700" cap="flat" cmpd="sng" algn="ctr">
                      <a:solidFill>
                        <a:srgbClr val="298224"/>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a:solidFill>
                            <a:srgbClr val="404040"/>
                          </a:solidFill>
                          <a:effectLst/>
                          <a:latin typeface="Verdana" panose="020B0604030504040204" pitchFamily="34" charset="0"/>
                          <a:ea typeface="Verdana" panose="020B0604030504040204" pitchFamily="34" charset="0"/>
                          <a:cs typeface="Verdana" panose="020B0604030504040204" pitchFamily="34" charset="0"/>
                        </a:rPr>
                        <a:t>67%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dirty="0" smtClean="0">
                          <a:solidFill>
                            <a:srgbClr val="404040"/>
                          </a:solidFill>
                          <a:effectLst/>
                          <a:latin typeface="Verdana" panose="020B0604030504040204" pitchFamily="34" charset="0"/>
                          <a:ea typeface="Verdana" panose="020B0604030504040204" pitchFamily="34" charset="0"/>
                          <a:cs typeface="Verdana" panose="020B0604030504040204" pitchFamily="34" charset="0"/>
                        </a:rPr>
                        <a:t>N/A</a:t>
                      </a:r>
                      <a:endParaRPr lang="en-NZ" sz="80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dirty="0" smtClean="0">
                          <a:solidFill>
                            <a:srgbClr val="404040"/>
                          </a:solidFill>
                          <a:effectLst/>
                          <a:latin typeface="Verdana" panose="020B0604030504040204" pitchFamily="34" charset="0"/>
                          <a:ea typeface="Verdana" panose="020B0604030504040204" pitchFamily="34" charset="0"/>
                          <a:cs typeface="Verdana" panose="020B0604030504040204" pitchFamily="34" charset="0"/>
                        </a:rPr>
                        <a:t>N/A</a:t>
                      </a:r>
                      <a:endParaRPr lang="en-NZ" sz="80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65177584"/>
                  </a:ext>
                </a:extLst>
              </a:tr>
            </a:tbl>
          </a:graphicData>
        </a:graphic>
      </p:graphicFrame>
      <p:sp>
        <p:nvSpPr>
          <p:cNvPr id="3" name="Footer Placeholder 2"/>
          <p:cNvSpPr>
            <a:spLocks noGrp="1"/>
          </p:cNvSpPr>
          <p:nvPr>
            <p:ph type="ftr" sz="quarter" idx="11"/>
          </p:nvPr>
        </p:nvSpPr>
        <p:spPr/>
        <p:txBody>
          <a:bodyPr/>
          <a:lstStyle/>
          <a:p>
            <a:pPr>
              <a:defRPr/>
            </a:pPr>
            <a:r>
              <a:rPr lang="en-US" dirty="0" smtClean="0"/>
              <a:t>&gt;&gt;MARKETING</a:t>
            </a:r>
            <a:endParaRPr lang="en-US" dirty="0"/>
          </a:p>
        </p:txBody>
      </p:sp>
      <p:grpSp>
        <p:nvGrpSpPr>
          <p:cNvPr id="12" name="Group 11"/>
          <p:cNvGrpSpPr/>
          <p:nvPr/>
        </p:nvGrpSpPr>
        <p:grpSpPr>
          <a:xfrm>
            <a:off x="7181491" y="5965075"/>
            <a:ext cx="1720975" cy="269294"/>
            <a:chOff x="7724955" y="5863141"/>
            <a:chExt cx="1720975" cy="269294"/>
          </a:xfrm>
        </p:grpSpPr>
        <p:sp>
          <p:nvSpPr>
            <p:cNvPr id="13" name="Isosceles Triangle 12"/>
            <p:cNvSpPr/>
            <p:nvPr/>
          </p:nvSpPr>
          <p:spPr>
            <a:xfrm rot="10800000">
              <a:off x="7724955" y="6006013"/>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Isosceles Triangle 13"/>
            <p:cNvSpPr/>
            <p:nvPr/>
          </p:nvSpPr>
          <p:spPr>
            <a:xfrm>
              <a:off x="7724955" y="5863141"/>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7841416" y="5867128"/>
              <a:ext cx="1604514"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NZ" sz="700"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Significantly higher/lower than other schools (95%)</a:t>
              </a:r>
              <a:endParaRPr lang="en-US" sz="7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17" name="Rectangle 16"/>
          <p:cNvSpPr/>
          <p:nvPr/>
        </p:nvSpPr>
        <p:spPr>
          <a:xfrm>
            <a:off x="7181491" y="5965076"/>
            <a:ext cx="146649" cy="126422"/>
          </a:xfrm>
          <a:prstGeom prst="rect">
            <a:avLst/>
          </a:prstGeom>
          <a:solidFill>
            <a:srgbClr val="188E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8" name="Rectangle 17"/>
          <p:cNvSpPr/>
          <p:nvPr/>
        </p:nvSpPr>
        <p:spPr>
          <a:xfrm>
            <a:off x="7182486" y="6106957"/>
            <a:ext cx="146649" cy="126422"/>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9" name="Rectangle 18"/>
          <p:cNvSpPr/>
          <p:nvPr/>
        </p:nvSpPr>
        <p:spPr>
          <a:xfrm>
            <a:off x="586596" y="5926352"/>
            <a:ext cx="5795113"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Notes:</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Question text</a:t>
            </a:r>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a:t>
            </a: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Please tell us how much you agree or disagree with each of the following statements.</a:t>
            </a:r>
            <a:endPar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marL="228600" indent="-228600">
              <a:buFont typeface="+mj-lt"/>
              <a:buAutoNum type="arabicPeriod"/>
            </a:pPr>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Sample size, </a:t>
            </a: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 </a:t>
            </a:r>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44 | 90 | 132 | 295</a:t>
            </a:r>
            <a:endPar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marL="228600" indent="-228600">
              <a:buFont typeface="+mj-lt"/>
              <a:buAutoNum type="arabicPeriod"/>
            </a:pPr>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Differences based on the proportion who </a:t>
            </a: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state they </a:t>
            </a:r>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strongly agree</a:t>
            </a:r>
            <a:endPar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itle 3"/>
          <p:cNvSpPr>
            <a:spLocks noGrp="1"/>
          </p:cNvSpPr>
          <p:nvPr>
            <p:ph type="title"/>
          </p:nvPr>
        </p:nvSpPr>
        <p:spPr/>
        <p:txBody>
          <a:bodyPr/>
          <a:lstStyle/>
          <a:p>
            <a:r>
              <a:rPr lang="en-NZ" dirty="0" smtClean="0"/>
              <a:t>Pacific students are reporting feeling very positive and supported and this reflects how embedded the Pacific Centre is at Unitec</a:t>
            </a:r>
            <a:endParaRPr lang="en-NZ" dirty="0"/>
          </a:p>
        </p:txBody>
      </p:sp>
    </p:spTree>
    <p:extLst>
      <p:ext uri="{BB962C8B-B14F-4D97-AF65-F5344CB8AC3E}">
        <p14:creationId xmlns:p14="http://schemas.microsoft.com/office/powerpoint/2010/main" val="3807069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NZ" sz="1600" dirty="0" smtClean="0"/>
              <a:t>Attendance of at least one orientation event</a:t>
            </a:r>
            <a:endParaRPr lang="en-NZ" sz="1600" dirty="0"/>
          </a:p>
        </p:txBody>
      </p:sp>
      <p:graphicFrame>
        <p:nvGraphicFramePr>
          <p:cNvPr id="17" name="Content Placeholder 6"/>
          <p:cNvGraphicFramePr>
            <a:graphicFrameLocks/>
          </p:cNvGraphicFramePr>
          <p:nvPr>
            <p:extLst>
              <p:ext uri="{D42A27DB-BD31-4B8C-83A1-F6EECF244321}">
                <p14:modId xmlns:p14="http://schemas.microsoft.com/office/powerpoint/2010/main" val="2313592979"/>
              </p:ext>
            </p:extLst>
          </p:nvPr>
        </p:nvGraphicFramePr>
        <p:xfrm>
          <a:off x="527050" y="2018580"/>
          <a:ext cx="4640173" cy="3799607"/>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pPr>
              <a:defRPr/>
            </a:pPr>
            <a:r>
              <a:rPr lang="en-NZ" dirty="0" smtClean="0"/>
              <a:t>&gt;&gt;MARKETING</a:t>
            </a:r>
            <a:endParaRPr lang="en-NZ" dirty="0"/>
          </a:p>
        </p:txBody>
      </p:sp>
      <p:sp>
        <p:nvSpPr>
          <p:cNvPr id="8" name="Rectangle 7"/>
          <p:cNvSpPr/>
          <p:nvPr/>
        </p:nvSpPr>
        <p:spPr>
          <a:xfrm>
            <a:off x="586597" y="5926352"/>
            <a:ext cx="5124090"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Notes:</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Question text: Did you attend any orientation events at Unitec in the last few weeks?</a:t>
            </a:r>
          </a:p>
          <a:p>
            <a:pPr marL="228600" indent="-228600">
              <a:buFont typeface="+mj-lt"/>
              <a:buAutoNum type="arabicPeriod"/>
            </a:pPr>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Sample size, n = 696 | 357 | 733 | 325 | 635 | 490 | 583</a:t>
            </a:r>
            <a:endPar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marL="228600" indent="-228600">
              <a:buFont typeface="+mj-lt"/>
              <a:buAutoNum type="arabicPeriod"/>
            </a:pPr>
            <a:endParaRPr lang="en-US"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grpSp>
        <p:nvGrpSpPr>
          <p:cNvPr id="9" name="Group 8"/>
          <p:cNvGrpSpPr/>
          <p:nvPr/>
        </p:nvGrpSpPr>
        <p:grpSpPr>
          <a:xfrm>
            <a:off x="7181491" y="5965075"/>
            <a:ext cx="1720975" cy="269294"/>
            <a:chOff x="7724955" y="5863141"/>
            <a:chExt cx="1720975" cy="269294"/>
          </a:xfrm>
        </p:grpSpPr>
        <p:sp>
          <p:nvSpPr>
            <p:cNvPr id="10" name="Isosceles Triangle 9"/>
            <p:cNvSpPr/>
            <p:nvPr/>
          </p:nvSpPr>
          <p:spPr>
            <a:xfrm rot="10800000">
              <a:off x="7724955" y="6006013"/>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11" name="Isosceles Triangle 10"/>
            <p:cNvSpPr/>
            <p:nvPr/>
          </p:nvSpPr>
          <p:spPr>
            <a:xfrm>
              <a:off x="7724955" y="5863141"/>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7841416" y="5867128"/>
              <a:ext cx="1604514"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NZ" sz="700"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Significantly higher / lower than previous period (95%)</a:t>
              </a:r>
              <a:endParaRPr lang="en-US" sz="7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13" name="Isosceles Triangle 12"/>
          <p:cNvSpPr/>
          <p:nvPr/>
        </p:nvSpPr>
        <p:spPr>
          <a:xfrm rot="10800000">
            <a:off x="2974744" y="3301491"/>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14" name="Isosceles Triangle 13"/>
          <p:cNvSpPr/>
          <p:nvPr/>
        </p:nvSpPr>
        <p:spPr>
          <a:xfrm rot="10800000">
            <a:off x="1733001" y="3436533"/>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15" name="Isosceles Triangle 14"/>
          <p:cNvSpPr/>
          <p:nvPr/>
        </p:nvSpPr>
        <p:spPr>
          <a:xfrm>
            <a:off x="2356747" y="2822187"/>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8" name="Group 17"/>
          <p:cNvGrpSpPr/>
          <p:nvPr/>
        </p:nvGrpSpPr>
        <p:grpSpPr>
          <a:xfrm>
            <a:off x="5233753" y="2049524"/>
            <a:ext cx="1634705" cy="1720027"/>
            <a:chOff x="1320354" y="2350149"/>
            <a:chExt cx="2720407" cy="2763114"/>
          </a:xfrm>
        </p:grpSpPr>
        <p:graphicFrame>
          <p:nvGraphicFramePr>
            <p:cNvPr id="19" name="Content Placeholder 8"/>
            <p:cNvGraphicFramePr>
              <a:graphicFrameLocks/>
            </p:cNvGraphicFramePr>
            <p:nvPr>
              <p:extLst>
                <p:ext uri="{D42A27DB-BD31-4B8C-83A1-F6EECF244321}">
                  <p14:modId xmlns:p14="http://schemas.microsoft.com/office/powerpoint/2010/main" val="3188985587"/>
                </p:ext>
              </p:extLst>
            </p:nvPr>
          </p:nvGraphicFramePr>
          <p:xfrm>
            <a:off x="1320354" y="2350149"/>
            <a:ext cx="2720407" cy="2763114"/>
          </p:xfrm>
          <a:graphic>
            <a:graphicData uri="http://schemas.openxmlformats.org/drawingml/2006/chart">
              <c:chart xmlns:c="http://schemas.openxmlformats.org/drawingml/2006/chart" xmlns:r="http://schemas.openxmlformats.org/officeDocument/2006/relationships" r:id="rId3"/>
            </a:graphicData>
          </a:graphic>
        </p:graphicFrame>
        <p:sp>
          <p:nvSpPr>
            <p:cNvPr id="20" name="Rectangle 19"/>
            <p:cNvSpPr/>
            <p:nvPr/>
          </p:nvSpPr>
          <p:spPr>
            <a:xfrm>
              <a:off x="1838359" y="3117278"/>
              <a:ext cx="1690779" cy="123357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2000" b="1" dirty="0" smtClean="0">
                  <a:solidFill>
                    <a:srgbClr val="0F5A0F"/>
                  </a:solidFill>
                  <a:latin typeface="Verdana" panose="020B0604030504040204" pitchFamily="34" charset="0"/>
                  <a:ea typeface="Verdana" panose="020B0604030504040204" pitchFamily="34" charset="0"/>
                  <a:cs typeface="Verdana" panose="020B0604030504040204" pitchFamily="34" charset="0"/>
                </a:rPr>
                <a:t>63</a:t>
              </a:r>
              <a:r>
                <a:rPr lang="en-NZ" sz="1400" b="1" dirty="0" smtClean="0">
                  <a:solidFill>
                    <a:srgbClr val="0F5A0F"/>
                  </a:solidFill>
                  <a:latin typeface="Verdana" panose="020B0604030504040204" pitchFamily="34" charset="0"/>
                  <a:ea typeface="Verdana" panose="020B0604030504040204" pitchFamily="34" charset="0"/>
                  <a:cs typeface="Verdana" panose="020B0604030504040204" pitchFamily="34" charset="0"/>
                </a:rPr>
                <a:t>%</a:t>
              </a:r>
              <a:endParaRPr lang="en-US" sz="2800" b="1" dirty="0">
                <a:solidFill>
                  <a:srgbClr val="0F5A0F"/>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21" name="Rectangle 20"/>
          <p:cNvSpPr/>
          <p:nvPr/>
        </p:nvSpPr>
        <p:spPr>
          <a:xfrm>
            <a:off x="4877912" y="3605726"/>
            <a:ext cx="2346385" cy="50657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NZ" sz="110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Powhiri</a:t>
            </a:r>
            <a:endParaRPr lang="en-NZ" sz="1100"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grpSp>
        <p:nvGrpSpPr>
          <p:cNvPr id="22" name="Group 21"/>
          <p:cNvGrpSpPr/>
          <p:nvPr/>
        </p:nvGrpSpPr>
        <p:grpSpPr>
          <a:xfrm>
            <a:off x="6982759" y="2049523"/>
            <a:ext cx="1634705" cy="1720027"/>
            <a:chOff x="1320354" y="2350149"/>
            <a:chExt cx="2720407" cy="2763114"/>
          </a:xfrm>
        </p:grpSpPr>
        <p:graphicFrame>
          <p:nvGraphicFramePr>
            <p:cNvPr id="23" name="Content Placeholder 8"/>
            <p:cNvGraphicFramePr>
              <a:graphicFrameLocks/>
            </p:cNvGraphicFramePr>
            <p:nvPr>
              <p:extLst>
                <p:ext uri="{D42A27DB-BD31-4B8C-83A1-F6EECF244321}">
                  <p14:modId xmlns:p14="http://schemas.microsoft.com/office/powerpoint/2010/main" val="3725153527"/>
                </p:ext>
              </p:extLst>
            </p:nvPr>
          </p:nvGraphicFramePr>
          <p:xfrm>
            <a:off x="1320354" y="2350149"/>
            <a:ext cx="2720407" cy="2763114"/>
          </p:xfrm>
          <a:graphic>
            <a:graphicData uri="http://schemas.openxmlformats.org/drawingml/2006/chart">
              <c:chart xmlns:c="http://schemas.openxmlformats.org/drawingml/2006/chart" xmlns:r="http://schemas.openxmlformats.org/officeDocument/2006/relationships" r:id="rId4"/>
            </a:graphicData>
          </a:graphic>
        </p:graphicFrame>
        <p:sp>
          <p:nvSpPr>
            <p:cNvPr id="24" name="Rectangle 23"/>
            <p:cNvSpPr/>
            <p:nvPr/>
          </p:nvSpPr>
          <p:spPr>
            <a:xfrm>
              <a:off x="1838359" y="3117278"/>
              <a:ext cx="1690779" cy="123357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2000" b="1" dirty="0" smtClean="0">
                  <a:solidFill>
                    <a:srgbClr val="0F5A0F"/>
                  </a:solidFill>
                  <a:latin typeface="Verdana" panose="020B0604030504040204" pitchFamily="34" charset="0"/>
                  <a:ea typeface="Verdana" panose="020B0604030504040204" pitchFamily="34" charset="0"/>
                  <a:cs typeface="Verdana" panose="020B0604030504040204" pitchFamily="34" charset="0"/>
                </a:rPr>
                <a:t>56</a:t>
              </a:r>
              <a:r>
                <a:rPr lang="en-NZ" sz="1400" b="1" dirty="0" smtClean="0">
                  <a:solidFill>
                    <a:srgbClr val="0F5A0F"/>
                  </a:solidFill>
                  <a:latin typeface="Verdana" panose="020B0604030504040204" pitchFamily="34" charset="0"/>
                  <a:ea typeface="Verdana" panose="020B0604030504040204" pitchFamily="34" charset="0"/>
                  <a:cs typeface="Verdana" panose="020B0604030504040204" pitchFamily="34" charset="0"/>
                </a:rPr>
                <a:t>%</a:t>
              </a:r>
              <a:endParaRPr lang="en-US" sz="2800" b="1" dirty="0">
                <a:solidFill>
                  <a:srgbClr val="0F5A0F"/>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25" name="Group 24"/>
          <p:cNvGrpSpPr/>
          <p:nvPr/>
        </p:nvGrpSpPr>
        <p:grpSpPr>
          <a:xfrm>
            <a:off x="6074991" y="3824230"/>
            <a:ext cx="1634705" cy="1720027"/>
            <a:chOff x="1320354" y="2350149"/>
            <a:chExt cx="2720407" cy="2763114"/>
          </a:xfrm>
        </p:grpSpPr>
        <p:graphicFrame>
          <p:nvGraphicFramePr>
            <p:cNvPr id="26" name="Content Placeholder 8"/>
            <p:cNvGraphicFramePr>
              <a:graphicFrameLocks/>
            </p:cNvGraphicFramePr>
            <p:nvPr>
              <p:extLst>
                <p:ext uri="{D42A27DB-BD31-4B8C-83A1-F6EECF244321}">
                  <p14:modId xmlns:p14="http://schemas.microsoft.com/office/powerpoint/2010/main" val="1071529017"/>
                </p:ext>
              </p:extLst>
            </p:nvPr>
          </p:nvGraphicFramePr>
          <p:xfrm>
            <a:off x="1320354" y="2350149"/>
            <a:ext cx="2720407" cy="2763114"/>
          </p:xfrm>
          <a:graphic>
            <a:graphicData uri="http://schemas.openxmlformats.org/drawingml/2006/chart">
              <c:chart xmlns:c="http://schemas.openxmlformats.org/drawingml/2006/chart" xmlns:r="http://schemas.openxmlformats.org/officeDocument/2006/relationships" r:id="rId5"/>
            </a:graphicData>
          </a:graphic>
        </p:graphicFrame>
        <p:sp>
          <p:nvSpPr>
            <p:cNvPr id="27" name="Rectangle 26"/>
            <p:cNvSpPr/>
            <p:nvPr/>
          </p:nvSpPr>
          <p:spPr>
            <a:xfrm>
              <a:off x="1838359" y="3117278"/>
              <a:ext cx="1690779" cy="123357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2000" b="1" dirty="0" smtClean="0">
                  <a:solidFill>
                    <a:srgbClr val="0F5A0F"/>
                  </a:solidFill>
                  <a:latin typeface="Verdana" panose="020B0604030504040204" pitchFamily="34" charset="0"/>
                  <a:ea typeface="Verdana" panose="020B0604030504040204" pitchFamily="34" charset="0"/>
                  <a:cs typeface="Verdana" panose="020B0604030504040204" pitchFamily="34" charset="0"/>
                </a:rPr>
                <a:t>29</a:t>
              </a:r>
              <a:r>
                <a:rPr lang="en-NZ" sz="1400" b="1" dirty="0" smtClean="0">
                  <a:solidFill>
                    <a:srgbClr val="0F5A0F"/>
                  </a:solidFill>
                  <a:latin typeface="Verdana" panose="020B0604030504040204" pitchFamily="34" charset="0"/>
                  <a:ea typeface="Verdana" panose="020B0604030504040204" pitchFamily="34" charset="0"/>
                  <a:cs typeface="Verdana" panose="020B0604030504040204" pitchFamily="34" charset="0"/>
                </a:rPr>
                <a:t>%</a:t>
              </a:r>
              <a:endParaRPr lang="en-US" sz="2800" b="1" dirty="0">
                <a:solidFill>
                  <a:srgbClr val="0F5A0F"/>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28" name="Rectangle 27"/>
          <p:cNvSpPr/>
          <p:nvPr/>
        </p:nvSpPr>
        <p:spPr>
          <a:xfrm>
            <a:off x="5723464" y="5351781"/>
            <a:ext cx="2346385" cy="50657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NZ" sz="110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Other events</a:t>
            </a:r>
            <a:endParaRPr lang="en-NZ" sz="1100"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sp>
        <p:nvSpPr>
          <p:cNvPr id="29" name="Rectangle 28"/>
          <p:cNvSpPr/>
          <p:nvPr/>
        </p:nvSpPr>
        <p:spPr>
          <a:xfrm>
            <a:off x="6633062" y="3610416"/>
            <a:ext cx="2346385" cy="50657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NZ" sz="110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International </a:t>
            </a:r>
            <a:br>
              <a:rPr lang="en-NZ" sz="1100" dirty="0" smtClean="0">
                <a:solidFill>
                  <a:srgbClr val="404040"/>
                </a:solidFill>
                <a:latin typeface="Verdana" panose="020B0604030504040204" pitchFamily="34" charset="0"/>
                <a:ea typeface="Verdana" panose="020B0604030504040204" pitchFamily="34" charset="0"/>
                <a:cs typeface="Verdana" panose="020B0604030504040204" pitchFamily="34" charset="0"/>
              </a:rPr>
            </a:br>
            <a:r>
              <a:rPr lang="en-NZ" sz="110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Welcome Day</a:t>
            </a:r>
            <a:endParaRPr lang="en-NZ" sz="1100"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sp>
        <p:nvSpPr>
          <p:cNvPr id="30" name="Isosceles Triangle 29"/>
          <p:cNvSpPr/>
          <p:nvPr/>
        </p:nvSpPr>
        <p:spPr>
          <a:xfrm>
            <a:off x="4843163" y="2868772"/>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p:txBody>
          <a:bodyPr/>
          <a:lstStyle/>
          <a:p>
            <a:r>
              <a:rPr lang="en-NZ" dirty="0" smtClean="0"/>
              <a:t>Attendance of orientation events was back up to ‘normal’ levels after a drop in 2019</a:t>
            </a:r>
            <a:endParaRPr lang="en-NZ" dirty="0"/>
          </a:p>
        </p:txBody>
      </p:sp>
    </p:spTree>
    <p:extLst>
      <p:ext uri="{BB962C8B-B14F-4D97-AF65-F5344CB8AC3E}">
        <p14:creationId xmlns:p14="http://schemas.microsoft.com/office/powerpoint/2010/main" val="822345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NZ" dirty="0" smtClean="0"/>
              <a:t>New student experience</a:t>
            </a:r>
          </a:p>
          <a:p>
            <a:r>
              <a:rPr lang="en-NZ" sz="1000" b="0" dirty="0" smtClean="0"/>
              <a:t>New student NPS is stable and continues to be high</a:t>
            </a:r>
          </a:p>
          <a:p>
            <a:pPr marL="171450" indent="-171450">
              <a:buFont typeface="Wingdings" panose="05000000000000000000" pitchFamily="2" charset="2"/>
              <a:buChar char="§"/>
            </a:pPr>
            <a:r>
              <a:rPr lang="en-NZ" sz="1000" b="0" dirty="0"/>
              <a:t>Course organisation has structure appears to be less of a factor this semester for new students, and this is in part due to a good response from Unitec regarding COVID-19 – although this may be students giving us the benefit of the doubt amongst a lot of uncertainty and </a:t>
            </a:r>
            <a:r>
              <a:rPr lang="en-NZ" sz="1000" b="0" dirty="0" smtClean="0"/>
              <a:t>confusion</a:t>
            </a:r>
          </a:p>
          <a:p>
            <a:pPr marL="171450" indent="-171450">
              <a:buFont typeface="Wingdings" panose="05000000000000000000" pitchFamily="2" charset="2"/>
              <a:buChar char="§"/>
            </a:pPr>
            <a:r>
              <a:rPr lang="en-NZ" sz="1000" b="0" dirty="0"/>
              <a:t>Most new students start off really positive about their study, but the levels of support students are experiencing does vary by school. Again, an overall theme of consistency comes </a:t>
            </a:r>
            <a:r>
              <a:rPr lang="en-NZ" sz="1000" b="0" dirty="0" smtClean="0"/>
              <a:t>through</a:t>
            </a:r>
          </a:p>
          <a:p>
            <a:pPr marL="171450" indent="-171450">
              <a:buFont typeface="Wingdings" panose="05000000000000000000" pitchFamily="2" charset="2"/>
              <a:buChar char="§"/>
            </a:pPr>
            <a:r>
              <a:rPr lang="en-NZ" sz="1000" b="0" dirty="0"/>
              <a:t>The main driver for students coming to Unitec is that they believe Unitec will get them to their destination of a job/career. Maintaining a trusted brand in the market is critical to this and we need to ensure we match any negative press coverage with equally credible positive </a:t>
            </a:r>
            <a:r>
              <a:rPr lang="en-NZ" sz="1000" b="0" dirty="0" smtClean="0"/>
              <a:t>stories</a:t>
            </a:r>
          </a:p>
          <a:p>
            <a:pPr marL="171450" indent="-171450">
              <a:buFont typeface="Wingdings" panose="05000000000000000000" pitchFamily="2" charset="2"/>
              <a:buChar char="§"/>
            </a:pPr>
            <a:r>
              <a:rPr lang="en-NZ" sz="1000" b="0" dirty="0" smtClean="0"/>
              <a:t>Consistent with previous points about returning students have less complaints about the enrolment process, </a:t>
            </a:r>
            <a:r>
              <a:rPr lang="en-NZ" sz="1000" b="0" dirty="0"/>
              <a:t>new </a:t>
            </a:r>
            <a:r>
              <a:rPr lang="en-NZ" sz="1000" b="0" dirty="0" smtClean="0"/>
              <a:t>student satisfaction with the process </a:t>
            </a:r>
            <a:r>
              <a:rPr lang="en-NZ" sz="1000" b="0" dirty="0"/>
              <a:t>has improved again, besting the previous semester’s all time high score</a:t>
            </a:r>
          </a:p>
          <a:p>
            <a:pPr marL="171450" indent="-171450">
              <a:buFont typeface="Wingdings" panose="05000000000000000000" pitchFamily="2" charset="2"/>
              <a:buChar char="§"/>
            </a:pPr>
            <a:endParaRPr lang="en-NZ" sz="1000" b="0" dirty="0" smtClean="0"/>
          </a:p>
          <a:p>
            <a:endParaRPr lang="en-NZ" sz="1000" b="0" dirty="0" smtClean="0"/>
          </a:p>
          <a:p>
            <a:endParaRPr lang="en-NZ" sz="1000" b="0" dirty="0"/>
          </a:p>
          <a:p>
            <a:endParaRPr lang="en-NZ" sz="1000" b="0" dirty="0" smtClean="0"/>
          </a:p>
          <a:p>
            <a:endParaRPr lang="en-NZ" sz="1000" b="0" dirty="0"/>
          </a:p>
        </p:txBody>
      </p:sp>
      <p:sp>
        <p:nvSpPr>
          <p:cNvPr id="4" name="Title 3"/>
          <p:cNvSpPr>
            <a:spLocks noGrp="1"/>
          </p:cNvSpPr>
          <p:nvPr>
            <p:ph type="title"/>
          </p:nvPr>
        </p:nvSpPr>
        <p:spPr/>
        <p:txBody>
          <a:bodyPr/>
          <a:lstStyle/>
          <a:p>
            <a:r>
              <a:rPr lang="en-NZ" dirty="0" smtClean="0"/>
              <a:t>New students</a:t>
            </a:r>
            <a:endParaRPr lang="en-NZ" dirty="0"/>
          </a:p>
        </p:txBody>
      </p:sp>
      <p:graphicFrame>
        <p:nvGraphicFramePr>
          <p:cNvPr id="9" name="Content Placeholder 8"/>
          <p:cNvGraphicFramePr>
            <a:graphicFrameLocks/>
          </p:cNvGraphicFramePr>
          <p:nvPr>
            <p:extLst>
              <p:ext uri="{D42A27DB-BD31-4B8C-83A1-F6EECF244321}">
                <p14:modId xmlns:p14="http://schemas.microsoft.com/office/powerpoint/2010/main" val="1812286491"/>
              </p:ext>
            </p:extLst>
          </p:nvPr>
        </p:nvGraphicFramePr>
        <p:xfrm>
          <a:off x="5167222" y="836763"/>
          <a:ext cx="3976777" cy="2001327"/>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9"/>
          <p:cNvSpPr/>
          <p:nvPr/>
        </p:nvSpPr>
        <p:spPr>
          <a:xfrm>
            <a:off x="5158909" y="2838090"/>
            <a:ext cx="3976777" cy="2018582"/>
          </a:xfrm>
          <a:prstGeom prst="rect">
            <a:avLst/>
          </a:prstGeom>
          <a:solidFill>
            <a:schemeClr val="bg1">
              <a:lumMod val="8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graphicFrame>
        <p:nvGraphicFramePr>
          <p:cNvPr id="16" name="Content Placeholder 25"/>
          <p:cNvGraphicFramePr>
            <a:graphicFrameLocks/>
          </p:cNvGraphicFramePr>
          <p:nvPr>
            <p:extLst>
              <p:ext uri="{D42A27DB-BD31-4B8C-83A1-F6EECF244321}">
                <p14:modId xmlns:p14="http://schemas.microsoft.com/office/powerpoint/2010/main" val="3657090131"/>
              </p:ext>
            </p:extLst>
          </p:nvPr>
        </p:nvGraphicFramePr>
        <p:xfrm>
          <a:off x="5167222" y="4856672"/>
          <a:ext cx="3976778" cy="2001328"/>
        </p:xfrm>
        <a:graphic>
          <a:graphicData uri="http://schemas.openxmlformats.org/drawingml/2006/chart">
            <c:chart xmlns:c="http://schemas.openxmlformats.org/drawingml/2006/chart" xmlns:r="http://schemas.openxmlformats.org/officeDocument/2006/relationships" r:id="rId3"/>
          </a:graphicData>
        </a:graphic>
      </p:graphicFrame>
      <p:sp>
        <p:nvSpPr>
          <p:cNvPr id="22" name="Left-Right Arrow 21"/>
          <p:cNvSpPr/>
          <p:nvPr/>
        </p:nvSpPr>
        <p:spPr>
          <a:xfrm>
            <a:off x="5456205" y="4237168"/>
            <a:ext cx="3398808" cy="258792"/>
          </a:xfrm>
          <a:prstGeom prst="leftRightArrow">
            <a:avLst/>
          </a:prstGeom>
          <a:solidFill>
            <a:srgbClr val="188E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solidFill>
                <a:srgbClr val="404040"/>
              </a:solidFill>
            </a:endParaRPr>
          </a:p>
        </p:txBody>
      </p:sp>
      <p:sp>
        <p:nvSpPr>
          <p:cNvPr id="23" name="TextBox 22"/>
          <p:cNvSpPr txBox="1"/>
          <p:nvPr/>
        </p:nvSpPr>
        <p:spPr>
          <a:xfrm>
            <a:off x="5519275" y="2924246"/>
            <a:ext cx="3269412" cy="261610"/>
          </a:xfrm>
          <a:prstGeom prst="rect">
            <a:avLst/>
          </a:prstGeom>
          <a:noFill/>
        </p:spPr>
        <p:txBody>
          <a:bodyPr wrap="square" rtlCol="0">
            <a:spAutoFit/>
          </a:bodyPr>
          <a:lstStyle/>
          <a:p>
            <a:pPr algn="ctr"/>
            <a:r>
              <a:rPr lang="en-NZ" sz="110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Drivers of decision to study at Unitec</a:t>
            </a:r>
            <a:endParaRPr lang="en-NZ" sz="1100"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sp>
        <p:nvSpPr>
          <p:cNvPr id="24" name="TextBox 23"/>
          <p:cNvSpPr txBox="1"/>
          <p:nvPr/>
        </p:nvSpPr>
        <p:spPr>
          <a:xfrm>
            <a:off x="5167222" y="4540971"/>
            <a:ext cx="1069675" cy="215444"/>
          </a:xfrm>
          <a:prstGeom prst="rect">
            <a:avLst/>
          </a:prstGeom>
          <a:noFill/>
        </p:spPr>
        <p:txBody>
          <a:bodyPr wrap="square" rtlCol="0">
            <a:spAutoFit/>
          </a:bodyPr>
          <a:lstStyle/>
          <a:p>
            <a:r>
              <a:rPr lang="en-NZ" sz="80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High impact</a:t>
            </a:r>
            <a:endParaRPr lang="en-NZ" sz="800"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sp>
        <p:nvSpPr>
          <p:cNvPr id="25" name="TextBox 24"/>
          <p:cNvSpPr txBox="1"/>
          <p:nvPr/>
        </p:nvSpPr>
        <p:spPr>
          <a:xfrm>
            <a:off x="8074324" y="4544360"/>
            <a:ext cx="1069675" cy="215444"/>
          </a:xfrm>
          <a:prstGeom prst="rect">
            <a:avLst/>
          </a:prstGeom>
          <a:noFill/>
        </p:spPr>
        <p:txBody>
          <a:bodyPr wrap="square" rtlCol="0">
            <a:spAutoFit/>
          </a:bodyPr>
          <a:lstStyle/>
          <a:p>
            <a:pPr algn="r"/>
            <a:r>
              <a:rPr lang="en-NZ" sz="80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Low impact</a:t>
            </a:r>
            <a:endParaRPr lang="en-NZ" sz="800"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sp>
        <p:nvSpPr>
          <p:cNvPr id="26" name="TextBox 25"/>
          <p:cNvSpPr txBox="1"/>
          <p:nvPr/>
        </p:nvSpPr>
        <p:spPr>
          <a:xfrm rot="18309453">
            <a:off x="5348265" y="3596456"/>
            <a:ext cx="1221580" cy="215444"/>
          </a:xfrm>
          <a:prstGeom prst="rect">
            <a:avLst/>
          </a:prstGeom>
          <a:noFill/>
        </p:spPr>
        <p:txBody>
          <a:bodyPr wrap="square" rtlCol="0">
            <a:spAutoFit/>
          </a:bodyPr>
          <a:lstStyle/>
          <a:p>
            <a:r>
              <a:rPr lang="en-NZ" sz="80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Pathway to a job</a:t>
            </a:r>
            <a:endParaRPr lang="en-NZ" sz="800"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sp>
        <p:nvSpPr>
          <p:cNvPr id="27" name="TextBox 26"/>
          <p:cNvSpPr txBox="1"/>
          <p:nvPr/>
        </p:nvSpPr>
        <p:spPr>
          <a:xfrm rot="18309453">
            <a:off x="6228667" y="3596456"/>
            <a:ext cx="1221580" cy="215444"/>
          </a:xfrm>
          <a:prstGeom prst="rect">
            <a:avLst/>
          </a:prstGeom>
          <a:noFill/>
        </p:spPr>
        <p:txBody>
          <a:bodyPr wrap="square" rtlCol="0">
            <a:spAutoFit/>
          </a:bodyPr>
          <a:lstStyle/>
          <a:p>
            <a:r>
              <a:rPr lang="en-NZ" sz="80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Teaching style</a:t>
            </a:r>
            <a:endParaRPr lang="en-NZ" sz="800"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sp>
        <p:nvSpPr>
          <p:cNvPr id="28" name="TextBox 27"/>
          <p:cNvSpPr txBox="1"/>
          <p:nvPr/>
        </p:nvSpPr>
        <p:spPr>
          <a:xfrm rot="18309453">
            <a:off x="5530742" y="3596456"/>
            <a:ext cx="1221580" cy="215444"/>
          </a:xfrm>
          <a:prstGeom prst="rect">
            <a:avLst/>
          </a:prstGeom>
          <a:noFill/>
        </p:spPr>
        <p:txBody>
          <a:bodyPr wrap="square" rtlCol="0">
            <a:spAutoFit/>
          </a:bodyPr>
          <a:lstStyle/>
          <a:p>
            <a:r>
              <a:rPr lang="en-NZ" sz="80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Quality teaching</a:t>
            </a:r>
            <a:endParaRPr lang="en-NZ" sz="800"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sp>
        <p:nvSpPr>
          <p:cNvPr id="29" name="TextBox 28"/>
          <p:cNvSpPr txBox="1"/>
          <p:nvPr/>
        </p:nvSpPr>
        <p:spPr>
          <a:xfrm rot="18309453">
            <a:off x="7284207" y="3596456"/>
            <a:ext cx="1221580" cy="215444"/>
          </a:xfrm>
          <a:prstGeom prst="rect">
            <a:avLst/>
          </a:prstGeom>
          <a:noFill/>
        </p:spPr>
        <p:txBody>
          <a:bodyPr wrap="square" rtlCol="0">
            <a:spAutoFit/>
          </a:bodyPr>
          <a:lstStyle/>
          <a:p>
            <a:r>
              <a:rPr lang="en-NZ" sz="80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Timetable</a:t>
            </a:r>
            <a:endParaRPr lang="en-NZ" sz="800"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sp>
        <p:nvSpPr>
          <p:cNvPr id="30" name="TextBox 29"/>
          <p:cNvSpPr txBox="1"/>
          <p:nvPr/>
        </p:nvSpPr>
        <p:spPr>
          <a:xfrm rot="18309453">
            <a:off x="7143013" y="3596456"/>
            <a:ext cx="1221580" cy="215444"/>
          </a:xfrm>
          <a:prstGeom prst="rect">
            <a:avLst/>
          </a:prstGeom>
          <a:noFill/>
        </p:spPr>
        <p:txBody>
          <a:bodyPr wrap="square" rtlCol="0">
            <a:spAutoFit/>
          </a:bodyPr>
          <a:lstStyle/>
          <a:p>
            <a:r>
              <a:rPr lang="en-NZ" sz="80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Programme length</a:t>
            </a:r>
            <a:endParaRPr lang="en-NZ" sz="800"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sp>
        <p:nvSpPr>
          <p:cNvPr id="31" name="TextBox 30"/>
          <p:cNvSpPr txBox="1"/>
          <p:nvPr/>
        </p:nvSpPr>
        <p:spPr>
          <a:xfrm rot="18309453">
            <a:off x="7848793" y="3596456"/>
            <a:ext cx="1221580" cy="215444"/>
          </a:xfrm>
          <a:prstGeom prst="rect">
            <a:avLst/>
          </a:prstGeom>
          <a:noFill/>
        </p:spPr>
        <p:txBody>
          <a:bodyPr wrap="square" rtlCol="0">
            <a:spAutoFit/>
          </a:bodyPr>
          <a:lstStyle/>
          <a:p>
            <a:r>
              <a:rPr lang="en-NZ" sz="80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Location</a:t>
            </a:r>
            <a:endParaRPr lang="en-NZ" sz="800"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sp>
        <p:nvSpPr>
          <p:cNvPr id="32" name="TextBox 31"/>
          <p:cNvSpPr txBox="1"/>
          <p:nvPr/>
        </p:nvSpPr>
        <p:spPr>
          <a:xfrm rot="18309453">
            <a:off x="7418535" y="3596456"/>
            <a:ext cx="1221580" cy="215444"/>
          </a:xfrm>
          <a:prstGeom prst="rect">
            <a:avLst/>
          </a:prstGeom>
          <a:noFill/>
        </p:spPr>
        <p:txBody>
          <a:bodyPr wrap="square" rtlCol="0">
            <a:spAutoFit/>
          </a:bodyPr>
          <a:lstStyle/>
          <a:p>
            <a:r>
              <a:rPr lang="en-NZ" sz="80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Fees/cost</a:t>
            </a:r>
            <a:endParaRPr lang="en-NZ" sz="800"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sp>
        <p:nvSpPr>
          <p:cNvPr id="33" name="TextBox 32"/>
          <p:cNvSpPr txBox="1"/>
          <p:nvPr/>
        </p:nvSpPr>
        <p:spPr>
          <a:xfrm rot="18309453">
            <a:off x="7538644" y="3596456"/>
            <a:ext cx="1221580" cy="215444"/>
          </a:xfrm>
          <a:prstGeom prst="rect">
            <a:avLst/>
          </a:prstGeom>
          <a:noFill/>
        </p:spPr>
        <p:txBody>
          <a:bodyPr wrap="square" rtlCol="0">
            <a:spAutoFit/>
          </a:bodyPr>
          <a:lstStyle/>
          <a:p>
            <a:r>
              <a:rPr lang="en-NZ" sz="80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Reputation</a:t>
            </a:r>
            <a:endParaRPr lang="en-NZ" sz="800"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sp>
        <p:nvSpPr>
          <p:cNvPr id="34" name="TextBox 33"/>
          <p:cNvSpPr txBox="1"/>
          <p:nvPr/>
        </p:nvSpPr>
        <p:spPr>
          <a:xfrm rot="18309453">
            <a:off x="6761062" y="3596456"/>
            <a:ext cx="1221580" cy="215444"/>
          </a:xfrm>
          <a:prstGeom prst="rect">
            <a:avLst/>
          </a:prstGeom>
          <a:noFill/>
        </p:spPr>
        <p:txBody>
          <a:bodyPr wrap="square" rtlCol="0">
            <a:spAutoFit/>
          </a:bodyPr>
          <a:lstStyle/>
          <a:p>
            <a:r>
              <a:rPr lang="en-NZ" sz="80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Industry connection</a:t>
            </a:r>
            <a:endParaRPr lang="en-NZ" sz="800"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sp>
        <p:nvSpPr>
          <p:cNvPr id="35" name="TextBox 34"/>
          <p:cNvSpPr txBox="1"/>
          <p:nvPr/>
        </p:nvSpPr>
        <p:spPr>
          <a:xfrm rot="18309453">
            <a:off x="7018378" y="3590760"/>
            <a:ext cx="1221580" cy="215444"/>
          </a:xfrm>
          <a:prstGeom prst="rect">
            <a:avLst/>
          </a:prstGeom>
          <a:noFill/>
        </p:spPr>
        <p:txBody>
          <a:bodyPr wrap="square" rtlCol="0">
            <a:spAutoFit/>
          </a:bodyPr>
          <a:lstStyle/>
          <a:p>
            <a:r>
              <a:rPr lang="en-NZ" sz="80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Support services</a:t>
            </a:r>
            <a:endParaRPr lang="en-NZ" sz="800"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sp>
        <p:nvSpPr>
          <p:cNvPr id="36" name="TextBox 35"/>
          <p:cNvSpPr txBox="1"/>
          <p:nvPr/>
        </p:nvSpPr>
        <p:spPr>
          <a:xfrm rot="18309453">
            <a:off x="8236696" y="3596456"/>
            <a:ext cx="1221580" cy="215444"/>
          </a:xfrm>
          <a:prstGeom prst="rect">
            <a:avLst/>
          </a:prstGeom>
          <a:noFill/>
        </p:spPr>
        <p:txBody>
          <a:bodyPr wrap="square" rtlCol="0">
            <a:spAutoFit/>
          </a:bodyPr>
          <a:lstStyle/>
          <a:p>
            <a:r>
              <a:rPr lang="en-NZ" sz="80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Class sizes</a:t>
            </a:r>
            <a:endParaRPr lang="en-NZ" sz="800"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609837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7050" y="2203732"/>
            <a:ext cx="8089899" cy="299210"/>
          </a:xfrm>
          <a:prstGeom prst="rect">
            <a:avLst/>
          </a:prstGeom>
          <a:solidFill>
            <a:srgbClr val="D7EC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4" name="Footer Placeholder 3"/>
          <p:cNvSpPr>
            <a:spLocks noGrp="1"/>
          </p:cNvSpPr>
          <p:nvPr>
            <p:ph type="ftr" sz="quarter" idx="11"/>
          </p:nvPr>
        </p:nvSpPr>
        <p:spPr/>
        <p:txBody>
          <a:bodyPr/>
          <a:lstStyle/>
          <a:p>
            <a:pPr>
              <a:defRPr/>
            </a:pPr>
            <a:r>
              <a:rPr lang="en-NZ" dirty="0" smtClean="0"/>
              <a:t>&gt;&gt;MARKETING</a:t>
            </a:r>
            <a:endParaRPr lang="en-NZ" dirty="0"/>
          </a:p>
        </p:txBody>
      </p:sp>
      <p:sp>
        <p:nvSpPr>
          <p:cNvPr id="11" name="Rectangle 10"/>
          <p:cNvSpPr/>
          <p:nvPr/>
        </p:nvSpPr>
        <p:spPr>
          <a:xfrm>
            <a:off x="586597" y="5926352"/>
            <a:ext cx="5124090"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Notes:</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Question text: </a:t>
            </a:r>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Please tell us how important each of these items was in your decision to study here.</a:t>
            </a:r>
            <a:endPar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marL="228600" indent="-228600">
              <a:buFont typeface="+mj-lt"/>
              <a:buAutoNum type="arabicPeriod"/>
            </a:pPr>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Sample </a:t>
            </a: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size, n = </a:t>
            </a:r>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531 - 540</a:t>
            </a:r>
            <a:endParaRPr lang="en-US"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2" name="Content Placeholder 6"/>
          <p:cNvGraphicFramePr>
            <a:graphicFrameLocks noGrp="1"/>
          </p:cNvGraphicFramePr>
          <p:nvPr>
            <p:ph idx="1"/>
            <p:extLst>
              <p:ext uri="{D42A27DB-BD31-4B8C-83A1-F6EECF244321}">
                <p14:modId xmlns:p14="http://schemas.microsoft.com/office/powerpoint/2010/main" val="1477552085"/>
              </p:ext>
            </p:extLst>
          </p:nvPr>
        </p:nvGraphicFramePr>
        <p:xfrm>
          <a:off x="527050" y="1709738"/>
          <a:ext cx="8089900" cy="410845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lstStyle/>
          <a:p>
            <a:r>
              <a:rPr lang="en-NZ" dirty="0" smtClean="0"/>
              <a:t>Students who begin studying with Unitec are doing so because they believe Unitec will help them achieve their goals</a:t>
            </a:r>
            <a:endParaRPr lang="en-NZ" dirty="0"/>
          </a:p>
        </p:txBody>
      </p:sp>
    </p:spTree>
    <p:extLst>
      <p:ext uri="{BB962C8B-B14F-4D97-AF65-F5344CB8AC3E}">
        <p14:creationId xmlns:p14="http://schemas.microsoft.com/office/powerpoint/2010/main" val="427986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526537" y="1710055"/>
            <a:ext cx="698740" cy="698740"/>
          </a:xfrm>
          <a:prstGeom prst="ellipse">
            <a:avLst/>
          </a:prstGeom>
          <a:solidFill>
            <a:srgbClr val="0068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dirty="0" smtClean="0">
                <a:solidFill>
                  <a:schemeClr val="bg1"/>
                </a:solidFill>
                <a:latin typeface="Verdana" panose="020B0604030504040204" pitchFamily="34" charset="0"/>
                <a:ea typeface="Verdana" panose="020B0604030504040204" pitchFamily="34" charset="0"/>
                <a:cs typeface="Verdana" panose="020B0604030504040204" pitchFamily="34" charset="0"/>
              </a:rPr>
              <a:t>1</a:t>
            </a:r>
            <a:endParaRPr lang="en-NZ"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7" name="Oval 6"/>
          <p:cNvSpPr/>
          <p:nvPr/>
        </p:nvSpPr>
        <p:spPr>
          <a:xfrm>
            <a:off x="526537" y="2562210"/>
            <a:ext cx="698740" cy="698740"/>
          </a:xfrm>
          <a:prstGeom prst="ellipse">
            <a:avLst/>
          </a:prstGeom>
          <a:solidFill>
            <a:srgbClr val="188E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dirty="0" smtClean="0">
                <a:solidFill>
                  <a:schemeClr val="bg1"/>
                </a:solidFill>
                <a:latin typeface="Verdana" panose="020B0604030504040204" pitchFamily="34" charset="0"/>
                <a:ea typeface="Verdana" panose="020B0604030504040204" pitchFamily="34" charset="0"/>
                <a:cs typeface="Verdana" panose="020B0604030504040204" pitchFamily="34" charset="0"/>
              </a:rPr>
              <a:t>2</a:t>
            </a:r>
            <a:endParaRPr lang="en-NZ"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Oval 7"/>
          <p:cNvSpPr/>
          <p:nvPr/>
        </p:nvSpPr>
        <p:spPr>
          <a:xfrm>
            <a:off x="526537" y="3414365"/>
            <a:ext cx="698740" cy="698740"/>
          </a:xfrm>
          <a:prstGeom prst="ellipse">
            <a:avLst/>
          </a:prstGeom>
          <a:solidFill>
            <a:srgbClr val="20BA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dirty="0" smtClean="0">
                <a:solidFill>
                  <a:schemeClr val="bg1"/>
                </a:solidFill>
                <a:latin typeface="Verdana" panose="020B0604030504040204" pitchFamily="34" charset="0"/>
                <a:ea typeface="Verdana" panose="020B0604030504040204" pitchFamily="34" charset="0"/>
                <a:cs typeface="Verdana" panose="020B0604030504040204" pitchFamily="34" charset="0"/>
              </a:rPr>
              <a:t>3</a:t>
            </a:r>
            <a:endParaRPr lang="en-NZ"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Rectangle 10"/>
          <p:cNvSpPr/>
          <p:nvPr/>
        </p:nvSpPr>
        <p:spPr>
          <a:xfrm>
            <a:off x="1300498" y="1797817"/>
            <a:ext cx="7316967" cy="523220"/>
          </a:xfrm>
          <a:prstGeom prst="rect">
            <a:avLst/>
          </a:prstGeom>
          <a:ln>
            <a:noFill/>
          </a:ln>
        </p:spPr>
        <p:txBody>
          <a:bodyPr wrap="square" anchor="ctr">
            <a:spAutoFit/>
          </a:bodyPr>
          <a:lstStyle/>
          <a:p>
            <a:r>
              <a:rPr lang="en-NZ" sz="140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New students continue to have a really positive NPS, although it has not increased alongside the returning student NPS</a:t>
            </a:r>
          </a:p>
        </p:txBody>
      </p:sp>
      <p:sp>
        <p:nvSpPr>
          <p:cNvPr id="12" name="Rectangle 11"/>
          <p:cNvSpPr/>
          <p:nvPr/>
        </p:nvSpPr>
        <p:spPr>
          <a:xfrm>
            <a:off x="1300497" y="2416801"/>
            <a:ext cx="7316967" cy="954107"/>
          </a:xfrm>
          <a:prstGeom prst="rect">
            <a:avLst/>
          </a:prstGeom>
          <a:ln>
            <a:noFill/>
          </a:ln>
        </p:spPr>
        <p:txBody>
          <a:bodyPr wrap="square" anchor="ctr">
            <a:spAutoFit/>
          </a:bodyPr>
          <a:lstStyle/>
          <a:p>
            <a:r>
              <a:rPr lang="en-NZ" sz="140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Course organisation has structure appears to be less of a factor this semester for new students, and this is in part due to a good response from Unitec regarding COVID-19 – although this may be students giving us the benefit of the doubt amongst a lot of uncertainty and confusion</a:t>
            </a:r>
          </a:p>
        </p:txBody>
      </p:sp>
      <p:sp>
        <p:nvSpPr>
          <p:cNvPr id="13" name="Rectangle 12"/>
          <p:cNvSpPr/>
          <p:nvPr/>
        </p:nvSpPr>
        <p:spPr>
          <a:xfrm>
            <a:off x="1300498" y="3394404"/>
            <a:ext cx="7316967" cy="738664"/>
          </a:xfrm>
          <a:prstGeom prst="rect">
            <a:avLst/>
          </a:prstGeom>
          <a:ln>
            <a:noFill/>
          </a:ln>
        </p:spPr>
        <p:txBody>
          <a:bodyPr wrap="square" anchor="ctr">
            <a:spAutoFit/>
          </a:bodyPr>
          <a:lstStyle/>
          <a:p>
            <a:r>
              <a:rPr lang="en-NZ" sz="140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Most new students start off really positive about their study, but the levels of support students are experiencing does vary by school. Again, an overall theme of consistency comes through</a:t>
            </a:r>
            <a:endParaRPr lang="en-NZ" sz="1400"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Title 2"/>
          <p:cNvSpPr>
            <a:spLocks noGrp="1"/>
          </p:cNvSpPr>
          <p:nvPr>
            <p:ph type="title"/>
          </p:nvPr>
        </p:nvSpPr>
        <p:spPr/>
        <p:txBody>
          <a:bodyPr/>
          <a:lstStyle/>
          <a:p>
            <a:r>
              <a:rPr lang="en-NZ" dirty="0" smtClean="0"/>
              <a:t>Summary of key findings about new students</a:t>
            </a:r>
            <a:endParaRPr lang="en-NZ" dirty="0"/>
          </a:p>
        </p:txBody>
      </p:sp>
      <p:sp>
        <p:nvSpPr>
          <p:cNvPr id="10" name="Oval 9"/>
          <p:cNvSpPr/>
          <p:nvPr/>
        </p:nvSpPr>
        <p:spPr>
          <a:xfrm>
            <a:off x="526537" y="4266520"/>
            <a:ext cx="698740" cy="698740"/>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dirty="0" smtClean="0">
                <a:solidFill>
                  <a:schemeClr val="bg1"/>
                </a:solidFill>
                <a:latin typeface="Verdana" panose="020B0604030504040204" pitchFamily="34" charset="0"/>
                <a:ea typeface="Verdana" panose="020B0604030504040204" pitchFamily="34" charset="0"/>
                <a:cs typeface="Verdana" panose="020B0604030504040204" pitchFamily="34" charset="0"/>
              </a:rPr>
              <a:t>4</a:t>
            </a:r>
            <a:endParaRPr lang="en-NZ"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Rectangle 13"/>
          <p:cNvSpPr/>
          <p:nvPr/>
        </p:nvSpPr>
        <p:spPr>
          <a:xfrm>
            <a:off x="1300498" y="4246558"/>
            <a:ext cx="7316967" cy="738664"/>
          </a:xfrm>
          <a:prstGeom prst="rect">
            <a:avLst/>
          </a:prstGeom>
          <a:ln>
            <a:noFill/>
          </a:ln>
        </p:spPr>
        <p:txBody>
          <a:bodyPr wrap="square" anchor="ctr">
            <a:spAutoFit/>
          </a:bodyPr>
          <a:lstStyle/>
          <a:p>
            <a:r>
              <a:rPr lang="en-NZ" sz="1400" dirty="0">
                <a:solidFill>
                  <a:srgbClr val="404040"/>
                </a:solidFill>
                <a:latin typeface="Verdana" panose="020B0604030504040204" pitchFamily="34" charset="0"/>
                <a:ea typeface="Verdana" panose="020B0604030504040204" pitchFamily="34" charset="0"/>
                <a:cs typeface="Verdana" panose="020B0604030504040204" pitchFamily="34" charset="0"/>
              </a:rPr>
              <a:t>COVID-19 has made it more difficult for students to create a social circle, which may have flow on impacts into future </a:t>
            </a:r>
            <a:r>
              <a:rPr lang="en-NZ" sz="140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semesters in terms of feeling supported or being isolated</a:t>
            </a:r>
            <a:endParaRPr lang="en-NZ" sz="1400"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sp>
        <p:nvSpPr>
          <p:cNvPr id="15" name="Oval 14"/>
          <p:cNvSpPr/>
          <p:nvPr/>
        </p:nvSpPr>
        <p:spPr>
          <a:xfrm>
            <a:off x="526537" y="5118675"/>
            <a:ext cx="698740" cy="698740"/>
          </a:xfrm>
          <a:prstGeom prst="ellipse">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dirty="0" smtClean="0">
                <a:solidFill>
                  <a:schemeClr val="bg1"/>
                </a:solidFill>
                <a:latin typeface="Verdana" panose="020B0604030504040204" pitchFamily="34" charset="0"/>
                <a:ea typeface="Verdana" panose="020B0604030504040204" pitchFamily="34" charset="0"/>
                <a:cs typeface="Verdana" panose="020B0604030504040204" pitchFamily="34" charset="0"/>
              </a:rPr>
              <a:t>5</a:t>
            </a:r>
            <a:endParaRPr lang="en-NZ"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Rectangle 15"/>
          <p:cNvSpPr/>
          <p:nvPr/>
        </p:nvSpPr>
        <p:spPr>
          <a:xfrm>
            <a:off x="1300496" y="4990992"/>
            <a:ext cx="7316967" cy="954107"/>
          </a:xfrm>
          <a:prstGeom prst="rect">
            <a:avLst/>
          </a:prstGeom>
          <a:ln>
            <a:noFill/>
          </a:ln>
        </p:spPr>
        <p:txBody>
          <a:bodyPr wrap="square" anchor="ctr">
            <a:spAutoFit/>
          </a:bodyPr>
          <a:lstStyle/>
          <a:p>
            <a:r>
              <a:rPr lang="en-NZ" sz="140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The main driver for students coming to Unitec is that they believe Unitec will get them to their destination of a job/career. Maintaining a trusted brand in the market is critical to this and we need to ensure we match any negative press coverage with equally credible positive stories</a:t>
            </a:r>
            <a:endParaRPr lang="en-NZ" sz="1400"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167794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t>ENROLMENT PROCESS</a:t>
            </a:r>
          </a:p>
        </p:txBody>
      </p:sp>
      <p:sp>
        <p:nvSpPr>
          <p:cNvPr id="6" name="Text Placeholder 5"/>
          <p:cNvSpPr>
            <a:spLocks noGrp="1"/>
          </p:cNvSpPr>
          <p:nvPr>
            <p:ph type="body" idx="1"/>
          </p:nvPr>
        </p:nvSpPr>
        <p:spPr/>
        <p:txBody>
          <a:bodyPr/>
          <a:lstStyle/>
          <a:p>
            <a:r>
              <a:rPr lang="en-NZ" dirty="0" smtClean="0"/>
              <a:t>07.</a:t>
            </a:r>
            <a:endParaRPr lang="en-NZ" dirty="0"/>
          </a:p>
        </p:txBody>
      </p:sp>
    </p:spTree>
    <p:extLst>
      <p:ext uri="{BB962C8B-B14F-4D97-AF65-F5344CB8AC3E}">
        <p14:creationId xmlns:p14="http://schemas.microsoft.com/office/powerpoint/2010/main" val="1141099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ontent Placeholder 26"/>
          <p:cNvSpPr>
            <a:spLocks noGrp="1"/>
          </p:cNvSpPr>
          <p:nvPr>
            <p:ph idx="1"/>
          </p:nvPr>
        </p:nvSpPr>
        <p:spPr/>
        <p:txBody>
          <a:bodyPr/>
          <a:lstStyle/>
          <a:p>
            <a:r>
              <a:rPr lang="en-NZ" sz="1600" dirty="0" smtClean="0"/>
              <a:t>Satisfaction with enrolment process</a:t>
            </a:r>
            <a:endParaRPr lang="en-NZ" sz="1600" dirty="0"/>
          </a:p>
        </p:txBody>
      </p:sp>
      <p:sp>
        <p:nvSpPr>
          <p:cNvPr id="4" name="Footer Placeholder 3"/>
          <p:cNvSpPr>
            <a:spLocks noGrp="1"/>
          </p:cNvSpPr>
          <p:nvPr>
            <p:ph type="ftr" sz="quarter" idx="11"/>
          </p:nvPr>
        </p:nvSpPr>
        <p:spPr/>
        <p:txBody>
          <a:bodyPr/>
          <a:lstStyle/>
          <a:p>
            <a:pPr>
              <a:defRPr/>
            </a:pPr>
            <a:r>
              <a:rPr lang="en-NZ" dirty="0" smtClean="0"/>
              <a:t>&gt;&gt;MARKETING</a:t>
            </a:r>
            <a:endParaRPr lang="en-NZ" dirty="0"/>
          </a:p>
        </p:txBody>
      </p:sp>
      <p:sp>
        <p:nvSpPr>
          <p:cNvPr id="9" name="Rectangle 8"/>
          <p:cNvSpPr/>
          <p:nvPr/>
        </p:nvSpPr>
        <p:spPr>
          <a:xfrm>
            <a:off x="586597" y="5926352"/>
            <a:ext cx="5124090"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Notes:</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Question text: On a scale of 0 to 10, how would you rate the Unitec enrolment process overall?</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Sample size, n = 660 | 340 | 622 | 279 | </a:t>
            </a:r>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586 | 470 | 542</a:t>
            </a:r>
            <a:endPar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grpSp>
        <p:nvGrpSpPr>
          <p:cNvPr id="10" name="Group 9"/>
          <p:cNvGrpSpPr/>
          <p:nvPr/>
        </p:nvGrpSpPr>
        <p:grpSpPr>
          <a:xfrm>
            <a:off x="7181491" y="5965075"/>
            <a:ext cx="1720975" cy="269294"/>
            <a:chOff x="7724955" y="5863141"/>
            <a:chExt cx="1720975" cy="269294"/>
          </a:xfrm>
        </p:grpSpPr>
        <p:sp>
          <p:nvSpPr>
            <p:cNvPr id="11" name="Isosceles Triangle 10"/>
            <p:cNvSpPr/>
            <p:nvPr/>
          </p:nvSpPr>
          <p:spPr>
            <a:xfrm rot="10800000">
              <a:off x="7724955" y="6006013"/>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Isosceles Triangle 11"/>
            <p:cNvSpPr/>
            <p:nvPr/>
          </p:nvSpPr>
          <p:spPr>
            <a:xfrm>
              <a:off x="7724955" y="5863141"/>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7841416" y="5867128"/>
              <a:ext cx="1604514"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NZ" sz="700"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Significantly higher / lower than previous period (95%)</a:t>
              </a:r>
              <a:endParaRPr lang="en-US" sz="7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20" name="Rectangle 19"/>
          <p:cNvSpPr/>
          <p:nvPr/>
        </p:nvSpPr>
        <p:spPr>
          <a:xfrm>
            <a:off x="4649638" y="1682151"/>
            <a:ext cx="3967826" cy="1980000"/>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“It was easy and faster and details were given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accurate.”</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“Was thankful for those that helped me.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I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was really shy and didn't know if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I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will get in because of my grades</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“It was easy and someone was always willing to help me if I was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confused.”</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“All the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staff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working in the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enrolment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team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were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very supportive</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 applied in other New Zealand universities as well. I found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Unitec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portal the best among all. Also,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I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do get response with in a day or two</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t>
            </a: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 found the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enrolment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process really efficient I enrolled online through my phone, and with a few days I received an answer, I was able to easily contact a member of staff, to book an appointment.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They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were helpful and were able to answer questions about my course</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t>
            </a: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sp>
        <p:nvSpPr>
          <p:cNvPr id="21" name="Rectangle 20"/>
          <p:cNvSpPr/>
          <p:nvPr/>
        </p:nvSpPr>
        <p:spPr>
          <a:xfrm>
            <a:off x="4649638" y="3690055"/>
            <a:ext cx="3967826" cy="2128133"/>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“Not clear most of the time on what the next step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is.”</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 think for me personally it was a long process because they needed so much over and over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again.”</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“It took a long time to know if I got into my course or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not.”</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“It was an absolute joke. Cross crediting was made so difficult by such a useless enrolment advisor that I nearly gave up trying to attend</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“Poor policies compared to other institutions in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New Zealand </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and around the world</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“It was somewhat hard to wait such and extended period of time between messages in the acceptance </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period.”</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 received an email that I was enrolled. I found out 20min before my first class that this email was a mistake and that I was not enrolled. This was not pleasant</a:t>
            </a:r>
            <a:r>
              <a:rPr lang="en-NZ" sz="8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a:t>
            </a: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28" name="Content Placeholder 25"/>
          <p:cNvGraphicFramePr>
            <a:graphicFrameLocks/>
          </p:cNvGraphicFramePr>
          <p:nvPr>
            <p:extLst>
              <p:ext uri="{D42A27DB-BD31-4B8C-83A1-F6EECF244321}">
                <p14:modId xmlns:p14="http://schemas.microsoft.com/office/powerpoint/2010/main" val="2431559519"/>
              </p:ext>
            </p:extLst>
          </p:nvPr>
        </p:nvGraphicFramePr>
        <p:xfrm>
          <a:off x="527050" y="2122098"/>
          <a:ext cx="4122738" cy="3696090"/>
        </p:xfrm>
        <a:graphic>
          <a:graphicData uri="http://schemas.openxmlformats.org/drawingml/2006/chart">
            <c:chart xmlns:c="http://schemas.openxmlformats.org/drawingml/2006/chart" xmlns:r="http://schemas.openxmlformats.org/officeDocument/2006/relationships" r:id="rId2"/>
          </a:graphicData>
        </a:graphic>
      </p:graphicFrame>
      <p:sp>
        <p:nvSpPr>
          <p:cNvPr id="29" name="Isosceles Triangle 28"/>
          <p:cNvSpPr/>
          <p:nvPr/>
        </p:nvSpPr>
        <p:spPr>
          <a:xfrm>
            <a:off x="3237487" y="3457220"/>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Isosceles Triangle 29"/>
          <p:cNvSpPr/>
          <p:nvPr/>
        </p:nvSpPr>
        <p:spPr>
          <a:xfrm>
            <a:off x="1596429" y="3612288"/>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p:cNvSpPr/>
          <p:nvPr/>
        </p:nvSpPr>
        <p:spPr>
          <a:xfrm>
            <a:off x="4344902" y="3157962"/>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NZ" dirty="0" smtClean="0"/>
              <a:t>Like many things on a positive trend at Unitec, there have been really good gains in satisfaction with enrolment process</a:t>
            </a:r>
            <a:endParaRPr lang="en-NZ" dirty="0"/>
          </a:p>
        </p:txBody>
      </p:sp>
    </p:spTree>
    <p:extLst>
      <p:ext uri="{BB962C8B-B14F-4D97-AF65-F5344CB8AC3E}">
        <p14:creationId xmlns:p14="http://schemas.microsoft.com/office/powerpoint/2010/main" val="2188032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3484562884"/>
              </p:ext>
            </p:extLst>
          </p:nvPr>
        </p:nvGraphicFramePr>
        <p:xfrm>
          <a:off x="527051" y="1709736"/>
          <a:ext cx="2750988" cy="1689071"/>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p:cNvSpPr>
            <a:spLocks noGrp="1"/>
          </p:cNvSpPr>
          <p:nvPr>
            <p:ph type="ftr" sz="quarter" idx="11"/>
          </p:nvPr>
        </p:nvSpPr>
        <p:spPr/>
        <p:txBody>
          <a:bodyPr/>
          <a:lstStyle/>
          <a:p>
            <a:pPr>
              <a:defRPr/>
            </a:pPr>
            <a:r>
              <a:rPr lang="en-US" smtClean="0"/>
              <a:t>&gt;&gt;MARKETING</a:t>
            </a:r>
            <a:endParaRPr lang="en-US" dirty="0"/>
          </a:p>
        </p:txBody>
      </p:sp>
      <p:sp>
        <p:nvSpPr>
          <p:cNvPr id="29" name="Rectangle 28"/>
          <p:cNvSpPr/>
          <p:nvPr/>
        </p:nvSpPr>
        <p:spPr>
          <a:xfrm>
            <a:off x="586597" y="5926352"/>
            <a:ext cx="5589916"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Notes:</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Question text: Please tell us how much you agree or disagree with each of the following statements about the enrolment process ...</a:t>
            </a:r>
          </a:p>
          <a:p>
            <a:pPr marL="228600" indent="-228600">
              <a:buFont typeface="+mj-lt"/>
              <a:buAutoNum type="arabicPeriod"/>
            </a:pPr>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Sample size, n </a:t>
            </a: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a:t>
            </a:r>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269 | 561 | 454 | 524</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‘I received an invoice after my enrolment was </a:t>
            </a:r>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confirmed’ not shown as such a low impact driver</a:t>
            </a:r>
            <a:endPar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marL="228600" indent="-228600">
              <a:buFont typeface="+mj-lt"/>
              <a:buAutoNum type="arabicPeriod"/>
            </a:pPr>
            <a:endParaRPr lang="en-US"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grpSp>
        <p:nvGrpSpPr>
          <p:cNvPr id="30" name="Group 29"/>
          <p:cNvGrpSpPr/>
          <p:nvPr/>
        </p:nvGrpSpPr>
        <p:grpSpPr>
          <a:xfrm>
            <a:off x="7181491" y="5965075"/>
            <a:ext cx="1720975" cy="269294"/>
            <a:chOff x="7724955" y="5863141"/>
            <a:chExt cx="1720975" cy="269294"/>
          </a:xfrm>
        </p:grpSpPr>
        <p:sp>
          <p:nvSpPr>
            <p:cNvPr id="31" name="Isosceles Triangle 30"/>
            <p:cNvSpPr/>
            <p:nvPr/>
          </p:nvSpPr>
          <p:spPr>
            <a:xfrm rot="10800000">
              <a:off x="7724955" y="6006013"/>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Isosceles Triangle 31"/>
            <p:cNvSpPr/>
            <p:nvPr/>
          </p:nvSpPr>
          <p:spPr>
            <a:xfrm>
              <a:off x="7724955" y="5863141"/>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Rectangle 32"/>
            <p:cNvSpPr/>
            <p:nvPr/>
          </p:nvSpPr>
          <p:spPr>
            <a:xfrm>
              <a:off x="7841416" y="5867128"/>
              <a:ext cx="1604514"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NZ" sz="700"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Significantly higher / lower than previous period (95%)</a:t>
              </a:r>
              <a:endParaRPr lang="en-US" sz="7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grpSp>
      <p:graphicFrame>
        <p:nvGraphicFramePr>
          <p:cNvPr id="37" name="Content Placeholder 8"/>
          <p:cNvGraphicFramePr>
            <a:graphicFrameLocks/>
          </p:cNvGraphicFramePr>
          <p:nvPr>
            <p:extLst>
              <p:ext uri="{D42A27DB-BD31-4B8C-83A1-F6EECF244321}">
                <p14:modId xmlns:p14="http://schemas.microsoft.com/office/powerpoint/2010/main" val="215383235"/>
              </p:ext>
            </p:extLst>
          </p:nvPr>
        </p:nvGraphicFramePr>
        <p:xfrm>
          <a:off x="5866477" y="3614039"/>
          <a:ext cx="2750988" cy="16890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9" name="Content Placeholder 8"/>
          <p:cNvGraphicFramePr>
            <a:graphicFrameLocks/>
          </p:cNvGraphicFramePr>
          <p:nvPr>
            <p:extLst>
              <p:ext uri="{D42A27DB-BD31-4B8C-83A1-F6EECF244321}">
                <p14:modId xmlns:p14="http://schemas.microsoft.com/office/powerpoint/2010/main" val="2347948640"/>
              </p:ext>
            </p:extLst>
          </p:nvPr>
        </p:nvGraphicFramePr>
        <p:xfrm>
          <a:off x="5866477" y="1709736"/>
          <a:ext cx="2750988" cy="16890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0" name="Content Placeholder 8"/>
          <p:cNvGraphicFramePr>
            <a:graphicFrameLocks/>
          </p:cNvGraphicFramePr>
          <p:nvPr>
            <p:extLst>
              <p:ext uri="{D42A27DB-BD31-4B8C-83A1-F6EECF244321}">
                <p14:modId xmlns:p14="http://schemas.microsoft.com/office/powerpoint/2010/main" val="4053660711"/>
              </p:ext>
            </p:extLst>
          </p:nvPr>
        </p:nvGraphicFramePr>
        <p:xfrm>
          <a:off x="3196764" y="1709736"/>
          <a:ext cx="2750988" cy="16890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1" name="Content Placeholder 8"/>
          <p:cNvGraphicFramePr>
            <a:graphicFrameLocks/>
          </p:cNvGraphicFramePr>
          <p:nvPr>
            <p:extLst>
              <p:ext uri="{D42A27DB-BD31-4B8C-83A1-F6EECF244321}">
                <p14:modId xmlns:p14="http://schemas.microsoft.com/office/powerpoint/2010/main" val="2952069228"/>
              </p:ext>
            </p:extLst>
          </p:nvPr>
        </p:nvGraphicFramePr>
        <p:xfrm>
          <a:off x="3196764" y="3614039"/>
          <a:ext cx="2750988" cy="168907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2" name="Content Placeholder 8"/>
          <p:cNvGraphicFramePr>
            <a:graphicFrameLocks/>
          </p:cNvGraphicFramePr>
          <p:nvPr>
            <p:extLst>
              <p:ext uri="{D42A27DB-BD31-4B8C-83A1-F6EECF244321}">
                <p14:modId xmlns:p14="http://schemas.microsoft.com/office/powerpoint/2010/main" val="278149066"/>
              </p:ext>
            </p:extLst>
          </p:nvPr>
        </p:nvGraphicFramePr>
        <p:xfrm>
          <a:off x="527051" y="3614039"/>
          <a:ext cx="2750988" cy="1689071"/>
        </p:xfrm>
        <a:graphic>
          <a:graphicData uri="http://schemas.openxmlformats.org/drawingml/2006/chart">
            <c:chart xmlns:c="http://schemas.openxmlformats.org/drawingml/2006/chart" xmlns:r="http://schemas.openxmlformats.org/officeDocument/2006/relationships" r:id="rId7"/>
          </a:graphicData>
        </a:graphic>
      </p:graphicFrame>
      <p:grpSp>
        <p:nvGrpSpPr>
          <p:cNvPr id="43" name="Group 42"/>
          <p:cNvGrpSpPr/>
          <p:nvPr/>
        </p:nvGrpSpPr>
        <p:grpSpPr>
          <a:xfrm>
            <a:off x="1146934" y="5473816"/>
            <a:ext cx="6850133" cy="138499"/>
            <a:chOff x="996968" y="5353051"/>
            <a:chExt cx="6850133" cy="138499"/>
          </a:xfrm>
        </p:grpSpPr>
        <p:sp>
          <p:nvSpPr>
            <p:cNvPr id="44" name="Rectangle 98"/>
            <p:cNvSpPr>
              <a:spLocks noChangeArrowheads="1"/>
            </p:cNvSpPr>
            <p:nvPr/>
          </p:nvSpPr>
          <p:spPr bwMode="auto">
            <a:xfrm>
              <a:off x="996968" y="5392738"/>
              <a:ext cx="71438" cy="71438"/>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900"/>
            </a:p>
          </p:txBody>
        </p:sp>
        <p:sp>
          <p:nvSpPr>
            <p:cNvPr id="45" name="Rectangle 99"/>
            <p:cNvSpPr>
              <a:spLocks noChangeArrowheads="1"/>
            </p:cNvSpPr>
            <p:nvPr/>
          </p:nvSpPr>
          <p:spPr bwMode="auto">
            <a:xfrm>
              <a:off x="1098568" y="5353051"/>
              <a:ext cx="1024319"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404040"/>
                  </a:solidFill>
                  <a:effectLst/>
                  <a:latin typeface="Verdana" panose="020B0604030504040204" pitchFamily="34" charset="0"/>
                </a:rPr>
                <a:t>Strongly disagree</a:t>
              </a:r>
              <a:endParaRPr kumimoji="0" lang="en-US" altLang="en-US" sz="900" b="0" i="0" u="none" strike="noStrike" cap="none" normalizeH="0" baseline="0" dirty="0" smtClean="0">
                <a:ln>
                  <a:noFill/>
                </a:ln>
                <a:solidFill>
                  <a:schemeClr val="tx1"/>
                </a:solidFill>
                <a:effectLst/>
              </a:endParaRPr>
            </a:p>
          </p:txBody>
        </p:sp>
        <p:sp>
          <p:nvSpPr>
            <p:cNvPr id="46" name="Rectangle 100"/>
            <p:cNvSpPr>
              <a:spLocks noChangeArrowheads="1"/>
            </p:cNvSpPr>
            <p:nvPr/>
          </p:nvSpPr>
          <p:spPr bwMode="auto">
            <a:xfrm>
              <a:off x="2308761" y="5392738"/>
              <a:ext cx="71438" cy="71438"/>
            </a:xfrm>
            <a:prstGeom prst="rect">
              <a:avLst/>
            </a:prstGeom>
            <a:solidFill>
              <a:srgbClr val="FD62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900"/>
            </a:p>
          </p:txBody>
        </p:sp>
        <p:sp>
          <p:nvSpPr>
            <p:cNvPr id="47" name="Rectangle 101"/>
            <p:cNvSpPr>
              <a:spLocks noChangeArrowheads="1"/>
            </p:cNvSpPr>
            <p:nvPr/>
          </p:nvSpPr>
          <p:spPr bwMode="auto">
            <a:xfrm>
              <a:off x="2411948" y="5353051"/>
              <a:ext cx="114614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404040"/>
                  </a:solidFill>
                  <a:effectLst/>
                  <a:latin typeface="Verdana" panose="020B0604030504040204" pitchFamily="34" charset="0"/>
                </a:rPr>
                <a:t>Somewhat disagree</a:t>
              </a:r>
              <a:endParaRPr kumimoji="0" lang="en-US" altLang="en-US" sz="900" b="0" i="0" u="none" strike="noStrike" cap="none" normalizeH="0" baseline="0" dirty="0" smtClean="0">
                <a:ln>
                  <a:noFill/>
                </a:ln>
                <a:solidFill>
                  <a:schemeClr val="tx1"/>
                </a:solidFill>
                <a:effectLst/>
              </a:endParaRPr>
            </a:p>
          </p:txBody>
        </p:sp>
        <p:sp>
          <p:nvSpPr>
            <p:cNvPr id="48" name="Rectangle 102"/>
            <p:cNvSpPr>
              <a:spLocks noChangeArrowheads="1"/>
            </p:cNvSpPr>
            <p:nvPr/>
          </p:nvSpPr>
          <p:spPr bwMode="auto">
            <a:xfrm>
              <a:off x="3738563" y="5392738"/>
              <a:ext cx="71438" cy="714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900"/>
            </a:p>
          </p:txBody>
        </p:sp>
        <p:sp>
          <p:nvSpPr>
            <p:cNvPr id="49" name="Rectangle 103"/>
            <p:cNvSpPr>
              <a:spLocks noChangeArrowheads="1"/>
            </p:cNvSpPr>
            <p:nvPr/>
          </p:nvSpPr>
          <p:spPr bwMode="auto">
            <a:xfrm>
              <a:off x="3838576" y="5353051"/>
              <a:ext cx="156132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404040"/>
                  </a:solidFill>
                  <a:effectLst/>
                  <a:latin typeface="Verdana" panose="020B0604030504040204" pitchFamily="34" charset="0"/>
                </a:rPr>
                <a:t>Neither agree nor disagree</a:t>
              </a:r>
              <a:endParaRPr kumimoji="0" lang="en-US" altLang="en-US" sz="900" b="0" i="0" u="none" strike="noStrike" cap="none" normalizeH="0" baseline="0" dirty="0" smtClean="0">
                <a:ln>
                  <a:noFill/>
                </a:ln>
                <a:solidFill>
                  <a:schemeClr val="tx1"/>
                </a:solidFill>
                <a:effectLst/>
              </a:endParaRPr>
            </a:p>
          </p:txBody>
        </p:sp>
        <p:sp>
          <p:nvSpPr>
            <p:cNvPr id="50" name="Rectangle 104"/>
            <p:cNvSpPr>
              <a:spLocks noChangeArrowheads="1"/>
            </p:cNvSpPr>
            <p:nvPr/>
          </p:nvSpPr>
          <p:spPr bwMode="auto">
            <a:xfrm>
              <a:off x="5637463" y="5392738"/>
              <a:ext cx="61913" cy="71438"/>
            </a:xfrm>
            <a:prstGeom prst="rect">
              <a:avLst/>
            </a:prstGeom>
            <a:solidFill>
              <a:srgbClr val="77BD5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900"/>
            </a:p>
          </p:txBody>
        </p:sp>
        <p:sp>
          <p:nvSpPr>
            <p:cNvPr id="51" name="Rectangle 105"/>
            <p:cNvSpPr>
              <a:spLocks noChangeArrowheads="1"/>
            </p:cNvSpPr>
            <p:nvPr/>
          </p:nvSpPr>
          <p:spPr bwMode="auto">
            <a:xfrm>
              <a:off x="5732713" y="5353051"/>
              <a:ext cx="98103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404040"/>
                  </a:solidFill>
                  <a:effectLst/>
                  <a:latin typeface="Verdana" panose="020B0604030504040204" pitchFamily="34" charset="0"/>
                </a:rPr>
                <a:t>Somewhat</a:t>
              </a:r>
              <a:r>
                <a:rPr kumimoji="0" lang="en-US" altLang="en-US" sz="900" b="0" i="0" u="none" strike="noStrike" cap="none" normalizeH="0" dirty="0" smtClean="0">
                  <a:ln>
                    <a:noFill/>
                  </a:ln>
                  <a:solidFill>
                    <a:srgbClr val="404040"/>
                  </a:solidFill>
                  <a:effectLst/>
                  <a:latin typeface="Verdana" panose="020B0604030504040204" pitchFamily="34" charset="0"/>
                </a:rPr>
                <a:t> agree</a:t>
              </a:r>
              <a:endParaRPr kumimoji="0" lang="en-US" altLang="en-US" sz="900" b="0" i="0" u="none" strike="noStrike" cap="none" normalizeH="0" baseline="0" dirty="0" smtClean="0">
                <a:ln>
                  <a:noFill/>
                </a:ln>
                <a:solidFill>
                  <a:schemeClr val="tx1"/>
                </a:solidFill>
                <a:effectLst/>
              </a:endParaRPr>
            </a:p>
          </p:txBody>
        </p:sp>
        <p:sp>
          <p:nvSpPr>
            <p:cNvPr id="52" name="Rectangle 106"/>
            <p:cNvSpPr>
              <a:spLocks noChangeArrowheads="1"/>
            </p:cNvSpPr>
            <p:nvPr/>
          </p:nvSpPr>
          <p:spPr bwMode="auto">
            <a:xfrm>
              <a:off x="6883116" y="5392738"/>
              <a:ext cx="71438" cy="71438"/>
            </a:xfrm>
            <a:prstGeom prst="rect">
              <a:avLst/>
            </a:prstGeom>
            <a:solidFill>
              <a:srgbClr val="188E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900"/>
            </a:p>
          </p:txBody>
        </p:sp>
        <p:sp>
          <p:nvSpPr>
            <p:cNvPr id="53" name="Rectangle 107"/>
            <p:cNvSpPr>
              <a:spLocks noChangeArrowheads="1"/>
            </p:cNvSpPr>
            <p:nvPr/>
          </p:nvSpPr>
          <p:spPr bwMode="auto">
            <a:xfrm>
              <a:off x="6987891" y="5353051"/>
              <a:ext cx="85921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404040"/>
                  </a:solidFill>
                  <a:effectLst/>
                  <a:latin typeface="Verdana" panose="020B0604030504040204" pitchFamily="34" charset="0"/>
                </a:rPr>
                <a:t>Strongly agree</a:t>
              </a:r>
              <a:endParaRPr kumimoji="0" lang="en-US" altLang="en-US" sz="900" b="0" i="0" u="none" strike="noStrike" cap="none" normalizeH="0" baseline="0" dirty="0" smtClean="0">
                <a:ln>
                  <a:noFill/>
                </a:ln>
                <a:solidFill>
                  <a:schemeClr val="tx1"/>
                </a:solidFill>
                <a:effectLst/>
              </a:endParaRPr>
            </a:p>
          </p:txBody>
        </p:sp>
      </p:grpSp>
      <p:sp>
        <p:nvSpPr>
          <p:cNvPr id="54" name="Isosceles Triangle 53"/>
          <p:cNvSpPr/>
          <p:nvPr/>
        </p:nvSpPr>
        <p:spPr>
          <a:xfrm>
            <a:off x="1712446" y="2304600"/>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 name="Isosceles Triangle 54"/>
          <p:cNvSpPr/>
          <p:nvPr/>
        </p:nvSpPr>
        <p:spPr>
          <a:xfrm>
            <a:off x="4376296" y="4136419"/>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 name="Isosceles Triangle 55"/>
          <p:cNvSpPr/>
          <p:nvPr/>
        </p:nvSpPr>
        <p:spPr>
          <a:xfrm>
            <a:off x="7036691" y="4145731"/>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7" name="Isosceles Triangle 56"/>
          <p:cNvSpPr/>
          <p:nvPr/>
        </p:nvSpPr>
        <p:spPr>
          <a:xfrm rot="10800000">
            <a:off x="7045003" y="4874242"/>
            <a:ext cx="146649" cy="126422"/>
          </a:xfrm>
          <a:prstGeom prst="triangle">
            <a:avLst/>
          </a:prstGeom>
          <a:solidFill>
            <a:srgbClr val="FF000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 name="Isosceles Triangle 57"/>
          <p:cNvSpPr/>
          <p:nvPr/>
        </p:nvSpPr>
        <p:spPr>
          <a:xfrm rot="10800000">
            <a:off x="1712445" y="2998407"/>
            <a:ext cx="146649" cy="126422"/>
          </a:xfrm>
          <a:prstGeom prst="triangle">
            <a:avLst/>
          </a:prstGeom>
          <a:solidFill>
            <a:srgbClr val="FF000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NZ" dirty="0" smtClean="0"/>
              <a:t>There are fewer and fewer dissatisfactory experiences semester on semester for almost all metrics</a:t>
            </a:r>
            <a:endParaRPr lang="en-NZ" dirty="0"/>
          </a:p>
        </p:txBody>
      </p:sp>
    </p:spTree>
    <p:extLst>
      <p:ext uri="{BB962C8B-B14F-4D97-AF65-F5344CB8AC3E}">
        <p14:creationId xmlns:p14="http://schemas.microsoft.com/office/powerpoint/2010/main" val="6854911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97147" y="2216989"/>
            <a:ext cx="3786997" cy="1614442"/>
          </a:xfrm>
          <a:prstGeom prst="rect">
            <a:avLst/>
          </a:prstGeom>
          <a:solidFill>
            <a:srgbClr val="D7EC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3" name="Footer Placeholder 2"/>
          <p:cNvSpPr>
            <a:spLocks noGrp="1"/>
          </p:cNvSpPr>
          <p:nvPr>
            <p:ph type="ftr" sz="quarter" idx="11"/>
          </p:nvPr>
        </p:nvSpPr>
        <p:spPr/>
        <p:txBody>
          <a:bodyPr/>
          <a:lstStyle/>
          <a:p>
            <a:pPr>
              <a:defRPr/>
            </a:pPr>
            <a:r>
              <a:rPr lang="en-US" dirty="0" smtClean="0"/>
              <a:t>&gt;&gt;MARKETING</a:t>
            </a:r>
            <a:endParaRPr lang="en-US" dirty="0"/>
          </a:p>
        </p:txBody>
      </p:sp>
      <p:graphicFrame>
        <p:nvGraphicFramePr>
          <p:cNvPr id="6" name="Content Placeholder 8"/>
          <p:cNvGraphicFramePr>
            <a:graphicFrameLocks noGrp="1"/>
          </p:cNvGraphicFramePr>
          <p:nvPr>
            <p:ph idx="1"/>
            <p:extLst>
              <p:ext uri="{D42A27DB-BD31-4B8C-83A1-F6EECF244321}">
                <p14:modId xmlns:p14="http://schemas.microsoft.com/office/powerpoint/2010/main" val="3544509684"/>
              </p:ext>
            </p:extLst>
          </p:nvPr>
        </p:nvGraphicFramePr>
        <p:xfrm>
          <a:off x="527050" y="1709738"/>
          <a:ext cx="8089900" cy="410845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6875253" y="2216989"/>
            <a:ext cx="1595886" cy="16390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NZ" sz="9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Maintain performance</a:t>
            </a:r>
            <a:endParaRPr lang="en-NZ" sz="9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sp>
        <p:nvSpPr>
          <p:cNvPr id="9" name="Rectangle 8"/>
          <p:cNvSpPr/>
          <p:nvPr/>
        </p:nvSpPr>
        <p:spPr>
          <a:xfrm>
            <a:off x="7073660" y="5287993"/>
            <a:ext cx="1397479" cy="16390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NZ" sz="9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Promote strengths</a:t>
            </a:r>
            <a:endParaRPr lang="en-NZ" sz="9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Rectangle 9"/>
          <p:cNvSpPr/>
          <p:nvPr/>
        </p:nvSpPr>
        <p:spPr>
          <a:xfrm>
            <a:off x="897147" y="5287993"/>
            <a:ext cx="1216324" cy="16390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NZ" sz="9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Low priority</a:t>
            </a:r>
            <a:endParaRPr lang="en-NZ" sz="9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Rectangle 10"/>
          <p:cNvSpPr/>
          <p:nvPr/>
        </p:nvSpPr>
        <p:spPr>
          <a:xfrm>
            <a:off x="897147" y="2216989"/>
            <a:ext cx="1216324" cy="16390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NZ" sz="900" i="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Focus here</a:t>
            </a:r>
            <a:endParaRPr lang="en-NZ" sz="9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Rectangle 12"/>
          <p:cNvSpPr/>
          <p:nvPr/>
        </p:nvSpPr>
        <p:spPr>
          <a:xfrm>
            <a:off x="586596" y="5926352"/>
            <a:ext cx="7358332"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Notes:</a:t>
            </a:r>
          </a:p>
          <a:p>
            <a:pPr marL="228600" indent="-228600">
              <a:buFont typeface="+mj-lt"/>
              <a:buAutoNum type="arabicPeriod"/>
            </a:pPr>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Sample size , n = 1012</a:t>
            </a:r>
          </a:p>
        </p:txBody>
      </p:sp>
      <p:sp>
        <p:nvSpPr>
          <p:cNvPr id="2" name="Title 1"/>
          <p:cNvSpPr>
            <a:spLocks noGrp="1"/>
          </p:cNvSpPr>
          <p:nvPr>
            <p:ph type="title"/>
          </p:nvPr>
        </p:nvSpPr>
        <p:spPr/>
        <p:txBody>
          <a:bodyPr/>
          <a:lstStyle/>
          <a:p>
            <a:r>
              <a:rPr lang="en-NZ" dirty="0" smtClean="0"/>
              <a:t>Speed should continue to be the main focus for improving the enrolment process</a:t>
            </a:r>
            <a:endParaRPr lang="en-NZ" dirty="0"/>
          </a:p>
        </p:txBody>
      </p:sp>
    </p:spTree>
    <p:extLst>
      <p:ext uri="{BB962C8B-B14F-4D97-AF65-F5344CB8AC3E}">
        <p14:creationId xmlns:p14="http://schemas.microsoft.com/office/powerpoint/2010/main" val="935500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526537" y="1710055"/>
            <a:ext cx="698740" cy="698740"/>
          </a:xfrm>
          <a:prstGeom prst="ellipse">
            <a:avLst/>
          </a:prstGeom>
          <a:solidFill>
            <a:srgbClr val="0068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dirty="0" smtClean="0">
                <a:solidFill>
                  <a:schemeClr val="bg1"/>
                </a:solidFill>
                <a:latin typeface="Verdana" panose="020B0604030504040204" pitchFamily="34" charset="0"/>
                <a:ea typeface="Verdana" panose="020B0604030504040204" pitchFamily="34" charset="0"/>
                <a:cs typeface="Verdana" panose="020B0604030504040204" pitchFamily="34" charset="0"/>
              </a:rPr>
              <a:t>1</a:t>
            </a:r>
            <a:endParaRPr lang="en-NZ"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7" name="Oval 6"/>
          <p:cNvSpPr/>
          <p:nvPr/>
        </p:nvSpPr>
        <p:spPr>
          <a:xfrm>
            <a:off x="526537" y="2562210"/>
            <a:ext cx="698740" cy="698740"/>
          </a:xfrm>
          <a:prstGeom prst="ellipse">
            <a:avLst/>
          </a:prstGeom>
          <a:solidFill>
            <a:srgbClr val="188E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dirty="0" smtClean="0">
                <a:solidFill>
                  <a:schemeClr val="bg1"/>
                </a:solidFill>
                <a:latin typeface="Verdana" panose="020B0604030504040204" pitchFamily="34" charset="0"/>
                <a:ea typeface="Verdana" panose="020B0604030504040204" pitchFamily="34" charset="0"/>
                <a:cs typeface="Verdana" panose="020B0604030504040204" pitchFamily="34" charset="0"/>
              </a:rPr>
              <a:t>2</a:t>
            </a:r>
            <a:endParaRPr lang="en-NZ"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Rectangle 10"/>
          <p:cNvSpPr/>
          <p:nvPr/>
        </p:nvSpPr>
        <p:spPr>
          <a:xfrm>
            <a:off x="1300498" y="1797817"/>
            <a:ext cx="7316967" cy="523220"/>
          </a:xfrm>
          <a:prstGeom prst="rect">
            <a:avLst/>
          </a:prstGeom>
          <a:ln>
            <a:noFill/>
          </a:ln>
        </p:spPr>
        <p:txBody>
          <a:bodyPr wrap="square" anchor="ctr">
            <a:spAutoFit/>
          </a:bodyPr>
          <a:lstStyle/>
          <a:p>
            <a:r>
              <a:rPr lang="en-NZ" sz="140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Enrolment satisfaction has improved again, besting the previous semester’s all time high score</a:t>
            </a:r>
          </a:p>
        </p:txBody>
      </p:sp>
      <p:sp>
        <p:nvSpPr>
          <p:cNvPr id="12" name="Rectangle 11"/>
          <p:cNvSpPr/>
          <p:nvPr/>
        </p:nvSpPr>
        <p:spPr>
          <a:xfrm>
            <a:off x="1300497" y="2649971"/>
            <a:ext cx="7316967" cy="523220"/>
          </a:xfrm>
          <a:prstGeom prst="rect">
            <a:avLst/>
          </a:prstGeom>
          <a:ln>
            <a:noFill/>
          </a:ln>
        </p:spPr>
        <p:txBody>
          <a:bodyPr wrap="square" anchor="ctr">
            <a:spAutoFit/>
          </a:bodyPr>
          <a:lstStyle/>
          <a:p>
            <a:r>
              <a:rPr lang="en-NZ" sz="140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The team is doing a good job at minimising the amount of dissatisfactory experiences which speaks to improved consistency</a:t>
            </a:r>
          </a:p>
        </p:txBody>
      </p:sp>
      <p:sp>
        <p:nvSpPr>
          <p:cNvPr id="3" name="Title 2"/>
          <p:cNvSpPr>
            <a:spLocks noGrp="1"/>
          </p:cNvSpPr>
          <p:nvPr>
            <p:ph type="title"/>
          </p:nvPr>
        </p:nvSpPr>
        <p:spPr/>
        <p:txBody>
          <a:bodyPr/>
          <a:lstStyle/>
          <a:p>
            <a:r>
              <a:rPr lang="en-NZ" dirty="0" smtClean="0"/>
              <a:t>Summary of key findings about enrolment experience</a:t>
            </a:r>
            <a:endParaRPr lang="en-NZ" dirty="0"/>
          </a:p>
        </p:txBody>
      </p:sp>
      <p:sp>
        <p:nvSpPr>
          <p:cNvPr id="9" name="Oval 8"/>
          <p:cNvSpPr/>
          <p:nvPr/>
        </p:nvSpPr>
        <p:spPr>
          <a:xfrm>
            <a:off x="526537" y="3414365"/>
            <a:ext cx="698740" cy="698740"/>
          </a:xfrm>
          <a:prstGeom prst="ellipse">
            <a:avLst/>
          </a:prstGeom>
          <a:solidFill>
            <a:srgbClr val="20BA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dirty="0" smtClean="0">
                <a:solidFill>
                  <a:schemeClr val="bg1"/>
                </a:solidFill>
                <a:latin typeface="Verdana" panose="020B0604030504040204" pitchFamily="34" charset="0"/>
                <a:ea typeface="Verdana" panose="020B0604030504040204" pitchFamily="34" charset="0"/>
                <a:cs typeface="Verdana" panose="020B0604030504040204" pitchFamily="34" charset="0"/>
              </a:rPr>
              <a:t>3</a:t>
            </a:r>
            <a:endParaRPr lang="en-NZ"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Rectangle 9"/>
          <p:cNvSpPr/>
          <p:nvPr/>
        </p:nvSpPr>
        <p:spPr>
          <a:xfrm>
            <a:off x="1300498" y="3394404"/>
            <a:ext cx="7316967" cy="738664"/>
          </a:xfrm>
          <a:prstGeom prst="rect">
            <a:avLst/>
          </a:prstGeom>
          <a:ln>
            <a:noFill/>
          </a:ln>
        </p:spPr>
        <p:txBody>
          <a:bodyPr wrap="square" anchor="ctr">
            <a:spAutoFit/>
          </a:bodyPr>
          <a:lstStyle/>
          <a:p>
            <a:r>
              <a:rPr lang="en-NZ" sz="140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Being quick to respond is a core component of beating competitors and ensuring an applicant has a good experience. Any investment into improving speed is likely to increase the enrolment experience even more</a:t>
            </a:r>
            <a:endParaRPr lang="en-NZ" sz="1400"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231388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smtClean="0"/>
              <a:t>Support Services</a:t>
            </a:r>
            <a:endParaRPr lang="en-NZ" dirty="0"/>
          </a:p>
        </p:txBody>
      </p:sp>
      <p:sp>
        <p:nvSpPr>
          <p:cNvPr id="6" name="Text Placeholder 5"/>
          <p:cNvSpPr>
            <a:spLocks noGrp="1"/>
          </p:cNvSpPr>
          <p:nvPr>
            <p:ph type="body" idx="1"/>
          </p:nvPr>
        </p:nvSpPr>
        <p:spPr/>
        <p:txBody>
          <a:bodyPr/>
          <a:lstStyle/>
          <a:p>
            <a:r>
              <a:rPr lang="en-NZ" dirty="0" smtClean="0"/>
              <a:t>08.</a:t>
            </a:r>
            <a:endParaRPr lang="en-NZ" dirty="0"/>
          </a:p>
        </p:txBody>
      </p:sp>
    </p:spTree>
    <p:extLst>
      <p:ext uri="{BB962C8B-B14F-4D97-AF65-F5344CB8AC3E}">
        <p14:creationId xmlns:p14="http://schemas.microsoft.com/office/powerpoint/2010/main" val="1541363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27050" y="3921122"/>
            <a:ext cx="8089899" cy="16200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2" name="Rectangle 11"/>
          <p:cNvSpPr/>
          <p:nvPr/>
        </p:nvSpPr>
        <p:spPr>
          <a:xfrm>
            <a:off x="527049" y="4980885"/>
            <a:ext cx="8089899" cy="16200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3" name="Rectangle 12"/>
          <p:cNvSpPr/>
          <p:nvPr/>
        </p:nvSpPr>
        <p:spPr>
          <a:xfrm>
            <a:off x="527566" y="5154213"/>
            <a:ext cx="8089899" cy="16200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6" name="Rectangle 5"/>
          <p:cNvSpPr/>
          <p:nvPr/>
        </p:nvSpPr>
        <p:spPr>
          <a:xfrm>
            <a:off x="527050" y="2860952"/>
            <a:ext cx="8089899" cy="16200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3840692547"/>
              </p:ext>
            </p:extLst>
          </p:nvPr>
        </p:nvGraphicFramePr>
        <p:xfrm>
          <a:off x="527050" y="1709738"/>
          <a:ext cx="8089900" cy="410845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pPr>
              <a:defRPr/>
            </a:pPr>
            <a:r>
              <a:rPr lang="en-NZ" smtClean="0"/>
              <a:t>&gt;&gt;MARKETING</a:t>
            </a:r>
            <a:endParaRPr lang="en-NZ" dirty="0"/>
          </a:p>
        </p:txBody>
      </p:sp>
      <p:sp>
        <p:nvSpPr>
          <p:cNvPr id="16" name="Rectangle 15"/>
          <p:cNvSpPr/>
          <p:nvPr/>
        </p:nvSpPr>
        <p:spPr>
          <a:xfrm>
            <a:off x="586596" y="5926352"/>
            <a:ext cx="6512943"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Notes:</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Question text: Unitec has a range of services available to students, and we’d like to know which of these you know about or have used</a:t>
            </a:r>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endPar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marL="228600" indent="-228600">
              <a:buFont typeface="+mj-lt"/>
              <a:buAutoNum type="arabicPeriod"/>
            </a:pPr>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Sample size, n </a:t>
            </a: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268 | 1366 | 1359 | 266 | 218 | 121 | 1341 | 1318 | 1328 | 1328 | 1316 | 1322 | 1320 | 1316 | 1315 | 1311 | 1313 | </a:t>
            </a:r>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1314</a:t>
            </a:r>
          </a:p>
          <a:p>
            <a:pPr marL="228600" indent="-228600">
              <a:buFont typeface="+mj-lt"/>
              <a:buAutoNum type="arabicPeriod"/>
            </a:pPr>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only asked of students in the relevant priority group</a:t>
            </a:r>
            <a:endPar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marL="228600" indent="-228600">
              <a:buFont typeface="+mj-lt"/>
              <a:buAutoNum type="arabicPeriod"/>
            </a:pPr>
            <a:endParaRPr lang="en-US"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itle 1"/>
          <p:cNvSpPr>
            <a:spLocks noGrp="1"/>
          </p:cNvSpPr>
          <p:nvPr>
            <p:ph type="title"/>
          </p:nvPr>
        </p:nvSpPr>
        <p:spPr/>
        <p:txBody>
          <a:bodyPr/>
          <a:lstStyle/>
          <a:p>
            <a:r>
              <a:rPr lang="en-NZ" dirty="0" smtClean="0"/>
              <a:t>As expected, COVID-19 has had a negative impact on support service usage</a:t>
            </a:r>
            <a:endParaRPr lang="en-NZ" dirty="0"/>
          </a:p>
        </p:txBody>
      </p:sp>
      <p:sp>
        <p:nvSpPr>
          <p:cNvPr id="9" name="Rectangle 8"/>
          <p:cNvSpPr/>
          <p:nvPr/>
        </p:nvSpPr>
        <p:spPr>
          <a:xfrm>
            <a:off x="7071138" y="1431755"/>
            <a:ext cx="1545811" cy="555966"/>
          </a:xfrm>
          <a:prstGeom prst="rect">
            <a:avLst/>
          </a:prstGeom>
          <a:noFill/>
          <a:ln>
            <a:solidFill>
              <a:srgbClr val="40404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80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Services highlighted in red have seen a significant reduction in usage from last semester</a:t>
            </a:r>
            <a:endParaRPr lang="en-NZ" sz="800"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98569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ext uri="{D42A27DB-BD31-4B8C-83A1-F6EECF244321}">
                <p14:modId xmlns:p14="http://schemas.microsoft.com/office/powerpoint/2010/main" val="4014596352"/>
              </p:ext>
            </p:extLst>
          </p:nvPr>
        </p:nvGraphicFramePr>
        <p:xfrm>
          <a:off x="527050" y="1709738"/>
          <a:ext cx="8089900" cy="410845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pPr>
              <a:defRPr/>
            </a:pPr>
            <a:r>
              <a:rPr lang="en-NZ" smtClean="0"/>
              <a:t>&gt;&gt;MARKETING</a:t>
            </a:r>
            <a:endParaRPr lang="en-NZ" dirty="0"/>
          </a:p>
        </p:txBody>
      </p:sp>
      <p:sp>
        <p:nvSpPr>
          <p:cNvPr id="16" name="Rectangle 15"/>
          <p:cNvSpPr/>
          <p:nvPr/>
        </p:nvSpPr>
        <p:spPr>
          <a:xfrm>
            <a:off x="586596" y="5926352"/>
            <a:ext cx="6512943"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Notes:</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Question text: Please tell us how satisfied are you with each of the services that you have used</a:t>
            </a:r>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endPar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marL="228600" indent="-228600">
              <a:buFont typeface="+mj-lt"/>
              <a:buAutoNum type="arabicPeriod"/>
            </a:pPr>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Sample size, n </a:t>
            </a: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277 | 44 | 958 | 138 | 868 | 111 | 481 | 162 | 201 | 229 | 264 | 72 | 65 | 249 | 41 | 120 | 147 | 201</a:t>
            </a:r>
          </a:p>
          <a:p>
            <a:pPr marL="228600" indent="-228600">
              <a:buFont typeface="+mj-lt"/>
              <a:buAutoNum type="arabicPeriod"/>
            </a:pPr>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only asked of students in the relevant priority group</a:t>
            </a:r>
            <a:endPar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marL="228600" indent="-228600">
              <a:buFont typeface="+mj-lt"/>
              <a:buAutoNum type="arabicPeriod"/>
            </a:pPr>
            <a:endParaRPr lang="en-US"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itle 1"/>
          <p:cNvSpPr>
            <a:spLocks noGrp="1"/>
          </p:cNvSpPr>
          <p:nvPr>
            <p:ph type="title"/>
          </p:nvPr>
        </p:nvSpPr>
        <p:spPr/>
        <p:txBody>
          <a:bodyPr/>
          <a:lstStyle/>
          <a:p>
            <a:r>
              <a:rPr lang="en-NZ" dirty="0" smtClean="0"/>
              <a:t>Satisfaction from users of each service is high – especially those services related to the library</a:t>
            </a:r>
            <a:endParaRPr lang="en-NZ" dirty="0"/>
          </a:p>
        </p:txBody>
      </p:sp>
    </p:spTree>
    <p:extLst>
      <p:ext uri="{BB962C8B-B14F-4D97-AF65-F5344CB8AC3E}">
        <p14:creationId xmlns:p14="http://schemas.microsoft.com/office/powerpoint/2010/main" val="268148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Net promoter score</a:t>
            </a:r>
            <a:endParaRPr lang="en-NZ" dirty="0"/>
          </a:p>
        </p:txBody>
      </p:sp>
      <p:sp>
        <p:nvSpPr>
          <p:cNvPr id="3" name="Text Placeholder 2"/>
          <p:cNvSpPr>
            <a:spLocks noGrp="1"/>
          </p:cNvSpPr>
          <p:nvPr>
            <p:ph type="body" idx="1"/>
          </p:nvPr>
        </p:nvSpPr>
        <p:spPr/>
        <p:txBody>
          <a:bodyPr/>
          <a:lstStyle/>
          <a:p>
            <a:r>
              <a:rPr lang="en-NZ" dirty="0" smtClean="0"/>
              <a:t>01.</a:t>
            </a:r>
            <a:endParaRPr lang="en-NZ" dirty="0"/>
          </a:p>
        </p:txBody>
      </p:sp>
    </p:spTree>
    <p:extLst>
      <p:ext uri="{BB962C8B-B14F-4D97-AF65-F5344CB8AC3E}">
        <p14:creationId xmlns:p14="http://schemas.microsoft.com/office/powerpoint/2010/main" val="670633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526537" y="1710055"/>
            <a:ext cx="698740" cy="698740"/>
          </a:xfrm>
          <a:prstGeom prst="ellipse">
            <a:avLst/>
          </a:prstGeom>
          <a:solidFill>
            <a:srgbClr val="0068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dirty="0" smtClean="0">
                <a:solidFill>
                  <a:schemeClr val="bg1"/>
                </a:solidFill>
                <a:latin typeface="Verdana" panose="020B0604030504040204" pitchFamily="34" charset="0"/>
                <a:ea typeface="Verdana" panose="020B0604030504040204" pitchFamily="34" charset="0"/>
                <a:cs typeface="Verdana" panose="020B0604030504040204" pitchFamily="34" charset="0"/>
              </a:rPr>
              <a:t>1</a:t>
            </a:r>
            <a:endParaRPr lang="en-NZ"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7" name="Oval 6"/>
          <p:cNvSpPr/>
          <p:nvPr/>
        </p:nvSpPr>
        <p:spPr>
          <a:xfrm>
            <a:off x="526537" y="2562210"/>
            <a:ext cx="698740" cy="698740"/>
          </a:xfrm>
          <a:prstGeom prst="ellipse">
            <a:avLst/>
          </a:prstGeom>
          <a:solidFill>
            <a:srgbClr val="188E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dirty="0" smtClean="0">
                <a:solidFill>
                  <a:schemeClr val="bg1"/>
                </a:solidFill>
                <a:latin typeface="Verdana" panose="020B0604030504040204" pitchFamily="34" charset="0"/>
                <a:ea typeface="Verdana" panose="020B0604030504040204" pitchFamily="34" charset="0"/>
                <a:cs typeface="Verdana" panose="020B0604030504040204" pitchFamily="34" charset="0"/>
              </a:rPr>
              <a:t>2</a:t>
            </a:r>
            <a:endParaRPr lang="en-NZ"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Oval 7"/>
          <p:cNvSpPr/>
          <p:nvPr/>
        </p:nvSpPr>
        <p:spPr>
          <a:xfrm>
            <a:off x="526537" y="3414365"/>
            <a:ext cx="698740" cy="698740"/>
          </a:xfrm>
          <a:prstGeom prst="ellipse">
            <a:avLst/>
          </a:prstGeom>
          <a:solidFill>
            <a:srgbClr val="20BA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dirty="0" smtClean="0">
                <a:solidFill>
                  <a:schemeClr val="bg1"/>
                </a:solidFill>
                <a:latin typeface="Verdana" panose="020B0604030504040204" pitchFamily="34" charset="0"/>
                <a:ea typeface="Verdana" panose="020B0604030504040204" pitchFamily="34" charset="0"/>
                <a:cs typeface="Verdana" panose="020B0604030504040204" pitchFamily="34" charset="0"/>
              </a:rPr>
              <a:t>3</a:t>
            </a:r>
            <a:endParaRPr lang="en-NZ"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Rectangle 10"/>
          <p:cNvSpPr/>
          <p:nvPr/>
        </p:nvSpPr>
        <p:spPr>
          <a:xfrm>
            <a:off x="1300498" y="1797817"/>
            <a:ext cx="7316967" cy="523220"/>
          </a:xfrm>
          <a:prstGeom prst="rect">
            <a:avLst/>
          </a:prstGeom>
          <a:ln>
            <a:noFill/>
          </a:ln>
        </p:spPr>
        <p:txBody>
          <a:bodyPr wrap="square" anchor="ctr">
            <a:spAutoFit/>
          </a:bodyPr>
          <a:lstStyle/>
          <a:p>
            <a:r>
              <a:rPr lang="en-NZ" sz="1400" dirty="0">
                <a:solidFill>
                  <a:srgbClr val="404040"/>
                </a:solidFill>
                <a:latin typeface="Verdana" panose="020B0604030504040204" pitchFamily="34" charset="0"/>
                <a:ea typeface="Verdana" panose="020B0604030504040204" pitchFamily="34" charset="0"/>
                <a:cs typeface="Verdana" panose="020B0604030504040204" pitchFamily="34" charset="0"/>
              </a:rPr>
              <a:t>Awareness and usage of services varies a lot depending on the support service in question </a:t>
            </a:r>
          </a:p>
        </p:txBody>
      </p:sp>
      <p:sp>
        <p:nvSpPr>
          <p:cNvPr id="12" name="Rectangle 11"/>
          <p:cNvSpPr/>
          <p:nvPr/>
        </p:nvSpPr>
        <p:spPr>
          <a:xfrm>
            <a:off x="1300497" y="2542249"/>
            <a:ext cx="7316967" cy="738664"/>
          </a:xfrm>
          <a:prstGeom prst="rect">
            <a:avLst/>
          </a:prstGeom>
          <a:ln>
            <a:noFill/>
          </a:ln>
        </p:spPr>
        <p:txBody>
          <a:bodyPr wrap="square" anchor="ctr">
            <a:spAutoFit/>
          </a:bodyPr>
          <a:lstStyle/>
          <a:p>
            <a:r>
              <a:rPr lang="en-NZ" sz="140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COVID-19 looks like it has had a negative impact on usage. Students are likely to need support in this time more than ever, so evolving and adapting to suit the current time is crucial to supporting students</a:t>
            </a:r>
          </a:p>
        </p:txBody>
      </p:sp>
      <p:sp>
        <p:nvSpPr>
          <p:cNvPr id="13" name="Rectangle 12"/>
          <p:cNvSpPr/>
          <p:nvPr/>
        </p:nvSpPr>
        <p:spPr>
          <a:xfrm>
            <a:off x="1300498" y="3394404"/>
            <a:ext cx="7316967" cy="738664"/>
          </a:xfrm>
          <a:prstGeom prst="rect">
            <a:avLst/>
          </a:prstGeom>
          <a:ln>
            <a:noFill/>
          </a:ln>
        </p:spPr>
        <p:txBody>
          <a:bodyPr wrap="square" anchor="ctr">
            <a:spAutoFit/>
          </a:bodyPr>
          <a:lstStyle/>
          <a:p>
            <a:r>
              <a:rPr lang="en-NZ" sz="140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Overall, satisfaction with the support services on offer is very high. The issues seems not to be about the quality of the services, but more about making sure students know about them and have adequate access</a:t>
            </a:r>
            <a:endParaRPr lang="en-NZ" sz="1400"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Title 2"/>
          <p:cNvSpPr>
            <a:spLocks noGrp="1"/>
          </p:cNvSpPr>
          <p:nvPr>
            <p:ph type="title"/>
          </p:nvPr>
        </p:nvSpPr>
        <p:spPr/>
        <p:txBody>
          <a:bodyPr/>
          <a:lstStyle/>
          <a:p>
            <a:r>
              <a:rPr lang="en-NZ" dirty="0" smtClean="0"/>
              <a:t>Summary of key findings about support services</a:t>
            </a:r>
            <a:endParaRPr lang="en-NZ" dirty="0"/>
          </a:p>
        </p:txBody>
      </p:sp>
    </p:spTree>
    <p:extLst>
      <p:ext uri="{BB962C8B-B14F-4D97-AF65-F5344CB8AC3E}">
        <p14:creationId xmlns:p14="http://schemas.microsoft.com/office/powerpoint/2010/main" val="9287721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smtClean="0"/>
              <a:t>Appending information</a:t>
            </a:r>
            <a:endParaRPr lang="en-NZ" dirty="0"/>
          </a:p>
        </p:txBody>
      </p:sp>
      <p:sp>
        <p:nvSpPr>
          <p:cNvPr id="6" name="Text Placeholder 5"/>
          <p:cNvSpPr>
            <a:spLocks noGrp="1"/>
          </p:cNvSpPr>
          <p:nvPr>
            <p:ph type="body" idx="1"/>
          </p:nvPr>
        </p:nvSpPr>
        <p:spPr/>
        <p:txBody>
          <a:bodyPr/>
          <a:lstStyle/>
          <a:p>
            <a:r>
              <a:rPr lang="en-NZ" dirty="0" smtClean="0"/>
              <a:t>09.</a:t>
            </a:r>
            <a:endParaRPr lang="en-NZ" dirty="0"/>
          </a:p>
        </p:txBody>
      </p:sp>
    </p:spTree>
    <p:extLst>
      <p:ext uri="{BB962C8B-B14F-4D97-AF65-F5344CB8AC3E}">
        <p14:creationId xmlns:p14="http://schemas.microsoft.com/office/powerpoint/2010/main" val="3623774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dirty="0" smtClean="0"/>
              <a:t>Background information to Student NPS</a:t>
            </a:r>
            <a:endParaRPr lang="en-NZ" dirty="0"/>
          </a:p>
        </p:txBody>
      </p:sp>
      <p:cxnSp>
        <p:nvCxnSpPr>
          <p:cNvPr id="8" name="Straight Connector 7"/>
          <p:cNvCxnSpPr/>
          <p:nvPr/>
        </p:nvCxnSpPr>
        <p:spPr>
          <a:xfrm>
            <a:off x="1125746" y="4080288"/>
            <a:ext cx="7380000" cy="0"/>
          </a:xfrm>
          <a:prstGeom prst="line">
            <a:avLst/>
          </a:prstGeom>
          <a:ln>
            <a:solidFill>
              <a:srgbClr val="298224"/>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125746" y="2740326"/>
            <a:ext cx="7380000" cy="0"/>
          </a:xfrm>
          <a:prstGeom prst="line">
            <a:avLst/>
          </a:prstGeom>
          <a:ln>
            <a:solidFill>
              <a:srgbClr val="298224"/>
            </a:solidFill>
          </a:ln>
          <a:effectLst/>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974932" y="1915293"/>
            <a:ext cx="189780" cy="3852000"/>
          </a:xfrm>
          <a:prstGeom prst="rect">
            <a:avLst/>
          </a:prstGeom>
          <a:solidFill>
            <a:srgbClr val="298224"/>
          </a:solidFill>
          <a:ln>
            <a:solidFill>
              <a:srgbClr val="29822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dirty="0"/>
          </a:p>
        </p:txBody>
      </p:sp>
      <p:sp>
        <p:nvSpPr>
          <p:cNvPr id="11" name="Content Placeholder 8"/>
          <p:cNvSpPr>
            <a:spLocks noGrp="1"/>
          </p:cNvSpPr>
          <p:nvPr>
            <p:ph idx="1"/>
          </p:nvPr>
        </p:nvSpPr>
        <p:spPr>
          <a:xfrm>
            <a:off x="1164713" y="1915293"/>
            <a:ext cx="7438962" cy="410735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NZ" sz="1050" dirty="0" smtClean="0"/>
              <a:t>The Student NPS survey is run in approximately week 6-10 each semester to monitor Unitec student’s level of recommendation, the reason for their recommendation rating and perceptions of Unitec. This survey is designed to get a student’s perceptions about Unitec as a whole and not necessarily seek specific feedback about a programme or course.</a:t>
            </a:r>
          </a:p>
          <a:p>
            <a:endParaRPr lang="en-NZ" sz="1050" dirty="0" smtClean="0">
              <a:solidFill>
                <a:srgbClr val="404040"/>
              </a:solidFill>
            </a:endParaRPr>
          </a:p>
          <a:p>
            <a:r>
              <a:rPr lang="en-NZ" sz="1050" dirty="0" smtClean="0">
                <a:solidFill>
                  <a:srgbClr val="404040"/>
                </a:solidFill>
              </a:rPr>
              <a:t>The survey was sent to student email addresses and a incentive prize of 5x$50 </a:t>
            </a:r>
            <a:r>
              <a:rPr lang="en-NZ" sz="1050" dirty="0" err="1" smtClean="0">
                <a:solidFill>
                  <a:srgbClr val="404040"/>
                </a:solidFill>
              </a:rPr>
              <a:t>Pakn’save</a:t>
            </a:r>
            <a:r>
              <a:rPr lang="en-NZ" sz="1050" dirty="0" smtClean="0">
                <a:solidFill>
                  <a:srgbClr val="404040"/>
                </a:solidFill>
              </a:rPr>
              <a:t> vouchers was offered. The survey was sent out on 8-Apr </a:t>
            </a:r>
            <a:r>
              <a:rPr lang="en-NZ" sz="1050" dirty="0" smtClean="0"/>
              <a:t>to n=5,614 students and closed on 4-May. </a:t>
            </a:r>
            <a:r>
              <a:rPr lang="en-NZ" sz="1050" dirty="0" smtClean="0">
                <a:solidFill>
                  <a:srgbClr val="404040"/>
                </a:solidFill>
              </a:rPr>
              <a:t>In total, n=2028 students </a:t>
            </a:r>
            <a:r>
              <a:rPr lang="en-NZ" sz="1050" dirty="0" smtClean="0"/>
              <a:t>responded to</a:t>
            </a:r>
            <a:r>
              <a:rPr lang="en-NZ" sz="1050" dirty="0" smtClean="0">
                <a:solidFill>
                  <a:srgbClr val="404040"/>
                </a:solidFill>
              </a:rPr>
              <a:t> the survey giving a response rate of 36%. Last year semester 1 response rate was 34%.</a:t>
            </a:r>
          </a:p>
          <a:p>
            <a:r>
              <a:rPr lang="en-NZ" sz="1050" dirty="0" smtClean="0"/>
              <a:t>This is a great response rate and is in part due to students also receiving an SMS reminder (the first time this communication channel has been trailed for the survey).</a:t>
            </a:r>
            <a:endParaRPr lang="en-NZ" sz="1050" dirty="0" smtClean="0">
              <a:solidFill>
                <a:srgbClr val="404040"/>
              </a:solidFill>
            </a:endParaRPr>
          </a:p>
          <a:p>
            <a:endParaRPr lang="en-NZ" sz="1050" dirty="0"/>
          </a:p>
          <a:p>
            <a:r>
              <a:rPr lang="en-NZ" sz="1050" dirty="0" smtClean="0"/>
              <a:t>This survey is designed to address a number of research questions:</a:t>
            </a:r>
          </a:p>
          <a:p>
            <a:pPr marL="685800" lvl="1" indent="-228600">
              <a:buFont typeface="Wingdings" panose="05000000000000000000" pitchFamily="2" charset="2"/>
              <a:buChar char="§"/>
            </a:pPr>
            <a:r>
              <a:rPr lang="en-NZ" sz="1050" dirty="0" smtClean="0"/>
              <a:t>What is the advocacy (NPS) of students?</a:t>
            </a:r>
          </a:p>
          <a:p>
            <a:pPr marL="685800" lvl="1" indent="-228600">
              <a:buFont typeface="Wingdings" panose="05000000000000000000" pitchFamily="2" charset="2"/>
              <a:buChar char="§"/>
            </a:pPr>
            <a:r>
              <a:rPr lang="en-NZ" sz="1050" dirty="0" smtClean="0"/>
              <a:t>Why are they giving this rating and how does it compare to the past, benchmarks and targets?</a:t>
            </a:r>
          </a:p>
          <a:p>
            <a:pPr marL="685800" lvl="1" indent="-228600">
              <a:buFont typeface="Wingdings" panose="05000000000000000000" pitchFamily="2" charset="2"/>
              <a:buChar char="§"/>
            </a:pPr>
            <a:r>
              <a:rPr lang="en-NZ" sz="1050" dirty="0" smtClean="0"/>
              <a:t>Are new students feeling positive and supported?</a:t>
            </a:r>
          </a:p>
          <a:p>
            <a:pPr marL="685800" lvl="1" indent="-228600">
              <a:buFont typeface="Wingdings" panose="05000000000000000000" pitchFamily="2" charset="2"/>
              <a:buChar char="§"/>
            </a:pPr>
            <a:r>
              <a:rPr lang="en-NZ" sz="1050" dirty="0" smtClean="0"/>
              <a:t>What aspects of Unitec are student satisfied and dissatisfied with?</a:t>
            </a:r>
          </a:p>
          <a:p>
            <a:pPr marL="685800" lvl="1" indent="-228600">
              <a:buFont typeface="Wingdings" panose="05000000000000000000" pitchFamily="2" charset="2"/>
              <a:buChar char="§"/>
            </a:pPr>
            <a:r>
              <a:rPr lang="en-NZ" sz="1050" dirty="0" smtClean="0"/>
              <a:t>How was the enrolment process and which areas are most in need of improvement?</a:t>
            </a:r>
          </a:p>
          <a:p>
            <a:pPr marL="685800" lvl="1" indent="-228600">
              <a:buFont typeface="Wingdings" panose="05000000000000000000" pitchFamily="2" charset="2"/>
              <a:buChar char="§"/>
            </a:pPr>
            <a:r>
              <a:rPr lang="en-NZ" sz="1050" dirty="0"/>
              <a:t>Is there variance by s</a:t>
            </a:r>
            <a:r>
              <a:rPr lang="en-NZ" sz="1050" dirty="0" smtClean="0"/>
              <a:t>chool or priority group?</a:t>
            </a:r>
          </a:p>
          <a:p>
            <a:pPr marL="685800" lvl="1" indent="-228600">
              <a:buFont typeface="Wingdings" panose="05000000000000000000" pitchFamily="2" charset="2"/>
              <a:buChar char="§"/>
            </a:pPr>
            <a:r>
              <a:rPr lang="en-NZ" sz="1050" dirty="0" smtClean="0"/>
              <a:t>How has the transition to online learning gone in the response to COVID-19?</a:t>
            </a:r>
            <a:endParaRPr lang="en-NZ" sz="1050" dirty="0"/>
          </a:p>
          <a:p>
            <a:pPr marL="685800" lvl="1" indent="-228600">
              <a:buFont typeface="Wingdings" panose="05000000000000000000" pitchFamily="2" charset="2"/>
              <a:buChar char="§"/>
            </a:pPr>
            <a:endParaRPr lang="en-NZ" sz="1050" dirty="0"/>
          </a:p>
        </p:txBody>
      </p:sp>
    </p:spTree>
    <p:extLst>
      <p:ext uri="{BB962C8B-B14F-4D97-AF65-F5344CB8AC3E}">
        <p14:creationId xmlns:p14="http://schemas.microsoft.com/office/powerpoint/2010/main" val="29911786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11"/>
          <p:cNvGraphicFramePr>
            <a:graphicFrameLocks noGrp="1"/>
          </p:cNvGraphicFramePr>
          <p:nvPr>
            <p:ph idx="1"/>
            <p:extLst>
              <p:ext uri="{D42A27DB-BD31-4B8C-83A1-F6EECF244321}">
                <p14:modId xmlns:p14="http://schemas.microsoft.com/office/powerpoint/2010/main" val="1061335748"/>
              </p:ext>
            </p:extLst>
          </p:nvPr>
        </p:nvGraphicFramePr>
        <p:xfrm>
          <a:off x="527051" y="1709739"/>
          <a:ext cx="3720753" cy="2845008"/>
        </p:xfrm>
        <a:graphic>
          <a:graphicData uri="http://schemas.openxmlformats.org/drawingml/2006/chart">
            <c:chart xmlns:c="http://schemas.openxmlformats.org/drawingml/2006/chart" xmlns:r="http://schemas.openxmlformats.org/officeDocument/2006/relationships" r:id="rId2"/>
          </a:graphicData>
        </a:graphic>
      </p:graphicFrame>
      <p:sp>
        <p:nvSpPr>
          <p:cNvPr id="5" name="Footer Placeholder 4"/>
          <p:cNvSpPr>
            <a:spLocks noGrp="1"/>
          </p:cNvSpPr>
          <p:nvPr>
            <p:ph type="ftr" sz="quarter" idx="11"/>
          </p:nvPr>
        </p:nvSpPr>
        <p:spPr/>
        <p:txBody>
          <a:bodyPr/>
          <a:lstStyle/>
          <a:p>
            <a:pPr>
              <a:defRPr/>
            </a:pPr>
            <a:r>
              <a:rPr lang="en-NZ" dirty="0" smtClean="0"/>
              <a:t>&gt;&gt;MARKETING</a:t>
            </a:r>
            <a:endParaRPr lang="en-NZ" dirty="0"/>
          </a:p>
        </p:txBody>
      </p:sp>
      <p:graphicFrame>
        <p:nvGraphicFramePr>
          <p:cNvPr id="17" name="Chart 16"/>
          <p:cNvGraphicFramePr/>
          <p:nvPr>
            <p:extLst>
              <p:ext uri="{D42A27DB-BD31-4B8C-83A1-F6EECF244321}">
                <p14:modId xmlns:p14="http://schemas.microsoft.com/office/powerpoint/2010/main" val="2860764040"/>
              </p:ext>
            </p:extLst>
          </p:nvPr>
        </p:nvGraphicFramePr>
        <p:xfrm>
          <a:off x="4314305" y="1709738"/>
          <a:ext cx="3341717" cy="4108450"/>
        </p:xfrm>
        <a:graphic>
          <a:graphicData uri="http://schemas.openxmlformats.org/drawingml/2006/chart">
            <c:chart xmlns:c="http://schemas.openxmlformats.org/drawingml/2006/chart" xmlns:r="http://schemas.openxmlformats.org/officeDocument/2006/relationships" r:id="rId3"/>
          </a:graphicData>
        </a:graphic>
      </p:graphicFrame>
      <p:sp>
        <p:nvSpPr>
          <p:cNvPr id="18" name="Rectangle 17"/>
          <p:cNvSpPr/>
          <p:nvPr/>
        </p:nvSpPr>
        <p:spPr>
          <a:xfrm>
            <a:off x="527050" y="4692769"/>
            <a:ext cx="3720754" cy="1125419"/>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NZ" sz="100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&gt; 43% of all Unitec students are promoters (rate 9-10) vs 24% who are detractors (rate 0-6) which equates to a net promoter score of 19 (promoters minus detractors)</a:t>
            </a:r>
          </a:p>
          <a:p>
            <a:endParaRPr lang="en-NZ" sz="400"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r>
              <a:rPr lang="en-NZ" sz="100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&gt; </a:t>
            </a:r>
            <a:r>
              <a:rPr lang="en-NZ" sz="1000" dirty="0">
                <a:solidFill>
                  <a:srgbClr val="404040"/>
                </a:solidFill>
                <a:latin typeface="Verdana" panose="020B0604030504040204" pitchFamily="34" charset="0"/>
                <a:ea typeface="Verdana" panose="020B0604030504040204" pitchFamily="34" charset="0"/>
                <a:cs typeface="Verdana" panose="020B0604030504040204" pitchFamily="34" charset="0"/>
              </a:rPr>
              <a:t>This is </a:t>
            </a:r>
            <a:r>
              <a:rPr lang="en-NZ" sz="100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the highest student NPS ever recorded and is amid interruptions caused by the COVID-19 pandemic</a:t>
            </a:r>
          </a:p>
        </p:txBody>
      </p:sp>
      <p:sp>
        <p:nvSpPr>
          <p:cNvPr id="22" name="Rectangle 21"/>
          <p:cNvSpPr/>
          <p:nvPr/>
        </p:nvSpPr>
        <p:spPr>
          <a:xfrm>
            <a:off x="586596" y="5926352"/>
            <a:ext cx="7609753"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Notes:</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Question text</a:t>
            </a:r>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On </a:t>
            </a: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 scale from 0-10, how likely are you to recommend studying at Unitec to a friend, colleague or family member?</a:t>
            </a:r>
          </a:p>
          <a:p>
            <a:pPr marL="228600" indent="-228600">
              <a:buFont typeface="+mj-lt"/>
              <a:buAutoNum type="arabicPeriod"/>
            </a:pPr>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Sample size, </a:t>
            </a: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 </a:t>
            </a:r>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a:t>
            </a: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1246</a:t>
            </a:r>
            <a:endPar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marL="228600" indent="-228600">
              <a:buFont typeface="+mj-lt"/>
              <a:buAutoNum type="arabicPeriod"/>
            </a:pPr>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Sample size, n = </a:t>
            </a: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71 | 75 | 142 | 205 | 59 | 144 | 69 | 291 | 68 | </a:t>
            </a:r>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112</a:t>
            </a:r>
          </a:p>
          <a:p>
            <a:pPr marL="228600" indent="-228600">
              <a:buFont typeface="+mj-lt"/>
              <a:buAutoNum type="arabicPeriod"/>
            </a:pPr>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Historical NPS for the schools of Computing, Electrical &amp; Applied Tech. and Building Construction have changed as they now include programmes previously in Engineering &amp; Applied Tech.</a:t>
            </a:r>
            <a:endPar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403235605"/>
              </p:ext>
            </p:extLst>
          </p:nvPr>
        </p:nvGraphicFramePr>
        <p:xfrm>
          <a:off x="7523017" y="1370025"/>
          <a:ext cx="1187596" cy="4381203"/>
        </p:xfrm>
        <a:graphic>
          <a:graphicData uri="http://schemas.openxmlformats.org/drawingml/2006/table">
            <a:tbl>
              <a:tblPr firstRow="1" bandRow="1">
                <a:tableStyleId>{5C22544A-7EE6-4342-B048-85BDC9FD1C3A}</a:tableStyleId>
              </a:tblPr>
              <a:tblGrid>
                <a:gridCol w="593798">
                  <a:extLst>
                    <a:ext uri="{9D8B030D-6E8A-4147-A177-3AD203B41FA5}">
                      <a16:colId xmlns:a16="http://schemas.microsoft.com/office/drawing/2014/main" val="904147349"/>
                    </a:ext>
                  </a:extLst>
                </a:gridCol>
                <a:gridCol w="593798">
                  <a:extLst>
                    <a:ext uri="{9D8B030D-6E8A-4147-A177-3AD203B41FA5}">
                      <a16:colId xmlns:a16="http://schemas.microsoft.com/office/drawing/2014/main" val="132087595"/>
                    </a:ext>
                  </a:extLst>
                </a:gridCol>
              </a:tblGrid>
              <a:tr h="401803">
                <a:tc>
                  <a:txBody>
                    <a:bodyPr/>
                    <a:lstStyle/>
                    <a:p>
                      <a:pPr algn="ctr"/>
                      <a:r>
                        <a:rPr lang="en-NZ" sz="900" b="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Sem 2 2019</a:t>
                      </a:r>
                      <a:endParaRPr lang="en-NZ" sz="900" b="1" dirty="0">
                        <a:solidFill>
                          <a:srgbClr val="404040"/>
                        </a:solidFill>
                        <a:latin typeface="Verdana" panose="020B0604030504040204" pitchFamily="34" charset="0"/>
                        <a:ea typeface="Verdana" panose="020B0604030504040204" pitchFamily="34" charset="0"/>
                        <a:cs typeface="Verdana" panose="020B060403050404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900" b="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Sem 1</a:t>
                      </a:r>
                      <a:r>
                        <a:rPr lang="en-NZ" sz="900" b="1" baseline="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 </a:t>
                      </a:r>
                      <a:r>
                        <a:rPr lang="en-NZ" sz="900" b="1" dirty="0" smtClean="0">
                          <a:solidFill>
                            <a:srgbClr val="404040"/>
                          </a:solidFill>
                          <a:latin typeface="Verdana" panose="020B0604030504040204" pitchFamily="34" charset="0"/>
                          <a:ea typeface="Verdana" panose="020B0604030504040204" pitchFamily="34" charset="0"/>
                          <a:cs typeface="Verdana" panose="020B0604030504040204" pitchFamily="34" charset="0"/>
                        </a:rPr>
                        <a:t>2019</a:t>
                      </a:r>
                      <a:endParaRPr lang="en-NZ" sz="900" b="1" dirty="0">
                        <a:solidFill>
                          <a:srgbClr val="404040"/>
                        </a:solidFill>
                        <a:latin typeface="Verdana" panose="020B0604030504040204" pitchFamily="34" charset="0"/>
                        <a:ea typeface="Verdana" panose="020B0604030504040204" pitchFamily="34" charset="0"/>
                        <a:cs typeface="Verdana" panose="020B060403050404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86941179"/>
                  </a:ext>
                </a:extLst>
              </a:tr>
              <a:tr h="397940">
                <a:tc>
                  <a:txBody>
                    <a:bodyPr/>
                    <a:lstStyle/>
                    <a:p>
                      <a:pPr algn="ctr"/>
                      <a:r>
                        <a:rPr lang="en-NZ" sz="900" b="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43</a:t>
                      </a:r>
                      <a:endParaRPr lang="en-NZ" sz="900" b="0" dirty="0">
                        <a:solidFill>
                          <a:srgbClr val="404040"/>
                        </a:solidFill>
                        <a:latin typeface="Verdana" panose="020B0604030504040204" pitchFamily="34" charset="0"/>
                        <a:ea typeface="Verdana" panose="020B0604030504040204" pitchFamily="34" charset="0"/>
                        <a:cs typeface="Verdana" panose="020B060403050404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NZ" sz="900" b="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44</a:t>
                      </a:r>
                      <a:endParaRPr lang="en-NZ" sz="900" b="0" dirty="0">
                        <a:solidFill>
                          <a:srgbClr val="404040"/>
                        </a:solidFill>
                        <a:latin typeface="Verdana" panose="020B0604030504040204" pitchFamily="34" charset="0"/>
                        <a:ea typeface="Verdana" panose="020B0604030504040204" pitchFamily="34" charset="0"/>
                        <a:cs typeface="Verdana" panose="020B060403050404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0971777"/>
                  </a:ext>
                </a:extLst>
              </a:tr>
              <a:tr h="397940">
                <a:tc>
                  <a:txBody>
                    <a:bodyPr/>
                    <a:lstStyle/>
                    <a:p>
                      <a:pPr algn="ctr"/>
                      <a:r>
                        <a:rPr lang="en-NZ" sz="900" b="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4</a:t>
                      </a:r>
                      <a:endParaRPr lang="en-NZ" sz="900" b="0" dirty="0">
                        <a:solidFill>
                          <a:srgbClr val="404040"/>
                        </a:solidFill>
                        <a:latin typeface="Verdana" panose="020B0604030504040204" pitchFamily="34" charset="0"/>
                        <a:ea typeface="Verdana" panose="020B0604030504040204" pitchFamily="34" charset="0"/>
                        <a:cs typeface="Verdana" panose="020B060403050404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900" b="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11</a:t>
                      </a:r>
                      <a:endParaRPr lang="en-NZ" sz="900" b="0" dirty="0">
                        <a:solidFill>
                          <a:srgbClr val="404040"/>
                        </a:solidFill>
                        <a:latin typeface="Verdana" panose="020B0604030504040204" pitchFamily="34" charset="0"/>
                        <a:ea typeface="Verdana" panose="020B0604030504040204" pitchFamily="34" charset="0"/>
                        <a:cs typeface="Verdana" panose="020B060403050404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42611322"/>
                  </a:ext>
                </a:extLst>
              </a:tr>
              <a:tr h="397940">
                <a:tc>
                  <a:txBody>
                    <a:bodyPr/>
                    <a:lstStyle/>
                    <a:p>
                      <a:pPr algn="ctr"/>
                      <a:r>
                        <a:rPr lang="en-NZ" sz="900" b="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8</a:t>
                      </a:r>
                      <a:endParaRPr lang="en-NZ" sz="900" b="0" dirty="0">
                        <a:solidFill>
                          <a:srgbClr val="404040"/>
                        </a:solidFill>
                        <a:latin typeface="Verdana" panose="020B0604030504040204" pitchFamily="34" charset="0"/>
                        <a:ea typeface="Verdana" panose="020B0604030504040204" pitchFamily="34" charset="0"/>
                        <a:cs typeface="Verdana" panose="020B060403050404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900" b="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17</a:t>
                      </a:r>
                      <a:endParaRPr lang="en-NZ" sz="900" b="0" dirty="0">
                        <a:solidFill>
                          <a:srgbClr val="404040"/>
                        </a:solidFill>
                        <a:latin typeface="Verdana" panose="020B0604030504040204" pitchFamily="34" charset="0"/>
                        <a:ea typeface="Verdana" panose="020B0604030504040204" pitchFamily="34" charset="0"/>
                        <a:cs typeface="Verdana" panose="020B060403050404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24076727"/>
                  </a:ext>
                </a:extLst>
              </a:tr>
              <a:tr h="397940">
                <a:tc>
                  <a:txBody>
                    <a:bodyPr/>
                    <a:lstStyle/>
                    <a:p>
                      <a:pPr algn="ctr"/>
                      <a:r>
                        <a:rPr lang="en-NZ" sz="900" b="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29</a:t>
                      </a:r>
                      <a:endParaRPr lang="en-NZ" sz="900" b="0" dirty="0">
                        <a:solidFill>
                          <a:srgbClr val="404040"/>
                        </a:solidFill>
                        <a:latin typeface="Verdana" panose="020B0604030504040204" pitchFamily="34" charset="0"/>
                        <a:ea typeface="Verdana" panose="020B0604030504040204" pitchFamily="34" charset="0"/>
                        <a:cs typeface="Verdana" panose="020B060403050404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900" b="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19</a:t>
                      </a:r>
                      <a:endParaRPr lang="en-NZ" sz="900" b="0" dirty="0">
                        <a:solidFill>
                          <a:srgbClr val="404040"/>
                        </a:solidFill>
                        <a:latin typeface="Verdana" panose="020B0604030504040204" pitchFamily="34" charset="0"/>
                        <a:ea typeface="Verdana" panose="020B0604030504040204" pitchFamily="34" charset="0"/>
                        <a:cs typeface="Verdana" panose="020B060403050404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5081130"/>
                  </a:ext>
                </a:extLst>
              </a:tr>
              <a:tr h="397940">
                <a:tc>
                  <a:txBody>
                    <a:bodyPr/>
                    <a:lstStyle/>
                    <a:p>
                      <a:pPr algn="ctr"/>
                      <a:r>
                        <a:rPr lang="en-NZ" sz="900" b="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22</a:t>
                      </a:r>
                      <a:endParaRPr lang="en-NZ" sz="900" b="0" dirty="0">
                        <a:solidFill>
                          <a:srgbClr val="404040"/>
                        </a:solidFill>
                        <a:latin typeface="Verdana" panose="020B0604030504040204" pitchFamily="34" charset="0"/>
                        <a:ea typeface="Verdana" panose="020B0604030504040204" pitchFamily="34" charset="0"/>
                        <a:cs typeface="Verdana" panose="020B060403050404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900" b="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9</a:t>
                      </a:r>
                      <a:endParaRPr lang="en-NZ" sz="900" b="0" dirty="0">
                        <a:solidFill>
                          <a:srgbClr val="404040"/>
                        </a:solidFill>
                        <a:latin typeface="Verdana" panose="020B0604030504040204" pitchFamily="34" charset="0"/>
                        <a:ea typeface="Verdana" panose="020B0604030504040204" pitchFamily="34" charset="0"/>
                        <a:cs typeface="Verdana" panose="020B060403050404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55521405"/>
                  </a:ext>
                </a:extLst>
              </a:tr>
              <a:tr h="397940">
                <a:tc>
                  <a:txBody>
                    <a:bodyPr/>
                    <a:lstStyle/>
                    <a:p>
                      <a:pPr algn="ctr"/>
                      <a:r>
                        <a:rPr lang="en-NZ" sz="900" b="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12</a:t>
                      </a:r>
                      <a:endParaRPr lang="en-NZ" sz="900" b="0" dirty="0">
                        <a:solidFill>
                          <a:srgbClr val="404040"/>
                        </a:solidFill>
                        <a:latin typeface="Verdana" panose="020B0604030504040204" pitchFamily="34" charset="0"/>
                        <a:ea typeface="Verdana" panose="020B0604030504040204" pitchFamily="34" charset="0"/>
                        <a:cs typeface="Verdana" panose="020B060403050404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900" b="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14</a:t>
                      </a:r>
                      <a:endParaRPr lang="en-NZ" sz="900" b="0" dirty="0">
                        <a:solidFill>
                          <a:srgbClr val="404040"/>
                        </a:solidFill>
                        <a:latin typeface="Verdana" panose="020B0604030504040204" pitchFamily="34" charset="0"/>
                        <a:ea typeface="Verdana" panose="020B0604030504040204" pitchFamily="34" charset="0"/>
                        <a:cs typeface="Verdana" panose="020B060403050404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69805205"/>
                  </a:ext>
                </a:extLst>
              </a:tr>
              <a:tr h="397940">
                <a:tc>
                  <a:txBody>
                    <a:bodyPr/>
                    <a:lstStyle/>
                    <a:p>
                      <a:pPr algn="ctr"/>
                      <a:r>
                        <a:rPr lang="en-NZ" sz="900" b="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-3</a:t>
                      </a:r>
                      <a:endParaRPr lang="en-NZ" sz="900" b="0" dirty="0">
                        <a:solidFill>
                          <a:srgbClr val="404040"/>
                        </a:solidFill>
                        <a:latin typeface="Verdana" panose="020B0604030504040204" pitchFamily="34" charset="0"/>
                        <a:ea typeface="Verdana" panose="020B0604030504040204" pitchFamily="34" charset="0"/>
                        <a:cs typeface="Verdana" panose="020B060403050404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900" b="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-2</a:t>
                      </a:r>
                      <a:endParaRPr lang="en-NZ" sz="900" b="0" dirty="0">
                        <a:solidFill>
                          <a:srgbClr val="404040"/>
                        </a:solidFill>
                        <a:latin typeface="Verdana" panose="020B0604030504040204" pitchFamily="34" charset="0"/>
                        <a:ea typeface="Verdana" panose="020B0604030504040204" pitchFamily="34" charset="0"/>
                        <a:cs typeface="Verdana" panose="020B060403050404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30901132"/>
                  </a:ext>
                </a:extLst>
              </a:tr>
              <a:tr h="397940">
                <a:tc>
                  <a:txBody>
                    <a:bodyPr/>
                    <a:lstStyle/>
                    <a:p>
                      <a:pPr algn="ctr"/>
                      <a:r>
                        <a:rPr lang="en-NZ" sz="900" b="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7</a:t>
                      </a:r>
                      <a:endParaRPr lang="en-NZ" sz="900" b="0" dirty="0">
                        <a:solidFill>
                          <a:srgbClr val="404040"/>
                        </a:solidFill>
                        <a:latin typeface="Verdana" panose="020B0604030504040204" pitchFamily="34" charset="0"/>
                        <a:ea typeface="Verdana" panose="020B0604030504040204" pitchFamily="34" charset="0"/>
                        <a:cs typeface="Verdana" panose="020B060403050404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900" b="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-8</a:t>
                      </a:r>
                      <a:endParaRPr lang="en-NZ" sz="900" b="0" dirty="0">
                        <a:solidFill>
                          <a:srgbClr val="404040"/>
                        </a:solidFill>
                        <a:latin typeface="Verdana" panose="020B0604030504040204" pitchFamily="34" charset="0"/>
                        <a:ea typeface="Verdana" panose="020B0604030504040204" pitchFamily="34" charset="0"/>
                        <a:cs typeface="Verdana" panose="020B060403050404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88504175"/>
                  </a:ext>
                </a:extLst>
              </a:tr>
              <a:tr h="397940">
                <a:tc>
                  <a:txBody>
                    <a:bodyPr/>
                    <a:lstStyle/>
                    <a:p>
                      <a:pPr algn="ctr"/>
                      <a:r>
                        <a:rPr lang="en-NZ" sz="900" b="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8</a:t>
                      </a:r>
                      <a:endParaRPr lang="en-NZ" sz="900" b="0" dirty="0">
                        <a:solidFill>
                          <a:srgbClr val="404040"/>
                        </a:solidFill>
                        <a:latin typeface="Verdana" panose="020B0604030504040204" pitchFamily="34" charset="0"/>
                        <a:ea typeface="Verdana" panose="020B0604030504040204" pitchFamily="34" charset="0"/>
                        <a:cs typeface="Verdana" panose="020B060403050404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900" b="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11</a:t>
                      </a:r>
                      <a:endParaRPr lang="en-NZ" sz="900" b="0" dirty="0">
                        <a:solidFill>
                          <a:srgbClr val="404040"/>
                        </a:solidFill>
                        <a:latin typeface="Verdana" panose="020B0604030504040204" pitchFamily="34" charset="0"/>
                        <a:ea typeface="Verdana" panose="020B0604030504040204" pitchFamily="34" charset="0"/>
                        <a:cs typeface="Verdana" panose="020B060403050404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8192723"/>
                  </a:ext>
                </a:extLst>
              </a:tr>
              <a:tr h="397940">
                <a:tc>
                  <a:txBody>
                    <a:bodyPr/>
                    <a:lstStyle/>
                    <a:p>
                      <a:pPr algn="ctr"/>
                      <a:r>
                        <a:rPr lang="en-NZ" sz="900" b="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-24</a:t>
                      </a:r>
                      <a:endParaRPr lang="en-NZ" sz="900" b="0" dirty="0">
                        <a:solidFill>
                          <a:srgbClr val="404040"/>
                        </a:solidFill>
                        <a:latin typeface="Verdana" panose="020B0604030504040204" pitchFamily="34" charset="0"/>
                        <a:ea typeface="Verdana" panose="020B0604030504040204" pitchFamily="34" charset="0"/>
                        <a:cs typeface="Verdana" panose="020B060403050404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900" b="0" dirty="0" smtClean="0">
                          <a:solidFill>
                            <a:srgbClr val="404040"/>
                          </a:solidFill>
                          <a:latin typeface="Verdana" panose="020B0604030504040204" pitchFamily="34" charset="0"/>
                          <a:ea typeface="Verdana" panose="020B0604030504040204" pitchFamily="34" charset="0"/>
                          <a:cs typeface="Verdana" panose="020B0604030504040204" pitchFamily="34" charset="0"/>
                        </a:rPr>
                        <a:t>-9</a:t>
                      </a:r>
                      <a:endParaRPr lang="en-NZ" sz="900" b="0" dirty="0">
                        <a:solidFill>
                          <a:srgbClr val="404040"/>
                        </a:solidFill>
                        <a:latin typeface="Verdana" panose="020B0604030504040204" pitchFamily="34" charset="0"/>
                        <a:ea typeface="Verdana" panose="020B0604030504040204" pitchFamily="34" charset="0"/>
                        <a:cs typeface="Verdana" panose="020B060403050404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2026958"/>
                  </a:ext>
                </a:extLst>
              </a:tr>
            </a:tbl>
          </a:graphicData>
        </a:graphic>
      </p:graphicFrame>
      <p:sp>
        <p:nvSpPr>
          <p:cNvPr id="2" name="Title 1"/>
          <p:cNvSpPr>
            <a:spLocks noGrp="1"/>
          </p:cNvSpPr>
          <p:nvPr>
            <p:ph type="title"/>
          </p:nvPr>
        </p:nvSpPr>
        <p:spPr/>
        <p:txBody>
          <a:bodyPr/>
          <a:lstStyle/>
          <a:p>
            <a:r>
              <a:rPr lang="en-NZ" dirty="0" smtClean="0"/>
              <a:t>Unitec’s NPS has increased again and now sits at the highest ever recorded level – a massive turnaround from two years ago</a:t>
            </a:r>
            <a:endParaRPr lang="en-NZ" dirty="0"/>
          </a:p>
        </p:txBody>
      </p:sp>
    </p:spTree>
    <p:extLst>
      <p:ext uri="{BB962C8B-B14F-4D97-AF65-F5344CB8AC3E}">
        <p14:creationId xmlns:p14="http://schemas.microsoft.com/office/powerpoint/2010/main" val="1896196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&gt;&gt;MARKETING</a:t>
            </a:r>
            <a:endParaRPr lang="en-US" dirty="0"/>
          </a:p>
        </p:txBody>
      </p:sp>
      <p:graphicFrame>
        <p:nvGraphicFramePr>
          <p:cNvPr id="28" name="Content Placeholder 14"/>
          <p:cNvGraphicFramePr>
            <a:graphicFrameLocks noGrp="1"/>
          </p:cNvGraphicFramePr>
          <p:nvPr>
            <p:ph idx="1"/>
            <p:extLst>
              <p:ext uri="{D42A27DB-BD31-4B8C-83A1-F6EECF244321}">
                <p14:modId xmlns:p14="http://schemas.microsoft.com/office/powerpoint/2010/main" val="3933859851"/>
              </p:ext>
            </p:extLst>
          </p:nvPr>
        </p:nvGraphicFramePr>
        <p:xfrm>
          <a:off x="527050" y="1709738"/>
          <a:ext cx="4044950" cy="20542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9" name="Content Placeholder 14"/>
          <p:cNvGraphicFramePr>
            <a:graphicFrameLocks/>
          </p:cNvGraphicFramePr>
          <p:nvPr>
            <p:extLst>
              <p:ext uri="{D42A27DB-BD31-4B8C-83A1-F6EECF244321}">
                <p14:modId xmlns:p14="http://schemas.microsoft.com/office/powerpoint/2010/main" val="3832734711"/>
              </p:ext>
            </p:extLst>
          </p:nvPr>
        </p:nvGraphicFramePr>
        <p:xfrm>
          <a:off x="527565" y="3763963"/>
          <a:ext cx="4044950" cy="20542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Content Placeholder 14"/>
          <p:cNvGraphicFramePr>
            <a:graphicFrameLocks/>
          </p:cNvGraphicFramePr>
          <p:nvPr>
            <p:extLst>
              <p:ext uri="{D42A27DB-BD31-4B8C-83A1-F6EECF244321}">
                <p14:modId xmlns:p14="http://schemas.microsoft.com/office/powerpoint/2010/main" val="976961706"/>
              </p:ext>
            </p:extLst>
          </p:nvPr>
        </p:nvGraphicFramePr>
        <p:xfrm>
          <a:off x="4572000" y="3761058"/>
          <a:ext cx="4044950" cy="20542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Content Placeholder 14"/>
          <p:cNvGraphicFramePr>
            <a:graphicFrameLocks/>
          </p:cNvGraphicFramePr>
          <p:nvPr>
            <p:extLst>
              <p:ext uri="{D42A27DB-BD31-4B8C-83A1-F6EECF244321}">
                <p14:modId xmlns:p14="http://schemas.microsoft.com/office/powerpoint/2010/main" val="3178827101"/>
              </p:ext>
            </p:extLst>
          </p:nvPr>
        </p:nvGraphicFramePr>
        <p:xfrm>
          <a:off x="4572515" y="1709738"/>
          <a:ext cx="4044950" cy="2054225"/>
        </p:xfrm>
        <a:graphic>
          <a:graphicData uri="http://schemas.openxmlformats.org/drawingml/2006/chart">
            <c:chart xmlns:c="http://schemas.openxmlformats.org/drawingml/2006/chart" xmlns:r="http://schemas.openxmlformats.org/officeDocument/2006/relationships" r:id="rId5"/>
          </a:graphicData>
        </a:graphic>
      </p:graphicFrame>
      <p:sp>
        <p:nvSpPr>
          <p:cNvPr id="8" name="Rectangle 7"/>
          <p:cNvSpPr/>
          <p:nvPr/>
        </p:nvSpPr>
        <p:spPr>
          <a:xfrm>
            <a:off x="586596" y="5926352"/>
            <a:ext cx="5795113"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Notes:</a:t>
            </a:r>
          </a:p>
          <a:p>
            <a:pPr marL="228600" indent="-228600">
              <a:buFont typeface="+mj-lt"/>
              <a:buAutoNum type="arabicPeriod"/>
            </a:pPr>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Student NPS is for returning students</a:t>
            </a:r>
            <a:endPar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itle 1"/>
          <p:cNvSpPr>
            <a:spLocks noGrp="1"/>
          </p:cNvSpPr>
          <p:nvPr>
            <p:ph type="title"/>
          </p:nvPr>
        </p:nvSpPr>
        <p:spPr/>
        <p:txBody>
          <a:bodyPr/>
          <a:lstStyle/>
          <a:p>
            <a:r>
              <a:rPr lang="en-NZ" dirty="0" smtClean="0"/>
              <a:t>Improvements among Under 25s accounts for much of the overall increase given they are such a large share of students</a:t>
            </a:r>
            <a:endParaRPr lang="en-NZ" dirty="0"/>
          </a:p>
        </p:txBody>
      </p:sp>
      <p:cxnSp>
        <p:nvCxnSpPr>
          <p:cNvPr id="5" name="Straight Arrow Connector 4"/>
          <p:cNvCxnSpPr/>
          <p:nvPr/>
        </p:nvCxnSpPr>
        <p:spPr>
          <a:xfrm flipV="1">
            <a:off x="2244436" y="4297680"/>
            <a:ext cx="1837113" cy="340822"/>
          </a:xfrm>
          <a:prstGeom prst="straightConnector1">
            <a:avLst/>
          </a:prstGeom>
          <a:ln>
            <a:solidFill>
              <a:srgbClr val="404040"/>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5270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906024" y="2452689"/>
            <a:ext cx="188926" cy="336550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2857778252"/>
              </p:ext>
            </p:extLst>
          </p:nvPr>
        </p:nvGraphicFramePr>
        <p:xfrm>
          <a:off x="527050" y="1709738"/>
          <a:ext cx="8089900" cy="4108450"/>
        </p:xfrm>
        <a:graphic>
          <a:graphicData uri="http://schemas.openxmlformats.org/drawingml/2006/chart">
            <c:chart xmlns:c="http://schemas.openxmlformats.org/drawingml/2006/chart" xmlns:r="http://schemas.openxmlformats.org/officeDocument/2006/relationships" r:id="rId2"/>
          </a:graphicData>
        </a:graphic>
      </p:graphicFrame>
      <p:sp>
        <p:nvSpPr>
          <p:cNvPr id="5" name="Footer Placeholder 4"/>
          <p:cNvSpPr>
            <a:spLocks noGrp="1"/>
          </p:cNvSpPr>
          <p:nvPr>
            <p:ph type="ftr" sz="quarter" idx="11"/>
          </p:nvPr>
        </p:nvSpPr>
        <p:spPr/>
        <p:txBody>
          <a:bodyPr/>
          <a:lstStyle/>
          <a:p>
            <a:pPr>
              <a:defRPr/>
            </a:pPr>
            <a:r>
              <a:rPr lang="en-NZ" dirty="0" smtClean="0"/>
              <a:t>&gt;&gt;MARKETING</a:t>
            </a:r>
            <a:endParaRPr lang="en-NZ" dirty="0"/>
          </a:p>
        </p:txBody>
      </p:sp>
      <p:sp>
        <p:nvSpPr>
          <p:cNvPr id="15" name="Rectangle 14"/>
          <p:cNvSpPr/>
          <p:nvPr/>
        </p:nvSpPr>
        <p:spPr>
          <a:xfrm>
            <a:off x="586597" y="5926352"/>
            <a:ext cx="5124090"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Notes:</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Source</a:t>
            </a:r>
            <a:r>
              <a:rPr lang="en-NZ" sz="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Perceptive customer monitor, New Zealand NPS® Industry Benchmarks 2018 report</a:t>
            </a:r>
            <a:endParaRPr lang="en-US"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 name="Title 2"/>
          <p:cNvSpPr>
            <a:spLocks noGrp="1"/>
          </p:cNvSpPr>
          <p:nvPr>
            <p:ph type="title"/>
          </p:nvPr>
        </p:nvSpPr>
        <p:spPr/>
        <p:txBody>
          <a:bodyPr/>
          <a:lstStyle/>
          <a:p>
            <a:r>
              <a:rPr lang="en-NZ" dirty="0" smtClean="0"/>
              <a:t>Unitec has now practically equalled industry benchmarks – a fantastic achievement in such a short timeframe</a:t>
            </a:r>
            <a:endParaRPr lang="en-NZ" dirty="0"/>
          </a:p>
        </p:txBody>
      </p:sp>
    </p:spTree>
    <p:extLst>
      <p:ext uri="{BB962C8B-B14F-4D97-AF65-F5344CB8AC3E}">
        <p14:creationId xmlns:p14="http://schemas.microsoft.com/office/powerpoint/2010/main" val="125607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12379</Words>
  <Application>Microsoft Office PowerPoint</Application>
  <PresentationFormat>On-screen Show (4:3)</PresentationFormat>
  <Paragraphs>1202</Paragraphs>
  <Slides>62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62</vt:i4>
      </vt:variant>
    </vt:vector>
  </HeadingPairs>
  <TitlesOfParts>
    <vt:vector size="67" baseType="lpstr">
      <vt:lpstr>Arial</vt:lpstr>
      <vt:lpstr>Calibri</vt:lpstr>
      <vt:lpstr>Verdana</vt:lpstr>
      <vt:lpstr>Wingdings</vt:lpstr>
      <vt:lpstr>Office Theme</vt:lpstr>
      <vt:lpstr>Student NPS Semester 1 2020</vt:lpstr>
      <vt:lpstr>Overall Findings</vt:lpstr>
      <vt:lpstr>Student NPS</vt:lpstr>
      <vt:lpstr>Drivers of Student NPS</vt:lpstr>
      <vt:lpstr>New students</vt:lpstr>
      <vt:lpstr>Net promoter score</vt:lpstr>
      <vt:lpstr>Unitec’s NPS has increased again and now sits at the highest ever recorded level – a massive turnaround from two years ago</vt:lpstr>
      <vt:lpstr>Improvements among Under 25s accounts for much of the overall increase given they are such a large share of students</vt:lpstr>
      <vt:lpstr>Unitec has now practically equalled industry benchmarks – a fantastic achievement in such a short timeframe</vt:lpstr>
      <vt:lpstr>Summary of key findings about NPS</vt:lpstr>
      <vt:lpstr>Reasons for NPS</vt:lpstr>
      <vt:lpstr>Communication has become much more frequently mentioned, which is not surprising given the COVID-19 interruptions</vt:lpstr>
      <vt:lpstr>There is much more positivity than negativity regarding Unitec’s response to COVID-19, but pockets of discontent are present</vt:lpstr>
      <vt:lpstr>Support services are also more frequently mentioned, with the vast majority being highly positive</vt:lpstr>
      <vt:lpstr>Improvement suggestions largely relate to facilities at Waitakere and better communication when students raise issues</vt:lpstr>
      <vt:lpstr>Teaching quality remains the most important driver of NPS, and there is evidence of both good and bad experiences</vt:lpstr>
      <vt:lpstr>Likewise with courses, student experiences vary significantly depending on which courses they take</vt:lpstr>
      <vt:lpstr>Students love having lectures recorded – continuing this would also allow for monitoring of consistency and content</vt:lpstr>
      <vt:lpstr>Staff engagement and student engagement continue to track in parallel</vt:lpstr>
      <vt:lpstr>Summary of key findings about NPS reasons</vt:lpstr>
      <vt:lpstr>Transition to Online</vt:lpstr>
      <vt:lpstr>The transition to online learning has gone well for most schools, but students are still reporting many challenges</vt:lpstr>
      <vt:lpstr>Students are asking that Unitec be flexible and understanding with assignments and for communication to be quicker</vt:lpstr>
      <vt:lpstr>Summary of key findings about transition to online learning</vt:lpstr>
      <vt:lpstr>Study Experience drivers</vt:lpstr>
      <vt:lpstr>As expected, communication has increased in importance during this time, but this is expected to be a temporary bump</vt:lpstr>
      <vt:lpstr>There are lower levels of dissatisfaction with teaching &amp; courses, indicating that some inconsistency is being remedied</vt:lpstr>
      <vt:lpstr>Unsurprisingly, student life has taken a hit during the COVID-19 crisis</vt:lpstr>
      <vt:lpstr>Performance on the drivers matches the overall NPS for each school</vt:lpstr>
      <vt:lpstr>There are significant concerns from international students around the quality of teaching</vt:lpstr>
      <vt:lpstr>Summary of key findings about study drivers</vt:lpstr>
      <vt:lpstr>I See Me impact</vt:lpstr>
      <vt:lpstr>Unitec actively contacting students during COVID-19 has certainly been noticed and appreciated by students</vt:lpstr>
      <vt:lpstr>Encouragingly, the majority of students know who to go to for support, although awareness could be improved</vt:lpstr>
      <vt:lpstr>Relatively few comments relate to cultural concerns, so it’s likely that culture plays a subtle role rather than something that can be easily identified and discussed</vt:lpstr>
      <vt:lpstr>There has been a significant decline the year for learning style – likely partly due to having to move online</vt:lpstr>
      <vt:lpstr>Most Māori/Pacific students agree they are experiencing culturally familiar practices, but has not changed significantly over time</vt:lpstr>
      <vt:lpstr>Summary of key findings about ISM impact</vt:lpstr>
      <vt:lpstr>New to Unitec</vt:lpstr>
      <vt:lpstr>New student NPS remains stable with historical trends</vt:lpstr>
      <vt:lpstr>The gap between new and returning students is huge for some schools</vt:lpstr>
      <vt:lpstr>New students have fewer complaints than last semester about course structure and organisation which is really positive</vt:lpstr>
      <vt:lpstr>This is largely due to the fact that Unitec’s response to COVID-19 has been felt to be really supportive</vt:lpstr>
      <vt:lpstr>Positivity for studying at Unitec is extremely high among new students</vt:lpstr>
      <vt:lpstr>Support is most noticed when it comes directly from teachers</vt:lpstr>
      <vt:lpstr>COVID-19 has made it more difficult for students to create a social circle, which may have flow on impacts into future semesters</vt:lpstr>
      <vt:lpstr>Positivity is high for new students in all schools, although feelings of support do vary considerably</vt:lpstr>
      <vt:lpstr>Pacific students are reporting feeling very positive and supported and this reflects how embedded the Pacific Centre is at Unitec</vt:lpstr>
      <vt:lpstr>Attendance of orientation events was back up to ‘normal’ levels after a drop in 2019</vt:lpstr>
      <vt:lpstr>Students who begin studying with Unitec are doing so because they believe Unitec will help them achieve their goals</vt:lpstr>
      <vt:lpstr>Summary of key findings about new students</vt:lpstr>
      <vt:lpstr>ENROLMENT PROCESS</vt:lpstr>
      <vt:lpstr>Like many things on a positive trend at Unitec, there have been really good gains in satisfaction with enrolment process</vt:lpstr>
      <vt:lpstr>There are fewer and fewer dissatisfactory experiences semester on semester for almost all metrics</vt:lpstr>
      <vt:lpstr>Speed should continue to be the main focus for improving the enrolment process</vt:lpstr>
      <vt:lpstr>Summary of key findings about enrolment experience</vt:lpstr>
      <vt:lpstr>Support Services</vt:lpstr>
      <vt:lpstr>As expected, COVID-19 has had a negative impact on support service usage</vt:lpstr>
      <vt:lpstr>Satisfaction from users of each service is high – especially those services related to the library</vt:lpstr>
      <vt:lpstr>Summary of key findings about support services</vt:lpstr>
      <vt:lpstr>Appending information</vt:lpstr>
      <vt:lpstr>Background information to Student NPS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Developed by Allfields for unitec    www.allfields.co.nz</dc:description>
  <cp:lastModifiedBy/>
  <cp:revision>1</cp:revision>
  <dcterms:created xsi:type="dcterms:W3CDTF">2018-05-28T22:26:51Z</dcterms:created>
  <dcterms:modified xsi:type="dcterms:W3CDTF">2020-05-28T00:20:28Z</dcterms:modified>
</cp:coreProperties>
</file>