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2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e Dodsworth" userId="3bec9fdd-979c-4359-a2bc-28d14307b604" providerId="ADAL" clId="{22F8ABE1-6422-42F8-B97D-597D58E491E7}"/>
    <pc:docChg chg="undo custSel modSld">
      <pc:chgData name="Rie Dodsworth" userId="3bec9fdd-979c-4359-a2bc-28d14307b604" providerId="ADAL" clId="{22F8ABE1-6422-42F8-B97D-597D58E491E7}" dt="2020-03-01T23:27:57.901" v="257"/>
      <pc:docMkLst>
        <pc:docMk/>
      </pc:docMkLst>
      <pc:sldChg chg="addSp delSp modSp setBg">
        <pc:chgData name="Rie Dodsworth" userId="3bec9fdd-979c-4359-a2bc-28d14307b604" providerId="ADAL" clId="{22F8ABE1-6422-42F8-B97D-597D58E491E7}" dt="2020-03-01T23:27:57.901" v="257"/>
        <pc:sldMkLst>
          <pc:docMk/>
          <pc:sldMk cId="1142259575" sldId="256"/>
        </pc:sldMkLst>
        <pc:spChg chg="mod">
          <ac:chgData name="Rie Dodsworth" userId="3bec9fdd-979c-4359-a2bc-28d14307b604" providerId="ADAL" clId="{22F8ABE1-6422-42F8-B97D-597D58E491E7}" dt="2020-03-01T23:27:57.901" v="257"/>
          <ac:spMkLst>
            <pc:docMk/>
            <pc:sldMk cId="1142259575" sldId="256"/>
            <ac:spMk id="2" creationId="{B9711A58-B493-4D9B-ACED-F0A7CD667EA1}"/>
          </ac:spMkLst>
        </pc:spChg>
        <pc:picChg chg="add del mod">
          <ac:chgData name="Rie Dodsworth" userId="3bec9fdd-979c-4359-a2bc-28d14307b604" providerId="ADAL" clId="{22F8ABE1-6422-42F8-B97D-597D58E491E7}" dt="2020-03-01T23:08:45.410" v="7" actId="478"/>
          <ac:picMkLst>
            <pc:docMk/>
            <pc:sldMk cId="1142259575" sldId="256"/>
            <ac:picMk id="4" creationId="{B71A1AA6-32D3-4AEC-90A4-8BC65BB6CE8F}"/>
          </ac:picMkLst>
        </pc:picChg>
        <pc:picChg chg="add del">
          <ac:chgData name="Rie Dodsworth" userId="3bec9fdd-979c-4359-a2bc-28d14307b604" providerId="ADAL" clId="{22F8ABE1-6422-42F8-B97D-597D58E491E7}" dt="2020-03-01T23:06:38.662" v="3"/>
          <ac:picMkLst>
            <pc:docMk/>
            <pc:sldMk cId="1142259575" sldId="256"/>
            <ac:picMk id="1026" creationId="{6C70E70C-B500-4FEA-B0BD-747C81F99C0D}"/>
          </ac:picMkLst>
        </pc:picChg>
      </pc:sldChg>
      <pc:sldChg chg="modSp">
        <pc:chgData name="Rie Dodsworth" userId="3bec9fdd-979c-4359-a2bc-28d14307b604" providerId="ADAL" clId="{22F8ABE1-6422-42F8-B97D-597D58E491E7}" dt="2020-03-01T23:27:57.901" v="257"/>
        <pc:sldMkLst>
          <pc:docMk/>
          <pc:sldMk cId="3747809942" sldId="257"/>
        </pc:sldMkLst>
        <pc:spChg chg="mod">
          <ac:chgData name="Rie Dodsworth" userId="3bec9fdd-979c-4359-a2bc-28d14307b604" providerId="ADAL" clId="{22F8ABE1-6422-42F8-B97D-597D58E491E7}" dt="2020-03-01T23:06:38.682" v="4" actId="27636"/>
          <ac:spMkLst>
            <pc:docMk/>
            <pc:sldMk cId="3747809942" sldId="257"/>
            <ac:spMk id="3" creationId="{F37BAE4D-B541-4BE1-AD18-04E49D11BFD4}"/>
          </ac:spMkLst>
        </pc:spChg>
        <pc:spChg chg="mod">
          <ac:chgData name="Rie Dodsworth" userId="3bec9fdd-979c-4359-a2bc-28d14307b604" providerId="ADAL" clId="{22F8ABE1-6422-42F8-B97D-597D58E491E7}" dt="2020-03-01T23:27:57.901" v="257"/>
          <ac:spMkLst>
            <pc:docMk/>
            <pc:sldMk cId="3747809942" sldId="257"/>
            <ac:spMk id="5" creationId="{A43741BA-B8F3-4DA0-86AE-69289E3D89EB}"/>
          </ac:spMkLst>
        </pc:spChg>
        <pc:spChg chg="mod">
          <ac:chgData name="Rie Dodsworth" userId="3bec9fdd-979c-4359-a2bc-28d14307b604" providerId="ADAL" clId="{22F8ABE1-6422-42F8-B97D-597D58E491E7}" dt="2020-03-01T23:27:57.901" v="257"/>
          <ac:spMkLst>
            <pc:docMk/>
            <pc:sldMk cId="3747809942" sldId="257"/>
            <ac:spMk id="6" creationId="{F81C3B94-0181-4428-B5CB-DC7D36E1F388}"/>
          </ac:spMkLst>
        </pc:spChg>
        <pc:spChg chg="mod">
          <ac:chgData name="Rie Dodsworth" userId="3bec9fdd-979c-4359-a2bc-28d14307b604" providerId="ADAL" clId="{22F8ABE1-6422-42F8-B97D-597D58E491E7}" dt="2020-03-01T23:27:57.901" v="257"/>
          <ac:spMkLst>
            <pc:docMk/>
            <pc:sldMk cId="3747809942" sldId="257"/>
            <ac:spMk id="13" creationId="{72F684B1-337E-47EA-912C-E9C4D5096437}"/>
          </ac:spMkLst>
        </pc:spChg>
      </pc:sldChg>
      <pc:sldChg chg="modSp">
        <pc:chgData name="Rie Dodsworth" userId="3bec9fdd-979c-4359-a2bc-28d14307b604" providerId="ADAL" clId="{22F8ABE1-6422-42F8-B97D-597D58E491E7}" dt="2020-03-01T23:27:57.901" v="257"/>
        <pc:sldMkLst>
          <pc:docMk/>
          <pc:sldMk cId="2741879257" sldId="259"/>
        </pc:sldMkLst>
        <pc:spChg chg="mod">
          <ac:chgData name="Rie Dodsworth" userId="3bec9fdd-979c-4359-a2bc-28d14307b604" providerId="ADAL" clId="{22F8ABE1-6422-42F8-B97D-597D58E491E7}" dt="2020-03-01T23:27:57.901" v="257"/>
          <ac:spMkLst>
            <pc:docMk/>
            <pc:sldMk cId="2741879257" sldId="259"/>
            <ac:spMk id="2" creationId="{EAB29E6B-DB1E-4F87-8151-571D1D7B4CA8}"/>
          </ac:spMkLst>
        </pc:spChg>
      </pc:sldChg>
      <pc:sldChg chg="modSp">
        <pc:chgData name="Rie Dodsworth" userId="3bec9fdd-979c-4359-a2bc-28d14307b604" providerId="ADAL" clId="{22F8ABE1-6422-42F8-B97D-597D58E491E7}" dt="2020-03-01T23:27:35.359" v="256" actId="20577"/>
        <pc:sldMkLst>
          <pc:docMk/>
          <pc:sldMk cId="652524903" sldId="260"/>
        </pc:sldMkLst>
        <pc:spChg chg="mod">
          <ac:chgData name="Rie Dodsworth" userId="3bec9fdd-979c-4359-a2bc-28d14307b604" providerId="ADAL" clId="{22F8ABE1-6422-42F8-B97D-597D58E491E7}" dt="2020-03-01T23:27:35.359" v="256" actId="20577"/>
          <ac:spMkLst>
            <pc:docMk/>
            <pc:sldMk cId="652524903" sldId="260"/>
            <ac:spMk id="6" creationId="{76A3E05A-AE60-4A71-8F43-4758F8ECD217}"/>
          </ac:spMkLst>
        </pc:spChg>
      </pc:sldChg>
      <pc:sldChg chg="modSp">
        <pc:chgData name="Rie Dodsworth" userId="3bec9fdd-979c-4359-a2bc-28d14307b604" providerId="ADAL" clId="{22F8ABE1-6422-42F8-B97D-597D58E491E7}" dt="2020-03-01T23:27:57.901" v="257"/>
        <pc:sldMkLst>
          <pc:docMk/>
          <pc:sldMk cId="624999488" sldId="261"/>
        </pc:sldMkLst>
        <pc:spChg chg="mod">
          <ac:chgData name="Rie Dodsworth" userId="3bec9fdd-979c-4359-a2bc-28d14307b604" providerId="ADAL" clId="{22F8ABE1-6422-42F8-B97D-597D58E491E7}" dt="2020-03-01T23:20:43.969" v="155" actId="27636"/>
          <ac:spMkLst>
            <pc:docMk/>
            <pc:sldMk cId="624999488" sldId="261"/>
            <ac:spMk id="3" creationId="{F37BAE4D-B541-4BE1-AD18-04E49D11BFD4}"/>
          </ac:spMkLst>
        </pc:spChg>
        <pc:spChg chg="mod">
          <ac:chgData name="Rie Dodsworth" userId="3bec9fdd-979c-4359-a2bc-28d14307b604" providerId="ADAL" clId="{22F8ABE1-6422-42F8-B97D-597D58E491E7}" dt="2020-03-01T23:27:57.901" v="257"/>
          <ac:spMkLst>
            <pc:docMk/>
            <pc:sldMk cId="624999488" sldId="261"/>
            <ac:spMk id="6" creationId="{76A3E05A-AE60-4A71-8F43-4758F8ECD21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1A40B-7BE5-4F21-B88A-FC1F32E4E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50D40-B833-40C5-9823-0EB9FA2CB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BE6A4-50F2-4E5E-B335-8A4AC2642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261A7-B9F0-4D18-BA35-5AB8105E88E0}" type="datetimeFigureOut">
              <a:rPr lang="en-NZ" smtClean="0"/>
              <a:t>2/03/2020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9EC2E-7E91-4A78-8606-7F3B8AA57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D1522-D9C5-4C68-9E10-33C142F5B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D9F6-FC2F-4B9D-BD7F-2AD60399967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8018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140A1-61BA-4778-A91A-2B59C1B43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0522EF-63CA-4ABE-B053-EBEBFBC416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058BB-AE16-4990-B9F4-811601497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261A7-B9F0-4D18-BA35-5AB8105E88E0}" type="datetimeFigureOut">
              <a:rPr lang="en-NZ" smtClean="0"/>
              <a:t>2/03/2020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433CE-ACA7-47A8-A6FD-B7665FB42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0AE55-C1DC-4611-B105-2955BE2AD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D9F6-FC2F-4B9D-BD7F-2AD60399967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5726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8395CD-3CAD-4422-9D9F-8956E87EF6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23E2A6-BACE-4019-B1C1-32A14107E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E85F4-A2FB-4632-9755-049C83F70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261A7-B9F0-4D18-BA35-5AB8105E88E0}" type="datetimeFigureOut">
              <a:rPr lang="en-NZ" smtClean="0"/>
              <a:t>2/03/2020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A7EFF-BE38-4F05-9430-43626435C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C9BC2-B0BD-466E-9809-09F6FAB33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D9F6-FC2F-4B9D-BD7F-2AD60399967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43003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89382-48D7-4937-9AAC-1500E5DEF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959A6-1115-4D2F-B131-EC14AAA11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D60DD-DC9C-4200-8CB7-175BB0A1D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261A7-B9F0-4D18-BA35-5AB8105E88E0}" type="datetimeFigureOut">
              <a:rPr lang="en-NZ" smtClean="0"/>
              <a:t>2/03/2020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20ED1-2F47-4939-AF49-63FF200A9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EE8E4-AED6-479D-BF2D-267054502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D9F6-FC2F-4B9D-BD7F-2AD60399967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65378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9413B-DAF5-4E29-B3DC-587BD4B0B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CA1C4-02BF-4F6A-A960-D59A28B69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516A7-ADAF-4F51-BB20-64A2E2D0B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261A7-B9F0-4D18-BA35-5AB8105E88E0}" type="datetimeFigureOut">
              <a:rPr lang="en-NZ" smtClean="0"/>
              <a:t>2/03/2020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13FD6-9234-4A33-B070-39AC0DA79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4F059-C3F5-4CE0-B669-335E822B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D9F6-FC2F-4B9D-BD7F-2AD60399967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60972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A726E-458A-49A0-954D-379C376DC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921E3-2C6C-4EE5-A3C7-A386815FAA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955586-A871-471D-89A2-94E869718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E179B4-15D8-4529-9172-8ACBF6BCE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261A7-B9F0-4D18-BA35-5AB8105E88E0}" type="datetimeFigureOut">
              <a:rPr lang="en-NZ" smtClean="0"/>
              <a:t>2/03/2020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5E084F-DAAE-42D4-BBD8-16F57E9CC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254C50-0BDC-4BAA-97B0-336633E3F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D9F6-FC2F-4B9D-BD7F-2AD60399967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904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AF99E-FA92-4754-AEE5-F3DCF760E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02652-D433-4D52-8868-4CCBF77AE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A626FD-9028-49BC-91D7-A1FD2D344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754556-5740-44F5-AAAC-1744D69C24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B161B8-4A15-47BB-B2D3-892960EFC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6C9CD4-EB7A-44C9-8F0D-2BAF75A29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261A7-B9F0-4D18-BA35-5AB8105E88E0}" type="datetimeFigureOut">
              <a:rPr lang="en-NZ" smtClean="0"/>
              <a:t>2/03/2020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CE5A70-3D3F-4BF7-8D59-0D234D550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E8843C-504D-42E8-9899-149BD5295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D9F6-FC2F-4B9D-BD7F-2AD60399967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137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A14A2-844C-474D-A57A-AEE3540F5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D3142C-119E-4916-B502-D350C0F61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261A7-B9F0-4D18-BA35-5AB8105E88E0}" type="datetimeFigureOut">
              <a:rPr lang="en-NZ" smtClean="0"/>
              <a:t>2/03/2020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824ED0-1971-4334-8795-E5E6D82D3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4D2D46-20A5-42B0-83C8-2416750F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D9F6-FC2F-4B9D-BD7F-2AD60399967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6266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30420C-2199-46BF-AC65-652A78762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261A7-B9F0-4D18-BA35-5AB8105E88E0}" type="datetimeFigureOut">
              <a:rPr lang="en-NZ" smtClean="0"/>
              <a:t>2/03/2020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2BC6D9-48B6-4897-9DB2-C5F746094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58D168-AC36-43D6-86EA-8E334A09A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D9F6-FC2F-4B9D-BD7F-2AD60399967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4479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8FA42-0389-4D55-9A74-77358CEDD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E6677-6D80-4DD1-8E0B-D1009093D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14F42-8405-4D1D-9098-388D28E4B8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45219B-2C6F-4047-ACC1-991DCBE3D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261A7-B9F0-4D18-BA35-5AB8105E88E0}" type="datetimeFigureOut">
              <a:rPr lang="en-NZ" smtClean="0"/>
              <a:t>2/03/2020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1D2605-D3F8-4775-9926-01F4DAB56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8A9968-B6E2-4BE8-9BF1-1A9A6A7C5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D9F6-FC2F-4B9D-BD7F-2AD60399967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24380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44DBE-4A35-4553-B2B3-D45D4DD03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8BBD38-0768-40F4-A284-8EB54690D7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9A5F6-383A-484B-A129-AC6E4893C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BAF999-9DDC-4D9F-A6C7-5BED2D36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261A7-B9F0-4D18-BA35-5AB8105E88E0}" type="datetimeFigureOut">
              <a:rPr lang="en-NZ" smtClean="0"/>
              <a:t>2/03/2020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85EE07-CA75-4583-AA6D-B27C75956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06BA84-11AE-40A3-B903-0BDE1E53A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D9F6-FC2F-4B9D-BD7F-2AD60399967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4125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2D0126-AF6B-4E0B-A24A-B773FD32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8CEB7C-7DDA-4868-8FBF-BE72E1C6F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7DCCD-51B8-4EC9-8054-A07389D608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261A7-B9F0-4D18-BA35-5AB8105E88E0}" type="datetimeFigureOut">
              <a:rPr lang="en-NZ" smtClean="0"/>
              <a:t>2/03/2020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41A04-8BD1-4790-87FC-AE7EC886DC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8A609-30A3-49AF-9220-0644F20AC6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5D9F6-FC2F-4B9D-BD7F-2AD60399967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3535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11A58-B493-4D9B-ACED-F0A7CD667E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51162"/>
            <a:ext cx="9144000" cy="4236021"/>
          </a:xfrm>
        </p:spPr>
        <p:txBody>
          <a:bodyPr>
            <a:normAutofit/>
          </a:bodyPr>
          <a:lstStyle/>
          <a:p>
            <a:r>
              <a:rPr lang="en-NZ" sz="9600" b="1" dirty="0">
                <a:ln w="0"/>
                <a:solidFill>
                  <a:schemeClr val="bg1">
                    <a:lumMod val="85000"/>
                  </a:schemeClr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5 ways to detect a phishing e-mail</a:t>
            </a:r>
            <a:br>
              <a:rPr lang="en-US" sz="9600" b="1" cap="none" spc="0" dirty="0">
                <a:ln w="0"/>
                <a:latin typeface="Franklin Gothic Medium" panose="020B0603020102020204" pitchFamily="34" charset="0"/>
                <a:cs typeface="Segoe UI" panose="020B0502040204020203" pitchFamily="34" charset="0"/>
              </a:rPr>
            </a:br>
            <a:endParaRPr lang="en-NZ" b="1" dirty="0"/>
          </a:p>
        </p:txBody>
      </p:sp>
    </p:spTree>
    <p:extLst>
      <p:ext uri="{BB962C8B-B14F-4D97-AF65-F5344CB8AC3E}">
        <p14:creationId xmlns:p14="http://schemas.microsoft.com/office/powerpoint/2010/main" val="114225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29E6B-DB1E-4F87-8151-571D1D7B4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4000" dirty="0"/>
              <a:t>1. Is the e-mail from a </a:t>
            </a:r>
            <a:r>
              <a:rPr lang="en-NZ" sz="4000" dirty="0">
                <a:solidFill>
                  <a:schemeClr val="accent6"/>
                </a:solidFill>
              </a:rPr>
              <a:t>Business</a:t>
            </a:r>
            <a:r>
              <a:rPr lang="en-NZ" sz="4000" dirty="0"/>
              <a:t> E-Mail Address?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BAE4D-B541-4BE1-AD18-04E49D11B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834384" cy="615823"/>
          </a:xfrm>
        </p:spPr>
        <p:txBody>
          <a:bodyPr>
            <a:normAutofit/>
          </a:bodyPr>
          <a:lstStyle/>
          <a:p>
            <a:r>
              <a:rPr lang="en-NZ" b="1" dirty="0"/>
              <a:t>Watch for …</a:t>
            </a:r>
          </a:p>
          <a:p>
            <a:endParaRPr lang="en-NZ" b="1" dirty="0"/>
          </a:p>
          <a:p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E5D1A9-9360-478D-B2E7-DE297DC15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 rot="1630184">
            <a:off x="9197351" y="2089478"/>
            <a:ext cx="2554033" cy="4933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gmail.com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3741BA-B8F3-4DA0-86AE-69289E3D89EB}"/>
              </a:ext>
            </a:extLst>
          </p:cNvPr>
          <p:cNvSpPr txBox="1"/>
          <p:nvPr/>
        </p:nvSpPr>
        <p:spPr>
          <a:xfrm rot="19638003">
            <a:off x="387536" y="2776022"/>
            <a:ext cx="44949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000" b="1" dirty="0">
                <a:solidFill>
                  <a:schemeClr val="accent6"/>
                </a:solidFill>
              </a:rPr>
              <a:t>The message is sent from a public e-mail domain.</a:t>
            </a:r>
            <a:endParaRPr lang="en-NZ" sz="4000" dirty="0">
              <a:solidFill>
                <a:schemeClr val="accent6"/>
              </a:solidFill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F81C3B94-0181-4428-B5CB-DC7D36E1F388}"/>
              </a:ext>
            </a:extLst>
          </p:cNvPr>
          <p:cNvSpPr txBox="1">
            <a:spLocks/>
          </p:cNvSpPr>
          <p:nvPr/>
        </p:nvSpPr>
        <p:spPr>
          <a:xfrm rot="20180134">
            <a:off x="6827520" y="2106041"/>
            <a:ext cx="1755648" cy="493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dirty="0">
                <a:solidFill>
                  <a:schemeClr val="accent3">
                    <a:lumMod val="75000"/>
                  </a:schemeClr>
                </a:solidFill>
                <a:latin typeface="Agency FB" panose="020B0503020202020204" pitchFamily="34" charset="0"/>
              </a:rPr>
              <a:t>4e-mail.com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D166D1-5510-48BC-982F-85D5B77FE01C}"/>
              </a:ext>
            </a:extLst>
          </p:cNvPr>
          <p:cNvSpPr/>
          <p:nvPr/>
        </p:nvSpPr>
        <p:spPr>
          <a:xfrm rot="1265692">
            <a:off x="6450055" y="3167390"/>
            <a:ext cx="17796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Z" sz="2800" dirty="0">
                <a:solidFill>
                  <a:srgbClr val="92D050"/>
                </a:solidFill>
                <a:latin typeface="Bahnschrift Condensed" panose="020B0502040204020203" pitchFamily="34" charset="0"/>
              </a:rPr>
              <a:t>ancestry.com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061204A-B4D5-4B7F-A658-DEA5A6489B4D}"/>
              </a:ext>
            </a:extLst>
          </p:cNvPr>
          <p:cNvSpPr/>
          <p:nvPr/>
        </p:nvSpPr>
        <p:spPr>
          <a:xfrm rot="20128832">
            <a:off x="6144696" y="4154942"/>
            <a:ext cx="2803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Z" sz="2800" dirty="0">
                <a:solidFill>
                  <a:schemeClr val="accent2">
                    <a:lumMod val="75000"/>
                  </a:schemeClr>
                </a:solidFill>
                <a:latin typeface="Bauhaus 93" panose="04030905020B02020C02" pitchFamily="82" charset="0"/>
              </a:rPr>
              <a:t>baptistmail.com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72F684B1-337E-47EA-912C-E9C4D5096437}"/>
              </a:ext>
            </a:extLst>
          </p:cNvPr>
          <p:cNvSpPr txBox="1">
            <a:spLocks/>
          </p:cNvSpPr>
          <p:nvPr/>
        </p:nvSpPr>
        <p:spPr>
          <a:xfrm rot="20508870">
            <a:off x="8932520" y="3366026"/>
            <a:ext cx="3388941" cy="493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dirty="0">
                <a:solidFill>
                  <a:schemeClr val="accent1">
                    <a:lumMod val="60000"/>
                    <a:lumOff val="40000"/>
                  </a:schemeClr>
                </a:solidFill>
                <a:latin typeface="Bauhaus 93" panose="04030905020B02020C02" pitchFamily="82" charset="0"/>
              </a:rPr>
              <a:t>cheque-mail.com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C91FE33D-CDF6-481D-B916-335C3C9590D7}"/>
              </a:ext>
            </a:extLst>
          </p:cNvPr>
          <p:cNvSpPr txBox="1">
            <a:spLocks/>
          </p:cNvSpPr>
          <p:nvPr/>
        </p:nvSpPr>
        <p:spPr>
          <a:xfrm rot="20649686">
            <a:off x="8552354" y="5672617"/>
            <a:ext cx="3798531" cy="493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2400" dirty="0">
                <a:solidFill>
                  <a:srgbClr val="C00000"/>
                </a:solidFill>
                <a:latin typeface="Snap ITC" panose="04040A07060A02020202" pitchFamily="82" charset="0"/>
              </a:rPr>
              <a:t>dawsonmail.com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1664DEA-7A09-4B61-A069-584A0D097199}"/>
              </a:ext>
            </a:extLst>
          </p:cNvPr>
          <p:cNvSpPr/>
          <p:nvPr/>
        </p:nvSpPr>
        <p:spPr>
          <a:xfrm rot="19308982">
            <a:off x="7626926" y="4956566"/>
            <a:ext cx="1893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Z" sz="2800" dirty="0">
                <a:solidFill>
                  <a:srgbClr val="00B0F0"/>
                </a:solidFill>
              </a:rPr>
              <a:t>universal.pt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7259594-4A96-4F19-A25E-CB3BA040DB85}"/>
              </a:ext>
            </a:extLst>
          </p:cNvPr>
          <p:cNvSpPr/>
          <p:nvPr/>
        </p:nvSpPr>
        <p:spPr>
          <a:xfrm rot="1842038">
            <a:off x="5846597" y="5697230"/>
            <a:ext cx="27199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Z" sz="2800" dirty="0">
                <a:solidFill>
                  <a:srgbClr val="92D050"/>
                </a:solidFill>
                <a:latin typeface="Broadway" panose="04040905080B02020502" pitchFamily="82" charset="0"/>
              </a:rPr>
              <a:t>hotmail.com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392E5BE-C2E0-407B-9E37-AE8FD5DF3A2A}"/>
              </a:ext>
            </a:extLst>
          </p:cNvPr>
          <p:cNvSpPr/>
          <p:nvPr/>
        </p:nvSpPr>
        <p:spPr>
          <a:xfrm rot="1361848">
            <a:off x="8351733" y="4679793"/>
            <a:ext cx="37000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Z" sz="2000" dirty="0">
                <a:solidFill>
                  <a:schemeClr val="accent5">
                    <a:lumMod val="50000"/>
                  </a:schemeClr>
                </a:solidFill>
                <a:latin typeface="Castellar" panose="020A0402060406010301" pitchFamily="18" charset="0"/>
              </a:rPr>
              <a:t>businessweekmail.com</a:t>
            </a:r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id="{159452D4-F95E-4C7E-96B7-A368323F4F6F}"/>
              </a:ext>
            </a:extLst>
          </p:cNvPr>
          <p:cNvSpPr txBox="1">
            <a:spLocks/>
          </p:cNvSpPr>
          <p:nvPr/>
        </p:nvSpPr>
        <p:spPr>
          <a:xfrm rot="311085">
            <a:off x="8206751" y="2662502"/>
            <a:ext cx="2554033" cy="493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dirty="0"/>
              <a:t>yahoo.com</a:t>
            </a:r>
            <a:endParaRPr lang="en-NZ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809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29E6B-DB1E-4F87-8151-571D1D7B4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fontAlgn="base"/>
            <a:r>
              <a:rPr lang="en-NZ" sz="4000" dirty="0"/>
              <a:t>2. Is the domain name is misspelled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BAE4D-B541-4BE1-AD18-04E49D11B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542161"/>
            <a:ext cx="6072312" cy="615823"/>
          </a:xfrm>
        </p:spPr>
        <p:txBody>
          <a:bodyPr>
            <a:normAutofit fontScale="85000" lnSpcReduction="10000"/>
          </a:bodyPr>
          <a:lstStyle/>
          <a:p>
            <a:r>
              <a:rPr lang="en-NZ" b="1" dirty="0"/>
              <a:t>Watch for letter substitutions and deletions.</a:t>
            </a:r>
          </a:p>
          <a:p>
            <a:endParaRPr lang="en-NZ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3741BA-B8F3-4DA0-86AE-69289E3D89EB}"/>
              </a:ext>
            </a:extLst>
          </p:cNvPr>
          <p:cNvSpPr txBox="1"/>
          <p:nvPr/>
        </p:nvSpPr>
        <p:spPr>
          <a:xfrm rot="814149">
            <a:off x="286827" y="2731015"/>
            <a:ext cx="5962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000" b="1" dirty="0">
                <a:solidFill>
                  <a:schemeClr val="accent6"/>
                </a:solidFill>
              </a:rPr>
              <a:t>Are there 1’s instead of i’s?</a:t>
            </a:r>
            <a:endParaRPr lang="en-NZ" sz="4000" dirty="0">
              <a:solidFill>
                <a:schemeClr val="accent6"/>
              </a:solidFill>
            </a:endParaRP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8A022ABD-C1EB-4666-969F-B5C36BAAE08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51329351"/>
              </p:ext>
            </p:extLst>
          </p:nvPr>
        </p:nvGraphicFramePr>
        <p:xfrm>
          <a:off x="7424289" y="1825622"/>
          <a:ext cx="2677422" cy="43513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0334">
                  <a:extLst>
                    <a:ext uri="{9D8B030D-6E8A-4147-A177-3AD203B41FA5}">
                      <a16:colId xmlns:a16="http://schemas.microsoft.com/office/drawing/2014/main" val="1271871466"/>
                    </a:ext>
                  </a:extLst>
                </a:gridCol>
                <a:gridCol w="1307088">
                  <a:extLst>
                    <a:ext uri="{9D8B030D-6E8A-4147-A177-3AD203B41FA5}">
                      <a16:colId xmlns:a16="http://schemas.microsoft.com/office/drawing/2014/main" val="2965607054"/>
                    </a:ext>
                  </a:extLst>
                </a:gridCol>
              </a:tblGrid>
              <a:tr h="271959">
                <a:tc>
                  <a:txBody>
                    <a:bodyPr/>
                    <a:lstStyle/>
                    <a:p>
                      <a:pPr algn="l" fontAlgn="b"/>
                      <a:r>
                        <a:rPr lang="en-NZ" sz="1700" u="none" strike="noStrike" dirty="0">
                          <a:effectLst/>
                        </a:rPr>
                        <a:t>Right</a:t>
                      </a:r>
                      <a:endParaRPr lang="en-NZ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700" u="none" strike="noStrike" dirty="0">
                          <a:effectLst/>
                        </a:rPr>
                        <a:t>Wrong</a:t>
                      </a:r>
                      <a:endParaRPr lang="en-NZ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b"/>
                </a:tc>
                <a:extLst>
                  <a:ext uri="{0D108BD9-81ED-4DB2-BD59-A6C34878D82A}">
                    <a16:rowId xmlns:a16="http://schemas.microsoft.com/office/drawing/2014/main" val="896062608"/>
                  </a:ext>
                </a:extLst>
              </a:tr>
              <a:tr h="271959">
                <a:tc rowSpan="7">
                  <a:txBody>
                    <a:bodyPr/>
                    <a:lstStyle/>
                    <a:p>
                      <a:pPr algn="l" fontAlgn="ctr"/>
                      <a:r>
                        <a:rPr lang="en-NZ" sz="1700" u="none" strike="noStrike" dirty="0">
                          <a:effectLst/>
                        </a:rPr>
                        <a:t>unitec.ac.nz</a:t>
                      </a:r>
                      <a:endParaRPr lang="en-N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700" u="none" strike="noStrike" dirty="0" err="1">
                          <a:effectLst/>
                        </a:rPr>
                        <a:t>unitec.acnz</a:t>
                      </a:r>
                      <a:endParaRPr lang="en-N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b"/>
                </a:tc>
                <a:extLst>
                  <a:ext uri="{0D108BD9-81ED-4DB2-BD59-A6C34878D82A}">
                    <a16:rowId xmlns:a16="http://schemas.microsoft.com/office/drawing/2014/main" val="466422557"/>
                  </a:ext>
                </a:extLst>
              </a:tr>
              <a:tr h="271959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700" u="none" strike="noStrike" dirty="0">
                          <a:effectLst/>
                        </a:rPr>
                        <a:t>unitex.ac.nz</a:t>
                      </a:r>
                      <a:endParaRPr lang="en-N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b"/>
                </a:tc>
                <a:extLst>
                  <a:ext uri="{0D108BD9-81ED-4DB2-BD59-A6C34878D82A}">
                    <a16:rowId xmlns:a16="http://schemas.microsoft.com/office/drawing/2014/main" val="4287015893"/>
                  </a:ext>
                </a:extLst>
              </a:tr>
              <a:tr h="271959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700" u="none" strike="noStrike" dirty="0">
                          <a:effectLst/>
                        </a:rPr>
                        <a:t>unitec.zc.nz</a:t>
                      </a:r>
                      <a:endParaRPr lang="en-N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b"/>
                </a:tc>
                <a:extLst>
                  <a:ext uri="{0D108BD9-81ED-4DB2-BD59-A6C34878D82A}">
                    <a16:rowId xmlns:a16="http://schemas.microsoft.com/office/drawing/2014/main" val="3788322523"/>
                  </a:ext>
                </a:extLst>
              </a:tr>
              <a:tr h="271959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700" u="none" strike="noStrike" dirty="0">
                          <a:effectLst/>
                        </a:rPr>
                        <a:t>Unitec.com</a:t>
                      </a:r>
                      <a:endParaRPr lang="en-N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b"/>
                </a:tc>
                <a:extLst>
                  <a:ext uri="{0D108BD9-81ED-4DB2-BD59-A6C34878D82A}">
                    <a16:rowId xmlns:a16="http://schemas.microsoft.com/office/drawing/2014/main" val="2023570296"/>
                  </a:ext>
                </a:extLst>
              </a:tr>
              <a:tr h="271959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700" u="none" strike="noStrike" dirty="0">
                          <a:effectLst/>
                        </a:rPr>
                        <a:t>unitec.com</a:t>
                      </a:r>
                      <a:endParaRPr lang="en-N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b"/>
                </a:tc>
                <a:extLst>
                  <a:ext uri="{0D108BD9-81ED-4DB2-BD59-A6C34878D82A}">
                    <a16:rowId xmlns:a16="http://schemas.microsoft.com/office/drawing/2014/main" val="2889748136"/>
                  </a:ext>
                </a:extLst>
              </a:tr>
              <a:tr h="271959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700" u="none" strike="noStrike" dirty="0">
                          <a:effectLst/>
                        </a:rPr>
                        <a:t>unltec.ac.nz</a:t>
                      </a:r>
                      <a:endParaRPr lang="en-N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b"/>
                </a:tc>
                <a:extLst>
                  <a:ext uri="{0D108BD9-81ED-4DB2-BD59-A6C34878D82A}">
                    <a16:rowId xmlns:a16="http://schemas.microsoft.com/office/drawing/2014/main" val="925843840"/>
                  </a:ext>
                </a:extLst>
              </a:tr>
              <a:tr h="271959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700" u="none" strike="noStrike" dirty="0">
                          <a:effectLst/>
                        </a:rPr>
                        <a:t>un1tec.ac.nz</a:t>
                      </a:r>
                      <a:endParaRPr lang="en-N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b"/>
                </a:tc>
                <a:extLst>
                  <a:ext uri="{0D108BD9-81ED-4DB2-BD59-A6C34878D82A}">
                    <a16:rowId xmlns:a16="http://schemas.microsoft.com/office/drawing/2014/main" val="2089512940"/>
                  </a:ext>
                </a:extLst>
              </a:tr>
              <a:tr h="271959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NZ" sz="1700" u="none" strike="noStrike" dirty="0">
                          <a:effectLst/>
                        </a:rPr>
                        <a:t>datacom.co.nz</a:t>
                      </a:r>
                      <a:endParaRPr lang="en-N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700" u="none" strike="noStrike" dirty="0">
                          <a:effectLst/>
                        </a:rPr>
                        <a:t>daacom.co.nz</a:t>
                      </a:r>
                      <a:endParaRPr lang="en-N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b"/>
                </a:tc>
                <a:extLst>
                  <a:ext uri="{0D108BD9-81ED-4DB2-BD59-A6C34878D82A}">
                    <a16:rowId xmlns:a16="http://schemas.microsoft.com/office/drawing/2014/main" val="2893207372"/>
                  </a:ext>
                </a:extLst>
              </a:tr>
              <a:tr h="271959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700" u="none" strike="noStrike" dirty="0">
                          <a:effectLst/>
                        </a:rPr>
                        <a:t>datcom.co.nz</a:t>
                      </a:r>
                      <a:endParaRPr lang="en-N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b"/>
                </a:tc>
                <a:extLst>
                  <a:ext uri="{0D108BD9-81ED-4DB2-BD59-A6C34878D82A}">
                    <a16:rowId xmlns:a16="http://schemas.microsoft.com/office/drawing/2014/main" val="1804121340"/>
                  </a:ext>
                </a:extLst>
              </a:tr>
              <a:tr h="271959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700" u="none" strike="noStrike" dirty="0">
                          <a:effectLst/>
                        </a:rPr>
                        <a:t>dataom.co.nz</a:t>
                      </a:r>
                      <a:endParaRPr lang="en-N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b"/>
                </a:tc>
                <a:extLst>
                  <a:ext uri="{0D108BD9-81ED-4DB2-BD59-A6C34878D82A}">
                    <a16:rowId xmlns:a16="http://schemas.microsoft.com/office/drawing/2014/main" val="1639443804"/>
                  </a:ext>
                </a:extLst>
              </a:tr>
              <a:tr h="271959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700" u="none" strike="noStrike" dirty="0">
                          <a:effectLst/>
                        </a:rPr>
                        <a:t>datacm.co.nz</a:t>
                      </a:r>
                      <a:endParaRPr lang="en-N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b"/>
                </a:tc>
                <a:extLst>
                  <a:ext uri="{0D108BD9-81ED-4DB2-BD59-A6C34878D82A}">
                    <a16:rowId xmlns:a16="http://schemas.microsoft.com/office/drawing/2014/main" val="4105378682"/>
                  </a:ext>
                </a:extLst>
              </a:tr>
              <a:tr h="271959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NZ" sz="1700" u="none" strike="noStrike" dirty="0">
                          <a:effectLst/>
                        </a:rPr>
                        <a:t>revera.co.nz</a:t>
                      </a:r>
                      <a:endParaRPr lang="en-N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700" u="none" strike="noStrike" dirty="0">
                          <a:effectLst/>
                        </a:rPr>
                        <a:t>revira.co.nz</a:t>
                      </a:r>
                      <a:endParaRPr lang="en-N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b"/>
                </a:tc>
                <a:extLst>
                  <a:ext uri="{0D108BD9-81ED-4DB2-BD59-A6C34878D82A}">
                    <a16:rowId xmlns:a16="http://schemas.microsoft.com/office/drawing/2014/main" val="364181988"/>
                  </a:ext>
                </a:extLst>
              </a:tr>
              <a:tr h="271959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700" u="none" strike="noStrike" dirty="0">
                          <a:effectLst/>
                        </a:rPr>
                        <a:t>reera.co.nz</a:t>
                      </a:r>
                      <a:endParaRPr lang="en-N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b"/>
                </a:tc>
                <a:extLst>
                  <a:ext uri="{0D108BD9-81ED-4DB2-BD59-A6C34878D82A}">
                    <a16:rowId xmlns:a16="http://schemas.microsoft.com/office/drawing/2014/main" val="3147786654"/>
                  </a:ext>
                </a:extLst>
              </a:tr>
              <a:tr h="271959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700" u="none" strike="noStrike" dirty="0">
                          <a:effectLst/>
                        </a:rPr>
                        <a:t>revra.co.nz</a:t>
                      </a:r>
                      <a:endParaRPr lang="en-N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b"/>
                </a:tc>
                <a:extLst>
                  <a:ext uri="{0D108BD9-81ED-4DB2-BD59-A6C34878D82A}">
                    <a16:rowId xmlns:a16="http://schemas.microsoft.com/office/drawing/2014/main" val="3200736411"/>
                  </a:ext>
                </a:extLst>
              </a:tr>
              <a:tr h="271959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700" u="none" strike="noStrike" dirty="0">
                          <a:effectLst/>
                        </a:rPr>
                        <a:t>revea.co.nz</a:t>
                      </a:r>
                      <a:endParaRPr lang="en-N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5" marR="6325" marT="6325" marB="0" anchor="b"/>
                </a:tc>
                <a:extLst>
                  <a:ext uri="{0D108BD9-81ED-4DB2-BD59-A6C34878D82A}">
                    <a16:rowId xmlns:a16="http://schemas.microsoft.com/office/drawing/2014/main" val="3125433782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DEE51929-8131-46FA-9135-A430DA4444F1}"/>
              </a:ext>
            </a:extLst>
          </p:cNvPr>
          <p:cNvSpPr txBox="1"/>
          <p:nvPr/>
        </p:nvSpPr>
        <p:spPr>
          <a:xfrm rot="20384338">
            <a:off x="431519" y="5199429"/>
            <a:ext cx="6211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000" b="1" dirty="0">
                <a:solidFill>
                  <a:schemeClr val="accent6"/>
                </a:solidFill>
              </a:rPr>
              <a:t>Are there 0’s instead of O’s?</a:t>
            </a:r>
            <a:endParaRPr lang="en-NZ" sz="4000" dirty="0">
              <a:solidFill>
                <a:schemeClr val="accent6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A0CD0D9-7B94-4C24-9111-7641D5DE8979}"/>
              </a:ext>
            </a:extLst>
          </p:cNvPr>
          <p:cNvSpPr txBox="1"/>
          <p:nvPr/>
        </p:nvSpPr>
        <p:spPr>
          <a:xfrm>
            <a:off x="-45405" y="3861823"/>
            <a:ext cx="5962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000" b="1" dirty="0">
                <a:solidFill>
                  <a:schemeClr val="accent6"/>
                </a:solidFill>
              </a:rPr>
              <a:t>Are there letters missing?</a:t>
            </a:r>
            <a:endParaRPr lang="en-NZ" sz="40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697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29E6B-DB1E-4F87-8151-571D1D7B4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fontAlgn="base"/>
            <a:r>
              <a:rPr lang="en-NZ" sz="4000" dirty="0"/>
              <a:t>3. The e-mail is poorly written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BAE4D-B541-4BE1-AD18-04E49D11B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542161"/>
            <a:ext cx="6072312" cy="615823"/>
          </a:xfrm>
        </p:spPr>
        <p:txBody>
          <a:bodyPr>
            <a:normAutofit fontScale="92500"/>
          </a:bodyPr>
          <a:lstStyle/>
          <a:p>
            <a:r>
              <a:rPr lang="en-NZ" b="1" dirty="0"/>
              <a:t>Is the e-mail written in correct English?</a:t>
            </a:r>
          </a:p>
          <a:p>
            <a:endParaRPr lang="en-N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A3E05A-AE60-4A71-8F43-4758F8ECD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53896" y="2566930"/>
            <a:ext cx="4297680" cy="271830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NZ" dirty="0"/>
              <a:t>Look for:</a:t>
            </a:r>
          </a:p>
          <a:p>
            <a:pPr lvl="1"/>
            <a:r>
              <a:rPr lang="en-NZ" dirty="0"/>
              <a:t>Spelling mistakes.</a:t>
            </a:r>
          </a:p>
          <a:p>
            <a:pPr lvl="1"/>
            <a:r>
              <a:rPr lang="en-NZ" dirty="0"/>
              <a:t>Grammatical Mistakes</a:t>
            </a:r>
          </a:p>
          <a:p>
            <a:endParaRPr lang="en-NZ" dirty="0"/>
          </a:p>
          <a:p>
            <a:pPr marL="0" indent="0" algn="ctr">
              <a:buNone/>
            </a:pPr>
            <a:r>
              <a:rPr lang="en-NZ" sz="2200" dirty="0">
                <a:latin typeface="Arial Narrow" panose="020B0606020202030204" pitchFamily="34" charset="0"/>
              </a:rPr>
              <a:t>Spelling mistakes are less common due to spell checkers.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790E4C19-0187-4DBC-B522-065D659D3316}"/>
              </a:ext>
            </a:extLst>
          </p:cNvPr>
          <p:cNvSpPr txBox="1">
            <a:spLocks/>
          </p:cNvSpPr>
          <p:nvPr/>
        </p:nvSpPr>
        <p:spPr>
          <a:xfrm>
            <a:off x="6672072" y="1987169"/>
            <a:ext cx="4297680" cy="377355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NZ" sz="1800" dirty="0"/>
          </a:p>
          <a:p>
            <a:pPr marL="0" indent="0" algn="ctr">
              <a:buNone/>
            </a:pPr>
            <a:r>
              <a:rPr lang="en-NZ" sz="1800" dirty="0"/>
              <a:t>Grammatical errors that a native speaker wouldn’t make:</a:t>
            </a:r>
          </a:p>
          <a:p>
            <a:pPr marL="0" indent="0" algn="ctr">
              <a:buNone/>
            </a:pPr>
            <a:r>
              <a:rPr lang="en-NZ" sz="1800" dirty="0">
                <a:latin typeface="Bahnschrift Condensed" panose="020B0502040204020203" pitchFamily="34" charset="0"/>
              </a:rPr>
              <a:t>“We detected something unusual to use an application”</a:t>
            </a:r>
          </a:p>
          <a:p>
            <a:pPr marL="0" indent="0">
              <a:buNone/>
            </a:pPr>
            <a:endParaRPr lang="en-NZ" sz="1800" dirty="0"/>
          </a:p>
          <a:p>
            <a:pPr marL="0" indent="0" algn="ctr">
              <a:buNone/>
            </a:pPr>
            <a:r>
              <a:rPr lang="en-NZ" sz="1800" dirty="0"/>
              <a:t>A string of missed words, such as:</a:t>
            </a:r>
          </a:p>
          <a:p>
            <a:pPr marL="0" indent="0" algn="ctr">
              <a:buNone/>
            </a:pPr>
            <a:r>
              <a:rPr lang="en-NZ" sz="1800" dirty="0">
                <a:latin typeface="Bahnschrift Condensed" panose="020B0502040204020203" pitchFamily="34" charset="0"/>
              </a:rPr>
              <a:t>“a malicious user might trying to access” </a:t>
            </a:r>
          </a:p>
          <a:p>
            <a:pPr marL="0" indent="0" algn="ctr">
              <a:buNone/>
            </a:pPr>
            <a:r>
              <a:rPr lang="en-NZ" sz="1800" dirty="0"/>
              <a:t>or</a:t>
            </a:r>
          </a:p>
          <a:p>
            <a:pPr marL="0" indent="0" algn="ctr">
              <a:buNone/>
            </a:pPr>
            <a:r>
              <a:rPr lang="en-NZ" sz="1800" dirty="0"/>
              <a:t> </a:t>
            </a:r>
            <a:r>
              <a:rPr lang="en-NZ" sz="1800" dirty="0">
                <a:latin typeface="Bahnschrift Condensed" panose="020B0502040204020203" pitchFamily="34" charset="0"/>
              </a:rPr>
              <a:t>“Please contact Security Communication </a:t>
            </a:r>
            <a:r>
              <a:rPr lang="en-NZ" sz="1800" dirty="0" err="1">
                <a:latin typeface="Bahnschrift Condensed" panose="020B0502040204020203" pitchFamily="34" charset="0"/>
              </a:rPr>
              <a:t>Center</a:t>
            </a:r>
            <a:r>
              <a:rPr lang="en-NZ" sz="1800" dirty="0">
                <a:latin typeface="Bahnschrift Condensed" panose="020B0502040204020203" pitchFamily="34" charset="0"/>
              </a:rPr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val="2741879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29E6B-DB1E-4F87-8151-571D1D7B4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fontAlgn="base"/>
            <a:r>
              <a:rPr lang="en-NZ" sz="4000" dirty="0"/>
              <a:t>4. Suspicious attachments or links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BAE4D-B541-4BE1-AD18-04E49D11B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542161"/>
            <a:ext cx="8471054" cy="615823"/>
          </a:xfrm>
        </p:spPr>
        <p:txBody>
          <a:bodyPr>
            <a:normAutofit fontScale="92500" lnSpcReduction="10000"/>
          </a:bodyPr>
          <a:lstStyle/>
          <a:p>
            <a:r>
              <a:rPr lang="en-NZ" b="1" dirty="0"/>
              <a:t>Does the e-mail includes suspicious attachments or links?</a:t>
            </a:r>
          </a:p>
          <a:p>
            <a:endParaRPr lang="en-N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A3E05A-AE60-4A71-8F43-4758F8ECD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53896" y="2566930"/>
            <a:ext cx="9061704" cy="35686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dirty="0"/>
              <a:t>Look for:</a:t>
            </a:r>
          </a:p>
          <a:p>
            <a:pPr lvl="1"/>
            <a:r>
              <a:rPr lang="en-NZ" dirty="0"/>
              <a:t>Is there an infected attachment?</a:t>
            </a:r>
          </a:p>
          <a:p>
            <a:pPr marL="457200" lvl="1" indent="0">
              <a:buNone/>
            </a:pPr>
            <a:r>
              <a:rPr lang="en-NZ" sz="1800" dirty="0"/>
              <a:t>Never open an attachment unless you are completely confident that the message is from a legitimate party. </a:t>
            </a:r>
          </a:p>
          <a:p>
            <a:pPr marL="457200" lvl="1" indent="0">
              <a:buNone/>
            </a:pPr>
            <a:r>
              <a:rPr lang="en-NZ" sz="1800" dirty="0"/>
              <a:t>Moreover, you should look out for anything suspicious in ALL attachment.</a:t>
            </a:r>
          </a:p>
          <a:p>
            <a:pPr lvl="1"/>
            <a:endParaRPr lang="en-NZ" dirty="0"/>
          </a:p>
          <a:p>
            <a:pPr lvl="1"/>
            <a:r>
              <a:rPr lang="en-NZ" dirty="0"/>
              <a:t>Suspicious links</a:t>
            </a:r>
          </a:p>
          <a:p>
            <a:pPr marL="457200" lvl="1" indent="0">
              <a:buNone/>
            </a:pPr>
            <a:r>
              <a:rPr lang="en-NZ" sz="1800" dirty="0"/>
              <a:t>One way to spot a suspicious link is if the destination address doesn’t match the context of the rest of the e-mail.</a:t>
            </a:r>
          </a:p>
          <a:p>
            <a:pPr marL="457200" lvl="1" indent="0">
              <a:buNone/>
            </a:pPr>
            <a:endParaRPr lang="en-NZ" sz="1800" dirty="0"/>
          </a:p>
          <a:p>
            <a:pPr marL="457200" lvl="1" indent="0">
              <a:buNone/>
            </a:pPr>
            <a:r>
              <a:rPr lang="en-NZ" sz="1800" dirty="0"/>
              <a:t>For example, if you receive an e-mail from SKY , you would expect the link to direct you towards an address that begins ‘sky.co.nz’.</a:t>
            </a:r>
          </a:p>
        </p:txBody>
      </p:sp>
    </p:spTree>
    <p:extLst>
      <p:ext uri="{BB962C8B-B14F-4D97-AF65-F5344CB8AC3E}">
        <p14:creationId xmlns:p14="http://schemas.microsoft.com/office/powerpoint/2010/main" val="652524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29E6B-DB1E-4F87-8151-571D1D7B4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fontAlgn="base"/>
            <a:r>
              <a:rPr lang="en-NZ" sz="4000" dirty="0"/>
              <a:t>5. The message creates a sense of urgency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BAE4D-B541-4BE1-AD18-04E49D11B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8" y="1542161"/>
            <a:ext cx="10445497" cy="615823"/>
          </a:xfrm>
        </p:spPr>
        <p:txBody>
          <a:bodyPr>
            <a:normAutofit fontScale="92500" lnSpcReduction="10000"/>
          </a:bodyPr>
          <a:lstStyle/>
          <a:p>
            <a:r>
              <a:rPr lang="en-NZ" b="1" dirty="0"/>
              <a:t>The manufactured sense of urgency is effective in workplace scams.</a:t>
            </a:r>
            <a:endParaRPr lang="en-N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A3E05A-AE60-4A71-8F43-4758F8ECD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53896" y="2267711"/>
            <a:ext cx="9061704" cy="42251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dirty="0"/>
              <a:t>Look for:</a:t>
            </a:r>
          </a:p>
          <a:p>
            <a:pPr lvl="1"/>
            <a:r>
              <a:rPr lang="en-NZ" dirty="0"/>
              <a:t>Is the e-mail really from whom it proports to be from?</a:t>
            </a:r>
          </a:p>
          <a:p>
            <a:pPr marL="457200" lvl="1" indent="0">
              <a:buNone/>
            </a:pPr>
            <a:r>
              <a:rPr lang="en-NZ" sz="1800" dirty="0"/>
              <a:t>Criminals know that most people will drop everything when ‘the boss’ e-mails with an important request.</a:t>
            </a:r>
          </a:p>
          <a:p>
            <a:pPr marL="457200" lvl="1" indent="0">
              <a:buNone/>
            </a:pPr>
            <a:endParaRPr lang="en-NZ" dirty="0"/>
          </a:p>
          <a:p>
            <a:pPr lvl="1"/>
            <a:r>
              <a:rPr lang="en-NZ" dirty="0"/>
              <a:t>If in doubt, check!</a:t>
            </a:r>
          </a:p>
          <a:p>
            <a:pPr marL="457200" lvl="1" indent="0">
              <a:buNone/>
            </a:pPr>
            <a:r>
              <a:rPr lang="en-NZ" sz="1800" dirty="0"/>
              <a:t>Phishing scams of this nature are especially risky since, even if the recipient is suspicious, they maybe afraid to question their boss.</a:t>
            </a:r>
          </a:p>
          <a:p>
            <a:pPr marL="457200" lvl="1" indent="0">
              <a:buNone/>
            </a:pPr>
            <a:r>
              <a:rPr lang="en-NZ" sz="1800" dirty="0"/>
              <a:t>If they were wrong, they have:</a:t>
            </a:r>
          </a:p>
          <a:p>
            <a:pPr lvl="2"/>
            <a:r>
              <a:rPr lang="en-NZ" sz="1400" dirty="0"/>
              <a:t>failed to meet their boss’ urgent request </a:t>
            </a:r>
          </a:p>
          <a:p>
            <a:pPr lvl="2"/>
            <a:r>
              <a:rPr lang="en-NZ" sz="1400" dirty="0"/>
              <a:t>implied that there was something unprofessional in the way the e-mail was written.</a:t>
            </a:r>
          </a:p>
          <a:p>
            <a:pPr marL="457200" lvl="1" indent="0">
              <a:buNone/>
            </a:pPr>
            <a:r>
              <a:rPr lang="en-NZ" sz="1800" dirty="0"/>
              <a:t>Unitec values cyber security and accepts that it is </a:t>
            </a:r>
            <a:r>
              <a:rPr lang="en-NZ" sz="1800" i="1" dirty="0"/>
              <a:t>better to be safe than sorry</a:t>
            </a:r>
            <a:r>
              <a:rPr lang="en-NZ" sz="1800" dirty="0"/>
              <a:t> and would congratulate the employee for their cautiousness.</a:t>
            </a:r>
          </a:p>
          <a:p>
            <a:pPr marL="457200" lvl="1" indent="0">
              <a:buNone/>
            </a:pPr>
            <a:endParaRPr lang="en-NZ" sz="1800" dirty="0"/>
          </a:p>
          <a:p>
            <a:pPr lvl="1">
              <a:lnSpc>
                <a:spcPct val="100000"/>
              </a:lnSpc>
            </a:pPr>
            <a:r>
              <a:rPr lang="en-NZ" dirty="0"/>
              <a:t>Remain Vigilant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B97262-1858-46D6-8623-552BBE260509}"/>
              </a:ext>
            </a:extLst>
          </p:cNvPr>
          <p:cNvSpPr txBox="1"/>
          <p:nvPr/>
        </p:nvSpPr>
        <p:spPr>
          <a:xfrm rot="20305904">
            <a:off x="-332886" y="2371139"/>
            <a:ext cx="128582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0000"/>
              </a:lnSpc>
            </a:pPr>
            <a:r>
              <a:rPr lang="en-NZ" sz="9600" dirty="0">
                <a:solidFill>
                  <a:srgbClr val="FF0000">
                    <a:alpha val="14000"/>
                  </a:srgbClr>
                </a:solidFill>
              </a:rPr>
              <a:t>Remain Vigilant</a:t>
            </a:r>
          </a:p>
        </p:txBody>
      </p:sp>
    </p:spTree>
    <p:extLst>
      <p:ext uri="{BB962C8B-B14F-4D97-AF65-F5344CB8AC3E}">
        <p14:creationId xmlns:p14="http://schemas.microsoft.com/office/powerpoint/2010/main" val="624999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3151D4495CEF4AAB8FE9A207ACE9C9" ma:contentTypeVersion="10" ma:contentTypeDescription="Create a new document." ma:contentTypeScope="" ma:versionID="5399fe6eb2087706c2c70e542b855db0">
  <xsd:schema xmlns:xsd="http://www.w3.org/2001/XMLSchema" xmlns:xs="http://www.w3.org/2001/XMLSchema" xmlns:p="http://schemas.microsoft.com/office/2006/metadata/properties" xmlns:ns3="b74d391f-cc72-4bb0-b09c-79d78ffb8181" xmlns:ns4="602ea0d8-9507-49d2-bfc5-4282b5eaabb9" targetNamespace="http://schemas.microsoft.com/office/2006/metadata/properties" ma:root="true" ma:fieldsID="0fefbda9e63b1a06de4403e9385524e7" ns3:_="" ns4:_="">
    <xsd:import namespace="b74d391f-cc72-4bb0-b09c-79d78ffb8181"/>
    <xsd:import namespace="602ea0d8-9507-49d2-bfc5-4282b5eaabb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4d391f-cc72-4bb0-b09c-79d78ffb81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2ea0d8-9507-49d2-bfc5-4282b5eaabb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D34E9F-6B1D-47A4-B865-877A27D045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4d391f-cc72-4bb0-b09c-79d78ffb8181"/>
    <ds:schemaRef ds:uri="602ea0d8-9507-49d2-bfc5-4282b5eaab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FF98D6-B945-4823-8889-392DD8CE7C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9BF524-02B6-4B40-8DA2-9C31BF94DEA4}">
  <ds:schemaRefs>
    <ds:schemaRef ds:uri="http://purl.org/dc/elements/1.1/"/>
    <ds:schemaRef ds:uri="http://schemas.microsoft.com/office/infopath/2007/PartnerControls"/>
    <ds:schemaRef ds:uri="b74d391f-cc72-4bb0-b09c-79d78ffb8181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schemas.openxmlformats.org/package/2006/metadata/core-properties"/>
    <ds:schemaRef ds:uri="602ea0d8-9507-49d2-bfc5-4282b5eaabb9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514</Words>
  <Application>Microsoft Office PowerPoint</Application>
  <PresentationFormat>Widescreen</PresentationFormat>
  <Paragraphs>80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20" baseType="lpstr">
      <vt:lpstr>Agency FB</vt:lpstr>
      <vt:lpstr>Arial</vt:lpstr>
      <vt:lpstr>Arial Black</vt:lpstr>
      <vt:lpstr>Arial Narrow</vt:lpstr>
      <vt:lpstr>Bahnschrift Condensed</vt:lpstr>
      <vt:lpstr>Bauhaus 93</vt:lpstr>
      <vt:lpstr>Broadway</vt:lpstr>
      <vt:lpstr>Calibri</vt:lpstr>
      <vt:lpstr>Calibri Light</vt:lpstr>
      <vt:lpstr>Castellar</vt:lpstr>
      <vt:lpstr>Franklin Gothic Medium</vt:lpstr>
      <vt:lpstr>Segoe UI</vt:lpstr>
      <vt:lpstr>Snap ITC</vt:lpstr>
      <vt:lpstr>Office Theme</vt:lpstr>
      <vt:lpstr>5 ways to detect a phishing e-mail </vt:lpstr>
      <vt:lpstr>1. Is the e-mail from a Business E-Mail Address?</vt:lpstr>
      <vt:lpstr>2. Is the domain name is misspelled</vt:lpstr>
      <vt:lpstr>3. The e-mail is poorly written</vt:lpstr>
      <vt:lpstr>4. Suspicious attachments or links</vt:lpstr>
      <vt:lpstr>5. The message creates a sense of urgency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ways to detect a phishing email</dc:title>
  <dc:creator>Rie Dodsworth</dc:creator>
  <cp:lastModifiedBy>Rie Dodsworth</cp:lastModifiedBy>
  <cp:revision>8</cp:revision>
  <dcterms:created xsi:type="dcterms:W3CDTF">2020-03-01T21:41:32Z</dcterms:created>
  <dcterms:modified xsi:type="dcterms:W3CDTF">2020-03-01T23:28:09Z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0x010100903151D4495CEF4AAB8FE9A207ACE9C9</vt:lpwstr>
  </property>
</Properties>
</file>