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0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04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327D10-BDEE-4279-B709-B3B873E0B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F45C2-4251-4AB0-B255-D9FCFD368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B16-83B7-4AAF-8F14-E10F6FB21F64}" type="datetimeFigureOut">
              <a:rPr lang="en-NZ" smtClean="0"/>
              <a:t>25/11/2019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3C736-4E4A-4765-85EF-0B05E4D45E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2FA95-4A89-443E-85A9-3C6BD381A1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DBF2-B44F-4CDB-9FD3-A88D8C0838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593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A7A532-E1A0-4A19-A59C-0E2A8919B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250455" cy="68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1FCA8B-269A-4A77-B388-975B9ACCF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62"/>
            <a:ext cx="12256717" cy="6863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AAFBF-D70D-4DF4-8C64-2CAAB15AD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76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F10C52-01D0-4FCD-A9BD-B8AFDE4E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5943600"/>
            <a:ext cx="1627558" cy="676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113510-4A41-45C1-B0BC-C51B356BB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9269"/>
            <a:ext cx="12262980" cy="68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A1C00F-E191-460F-B526-7A5D5A2D1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683" cy="6876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BD247D-9F39-44FE-8C1E-282873806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5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30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232D57-8C0F-482F-8A95-73FE71477625}"/>
              </a:ext>
            </a:extLst>
          </p:cNvPr>
          <p:cNvSpPr txBox="1"/>
          <p:nvPr/>
        </p:nvSpPr>
        <p:spPr>
          <a:xfrm>
            <a:off x="229681" y="2227344"/>
            <a:ext cx="402335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3600" dirty="0">
                <a:solidFill>
                  <a:srgbClr val="95C11F"/>
                </a:solidFill>
                <a:latin typeface="Soho Gothic Pro Light" panose="020B0303030504020204" pitchFamily="34" charset="0"/>
              </a:rPr>
              <a:t>[School/Service Group/Team]</a:t>
            </a:r>
          </a:p>
          <a:p>
            <a:r>
              <a:rPr lang="mi-NZ" sz="3600" dirty="0">
                <a:solidFill>
                  <a:srgbClr val="95C11F"/>
                </a:solidFill>
                <a:latin typeface="Soho Gothic Pro Light" panose="020B0303030504020204" pitchFamily="34" charset="0"/>
              </a:rPr>
              <a:t>Takitahi</a:t>
            </a:r>
          </a:p>
          <a:p>
            <a:endParaRPr lang="mi-NZ" sz="1600" dirty="0">
              <a:solidFill>
                <a:srgbClr val="339966"/>
              </a:solidFill>
              <a:latin typeface="Soho Gothic Pro Light" panose="020B0303030504020204" pitchFamily="34" charset="0"/>
            </a:endParaRPr>
          </a:p>
          <a:p>
            <a:r>
              <a:rPr lang="mi-NZ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ho Gothic Pro Light" panose="020B0303030504020204" pitchFamily="34" charset="0"/>
              </a:rPr>
              <a:t>Our purpose &amp; priorities 2020</a:t>
            </a:r>
          </a:p>
          <a:p>
            <a:endParaRPr lang="mi-NZ" sz="4300" dirty="0">
              <a:solidFill>
                <a:srgbClr val="339966"/>
              </a:solidFill>
              <a:latin typeface="Soho Gothic Pro Light" panose="020B0303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B4F5A-DCC5-4F7E-AEAF-FE6CD522301F}"/>
              </a:ext>
            </a:extLst>
          </p:cNvPr>
          <p:cNvSpPr txBox="1"/>
          <p:nvPr/>
        </p:nvSpPr>
        <p:spPr>
          <a:xfrm>
            <a:off x="6832224" y="2566625"/>
            <a:ext cx="20873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Led by 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  <a:latin typeface="Soho Gothic Pro Medium" panose="020B0603030504020204" pitchFamily="34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Soho Gothic Pro Medium" panose="020B0603030504020204" pitchFamily="34" charset="0"/>
              </a:rPr>
              <a:t>Noho</a:t>
            </a:r>
            <a:r>
              <a:rPr lang="en-US" sz="11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 Kotahitanga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we </a:t>
            </a:r>
            <a:r>
              <a:rPr lang="en-US" sz="1100" dirty="0" err="1">
                <a:solidFill>
                  <a:schemeClr val="bg1"/>
                </a:solidFill>
                <a:latin typeface="Soho Gothic Pro Medium" panose="020B0603030504020204" pitchFamily="34" charset="0"/>
              </a:rPr>
              <a:t>manaaki</a:t>
            </a:r>
            <a:r>
              <a:rPr lang="en-US" sz="11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 the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success of our </a:t>
            </a:r>
            <a:r>
              <a:rPr lang="en-US" sz="1100" dirty="0" smtClean="0">
                <a:solidFill>
                  <a:schemeClr val="bg1"/>
                </a:solidFill>
                <a:latin typeface="Soho Gothic Pro Medium" panose="020B0603030504020204" pitchFamily="34" charset="0"/>
              </a:rPr>
              <a:t>learners </a:t>
            </a:r>
            <a:endParaRPr lang="en-US" sz="1100" dirty="0">
              <a:solidFill>
                <a:schemeClr val="bg1"/>
              </a:solidFill>
              <a:latin typeface="Soho Gothic Pro Medium" panose="020B0603030504020204" pitchFamily="34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and communities</a:t>
            </a:r>
            <a:endParaRPr lang="en-NZ" sz="1100" dirty="0">
              <a:solidFill>
                <a:schemeClr val="bg1"/>
              </a:solidFill>
              <a:latin typeface="Soho Gothic Pro Medium" panose="020B0603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34639-0C61-46CB-8BCA-BC7CA7CE2DB4}"/>
              </a:ext>
            </a:extLst>
          </p:cNvPr>
          <p:cNvSpPr txBox="1"/>
          <p:nvPr/>
        </p:nvSpPr>
        <p:spPr>
          <a:xfrm>
            <a:off x="6832224" y="3588957"/>
            <a:ext cx="2087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NGĀKAU MĀHAKI</a:t>
            </a:r>
            <a:endParaRPr lang="en-NZ" sz="1600" dirty="0">
              <a:solidFill>
                <a:schemeClr val="bg1"/>
              </a:solidFill>
              <a:latin typeface="Soho Gothic Pro Medium" panose="020B0603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37B04-9B52-4A69-B524-B00C3B427E54}"/>
              </a:ext>
            </a:extLst>
          </p:cNvPr>
          <p:cNvSpPr txBox="1"/>
          <p:nvPr/>
        </p:nvSpPr>
        <p:spPr>
          <a:xfrm>
            <a:off x="6832224" y="3836177"/>
            <a:ext cx="2087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bg1"/>
                </a:solidFill>
                <a:latin typeface="Soho Gothic Pro Light" panose="020B0303030504020204" pitchFamily="34" charset="0"/>
              </a:rPr>
              <a:t>Respect</a:t>
            </a:r>
            <a:endParaRPr lang="en-NZ" sz="1100" i="1" dirty="0">
              <a:solidFill>
                <a:schemeClr val="bg1"/>
              </a:solidFill>
              <a:latin typeface="Soho Gothic Pro Light" panose="020B0303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1FEE3-B308-4104-9188-AE868AF8228B}"/>
              </a:ext>
            </a:extLst>
          </p:cNvPr>
          <p:cNvSpPr txBox="1"/>
          <p:nvPr/>
        </p:nvSpPr>
        <p:spPr>
          <a:xfrm>
            <a:off x="6832224" y="6175552"/>
            <a:ext cx="208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5C11F"/>
                </a:solidFill>
                <a:latin typeface="Soho Gothic Pro Medium" panose="020B0603030504020204" pitchFamily="34" charset="0"/>
              </a:rPr>
              <a:t>WAKARITENGA</a:t>
            </a:r>
            <a:endParaRPr lang="en-NZ" sz="1400" dirty="0">
              <a:solidFill>
                <a:srgbClr val="95C11F"/>
              </a:solidFill>
              <a:latin typeface="Soho Gothic Pro Medium" panose="020B0603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7E634-C51F-496B-877B-C347A07D0143}"/>
              </a:ext>
            </a:extLst>
          </p:cNvPr>
          <p:cNvSpPr txBox="1"/>
          <p:nvPr/>
        </p:nvSpPr>
        <p:spPr>
          <a:xfrm>
            <a:off x="6832224" y="6403854"/>
            <a:ext cx="2087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latin typeface="Soho Gothic Pro Light" panose="020B0303030504020204" pitchFamily="34" charset="0"/>
              </a:rPr>
              <a:t>Legitimacy</a:t>
            </a:r>
            <a:endParaRPr lang="en-NZ" sz="1100" i="1" dirty="0">
              <a:latin typeface="Soho Gothic Pro Light" panose="020B0303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498AE-3C68-4C5D-B00B-0904B8FB1517}"/>
              </a:ext>
            </a:extLst>
          </p:cNvPr>
          <p:cNvSpPr txBox="1"/>
          <p:nvPr/>
        </p:nvSpPr>
        <p:spPr>
          <a:xfrm>
            <a:off x="6832224" y="5329902"/>
            <a:ext cx="2087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Soho Gothic Pro Light" panose="020B0303030504020204" pitchFamily="34" charset="0"/>
              </a:rPr>
              <a:t>[ Engage and inspire staff so </a:t>
            </a:r>
          </a:p>
          <a:p>
            <a:pPr algn="ctr"/>
            <a:r>
              <a:rPr lang="en-US" sz="900" dirty="0">
                <a:latin typeface="Soho Gothic Pro Light" panose="020B0303030504020204" pitchFamily="34" charset="0"/>
              </a:rPr>
              <a:t>they are proud to work at </a:t>
            </a:r>
          </a:p>
          <a:p>
            <a:pPr algn="ctr"/>
            <a:r>
              <a:rPr lang="en-US" sz="900" dirty="0">
                <a:latin typeface="Soho Gothic Pro Light" panose="020B0303030504020204" pitchFamily="34" charset="0"/>
              </a:rPr>
              <a:t>Unitec and are equipped with the capabilities to support </a:t>
            </a:r>
          </a:p>
          <a:p>
            <a:pPr algn="ctr"/>
            <a:r>
              <a:rPr lang="en-US" sz="900" dirty="0">
                <a:latin typeface="Soho Gothic Pro Light" panose="020B0303030504020204" pitchFamily="34" charset="0"/>
              </a:rPr>
              <a:t>quality learning  ]</a:t>
            </a:r>
            <a:endParaRPr lang="en-NZ" sz="900" dirty="0">
              <a:latin typeface="Soho Gothic Pro Light" panose="020B0303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5863-37ED-4DDC-8197-AD7315D67F00}"/>
              </a:ext>
            </a:extLst>
          </p:cNvPr>
          <p:cNvSpPr txBox="1"/>
          <p:nvPr/>
        </p:nvSpPr>
        <p:spPr>
          <a:xfrm>
            <a:off x="6873168" y="1196503"/>
            <a:ext cx="208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5C11F"/>
                </a:solidFill>
                <a:latin typeface="Soho Gothic Pro Medium" panose="020B0603030504020204" pitchFamily="34" charset="0"/>
              </a:rPr>
              <a:t>RANGATIRATANGA</a:t>
            </a:r>
            <a:endParaRPr lang="en-NZ" sz="1400" dirty="0">
              <a:solidFill>
                <a:srgbClr val="95C11F"/>
              </a:solidFill>
              <a:latin typeface="Soho Gothic Pro Medium" panose="020B0603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4F052-C6E4-4794-A60A-189A88292668}"/>
              </a:ext>
            </a:extLst>
          </p:cNvPr>
          <p:cNvSpPr txBox="1"/>
          <p:nvPr/>
        </p:nvSpPr>
        <p:spPr>
          <a:xfrm>
            <a:off x="6873168" y="1418499"/>
            <a:ext cx="208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latin typeface="Soho Gothic Pro Light" panose="020B0303030504020204" pitchFamily="34" charset="0"/>
              </a:rPr>
              <a:t>Authority</a:t>
            </a:r>
          </a:p>
          <a:p>
            <a:pPr algn="ctr"/>
            <a:r>
              <a:rPr lang="en-US" sz="1100" i="1" dirty="0" smtClean="0">
                <a:latin typeface="Soho Gothic Pro Light" panose="020B0303030504020204" pitchFamily="34" charset="0"/>
              </a:rPr>
              <a:t>and Responsibility</a:t>
            </a:r>
            <a:endParaRPr lang="en-NZ" sz="1100" i="1" dirty="0">
              <a:latin typeface="Soho Gothic Pro Light" panose="020B0303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BDE37-F6E0-4C2A-BDCB-EDB819EF30C7}"/>
              </a:ext>
            </a:extLst>
          </p:cNvPr>
          <p:cNvSpPr txBox="1"/>
          <p:nvPr/>
        </p:nvSpPr>
        <p:spPr>
          <a:xfrm>
            <a:off x="6581828" y="350853"/>
            <a:ext cx="25881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Soho Gothic Pro Light" panose="020B0303030504020204" pitchFamily="34" charset="0"/>
              </a:rPr>
              <a:t>[ Improve the success of all learners, achieving </a:t>
            </a:r>
          </a:p>
          <a:p>
            <a:pPr algn="ctr"/>
            <a:r>
              <a:rPr lang="en-US" sz="900" dirty="0">
                <a:latin typeface="Soho Gothic Pro Light" panose="020B0303030504020204" pitchFamily="34" charset="0"/>
              </a:rPr>
              <a:t>parity for Māori, Pacific and under 25s by 2022, enhancing international learner success and serving the educational needs of West, Central and North Auckland communities ]</a:t>
            </a:r>
            <a:endParaRPr lang="en-NZ" sz="900" dirty="0">
              <a:latin typeface="Soho Gothic Pro Light" panose="020B0303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5805B-60B0-4957-9441-C50952544B01}"/>
              </a:ext>
            </a:extLst>
          </p:cNvPr>
          <p:cNvSpPr txBox="1"/>
          <p:nvPr/>
        </p:nvSpPr>
        <p:spPr>
          <a:xfrm>
            <a:off x="9427226" y="3566164"/>
            <a:ext cx="208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95C11F"/>
                </a:solidFill>
                <a:latin typeface="Soho Gothic Pro Medium" panose="020B0603030504020204" pitchFamily="34" charset="0"/>
              </a:rPr>
              <a:t>MAHI KOTAHITANGA</a:t>
            </a:r>
            <a:endParaRPr lang="en-NZ" sz="1400" dirty="0">
              <a:solidFill>
                <a:srgbClr val="95C11F"/>
              </a:solidFill>
              <a:latin typeface="Soho Gothic Pro Medium" panose="020B0603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6695F-8810-4908-9C27-4ED9CA4D1BAE}"/>
              </a:ext>
            </a:extLst>
          </p:cNvPr>
          <p:cNvSpPr txBox="1"/>
          <p:nvPr/>
        </p:nvSpPr>
        <p:spPr>
          <a:xfrm>
            <a:off x="9427226" y="3794466"/>
            <a:ext cx="2087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latin typeface="Soho Gothic Pro Light" panose="020B0303030504020204" pitchFamily="34" charset="0"/>
              </a:rPr>
              <a:t>Co-operation</a:t>
            </a:r>
            <a:endParaRPr lang="en-NZ" sz="1100" i="1" dirty="0">
              <a:latin typeface="Soho Gothic Pro Light" panose="020B0303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67DB1-5CCD-4173-ABD1-BF7FE7F9330A}"/>
              </a:ext>
            </a:extLst>
          </p:cNvPr>
          <p:cNvSpPr txBox="1"/>
          <p:nvPr/>
        </p:nvSpPr>
        <p:spPr>
          <a:xfrm>
            <a:off x="9427226" y="2859013"/>
            <a:ext cx="20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Soho Gothic Pro Light" panose="020B0303030504020204" pitchFamily="34" charset="0"/>
              </a:rPr>
              <a:t>[ Provide high quality learning, teaching and applied research to develop work-ready lifelong learners and return to Category One status ] </a:t>
            </a:r>
            <a:endParaRPr lang="en-NZ" sz="900" dirty="0">
              <a:latin typeface="Soho Gothic Pro Light" panose="020B0303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C4BD31-24CD-44DA-8FE0-46279CE8478E}"/>
              </a:ext>
            </a:extLst>
          </p:cNvPr>
          <p:cNvSpPr txBox="1"/>
          <p:nvPr/>
        </p:nvSpPr>
        <p:spPr>
          <a:xfrm>
            <a:off x="4112144" y="3566164"/>
            <a:ext cx="208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5C11F"/>
                </a:solidFill>
                <a:latin typeface="Soho Gothic Pro Medium" panose="020B0603030504020204" pitchFamily="34" charset="0"/>
              </a:rPr>
              <a:t>KAITIAKITANGA</a:t>
            </a:r>
            <a:endParaRPr lang="en-NZ" sz="1400" dirty="0">
              <a:solidFill>
                <a:srgbClr val="95C11F"/>
              </a:solidFill>
              <a:latin typeface="Soho Gothic Pro Medium" panose="020B0603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F17AAA-23EF-4DF3-B9D7-5D5B08CCECBC}"/>
              </a:ext>
            </a:extLst>
          </p:cNvPr>
          <p:cNvSpPr txBox="1"/>
          <p:nvPr/>
        </p:nvSpPr>
        <p:spPr>
          <a:xfrm>
            <a:off x="4112144" y="3794466"/>
            <a:ext cx="2087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Soho Gothic Pro Light" panose="020B0303030504020204" pitchFamily="34" charset="0"/>
              </a:rPr>
              <a:t>Guardianship</a:t>
            </a:r>
            <a:endParaRPr lang="en-NZ" sz="1100" i="1" dirty="0">
              <a:latin typeface="Soho Gothic Pro Light" panose="020B0303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F8AC2-0462-4A3B-94BD-41FA3D5BA6EF}"/>
              </a:ext>
            </a:extLst>
          </p:cNvPr>
          <p:cNvSpPr txBox="1"/>
          <p:nvPr/>
        </p:nvSpPr>
        <p:spPr>
          <a:xfrm>
            <a:off x="4112144" y="2859013"/>
            <a:ext cx="20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ho Gothic Pro Light" panose="020B0303030504020204" pitchFamily="34" charset="0"/>
              </a:rPr>
              <a:t>[ Build a financially sustainable </a:t>
            </a:r>
            <a:r>
              <a:rPr lang="en-US" sz="900" dirty="0" err="1">
                <a:latin typeface="Soho Gothic Pro Light" panose="020B0303030504020204" pitchFamily="34" charset="0"/>
              </a:rPr>
              <a:t>organisation</a:t>
            </a:r>
            <a:r>
              <a:rPr lang="en-US" sz="900" dirty="0">
                <a:latin typeface="Soho Gothic Pro Light" panose="020B0303030504020204" pitchFamily="34" charset="0"/>
              </a:rPr>
              <a:t> to invest in the </a:t>
            </a:r>
          </a:p>
          <a:p>
            <a:r>
              <a:rPr lang="en-US" sz="900" dirty="0">
                <a:latin typeface="Soho Gothic Pro Light" panose="020B0303030504020204" pitchFamily="34" charset="0"/>
              </a:rPr>
              <a:t>future with an operating </a:t>
            </a:r>
          </a:p>
          <a:p>
            <a:r>
              <a:rPr lang="en-US" sz="900" dirty="0">
                <a:latin typeface="Soho Gothic Pro Light" panose="020B0303030504020204" pitchFamily="34" charset="0"/>
              </a:rPr>
              <a:t>surplus by 2022 ]</a:t>
            </a:r>
            <a:endParaRPr lang="en-NZ" sz="900" dirty="0">
              <a:latin typeface="Soho Gothic Pro Light" panose="020B0303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572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140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Soho Gothic Pro Light</vt:lpstr>
      <vt:lpstr>Soho Gothic Pro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Julie McGregor</cp:lastModifiedBy>
  <cp:revision>15</cp:revision>
  <dcterms:created xsi:type="dcterms:W3CDTF">2019-11-19T04:54:32Z</dcterms:created>
  <dcterms:modified xsi:type="dcterms:W3CDTF">2019-11-25T02:40:00Z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4D0D3FF8-308A-475D-B3E9-36D14A09236C</vt:lpwstr>
  </property>
  <property fmtid="{D5CDD505-2E9C-101B-9397-08002B2CF9AE}" pid="3" name="ArticulatePath">
    <vt:lpwstr>Team Takitahi Template 2020 PPT</vt:lpwstr>
  </property>
</Properties>
</file>