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65" r:id="rId5"/>
    <p:sldId id="307" r:id="rId6"/>
    <p:sldId id="333" r:id="rId7"/>
    <p:sldId id="321" r:id="rId8"/>
    <p:sldId id="320" r:id="rId9"/>
    <p:sldId id="340" r:id="rId10"/>
    <p:sldId id="318" r:id="rId11"/>
    <p:sldId id="339" r:id="rId12"/>
    <p:sldId id="319" r:id="rId13"/>
    <p:sldId id="316" r:id="rId14"/>
    <p:sldId id="325" r:id="rId15"/>
    <p:sldId id="327" r:id="rId16"/>
    <p:sldId id="332" r:id="rId17"/>
    <p:sldId id="331" r:id="rId18"/>
    <p:sldId id="329" r:id="rId19"/>
    <p:sldId id="326" r:id="rId20"/>
    <p:sldId id="328" r:id="rId21"/>
    <p:sldId id="341" r:id="rId22"/>
    <p:sldId id="334" r:id="rId23"/>
    <p:sldId id="345" r:id="rId24"/>
    <p:sldId id="346" r:id="rId25"/>
    <p:sldId id="347" r:id="rId26"/>
    <p:sldId id="348" r:id="rId27"/>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51"/>
    <a:srgbClr val="3E4D1F"/>
    <a:srgbClr val="336600"/>
    <a:srgbClr val="008080"/>
    <a:srgbClr val="2E791C"/>
    <a:srgbClr val="2F7E1D"/>
    <a:srgbClr val="FF7C8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0" autoAdjust="0"/>
    <p:restoredTop sz="94660"/>
  </p:normalViewPr>
  <p:slideViewPr>
    <p:cSldViewPr snapToGrid="0" snapToObjects="1">
      <p:cViewPr varScale="1">
        <p:scale>
          <a:sx n="76" d="100"/>
          <a:sy n="76" d="100"/>
        </p:scale>
        <p:origin x="436" y="5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41C4D-1D41-4BB3-8765-E67BD30E60F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0F9AB3A-8B02-4C2F-BED7-E29A10CA866F}">
      <dgm:prSet phldrT="[Text]"/>
      <dgm:spPr/>
      <dgm:t>
        <a:bodyPr/>
        <a:lstStyle/>
        <a:p>
          <a:r>
            <a:rPr lang="en-US" dirty="0" smtClean="0"/>
            <a:t>Learning experiences</a:t>
          </a:r>
          <a:endParaRPr lang="en-US" dirty="0"/>
        </a:p>
      </dgm:t>
    </dgm:pt>
    <dgm:pt modelId="{90D3731E-C5FD-459F-80AD-7E906687DB8A}" type="parTrans" cxnId="{16ACA8C9-0721-4E84-AB83-59D7AFDE2488}">
      <dgm:prSet/>
      <dgm:spPr/>
      <dgm:t>
        <a:bodyPr/>
        <a:lstStyle/>
        <a:p>
          <a:endParaRPr lang="en-US"/>
        </a:p>
      </dgm:t>
    </dgm:pt>
    <dgm:pt modelId="{74D3046F-C5DC-4F24-BB39-43CFBEC459AE}" type="sibTrans" cxnId="{16ACA8C9-0721-4E84-AB83-59D7AFDE2488}">
      <dgm:prSet/>
      <dgm:spPr/>
      <dgm:t>
        <a:bodyPr/>
        <a:lstStyle/>
        <a:p>
          <a:endParaRPr lang="en-US"/>
        </a:p>
      </dgm:t>
    </dgm:pt>
    <dgm:pt modelId="{D42EA8CE-112D-42FB-B059-0639EE2F1B53}">
      <dgm:prSet phldrT="[Text]"/>
      <dgm:spPr/>
      <dgm:t>
        <a:bodyPr/>
        <a:lstStyle/>
        <a:p>
          <a:r>
            <a:rPr lang="en-US" dirty="0" smtClean="0"/>
            <a:t>Feeling supported</a:t>
          </a:r>
          <a:endParaRPr lang="en-US" dirty="0"/>
        </a:p>
      </dgm:t>
    </dgm:pt>
    <dgm:pt modelId="{DBED01AE-5149-42A4-BD0F-AC2EC3B51944}" type="parTrans" cxnId="{987CCF98-5B94-43F8-9B69-69BB5B90495A}">
      <dgm:prSet/>
      <dgm:spPr/>
      <dgm:t>
        <a:bodyPr/>
        <a:lstStyle/>
        <a:p>
          <a:endParaRPr lang="en-US"/>
        </a:p>
      </dgm:t>
    </dgm:pt>
    <dgm:pt modelId="{D009EB9B-77D0-4FE5-A392-8133A24B9638}" type="sibTrans" cxnId="{987CCF98-5B94-43F8-9B69-69BB5B90495A}">
      <dgm:prSet/>
      <dgm:spPr/>
      <dgm:t>
        <a:bodyPr/>
        <a:lstStyle/>
        <a:p>
          <a:endParaRPr lang="en-US"/>
        </a:p>
      </dgm:t>
    </dgm:pt>
    <dgm:pt modelId="{21017369-11DC-4D9C-B20D-E42B7D26C1A8}">
      <dgm:prSet phldrT="[Text]"/>
      <dgm:spPr/>
      <dgm:t>
        <a:bodyPr/>
        <a:lstStyle/>
        <a:p>
          <a:r>
            <a:rPr lang="en-US" dirty="0" smtClean="0"/>
            <a:t>Effective teaching</a:t>
          </a:r>
          <a:endParaRPr lang="en-US" dirty="0"/>
        </a:p>
      </dgm:t>
    </dgm:pt>
    <dgm:pt modelId="{5EBA8E0F-35AA-4B65-AC5F-51726F13A6CD}" type="parTrans" cxnId="{6E7B7EB4-F231-4745-91D3-85EB3463FA78}">
      <dgm:prSet/>
      <dgm:spPr/>
      <dgm:t>
        <a:bodyPr/>
        <a:lstStyle/>
        <a:p>
          <a:endParaRPr lang="en-US"/>
        </a:p>
      </dgm:t>
    </dgm:pt>
    <dgm:pt modelId="{CDCB7A39-2E0E-4B9A-8E61-2AEDAB1BB6C8}" type="sibTrans" cxnId="{6E7B7EB4-F231-4745-91D3-85EB3463FA78}">
      <dgm:prSet/>
      <dgm:spPr/>
      <dgm:t>
        <a:bodyPr/>
        <a:lstStyle/>
        <a:p>
          <a:endParaRPr lang="en-US"/>
        </a:p>
      </dgm:t>
    </dgm:pt>
    <dgm:pt modelId="{ACAFCD29-47DC-414D-AB03-0D8B9DD37646}">
      <dgm:prSet phldrT="[Text]"/>
      <dgm:spPr/>
      <dgm:t>
        <a:bodyPr/>
        <a:lstStyle/>
        <a:p>
          <a:r>
            <a:rPr lang="en-US" dirty="0" smtClean="0"/>
            <a:t>Learning needs met</a:t>
          </a:r>
          <a:endParaRPr lang="en-US" dirty="0"/>
        </a:p>
      </dgm:t>
    </dgm:pt>
    <dgm:pt modelId="{EC145E0D-2287-46DA-AEE2-D756BD4ABD7D}" type="parTrans" cxnId="{3EA181E6-F119-40D3-8CFE-DCE340634D14}">
      <dgm:prSet/>
      <dgm:spPr/>
      <dgm:t>
        <a:bodyPr/>
        <a:lstStyle/>
        <a:p>
          <a:endParaRPr lang="en-US"/>
        </a:p>
      </dgm:t>
    </dgm:pt>
    <dgm:pt modelId="{86554CE9-B19A-4B36-9091-F692E4A51125}" type="sibTrans" cxnId="{3EA181E6-F119-40D3-8CFE-DCE340634D14}">
      <dgm:prSet/>
      <dgm:spPr/>
      <dgm:t>
        <a:bodyPr/>
        <a:lstStyle/>
        <a:p>
          <a:endParaRPr lang="en-US"/>
        </a:p>
      </dgm:t>
    </dgm:pt>
    <dgm:pt modelId="{6679A46B-E8B5-44C7-86A2-97C301697A1D}" type="pres">
      <dgm:prSet presAssocID="{57C41C4D-1D41-4BB3-8765-E67BD30E60F7}" presName="diagram" presStyleCnt="0">
        <dgm:presLayoutVars>
          <dgm:chPref val="1"/>
          <dgm:dir/>
          <dgm:animOne val="branch"/>
          <dgm:animLvl val="lvl"/>
          <dgm:resizeHandles/>
        </dgm:presLayoutVars>
      </dgm:prSet>
      <dgm:spPr/>
      <dgm:t>
        <a:bodyPr/>
        <a:lstStyle/>
        <a:p>
          <a:endParaRPr lang="en-US"/>
        </a:p>
      </dgm:t>
    </dgm:pt>
    <dgm:pt modelId="{DF08DE66-E6C6-4D01-B416-43761C30213F}" type="pres">
      <dgm:prSet presAssocID="{C0F9AB3A-8B02-4C2F-BED7-E29A10CA866F}" presName="root" presStyleCnt="0"/>
      <dgm:spPr/>
    </dgm:pt>
    <dgm:pt modelId="{92A04EC7-F4F2-42FA-B47E-7490D40F2A03}" type="pres">
      <dgm:prSet presAssocID="{C0F9AB3A-8B02-4C2F-BED7-E29A10CA866F}" presName="rootComposite" presStyleCnt="0"/>
      <dgm:spPr/>
    </dgm:pt>
    <dgm:pt modelId="{08DC5DE1-1CC5-4629-B2BC-A28A0CCA1FDF}" type="pres">
      <dgm:prSet presAssocID="{C0F9AB3A-8B02-4C2F-BED7-E29A10CA866F}" presName="rootText" presStyleLbl="node1" presStyleIdx="0" presStyleCnt="1"/>
      <dgm:spPr/>
      <dgm:t>
        <a:bodyPr/>
        <a:lstStyle/>
        <a:p>
          <a:endParaRPr lang="en-US"/>
        </a:p>
      </dgm:t>
    </dgm:pt>
    <dgm:pt modelId="{57E2F7A6-1BDC-4E59-9765-DDA155CD3633}" type="pres">
      <dgm:prSet presAssocID="{C0F9AB3A-8B02-4C2F-BED7-E29A10CA866F}" presName="rootConnector" presStyleLbl="node1" presStyleIdx="0" presStyleCnt="1"/>
      <dgm:spPr/>
      <dgm:t>
        <a:bodyPr/>
        <a:lstStyle/>
        <a:p>
          <a:endParaRPr lang="en-US"/>
        </a:p>
      </dgm:t>
    </dgm:pt>
    <dgm:pt modelId="{D9879F74-16A3-4106-845F-EAFAAF69ED9D}" type="pres">
      <dgm:prSet presAssocID="{C0F9AB3A-8B02-4C2F-BED7-E29A10CA866F}" presName="childShape" presStyleCnt="0"/>
      <dgm:spPr/>
    </dgm:pt>
    <dgm:pt modelId="{90740716-3AA4-4373-91D0-4E4F4966F365}" type="pres">
      <dgm:prSet presAssocID="{DBED01AE-5149-42A4-BD0F-AC2EC3B51944}" presName="Name13" presStyleLbl="parChTrans1D2" presStyleIdx="0" presStyleCnt="3"/>
      <dgm:spPr/>
      <dgm:t>
        <a:bodyPr/>
        <a:lstStyle/>
        <a:p>
          <a:endParaRPr lang="en-US"/>
        </a:p>
      </dgm:t>
    </dgm:pt>
    <dgm:pt modelId="{B17649C6-EF29-42D3-BD9B-E334884952C1}" type="pres">
      <dgm:prSet presAssocID="{D42EA8CE-112D-42FB-B059-0639EE2F1B53}" presName="childText" presStyleLbl="bgAcc1" presStyleIdx="0" presStyleCnt="3">
        <dgm:presLayoutVars>
          <dgm:bulletEnabled val="1"/>
        </dgm:presLayoutVars>
      </dgm:prSet>
      <dgm:spPr/>
      <dgm:t>
        <a:bodyPr/>
        <a:lstStyle/>
        <a:p>
          <a:endParaRPr lang="en-US"/>
        </a:p>
      </dgm:t>
    </dgm:pt>
    <dgm:pt modelId="{8CCE2AB9-D97C-47A2-8B99-5CD8F2CAE047}" type="pres">
      <dgm:prSet presAssocID="{5EBA8E0F-35AA-4B65-AC5F-51726F13A6CD}" presName="Name13" presStyleLbl="parChTrans1D2" presStyleIdx="1" presStyleCnt="3"/>
      <dgm:spPr/>
      <dgm:t>
        <a:bodyPr/>
        <a:lstStyle/>
        <a:p>
          <a:endParaRPr lang="en-US"/>
        </a:p>
      </dgm:t>
    </dgm:pt>
    <dgm:pt modelId="{8727665C-BD73-459F-B2EE-5A19DD59598B}" type="pres">
      <dgm:prSet presAssocID="{21017369-11DC-4D9C-B20D-E42B7D26C1A8}" presName="childText" presStyleLbl="bgAcc1" presStyleIdx="1" presStyleCnt="3">
        <dgm:presLayoutVars>
          <dgm:bulletEnabled val="1"/>
        </dgm:presLayoutVars>
      </dgm:prSet>
      <dgm:spPr/>
      <dgm:t>
        <a:bodyPr/>
        <a:lstStyle/>
        <a:p>
          <a:endParaRPr lang="en-US"/>
        </a:p>
      </dgm:t>
    </dgm:pt>
    <dgm:pt modelId="{47B5C22E-93A4-4394-A6FD-CE22A65D6BFB}" type="pres">
      <dgm:prSet presAssocID="{EC145E0D-2287-46DA-AEE2-D756BD4ABD7D}" presName="Name13" presStyleLbl="parChTrans1D2" presStyleIdx="2" presStyleCnt="3"/>
      <dgm:spPr/>
      <dgm:t>
        <a:bodyPr/>
        <a:lstStyle/>
        <a:p>
          <a:endParaRPr lang="en-US"/>
        </a:p>
      </dgm:t>
    </dgm:pt>
    <dgm:pt modelId="{16EE65C9-77EA-4F98-AC91-685BFFAAED5B}" type="pres">
      <dgm:prSet presAssocID="{ACAFCD29-47DC-414D-AB03-0D8B9DD37646}" presName="childText" presStyleLbl="bgAcc1" presStyleIdx="2" presStyleCnt="3">
        <dgm:presLayoutVars>
          <dgm:bulletEnabled val="1"/>
        </dgm:presLayoutVars>
      </dgm:prSet>
      <dgm:spPr/>
      <dgm:t>
        <a:bodyPr/>
        <a:lstStyle/>
        <a:p>
          <a:endParaRPr lang="en-US"/>
        </a:p>
      </dgm:t>
    </dgm:pt>
  </dgm:ptLst>
  <dgm:cxnLst>
    <dgm:cxn modelId="{7C961156-31AE-489B-90F2-19BA5352B600}" type="presOf" srcId="{57C41C4D-1D41-4BB3-8765-E67BD30E60F7}" destId="{6679A46B-E8B5-44C7-86A2-97C301697A1D}" srcOrd="0" destOrd="0" presId="urn:microsoft.com/office/officeart/2005/8/layout/hierarchy3"/>
    <dgm:cxn modelId="{987CCF98-5B94-43F8-9B69-69BB5B90495A}" srcId="{C0F9AB3A-8B02-4C2F-BED7-E29A10CA866F}" destId="{D42EA8CE-112D-42FB-B059-0639EE2F1B53}" srcOrd="0" destOrd="0" parTransId="{DBED01AE-5149-42A4-BD0F-AC2EC3B51944}" sibTransId="{D009EB9B-77D0-4FE5-A392-8133A24B9638}"/>
    <dgm:cxn modelId="{DFC8D0F6-3085-461A-9876-4473BAA3ABF0}" type="presOf" srcId="{D42EA8CE-112D-42FB-B059-0639EE2F1B53}" destId="{B17649C6-EF29-42D3-BD9B-E334884952C1}" srcOrd="0" destOrd="0" presId="urn:microsoft.com/office/officeart/2005/8/layout/hierarchy3"/>
    <dgm:cxn modelId="{0F0C5D0A-D023-4063-BF98-F6697C892BA3}" type="presOf" srcId="{ACAFCD29-47DC-414D-AB03-0D8B9DD37646}" destId="{16EE65C9-77EA-4F98-AC91-685BFFAAED5B}" srcOrd="0" destOrd="0" presId="urn:microsoft.com/office/officeart/2005/8/layout/hierarchy3"/>
    <dgm:cxn modelId="{D8E50D77-2EEE-4F45-8AA5-4BCFDC677EEB}" type="presOf" srcId="{C0F9AB3A-8B02-4C2F-BED7-E29A10CA866F}" destId="{08DC5DE1-1CC5-4629-B2BC-A28A0CCA1FDF}" srcOrd="0" destOrd="0" presId="urn:microsoft.com/office/officeart/2005/8/layout/hierarchy3"/>
    <dgm:cxn modelId="{6E7B7EB4-F231-4745-91D3-85EB3463FA78}" srcId="{C0F9AB3A-8B02-4C2F-BED7-E29A10CA866F}" destId="{21017369-11DC-4D9C-B20D-E42B7D26C1A8}" srcOrd="1" destOrd="0" parTransId="{5EBA8E0F-35AA-4B65-AC5F-51726F13A6CD}" sibTransId="{CDCB7A39-2E0E-4B9A-8E61-2AEDAB1BB6C8}"/>
    <dgm:cxn modelId="{8AF68BF1-DCF3-49D8-B2B9-F17A1CC6EB99}" type="presOf" srcId="{DBED01AE-5149-42A4-BD0F-AC2EC3B51944}" destId="{90740716-3AA4-4373-91D0-4E4F4966F365}" srcOrd="0" destOrd="0" presId="urn:microsoft.com/office/officeart/2005/8/layout/hierarchy3"/>
    <dgm:cxn modelId="{748F8654-E253-4F3F-99E1-2D48D3E79D6A}" type="presOf" srcId="{21017369-11DC-4D9C-B20D-E42B7D26C1A8}" destId="{8727665C-BD73-459F-B2EE-5A19DD59598B}" srcOrd="0" destOrd="0" presId="urn:microsoft.com/office/officeart/2005/8/layout/hierarchy3"/>
    <dgm:cxn modelId="{835EB316-F868-4FD6-857A-44ACA4F37512}" type="presOf" srcId="{EC145E0D-2287-46DA-AEE2-D756BD4ABD7D}" destId="{47B5C22E-93A4-4394-A6FD-CE22A65D6BFB}" srcOrd="0" destOrd="0" presId="urn:microsoft.com/office/officeart/2005/8/layout/hierarchy3"/>
    <dgm:cxn modelId="{DBB4A0AE-2957-4B7A-9EA3-77324F77B664}" type="presOf" srcId="{5EBA8E0F-35AA-4B65-AC5F-51726F13A6CD}" destId="{8CCE2AB9-D97C-47A2-8B99-5CD8F2CAE047}" srcOrd="0" destOrd="0" presId="urn:microsoft.com/office/officeart/2005/8/layout/hierarchy3"/>
    <dgm:cxn modelId="{564EE6DC-6717-4A70-9DB0-37EEEC54DF90}" type="presOf" srcId="{C0F9AB3A-8B02-4C2F-BED7-E29A10CA866F}" destId="{57E2F7A6-1BDC-4E59-9765-DDA155CD3633}" srcOrd="1" destOrd="0" presId="urn:microsoft.com/office/officeart/2005/8/layout/hierarchy3"/>
    <dgm:cxn modelId="{16ACA8C9-0721-4E84-AB83-59D7AFDE2488}" srcId="{57C41C4D-1D41-4BB3-8765-E67BD30E60F7}" destId="{C0F9AB3A-8B02-4C2F-BED7-E29A10CA866F}" srcOrd="0" destOrd="0" parTransId="{90D3731E-C5FD-459F-80AD-7E906687DB8A}" sibTransId="{74D3046F-C5DC-4F24-BB39-43CFBEC459AE}"/>
    <dgm:cxn modelId="{3EA181E6-F119-40D3-8CFE-DCE340634D14}" srcId="{C0F9AB3A-8B02-4C2F-BED7-E29A10CA866F}" destId="{ACAFCD29-47DC-414D-AB03-0D8B9DD37646}" srcOrd="2" destOrd="0" parTransId="{EC145E0D-2287-46DA-AEE2-D756BD4ABD7D}" sibTransId="{86554CE9-B19A-4B36-9091-F692E4A51125}"/>
    <dgm:cxn modelId="{E9883896-5294-4C5C-9B0C-FF7E364EAEFA}" type="presParOf" srcId="{6679A46B-E8B5-44C7-86A2-97C301697A1D}" destId="{DF08DE66-E6C6-4D01-B416-43761C30213F}" srcOrd="0" destOrd="0" presId="urn:microsoft.com/office/officeart/2005/8/layout/hierarchy3"/>
    <dgm:cxn modelId="{4E8EF6A7-0737-4A5A-8918-D26314764D87}" type="presParOf" srcId="{DF08DE66-E6C6-4D01-B416-43761C30213F}" destId="{92A04EC7-F4F2-42FA-B47E-7490D40F2A03}" srcOrd="0" destOrd="0" presId="urn:microsoft.com/office/officeart/2005/8/layout/hierarchy3"/>
    <dgm:cxn modelId="{AE614758-CC1A-436B-997A-765BF90AFEDE}" type="presParOf" srcId="{92A04EC7-F4F2-42FA-B47E-7490D40F2A03}" destId="{08DC5DE1-1CC5-4629-B2BC-A28A0CCA1FDF}" srcOrd="0" destOrd="0" presId="urn:microsoft.com/office/officeart/2005/8/layout/hierarchy3"/>
    <dgm:cxn modelId="{4E052C72-ECB9-4430-972D-21C104C5D446}" type="presParOf" srcId="{92A04EC7-F4F2-42FA-B47E-7490D40F2A03}" destId="{57E2F7A6-1BDC-4E59-9765-DDA155CD3633}" srcOrd="1" destOrd="0" presId="urn:microsoft.com/office/officeart/2005/8/layout/hierarchy3"/>
    <dgm:cxn modelId="{02C20D19-3A1D-4375-B3A0-6D8F8EC825E8}" type="presParOf" srcId="{DF08DE66-E6C6-4D01-B416-43761C30213F}" destId="{D9879F74-16A3-4106-845F-EAFAAF69ED9D}" srcOrd="1" destOrd="0" presId="urn:microsoft.com/office/officeart/2005/8/layout/hierarchy3"/>
    <dgm:cxn modelId="{4E63FB9C-1A6A-4AA3-BF99-1DA36DD2FE2D}" type="presParOf" srcId="{D9879F74-16A3-4106-845F-EAFAAF69ED9D}" destId="{90740716-3AA4-4373-91D0-4E4F4966F365}" srcOrd="0" destOrd="0" presId="urn:microsoft.com/office/officeart/2005/8/layout/hierarchy3"/>
    <dgm:cxn modelId="{4C8F1B22-C77D-44BA-9389-CBB4B8E214E5}" type="presParOf" srcId="{D9879F74-16A3-4106-845F-EAFAAF69ED9D}" destId="{B17649C6-EF29-42D3-BD9B-E334884952C1}" srcOrd="1" destOrd="0" presId="urn:microsoft.com/office/officeart/2005/8/layout/hierarchy3"/>
    <dgm:cxn modelId="{C13EDE72-E8A4-4AB9-9EEB-850CD4B7AA26}" type="presParOf" srcId="{D9879F74-16A3-4106-845F-EAFAAF69ED9D}" destId="{8CCE2AB9-D97C-47A2-8B99-5CD8F2CAE047}" srcOrd="2" destOrd="0" presId="urn:microsoft.com/office/officeart/2005/8/layout/hierarchy3"/>
    <dgm:cxn modelId="{D4BF05DC-D69D-4D82-9F74-BACD941D191B}" type="presParOf" srcId="{D9879F74-16A3-4106-845F-EAFAAF69ED9D}" destId="{8727665C-BD73-459F-B2EE-5A19DD59598B}" srcOrd="3" destOrd="0" presId="urn:microsoft.com/office/officeart/2005/8/layout/hierarchy3"/>
    <dgm:cxn modelId="{16CCF0E3-A76F-4840-AF88-34931DA451DB}" type="presParOf" srcId="{D9879F74-16A3-4106-845F-EAFAAF69ED9D}" destId="{47B5C22E-93A4-4394-A6FD-CE22A65D6BFB}" srcOrd="4" destOrd="0" presId="urn:microsoft.com/office/officeart/2005/8/layout/hierarchy3"/>
    <dgm:cxn modelId="{90E38DEC-5FA5-44BD-BA6E-BFDF178A1BBF}" type="presParOf" srcId="{D9879F74-16A3-4106-845F-EAFAAF69ED9D}" destId="{16EE65C9-77EA-4F98-AC91-685BFFAAED5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41C4D-1D41-4BB3-8765-E67BD30E60F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0F9AB3A-8B02-4C2F-BED7-E29A10CA866F}">
      <dgm:prSet phldrT="[Text]"/>
      <dgm:spPr/>
      <dgm:t>
        <a:bodyPr/>
        <a:lstStyle/>
        <a:p>
          <a:r>
            <a:rPr lang="en-US" dirty="0" smtClean="0"/>
            <a:t>Skills acquired</a:t>
          </a:r>
          <a:endParaRPr lang="en-US" dirty="0"/>
        </a:p>
      </dgm:t>
    </dgm:pt>
    <dgm:pt modelId="{90D3731E-C5FD-459F-80AD-7E906687DB8A}" type="parTrans" cxnId="{16ACA8C9-0721-4E84-AB83-59D7AFDE2488}">
      <dgm:prSet/>
      <dgm:spPr/>
      <dgm:t>
        <a:bodyPr/>
        <a:lstStyle/>
        <a:p>
          <a:endParaRPr lang="en-US"/>
        </a:p>
      </dgm:t>
    </dgm:pt>
    <dgm:pt modelId="{74D3046F-C5DC-4F24-BB39-43CFBEC459AE}" type="sibTrans" cxnId="{16ACA8C9-0721-4E84-AB83-59D7AFDE2488}">
      <dgm:prSet/>
      <dgm:spPr/>
      <dgm:t>
        <a:bodyPr/>
        <a:lstStyle/>
        <a:p>
          <a:endParaRPr lang="en-US"/>
        </a:p>
      </dgm:t>
    </dgm:pt>
    <dgm:pt modelId="{D42EA8CE-112D-42FB-B059-0639EE2F1B53}">
      <dgm:prSet phldrT="[Text]"/>
      <dgm:spPr/>
      <dgm:t>
        <a:bodyPr/>
        <a:lstStyle/>
        <a:p>
          <a:r>
            <a:rPr lang="en-US" dirty="0" smtClean="0"/>
            <a:t>Practical skills</a:t>
          </a:r>
          <a:endParaRPr lang="en-US" dirty="0"/>
        </a:p>
      </dgm:t>
    </dgm:pt>
    <dgm:pt modelId="{DBED01AE-5149-42A4-BD0F-AC2EC3B51944}" type="parTrans" cxnId="{987CCF98-5B94-43F8-9B69-69BB5B90495A}">
      <dgm:prSet/>
      <dgm:spPr/>
      <dgm:t>
        <a:bodyPr/>
        <a:lstStyle/>
        <a:p>
          <a:endParaRPr lang="en-US"/>
        </a:p>
      </dgm:t>
    </dgm:pt>
    <dgm:pt modelId="{D009EB9B-77D0-4FE5-A392-8133A24B9638}" type="sibTrans" cxnId="{987CCF98-5B94-43F8-9B69-69BB5B90495A}">
      <dgm:prSet/>
      <dgm:spPr/>
      <dgm:t>
        <a:bodyPr/>
        <a:lstStyle/>
        <a:p>
          <a:endParaRPr lang="en-US"/>
        </a:p>
      </dgm:t>
    </dgm:pt>
    <dgm:pt modelId="{21017369-11DC-4D9C-B20D-E42B7D26C1A8}">
      <dgm:prSet phldrT="[Text]"/>
      <dgm:spPr/>
      <dgm:t>
        <a:bodyPr/>
        <a:lstStyle/>
        <a:p>
          <a:r>
            <a:rPr lang="en-US" dirty="0" smtClean="0"/>
            <a:t>People skills</a:t>
          </a:r>
          <a:endParaRPr lang="en-US" dirty="0"/>
        </a:p>
      </dgm:t>
    </dgm:pt>
    <dgm:pt modelId="{5EBA8E0F-35AA-4B65-AC5F-51726F13A6CD}" type="parTrans" cxnId="{6E7B7EB4-F231-4745-91D3-85EB3463FA78}">
      <dgm:prSet/>
      <dgm:spPr/>
      <dgm:t>
        <a:bodyPr/>
        <a:lstStyle/>
        <a:p>
          <a:endParaRPr lang="en-US"/>
        </a:p>
      </dgm:t>
    </dgm:pt>
    <dgm:pt modelId="{CDCB7A39-2E0E-4B9A-8E61-2AEDAB1BB6C8}" type="sibTrans" cxnId="{6E7B7EB4-F231-4745-91D3-85EB3463FA78}">
      <dgm:prSet/>
      <dgm:spPr/>
      <dgm:t>
        <a:bodyPr/>
        <a:lstStyle/>
        <a:p>
          <a:endParaRPr lang="en-US"/>
        </a:p>
      </dgm:t>
    </dgm:pt>
    <dgm:pt modelId="{ACAFCD29-47DC-414D-AB03-0D8B9DD37646}">
      <dgm:prSet phldrT="[Text]"/>
      <dgm:spPr/>
      <dgm:t>
        <a:bodyPr/>
        <a:lstStyle/>
        <a:p>
          <a:r>
            <a:rPr lang="en-US" dirty="0" smtClean="0"/>
            <a:t>Technical skills</a:t>
          </a:r>
          <a:endParaRPr lang="en-US" dirty="0"/>
        </a:p>
      </dgm:t>
    </dgm:pt>
    <dgm:pt modelId="{EC145E0D-2287-46DA-AEE2-D756BD4ABD7D}" type="parTrans" cxnId="{3EA181E6-F119-40D3-8CFE-DCE340634D14}">
      <dgm:prSet/>
      <dgm:spPr/>
      <dgm:t>
        <a:bodyPr/>
        <a:lstStyle/>
        <a:p>
          <a:endParaRPr lang="en-US"/>
        </a:p>
      </dgm:t>
    </dgm:pt>
    <dgm:pt modelId="{86554CE9-B19A-4B36-9091-F692E4A51125}" type="sibTrans" cxnId="{3EA181E6-F119-40D3-8CFE-DCE340634D14}">
      <dgm:prSet/>
      <dgm:spPr/>
      <dgm:t>
        <a:bodyPr/>
        <a:lstStyle/>
        <a:p>
          <a:endParaRPr lang="en-US"/>
        </a:p>
      </dgm:t>
    </dgm:pt>
    <dgm:pt modelId="{E345D742-2DEB-42DC-A9C6-0372B4EA0EEE}">
      <dgm:prSet phldrT="[Text]"/>
      <dgm:spPr/>
      <dgm:t>
        <a:bodyPr/>
        <a:lstStyle/>
        <a:p>
          <a:r>
            <a:rPr lang="en-US" dirty="0" smtClean="0"/>
            <a:t>Technology skills</a:t>
          </a:r>
          <a:endParaRPr lang="en-US" dirty="0"/>
        </a:p>
      </dgm:t>
    </dgm:pt>
    <dgm:pt modelId="{3A0A0777-FA22-47DC-BC40-8BA6D9237147}" type="parTrans" cxnId="{1DDEABA0-A055-46F1-BB8F-173EC669BE18}">
      <dgm:prSet/>
      <dgm:spPr/>
      <dgm:t>
        <a:bodyPr/>
        <a:lstStyle/>
        <a:p>
          <a:endParaRPr lang="en-US"/>
        </a:p>
      </dgm:t>
    </dgm:pt>
    <dgm:pt modelId="{4CE404C9-9BEC-41EF-B99C-979D5CE9365C}" type="sibTrans" cxnId="{1DDEABA0-A055-46F1-BB8F-173EC669BE18}">
      <dgm:prSet/>
      <dgm:spPr/>
      <dgm:t>
        <a:bodyPr/>
        <a:lstStyle/>
        <a:p>
          <a:endParaRPr lang="en-US"/>
        </a:p>
      </dgm:t>
    </dgm:pt>
    <dgm:pt modelId="{6679A46B-E8B5-44C7-86A2-97C301697A1D}" type="pres">
      <dgm:prSet presAssocID="{57C41C4D-1D41-4BB3-8765-E67BD30E60F7}" presName="diagram" presStyleCnt="0">
        <dgm:presLayoutVars>
          <dgm:chPref val="1"/>
          <dgm:dir/>
          <dgm:animOne val="branch"/>
          <dgm:animLvl val="lvl"/>
          <dgm:resizeHandles/>
        </dgm:presLayoutVars>
      </dgm:prSet>
      <dgm:spPr/>
      <dgm:t>
        <a:bodyPr/>
        <a:lstStyle/>
        <a:p>
          <a:endParaRPr lang="en-US"/>
        </a:p>
      </dgm:t>
    </dgm:pt>
    <dgm:pt modelId="{DF08DE66-E6C6-4D01-B416-43761C30213F}" type="pres">
      <dgm:prSet presAssocID="{C0F9AB3A-8B02-4C2F-BED7-E29A10CA866F}" presName="root" presStyleCnt="0"/>
      <dgm:spPr/>
    </dgm:pt>
    <dgm:pt modelId="{92A04EC7-F4F2-42FA-B47E-7490D40F2A03}" type="pres">
      <dgm:prSet presAssocID="{C0F9AB3A-8B02-4C2F-BED7-E29A10CA866F}" presName="rootComposite" presStyleCnt="0"/>
      <dgm:spPr/>
    </dgm:pt>
    <dgm:pt modelId="{08DC5DE1-1CC5-4629-B2BC-A28A0CCA1FDF}" type="pres">
      <dgm:prSet presAssocID="{C0F9AB3A-8B02-4C2F-BED7-E29A10CA866F}" presName="rootText" presStyleLbl="node1" presStyleIdx="0" presStyleCnt="1"/>
      <dgm:spPr/>
      <dgm:t>
        <a:bodyPr/>
        <a:lstStyle/>
        <a:p>
          <a:endParaRPr lang="en-US"/>
        </a:p>
      </dgm:t>
    </dgm:pt>
    <dgm:pt modelId="{57E2F7A6-1BDC-4E59-9765-DDA155CD3633}" type="pres">
      <dgm:prSet presAssocID="{C0F9AB3A-8B02-4C2F-BED7-E29A10CA866F}" presName="rootConnector" presStyleLbl="node1" presStyleIdx="0" presStyleCnt="1"/>
      <dgm:spPr/>
      <dgm:t>
        <a:bodyPr/>
        <a:lstStyle/>
        <a:p>
          <a:endParaRPr lang="en-US"/>
        </a:p>
      </dgm:t>
    </dgm:pt>
    <dgm:pt modelId="{D9879F74-16A3-4106-845F-EAFAAF69ED9D}" type="pres">
      <dgm:prSet presAssocID="{C0F9AB3A-8B02-4C2F-BED7-E29A10CA866F}" presName="childShape" presStyleCnt="0"/>
      <dgm:spPr/>
    </dgm:pt>
    <dgm:pt modelId="{90740716-3AA4-4373-91D0-4E4F4966F365}" type="pres">
      <dgm:prSet presAssocID="{DBED01AE-5149-42A4-BD0F-AC2EC3B51944}" presName="Name13" presStyleLbl="parChTrans1D2" presStyleIdx="0" presStyleCnt="4"/>
      <dgm:spPr/>
      <dgm:t>
        <a:bodyPr/>
        <a:lstStyle/>
        <a:p>
          <a:endParaRPr lang="en-US"/>
        </a:p>
      </dgm:t>
    </dgm:pt>
    <dgm:pt modelId="{B17649C6-EF29-42D3-BD9B-E334884952C1}" type="pres">
      <dgm:prSet presAssocID="{D42EA8CE-112D-42FB-B059-0639EE2F1B53}" presName="childText" presStyleLbl="bgAcc1" presStyleIdx="0" presStyleCnt="4">
        <dgm:presLayoutVars>
          <dgm:bulletEnabled val="1"/>
        </dgm:presLayoutVars>
      </dgm:prSet>
      <dgm:spPr/>
      <dgm:t>
        <a:bodyPr/>
        <a:lstStyle/>
        <a:p>
          <a:endParaRPr lang="en-US"/>
        </a:p>
      </dgm:t>
    </dgm:pt>
    <dgm:pt modelId="{8CCE2AB9-D97C-47A2-8B99-5CD8F2CAE047}" type="pres">
      <dgm:prSet presAssocID="{5EBA8E0F-35AA-4B65-AC5F-51726F13A6CD}" presName="Name13" presStyleLbl="parChTrans1D2" presStyleIdx="1" presStyleCnt="4"/>
      <dgm:spPr/>
      <dgm:t>
        <a:bodyPr/>
        <a:lstStyle/>
        <a:p>
          <a:endParaRPr lang="en-US"/>
        </a:p>
      </dgm:t>
    </dgm:pt>
    <dgm:pt modelId="{8727665C-BD73-459F-B2EE-5A19DD59598B}" type="pres">
      <dgm:prSet presAssocID="{21017369-11DC-4D9C-B20D-E42B7D26C1A8}" presName="childText" presStyleLbl="bgAcc1" presStyleIdx="1" presStyleCnt="4">
        <dgm:presLayoutVars>
          <dgm:bulletEnabled val="1"/>
        </dgm:presLayoutVars>
      </dgm:prSet>
      <dgm:spPr/>
      <dgm:t>
        <a:bodyPr/>
        <a:lstStyle/>
        <a:p>
          <a:endParaRPr lang="en-US"/>
        </a:p>
      </dgm:t>
    </dgm:pt>
    <dgm:pt modelId="{47B5C22E-93A4-4394-A6FD-CE22A65D6BFB}" type="pres">
      <dgm:prSet presAssocID="{EC145E0D-2287-46DA-AEE2-D756BD4ABD7D}" presName="Name13" presStyleLbl="parChTrans1D2" presStyleIdx="2" presStyleCnt="4"/>
      <dgm:spPr/>
      <dgm:t>
        <a:bodyPr/>
        <a:lstStyle/>
        <a:p>
          <a:endParaRPr lang="en-US"/>
        </a:p>
      </dgm:t>
    </dgm:pt>
    <dgm:pt modelId="{16EE65C9-77EA-4F98-AC91-685BFFAAED5B}" type="pres">
      <dgm:prSet presAssocID="{ACAFCD29-47DC-414D-AB03-0D8B9DD37646}" presName="childText" presStyleLbl="bgAcc1" presStyleIdx="2" presStyleCnt="4">
        <dgm:presLayoutVars>
          <dgm:bulletEnabled val="1"/>
        </dgm:presLayoutVars>
      </dgm:prSet>
      <dgm:spPr/>
      <dgm:t>
        <a:bodyPr/>
        <a:lstStyle/>
        <a:p>
          <a:endParaRPr lang="en-US"/>
        </a:p>
      </dgm:t>
    </dgm:pt>
    <dgm:pt modelId="{5449F25B-8C7C-4006-ADFB-4C1E48DD8E59}" type="pres">
      <dgm:prSet presAssocID="{3A0A0777-FA22-47DC-BC40-8BA6D9237147}" presName="Name13" presStyleLbl="parChTrans1D2" presStyleIdx="3" presStyleCnt="4"/>
      <dgm:spPr/>
      <dgm:t>
        <a:bodyPr/>
        <a:lstStyle/>
        <a:p>
          <a:endParaRPr lang="en-US"/>
        </a:p>
      </dgm:t>
    </dgm:pt>
    <dgm:pt modelId="{D3D52EE2-8DE7-4D2D-94A5-7ED749F62C27}" type="pres">
      <dgm:prSet presAssocID="{E345D742-2DEB-42DC-A9C6-0372B4EA0EEE}" presName="childText" presStyleLbl="bgAcc1" presStyleIdx="3" presStyleCnt="4">
        <dgm:presLayoutVars>
          <dgm:bulletEnabled val="1"/>
        </dgm:presLayoutVars>
      </dgm:prSet>
      <dgm:spPr/>
      <dgm:t>
        <a:bodyPr/>
        <a:lstStyle/>
        <a:p>
          <a:endParaRPr lang="en-US"/>
        </a:p>
      </dgm:t>
    </dgm:pt>
  </dgm:ptLst>
  <dgm:cxnLst>
    <dgm:cxn modelId="{1DDEABA0-A055-46F1-BB8F-173EC669BE18}" srcId="{C0F9AB3A-8B02-4C2F-BED7-E29A10CA866F}" destId="{E345D742-2DEB-42DC-A9C6-0372B4EA0EEE}" srcOrd="3" destOrd="0" parTransId="{3A0A0777-FA22-47DC-BC40-8BA6D9237147}" sibTransId="{4CE404C9-9BEC-41EF-B99C-979D5CE9365C}"/>
    <dgm:cxn modelId="{7C961156-31AE-489B-90F2-19BA5352B600}" type="presOf" srcId="{57C41C4D-1D41-4BB3-8765-E67BD30E60F7}" destId="{6679A46B-E8B5-44C7-86A2-97C301697A1D}" srcOrd="0" destOrd="0" presId="urn:microsoft.com/office/officeart/2005/8/layout/hierarchy3"/>
    <dgm:cxn modelId="{987CCF98-5B94-43F8-9B69-69BB5B90495A}" srcId="{C0F9AB3A-8B02-4C2F-BED7-E29A10CA866F}" destId="{D42EA8CE-112D-42FB-B059-0639EE2F1B53}" srcOrd="0" destOrd="0" parTransId="{DBED01AE-5149-42A4-BD0F-AC2EC3B51944}" sibTransId="{D009EB9B-77D0-4FE5-A392-8133A24B9638}"/>
    <dgm:cxn modelId="{DFC8D0F6-3085-461A-9876-4473BAA3ABF0}" type="presOf" srcId="{D42EA8CE-112D-42FB-B059-0639EE2F1B53}" destId="{B17649C6-EF29-42D3-BD9B-E334884952C1}" srcOrd="0" destOrd="0" presId="urn:microsoft.com/office/officeart/2005/8/layout/hierarchy3"/>
    <dgm:cxn modelId="{0F0C5D0A-D023-4063-BF98-F6697C892BA3}" type="presOf" srcId="{ACAFCD29-47DC-414D-AB03-0D8B9DD37646}" destId="{16EE65C9-77EA-4F98-AC91-685BFFAAED5B}" srcOrd="0" destOrd="0" presId="urn:microsoft.com/office/officeart/2005/8/layout/hierarchy3"/>
    <dgm:cxn modelId="{FEEE04EF-938D-49FB-8604-DA9D60F4AC87}" type="presOf" srcId="{E345D742-2DEB-42DC-A9C6-0372B4EA0EEE}" destId="{D3D52EE2-8DE7-4D2D-94A5-7ED749F62C27}" srcOrd="0" destOrd="0" presId="urn:microsoft.com/office/officeart/2005/8/layout/hierarchy3"/>
    <dgm:cxn modelId="{D8E50D77-2EEE-4F45-8AA5-4BCFDC677EEB}" type="presOf" srcId="{C0F9AB3A-8B02-4C2F-BED7-E29A10CA866F}" destId="{08DC5DE1-1CC5-4629-B2BC-A28A0CCA1FDF}" srcOrd="0" destOrd="0" presId="urn:microsoft.com/office/officeart/2005/8/layout/hierarchy3"/>
    <dgm:cxn modelId="{6E7B7EB4-F231-4745-91D3-85EB3463FA78}" srcId="{C0F9AB3A-8B02-4C2F-BED7-E29A10CA866F}" destId="{21017369-11DC-4D9C-B20D-E42B7D26C1A8}" srcOrd="1" destOrd="0" parTransId="{5EBA8E0F-35AA-4B65-AC5F-51726F13A6CD}" sibTransId="{CDCB7A39-2E0E-4B9A-8E61-2AEDAB1BB6C8}"/>
    <dgm:cxn modelId="{21DB1E40-3AF6-49FF-A95D-2C660D3523B7}" type="presOf" srcId="{3A0A0777-FA22-47DC-BC40-8BA6D9237147}" destId="{5449F25B-8C7C-4006-ADFB-4C1E48DD8E59}" srcOrd="0" destOrd="0" presId="urn:microsoft.com/office/officeart/2005/8/layout/hierarchy3"/>
    <dgm:cxn modelId="{8AF68BF1-DCF3-49D8-B2B9-F17A1CC6EB99}" type="presOf" srcId="{DBED01AE-5149-42A4-BD0F-AC2EC3B51944}" destId="{90740716-3AA4-4373-91D0-4E4F4966F365}" srcOrd="0" destOrd="0" presId="urn:microsoft.com/office/officeart/2005/8/layout/hierarchy3"/>
    <dgm:cxn modelId="{748F8654-E253-4F3F-99E1-2D48D3E79D6A}" type="presOf" srcId="{21017369-11DC-4D9C-B20D-E42B7D26C1A8}" destId="{8727665C-BD73-459F-B2EE-5A19DD59598B}" srcOrd="0" destOrd="0" presId="urn:microsoft.com/office/officeart/2005/8/layout/hierarchy3"/>
    <dgm:cxn modelId="{835EB316-F868-4FD6-857A-44ACA4F37512}" type="presOf" srcId="{EC145E0D-2287-46DA-AEE2-D756BD4ABD7D}" destId="{47B5C22E-93A4-4394-A6FD-CE22A65D6BFB}" srcOrd="0" destOrd="0" presId="urn:microsoft.com/office/officeart/2005/8/layout/hierarchy3"/>
    <dgm:cxn modelId="{DBB4A0AE-2957-4B7A-9EA3-77324F77B664}" type="presOf" srcId="{5EBA8E0F-35AA-4B65-AC5F-51726F13A6CD}" destId="{8CCE2AB9-D97C-47A2-8B99-5CD8F2CAE047}" srcOrd="0" destOrd="0" presId="urn:microsoft.com/office/officeart/2005/8/layout/hierarchy3"/>
    <dgm:cxn modelId="{564EE6DC-6717-4A70-9DB0-37EEEC54DF90}" type="presOf" srcId="{C0F9AB3A-8B02-4C2F-BED7-E29A10CA866F}" destId="{57E2F7A6-1BDC-4E59-9765-DDA155CD3633}" srcOrd="1" destOrd="0" presId="urn:microsoft.com/office/officeart/2005/8/layout/hierarchy3"/>
    <dgm:cxn modelId="{16ACA8C9-0721-4E84-AB83-59D7AFDE2488}" srcId="{57C41C4D-1D41-4BB3-8765-E67BD30E60F7}" destId="{C0F9AB3A-8B02-4C2F-BED7-E29A10CA866F}" srcOrd="0" destOrd="0" parTransId="{90D3731E-C5FD-459F-80AD-7E906687DB8A}" sibTransId="{74D3046F-C5DC-4F24-BB39-43CFBEC459AE}"/>
    <dgm:cxn modelId="{3EA181E6-F119-40D3-8CFE-DCE340634D14}" srcId="{C0F9AB3A-8B02-4C2F-BED7-E29A10CA866F}" destId="{ACAFCD29-47DC-414D-AB03-0D8B9DD37646}" srcOrd="2" destOrd="0" parTransId="{EC145E0D-2287-46DA-AEE2-D756BD4ABD7D}" sibTransId="{86554CE9-B19A-4B36-9091-F692E4A51125}"/>
    <dgm:cxn modelId="{E9883896-5294-4C5C-9B0C-FF7E364EAEFA}" type="presParOf" srcId="{6679A46B-E8B5-44C7-86A2-97C301697A1D}" destId="{DF08DE66-E6C6-4D01-B416-43761C30213F}" srcOrd="0" destOrd="0" presId="urn:microsoft.com/office/officeart/2005/8/layout/hierarchy3"/>
    <dgm:cxn modelId="{4E8EF6A7-0737-4A5A-8918-D26314764D87}" type="presParOf" srcId="{DF08DE66-E6C6-4D01-B416-43761C30213F}" destId="{92A04EC7-F4F2-42FA-B47E-7490D40F2A03}" srcOrd="0" destOrd="0" presId="urn:microsoft.com/office/officeart/2005/8/layout/hierarchy3"/>
    <dgm:cxn modelId="{AE614758-CC1A-436B-997A-765BF90AFEDE}" type="presParOf" srcId="{92A04EC7-F4F2-42FA-B47E-7490D40F2A03}" destId="{08DC5DE1-1CC5-4629-B2BC-A28A0CCA1FDF}" srcOrd="0" destOrd="0" presId="urn:microsoft.com/office/officeart/2005/8/layout/hierarchy3"/>
    <dgm:cxn modelId="{4E052C72-ECB9-4430-972D-21C104C5D446}" type="presParOf" srcId="{92A04EC7-F4F2-42FA-B47E-7490D40F2A03}" destId="{57E2F7A6-1BDC-4E59-9765-DDA155CD3633}" srcOrd="1" destOrd="0" presId="urn:microsoft.com/office/officeart/2005/8/layout/hierarchy3"/>
    <dgm:cxn modelId="{02C20D19-3A1D-4375-B3A0-6D8F8EC825E8}" type="presParOf" srcId="{DF08DE66-E6C6-4D01-B416-43761C30213F}" destId="{D9879F74-16A3-4106-845F-EAFAAF69ED9D}" srcOrd="1" destOrd="0" presId="urn:microsoft.com/office/officeart/2005/8/layout/hierarchy3"/>
    <dgm:cxn modelId="{4E63FB9C-1A6A-4AA3-BF99-1DA36DD2FE2D}" type="presParOf" srcId="{D9879F74-16A3-4106-845F-EAFAAF69ED9D}" destId="{90740716-3AA4-4373-91D0-4E4F4966F365}" srcOrd="0" destOrd="0" presId="urn:microsoft.com/office/officeart/2005/8/layout/hierarchy3"/>
    <dgm:cxn modelId="{4C8F1B22-C77D-44BA-9389-CBB4B8E214E5}" type="presParOf" srcId="{D9879F74-16A3-4106-845F-EAFAAF69ED9D}" destId="{B17649C6-EF29-42D3-BD9B-E334884952C1}" srcOrd="1" destOrd="0" presId="urn:microsoft.com/office/officeart/2005/8/layout/hierarchy3"/>
    <dgm:cxn modelId="{C13EDE72-E8A4-4AB9-9EEB-850CD4B7AA26}" type="presParOf" srcId="{D9879F74-16A3-4106-845F-EAFAAF69ED9D}" destId="{8CCE2AB9-D97C-47A2-8B99-5CD8F2CAE047}" srcOrd="2" destOrd="0" presId="urn:microsoft.com/office/officeart/2005/8/layout/hierarchy3"/>
    <dgm:cxn modelId="{D4BF05DC-D69D-4D82-9F74-BACD941D191B}" type="presParOf" srcId="{D9879F74-16A3-4106-845F-EAFAAF69ED9D}" destId="{8727665C-BD73-459F-B2EE-5A19DD59598B}" srcOrd="3" destOrd="0" presId="urn:microsoft.com/office/officeart/2005/8/layout/hierarchy3"/>
    <dgm:cxn modelId="{16CCF0E3-A76F-4840-AF88-34931DA451DB}" type="presParOf" srcId="{D9879F74-16A3-4106-845F-EAFAAF69ED9D}" destId="{47B5C22E-93A4-4394-A6FD-CE22A65D6BFB}" srcOrd="4" destOrd="0" presId="urn:microsoft.com/office/officeart/2005/8/layout/hierarchy3"/>
    <dgm:cxn modelId="{90E38DEC-5FA5-44BD-BA6E-BFDF178A1BBF}" type="presParOf" srcId="{D9879F74-16A3-4106-845F-EAFAAF69ED9D}" destId="{16EE65C9-77EA-4F98-AC91-685BFFAAED5B}" srcOrd="5" destOrd="0" presId="urn:microsoft.com/office/officeart/2005/8/layout/hierarchy3"/>
    <dgm:cxn modelId="{434FA80F-884E-4AFC-A12D-7B2C8D718EBB}" type="presParOf" srcId="{D9879F74-16A3-4106-845F-EAFAAF69ED9D}" destId="{5449F25B-8C7C-4006-ADFB-4C1E48DD8E59}" srcOrd="6" destOrd="0" presId="urn:microsoft.com/office/officeart/2005/8/layout/hierarchy3"/>
    <dgm:cxn modelId="{C3446ED9-5203-407C-88D3-37ABA5D2090E}" type="presParOf" srcId="{D9879F74-16A3-4106-845F-EAFAAF69ED9D}" destId="{D3D52EE2-8DE7-4D2D-94A5-7ED749F62C27}"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C5DE1-1CC5-4629-B2BC-A28A0CCA1FDF}">
      <dsp:nvSpPr>
        <dsp:cNvPr id="0" name=""/>
        <dsp:cNvSpPr/>
      </dsp:nvSpPr>
      <dsp:spPr>
        <a:xfrm>
          <a:off x="366578" y="2035"/>
          <a:ext cx="1501224" cy="750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Learning experiences</a:t>
          </a:r>
          <a:endParaRPr lang="en-US" sz="2200" kern="1200" dirty="0"/>
        </a:p>
      </dsp:txBody>
      <dsp:txXfrm>
        <a:off x="388563" y="24020"/>
        <a:ext cx="1457254" cy="706642"/>
      </dsp:txXfrm>
    </dsp:sp>
    <dsp:sp modelId="{90740716-3AA4-4373-91D0-4E4F4966F365}">
      <dsp:nvSpPr>
        <dsp:cNvPr id="0" name=""/>
        <dsp:cNvSpPr/>
      </dsp:nvSpPr>
      <dsp:spPr>
        <a:xfrm>
          <a:off x="516700" y="752647"/>
          <a:ext cx="150122" cy="562959"/>
        </a:xfrm>
        <a:custGeom>
          <a:avLst/>
          <a:gdLst/>
          <a:ahLst/>
          <a:cxnLst/>
          <a:rect l="0" t="0" r="0" b="0"/>
          <a:pathLst>
            <a:path>
              <a:moveTo>
                <a:pt x="0" y="0"/>
              </a:moveTo>
              <a:lnTo>
                <a:pt x="0" y="562959"/>
              </a:lnTo>
              <a:lnTo>
                <a:pt x="150122" y="5629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649C6-EF29-42D3-BD9B-E334884952C1}">
      <dsp:nvSpPr>
        <dsp:cNvPr id="0" name=""/>
        <dsp:cNvSpPr/>
      </dsp:nvSpPr>
      <dsp:spPr>
        <a:xfrm>
          <a:off x="666823" y="940301"/>
          <a:ext cx="1200979" cy="7506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Feeling supported</a:t>
          </a:r>
          <a:endParaRPr lang="en-US" sz="1900" kern="1200" dirty="0"/>
        </a:p>
      </dsp:txBody>
      <dsp:txXfrm>
        <a:off x="688808" y="962286"/>
        <a:ext cx="1157009" cy="706642"/>
      </dsp:txXfrm>
    </dsp:sp>
    <dsp:sp modelId="{8CCE2AB9-D97C-47A2-8B99-5CD8F2CAE047}">
      <dsp:nvSpPr>
        <dsp:cNvPr id="0" name=""/>
        <dsp:cNvSpPr/>
      </dsp:nvSpPr>
      <dsp:spPr>
        <a:xfrm>
          <a:off x="516700" y="752647"/>
          <a:ext cx="150122" cy="1501224"/>
        </a:xfrm>
        <a:custGeom>
          <a:avLst/>
          <a:gdLst/>
          <a:ahLst/>
          <a:cxnLst/>
          <a:rect l="0" t="0" r="0" b="0"/>
          <a:pathLst>
            <a:path>
              <a:moveTo>
                <a:pt x="0" y="0"/>
              </a:moveTo>
              <a:lnTo>
                <a:pt x="0" y="1501224"/>
              </a:lnTo>
              <a:lnTo>
                <a:pt x="150122" y="1501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7665C-BD73-459F-B2EE-5A19DD59598B}">
      <dsp:nvSpPr>
        <dsp:cNvPr id="0" name=""/>
        <dsp:cNvSpPr/>
      </dsp:nvSpPr>
      <dsp:spPr>
        <a:xfrm>
          <a:off x="666823" y="1878566"/>
          <a:ext cx="1200979" cy="7506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Effective teaching</a:t>
          </a:r>
          <a:endParaRPr lang="en-US" sz="1900" kern="1200" dirty="0"/>
        </a:p>
      </dsp:txBody>
      <dsp:txXfrm>
        <a:off x="688808" y="1900551"/>
        <a:ext cx="1157009" cy="706642"/>
      </dsp:txXfrm>
    </dsp:sp>
    <dsp:sp modelId="{47B5C22E-93A4-4394-A6FD-CE22A65D6BFB}">
      <dsp:nvSpPr>
        <dsp:cNvPr id="0" name=""/>
        <dsp:cNvSpPr/>
      </dsp:nvSpPr>
      <dsp:spPr>
        <a:xfrm>
          <a:off x="516700" y="752647"/>
          <a:ext cx="150122" cy="2439490"/>
        </a:xfrm>
        <a:custGeom>
          <a:avLst/>
          <a:gdLst/>
          <a:ahLst/>
          <a:cxnLst/>
          <a:rect l="0" t="0" r="0" b="0"/>
          <a:pathLst>
            <a:path>
              <a:moveTo>
                <a:pt x="0" y="0"/>
              </a:moveTo>
              <a:lnTo>
                <a:pt x="0" y="2439490"/>
              </a:lnTo>
              <a:lnTo>
                <a:pt x="150122" y="2439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E65C9-77EA-4F98-AC91-685BFFAAED5B}">
      <dsp:nvSpPr>
        <dsp:cNvPr id="0" name=""/>
        <dsp:cNvSpPr/>
      </dsp:nvSpPr>
      <dsp:spPr>
        <a:xfrm>
          <a:off x="666823" y="2816832"/>
          <a:ext cx="1200979" cy="7506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Learning needs met</a:t>
          </a:r>
          <a:endParaRPr lang="en-US" sz="1900" kern="1200" dirty="0"/>
        </a:p>
      </dsp:txBody>
      <dsp:txXfrm>
        <a:off x="688808" y="2838817"/>
        <a:ext cx="1157009" cy="706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C5DE1-1CC5-4629-B2BC-A28A0CCA1FDF}">
      <dsp:nvSpPr>
        <dsp:cNvPr id="0" name=""/>
        <dsp:cNvSpPr/>
      </dsp:nvSpPr>
      <dsp:spPr>
        <a:xfrm>
          <a:off x="239799" y="1179"/>
          <a:ext cx="999646" cy="4998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Skills acquired</a:t>
          </a:r>
          <a:endParaRPr lang="en-US" sz="1500" kern="1200" dirty="0"/>
        </a:p>
      </dsp:txBody>
      <dsp:txXfrm>
        <a:off x="254438" y="15818"/>
        <a:ext cx="970368" cy="470545"/>
      </dsp:txXfrm>
    </dsp:sp>
    <dsp:sp modelId="{90740716-3AA4-4373-91D0-4E4F4966F365}">
      <dsp:nvSpPr>
        <dsp:cNvPr id="0" name=""/>
        <dsp:cNvSpPr/>
      </dsp:nvSpPr>
      <dsp:spPr>
        <a:xfrm>
          <a:off x="339764" y="501002"/>
          <a:ext cx="99964" cy="374867"/>
        </a:xfrm>
        <a:custGeom>
          <a:avLst/>
          <a:gdLst/>
          <a:ahLst/>
          <a:cxnLst/>
          <a:rect l="0" t="0" r="0" b="0"/>
          <a:pathLst>
            <a:path>
              <a:moveTo>
                <a:pt x="0" y="0"/>
              </a:moveTo>
              <a:lnTo>
                <a:pt x="0" y="374867"/>
              </a:lnTo>
              <a:lnTo>
                <a:pt x="99964" y="3748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649C6-EF29-42D3-BD9B-E334884952C1}">
      <dsp:nvSpPr>
        <dsp:cNvPr id="0" name=""/>
        <dsp:cNvSpPr/>
      </dsp:nvSpPr>
      <dsp:spPr>
        <a:xfrm>
          <a:off x="439728" y="625958"/>
          <a:ext cx="799717" cy="499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Practical skills</a:t>
          </a:r>
          <a:endParaRPr lang="en-US" sz="1200" kern="1200" dirty="0"/>
        </a:p>
      </dsp:txBody>
      <dsp:txXfrm>
        <a:off x="454367" y="640597"/>
        <a:ext cx="770439" cy="470545"/>
      </dsp:txXfrm>
    </dsp:sp>
    <dsp:sp modelId="{8CCE2AB9-D97C-47A2-8B99-5CD8F2CAE047}">
      <dsp:nvSpPr>
        <dsp:cNvPr id="0" name=""/>
        <dsp:cNvSpPr/>
      </dsp:nvSpPr>
      <dsp:spPr>
        <a:xfrm>
          <a:off x="339764" y="501002"/>
          <a:ext cx="99964" cy="999646"/>
        </a:xfrm>
        <a:custGeom>
          <a:avLst/>
          <a:gdLst/>
          <a:ahLst/>
          <a:cxnLst/>
          <a:rect l="0" t="0" r="0" b="0"/>
          <a:pathLst>
            <a:path>
              <a:moveTo>
                <a:pt x="0" y="0"/>
              </a:moveTo>
              <a:lnTo>
                <a:pt x="0" y="999646"/>
              </a:lnTo>
              <a:lnTo>
                <a:pt x="99964" y="9996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7665C-BD73-459F-B2EE-5A19DD59598B}">
      <dsp:nvSpPr>
        <dsp:cNvPr id="0" name=""/>
        <dsp:cNvSpPr/>
      </dsp:nvSpPr>
      <dsp:spPr>
        <a:xfrm>
          <a:off x="439728" y="1250737"/>
          <a:ext cx="799717" cy="499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People skills</a:t>
          </a:r>
          <a:endParaRPr lang="en-US" sz="1200" kern="1200" dirty="0"/>
        </a:p>
      </dsp:txBody>
      <dsp:txXfrm>
        <a:off x="454367" y="1265376"/>
        <a:ext cx="770439" cy="470545"/>
      </dsp:txXfrm>
    </dsp:sp>
    <dsp:sp modelId="{47B5C22E-93A4-4394-A6FD-CE22A65D6BFB}">
      <dsp:nvSpPr>
        <dsp:cNvPr id="0" name=""/>
        <dsp:cNvSpPr/>
      </dsp:nvSpPr>
      <dsp:spPr>
        <a:xfrm>
          <a:off x="339764" y="501002"/>
          <a:ext cx="99964" cy="1624425"/>
        </a:xfrm>
        <a:custGeom>
          <a:avLst/>
          <a:gdLst/>
          <a:ahLst/>
          <a:cxnLst/>
          <a:rect l="0" t="0" r="0" b="0"/>
          <a:pathLst>
            <a:path>
              <a:moveTo>
                <a:pt x="0" y="0"/>
              </a:moveTo>
              <a:lnTo>
                <a:pt x="0" y="1624425"/>
              </a:lnTo>
              <a:lnTo>
                <a:pt x="99964" y="1624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E65C9-77EA-4F98-AC91-685BFFAAED5B}">
      <dsp:nvSpPr>
        <dsp:cNvPr id="0" name=""/>
        <dsp:cNvSpPr/>
      </dsp:nvSpPr>
      <dsp:spPr>
        <a:xfrm>
          <a:off x="439728" y="1875517"/>
          <a:ext cx="799717" cy="499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Technical skills</a:t>
          </a:r>
          <a:endParaRPr lang="en-US" sz="1200" kern="1200" dirty="0"/>
        </a:p>
      </dsp:txBody>
      <dsp:txXfrm>
        <a:off x="454367" y="1890156"/>
        <a:ext cx="770439" cy="470545"/>
      </dsp:txXfrm>
    </dsp:sp>
    <dsp:sp modelId="{5449F25B-8C7C-4006-ADFB-4C1E48DD8E59}">
      <dsp:nvSpPr>
        <dsp:cNvPr id="0" name=""/>
        <dsp:cNvSpPr/>
      </dsp:nvSpPr>
      <dsp:spPr>
        <a:xfrm>
          <a:off x="339764" y="501002"/>
          <a:ext cx="99964" cy="2249205"/>
        </a:xfrm>
        <a:custGeom>
          <a:avLst/>
          <a:gdLst/>
          <a:ahLst/>
          <a:cxnLst/>
          <a:rect l="0" t="0" r="0" b="0"/>
          <a:pathLst>
            <a:path>
              <a:moveTo>
                <a:pt x="0" y="0"/>
              </a:moveTo>
              <a:lnTo>
                <a:pt x="0" y="2249205"/>
              </a:lnTo>
              <a:lnTo>
                <a:pt x="99964" y="22492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D52EE2-8DE7-4D2D-94A5-7ED749F62C27}">
      <dsp:nvSpPr>
        <dsp:cNvPr id="0" name=""/>
        <dsp:cNvSpPr/>
      </dsp:nvSpPr>
      <dsp:spPr>
        <a:xfrm>
          <a:off x="439728" y="2500296"/>
          <a:ext cx="799717" cy="4998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Technology skills</a:t>
          </a:r>
          <a:endParaRPr lang="en-US" sz="1200" kern="1200" dirty="0"/>
        </a:p>
      </dsp:txBody>
      <dsp:txXfrm>
        <a:off x="454367" y="2514935"/>
        <a:ext cx="770439" cy="4705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FC06AE1-E59D-42DE-818B-A11865713841}" type="datetimeFigureOut">
              <a:rPr lang="en-NZ"/>
              <a:pPr>
                <a:defRPr/>
              </a:pPr>
              <a:t>20/08/2019</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F54F1B-28DB-4DC6-8E92-18D80E067A30}" type="slidenum">
              <a:rPr lang="en-NZ" altLang="en-US"/>
              <a:pPr/>
              <a:t>‹#›</a:t>
            </a:fld>
            <a:endParaRPr lang="en-NZ"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B9D8435-8A4F-4A0B-99AC-BF8D562451A7}" type="datetimeFigureOut">
              <a:rPr lang="en-US"/>
              <a:pPr>
                <a:defRPr/>
              </a:pPr>
              <a:t>8/20/2019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28D3B8B-A0B8-42F2-B0FF-F2F2781316B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smtClean="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9BA056-69E5-4DF2-8400-EB07951135F3}"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256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Explain</a:t>
            </a:r>
            <a:r>
              <a:rPr lang="mi-NZ" baseline="0" dirty="0" smtClean="0"/>
              <a:t> Cohort timeframes</a:t>
            </a:r>
          </a:p>
          <a:p>
            <a:r>
              <a:rPr lang="mi-NZ" baseline="0" dirty="0" smtClean="0"/>
              <a:t>Outline EPI measures</a:t>
            </a:r>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DE2762D-ABF6-4824-87E4-6CA0B613FB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521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378595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6" name="Slide Number Placeholder 5"/>
          <p:cNvSpPr>
            <a:spLocks noGrp="1"/>
          </p:cNvSpPr>
          <p:nvPr>
            <p:ph type="sldNum" sz="quarter" idx="12"/>
          </p:nvPr>
        </p:nvSpPr>
        <p:spPr/>
        <p:txBody>
          <a:bodyPr/>
          <a:lstStyle>
            <a:lvl1pPr>
              <a:defRPr/>
            </a:lvl1pPr>
          </a:lstStyle>
          <a:p>
            <a:fld id="{00ACCA76-54EF-45D4-B47B-6BE036A9FC71}" type="slidenum">
              <a:rPr lang="en-US" altLang="en-US"/>
              <a:pPr/>
              <a:t>‹#›</a:t>
            </a:fld>
            <a:endParaRPr lang="en-US" altLang="en-US" dirty="0"/>
          </a:p>
        </p:txBody>
      </p:sp>
    </p:spTree>
    <p:extLst>
      <p:ext uri="{BB962C8B-B14F-4D97-AF65-F5344CB8AC3E}">
        <p14:creationId xmlns:p14="http://schemas.microsoft.com/office/powerpoint/2010/main" val="401437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5" name="Slide Number Placeholder 5"/>
          <p:cNvSpPr>
            <a:spLocks noGrp="1"/>
          </p:cNvSpPr>
          <p:nvPr>
            <p:ph type="sldNum" sz="quarter" idx="12"/>
          </p:nvPr>
        </p:nvSpPr>
        <p:spPr/>
        <p:txBody>
          <a:bodyPr/>
          <a:lstStyle>
            <a:lvl1pPr>
              <a:defRPr/>
            </a:lvl1pPr>
          </a:lstStyle>
          <a:p>
            <a:fld id="{F7BFB1CB-2C25-4D76-A19D-C619FB64E53F}" type="slidenum">
              <a:rPr lang="en-US" altLang="en-US"/>
              <a:pPr/>
              <a:t>‹#›</a:t>
            </a:fld>
            <a:endParaRPr lang="en-US" altLang="en-US" dirty="0"/>
          </a:p>
        </p:txBody>
      </p:sp>
    </p:spTree>
    <p:extLst>
      <p:ext uri="{BB962C8B-B14F-4D97-AF65-F5344CB8AC3E}">
        <p14:creationId xmlns:p14="http://schemas.microsoft.com/office/powerpoint/2010/main" val="197618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48611780-E2DE-4E2B-9C02-352DDDAE0D87}" type="slidenum">
              <a:rPr lang="en-US" altLang="en-US"/>
              <a:pPr/>
              <a:t>‹#›</a:t>
            </a:fld>
            <a:endParaRPr lang="en-US" altLang="en-US" dirty="0"/>
          </a:p>
        </p:txBody>
      </p:sp>
    </p:spTree>
    <p:extLst>
      <p:ext uri="{BB962C8B-B14F-4D97-AF65-F5344CB8AC3E}">
        <p14:creationId xmlns:p14="http://schemas.microsoft.com/office/powerpoint/2010/main" val="204448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B2B79CC4-80D6-405C-90B7-60011CCDAF46}" type="slidenum">
              <a:rPr lang="en-US" altLang="en-US"/>
              <a:pPr/>
              <a:t>‹#›</a:t>
            </a:fld>
            <a:endParaRPr lang="en-US" altLang="en-US" dirty="0"/>
          </a:p>
        </p:txBody>
      </p:sp>
    </p:spTree>
    <p:extLst>
      <p:ext uri="{BB962C8B-B14F-4D97-AF65-F5344CB8AC3E}">
        <p14:creationId xmlns:p14="http://schemas.microsoft.com/office/powerpoint/2010/main" val="297601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6158D38D-4FA1-4202-B189-0B0118491474}" type="slidenum">
              <a:rPr lang="en-US" altLang="en-US"/>
              <a:pPr/>
              <a:t>‹#›</a:t>
            </a:fld>
            <a:endParaRPr lang="en-US" altLang="en-US" dirty="0"/>
          </a:p>
        </p:txBody>
      </p:sp>
    </p:spTree>
    <p:extLst>
      <p:ext uri="{BB962C8B-B14F-4D97-AF65-F5344CB8AC3E}">
        <p14:creationId xmlns:p14="http://schemas.microsoft.com/office/powerpoint/2010/main" val="239396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1AB448A2-5DC6-421E-9D05-B10FCF8C5E31}" type="slidenum">
              <a:rPr lang="en-US" altLang="en-US"/>
              <a:pPr/>
              <a:t>‹#›</a:t>
            </a:fld>
            <a:endParaRPr lang="en-US" altLang="en-US" dirty="0"/>
          </a:p>
        </p:txBody>
      </p:sp>
    </p:spTree>
    <p:extLst>
      <p:ext uri="{BB962C8B-B14F-4D97-AF65-F5344CB8AC3E}">
        <p14:creationId xmlns:p14="http://schemas.microsoft.com/office/powerpoint/2010/main" val="310842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9" name="Slide Number Placeholder 5"/>
          <p:cNvSpPr>
            <a:spLocks noGrp="1"/>
          </p:cNvSpPr>
          <p:nvPr>
            <p:ph type="sldNum" sz="quarter" idx="12"/>
          </p:nvPr>
        </p:nvSpPr>
        <p:spPr>
          <a:xfrm>
            <a:off x="8627424" y="6474559"/>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060EB6BC-B175-4959-B926-4B0C589E9E72}" type="slidenum">
              <a:rPr lang="en-NZ" altLang="en-US"/>
              <a:pPr/>
              <a:t>‹#›</a:t>
            </a:fld>
            <a:endParaRPr lang="en-NZ" altLang="en-US" dirty="0"/>
          </a:p>
        </p:txBody>
      </p:sp>
    </p:spTree>
    <p:extLst>
      <p:ext uri="{BB962C8B-B14F-4D97-AF65-F5344CB8AC3E}">
        <p14:creationId xmlns:p14="http://schemas.microsoft.com/office/powerpoint/2010/main" val="322536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8" name="Slide Number Placeholder 5"/>
          <p:cNvSpPr>
            <a:spLocks noGrp="1"/>
          </p:cNvSpPr>
          <p:nvPr>
            <p:ph type="sldNum" sz="quarter" idx="12"/>
          </p:nvPr>
        </p:nvSpPr>
        <p:spPr>
          <a:xfrm>
            <a:off x="8651949" y="6489700"/>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94F9F5DE-BD8B-4F3F-BE32-168006573BAC}" type="slidenum">
              <a:rPr lang="en-NZ" altLang="en-US"/>
              <a:pPr/>
              <a:t>‹#›</a:t>
            </a:fld>
            <a:endParaRPr lang="en-NZ" altLang="en-US" dirty="0"/>
          </a:p>
        </p:txBody>
      </p:sp>
    </p:spTree>
    <p:extLst>
      <p:ext uri="{BB962C8B-B14F-4D97-AF65-F5344CB8AC3E}">
        <p14:creationId xmlns:p14="http://schemas.microsoft.com/office/powerpoint/2010/main" val="114521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047552" cy="10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5"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6" name="Slide Number Placeholder 5"/>
          <p:cNvSpPr>
            <a:spLocks noGrp="1"/>
          </p:cNvSpPr>
          <p:nvPr>
            <p:ph type="sldNum" sz="quarter" idx="12"/>
          </p:nvPr>
        </p:nvSpPr>
        <p:spPr>
          <a:xfrm>
            <a:off x="8627424" y="6474559"/>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060EB6BC-B175-4959-B926-4B0C589E9E72}" type="slidenum">
              <a:rPr lang="en-NZ" altLang="en-US"/>
              <a:pPr/>
              <a:t>‹#›</a:t>
            </a:fld>
            <a:endParaRPr lang="en-NZ" altLang="en-US" dirty="0"/>
          </a:p>
        </p:txBody>
      </p:sp>
    </p:spTree>
    <p:extLst>
      <p:ext uri="{BB962C8B-B14F-4D97-AF65-F5344CB8AC3E}">
        <p14:creationId xmlns:p14="http://schemas.microsoft.com/office/powerpoint/2010/main" val="240366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dirty="0" smtClean="0"/>
              <a:t>&gt;&gt;Te Korowai Kahurangi</a:t>
            </a:r>
            <a:endParaRPr dirty="0"/>
          </a:p>
        </p:txBody>
      </p:sp>
      <p:sp>
        <p:nvSpPr>
          <p:cNvPr id="8" name="Slide Number Placeholder 5"/>
          <p:cNvSpPr>
            <a:spLocks noGrp="1"/>
          </p:cNvSpPr>
          <p:nvPr>
            <p:ph type="sldNum" sz="quarter" idx="12"/>
          </p:nvPr>
        </p:nvSpPr>
        <p:spPr>
          <a:xfrm>
            <a:off x="8710613" y="6491288"/>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71D91E5-4D2C-4CA6-BF34-66C8D6BC73FA}" type="slidenum">
              <a:rPr lang="en-NZ" altLang="en-US"/>
              <a:pPr/>
              <a:t>‹#›</a:t>
            </a:fld>
            <a:endParaRPr lang="en-NZ" altLang="en-US" dirty="0"/>
          </a:p>
        </p:txBody>
      </p:sp>
    </p:spTree>
    <p:extLst>
      <p:ext uri="{BB962C8B-B14F-4D97-AF65-F5344CB8AC3E}">
        <p14:creationId xmlns:p14="http://schemas.microsoft.com/office/powerpoint/2010/main" val="349606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7E407259-8E25-4D1B-9F7B-C3551B3B938F}" type="slidenum">
              <a:rPr lang="en-US" altLang="en-US"/>
              <a:pPr/>
              <a:t>‹#›</a:t>
            </a:fld>
            <a:endParaRPr lang="en-US" altLang="en-US" dirty="0"/>
          </a:p>
        </p:txBody>
      </p:sp>
    </p:spTree>
    <p:extLst>
      <p:ext uri="{BB962C8B-B14F-4D97-AF65-F5344CB8AC3E}">
        <p14:creationId xmlns:p14="http://schemas.microsoft.com/office/powerpoint/2010/main" val="411894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7" name="Slide Number Placeholder 5"/>
          <p:cNvSpPr>
            <a:spLocks noGrp="1"/>
          </p:cNvSpPr>
          <p:nvPr>
            <p:ph type="sldNum" sz="quarter" idx="12"/>
          </p:nvPr>
        </p:nvSpPr>
        <p:spPr/>
        <p:txBody>
          <a:bodyPr/>
          <a:lstStyle>
            <a:lvl1pPr>
              <a:defRPr/>
            </a:lvl1pPr>
          </a:lstStyle>
          <a:p>
            <a:fld id="{5924F314-B347-423F-AAF0-E4FF2A12D9BF}" type="slidenum">
              <a:rPr lang="en-US" altLang="en-US"/>
              <a:pPr/>
              <a:t>‹#›</a:t>
            </a:fld>
            <a:endParaRPr lang="en-US" altLang="en-US" dirty="0"/>
          </a:p>
        </p:txBody>
      </p:sp>
    </p:spTree>
    <p:extLst>
      <p:ext uri="{BB962C8B-B14F-4D97-AF65-F5344CB8AC3E}">
        <p14:creationId xmlns:p14="http://schemas.microsoft.com/office/powerpoint/2010/main" val="205316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8" name="Slide Number Placeholder 5"/>
          <p:cNvSpPr>
            <a:spLocks noGrp="1"/>
          </p:cNvSpPr>
          <p:nvPr>
            <p:ph type="sldNum" sz="quarter" idx="12"/>
          </p:nvPr>
        </p:nvSpPr>
        <p:spPr/>
        <p:txBody>
          <a:bodyPr/>
          <a:lstStyle>
            <a:lvl1pPr>
              <a:defRPr/>
            </a:lvl1pPr>
          </a:lstStyle>
          <a:p>
            <a:fld id="{EB36511B-7462-44F5-8240-3A5F732374E7}" type="slidenum">
              <a:rPr lang="en-US" altLang="en-US"/>
              <a:pPr/>
              <a:t>‹#›</a:t>
            </a:fld>
            <a:endParaRPr lang="en-US" altLang="en-US" dirty="0"/>
          </a:p>
        </p:txBody>
      </p:sp>
    </p:spTree>
    <p:extLst>
      <p:ext uri="{BB962C8B-B14F-4D97-AF65-F5344CB8AC3E}">
        <p14:creationId xmlns:p14="http://schemas.microsoft.com/office/powerpoint/2010/main" val="96985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smtClean="0"/>
              <a:t>&gt;&gt;Te Korowai Kahurangi</a:t>
            </a:r>
            <a:endParaRPr lang="en-NZ" dirty="0"/>
          </a:p>
        </p:txBody>
      </p:sp>
      <p:sp>
        <p:nvSpPr>
          <p:cNvPr id="10" name="Slide Number Placeholder 5"/>
          <p:cNvSpPr>
            <a:spLocks noGrp="1"/>
          </p:cNvSpPr>
          <p:nvPr>
            <p:ph type="sldNum" sz="quarter" idx="12"/>
          </p:nvPr>
        </p:nvSpPr>
        <p:spPr/>
        <p:txBody>
          <a:bodyPr/>
          <a:lstStyle>
            <a:lvl1pPr>
              <a:defRPr/>
            </a:lvl1pPr>
          </a:lstStyle>
          <a:p>
            <a:fld id="{3199C821-9428-40F2-B315-F06345C9F13A}" type="slidenum">
              <a:rPr lang="en-US" altLang="en-US"/>
              <a:pPr/>
              <a:t>‹#›</a:t>
            </a:fld>
            <a:endParaRPr lang="en-US" altLang="en-US" dirty="0"/>
          </a:p>
        </p:txBody>
      </p:sp>
    </p:spTree>
    <p:extLst>
      <p:ext uri="{BB962C8B-B14F-4D97-AF65-F5344CB8AC3E}">
        <p14:creationId xmlns:p14="http://schemas.microsoft.com/office/powerpoint/2010/main" val="320541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smtClean="0"/>
              <a:t>&gt;&gt;Te Korowai Kahurangi</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C9DEBEA-D93C-4E68-8CEE-06961F522D3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34"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Lst>
  <p:hf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apps/60c52320-d54f-4766-adcc-f02797dfff40/reports/c00c462c-61ea-4b01-8ddf-9752378f12ae/ReportSection365465720db2007700dd?ctid=80f389b2-7380-4b67-b527-7f711a57813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hyperlink" Target="https://www.hesa.ac.uk/innovation/outcomes/providers/response-rate-target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65230" y="2139950"/>
            <a:ext cx="5924670" cy="3151188"/>
          </a:xfrm>
        </p:spPr>
        <p:txBody>
          <a:bodyPr/>
          <a:lstStyle/>
          <a:p>
            <a:pPr>
              <a:defRPr/>
            </a:pPr>
            <a:r>
              <a:rPr lang="en-NZ" sz="3200" dirty="0" smtClean="0"/>
              <a:t>Graduate Surveys</a:t>
            </a:r>
            <a:br>
              <a:rPr lang="en-NZ" sz="3200" dirty="0" smtClean="0"/>
            </a:br>
            <a:r>
              <a:rPr lang="en-NZ" sz="3200" dirty="0" smtClean="0"/>
              <a:t>Institutional Summary</a:t>
            </a:r>
            <a:br>
              <a:rPr lang="en-NZ" sz="3200" dirty="0" smtClean="0"/>
            </a:br>
            <a:r>
              <a:rPr lang="en-NZ" sz="3200" dirty="0" smtClean="0"/>
              <a:t/>
            </a:r>
            <a:br>
              <a:rPr lang="en-NZ" sz="3200" dirty="0" smtClean="0"/>
            </a:br>
            <a:r>
              <a:rPr lang="en-NZ" sz="2800" dirty="0" smtClean="0"/>
              <a:t>2015-2019</a:t>
            </a:r>
            <a:endParaRPr lang="en-NZ" sz="3200" dirty="0"/>
          </a:p>
        </p:txBody>
      </p:sp>
      <p:sp>
        <p:nvSpPr>
          <p:cNvPr id="7" name="Subtitle 6"/>
          <p:cNvSpPr>
            <a:spLocks noGrp="1"/>
          </p:cNvSpPr>
          <p:nvPr>
            <p:ph type="subTitle" idx="1"/>
          </p:nvPr>
        </p:nvSpPr>
        <p:spPr>
          <a:xfrm>
            <a:off x="2941638" y="5291138"/>
            <a:ext cx="5148262" cy="515937"/>
          </a:xfrm>
        </p:spPr>
        <p:txBody>
          <a:bodyPr/>
          <a:lstStyle/>
          <a:p>
            <a:pPr>
              <a:defRPr/>
            </a:pPr>
            <a:r>
              <a:rPr lang="en-NZ" dirty="0"/>
              <a:t>Te Korowai </a:t>
            </a:r>
            <a:r>
              <a:rPr lang="en-NZ" dirty="0" smtClean="0"/>
              <a:t>Kahurangi</a:t>
            </a:r>
          </a:p>
          <a:p>
            <a:pPr>
              <a:defRPr/>
            </a:pPr>
            <a:r>
              <a:rPr lang="mi-NZ" dirty="0" smtClean="0"/>
              <a:t>August 2019</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Average NPS Ratings over time</a:t>
            </a:r>
            <a:endParaRPr lang="en-NZ" dirty="0"/>
          </a:p>
        </p:txBody>
      </p:sp>
      <p:sp>
        <p:nvSpPr>
          <p:cNvPr id="4" name="Footer Placeholder 3"/>
          <p:cNvSpPr>
            <a:spLocks noGrp="1"/>
          </p:cNvSpPr>
          <p:nvPr>
            <p:ph type="ftr" sz="quarter" idx="11"/>
          </p:nvPr>
        </p:nvSpPr>
        <p:spPr>
          <a:xfrm>
            <a:off x="4893984" y="6530739"/>
            <a:ext cx="3794125" cy="230187"/>
          </a:xfrm>
        </p:spPr>
        <p:txBody>
          <a:bodyPr/>
          <a:lstStyle/>
          <a:p>
            <a:pPr>
              <a:defRPr/>
            </a:pPr>
            <a:r>
              <a:rPr lang="en-NZ" dirty="0" smtClean="0"/>
              <a:t>&gt;&gt;</a:t>
            </a:r>
            <a:r>
              <a:rPr lang="en-NZ" dirty="0" err="1" smtClean="0"/>
              <a:t>Te</a:t>
            </a:r>
            <a:r>
              <a:rPr lang="en-NZ" dirty="0" smtClean="0"/>
              <a:t> Korowai </a:t>
            </a:r>
            <a:r>
              <a:rPr lang="en-NZ" dirty="0" err="1" smtClean="0"/>
              <a:t>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10</a:t>
            </a:fld>
            <a:endParaRPr lang="en-NZ" altLang="en-US" dirty="0"/>
          </a:p>
        </p:txBody>
      </p:sp>
      <p:pic>
        <p:nvPicPr>
          <p:cNvPr id="11" name="Picture 10"/>
          <p:cNvPicPr>
            <a:picLocks noChangeAspect="1"/>
          </p:cNvPicPr>
          <p:nvPr/>
        </p:nvPicPr>
        <p:blipFill>
          <a:blip r:embed="rId2"/>
          <a:stretch>
            <a:fillRect/>
          </a:stretch>
        </p:blipFill>
        <p:spPr>
          <a:xfrm>
            <a:off x="2239736" y="1021788"/>
            <a:ext cx="3174656" cy="2209809"/>
          </a:xfrm>
          <a:prstGeom prst="rect">
            <a:avLst/>
          </a:prstGeom>
          <a:ln>
            <a:noFill/>
            <a:tailEnd type="triangle"/>
          </a:ln>
        </p:spPr>
      </p:pic>
      <p:sp>
        <p:nvSpPr>
          <p:cNvPr id="8" name="TextBox 7"/>
          <p:cNvSpPr txBox="1"/>
          <p:nvPr/>
        </p:nvSpPr>
        <p:spPr>
          <a:xfrm>
            <a:off x="570422" y="2223172"/>
            <a:ext cx="1651063" cy="861774"/>
          </a:xfrm>
          <a:prstGeom prst="rect">
            <a:avLst/>
          </a:prstGeom>
          <a:noFill/>
        </p:spPr>
        <p:txBody>
          <a:bodyPr wrap="square" rtlCol="0">
            <a:spAutoFit/>
          </a:bodyPr>
          <a:lstStyle/>
          <a:p>
            <a:r>
              <a:rPr lang="en-NZ" sz="1000" dirty="0" smtClean="0"/>
              <a:t>Unitec witnessed a drop in average NPS ratings, from a high of 7.9 in 2015 to 7.5 in 2017, then edged up slightly to 7.6 in 2019. </a:t>
            </a:r>
            <a:endParaRPr lang="en-NZ" sz="1000" dirty="0"/>
          </a:p>
        </p:txBody>
      </p:sp>
      <p:pic>
        <p:nvPicPr>
          <p:cNvPr id="10" name="Picture 9"/>
          <p:cNvPicPr>
            <a:picLocks noChangeAspect="1"/>
          </p:cNvPicPr>
          <p:nvPr/>
        </p:nvPicPr>
        <p:blipFill>
          <a:blip r:embed="rId3"/>
          <a:stretch>
            <a:fillRect/>
          </a:stretch>
        </p:blipFill>
        <p:spPr>
          <a:xfrm>
            <a:off x="504946" y="1199696"/>
            <a:ext cx="1612902" cy="1073505"/>
          </a:xfrm>
          <a:prstGeom prst="rect">
            <a:avLst/>
          </a:prstGeom>
        </p:spPr>
      </p:pic>
      <p:cxnSp>
        <p:nvCxnSpPr>
          <p:cNvPr id="13" name="Straight Arrow Connector 12"/>
          <p:cNvCxnSpPr/>
          <p:nvPr/>
        </p:nvCxnSpPr>
        <p:spPr>
          <a:xfrm flipH="1">
            <a:off x="5181895" y="1445321"/>
            <a:ext cx="264941" cy="38585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215572" y="1828510"/>
            <a:ext cx="320708" cy="12411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202840" y="2239260"/>
            <a:ext cx="206753" cy="35089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95757" y="1034090"/>
            <a:ext cx="1140592" cy="646331"/>
          </a:xfrm>
          <a:prstGeom prst="rect">
            <a:avLst/>
          </a:prstGeom>
          <a:noFill/>
        </p:spPr>
        <p:txBody>
          <a:bodyPr wrap="square" rtlCol="0">
            <a:spAutoFit/>
          </a:bodyPr>
          <a:lstStyle/>
          <a:p>
            <a:r>
              <a:rPr lang="en-NZ" sz="900" dirty="0" smtClean="0">
                <a:solidFill>
                  <a:srgbClr val="336600"/>
                </a:solidFill>
              </a:rPr>
              <a:t>25% of the respondents choose a value above this line.</a:t>
            </a:r>
            <a:endParaRPr lang="en-NZ" sz="900" dirty="0">
              <a:solidFill>
                <a:srgbClr val="336600"/>
              </a:solidFill>
            </a:endParaRPr>
          </a:p>
        </p:txBody>
      </p:sp>
      <p:sp>
        <p:nvSpPr>
          <p:cNvPr id="23" name="TextBox 22"/>
          <p:cNvSpPr txBox="1"/>
          <p:nvPr/>
        </p:nvSpPr>
        <p:spPr>
          <a:xfrm>
            <a:off x="5404419" y="1668920"/>
            <a:ext cx="1123268" cy="661720"/>
          </a:xfrm>
          <a:prstGeom prst="rect">
            <a:avLst/>
          </a:prstGeom>
          <a:noFill/>
        </p:spPr>
        <p:txBody>
          <a:bodyPr wrap="square" rtlCol="0">
            <a:spAutoFit/>
          </a:bodyPr>
          <a:lstStyle/>
          <a:p>
            <a:r>
              <a:rPr lang="en-NZ" sz="900" dirty="0">
                <a:solidFill>
                  <a:srgbClr val="336600"/>
                </a:solidFill>
              </a:rPr>
              <a:t>The</a:t>
            </a:r>
            <a:r>
              <a:rPr lang="en-NZ" sz="1000" dirty="0" smtClean="0">
                <a:solidFill>
                  <a:srgbClr val="336600"/>
                </a:solidFill>
              </a:rPr>
              <a:t> </a:t>
            </a:r>
            <a:r>
              <a:rPr lang="en-NZ" sz="900" dirty="0">
                <a:solidFill>
                  <a:srgbClr val="336600"/>
                </a:solidFill>
              </a:rPr>
              <a:t>median – most respondents choose this value (scaled)</a:t>
            </a:r>
          </a:p>
        </p:txBody>
      </p:sp>
      <p:sp>
        <p:nvSpPr>
          <p:cNvPr id="24" name="TextBox 23"/>
          <p:cNvSpPr txBox="1"/>
          <p:nvPr/>
        </p:nvSpPr>
        <p:spPr>
          <a:xfrm>
            <a:off x="6527687" y="920377"/>
            <a:ext cx="2454189" cy="2554545"/>
          </a:xfrm>
          <a:prstGeom prst="rect">
            <a:avLst/>
          </a:prstGeom>
          <a:noFill/>
        </p:spPr>
        <p:txBody>
          <a:bodyPr wrap="square" rtlCol="0">
            <a:spAutoFit/>
          </a:bodyPr>
          <a:lstStyle/>
          <a:p>
            <a:r>
              <a:rPr lang="en-NZ" sz="1000" dirty="0" smtClean="0"/>
              <a:t>The bar chart (left) shows the distribution of the ratings given by respondents. The widest part of each bar shows the most frequently occurring rating for the corresponding year. </a:t>
            </a:r>
          </a:p>
          <a:p>
            <a:endParaRPr lang="en-NZ" sz="1000" dirty="0"/>
          </a:p>
          <a:p>
            <a:r>
              <a:rPr lang="en-NZ" sz="1000" dirty="0" smtClean="0"/>
              <a:t>Ideally, the widest part should appear near the top of the bar chart with most respondents giving high ratings. 2016 is the year with the best distribution of ratings (wide near top, narrow near bottom) and 2017 the worst. In 2019, the ratings are more evenly spread, but with an unhealthy downward distribution pattern.</a:t>
            </a:r>
          </a:p>
          <a:p>
            <a:endParaRPr lang="en-NZ" sz="1000" dirty="0"/>
          </a:p>
        </p:txBody>
      </p:sp>
      <p:sp>
        <p:nvSpPr>
          <p:cNvPr id="26" name="TextBox 25"/>
          <p:cNvSpPr txBox="1"/>
          <p:nvPr/>
        </p:nvSpPr>
        <p:spPr>
          <a:xfrm>
            <a:off x="5387095" y="2446524"/>
            <a:ext cx="1140592" cy="646331"/>
          </a:xfrm>
          <a:prstGeom prst="rect">
            <a:avLst/>
          </a:prstGeom>
          <a:noFill/>
        </p:spPr>
        <p:txBody>
          <a:bodyPr wrap="square" rtlCol="0">
            <a:spAutoFit/>
          </a:bodyPr>
          <a:lstStyle/>
          <a:p>
            <a:r>
              <a:rPr lang="en-NZ" sz="900" dirty="0">
                <a:solidFill>
                  <a:srgbClr val="336600"/>
                </a:solidFill>
              </a:rPr>
              <a:t>25% of the respondents choose a value below this line.</a:t>
            </a:r>
          </a:p>
        </p:txBody>
      </p:sp>
      <p:pic>
        <p:nvPicPr>
          <p:cNvPr id="27" name="Content Placeholder 3"/>
          <p:cNvPicPr>
            <a:picLocks noGrp="1" noChangeAspect="1"/>
          </p:cNvPicPr>
          <p:nvPr>
            <p:ph idx="1"/>
          </p:nvPr>
        </p:nvPicPr>
        <p:blipFill>
          <a:blip r:embed="rId4"/>
          <a:stretch>
            <a:fillRect/>
          </a:stretch>
        </p:blipFill>
        <p:spPr bwMode="auto">
          <a:xfrm>
            <a:off x="713503" y="3673148"/>
            <a:ext cx="8089900" cy="29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372025" y="3305644"/>
            <a:ext cx="8454885" cy="400110"/>
          </a:xfrm>
          <a:prstGeom prst="rect">
            <a:avLst/>
          </a:prstGeom>
          <a:noFill/>
        </p:spPr>
        <p:txBody>
          <a:bodyPr wrap="square" rtlCol="0">
            <a:spAutoFit/>
          </a:bodyPr>
          <a:lstStyle/>
          <a:p>
            <a:r>
              <a:rPr lang="en-NZ" sz="1000" b="1" dirty="0" smtClean="0"/>
              <a:t>Employment status irrelevant to ratings given for schools </a:t>
            </a:r>
            <a:r>
              <a:rPr lang="en-NZ" sz="1000" dirty="0" smtClean="0"/>
              <a:t>– there is no significant difference in the average NPS (2015-19) given to schools by students who were employed and those who were not (except for Creative Industries). Hence, other factors contributed to the difference in ratings. </a:t>
            </a:r>
            <a:endParaRPr lang="en-NZ" sz="1000" dirty="0"/>
          </a:p>
        </p:txBody>
      </p:sp>
      <p:sp>
        <p:nvSpPr>
          <p:cNvPr id="42" name="TextBox 41"/>
          <p:cNvSpPr txBox="1"/>
          <p:nvPr/>
        </p:nvSpPr>
        <p:spPr>
          <a:xfrm>
            <a:off x="144282" y="3903980"/>
            <a:ext cx="932349" cy="1892826"/>
          </a:xfrm>
          <a:prstGeom prst="rect">
            <a:avLst/>
          </a:prstGeom>
          <a:noFill/>
        </p:spPr>
        <p:txBody>
          <a:bodyPr wrap="square" rtlCol="0">
            <a:spAutoFit/>
          </a:bodyPr>
          <a:lstStyle/>
          <a:p>
            <a:r>
              <a:rPr lang="en-NZ" sz="900" dirty="0" smtClean="0">
                <a:solidFill>
                  <a:srgbClr val="336600"/>
                </a:solidFill>
              </a:rPr>
              <a:t>The graph shows the distribution of ratings by employment status.</a:t>
            </a:r>
          </a:p>
          <a:p>
            <a:endParaRPr lang="en-NZ" sz="900" dirty="0" smtClean="0">
              <a:solidFill>
                <a:srgbClr val="336600"/>
              </a:solidFill>
            </a:endParaRPr>
          </a:p>
          <a:p>
            <a:r>
              <a:rPr lang="en-NZ" sz="900" dirty="0" smtClean="0">
                <a:solidFill>
                  <a:srgbClr val="336600"/>
                </a:solidFill>
              </a:rPr>
              <a:t>This middle line shows the average NPS rating for the corresponding school. </a:t>
            </a:r>
            <a:endParaRPr lang="en-NZ" sz="900" dirty="0">
              <a:solidFill>
                <a:srgbClr val="336600"/>
              </a:solidFill>
            </a:endParaRPr>
          </a:p>
        </p:txBody>
      </p:sp>
      <p:cxnSp>
        <p:nvCxnSpPr>
          <p:cNvPr id="43" name="Straight Arrow Connector 42"/>
          <p:cNvCxnSpPr/>
          <p:nvPr/>
        </p:nvCxnSpPr>
        <p:spPr>
          <a:xfrm flipV="1">
            <a:off x="854121" y="4225413"/>
            <a:ext cx="340498" cy="79641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04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Qualification worth the investment</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11</a:t>
            </a:fld>
            <a:endParaRPr lang="en-NZ" altLang="en-US" dirty="0"/>
          </a:p>
        </p:txBody>
      </p:sp>
      <p:sp>
        <p:nvSpPr>
          <p:cNvPr id="7" name="TextBox 6"/>
          <p:cNvSpPr txBox="1"/>
          <p:nvPr/>
        </p:nvSpPr>
        <p:spPr>
          <a:xfrm>
            <a:off x="435956" y="2598788"/>
            <a:ext cx="2373612" cy="707886"/>
          </a:xfrm>
          <a:prstGeom prst="rect">
            <a:avLst/>
          </a:prstGeom>
          <a:noFill/>
        </p:spPr>
        <p:txBody>
          <a:bodyPr wrap="square" rtlCol="0">
            <a:spAutoFit/>
          </a:bodyPr>
          <a:lstStyle/>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More than half, or 65.7%, of the respondents in 2019 agreed the qualification obtained was worth the investment. Only 7.5% disagreed.</a:t>
            </a:r>
            <a:endParaRPr lang="en-NZ" sz="1000" dirty="0"/>
          </a:p>
        </p:txBody>
      </p:sp>
      <p:pic>
        <p:nvPicPr>
          <p:cNvPr id="6" name="Picture 5"/>
          <p:cNvPicPr>
            <a:picLocks noChangeAspect="1"/>
          </p:cNvPicPr>
          <p:nvPr/>
        </p:nvPicPr>
        <p:blipFill rotWithShape="1">
          <a:blip r:embed="rId2"/>
          <a:srcRect t="6342"/>
          <a:stretch/>
        </p:blipFill>
        <p:spPr>
          <a:xfrm>
            <a:off x="2971822" y="1138697"/>
            <a:ext cx="5866739" cy="3266639"/>
          </a:xfrm>
          <a:prstGeom prst="rect">
            <a:avLst/>
          </a:prstGeom>
        </p:spPr>
      </p:pic>
      <p:pic>
        <p:nvPicPr>
          <p:cNvPr id="9" name="Picture 8"/>
          <p:cNvPicPr>
            <a:picLocks noChangeAspect="1"/>
          </p:cNvPicPr>
          <p:nvPr/>
        </p:nvPicPr>
        <p:blipFill>
          <a:blip r:embed="rId3"/>
          <a:stretch>
            <a:fillRect/>
          </a:stretch>
        </p:blipFill>
        <p:spPr>
          <a:xfrm>
            <a:off x="572961" y="1356851"/>
            <a:ext cx="2312117" cy="1241937"/>
          </a:xfrm>
          <a:prstGeom prst="rect">
            <a:avLst/>
          </a:prstGeom>
        </p:spPr>
      </p:pic>
      <p:pic>
        <p:nvPicPr>
          <p:cNvPr id="11" name="Picture 10"/>
          <p:cNvPicPr>
            <a:picLocks noChangeAspect="1"/>
          </p:cNvPicPr>
          <p:nvPr/>
        </p:nvPicPr>
        <p:blipFill>
          <a:blip r:embed="rId4"/>
          <a:stretch>
            <a:fillRect/>
          </a:stretch>
        </p:blipFill>
        <p:spPr>
          <a:xfrm>
            <a:off x="655382" y="3616895"/>
            <a:ext cx="1844470" cy="1804103"/>
          </a:xfrm>
          <a:prstGeom prst="rect">
            <a:avLst/>
          </a:prstGeom>
        </p:spPr>
      </p:pic>
      <p:sp>
        <p:nvSpPr>
          <p:cNvPr id="12" name="TextBox 11"/>
          <p:cNvSpPr txBox="1"/>
          <p:nvPr/>
        </p:nvSpPr>
        <p:spPr>
          <a:xfrm>
            <a:off x="435956" y="5494388"/>
            <a:ext cx="2373612" cy="400110"/>
          </a:xfrm>
          <a:prstGeom prst="rect">
            <a:avLst/>
          </a:prstGeom>
          <a:noFill/>
        </p:spPr>
        <p:txBody>
          <a:bodyPr wrap="square" rtlCol="0">
            <a:spAutoFit/>
          </a:bodyPr>
          <a:lstStyle/>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 distribution of responses remains stable over the years.</a:t>
            </a:r>
            <a:endParaRPr lang="en-NZ" sz="1000" dirty="0"/>
          </a:p>
        </p:txBody>
      </p:sp>
      <p:sp>
        <p:nvSpPr>
          <p:cNvPr id="13" name="TextBox 12"/>
          <p:cNvSpPr txBox="1"/>
          <p:nvPr/>
        </p:nvSpPr>
        <p:spPr>
          <a:xfrm>
            <a:off x="3067665" y="4578602"/>
            <a:ext cx="5899353" cy="1938992"/>
          </a:xfrm>
          <a:prstGeom prst="rect">
            <a:avLst/>
          </a:prstGeom>
          <a:noFill/>
        </p:spPr>
        <p:txBody>
          <a:bodyPr wrap="square" rtlCol="0">
            <a:spAutoFit/>
          </a:bodyPr>
          <a:lstStyle/>
          <a:p>
            <a:pPr lvl="0"/>
            <a:r>
              <a:rPr lang="en-NZ" sz="1000" b="1" dirty="0" smtClean="0">
                <a:solidFill>
                  <a:prstClr val="black"/>
                </a:solidFill>
                <a:cs typeface="Arial" panose="020B0604020202020204" pitchFamily="34" charset="0"/>
              </a:rPr>
              <a:t>Employment status - key to perception of qualification being worth the investment</a:t>
            </a:r>
          </a:p>
          <a:p>
            <a:pPr lvl="0"/>
            <a:endParaRPr lang="en-NZ" sz="1000" b="1" dirty="0" smtClean="0">
              <a:solidFill>
                <a:prstClr val="black"/>
              </a:solidFill>
              <a:cs typeface="Arial" panose="020B0604020202020204" pitchFamily="34" charset="0"/>
            </a:endParaRP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In 2019, Community Studies led other schools with 90% of the respondents agreeing the qualification obtained was worth the investment, followed by Healthcare &amp; Social Practice at 76% and Engineering &amp; Applied Technology at 72%.</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At the other end was Creative Industries with only 45%, followed by Computing &amp; Information Technology at 46%, Trades &amp; Services at 50% and Applied Business at 52%. </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This replicated the pattern of % of graduates employed by school, i.e. with Community Studies having the highest % of employed graduates and Creative Industries the lowest and so forth (Bridgepoint excluded given the nature of its programmes). Hence, it is evident that graduates’ employment status impacts on their perception of the qualification being worth the investment.</a:t>
            </a:r>
          </a:p>
          <a:p>
            <a:pPr lvl="0"/>
            <a:endParaRPr lang="en-NZ" sz="1000" dirty="0"/>
          </a:p>
        </p:txBody>
      </p:sp>
    </p:spTree>
    <p:extLst>
      <p:ext uri="{BB962C8B-B14F-4D97-AF65-F5344CB8AC3E}">
        <p14:creationId xmlns:p14="http://schemas.microsoft.com/office/powerpoint/2010/main" val="410596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Qualification met job requirements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12</a:t>
            </a:fld>
            <a:endParaRPr lang="en-NZ" altLang="en-US" dirty="0"/>
          </a:p>
        </p:txBody>
      </p:sp>
      <p:pic>
        <p:nvPicPr>
          <p:cNvPr id="7" name="Picture 6"/>
          <p:cNvPicPr>
            <a:picLocks noChangeAspect="1"/>
          </p:cNvPicPr>
          <p:nvPr/>
        </p:nvPicPr>
        <p:blipFill rotWithShape="1">
          <a:blip r:embed="rId2"/>
          <a:srcRect t="8588"/>
          <a:stretch/>
        </p:blipFill>
        <p:spPr>
          <a:xfrm>
            <a:off x="3479053" y="1169023"/>
            <a:ext cx="5231560" cy="2620452"/>
          </a:xfrm>
          <a:prstGeom prst="rect">
            <a:avLst/>
          </a:prstGeom>
        </p:spPr>
      </p:pic>
      <p:pic>
        <p:nvPicPr>
          <p:cNvPr id="2" name="Picture 1"/>
          <p:cNvPicPr>
            <a:picLocks noChangeAspect="1"/>
          </p:cNvPicPr>
          <p:nvPr/>
        </p:nvPicPr>
        <p:blipFill>
          <a:blip r:embed="rId3"/>
          <a:stretch>
            <a:fillRect/>
          </a:stretch>
        </p:blipFill>
        <p:spPr>
          <a:xfrm>
            <a:off x="562429" y="1333697"/>
            <a:ext cx="2339798" cy="1349052"/>
          </a:xfrm>
          <a:prstGeom prst="rect">
            <a:avLst/>
          </a:prstGeom>
        </p:spPr>
      </p:pic>
      <p:sp>
        <p:nvSpPr>
          <p:cNvPr id="13" name="TextBox 12"/>
          <p:cNvSpPr txBox="1"/>
          <p:nvPr/>
        </p:nvSpPr>
        <p:spPr>
          <a:xfrm>
            <a:off x="151249" y="2693958"/>
            <a:ext cx="3395033" cy="1169551"/>
          </a:xfrm>
          <a:prstGeom prst="rect">
            <a:avLst/>
          </a:prstGeom>
          <a:noFill/>
        </p:spPr>
        <p:txBody>
          <a:bodyPr wrap="square" rtlCol="0">
            <a:spAutoFit/>
          </a:bodyPr>
          <a:lstStyle/>
          <a:p>
            <a:pPr lvl="0"/>
            <a:r>
              <a:rPr lang="en-NZ" sz="1000" dirty="0" smtClean="0">
                <a:solidFill>
                  <a:prstClr val="black"/>
                </a:solidFill>
                <a:cs typeface="Arial" panose="020B0604020202020204" pitchFamily="34" charset="0"/>
              </a:rPr>
              <a:t>Over the years, there is a slight decrease in the percentage of graduates thinking the qualification met their job requirements well (very or extremely).</a:t>
            </a:r>
          </a:p>
          <a:p>
            <a:pPr lvl="0"/>
            <a:endParaRPr lang="en-NZ" sz="1000" dirty="0">
              <a:solidFill>
                <a:prstClr val="black"/>
              </a:solidFill>
              <a:cs typeface="Arial" panose="020B0604020202020204" pitchFamily="34" charset="0"/>
            </a:endParaRPr>
          </a:p>
          <a:p>
            <a:r>
              <a:rPr lang="en-NZ" sz="1000" dirty="0" smtClean="0">
                <a:solidFill>
                  <a:prstClr val="black"/>
                </a:solidFill>
                <a:cs typeface="Arial" panose="020B0604020202020204" pitchFamily="34" charset="0"/>
              </a:rPr>
              <a:t>Despite this, in </a:t>
            </a:r>
            <a:r>
              <a:rPr lang="en-NZ" sz="1000" dirty="0">
                <a:solidFill>
                  <a:prstClr val="black"/>
                </a:solidFill>
                <a:cs typeface="Arial" panose="020B0604020202020204" pitchFamily="34" charset="0"/>
              </a:rPr>
              <a:t>2019</a:t>
            </a:r>
            <a:r>
              <a:rPr lang="en-NZ" sz="1000" dirty="0" smtClean="0">
                <a:solidFill>
                  <a:prstClr val="black"/>
                </a:solidFill>
                <a:cs typeface="Arial" panose="020B0604020202020204" pitchFamily="34" charset="0"/>
              </a:rPr>
              <a:t>, a strong 92</a:t>
            </a:r>
            <a:r>
              <a:rPr lang="en-NZ" sz="1000" dirty="0">
                <a:solidFill>
                  <a:prstClr val="black"/>
                </a:solidFill>
                <a:cs typeface="Arial" panose="020B0604020202020204" pitchFamily="34" charset="0"/>
              </a:rPr>
              <a:t>% of the respondents agreed the qualification met their </a:t>
            </a:r>
            <a:r>
              <a:rPr lang="en-NZ" sz="1000" dirty="0" smtClean="0">
                <a:solidFill>
                  <a:prstClr val="black"/>
                </a:solidFill>
                <a:cs typeface="Arial" panose="020B0604020202020204" pitchFamily="34" charset="0"/>
              </a:rPr>
              <a:t>job requirements. </a:t>
            </a:r>
            <a:endParaRPr lang="en-NZ" sz="1000" dirty="0">
              <a:solidFill>
                <a:prstClr val="black"/>
              </a:solidFill>
              <a:cs typeface="Arial" panose="020B0604020202020204" pitchFamily="34" charset="0"/>
            </a:endParaRPr>
          </a:p>
          <a:p>
            <a:pPr lvl="0"/>
            <a:endParaRPr lang="en-NZ" sz="1000" dirty="0"/>
          </a:p>
        </p:txBody>
      </p:sp>
      <p:pic>
        <p:nvPicPr>
          <p:cNvPr id="14" name="Picture 13"/>
          <p:cNvPicPr>
            <a:picLocks noChangeAspect="1"/>
          </p:cNvPicPr>
          <p:nvPr/>
        </p:nvPicPr>
        <p:blipFill rotWithShape="1">
          <a:blip r:embed="rId2"/>
          <a:srcRect b="91113"/>
          <a:stretch/>
        </p:blipFill>
        <p:spPr>
          <a:xfrm>
            <a:off x="289698" y="1065600"/>
            <a:ext cx="5606308" cy="224791"/>
          </a:xfrm>
          <a:prstGeom prst="rect">
            <a:avLst/>
          </a:prstGeom>
        </p:spPr>
      </p:pic>
      <p:sp>
        <p:nvSpPr>
          <p:cNvPr id="10" name="TextBox 9"/>
          <p:cNvSpPr txBox="1"/>
          <p:nvPr/>
        </p:nvSpPr>
        <p:spPr>
          <a:xfrm>
            <a:off x="151249" y="3707029"/>
            <a:ext cx="8733959" cy="3477875"/>
          </a:xfrm>
          <a:prstGeom prst="rect">
            <a:avLst/>
          </a:prstGeom>
          <a:noFill/>
        </p:spPr>
        <p:txBody>
          <a:bodyPr wrap="square" rtlCol="0">
            <a:spAutoFit/>
          </a:bodyPr>
          <a:lstStyle/>
          <a:p>
            <a:pPr lvl="0"/>
            <a:r>
              <a:rPr lang="en-NZ" sz="1000" b="1" dirty="0" smtClean="0"/>
              <a:t>High performers</a:t>
            </a:r>
          </a:p>
          <a:p>
            <a:pPr marL="171450" lvl="0" indent="-171450">
              <a:buFont typeface="Arial" panose="020B0604020202020204" pitchFamily="34" charset="0"/>
              <a:buChar char="•"/>
            </a:pPr>
            <a:r>
              <a:rPr lang="en-NZ" sz="1000" dirty="0" smtClean="0"/>
              <a:t>All respondents from Healthcare &amp; Social Practice agreed the qualification met their job requirements. Graduate feedback was highly positive. </a:t>
            </a:r>
          </a:p>
          <a:p>
            <a:pPr marL="628650" lvl="1" indent="-171450">
              <a:buFont typeface="Arial" panose="020B0604020202020204" pitchFamily="34" charset="0"/>
              <a:buChar char="•"/>
            </a:pPr>
            <a:r>
              <a:rPr lang="en-NZ" sz="1000" i="1" dirty="0" smtClean="0"/>
              <a:t>“Large amount of exposure through placements”</a:t>
            </a:r>
          </a:p>
          <a:p>
            <a:pPr marL="171450" indent="-171450">
              <a:buFont typeface="Arial" panose="020B0604020202020204" pitchFamily="34" charset="0"/>
              <a:buChar char="•"/>
            </a:pPr>
            <a:r>
              <a:rPr lang="en-NZ" sz="1000" dirty="0" smtClean="0"/>
              <a:t>Community Studies came second with 78% of respondents answering “Extremely well” or “Very well”. </a:t>
            </a:r>
          </a:p>
          <a:p>
            <a:pPr marL="628650" lvl="1" indent="-171450">
              <a:buFont typeface="Arial" panose="020B0604020202020204" pitchFamily="34" charset="0"/>
              <a:buChar char="•"/>
            </a:pPr>
            <a:r>
              <a:rPr lang="en-NZ" sz="1000" dirty="0"/>
              <a:t>“</a:t>
            </a:r>
            <a:r>
              <a:rPr lang="en-NZ" sz="1000" i="1" dirty="0"/>
              <a:t>Work placement every week as part of the degree had me doing exactly what I would be doing when I qualified.” </a:t>
            </a:r>
          </a:p>
          <a:p>
            <a:pPr marL="171450" lvl="0" indent="-171450">
              <a:buFont typeface="Arial" panose="020B0604020202020204" pitchFamily="34" charset="0"/>
              <a:buChar char="•"/>
            </a:pPr>
            <a:r>
              <a:rPr lang="en-NZ" sz="1000" dirty="0" smtClean="0"/>
              <a:t>Only 5% of respondents from Building Construction thought the qualification did not meet their job requirements. </a:t>
            </a:r>
          </a:p>
          <a:p>
            <a:pPr marL="628650" lvl="1" indent="-171450">
              <a:buFont typeface="Arial" panose="020B0604020202020204" pitchFamily="34" charset="0"/>
              <a:buChar char="•"/>
            </a:pPr>
            <a:r>
              <a:rPr lang="en-NZ" sz="1000" i="1" dirty="0" smtClean="0"/>
              <a:t>“Unitec </a:t>
            </a:r>
            <a:r>
              <a:rPr lang="en-NZ" sz="1000" i="1" dirty="0"/>
              <a:t>has a connection with lots of company and have all the practical skills need on </a:t>
            </a:r>
            <a:r>
              <a:rPr lang="en-NZ" sz="1000" i="1" dirty="0" smtClean="0"/>
              <a:t>site”</a:t>
            </a:r>
          </a:p>
          <a:p>
            <a:r>
              <a:rPr lang="en-NZ" sz="1000" dirty="0" smtClean="0"/>
              <a:t>     However, the school had </a:t>
            </a:r>
            <a:r>
              <a:rPr lang="en-NZ" sz="1000" dirty="0"/>
              <a:t>the second lowest rate (19%) of graduates thinking the qualification met the job requirements extremely well. </a:t>
            </a:r>
            <a:r>
              <a:rPr lang="en-NZ" sz="1000" dirty="0" smtClean="0"/>
              <a:t>So </a:t>
            </a:r>
            <a:endParaRPr lang="en-NZ" sz="1000" dirty="0"/>
          </a:p>
          <a:p>
            <a:r>
              <a:rPr lang="en-NZ" sz="1000" dirty="0" smtClean="0"/>
              <a:t>     there is still room for improvement. </a:t>
            </a:r>
          </a:p>
          <a:p>
            <a:pPr marL="628650" lvl="1" indent="-171450">
              <a:buFont typeface="Arial" panose="020B0604020202020204" pitchFamily="34" charset="0"/>
              <a:buChar char="•"/>
            </a:pPr>
            <a:r>
              <a:rPr lang="en-NZ" sz="1000" dirty="0" smtClean="0"/>
              <a:t>“</a:t>
            </a:r>
            <a:r>
              <a:rPr lang="en-NZ" sz="1000" i="1" dirty="0" err="1" smtClean="0"/>
              <a:t>Plz</a:t>
            </a:r>
            <a:r>
              <a:rPr lang="en-NZ" sz="1000" i="1" dirty="0" smtClean="0"/>
              <a:t> </a:t>
            </a:r>
            <a:r>
              <a:rPr lang="en-NZ" sz="1000" i="1" dirty="0"/>
              <a:t>match the currently situation of construction in </a:t>
            </a:r>
            <a:r>
              <a:rPr lang="en-NZ" sz="1000" i="1" dirty="0" err="1"/>
              <a:t>NZ,some</a:t>
            </a:r>
            <a:r>
              <a:rPr lang="en-NZ" sz="1000" i="1" dirty="0"/>
              <a:t> courses use the example from 10yeas before </a:t>
            </a:r>
            <a:r>
              <a:rPr lang="en-NZ" sz="1000" dirty="0" smtClean="0"/>
              <a:t>“</a:t>
            </a:r>
          </a:p>
          <a:p>
            <a:pPr lvl="0"/>
            <a:r>
              <a:rPr lang="en-NZ" sz="1000" b="1" dirty="0" smtClean="0">
                <a:solidFill>
                  <a:prstClr val="black"/>
                </a:solidFill>
              </a:rPr>
              <a:t>Low performers</a:t>
            </a:r>
            <a:endParaRPr lang="en-NZ" sz="1000" dirty="0" smtClean="0"/>
          </a:p>
          <a:p>
            <a:pPr marL="171450" indent="-171450">
              <a:buFont typeface="Arial" panose="020B0604020202020204" pitchFamily="34" charset="0"/>
              <a:buChar char="•"/>
            </a:pPr>
            <a:r>
              <a:rPr lang="en-NZ" sz="1000" dirty="0" smtClean="0"/>
              <a:t>Applied Business had the lowest rate (only 16%) of respondents thinking the qualification met their main job requirements extremely well. This may be due to the general nature of the program which help fit graduates into different professions as only 7% of its respondents thought their qualification did </a:t>
            </a:r>
            <a:r>
              <a:rPr lang="en-NZ" sz="1000" dirty="0"/>
              <a:t>not meet their job requirements</a:t>
            </a:r>
            <a:r>
              <a:rPr lang="en-NZ" sz="1000" dirty="0" smtClean="0"/>
              <a:t>.</a:t>
            </a:r>
          </a:p>
          <a:p>
            <a:pPr marL="628650" lvl="1" indent="-171450">
              <a:buFont typeface="Arial" panose="020B0604020202020204" pitchFamily="34" charset="0"/>
              <a:buChar char="•"/>
            </a:pPr>
            <a:r>
              <a:rPr lang="en-NZ" sz="1000" i="1" dirty="0" smtClean="0"/>
              <a:t> </a:t>
            </a:r>
            <a:r>
              <a:rPr lang="en-NZ" sz="1000" i="1" dirty="0"/>
              <a:t>“I am doing lots of administrative and analytical work, not communication</a:t>
            </a:r>
            <a:r>
              <a:rPr lang="en-NZ" sz="1000" i="1" dirty="0" smtClean="0"/>
              <a:t>.”</a:t>
            </a:r>
          </a:p>
          <a:p>
            <a:pPr marL="171450" indent="-171450">
              <a:buFont typeface="Arial" panose="020B0604020202020204" pitchFamily="34" charset="0"/>
              <a:buChar char="•"/>
            </a:pPr>
            <a:r>
              <a:rPr lang="en-NZ" sz="1000" dirty="0"/>
              <a:t>For Computing &amp; Information Technology, only 50% of the respondents thought the qualification met the job requirements very (or extremely) well. Given the school had a very low % employed rate, the following may shed some light on the situation.</a:t>
            </a:r>
          </a:p>
          <a:p>
            <a:pPr lvl="1"/>
            <a:r>
              <a:rPr lang="en-NZ" sz="1000" dirty="0"/>
              <a:t> “</a:t>
            </a:r>
            <a:r>
              <a:rPr lang="en-NZ" sz="1000" i="1" dirty="0"/>
              <a:t>I am struggling to find a job in IT and the course what I have learned in Unitec it (is sic.) not up to the match with current job openings in New Zealand</a:t>
            </a:r>
            <a:r>
              <a:rPr lang="en-NZ" sz="1000" i="1" dirty="0" smtClean="0"/>
              <a:t>.</a:t>
            </a:r>
            <a:r>
              <a:rPr lang="en-NZ" sz="1000" dirty="0" smtClean="0"/>
              <a:t>”</a:t>
            </a:r>
          </a:p>
          <a:p>
            <a:pPr marL="171450" indent="-171450">
              <a:buFont typeface="Arial" panose="020B0604020202020204" pitchFamily="34" charset="0"/>
              <a:buChar char="•"/>
            </a:pPr>
            <a:endParaRPr lang="en-NZ" sz="1000" dirty="0"/>
          </a:p>
          <a:p>
            <a:pPr marL="628650" lvl="1" indent="-171450">
              <a:buFont typeface="Arial" panose="020B0604020202020204" pitchFamily="34" charset="0"/>
              <a:buChar char="•"/>
            </a:pPr>
            <a:endParaRPr lang="en-NZ" sz="1000" i="1" dirty="0"/>
          </a:p>
          <a:p>
            <a:pPr marL="171450" lvl="0" indent="-171450">
              <a:buFont typeface="Arial" panose="020B0604020202020204" pitchFamily="34" charset="0"/>
              <a:buChar char="•"/>
            </a:pPr>
            <a:endParaRPr lang="en-NZ" sz="1000" dirty="0"/>
          </a:p>
        </p:txBody>
      </p:sp>
    </p:spTree>
    <p:extLst>
      <p:ext uri="{BB962C8B-B14F-4D97-AF65-F5344CB8AC3E}">
        <p14:creationId xmlns:p14="http://schemas.microsoft.com/office/powerpoint/2010/main" val="148352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Manual Input 12"/>
          <p:cNvSpPr/>
          <p:nvPr/>
        </p:nvSpPr>
        <p:spPr>
          <a:xfrm flipH="1">
            <a:off x="3893574" y="3152929"/>
            <a:ext cx="3199425" cy="920447"/>
          </a:xfrm>
          <a:prstGeom prst="flowChartManualIn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 name="Title 2"/>
          <p:cNvSpPr>
            <a:spLocks noGrp="1"/>
          </p:cNvSpPr>
          <p:nvPr>
            <p:ph type="title"/>
          </p:nvPr>
        </p:nvSpPr>
        <p:spPr>
          <a:xfrm>
            <a:off x="1418053" y="463195"/>
            <a:ext cx="7199412" cy="1033765"/>
          </a:xfrm>
        </p:spPr>
        <p:txBody>
          <a:bodyPr/>
          <a:lstStyle/>
          <a:p>
            <a:r>
              <a:rPr lang="en-NZ" dirty="0" smtClean="0"/>
              <a:t>Statistical analysis of key drivers for ratings 2015-2019</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13</a:t>
            </a:fld>
            <a:endParaRPr lang="en-NZ"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2631205"/>
              </p:ext>
            </p:extLst>
          </p:nvPr>
        </p:nvGraphicFramePr>
        <p:xfrm>
          <a:off x="1880419" y="1705265"/>
          <a:ext cx="2234381" cy="3569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2249842222"/>
              </p:ext>
            </p:extLst>
          </p:nvPr>
        </p:nvGraphicFramePr>
        <p:xfrm>
          <a:off x="452793" y="1850920"/>
          <a:ext cx="1479246" cy="30012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3837779" y="3181864"/>
            <a:ext cx="3311013" cy="923330"/>
          </a:xfrm>
          <a:prstGeom prst="rect">
            <a:avLst/>
          </a:prstGeom>
          <a:noFill/>
        </p:spPr>
        <p:txBody>
          <a:bodyPr wrap="square" rtlCol="0">
            <a:spAutoFit/>
          </a:bodyPr>
          <a:lstStyle/>
          <a:p>
            <a:pPr marL="457200" indent="-457200">
              <a:buFont typeface="Wingdings" panose="05000000000000000000" pitchFamily="2" charset="2"/>
              <a:buChar char="Ø"/>
            </a:pPr>
            <a:r>
              <a:rPr lang="en-NZ" dirty="0" smtClean="0">
                <a:solidFill>
                  <a:srgbClr val="C00000"/>
                </a:solidFill>
              </a:rPr>
              <a:t>NPS ratings</a:t>
            </a:r>
          </a:p>
          <a:p>
            <a:pPr marL="514350" indent="-514350">
              <a:buFont typeface="Wingdings" panose="05000000000000000000" pitchFamily="2" charset="2"/>
              <a:buChar char="Ø"/>
            </a:pPr>
            <a:r>
              <a:rPr lang="en-NZ" dirty="0" smtClean="0">
                <a:solidFill>
                  <a:srgbClr val="C00000"/>
                </a:solidFill>
              </a:rPr>
              <a:t>Qualification worth the investment</a:t>
            </a:r>
            <a:endParaRPr lang="en-NZ" dirty="0">
              <a:solidFill>
                <a:srgbClr val="C00000"/>
              </a:solidFill>
            </a:endParaRPr>
          </a:p>
        </p:txBody>
      </p:sp>
      <p:sp>
        <p:nvSpPr>
          <p:cNvPr id="11" name="TextBox 10"/>
          <p:cNvSpPr txBox="1"/>
          <p:nvPr/>
        </p:nvSpPr>
        <p:spPr>
          <a:xfrm>
            <a:off x="3949600" y="1421036"/>
            <a:ext cx="4667865" cy="1631216"/>
          </a:xfrm>
          <a:prstGeom prst="rect">
            <a:avLst/>
          </a:prstGeom>
          <a:noFill/>
        </p:spPr>
        <p:txBody>
          <a:bodyPr wrap="square" rtlCol="0">
            <a:spAutoFit/>
          </a:bodyPr>
          <a:lstStyle/>
          <a:p>
            <a:pPr lvl="0"/>
            <a:r>
              <a:rPr lang="en-NZ" sz="1000" dirty="0" smtClean="0">
                <a:solidFill>
                  <a:prstClr val="black"/>
                </a:solidFill>
                <a:cs typeface="Arial" panose="020B0604020202020204" pitchFamily="34" charset="0"/>
              </a:rPr>
              <a:t>Statistical analysis* of all the questions in the survey indicates there are 3 questions that relate to the students’ likelihood to recommend Unitec (NPS rating) and perception of the qualification being worth the investment. </a:t>
            </a:r>
          </a:p>
          <a:p>
            <a:pPr lvl="0"/>
            <a:endParaRPr lang="en-NZ" sz="10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These 3 questions measure a graduate’s learning experiences: </a:t>
            </a:r>
          </a:p>
          <a:p>
            <a:pPr marL="228600" lvl="0" indent="-228600">
              <a:buFont typeface="+mj-lt"/>
              <a:buAutoNum type="arabicPeriod"/>
            </a:pPr>
            <a:r>
              <a:rPr lang="en-NZ" sz="1000" dirty="0">
                <a:solidFill>
                  <a:prstClr val="black"/>
                </a:solidFill>
                <a:cs typeface="Arial" panose="020B0604020202020204" pitchFamily="34" charset="0"/>
              </a:rPr>
              <a:t>How </a:t>
            </a:r>
            <a:r>
              <a:rPr lang="en-NZ" sz="1000" b="1" dirty="0">
                <a:solidFill>
                  <a:prstClr val="black"/>
                </a:solidFill>
                <a:cs typeface="Arial" panose="020B0604020202020204" pitchFamily="34" charset="0"/>
              </a:rPr>
              <a:t>supported</a:t>
            </a:r>
            <a:r>
              <a:rPr lang="en-NZ" sz="1000" dirty="0">
                <a:solidFill>
                  <a:prstClr val="black"/>
                </a:solidFill>
                <a:cs typeface="Arial" panose="020B0604020202020204" pitchFamily="34" charset="0"/>
              </a:rPr>
              <a:t> did you feel through your programme of study at Unitec?</a:t>
            </a:r>
          </a:p>
          <a:p>
            <a:pPr marL="228600" lvl="0" indent="-228600">
              <a:buFont typeface="+mj-lt"/>
              <a:buAutoNum type="arabicPeriod"/>
            </a:pPr>
            <a:r>
              <a:rPr lang="en-NZ" sz="1000" dirty="0" smtClean="0">
                <a:solidFill>
                  <a:prstClr val="black"/>
                </a:solidFill>
                <a:cs typeface="Arial" panose="020B0604020202020204" pitchFamily="34" charset="0"/>
              </a:rPr>
              <a:t>How </a:t>
            </a:r>
            <a:r>
              <a:rPr lang="en-NZ" sz="1000" b="1" dirty="0" smtClean="0">
                <a:solidFill>
                  <a:prstClr val="black"/>
                </a:solidFill>
                <a:cs typeface="Arial" panose="020B0604020202020204" pitchFamily="34" charset="0"/>
              </a:rPr>
              <a:t>effective</a:t>
            </a:r>
            <a:r>
              <a:rPr lang="en-NZ" sz="1000" dirty="0" smtClean="0">
                <a:solidFill>
                  <a:prstClr val="black"/>
                </a:solidFill>
                <a:cs typeface="Arial" panose="020B0604020202020204" pitchFamily="34" charset="0"/>
              </a:rPr>
              <a:t> was the </a:t>
            </a:r>
            <a:r>
              <a:rPr lang="en-NZ" sz="1000" b="1" dirty="0" smtClean="0">
                <a:solidFill>
                  <a:prstClr val="black"/>
                </a:solidFill>
                <a:cs typeface="Arial" panose="020B0604020202020204" pitchFamily="34" charset="0"/>
              </a:rPr>
              <a:t>teaching</a:t>
            </a:r>
            <a:r>
              <a:rPr lang="en-NZ" sz="1000" dirty="0" smtClean="0">
                <a:solidFill>
                  <a:prstClr val="black"/>
                </a:solidFill>
                <a:cs typeface="Arial" panose="020B0604020202020204" pitchFamily="34" charset="0"/>
              </a:rPr>
              <a:t> in your Unitec programme?</a:t>
            </a:r>
          </a:p>
          <a:p>
            <a:pPr marL="228600" lvl="0" indent="-228600">
              <a:buFont typeface="+mj-lt"/>
              <a:buAutoNum type="arabicPeriod"/>
            </a:pPr>
            <a:r>
              <a:rPr lang="en-NZ" sz="1000" dirty="0">
                <a:solidFill>
                  <a:prstClr val="black"/>
                </a:solidFill>
                <a:cs typeface="Arial" panose="020B0604020202020204" pitchFamily="34" charset="0"/>
              </a:rPr>
              <a:t>How successful was your Unitec programme in terms of </a:t>
            </a:r>
            <a:r>
              <a:rPr lang="en-NZ" sz="1000" b="1" dirty="0">
                <a:solidFill>
                  <a:prstClr val="black"/>
                </a:solidFill>
                <a:cs typeface="Arial" panose="020B0604020202020204" pitchFamily="34" charset="0"/>
              </a:rPr>
              <a:t>meeting your learning needs</a:t>
            </a:r>
            <a:r>
              <a:rPr lang="en-NZ" sz="1000" dirty="0">
                <a:solidFill>
                  <a:prstClr val="black"/>
                </a:solidFill>
                <a:cs typeface="Arial" panose="020B0604020202020204" pitchFamily="34" charset="0"/>
              </a:rPr>
              <a:t>? </a:t>
            </a:r>
          </a:p>
          <a:p>
            <a:pPr lvl="0"/>
            <a:endParaRPr lang="en-NZ" sz="1000" dirty="0">
              <a:solidFill>
                <a:prstClr val="black"/>
              </a:solidFill>
              <a:cs typeface="Arial" panose="020B0604020202020204" pitchFamily="34" charset="0"/>
            </a:endParaRPr>
          </a:p>
        </p:txBody>
      </p:sp>
      <p:sp>
        <p:nvSpPr>
          <p:cNvPr id="12" name="TextBox 11"/>
          <p:cNvSpPr txBox="1"/>
          <p:nvPr/>
        </p:nvSpPr>
        <p:spPr>
          <a:xfrm>
            <a:off x="3950109" y="4307268"/>
            <a:ext cx="4667356" cy="1477328"/>
          </a:xfrm>
          <a:prstGeom prst="rect">
            <a:avLst/>
          </a:prstGeom>
          <a:noFill/>
        </p:spPr>
        <p:txBody>
          <a:bodyPr wrap="square" rtlCol="0">
            <a:spAutoFit/>
          </a:bodyPr>
          <a:lstStyle/>
          <a:p>
            <a:pPr lvl="0"/>
            <a:r>
              <a:rPr lang="en-NZ" sz="1000" dirty="0" smtClean="0">
                <a:solidFill>
                  <a:prstClr val="black"/>
                </a:solidFill>
                <a:cs typeface="Arial" panose="020B0604020202020204" pitchFamily="34" charset="0"/>
              </a:rPr>
              <a:t>Of the above three, the last one also correlates with 4 questions that measure to what extent skills have been acquired during the course of study. These 4 questions are: </a:t>
            </a:r>
          </a:p>
          <a:p>
            <a:pPr lvl="0"/>
            <a:endParaRPr lang="en-NZ" sz="1000" dirty="0">
              <a:solidFill>
                <a:prstClr val="black"/>
              </a:solidFill>
              <a:cs typeface="Arial" panose="020B0604020202020204" pitchFamily="34" charset="0"/>
            </a:endParaRPr>
          </a:p>
          <a:p>
            <a:r>
              <a:rPr lang="en-NZ" sz="1000" dirty="0" smtClean="0">
                <a:solidFill>
                  <a:prstClr val="black"/>
                </a:solidFill>
                <a:cs typeface="Arial" panose="020B0604020202020204" pitchFamily="34" charset="0"/>
              </a:rPr>
              <a:t>      How </a:t>
            </a:r>
            <a:r>
              <a:rPr lang="en-NZ" sz="1000" dirty="0">
                <a:solidFill>
                  <a:prstClr val="black"/>
                </a:solidFill>
                <a:cs typeface="Arial" panose="020B0604020202020204" pitchFamily="34" charset="0"/>
              </a:rPr>
              <a:t>successful was your Unitec programme in terms of providing you </a:t>
            </a:r>
            <a:r>
              <a:rPr lang="en-NZ" sz="1000" dirty="0" smtClean="0">
                <a:solidFill>
                  <a:prstClr val="black"/>
                </a:solidFill>
                <a:cs typeface="Arial" panose="020B0604020202020204" pitchFamily="34" charset="0"/>
              </a:rPr>
              <a:t>with</a:t>
            </a:r>
          </a:p>
          <a:p>
            <a:pPr marL="685800" lvl="1" indent="-228600">
              <a:buFont typeface="+mj-lt"/>
              <a:buAutoNum type="arabicPeriod"/>
            </a:pPr>
            <a:r>
              <a:rPr lang="en-NZ" sz="1000" dirty="0" smtClean="0">
                <a:solidFill>
                  <a:prstClr val="black"/>
                </a:solidFill>
                <a:cs typeface="Arial" panose="020B0604020202020204" pitchFamily="34" charset="0"/>
              </a:rPr>
              <a:t>Practical skills (capability and capacity)</a:t>
            </a:r>
          </a:p>
          <a:p>
            <a:pPr marL="685800" lvl="1" indent="-228600">
              <a:buFont typeface="+mj-lt"/>
              <a:buAutoNum type="arabicPeriod"/>
            </a:pPr>
            <a:r>
              <a:rPr lang="en-NZ" sz="1000" dirty="0" smtClean="0">
                <a:solidFill>
                  <a:prstClr val="black"/>
                </a:solidFill>
                <a:cs typeface="Arial" panose="020B0604020202020204" pitchFamily="34" charset="0"/>
              </a:rPr>
              <a:t>Technical skills (knowledge and application)</a:t>
            </a:r>
          </a:p>
          <a:p>
            <a:pPr marL="685800" lvl="1" indent="-228600">
              <a:buFont typeface="+mj-lt"/>
              <a:buAutoNum type="arabicPeriod"/>
            </a:pPr>
            <a:r>
              <a:rPr lang="en-NZ" sz="1000" dirty="0" smtClean="0">
                <a:solidFill>
                  <a:prstClr val="black"/>
                </a:solidFill>
                <a:cs typeface="Arial" panose="020B0604020202020204" pitchFamily="34" charset="0"/>
              </a:rPr>
              <a:t>People skills (communication and working collaboratively)</a:t>
            </a:r>
          </a:p>
          <a:p>
            <a:pPr marL="685800" lvl="1" indent="-228600">
              <a:buFont typeface="+mj-lt"/>
              <a:buAutoNum type="arabicPeriod"/>
            </a:pPr>
            <a:r>
              <a:rPr lang="en-NZ" sz="1000" dirty="0" smtClean="0">
                <a:solidFill>
                  <a:prstClr val="black"/>
                </a:solidFill>
                <a:cs typeface="Arial" panose="020B0604020202020204" pitchFamily="34" charset="0"/>
              </a:rPr>
              <a:t>Technology skills ( computer literacy)</a:t>
            </a:r>
            <a:endParaRPr lang="en-NZ" sz="1000" dirty="0">
              <a:solidFill>
                <a:prstClr val="black"/>
              </a:solidFill>
              <a:cs typeface="Arial" panose="020B0604020202020204" pitchFamily="34" charset="0"/>
            </a:endParaRPr>
          </a:p>
        </p:txBody>
      </p:sp>
      <p:cxnSp>
        <p:nvCxnSpPr>
          <p:cNvPr id="15" name="Straight Arrow Connector 14"/>
          <p:cNvCxnSpPr/>
          <p:nvPr/>
        </p:nvCxnSpPr>
        <p:spPr>
          <a:xfrm>
            <a:off x="1703885" y="2763911"/>
            <a:ext cx="839318" cy="20244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673942" y="4674792"/>
            <a:ext cx="869261" cy="208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673942" y="4029086"/>
            <a:ext cx="869261" cy="8540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673942" y="3365478"/>
            <a:ext cx="869261" cy="14867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1585" y="5971536"/>
            <a:ext cx="7880927" cy="246221"/>
          </a:xfrm>
          <a:prstGeom prst="rect">
            <a:avLst/>
          </a:prstGeom>
          <a:noFill/>
        </p:spPr>
        <p:txBody>
          <a:bodyPr wrap="square" rtlCol="0">
            <a:spAutoFit/>
          </a:bodyPr>
          <a:lstStyle/>
          <a:p>
            <a:pPr lvl="0"/>
            <a:r>
              <a:rPr lang="en-NZ" sz="1000" i="1" dirty="0" smtClean="0">
                <a:solidFill>
                  <a:prstClr val="black"/>
                </a:solidFill>
                <a:cs typeface="Arial" panose="020B0604020202020204" pitchFamily="34" charset="0"/>
              </a:rPr>
              <a:t>*Factor analysis and canonical correlation analysis indicate the correlations</a:t>
            </a:r>
            <a:r>
              <a:rPr lang="en-NZ" sz="1000" i="1" dirty="0">
                <a:solidFill>
                  <a:prstClr val="black"/>
                </a:solidFill>
                <a:cs typeface="Arial" panose="020B0604020202020204" pitchFamily="34" charset="0"/>
              </a:rPr>
              <a:t> </a:t>
            </a:r>
            <a:r>
              <a:rPr lang="en-NZ" sz="1000" i="1" dirty="0" smtClean="0">
                <a:solidFill>
                  <a:prstClr val="black"/>
                </a:solidFill>
                <a:cs typeface="Arial" panose="020B0604020202020204" pitchFamily="34" charset="0"/>
              </a:rPr>
              <a:t>are statistically significant. </a:t>
            </a:r>
            <a:endParaRPr lang="en-NZ" sz="1000" i="1" dirty="0">
              <a:solidFill>
                <a:prstClr val="black"/>
              </a:solidFill>
              <a:cs typeface="Arial" panose="020B0604020202020204" pitchFamily="34" charset="0"/>
            </a:endParaRPr>
          </a:p>
        </p:txBody>
      </p:sp>
    </p:spTree>
    <p:extLst>
      <p:ext uri="{BB962C8B-B14F-4D97-AF65-F5344CB8AC3E}">
        <p14:creationId xmlns:p14="http://schemas.microsoft.com/office/powerpoint/2010/main" val="269867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59926" y="1535560"/>
            <a:ext cx="6886216" cy="2621917"/>
          </a:xfrm>
          <a:prstGeom prst="rect">
            <a:avLst/>
          </a:prstGeom>
        </p:spPr>
      </p:pic>
      <p:sp>
        <p:nvSpPr>
          <p:cNvPr id="3" name="Title 2"/>
          <p:cNvSpPr>
            <a:spLocks noGrp="1"/>
          </p:cNvSpPr>
          <p:nvPr>
            <p:ph type="title"/>
          </p:nvPr>
        </p:nvSpPr>
        <p:spPr/>
        <p:txBody>
          <a:bodyPr/>
          <a:lstStyle/>
          <a:p>
            <a:r>
              <a:rPr lang="en-NZ" dirty="0" smtClean="0"/>
              <a:t>Feeling supported (2019 survey)</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14</a:t>
            </a:fld>
            <a:endParaRPr lang="en-NZ" altLang="en-US" dirty="0"/>
          </a:p>
        </p:txBody>
      </p:sp>
      <p:sp>
        <p:nvSpPr>
          <p:cNvPr id="2" name="TextBox 1"/>
          <p:cNvSpPr txBox="1"/>
          <p:nvPr/>
        </p:nvSpPr>
        <p:spPr>
          <a:xfrm>
            <a:off x="2131141" y="4364746"/>
            <a:ext cx="1452716" cy="307777"/>
          </a:xfrm>
          <a:prstGeom prst="rect">
            <a:avLst/>
          </a:prstGeom>
          <a:noFill/>
        </p:spPr>
        <p:txBody>
          <a:bodyPr wrap="square" rtlCol="0">
            <a:spAutoFit/>
          </a:bodyPr>
          <a:lstStyle/>
          <a:p>
            <a:r>
              <a:rPr lang="en-NZ" sz="1400" b="1" dirty="0" smtClean="0"/>
              <a:t>Unitec 2019</a:t>
            </a:r>
            <a:endParaRPr lang="en-NZ" sz="1400" b="1" dirty="0"/>
          </a:p>
        </p:txBody>
      </p:sp>
      <p:sp>
        <p:nvSpPr>
          <p:cNvPr id="9" name="TextBox 8"/>
          <p:cNvSpPr txBox="1"/>
          <p:nvPr/>
        </p:nvSpPr>
        <p:spPr>
          <a:xfrm>
            <a:off x="722163" y="4893495"/>
            <a:ext cx="7271464" cy="861774"/>
          </a:xfrm>
          <a:prstGeom prst="rect">
            <a:avLst/>
          </a:prstGeom>
          <a:noFill/>
        </p:spPr>
        <p:txBody>
          <a:bodyPr wrap="square" rtlCol="0">
            <a:spAutoFit/>
          </a:bodyPr>
          <a:lstStyle/>
          <a:p>
            <a:pPr lvl="0"/>
            <a:r>
              <a:rPr lang="en-NZ" sz="1000" dirty="0" smtClean="0">
                <a:solidFill>
                  <a:prstClr val="black"/>
                </a:solidFill>
                <a:cs typeface="Arial" panose="020B0604020202020204" pitchFamily="34" charset="0"/>
              </a:rPr>
              <a:t>Overall in 2019, 83% of the respondents felt supported during their course of study. </a:t>
            </a:r>
          </a:p>
          <a:p>
            <a:pPr marL="628650" lvl="1" indent="-171450">
              <a:buFont typeface="Arial" panose="020B0604020202020204" pitchFamily="34" charset="0"/>
              <a:buChar char="•"/>
            </a:pPr>
            <a:r>
              <a:rPr lang="en-NZ" sz="1000" dirty="0" smtClean="0">
                <a:solidFill>
                  <a:prstClr val="black"/>
                </a:solidFill>
                <a:cs typeface="Arial" panose="020B0604020202020204" pitchFamily="34" charset="0"/>
              </a:rPr>
              <a:t>Community Studies led other schools with 90% of graduates thinking they were well supported (Very supported or Somewhat supported), followed by Bridgepoint at 88% and Engineering &amp; Applied Technology at 83%. </a:t>
            </a:r>
          </a:p>
          <a:p>
            <a:pPr marL="628650" lvl="1" indent="-171450">
              <a:buFont typeface="Arial" panose="020B0604020202020204" pitchFamily="34" charset="0"/>
              <a:buChar char="•"/>
            </a:pPr>
            <a:r>
              <a:rPr lang="en-NZ" sz="1000" dirty="0" smtClean="0">
                <a:solidFill>
                  <a:prstClr val="black"/>
                </a:solidFill>
                <a:cs typeface="Arial" panose="020B0604020202020204" pitchFamily="34" charset="0"/>
              </a:rPr>
              <a:t>Building Construction fared comparatively poorly with only 69% feeling supported, followed by Architecture and Creative Industries, both at 75%.</a:t>
            </a:r>
            <a:endParaRPr lang="en-NZ" sz="1000" dirty="0">
              <a:solidFill>
                <a:prstClr val="black"/>
              </a:solidFill>
              <a:cs typeface="Arial" panose="020B0604020202020204" pitchFamily="34" charset="0"/>
            </a:endParaRPr>
          </a:p>
        </p:txBody>
      </p:sp>
      <p:sp>
        <p:nvSpPr>
          <p:cNvPr id="10" name="TextBox 9"/>
          <p:cNvSpPr txBox="1"/>
          <p:nvPr/>
        </p:nvSpPr>
        <p:spPr>
          <a:xfrm>
            <a:off x="852360" y="4041580"/>
            <a:ext cx="7207634" cy="369332"/>
          </a:xfrm>
          <a:prstGeom prst="rect">
            <a:avLst/>
          </a:prstGeom>
          <a:noFill/>
        </p:spPr>
        <p:txBody>
          <a:bodyPr wrap="square" rtlCol="0">
            <a:spAutoFit/>
          </a:bodyPr>
          <a:lstStyle/>
          <a:p>
            <a:r>
              <a:rPr lang="en-NZ" dirty="0" smtClean="0"/>
              <a:t>……………………………………………………………………………….</a:t>
            </a:r>
            <a:endParaRPr lang="en-NZ" dirty="0"/>
          </a:p>
        </p:txBody>
      </p:sp>
      <p:pic>
        <p:nvPicPr>
          <p:cNvPr id="11" name="Picture 10"/>
          <p:cNvPicPr>
            <a:picLocks noChangeAspect="1"/>
          </p:cNvPicPr>
          <p:nvPr/>
        </p:nvPicPr>
        <p:blipFill>
          <a:blip r:embed="rId3"/>
          <a:stretch>
            <a:fillRect/>
          </a:stretch>
        </p:blipFill>
        <p:spPr>
          <a:xfrm>
            <a:off x="3318387" y="4409923"/>
            <a:ext cx="4527755" cy="289077"/>
          </a:xfrm>
          <a:prstGeom prst="rect">
            <a:avLst/>
          </a:prstGeom>
        </p:spPr>
      </p:pic>
    </p:spTree>
    <p:extLst>
      <p:ext uri="{BB962C8B-B14F-4D97-AF65-F5344CB8AC3E}">
        <p14:creationId xmlns:p14="http://schemas.microsoft.com/office/powerpoint/2010/main" val="234759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Effective </a:t>
            </a:r>
            <a:r>
              <a:rPr lang="en-NZ" dirty="0"/>
              <a:t>teaching (2019 survey)</a:t>
            </a:r>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15</a:t>
            </a:fld>
            <a:endParaRPr lang="en-NZ" altLang="en-US" dirty="0"/>
          </a:p>
        </p:txBody>
      </p:sp>
      <p:sp>
        <p:nvSpPr>
          <p:cNvPr id="9" name="TextBox 8"/>
          <p:cNvSpPr txBox="1"/>
          <p:nvPr/>
        </p:nvSpPr>
        <p:spPr>
          <a:xfrm>
            <a:off x="2204883" y="4436020"/>
            <a:ext cx="1452716" cy="307777"/>
          </a:xfrm>
          <a:prstGeom prst="rect">
            <a:avLst/>
          </a:prstGeom>
          <a:noFill/>
        </p:spPr>
        <p:txBody>
          <a:bodyPr wrap="square" rtlCol="0">
            <a:spAutoFit/>
          </a:bodyPr>
          <a:lstStyle/>
          <a:p>
            <a:r>
              <a:rPr lang="en-NZ" sz="1400" b="1" dirty="0" smtClean="0"/>
              <a:t>Unitec 2019</a:t>
            </a:r>
            <a:endParaRPr lang="en-NZ" sz="1400" b="1" dirty="0"/>
          </a:p>
        </p:txBody>
      </p:sp>
      <p:sp>
        <p:nvSpPr>
          <p:cNvPr id="10" name="TextBox 9"/>
          <p:cNvSpPr txBox="1"/>
          <p:nvPr/>
        </p:nvSpPr>
        <p:spPr>
          <a:xfrm>
            <a:off x="892275" y="4124988"/>
            <a:ext cx="7207634" cy="369332"/>
          </a:xfrm>
          <a:prstGeom prst="rect">
            <a:avLst/>
          </a:prstGeom>
          <a:noFill/>
        </p:spPr>
        <p:txBody>
          <a:bodyPr wrap="square" rtlCol="0">
            <a:spAutoFit/>
          </a:bodyPr>
          <a:lstStyle/>
          <a:p>
            <a:r>
              <a:rPr lang="en-NZ" dirty="0" smtClean="0"/>
              <a:t>……………………………………………………………………………….</a:t>
            </a:r>
            <a:endParaRPr lang="en-NZ" dirty="0"/>
          </a:p>
        </p:txBody>
      </p:sp>
      <p:sp>
        <p:nvSpPr>
          <p:cNvPr id="11" name="TextBox 10"/>
          <p:cNvSpPr txBox="1"/>
          <p:nvPr/>
        </p:nvSpPr>
        <p:spPr>
          <a:xfrm>
            <a:off x="892275" y="4885688"/>
            <a:ext cx="7049731" cy="861774"/>
          </a:xfrm>
          <a:prstGeom prst="rect">
            <a:avLst/>
          </a:prstGeom>
          <a:noFill/>
        </p:spPr>
        <p:txBody>
          <a:bodyPr wrap="square" rtlCol="0">
            <a:spAutoFit/>
          </a:bodyPr>
          <a:lstStyle/>
          <a:p>
            <a:pPr lvl="0"/>
            <a:r>
              <a:rPr lang="en-NZ" sz="1000" dirty="0" smtClean="0">
                <a:solidFill>
                  <a:prstClr val="black"/>
                </a:solidFill>
                <a:cs typeface="Arial" panose="020B0604020202020204" pitchFamily="34" charset="0"/>
              </a:rPr>
              <a:t>Overall in 2019, 86% of the respondents found teaching effective during their course of study. </a:t>
            </a:r>
          </a:p>
          <a:p>
            <a:pPr marL="628650" lvl="1" indent="-171450">
              <a:buFont typeface="Arial" panose="020B0604020202020204" pitchFamily="34" charset="0"/>
              <a:buChar char="•"/>
            </a:pPr>
            <a:r>
              <a:rPr lang="en-NZ" sz="1000" dirty="0" smtClean="0">
                <a:solidFill>
                  <a:prstClr val="black"/>
                </a:solidFill>
                <a:cs typeface="Arial" panose="020B0604020202020204" pitchFamily="34" charset="0"/>
              </a:rPr>
              <a:t>Community Studies led other schools with an overwhelming 97% of graduates thinking the teaching was effective. (Very effective or Somewhat effective), followed by Environmental &amp; Animal Sciences at 94%.</a:t>
            </a:r>
          </a:p>
          <a:p>
            <a:pPr marL="628650" lvl="1" indent="-171450">
              <a:buFont typeface="Arial" panose="020B0604020202020204" pitchFamily="34" charset="0"/>
              <a:buChar char="•"/>
            </a:pPr>
            <a:r>
              <a:rPr lang="en-NZ" sz="1000" dirty="0" smtClean="0">
                <a:solidFill>
                  <a:prstClr val="black"/>
                </a:solidFill>
                <a:cs typeface="Arial" panose="020B0604020202020204" pitchFamily="34" charset="0"/>
              </a:rPr>
              <a:t>Building Construction again fared comparatively poorly with only 71% finding teaching effective, followed by Creative Industries at 72%.</a:t>
            </a:r>
            <a:endParaRPr lang="en-NZ" sz="1000" dirty="0">
              <a:solidFill>
                <a:prstClr val="black"/>
              </a:solidFill>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1199668" y="1473409"/>
            <a:ext cx="6592849" cy="2800026"/>
          </a:xfrm>
          <a:prstGeom prst="rect">
            <a:avLst/>
          </a:prstGeom>
        </p:spPr>
      </p:pic>
      <p:pic>
        <p:nvPicPr>
          <p:cNvPr id="17" name="Picture 16"/>
          <p:cNvPicPr>
            <a:picLocks noChangeAspect="1"/>
          </p:cNvPicPr>
          <p:nvPr/>
        </p:nvPicPr>
        <p:blipFill>
          <a:blip r:embed="rId3"/>
          <a:stretch>
            <a:fillRect/>
          </a:stretch>
        </p:blipFill>
        <p:spPr>
          <a:xfrm>
            <a:off x="3313141" y="4436167"/>
            <a:ext cx="4479376" cy="301014"/>
          </a:xfrm>
          <a:prstGeom prst="rect">
            <a:avLst/>
          </a:prstGeom>
        </p:spPr>
      </p:pic>
    </p:spTree>
    <p:extLst>
      <p:ext uri="{BB962C8B-B14F-4D97-AF65-F5344CB8AC3E}">
        <p14:creationId xmlns:p14="http://schemas.microsoft.com/office/powerpoint/2010/main" val="246200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8950" y="611828"/>
            <a:ext cx="7199412" cy="645530"/>
          </a:xfrm>
        </p:spPr>
        <p:txBody>
          <a:bodyPr/>
          <a:lstStyle/>
          <a:p>
            <a:r>
              <a:rPr lang="en-NZ" dirty="0" smtClean="0"/>
              <a:t>Programme meeting learning </a:t>
            </a:r>
            <a:r>
              <a:rPr lang="en-NZ" dirty="0"/>
              <a:t>needs (2019 survey)</a:t>
            </a:r>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16</a:t>
            </a:fld>
            <a:endParaRPr lang="en-NZ" altLang="en-US" dirty="0"/>
          </a:p>
        </p:txBody>
      </p:sp>
      <p:pic>
        <p:nvPicPr>
          <p:cNvPr id="9" name="Picture 8"/>
          <p:cNvPicPr>
            <a:picLocks noChangeAspect="1"/>
          </p:cNvPicPr>
          <p:nvPr/>
        </p:nvPicPr>
        <p:blipFill rotWithShape="1">
          <a:blip r:embed="rId2"/>
          <a:srcRect t="6821"/>
          <a:stretch/>
        </p:blipFill>
        <p:spPr>
          <a:xfrm>
            <a:off x="1418053" y="1644444"/>
            <a:ext cx="6471151" cy="2953489"/>
          </a:xfrm>
          <a:prstGeom prst="rect">
            <a:avLst/>
          </a:prstGeom>
        </p:spPr>
      </p:pic>
      <p:pic>
        <p:nvPicPr>
          <p:cNvPr id="6" name="Picture 5"/>
          <p:cNvPicPr>
            <a:picLocks noChangeAspect="1"/>
          </p:cNvPicPr>
          <p:nvPr/>
        </p:nvPicPr>
        <p:blipFill>
          <a:blip r:embed="rId3"/>
          <a:stretch>
            <a:fillRect/>
          </a:stretch>
        </p:blipFill>
        <p:spPr>
          <a:xfrm>
            <a:off x="3658425" y="4609208"/>
            <a:ext cx="4179161" cy="338818"/>
          </a:xfrm>
          <a:prstGeom prst="rect">
            <a:avLst/>
          </a:prstGeom>
        </p:spPr>
      </p:pic>
      <p:sp>
        <p:nvSpPr>
          <p:cNvPr id="10" name="TextBox 9"/>
          <p:cNvSpPr txBox="1"/>
          <p:nvPr/>
        </p:nvSpPr>
        <p:spPr>
          <a:xfrm>
            <a:off x="8068825" y="6058812"/>
            <a:ext cx="548640" cy="261610"/>
          </a:xfrm>
          <a:prstGeom prst="rect">
            <a:avLst/>
          </a:prstGeom>
          <a:noFill/>
        </p:spPr>
        <p:txBody>
          <a:bodyPr wrap="square" rtlCol="0">
            <a:spAutoFit/>
          </a:bodyPr>
          <a:lstStyle/>
          <a:p>
            <a:r>
              <a:rPr lang="en-NZ" sz="1100" dirty="0" smtClean="0"/>
              <a:t>3%</a:t>
            </a:r>
            <a:endParaRPr lang="en-NZ" sz="1100" dirty="0"/>
          </a:p>
        </p:txBody>
      </p:sp>
      <p:sp>
        <p:nvSpPr>
          <p:cNvPr id="11" name="TextBox 10"/>
          <p:cNvSpPr txBox="1"/>
          <p:nvPr/>
        </p:nvSpPr>
        <p:spPr>
          <a:xfrm>
            <a:off x="1032094" y="5054034"/>
            <a:ext cx="6946783" cy="1015663"/>
          </a:xfrm>
          <a:prstGeom prst="rect">
            <a:avLst/>
          </a:prstGeom>
          <a:noFill/>
        </p:spPr>
        <p:txBody>
          <a:bodyPr wrap="square" rtlCol="0">
            <a:spAutoFit/>
          </a:bodyPr>
          <a:lstStyle/>
          <a:p>
            <a:pPr lvl="0"/>
            <a:r>
              <a:rPr lang="en-NZ" sz="1000" dirty="0" smtClean="0">
                <a:solidFill>
                  <a:prstClr val="black"/>
                </a:solidFill>
                <a:cs typeface="Arial" panose="020B0604020202020204" pitchFamily="34" charset="0"/>
              </a:rPr>
              <a:t>Overall in 2019, 88% of the respondents felt their learning needs were met during their course of study. </a:t>
            </a:r>
          </a:p>
          <a:p>
            <a:pPr marL="628650" lvl="1" indent="-171450">
              <a:buFont typeface="Arial" panose="020B0604020202020204" pitchFamily="34" charset="0"/>
              <a:buChar char="•"/>
            </a:pPr>
            <a:r>
              <a:rPr lang="en-NZ" sz="1000" dirty="0" smtClean="0">
                <a:solidFill>
                  <a:prstClr val="black"/>
                </a:solidFill>
                <a:cs typeface="Arial" panose="020B0604020202020204" pitchFamily="34" charset="0"/>
              </a:rPr>
              <a:t>Community Studies once again led other schools with 100% of graduates thinking their learning needs were met (Very successful or Somewhat successful), followed by Environmental &amp; Animal Sciences at 96% and Healthcare &amp; Social Practice at 95%. </a:t>
            </a:r>
          </a:p>
          <a:p>
            <a:pPr marL="628650" lvl="1" indent="-171450">
              <a:buFont typeface="Arial" panose="020B0604020202020204" pitchFamily="34" charset="0"/>
              <a:buChar char="•"/>
            </a:pPr>
            <a:r>
              <a:rPr lang="en-NZ" sz="1000" dirty="0" smtClean="0">
                <a:solidFill>
                  <a:prstClr val="black"/>
                </a:solidFill>
                <a:cs typeface="Arial" panose="020B0604020202020204" pitchFamily="34" charset="0"/>
              </a:rPr>
              <a:t>Creative Industries had the lowest rate at 67% only 69% feeling supported, followed by Trades &amp; Services at 72%.</a:t>
            </a:r>
            <a:endParaRPr lang="en-NZ" sz="1000" dirty="0">
              <a:solidFill>
                <a:prstClr val="black"/>
              </a:solidFill>
              <a:cs typeface="Arial" panose="020B0604020202020204" pitchFamily="34" charset="0"/>
            </a:endParaRPr>
          </a:p>
        </p:txBody>
      </p:sp>
      <p:sp>
        <p:nvSpPr>
          <p:cNvPr id="12" name="TextBox 11"/>
          <p:cNvSpPr txBox="1"/>
          <p:nvPr/>
        </p:nvSpPr>
        <p:spPr>
          <a:xfrm>
            <a:off x="2529349" y="4610120"/>
            <a:ext cx="1452716" cy="307777"/>
          </a:xfrm>
          <a:prstGeom prst="rect">
            <a:avLst/>
          </a:prstGeom>
          <a:noFill/>
        </p:spPr>
        <p:txBody>
          <a:bodyPr wrap="square" rtlCol="0">
            <a:spAutoFit/>
          </a:bodyPr>
          <a:lstStyle/>
          <a:p>
            <a:r>
              <a:rPr lang="en-NZ" sz="1400" b="1" dirty="0" smtClean="0"/>
              <a:t>Unitec 2019</a:t>
            </a:r>
            <a:endParaRPr lang="en-NZ" sz="1400" b="1" dirty="0"/>
          </a:p>
        </p:txBody>
      </p:sp>
    </p:spTree>
    <p:extLst>
      <p:ext uri="{BB962C8B-B14F-4D97-AF65-F5344CB8AC3E}">
        <p14:creationId xmlns:p14="http://schemas.microsoft.com/office/powerpoint/2010/main" val="56157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Programme success in providing skills </a:t>
            </a:r>
            <a:br>
              <a:rPr lang="en-NZ" dirty="0" smtClean="0"/>
            </a:br>
            <a:r>
              <a:rPr lang="en-NZ" dirty="0" smtClean="0"/>
              <a:t>(2019 survey)</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17</a:t>
            </a:fld>
            <a:endParaRPr lang="en-NZ" altLang="en-US" dirty="0"/>
          </a:p>
        </p:txBody>
      </p:sp>
      <p:pic>
        <p:nvPicPr>
          <p:cNvPr id="9" name="Picture 8"/>
          <p:cNvPicPr>
            <a:picLocks noChangeAspect="1"/>
          </p:cNvPicPr>
          <p:nvPr/>
        </p:nvPicPr>
        <p:blipFill rotWithShape="1">
          <a:blip r:embed="rId2"/>
          <a:srcRect t="8647"/>
          <a:stretch/>
        </p:blipFill>
        <p:spPr>
          <a:xfrm>
            <a:off x="823913" y="1489587"/>
            <a:ext cx="7626913" cy="193572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44057822"/>
              </p:ext>
            </p:extLst>
          </p:nvPr>
        </p:nvGraphicFramePr>
        <p:xfrm>
          <a:off x="823913" y="3664973"/>
          <a:ext cx="7700655" cy="2189021"/>
        </p:xfrm>
        <a:graphic>
          <a:graphicData uri="http://schemas.openxmlformats.org/drawingml/2006/table">
            <a:tbl>
              <a:tblPr firstRow="1" bandRow="1">
                <a:tableStyleId>{5C22544A-7EE6-4342-B048-85BDC9FD1C3A}</a:tableStyleId>
              </a:tblPr>
              <a:tblGrid>
                <a:gridCol w="1748161">
                  <a:extLst>
                    <a:ext uri="{9D8B030D-6E8A-4147-A177-3AD203B41FA5}">
                      <a16:colId xmlns:a16="http://schemas.microsoft.com/office/drawing/2014/main" val="1001602124"/>
                    </a:ext>
                  </a:extLst>
                </a:gridCol>
                <a:gridCol w="3039688">
                  <a:extLst>
                    <a:ext uri="{9D8B030D-6E8A-4147-A177-3AD203B41FA5}">
                      <a16:colId xmlns:a16="http://schemas.microsoft.com/office/drawing/2014/main" val="2968403252"/>
                    </a:ext>
                  </a:extLst>
                </a:gridCol>
                <a:gridCol w="2912806">
                  <a:extLst>
                    <a:ext uri="{9D8B030D-6E8A-4147-A177-3AD203B41FA5}">
                      <a16:colId xmlns:a16="http://schemas.microsoft.com/office/drawing/2014/main" val="385394327"/>
                    </a:ext>
                  </a:extLst>
                </a:gridCol>
              </a:tblGrid>
              <a:tr h="360221">
                <a:tc>
                  <a:txBody>
                    <a:bodyPr/>
                    <a:lstStyle/>
                    <a:p>
                      <a:endParaRPr lang="en-NZ" sz="1200" dirty="0"/>
                    </a:p>
                  </a:txBody>
                  <a:tcPr/>
                </a:tc>
                <a:tc>
                  <a:txBody>
                    <a:bodyPr/>
                    <a:lstStyle/>
                    <a:p>
                      <a:r>
                        <a:rPr lang="en-NZ" sz="1200" dirty="0" smtClean="0"/>
                        <a:t>High performers </a:t>
                      </a:r>
                      <a:endParaRPr lang="en-NZ" sz="1200" dirty="0"/>
                    </a:p>
                  </a:txBody>
                  <a:tcPr/>
                </a:tc>
                <a:tc>
                  <a:txBody>
                    <a:bodyPr/>
                    <a:lstStyle/>
                    <a:p>
                      <a:r>
                        <a:rPr lang="en-NZ" sz="1200" dirty="0" smtClean="0"/>
                        <a:t>Low performers</a:t>
                      </a:r>
                      <a:endParaRPr lang="en-NZ" sz="1200" dirty="0"/>
                    </a:p>
                  </a:txBody>
                  <a:tcPr/>
                </a:tc>
                <a:extLst>
                  <a:ext uri="{0D108BD9-81ED-4DB2-BD59-A6C34878D82A}">
                    <a16:rowId xmlns:a16="http://schemas.microsoft.com/office/drawing/2014/main" val="430253796"/>
                  </a:ext>
                </a:extLst>
              </a:tr>
              <a:tr h="444109">
                <a:tc>
                  <a:txBody>
                    <a:bodyPr/>
                    <a:lstStyle/>
                    <a:p>
                      <a:r>
                        <a:rPr lang="en-NZ" sz="1200" dirty="0" smtClean="0"/>
                        <a:t>Practical skills</a:t>
                      </a:r>
                      <a:endParaRPr lang="en-NZ" sz="1200" dirty="0"/>
                    </a:p>
                  </a:txBody>
                  <a:tcPr/>
                </a:tc>
                <a:tc>
                  <a:txBody>
                    <a:bodyPr/>
                    <a:lstStyle/>
                    <a:p>
                      <a:r>
                        <a:rPr lang="en-NZ" sz="1200" dirty="0" smtClean="0"/>
                        <a:t>Healthcare &amp; Social Practice (95%)</a:t>
                      </a:r>
                    </a:p>
                    <a:p>
                      <a:r>
                        <a:rPr lang="en-NZ" sz="1200" dirty="0" smtClean="0"/>
                        <a:t>Environmental</a:t>
                      </a:r>
                      <a:r>
                        <a:rPr lang="en-NZ" sz="1200" baseline="0" dirty="0" smtClean="0"/>
                        <a:t> &amp; Animal Sciences (94%)</a:t>
                      </a:r>
                      <a:endParaRPr lang="en-NZ" sz="1200" dirty="0"/>
                    </a:p>
                  </a:txBody>
                  <a:tcPr/>
                </a:tc>
                <a:tc>
                  <a:txBody>
                    <a:bodyPr/>
                    <a:lstStyle/>
                    <a:p>
                      <a:r>
                        <a:rPr lang="en-NZ" sz="1200" dirty="0" smtClean="0"/>
                        <a:t>Architecture (69%)</a:t>
                      </a:r>
                    </a:p>
                    <a:p>
                      <a:r>
                        <a:rPr lang="en-NZ" sz="1200" dirty="0" smtClean="0"/>
                        <a:t>Building Construction (72%)</a:t>
                      </a:r>
                      <a:endParaRPr lang="en-NZ" sz="1200" dirty="0"/>
                    </a:p>
                  </a:txBody>
                  <a:tcPr/>
                </a:tc>
                <a:extLst>
                  <a:ext uri="{0D108BD9-81ED-4DB2-BD59-A6C34878D82A}">
                    <a16:rowId xmlns:a16="http://schemas.microsoft.com/office/drawing/2014/main" val="2498688651"/>
                  </a:ext>
                </a:extLst>
              </a:tr>
              <a:tr h="444109">
                <a:tc>
                  <a:txBody>
                    <a:bodyPr/>
                    <a:lstStyle/>
                    <a:p>
                      <a:r>
                        <a:rPr lang="en-NZ" sz="1200" dirty="0" smtClean="0"/>
                        <a:t>People skills</a:t>
                      </a:r>
                      <a:endParaRPr lang="en-NZ" sz="1200" dirty="0"/>
                    </a:p>
                  </a:txBody>
                  <a:tcPr/>
                </a:tc>
                <a:tc>
                  <a:txBody>
                    <a:bodyPr/>
                    <a:lstStyle/>
                    <a:p>
                      <a:r>
                        <a:rPr lang="en-NZ" sz="1200" dirty="0" smtClean="0"/>
                        <a:t>Community Studies</a:t>
                      </a:r>
                      <a:r>
                        <a:rPr lang="en-NZ" sz="1200" baseline="0" dirty="0" smtClean="0"/>
                        <a:t> (97%)</a:t>
                      </a:r>
                    </a:p>
                    <a:p>
                      <a:r>
                        <a:rPr lang="en-NZ" sz="1200" baseline="0" dirty="0" smtClean="0"/>
                        <a:t>Healthcare &amp; Social Practice (94%)</a:t>
                      </a:r>
                      <a:endParaRPr lang="en-NZ" sz="1200" dirty="0"/>
                    </a:p>
                  </a:txBody>
                  <a:tcPr/>
                </a:tc>
                <a:tc>
                  <a:txBody>
                    <a:bodyPr/>
                    <a:lstStyle/>
                    <a:p>
                      <a:r>
                        <a:rPr lang="en-NZ" sz="1200" dirty="0" smtClean="0"/>
                        <a:t>Trades &amp; Services (63%)</a:t>
                      </a:r>
                    </a:p>
                    <a:p>
                      <a:r>
                        <a:rPr lang="en-NZ" sz="1200" dirty="0" smtClean="0"/>
                        <a:t>Creative Industries (66%)</a:t>
                      </a:r>
                      <a:endParaRPr lang="en-NZ" sz="1200" dirty="0"/>
                    </a:p>
                  </a:txBody>
                  <a:tcPr/>
                </a:tc>
                <a:extLst>
                  <a:ext uri="{0D108BD9-81ED-4DB2-BD59-A6C34878D82A}">
                    <a16:rowId xmlns:a16="http://schemas.microsoft.com/office/drawing/2014/main" val="2976762612"/>
                  </a:ext>
                </a:extLst>
              </a:tr>
              <a:tr h="444109">
                <a:tc>
                  <a:txBody>
                    <a:bodyPr/>
                    <a:lstStyle/>
                    <a:p>
                      <a:pPr marL="0" algn="l" defTabSz="457200" rtl="0" eaLnBrk="1" latinLnBrk="0" hangingPunct="1"/>
                      <a:r>
                        <a:rPr lang="en-NZ" sz="1200" kern="1200" dirty="0" smtClean="0">
                          <a:solidFill>
                            <a:schemeClr val="dk1"/>
                          </a:solidFill>
                          <a:latin typeface="+mn-lt"/>
                          <a:ea typeface="+mn-ea"/>
                          <a:cs typeface="+mn-cs"/>
                        </a:rPr>
                        <a:t>Technical skills</a:t>
                      </a:r>
                      <a:endParaRPr lang="en-NZ" sz="1200" kern="1200" dirty="0">
                        <a:solidFill>
                          <a:schemeClr val="dk1"/>
                        </a:solidFill>
                        <a:latin typeface="+mn-lt"/>
                        <a:ea typeface="+mn-ea"/>
                        <a:cs typeface="+mn-cs"/>
                      </a:endParaRPr>
                    </a:p>
                  </a:txBody>
                  <a:tcPr/>
                </a:tc>
                <a:tc>
                  <a:txBody>
                    <a:bodyPr/>
                    <a:lstStyle/>
                    <a:p>
                      <a:pPr marL="0" algn="l" defTabSz="457200" rtl="0" eaLnBrk="1" latinLnBrk="0" hangingPunct="1"/>
                      <a:r>
                        <a:rPr lang="en-NZ" sz="1200" kern="1200" dirty="0" smtClean="0">
                          <a:solidFill>
                            <a:schemeClr val="dk1"/>
                          </a:solidFill>
                          <a:latin typeface="+mn-lt"/>
                          <a:ea typeface="+mn-ea"/>
                          <a:cs typeface="+mn-cs"/>
                        </a:rPr>
                        <a:t>Community Studies (90%)</a:t>
                      </a:r>
                    </a:p>
                    <a:p>
                      <a:pPr marL="0" algn="l" defTabSz="457200" rtl="0" eaLnBrk="1" latinLnBrk="0" hangingPunct="1"/>
                      <a:r>
                        <a:rPr lang="en-NZ" sz="1200" kern="1200" dirty="0" smtClean="0">
                          <a:solidFill>
                            <a:schemeClr val="dk1"/>
                          </a:solidFill>
                          <a:latin typeface="+mn-lt"/>
                          <a:ea typeface="+mn-ea"/>
                          <a:cs typeface="+mn-cs"/>
                        </a:rPr>
                        <a:t>Environmental</a:t>
                      </a:r>
                      <a:r>
                        <a:rPr lang="en-NZ" sz="1200" kern="1200" baseline="0" dirty="0" smtClean="0">
                          <a:solidFill>
                            <a:schemeClr val="dk1"/>
                          </a:solidFill>
                          <a:latin typeface="+mn-lt"/>
                          <a:ea typeface="+mn-ea"/>
                          <a:cs typeface="+mn-cs"/>
                        </a:rPr>
                        <a:t> &amp; Animal Sciences (89%)</a:t>
                      </a:r>
                      <a:endParaRPr lang="en-NZ" sz="1200" kern="1200" dirty="0">
                        <a:solidFill>
                          <a:schemeClr val="dk1"/>
                        </a:solidFill>
                        <a:latin typeface="+mn-lt"/>
                        <a:ea typeface="+mn-ea"/>
                        <a:cs typeface="+mn-cs"/>
                      </a:endParaRPr>
                    </a:p>
                  </a:txBody>
                  <a:tcPr/>
                </a:tc>
                <a:tc>
                  <a:txBody>
                    <a:bodyPr/>
                    <a:lstStyle/>
                    <a:p>
                      <a:pPr marL="0" algn="l" defTabSz="457200" rtl="0" eaLnBrk="1" latinLnBrk="0" hangingPunct="1"/>
                      <a:r>
                        <a:rPr lang="en-NZ" sz="1200" kern="1200" dirty="0" smtClean="0">
                          <a:solidFill>
                            <a:schemeClr val="dk1"/>
                          </a:solidFill>
                          <a:latin typeface="+mn-lt"/>
                          <a:ea typeface="+mn-ea"/>
                          <a:cs typeface="+mn-cs"/>
                        </a:rPr>
                        <a:t>Trades &amp; Services (72%)</a:t>
                      </a:r>
                    </a:p>
                    <a:p>
                      <a:pPr marL="0" algn="l" defTabSz="457200" rtl="0" eaLnBrk="1" latinLnBrk="0" hangingPunct="1"/>
                      <a:r>
                        <a:rPr lang="en-NZ" sz="1200" kern="1200" dirty="0" smtClean="0">
                          <a:solidFill>
                            <a:schemeClr val="dk1"/>
                          </a:solidFill>
                          <a:latin typeface="+mn-lt"/>
                          <a:ea typeface="+mn-ea"/>
                          <a:cs typeface="+mn-cs"/>
                        </a:rPr>
                        <a:t>Creative</a:t>
                      </a:r>
                      <a:r>
                        <a:rPr lang="en-NZ" sz="1200" kern="1200" baseline="0" dirty="0" smtClean="0">
                          <a:solidFill>
                            <a:schemeClr val="dk1"/>
                          </a:solidFill>
                          <a:latin typeface="+mn-lt"/>
                          <a:ea typeface="+mn-ea"/>
                          <a:cs typeface="+mn-cs"/>
                        </a:rPr>
                        <a:t> Industries (72%)</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1678162283"/>
                  </a:ext>
                </a:extLst>
              </a:tr>
              <a:tr h="444109">
                <a:tc>
                  <a:txBody>
                    <a:bodyPr/>
                    <a:lstStyle/>
                    <a:p>
                      <a:pPr marL="0" algn="l" defTabSz="457200" rtl="0" eaLnBrk="1" latinLnBrk="0" hangingPunct="1"/>
                      <a:r>
                        <a:rPr lang="en-NZ" sz="1200" kern="1200" dirty="0" smtClean="0">
                          <a:solidFill>
                            <a:schemeClr val="dk1"/>
                          </a:solidFill>
                          <a:latin typeface="+mn-lt"/>
                          <a:ea typeface="+mn-ea"/>
                          <a:cs typeface="+mn-cs"/>
                        </a:rPr>
                        <a:t>Technology skills</a:t>
                      </a:r>
                      <a:endParaRPr lang="en-NZ" sz="1200" kern="1200" dirty="0">
                        <a:solidFill>
                          <a:schemeClr val="dk1"/>
                        </a:solidFill>
                        <a:latin typeface="+mn-lt"/>
                        <a:ea typeface="+mn-ea"/>
                        <a:cs typeface="+mn-cs"/>
                      </a:endParaRPr>
                    </a:p>
                  </a:txBody>
                  <a:tcPr/>
                </a:tc>
                <a:tc>
                  <a:txBody>
                    <a:bodyPr/>
                    <a:lstStyle/>
                    <a:p>
                      <a:pPr marL="0" algn="l" defTabSz="457200" rtl="0" eaLnBrk="1" latinLnBrk="0" hangingPunct="1"/>
                      <a:r>
                        <a:rPr lang="en-NZ" sz="1200" kern="1200" dirty="0" smtClean="0">
                          <a:solidFill>
                            <a:schemeClr val="dk1"/>
                          </a:solidFill>
                          <a:latin typeface="+mn-lt"/>
                          <a:ea typeface="+mn-ea"/>
                          <a:cs typeface="+mn-cs"/>
                        </a:rPr>
                        <a:t>Computing &amp; Information</a:t>
                      </a:r>
                      <a:r>
                        <a:rPr lang="en-NZ" sz="1200" kern="1200" baseline="0" dirty="0" smtClean="0">
                          <a:solidFill>
                            <a:schemeClr val="dk1"/>
                          </a:solidFill>
                          <a:latin typeface="+mn-lt"/>
                          <a:ea typeface="+mn-ea"/>
                          <a:cs typeface="+mn-cs"/>
                        </a:rPr>
                        <a:t> Technology (86%)</a:t>
                      </a:r>
                    </a:p>
                    <a:p>
                      <a:pPr marL="0" algn="l" defTabSz="457200" rtl="0" eaLnBrk="1" latinLnBrk="0" hangingPunct="1"/>
                      <a:r>
                        <a:rPr lang="en-NZ" sz="1200" kern="1200" baseline="0" dirty="0" smtClean="0">
                          <a:solidFill>
                            <a:schemeClr val="dk1"/>
                          </a:solidFill>
                          <a:latin typeface="+mn-lt"/>
                          <a:ea typeface="+mn-ea"/>
                          <a:cs typeface="+mn-cs"/>
                        </a:rPr>
                        <a:t>Engineering &amp; Applied Technology (84%)</a:t>
                      </a:r>
                      <a:endParaRPr lang="en-NZ" sz="1200" kern="1200" dirty="0">
                        <a:solidFill>
                          <a:schemeClr val="dk1"/>
                        </a:solidFill>
                        <a:latin typeface="+mn-lt"/>
                        <a:ea typeface="+mn-ea"/>
                        <a:cs typeface="+mn-cs"/>
                      </a:endParaRPr>
                    </a:p>
                  </a:txBody>
                  <a:tcPr/>
                </a:tc>
                <a:tc>
                  <a:txBody>
                    <a:bodyPr/>
                    <a:lstStyle/>
                    <a:p>
                      <a:pPr marL="0" algn="l" defTabSz="457200" rtl="0" eaLnBrk="1" latinLnBrk="0" hangingPunct="1"/>
                      <a:r>
                        <a:rPr lang="en-NZ" sz="1200" kern="1200" dirty="0" smtClean="0">
                          <a:solidFill>
                            <a:schemeClr val="dk1"/>
                          </a:solidFill>
                          <a:latin typeface="+mn-lt"/>
                          <a:ea typeface="+mn-ea"/>
                          <a:cs typeface="+mn-cs"/>
                        </a:rPr>
                        <a:t>Environmental &amp; Animal Sciences</a:t>
                      </a:r>
                      <a:r>
                        <a:rPr lang="en-NZ" sz="1200" kern="1200" baseline="0" dirty="0" smtClean="0">
                          <a:solidFill>
                            <a:schemeClr val="dk1"/>
                          </a:solidFill>
                          <a:latin typeface="+mn-lt"/>
                          <a:ea typeface="+mn-ea"/>
                          <a:cs typeface="+mn-cs"/>
                        </a:rPr>
                        <a:t> (55%)</a:t>
                      </a:r>
                    </a:p>
                    <a:p>
                      <a:pPr marL="0" algn="l" defTabSz="457200" rtl="0" eaLnBrk="1" latinLnBrk="0" hangingPunct="1"/>
                      <a:r>
                        <a:rPr lang="en-NZ" sz="1200" kern="1200" baseline="0" dirty="0" smtClean="0">
                          <a:solidFill>
                            <a:schemeClr val="dk1"/>
                          </a:solidFill>
                          <a:latin typeface="+mn-lt"/>
                          <a:ea typeface="+mn-ea"/>
                          <a:cs typeface="+mn-cs"/>
                        </a:rPr>
                        <a:t>Trades &amp; Services (56%)</a:t>
                      </a:r>
                      <a:endParaRPr lang="en-NZ" sz="1200" kern="1200" dirty="0">
                        <a:solidFill>
                          <a:schemeClr val="dk1"/>
                        </a:solidFill>
                        <a:latin typeface="+mn-lt"/>
                        <a:ea typeface="+mn-ea"/>
                        <a:cs typeface="+mn-cs"/>
                      </a:endParaRPr>
                    </a:p>
                  </a:txBody>
                  <a:tcPr/>
                </a:tc>
                <a:extLst>
                  <a:ext uri="{0D108BD9-81ED-4DB2-BD59-A6C34878D82A}">
                    <a16:rowId xmlns:a16="http://schemas.microsoft.com/office/drawing/2014/main" val="2815866949"/>
                  </a:ext>
                </a:extLst>
              </a:tr>
            </a:tbl>
          </a:graphicData>
        </a:graphic>
      </p:graphicFrame>
      <p:sp>
        <p:nvSpPr>
          <p:cNvPr id="11" name="TextBox 10"/>
          <p:cNvSpPr txBox="1"/>
          <p:nvPr/>
        </p:nvSpPr>
        <p:spPr>
          <a:xfrm>
            <a:off x="558441" y="1152479"/>
            <a:ext cx="2457604" cy="369332"/>
          </a:xfrm>
          <a:prstGeom prst="rect">
            <a:avLst/>
          </a:prstGeom>
          <a:noFill/>
        </p:spPr>
        <p:txBody>
          <a:bodyPr wrap="square" rtlCol="0">
            <a:spAutoFit/>
          </a:bodyPr>
          <a:lstStyle/>
          <a:p>
            <a:r>
              <a:rPr lang="en-NZ" b="1" dirty="0" smtClean="0">
                <a:solidFill>
                  <a:schemeClr val="accent3">
                    <a:lumMod val="50000"/>
                  </a:schemeClr>
                </a:solidFill>
              </a:rPr>
              <a:t>Unitec overall</a:t>
            </a:r>
            <a:endParaRPr lang="en-NZ" b="1" dirty="0">
              <a:solidFill>
                <a:schemeClr val="accent3">
                  <a:lumMod val="50000"/>
                </a:schemeClr>
              </a:solidFill>
            </a:endParaRPr>
          </a:p>
        </p:txBody>
      </p:sp>
      <p:sp>
        <p:nvSpPr>
          <p:cNvPr id="12" name="TextBox 11"/>
          <p:cNvSpPr txBox="1"/>
          <p:nvPr/>
        </p:nvSpPr>
        <p:spPr>
          <a:xfrm>
            <a:off x="823913" y="5926419"/>
            <a:ext cx="6599904" cy="553998"/>
          </a:xfrm>
          <a:prstGeom prst="rect">
            <a:avLst/>
          </a:prstGeom>
          <a:noFill/>
        </p:spPr>
        <p:txBody>
          <a:bodyPr wrap="square" rtlCol="0">
            <a:spAutoFit/>
          </a:bodyPr>
          <a:lstStyle/>
          <a:p>
            <a:r>
              <a:rPr lang="en-NZ" sz="1000" i="1" dirty="0" smtClean="0"/>
              <a:t>% indicating Very successful or Somewhat successful</a:t>
            </a:r>
          </a:p>
          <a:p>
            <a:endParaRPr lang="en-NZ" sz="1000" i="1" dirty="0"/>
          </a:p>
          <a:p>
            <a:endParaRPr lang="en-NZ" sz="1000" i="1" dirty="0"/>
          </a:p>
        </p:txBody>
      </p:sp>
    </p:spTree>
    <p:extLst>
      <p:ext uri="{BB962C8B-B14F-4D97-AF65-F5344CB8AC3E}">
        <p14:creationId xmlns:p14="http://schemas.microsoft.com/office/powerpoint/2010/main" val="61508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5644" y="382258"/>
            <a:ext cx="7732917" cy="606062"/>
          </a:xfrm>
        </p:spPr>
        <p:txBody>
          <a:bodyPr/>
          <a:lstStyle/>
          <a:p>
            <a:r>
              <a:rPr lang="en-NZ" sz="2200" dirty="0" smtClean="0">
                <a:solidFill>
                  <a:schemeClr val="tx1">
                    <a:lumMod val="95000"/>
                    <a:lumOff val="5000"/>
                  </a:schemeClr>
                </a:solidFill>
              </a:rPr>
              <a:t>Top school performers 2015-2019</a:t>
            </a:r>
            <a:endParaRPr lang="en-NZ" sz="22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18</a:t>
            </a:fld>
            <a:endParaRPr lang="en-NZ" altLang="en-US" dirty="0"/>
          </a:p>
        </p:txBody>
      </p:sp>
      <p:pic>
        <p:nvPicPr>
          <p:cNvPr id="6" name="Content Placeholder 6"/>
          <p:cNvPicPr>
            <a:picLocks noGrp="1" noChangeAspect="1"/>
          </p:cNvPicPr>
          <p:nvPr>
            <p:ph idx="1"/>
          </p:nvPr>
        </p:nvPicPr>
        <p:blipFill>
          <a:blip r:embed="rId2"/>
          <a:stretch>
            <a:fillRect/>
          </a:stretch>
        </p:blipFill>
        <p:spPr>
          <a:xfrm>
            <a:off x="552142" y="1417969"/>
            <a:ext cx="5620057" cy="2042123"/>
          </a:xfrm>
          <a:prstGeom prst="rect">
            <a:avLst/>
          </a:prstGeom>
          <a:ln>
            <a:solidFill>
              <a:srgbClr val="00B050"/>
            </a:solidFill>
          </a:ln>
        </p:spPr>
      </p:pic>
      <p:pic>
        <p:nvPicPr>
          <p:cNvPr id="9" name="Picture 8"/>
          <p:cNvPicPr>
            <a:picLocks noChangeAspect="1"/>
          </p:cNvPicPr>
          <p:nvPr/>
        </p:nvPicPr>
        <p:blipFill>
          <a:blip r:embed="rId3"/>
          <a:stretch>
            <a:fillRect/>
          </a:stretch>
        </p:blipFill>
        <p:spPr>
          <a:xfrm>
            <a:off x="552143" y="3861963"/>
            <a:ext cx="5620057" cy="2562542"/>
          </a:xfrm>
          <a:prstGeom prst="rect">
            <a:avLst/>
          </a:prstGeom>
          <a:ln>
            <a:solidFill>
              <a:srgbClr val="00B050"/>
            </a:solidFill>
          </a:ln>
        </p:spPr>
      </p:pic>
      <p:sp>
        <p:nvSpPr>
          <p:cNvPr id="11" name="TextBox 10"/>
          <p:cNvSpPr txBox="1"/>
          <p:nvPr/>
        </p:nvSpPr>
        <p:spPr>
          <a:xfrm>
            <a:off x="6466007" y="1503835"/>
            <a:ext cx="1751162" cy="3170099"/>
          </a:xfrm>
          <a:prstGeom prst="rect">
            <a:avLst/>
          </a:prstGeom>
          <a:noFill/>
        </p:spPr>
        <p:txBody>
          <a:bodyPr wrap="square" rtlCol="0">
            <a:spAutoFit/>
          </a:bodyPr>
          <a:lstStyle/>
          <a:p>
            <a:pPr lvl="0"/>
            <a:r>
              <a:rPr lang="en-NZ" sz="1000" dirty="0" smtClean="0">
                <a:solidFill>
                  <a:schemeClr val="tx1">
                    <a:lumMod val="95000"/>
                    <a:lumOff val="5000"/>
                  </a:schemeClr>
                </a:solidFill>
                <a:cs typeface="Arial" panose="020B0604020202020204" pitchFamily="34" charset="0"/>
              </a:rPr>
              <a:t>As ratings of learning experiences and skills acquired correlate with NPS ratings and qualification being worth the investment ratings, top school performers can readily be identified. </a:t>
            </a:r>
          </a:p>
          <a:p>
            <a:pPr lvl="0"/>
            <a:endParaRPr lang="en-NZ" sz="1000" b="1" dirty="0">
              <a:solidFill>
                <a:schemeClr val="tx1">
                  <a:lumMod val="95000"/>
                  <a:lumOff val="5000"/>
                </a:schemeClr>
              </a:solidFill>
              <a:cs typeface="Arial" panose="020B0604020202020204" pitchFamily="34" charset="0"/>
            </a:endParaRPr>
          </a:p>
          <a:p>
            <a:pPr lvl="0"/>
            <a:r>
              <a:rPr lang="en-NZ" sz="1000" b="1" dirty="0" smtClean="0">
                <a:solidFill>
                  <a:schemeClr val="tx1">
                    <a:lumMod val="95000"/>
                    <a:lumOff val="5000"/>
                  </a:schemeClr>
                </a:solidFill>
                <a:cs typeface="Arial" panose="020B0604020202020204" pitchFamily="34" charset="0"/>
              </a:rPr>
              <a:t>Community Studies and Healthcare &amp; Social Practice </a:t>
            </a:r>
            <a:r>
              <a:rPr lang="en-NZ" sz="1000" dirty="0" smtClean="0">
                <a:solidFill>
                  <a:schemeClr val="tx1">
                    <a:lumMod val="95000"/>
                    <a:lumOff val="5000"/>
                  </a:schemeClr>
                </a:solidFill>
                <a:cs typeface="Arial" panose="020B0604020202020204" pitchFamily="34" charset="0"/>
              </a:rPr>
              <a:t>are top performers. </a:t>
            </a:r>
          </a:p>
          <a:p>
            <a:pPr lvl="0"/>
            <a:endParaRPr lang="en-NZ" sz="1000" dirty="0">
              <a:solidFill>
                <a:schemeClr val="tx1">
                  <a:lumMod val="95000"/>
                  <a:lumOff val="5000"/>
                </a:schemeClr>
              </a:solidFill>
              <a:cs typeface="Arial" panose="020B0604020202020204" pitchFamily="34" charset="0"/>
            </a:endParaRPr>
          </a:p>
          <a:p>
            <a:pPr lvl="0"/>
            <a:r>
              <a:rPr lang="en-NZ" sz="1000" dirty="0" smtClean="0">
                <a:solidFill>
                  <a:schemeClr val="tx1">
                    <a:lumMod val="95000"/>
                    <a:lumOff val="5000"/>
                  </a:schemeClr>
                </a:solidFill>
                <a:cs typeface="Arial" panose="020B0604020202020204" pitchFamily="34" charset="0"/>
              </a:rPr>
              <a:t>Schools that did not perform well are </a:t>
            </a:r>
            <a:r>
              <a:rPr lang="en-NZ" sz="1000" b="1" dirty="0" smtClean="0">
                <a:solidFill>
                  <a:schemeClr val="tx1">
                    <a:lumMod val="95000"/>
                    <a:lumOff val="5000"/>
                  </a:schemeClr>
                </a:solidFill>
                <a:cs typeface="Arial" panose="020B0604020202020204" pitchFamily="34" charset="0"/>
              </a:rPr>
              <a:t>Creative Industries, Building Construction and Trades &amp; Services.</a:t>
            </a:r>
            <a:r>
              <a:rPr lang="en-NZ" sz="1000" dirty="0" smtClean="0">
                <a:solidFill>
                  <a:schemeClr val="tx1">
                    <a:lumMod val="95000"/>
                    <a:lumOff val="5000"/>
                  </a:schemeClr>
                </a:solidFill>
                <a:cs typeface="Arial" panose="020B0604020202020204" pitchFamily="34" charset="0"/>
              </a:rPr>
              <a:t> </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sp>
        <p:nvSpPr>
          <p:cNvPr id="8" name="TextBox 7"/>
          <p:cNvSpPr txBox="1"/>
          <p:nvPr/>
        </p:nvSpPr>
        <p:spPr>
          <a:xfrm>
            <a:off x="258335" y="1107578"/>
            <a:ext cx="6474582" cy="276999"/>
          </a:xfrm>
          <a:prstGeom prst="rect">
            <a:avLst/>
          </a:prstGeom>
          <a:noFill/>
        </p:spPr>
        <p:txBody>
          <a:bodyPr wrap="square" rtlCol="0">
            <a:spAutoFit/>
          </a:bodyPr>
          <a:lstStyle/>
          <a:p>
            <a:r>
              <a:rPr lang="en-NZ" sz="1200" b="1" dirty="0" smtClean="0">
                <a:solidFill>
                  <a:schemeClr val="accent3">
                    <a:lumMod val="50000"/>
                  </a:schemeClr>
                </a:solidFill>
              </a:rPr>
              <a:t>Ratings of 3 aspects of learning experiences (low numbers indicate good ratings) </a:t>
            </a:r>
            <a:endParaRPr lang="en-NZ" sz="1200" b="1" dirty="0">
              <a:solidFill>
                <a:schemeClr val="accent3">
                  <a:lumMod val="50000"/>
                </a:schemeClr>
              </a:solidFill>
            </a:endParaRPr>
          </a:p>
        </p:txBody>
      </p:sp>
      <p:sp>
        <p:nvSpPr>
          <p:cNvPr id="12" name="TextBox 11"/>
          <p:cNvSpPr txBox="1"/>
          <p:nvPr/>
        </p:nvSpPr>
        <p:spPr>
          <a:xfrm>
            <a:off x="258335" y="3569389"/>
            <a:ext cx="5913865" cy="492443"/>
          </a:xfrm>
          <a:prstGeom prst="rect">
            <a:avLst/>
          </a:prstGeom>
          <a:noFill/>
        </p:spPr>
        <p:txBody>
          <a:bodyPr wrap="square" rtlCol="0">
            <a:spAutoFit/>
          </a:bodyPr>
          <a:lstStyle/>
          <a:p>
            <a:r>
              <a:rPr lang="en-NZ" sz="1200" b="1" dirty="0" smtClean="0">
                <a:solidFill>
                  <a:schemeClr val="accent3">
                    <a:lumMod val="50000"/>
                  </a:schemeClr>
                </a:solidFill>
              </a:rPr>
              <a:t>Ratings of 4 types of skills acquired </a:t>
            </a:r>
            <a:r>
              <a:rPr lang="en-NZ" sz="1200" b="1" dirty="0">
                <a:solidFill>
                  <a:schemeClr val="accent3">
                    <a:lumMod val="50000"/>
                  </a:schemeClr>
                </a:solidFill>
              </a:rPr>
              <a:t>(low numbers indicate good ratings) </a:t>
            </a:r>
          </a:p>
          <a:p>
            <a:endParaRPr lang="en-NZ" sz="1400" b="1" dirty="0">
              <a:solidFill>
                <a:schemeClr val="accent3">
                  <a:lumMod val="50000"/>
                </a:schemeClr>
              </a:solidFill>
            </a:endParaRPr>
          </a:p>
        </p:txBody>
      </p:sp>
      <p:pic>
        <p:nvPicPr>
          <p:cNvPr id="14" name="Picture 13"/>
          <p:cNvPicPr>
            <a:picLocks noChangeAspect="1"/>
          </p:cNvPicPr>
          <p:nvPr/>
        </p:nvPicPr>
        <p:blipFill>
          <a:blip r:embed="rId4"/>
          <a:stretch>
            <a:fillRect/>
          </a:stretch>
        </p:blipFill>
        <p:spPr>
          <a:xfrm>
            <a:off x="6530275" y="4896096"/>
            <a:ext cx="297048" cy="159188"/>
          </a:xfrm>
          <a:prstGeom prst="rect">
            <a:avLst/>
          </a:prstGeom>
        </p:spPr>
      </p:pic>
      <p:pic>
        <p:nvPicPr>
          <p:cNvPr id="15" name="Picture 14"/>
          <p:cNvPicPr>
            <a:picLocks noChangeAspect="1"/>
          </p:cNvPicPr>
          <p:nvPr/>
        </p:nvPicPr>
        <p:blipFill>
          <a:blip r:embed="rId5"/>
          <a:stretch>
            <a:fillRect/>
          </a:stretch>
        </p:blipFill>
        <p:spPr>
          <a:xfrm>
            <a:off x="6530275" y="5143235"/>
            <a:ext cx="326721" cy="159918"/>
          </a:xfrm>
          <a:prstGeom prst="rect">
            <a:avLst/>
          </a:prstGeom>
        </p:spPr>
      </p:pic>
      <p:sp>
        <p:nvSpPr>
          <p:cNvPr id="16" name="TextBox 15"/>
          <p:cNvSpPr txBox="1"/>
          <p:nvPr/>
        </p:nvSpPr>
        <p:spPr>
          <a:xfrm>
            <a:off x="6827323" y="4834770"/>
            <a:ext cx="1627046" cy="246221"/>
          </a:xfrm>
          <a:prstGeom prst="rect">
            <a:avLst/>
          </a:prstGeom>
          <a:noFill/>
        </p:spPr>
        <p:txBody>
          <a:bodyPr wrap="square" rtlCol="0">
            <a:spAutoFit/>
          </a:bodyPr>
          <a:lstStyle/>
          <a:p>
            <a:r>
              <a:rPr lang="en-NZ" sz="1000" dirty="0" smtClean="0"/>
              <a:t>Poor ratings (&gt;= 2)</a:t>
            </a:r>
            <a:endParaRPr lang="en-NZ" sz="1000" dirty="0"/>
          </a:p>
        </p:txBody>
      </p:sp>
      <p:sp>
        <p:nvSpPr>
          <p:cNvPr id="17" name="TextBox 16"/>
          <p:cNvSpPr txBox="1"/>
          <p:nvPr/>
        </p:nvSpPr>
        <p:spPr>
          <a:xfrm>
            <a:off x="6827323" y="5102562"/>
            <a:ext cx="1627046" cy="246221"/>
          </a:xfrm>
          <a:prstGeom prst="rect">
            <a:avLst/>
          </a:prstGeom>
          <a:noFill/>
        </p:spPr>
        <p:txBody>
          <a:bodyPr wrap="square" rtlCol="0">
            <a:spAutoFit/>
          </a:bodyPr>
          <a:lstStyle/>
          <a:p>
            <a:r>
              <a:rPr lang="en-NZ" sz="1000" dirty="0" smtClean="0"/>
              <a:t>Good ratings (&lt; 1.5)</a:t>
            </a:r>
            <a:endParaRPr lang="en-NZ" sz="1000" dirty="0"/>
          </a:p>
        </p:txBody>
      </p:sp>
    </p:spTree>
    <p:extLst>
      <p:ext uri="{BB962C8B-B14F-4D97-AF65-F5344CB8AC3E}">
        <p14:creationId xmlns:p14="http://schemas.microsoft.com/office/powerpoint/2010/main" val="180298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862125" y="1593897"/>
            <a:ext cx="3059993" cy="1813538"/>
          </a:xfrm>
          <a:prstGeom prst="rect">
            <a:avLst/>
          </a:prstGeom>
          <a:ln>
            <a:solidFill>
              <a:schemeClr val="accent1">
                <a:lumMod val="20000"/>
                <a:lumOff val="80000"/>
              </a:schemeClr>
            </a:solidFill>
          </a:ln>
        </p:spPr>
      </p:pic>
      <p:sp>
        <p:nvSpPr>
          <p:cNvPr id="3" name="Title 2"/>
          <p:cNvSpPr>
            <a:spLocks noGrp="1"/>
          </p:cNvSpPr>
          <p:nvPr>
            <p:ph type="title"/>
          </p:nvPr>
        </p:nvSpPr>
        <p:spPr>
          <a:xfrm>
            <a:off x="1122433" y="237621"/>
            <a:ext cx="7335768" cy="921670"/>
          </a:xfrm>
        </p:spPr>
        <p:txBody>
          <a:bodyPr/>
          <a:lstStyle/>
          <a:p>
            <a:r>
              <a:rPr lang="en-NZ" dirty="0" smtClean="0"/>
              <a:t>% GESC and NPS ratings 2015-2019 for Priority Groups - </a:t>
            </a:r>
            <a:r>
              <a:rPr lang="en-NZ" dirty="0"/>
              <a:t>Māori</a:t>
            </a:r>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19</a:t>
            </a:fld>
            <a:endParaRPr lang="en-NZ" altLang="en-US" dirty="0"/>
          </a:p>
        </p:txBody>
      </p:sp>
      <p:pic>
        <p:nvPicPr>
          <p:cNvPr id="9" name="Picture 8"/>
          <p:cNvPicPr>
            <a:picLocks noChangeAspect="1"/>
          </p:cNvPicPr>
          <p:nvPr/>
        </p:nvPicPr>
        <p:blipFill rotWithShape="1">
          <a:blip r:embed="rId3"/>
          <a:srcRect t="10259"/>
          <a:stretch/>
        </p:blipFill>
        <p:spPr>
          <a:xfrm>
            <a:off x="4738766" y="1593897"/>
            <a:ext cx="4099795" cy="1813538"/>
          </a:xfrm>
          <a:prstGeom prst="rect">
            <a:avLst/>
          </a:prstGeom>
          <a:ln>
            <a:solidFill>
              <a:schemeClr val="accent1">
                <a:lumMod val="20000"/>
                <a:lumOff val="80000"/>
              </a:schemeClr>
            </a:solidFill>
          </a:ln>
        </p:spPr>
      </p:pic>
      <p:pic>
        <p:nvPicPr>
          <p:cNvPr id="6" name="Picture 5"/>
          <p:cNvPicPr>
            <a:picLocks noChangeAspect="1"/>
          </p:cNvPicPr>
          <p:nvPr/>
        </p:nvPicPr>
        <p:blipFill rotWithShape="1">
          <a:blip r:embed="rId4"/>
          <a:srcRect t="15573"/>
          <a:stretch/>
        </p:blipFill>
        <p:spPr>
          <a:xfrm>
            <a:off x="676821" y="3934990"/>
            <a:ext cx="6000024" cy="1112759"/>
          </a:xfrm>
          <a:prstGeom prst="rect">
            <a:avLst/>
          </a:prstGeom>
        </p:spPr>
      </p:pic>
      <p:pic>
        <p:nvPicPr>
          <p:cNvPr id="11" name="Picture 10"/>
          <p:cNvPicPr>
            <a:picLocks noChangeAspect="1"/>
          </p:cNvPicPr>
          <p:nvPr/>
        </p:nvPicPr>
        <p:blipFill rotWithShape="1">
          <a:blip r:embed="rId5"/>
          <a:srcRect t="13414"/>
          <a:stretch/>
        </p:blipFill>
        <p:spPr>
          <a:xfrm>
            <a:off x="637288" y="5071779"/>
            <a:ext cx="5951380" cy="1073560"/>
          </a:xfrm>
          <a:prstGeom prst="rect">
            <a:avLst/>
          </a:prstGeom>
        </p:spPr>
      </p:pic>
      <p:sp>
        <p:nvSpPr>
          <p:cNvPr id="8" name="TextBox 7"/>
          <p:cNvSpPr txBox="1"/>
          <p:nvPr/>
        </p:nvSpPr>
        <p:spPr>
          <a:xfrm>
            <a:off x="315847" y="3606712"/>
            <a:ext cx="3709358" cy="261610"/>
          </a:xfrm>
          <a:prstGeom prst="rect">
            <a:avLst/>
          </a:prstGeom>
          <a:noFill/>
        </p:spPr>
        <p:txBody>
          <a:bodyPr wrap="square" rtlCol="0">
            <a:spAutoFit/>
          </a:bodyPr>
          <a:lstStyle/>
          <a:p>
            <a:r>
              <a:rPr lang="en-NZ" sz="1100" b="1" dirty="0" smtClean="0">
                <a:solidFill>
                  <a:srgbClr val="367251"/>
                </a:solidFill>
              </a:rPr>
              <a:t>2019 NPS ratings breakdown </a:t>
            </a:r>
            <a:endParaRPr lang="en-NZ" sz="1100" b="1" dirty="0">
              <a:solidFill>
                <a:srgbClr val="367251"/>
              </a:solidFill>
            </a:endParaRPr>
          </a:p>
        </p:txBody>
      </p:sp>
      <p:sp>
        <p:nvSpPr>
          <p:cNvPr id="12" name="TextBox 11"/>
          <p:cNvSpPr txBox="1"/>
          <p:nvPr/>
        </p:nvSpPr>
        <p:spPr>
          <a:xfrm>
            <a:off x="315848" y="1288902"/>
            <a:ext cx="2211692" cy="261610"/>
          </a:xfrm>
          <a:prstGeom prst="rect">
            <a:avLst/>
          </a:prstGeom>
          <a:solidFill>
            <a:schemeClr val="bg1"/>
          </a:solidFill>
        </p:spPr>
        <p:txBody>
          <a:bodyPr wrap="square" rtlCol="0">
            <a:spAutoFit/>
          </a:bodyPr>
          <a:lstStyle/>
          <a:p>
            <a:r>
              <a:rPr lang="en-NZ" sz="1100" b="1" dirty="0" smtClean="0">
                <a:solidFill>
                  <a:srgbClr val="367251"/>
                </a:solidFill>
              </a:rPr>
              <a:t>% GESC in time</a:t>
            </a:r>
            <a:endParaRPr lang="en-NZ" sz="1100" b="1" dirty="0">
              <a:solidFill>
                <a:srgbClr val="367251"/>
              </a:solidFill>
            </a:endParaRPr>
          </a:p>
        </p:txBody>
      </p:sp>
      <p:sp>
        <p:nvSpPr>
          <p:cNvPr id="13" name="TextBox 12"/>
          <p:cNvSpPr txBox="1"/>
          <p:nvPr/>
        </p:nvSpPr>
        <p:spPr>
          <a:xfrm>
            <a:off x="4404683" y="1265618"/>
            <a:ext cx="1376681" cy="261610"/>
          </a:xfrm>
          <a:prstGeom prst="rect">
            <a:avLst/>
          </a:prstGeom>
          <a:solidFill>
            <a:schemeClr val="bg1"/>
          </a:solidFill>
        </p:spPr>
        <p:txBody>
          <a:bodyPr wrap="square" rtlCol="0">
            <a:spAutoFit/>
          </a:bodyPr>
          <a:lstStyle/>
          <a:p>
            <a:r>
              <a:rPr lang="en-NZ" sz="1100" b="1" dirty="0" smtClean="0">
                <a:solidFill>
                  <a:srgbClr val="367251"/>
                </a:solidFill>
              </a:rPr>
              <a:t>NPS in time</a:t>
            </a:r>
            <a:endParaRPr lang="en-NZ" sz="1100" b="1" dirty="0">
              <a:solidFill>
                <a:srgbClr val="367251"/>
              </a:solidFill>
            </a:endParaRPr>
          </a:p>
        </p:txBody>
      </p:sp>
      <p:sp>
        <p:nvSpPr>
          <p:cNvPr id="14" name="TextBox 13"/>
          <p:cNvSpPr txBox="1"/>
          <p:nvPr/>
        </p:nvSpPr>
        <p:spPr>
          <a:xfrm>
            <a:off x="6788663" y="3749033"/>
            <a:ext cx="1812520" cy="2554545"/>
          </a:xfrm>
          <a:prstGeom prst="rect">
            <a:avLst/>
          </a:prstGeom>
          <a:noFill/>
        </p:spPr>
        <p:txBody>
          <a:bodyPr wrap="square" rtlCol="0">
            <a:spAutoFit/>
          </a:bodyPr>
          <a:lstStyle/>
          <a:p>
            <a:pPr lvl="0"/>
            <a:r>
              <a:rPr lang="en-NZ" sz="1000" dirty="0" smtClean="0">
                <a:solidFill>
                  <a:schemeClr val="tx1">
                    <a:lumMod val="95000"/>
                    <a:lumOff val="5000"/>
                  </a:schemeClr>
                </a:solidFill>
                <a:cs typeface="Arial" panose="020B0604020202020204" pitchFamily="34" charset="0"/>
              </a:rPr>
              <a:t>During the 2015-2019 period, the % GESC and NPS ratings for </a:t>
            </a:r>
            <a:r>
              <a:rPr lang="en-NZ" sz="1000" dirty="0" smtClean="0"/>
              <a:t>Māori students are consistently higher than those for non-Māori students and the investment target. Over time, there is a favourable rising trend as opposed to the overall declining trend.</a:t>
            </a:r>
          </a:p>
          <a:p>
            <a:pPr lvl="0"/>
            <a:endParaRPr lang="en-NZ" sz="10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Given the positive comments regarding support for </a:t>
            </a:r>
            <a:r>
              <a:rPr lang="en-NZ" sz="1000" dirty="0" smtClean="0"/>
              <a:t>Māori students, this is highly encouraging. </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cxnSp>
        <p:nvCxnSpPr>
          <p:cNvPr id="18" name="Straight Connector 17"/>
          <p:cNvCxnSpPr/>
          <p:nvPr/>
        </p:nvCxnSpPr>
        <p:spPr>
          <a:xfrm>
            <a:off x="621102" y="2596529"/>
            <a:ext cx="3783581" cy="0"/>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747751" y="2202245"/>
            <a:ext cx="866505"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spTree>
    <p:extLst>
      <p:ext uri="{BB962C8B-B14F-4D97-AF65-F5344CB8AC3E}">
        <p14:creationId xmlns:p14="http://schemas.microsoft.com/office/powerpoint/2010/main" val="75758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Graduate Survey Overview</a:t>
            </a:r>
            <a:endParaRPr lang="en-NZ" sz="2000" dirty="0"/>
          </a:p>
        </p:txBody>
      </p:sp>
      <p:sp>
        <p:nvSpPr>
          <p:cNvPr id="15" name="TextBox 14"/>
          <p:cNvSpPr txBox="1"/>
          <p:nvPr/>
        </p:nvSpPr>
        <p:spPr>
          <a:xfrm>
            <a:off x="226031" y="1161302"/>
            <a:ext cx="8782724" cy="5293757"/>
          </a:xfrm>
          <a:prstGeom prst="rect">
            <a:avLst/>
          </a:prstGeom>
          <a:noFill/>
          <a:ln>
            <a:noFill/>
          </a:ln>
        </p:spPr>
        <p:txBody>
          <a:bodyPr wrap="square" rtlCol="0">
            <a:spAutoFit/>
          </a:bodyPr>
          <a:lstStyle/>
          <a:p>
            <a:pPr lvl="0"/>
            <a:r>
              <a:rPr lang="en-NZ" sz="1200" dirty="0">
                <a:solidFill>
                  <a:prstClr val="black"/>
                </a:solidFill>
                <a:latin typeface="+mn-lt"/>
              </a:rPr>
              <a:t>Unitec’s </a:t>
            </a:r>
            <a:r>
              <a:rPr lang="en-NZ" sz="1200" dirty="0" smtClean="0">
                <a:solidFill>
                  <a:prstClr val="black"/>
                </a:solidFill>
                <a:latin typeface="+mn-lt"/>
              </a:rPr>
              <a:t>Graduate Surveys are carried out to </a:t>
            </a:r>
            <a:r>
              <a:rPr lang="en-NZ" sz="1200" dirty="0">
                <a:solidFill>
                  <a:prstClr val="black"/>
                </a:solidFill>
                <a:latin typeface="+mn-lt"/>
              </a:rPr>
              <a:t>provide a robust and consistent approach </a:t>
            </a:r>
            <a:r>
              <a:rPr lang="en-NZ" sz="1200" dirty="0" smtClean="0">
                <a:solidFill>
                  <a:prstClr val="black"/>
                </a:solidFill>
                <a:latin typeface="+mn-lt"/>
              </a:rPr>
              <a:t>to </a:t>
            </a:r>
            <a:r>
              <a:rPr lang="en-NZ" sz="1200" dirty="0">
                <a:solidFill>
                  <a:prstClr val="black"/>
                </a:solidFill>
                <a:latin typeface="+mn-lt"/>
              </a:rPr>
              <a:t>measuring </a:t>
            </a:r>
            <a:r>
              <a:rPr lang="en-NZ" sz="1200" dirty="0" smtClean="0">
                <a:solidFill>
                  <a:prstClr val="black"/>
                </a:solidFill>
                <a:latin typeface="+mn-lt"/>
              </a:rPr>
              <a:t>graduate outcomes, programme success and graduate satisfaction. Graduate </a:t>
            </a:r>
            <a:r>
              <a:rPr lang="en-NZ" sz="1200" dirty="0">
                <a:solidFill>
                  <a:prstClr val="black"/>
                </a:solidFill>
                <a:latin typeface="+mn-lt"/>
              </a:rPr>
              <a:t>surveys </a:t>
            </a:r>
            <a:r>
              <a:rPr lang="en-NZ" sz="1200" dirty="0" smtClean="0">
                <a:solidFill>
                  <a:prstClr val="black"/>
                </a:solidFill>
                <a:latin typeface="+mn-lt"/>
              </a:rPr>
              <a:t>are monitored and audited</a:t>
            </a:r>
            <a:r>
              <a:rPr lang="en-NZ" sz="1200" dirty="0">
                <a:solidFill>
                  <a:prstClr val="black"/>
                </a:solidFill>
                <a:latin typeface="+mn-lt"/>
              </a:rPr>
              <a:t> </a:t>
            </a:r>
            <a:r>
              <a:rPr lang="en-NZ" sz="1200" dirty="0" smtClean="0">
                <a:solidFill>
                  <a:prstClr val="black"/>
                </a:solidFill>
                <a:latin typeface="+mn-lt"/>
              </a:rPr>
              <a:t>to ensure reporting is done in a statistically fair manner. </a:t>
            </a:r>
          </a:p>
          <a:p>
            <a:pPr lvl="0"/>
            <a:endParaRPr lang="mi-NZ" sz="1200" dirty="0">
              <a:solidFill>
                <a:prstClr val="black"/>
              </a:solidFill>
              <a:latin typeface="+mn-lt"/>
            </a:endParaRPr>
          </a:p>
          <a:p>
            <a:pPr lvl="0"/>
            <a:r>
              <a:rPr lang="en-NZ" sz="1200" dirty="0" smtClean="0">
                <a:solidFill>
                  <a:prstClr val="black"/>
                </a:solidFill>
                <a:latin typeface="+mn-lt"/>
              </a:rPr>
              <a:t>Graduate surveys are sent out for completion online twice a year, in April and September to capture all the graduates graduating either in the middle or the end of the year. The survey aims to collect data about graduates’ employment or study status, further study plans, current job information and satisfaction with their learning experiences in Unitec. For larger programmes, graduates were also asked to comment on the expected Graduate Programme Outcomes (GPO) as outlined in the NZQA website. </a:t>
            </a:r>
          </a:p>
          <a:p>
            <a:pPr lvl="0"/>
            <a:endParaRPr lang="mi-NZ" sz="1200" dirty="0">
              <a:solidFill>
                <a:prstClr val="black"/>
              </a:solidFill>
              <a:latin typeface="+mn-lt"/>
            </a:endParaRPr>
          </a:p>
          <a:p>
            <a:pPr lvl="0"/>
            <a:r>
              <a:rPr lang="mi-NZ" sz="1200" dirty="0" smtClean="0">
                <a:solidFill>
                  <a:prstClr val="black"/>
                </a:solidFill>
                <a:latin typeface="+mn-lt"/>
              </a:rPr>
              <a:t>Reporting is delivered at three levels:</a:t>
            </a:r>
          </a:p>
          <a:p>
            <a:pPr marL="228600" lvl="0" indent="-228600">
              <a:buAutoNum type="arabicPeriod"/>
            </a:pPr>
            <a:r>
              <a:rPr lang="mi-NZ" sz="1200" dirty="0" smtClean="0">
                <a:solidFill>
                  <a:prstClr val="black"/>
                </a:solidFill>
                <a:latin typeface="+mn-lt"/>
              </a:rPr>
              <a:t>Institutional Summary Report - </a:t>
            </a:r>
            <a:r>
              <a:rPr lang="en-NZ" sz="1200" dirty="0">
                <a:solidFill>
                  <a:prstClr val="black"/>
                </a:solidFill>
                <a:latin typeface="+mn-lt"/>
              </a:rPr>
              <a:t>Analysis and reporting of performance at </a:t>
            </a:r>
            <a:r>
              <a:rPr lang="en-NZ" sz="1200" dirty="0" smtClean="0">
                <a:solidFill>
                  <a:prstClr val="black"/>
                </a:solidFill>
                <a:latin typeface="+mn-lt"/>
              </a:rPr>
              <a:t>institutional and school level based on 2019 Graduate </a:t>
            </a:r>
            <a:r>
              <a:rPr lang="en-NZ" sz="1200" dirty="0">
                <a:solidFill>
                  <a:prstClr val="black"/>
                </a:solidFill>
                <a:latin typeface="+mn-lt"/>
              </a:rPr>
              <a:t>S</a:t>
            </a:r>
            <a:r>
              <a:rPr lang="en-NZ" sz="1200" dirty="0" smtClean="0">
                <a:solidFill>
                  <a:prstClr val="black"/>
                </a:solidFill>
                <a:latin typeface="+mn-lt"/>
              </a:rPr>
              <a:t>urvey results; trend analysis based on 2015-2019 combined survey results.</a:t>
            </a:r>
          </a:p>
          <a:p>
            <a:pPr marL="228600" lvl="0" indent="-228600">
              <a:buAutoNum type="arabicPeriod"/>
            </a:pPr>
            <a:r>
              <a:rPr lang="en-NZ" sz="1200" dirty="0" smtClean="0">
                <a:solidFill>
                  <a:prstClr val="black"/>
                </a:solidFill>
                <a:latin typeface="+mn-lt"/>
              </a:rPr>
              <a:t>Graduate </a:t>
            </a:r>
            <a:r>
              <a:rPr lang="en-NZ" sz="1200" dirty="0">
                <a:solidFill>
                  <a:prstClr val="black"/>
                </a:solidFill>
                <a:latin typeface="+mn-lt"/>
              </a:rPr>
              <a:t>Survey </a:t>
            </a:r>
            <a:r>
              <a:rPr lang="en-NZ" sz="1200" dirty="0" smtClean="0">
                <a:solidFill>
                  <a:prstClr val="black"/>
                </a:solidFill>
                <a:latin typeface="+mn-lt"/>
              </a:rPr>
              <a:t>Dashboard </a:t>
            </a:r>
            <a:r>
              <a:rPr lang="en-NZ" sz="1200" dirty="0">
                <a:solidFill>
                  <a:prstClr val="black"/>
                </a:solidFill>
                <a:latin typeface="+mn-lt"/>
              </a:rPr>
              <a:t>- Interactive dashboard which allows you to filter data by school, programme, course, class, priority group and </a:t>
            </a:r>
            <a:r>
              <a:rPr lang="en-NZ" sz="1200" dirty="0" smtClean="0">
                <a:solidFill>
                  <a:prstClr val="black"/>
                </a:solidFill>
                <a:latin typeface="+mn-lt"/>
              </a:rPr>
              <a:t>year. </a:t>
            </a:r>
            <a:r>
              <a:rPr lang="mi-NZ" sz="1200" dirty="0">
                <a:solidFill>
                  <a:prstClr val="black"/>
                </a:solidFill>
                <a:latin typeface="+mn-lt"/>
              </a:rPr>
              <a:t>L</a:t>
            </a:r>
            <a:r>
              <a:rPr lang="mi-NZ" sz="1200" dirty="0" smtClean="0">
                <a:solidFill>
                  <a:prstClr val="black"/>
                </a:solidFill>
                <a:latin typeface="+mn-lt"/>
              </a:rPr>
              <a:t>ocated </a:t>
            </a:r>
            <a:r>
              <a:rPr lang="mi-NZ" sz="1200" dirty="0">
                <a:solidFill>
                  <a:prstClr val="black"/>
                </a:solidFill>
                <a:latin typeface="+mn-lt"/>
              </a:rPr>
              <a:t>in </a:t>
            </a:r>
            <a:r>
              <a:rPr lang="mi-NZ" sz="1200" dirty="0" smtClean="0">
                <a:solidFill>
                  <a:prstClr val="black"/>
                </a:solidFill>
                <a:latin typeface="+mn-lt"/>
              </a:rPr>
              <a:t>the </a:t>
            </a:r>
            <a:r>
              <a:rPr lang="mi-NZ" sz="1200" dirty="0" smtClean="0">
                <a:solidFill>
                  <a:prstClr val="black"/>
                </a:solidFill>
                <a:latin typeface="+mn-lt"/>
              </a:rPr>
              <a:t>Institutional </a:t>
            </a:r>
            <a:r>
              <a:rPr lang="mi-NZ" sz="1200" dirty="0" smtClean="0">
                <a:solidFill>
                  <a:prstClr val="black"/>
                </a:solidFill>
                <a:latin typeface="+mn-lt"/>
              </a:rPr>
              <a:t>Reports App of Power BI </a:t>
            </a:r>
            <a:r>
              <a:rPr lang="en-NZ" sz="1200" u="sng" dirty="0">
                <a:latin typeface="+mn-lt"/>
                <a:hlinkClick r:id="rId3"/>
              </a:rPr>
              <a:t>Link</a:t>
            </a:r>
            <a:endParaRPr lang="en-NZ" sz="1200" dirty="0">
              <a:solidFill>
                <a:prstClr val="black"/>
              </a:solidFill>
              <a:latin typeface="+mn-lt"/>
            </a:endParaRPr>
          </a:p>
          <a:p>
            <a:pPr marL="228600" lvl="0" indent="-228600">
              <a:buAutoNum type="arabicPeriod"/>
            </a:pPr>
            <a:r>
              <a:rPr lang="en-NZ" sz="1200" dirty="0">
                <a:solidFill>
                  <a:prstClr val="black"/>
                </a:solidFill>
                <a:latin typeface="+mn-lt"/>
              </a:rPr>
              <a:t>School Reports - Graduate </a:t>
            </a:r>
            <a:r>
              <a:rPr lang="en-NZ" sz="1200" dirty="0" smtClean="0">
                <a:solidFill>
                  <a:prstClr val="black"/>
                </a:solidFill>
                <a:latin typeface="+mn-lt"/>
              </a:rPr>
              <a:t>KPIs </a:t>
            </a:r>
            <a:r>
              <a:rPr lang="en-NZ" sz="1200" dirty="0">
                <a:solidFill>
                  <a:prstClr val="black"/>
                </a:solidFill>
                <a:latin typeface="+mn-lt"/>
              </a:rPr>
              <a:t>and ratings and verbatim feedback. </a:t>
            </a:r>
            <a:endParaRPr lang="en-NZ" sz="1200" dirty="0" smtClean="0">
              <a:solidFill>
                <a:prstClr val="black"/>
              </a:solidFill>
              <a:latin typeface="+mn-lt"/>
            </a:endParaRPr>
          </a:p>
          <a:p>
            <a:pPr lvl="0"/>
            <a:endParaRPr lang="mi-NZ" sz="1200" dirty="0" smtClean="0">
              <a:solidFill>
                <a:prstClr val="black"/>
              </a:solidFill>
              <a:latin typeface="+mn-lt"/>
            </a:endParaRPr>
          </a:p>
          <a:p>
            <a:pPr lvl="0"/>
            <a:r>
              <a:rPr lang="mi-NZ" sz="1200" dirty="0" smtClean="0">
                <a:solidFill>
                  <a:prstClr val="black"/>
                </a:solidFill>
                <a:latin typeface="+mn-lt"/>
              </a:rPr>
              <a:t>This Institutional </a:t>
            </a:r>
            <a:r>
              <a:rPr lang="mi-NZ" sz="1200" dirty="0">
                <a:solidFill>
                  <a:prstClr val="black"/>
                </a:solidFill>
                <a:latin typeface="+mn-lt"/>
              </a:rPr>
              <a:t>S</a:t>
            </a:r>
            <a:r>
              <a:rPr lang="mi-NZ" sz="1200" dirty="0" smtClean="0">
                <a:solidFill>
                  <a:prstClr val="black"/>
                </a:solidFill>
                <a:latin typeface="+mn-lt"/>
              </a:rPr>
              <a:t>ummary </a:t>
            </a:r>
            <a:r>
              <a:rPr lang="mi-NZ" sz="1200" dirty="0">
                <a:solidFill>
                  <a:prstClr val="black"/>
                </a:solidFill>
                <a:latin typeface="+mn-lt"/>
              </a:rPr>
              <a:t>R</a:t>
            </a:r>
            <a:r>
              <a:rPr lang="mi-NZ" sz="1200" dirty="0" smtClean="0">
                <a:solidFill>
                  <a:prstClr val="black"/>
                </a:solidFill>
                <a:latin typeface="+mn-lt"/>
              </a:rPr>
              <a:t>eport provides analysis into the overall results for the past five years with suggested improvements:</a:t>
            </a:r>
          </a:p>
          <a:p>
            <a:pPr lvl="0"/>
            <a:endParaRPr lang="mi-NZ" sz="1200" dirty="0" smtClean="0">
              <a:solidFill>
                <a:prstClr val="black"/>
              </a:solidFill>
              <a:latin typeface="+mn-lt"/>
            </a:endParaRPr>
          </a:p>
          <a:p>
            <a:pPr marL="228600" lvl="0" indent="-228600">
              <a:buAutoNum type="arabicPeriod"/>
            </a:pPr>
            <a:r>
              <a:rPr lang="mi-NZ" sz="1200" dirty="0" smtClean="0">
                <a:solidFill>
                  <a:prstClr val="black"/>
                </a:solidFill>
                <a:latin typeface="+mn-lt"/>
              </a:rPr>
              <a:t>Overall Graduate KPIs</a:t>
            </a:r>
          </a:p>
          <a:p>
            <a:pPr marL="628650" lvl="1" indent="-171450">
              <a:buFont typeface="Arial" panose="020B0604020202020204" pitchFamily="34" charset="0"/>
              <a:buChar char="•"/>
            </a:pPr>
            <a:r>
              <a:rPr lang="en-NZ" sz="1200" dirty="0">
                <a:solidFill>
                  <a:prstClr val="black"/>
                </a:solidFill>
                <a:latin typeface="+mn-lt"/>
              </a:rPr>
              <a:t>% Graduate Employed, Studying or Combined (GESC) </a:t>
            </a:r>
            <a:endParaRPr lang="en-NZ" sz="1200" dirty="0" smtClean="0">
              <a:solidFill>
                <a:prstClr val="black"/>
              </a:solidFill>
              <a:latin typeface="+mn-lt"/>
            </a:endParaRPr>
          </a:p>
          <a:p>
            <a:pPr marL="628650" lvl="1" indent="-171450">
              <a:buFont typeface="Arial" panose="020B0604020202020204" pitchFamily="34" charset="0"/>
              <a:buChar char="•"/>
            </a:pPr>
            <a:r>
              <a:rPr lang="en-NZ" sz="1200" dirty="0" smtClean="0">
                <a:solidFill>
                  <a:prstClr val="black"/>
                </a:solidFill>
                <a:latin typeface="+mn-lt"/>
              </a:rPr>
              <a:t>% Employed</a:t>
            </a:r>
          </a:p>
          <a:p>
            <a:pPr marL="628650" lvl="1" indent="-171450">
              <a:buFont typeface="Arial" panose="020B0604020202020204" pitchFamily="34" charset="0"/>
              <a:buChar char="•"/>
            </a:pPr>
            <a:r>
              <a:rPr lang="en-NZ" sz="1200" dirty="0" smtClean="0">
                <a:solidFill>
                  <a:prstClr val="black"/>
                </a:solidFill>
                <a:latin typeface="+mn-lt"/>
              </a:rPr>
              <a:t>% Further Study</a:t>
            </a:r>
          </a:p>
          <a:p>
            <a:pPr marL="628650" lvl="1" indent="-171450">
              <a:buFont typeface="Arial" panose="020B0604020202020204" pitchFamily="34" charset="0"/>
              <a:buChar char="•"/>
            </a:pPr>
            <a:r>
              <a:rPr lang="en-NZ" sz="1200" dirty="0" smtClean="0">
                <a:solidFill>
                  <a:prstClr val="black"/>
                </a:solidFill>
                <a:latin typeface="+mn-lt"/>
              </a:rPr>
              <a:t>% Qualification relevant to Employment</a:t>
            </a:r>
          </a:p>
          <a:p>
            <a:pPr marL="228600" indent="-228600">
              <a:buFont typeface="+mj-lt"/>
              <a:buAutoNum type="arabicPeriod"/>
            </a:pPr>
            <a:r>
              <a:rPr lang="en-NZ" sz="1200" dirty="0" smtClean="0">
                <a:solidFill>
                  <a:prstClr val="black"/>
                </a:solidFill>
                <a:latin typeface="+mn-lt"/>
              </a:rPr>
              <a:t>Satisfaction with Unitec</a:t>
            </a:r>
          </a:p>
          <a:p>
            <a:pPr marL="628650" lvl="1" indent="-171450">
              <a:buFont typeface="Arial" panose="020B0604020202020204" pitchFamily="34" charset="0"/>
              <a:buChar char="•"/>
            </a:pPr>
            <a:r>
              <a:rPr lang="en-NZ" sz="1200" dirty="0" smtClean="0">
                <a:solidFill>
                  <a:prstClr val="black"/>
                </a:solidFill>
                <a:latin typeface="+mn-lt"/>
              </a:rPr>
              <a:t>Likelihood of recommending Unitec (using the Net Promoter Score ratings)</a:t>
            </a:r>
          </a:p>
          <a:p>
            <a:pPr marL="628650" lvl="1" indent="-171450">
              <a:buFont typeface="Arial" panose="020B0604020202020204" pitchFamily="34" charset="0"/>
              <a:buChar char="•"/>
            </a:pPr>
            <a:r>
              <a:rPr lang="en-NZ" sz="1200" dirty="0" smtClean="0">
                <a:solidFill>
                  <a:prstClr val="black"/>
                </a:solidFill>
                <a:latin typeface="+mn-lt"/>
              </a:rPr>
              <a:t>Qualification being worth the investment</a:t>
            </a:r>
          </a:p>
          <a:p>
            <a:pPr marL="628650" lvl="1" indent="-171450">
              <a:buFont typeface="Arial" panose="020B0604020202020204" pitchFamily="34" charset="0"/>
              <a:buChar char="•"/>
            </a:pPr>
            <a:r>
              <a:rPr lang="en-NZ" sz="1200" dirty="0" smtClean="0">
                <a:solidFill>
                  <a:prstClr val="black"/>
                </a:solidFill>
                <a:latin typeface="+mn-lt"/>
              </a:rPr>
              <a:t>Qualification meeting the main job requirement</a:t>
            </a:r>
          </a:p>
          <a:p>
            <a:pPr marL="228600" indent="-228600">
              <a:buFont typeface="+mj-lt"/>
              <a:buAutoNum type="arabicPeriod"/>
            </a:pPr>
            <a:r>
              <a:rPr lang="en-NZ" sz="1200" dirty="0" smtClean="0">
                <a:solidFill>
                  <a:prstClr val="black"/>
                </a:solidFill>
                <a:latin typeface="+mn-lt"/>
              </a:rPr>
              <a:t>Ratings of learning experiences and skills acquired</a:t>
            </a:r>
            <a:endParaRPr lang="mi-NZ" sz="1200" dirty="0" smtClean="0">
              <a:solidFill>
                <a:prstClr val="black"/>
              </a:solidFill>
              <a:latin typeface="+mn-lt"/>
            </a:endParaRPr>
          </a:p>
          <a:p>
            <a:pPr marL="685800" lvl="1" indent="-228600">
              <a:buAutoNum type="alphaLcParenR"/>
            </a:pPr>
            <a:endParaRPr lang="en-NZ" sz="1400" dirty="0">
              <a:solidFill>
                <a:prstClr val="black"/>
              </a:solidFill>
              <a:latin typeface="+mn-lt"/>
            </a:endParaRPr>
          </a:p>
        </p:txBody>
      </p:sp>
      <p:sp>
        <p:nvSpPr>
          <p:cNvPr id="2" name="Footer Placeholder 1"/>
          <p:cNvSpPr>
            <a:spLocks noGrp="1"/>
          </p:cNvSpPr>
          <p:nvPr>
            <p:ph type="ftr" sz="quarter" idx="11"/>
          </p:nvPr>
        </p:nvSpPr>
        <p:spPr/>
        <p:txBody>
          <a:bodyPr/>
          <a:lstStyle/>
          <a:p>
            <a:pPr>
              <a:defRPr/>
            </a:pPr>
            <a:r>
              <a:rPr lang="en-NZ" dirty="0" smtClean="0"/>
              <a:t>&gt;&gt;Te Korowai Kahurangi</a:t>
            </a:r>
            <a:endParaRPr lang="en-NZ"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2</a:t>
            </a:fld>
            <a:endParaRPr lang="en-NZ" altLang="en-US" dirty="0"/>
          </a:p>
        </p:txBody>
      </p:sp>
    </p:spTree>
    <p:extLst>
      <p:ext uri="{BB962C8B-B14F-4D97-AF65-F5344CB8AC3E}">
        <p14:creationId xmlns:p14="http://schemas.microsoft.com/office/powerpoint/2010/main" val="1426452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20</a:t>
            </a:fld>
            <a:endParaRPr lang="en-NZ" altLang="en-US" dirty="0"/>
          </a:p>
        </p:txBody>
      </p:sp>
      <p:sp>
        <p:nvSpPr>
          <p:cNvPr id="10" name="TextBox 9"/>
          <p:cNvSpPr txBox="1"/>
          <p:nvPr/>
        </p:nvSpPr>
        <p:spPr>
          <a:xfrm>
            <a:off x="6376017" y="3728124"/>
            <a:ext cx="2131733" cy="3016210"/>
          </a:xfrm>
          <a:prstGeom prst="rect">
            <a:avLst/>
          </a:prstGeom>
          <a:noFill/>
        </p:spPr>
        <p:txBody>
          <a:bodyPr wrap="square" rtlCol="0">
            <a:spAutoFit/>
          </a:bodyPr>
          <a:lstStyle/>
          <a:p>
            <a:pPr lvl="0"/>
            <a:r>
              <a:rPr lang="en-NZ" sz="1000" dirty="0" smtClean="0">
                <a:solidFill>
                  <a:schemeClr val="tx1">
                    <a:lumMod val="95000"/>
                    <a:lumOff val="5000"/>
                  </a:schemeClr>
                </a:solidFill>
                <a:cs typeface="Arial" panose="020B0604020202020204" pitchFamily="34" charset="0"/>
              </a:rPr>
              <a:t>During the 2015-2019 period, the % GESC for </a:t>
            </a:r>
            <a:r>
              <a:rPr lang="en-NZ" sz="1000" dirty="0" smtClean="0"/>
              <a:t>Pacific students dropped from 91% to 80%, then bounced back to 85% meeting the </a:t>
            </a:r>
            <a:r>
              <a:rPr lang="en-NZ" sz="1000" dirty="0" smtClean="0"/>
              <a:t>Investment Plan target</a:t>
            </a:r>
            <a:r>
              <a:rPr lang="en-NZ" sz="1000" dirty="0" smtClean="0"/>
              <a:t>. Because of the huge drop from 2016 to 2017, more time may be required to decide if the rising trend from 2017 onwards will persist over time. </a:t>
            </a:r>
          </a:p>
          <a:p>
            <a:pPr lvl="0"/>
            <a:endParaRPr lang="en-NZ" sz="10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Statistical testing* shows that the Pacific students’ NPS ratings of Unitec are significantly higher than those of non-Pacific students, suggesting Pacific students have significantly more satisfactory learning experiences. </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sp>
        <p:nvSpPr>
          <p:cNvPr id="8" name="TextBox 7"/>
          <p:cNvSpPr txBox="1"/>
          <p:nvPr/>
        </p:nvSpPr>
        <p:spPr>
          <a:xfrm>
            <a:off x="315848" y="3737517"/>
            <a:ext cx="3709358" cy="261610"/>
          </a:xfrm>
          <a:prstGeom prst="rect">
            <a:avLst/>
          </a:prstGeom>
          <a:noFill/>
        </p:spPr>
        <p:txBody>
          <a:bodyPr wrap="square" rtlCol="0">
            <a:spAutoFit/>
          </a:bodyPr>
          <a:lstStyle/>
          <a:p>
            <a:r>
              <a:rPr lang="en-NZ" sz="1100" b="1" dirty="0" smtClean="0">
                <a:solidFill>
                  <a:srgbClr val="367251"/>
                </a:solidFill>
              </a:rPr>
              <a:t>2019 NPS ratings breakdown </a:t>
            </a:r>
            <a:endParaRPr lang="en-NZ" sz="1100" b="1" dirty="0">
              <a:solidFill>
                <a:srgbClr val="367251"/>
              </a:solidFill>
            </a:endParaRPr>
          </a:p>
        </p:txBody>
      </p:sp>
      <p:sp>
        <p:nvSpPr>
          <p:cNvPr id="12" name="TextBox 11"/>
          <p:cNvSpPr txBox="1"/>
          <p:nvPr/>
        </p:nvSpPr>
        <p:spPr>
          <a:xfrm>
            <a:off x="315848" y="1322653"/>
            <a:ext cx="2211692" cy="261610"/>
          </a:xfrm>
          <a:prstGeom prst="rect">
            <a:avLst/>
          </a:prstGeom>
          <a:solidFill>
            <a:schemeClr val="bg1"/>
          </a:solidFill>
        </p:spPr>
        <p:txBody>
          <a:bodyPr wrap="square" rtlCol="0">
            <a:spAutoFit/>
          </a:bodyPr>
          <a:lstStyle/>
          <a:p>
            <a:r>
              <a:rPr lang="en-NZ" sz="1100" b="1" dirty="0" smtClean="0">
                <a:solidFill>
                  <a:srgbClr val="367251"/>
                </a:solidFill>
              </a:rPr>
              <a:t>% GESC in time</a:t>
            </a:r>
            <a:endParaRPr lang="en-NZ" sz="1100" b="1" dirty="0">
              <a:solidFill>
                <a:srgbClr val="367251"/>
              </a:solidFill>
            </a:endParaRPr>
          </a:p>
        </p:txBody>
      </p:sp>
      <p:sp>
        <p:nvSpPr>
          <p:cNvPr id="13" name="TextBox 12"/>
          <p:cNvSpPr txBox="1"/>
          <p:nvPr/>
        </p:nvSpPr>
        <p:spPr>
          <a:xfrm>
            <a:off x="4501431" y="1298279"/>
            <a:ext cx="1376681" cy="261610"/>
          </a:xfrm>
          <a:prstGeom prst="rect">
            <a:avLst/>
          </a:prstGeom>
          <a:solidFill>
            <a:schemeClr val="bg1"/>
          </a:solidFill>
        </p:spPr>
        <p:txBody>
          <a:bodyPr wrap="square" rtlCol="0">
            <a:spAutoFit/>
          </a:bodyPr>
          <a:lstStyle/>
          <a:p>
            <a:r>
              <a:rPr lang="en-NZ" sz="1100" b="1" dirty="0" smtClean="0">
                <a:solidFill>
                  <a:srgbClr val="367251"/>
                </a:solidFill>
              </a:rPr>
              <a:t>NPS in time</a:t>
            </a:r>
            <a:endParaRPr lang="en-NZ" sz="1100" b="1" dirty="0">
              <a:solidFill>
                <a:srgbClr val="367251"/>
              </a:solidFill>
            </a:endParaRPr>
          </a:p>
        </p:txBody>
      </p:sp>
      <p:sp>
        <p:nvSpPr>
          <p:cNvPr id="14" name="Title 2"/>
          <p:cNvSpPr txBox="1">
            <a:spLocks/>
          </p:cNvSpPr>
          <p:nvPr/>
        </p:nvSpPr>
        <p:spPr bwMode="auto">
          <a:xfrm>
            <a:off x="1125588" y="313641"/>
            <a:ext cx="7335768" cy="92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 GESC and NPS ratings 2015-2019 for Priority Groups - Pacific</a:t>
            </a:r>
            <a:endParaRPr lang="en-NZ" dirty="0"/>
          </a:p>
        </p:txBody>
      </p:sp>
      <p:pic>
        <p:nvPicPr>
          <p:cNvPr id="15" name="Picture 14"/>
          <p:cNvPicPr>
            <a:picLocks noChangeAspect="1"/>
          </p:cNvPicPr>
          <p:nvPr/>
        </p:nvPicPr>
        <p:blipFill>
          <a:blip r:embed="rId2"/>
          <a:stretch>
            <a:fillRect/>
          </a:stretch>
        </p:blipFill>
        <p:spPr>
          <a:xfrm>
            <a:off x="645556" y="4086469"/>
            <a:ext cx="5668622" cy="2317151"/>
          </a:xfrm>
          <a:prstGeom prst="rect">
            <a:avLst/>
          </a:prstGeom>
        </p:spPr>
      </p:pic>
      <p:pic>
        <p:nvPicPr>
          <p:cNvPr id="16" name="Picture 15"/>
          <p:cNvPicPr>
            <a:picLocks noChangeAspect="1"/>
          </p:cNvPicPr>
          <p:nvPr/>
        </p:nvPicPr>
        <p:blipFill>
          <a:blip r:embed="rId3"/>
          <a:stretch>
            <a:fillRect/>
          </a:stretch>
        </p:blipFill>
        <p:spPr>
          <a:xfrm>
            <a:off x="4614256" y="1651107"/>
            <a:ext cx="3893494" cy="1843605"/>
          </a:xfrm>
          <a:prstGeom prst="rect">
            <a:avLst/>
          </a:prstGeom>
          <a:ln>
            <a:solidFill>
              <a:schemeClr val="accent1">
                <a:lumMod val="20000"/>
                <a:lumOff val="80000"/>
              </a:schemeClr>
            </a:solidFill>
          </a:ln>
        </p:spPr>
      </p:pic>
      <p:pic>
        <p:nvPicPr>
          <p:cNvPr id="19" name="Picture 18"/>
          <p:cNvPicPr>
            <a:picLocks noChangeAspect="1"/>
          </p:cNvPicPr>
          <p:nvPr/>
        </p:nvPicPr>
        <p:blipFill>
          <a:blip r:embed="rId4"/>
          <a:stretch>
            <a:fillRect/>
          </a:stretch>
        </p:blipFill>
        <p:spPr>
          <a:xfrm>
            <a:off x="779816" y="1574542"/>
            <a:ext cx="3067565" cy="1832892"/>
          </a:xfrm>
          <a:prstGeom prst="rect">
            <a:avLst/>
          </a:prstGeom>
          <a:ln>
            <a:solidFill>
              <a:schemeClr val="accent1">
                <a:lumMod val="20000"/>
                <a:lumOff val="80000"/>
              </a:schemeClr>
            </a:solidFill>
          </a:ln>
        </p:spPr>
      </p:pic>
      <p:cxnSp>
        <p:nvCxnSpPr>
          <p:cNvPr id="20" name="Straight Connector 19"/>
          <p:cNvCxnSpPr/>
          <p:nvPr/>
        </p:nvCxnSpPr>
        <p:spPr>
          <a:xfrm>
            <a:off x="621102" y="2380877"/>
            <a:ext cx="3783581" cy="0"/>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747751" y="1986593"/>
            <a:ext cx="866505"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sp>
        <p:nvSpPr>
          <p:cNvPr id="22" name="TextBox 21"/>
          <p:cNvSpPr txBox="1"/>
          <p:nvPr/>
        </p:nvSpPr>
        <p:spPr>
          <a:xfrm>
            <a:off x="474453" y="6474559"/>
            <a:ext cx="6086550" cy="246221"/>
          </a:xfrm>
          <a:prstGeom prst="rect">
            <a:avLst/>
          </a:prstGeom>
          <a:noFill/>
        </p:spPr>
        <p:txBody>
          <a:bodyPr wrap="square" rtlCol="0">
            <a:spAutoFit/>
          </a:bodyPr>
          <a:lstStyle/>
          <a:p>
            <a:r>
              <a:rPr lang="en-NZ" sz="1000" i="1" dirty="0" smtClean="0"/>
              <a:t>*</a:t>
            </a:r>
            <a:r>
              <a:rPr lang="en-NZ" sz="1000" i="1" dirty="0" err="1" smtClean="0"/>
              <a:t>Kruskal</a:t>
            </a:r>
            <a:r>
              <a:rPr lang="en-NZ" sz="1000" i="1" dirty="0" smtClean="0"/>
              <a:t> Wallis statistics significant at p&lt;0.001</a:t>
            </a:r>
            <a:endParaRPr lang="en-NZ" sz="1000" i="1" dirty="0"/>
          </a:p>
        </p:txBody>
      </p:sp>
    </p:spTree>
    <p:extLst>
      <p:ext uri="{BB962C8B-B14F-4D97-AF65-F5344CB8AC3E}">
        <p14:creationId xmlns:p14="http://schemas.microsoft.com/office/powerpoint/2010/main" val="298313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21</a:t>
            </a:fld>
            <a:endParaRPr lang="en-NZ" altLang="en-US" dirty="0"/>
          </a:p>
        </p:txBody>
      </p:sp>
      <p:sp>
        <p:nvSpPr>
          <p:cNvPr id="10" name="TextBox 9"/>
          <p:cNvSpPr txBox="1"/>
          <p:nvPr/>
        </p:nvSpPr>
        <p:spPr>
          <a:xfrm>
            <a:off x="6449044" y="3382347"/>
            <a:ext cx="2389517" cy="2862322"/>
          </a:xfrm>
          <a:prstGeom prst="rect">
            <a:avLst/>
          </a:prstGeom>
          <a:noFill/>
        </p:spPr>
        <p:txBody>
          <a:bodyPr wrap="square" rtlCol="0">
            <a:spAutoFit/>
          </a:bodyPr>
          <a:lstStyle/>
          <a:p>
            <a:pPr lvl="0"/>
            <a:r>
              <a:rPr lang="en-NZ" sz="1000" dirty="0" smtClean="0">
                <a:solidFill>
                  <a:schemeClr val="tx1">
                    <a:lumMod val="95000"/>
                    <a:lumOff val="5000"/>
                  </a:schemeClr>
                </a:solidFill>
                <a:cs typeface="Arial" panose="020B0604020202020204" pitchFamily="34" charset="0"/>
              </a:rPr>
              <a:t>During the 2015-2019 period, the % GESC for the under 25yrs consistently failed to meet the investment target. </a:t>
            </a:r>
          </a:p>
          <a:p>
            <a:pPr lvl="0"/>
            <a:endParaRPr lang="en-NZ" sz="1000" dirty="0" smtClean="0">
              <a:solidFill>
                <a:schemeClr val="tx1">
                  <a:lumMod val="95000"/>
                  <a:lumOff val="5000"/>
                </a:schemeClr>
              </a:solidFill>
              <a:cs typeface="Arial" panose="020B0604020202020204" pitchFamily="34" charset="0"/>
            </a:endParaRPr>
          </a:p>
          <a:p>
            <a:pPr lvl="0"/>
            <a:r>
              <a:rPr lang="en-NZ" sz="1000" dirty="0" smtClean="0">
                <a:solidFill>
                  <a:schemeClr val="tx1">
                    <a:lumMod val="95000"/>
                    <a:lumOff val="5000"/>
                  </a:schemeClr>
                </a:solidFill>
                <a:cs typeface="Arial" panose="020B0604020202020204" pitchFamily="34" charset="0"/>
              </a:rPr>
              <a:t>The NPS ratings the under 25yrs gave also show a decreasing trend in 2015-2019. Furthermore, statistics testing indicates the ratings given by under 25yrs</a:t>
            </a:r>
            <a:r>
              <a:rPr lang="en-NZ" sz="1000" dirty="0"/>
              <a:t> </a:t>
            </a:r>
            <a:r>
              <a:rPr lang="en-NZ" sz="1000" dirty="0" smtClean="0"/>
              <a:t>to Unitec are significantly lower than those given by those at 25 or over. </a:t>
            </a:r>
          </a:p>
          <a:p>
            <a:pPr lvl="0"/>
            <a:endParaRPr lang="en-NZ" sz="10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This is a cause for concern, with the under 25yrs group being the ONLY priority group giving a statistically lower NPS rating </a:t>
            </a:r>
            <a:r>
              <a:rPr lang="en-NZ" sz="1000" dirty="0" smtClean="0">
                <a:solidFill>
                  <a:prstClr val="black"/>
                </a:solidFill>
                <a:cs typeface="Arial" panose="020B0604020202020204" pitchFamily="34" charset="0"/>
              </a:rPr>
              <a:t>compared to its </a:t>
            </a:r>
            <a:r>
              <a:rPr lang="en-NZ" sz="1000" dirty="0" smtClean="0">
                <a:solidFill>
                  <a:prstClr val="black"/>
                </a:solidFill>
                <a:cs typeface="Arial" panose="020B0604020202020204" pitchFamily="34" charset="0"/>
              </a:rPr>
              <a:t>counterparts</a:t>
            </a:r>
            <a:r>
              <a:rPr lang="en-NZ" sz="1000" dirty="0" smtClean="0">
                <a:solidFill>
                  <a:prstClr val="black"/>
                </a:solidFill>
                <a:cs typeface="Arial" panose="020B0604020202020204" pitchFamily="34" charset="0"/>
              </a:rPr>
              <a:t>..</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sp>
        <p:nvSpPr>
          <p:cNvPr id="8" name="TextBox 7"/>
          <p:cNvSpPr txBox="1"/>
          <p:nvPr/>
        </p:nvSpPr>
        <p:spPr>
          <a:xfrm>
            <a:off x="315848" y="3737517"/>
            <a:ext cx="3709358" cy="261610"/>
          </a:xfrm>
          <a:prstGeom prst="rect">
            <a:avLst/>
          </a:prstGeom>
          <a:noFill/>
        </p:spPr>
        <p:txBody>
          <a:bodyPr wrap="square" rtlCol="0">
            <a:spAutoFit/>
          </a:bodyPr>
          <a:lstStyle/>
          <a:p>
            <a:r>
              <a:rPr lang="en-NZ" sz="1100" b="1" dirty="0" smtClean="0">
                <a:solidFill>
                  <a:srgbClr val="367251"/>
                </a:solidFill>
              </a:rPr>
              <a:t>2019 NPS ratings breakdown </a:t>
            </a:r>
            <a:endParaRPr lang="en-NZ" sz="1100" b="1" dirty="0">
              <a:solidFill>
                <a:srgbClr val="367251"/>
              </a:solidFill>
            </a:endParaRPr>
          </a:p>
        </p:txBody>
      </p:sp>
      <p:sp>
        <p:nvSpPr>
          <p:cNvPr id="12" name="TextBox 11"/>
          <p:cNvSpPr txBox="1"/>
          <p:nvPr/>
        </p:nvSpPr>
        <p:spPr>
          <a:xfrm>
            <a:off x="315848" y="1322653"/>
            <a:ext cx="2211692" cy="261610"/>
          </a:xfrm>
          <a:prstGeom prst="rect">
            <a:avLst/>
          </a:prstGeom>
          <a:solidFill>
            <a:schemeClr val="bg1"/>
          </a:solidFill>
        </p:spPr>
        <p:txBody>
          <a:bodyPr wrap="square" rtlCol="0">
            <a:spAutoFit/>
          </a:bodyPr>
          <a:lstStyle/>
          <a:p>
            <a:r>
              <a:rPr lang="en-NZ" sz="1100" b="1" dirty="0" smtClean="0">
                <a:solidFill>
                  <a:srgbClr val="367251"/>
                </a:solidFill>
              </a:rPr>
              <a:t>% GESC in time</a:t>
            </a:r>
            <a:endParaRPr lang="en-NZ" sz="1100" b="1" dirty="0">
              <a:solidFill>
                <a:srgbClr val="367251"/>
              </a:solidFill>
            </a:endParaRPr>
          </a:p>
        </p:txBody>
      </p:sp>
      <p:sp>
        <p:nvSpPr>
          <p:cNvPr id="13" name="TextBox 12"/>
          <p:cNvSpPr txBox="1"/>
          <p:nvPr/>
        </p:nvSpPr>
        <p:spPr>
          <a:xfrm>
            <a:off x="4747025" y="1322653"/>
            <a:ext cx="1376681" cy="261610"/>
          </a:xfrm>
          <a:prstGeom prst="rect">
            <a:avLst/>
          </a:prstGeom>
          <a:solidFill>
            <a:schemeClr val="bg1"/>
          </a:solidFill>
        </p:spPr>
        <p:txBody>
          <a:bodyPr wrap="square" rtlCol="0">
            <a:spAutoFit/>
          </a:bodyPr>
          <a:lstStyle/>
          <a:p>
            <a:r>
              <a:rPr lang="en-NZ" sz="1100" b="1" dirty="0" smtClean="0">
                <a:solidFill>
                  <a:srgbClr val="367251"/>
                </a:solidFill>
              </a:rPr>
              <a:t>NPS in time</a:t>
            </a:r>
            <a:endParaRPr lang="en-NZ" sz="1100" b="1" dirty="0">
              <a:solidFill>
                <a:srgbClr val="367251"/>
              </a:solidFill>
            </a:endParaRPr>
          </a:p>
        </p:txBody>
      </p:sp>
      <p:sp>
        <p:nvSpPr>
          <p:cNvPr id="14" name="Title 2"/>
          <p:cNvSpPr txBox="1">
            <a:spLocks/>
          </p:cNvSpPr>
          <p:nvPr/>
        </p:nvSpPr>
        <p:spPr bwMode="auto">
          <a:xfrm>
            <a:off x="1125588" y="313641"/>
            <a:ext cx="7335768" cy="92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 GESC and NPS ratings 2015-2019 for Priority Groups – Under 25yrs</a:t>
            </a:r>
            <a:endParaRPr lang="en-NZ" dirty="0"/>
          </a:p>
        </p:txBody>
      </p:sp>
      <p:pic>
        <p:nvPicPr>
          <p:cNvPr id="19" name="Picture 18"/>
          <p:cNvPicPr>
            <a:picLocks noChangeAspect="1"/>
          </p:cNvPicPr>
          <p:nvPr/>
        </p:nvPicPr>
        <p:blipFill>
          <a:blip r:embed="rId2"/>
          <a:stretch>
            <a:fillRect/>
          </a:stretch>
        </p:blipFill>
        <p:spPr>
          <a:xfrm>
            <a:off x="4690802" y="1692004"/>
            <a:ext cx="3920762" cy="1627985"/>
          </a:xfrm>
          <a:prstGeom prst="rect">
            <a:avLst/>
          </a:prstGeom>
          <a:ln>
            <a:solidFill>
              <a:schemeClr val="accent1">
                <a:lumMod val="20000"/>
                <a:lumOff val="80000"/>
              </a:schemeClr>
            </a:solidFill>
          </a:ln>
        </p:spPr>
      </p:pic>
      <p:pic>
        <p:nvPicPr>
          <p:cNvPr id="21" name="Picture 20"/>
          <p:cNvPicPr>
            <a:picLocks noChangeAspect="1"/>
          </p:cNvPicPr>
          <p:nvPr/>
        </p:nvPicPr>
        <p:blipFill>
          <a:blip r:embed="rId3"/>
          <a:stretch>
            <a:fillRect/>
          </a:stretch>
        </p:blipFill>
        <p:spPr>
          <a:xfrm>
            <a:off x="541118" y="1671605"/>
            <a:ext cx="2889988" cy="1624642"/>
          </a:xfrm>
          <a:prstGeom prst="rect">
            <a:avLst/>
          </a:prstGeom>
          <a:ln>
            <a:solidFill>
              <a:schemeClr val="accent1">
                <a:lumMod val="20000"/>
                <a:lumOff val="80000"/>
              </a:schemeClr>
            </a:solidFill>
          </a:ln>
        </p:spPr>
      </p:pic>
      <p:cxnSp>
        <p:nvCxnSpPr>
          <p:cNvPr id="31" name="Straight Connector 30"/>
          <p:cNvCxnSpPr/>
          <p:nvPr/>
        </p:nvCxnSpPr>
        <p:spPr>
          <a:xfrm>
            <a:off x="621102" y="2122097"/>
            <a:ext cx="3226279" cy="0"/>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888884" y="1875876"/>
            <a:ext cx="1526875" cy="246221"/>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pic>
        <p:nvPicPr>
          <p:cNvPr id="33" name="Picture 32"/>
          <p:cNvPicPr>
            <a:picLocks noChangeAspect="1"/>
          </p:cNvPicPr>
          <p:nvPr/>
        </p:nvPicPr>
        <p:blipFill>
          <a:blip r:embed="rId4"/>
          <a:stretch>
            <a:fillRect/>
          </a:stretch>
        </p:blipFill>
        <p:spPr>
          <a:xfrm>
            <a:off x="417609" y="4075308"/>
            <a:ext cx="5940011" cy="2384420"/>
          </a:xfrm>
          <a:prstGeom prst="rect">
            <a:avLst/>
          </a:prstGeom>
        </p:spPr>
      </p:pic>
    </p:spTree>
    <p:extLst>
      <p:ext uri="{BB962C8B-B14F-4D97-AF65-F5344CB8AC3E}">
        <p14:creationId xmlns:p14="http://schemas.microsoft.com/office/powerpoint/2010/main" val="32358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958610" y="1664766"/>
            <a:ext cx="2714893" cy="1793769"/>
          </a:xfrm>
          <a:prstGeom prst="rect">
            <a:avLst/>
          </a:prstGeom>
          <a:ln>
            <a:solidFill>
              <a:schemeClr val="accent1">
                <a:lumMod val="20000"/>
                <a:lumOff val="80000"/>
              </a:schemeClr>
            </a:solidFill>
          </a:ln>
        </p:spPr>
      </p:pic>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22</a:t>
            </a:fld>
            <a:endParaRPr lang="en-NZ" altLang="en-US" dirty="0"/>
          </a:p>
        </p:txBody>
      </p:sp>
      <p:sp>
        <p:nvSpPr>
          <p:cNvPr id="10" name="TextBox 9"/>
          <p:cNvSpPr txBox="1"/>
          <p:nvPr/>
        </p:nvSpPr>
        <p:spPr>
          <a:xfrm>
            <a:off x="6572087" y="3590171"/>
            <a:ext cx="2396983" cy="2862322"/>
          </a:xfrm>
          <a:prstGeom prst="rect">
            <a:avLst/>
          </a:prstGeom>
          <a:noFill/>
        </p:spPr>
        <p:txBody>
          <a:bodyPr wrap="square" rtlCol="0">
            <a:spAutoFit/>
          </a:bodyPr>
          <a:lstStyle/>
          <a:p>
            <a:pPr lvl="0"/>
            <a:r>
              <a:rPr lang="en-NZ" sz="1000" dirty="0" smtClean="0">
                <a:solidFill>
                  <a:schemeClr val="tx1">
                    <a:lumMod val="95000"/>
                    <a:lumOff val="5000"/>
                  </a:schemeClr>
                </a:solidFill>
                <a:cs typeface="Arial" panose="020B0604020202020204" pitchFamily="34" charset="0"/>
              </a:rPr>
              <a:t>During the 2015-2019 period, the % GESC and NPS ratings for </a:t>
            </a:r>
            <a:r>
              <a:rPr lang="en-NZ" sz="1000" dirty="0" smtClean="0"/>
              <a:t>international students are consistently lower than those for domestic students. Over time, the gap is </a:t>
            </a:r>
            <a:r>
              <a:rPr lang="en-NZ" sz="1000" dirty="0" smtClean="0"/>
              <a:t>widening. </a:t>
            </a:r>
            <a:endParaRPr lang="en-NZ" sz="1000" dirty="0" smtClean="0"/>
          </a:p>
          <a:p>
            <a:pPr lvl="0"/>
            <a:endParaRPr lang="en-NZ" sz="10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Given the international students’ feedback asking for more help in finding jobs, more targeted support should be designed for this priority group</a:t>
            </a:r>
            <a:r>
              <a:rPr lang="en-NZ" sz="1000" dirty="0" smtClean="0"/>
              <a:t>. </a:t>
            </a:r>
          </a:p>
          <a:p>
            <a:pPr lvl="0"/>
            <a:endParaRPr lang="en-NZ" sz="1000" dirty="0">
              <a:solidFill>
                <a:prstClr val="black"/>
              </a:solidFill>
              <a:cs typeface="Arial" panose="020B0604020202020204" pitchFamily="34" charset="0"/>
            </a:endParaRPr>
          </a:p>
          <a:p>
            <a:pPr lvl="0"/>
            <a:r>
              <a:rPr lang="en-NZ" sz="1000" dirty="0" smtClean="0">
                <a:solidFill>
                  <a:prstClr val="black"/>
                </a:solidFill>
                <a:cs typeface="Arial" panose="020B0604020202020204" pitchFamily="34" charset="0"/>
              </a:rPr>
              <a:t>As feeling supported correlates with the NPS ratings, the downward trend in these ratings by international students over time also indicates a need for extra help.</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p:txBody>
      </p:sp>
      <p:sp>
        <p:nvSpPr>
          <p:cNvPr id="8" name="TextBox 7"/>
          <p:cNvSpPr txBox="1"/>
          <p:nvPr/>
        </p:nvSpPr>
        <p:spPr>
          <a:xfrm>
            <a:off x="315848" y="3737517"/>
            <a:ext cx="3709358" cy="261610"/>
          </a:xfrm>
          <a:prstGeom prst="rect">
            <a:avLst/>
          </a:prstGeom>
          <a:noFill/>
        </p:spPr>
        <p:txBody>
          <a:bodyPr wrap="square" rtlCol="0">
            <a:spAutoFit/>
          </a:bodyPr>
          <a:lstStyle/>
          <a:p>
            <a:r>
              <a:rPr lang="en-NZ" sz="1100" b="1" dirty="0" smtClean="0">
                <a:solidFill>
                  <a:srgbClr val="367251"/>
                </a:solidFill>
              </a:rPr>
              <a:t>2019 NPS ratings breakdown </a:t>
            </a:r>
            <a:endParaRPr lang="en-NZ" sz="1100" b="1" dirty="0">
              <a:solidFill>
                <a:srgbClr val="367251"/>
              </a:solidFill>
            </a:endParaRPr>
          </a:p>
        </p:txBody>
      </p:sp>
      <p:sp>
        <p:nvSpPr>
          <p:cNvPr id="12" name="TextBox 11"/>
          <p:cNvSpPr txBox="1"/>
          <p:nvPr/>
        </p:nvSpPr>
        <p:spPr>
          <a:xfrm>
            <a:off x="315848" y="1322653"/>
            <a:ext cx="2211692" cy="261610"/>
          </a:xfrm>
          <a:prstGeom prst="rect">
            <a:avLst/>
          </a:prstGeom>
          <a:solidFill>
            <a:schemeClr val="bg1"/>
          </a:solidFill>
        </p:spPr>
        <p:txBody>
          <a:bodyPr wrap="square" rtlCol="0">
            <a:spAutoFit/>
          </a:bodyPr>
          <a:lstStyle/>
          <a:p>
            <a:r>
              <a:rPr lang="en-NZ" sz="1100" b="1" dirty="0" smtClean="0">
                <a:solidFill>
                  <a:srgbClr val="367251"/>
                </a:solidFill>
              </a:rPr>
              <a:t>% GESC in time</a:t>
            </a:r>
            <a:endParaRPr lang="en-NZ" sz="1100" b="1" dirty="0">
              <a:solidFill>
                <a:srgbClr val="367251"/>
              </a:solidFill>
            </a:endParaRPr>
          </a:p>
        </p:txBody>
      </p:sp>
      <p:sp>
        <p:nvSpPr>
          <p:cNvPr id="13" name="TextBox 12"/>
          <p:cNvSpPr txBox="1"/>
          <p:nvPr/>
        </p:nvSpPr>
        <p:spPr>
          <a:xfrm>
            <a:off x="4105131" y="1330768"/>
            <a:ext cx="1376681" cy="261610"/>
          </a:xfrm>
          <a:prstGeom prst="rect">
            <a:avLst/>
          </a:prstGeom>
          <a:solidFill>
            <a:schemeClr val="bg1"/>
          </a:solidFill>
        </p:spPr>
        <p:txBody>
          <a:bodyPr wrap="square" rtlCol="0">
            <a:spAutoFit/>
          </a:bodyPr>
          <a:lstStyle/>
          <a:p>
            <a:r>
              <a:rPr lang="en-NZ" sz="1100" b="1" dirty="0" smtClean="0">
                <a:solidFill>
                  <a:srgbClr val="367251"/>
                </a:solidFill>
              </a:rPr>
              <a:t>NPS in time</a:t>
            </a:r>
            <a:endParaRPr lang="en-NZ" sz="1100" b="1" dirty="0">
              <a:solidFill>
                <a:srgbClr val="367251"/>
              </a:solidFill>
            </a:endParaRPr>
          </a:p>
        </p:txBody>
      </p:sp>
      <p:sp>
        <p:nvSpPr>
          <p:cNvPr id="15" name="Title 2"/>
          <p:cNvSpPr txBox="1">
            <a:spLocks/>
          </p:cNvSpPr>
          <p:nvPr/>
        </p:nvSpPr>
        <p:spPr bwMode="auto">
          <a:xfrm>
            <a:off x="1125588" y="313641"/>
            <a:ext cx="7335768" cy="92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 GESC and NPS ratings 2015-2019 for Priority Groups – International</a:t>
            </a:r>
            <a:endParaRPr lang="en-NZ" dirty="0"/>
          </a:p>
        </p:txBody>
      </p:sp>
      <p:pic>
        <p:nvPicPr>
          <p:cNvPr id="19" name="Picture 18"/>
          <p:cNvPicPr>
            <a:picLocks noChangeAspect="1"/>
          </p:cNvPicPr>
          <p:nvPr/>
        </p:nvPicPr>
        <p:blipFill>
          <a:blip r:embed="rId3"/>
          <a:stretch>
            <a:fillRect/>
          </a:stretch>
        </p:blipFill>
        <p:spPr>
          <a:xfrm>
            <a:off x="693714" y="4089561"/>
            <a:ext cx="5766781" cy="2302613"/>
          </a:xfrm>
          <a:prstGeom prst="rect">
            <a:avLst/>
          </a:prstGeom>
        </p:spPr>
      </p:pic>
      <p:cxnSp>
        <p:nvCxnSpPr>
          <p:cNvPr id="22" name="Straight Connector 21"/>
          <p:cNvCxnSpPr/>
          <p:nvPr/>
        </p:nvCxnSpPr>
        <p:spPr>
          <a:xfrm flipV="1">
            <a:off x="701027" y="1963749"/>
            <a:ext cx="3404104" cy="1"/>
          </a:xfrm>
          <a:prstGeom prst="line">
            <a:avLst/>
          </a:prstGeom>
          <a:ln w="8890">
            <a:solidFill>
              <a:schemeClr val="accent2">
                <a:lumMod val="7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337653" y="1970431"/>
            <a:ext cx="866505" cy="400110"/>
          </a:xfrm>
          <a:prstGeom prst="rect">
            <a:avLst/>
          </a:prstGeom>
          <a:noFill/>
        </p:spPr>
        <p:txBody>
          <a:bodyPr wrap="square" rtlCol="0">
            <a:spAutoFit/>
          </a:bodyPr>
          <a:lstStyle/>
          <a:p>
            <a:r>
              <a:rPr lang="en-NZ" sz="1000" dirty="0" smtClean="0">
                <a:solidFill>
                  <a:schemeClr val="accent6">
                    <a:lumMod val="50000"/>
                  </a:schemeClr>
                </a:solidFill>
              </a:rPr>
              <a:t>Investment target 85%</a:t>
            </a:r>
            <a:endParaRPr lang="en-NZ" sz="1000" dirty="0">
              <a:solidFill>
                <a:schemeClr val="accent6">
                  <a:lumMod val="50000"/>
                </a:schemeClr>
              </a:solidFill>
            </a:endParaRPr>
          </a:p>
        </p:txBody>
      </p:sp>
      <p:pic>
        <p:nvPicPr>
          <p:cNvPr id="28" name="Picture 27"/>
          <p:cNvPicPr>
            <a:picLocks noChangeAspect="1"/>
          </p:cNvPicPr>
          <p:nvPr/>
        </p:nvPicPr>
        <p:blipFill>
          <a:blip r:embed="rId4"/>
          <a:stretch>
            <a:fillRect/>
          </a:stretch>
        </p:blipFill>
        <p:spPr>
          <a:xfrm>
            <a:off x="4504727" y="1691492"/>
            <a:ext cx="3911536" cy="1767043"/>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352291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170" y="1121659"/>
            <a:ext cx="8090927" cy="5462021"/>
          </a:xfrm>
        </p:spPr>
        <p:txBody>
          <a:bodyPr/>
          <a:lstStyle/>
          <a:p>
            <a:r>
              <a:rPr lang="en-NZ" sz="1600" dirty="0" smtClean="0">
                <a:solidFill>
                  <a:srgbClr val="367251"/>
                </a:solidFill>
              </a:rPr>
              <a:t>The process</a:t>
            </a:r>
          </a:p>
          <a:p>
            <a:pPr marL="342900" indent="-342900">
              <a:buFont typeface="Arial" panose="020B0604020202020204" pitchFamily="34" charset="0"/>
              <a:buChar char="•"/>
            </a:pPr>
            <a:r>
              <a:rPr lang="en-NZ" sz="1000" dirty="0" smtClean="0"/>
              <a:t>There was confusion when invitations were sent to graduates with wrongly matched email addresses in the April 2019 Graduation survey. To ensure correct matching, all </a:t>
            </a:r>
            <a:r>
              <a:rPr lang="en-NZ" sz="1000" dirty="0" smtClean="0"/>
              <a:t>graduates</a:t>
            </a:r>
            <a:r>
              <a:rPr lang="en-NZ" sz="1000" dirty="0" smtClean="0"/>
              <a:t>’ </a:t>
            </a:r>
            <a:r>
              <a:rPr lang="en-NZ" sz="1000" dirty="0"/>
              <a:t>current </a:t>
            </a:r>
            <a:r>
              <a:rPr lang="en-NZ" sz="1000" dirty="0" smtClean="0"/>
              <a:t>email/contact </a:t>
            </a:r>
            <a:r>
              <a:rPr lang="en-NZ" sz="1000" dirty="0"/>
              <a:t>addresses </a:t>
            </a:r>
            <a:r>
              <a:rPr lang="en-NZ" sz="1000" dirty="0" smtClean="0"/>
              <a:t>should be </a:t>
            </a:r>
            <a:r>
              <a:rPr lang="en-NZ" sz="1000" dirty="0" smtClean="0"/>
              <a:t>kept/entered </a:t>
            </a:r>
            <a:r>
              <a:rPr lang="en-NZ" sz="1000" dirty="0"/>
              <a:t>in </a:t>
            </a:r>
            <a:r>
              <a:rPr lang="en-NZ" sz="1000" dirty="0" smtClean="0"/>
              <a:t>PeopleSoft. Te Korowai Kahurangi is currently consulting with the </a:t>
            </a:r>
            <a:r>
              <a:rPr lang="en-NZ" sz="1000" dirty="0" smtClean="0"/>
              <a:t>Graduation </a:t>
            </a:r>
            <a:r>
              <a:rPr lang="en-NZ" sz="1000" dirty="0" smtClean="0"/>
              <a:t>Office regarding this issue.</a:t>
            </a:r>
            <a:endParaRPr lang="en-NZ" sz="1000" dirty="0" smtClean="0"/>
          </a:p>
          <a:p>
            <a:pPr marL="342900" indent="-342900">
              <a:buFont typeface="Arial" panose="020B0604020202020204" pitchFamily="34" charset="0"/>
              <a:buChar char="•"/>
            </a:pPr>
            <a:r>
              <a:rPr lang="en-NZ" sz="1000" dirty="0"/>
              <a:t>The response rate of 36.8% for the 2019 graduate survey is far below the </a:t>
            </a:r>
            <a:r>
              <a:rPr lang="en-NZ" sz="1000" dirty="0" smtClean="0"/>
              <a:t>target response </a:t>
            </a:r>
            <a:r>
              <a:rPr lang="en-NZ" sz="1000" dirty="0"/>
              <a:t>rate of 60% </a:t>
            </a:r>
            <a:r>
              <a:rPr lang="en-NZ" sz="1000" dirty="0" smtClean="0"/>
              <a:t>recommended by the </a:t>
            </a:r>
            <a:r>
              <a:rPr lang="en-NZ" sz="1000" dirty="0">
                <a:hlinkClick r:id="rId2"/>
              </a:rPr>
              <a:t>Higher Education Statistics Agency </a:t>
            </a:r>
            <a:r>
              <a:rPr lang="en-NZ" sz="1000" dirty="0" smtClean="0"/>
              <a:t>which runs </a:t>
            </a:r>
            <a:r>
              <a:rPr lang="en-NZ" sz="1000" dirty="0"/>
              <a:t>surveys for the higher education sector in the </a:t>
            </a:r>
            <a:r>
              <a:rPr lang="en-NZ" sz="1000" dirty="0" smtClean="0"/>
              <a:t>UK. The low response rate impacts on the representativeness of the survey results. We suggest </a:t>
            </a:r>
            <a:r>
              <a:rPr lang="en-NZ" sz="1000" dirty="0" smtClean="0"/>
              <a:t>consideration be given to how response rates can be increased. One option may be for </a:t>
            </a:r>
            <a:r>
              <a:rPr lang="en-NZ" sz="1000" dirty="0" smtClean="0"/>
              <a:t>graduates to </a:t>
            </a:r>
            <a:r>
              <a:rPr lang="en-NZ" sz="1000" dirty="0" smtClean="0"/>
              <a:t>complete the survey during the Graduation </a:t>
            </a:r>
            <a:r>
              <a:rPr lang="en-NZ" sz="1000" dirty="0" smtClean="0"/>
              <a:t>Ceremony.</a:t>
            </a:r>
            <a:endParaRPr lang="en-NZ" sz="1000" dirty="0"/>
          </a:p>
          <a:p>
            <a:pPr lvl="0"/>
            <a:r>
              <a:rPr lang="en-NZ" sz="1600" dirty="0">
                <a:solidFill>
                  <a:srgbClr val="367251"/>
                </a:solidFill>
              </a:rPr>
              <a:t>Survey design</a:t>
            </a:r>
          </a:p>
          <a:p>
            <a:pPr marL="342900" indent="-342900">
              <a:buFont typeface="Arial" panose="020B0604020202020204" pitchFamily="34" charset="0"/>
              <a:buChar char="•"/>
            </a:pPr>
            <a:r>
              <a:rPr lang="en-NZ" sz="1000" dirty="0" smtClean="0"/>
              <a:t>We currently exclude a survey reply where the student has answered the question on employment status but failed to answer questions relating to further study. This is to ensure statistical validity but also means valuable replies are not included. To correct this, either we include those replies or re-design the survey to ensure graduates will have to answer all the key questions first before quitting. Considering that the question numbers should ideally stay the same for fast and accurate data piping into the Power BI dashboard, the re-design option can be complex and should be avoided. </a:t>
            </a:r>
          </a:p>
          <a:p>
            <a:pPr marL="342900" lvl="0" indent="-342900">
              <a:buFont typeface="Arial" panose="020B0604020202020204" pitchFamily="34" charset="0"/>
              <a:buChar char="•"/>
            </a:pPr>
            <a:r>
              <a:rPr lang="en-NZ" sz="1000" dirty="0" smtClean="0"/>
              <a:t>Currently only questions that relate to Graduate KPIs and NPS ratings are mandatory. This results in lots of survey replies submitted with empty answers for all the other questions. Statistical analysis requires all surveys to be fully filled in and hence lots of replies have to be dropped out of analysis, leading to less representative results. It is suggested that in future graduate surveys, all questions are mandatory as they help collect valuable information. </a:t>
            </a:r>
          </a:p>
          <a:p>
            <a:pPr lvl="0"/>
            <a:r>
              <a:rPr lang="en-NZ" sz="1600" dirty="0" smtClean="0">
                <a:solidFill>
                  <a:srgbClr val="367251"/>
                </a:solidFill>
              </a:rPr>
              <a:t>Reporting</a:t>
            </a:r>
            <a:endParaRPr lang="en-NZ" sz="1600" dirty="0">
              <a:solidFill>
                <a:srgbClr val="367251"/>
              </a:solidFill>
            </a:endParaRPr>
          </a:p>
          <a:p>
            <a:pPr marL="342900" lvl="0" indent="-342900">
              <a:buFont typeface="Arial" panose="020B0604020202020204" pitchFamily="34" charset="0"/>
              <a:buChar char="•"/>
            </a:pPr>
            <a:r>
              <a:rPr lang="en-NZ" sz="1000" dirty="0" smtClean="0"/>
              <a:t>Due to the non-standard nature of the GPO statements, no reporting has been carried out on these since they were </a:t>
            </a:r>
            <a:r>
              <a:rPr lang="en-NZ" sz="1000" dirty="0" smtClean="0"/>
              <a:t>introduced for some qualifications in </a:t>
            </a:r>
            <a:r>
              <a:rPr lang="en-NZ" sz="1000" dirty="0" smtClean="0"/>
              <a:t>the September 2018 survey. As customised reporting is not </a:t>
            </a:r>
            <a:r>
              <a:rPr lang="en-NZ" sz="1000" dirty="0" smtClean="0"/>
              <a:t>currently possible, raw </a:t>
            </a:r>
            <a:r>
              <a:rPr lang="en-NZ" sz="1000" dirty="0" smtClean="0"/>
              <a:t>reports </a:t>
            </a:r>
            <a:r>
              <a:rPr lang="en-NZ" sz="1000" dirty="0" smtClean="0"/>
              <a:t>will be provided to programme teams.</a:t>
            </a:r>
            <a:endParaRPr lang="en-NZ" sz="1000" dirty="0" smtClean="0"/>
          </a:p>
          <a:p>
            <a:pPr marL="342900" lvl="0" indent="-342900">
              <a:buFont typeface="Arial" panose="020B0604020202020204" pitchFamily="34" charset="0"/>
              <a:buChar char="•"/>
            </a:pPr>
            <a:r>
              <a:rPr lang="en-NZ" sz="1000" dirty="0" smtClean="0"/>
              <a:t>A section of the survey consists of questions about the Graduation ceremony </a:t>
            </a:r>
            <a:r>
              <a:rPr lang="en-NZ" sz="1000" dirty="0" smtClean="0"/>
              <a:t>itself. </a:t>
            </a:r>
            <a:r>
              <a:rPr lang="en-NZ" sz="1000" dirty="0" smtClean="0"/>
              <a:t>As Te Korowai Kahurangi focuses </a:t>
            </a:r>
            <a:r>
              <a:rPr lang="en-NZ" sz="1000" dirty="0" smtClean="0"/>
              <a:t>on student </a:t>
            </a:r>
            <a:r>
              <a:rPr lang="en-NZ" sz="1000" dirty="0" smtClean="0"/>
              <a:t>performance, future responsibility </a:t>
            </a:r>
            <a:r>
              <a:rPr lang="en-NZ" sz="1000" dirty="0" smtClean="0"/>
              <a:t>for the analysis </a:t>
            </a:r>
            <a:r>
              <a:rPr lang="en-NZ" sz="1000" dirty="0" smtClean="0"/>
              <a:t>is being negotiated with the relevant teams.</a:t>
            </a:r>
            <a:endParaRPr lang="en-NZ" sz="1000" dirty="0" smtClean="0"/>
          </a:p>
          <a:p>
            <a:pPr marL="342900" lvl="0" indent="-342900">
              <a:buFont typeface="Arial" panose="020B0604020202020204" pitchFamily="34" charset="0"/>
              <a:buChar char="•"/>
            </a:pPr>
            <a:endParaRPr lang="en-NZ" sz="1000" dirty="0" smtClean="0"/>
          </a:p>
          <a:p>
            <a:pPr marL="342900" lvl="0" indent="-342900">
              <a:buFont typeface="Arial" panose="020B0604020202020204" pitchFamily="34" charset="0"/>
              <a:buChar char="•"/>
            </a:pPr>
            <a:endParaRPr lang="en-NZ" sz="1000" dirty="0"/>
          </a:p>
          <a:p>
            <a:pPr marL="342900" lvl="0" indent="-342900">
              <a:buFont typeface="Arial" panose="020B0604020202020204" pitchFamily="34" charset="0"/>
              <a:buChar char="•"/>
            </a:pPr>
            <a:endParaRPr lang="en-NZ" sz="1000" dirty="0"/>
          </a:p>
        </p:txBody>
      </p:sp>
      <p:sp>
        <p:nvSpPr>
          <p:cNvPr id="3" name="Title 2"/>
          <p:cNvSpPr>
            <a:spLocks noGrp="1"/>
          </p:cNvSpPr>
          <p:nvPr>
            <p:ph type="title"/>
          </p:nvPr>
        </p:nvSpPr>
        <p:spPr/>
        <p:txBody>
          <a:bodyPr/>
          <a:lstStyle/>
          <a:p>
            <a:r>
              <a:rPr lang="en-NZ" dirty="0" smtClean="0"/>
              <a:t>Recommendations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23</a:t>
            </a:fld>
            <a:endParaRPr lang="en-NZ" altLang="en-US" dirty="0"/>
          </a:p>
        </p:txBody>
      </p:sp>
    </p:spTree>
    <p:extLst>
      <p:ext uri="{BB962C8B-B14F-4D97-AF65-F5344CB8AC3E}">
        <p14:creationId xmlns:p14="http://schemas.microsoft.com/office/powerpoint/2010/main" val="3335380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2019 Sample size and </a:t>
            </a:r>
            <a:r>
              <a:rPr lang="en-NZ" dirty="0"/>
              <a:t>R</a:t>
            </a:r>
            <a:r>
              <a:rPr lang="en-NZ" dirty="0" smtClean="0"/>
              <a:t>esponse rate</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3</a:t>
            </a:fld>
            <a:endParaRPr lang="en-NZ" altLang="en-US" dirty="0"/>
          </a:p>
        </p:txBody>
      </p:sp>
      <p:pic>
        <p:nvPicPr>
          <p:cNvPr id="6" name="Picture 5"/>
          <p:cNvPicPr>
            <a:picLocks noChangeAspect="1"/>
          </p:cNvPicPr>
          <p:nvPr/>
        </p:nvPicPr>
        <p:blipFill>
          <a:blip r:embed="rId2"/>
          <a:stretch>
            <a:fillRect/>
          </a:stretch>
        </p:blipFill>
        <p:spPr>
          <a:xfrm>
            <a:off x="1070950" y="1216018"/>
            <a:ext cx="2903627" cy="456591"/>
          </a:xfrm>
          <a:prstGeom prst="rect">
            <a:avLst/>
          </a:prstGeom>
        </p:spPr>
      </p:pic>
      <p:pic>
        <p:nvPicPr>
          <p:cNvPr id="8" name="Picture 7"/>
          <p:cNvPicPr>
            <a:picLocks noChangeAspect="1"/>
          </p:cNvPicPr>
          <p:nvPr/>
        </p:nvPicPr>
        <p:blipFill rotWithShape="1">
          <a:blip r:embed="rId3"/>
          <a:srcRect t="-892"/>
          <a:stretch/>
        </p:blipFill>
        <p:spPr>
          <a:xfrm>
            <a:off x="6439259" y="4214695"/>
            <a:ext cx="2013280" cy="1977980"/>
          </a:xfrm>
          <a:prstGeom prst="rect">
            <a:avLst/>
          </a:prstGeom>
          <a:ln>
            <a:solidFill>
              <a:schemeClr val="accent1"/>
            </a:solidFill>
          </a:ln>
        </p:spPr>
      </p:pic>
      <p:pic>
        <p:nvPicPr>
          <p:cNvPr id="11" name="Picture 10"/>
          <p:cNvPicPr>
            <a:picLocks noChangeAspect="1"/>
          </p:cNvPicPr>
          <p:nvPr/>
        </p:nvPicPr>
        <p:blipFill rotWithShape="1">
          <a:blip r:embed="rId4"/>
          <a:srcRect b="7848"/>
          <a:stretch/>
        </p:blipFill>
        <p:spPr>
          <a:xfrm>
            <a:off x="663310" y="3892443"/>
            <a:ext cx="5248076" cy="2309949"/>
          </a:xfrm>
          <a:prstGeom prst="rect">
            <a:avLst/>
          </a:prstGeom>
        </p:spPr>
      </p:pic>
      <p:sp>
        <p:nvSpPr>
          <p:cNvPr id="12" name="TextBox 11"/>
          <p:cNvSpPr txBox="1"/>
          <p:nvPr/>
        </p:nvSpPr>
        <p:spPr>
          <a:xfrm>
            <a:off x="508960" y="1710562"/>
            <a:ext cx="3666910" cy="2123658"/>
          </a:xfrm>
          <a:prstGeom prst="rect">
            <a:avLst/>
          </a:prstGeom>
          <a:noFill/>
        </p:spPr>
        <p:txBody>
          <a:bodyPr wrap="square" rtlCol="0">
            <a:spAutoFit/>
          </a:bodyPr>
          <a:lstStyle/>
          <a:p>
            <a:r>
              <a:rPr lang="en-NZ" sz="1100" dirty="0" smtClean="0"/>
              <a:t>Surveys for 2018 graduates were sent out in Sept 2018 and Apr 2019. Slightly over one-third of the sample responded, amounting to 36.8% in response rate.</a:t>
            </a:r>
          </a:p>
          <a:p>
            <a:endParaRPr lang="en-NZ" sz="1100" dirty="0"/>
          </a:p>
          <a:p>
            <a:r>
              <a:rPr lang="en-NZ" sz="1100" dirty="0" smtClean="0"/>
              <a:t>For Māori and Pacific students, the response rates were higher than the Unitec average, but for international and Under 25 priority groups, the response rates were below average. </a:t>
            </a:r>
          </a:p>
          <a:p>
            <a:endParaRPr lang="en-NZ" sz="1100" dirty="0" smtClean="0"/>
          </a:p>
          <a:p>
            <a:r>
              <a:rPr lang="en-NZ" sz="1100" dirty="0" smtClean="0"/>
              <a:t>Healthcare &amp; Social Practice led the other schools in response rate, standing at 44%, and Trades &amp; Services had the lowest at 21%. </a:t>
            </a:r>
            <a:endParaRPr lang="en-NZ" sz="1100" dirty="0"/>
          </a:p>
        </p:txBody>
      </p:sp>
      <p:pic>
        <p:nvPicPr>
          <p:cNvPr id="14" name="Picture 13"/>
          <p:cNvPicPr>
            <a:picLocks noChangeAspect="1"/>
          </p:cNvPicPr>
          <p:nvPr/>
        </p:nvPicPr>
        <p:blipFill>
          <a:blip r:embed="rId5"/>
          <a:stretch>
            <a:fillRect/>
          </a:stretch>
        </p:blipFill>
        <p:spPr>
          <a:xfrm>
            <a:off x="4312165" y="1785055"/>
            <a:ext cx="4305300" cy="1714500"/>
          </a:xfrm>
          <a:prstGeom prst="rect">
            <a:avLst/>
          </a:prstGeom>
        </p:spPr>
      </p:pic>
      <p:sp>
        <p:nvSpPr>
          <p:cNvPr id="15" name="Rectangle 14"/>
          <p:cNvSpPr/>
          <p:nvPr/>
        </p:nvSpPr>
        <p:spPr>
          <a:xfrm>
            <a:off x="5486401" y="5788325"/>
            <a:ext cx="424985" cy="207033"/>
          </a:xfrm>
          <a:prstGeom prst="rect">
            <a:avLst/>
          </a:prstGeom>
          <a:noFill/>
          <a:ln w="25400">
            <a:solidFill>
              <a:srgbClr val="008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6" name="Rectangle 15"/>
          <p:cNvSpPr/>
          <p:nvPr/>
        </p:nvSpPr>
        <p:spPr>
          <a:xfrm>
            <a:off x="5486400" y="6026986"/>
            <a:ext cx="424985" cy="20703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7462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3845" y="331624"/>
            <a:ext cx="7199412" cy="508928"/>
          </a:xfrm>
        </p:spPr>
        <p:txBody>
          <a:bodyPr/>
          <a:lstStyle/>
          <a:p>
            <a:r>
              <a:rPr lang="en-NZ" sz="2000" dirty="0" smtClean="0"/>
              <a:t>2019 Graduate KPIs </a:t>
            </a:r>
            <a:endParaRPr lang="en-NZ" sz="2000" dirty="0"/>
          </a:p>
        </p:txBody>
      </p:sp>
      <p:sp>
        <p:nvSpPr>
          <p:cNvPr id="3" name="Slide Number Placeholder 2"/>
          <p:cNvSpPr>
            <a:spLocks noGrp="1"/>
          </p:cNvSpPr>
          <p:nvPr>
            <p:ph type="sldNum" sz="quarter" idx="12"/>
          </p:nvPr>
        </p:nvSpPr>
        <p:spPr/>
        <p:txBody>
          <a:bodyPr/>
          <a:lstStyle/>
          <a:p>
            <a:fld id="{060EB6BC-B175-4959-B926-4B0C589E9E72}" type="slidenum">
              <a:rPr lang="en-NZ" altLang="en-US" smtClean="0"/>
              <a:pPr/>
              <a:t>4</a:t>
            </a:fld>
            <a:endParaRPr lang="en-NZ" altLang="en-US" dirty="0"/>
          </a:p>
        </p:txBody>
      </p:sp>
      <p:pic>
        <p:nvPicPr>
          <p:cNvPr id="8" name="Picture 7"/>
          <p:cNvPicPr>
            <a:picLocks noChangeAspect="1"/>
          </p:cNvPicPr>
          <p:nvPr/>
        </p:nvPicPr>
        <p:blipFill>
          <a:blip r:embed="rId3"/>
          <a:stretch>
            <a:fillRect/>
          </a:stretch>
        </p:blipFill>
        <p:spPr>
          <a:xfrm>
            <a:off x="355625" y="1037325"/>
            <a:ext cx="2296206" cy="817155"/>
          </a:xfrm>
          <a:prstGeom prst="rect">
            <a:avLst/>
          </a:prstGeom>
        </p:spPr>
      </p:pic>
      <p:sp>
        <p:nvSpPr>
          <p:cNvPr id="44" name="TextBox 43"/>
          <p:cNvSpPr txBox="1"/>
          <p:nvPr/>
        </p:nvSpPr>
        <p:spPr>
          <a:xfrm flipH="1">
            <a:off x="656690" y="1816573"/>
            <a:ext cx="918857" cy="469359"/>
          </a:xfrm>
          <a:prstGeom prst="rect">
            <a:avLst/>
          </a:prstGeom>
          <a:noFill/>
        </p:spPr>
        <p:txBody>
          <a:bodyPr wrap="square" rtlCol="0">
            <a:spAutoFit/>
          </a:bodyPr>
          <a:lstStyle/>
          <a:p>
            <a:r>
              <a:rPr lang="en-NZ" sz="1050" b="1" dirty="0" smtClean="0">
                <a:solidFill>
                  <a:srgbClr val="336600"/>
                </a:solidFill>
                <a:latin typeface="Arial Black" panose="020B0A04020102020204" pitchFamily="34" charset="0"/>
              </a:rPr>
              <a:t>% GESC</a:t>
            </a:r>
          </a:p>
          <a:p>
            <a:r>
              <a:rPr lang="en-NZ" sz="1400" b="1" dirty="0" smtClean="0">
                <a:solidFill>
                  <a:srgbClr val="336600"/>
                </a:solidFill>
              </a:rPr>
              <a:t>        </a:t>
            </a:r>
            <a:endParaRPr lang="en-NZ" sz="1400" b="1" dirty="0">
              <a:solidFill>
                <a:srgbClr val="336600"/>
              </a:solidFill>
            </a:endParaRPr>
          </a:p>
        </p:txBody>
      </p:sp>
      <p:sp>
        <p:nvSpPr>
          <p:cNvPr id="41" name="TextBox 40"/>
          <p:cNvSpPr txBox="1"/>
          <p:nvPr/>
        </p:nvSpPr>
        <p:spPr>
          <a:xfrm>
            <a:off x="2718820" y="1363398"/>
            <a:ext cx="6230022" cy="646331"/>
          </a:xfrm>
          <a:prstGeom prst="rect">
            <a:avLst/>
          </a:prstGeom>
          <a:noFill/>
        </p:spPr>
        <p:txBody>
          <a:bodyPr wrap="square" rtlCol="0">
            <a:spAutoFit/>
          </a:bodyPr>
          <a:lstStyle/>
          <a:p>
            <a:r>
              <a:rPr lang="en-NZ" dirty="0" smtClean="0"/>
              <a:t>……………………………………………………………………………………..…..</a:t>
            </a:r>
            <a:endParaRPr lang="en-NZ" dirty="0"/>
          </a:p>
        </p:txBody>
      </p:sp>
      <p:pic>
        <p:nvPicPr>
          <p:cNvPr id="5" name="Picture 4"/>
          <p:cNvPicPr>
            <a:picLocks noChangeAspect="1"/>
          </p:cNvPicPr>
          <p:nvPr/>
        </p:nvPicPr>
        <p:blipFill rotWithShape="1">
          <a:blip r:embed="rId4"/>
          <a:srcRect b="2623"/>
          <a:stretch/>
        </p:blipFill>
        <p:spPr>
          <a:xfrm>
            <a:off x="4494273" y="3269018"/>
            <a:ext cx="3243734" cy="3195392"/>
          </a:xfrm>
          <a:prstGeom prst="rect">
            <a:avLst/>
          </a:prstGeom>
          <a:ln>
            <a:solidFill>
              <a:schemeClr val="accent1">
                <a:lumMod val="20000"/>
                <a:lumOff val="80000"/>
              </a:schemeClr>
            </a:solidFill>
          </a:ln>
        </p:spPr>
      </p:pic>
      <p:pic>
        <p:nvPicPr>
          <p:cNvPr id="6" name="Picture 5"/>
          <p:cNvPicPr>
            <a:picLocks noChangeAspect="1"/>
          </p:cNvPicPr>
          <p:nvPr/>
        </p:nvPicPr>
        <p:blipFill>
          <a:blip r:embed="rId5"/>
          <a:stretch>
            <a:fillRect/>
          </a:stretch>
        </p:blipFill>
        <p:spPr>
          <a:xfrm>
            <a:off x="313892" y="3312807"/>
            <a:ext cx="3993590" cy="3074273"/>
          </a:xfrm>
          <a:prstGeom prst="rect">
            <a:avLst/>
          </a:prstGeom>
          <a:ln>
            <a:solidFill>
              <a:schemeClr val="accent1">
                <a:lumMod val="20000"/>
                <a:lumOff val="80000"/>
              </a:schemeClr>
            </a:solidFill>
          </a:ln>
        </p:spPr>
      </p:pic>
      <p:sp>
        <p:nvSpPr>
          <p:cNvPr id="7" name="TextBox 6"/>
          <p:cNvSpPr txBox="1"/>
          <p:nvPr/>
        </p:nvSpPr>
        <p:spPr>
          <a:xfrm>
            <a:off x="6868902" y="2089900"/>
            <a:ext cx="184731" cy="369332"/>
          </a:xfrm>
          <a:prstGeom prst="rect">
            <a:avLst/>
          </a:prstGeom>
          <a:noFill/>
        </p:spPr>
        <p:txBody>
          <a:bodyPr wrap="none" rtlCol="0">
            <a:spAutoFit/>
          </a:bodyPr>
          <a:lstStyle/>
          <a:p>
            <a:endParaRPr lang="en-NZ" dirty="0"/>
          </a:p>
        </p:txBody>
      </p:sp>
      <p:pic>
        <p:nvPicPr>
          <p:cNvPr id="9" name="Picture 8"/>
          <p:cNvPicPr>
            <a:picLocks noChangeAspect="1"/>
          </p:cNvPicPr>
          <p:nvPr/>
        </p:nvPicPr>
        <p:blipFill>
          <a:blip r:embed="rId6"/>
          <a:stretch>
            <a:fillRect/>
          </a:stretch>
        </p:blipFill>
        <p:spPr>
          <a:xfrm>
            <a:off x="1960954" y="1648614"/>
            <a:ext cx="5248910" cy="452015"/>
          </a:xfrm>
          <a:prstGeom prst="rect">
            <a:avLst/>
          </a:prstGeom>
        </p:spPr>
      </p:pic>
      <p:sp>
        <p:nvSpPr>
          <p:cNvPr id="10" name="TextBox 9"/>
          <p:cNvSpPr txBox="1"/>
          <p:nvPr/>
        </p:nvSpPr>
        <p:spPr>
          <a:xfrm>
            <a:off x="2733499" y="845107"/>
            <a:ext cx="6282332" cy="707886"/>
          </a:xfrm>
          <a:prstGeom prst="rect">
            <a:avLst/>
          </a:prstGeom>
          <a:noFill/>
        </p:spPr>
        <p:txBody>
          <a:bodyPr wrap="square" rtlCol="0">
            <a:spAutoFit/>
          </a:bodyPr>
          <a:lstStyle/>
          <a:p>
            <a:r>
              <a:rPr lang="en-NZ" sz="1000" b="1" dirty="0" smtClean="0"/>
              <a:t>Investment target not met</a:t>
            </a:r>
            <a:r>
              <a:rPr lang="en-NZ" sz="1000" dirty="0" smtClean="0"/>
              <a:t>: The overall % </a:t>
            </a:r>
            <a:r>
              <a:rPr lang="en-NZ" sz="1000" dirty="0" smtClean="0"/>
              <a:t>Graduates </a:t>
            </a:r>
            <a:r>
              <a:rPr lang="en-NZ" sz="1000" dirty="0" smtClean="0"/>
              <a:t>Employed, Studying or Combined (GESC) stood at 82%, failing to meet the Investment Plan Target of 85%. Community Studies, Health &amp; Social Practice and Environmental &amp; Animal Sciences successfully met the target at 90%, 88% and 86% respectively. Well below are </a:t>
            </a:r>
            <a:r>
              <a:rPr lang="en-NZ" sz="1000" dirty="0"/>
              <a:t>Computing &amp; Information Technology (55</a:t>
            </a:r>
            <a:r>
              <a:rPr lang="en-NZ" sz="1000" dirty="0" smtClean="0"/>
              <a:t>%), </a:t>
            </a:r>
            <a:r>
              <a:rPr lang="en-NZ" sz="1000" dirty="0"/>
              <a:t>Creative Industries (66</a:t>
            </a:r>
            <a:r>
              <a:rPr lang="en-NZ" sz="1000" dirty="0" smtClean="0"/>
              <a:t>%) and </a:t>
            </a:r>
            <a:r>
              <a:rPr lang="en-NZ" sz="1000" dirty="0"/>
              <a:t>Trades </a:t>
            </a:r>
            <a:r>
              <a:rPr lang="en-NZ" sz="1000" dirty="0" smtClean="0"/>
              <a:t>&amp; Services (75%).</a:t>
            </a:r>
            <a:endParaRPr lang="en-NZ" sz="1000" dirty="0"/>
          </a:p>
        </p:txBody>
      </p:sp>
      <p:sp>
        <p:nvSpPr>
          <p:cNvPr id="14" name="TextBox 13"/>
          <p:cNvSpPr txBox="1"/>
          <p:nvPr/>
        </p:nvSpPr>
        <p:spPr>
          <a:xfrm>
            <a:off x="60993" y="2007778"/>
            <a:ext cx="9145115" cy="1749197"/>
          </a:xfrm>
          <a:prstGeom prst="rect">
            <a:avLst/>
          </a:prstGeom>
          <a:noFill/>
        </p:spPr>
        <p:txBody>
          <a:bodyPr wrap="square" rtlCol="0">
            <a:spAutoFit/>
          </a:bodyPr>
          <a:lstStyle/>
          <a:p>
            <a:pPr>
              <a:spcAft>
                <a:spcPts val="400"/>
              </a:spcAft>
            </a:pPr>
            <a:r>
              <a:rPr lang="en-NZ" sz="1000" b="1" dirty="0" smtClean="0"/>
              <a:t>Impressive performers </a:t>
            </a:r>
            <a:r>
              <a:rPr lang="en-NZ" sz="1000" dirty="0" smtClean="0"/>
              <a:t>are Community Studies with a 91% employment rate and Healthcare &amp; Social Practice peaking at 99% in % Qualification Relevant to Employment and landing the highest % Higher Study at 41%. Bridgepoint was the strongest in % Higher Study but weakest in % Employed at 37% because its programmes focus on achieving the former.</a:t>
            </a:r>
          </a:p>
          <a:p>
            <a:pPr>
              <a:spcAft>
                <a:spcPts val="400"/>
              </a:spcAft>
            </a:pPr>
            <a:r>
              <a:rPr lang="en-NZ" sz="1000" b="1" dirty="0" smtClean="0"/>
              <a:t>Weak performers</a:t>
            </a:r>
            <a:r>
              <a:rPr lang="en-NZ" sz="1000" dirty="0" smtClean="0"/>
              <a:t>: The lowest % Qualification Relevant to Employment came from Creative Industries at 43%; School-collated evidence indicates graduates can take 3-5 years to obtain employment relevant to their studies. </a:t>
            </a:r>
            <a:r>
              <a:rPr lang="en-NZ" sz="1000" dirty="0"/>
              <a:t>Computing &amp; Information Technology </a:t>
            </a:r>
            <a:r>
              <a:rPr lang="en-NZ" sz="1000" dirty="0" smtClean="0"/>
              <a:t>had unexpectedly low % Qualification Relevant to Employment at 66% and in % Employed at 51% despite a robust IT job market*. Similarly, Trades &amp; Services did not do well in % Qualification Relevant to Employment at 64% which may not be representative as it had the lowest response rate of 21%. Graduate feedback from different schools focused on the need for internships to increase job opportunities. </a:t>
            </a:r>
          </a:p>
          <a:p>
            <a:endParaRPr lang="en-NZ" sz="1000" dirty="0" smtClean="0"/>
          </a:p>
          <a:p>
            <a:endParaRPr lang="en-NZ" sz="1100" dirty="0"/>
          </a:p>
        </p:txBody>
      </p:sp>
      <p:sp>
        <p:nvSpPr>
          <p:cNvPr id="12" name="TextBox 11"/>
          <p:cNvSpPr txBox="1"/>
          <p:nvPr/>
        </p:nvSpPr>
        <p:spPr>
          <a:xfrm>
            <a:off x="274556" y="6336530"/>
            <a:ext cx="4277926" cy="507831"/>
          </a:xfrm>
          <a:prstGeom prst="rect">
            <a:avLst/>
          </a:prstGeom>
          <a:noFill/>
        </p:spPr>
        <p:txBody>
          <a:bodyPr wrap="square" rtlCol="0">
            <a:spAutoFit/>
          </a:bodyPr>
          <a:lstStyle/>
          <a:p>
            <a:r>
              <a:rPr lang="en-NZ" sz="900" i="1" dirty="0" smtClean="0">
                <a:solidFill>
                  <a:schemeClr val="tx1">
                    <a:lumMod val="65000"/>
                    <a:lumOff val="35000"/>
                  </a:schemeClr>
                </a:solidFill>
              </a:rPr>
              <a:t>*Job market tougher for some, but IT stars in </a:t>
            </a:r>
            <a:r>
              <a:rPr lang="en-NZ" sz="900" i="1" dirty="0">
                <a:solidFill>
                  <a:schemeClr val="tx1">
                    <a:lumMod val="65000"/>
                    <a:lumOff val="35000"/>
                  </a:schemeClr>
                </a:solidFill>
              </a:rPr>
              <a:t>pole position https://www.stuff.co.nz/business/112141773/job-market-tougher-for-some-but-it-stars-in-pole-position</a:t>
            </a:r>
          </a:p>
        </p:txBody>
      </p:sp>
      <p:sp>
        <p:nvSpPr>
          <p:cNvPr id="13" name="TextBox 12"/>
          <p:cNvSpPr txBox="1"/>
          <p:nvPr/>
        </p:nvSpPr>
        <p:spPr>
          <a:xfrm>
            <a:off x="7765640" y="3531613"/>
            <a:ext cx="1201077" cy="2554545"/>
          </a:xfrm>
          <a:prstGeom prst="rect">
            <a:avLst/>
          </a:prstGeom>
          <a:noFill/>
        </p:spPr>
        <p:txBody>
          <a:bodyPr wrap="square" rtlCol="0">
            <a:spAutoFit/>
          </a:bodyPr>
          <a:lstStyle/>
          <a:p>
            <a:pPr>
              <a:spcAft>
                <a:spcPts val="400"/>
              </a:spcAft>
            </a:pPr>
            <a:r>
              <a:rPr lang="en-NZ" sz="1000" b="1" dirty="0" smtClean="0"/>
              <a:t>Priority groups</a:t>
            </a:r>
            <a:r>
              <a:rPr lang="en-NZ" sz="1000" dirty="0" smtClean="0"/>
              <a:t>: Māori </a:t>
            </a:r>
            <a:r>
              <a:rPr lang="en-NZ" sz="1000" dirty="0"/>
              <a:t>and domestic students attained above target rates in % GESC at 92% and </a:t>
            </a:r>
            <a:r>
              <a:rPr lang="en-NZ" sz="1000" dirty="0" smtClean="0"/>
              <a:t>89% respectively</a:t>
            </a:r>
            <a:r>
              <a:rPr lang="en-NZ" sz="1000" dirty="0"/>
              <a:t>;</a:t>
            </a:r>
            <a:r>
              <a:rPr lang="en-NZ" sz="1000" dirty="0" smtClean="0"/>
              <a:t> international </a:t>
            </a:r>
            <a:r>
              <a:rPr lang="en-NZ" sz="1000" dirty="0"/>
              <a:t>students fared the worst at only 61%. </a:t>
            </a:r>
            <a:r>
              <a:rPr lang="en-NZ" sz="1000" dirty="0" smtClean="0"/>
              <a:t>Comments from international students indicated a lack of support for finding jobs.</a:t>
            </a:r>
            <a:endParaRPr lang="en-NZ" dirty="0"/>
          </a:p>
        </p:txBody>
      </p:sp>
      <p:pic>
        <p:nvPicPr>
          <p:cNvPr id="16" name="Picture 15"/>
          <p:cNvPicPr>
            <a:picLocks noChangeAspect="1"/>
          </p:cNvPicPr>
          <p:nvPr/>
        </p:nvPicPr>
        <p:blipFill>
          <a:blip r:embed="rId7"/>
          <a:stretch>
            <a:fillRect/>
          </a:stretch>
        </p:blipFill>
        <p:spPr>
          <a:xfrm>
            <a:off x="4552482" y="6497223"/>
            <a:ext cx="2676525" cy="314325"/>
          </a:xfrm>
          <a:prstGeom prst="rect">
            <a:avLst/>
          </a:prstGeom>
        </p:spPr>
      </p:pic>
      <p:sp>
        <p:nvSpPr>
          <p:cNvPr id="23" name="Footer Placeholder 3"/>
          <p:cNvSpPr>
            <a:spLocks noGrp="1"/>
          </p:cNvSpPr>
          <p:nvPr>
            <p:ph type="ftr" sz="quarter" idx="11"/>
          </p:nvPr>
        </p:nvSpPr>
        <p:spPr>
          <a:xfrm>
            <a:off x="7836310" y="6474559"/>
            <a:ext cx="994098" cy="231775"/>
          </a:xfrm>
        </p:spPr>
        <p:txBody>
          <a:bodyPr/>
          <a:lstStyle/>
          <a:p>
            <a:pPr>
              <a:defRPr/>
            </a:pPr>
            <a:r>
              <a:rPr lang="en-NZ" dirty="0" smtClean="0"/>
              <a:t>&gt;&gt;</a:t>
            </a:r>
            <a:r>
              <a:rPr lang="en-NZ" dirty="0" err="1" smtClean="0"/>
              <a:t>Te</a:t>
            </a:r>
            <a:r>
              <a:rPr lang="en-NZ" dirty="0" smtClean="0"/>
              <a:t> Korowai </a:t>
            </a:r>
            <a:r>
              <a:rPr lang="en-NZ" dirty="0" err="1" smtClean="0"/>
              <a:t>Kahurangi</a:t>
            </a:r>
            <a:endParaRPr lang="en-NZ" dirty="0"/>
          </a:p>
        </p:txBody>
      </p:sp>
    </p:spTree>
    <p:extLst>
      <p:ext uri="{BB962C8B-B14F-4D97-AF65-F5344CB8AC3E}">
        <p14:creationId xmlns:p14="http://schemas.microsoft.com/office/powerpoint/2010/main" val="78644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790417"/>
          </a:xfrm>
        </p:spPr>
        <p:txBody>
          <a:bodyPr/>
          <a:lstStyle/>
          <a:p>
            <a:r>
              <a:rPr lang="en-NZ" dirty="0" smtClean="0"/>
              <a:t>Graduate KPIs over time </a:t>
            </a:r>
            <a:endParaRPr lang="en-NZ" dirty="0"/>
          </a:p>
        </p:txBody>
      </p:sp>
      <p:sp>
        <p:nvSpPr>
          <p:cNvPr id="4" name="Footer Placeholder 3"/>
          <p:cNvSpPr>
            <a:spLocks noGrp="1"/>
          </p:cNvSpPr>
          <p:nvPr>
            <p:ph type="ftr" sz="quarter" idx="11"/>
          </p:nvPr>
        </p:nvSpPr>
        <p:spPr/>
        <p:txBody>
          <a:bodyPr/>
          <a:lstStyle/>
          <a:p>
            <a:pPr>
              <a:defRPr/>
            </a:pPr>
            <a:r>
              <a:rPr lang="en-NZ" dirty="0" smtClean="0"/>
              <a:t>&gt;&gt;</a:t>
            </a:r>
            <a:r>
              <a:rPr lang="en-NZ" dirty="0" err="1" smtClean="0"/>
              <a:t>Te</a:t>
            </a:r>
            <a:r>
              <a:rPr lang="en-NZ" dirty="0" smtClean="0"/>
              <a:t> Korowai </a:t>
            </a:r>
            <a:r>
              <a:rPr lang="en-NZ" dirty="0" err="1" smtClean="0"/>
              <a:t>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5</a:t>
            </a:fld>
            <a:endParaRPr lang="en-NZ" altLang="en-US" dirty="0"/>
          </a:p>
        </p:txBody>
      </p:sp>
      <p:sp>
        <p:nvSpPr>
          <p:cNvPr id="6" name="Content Placeholder 1"/>
          <p:cNvSpPr txBox="1">
            <a:spLocks/>
          </p:cNvSpPr>
          <p:nvPr/>
        </p:nvSpPr>
        <p:spPr bwMode="auto">
          <a:xfrm>
            <a:off x="479322" y="5299184"/>
            <a:ext cx="8359239" cy="107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000" b="1" dirty="0" smtClean="0">
                <a:latin typeface="Arial" panose="020B0604020202020204" pitchFamily="34" charset="0"/>
                <a:cs typeface="Arial" panose="020B0604020202020204" pitchFamily="34" charset="0"/>
              </a:rPr>
              <a:t>Trend:</a:t>
            </a:r>
          </a:p>
          <a:p>
            <a:pPr marL="342900" indent="-180000">
              <a:spcAft>
                <a:spcPts val="0"/>
              </a:spcAft>
              <a:buFont typeface="Arial" panose="020B0604020202020204" pitchFamily="34" charset="0"/>
              <a:buChar char="•"/>
            </a:pPr>
            <a:r>
              <a:rPr lang="en-NZ" sz="1000" dirty="0">
                <a:latin typeface="Arial" panose="020B0604020202020204" pitchFamily="34" charset="0"/>
                <a:cs typeface="Arial" panose="020B0604020202020204" pitchFamily="34" charset="0"/>
              </a:rPr>
              <a:t>% GESC showed a </a:t>
            </a:r>
            <a:r>
              <a:rPr lang="en-NZ" sz="1000" dirty="0" smtClean="0">
                <a:latin typeface="Arial" panose="020B0604020202020204" pitchFamily="34" charset="0"/>
                <a:cs typeface="Arial" panose="020B0604020202020204" pitchFamily="34" charset="0"/>
              </a:rPr>
              <a:t>decreasing </a:t>
            </a:r>
            <a:r>
              <a:rPr lang="en-NZ" sz="1000" dirty="0">
                <a:latin typeface="Arial" panose="020B0604020202020204" pitchFamily="34" charset="0"/>
                <a:cs typeface="Arial" panose="020B0604020202020204" pitchFamily="34" charset="0"/>
              </a:rPr>
              <a:t>trend from 86% in 2017 onwards to 82% in </a:t>
            </a:r>
            <a:r>
              <a:rPr lang="en-NZ" sz="1000" dirty="0" smtClean="0">
                <a:latin typeface="Arial" panose="020B0604020202020204" pitchFamily="34" charset="0"/>
                <a:cs typeface="Arial" panose="020B0604020202020204" pitchFamily="34" charset="0"/>
              </a:rPr>
              <a:t>2019, reflecting a </a:t>
            </a:r>
            <a:r>
              <a:rPr lang="en-NZ" sz="1000" dirty="0">
                <a:latin typeface="Arial" panose="020B0604020202020204" pitchFamily="34" charset="0"/>
                <a:cs typeface="Arial" panose="020B0604020202020204" pitchFamily="34" charset="0"/>
              </a:rPr>
              <a:t>similar pattern in % Further Study which reached 25% in 2017 and then declined to 21% in 2019.</a:t>
            </a:r>
          </a:p>
          <a:p>
            <a:pPr marL="342900" indent="-180000">
              <a:spcAft>
                <a:spcPts val="0"/>
              </a:spcAft>
              <a:buFont typeface="Arial" panose="020B0604020202020204" pitchFamily="34" charset="0"/>
              <a:buChar char="•"/>
            </a:pPr>
            <a:r>
              <a:rPr lang="en-NZ" sz="1000" dirty="0">
                <a:latin typeface="Arial" panose="020B0604020202020204" pitchFamily="34" charset="0"/>
                <a:cs typeface="Arial" panose="020B0604020202020204" pitchFamily="34" charset="0"/>
              </a:rPr>
              <a:t>% Employed showed a slightly rising trend from 71% in 2015 to 76% in 2019, despite a slight dip in 2018.</a:t>
            </a:r>
          </a:p>
          <a:p>
            <a:pPr marL="342900" indent="-180000">
              <a:spcAft>
                <a:spcPts val="0"/>
              </a:spcAft>
              <a:buFont typeface="Arial" panose="020B0604020202020204" pitchFamily="34" charset="0"/>
              <a:buChar char="•"/>
            </a:pPr>
            <a:r>
              <a:rPr lang="en-NZ" sz="1000" dirty="0">
                <a:latin typeface="Arial" panose="020B0604020202020204" pitchFamily="34" charset="0"/>
                <a:cs typeface="Arial" panose="020B0604020202020204" pitchFamily="34" charset="0"/>
              </a:rPr>
              <a:t>% Qualification Relevance to Employment fluctuated over the years, but slowly climbing up from 75% in 2015 to 79% in 2019.</a:t>
            </a:r>
          </a:p>
        </p:txBody>
      </p:sp>
      <p:pic>
        <p:nvPicPr>
          <p:cNvPr id="12" name="Content Placeholder 6"/>
          <p:cNvPicPr>
            <a:picLocks/>
          </p:cNvPicPr>
          <p:nvPr/>
        </p:nvPicPr>
        <p:blipFill rotWithShape="1">
          <a:blip r:embed="rId2"/>
          <a:srcRect l="250" t="298" r="-250" b="1136"/>
          <a:stretch/>
        </p:blipFill>
        <p:spPr bwMode="auto">
          <a:xfrm>
            <a:off x="1418053" y="1340925"/>
            <a:ext cx="5905038" cy="384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66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6782" y="583436"/>
            <a:ext cx="7199412" cy="508928"/>
          </a:xfrm>
        </p:spPr>
        <p:txBody>
          <a:bodyPr/>
          <a:lstStyle/>
          <a:p>
            <a:r>
              <a:rPr lang="en-NZ" dirty="0"/>
              <a:t>% GESC vs Qualification Completion Rate</a:t>
            </a:r>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6</a:t>
            </a:fld>
            <a:endParaRPr lang="en-NZ" altLang="en-US" dirty="0"/>
          </a:p>
        </p:txBody>
      </p:sp>
      <p:pic>
        <p:nvPicPr>
          <p:cNvPr id="6" name="Picture 5"/>
          <p:cNvPicPr>
            <a:picLocks noChangeAspect="1"/>
          </p:cNvPicPr>
          <p:nvPr/>
        </p:nvPicPr>
        <p:blipFill>
          <a:blip r:embed="rId2"/>
          <a:stretch>
            <a:fillRect/>
          </a:stretch>
        </p:blipFill>
        <p:spPr>
          <a:xfrm>
            <a:off x="430672" y="2606488"/>
            <a:ext cx="7806302" cy="3182314"/>
          </a:xfrm>
          <a:prstGeom prst="rect">
            <a:avLst/>
          </a:prstGeom>
        </p:spPr>
      </p:pic>
      <p:sp>
        <p:nvSpPr>
          <p:cNvPr id="7" name="Content Placeholder 1"/>
          <p:cNvSpPr txBox="1">
            <a:spLocks/>
          </p:cNvSpPr>
          <p:nvPr/>
        </p:nvSpPr>
        <p:spPr bwMode="auto">
          <a:xfrm>
            <a:off x="526537" y="1484159"/>
            <a:ext cx="8184076" cy="19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000" b="1" dirty="0" smtClean="0">
                <a:latin typeface="Arial" panose="020B0604020202020204" pitchFamily="34" charset="0"/>
                <a:cs typeface="Arial" panose="020B0604020202020204" pitchFamily="34" charset="0"/>
              </a:rPr>
              <a:t>2019 % GESC vs 2018 Qualification Completion Rate </a:t>
            </a:r>
          </a:p>
          <a:p>
            <a:pPr marL="342900" indent="-180000">
              <a:spcAft>
                <a:spcPts val="0"/>
              </a:spcAft>
              <a:buFont typeface="Arial" panose="020B0604020202020204" pitchFamily="34" charset="0"/>
              <a:buChar char="•"/>
            </a:pPr>
            <a:r>
              <a:rPr lang="en-NZ" sz="1000" dirty="0">
                <a:latin typeface="Arial" panose="020B0604020202020204" pitchFamily="34" charset="0"/>
                <a:cs typeface="Arial" panose="020B0604020202020204" pitchFamily="34" charset="0"/>
              </a:rPr>
              <a:t>There is no identifiable relationship between the 2 measures. Hence a high qualification completion rate as an achievement for a school does not suggest employment success. </a:t>
            </a:r>
            <a:r>
              <a:rPr lang="en-NZ" sz="1000" dirty="0" smtClean="0">
                <a:latin typeface="Arial" panose="020B0604020202020204" pitchFamily="34" charset="0"/>
                <a:cs typeface="Arial" panose="020B0604020202020204" pitchFamily="34" charset="0"/>
              </a:rPr>
              <a:t>Separate </a:t>
            </a:r>
            <a:r>
              <a:rPr lang="en-NZ" sz="1000" dirty="0">
                <a:latin typeface="Arial" panose="020B0604020202020204" pitchFamily="34" charset="0"/>
                <a:cs typeface="Arial" panose="020B0604020202020204" pitchFamily="34" charset="0"/>
              </a:rPr>
              <a:t>strategies to improve both </a:t>
            </a:r>
            <a:r>
              <a:rPr lang="en-NZ" sz="1000" dirty="0" smtClean="0">
                <a:latin typeface="Arial" panose="020B0604020202020204" pitchFamily="34" charset="0"/>
                <a:cs typeface="Arial" panose="020B0604020202020204" pitchFamily="34" charset="0"/>
              </a:rPr>
              <a:t>KPIs may be needed. </a:t>
            </a:r>
            <a:endParaRPr lang="en-NZ" sz="1000" dirty="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000" dirty="0" smtClean="0">
                <a:latin typeface="Arial" panose="020B0604020202020204" pitchFamily="34" charset="0"/>
                <a:cs typeface="Arial" panose="020B0604020202020204" pitchFamily="34" charset="0"/>
              </a:rPr>
              <a:t>Despite </a:t>
            </a:r>
            <a:r>
              <a:rPr lang="en-NZ" sz="1000" dirty="0">
                <a:latin typeface="Arial" panose="020B0604020202020204" pitchFamily="34" charset="0"/>
                <a:cs typeface="Arial" panose="020B0604020202020204" pitchFamily="34" charset="0"/>
              </a:rPr>
              <a:t>this, high performers can easily be identified. Environmental &amp; Animal Sciences and Healthcare &amp; Social Practice had high rates on both measures. </a:t>
            </a:r>
          </a:p>
          <a:p>
            <a:pPr marL="342900" indent="-180000">
              <a:spcAft>
                <a:spcPts val="0"/>
              </a:spcAft>
              <a:buFont typeface="Arial" panose="020B0604020202020204" pitchFamily="34" charset="0"/>
              <a:buChar char="•"/>
            </a:pPr>
            <a:r>
              <a:rPr lang="en-NZ" sz="1000" dirty="0">
                <a:latin typeface="Arial" panose="020B0604020202020204" pitchFamily="34" charset="0"/>
                <a:cs typeface="Arial" panose="020B0604020202020204" pitchFamily="34" charset="0"/>
              </a:rPr>
              <a:t>Computing &amp; Information Technology is a low performer on both measures. </a:t>
            </a:r>
          </a:p>
          <a:p>
            <a:pPr marL="342900" indent="-342900">
              <a:buFont typeface="Arial" panose="020B0604020202020204" pitchFamily="34" charset="0"/>
              <a:buChar char="•"/>
            </a:pPr>
            <a:endParaRPr lang="en-NZ" sz="1000" dirty="0" smtClean="0">
              <a:latin typeface="Arial" panose="020B0604020202020204" pitchFamily="34" charset="0"/>
              <a:cs typeface="Arial" panose="020B0604020202020204" pitchFamily="34" charset="0"/>
            </a:endParaRPr>
          </a:p>
        </p:txBody>
      </p:sp>
      <p:sp>
        <p:nvSpPr>
          <p:cNvPr id="8" name="TextBox 7"/>
          <p:cNvSpPr txBox="1"/>
          <p:nvPr/>
        </p:nvSpPr>
        <p:spPr>
          <a:xfrm>
            <a:off x="640679" y="5788802"/>
            <a:ext cx="3008671" cy="230832"/>
          </a:xfrm>
          <a:prstGeom prst="rect">
            <a:avLst/>
          </a:prstGeom>
          <a:noFill/>
        </p:spPr>
        <p:txBody>
          <a:bodyPr wrap="square" rtlCol="0">
            <a:spAutoFit/>
          </a:bodyPr>
          <a:lstStyle/>
          <a:p>
            <a:r>
              <a:rPr lang="en-NZ" sz="900" i="1" dirty="0" smtClean="0"/>
              <a:t>Size of the circle indicates the number of respondents</a:t>
            </a:r>
            <a:endParaRPr lang="en-NZ" sz="900" i="1" dirty="0"/>
          </a:p>
        </p:txBody>
      </p:sp>
    </p:spTree>
    <p:extLst>
      <p:ext uri="{BB962C8B-B14F-4D97-AF65-F5344CB8AC3E}">
        <p14:creationId xmlns:p14="http://schemas.microsoft.com/office/powerpoint/2010/main" val="11797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Performance by school</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7</a:t>
            </a:fld>
            <a:endParaRPr lang="en-NZ" altLang="en-US" dirty="0"/>
          </a:p>
        </p:txBody>
      </p:sp>
      <p:sp>
        <p:nvSpPr>
          <p:cNvPr id="10" name="Content Placeholder 1"/>
          <p:cNvSpPr txBox="1">
            <a:spLocks/>
          </p:cNvSpPr>
          <p:nvPr/>
        </p:nvSpPr>
        <p:spPr bwMode="auto">
          <a:xfrm>
            <a:off x="556592" y="3905222"/>
            <a:ext cx="8190894" cy="27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000" b="1" dirty="0" smtClean="0">
                <a:latin typeface="Arial" panose="020B0604020202020204" pitchFamily="34" charset="0"/>
                <a:cs typeface="Arial" panose="020B0604020202020204" pitchFamily="34" charset="0"/>
              </a:rPr>
              <a:t>Low performers</a:t>
            </a:r>
          </a:p>
          <a:p>
            <a:pPr marL="342900" indent="-180000">
              <a:spcAft>
                <a:spcPts val="0"/>
              </a:spcAft>
              <a:buFont typeface="Arial" panose="020B0604020202020204" pitchFamily="34" charset="0"/>
              <a:buChar char="•"/>
            </a:pPr>
            <a:r>
              <a:rPr lang="en-NZ" sz="1000" dirty="0" smtClean="0">
                <a:latin typeface="Arial" panose="020B0604020202020204" pitchFamily="34" charset="0"/>
                <a:cs typeface="Arial" panose="020B0604020202020204" pitchFamily="34" charset="0"/>
              </a:rPr>
              <a:t>In terms of % Employed, Computing &amp; Information Technology experienced a sharp decrease of 21% from 72% in 2015 to 51% in 2019, thereby driving down its % GESC by 13%. Graduate feedback focused on existing learning gaps in the rapidly changing job environment.</a:t>
            </a:r>
          </a:p>
          <a:p>
            <a:pPr marL="432000">
              <a:spcAft>
                <a:spcPts val="0"/>
              </a:spcAft>
            </a:pPr>
            <a:r>
              <a:rPr lang="en-NZ" sz="1000" i="1" dirty="0" smtClean="0">
                <a:latin typeface="Arial" panose="020B0604020202020204" pitchFamily="34" charset="0"/>
                <a:cs typeface="Arial" panose="020B0604020202020204" pitchFamily="34" charset="0"/>
              </a:rPr>
              <a:t>“My </a:t>
            </a:r>
            <a:r>
              <a:rPr lang="en-NZ" sz="1000" i="1" dirty="0">
                <a:latin typeface="Arial" panose="020B0604020202020204" pitchFamily="34" charset="0"/>
                <a:cs typeface="Arial" panose="020B0604020202020204" pitchFamily="34" charset="0"/>
              </a:rPr>
              <a:t>expectations were more higher.  Now I am working so hard on receiving Microsoft certification as Unitec just gave me 20 percent of what I should know.  I am doing a lots of self study. Unitec should have more courses for front end developers and mobile </a:t>
            </a:r>
            <a:r>
              <a:rPr lang="en-NZ" sz="1000" i="1" dirty="0" smtClean="0">
                <a:latin typeface="Arial" panose="020B0604020202020204" pitchFamily="34" charset="0"/>
                <a:cs typeface="Arial" panose="020B0604020202020204" pitchFamily="34" charset="0"/>
              </a:rPr>
              <a:t>developers”.</a:t>
            </a:r>
          </a:p>
          <a:p>
            <a:pPr marL="432000">
              <a:spcAft>
                <a:spcPts val="0"/>
              </a:spcAft>
            </a:pPr>
            <a:r>
              <a:rPr lang="en-NZ" sz="1000" i="1" dirty="0" smtClean="0">
                <a:latin typeface="Arial" panose="020B0604020202020204" pitchFamily="34" charset="0"/>
                <a:cs typeface="Arial" panose="020B0604020202020204" pitchFamily="34" charset="0"/>
              </a:rPr>
              <a:t>“Unitec </a:t>
            </a:r>
            <a:r>
              <a:rPr lang="en-NZ" sz="1000" i="1" dirty="0">
                <a:latin typeface="Arial" panose="020B0604020202020204" pitchFamily="34" charset="0"/>
                <a:cs typeface="Arial" panose="020B0604020202020204" pitchFamily="34" charset="0"/>
              </a:rPr>
              <a:t>should improve more courses, which are related to improvement </a:t>
            </a:r>
            <a:r>
              <a:rPr lang="en-NZ" sz="1000" i="1" dirty="0" smtClean="0">
                <a:latin typeface="Arial" panose="020B0604020202020204" pitchFamily="34" charset="0"/>
                <a:cs typeface="Arial" panose="020B0604020202020204" pitchFamily="34" charset="0"/>
              </a:rPr>
              <a:t>industry’</a:t>
            </a:r>
          </a:p>
          <a:p>
            <a:pPr marL="342900" indent="-180000">
              <a:spcAft>
                <a:spcPts val="0"/>
              </a:spcAft>
              <a:buFont typeface="Arial" panose="020B0604020202020204" pitchFamily="34" charset="0"/>
              <a:buChar char="•"/>
            </a:pPr>
            <a:r>
              <a:rPr lang="en-NZ" sz="1000" dirty="0" smtClean="0">
                <a:latin typeface="Arial" panose="020B0604020202020204" pitchFamily="34" charset="0"/>
                <a:cs typeface="Arial" panose="020B0604020202020204" pitchFamily="34" charset="0"/>
              </a:rPr>
              <a:t>In terms of % GESC, Building Construction went down from 92% for 2 consecutive years to only 78% in 2018 and 79% in 2019. External factors (a shrinking property market) may have an effect. Graduate comments were generally around teaching and job preparation. </a:t>
            </a:r>
          </a:p>
          <a:p>
            <a:pPr marL="432000">
              <a:spcAft>
                <a:spcPts val="0"/>
              </a:spcAft>
            </a:pPr>
            <a:r>
              <a:rPr lang="en-NZ" sz="1000" i="1" dirty="0">
                <a:latin typeface="Arial" panose="020B0604020202020204" pitchFamily="34" charset="0"/>
                <a:cs typeface="Arial" panose="020B0604020202020204" pitchFamily="34" charset="0"/>
              </a:rPr>
              <a:t> “Losing the quality of teaching by losing the experienced lecturers</a:t>
            </a:r>
            <a:r>
              <a:rPr lang="en-NZ" sz="1000" i="1" dirty="0" smtClean="0">
                <a:latin typeface="Arial" panose="020B0604020202020204" pitchFamily="34" charset="0"/>
                <a:cs typeface="Arial" panose="020B0604020202020204" pitchFamily="34" charset="0"/>
              </a:rPr>
              <a:t>”</a:t>
            </a:r>
          </a:p>
          <a:p>
            <a:pPr marL="432000">
              <a:spcAft>
                <a:spcPts val="0"/>
              </a:spcAft>
            </a:pPr>
            <a:r>
              <a:rPr lang="en-NZ" sz="1000" i="1" dirty="0" smtClean="0">
                <a:latin typeface="Arial" panose="020B0604020202020204" pitchFamily="34" charset="0"/>
                <a:cs typeface="Arial" panose="020B0604020202020204" pitchFamily="34" charset="0"/>
              </a:rPr>
              <a:t> “There </a:t>
            </a:r>
            <a:r>
              <a:rPr lang="en-NZ" sz="1000" i="1" dirty="0">
                <a:latin typeface="Arial" panose="020B0604020202020204" pitchFamily="34" charset="0"/>
                <a:cs typeface="Arial" panose="020B0604020202020204" pitchFamily="34" charset="0"/>
              </a:rPr>
              <a:t>needs to be more industry involvement, site visits, guest lectures by industry professionals</a:t>
            </a:r>
            <a:r>
              <a:rPr lang="en-NZ" sz="1000" i="1" dirty="0" smtClean="0">
                <a:latin typeface="Arial" panose="020B0604020202020204" pitchFamily="34" charset="0"/>
                <a:cs typeface="Arial" panose="020B0604020202020204" pitchFamily="34" charset="0"/>
              </a:rPr>
              <a:t>.”</a:t>
            </a:r>
          </a:p>
          <a:p>
            <a:pPr lvl="0">
              <a:spcBef>
                <a:spcPct val="0"/>
              </a:spcBef>
              <a:spcAft>
                <a:spcPct val="0"/>
              </a:spcAft>
            </a:pPr>
            <a:r>
              <a:rPr lang="en-NZ" sz="1000" b="1" dirty="0" smtClean="0">
                <a:solidFill>
                  <a:prstClr val="black"/>
                </a:solidFill>
                <a:latin typeface="Arial" panose="020B0604020202020204" pitchFamily="34" charset="0"/>
                <a:ea typeface="+mn-ea"/>
                <a:cs typeface="Arial" panose="020B0604020202020204" pitchFamily="34" charset="0"/>
              </a:rPr>
              <a:t>High performers</a:t>
            </a:r>
            <a:endParaRPr lang="en-NZ" sz="1000" i="1" dirty="0" smtClean="0">
              <a:latin typeface="Arial" panose="020B0604020202020204" pitchFamily="34" charset="0"/>
              <a:cs typeface="Arial" panose="020B0604020202020204" pitchFamily="34" charset="0"/>
            </a:endParaRPr>
          </a:p>
          <a:p>
            <a:pPr marL="342900" indent="-180000">
              <a:spcAft>
                <a:spcPts val="0"/>
              </a:spcAft>
              <a:buFont typeface="Arial" panose="020B0604020202020204" pitchFamily="34" charset="0"/>
              <a:buChar char="•"/>
            </a:pPr>
            <a:r>
              <a:rPr lang="en-NZ" sz="1000" dirty="0" smtClean="0">
                <a:latin typeface="Arial" panose="020B0604020202020204" pitchFamily="34" charset="0"/>
                <a:cs typeface="Arial" panose="020B0604020202020204" pitchFamily="34" charset="0"/>
              </a:rPr>
              <a:t>Healthcare &amp; Social Practice was a high performer with increases </a:t>
            </a:r>
            <a:r>
              <a:rPr lang="en-NZ" sz="1000" dirty="0">
                <a:latin typeface="Arial" panose="020B0604020202020204" pitchFamily="34" charset="0"/>
                <a:cs typeface="Arial" panose="020B0604020202020204" pitchFamily="34" charset="0"/>
              </a:rPr>
              <a:t>i</a:t>
            </a:r>
            <a:r>
              <a:rPr lang="en-NZ" sz="1000" dirty="0" smtClean="0">
                <a:latin typeface="Arial" panose="020B0604020202020204" pitchFamily="34" charset="0"/>
                <a:cs typeface="Arial" panose="020B0604020202020204" pitchFamily="34" charset="0"/>
              </a:rPr>
              <a:t>n both measures. </a:t>
            </a:r>
          </a:p>
          <a:p>
            <a:pPr marL="342900" indent="-180000">
              <a:spcAft>
                <a:spcPts val="0"/>
              </a:spcAft>
              <a:buFont typeface="Arial" panose="020B0604020202020204" pitchFamily="34" charset="0"/>
              <a:buChar char="•"/>
            </a:pPr>
            <a:r>
              <a:rPr lang="en-NZ" sz="1000" dirty="0" smtClean="0">
                <a:latin typeface="Arial" panose="020B0604020202020204" pitchFamily="34" charset="0"/>
                <a:cs typeface="Arial" panose="020B0604020202020204" pitchFamily="34" charset="0"/>
              </a:rPr>
              <a:t>Community Studies stayed strong in the 4-year period. </a:t>
            </a:r>
          </a:p>
          <a:p>
            <a:pPr marL="342900" indent="-180000">
              <a:spcAft>
                <a:spcPts val="0"/>
              </a:spcAft>
              <a:buFont typeface="Arial" panose="020B0604020202020204" pitchFamily="34" charset="0"/>
              <a:buChar char="•"/>
            </a:pPr>
            <a:r>
              <a:rPr lang="en-NZ" sz="1000" dirty="0" smtClean="0">
                <a:latin typeface="Arial" panose="020B0604020202020204" pitchFamily="34" charset="0"/>
                <a:cs typeface="Arial" panose="020B0604020202020204" pitchFamily="34" charset="0"/>
              </a:rPr>
              <a:t>For both schools, graduate feedback was about having environmental support, flexible learning experience, highly relevant course content and good teachers. </a:t>
            </a:r>
            <a:endParaRPr lang="en-NZ" sz="1000" dirty="0">
              <a:latin typeface="Arial" panose="020B0604020202020204" pitchFamily="34" charset="0"/>
              <a:cs typeface="Arial" panose="020B0604020202020204" pitchFamily="34" charset="0"/>
            </a:endParaRPr>
          </a:p>
          <a:p>
            <a:pPr marL="432000">
              <a:spcAft>
                <a:spcPts val="0"/>
              </a:spcAft>
            </a:pPr>
            <a:r>
              <a:rPr lang="en-NZ" sz="1000" i="1" dirty="0">
                <a:latin typeface="Arial" panose="020B0604020202020204" pitchFamily="34" charset="0"/>
                <a:cs typeface="Arial" panose="020B0604020202020204" pitchFamily="34" charset="0"/>
              </a:rPr>
              <a:t> </a:t>
            </a:r>
            <a:endParaRPr lang="en-NZ" sz="1000" dirty="0">
              <a:latin typeface="Arial" panose="020B0604020202020204" pitchFamily="34" charset="0"/>
              <a:cs typeface="Arial" panose="020B0604020202020204" pitchFamily="34" charset="0"/>
            </a:endParaRPr>
          </a:p>
          <a:p>
            <a:pPr marL="432000">
              <a:spcAft>
                <a:spcPts val="0"/>
              </a:spcAft>
            </a:pPr>
            <a:endParaRPr lang="en-NZ" sz="1000" i="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4768029"/>
              </p:ext>
            </p:extLst>
          </p:nvPr>
        </p:nvGraphicFramePr>
        <p:xfrm>
          <a:off x="4699052" y="1138162"/>
          <a:ext cx="4011561" cy="2678045"/>
        </p:xfrm>
        <a:graphic>
          <a:graphicData uri="http://schemas.openxmlformats.org/drawingml/2006/table">
            <a:tbl>
              <a:tblPr/>
              <a:tblGrid>
                <a:gridCol w="1443651">
                  <a:extLst>
                    <a:ext uri="{9D8B030D-6E8A-4147-A177-3AD203B41FA5}">
                      <a16:colId xmlns:a16="http://schemas.microsoft.com/office/drawing/2014/main" val="2239333961"/>
                    </a:ext>
                  </a:extLst>
                </a:gridCol>
                <a:gridCol w="553065">
                  <a:extLst>
                    <a:ext uri="{9D8B030D-6E8A-4147-A177-3AD203B41FA5}">
                      <a16:colId xmlns:a16="http://schemas.microsoft.com/office/drawing/2014/main" val="996706027"/>
                    </a:ext>
                  </a:extLst>
                </a:gridCol>
                <a:gridCol w="321492">
                  <a:extLst>
                    <a:ext uri="{9D8B030D-6E8A-4147-A177-3AD203B41FA5}">
                      <a16:colId xmlns:a16="http://schemas.microsoft.com/office/drawing/2014/main" val="1081626690"/>
                    </a:ext>
                  </a:extLst>
                </a:gridCol>
                <a:gridCol w="399906">
                  <a:extLst>
                    <a:ext uri="{9D8B030D-6E8A-4147-A177-3AD203B41FA5}">
                      <a16:colId xmlns:a16="http://schemas.microsoft.com/office/drawing/2014/main" val="3989239422"/>
                    </a:ext>
                  </a:extLst>
                </a:gridCol>
                <a:gridCol w="399906">
                  <a:extLst>
                    <a:ext uri="{9D8B030D-6E8A-4147-A177-3AD203B41FA5}">
                      <a16:colId xmlns:a16="http://schemas.microsoft.com/office/drawing/2014/main" val="1731167363"/>
                    </a:ext>
                  </a:extLst>
                </a:gridCol>
                <a:gridCol w="399906">
                  <a:extLst>
                    <a:ext uri="{9D8B030D-6E8A-4147-A177-3AD203B41FA5}">
                      <a16:colId xmlns:a16="http://schemas.microsoft.com/office/drawing/2014/main" val="729561616"/>
                    </a:ext>
                  </a:extLst>
                </a:gridCol>
                <a:gridCol w="493635">
                  <a:extLst>
                    <a:ext uri="{9D8B030D-6E8A-4147-A177-3AD203B41FA5}">
                      <a16:colId xmlns:a16="http://schemas.microsoft.com/office/drawing/2014/main" val="1783615955"/>
                    </a:ext>
                  </a:extLst>
                </a:gridCol>
              </a:tblGrid>
              <a:tr h="298170">
                <a:tc>
                  <a:txBody>
                    <a:bodyPr/>
                    <a:lstStyle/>
                    <a:p>
                      <a:pPr algn="l" fontAlgn="b"/>
                      <a:r>
                        <a:rPr lang="en-NZ" sz="900" b="1" i="0" u="none" strike="noStrike" dirty="0">
                          <a:solidFill>
                            <a:srgbClr val="FFFFFF"/>
                          </a:solidFill>
                          <a:effectLst/>
                          <a:latin typeface="Calibri" panose="020F0502020204030204" pitchFamily="34" charset="0"/>
                        </a:rPr>
                        <a:t>School</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NZ" sz="900" b="1" i="0" u="none" strike="noStrike" dirty="0">
                          <a:solidFill>
                            <a:srgbClr val="FFFFFF"/>
                          </a:solidFill>
                          <a:effectLst/>
                          <a:latin typeface="Calibri" panose="020F0502020204030204" pitchFamily="34" charset="0"/>
                        </a:rPr>
                        <a:t>2015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dirty="0">
                          <a:solidFill>
                            <a:srgbClr val="FFFFFF"/>
                          </a:solidFill>
                          <a:effectLst/>
                          <a:latin typeface="Calibri" panose="020F0502020204030204" pitchFamily="34" charset="0"/>
                        </a:rPr>
                        <a:t>2016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a:solidFill>
                            <a:srgbClr val="FFFFFF"/>
                          </a:solidFill>
                          <a:effectLst/>
                          <a:latin typeface="Calibri" panose="020F0502020204030204" pitchFamily="34" charset="0"/>
                        </a:rPr>
                        <a:t>2017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a:solidFill>
                            <a:srgbClr val="FFFFFF"/>
                          </a:solidFill>
                          <a:effectLst/>
                          <a:latin typeface="Calibri" panose="020F0502020204030204" pitchFamily="34" charset="0"/>
                        </a:rPr>
                        <a:t>2018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dirty="0">
                          <a:solidFill>
                            <a:srgbClr val="FFFFFF"/>
                          </a:solidFill>
                          <a:effectLst/>
                          <a:latin typeface="Calibri" panose="020F0502020204030204" pitchFamily="34" charset="0"/>
                        </a:rPr>
                        <a:t>2019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r" fontAlgn="b"/>
                      <a:r>
                        <a:rPr lang="en-NZ" sz="900" b="1" i="0" u="none" strike="noStrike" dirty="0">
                          <a:solidFill>
                            <a:srgbClr val="FFFFFF"/>
                          </a:solidFill>
                          <a:effectLst/>
                          <a:latin typeface="Calibri" panose="020F0502020204030204" pitchFamily="34" charset="0"/>
                        </a:rPr>
                        <a:t>4-year trend</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3081084023"/>
                  </a:ext>
                </a:extLst>
              </a:tr>
              <a:tr h="171025">
                <a:tc>
                  <a:txBody>
                    <a:bodyPr/>
                    <a:lstStyle/>
                    <a:p>
                      <a:pPr algn="l" fontAlgn="b"/>
                      <a:r>
                        <a:rPr lang="en-NZ" sz="900" b="0" i="0" u="none" strike="noStrike" dirty="0">
                          <a:solidFill>
                            <a:srgbClr val="000000"/>
                          </a:solidFill>
                          <a:effectLst/>
                          <a:latin typeface="Calibri" panose="020F0502020204030204" pitchFamily="34" charset="0"/>
                        </a:rPr>
                        <a:t>Applied Business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698664149"/>
                  </a:ext>
                </a:extLst>
              </a:tr>
              <a:tr h="201314">
                <a:tc>
                  <a:txBody>
                    <a:bodyPr/>
                    <a:lstStyle/>
                    <a:p>
                      <a:pPr algn="l" fontAlgn="b"/>
                      <a:r>
                        <a:rPr lang="en-NZ" sz="900" b="0" i="0" u="none" strike="noStrike" dirty="0">
                          <a:solidFill>
                            <a:srgbClr val="000000"/>
                          </a:solidFill>
                          <a:effectLst/>
                          <a:latin typeface="Calibri" panose="020F0502020204030204" pitchFamily="34" charset="0"/>
                        </a:rPr>
                        <a:t>Architecture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64%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66%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FF0000"/>
                          </a:solidFill>
                          <a:effectLst/>
                          <a:latin typeface="Calibri" panose="020F0502020204030204" pitchFamily="34" charset="0"/>
                        </a:rPr>
                        <a:t>-2%</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4904224"/>
                  </a:ext>
                </a:extLst>
              </a:tr>
              <a:tr h="192326">
                <a:tc>
                  <a:txBody>
                    <a:bodyPr/>
                    <a:lstStyle/>
                    <a:p>
                      <a:pPr algn="l" fontAlgn="b"/>
                      <a:r>
                        <a:rPr lang="en-NZ" sz="900" b="0" i="0" u="none" strike="noStrike" dirty="0">
                          <a:solidFill>
                            <a:srgbClr val="000000"/>
                          </a:solidFill>
                          <a:effectLst/>
                          <a:latin typeface="Calibri" panose="020F0502020204030204" pitchFamily="34" charset="0"/>
                        </a:rPr>
                        <a:t>Bridgepoint</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43%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43%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45%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40%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37%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FF0000"/>
                          </a:solidFill>
                          <a:effectLst/>
                          <a:latin typeface="Calibri" panose="020F0502020204030204" pitchFamily="34" charset="0"/>
                        </a:rPr>
                        <a:t>-6%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286614329"/>
                  </a:ext>
                </a:extLst>
              </a:tr>
              <a:tr h="176791">
                <a:tc>
                  <a:txBody>
                    <a:bodyPr/>
                    <a:lstStyle/>
                    <a:p>
                      <a:pPr algn="l" fontAlgn="b"/>
                      <a:r>
                        <a:rPr lang="en-NZ" sz="900" b="0" i="0" u="none" strike="noStrike" dirty="0">
                          <a:solidFill>
                            <a:srgbClr val="000000"/>
                          </a:solidFill>
                          <a:effectLst/>
                          <a:latin typeface="Calibri" panose="020F0502020204030204" pitchFamily="34" charset="0"/>
                        </a:rPr>
                        <a:t>Building Construction</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81%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91%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90%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FF0000"/>
                          </a:solidFill>
                          <a:effectLst/>
                          <a:latin typeface="Calibri" panose="020F0502020204030204" pitchFamily="34" charset="0"/>
                        </a:rPr>
                        <a:t>-4%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94895170"/>
                  </a:ext>
                </a:extLst>
              </a:tr>
              <a:tr h="181954">
                <a:tc>
                  <a:txBody>
                    <a:bodyPr/>
                    <a:lstStyle/>
                    <a:p>
                      <a:pPr algn="l" fontAlgn="b"/>
                      <a:r>
                        <a:rPr lang="en-NZ" sz="900" b="0" i="0" u="none" strike="noStrike" dirty="0">
                          <a:solidFill>
                            <a:srgbClr val="000000"/>
                          </a:solidFill>
                          <a:effectLst/>
                          <a:latin typeface="Calibri" panose="020F0502020204030204" pitchFamily="34" charset="0"/>
                        </a:rPr>
                        <a:t>Community Studies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82%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91%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9%</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97344080"/>
                  </a:ext>
                </a:extLst>
              </a:tr>
              <a:tr h="302651">
                <a:tc>
                  <a:txBody>
                    <a:bodyPr/>
                    <a:lstStyle/>
                    <a:p>
                      <a:pPr algn="l" fontAlgn="b"/>
                      <a:r>
                        <a:rPr lang="en-NZ" sz="900" b="0" i="0" u="none" strike="noStrike" dirty="0" smtClean="0">
                          <a:solidFill>
                            <a:srgbClr val="000000"/>
                          </a:solidFill>
                          <a:effectLst/>
                          <a:latin typeface="Calibri" panose="020F0502020204030204" pitchFamily="34" charset="0"/>
                        </a:rPr>
                        <a:t>Computing </a:t>
                      </a:r>
                      <a:r>
                        <a:rPr lang="en-NZ" sz="900" b="0" i="0" u="none" strike="noStrike" dirty="0">
                          <a:solidFill>
                            <a:srgbClr val="000000"/>
                          </a:solidFill>
                          <a:effectLst/>
                          <a:latin typeface="Calibri" panose="020F0502020204030204" pitchFamily="34" charset="0"/>
                        </a:rPr>
                        <a:t>&amp; Information Technology</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62%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63%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55%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51%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FF0000"/>
                          </a:solidFill>
                          <a:effectLst/>
                          <a:latin typeface="Calibri" panose="020F0502020204030204" pitchFamily="34" charset="0"/>
                        </a:rPr>
                        <a:t>-21%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40989307"/>
                  </a:ext>
                </a:extLst>
              </a:tr>
              <a:tr h="191420">
                <a:tc>
                  <a:txBody>
                    <a:bodyPr/>
                    <a:lstStyle/>
                    <a:p>
                      <a:pPr algn="l" fontAlgn="b"/>
                      <a:r>
                        <a:rPr lang="en-NZ" sz="900" b="0" i="0" u="none" strike="noStrike" dirty="0">
                          <a:solidFill>
                            <a:srgbClr val="000000"/>
                          </a:solidFill>
                          <a:effectLst/>
                          <a:latin typeface="Calibri" panose="020F0502020204030204" pitchFamily="34" charset="0"/>
                        </a:rPr>
                        <a:t>Creative Industries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65%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59%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54%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FF0000"/>
                          </a:solidFill>
                          <a:effectLst/>
                          <a:latin typeface="Calibri" panose="020F0502020204030204" pitchFamily="34" charset="0"/>
                        </a:rPr>
                        <a:t>-17%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17452536"/>
                  </a:ext>
                </a:extLst>
              </a:tr>
              <a:tr h="309716">
                <a:tc>
                  <a:txBody>
                    <a:bodyPr/>
                    <a:lstStyle/>
                    <a:p>
                      <a:pPr algn="l" fontAlgn="b"/>
                      <a:r>
                        <a:rPr lang="en-NZ" sz="900" b="0" i="0" u="none" strike="noStrike" dirty="0">
                          <a:solidFill>
                            <a:srgbClr val="000000"/>
                          </a:solidFill>
                          <a:effectLst/>
                          <a:latin typeface="Calibri" panose="020F0502020204030204" pitchFamily="34" charset="0"/>
                        </a:rPr>
                        <a:t>Engineering &amp; Applied Technology</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0%</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65877982"/>
                  </a:ext>
                </a:extLst>
              </a:tr>
              <a:tr h="251969">
                <a:tc>
                  <a:txBody>
                    <a:bodyPr/>
                    <a:lstStyle/>
                    <a:p>
                      <a:pPr algn="l" fontAlgn="b"/>
                      <a:r>
                        <a:rPr lang="en-NZ" sz="900" b="0" i="0" u="none" strike="noStrike" dirty="0">
                          <a:solidFill>
                            <a:srgbClr val="000000"/>
                          </a:solidFill>
                          <a:effectLst/>
                          <a:latin typeface="Calibri" panose="020F0502020204030204" pitchFamily="34" charset="0"/>
                        </a:rPr>
                        <a:t>Environmental &amp; Animal Sciences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47717848"/>
                  </a:ext>
                </a:extLst>
              </a:tr>
              <a:tr h="222148">
                <a:tc>
                  <a:txBody>
                    <a:bodyPr/>
                    <a:lstStyle/>
                    <a:p>
                      <a:pPr algn="l" fontAlgn="b"/>
                      <a:r>
                        <a:rPr lang="en-NZ" sz="900" b="0" i="0" u="none" strike="noStrike" dirty="0">
                          <a:solidFill>
                            <a:srgbClr val="000000"/>
                          </a:solidFill>
                          <a:effectLst/>
                          <a:latin typeface="Calibri" panose="020F0502020204030204" pitchFamily="34" charset="0"/>
                        </a:rPr>
                        <a:t>Healthcare &amp; Social Practice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81%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82%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91%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88%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166816304"/>
                  </a:ext>
                </a:extLst>
              </a:tr>
              <a:tr h="133364">
                <a:tc>
                  <a:txBody>
                    <a:bodyPr/>
                    <a:lstStyle/>
                    <a:p>
                      <a:pPr algn="l" fontAlgn="b"/>
                      <a:r>
                        <a:rPr lang="en-NZ" sz="900" b="0" i="0" u="none" strike="noStrike" dirty="0">
                          <a:solidFill>
                            <a:srgbClr val="000000"/>
                          </a:solidFill>
                          <a:effectLst/>
                          <a:latin typeface="Calibri" panose="020F0502020204030204" pitchFamily="34" charset="0"/>
                        </a:rPr>
                        <a:t>Trades &amp; Services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69%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68%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3%</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58647883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60240169"/>
              </p:ext>
            </p:extLst>
          </p:nvPr>
        </p:nvGraphicFramePr>
        <p:xfrm>
          <a:off x="703720" y="1162022"/>
          <a:ext cx="3595436" cy="2626595"/>
        </p:xfrm>
        <a:graphic>
          <a:graphicData uri="http://schemas.openxmlformats.org/drawingml/2006/table">
            <a:tbl>
              <a:tblPr/>
              <a:tblGrid>
                <a:gridCol w="1528700">
                  <a:extLst>
                    <a:ext uri="{9D8B030D-6E8A-4147-A177-3AD203B41FA5}">
                      <a16:colId xmlns:a16="http://schemas.microsoft.com/office/drawing/2014/main" val="210816637"/>
                    </a:ext>
                  </a:extLst>
                </a:gridCol>
                <a:gridCol w="409931">
                  <a:extLst>
                    <a:ext uri="{9D8B030D-6E8A-4147-A177-3AD203B41FA5}">
                      <a16:colId xmlns:a16="http://schemas.microsoft.com/office/drawing/2014/main" val="2462592112"/>
                    </a:ext>
                  </a:extLst>
                </a:gridCol>
                <a:gridCol w="409931">
                  <a:extLst>
                    <a:ext uri="{9D8B030D-6E8A-4147-A177-3AD203B41FA5}">
                      <a16:colId xmlns:a16="http://schemas.microsoft.com/office/drawing/2014/main" val="1451297858"/>
                    </a:ext>
                  </a:extLst>
                </a:gridCol>
                <a:gridCol w="409931">
                  <a:extLst>
                    <a:ext uri="{9D8B030D-6E8A-4147-A177-3AD203B41FA5}">
                      <a16:colId xmlns:a16="http://schemas.microsoft.com/office/drawing/2014/main" val="68494689"/>
                    </a:ext>
                  </a:extLst>
                </a:gridCol>
                <a:gridCol w="409931">
                  <a:extLst>
                    <a:ext uri="{9D8B030D-6E8A-4147-A177-3AD203B41FA5}">
                      <a16:colId xmlns:a16="http://schemas.microsoft.com/office/drawing/2014/main" val="2409153829"/>
                    </a:ext>
                  </a:extLst>
                </a:gridCol>
                <a:gridCol w="427012">
                  <a:extLst>
                    <a:ext uri="{9D8B030D-6E8A-4147-A177-3AD203B41FA5}">
                      <a16:colId xmlns:a16="http://schemas.microsoft.com/office/drawing/2014/main" val="1056806001"/>
                    </a:ext>
                  </a:extLst>
                </a:gridCol>
              </a:tblGrid>
              <a:tr h="346073">
                <a:tc>
                  <a:txBody>
                    <a:bodyPr/>
                    <a:lstStyle/>
                    <a:p>
                      <a:pPr algn="l" fontAlgn="b"/>
                      <a:r>
                        <a:rPr lang="en-NZ" sz="900" b="1" i="0" u="none" strike="noStrike" dirty="0">
                          <a:solidFill>
                            <a:srgbClr val="FFFFFF"/>
                          </a:solidFill>
                          <a:effectLst/>
                          <a:latin typeface="Calibri" panose="020F0502020204030204" pitchFamily="34" charset="0"/>
                        </a:rPr>
                        <a:t>School</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dirty="0">
                          <a:solidFill>
                            <a:srgbClr val="FFFFFF"/>
                          </a:solidFill>
                          <a:effectLst/>
                          <a:latin typeface="Calibri" panose="020F0502020204030204" pitchFamily="34" charset="0"/>
                        </a:rPr>
                        <a:t>2016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a:solidFill>
                            <a:srgbClr val="FFFFFF"/>
                          </a:solidFill>
                          <a:effectLst/>
                          <a:latin typeface="Calibri" panose="020F0502020204030204" pitchFamily="34" charset="0"/>
                        </a:rPr>
                        <a:t>2017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a:solidFill>
                            <a:srgbClr val="FFFFFF"/>
                          </a:solidFill>
                          <a:effectLst/>
                          <a:latin typeface="Calibri" panose="020F0502020204030204" pitchFamily="34" charset="0"/>
                        </a:rPr>
                        <a:t>2018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NZ" sz="900" b="1" i="0" u="none" strike="noStrike" dirty="0">
                          <a:solidFill>
                            <a:srgbClr val="FFFFFF"/>
                          </a:solidFill>
                          <a:effectLst/>
                          <a:latin typeface="Calibri" panose="020F0502020204030204" pitchFamily="34" charset="0"/>
                        </a:rPr>
                        <a:t>2019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r" fontAlgn="b"/>
                      <a:r>
                        <a:rPr lang="en-NZ" sz="900" b="1" i="0" u="none" strike="noStrike" dirty="0">
                          <a:solidFill>
                            <a:srgbClr val="FFFFFF"/>
                          </a:solidFill>
                          <a:effectLst/>
                          <a:latin typeface="Calibri" panose="020F0502020204030204" pitchFamily="34" charset="0"/>
                        </a:rPr>
                        <a:t>4-year trend</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4091142543"/>
                  </a:ext>
                </a:extLst>
              </a:tr>
              <a:tr h="173037">
                <a:tc>
                  <a:txBody>
                    <a:bodyPr/>
                    <a:lstStyle/>
                    <a:p>
                      <a:pPr algn="l" fontAlgn="b"/>
                      <a:r>
                        <a:rPr lang="en-NZ" sz="900" b="0" i="0" u="none" strike="noStrike" dirty="0">
                          <a:solidFill>
                            <a:srgbClr val="000000"/>
                          </a:solidFill>
                          <a:effectLst/>
                          <a:latin typeface="Calibri" panose="020F0502020204030204" pitchFamily="34" charset="0"/>
                        </a:rPr>
                        <a:t>Applied Business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82%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83%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FF0000"/>
                          </a:solidFill>
                          <a:effectLst/>
                          <a:latin typeface="Calibri" panose="020F0502020204030204" pitchFamily="34" charset="0"/>
                        </a:rPr>
                        <a:t>-3%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030199298"/>
                  </a:ext>
                </a:extLst>
              </a:tr>
              <a:tr h="173037">
                <a:tc>
                  <a:txBody>
                    <a:bodyPr/>
                    <a:lstStyle/>
                    <a:p>
                      <a:pPr algn="l" fontAlgn="b"/>
                      <a:r>
                        <a:rPr lang="en-NZ" sz="900" b="0" i="0" u="none" strike="noStrike" dirty="0">
                          <a:solidFill>
                            <a:srgbClr val="000000"/>
                          </a:solidFill>
                          <a:effectLst/>
                          <a:latin typeface="Calibri" panose="020F0502020204030204" pitchFamily="34" charset="0"/>
                        </a:rPr>
                        <a:t>Architecture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89%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81%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81%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84%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FF0000"/>
                          </a:solidFill>
                          <a:effectLst/>
                          <a:latin typeface="Calibri" panose="020F0502020204030204" pitchFamily="34" charset="0"/>
                        </a:rPr>
                        <a:t>-5%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098770002"/>
                  </a:ext>
                </a:extLst>
              </a:tr>
              <a:tr h="173037">
                <a:tc>
                  <a:txBody>
                    <a:bodyPr/>
                    <a:lstStyle/>
                    <a:p>
                      <a:pPr algn="l" fontAlgn="b"/>
                      <a:r>
                        <a:rPr lang="en-NZ" sz="900" b="0" i="0" u="none" strike="noStrike" dirty="0">
                          <a:solidFill>
                            <a:srgbClr val="000000"/>
                          </a:solidFill>
                          <a:effectLst/>
                          <a:latin typeface="Calibri" panose="020F0502020204030204" pitchFamily="34" charset="0"/>
                        </a:rPr>
                        <a:t>Bridgepoint</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84%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79%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73930629"/>
                  </a:ext>
                </a:extLst>
              </a:tr>
              <a:tr h="173037">
                <a:tc>
                  <a:txBody>
                    <a:bodyPr/>
                    <a:lstStyle/>
                    <a:p>
                      <a:pPr algn="l" fontAlgn="b"/>
                      <a:r>
                        <a:rPr lang="en-NZ" sz="900" b="0" i="0" u="none" strike="noStrike" dirty="0">
                          <a:solidFill>
                            <a:srgbClr val="000000"/>
                          </a:solidFill>
                          <a:effectLst/>
                          <a:latin typeface="Calibri" panose="020F0502020204030204" pitchFamily="34" charset="0"/>
                        </a:rPr>
                        <a:t>Building Construction</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92%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92%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FF0000"/>
                          </a:solidFill>
                          <a:effectLst/>
                          <a:latin typeface="Calibri" panose="020F0502020204030204" pitchFamily="34" charset="0"/>
                        </a:rPr>
                        <a:t>-13%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231126677"/>
                  </a:ext>
                </a:extLst>
              </a:tr>
              <a:tr h="173037">
                <a:tc>
                  <a:txBody>
                    <a:bodyPr/>
                    <a:lstStyle/>
                    <a:p>
                      <a:pPr algn="l" fontAlgn="b"/>
                      <a:r>
                        <a:rPr lang="en-NZ" sz="900" b="0" i="0" u="none" strike="noStrike" dirty="0">
                          <a:solidFill>
                            <a:srgbClr val="000000"/>
                          </a:solidFill>
                          <a:effectLst/>
                          <a:latin typeface="Calibri" panose="020F0502020204030204" pitchFamily="34" charset="0"/>
                        </a:rPr>
                        <a:t>Community Studies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94%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94%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90%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FF0000"/>
                          </a:solidFill>
                          <a:effectLst/>
                          <a:latin typeface="Calibri" panose="020F0502020204030204" pitchFamily="34" charset="0"/>
                        </a:rPr>
                        <a:t>-4%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781672988"/>
                  </a:ext>
                </a:extLst>
              </a:tr>
              <a:tr h="298742">
                <a:tc>
                  <a:txBody>
                    <a:bodyPr/>
                    <a:lstStyle/>
                    <a:p>
                      <a:pPr algn="l" fontAlgn="b"/>
                      <a:r>
                        <a:rPr lang="en-NZ" sz="900" b="0" i="0" u="none" strike="noStrike" dirty="0">
                          <a:solidFill>
                            <a:srgbClr val="000000"/>
                          </a:solidFill>
                          <a:effectLst/>
                          <a:latin typeface="Calibri" panose="020F0502020204030204" pitchFamily="34" charset="0"/>
                        </a:rPr>
                        <a:t>Computing &amp; Information Technology</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68%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61%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55%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FF0000"/>
                          </a:solidFill>
                          <a:effectLst/>
                          <a:latin typeface="Calibri" panose="020F0502020204030204" pitchFamily="34" charset="0"/>
                        </a:rPr>
                        <a:t>-13%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60686558"/>
                  </a:ext>
                </a:extLst>
              </a:tr>
              <a:tr h="173037">
                <a:tc>
                  <a:txBody>
                    <a:bodyPr/>
                    <a:lstStyle/>
                    <a:p>
                      <a:pPr algn="l" fontAlgn="b"/>
                      <a:r>
                        <a:rPr lang="en-NZ" sz="900" b="0" i="0" u="none" strike="noStrike" dirty="0">
                          <a:solidFill>
                            <a:srgbClr val="000000"/>
                          </a:solidFill>
                          <a:effectLst/>
                          <a:latin typeface="Calibri" panose="020F0502020204030204" pitchFamily="34" charset="0"/>
                        </a:rPr>
                        <a:t>Creative Industries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66%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FF0000"/>
                          </a:solidFill>
                          <a:effectLst/>
                          <a:latin typeface="Calibri" panose="020F0502020204030204" pitchFamily="34" charset="0"/>
                        </a:rPr>
                        <a:t>-11%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053736059"/>
                  </a:ext>
                </a:extLst>
              </a:tr>
              <a:tr h="298742">
                <a:tc>
                  <a:txBody>
                    <a:bodyPr/>
                    <a:lstStyle/>
                    <a:p>
                      <a:pPr algn="l" fontAlgn="b"/>
                      <a:r>
                        <a:rPr lang="en-NZ" sz="900" b="0" i="0" u="none" strike="noStrike" dirty="0">
                          <a:solidFill>
                            <a:srgbClr val="000000"/>
                          </a:solidFill>
                          <a:effectLst/>
                          <a:latin typeface="Calibri" panose="020F0502020204030204" pitchFamily="34" charset="0"/>
                        </a:rPr>
                        <a:t>Engineering &amp; Applied Technology</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90%</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87%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78%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77%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FF0000"/>
                          </a:solidFill>
                          <a:effectLst/>
                          <a:latin typeface="Calibri" panose="020F0502020204030204" pitchFamily="34" charset="0"/>
                        </a:rPr>
                        <a:t>-13%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561670791"/>
                  </a:ext>
                </a:extLst>
              </a:tr>
              <a:tr h="298742">
                <a:tc>
                  <a:txBody>
                    <a:bodyPr/>
                    <a:lstStyle/>
                    <a:p>
                      <a:pPr algn="l" fontAlgn="b"/>
                      <a:r>
                        <a:rPr lang="en-NZ" sz="900" b="0" i="0" u="none" strike="noStrike" dirty="0">
                          <a:solidFill>
                            <a:srgbClr val="000000"/>
                          </a:solidFill>
                          <a:effectLst/>
                          <a:latin typeface="Calibri" panose="020F0502020204030204" pitchFamily="34" charset="0"/>
                        </a:rPr>
                        <a:t>Environmental &amp; Animal Sciences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81%</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92%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87%</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86%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12410379"/>
                  </a:ext>
                </a:extLst>
              </a:tr>
              <a:tr h="173037">
                <a:tc>
                  <a:txBody>
                    <a:bodyPr/>
                    <a:lstStyle/>
                    <a:p>
                      <a:pPr algn="l" fontAlgn="b"/>
                      <a:r>
                        <a:rPr lang="en-NZ" sz="900" b="0" i="0" u="none" strike="noStrike" dirty="0">
                          <a:solidFill>
                            <a:srgbClr val="000000"/>
                          </a:solidFill>
                          <a:effectLst/>
                          <a:latin typeface="Calibri" panose="020F0502020204030204" pitchFamily="34" charset="0"/>
                        </a:rPr>
                        <a:t>Healthcare &amp; Social Practice</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85%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86%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a:solidFill>
                            <a:srgbClr val="000000"/>
                          </a:solidFill>
                          <a:effectLst/>
                          <a:latin typeface="Calibri" panose="020F0502020204030204" pitchFamily="34" charset="0"/>
                        </a:rPr>
                        <a:t>92%</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88%</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r" fontAlgn="b"/>
                      <a:r>
                        <a:rPr lang="en-NZ" sz="900" b="0" i="0" u="none" strike="noStrike" dirty="0">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21582846"/>
                  </a:ext>
                </a:extLst>
              </a:tr>
              <a:tr h="173037">
                <a:tc>
                  <a:txBody>
                    <a:bodyPr/>
                    <a:lstStyle/>
                    <a:p>
                      <a:pPr algn="l" fontAlgn="b"/>
                      <a:r>
                        <a:rPr lang="en-NZ" sz="900" b="0" i="0" u="none" strike="noStrike" dirty="0">
                          <a:solidFill>
                            <a:srgbClr val="000000"/>
                          </a:solidFill>
                          <a:effectLst/>
                          <a:latin typeface="Calibri" panose="020F0502020204030204" pitchFamily="34" charset="0"/>
                        </a:rPr>
                        <a:t>Trades &amp; Services</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89%</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83%</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86%</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a:solidFill>
                            <a:srgbClr val="000000"/>
                          </a:solidFill>
                          <a:effectLst/>
                          <a:latin typeface="Calibri" panose="020F0502020204030204" pitchFamily="34" charset="0"/>
                        </a:rPr>
                        <a:t>75%</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r" fontAlgn="b"/>
                      <a:r>
                        <a:rPr lang="en-NZ" sz="900" b="0" i="0" u="none" strike="noStrike" dirty="0">
                          <a:solidFill>
                            <a:srgbClr val="FF0000"/>
                          </a:solidFill>
                          <a:effectLst/>
                          <a:latin typeface="Calibri" panose="020F0502020204030204" pitchFamily="34" charset="0"/>
                        </a:rPr>
                        <a:t>-14%</a:t>
                      </a:r>
                    </a:p>
                  </a:txBody>
                  <a:tcPr marL="9525" marR="9525" marT="9525" marB="0" anchor="b">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94606833"/>
                  </a:ext>
                </a:extLst>
              </a:tr>
            </a:tbl>
          </a:graphicData>
        </a:graphic>
      </p:graphicFrame>
      <p:sp>
        <p:nvSpPr>
          <p:cNvPr id="15" name="TextBox 14"/>
          <p:cNvSpPr txBox="1"/>
          <p:nvPr/>
        </p:nvSpPr>
        <p:spPr>
          <a:xfrm>
            <a:off x="2139882" y="899235"/>
            <a:ext cx="891225" cy="276999"/>
          </a:xfrm>
          <a:prstGeom prst="rect">
            <a:avLst/>
          </a:prstGeom>
          <a:noFill/>
        </p:spPr>
        <p:txBody>
          <a:bodyPr wrap="square" rtlCol="0">
            <a:spAutoFit/>
          </a:bodyPr>
          <a:lstStyle/>
          <a:p>
            <a:r>
              <a:rPr lang="en-NZ" sz="1200" dirty="0" smtClean="0"/>
              <a:t>% GESC</a:t>
            </a:r>
            <a:endParaRPr lang="en-NZ" sz="1200" dirty="0"/>
          </a:p>
        </p:txBody>
      </p:sp>
      <p:sp>
        <p:nvSpPr>
          <p:cNvPr id="16" name="TextBox 15"/>
          <p:cNvSpPr txBox="1"/>
          <p:nvPr/>
        </p:nvSpPr>
        <p:spPr>
          <a:xfrm>
            <a:off x="6079496" y="871527"/>
            <a:ext cx="1184085" cy="276999"/>
          </a:xfrm>
          <a:prstGeom prst="rect">
            <a:avLst/>
          </a:prstGeom>
          <a:noFill/>
        </p:spPr>
        <p:txBody>
          <a:bodyPr wrap="square" rtlCol="0">
            <a:spAutoFit/>
          </a:bodyPr>
          <a:lstStyle/>
          <a:p>
            <a:r>
              <a:rPr lang="en-NZ" sz="1200" dirty="0" smtClean="0"/>
              <a:t>% Employed</a:t>
            </a:r>
            <a:endParaRPr lang="en-NZ" sz="1200" dirty="0"/>
          </a:p>
        </p:txBody>
      </p:sp>
    </p:spTree>
    <p:extLst>
      <p:ext uri="{BB962C8B-B14F-4D97-AF65-F5344CB8AC3E}">
        <p14:creationId xmlns:p14="http://schemas.microsoft.com/office/powerpoint/2010/main" val="42725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6374" y="1223304"/>
            <a:ext cx="7963816" cy="2985433"/>
          </a:xfrm>
          <a:prstGeom prst="rect">
            <a:avLst/>
          </a:prstGeom>
          <a:noFill/>
        </p:spPr>
        <p:txBody>
          <a:bodyPr wrap="square" rtlCol="0">
            <a:spAutoFit/>
          </a:bodyPr>
          <a:lstStyle/>
          <a:p>
            <a:pPr lvl="0"/>
            <a:r>
              <a:rPr lang="en-NZ" sz="1000" b="1" dirty="0" smtClean="0">
                <a:solidFill>
                  <a:prstClr val="black"/>
                </a:solidFill>
                <a:cs typeface="Arial" panose="020B0604020202020204" pitchFamily="34" charset="0"/>
              </a:rPr>
              <a:t>Correlation analysis:</a:t>
            </a:r>
            <a:endParaRPr lang="en-NZ" sz="1000" b="1" dirty="0">
              <a:solidFill>
                <a:prstClr val="black"/>
              </a:solidFill>
              <a:cs typeface="Arial" panose="020B0604020202020204" pitchFamily="34" charset="0"/>
            </a:endParaRP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Correlation </a:t>
            </a:r>
            <a:r>
              <a:rPr lang="en-NZ" sz="1000" dirty="0">
                <a:solidFill>
                  <a:prstClr val="black"/>
                </a:solidFill>
                <a:cs typeface="Arial" panose="020B0604020202020204" pitchFamily="34" charset="0"/>
              </a:rPr>
              <a:t>analysis of 2015-2019 data reveals little relationship between employment status </a:t>
            </a:r>
            <a:r>
              <a:rPr lang="en-NZ" sz="1000" dirty="0" smtClean="0">
                <a:solidFill>
                  <a:prstClr val="black"/>
                </a:solidFill>
                <a:cs typeface="Arial" panose="020B0604020202020204" pitchFamily="34" charset="0"/>
              </a:rPr>
              <a:t>and all </a:t>
            </a:r>
            <a:r>
              <a:rPr lang="en-NZ" sz="1000" dirty="0">
                <a:solidFill>
                  <a:prstClr val="black"/>
                </a:solidFill>
                <a:cs typeface="Arial" panose="020B0604020202020204" pitchFamily="34" charset="0"/>
              </a:rPr>
              <a:t>other questions in the </a:t>
            </a:r>
            <a:r>
              <a:rPr lang="en-NZ" sz="1000" dirty="0" smtClean="0">
                <a:solidFill>
                  <a:prstClr val="black"/>
                </a:solidFill>
                <a:cs typeface="Arial" panose="020B0604020202020204" pitchFamily="34" charset="0"/>
              </a:rPr>
              <a:t>survey (including the question asking if qualification met main job requirements). </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 same is true of Qualification Relevance to Employment which has no relationship with all other questions in the survey.</a:t>
            </a:r>
          </a:p>
          <a:p>
            <a:pPr marL="171450" indent="-171450">
              <a:buFont typeface="Arial" panose="020B0604020202020204" pitchFamily="34" charset="0"/>
              <a:buChar char="•"/>
            </a:pPr>
            <a:r>
              <a:rPr lang="en-NZ" sz="1000" dirty="0">
                <a:solidFill>
                  <a:prstClr val="black"/>
                </a:solidFill>
                <a:cs typeface="Arial" panose="020B0604020202020204" pitchFamily="34" charset="0"/>
              </a:rPr>
              <a:t>Since there are no correlations, improving learning experiences and skills acquired will not </a:t>
            </a:r>
            <a:r>
              <a:rPr lang="en-NZ" sz="1000" dirty="0" smtClean="0">
                <a:solidFill>
                  <a:prstClr val="black"/>
                </a:solidFill>
                <a:cs typeface="Arial" panose="020B0604020202020204" pitchFamily="34" charset="0"/>
              </a:rPr>
              <a:t>lift </a:t>
            </a:r>
            <a:r>
              <a:rPr lang="en-NZ" sz="1000" dirty="0">
                <a:solidFill>
                  <a:prstClr val="black"/>
                </a:solidFill>
                <a:cs typeface="Arial" panose="020B0604020202020204" pitchFamily="34" charset="0"/>
              </a:rPr>
              <a:t>KPIs. Effort should instead be directed at employment help for graduates. </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There </a:t>
            </a:r>
            <a:r>
              <a:rPr lang="en-NZ" sz="1000" dirty="0">
                <a:solidFill>
                  <a:prstClr val="black"/>
                </a:solidFill>
                <a:cs typeface="Arial" panose="020B0604020202020204" pitchFamily="34" charset="0"/>
              </a:rPr>
              <a:t>is a slightly </a:t>
            </a:r>
            <a:r>
              <a:rPr lang="en-NZ" sz="1000" b="1" dirty="0">
                <a:solidFill>
                  <a:schemeClr val="accent2">
                    <a:lumMod val="75000"/>
                  </a:schemeClr>
                </a:solidFill>
                <a:cs typeface="Arial" panose="020B0604020202020204" pitchFamily="34" charset="0"/>
              </a:rPr>
              <a:t>positive relationship </a:t>
            </a:r>
            <a:r>
              <a:rPr lang="en-NZ" sz="1000" b="1" dirty="0" smtClean="0">
                <a:solidFill>
                  <a:schemeClr val="accent2">
                    <a:lumMod val="75000"/>
                  </a:schemeClr>
                </a:solidFill>
                <a:cs typeface="Arial" panose="020B0604020202020204" pitchFamily="34" charset="0"/>
              </a:rPr>
              <a:t>of 0.66 </a:t>
            </a:r>
            <a:r>
              <a:rPr lang="en-NZ" sz="1000" dirty="0" smtClean="0">
                <a:solidFill>
                  <a:prstClr val="black"/>
                </a:solidFill>
                <a:cs typeface="Arial" panose="020B0604020202020204" pitchFamily="34" charset="0"/>
              </a:rPr>
              <a:t>between </a:t>
            </a:r>
            <a:r>
              <a:rPr lang="en-NZ" sz="1000" dirty="0">
                <a:solidFill>
                  <a:prstClr val="black"/>
                </a:solidFill>
                <a:cs typeface="Arial" panose="020B0604020202020204" pitchFamily="34" charset="0"/>
              </a:rPr>
              <a:t>further study and </a:t>
            </a:r>
            <a:r>
              <a:rPr lang="en-NZ" sz="1000" dirty="0" smtClean="0">
                <a:solidFill>
                  <a:prstClr val="black"/>
                </a:solidFill>
                <a:cs typeface="Arial" panose="020B0604020202020204" pitchFamily="34" charset="0"/>
              </a:rPr>
              <a:t>qualification meeting job requirements, suggesting </a:t>
            </a:r>
            <a:r>
              <a:rPr lang="en-NZ" sz="1000" dirty="0">
                <a:solidFill>
                  <a:prstClr val="black"/>
                </a:solidFill>
                <a:cs typeface="Arial" panose="020B0604020202020204" pitchFamily="34" charset="0"/>
              </a:rPr>
              <a:t>further study is </a:t>
            </a:r>
            <a:r>
              <a:rPr lang="en-NZ" sz="1000" dirty="0" smtClean="0">
                <a:solidFill>
                  <a:prstClr val="black"/>
                </a:solidFill>
                <a:cs typeface="Arial" panose="020B0604020202020204" pitchFamily="34" charset="0"/>
              </a:rPr>
              <a:t>motivated by job considerations.</a:t>
            </a:r>
          </a:p>
          <a:p>
            <a:pPr marL="171450" lvl="0" indent="-171450">
              <a:buFont typeface="Arial" panose="020B0604020202020204" pitchFamily="34" charset="0"/>
              <a:buChar char="•"/>
            </a:pPr>
            <a:endParaRPr lang="en-NZ" sz="1000" dirty="0">
              <a:solidFill>
                <a:prstClr val="black"/>
              </a:solidFill>
              <a:cs typeface="Arial" panose="020B0604020202020204" pitchFamily="34" charset="0"/>
            </a:endParaRPr>
          </a:p>
          <a:p>
            <a:pPr lvl="0"/>
            <a:r>
              <a:rPr lang="en-NZ" sz="1000" b="1" dirty="0" smtClean="0">
                <a:solidFill>
                  <a:prstClr val="black"/>
                </a:solidFill>
                <a:cs typeface="Arial" panose="020B0604020202020204" pitchFamily="34" charset="0"/>
              </a:rPr>
              <a:t>Graduate feedback for improvements in 2019 Graduate Survey:</a:t>
            </a:r>
          </a:p>
          <a:p>
            <a:pPr lvl="0"/>
            <a:r>
              <a:rPr lang="en-NZ" sz="1000" dirty="0" smtClean="0">
                <a:solidFill>
                  <a:prstClr val="black"/>
                </a:solidFill>
                <a:cs typeface="Arial" panose="020B0604020202020204" pitchFamily="34" charset="0"/>
              </a:rPr>
              <a:t>Factors affecting the employment rate may be due to external factors like the job market. For those that Unitec can have control over, some recurring themes found in the graduate comments are listed below:</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Industry placements – internship in the </a:t>
            </a:r>
            <a:r>
              <a:rPr lang="en-NZ" sz="1000" i="1" dirty="0" smtClean="0">
                <a:solidFill>
                  <a:prstClr val="black"/>
                </a:solidFill>
                <a:cs typeface="Arial" panose="020B0604020202020204" pitchFamily="34" charset="0"/>
              </a:rPr>
              <a:t>“real world work place” </a:t>
            </a:r>
            <a:r>
              <a:rPr lang="en-NZ" sz="1000" dirty="0" smtClean="0">
                <a:solidFill>
                  <a:prstClr val="black"/>
                </a:solidFill>
                <a:cs typeface="Arial" panose="020B0604020202020204" pitchFamily="34" charset="0"/>
              </a:rPr>
              <a:t>as part of programme</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Greater relevance to real jobs; less focus on theoretical knowledge</a:t>
            </a:r>
          </a:p>
          <a:p>
            <a:pPr marL="171450" lvl="0" indent="-171450">
              <a:buFont typeface="Arial" panose="020B0604020202020204" pitchFamily="34" charset="0"/>
              <a:buChar char="•"/>
            </a:pPr>
            <a:endParaRPr lang="en-NZ" sz="1000" dirty="0" smtClean="0">
              <a:solidFill>
                <a:prstClr val="black"/>
              </a:solidFill>
              <a:cs typeface="Arial" panose="020B0604020202020204" pitchFamily="34" charset="0"/>
            </a:endParaRPr>
          </a:p>
          <a:p>
            <a:pPr marL="171450" lvl="0" indent="-171450">
              <a:buFont typeface="Arial" panose="020B0604020202020204" pitchFamily="34" charset="0"/>
              <a:buChar char="•"/>
            </a:pP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a:p>
            <a:endParaRPr lang="en-NZ" dirty="0"/>
          </a:p>
        </p:txBody>
      </p:sp>
      <p:sp>
        <p:nvSpPr>
          <p:cNvPr id="3" name="Title 2"/>
          <p:cNvSpPr>
            <a:spLocks noGrp="1"/>
          </p:cNvSpPr>
          <p:nvPr>
            <p:ph type="title"/>
          </p:nvPr>
        </p:nvSpPr>
        <p:spPr>
          <a:xfrm>
            <a:off x="1370778" y="389515"/>
            <a:ext cx="7199412" cy="693450"/>
          </a:xfrm>
        </p:spPr>
        <p:txBody>
          <a:bodyPr/>
          <a:lstStyle/>
          <a:p>
            <a:r>
              <a:rPr lang="en-NZ" dirty="0" smtClean="0"/>
              <a:t>Correlations between KPIs and other questions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8</a:t>
            </a:fld>
            <a:endParaRPr lang="en-NZ" altLang="en-US" dirty="0"/>
          </a:p>
        </p:txBody>
      </p:sp>
      <p:grpSp>
        <p:nvGrpSpPr>
          <p:cNvPr id="2" name="Group 1"/>
          <p:cNvGrpSpPr/>
          <p:nvPr/>
        </p:nvGrpSpPr>
        <p:grpSpPr>
          <a:xfrm>
            <a:off x="576236" y="3563790"/>
            <a:ext cx="5887065" cy="2951042"/>
            <a:chOff x="576236" y="3563790"/>
            <a:chExt cx="5887065" cy="2951042"/>
          </a:xfrm>
        </p:grpSpPr>
        <p:pic>
          <p:nvPicPr>
            <p:cNvPr id="6" name="Picture 5"/>
            <p:cNvPicPr>
              <a:picLocks noChangeAspect="1"/>
            </p:cNvPicPr>
            <p:nvPr/>
          </p:nvPicPr>
          <p:blipFill>
            <a:blip r:embed="rId2"/>
            <a:stretch>
              <a:fillRect/>
            </a:stretch>
          </p:blipFill>
          <p:spPr>
            <a:xfrm>
              <a:off x="576236" y="3563790"/>
              <a:ext cx="5887065" cy="2951042"/>
            </a:xfrm>
            <a:prstGeom prst="rect">
              <a:avLst/>
            </a:prstGeom>
          </p:spPr>
        </p:pic>
        <p:sp>
          <p:nvSpPr>
            <p:cNvPr id="13" name="TextBox 12"/>
            <p:cNvSpPr txBox="1"/>
            <p:nvPr/>
          </p:nvSpPr>
          <p:spPr>
            <a:xfrm>
              <a:off x="2751521" y="3944782"/>
              <a:ext cx="523603" cy="261610"/>
            </a:xfrm>
            <a:prstGeom prst="rect">
              <a:avLst/>
            </a:prstGeom>
            <a:noFill/>
          </p:spPr>
          <p:txBody>
            <a:bodyPr wrap="square" rtlCol="0">
              <a:spAutoFit/>
            </a:bodyPr>
            <a:lstStyle/>
            <a:p>
              <a:r>
                <a:rPr lang="en-NZ" sz="1100" b="1" dirty="0" smtClean="0"/>
                <a:t>0.66</a:t>
              </a:r>
              <a:endParaRPr lang="en-NZ" sz="1100" b="1" dirty="0"/>
            </a:p>
          </p:txBody>
        </p:sp>
      </p:grpSp>
      <p:sp>
        <p:nvSpPr>
          <p:cNvPr id="15" name="TextBox 14"/>
          <p:cNvSpPr txBox="1"/>
          <p:nvPr/>
        </p:nvSpPr>
        <p:spPr>
          <a:xfrm>
            <a:off x="6623815" y="3529399"/>
            <a:ext cx="1851697" cy="2985433"/>
          </a:xfrm>
          <a:prstGeom prst="rect">
            <a:avLst/>
          </a:prstGeom>
          <a:noFill/>
        </p:spPr>
        <p:txBody>
          <a:bodyPr wrap="square" rtlCol="0">
            <a:spAutoFit/>
          </a:bodyPr>
          <a:lstStyle/>
          <a:p>
            <a:pPr lvl="0"/>
            <a:r>
              <a:rPr lang="en-NZ" sz="1000" b="1" dirty="0" smtClean="0">
                <a:solidFill>
                  <a:prstClr val="black"/>
                </a:solidFill>
                <a:cs typeface="Arial" panose="020B0604020202020204" pitchFamily="34" charset="0"/>
              </a:rPr>
              <a:t>Understanding the correlation </a:t>
            </a:r>
            <a:r>
              <a:rPr lang="en-NZ" sz="1000" b="1" dirty="0" err="1" smtClean="0">
                <a:solidFill>
                  <a:prstClr val="black"/>
                </a:solidFill>
                <a:cs typeface="Arial" panose="020B0604020202020204" pitchFamily="34" charset="0"/>
              </a:rPr>
              <a:t>heatmap</a:t>
            </a:r>
            <a:r>
              <a:rPr lang="en-NZ" sz="1000" b="1" dirty="0" smtClean="0">
                <a:solidFill>
                  <a:prstClr val="black"/>
                </a:solidFill>
                <a:cs typeface="Arial" panose="020B0604020202020204" pitchFamily="34" charset="0"/>
              </a:rPr>
              <a:t>:</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 </a:t>
            </a:r>
            <a:r>
              <a:rPr lang="en-NZ" sz="1000" dirty="0" err="1" smtClean="0">
                <a:solidFill>
                  <a:prstClr val="black"/>
                </a:solidFill>
                <a:cs typeface="Arial" panose="020B0604020202020204" pitchFamily="34" charset="0"/>
              </a:rPr>
              <a:t>heatmap</a:t>
            </a:r>
            <a:r>
              <a:rPr lang="en-NZ" sz="1000" dirty="0" smtClean="0">
                <a:solidFill>
                  <a:prstClr val="black"/>
                </a:solidFill>
                <a:cs typeface="Arial" panose="020B0604020202020204" pitchFamily="34" charset="0"/>
              </a:rPr>
              <a:t> (on the </a:t>
            </a:r>
            <a:r>
              <a:rPr lang="en-NZ" sz="1000" dirty="0" smtClean="0">
                <a:solidFill>
                  <a:prstClr val="black"/>
                </a:solidFill>
                <a:cs typeface="Arial" panose="020B0604020202020204" pitchFamily="34" charset="0"/>
              </a:rPr>
              <a:t>left) </a:t>
            </a:r>
            <a:r>
              <a:rPr lang="en-NZ" sz="1000" dirty="0" smtClean="0">
                <a:solidFill>
                  <a:prstClr val="black"/>
                </a:solidFill>
                <a:cs typeface="Arial" panose="020B0604020202020204" pitchFamily="34" charset="0"/>
              </a:rPr>
              <a:t>displays the correlation values between answers to the relevant questions (along X and Y axes).</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The deeper the colour, the higher the correlations.</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Red indicates a negative relationship and Green a positive relationship.</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Correlation values are shown only when they are above 0.5 (as statistically significant).</a:t>
            </a:r>
            <a:endParaRPr lang="en-NZ" sz="1000" dirty="0">
              <a:solidFill>
                <a:prstClr val="black"/>
              </a:solidFill>
              <a:cs typeface="Arial" panose="020B0604020202020204" pitchFamily="34" charset="0"/>
            </a:endParaRPr>
          </a:p>
          <a:p>
            <a:pPr lvl="0"/>
            <a:endParaRPr lang="en-NZ" sz="1000" dirty="0">
              <a:solidFill>
                <a:prstClr val="black"/>
              </a:solidFill>
              <a:cs typeface="Arial" panose="020B0604020202020204" pitchFamily="34" charset="0"/>
            </a:endParaRPr>
          </a:p>
          <a:p>
            <a:endParaRPr lang="en-NZ" dirty="0"/>
          </a:p>
        </p:txBody>
      </p:sp>
    </p:spTree>
    <p:extLst>
      <p:ext uri="{BB962C8B-B14F-4D97-AF65-F5344CB8AC3E}">
        <p14:creationId xmlns:p14="http://schemas.microsoft.com/office/powerpoint/2010/main" val="400173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2019 Net Promoter Score (NPS) Ratings</a:t>
            </a:r>
            <a:endParaRPr lang="en-NZ" dirty="0"/>
          </a:p>
        </p:txBody>
      </p:sp>
      <p:sp>
        <p:nvSpPr>
          <p:cNvPr id="4" name="Footer Placeholder 3"/>
          <p:cNvSpPr>
            <a:spLocks noGrp="1"/>
          </p:cNvSpPr>
          <p:nvPr>
            <p:ph type="ftr" sz="quarter" idx="11"/>
          </p:nvPr>
        </p:nvSpPr>
        <p:spPr/>
        <p:txBody>
          <a:bodyPr/>
          <a:lstStyle/>
          <a:p>
            <a:pPr>
              <a:defRPr/>
            </a:pPr>
            <a:r>
              <a:rPr lang="en-NZ" smtClean="0"/>
              <a:t>&gt;&gt;Te Korowai Kahurangi</a:t>
            </a:r>
            <a:endParaRPr lang="en-NZ" dirty="0"/>
          </a:p>
        </p:txBody>
      </p:sp>
      <p:sp>
        <p:nvSpPr>
          <p:cNvPr id="5" name="Slide Number Placeholder 4"/>
          <p:cNvSpPr>
            <a:spLocks noGrp="1"/>
          </p:cNvSpPr>
          <p:nvPr>
            <p:ph type="sldNum" sz="quarter" idx="12"/>
          </p:nvPr>
        </p:nvSpPr>
        <p:spPr/>
        <p:txBody>
          <a:bodyPr/>
          <a:lstStyle/>
          <a:p>
            <a:fld id="{060EB6BC-B175-4959-B926-4B0C589E9E72}" type="slidenum">
              <a:rPr lang="en-NZ" altLang="en-US" smtClean="0"/>
              <a:pPr/>
              <a:t>9</a:t>
            </a:fld>
            <a:endParaRPr lang="en-NZ" altLang="en-US" dirty="0"/>
          </a:p>
        </p:txBody>
      </p:sp>
      <p:pic>
        <p:nvPicPr>
          <p:cNvPr id="6" name="Content Placeholder 5"/>
          <p:cNvPicPr>
            <a:picLocks noGrp="1" noChangeAspect="1"/>
          </p:cNvPicPr>
          <p:nvPr>
            <p:ph idx="1"/>
          </p:nvPr>
        </p:nvPicPr>
        <p:blipFill rotWithShape="1">
          <a:blip r:embed="rId2"/>
          <a:srcRect l="-2581" t="7387" r="2581" b="-613"/>
          <a:stretch/>
        </p:blipFill>
        <p:spPr>
          <a:xfrm>
            <a:off x="3125186" y="1431396"/>
            <a:ext cx="5713375" cy="3632170"/>
          </a:xfrm>
          <a:prstGeom prst="rect">
            <a:avLst/>
          </a:prstGeom>
        </p:spPr>
      </p:pic>
      <p:sp>
        <p:nvSpPr>
          <p:cNvPr id="7" name="TextBox 6"/>
          <p:cNvSpPr txBox="1"/>
          <p:nvPr/>
        </p:nvSpPr>
        <p:spPr>
          <a:xfrm>
            <a:off x="342608" y="2982909"/>
            <a:ext cx="2941281" cy="1785104"/>
          </a:xfrm>
          <a:prstGeom prst="rect">
            <a:avLst/>
          </a:prstGeom>
          <a:noFill/>
        </p:spPr>
        <p:txBody>
          <a:bodyPr wrap="square" rtlCol="0">
            <a:spAutoFit/>
          </a:bodyPr>
          <a:lstStyle/>
          <a:p>
            <a:pPr lvl="0"/>
            <a:r>
              <a:rPr lang="en-NZ" sz="1000" dirty="0" smtClean="0"/>
              <a:t>Graduates were asked if they would recommend Unitec to others and had to </a:t>
            </a:r>
            <a:r>
              <a:rPr lang="en-NZ" sz="1000" dirty="0"/>
              <a:t>give a rating of </a:t>
            </a:r>
            <a:r>
              <a:rPr lang="en-NZ" sz="1000" dirty="0" smtClean="0"/>
              <a:t>0-10. This is called a Net Promoter Score (NPS) rating. </a:t>
            </a:r>
            <a:r>
              <a:rPr lang="en-NZ" sz="1000" b="1" dirty="0" smtClean="0">
                <a:solidFill>
                  <a:schemeClr val="accent2">
                    <a:lumMod val="75000"/>
                  </a:schemeClr>
                </a:solidFill>
              </a:rPr>
              <a:t>NPS ratings measure a graduate’s satisfaction with studying in Unitec. </a:t>
            </a:r>
          </a:p>
          <a:p>
            <a:pPr lvl="0"/>
            <a:endParaRPr lang="en-NZ" sz="1000" b="1" dirty="0"/>
          </a:p>
          <a:p>
            <a:pPr lvl="0"/>
            <a:r>
              <a:rPr lang="en-NZ" sz="1000" dirty="0" smtClean="0"/>
              <a:t>Based on the NPS ratings given, graduates are classified into 3 groups: </a:t>
            </a:r>
          </a:p>
          <a:p>
            <a:pPr marL="171450" lvl="0" indent="-171450">
              <a:buFont typeface="Arial" panose="020B0604020202020204" pitchFamily="34" charset="0"/>
              <a:buChar char="•"/>
            </a:pPr>
            <a:r>
              <a:rPr lang="en-NZ" sz="1000" b="1" dirty="0" smtClean="0"/>
              <a:t>Promoters</a:t>
            </a:r>
            <a:r>
              <a:rPr lang="en-NZ" sz="1000" dirty="0" smtClean="0"/>
              <a:t>: those who gave a rating of 9-10</a:t>
            </a:r>
          </a:p>
          <a:p>
            <a:pPr marL="171450" lvl="0" indent="-171450">
              <a:buFont typeface="Arial" panose="020B0604020202020204" pitchFamily="34" charset="0"/>
              <a:buChar char="•"/>
            </a:pPr>
            <a:r>
              <a:rPr lang="en-NZ" sz="1000" b="1" dirty="0" smtClean="0"/>
              <a:t>Passive</a:t>
            </a:r>
            <a:r>
              <a:rPr lang="en-NZ" sz="1000" dirty="0" smtClean="0"/>
              <a:t>: those who gave a rating of 7-8</a:t>
            </a:r>
          </a:p>
          <a:p>
            <a:pPr marL="171450" lvl="0" indent="-171450">
              <a:buFont typeface="Arial" panose="020B0604020202020204" pitchFamily="34" charset="0"/>
              <a:buChar char="•"/>
            </a:pPr>
            <a:r>
              <a:rPr lang="en-NZ" sz="1000" b="1" dirty="0" smtClean="0"/>
              <a:t>Detractors</a:t>
            </a:r>
            <a:r>
              <a:rPr lang="en-NZ" sz="1000" dirty="0" smtClean="0"/>
              <a:t>: those who gave a rating of 0-6. </a:t>
            </a:r>
          </a:p>
        </p:txBody>
      </p:sp>
      <p:pic>
        <p:nvPicPr>
          <p:cNvPr id="2" name="Picture 1"/>
          <p:cNvPicPr>
            <a:picLocks noChangeAspect="1"/>
          </p:cNvPicPr>
          <p:nvPr/>
        </p:nvPicPr>
        <p:blipFill>
          <a:blip r:embed="rId3"/>
          <a:stretch>
            <a:fillRect/>
          </a:stretch>
        </p:blipFill>
        <p:spPr>
          <a:xfrm>
            <a:off x="342608" y="1471304"/>
            <a:ext cx="2875925" cy="1511605"/>
          </a:xfrm>
          <a:prstGeom prst="rect">
            <a:avLst/>
          </a:prstGeom>
        </p:spPr>
      </p:pic>
      <p:sp>
        <p:nvSpPr>
          <p:cNvPr id="8" name="TextBox 7"/>
          <p:cNvSpPr txBox="1"/>
          <p:nvPr/>
        </p:nvSpPr>
        <p:spPr>
          <a:xfrm>
            <a:off x="342608" y="4768013"/>
            <a:ext cx="8402606" cy="2092881"/>
          </a:xfrm>
          <a:prstGeom prst="rect">
            <a:avLst/>
          </a:prstGeom>
          <a:noFill/>
        </p:spPr>
        <p:txBody>
          <a:bodyPr wrap="square" rtlCol="0">
            <a:spAutoFit/>
          </a:bodyPr>
          <a:lstStyle/>
          <a:p>
            <a:pPr lvl="0"/>
            <a:r>
              <a:rPr lang="en-NZ" sz="1000" b="1" dirty="0"/>
              <a:t>2019 </a:t>
            </a:r>
            <a:r>
              <a:rPr lang="en-NZ" sz="1000" b="1" dirty="0" smtClean="0"/>
              <a:t>NPS </a:t>
            </a:r>
            <a:r>
              <a:rPr lang="en-NZ" sz="1000" b="1" dirty="0"/>
              <a:t>ratings and associated comments</a:t>
            </a:r>
          </a:p>
          <a:p>
            <a:pPr marL="171450" indent="-171450">
              <a:buFont typeface="Arial" panose="020B0604020202020204" pitchFamily="34" charset="0"/>
              <a:buChar char="•"/>
            </a:pPr>
            <a:r>
              <a:rPr lang="en-NZ" sz="1000" dirty="0">
                <a:solidFill>
                  <a:prstClr val="black"/>
                </a:solidFill>
                <a:cs typeface="Arial" panose="020B0604020202020204" pitchFamily="34" charset="0"/>
              </a:rPr>
              <a:t>Overall, 84.8% of respondents gave a rating of 7 or above.</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Comments </a:t>
            </a:r>
            <a:r>
              <a:rPr lang="en-NZ" sz="1000" dirty="0">
                <a:solidFill>
                  <a:prstClr val="black"/>
                </a:solidFill>
                <a:cs typeface="Arial" panose="020B0604020202020204" pitchFamily="34" charset="0"/>
              </a:rPr>
              <a:t>were highly positive for those who gave a rating of 7 or above.</a:t>
            </a:r>
          </a:p>
          <a:p>
            <a:pPr lvl="0"/>
            <a:endParaRPr lang="en-NZ" sz="1000" dirty="0" smtClean="0">
              <a:solidFill>
                <a:prstClr val="black"/>
              </a:solidFill>
              <a:cs typeface="Arial" panose="020B0604020202020204" pitchFamily="34" charset="0"/>
            </a:endParaRPr>
          </a:p>
          <a:p>
            <a:pPr lvl="0"/>
            <a:r>
              <a:rPr lang="en-NZ" sz="1000" b="1" dirty="0" smtClean="0">
                <a:solidFill>
                  <a:prstClr val="black"/>
                </a:solidFill>
                <a:cs typeface="Arial" panose="020B0604020202020204" pitchFamily="34" charset="0"/>
              </a:rPr>
              <a:t>Top </a:t>
            </a:r>
            <a:r>
              <a:rPr lang="en-NZ" sz="1000" b="1" dirty="0">
                <a:solidFill>
                  <a:prstClr val="black"/>
                </a:solidFill>
                <a:cs typeface="Arial" panose="020B0604020202020204" pitchFamily="34" charset="0"/>
              </a:rPr>
              <a:t>performers</a:t>
            </a:r>
          </a:p>
          <a:p>
            <a:pPr marL="171450" lvl="0" indent="-171450">
              <a:buFont typeface="Arial" panose="020B0604020202020204" pitchFamily="34" charset="0"/>
              <a:buChar char="•"/>
            </a:pPr>
            <a:r>
              <a:rPr lang="en-NZ" sz="1000" dirty="0">
                <a:solidFill>
                  <a:prstClr val="black"/>
                </a:solidFill>
                <a:cs typeface="Arial" panose="020B0604020202020204" pitchFamily="34" charset="0"/>
              </a:rPr>
              <a:t>Bridgepoint led other schools with 95% of its respondents being promoters. </a:t>
            </a:r>
          </a:p>
          <a:p>
            <a:pPr marL="171450" lvl="0" indent="-171450">
              <a:buFont typeface="Arial" panose="020B0604020202020204" pitchFamily="34" charset="0"/>
              <a:buChar char="•"/>
            </a:pPr>
            <a:r>
              <a:rPr lang="en-NZ" sz="1000" dirty="0">
                <a:solidFill>
                  <a:prstClr val="black"/>
                </a:solidFill>
                <a:cs typeface="Arial" panose="020B0604020202020204" pitchFamily="34" charset="0"/>
              </a:rPr>
              <a:t>Community Studies came second at 91%, followed by Engineering &amp; Applied Technology at 90%.</a:t>
            </a:r>
            <a:endParaRPr lang="en-NZ" sz="1000" dirty="0"/>
          </a:p>
          <a:p>
            <a:pPr lvl="0"/>
            <a:endParaRPr lang="en-NZ" sz="1000" dirty="0">
              <a:solidFill>
                <a:prstClr val="black"/>
              </a:solidFill>
              <a:cs typeface="Arial" panose="020B0604020202020204" pitchFamily="34" charset="0"/>
            </a:endParaRPr>
          </a:p>
          <a:p>
            <a:pPr lvl="0"/>
            <a:r>
              <a:rPr lang="en-NZ" sz="1000" b="1" dirty="0" smtClean="0">
                <a:solidFill>
                  <a:prstClr val="black"/>
                </a:solidFill>
                <a:cs typeface="Arial" panose="020B0604020202020204" pitchFamily="34" charset="0"/>
              </a:rPr>
              <a:t>Low performer</a:t>
            </a:r>
          </a:p>
          <a:p>
            <a:pPr marL="171450" lvl="0" indent="-171450">
              <a:buFont typeface="Arial" panose="020B0604020202020204" pitchFamily="34" charset="0"/>
              <a:buChar char="•"/>
            </a:pPr>
            <a:r>
              <a:rPr lang="en-NZ" sz="1000" dirty="0" smtClean="0">
                <a:solidFill>
                  <a:prstClr val="black"/>
                </a:solidFill>
                <a:cs typeface="Arial" panose="020B0604020202020204" pitchFamily="34" charset="0"/>
              </a:rPr>
              <a:t>Creative Industries had the largest percentage of respondents (37%) giving ratings of 0-6. </a:t>
            </a:r>
            <a:r>
              <a:rPr lang="en-NZ" sz="1000" dirty="0">
                <a:solidFill>
                  <a:prstClr val="black"/>
                </a:solidFill>
                <a:cs typeface="Arial" panose="020B0604020202020204" pitchFamily="34" charset="0"/>
              </a:rPr>
              <a:t>The </a:t>
            </a:r>
            <a:r>
              <a:rPr lang="en-NZ" sz="1000" dirty="0">
                <a:solidFill>
                  <a:prstClr val="black"/>
                </a:solidFill>
                <a:cs typeface="Arial" panose="020B0604020202020204" pitchFamily="34" charset="0"/>
              </a:rPr>
              <a:t>S</a:t>
            </a:r>
            <a:r>
              <a:rPr lang="en-NZ" sz="1000" dirty="0" smtClean="0">
                <a:solidFill>
                  <a:prstClr val="black"/>
                </a:solidFill>
                <a:cs typeface="Arial" panose="020B0604020202020204" pitchFamily="34" charset="0"/>
              </a:rPr>
              <a:t>chool </a:t>
            </a:r>
            <a:r>
              <a:rPr lang="en-NZ" sz="1000" dirty="0" smtClean="0">
                <a:solidFill>
                  <a:prstClr val="black"/>
                </a:solidFill>
                <a:cs typeface="Arial" panose="020B0604020202020204" pitchFamily="34" charset="0"/>
              </a:rPr>
              <a:t>also </a:t>
            </a:r>
            <a:r>
              <a:rPr lang="en-NZ" sz="1000" dirty="0">
                <a:solidFill>
                  <a:prstClr val="black"/>
                </a:solidFill>
                <a:cs typeface="Arial" panose="020B0604020202020204" pitchFamily="34" charset="0"/>
              </a:rPr>
              <a:t>had the lowest % Qualification Relevance to </a:t>
            </a:r>
            <a:r>
              <a:rPr lang="en-NZ" sz="1000" dirty="0" smtClean="0">
                <a:solidFill>
                  <a:prstClr val="black"/>
                </a:solidFill>
                <a:cs typeface="Arial" panose="020B0604020202020204" pitchFamily="34" charset="0"/>
              </a:rPr>
              <a:t>Employment. However, there was no evidence the two were related as few graduates commented on the relevance aspect.</a:t>
            </a:r>
          </a:p>
          <a:p>
            <a:pPr marL="171450" lvl="0" indent="-171450">
              <a:buFont typeface="Arial" panose="020B0604020202020204" pitchFamily="34" charset="0"/>
              <a:buChar char="•"/>
            </a:pPr>
            <a:endParaRPr lang="en-NZ" sz="1000" dirty="0">
              <a:solidFill>
                <a:prstClr val="black"/>
              </a:solidFill>
              <a:cs typeface="Arial" panose="020B0604020202020204" pitchFamily="34" charset="0"/>
            </a:endParaRPr>
          </a:p>
          <a:p>
            <a:pPr lvl="0"/>
            <a:endParaRPr lang="en-NZ" sz="1000" dirty="0"/>
          </a:p>
        </p:txBody>
      </p:sp>
    </p:spTree>
    <p:extLst>
      <p:ext uri="{BB962C8B-B14F-4D97-AF65-F5344CB8AC3E}">
        <p14:creationId xmlns:p14="http://schemas.microsoft.com/office/powerpoint/2010/main" val="1934097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88CD678C9BBD4EB2443E714368C693" ma:contentTypeVersion="7" ma:contentTypeDescription="Create a new document." ma:contentTypeScope="" ma:versionID="b4df69b966ffb6c16753c94e0b32e914">
  <xsd:schema xmlns:xsd="http://www.w3.org/2001/XMLSchema" xmlns:xs="http://www.w3.org/2001/XMLSchema" xmlns:p="http://schemas.microsoft.com/office/2006/metadata/properties" xmlns:ns3="21793671-4158-4b0d-9738-33739c709c15" targetNamespace="http://schemas.microsoft.com/office/2006/metadata/properties" ma:root="true" ma:fieldsID="364bb41428fa4ef6e920add6ee3dd764" ns3:_="">
    <xsd:import namespace="21793671-4158-4b0d-9738-33739c709c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93671-4158-4b0d-9738-33739c709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9032AA-E93A-4A7F-A650-19C69A19656A}">
  <ds:schemaRefs>
    <ds:schemaRef ds:uri="http://schemas.microsoft.com/sharepoint/v3/contenttype/forms"/>
  </ds:schemaRefs>
</ds:datastoreItem>
</file>

<file path=customXml/itemProps2.xml><?xml version="1.0" encoding="utf-8"?>
<ds:datastoreItem xmlns:ds="http://schemas.openxmlformats.org/officeDocument/2006/customXml" ds:itemID="{562440C7-7327-4A4A-9E72-1775188AA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793671-4158-4b0d-9738-33739c709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A92111-0F87-488B-B2B9-E4AC79CD8EA0}">
  <ds:schemaRefs>
    <ds:schemaRef ds:uri="21793671-4158-4b0d-9738-33739c709c15"/>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4418</Words>
  <Application>Microsoft Office PowerPoint</Application>
  <PresentationFormat>On-screen Show (4:3)</PresentationFormat>
  <Paragraphs>477</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Verdana</vt:lpstr>
      <vt:lpstr>Wingdings</vt:lpstr>
      <vt:lpstr>Office Theme</vt:lpstr>
      <vt:lpstr>Graduate Surveys Institutional Summary  2015-2019</vt:lpstr>
      <vt:lpstr>Graduate Survey Overview</vt:lpstr>
      <vt:lpstr>2019 Sample size and Response rate</vt:lpstr>
      <vt:lpstr>2019 Graduate KPIs </vt:lpstr>
      <vt:lpstr>Graduate KPIs over time </vt:lpstr>
      <vt:lpstr>% GESC vs Qualification Completion Rate</vt:lpstr>
      <vt:lpstr>Performance by school</vt:lpstr>
      <vt:lpstr>Correlations between KPIs and other questions</vt:lpstr>
      <vt:lpstr>2019 Net Promoter Score (NPS) Ratings</vt:lpstr>
      <vt:lpstr>Average NPS Ratings over time</vt:lpstr>
      <vt:lpstr>Qualification worth the investment</vt:lpstr>
      <vt:lpstr>Qualification met job requirements</vt:lpstr>
      <vt:lpstr>Statistical analysis of key drivers for ratings 2015-2019</vt:lpstr>
      <vt:lpstr>Feeling supported (2019 survey)</vt:lpstr>
      <vt:lpstr>Effective teaching (2019 survey)</vt:lpstr>
      <vt:lpstr>Programme meeting learning needs (2019 survey)</vt:lpstr>
      <vt:lpstr>Programme success in providing skills  (2019 survey)</vt:lpstr>
      <vt:lpstr>Top school performers 2015-2019</vt:lpstr>
      <vt:lpstr>% GESC and NPS ratings 2015-2019 for Priority Groups - Māori</vt:lpstr>
      <vt:lpstr>PowerPoint Presentation</vt:lpstr>
      <vt:lpstr>PowerPoint Presentation</vt:lpstr>
      <vt:lpstr>PowerPoint Presentation</vt:lpstr>
      <vt:lpstr>Recommendations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2019-07-14T22:58:37Z</dcterms:created>
  <dcterms:modified xsi:type="dcterms:W3CDTF">2019-08-20T23:54:48Z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0x0101002888CD678C9BBD4EB2443E714368C693</vt:lpwstr>
  </property>
</Properties>
</file>