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handoutMasterIdLst>
    <p:handoutMasterId r:id="rId28"/>
  </p:handoutMasterIdLst>
  <p:sldIdLst>
    <p:sldId id="265" r:id="rId2"/>
    <p:sldId id="307" r:id="rId3"/>
    <p:sldId id="313" r:id="rId4"/>
    <p:sldId id="276" r:id="rId5"/>
    <p:sldId id="291" r:id="rId6"/>
    <p:sldId id="279" r:id="rId7"/>
    <p:sldId id="292" r:id="rId8"/>
    <p:sldId id="281" r:id="rId9"/>
    <p:sldId id="284" r:id="rId10"/>
    <p:sldId id="296" r:id="rId11"/>
    <p:sldId id="298" r:id="rId12"/>
    <p:sldId id="299" r:id="rId13"/>
    <p:sldId id="300" r:id="rId14"/>
    <p:sldId id="301" r:id="rId15"/>
    <p:sldId id="302" r:id="rId16"/>
    <p:sldId id="288" r:id="rId17"/>
    <p:sldId id="303" r:id="rId18"/>
    <p:sldId id="304" r:id="rId19"/>
    <p:sldId id="305" r:id="rId20"/>
    <p:sldId id="274" r:id="rId21"/>
    <p:sldId id="306" r:id="rId22"/>
    <p:sldId id="311" r:id="rId23"/>
    <p:sldId id="312" r:id="rId24"/>
    <p:sldId id="310" r:id="rId25"/>
    <p:sldId id="308" r:id="rId26"/>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080"/>
    <a:srgbClr val="2E791C"/>
    <a:srgbClr val="2F7E1D"/>
    <a:srgbClr val="FF7C8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4" autoAdjust="0"/>
    <p:restoredTop sz="94660"/>
  </p:normalViewPr>
  <p:slideViewPr>
    <p:cSldViewPr snapToGrid="0" snapToObjects="1">
      <p:cViewPr>
        <p:scale>
          <a:sx n="94" d="100"/>
          <a:sy n="94" d="100"/>
        </p:scale>
        <p:origin x="412" y="-104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FC06AE1-E59D-42DE-818B-A11865713841}" type="datetimeFigureOut">
              <a:rPr lang="en-NZ"/>
              <a:pPr>
                <a:defRPr/>
              </a:pPr>
              <a:t>31/07/2019</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F54F1B-28DB-4DC6-8E92-18D80E067A30}"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9D8435-8A4F-4A0B-99AC-BF8D562451A7}" type="datetimeFigureOut">
              <a:rPr lang="en-US"/>
              <a:pPr>
                <a:defRPr/>
              </a:pPr>
              <a:t>7/31/2019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28D3B8B-A0B8-42F2-B0FF-F2F2781316B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smtClean="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BA056-69E5-4DF2-8400-EB07951135F3}"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462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146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708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464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775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880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378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687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134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256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357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smtClean="0"/>
              <a:t>To achieve a new layout – insert a new slide, then in the slide thumbnail left side view, Right Click, choose layout – and pick a content style to use</a:t>
            </a:r>
          </a:p>
          <a:p>
            <a:pPr eaLnBrk="1" hangingPunct="1"/>
            <a:endParaRPr lang="en-NZ"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37851B-CC10-492E-B42A-6D5B79CEE4FD}"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61878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273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275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69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318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146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342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118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436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5820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679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9847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378595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12"/>
          </p:nvPr>
        </p:nvSpPr>
        <p:spPr/>
        <p:txBody>
          <a:bodyPr/>
          <a:lstStyle>
            <a:lvl1pPr>
              <a:defRPr/>
            </a:lvl1pPr>
          </a:lstStyle>
          <a:p>
            <a:fld id="{00ACCA76-54EF-45D4-B47B-6BE036A9FC71}" type="slidenum">
              <a:rPr lang="en-US" altLang="en-US"/>
              <a:pPr/>
              <a:t>‹#›</a:t>
            </a:fld>
            <a:endParaRPr lang="en-US" altLang="en-US" dirty="0"/>
          </a:p>
        </p:txBody>
      </p:sp>
    </p:spTree>
    <p:extLst>
      <p:ext uri="{BB962C8B-B14F-4D97-AF65-F5344CB8AC3E}">
        <p14:creationId xmlns:p14="http://schemas.microsoft.com/office/powerpoint/2010/main" val="40143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5" name="Slide Number Placeholder 5"/>
          <p:cNvSpPr>
            <a:spLocks noGrp="1"/>
          </p:cNvSpPr>
          <p:nvPr>
            <p:ph type="sldNum" sz="quarter" idx="12"/>
          </p:nvPr>
        </p:nvSpPr>
        <p:spPr/>
        <p:txBody>
          <a:bodyPr/>
          <a:lstStyle>
            <a:lvl1pPr>
              <a:defRPr/>
            </a:lvl1pPr>
          </a:lstStyle>
          <a:p>
            <a:fld id="{F7BFB1CB-2C25-4D76-A19D-C619FB64E53F}" type="slidenum">
              <a:rPr lang="en-US" altLang="en-US"/>
              <a:pPr/>
              <a:t>‹#›</a:t>
            </a:fld>
            <a:endParaRPr lang="en-US" altLang="en-US" dirty="0"/>
          </a:p>
        </p:txBody>
      </p:sp>
    </p:spTree>
    <p:extLst>
      <p:ext uri="{BB962C8B-B14F-4D97-AF65-F5344CB8AC3E}">
        <p14:creationId xmlns:p14="http://schemas.microsoft.com/office/powerpoint/2010/main" val="19761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48611780-E2DE-4E2B-9C02-352DDDAE0D87}" type="slidenum">
              <a:rPr lang="en-US" altLang="en-US"/>
              <a:pPr/>
              <a:t>‹#›</a:t>
            </a:fld>
            <a:endParaRPr lang="en-US" altLang="en-US" dirty="0"/>
          </a:p>
        </p:txBody>
      </p:sp>
    </p:spTree>
    <p:extLst>
      <p:ext uri="{BB962C8B-B14F-4D97-AF65-F5344CB8AC3E}">
        <p14:creationId xmlns:p14="http://schemas.microsoft.com/office/powerpoint/2010/main" val="20444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B2B79CC4-80D6-405C-90B7-60011CCDAF46}" type="slidenum">
              <a:rPr lang="en-US" altLang="en-US"/>
              <a:pPr/>
              <a:t>‹#›</a:t>
            </a:fld>
            <a:endParaRPr lang="en-US" altLang="en-US" dirty="0"/>
          </a:p>
        </p:txBody>
      </p:sp>
    </p:spTree>
    <p:extLst>
      <p:ext uri="{BB962C8B-B14F-4D97-AF65-F5344CB8AC3E}">
        <p14:creationId xmlns:p14="http://schemas.microsoft.com/office/powerpoint/2010/main" val="297601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6158D38D-4FA1-4202-B189-0B0118491474}" type="slidenum">
              <a:rPr lang="en-US" altLang="en-US"/>
              <a:pPr/>
              <a:t>‹#›</a:t>
            </a:fld>
            <a:endParaRPr lang="en-US" altLang="en-US" dirty="0"/>
          </a:p>
        </p:txBody>
      </p:sp>
    </p:spTree>
    <p:extLst>
      <p:ext uri="{BB962C8B-B14F-4D97-AF65-F5344CB8AC3E}">
        <p14:creationId xmlns:p14="http://schemas.microsoft.com/office/powerpoint/2010/main" val="239396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1AB448A2-5DC6-421E-9D05-B10FCF8C5E31}" type="slidenum">
              <a:rPr lang="en-US" altLang="en-US"/>
              <a:pPr/>
              <a:t>‹#›</a:t>
            </a:fld>
            <a:endParaRPr lang="en-US" altLang="en-US" dirty="0"/>
          </a:p>
        </p:txBody>
      </p:sp>
    </p:spTree>
    <p:extLst>
      <p:ext uri="{BB962C8B-B14F-4D97-AF65-F5344CB8AC3E}">
        <p14:creationId xmlns:p14="http://schemas.microsoft.com/office/powerpoint/2010/main" val="310842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9"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322536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651949" y="6489700"/>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94F9F5DE-BD8B-4F3F-BE32-168006573BAC}" type="slidenum">
              <a:rPr lang="en-NZ" altLang="en-US"/>
              <a:pPr/>
              <a:t>‹#›</a:t>
            </a:fld>
            <a:endParaRPr lang="en-NZ" altLang="en-US" dirty="0"/>
          </a:p>
        </p:txBody>
      </p:sp>
    </p:spTree>
    <p:extLst>
      <p:ext uri="{BB962C8B-B14F-4D97-AF65-F5344CB8AC3E}">
        <p14:creationId xmlns:p14="http://schemas.microsoft.com/office/powerpoint/2010/main" val="11452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6"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240366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710613" y="6491288"/>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71D91E5-4D2C-4CA6-BF34-66C8D6BC73FA}" type="slidenum">
              <a:rPr lang="en-NZ" altLang="en-US"/>
              <a:pPr/>
              <a:t>‹#›</a:t>
            </a:fld>
            <a:endParaRPr lang="en-NZ" altLang="en-US" dirty="0"/>
          </a:p>
        </p:txBody>
      </p:sp>
    </p:spTree>
    <p:extLst>
      <p:ext uri="{BB962C8B-B14F-4D97-AF65-F5344CB8AC3E}">
        <p14:creationId xmlns:p14="http://schemas.microsoft.com/office/powerpoint/2010/main" val="349606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7E407259-8E25-4D1B-9F7B-C3551B3B938F}" type="slidenum">
              <a:rPr lang="en-US" altLang="en-US"/>
              <a:pPr/>
              <a:t>‹#›</a:t>
            </a:fld>
            <a:endParaRPr lang="en-US" altLang="en-US" dirty="0"/>
          </a:p>
        </p:txBody>
      </p:sp>
    </p:spTree>
    <p:extLst>
      <p:ext uri="{BB962C8B-B14F-4D97-AF65-F5344CB8AC3E}">
        <p14:creationId xmlns:p14="http://schemas.microsoft.com/office/powerpoint/2010/main" val="411894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5924F314-B347-423F-AAF0-E4FF2A12D9BF}" type="slidenum">
              <a:rPr lang="en-US" altLang="en-US"/>
              <a:pPr/>
              <a:t>‹#›</a:t>
            </a:fld>
            <a:endParaRPr lang="en-US" altLang="en-US" dirty="0"/>
          </a:p>
        </p:txBody>
      </p:sp>
    </p:spTree>
    <p:extLst>
      <p:ext uri="{BB962C8B-B14F-4D97-AF65-F5344CB8AC3E}">
        <p14:creationId xmlns:p14="http://schemas.microsoft.com/office/powerpoint/2010/main" val="20531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EB36511B-7462-44F5-8240-3A5F732374E7}" type="slidenum">
              <a:rPr lang="en-US" altLang="en-US"/>
              <a:pPr/>
              <a:t>‹#›</a:t>
            </a:fld>
            <a:endParaRPr lang="en-US" altLang="en-US" dirty="0"/>
          </a:p>
        </p:txBody>
      </p:sp>
    </p:spTree>
    <p:extLst>
      <p:ext uri="{BB962C8B-B14F-4D97-AF65-F5344CB8AC3E}">
        <p14:creationId xmlns:p14="http://schemas.microsoft.com/office/powerpoint/2010/main" val="96985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10" name="Slide Number Placeholder 5"/>
          <p:cNvSpPr>
            <a:spLocks noGrp="1"/>
          </p:cNvSpPr>
          <p:nvPr>
            <p:ph type="sldNum" sz="quarter" idx="12"/>
          </p:nvPr>
        </p:nvSpPr>
        <p:spPr/>
        <p:txBody>
          <a:bodyPr/>
          <a:lstStyle>
            <a:lvl1pPr>
              <a:defRPr/>
            </a:lvl1pPr>
          </a:lstStyle>
          <a:p>
            <a:fld id="{3199C821-9428-40F2-B315-F06345C9F13A}" type="slidenum">
              <a:rPr lang="en-US" altLang="en-US"/>
              <a:pPr/>
              <a:t>‹#›</a:t>
            </a:fld>
            <a:endParaRPr lang="en-US" altLang="en-US" dirty="0"/>
          </a:p>
        </p:txBody>
      </p:sp>
    </p:spTree>
    <p:extLst>
      <p:ext uri="{BB962C8B-B14F-4D97-AF65-F5344CB8AC3E}">
        <p14:creationId xmlns:p14="http://schemas.microsoft.com/office/powerpoint/2010/main" val="320541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C9DEBEA-D93C-4E68-8CEE-06961F522D3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34"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hf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apps/60c52320-d54f-4766-adcc-f02797dfff40/reports/c00c462c-61ea-4b01-8ddf-9752378f12ae/ReportSection365465720db2007700dd?ctid=80f389b2-7380-4b67-b527-7f711a57813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apps/60c52320-d54f-4766-adcc-f02797dfff40/reports/c00c462c-61ea-4b01-8ddf-9752378f12ae/ReportSection365465720db2007700dd?ctid=80f389b2-7380-4b67-b527-7f711a578130" TargetMode="External"/><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apps/60c52320-d54f-4766-adcc-f02797dfff40/reports/c00c462c-61ea-4b01-8ddf-9752378f12ae/ReportSection365465720db2007700dd?ctid=80f389b2-7380-4b67-b527-7f711a57813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apps/60c52320-d54f-4766-adcc-f02797dfff40/reports/c00c462c-61ea-4b01-8ddf-9752378f12ae/ReportSectionedde201e99795e720ed7?ctid=80f389b2-7380-4b67-b527-7f711a57813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41638" y="2139950"/>
            <a:ext cx="5148262" cy="3151188"/>
          </a:xfrm>
        </p:spPr>
        <p:txBody>
          <a:bodyPr/>
          <a:lstStyle/>
          <a:p>
            <a:pPr>
              <a:defRPr/>
            </a:pPr>
            <a:r>
              <a:rPr lang="en-NZ" sz="3200" dirty="0" smtClean="0"/>
              <a:t>Student Course Surveys</a:t>
            </a:r>
            <a:br>
              <a:rPr lang="en-NZ" sz="3200" dirty="0" smtClean="0"/>
            </a:br>
            <a:r>
              <a:rPr lang="en-NZ" sz="3200" dirty="0" smtClean="0"/>
              <a:t>Institutional Summary</a:t>
            </a:r>
            <a:br>
              <a:rPr lang="en-NZ" sz="3200" dirty="0" smtClean="0"/>
            </a:br>
            <a:r>
              <a:rPr lang="en-NZ" sz="3200" dirty="0" smtClean="0"/>
              <a:t/>
            </a:r>
            <a:br>
              <a:rPr lang="en-NZ" sz="3200" dirty="0" smtClean="0"/>
            </a:br>
            <a:r>
              <a:rPr lang="en-NZ" sz="2800" dirty="0" smtClean="0"/>
              <a:t>Semester </a:t>
            </a:r>
            <a:r>
              <a:rPr lang="en-NZ" sz="2800" dirty="0"/>
              <a:t>One 2019</a:t>
            </a:r>
            <a:endParaRPr lang="en-NZ" sz="3200" dirty="0"/>
          </a:p>
        </p:txBody>
      </p:sp>
      <p:sp>
        <p:nvSpPr>
          <p:cNvPr id="7" name="Subtitle 6"/>
          <p:cNvSpPr>
            <a:spLocks noGrp="1"/>
          </p:cNvSpPr>
          <p:nvPr>
            <p:ph type="subTitle" idx="1"/>
          </p:nvPr>
        </p:nvSpPr>
        <p:spPr>
          <a:xfrm>
            <a:off x="2941638" y="5291138"/>
            <a:ext cx="5148262" cy="515937"/>
          </a:xfrm>
        </p:spPr>
        <p:txBody>
          <a:bodyPr/>
          <a:lstStyle/>
          <a:p>
            <a:pPr>
              <a:defRPr/>
            </a:pPr>
            <a:r>
              <a:rPr lang="en-NZ" dirty="0"/>
              <a:t>Te Korowai </a:t>
            </a:r>
            <a:r>
              <a:rPr lang="en-NZ" dirty="0" smtClean="0"/>
              <a:t>Kahurangi</a:t>
            </a:r>
          </a:p>
          <a:p>
            <a:pPr>
              <a:defRPr/>
            </a:pPr>
            <a:r>
              <a:rPr lang="mi-NZ" dirty="0" smtClean="0"/>
              <a:t>July 2019</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Teaching</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10</a:t>
            </a:fld>
            <a:endParaRPr lang="en-NZ" altLang="en-US" dirty="0"/>
          </a:p>
        </p:txBody>
      </p:sp>
      <p:sp>
        <p:nvSpPr>
          <p:cNvPr id="8" name="Rectangle 7"/>
          <p:cNvSpPr/>
          <p:nvPr/>
        </p:nvSpPr>
        <p:spPr>
          <a:xfrm>
            <a:off x="156410" y="1607437"/>
            <a:ext cx="2622626" cy="3416320"/>
          </a:xfrm>
          <a:prstGeom prst="rect">
            <a:avLst/>
          </a:prstGeom>
        </p:spPr>
        <p:txBody>
          <a:bodyPr wrap="square">
            <a:spAutoFit/>
          </a:bodyPr>
          <a:lstStyle/>
          <a:p>
            <a:pPr lvl="0"/>
            <a:r>
              <a:rPr lang="en-NZ" sz="1200" dirty="0" smtClean="0">
                <a:solidFill>
                  <a:prstClr val="black"/>
                </a:solidFill>
                <a:latin typeface="+mn-lt"/>
              </a:rPr>
              <a:t>Students are asked to rate a number of statements pertaining to the teaching performance of each course.</a:t>
            </a:r>
          </a:p>
          <a:p>
            <a:pPr lvl="0"/>
            <a:endParaRPr lang="en-NZ" sz="1200" dirty="0">
              <a:solidFill>
                <a:prstClr val="black"/>
              </a:solidFill>
              <a:latin typeface="+mn-lt"/>
            </a:endParaRPr>
          </a:p>
          <a:p>
            <a:pPr lvl="0"/>
            <a:r>
              <a:rPr lang="en-NZ" sz="1200" dirty="0" smtClean="0">
                <a:solidFill>
                  <a:prstClr val="black"/>
                </a:solidFill>
                <a:latin typeface="+mn-lt"/>
              </a:rPr>
              <a:t>Teaching receives the highest overall ratings (averaging almost nine out of ten across each statement). </a:t>
            </a:r>
          </a:p>
          <a:p>
            <a:pPr lvl="0"/>
            <a:endParaRPr lang="en-NZ" sz="1200" dirty="0">
              <a:solidFill>
                <a:prstClr val="black"/>
              </a:solidFill>
              <a:latin typeface="+mn-lt"/>
            </a:endParaRPr>
          </a:p>
          <a:p>
            <a:pPr lvl="0"/>
            <a:r>
              <a:rPr lang="en-NZ" sz="1200" dirty="0" smtClean="0">
                <a:solidFill>
                  <a:prstClr val="black"/>
                </a:solidFill>
                <a:latin typeface="+mn-lt"/>
              </a:rPr>
              <a:t>Teachers’ clearly explaining key ideas and difficult material is the only area that has room for improvement, however still receives relatively high ratings of 8.5 out of 10.</a:t>
            </a:r>
          </a:p>
          <a:p>
            <a:pPr lvl="0"/>
            <a:endParaRPr lang="en-NZ" sz="1200" dirty="0">
              <a:solidFill>
                <a:prstClr val="black"/>
              </a:solidFill>
              <a:latin typeface="+mn-lt"/>
            </a:endParaRPr>
          </a:p>
          <a:p>
            <a:pPr lvl="0"/>
            <a:r>
              <a:rPr lang="en-NZ" sz="1200" dirty="0" smtClean="0">
                <a:solidFill>
                  <a:prstClr val="black"/>
                </a:solidFill>
                <a:latin typeface="+mn-lt"/>
              </a:rPr>
              <a:t>Performance is consistent across the past three semesters for all teaching statements.</a:t>
            </a:r>
          </a:p>
          <a:p>
            <a:pPr lvl="0"/>
            <a:endParaRPr lang="en-NZ" sz="1200" dirty="0">
              <a:solidFill>
                <a:prstClr val="black"/>
              </a:solidFill>
              <a:latin typeface="+mn-lt"/>
            </a:endParaRPr>
          </a:p>
        </p:txBody>
      </p:sp>
      <p:sp>
        <p:nvSpPr>
          <p:cNvPr id="11" name="TextBox 10"/>
          <p:cNvSpPr txBox="1"/>
          <p:nvPr/>
        </p:nvSpPr>
        <p:spPr>
          <a:xfrm>
            <a:off x="7236971" y="0"/>
            <a:ext cx="1911805" cy="369332"/>
          </a:xfrm>
          <a:prstGeom prst="rect">
            <a:avLst/>
          </a:prstGeom>
          <a:solidFill>
            <a:srgbClr val="336600"/>
          </a:solidFill>
        </p:spPr>
        <p:txBody>
          <a:bodyPr wrap="none" rtlCol="0">
            <a:spAutoFit/>
          </a:bodyPr>
          <a:lstStyle/>
          <a:p>
            <a:r>
              <a:rPr lang="mi-NZ" dirty="0" smtClean="0">
                <a:solidFill>
                  <a:schemeClr val="bg1"/>
                </a:solidFill>
              </a:rPr>
              <a:t>Course Teaching</a:t>
            </a:r>
            <a:endParaRPr lang="en-NZ" dirty="0">
              <a:solidFill>
                <a:schemeClr val="bg1"/>
              </a:solidFill>
            </a:endParaRPr>
          </a:p>
        </p:txBody>
      </p:sp>
      <p:pic>
        <p:nvPicPr>
          <p:cNvPr id="5" name="Picture 4"/>
          <p:cNvPicPr>
            <a:picLocks noChangeAspect="1"/>
          </p:cNvPicPr>
          <p:nvPr/>
        </p:nvPicPr>
        <p:blipFill>
          <a:blip r:embed="rId3"/>
          <a:stretch>
            <a:fillRect/>
          </a:stretch>
        </p:blipFill>
        <p:spPr>
          <a:xfrm>
            <a:off x="3045041" y="959653"/>
            <a:ext cx="5793520" cy="3227216"/>
          </a:xfrm>
          <a:prstGeom prst="rect">
            <a:avLst/>
          </a:prstGeom>
        </p:spPr>
      </p:pic>
      <p:pic>
        <p:nvPicPr>
          <p:cNvPr id="7" name="Picture 6"/>
          <p:cNvPicPr>
            <a:picLocks noChangeAspect="1"/>
          </p:cNvPicPr>
          <p:nvPr/>
        </p:nvPicPr>
        <p:blipFill>
          <a:blip r:embed="rId4"/>
          <a:stretch>
            <a:fillRect/>
          </a:stretch>
        </p:blipFill>
        <p:spPr>
          <a:xfrm>
            <a:off x="3048922" y="4271460"/>
            <a:ext cx="5804424" cy="2123197"/>
          </a:xfrm>
          <a:prstGeom prst="rect">
            <a:avLst/>
          </a:prstGeom>
        </p:spPr>
      </p:pic>
    </p:spTree>
    <p:extLst>
      <p:ext uri="{BB962C8B-B14F-4D97-AF65-F5344CB8AC3E}">
        <p14:creationId xmlns:p14="http://schemas.microsoft.com/office/powerpoint/2010/main" val="2691995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Teaching by School</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11</a:t>
            </a:fld>
            <a:endParaRPr lang="en-NZ" altLang="en-US" dirty="0"/>
          </a:p>
        </p:txBody>
      </p:sp>
      <p:sp>
        <p:nvSpPr>
          <p:cNvPr id="8" name="Rectangle 7"/>
          <p:cNvSpPr/>
          <p:nvPr/>
        </p:nvSpPr>
        <p:spPr>
          <a:xfrm>
            <a:off x="276416" y="1550483"/>
            <a:ext cx="4213697" cy="1384995"/>
          </a:xfrm>
          <a:prstGeom prst="rect">
            <a:avLst/>
          </a:prstGeom>
        </p:spPr>
        <p:txBody>
          <a:bodyPr wrap="square">
            <a:spAutoFit/>
          </a:bodyPr>
          <a:lstStyle/>
          <a:p>
            <a:pPr lvl="0"/>
            <a:r>
              <a:rPr lang="en-NZ" sz="1200" dirty="0" smtClean="0">
                <a:solidFill>
                  <a:prstClr val="black"/>
                </a:solidFill>
                <a:latin typeface="+mn-lt"/>
              </a:rPr>
              <a:t>Teacher ratings are relatively high across all schools with slightly lower ratings shown towards Building Construction and Architecture.  </a:t>
            </a:r>
          </a:p>
          <a:p>
            <a:pPr lvl="0"/>
            <a:endParaRPr lang="mi-NZ" sz="1200" dirty="0">
              <a:solidFill>
                <a:prstClr val="black"/>
              </a:solidFill>
              <a:latin typeface="+mn-lt"/>
            </a:endParaRPr>
          </a:p>
          <a:p>
            <a:pPr lvl="0"/>
            <a:r>
              <a:rPr lang="mi-NZ" sz="1200" dirty="0" smtClean="0">
                <a:solidFill>
                  <a:prstClr val="black"/>
                </a:solidFill>
                <a:latin typeface="+mn-lt"/>
              </a:rPr>
              <a:t>The top five performing programmes in terms of teaching are similar to those rated the highest for content and rate high across all teaching attributes.</a:t>
            </a:r>
          </a:p>
        </p:txBody>
      </p:sp>
      <p:graphicFrame>
        <p:nvGraphicFramePr>
          <p:cNvPr id="7" name="Table 6"/>
          <p:cNvGraphicFramePr>
            <a:graphicFrameLocks noGrp="1"/>
          </p:cNvGraphicFramePr>
          <p:nvPr>
            <p:extLst>
              <p:ext uri="{D42A27DB-BD31-4B8C-83A1-F6EECF244321}">
                <p14:modId xmlns:p14="http://schemas.microsoft.com/office/powerpoint/2010/main" val="432380624"/>
              </p:ext>
            </p:extLst>
          </p:nvPr>
        </p:nvGraphicFramePr>
        <p:xfrm>
          <a:off x="5714999" y="1218447"/>
          <a:ext cx="3319102" cy="2575560"/>
        </p:xfrm>
        <a:graphic>
          <a:graphicData uri="http://schemas.openxmlformats.org/drawingml/2006/table">
            <a:tbl>
              <a:tblPr firstRow="1" bandRow="1">
                <a:tableStyleId>{5C22544A-7EE6-4342-B048-85BDC9FD1C3A}</a:tableStyleId>
              </a:tblPr>
              <a:tblGrid>
                <a:gridCol w="1526787">
                  <a:extLst>
                    <a:ext uri="{9D8B030D-6E8A-4147-A177-3AD203B41FA5}">
                      <a16:colId xmlns:a16="http://schemas.microsoft.com/office/drawing/2014/main" val="2814824565"/>
                    </a:ext>
                  </a:extLst>
                </a:gridCol>
                <a:gridCol w="687025">
                  <a:extLst>
                    <a:ext uri="{9D8B030D-6E8A-4147-A177-3AD203B41FA5}">
                      <a16:colId xmlns:a16="http://schemas.microsoft.com/office/drawing/2014/main" val="2477032518"/>
                    </a:ext>
                  </a:extLst>
                </a:gridCol>
                <a:gridCol w="1105290">
                  <a:extLst>
                    <a:ext uri="{9D8B030D-6E8A-4147-A177-3AD203B41FA5}">
                      <a16:colId xmlns:a16="http://schemas.microsoft.com/office/drawing/2014/main" val="1014135787"/>
                    </a:ext>
                  </a:extLst>
                </a:gridCol>
              </a:tblGrid>
              <a:tr h="370840">
                <a:tc>
                  <a:txBody>
                    <a:bodyPr/>
                    <a:lstStyle/>
                    <a:p>
                      <a:r>
                        <a:rPr lang="mi-NZ" sz="1100" dirty="0" smtClean="0"/>
                        <a:t>Sem1 2019 </a:t>
                      </a:r>
                    </a:p>
                    <a:p>
                      <a:r>
                        <a:rPr lang="mi-NZ" sz="1100" dirty="0" smtClean="0"/>
                        <a:t>Top 5 Performing Programmes*</a:t>
                      </a:r>
                      <a:endParaRPr lang="en-NZ" sz="1100" dirty="0"/>
                    </a:p>
                  </a:txBody>
                  <a:tcPr/>
                </a:tc>
                <a:tc>
                  <a:txBody>
                    <a:bodyPr/>
                    <a:lstStyle/>
                    <a:p>
                      <a:r>
                        <a:rPr lang="mi-NZ" sz="1100" dirty="0" smtClean="0"/>
                        <a:t>Content Rating</a:t>
                      </a:r>
                      <a:endParaRPr lang="en-NZ" sz="1100" dirty="0"/>
                    </a:p>
                  </a:txBody>
                  <a:tcPr/>
                </a:tc>
                <a:tc>
                  <a:txBody>
                    <a:bodyPr/>
                    <a:lstStyle/>
                    <a:p>
                      <a:r>
                        <a:rPr lang="mi-NZ" sz="1100" dirty="0" smtClean="0"/>
                        <a:t>Perceived Strengths</a:t>
                      </a:r>
                      <a:endParaRPr lang="en-NZ" sz="1100" dirty="0"/>
                    </a:p>
                  </a:txBody>
                  <a:tcPr/>
                </a:tc>
                <a:extLst>
                  <a:ext uri="{0D108BD9-81ED-4DB2-BD59-A6C34878D82A}">
                    <a16:rowId xmlns:a16="http://schemas.microsoft.com/office/drawing/2014/main" val="1412943533"/>
                  </a:ext>
                </a:extLst>
              </a:tr>
              <a:tr h="370840">
                <a:tc>
                  <a:txBody>
                    <a:bodyPr/>
                    <a:lstStyle/>
                    <a:p>
                      <a:r>
                        <a:rPr lang="mi-NZ" sz="1000" dirty="0" smtClean="0"/>
                        <a:t>NZDSR</a:t>
                      </a:r>
                      <a:r>
                        <a:rPr lang="mi-NZ" sz="1000" baseline="0" dirty="0" smtClean="0"/>
                        <a:t> - </a:t>
                      </a:r>
                      <a:r>
                        <a:rPr lang="mi-NZ" sz="1000" dirty="0" smtClean="0"/>
                        <a:t>NZDip Sport Recreation Exercie MS</a:t>
                      </a:r>
                      <a:endParaRPr lang="en-NZ" sz="1000" dirty="0"/>
                    </a:p>
                  </a:txBody>
                  <a:tcPr/>
                </a:tc>
                <a:tc>
                  <a:txBody>
                    <a:bodyPr/>
                    <a:lstStyle/>
                    <a:p>
                      <a:pPr algn="ctr"/>
                      <a:r>
                        <a:rPr lang="mi-NZ" sz="1000" dirty="0" smtClean="0"/>
                        <a:t>9.9</a:t>
                      </a:r>
                      <a:endParaRPr lang="en-NZ" sz="1000" dirty="0"/>
                    </a:p>
                  </a:txBody>
                  <a:tcPr/>
                </a:tc>
                <a:tc rowSpan="5">
                  <a:txBody>
                    <a:bodyPr/>
                    <a:lstStyle/>
                    <a:p>
                      <a:r>
                        <a:rPr lang="mi-NZ" sz="1000" dirty="0" smtClean="0"/>
                        <a:t>Everything - Knowledgeable, well prepared, clearly explained ideas/ difficult material, create culture of respect, contactable</a:t>
                      </a:r>
                      <a:endParaRPr lang="en-NZ" sz="1000" dirty="0"/>
                    </a:p>
                  </a:txBody>
                  <a:tcPr anchor="ctr"/>
                </a:tc>
                <a:extLst>
                  <a:ext uri="{0D108BD9-81ED-4DB2-BD59-A6C34878D82A}">
                    <a16:rowId xmlns:a16="http://schemas.microsoft.com/office/drawing/2014/main" val="685766741"/>
                  </a:ext>
                </a:extLst>
              </a:tr>
              <a:tr h="370840">
                <a:tc>
                  <a:txBody>
                    <a:bodyPr/>
                    <a:lstStyle/>
                    <a:p>
                      <a:r>
                        <a:rPr lang="mi-NZ" sz="1000" dirty="0" smtClean="0"/>
                        <a:t>MOST – Master Osteopathy</a:t>
                      </a:r>
                      <a:endParaRPr lang="en-NZ" sz="1000" dirty="0"/>
                    </a:p>
                  </a:txBody>
                  <a:tcPr/>
                </a:tc>
                <a:tc>
                  <a:txBody>
                    <a:bodyPr/>
                    <a:lstStyle/>
                    <a:p>
                      <a:pPr algn="ctr"/>
                      <a:r>
                        <a:rPr lang="mi-NZ" sz="1000" dirty="0" smtClean="0"/>
                        <a:t>9.8</a:t>
                      </a:r>
                      <a:endParaRPr lang="en-NZ"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NZ" sz="1000" dirty="0" smtClean="0"/>
                    </a:p>
                  </a:txBody>
                  <a:tcPr/>
                </a:tc>
                <a:extLst>
                  <a:ext uri="{0D108BD9-81ED-4DB2-BD59-A6C34878D82A}">
                    <a16:rowId xmlns:a16="http://schemas.microsoft.com/office/drawing/2014/main" val="511249361"/>
                  </a:ext>
                </a:extLst>
              </a:tr>
              <a:tr h="370840">
                <a:tc>
                  <a:txBody>
                    <a:bodyPr/>
                    <a:lstStyle/>
                    <a:p>
                      <a:r>
                        <a:rPr lang="mi-NZ" sz="1000" dirty="0" smtClean="0"/>
                        <a:t>DCMUS – Diploma Contemporary Music</a:t>
                      </a:r>
                      <a:endParaRPr lang="en-NZ" sz="1000" dirty="0"/>
                    </a:p>
                  </a:txBody>
                  <a:tcPr/>
                </a:tc>
                <a:tc>
                  <a:txBody>
                    <a:bodyPr/>
                    <a:lstStyle/>
                    <a:p>
                      <a:pPr algn="ctr"/>
                      <a:r>
                        <a:rPr lang="mi-NZ" sz="1000" dirty="0" smtClean="0"/>
                        <a:t>9.6</a:t>
                      </a:r>
                      <a:endParaRPr lang="en-NZ" sz="1000" dirty="0"/>
                    </a:p>
                  </a:txBody>
                  <a:tcPr/>
                </a:tc>
                <a:tc vMerge="1">
                  <a:txBody>
                    <a:bodyPr/>
                    <a:lstStyle/>
                    <a:p>
                      <a:endParaRPr lang="en-NZ" sz="1000" dirty="0"/>
                    </a:p>
                  </a:txBody>
                  <a:tcPr/>
                </a:tc>
                <a:extLst>
                  <a:ext uri="{0D108BD9-81ED-4DB2-BD59-A6C34878D82A}">
                    <a16:rowId xmlns:a16="http://schemas.microsoft.com/office/drawing/2014/main" val="1920099190"/>
                  </a:ext>
                </a:extLst>
              </a:tr>
              <a:tr h="370840">
                <a:tc>
                  <a:txBody>
                    <a:bodyPr/>
                    <a:lstStyle/>
                    <a:p>
                      <a:r>
                        <a:rPr lang="mi-NZ" sz="1000" dirty="0" smtClean="0"/>
                        <a:t>PGDBS – PG Diploma Business</a:t>
                      </a:r>
                      <a:endParaRPr lang="en-NZ" sz="1000" dirty="0"/>
                    </a:p>
                  </a:txBody>
                  <a:tcPr/>
                </a:tc>
                <a:tc>
                  <a:txBody>
                    <a:bodyPr/>
                    <a:lstStyle/>
                    <a:p>
                      <a:pPr algn="ctr"/>
                      <a:r>
                        <a:rPr lang="mi-NZ" sz="1000" dirty="0" smtClean="0"/>
                        <a:t>9.5</a:t>
                      </a:r>
                      <a:endParaRPr lang="en-NZ" sz="1000" dirty="0"/>
                    </a:p>
                  </a:txBody>
                  <a:tcPr/>
                </a:tc>
                <a:tc vMerge="1">
                  <a:txBody>
                    <a:bodyPr/>
                    <a:lstStyle/>
                    <a:p>
                      <a:endParaRPr lang="en-NZ" sz="1000" dirty="0"/>
                    </a:p>
                  </a:txBody>
                  <a:tcPr/>
                </a:tc>
                <a:extLst>
                  <a:ext uri="{0D108BD9-81ED-4DB2-BD59-A6C34878D82A}">
                    <a16:rowId xmlns:a16="http://schemas.microsoft.com/office/drawing/2014/main" val="2644821172"/>
                  </a:ext>
                </a:extLst>
              </a:tr>
              <a:tr h="370840">
                <a:tc>
                  <a:txBody>
                    <a:bodyPr/>
                    <a:lstStyle/>
                    <a:p>
                      <a:r>
                        <a:rPr lang="mi-NZ" sz="1000" dirty="0" smtClean="0"/>
                        <a:t>GDPA – Diploma Professional Accountancy</a:t>
                      </a:r>
                      <a:endParaRPr lang="en-NZ" sz="1000" dirty="0"/>
                    </a:p>
                  </a:txBody>
                  <a:tcPr/>
                </a:tc>
                <a:tc>
                  <a:txBody>
                    <a:bodyPr/>
                    <a:lstStyle/>
                    <a:p>
                      <a:pPr algn="ctr"/>
                      <a:r>
                        <a:rPr lang="mi-NZ" sz="1000" dirty="0" smtClean="0"/>
                        <a:t>9.5</a:t>
                      </a:r>
                      <a:endParaRPr lang="en-NZ" sz="1000" dirty="0"/>
                    </a:p>
                  </a:txBody>
                  <a:tcPr/>
                </a:tc>
                <a:tc vMerge="1">
                  <a:txBody>
                    <a:bodyPr/>
                    <a:lstStyle/>
                    <a:p>
                      <a:endParaRPr lang="en-NZ" sz="1000" dirty="0"/>
                    </a:p>
                  </a:txBody>
                  <a:tcPr/>
                </a:tc>
                <a:extLst>
                  <a:ext uri="{0D108BD9-81ED-4DB2-BD59-A6C34878D82A}">
                    <a16:rowId xmlns:a16="http://schemas.microsoft.com/office/drawing/2014/main" val="651821164"/>
                  </a:ext>
                </a:extLst>
              </a:tr>
            </a:tbl>
          </a:graphicData>
        </a:graphic>
      </p:graphicFrame>
      <p:sp>
        <p:nvSpPr>
          <p:cNvPr id="10" name="TextBox 9"/>
          <p:cNvSpPr txBox="1"/>
          <p:nvPr/>
        </p:nvSpPr>
        <p:spPr>
          <a:xfrm>
            <a:off x="2699454" y="4160107"/>
            <a:ext cx="4278735" cy="276999"/>
          </a:xfrm>
          <a:prstGeom prst="rect">
            <a:avLst/>
          </a:prstGeom>
          <a:noFill/>
        </p:spPr>
        <p:txBody>
          <a:bodyPr wrap="none" rtlCol="0">
            <a:spAutoFit/>
          </a:bodyPr>
          <a:lstStyle/>
          <a:p>
            <a:pPr algn="ctr"/>
            <a:r>
              <a:rPr lang="en-NZ" sz="1200" dirty="0" smtClean="0">
                <a:solidFill>
                  <a:schemeClr val="tx1">
                    <a:lumMod val="75000"/>
                    <a:lumOff val="25000"/>
                  </a:schemeClr>
                </a:solidFill>
              </a:rPr>
              <a:t>Course Teaching Performance by School – Semester 1 2019</a:t>
            </a:r>
            <a:endParaRPr lang="en-NZ" sz="1200" dirty="0">
              <a:solidFill>
                <a:schemeClr val="tx1">
                  <a:lumMod val="75000"/>
                  <a:lumOff val="25000"/>
                </a:schemeClr>
              </a:solidFill>
            </a:endParaRPr>
          </a:p>
        </p:txBody>
      </p:sp>
      <p:pic>
        <p:nvPicPr>
          <p:cNvPr id="5" name="Picture 4"/>
          <p:cNvPicPr>
            <a:picLocks noChangeAspect="1"/>
          </p:cNvPicPr>
          <p:nvPr/>
        </p:nvPicPr>
        <p:blipFill>
          <a:blip r:embed="rId3"/>
          <a:stretch>
            <a:fillRect/>
          </a:stretch>
        </p:blipFill>
        <p:spPr>
          <a:xfrm>
            <a:off x="276416" y="4524225"/>
            <a:ext cx="8629840" cy="1854120"/>
          </a:xfrm>
          <a:prstGeom prst="rect">
            <a:avLst/>
          </a:prstGeom>
        </p:spPr>
      </p:pic>
      <p:sp>
        <p:nvSpPr>
          <p:cNvPr id="11" name="TextBox 10"/>
          <p:cNvSpPr txBox="1"/>
          <p:nvPr/>
        </p:nvSpPr>
        <p:spPr>
          <a:xfrm>
            <a:off x="7235219" y="0"/>
            <a:ext cx="1911805" cy="369332"/>
          </a:xfrm>
          <a:prstGeom prst="rect">
            <a:avLst/>
          </a:prstGeom>
          <a:solidFill>
            <a:srgbClr val="336600"/>
          </a:solidFill>
        </p:spPr>
        <p:txBody>
          <a:bodyPr wrap="none" rtlCol="0">
            <a:spAutoFit/>
          </a:bodyPr>
          <a:lstStyle/>
          <a:p>
            <a:r>
              <a:rPr lang="mi-NZ" dirty="0" smtClean="0">
                <a:solidFill>
                  <a:schemeClr val="bg1"/>
                </a:solidFill>
              </a:rPr>
              <a:t>Course Teaching</a:t>
            </a:r>
            <a:endParaRPr lang="en-NZ" dirty="0">
              <a:solidFill>
                <a:schemeClr val="bg1"/>
              </a:solidFill>
            </a:endParaRPr>
          </a:p>
        </p:txBody>
      </p:sp>
      <p:sp>
        <p:nvSpPr>
          <p:cNvPr id="12" name="TextBox 11"/>
          <p:cNvSpPr txBox="1"/>
          <p:nvPr/>
        </p:nvSpPr>
        <p:spPr>
          <a:xfrm>
            <a:off x="5845434" y="3798909"/>
            <a:ext cx="3042821" cy="200055"/>
          </a:xfrm>
          <a:prstGeom prst="rect">
            <a:avLst/>
          </a:prstGeom>
          <a:noFill/>
        </p:spPr>
        <p:txBody>
          <a:bodyPr wrap="none" rtlCol="0">
            <a:spAutoFit/>
          </a:bodyPr>
          <a:lstStyle/>
          <a:p>
            <a:r>
              <a:rPr lang="en-NZ" sz="700" dirty="0" smtClean="0"/>
              <a:t>*Only includes programmes that received at least 10 survey responses</a:t>
            </a:r>
            <a:endParaRPr lang="en-NZ" sz="700" dirty="0"/>
          </a:p>
        </p:txBody>
      </p:sp>
      <p:pic>
        <p:nvPicPr>
          <p:cNvPr id="13" name="Picture 12"/>
          <p:cNvPicPr>
            <a:picLocks noChangeAspect="1"/>
          </p:cNvPicPr>
          <p:nvPr/>
        </p:nvPicPr>
        <p:blipFill>
          <a:blip r:embed="rId4"/>
          <a:stretch>
            <a:fillRect/>
          </a:stretch>
        </p:blipFill>
        <p:spPr>
          <a:xfrm>
            <a:off x="3425448" y="6576302"/>
            <a:ext cx="2076450" cy="190500"/>
          </a:xfrm>
          <a:prstGeom prst="rect">
            <a:avLst/>
          </a:prstGeom>
        </p:spPr>
      </p:pic>
    </p:spTree>
    <p:extLst>
      <p:ext uri="{BB962C8B-B14F-4D97-AF65-F5344CB8AC3E}">
        <p14:creationId xmlns:p14="http://schemas.microsoft.com/office/powerpoint/2010/main" val="41412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Assessments</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12</a:t>
            </a:fld>
            <a:endParaRPr lang="en-NZ" altLang="en-US" dirty="0"/>
          </a:p>
        </p:txBody>
      </p:sp>
      <p:sp>
        <p:nvSpPr>
          <p:cNvPr id="8" name="Rectangle 7"/>
          <p:cNvSpPr/>
          <p:nvPr/>
        </p:nvSpPr>
        <p:spPr>
          <a:xfrm>
            <a:off x="182959" y="1402720"/>
            <a:ext cx="3216622" cy="3046988"/>
          </a:xfrm>
          <a:prstGeom prst="rect">
            <a:avLst/>
          </a:prstGeom>
        </p:spPr>
        <p:txBody>
          <a:bodyPr wrap="square">
            <a:spAutoFit/>
          </a:bodyPr>
          <a:lstStyle/>
          <a:p>
            <a:pPr lvl="0"/>
            <a:r>
              <a:rPr lang="en-NZ" sz="1200" dirty="0" smtClean="0">
                <a:solidFill>
                  <a:prstClr val="black"/>
                </a:solidFill>
                <a:latin typeface="+mn-lt"/>
              </a:rPr>
              <a:t>Students are asked to rate a number of statements pertaining to the assessments of each course.</a:t>
            </a:r>
          </a:p>
          <a:p>
            <a:pPr lvl="0"/>
            <a:endParaRPr lang="en-NZ" sz="1200" dirty="0">
              <a:solidFill>
                <a:prstClr val="black"/>
              </a:solidFill>
              <a:latin typeface="+mn-lt"/>
            </a:endParaRPr>
          </a:p>
          <a:p>
            <a:pPr lvl="0"/>
            <a:r>
              <a:rPr lang="en-NZ" sz="1200" dirty="0" smtClean="0">
                <a:solidFill>
                  <a:prstClr val="black"/>
                </a:solidFill>
                <a:latin typeface="+mn-lt"/>
              </a:rPr>
              <a:t>Most assessment attributes receive high ratings (over 8 out of 10) with the only exception being students’ perception that the grading process for group assessments was fair. </a:t>
            </a:r>
          </a:p>
          <a:p>
            <a:pPr lvl="0"/>
            <a:endParaRPr lang="en-NZ" sz="1200" dirty="0">
              <a:solidFill>
                <a:prstClr val="black"/>
              </a:solidFill>
              <a:latin typeface="+mn-lt"/>
            </a:endParaRPr>
          </a:p>
          <a:p>
            <a:pPr lvl="0"/>
            <a:r>
              <a:rPr lang="en-NZ" sz="1200" dirty="0" smtClean="0">
                <a:solidFill>
                  <a:prstClr val="black"/>
                </a:solidFill>
                <a:latin typeface="+mn-lt"/>
              </a:rPr>
              <a:t>This raises the question, can anything be done to improve the group assessment process and the perception of fair grading in a group situation?</a:t>
            </a:r>
          </a:p>
          <a:p>
            <a:pPr lvl="0"/>
            <a:endParaRPr lang="en-NZ" sz="1200" dirty="0">
              <a:solidFill>
                <a:prstClr val="black"/>
              </a:solidFill>
              <a:latin typeface="+mn-lt"/>
            </a:endParaRPr>
          </a:p>
          <a:p>
            <a:pPr lvl="0"/>
            <a:r>
              <a:rPr lang="en-NZ" sz="1200" dirty="0" smtClean="0">
                <a:solidFill>
                  <a:prstClr val="black"/>
                </a:solidFill>
                <a:latin typeface="+mn-lt"/>
              </a:rPr>
              <a:t>Performance is consistent across the past three semesters for all assessment statements.</a:t>
            </a:r>
          </a:p>
          <a:p>
            <a:pPr lvl="0"/>
            <a:endParaRPr lang="en-NZ" sz="1200" dirty="0">
              <a:solidFill>
                <a:prstClr val="black"/>
              </a:solidFill>
              <a:latin typeface="+mn-lt"/>
            </a:endParaRPr>
          </a:p>
        </p:txBody>
      </p:sp>
      <p:sp>
        <p:nvSpPr>
          <p:cNvPr id="11" name="TextBox 10"/>
          <p:cNvSpPr txBox="1"/>
          <p:nvPr/>
        </p:nvSpPr>
        <p:spPr>
          <a:xfrm>
            <a:off x="6792009" y="3151"/>
            <a:ext cx="2351991" cy="369332"/>
          </a:xfrm>
          <a:prstGeom prst="rect">
            <a:avLst/>
          </a:prstGeom>
          <a:solidFill>
            <a:srgbClr val="336600"/>
          </a:solidFill>
        </p:spPr>
        <p:txBody>
          <a:bodyPr wrap="none" rtlCol="0">
            <a:spAutoFit/>
          </a:bodyPr>
          <a:lstStyle/>
          <a:p>
            <a:r>
              <a:rPr lang="mi-NZ" dirty="0" smtClean="0">
                <a:solidFill>
                  <a:schemeClr val="bg1"/>
                </a:solidFill>
              </a:rPr>
              <a:t>Course Assessments</a:t>
            </a:r>
            <a:endParaRPr lang="en-NZ" dirty="0">
              <a:solidFill>
                <a:schemeClr val="bg1"/>
              </a:solidFill>
            </a:endParaRPr>
          </a:p>
        </p:txBody>
      </p:sp>
      <p:pic>
        <p:nvPicPr>
          <p:cNvPr id="6" name="Picture 5"/>
          <p:cNvPicPr>
            <a:picLocks noChangeAspect="1"/>
          </p:cNvPicPr>
          <p:nvPr/>
        </p:nvPicPr>
        <p:blipFill>
          <a:blip r:embed="rId3"/>
          <a:stretch>
            <a:fillRect/>
          </a:stretch>
        </p:blipFill>
        <p:spPr>
          <a:xfrm>
            <a:off x="3482770" y="1050685"/>
            <a:ext cx="5171288" cy="3110313"/>
          </a:xfrm>
          <a:prstGeom prst="rect">
            <a:avLst/>
          </a:prstGeom>
        </p:spPr>
      </p:pic>
      <p:pic>
        <p:nvPicPr>
          <p:cNvPr id="9" name="Picture 8"/>
          <p:cNvPicPr>
            <a:picLocks noChangeAspect="1"/>
          </p:cNvPicPr>
          <p:nvPr/>
        </p:nvPicPr>
        <p:blipFill>
          <a:blip r:embed="rId4"/>
          <a:stretch>
            <a:fillRect/>
          </a:stretch>
        </p:blipFill>
        <p:spPr>
          <a:xfrm>
            <a:off x="2130641" y="4207739"/>
            <a:ext cx="6496783" cy="2319062"/>
          </a:xfrm>
          <a:prstGeom prst="rect">
            <a:avLst/>
          </a:prstGeom>
        </p:spPr>
      </p:pic>
    </p:spTree>
    <p:extLst>
      <p:ext uri="{BB962C8B-B14F-4D97-AF65-F5344CB8AC3E}">
        <p14:creationId xmlns:p14="http://schemas.microsoft.com/office/powerpoint/2010/main" val="1349467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Assessments by School</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13</a:t>
            </a:fld>
            <a:endParaRPr lang="en-NZ" altLang="en-US" dirty="0"/>
          </a:p>
        </p:txBody>
      </p:sp>
      <p:sp>
        <p:nvSpPr>
          <p:cNvPr id="8" name="Rectangle 7"/>
          <p:cNvSpPr/>
          <p:nvPr/>
        </p:nvSpPr>
        <p:spPr>
          <a:xfrm>
            <a:off x="188439" y="1432262"/>
            <a:ext cx="4728050" cy="1569660"/>
          </a:xfrm>
          <a:prstGeom prst="rect">
            <a:avLst/>
          </a:prstGeom>
        </p:spPr>
        <p:txBody>
          <a:bodyPr wrap="square">
            <a:spAutoFit/>
          </a:bodyPr>
          <a:lstStyle/>
          <a:p>
            <a:pPr lvl="0"/>
            <a:r>
              <a:rPr lang="en-NZ" sz="1200" dirty="0">
                <a:solidFill>
                  <a:prstClr val="black"/>
                </a:solidFill>
                <a:latin typeface="+mn-lt"/>
              </a:rPr>
              <a:t>Course assessment ratings are quite varied across schools with </a:t>
            </a:r>
          </a:p>
          <a:p>
            <a:pPr lvl="0"/>
            <a:r>
              <a:rPr lang="en-NZ" sz="1200" dirty="0">
                <a:solidFill>
                  <a:prstClr val="black"/>
                </a:solidFill>
                <a:latin typeface="+mn-lt"/>
              </a:rPr>
              <a:t>lower ratings shown towards Architecture , Building Construction and Creative Industries.  </a:t>
            </a:r>
          </a:p>
          <a:p>
            <a:pPr lvl="0"/>
            <a:endParaRPr lang="mi-NZ" sz="1200" dirty="0">
              <a:solidFill>
                <a:prstClr val="black"/>
              </a:solidFill>
              <a:latin typeface="+mn-lt"/>
            </a:endParaRPr>
          </a:p>
          <a:p>
            <a:pPr lvl="0"/>
            <a:r>
              <a:rPr lang="mi-NZ" sz="1200" dirty="0" smtClean="0">
                <a:solidFill>
                  <a:prstClr val="black"/>
                </a:solidFill>
                <a:latin typeface="+mn-lt"/>
              </a:rPr>
              <a:t>The top five performing programmes in terms of assessments are similar to those rated the highest for content and teaching and are driven by having clear assessment requirements and providing advice to students to help them learn.</a:t>
            </a:r>
            <a:endParaRPr lang="en-NZ" sz="1200" dirty="0">
              <a:solidFill>
                <a:prstClr val="black"/>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560245341"/>
              </p:ext>
            </p:extLst>
          </p:nvPr>
        </p:nvGraphicFramePr>
        <p:xfrm>
          <a:off x="5714999" y="1218447"/>
          <a:ext cx="3319102" cy="2575560"/>
        </p:xfrm>
        <a:graphic>
          <a:graphicData uri="http://schemas.openxmlformats.org/drawingml/2006/table">
            <a:tbl>
              <a:tblPr firstRow="1" bandRow="1">
                <a:tableStyleId>{5C22544A-7EE6-4342-B048-85BDC9FD1C3A}</a:tableStyleId>
              </a:tblPr>
              <a:tblGrid>
                <a:gridCol w="1526787">
                  <a:extLst>
                    <a:ext uri="{9D8B030D-6E8A-4147-A177-3AD203B41FA5}">
                      <a16:colId xmlns:a16="http://schemas.microsoft.com/office/drawing/2014/main" val="2814824565"/>
                    </a:ext>
                  </a:extLst>
                </a:gridCol>
                <a:gridCol w="687025">
                  <a:extLst>
                    <a:ext uri="{9D8B030D-6E8A-4147-A177-3AD203B41FA5}">
                      <a16:colId xmlns:a16="http://schemas.microsoft.com/office/drawing/2014/main" val="2477032518"/>
                    </a:ext>
                  </a:extLst>
                </a:gridCol>
                <a:gridCol w="1105290">
                  <a:extLst>
                    <a:ext uri="{9D8B030D-6E8A-4147-A177-3AD203B41FA5}">
                      <a16:colId xmlns:a16="http://schemas.microsoft.com/office/drawing/2014/main" val="1014135787"/>
                    </a:ext>
                  </a:extLst>
                </a:gridCol>
              </a:tblGrid>
              <a:tr h="370840">
                <a:tc>
                  <a:txBody>
                    <a:bodyPr/>
                    <a:lstStyle/>
                    <a:p>
                      <a:r>
                        <a:rPr lang="mi-NZ" sz="1100" dirty="0" smtClean="0"/>
                        <a:t>Sem1 2019 </a:t>
                      </a:r>
                    </a:p>
                    <a:p>
                      <a:r>
                        <a:rPr lang="mi-NZ" sz="1100" dirty="0" smtClean="0"/>
                        <a:t>Top 5 Performing Programmes*</a:t>
                      </a:r>
                      <a:endParaRPr lang="en-NZ" sz="1100" dirty="0"/>
                    </a:p>
                  </a:txBody>
                  <a:tcPr/>
                </a:tc>
                <a:tc>
                  <a:txBody>
                    <a:bodyPr/>
                    <a:lstStyle/>
                    <a:p>
                      <a:r>
                        <a:rPr lang="mi-NZ" sz="1100" dirty="0" smtClean="0"/>
                        <a:t>Content Rating</a:t>
                      </a:r>
                      <a:endParaRPr lang="en-NZ" sz="1100" dirty="0"/>
                    </a:p>
                  </a:txBody>
                  <a:tcPr/>
                </a:tc>
                <a:tc>
                  <a:txBody>
                    <a:bodyPr/>
                    <a:lstStyle/>
                    <a:p>
                      <a:r>
                        <a:rPr lang="mi-NZ" sz="1100" dirty="0" smtClean="0"/>
                        <a:t>Perceived Strengths</a:t>
                      </a:r>
                      <a:endParaRPr lang="en-NZ" sz="1100" dirty="0"/>
                    </a:p>
                  </a:txBody>
                  <a:tcPr/>
                </a:tc>
                <a:extLst>
                  <a:ext uri="{0D108BD9-81ED-4DB2-BD59-A6C34878D82A}">
                    <a16:rowId xmlns:a16="http://schemas.microsoft.com/office/drawing/2014/main" val="1412943533"/>
                  </a:ext>
                </a:extLst>
              </a:tr>
              <a:tr h="370840">
                <a:tc>
                  <a:txBody>
                    <a:bodyPr/>
                    <a:lstStyle/>
                    <a:p>
                      <a:r>
                        <a:rPr lang="mi-NZ" sz="1000" dirty="0" smtClean="0"/>
                        <a:t>NZDSR</a:t>
                      </a:r>
                      <a:r>
                        <a:rPr lang="mi-NZ" sz="1000" baseline="0" dirty="0" smtClean="0"/>
                        <a:t> - </a:t>
                      </a:r>
                      <a:r>
                        <a:rPr lang="mi-NZ" sz="1000" dirty="0" smtClean="0"/>
                        <a:t>NZDip Sport Recreation Exercie MS</a:t>
                      </a:r>
                      <a:endParaRPr lang="en-NZ" sz="1000" dirty="0"/>
                    </a:p>
                  </a:txBody>
                  <a:tcPr/>
                </a:tc>
                <a:tc>
                  <a:txBody>
                    <a:bodyPr/>
                    <a:lstStyle/>
                    <a:p>
                      <a:pPr algn="ctr"/>
                      <a:r>
                        <a:rPr lang="mi-NZ" sz="1000" dirty="0" smtClean="0"/>
                        <a:t>9.8</a:t>
                      </a:r>
                      <a:endParaRPr lang="en-NZ" sz="1000" dirty="0"/>
                    </a:p>
                  </a:txBody>
                  <a:tcPr/>
                </a:tc>
                <a:tc rowSpan="5">
                  <a:txBody>
                    <a:bodyPr/>
                    <a:lstStyle/>
                    <a:p>
                      <a:r>
                        <a:rPr lang="mi-NZ" sz="1000" dirty="0" smtClean="0"/>
                        <a:t>Clear</a:t>
                      </a:r>
                      <a:r>
                        <a:rPr lang="mi-NZ" sz="1000" baseline="0" dirty="0" smtClean="0"/>
                        <a:t> a</a:t>
                      </a:r>
                      <a:r>
                        <a:rPr lang="mi-NZ" sz="1000" dirty="0" smtClean="0"/>
                        <a:t>ssessment requirements</a:t>
                      </a:r>
                      <a:r>
                        <a:rPr lang="mi-NZ" sz="1000" baseline="0" dirty="0" smtClean="0"/>
                        <a:t> &amp; teachers assessment comments helped learning</a:t>
                      </a:r>
                      <a:endParaRPr lang="en-NZ" sz="1000" dirty="0"/>
                    </a:p>
                  </a:txBody>
                  <a:tcPr anchor="ctr"/>
                </a:tc>
                <a:extLst>
                  <a:ext uri="{0D108BD9-81ED-4DB2-BD59-A6C34878D82A}">
                    <a16:rowId xmlns:a16="http://schemas.microsoft.com/office/drawing/2014/main" val="685766741"/>
                  </a:ext>
                </a:extLst>
              </a:tr>
              <a:tr h="370840">
                <a:tc>
                  <a:txBody>
                    <a:bodyPr/>
                    <a:lstStyle/>
                    <a:p>
                      <a:r>
                        <a:rPr lang="mi-NZ" sz="1000" dirty="0" smtClean="0"/>
                        <a:t>NZDIS – NZ Diploma Information Systems</a:t>
                      </a:r>
                      <a:endParaRPr lang="en-NZ" sz="1000" dirty="0"/>
                    </a:p>
                  </a:txBody>
                  <a:tcPr/>
                </a:tc>
                <a:tc>
                  <a:txBody>
                    <a:bodyPr/>
                    <a:lstStyle/>
                    <a:p>
                      <a:pPr algn="ctr"/>
                      <a:r>
                        <a:rPr lang="mi-NZ" sz="1000" dirty="0" smtClean="0"/>
                        <a:t>9.3</a:t>
                      </a:r>
                      <a:endParaRPr lang="en-NZ"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NZ" sz="1000" dirty="0" smtClean="0"/>
                    </a:p>
                  </a:txBody>
                  <a:tcPr/>
                </a:tc>
                <a:extLst>
                  <a:ext uri="{0D108BD9-81ED-4DB2-BD59-A6C34878D82A}">
                    <a16:rowId xmlns:a16="http://schemas.microsoft.com/office/drawing/2014/main" val="511249361"/>
                  </a:ext>
                </a:extLst>
              </a:tr>
              <a:tr h="370840">
                <a:tc>
                  <a:txBody>
                    <a:bodyPr/>
                    <a:lstStyle/>
                    <a:p>
                      <a:r>
                        <a:rPr lang="mi-NZ" sz="1000" dirty="0" smtClean="0"/>
                        <a:t>GDPA – Diploma Professional Accountancy</a:t>
                      </a:r>
                      <a:endParaRPr lang="en-NZ" sz="1000" dirty="0"/>
                    </a:p>
                  </a:txBody>
                  <a:tcPr/>
                </a:tc>
                <a:tc>
                  <a:txBody>
                    <a:bodyPr/>
                    <a:lstStyle/>
                    <a:p>
                      <a:pPr algn="ctr"/>
                      <a:r>
                        <a:rPr lang="mi-NZ" sz="1000" dirty="0" smtClean="0"/>
                        <a:t>9.2</a:t>
                      </a:r>
                      <a:endParaRPr lang="en-NZ" sz="1000" dirty="0"/>
                    </a:p>
                  </a:txBody>
                  <a:tcPr/>
                </a:tc>
                <a:tc vMerge="1">
                  <a:txBody>
                    <a:bodyPr/>
                    <a:lstStyle/>
                    <a:p>
                      <a:endParaRPr lang="en-NZ" sz="1000" dirty="0"/>
                    </a:p>
                  </a:txBody>
                  <a:tcPr/>
                </a:tc>
                <a:extLst>
                  <a:ext uri="{0D108BD9-81ED-4DB2-BD59-A6C34878D82A}">
                    <a16:rowId xmlns:a16="http://schemas.microsoft.com/office/drawing/2014/main" val="1920099190"/>
                  </a:ext>
                </a:extLst>
              </a:tr>
              <a:tr h="370840">
                <a:tc>
                  <a:txBody>
                    <a:bodyPr/>
                    <a:lstStyle/>
                    <a:p>
                      <a:r>
                        <a:rPr lang="mi-NZ" sz="1000" dirty="0" smtClean="0"/>
                        <a:t>PGDBS – PG Diploma Business</a:t>
                      </a:r>
                      <a:endParaRPr lang="en-NZ" sz="1000" dirty="0"/>
                    </a:p>
                  </a:txBody>
                  <a:tcPr/>
                </a:tc>
                <a:tc>
                  <a:txBody>
                    <a:bodyPr/>
                    <a:lstStyle/>
                    <a:p>
                      <a:pPr algn="ctr"/>
                      <a:r>
                        <a:rPr lang="mi-NZ" sz="1000" dirty="0" smtClean="0"/>
                        <a:t>9.2</a:t>
                      </a:r>
                      <a:endParaRPr lang="en-NZ" sz="1000" dirty="0"/>
                    </a:p>
                  </a:txBody>
                  <a:tcPr/>
                </a:tc>
                <a:tc vMerge="1">
                  <a:txBody>
                    <a:bodyPr/>
                    <a:lstStyle/>
                    <a:p>
                      <a:endParaRPr lang="en-NZ" sz="1000" dirty="0"/>
                    </a:p>
                  </a:txBody>
                  <a:tcPr/>
                </a:tc>
                <a:extLst>
                  <a:ext uri="{0D108BD9-81ED-4DB2-BD59-A6C34878D82A}">
                    <a16:rowId xmlns:a16="http://schemas.microsoft.com/office/drawing/2014/main" val="2644821172"/>
                  </a:ext>
                </a:extLst>
              </a:tr>
              <a:tr h="370840">
                <a:tc>
                  <a:txBody>
                    <a:bodyPr/>
                    <a:lstStyle/>
                    <a:p>
                      <a:r>
                        <a:rPr lang="mi-NZ" sz="1000" dirty="0" smtClean="0"/>
                        <a:t>DCMUS – Diploma Contemporary Music</a:t>
                      </a:r>
                      <a:endParaRPr lang="en-NZ" sz="1000" dirty="0"/>
                    </a:p>
                  </a:txBody>
                  <a:tcPr/>
                </a:tc>
                <a:tc>
                  <a:txBody>
                    <a:bodyPr/>
                    <a:lstStyle/>
                    <a:p>
                      <a:pPr algn="ctr"/>
                      <a:r>
                        <a:rPr lang="mi-NZ" sz="1000" dirty="0" smtClean="0"/>
                        <a:t>9.0</a:t>
                      </a:r>
                      <a:endParaRPr lang="en-NZ" sz="1000" dirty="0"/>
                    </a:p>
                  </a:txBody>
                  <a:tcPr/>
                </a:tc>
                <a:tc vMerge="1">
                  <a:txBody>
                    <a:bodyPr/>
                    <a:lstStyle/>
                    <a:p>
                      <a:endParaRPr lang="en-NZ" sz="1000" dirty="0"/>
                    </a:p>
                  </a:txBody>
                  <a:tcPr/>
                </a:tc>
                <a:extLst>
                  <a:ext uri="{0D108BD9-81ED-4DB2-BD59-A6C34878D82A}">
                    <a16:rowId xmlns:a16="http://schemas.microsoft.com/office/drawing/2014/main" val="651821164"/>
                  </a:ext>
                </a:extLst>
              </a:tr>
            </a:tbl>
          </a:graphicData>
        </a:graphic>
      </p:graphicFrame>
      <p:sp>
        <p:nvSpPr>
          <p:cNvPr id="10" name="TextBox 9"/>
          <p:cNvSpPr txBox="1"/>
          <p:nvPr/>
        </p:nvSpPr>
        <p:spPr>
          <a:xfrm>
            <a:off x="2596287" y="4233259"/>
            <a:ext cx="4485074" cy="276999"/>
          </a:xfrm>
          <a:prstGeom prst="rect">
            <a:avLst/>
          </a:prstGeom>
          <a:noFill/>
        </p:spPr>
        <p:txBody>
          <a:bodyPr wrap="none" rtlCol="0">
            <a:spAutoFit/>
          </a:bodyPr>
          <a:lstStyle/>
          <a:p>
            <a:pPr algn="ctr"/>
            <a:r>
              <a:rPr lang="en-NZ" sz="1200" dirty="0" smtClean="0">
                <a:solidFill>
                  <a:schemeClr val="tx1">
                    <a:lumMod val="75000"/>
                    <a:lumOff val="25000"/>
                  </a:schemeClr>
                </a:solidFill>
              </a:rPr>
              <a:t>Course Assessment Performance by School – Semester 1 2019</a:t>
            </a:r>
            <a:endParaRPr lang="en-NZ" sz="1200" dirty="0">
              <a:solidFill>
                <a:schemeClr val="tx1">
                  <a:lumMod val="75000"/>
                  <a:lumOff val="25000"/>
                </a:schemeClr>
              </a:solidFill>
            </a:endParaRPr>
          </a:p>
        </p:txBody>
      </p:sp>
      <p:sp>
        <p:nvSpPr>
          <p:cNvPr id="12" name="TextBox 11"/>
          <p:cNvSpPr txBox="1"/>
          <p:nvPr/>
        </p:nvSpPr>
        <p:spPr>
          <a:xfrm>
            <a:off x="5845434" y="3798909"/>
            <a:ext cx="3042821" cy="200055"/>
          </a:xfrm>
          <a:prstGeom prst="rect">
            <a:avLst/>
          </a:prstGeom>
          <a:noFill/>
        </p:spPr>
        <p:txBody>
          <a:bodyPr wrap="none" rtlCol="0">
            <a:spAutoFit/>
          </a:bodyPr>
          <a:lstStyle/>
          <a:p>
            <a:r>
              <a:rPr lang="en-NZ" sz="700" dirty="0" smtClean="0"/>
              <a:t>*Only includes programmes that received at least 10 survey responses</a:t>
            </a:r>
            <a:endParaRPr lang="en-NZ" sz="700" dirty="0"/>
          </a:p>
        </p:txBody>
      </p:sp>
      <p:sp>
        <p:nvSpPr>
          <p:cNvPr id="13" name="TextBox 12"/>
          <p:cNvSpPr txBox="1"/>
          <p:nvPr/>
        </p:nvSpPr>
        <p:spPr>
          <a:xfrm>
            <a:off x="6792009" y="3151"/>
            <a:ext cx="2351991" cy="369332"/>
          </a:xfrm>
          <a:prstGeom prst="rect">
            <a:avLst/>
          </a:prstGeom>
          <a:solidFill>
            <a:srgbClr val="336600"/>
          </a:solidFill>
        </p:spPr>
        <p:txBody>
          <a:bodyPr wrap="none" rtlCol="0">
            <a:spAutoFit/>
          </a:bodyPr>
          <a:lstStyle/>
          <a:p>
            <a:r>
              <a:rPr lang="mi-NZ" dirty="0" smtClean="0">
                <a:solidFill>
                  <a:schemeClr val="bg1"/>
                </a:solidFill>
              </a:rPr>
              <a:t>Course Assessments</a:t>
            </a:r>
            <a:endParaRPr lang="en-NZ" dirty="0">
              <a:solidFill>
                <a:schemeClr val="bg1"/>
              </a:solidFill>
            </a:endParaRPr>
          </a:p>
        </p:txBody>
      </p:sp>
      <p:pic>
        <p:nvPicPr>
          <p:cNvPr id="6" name="Picture 5"/>
          <p:cNvPicPr>
            <a:picLocks noChangeAspect="1"/>
          </p:cNvPicPr>
          <p:nvPr/>
        </p:nvPicPr>
        <p:blipFill>
          <a:blip r:embed="rId3"/>
          <a:stretch>
            <a:fillRect/>
          </a:stretch>
        </p:blipFill>
        <p:spPr>
          <a:xfrm>
            <a:off x="245410" y="4590674"/>
            <a:ext cx="8788691" cy="1462472"/>
          </a:xfrm>
          <a:prstGeom prst="rect">
            <a:avLst/>
          </a:prstGeom>
        </p:spPr>
      </p:pic>
      <p:pic>
        <p:nvPicPr>
          <p:cNvPr id="14" name="Picture 13"/>
          <p:cNvPicPr>
            <a:picLocks noChangeAspect="1"/>
          </p:cNvPicPr>
          <p:nvPr/>
        </p:nvPicPr>
        <p:blipFill>
          <a:blip r:embed="rId4"/>
          <a:stretch>
            <a:fillRect/>
          </a:stretch>
        </p:blipFill>
        <p:spPr>
          <a:xfrm>
            <a:off x="3425448" y="6180512"/>
            <a:ext cx="2076450" cy="190500"/>
          </a:xfrm>
          <a:prstGeom prst="rect">
            <a:avLst/>
          </a:prstGeom>
        </p:spPr>
      </p:pic>
    </p:spTree>
    <p:extLst>
      <p:ext uri="{BB962C8B-B14F-4D97-AF65-F5344CB8AC3E}">
        <p14:creationId xmlns:p14="http://schemas.microsoft.com/office/powerpoint/2010/main" val="1159721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Practical Components</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14</a:t>
            </a:fld>
            <a:endParaRPr lang="en-NZ" altLang="en-US" dirty="0"/>
          </a:p>
        </p:txBody>
      </p:sp>
      <p:sp>
        <p:nvSpPr>
          <p:cNvPr id="8" name="Rectangle 7"/>
          <p:cNvSpPr/>
          <p:nvPr/>
        </p:nvSpPr>
        <p:spPr>
          <a:xfrm>
            <a:off x="156410" y="1607437"/>
            <a:ext cx="2622626" cy="2862322"/>
          </a:xfrm>
          <a:prstGeom prst="rect">
            <a:avLst/>
          </a:prstGeom>
        </p:spPr>
        <p:txBody>
          <a:bodyPr wrap="square">
            <a:spAutoFit/>
          </a:bodyPr>
          <a:lstStyle/>
          <a:p>
            <a:pPr lvl="0"/>
            <a:r>
              <a:rPr lang="en-NZ" sz="1200" dirty="0" smtClean="0">
                <a:solidFill>
                  <a:prstClr val="black"/>
                </a:solidFill>
                <a:latin typeface="+mn-lt"/>
              </a:rPr>
              <a:t>Students are asked to rate a number of statements pertaining to the practical components if applicable to their course.</a:t>
            </a:r>
          </a:p>
          <a:p>
            <a:pPr lvl="0"/>
            <a:endParaRPr lang="en-NZ" sz="1200" dirty="0">
              <a:solidFill>
                <a:prstClr val="black"/>
              </a:solidFill>
              <a:latin typeface="+mn-lt"/>
            </a:endParaRPr>
          </a:p>
          <a:p>
            <a:pPr lvl="0"/>
            <a:r>
              <a:rPr lang="en-NZ" sz="1200" dirty="0" smtClean="0">
                <a:solidFill>
                  <a:prstClr val="black"/>
                </a:solidFill>
                <a:latin typeface="+mn-lt"/>
              </a:rPr>
              <a:t>Similar to teaching performance, Unitec’s courses receive very high endorsement towards the practical components (averaging 9 out of 10 across all attributes).</a:t>
            </a:r>
          </a:p>
          <a:p>
            <a:pPr lvl="0"/>
            <a:endParaRPr lang="en-NZ" sz="1200" dirty="0">
              <a:solidFill>
                <a:prstClr val="black"/>
              </a:solidFill>
              <a:latin typeface="+mn-lt"/>
            </a:endParaRPr>
          </a:p>
          <a:p>
            <a:pPr lvl="0"/>
            <a:r>
              <a:rPr lang="en-NZ" sz="1200" dirty="0" smtClean="0">
                <a:solidFill>
                  <a:prstClr val="black"/>
                </a:solidFill>
                <a:latin typeface="+mn-lt"/>
              </a:rPr>
              <a:t>Performance is consistent across the past three semesters for all statements.</a:t>
            </a:r>
          </a:p>
          <a:p>
            <a:pPr lvl="0"/>
            <a:endParaRPr lang="en-NZ" sz="1200" dirty="0">
              <a:solidFill>
                <a:prstClr val="black"/>
              </a:solidFill>
              <a:latin typeface="+mn-lt"/>
            </a:endParaRPr>
          </a:p>
        </p:txBody>
      </p:sp>
      <p:sp>
        <p:nvSpPr>
          <p:cNvPr id="11" name="TextBox 10"/>
          <p:cNvSpPr txBox="1"/>
          <p:nvPr/>
        </p:nvSpPr>
        <p:spPr>
          <a:xfrm>
            <a:off x="5894392" y="3151"/>
            <a:ext cx="3249608" cy="369332"/>
          </a:xfrm>
          <a:prstGeom prst="rect">
            <a:avLst/>
          </a:prstGeom>
          <a:solidFill>
            <a:srgbClr val="336600"/>
          </a:solidFill>
        </p:spPr>
        <p:txBody>
          <a:bodyPr wrap="none" rtlCol="0">
            <a:spAutoFit/>
          </a:bodyPr>
          <a:lstStyle/>
          <a:p>
            <a:r>
              <a:rPr lang="mi-NZ" dirty="0" smtClean="0">
                <a:solidFill>
                  <a:schemeClr val="bg1"/>
                </a:solidFill>
              </a:rPr>
              <a:t>Course Practical Components</a:t>
            </a:r>
            <a:endParaRPr lang="en-NZ" dirty="0">
              <a:solidFill>
                <a:schemeClr val="bg1"/>
              </a:solidFill>
            </a:endParaRPr>
          </a:p>
        </p:txBody>
      </p:sp>
      <p:pic>
        <p:nvPicPr>
          <p:cNvPr id="5" name="Picture 4"/>
          <p:cNvPicPr>
            <a:picLocks noChangeAspect="1"/>
          </p:cNvPicPr>
          <p:nvPr/>
        </p:nvPicPr>
        <p:blipFill>
          <a:blip r:embed="rId3"/>
          <a:stretch>
            <a:fillRect/>
          </a:stretch>
        </p:blipFill>
        <p:spPr>
          <a:xfrm>
            <a:off x="3499930" y="1133475"/>
            <a:ext cx="5210683" cy="3007843"/>
          </a:xfrm>
          <a:prstGeom prst="rect">
            <a:avLst/>
          </a:prstGeom>
        </p:spPr>
      </p:pic>
      <p:pic>
        <p:nvPicPr>
          <p:cNvPr id="7" name="Picture 6"/>
          <p:cNvPicPr>
            <a:picLocks noChangeAspect="1"/>
          </p:cNvPicPr>
          <p:nvPr/>
        </p:nvPicPr>
        <p:blipFill>
          <a:blip r:embed="rId4"/>
          <a:stretch>
            <a:fillRect/>
          </a:stretch>
        </p:blipFill>
        <p:spPr>
          <a:xfrm>
            <a:off x="2228296" y="4251644"/>
            <a:ext cx="6094561" cy="2222915"/>
          </a:xfrm>
          <a:prstGeom prst="rect">
            <a:avLst/>
          </a:prstGeom>
        </p:spPr>
      </p:pic>
    </p:spTree>
    <p:extLst>
      <p:ext uri="{BB962C8B-B14F-4D97-AF65-F5344CB8AC3E}">
        <p14:creationId xmlns:p14="http://schemas.microsoft.com/office/powerpoint/2010/main" val="181723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a:t>
            </a:r>
            <a:r>
              <a:rPr lang="mi-NZ" sz="2000" dirty="0"/>
              <a:t>Practical Components </a:t>
            </a:r>
            <a:r>
              <a:rPr lang="mi-NZ" sz="2000" dirty="0" smtClean="0"/>
              <a:t>by School</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15</a:t>
            </a:fld>
            <a:endParaRPr lang="en-NZ" altLang="en-US" dirty="0"/>
          </a:p>
        </p:txBody>
      </p:sp>
      <p:sp>
        <p:nvSpPr>
          <p:cNvPr id="8" name="Rectangle 7"/>
          <p:cNvSpPr/>
          <p:nvPr/>
        </p:nvSpPr>
        <p:spPr>
          <a:xfrm>
            <a:off x="265386" y="1393374"/>
            <a:ext cx="4728050" cy="2862322"/>
          </a:xfrm>
          <a:prstGeom prst="rect">
            <a:avLst/>
          </a:prstGeom>
        </p:spPr>
        <p:txBody>
          <a:bodyPr wrap="square">
            <a:spAutoFit/>
          </a:bodyPr>
          <a:lstStyle/>
          <a:p>
            <a:pPr lvl="0"/>
            <a:r>
              <a:rPr lang="en-NZ" sz="1200" dirty="0" smtClean="0">
                <a:solidFill>
                  <a:prstClr val="black"/>
                </a:solidFill>
                <a:latin typeface="+mn-lt"/>
              </a:rPr>
              <a:t>Despite some variation between schools in terms of performance, all schools receive ratings above 8 out of 10.  </a:t>
            </a:r>
          </a:p>
          <a:p>
            <a:pPr lvl="0"/>
            <a:endParaRPr lang="mi-NZ" sz="1200" dirty="0">
              <a:solidFill>
                <a:prstClr val="black"/>
              </a:solidFill>
              <a:latin typeface="+mn-lt"/>
            </a:endParaRPr>
          </a:p>
          <a:p>
            <a:pPr lvl="0"/>
            <a:r>
              <a:rPr lang="mi-NZ" sz="1200" dirty="0" smtClean="0">
                <a:solidFill>
                  <a:prstClr val="black"/>
                </a:solidFill>
                <a:latin typeface="+mn-lt"/>
              </a:rPr>
              <a:t>The top five performing programmes in terms of assessments are similar to those rated the highest for content and teaching and are driven by having clear assessment requirements and providing advice to students to help them learn.</a:t>
            </a:r>
          </a:p>
          <a:p>
            <a:pPr lvl="0"/>
            <a:endParaRPr lang="mi-NZ" sz="1200" dirty="0">
              <a:solidFill>
                <a:prstClr val="black"/>
              </a:solidFill>
              <a:latin typeface="+mn-lt"/>
            </a:endParaRPr>
          </a:p>
          <a:p>
            <a:pPr lvl="0"/>
            <a:endParaRPr lang="mi-NZ" sz="1200" dirty="0">
              <a:solidFill>
                <a:prstClr val="black"/>
              </a:solidFill>
              <a:latin typeface="+mn-lt"/>
            </a:endParaRPr>
          </a:p>
          <a:p>
            <a:pPr lvl="0"/>
            <a:r>
              <a:rPr lang="mi-NZ" sz="1200" dirty="0" smtClean="0">
                <a:solidFill>
                  <a:prstClr val="black"/>
                </a:solidFill>
                <a:latin typeface="+mn-lt"/>
              </a:rPr>
              <a:t>One point to note throughout this report is that some top performing schools/ programmes are consistently excelling in all areas.  Is there the potential to leverage this data/ information and provide these schools/ programmes with the appropriate accolades through a programme awards type event/ activity?  This may help to drive awareness and engagement of the student course survey programme also.</a:t>
            </a:r>
            <a:endParaRPr lang="en-NZ" sz="1200" dirty="0">
              <a:solidFill>
                <a:prstClr val="black"/>
              </a:solidFill>
              <a:latin typeface="+mn-lt"/>
            </a:endParaRPr>
          </a:p>
        </p:txBody>
      </p:sp>
      <p:sp>
        <p:nvSpPr>
          <p:cNvPr id="10" name="TextBox 9"/>
          <p:cNvSpPr txBox="1"/>
          <p:nvPr/>
        </p:nvSpPr>
        <p:spPr>
          <a:xfrm>
            <a:off x="2238595" y="4346829"/>
            <a:ext cx="5200463" cy="276999"/>
          </a:xfrm>
          <a:prstGeom prst="rect">
            <a:avLst/>
          </a:prstGeom>
          <a:noFill/>
        </p:spPr>
        <p:txBody>
          <a:bodyPr wrap="none" rtlCol="0">
            <a:spAutoFit/>
          </a:bodyPr>
          <a:lstStyle/>
          <a:p>
            <a:pPr algn="ctr"/>
            <a:r>
              <a:rPr lang="en-NZ" sz="1200" dirty="0" smtClean="0">
                <a:solidFill>
                  <a:schemeClr val="tx1">
                    <a:lumMod val="75000"/>
                    <a:lumOff val="25000"/>
                  </a:schemeClr>
                </a:solidFill>
              </a:rPr>
              <a:t>Course Practical Components Performance by School – Semester 1 2019</a:t>
            </a:r>
            <a:endParaRPr lang="en-NZ" sz="1200" dirty="0">
              <a:solidFill>
                <a:schemeClr val="tx1">
                  <a:lumMod val="75000"/>
                  <a:lumOff val="25000"/>
                </a:schemeClr>
              </a:solidFill>
            </a:endParaRPr>
          </a:p>
        </p:txBody>
      </p:sp>
      <p:sp>
        <p:nvSpPr>
          <p:cNvPr id="11" name="TextBox 10"/>
          <p:cNvSpPr txBox="1"/>
          <p:nvPr/>
        </p:nvSpPr>
        <p:spPr>
          <a:xfrm>
            <a:off x="5894392" y="3151"/>
            <a:ext cx="3249608" cy="369332"/>
          </a:xfrm>
          <a:prstGeom prst="rect">
            <a:avLst/>
          </a:prstGeom>
          <a:solidFill>
            <a:srgbClr val="336600"/>
          </a:solidFill>
        </p:spPr>
        <p:txBody>
          <a:bodyPr wrap="none" rtlCol="0">
            <a:spAutoFit/>
          </a:bodyPr>
          <a:lstStyle/>
          <a:p>
            <a:r>
              <a:rPr lang="mi-NZ" dirty="0" smtClean="0">
                <a:solidFill>
                  <a:schemeClr val="bg1"/>
                </a:solidFill>
              </a:rPr>
              <a:t>Course Practical Components</a:t>
            </a:r>
            <a:endParaRPr lang="en-NZ" dirty="0">
              <a:solidFill>
                <a:schemeClr val="bg1"/>
              </a:solidFill>
            </a:endParaRPr>
          </a:p>
        </p:txBody>
      </p:sp>
      <p:pic>
        <p:nvPicPr>
          <p:cNvPr id="5" name="Picture 4"/>
          <p:cNvPicPr>
            <a:picLocks noChangeAspect="1"/>
          </p:cNvPicPr>
          <p:nvPr/>
        </p:nvPicPr>
        <p:blipFill>
          <a:blip r:embed="rId3"/>
          <a:stretch>
            <a:fillRect/>
          </a:stretch>
        </p:blipFill>
        <p:spPr>
          <a:xfrm>
            <a:off x="265386" y="4738445"/>
            <a:ext cx="8736330" cy="1612225"/>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25572206"/>
              </p:ext>
            </p:extLst>
          </p:nvPr>
        </p:nvGraphicFramePr>
        <p:xfrm>
          <a:off x="5714999" y="1218447"/>
          <a:ext cx="3319102" cy="2575560"/>
        </p:xfrm>
        <a:graphic>
          <a:graphicData uri="http://schemas.openxmlformats.org/drawingml/2006/table">
            <a:tbl>
              <a:tblPr firstRow="1" bandRow="1">
                <a:tableStyleId>{5C22544A-7EE6-4342-B048-85BDC9FD1C3A}</a:tableStyleId>
              </a:tblPr>
              <a:tblGrid>
                <a:gridCol w="1526787">
                  <a:extLst>
                    <a:ext uri="{9D8B030D-6E8A-4147-A177-3AD203B41FA5}">
                      <a16:colId xmlns:a16="http://schemas.microsoft.com/office/drawing/2014/main" val="2814824565"/>
                    </a:ext>
                  </a:extLst>
                </a:gridCol>
                <a:gridCol w="687025">
                  <a:extLst>
                    <a:ext uri="{9D8B030D-6E8A-4147-A177-3AD203B41FA5}">
                      <a16:colId xmlns:a16="http://schemas.microsoft.com/office/drawing/2014/main" val="2477032518"/>
                    </a:ext>
                  </a:extLst>
                </a:gridCol>
                <a:gridCol w="1105290">
                  <a:extLst>
                    <a:ext uri="{9D8B030D-6E8A-4147-A177-3AD203B41FA5}">
                      <a16:colId xmlns:a16="http://schemas.microsoft.com/office/drawing/2014/main" val="1014135787"/>
                    </a:ext>
                  </a:extLst>
                </a:gridCol>
              </a:tblGrid>
              <a:tr h="370840">
                <a:tc>
                  <a:txBody>
                    <a:bodyPr/>
                    <a:lstStyle/>
                    <a:p>
                      <a:r>
                        <a:rPr lang="mi-NZ" sz="1100" dirty="0" smtClean="0"/>
                        <a:t>Sem1 2019 </a:t>
                      </a:r>
                    </a:p>
                    <a:p>
                      <a:r>
                        <a:rPr lang="mi-NZ" sz="1100" dirty="0" smtClean="0"/>
                        <a:t>Top 5 Performing Programmes*</a:t>
                      </a:r>
                      <a:endParaRPr lang="en-NZ" sz="1100" dirty="0"/>
                    </a:p>
                  </a:txBody>
                  <a:tcPr/>
                </a:tc>
                <a:tc>
                  <a:txBody>
                    <a:bodyPr/>
                    <a:lstStyle/>
                    <a:p>
                      <a:r>
                        <a:rPr lang="mi-NZ" sz="1100" dirty="0" smtClean="0"/>
                        <a:t>Content Rating</a:t>
                      </a:r>
                      <a:endParaRPr lang="en-NZ" sz="1100" dirty="0"/>
                    </a:p>
                  </a:txBody>
                  <a:tcPr/>
                </a:tc>
                <a:tc>
                  <a:txBody>
                    <a:bodyPr/>
                    <a:lstStyle/>
                    <a:p>
                      <a:r>
                        <a:rPr lang="mi-NZ" sz="1100" dirty="0" smtClean="0"/>
                        <a:t>Perceived Strengths</a:t>
                      </a:r>
                      <a:endParaRPr lang="en-NZ" sz="1100" dirty="0"/>
                    </a:p>
                  </a:txBody>
                  <a:tcPr/>
                </a:tc>
                <a:extLst>
                  <a:ext uri="{0D108BD9-81ED-4DB2-BD59-A6C34878D82A}">
                    <a16:rowId xmlns:a16="http://schemas.microsoft.com/office/drawing/2014/main" val="1412943533"/>
                  </a:ext>
                </a:extLst>
              </a:tr>
              <a:tr h="370840">
                <a:tc>
                  <a:txBody>
                    <a:bodyPr/>
                    <a:lstStyle/>
                    <a:p>
                      <a:r>
                        <a:rPr lang="mi-NZ" sz="1000" dirty="0" smtClean="0"/>
                        <a:t>NZDSR</a:t>
                      </a:r>
                      <a:r>
                        <a:rPr lang="mi-NZ" sz="1000" baseline="0" dirty="0" smtClean="0"/>
                        <a:t> - </a:t>
                      </a:r>
                      <a:r>
                        <a:rPr lang="mi-NZ" sz="1000" dirty="0" smtClean="0"/>
                        <a:t>NZDip Sport Recreation Exercie MS</a:t>
                      </a:r>
                      <a:endParaRPr lang="en-NZ" sz="1000" dirty="0"/>
                    </a:p>
                  </a:txBody>
                  <a:tcPr/>
                </a:tc>
                <a:tc>
                  <a:txBody>
                    <a:bodyPr/>
                    <a:lstStyle/>
                    <a:p>
                      <a:pPr algn="ctr"/>
                      <a:r>
                        <a:rPr lang="mi-NZ" sz="1000" dirty="0" smtClean="0"/>
                        <a:t>9.8</a:t>
                      </a:r>
                      <a:endParaRPr lang="en-NZ" sz="1000" dirty="0"/>
                    </a:p>
                  </a:txBody>
                  <a:tcPr/>
                </a:tc>
                <a:tc rowSpan="5">
                  <a:txBody>
                    <a:bodyPr/>
                    <a:lstStyle/>
                    <a:p>
                      <a:r>
                        <a:rPr lang="mi-NZ" sz="1000" dirty="0" smtClean="0"/>
                        <a:t>Clear</a:t>
                      </a:r>
                      <a:r>
                        <a:rPr lang="mi-NZ" sz="1000" baseline="0" dirty="0" smtClean="0"/>
                        <a:t> a</a:t>
                      </a:r>
                      <a:r>
                        <a:rPr lang="mi-NZ" sz="1000" dirty="0" smtClean="0"/>
                        <a:t>ssessment requirements</a:t>
                      </a:r>
                      <a:r>
                        <a:rPr lang="mi-NZ" sz="1000" baseline="0" dirty="0" smtClean="0"/>
                        <a:t> &amp; teachers assessment comments helped learning</a:t>
                      </a:r>
                      <a:endParaRPr lang="en-NZ" sz="1000" dirty="0"/>
                    </a:p>
                  </a:txBody>
                  <a:tcPr anchor="ctr"/>
                </a:tc>
                <a:extLst>
                  <a:ext uri="{0D108BD9-81ED-4DB2-BD59-A6C34878D82A}">
                    <a16:rowId xmlns:a16="http://schemas.microsoft.com/office/drawing/2014/main" val="685766741"/>
                  </a:ext>
                </a:extLst>
              </a:tr>
              <a:tr h="370840">
                <a:tc>
                  <a:txBody>
                    <a:bodyPr/>
                    <a:lstStyle/>
                    <a:p>
                      <a:r>
                        <a:rPr lang="mi-NZ" sz="1000" dirty="0" smtClean="0"/>
                        <a:t>NZDIS – NZ Diploma Information Systems</a:t>
                      </a:r>
                      <a:endParaRPr lang="en-NZ" sz="1000" dirty="0"/>
                    </a:p>
                  </a:txBody>
                  <a:tcPr/>
                </a:tc>
                <a:tc>
                  <a:txBody>
                    <a:bodyPr/>
                    <a:lstStyle/>
                    <a:p>
                      <a:pPr algn="ctr"/>
                      <a:r>
                        <a:rPr lang="mi-NZ" sz="1000" dirty="0" smtClean="0"/>
                        <a:t>9.3</a:t>
                      </a:r>
                      <a:endParaRPr lang="en-NZ"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NZ" sz="1000" dirty="0" smtClean="0"/>
                    </a:p>
                  </a:txBody>
                  <a:tcPr/>
                </a:tc>
                <a:extLst>
                  <a:ext uri="{0D108BD9-81ED-4DB2-BD59-A6C34878D82A}">
                    <a16:rowId xmlns:a16="http://schemas.microsoft.com/office/drawing/2014/main" val="511249361"/>
                  </a:ext>
                </a:extLst>
              </a:tr>
              <a:tr h="370840">
                <a:tc>
                  <a:txBody>
                    <a:bodyPr/>
                    <a:lstStyle/>
                    <a:p>
                      <a:r>
                        <a:rPr lang="mi-NZ" sz="1000" dirty="0" smtClean="0"/>
                        <a:t>GDPA – Diploma Professional Accountancy</a:t>
                      </a:r>
                      <a:endParaRPr lang="en-NZ" sz="1000" dirty="0"/>
                    </a:p>
                  </a:txBody>
                  <a:tcPr/>
                </a:tc>
                <a:tc>
                  <a:txBody>
                    <a:bodyPr/>
                    <a:lstStyle/>
                    <a:p>
                      <a:pPr algn="ctr"/>
                      <a:r>
                        <a:rPr lang="mi-NZ" sz="1000" dirty="0" smtClean="0"/>
                        <a:t>9.2</a:t>
                      </a:r>
                      <a:endParaRPr lang="en-NZ" sz="1000" dirty="0"/>
                    </a:p>
                  </a:txBody>
                  <a:tcPr/>
                </a:tc>
                <a:tc vMerge="1">
                  <a:txBody>
                    <a:bodyPr/>
                    <a:lstStyle/>
                    <a:p>
                      <a:endParaRPr lang="en-NZ" sz="1000" dirty="0"/>
                    </a:p>
                  </a:txBody>
                  <a:tcPr/>
                </a:tc>
                <a:extLst>
                  <a:ext uri="{0D108BD9-81ED-4DB2-BD59-A6C34878D82A}">
                    <a16:rowId xmlns:a16="http://schemas.microsoft.com/office/drawing/2014/main" val="1920099190"/>
                  </a:ext>
                </a:extLst>
              </a:tr>
              <a:tr h="370840">
                <a:tc>
                  <a:txBody>
                    <a:bodyPr/>
                    <a:lstStyle/>
                    <a:p>
                      <a:r>
                        <a:rPr lang="mi-NZ" sz="1000" dirty="0" smtClean="0"/>
                        <a:t>PGDBS – PG Diploma Business</a:t>
                      </a:r>
                      <a:endParaRPr lang="en-NZ" sz="1000" dirty="0"/>
                    </a:p>
                  </a:txBody>
                  <a:tcPr/>
                </a:tc>
                <a:tc>
                  <a:txBody>
                    <a:bodyPr/>
                    <a:lstStyle/>
                    <a:p>
                      <a:pPr algn="ctr"/>
                      <a:r>
                        <a:rPr lang="mi-NZ" sz="1000" dirty="0" smtClean="0"/>
                        <a:t>9.2</a:t>
                      </a:r>
                      <a:endParaRPr lang="en-NZ" sz="1000" dirty="0"/>
                    </a:p>
                  </a:txBody>
                  <a:tcPr/>
                </a:tc>
                <a:tc vMerge="1">
                  <a:txBody>
                    <a:bodyPr/>
                    <a:lstStyle/>
                    <a:p>
                      <a:endParaRPr lang="en-NZ" sz="1000" dirty="0"/>
                    </a:p>
                  </a:txBody>
                  <a:tcPr/>
                </a:tc>
                <a:extLst>
                  <a:ext uri="{0D108BD9-81ED-4DB2-BD59-A6C34878D82A}">
                    <a16:rowId xmlns:a16="http://schemas.microsoft.com/office/drawing/2014/main" val="2644821172"/>
                  </a:ext>
                </a:extLst>
              </a:tr>
              <a:tr h="370840">
                <a:tc>
                  <a:txBody>
                    <a:bodyPr/>
                    <a:lstStyle/>
                    <a:p>
                      <a:r>
                        <a:rPr lang="mi-NZ" sz="1000" dirty="0" smtClean="0"/>
                        <a:t>DCMUS – Diploma Contemporary Music</a:t>
                      </a:r>
                      <a:endParaRPr lang="en-NZ" sz="1000" dirty="0"/>
                    </a:p>
                  </a:txBody>
                  <a:tcPr/>
                </a:tc>
                <a:tc>
                  <a:txBody>
                    <a:bodyPr/>
                    <a:lstStyle/>
                    <a:p>
                      <a:pPr algn="ctr"/>
                      <a:r>
                        <a:rPr lang="mi-NZ" sz="1000" dirty="0" smtClean="0"/>
                        <a:t>9.0</a:t>
                      </a:r>
                      <a:endParaRPr lang="en-NZ" sz="1000" dirty="0"/>
                    </a:p>
                  </a:txBody>
                  <a:tcPr/>
                </a:tc>
                <a:tc vMerge="1">
                  <a:txBody>
                    <a:bodyPr/>
                    <a:lstStyle/>
                    <a:p>
                      <a:endParaRPr lang="en-NZ" sz="1000" dirty="0"/>
                    </a:p>
                  </a:txBody>
                  <a:tcPr/>
                </a:tc>
                <a:extLst>
                  <a:ext uri="{0D108BD9-81ED-4DB2-BD59-A6C34878D82A}">
                    <a16:rowId xmlns:a16="http://schemas.microsoft.com/office/drawing/2014/main" val="651821164"/>
                  </a:ext>
                </a:extLst>
              </a:tr>
            </a:tbl>
          </a:graphicData>
        </a:graphic>
      </p:graphicFrame>
      <p:sp>
        <p:nvSpPr>
          <p:cNvPr id="15" name="TextBox 14"/>
          <p:cNvSpPr txBox="1"/>
          <p:nvPr/>
        </p:nvSpPr>
        <p:spPr>
          <a:xfrm>
            <a:off x="5845434" y="3798909"/>
            <a:ext cx="3042821" cy="200055"/>
          </a:xfrm>
          <a:prstGeom prst="rect">
            <a:avLst/>
          </a:prstGeom>
          <a:noFill/>
        </p:spPr>
        <p:txBody>
          <a:bodyPr wrap="none" rtlCol="0">
            <a:spAutoFit/>
          </a:bodyPr>
          <a:lstStyle/>
          <a:p>
            <a:r>
              <a:rPr lang="en-NZ" sz="700" dirty="0" smtClean="0"/>
              <a:t>*Only includes programmes that received at least 10 survey responses</a:t>
            </a:r>
            <a:endParaRPr lang="en-NZ" sz="700" dirty="0"/>
          </a:p>
        </p:txBody>
      </p:sp>
      <p:pic>
        <p:nvPicPr>
          <p:cNvPr id="16" name="Picture 15"/>
          <p:cNvPicPr>
            <a:picLocks noChangeAspect="1"/>
          </p:cNvPicPr>
          <p:nvPr/>
        </p:nvPicPr>
        <p:blipFill>
          <a:blip r:embed="rId4"/>
          <a:stretch>
            <a:fillRect/>
          </a:stretch>
        </p:blipFill>
        <p:spPr>
          <a:xfrm>
            <a:off x="3425448" y="6426174"/>
            <a:ext cx="2076450" cy="190500"/>
          </a:xfrm>
          <a:prstGeom prst="rect">
            <a:avLst/>
          </a:prstGeom>
        </p:spPr>
      </p:pic>
    </p:spTree>
    <p:extLst>
      <p:ext uri="{BB962C8B-B14F-4D97-AF65-F5344CB8AC3E}">
        <p14:creationId xmlns:p14="http://schemas.microsoft.com/office/powerpoint/2010/main" val="359078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Māori Performance</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16</a:t>
            </a:fld>
            <a:endParaRPr lang="en-NZ" altLang="en-US" dirty="0"/>
          </a:p>
        </p:txBody>
      </p:sp>
      <p:sp>
        <p:nvSpPr>
          <p:cNvPr id="8" name="Rectangle 7"/>
          <p:cNvSpPr/>
          <p:nvPr/>
        </p:nvSpPr>
        <p:spPr>
          <a:xfrm>
            <a:off x="239016" y="1055875"/>
            <a:ext cx="8688416" cy="1015663"/>
          </a:xfrm>
          <a:prstGeom prst="rect">
            <a:avLst/>
          </a:prstGeom>
        </p:spPr>
        <p:txBody>
          <a:bodyPr wrap="square">
            <a:spAutoFit/>
          </a:bodyPr>
          <a:lstStyle/>
          <a:p>
            <a:pPr lvl="0"/>
            <a:r>
              <a:rPr lang="mi-NZ" sz="1200" dirty="0" smtClean="0">
                <a:solidFill>
                  <a:prstClr val="black"/>
                </a:solidFill>
                <a:latin typeface="+mn-lt"/>
              </a:rPr>
              <a:t>Overall course ratings amongst Māori students remains constant at an average of 7.8 out of 10.  This is on par (within margin of error) with the institutional target and result shown for non-Māori students of 8.0.   Building Construction is the highest priority for Māori students based on number of students impacted and lower performance while Healthcare &amp; Social Practice which contains the largest number of Māori students, receives realtively high ratings.  Parity between Māori and non-Māori is relaltively even across most course attributes.</a:t>
            </a:r>
            <a:endParaRPr lang="en-NZ" sz="1200" dirty="0">
              <a:solidFill>
                <a:prstClr val="black"/>
              </a:solidFill>
              <a:latin typeface="+mn-lt"/>
            </a:endParaRPr>
          </a:p>
        </p:txBody>
      </p:sp>
      <p:pic>
        <p:nvPicPr>
          <p:cNvPr id="9" name="Picture 8"/>
          <p:cNvPicPr>
            <a:picLocks noChangeAspect="1"/>
          </p:cNvPicPr>
          <p:nvPr/>
        </p:nvPicPr>
        <p:blipFill>
          <a:blip r:embed="rId3"/>
          <a:stretch>
            <a:fillRect/>
          </a:stretch>
        </p:blipFill>
        <p:spPr>
          <a:xfrm>
            <a:off x="208609" y="2252770"/>
            <a:ext cx="1498443" cy="845276"/>
          </a:xfrm>
          <a:prstGeom prst="rect">
            <a:avLst/>
          </a:prstGeom>
        </p:spPr>
      </p:pic>
      <p:pic>
        <p:nvPicPr>
          <p:cNvPr id="10" name="Picture 9"/>
          <p:cNvPicPr>
            <a:picLocks noChangeAspect="1"/>
          </p:cNvPicPr>
          <p:nvPr/>
        </p:nvPicPr>
        <p:blipFill>
          <a:blip r:embed="rId4"/>
          <a:stretch>
            <a:fillRect/>
          </a:stretch>
        </p:blipFill>
        <p:spPr>
          <a:xfrm>
            <a:off x="239016" y="3322586"/>
            <a:ext cx="3122269" cy="1032496"/>
          </a:xfrm>
          <a:prstGeom prst="rect">
            <a:avLst/>
          </a:prstGeom>
        </p:spPr>
      </p:pic>
      <p:pic>
        <p:nvPicPr>
          <p:cNvPr id="12" name="Picture 11"/>
          <p:cNvPicPr>
            <a:picLocks noChangeAspect="1"/>
          </p:cNvPicPr>
          <p:nvPr/>
        </p:nvPicPr>
        <p:blipFill>
          <a:blip r:embed="rId5"/>
          <a:stretch>
            <a:fillRect/>
          </a:stretch>
        </p:blipFill>
        <p:spPr>
          <a:xfrm>
            <a:off x="239016" y="4586782"/>
            <a:ext cx="3328258" cy="2119552"/>
          </a:xfrm>
          <a:prstGeom prst="rect">
            <a:avLst/>
          </a:prstGeom>
          <a:ln>
            <a:solidFill>
              <a:schemeClr val="bg1">
                <a:lumMod val="50000"/>
              </a:schemeClr>
            </a:solidFill>
          </a:ln>
        </p:spPr>
      </p:pic>
      <p:pic>
        <p:nvPicPr>
          <p:cNvPr id="13" name="Picture 12"/>
          <p:cNvPicPr>
            <a:picLocks noChangeAspect="1"/>
          </p:cNvPicPr>
          <p:nvPr/>
        </p:nvPicPr>
        <p:blipFill>
          <a:blip r:embed="rId6"/>
          <a:stretch>
            <a:fillRect/>
          </a:stretch>
        </p:blipFill>
        <p:spPr>
          <a:xfrm>
            <a:off x="1933160" y="2215444"/>
            <a:ext cx="1248488" cy="1173951"/>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655158268"/>
              </p:ext>
            </p:extLst>
          </p:nvPr>
        </p:nvGraphicFramePr>
        <p:xfrm>
          <a:off x="3959441" y="2018183"/>
          <a:ext cx="4967991" cy="1314450"/>
        </p:xfrm>
        <a:graphic>
          <a:graphicData uri="http://schemas.openxmlformats.org/drawingml/2006/table">
            <a:tbl>
              <a:tblPr/>
              <a:tblGrid>
                <a:gridCol w="3489036">
                  <a:extLst>
                    <a:ext uri="{9D8B030D-6E8A-4147-A177-3AD203B41FA5}">
                      <a16:colId xmlns:a16="http://schemas.microsoft.com/office/drawing/2014/main" val="2440178708"/>
                    </a:ext>
                  </a:extLst>
                </a:gridCol>
                <a:gridCol w="578628">
                  <a:extLst>
                    <a:ext uri="{9D8B030D-6E8A-4147-A177-3AD203B41FA5}">
                      <a16:colId xmlns:a16="http://schemas.microsoft.com/office/drawing/2014/main" val="2953091476"/>
                    </a:ext>
                  </a:extLst>
                </a:gridCol>
                <a:gridCol w="485788">
                  <a:extLst>
                    <a:ext uri="{9D8B030D-6E8A-4147-A177-3AD203B41FA5}">
                      <a16:colId xmlns:a16="http://schemas.microsoft.com/office/drawing/2014/main" val="286750822"/>
                    </a:ext>
                  </a:extLst>
                </a:gridCol>
                <a:gridCol w="414539">
                  <a:extLst>
                    <a:ext uri="{9D8B030D-6E8A-4147-A177-3AD203B41FA5}">
                      <a16:colId xmlns:a16="http://schemas.microsoft.com/office/drawing/2014/main" val="1249884983"/>
                    </a:ext>
                  </a:extLst>
                </a:gridCol>
              </a:tblGrid>
              <a:tr h="65957">
                <a:tc>
                  <a:txBody>
                    <a:bodyPr/>
                    <a:lstStyle/>
                    <a:p>
                      <a:pPr algn="l" fontAlgn="b"/>
                      <a:r>
                        <a:rPr lang="en-NZ" sz="800" b="1" i="0" u="none" strike="noStrike" dirty="0">
                          <a:solidFill>
                            <a:srgbClr val="000000"/>
                          </a:solidFill>
                          <a:effectLst/>
                          <a:latin typeface="Calibri" panose="020F0502020204030204" pitchFamily="34" charset="0"/>
                        </a:rPr>
                        <a:t>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39593047"/>
                  </a:ext>
                </a:extLst>
              </a:tr>
              <a:tr h="65957">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19749"/>
                  </a:ext>
                </a:extLst>
              </a:tr>
              <a:tr h="65957">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48775"/>
                  </a:ext>
                </a:extLst>
              </a:tr>
              <a:tr h="65957">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256644"/>
                  </a:ext>
                </a:extLst>
              </a:tr>
              <a:tr h="65957">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950272"/>
                  </a:ext>
                </a:extLst>
              </a:tr>
              <a:tr h="65957">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84885"/>
                  </a:ext>
                </a:extLst>
              </a:tr>
              <a:tr h="65957">
                <a:tc>
                  <a:txBody>
                    <a:bodyPr/>
                    <a:lstStyle/>
                    <a:p>
                      <a:pPr algn="l" fontAlgn="b"/>
                      <a:r>
                        <a:rPr lang="en-NZ" sz="800" b="0" i="0" u="none" strike="noStrike" dirty="0">
                          <a:solidFill>
                            <a:srgbClr val="000000"/>
                          </a:solidFill>
                          <a:effectLst/>
                          <a:latin typeface="Calibri" panose="020F0502020204030204" pitchFamily="34" charset="0"/>
                        </a:rPr>
                        <a:t>The technology used on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57061"/>
                  </a:ext>
                </a:extLst>
              </a:tr>
              <a:tr h="65957">
                <a:tc>
                  <a:txBody>
                    <a:bodyPr/>
                    <a:lstStyle/>
                    <a:p>
                      <a:pPr algn="l" fontAlgn="b"/>
                      <a:r>
                        <a:rPr lang="en-NZ" sz="800" b="0" i="0" u="none" strike="noStrike" dirty="0">
                          <a:solidFill>
                            <a:srgbClr val="000000"/>
                          </a:solidFill>
                          <a:effectLst/>
                          <a:latin typeface="Calibri" panose="020F0502020204030204" pitchFamily="34" charset="0"/>
                        </a:rPr>
                        <a:t>The textbook and/or readings and other resources in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895470"/>
                  </a:ext>
                </a:extLst>
              </a:tr>
              <a:tr h="65957">
                <a:tc>
                  <a:txBody>
                    <a:bodyPr/>
                    <a:lstStyle/>
                    <a:p>
                      <a:pPr algn="l" fontAlgn="b"/>
                      <a:r>
                        <a:rPr lang="en-NZ" sz="800" b="0" i="0" u="none" strike="noStrike" dirty="0">
                          <a:solidFill>
                            <a:srgbClr val="000000"/>
                          </a:solidFill>
                          <a:effectLst/>
                          <a:latin typeface="Calibri" panose="020F0502020204030204" pitchFamily="34" charset="0"/>
                        </a:rPr>
                        <a:t>The workload in this course was fair and reasonable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976538"/>
                  </a:ext>
                </a:extLst>
              </a:tr>
              <a:tr h="65957">
                <a:tc>
                  <a:txBody>
                    <a:bodyPr/>
                    <a:lstStyle/>
                    <a:p>
                      <a:pPr algn="l" fontAlgn="b"/>
                      <a:r>
                        <a:rPr lang="en-NZ" sz="800" b="1" i="0" u="none" strike="noStrike" dirty="0">
                          <a:solidFill>
                            <a:srgbClr val="000000"/>
                          </a:solidFill>
                          <a:effectLst/>
                          <a:latin typeface="Calibri" panose="020F0502020204030204" pitchFamily="34" charset="0"/>
                        </a:rPr>
                        <a:t>Average 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186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15502542"/>
              </p:ext>
            </p:extLst>
          </p:nvPr>
        </p:nvGraphicFramePr>
        <p:xfrm>
          <a:off x="3959440" y="3434967"/>
          <a:ext cx="4967992" cy="920115"/>
        </p:xfrm>
        <a:graphic>
          <a:graphicData uri="http://schemas.openxmlformats.org/drawingml/2006/table">
            <a:tbl>
              <a:tblPr/>
              <a:tblGrid>
                <a:gridCol w="3527858">
                  <a:extLst>
                    <a:ext uri="{9D8B030D-6E8A-4147-A177-3AD203B41FA5}">
                      <a16:colId xmlns:a16="http://schemas.microsoft.com/office/drawing/2014/main" val="2879805128"/>
                    </a:ext>
                  </a:extLst>
                </a:gridCol>
                <a:gridCol w="448873">
                  <a:extLst>
                    <a:ext uri="{9D8B030D-6E8A-4147-A177-3AD203B41FA5}">
                      <a16:colId xmlns:a16="http://schemas.microsoft.com/office/drawing/2014/main" val="925892522"/>
                    </a:ext>
                  </a:extLst>
                </a:gridCol>
                <a:gridCol w="542388">
                  <a:extLst>
                    <a:ext uri="{9D8B030D-6E8A-4147-A177-3AD203B41FA5}">
                      <a16:colId xmlns:a16="http://schemas.microsoft.com/office/drawing/2014/main" val="3937982604"/>
                    </a:ext>
                  </a:extLst>
                </a:gridCol>
                <a:gridCol w="448873">
                  <a:extLst>
                    <a:ext uri="{9D8B030D-6E8A-4147-A177-3AD203B41FA5}">
                      <a16:colId xmlns:a16="http://schemas.microsoft.com/office/drawing/2014/main" val="3168790573"/>
                    </a:ext>
                  </a:extLst>
                </a:gridCol>
              </a:tblGrid>
              <a:tr h="81057">
                <a:tc>
                  <a:txBody>
                    <a:bodyPr/>
                    <a:lstStyle/>
                    <a:p>
                      <a:pPr algn="l" fontAlgn="b"/>
                      <a:r>
                        <a:rPr lang="en-NZ" sz="800" b="1" i="0" u="none" strike="noStrike" dirty="0">
                          <a:solidFill>
                            <a:srgbClr val="000000"/>
                          </a:solidFill>
                          <a:effectLst/>
                          <a:latin typeface="Calibri" panose="020F0502020204030204" pitchFamily="34" charset="0"/>
                        </a:rPr>
                        <a:t>Course Teaching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25647803"/>
                  </a:ext>
                </a:extLst>
              </a:tr>
              <a:tr h="81057">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220249"/>
                  </a:ext>
                </a:extLst>
              </a:tr>
              <a:tr h="81057">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22067"/>
                  </a:ext>
                </a:extLst>
              </a:tr>
              <a:tr h="81057">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135661"/>
                  </a:ext>
                </a:extLst>
              </a:tr>
              <a:tr h="81057">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431338"/>
                  </a:ext>
                </a:extLst>
              </a:tr>
              <a:tr h="81057">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061854"/>
                  </a:ext>
                </a:extLst>
              </a:tr>
              <a:tr h="81057">
                <a:tc>
                  <a:txBody>
                    <a:bodyPr/>
                    <a:lstStyle/>
                    <a:p>
                      <a:pPr algn="l" fontAlgn="b"/>
                      <a:r>
                        <a:rPr lang="en-NZ" sz="800" b="1" i="0" u="none" strike="noStrike" dirty="0">
                          <a:solidFill>
                            <a:srgbClr val="000000"/>
                          </a:solidFill>
                          <a:effectLst/>
                          <a:latin typeface="Calibri" panose="020F0502020204030204" pitchFamily="34" charset="0"/>
                        </a:rPr>
                        <a:t>Average </a:t>
                      </a:r>
                      <a:r>
                        <a:rPr lang="en-NZ" sz="800" b="1" i="0" u="none" strike="noStrike" dirty="0" smtClean="0">
                          <a:solidFill>
                            <a:srgbClr val="000000"/>
                          </a:solidFill>
                          <a:effectLst/>
                          <a:latin typeface="Calibri" panose="020F0502020204030204" pitchFamily="34" charset="0"/>
                        </a:rPr>
                        <a:t>Teaching </a:t>
                      </a:r>
                      <a:r>
                        <a:rPr lang="en-NZ" sz="800" b="1" i="0" u="none" strike="noStrike" dirty="0">
                          <a:solidFill>
                            <a:srgbClr val="000000"/>
                          </a:solidFill>
                          <a:effectLst/>
                          <a:latin typeface="Calibri" panose="020F0502020204030204" pitchFamily="34" charset="0"/>
                        </a:rPr>
                        <a:t>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00977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59557412"/>
              </p:ext>
            </p:extLst>
          </p:nvPr>
        </p:nvGraphicFramePr>
        <p:xfrm>
          <a:off x="3959440" y="4456511"/>
          <a:ext cx="4967992" cy="928826"/>
        </p:xfrm>
        <a:graphic>
          <a:graphicData uri="http://schemas.openxmlformats.org/drawingml/2006/table">
            <a:tbl>
              <a:tblPr/>
              <a:tblGrid>
                <a:gridCol w="3533313">
                  <a:extLst>
                    <a:ext uri="{9D8B030D-6E8A-4147-A177-3AD203B41FA5}">
                      <a16:colId xmlns:a16="http://schemas.microsoft.com/office/drawing/2014/main" val="1145583431"/>
                    </a:ext>
                  </a:extLst>
                </a:gridCol>
                <a:gridCol w="443884">
                  <a:extLst>
                    <a:ext uri="{9D8B030D-6E8A-4147-A177-3AD203B41FA5}">
                      <a16:colId xmlns:a16="http://schemas.microsoft.com/office/drawing/2014/main" val="3356917587"/>
                    </a:ext>
                  </a:extLst>
                </a:gridCol>
                <a:gridCol w="580535">
                  <a:extLst>
                    <a:ext uri="{9D8B030D-6E8A-4147-A177-3AD203B41FA5}">
                      <a16:colId xmlns:a16="http://schemas.microsoft.com/office/drawing/2014/main" val="3896634568"/>
                    </a:ext>
                  </a:extLst>
                </a:gridCol>
                <a:gridCol w="410260">
                  <a:extLst>
                    <a:ext uri="{9D8B030D-6E8A-4147-A177-3AD203B41FA5}">
                      <a16:colId xmlns:a16="http://schemas.microsoft.com/office/drawing/2014/main" val="1602431379"/>
                    </a:ext>
                  </a:extLst>
                </a:gridCol>
              </a:tblGrid>
              <a:tr h="140156">
                <a:tc>
                  <a:txBody>
                    <a:bodyPr/>
                    <a:lstStyle/>
                    <a:p>
                      <a:pPr algn="l" fontAlgn="b"/>
                      <a:r>
                        <a:rPr lang="en-NZ" sz="800" b="1" i="0" u="none" strike="noStrike" dirty="0">
                          <a:solidFill>
                            <a:srgbClr val="000000"/>
                          </a:solidFill>
                          <a:effectLst/>
                          <a:latin typeface="Calibri" panose="020F0502020204030204" pitchFamily="34" charset="0"/>
                        </a:rPr>
                        <a:t>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55390413"/>
                  </a:ext>
                </a:extLst>
              </a:tr>
              <a:tr h="105380">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055961"/>
                  </a:ext>
                </a:extLst>
              </a:tr>
              <a:tr h="105380">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794868"/>
                  </a:ext>
                </a:extLst>
              </a:tr>
              <a:tr h="105380">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09986"/>
                  </a:ext>
                </a:extLst>
              </a:tr>
              <a:tr h="105380">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511827"/>
                  </a:ext>
                </a:extLst>
              </a:tr>
              <a:tr h="105380">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195303"/>
                  </a:ext>
                </a:extLst>
              </a:tr>
              <a:tr h="105380">
                <a:tc>
                  <a:txBody>
                    <a:bodyPr/>
                    <a:lstStyle/>
                    <a:p>
                      <a:pPr algn="l" fontAlgn="b"/>
                      <a:r>
                        <a:rPr lang="en-NZ" sz="800" b="1" i="0" u="none" strike="noStrike" dirty="0">
                          <a:solidFill>
                            <a:srgbClr val="000000"/>
                          </a:solidFill>
                          <a:effectLst/>
                          <a:latin typeface="Calibri" panose="020F0502020204030204" pitchFamily="34" charset="0"/>
                        </a:rPr>
                        <a:t>Average 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581615"/>
                  </a:ext>
                </a:extLst>
              </a:tr>
            </a:tbl>
          </a:graphicData>
        </a:graphic>
      </p:graphicFrame>
      <p:sp>
        <p:nvSpPr>
          <p:cNvPr id="18" name="TextBox 17"/>
          <p:cNvSpPr txBox="1"/>
          <p:nvPr/>
        </p:nvSpPr>
        <p:spPr>
          <a:xfrm>
            <a:off x="7138323" y="-7991"/>
            <a:ext cx="2005677" cy="369332"/>
          </a:xfrm>
          <a:prstGeom prst="rect">
            <a:avLst/>
          </a:prstGeom>
          <a:solidFill>
            <a:srgbClr val="336600"/>
          </a:solidFill>
        </p:spPr>
        <p:txBody>
          <a:bodyPr wrap="none" rtlCol="0">
            <a:spAutoFit/>
          </a:bodyPr>
          <a:lstStyle/>
          <a:p>
            <a:r>
              <a:rPr lang="mi-NZ" dirty="0" smtClean="0">
                <a:solidFill>
                  <a:schemeClr val="bg1"/>
                </a:solidFill>
              </a:rPr>
              <a:t>Priority Segments</a:t>
            </a:r>
            <a:endParaRPr lang="en-NZ" dirty="0">
              <a:solidFill>
                <a:schemeClr val="bg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001135020"/>
              </p:ext>
            </p:extLst>
          </p:nvPr>
        </p:nvGraphicFramePr>
        <p:xfrm>
          <a:off x="3959440" y="5497981"/>
          <a:ext cx="4967992" cy="923980"/>
        </p:xfrm>
        <a:graphic>
          <a:graphicData uri="http://schemas.openxmlformats.org/drawingml/2006/table">
            <a:tbl>
              <a:tblPr/>
              <a:tblGrid>
                <a:gridCol w="3533313">
                  <a:extLst>
                    <a:ext uri="{9D8B030D-6E8A-4147-A177-3AD203B41FA5}">
                      <a16:colId xmlns:a16="http://schemas.microsoft.com/office/drawing/2014/main" val="225589130"/>
                    </a:ext>
                  </a:extLst>
                </a:gridCol>
                <a:gridCol w="461639">
                  <a:extLst>
                    <a:ext uri="{9D8B030D-6E8A-4147-A177-3AD203B41FA5}">
                      <a16:colId xmlns:a16="http://schemas.microsoft.com/office/drawing/2014/main" val="1538553171"/>
                    </a:ext>
                  </a:extLst>
                </a:gridCol>
                <a:gridCol w="571079">
                  <a:extLst>
                    <a:ext uri="{9D8B030D-6E8A-4147-A177-3AD203B41FA5}">
                      <a16:colId xmlns:a16="http://schemas.microsoft.com/office/drawing/2014/main" val="170160850"/>
                    </a:ext>
                  </a:extLst>
                </a:gridCol>
                <a:gridCol w="401961">
                  <a:extLst>
                    <a:ext uri="{9D8B030D-6E8A-4147-A177-3AD203B41FA5}">
                      <a16:colId xmlns:a16="http://schemas.microsoft.com/office/drawing/2014/main" val="3798127885"/>
                    </a:ext>
                  </a:extLst>
                </a:gridCol>
              </a:tblGrid>
              <a:tr h="144835">
                <a:tc>
                  <a:txBody>
                    <a:bodyPr/>
                    <a:lstStyle/>
                    <a:p>
                      <a:pPr algn="l" fontAlgn="b"/>
                      <a:r>
                        <a:rPr lang="en-NZ" sz="800" b="1" i="0" u="none" strike="noStrike" dirty="0">
                          <a:solidFill>
                            <a:srgbClr val="000000"/>
                          </a:solidFill>
                          <a:effectLst/>
                          <a:latin typeface="Calibri" panose="020F0502020204030204" pitchFamily="34" charset="0"/>
                        </a:rPr>
                        <a:t>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Non-Māori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78871112"/>
                  </a:ext>
                </a:extLst>
              </a:tr>
              <a:tr h="108899">
                <a:tc>
                  <a:txBody>
                    <a:bodyPr/>
                    <a:lstStyle/>
                    <a:p>
                      <a:pPr algn="l" fontAlgn="b"/>
                      <a:r>
                        <a:rPr lang="en-NZ" sz="800" b="0" i="0" u="none" strike="noStrike" dirty="0">
                          <a:solidFill>
                            <a:srgbClr val="000000"/>
                          </a:solidFill>
                          <a:effectLst/>
                          <a:latin typeface="Calibri" panose="020F0502020204030204" pitchFamily="34" charset="0"/>
                        </a:rPr>
                        <a:t>I had a clear understanding of expectations for my workplace experience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331770"/>
                  </a:ext>
                </a:extLst>
              </a:tr>
              <a:tr h="108899">
                <a:tc>
                  <a:txBody>
                    <a:bodyPr/>
                    <a:lstStyle/>
                    <a:p>
                      <a:pPr algn="l" fontAlgn="b"/>
                      <a:r>
                        <a:rPr lang="en-NZ" sz="800" b="0" i="0" u="none" strike="noStrike" dirty="0">
                          <a:solidFill>
                            <a:srgbClr val="000000"/>
                          </a:solidFill>
                          <a:effectLst/>
                          <a:latin typeface="Calibri" panose="020F0502020204030204" pitchFamily="34" charset="0"/>
                        </a:rPr>
                        <a:t>I had a clear understanding of how to manage any issues while in the workplace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31220"/>
                  </a:ext>
                </a:extLst>
              </a:tr>
              <a:tr h="144835">
                <a:tc>
                  <a:txBody>
                    <a:bodyPr/>
                    <a:lstStyle/>
                    <a:p>
                      <a:pPr algn="l" fontAlgn="b"/>
                      <a:r>
                        <a:rPr lang="en-NZ" sz="800" b="0" i="0" u="none" strike="noStrike" dirty="0">
                          <a:solidFill>
                            <a:srgbClr val="000000"/>
                          </a:solidFill>
                          <a:effectLst/>
                          <a:latin typeface="Calibri" panose="020F0502020204030204" pitchFamily="34" charset="0"/>
                        </a:rPr>
                        <a:t>Relationships between the workplace staff &amp; Unitec staff contributed positively to my learning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677240"/>
                  </a:ext>
                </a:extLst>
              </a:tr>
              <a:tr h="108899">
                <a:tc>
                  <a:txBody>
                    <a:bodyPr/>
                    <a:lstStyle/>
                    <a:p>
                      <a:pPr algn="l" fontAlgn="b"/>
                      <a:r>
                        <a:rPr lang="en-NZ" sz="800" b="0" i="0" u="none" strike="noStrike" dirty="0">
                          <a:solidFill>
                            <a:srgbClr val="000000"/>
                          </a:solidFill>
                          <a:effectLst/>
                          <a:latin typeface="Calibri" panose="020F0502020204030204" pitchFamily="34" charset="0"/>
                        </a:rPr>
                        <a:t>The workplace component helped me connect theory and practice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97482"/>
                  </a:ext>
                </a:extLst>
              </a:tr>
              <a:tr h="108899">
                <a:tc>
                  <a:txBody>
                    <a:bodyPr/>
                    <a:lstStyle/>
                    <a:p>
                      <a:pPr algn="l" fontAlgn="b"/>
                      <a:r>
                        <a:rPr lang="en-NZ" sz="800" b="1" i="0" u="none" strike="noStrike" dirty="0">
                          <a:solidFill>
                            <a:srgbClr val="000000"/>
                          </a:solidFill>
                          <a:effectLst/>
                          <a:latin typeface="Calibri" panose="020F0502020204030204" pitchFamily="34" charset="0"/>
                        </a:rPr>
                        <a:t>Average 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302750"/>
                  </a:ext>
                </a:extLst>
              </a:tr>
            </a:tbl>
          </a:graphicData>
        </a:graphic>
      </p:graphicFrame>
    </p:spTree>
    <p:extLst>
      <p:ext uri="{BB962C8B-B14F-4D97-AF65-F5344CB8AC3E}">
        <p14:creationId xmlns:p14="http://schemas.microsoft.com/office/powerpoint/2010/main" val="2181451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Pacific Performance</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17</a:t>
            </a:fld>
            <a:endParaRPr lang="en-NZ" altLang="en-US" dirty="0"/>
          </a:p>
        </p:txBody>
      </p:sp>
      <p:pic>
        <p:nvPicPr>
          <p:cNvPr id="5" name="Picture 4"/>
          <p:cNvPicPr>
            <a:picLocks noChangeAspect="1"/>
          </p:cNvPicPr>
          <p:nvPr/>
        </p:nvPicPr>
        <p:blipFill>
          <a:blip r:embed="rId3"/>
          <a:stretch>
            <a:fillRect/>
          </a:stretch>
        </p:blipFill>
        <p:spPr>
          <a:xfrm>
            <a:off x="239016" y="4489530"/>
            <a:ext cx="3333053" cy="2111651"/>
          </a:xfrm>
          <a:prstGeom prst="rect">
            <a:avLst/>
          </a:prstGeom>
          <a:ln>
            <a:solidFill>
              <a:schemeClr val="bg1">
                <a:lumMod val="50000"/>
              </a:schemeClr>
            </a:solidFill>
          </a:ln>
        </p:spPr>
      </p:pic>
      <p:pic>
        <p:nvPicPr>
          <p:cNvPr id="6" name="Picture 5"/>
          <p:cNvPicPr>
            <a:picLocks noChangeAspect="1"/>
          </p:cNvPicPr>
          <p:nvPr/>
        </p:nvPicPr>
        <p:blipFill>
          <a:blip r:embed="rId4"/>
          <a:stretch>
            <a:fillRect/>
          </a:stretch>
        </p:blipFill>
        <p:spPr>
          <a:xfrm>
            <a:off x="432834" y="3413848"/>
            <a:ext cx="2958438" cy="918136"/>
          </a:xfrm>
          <a:prstGeom prst="rect">
            <a:avLst/>
          </a:prstGeom>
        </p:spPr>
      </p:pic>
      <p:pic>
        <p:nvPicPr>
          <p:cNvPr id="13" name="Picture 12"/>
          <p:cNvPicPr>
            <a:picLocks noChangeAspect="1"/>
          </p:cNvPicPr>
          <p:nvPr/>
        </p:nvPicPr>
        <p:blipFill>
          <a:blip r:embed="rId5"/>
          <a:stretch>
            <a:fillRect/>
          </a:stretch>
        </p:blipFill>
        <p:spPr>
          <a:xfrm>
            <a:off x="2200254" y="2091066"/>
            <a:ext cx="1393562" cy="1244009"/>
          </a:xfrm>
          <a:prstGeom prst="rect">
            <a:avLst/>
          </a:prstGeom>
        </p:spPr>
      </p:pic>
      <p:pic>
        <p:nvPicPr>
          <p:cNvPr id="14" name="Picture 13"/>
          <p:cNvPicPr>
            <a:picLocks noChangeAspect="1"/>
          </p:cNvPicPr>
          <p:nvPr/>
        </p:nvPicPr>
        <p:blipFill>
          <a:blip r:embed="rId6"/>
          <a:stretch>
            <a:fillRect/>
          </a:stretch>
        </p:blipFill>
        <p:spPr>
          <a:xfrm>
            <a:off x="355918" y="2215444"/>
            <a:ext cx="1556135" cy="8716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99752624"/>
              </p:ext>
            </p:extLst>
          </p:nvPr>
        </p:nvGraphicFramePr>
        <p:xfrm>
          <a:off x="4004284" y="1971703"/>
          <a:ext cx="5045415" cy="1314450"/>
        </p:xfrm>
        <a:graphic>
          <a:graphicData uri="http://schemas.openxmlformats.org/drawingml/2006/table">
            <a:tbl>
              <a:tblPr/>
              <a:tblGrid>
                <a:gridCol w="3543411">
                  <a:extLst>
                    <a:ext uri="{9D8B030D-6E8A-4147-A177-3AD203B41FA5}">
                      <a16:colId xmlns:a16="http://schemas.microsoft.com/office/drawing/2014/main" val="2169957514"/>
                    </a:ext>
                  </a:extLst>
                </a:gridCol>
                <a:gridCol w="486596">
                  <a:extLst>
                    <a:ext uri="{9D8B030D-6E8A-4147-A177-3AD203B41FA5}">
                      <a16:colId xmlns:a16="http://schemas.microsoft.com/office/drawing/2014/main" val="1265498880"/>
                    </a:ext>
                  </a:extLst>
                </a:gridCol>
                <a:gridCol w="594408">
                  <a:extLst>
                    <a:ext uri="{9D8B030D-6E8A-4147-A177-3AD203B41FA5}">
                      <a16:colId xmlns:a16="http://schemas.microsoft.com/office/drawing/2014/main" val="873438858"/>
                    </a:ext>
                  </a:extLst>
                </a:gridCol>
                <a:gridCol w="421000">
                  <a:extLst>
                    <a:ext uri="{9D8B030D-6E8A-4147-A177-3AD203B41FA5}">
                      <a16:colId xmlns:a16="http://schemas.microsoft.com/office/drawing/2014/main" val="2994420514"/>
                    </a:ext>
                  </a:extLst>
                </a:gridCol>
              </a:tblGrid>
              <a:tr h="58935">
                <a:tc>
                  <a:txBody>
                    <a:bodyPr/>
                    <a:lstStyle/>
                    <a:p>
                      <a:pPr algn="l" fontAlgn="b"/>
                      <a:r>
                        <a:rPr lang="en-NZ" sz="800" b="1" i="0" u="none" strike="noStrike" dirty="0">
                          <a:solidFill>
                            <a:srgbClr val="000000"/>
                          </a:solidFill>
                          <a:effectLst/>
                          <a:latin typeface="Calibri" panose="020F0502020204030204" pitchFamily="34" charset="0"/>
                        </a:rPr>
                        <a:t>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78023711"/>
                  </a:ext>
                </a:extLst>
              </a:tr>
              <a:tr h="44312">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575392"/>
                  </a:ext>
                </a:extLst>
              </a:tr>
              <a:tr h="44312">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648314"/>
                  </a:ext>
                </a:extLst>
              </a:tr>
              <a:tr h="44312">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80171"/>
                  </a:ext>
                </a:extLst>
              </a:tr>
              <a:tr h="44312">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485488"/>
                  </a:ext>
                </a:extLst>
              </a:tr>
              <a:tr h="44312">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3138"/>
                  </a:ext>
                </a:extLst>
              </a:tr>
              <a:tr h="44312">
                <a:tc>
                  <a:txBody>
                    <a:bodyPr/>
                    <a:lstStyle/>
                    <a:p>
                      <a:pPr algn="l" fontAlgn="b"/>
                      <a:r>
                        <a:rPr lang="en-NZ" sz="800" b="0" i="0" u="none" strike="noStrike" dirty="0">
                          <a:solidFill>
                            <a:srgbClr val="000000"/>
                          </a:solidFill>
                          <a:effectLst/>
                          <a:latin typeface="Calibri" panose="020F0502020204030204" pitchFamily="34" charset="0"/>
                        </a:rPr>
                        <a:t>The technology used on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91274"/>
                  </a:ext>
                </a:extLst>
              </a:tr>
              <a:tr h="58935">
                <a:tc>
                  <a:txBody>
                    <a:bodyPr/>
                    <a:lstStyle/>
                    <a:p>
                      <a:pPr algn="l" fontAlgn="b"/>
                      <a:r>
                        <a:rPr lang="en-NZ" sz="800" b="0" i="0" u="none" strike="noStrike" dirty="0">
                          <a:solidFill>
                            <a:srgbClr val="000000"/>
                          </a:solidFill>
                          <a:effectLst/>
                          <a:latin typeface="Calibri" panose="020F0502020204030204" pitchFamily="34" charset="0"/>
                        </a:rPr>
                        <a:t>The textbook and/or readings and other resources in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282870"/>
                  </a:ext>
                </a:extLst>
              </a:tr>
              <a:tr h="44312">
                <a:tc>
                  <a:txBody>
                    <a:bodyPr/>
                    <a:lstStyle/>
                    <a:p>
                      <a:pPr algn="l" fontAlgn="b"/>
                      <a:r>
                        <a:rPr lang="en-NZ" sz="800" b="0" i="0" u="none" strike="noStrike" dirty="0">
                          <a:solidFill>
                            <a:srgbClr val="000000"/>
                          </a:solidFill>
                          <a:effectLst/>
                          <a:latin typeface="Calibri" panose="020F0502020204030204" pitchFamily="34" charset="0"/>
                        </a:rPr>
                        <a:t>The workload in this course was fair and reasonable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285820"/>
                  </a:ext>
                </a:extLst>
              </a:tr>
              <a:tr h="44312">
                <a:tc>
                  <a:txBody>
                    <a:bodyPr/>
                    <a:lstStyle/>
                    <a:p>
                      <a:pPr algn="l" fontAlgn="b"/>
                      <a:r>
                        <a:rPr lang="en-NZ" sz="800" b="1" i="0" u="none" strike="noStrike" dirty="0">
                          <a:solidFill>
                            <a:srgbClr val="000000"/>
                          </a:solidFill>
                          <a:effectLst/>
                          <a:latin typeface="Calibri" panose="020F0502020204030204" pitchFamily="34" charset="0"/>
                        </a:rPr>
                        <a:t>Average 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966749"/>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66054466"/>
              </p:ext>
            </p:extLst>
          </p:nvPr>
        </p:nvGraphicFramePr>
        <p:xfrm>
          <a:off x="4004284" y="3411869"/>
          <a:ext cx="5045414" cy="920115"/>
        </p:xfrm>
        <a:graphic>
          <a:graphicData uri="http://schemas.openxmlformats.org/drawingml/2006/table">
            <a:tbl>
              <a:tblPr/>
              <a:tblGrid>
                <a:gridCol w="3582838">
                  <a:extLst>
                    <a:ext uri="{9D8B030D-6E8A-4147-A177-3AD203B41FA5}">
                      <a16:colId xmlns:a16="http://schemas.microsoft.com/office/drawing/2014/main" val="811207495"/>
                    </a:ext>
                  </a:extLst>
                </a:gridCol>
                <a:gridCol w="455868">
                  <a:extLst>
                    <a:ext uri="{9D8B030D-6E8A-4147-A177-3AD203B41FA5}">
                      <a16:colId xmlns:a16="http://schemas.microsoft.com/office/drawing/2014/main" val="729402553"/>
                    </a:ext>
                  </a:extLst>
                </a:gridCol>
                <a:gridCol w="550840">
                  <a:extLst>
                    <a:ext uri="{9D8B030D-6E8A-4147-A177-3AD203B41FA5}">
                      <a16:colId xmlns:a16="http://schemas.microsoft.com/office/drawing/2014/main" val="565467594"/>
                    </a:ext>
                  </a:extLst>
                </a:gridCol>
                <a:gridCol w="455868">
                  <a:extLst>
                    <a:ext uri="{9D8B030D-6E8A-4147-A177-3AD203B41FA5}">
                      <a16:colId xmlns:a16="http://schemas.microsoft.com/office/drawing/2014/main" val="1757485426"/>
                    </a:ext>
                  </a:extLst>
                </a:gridCol>
              </a:tblGrid>
              <a:tr h="90418">
                <a:tc>
                  <a:txBody>
                    <a:bodyPr/>
                    <a:lstStyle/>
                    <a:p>
                      <a:pPr algn="l" fontAlgn="b"/>
                      <a:r>
                        <a:rPr lang="en-NZ" sz="800" b="1" i="0" u="none" strike="noStrike" dirty="0">
                          <a:solidFill>
                            <a:srgbClr val="000000"/>
                          </a:solidFill>
                          <a:effectLst/>
                          <a:latin typeface="Calibri" panose="020F0502020204030204" pitchFamily="34" charset="0"/>
                        </a:rPr>
                        <a:t>Course Teaching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18509685"/>
                  </a:ext>
                </a:extLst>
              </a:tr>
              <a:tr h="90418">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487128"/>
                  </a:ext>
                </a:extLst>
              </a:tr>
              <a:tr h="90418">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783287"/>
                  </a:ext>
                </a:extLst>
              </a:tr>
              <a:tr h="90418">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790619"/>
                  </a:ext>
                </a:extLst>
              </a:tr>
              <a:tr h="90418">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785024"/>
                  </a:ext>
                </a:extLst>
              </a:tr>
              <a:tr h="90418">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730330"/>
                  </a:ext>
                </a:extLst>
              </a:tr>
              <a:tr h="90418">
                <a:tc>
                  <a:txBody>
                    <a:bodyPr/>
                    <a:lstStyle/>
                    <a:p>
                      <a:pPr algn="l" fontAlgn="b"/>
                      <a:r>
                        <a:rPr lang="en-NZ" sz="800" b="1" i="0" u="none" strike="noStrike" dirty="0">
                          <a:solidFill>
                            <a:srgbClr val="000000"/>
                          </a:solidFill>
                          <a:effectLst/>
                          <a:latin typeface="Calibri" panose="020F0502020204030204" pitchFamily="34" charset="0"/>
                        </a:rPr>
                        <a:t>Average Teaching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28274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46324530"/>
              </p:ext>
            </p:extLst>
          </p:nvPr>
        </p:nvGraphicFramePr>
        <p:xfrm>
          <a:off x="4004283" y="4456592"/>
          <a:ext cx="5045415" cy="920115"/>
        </p:xfrm>
        <a:graphic>
          <a:graphicData uri="http://schemas.openxmlformats.org/drawingml/2006/table">
            <a:tbl>
              <a:tblPr/>
              <a:tblGrid>
                <a:gridCol w="3595002">
                  <a:extLst>
                    <a:ext uri="{9D8B030D-6E8A-4147-A177-3AD203B41FA5}">
                      <a16:colId xmlns:a16="http://schemas.microsoft.com/office/drawing/2014/main" val="2699140138"/>
                    </a:ext>
                  </a:extLst>
                </a:gridCol>
                <a:gridCol w="426129">
                  <a:extLst>
                    <a:ext uri="{9D8B030D-6E8A-4147-A177-3AD203B41FA5}">
                      <a16:colId xmlns:a16="http://schemas.microsoft.com/office/drawing/2014/main" val="2568092023"/>
                    </a:ext>
                  </a:extLst>
                </a:gridCol>
                <a:gridCol w="607630">
                  <a:extLst>
                    <a:ext uri="{9D8B030D-6E8A-4147-A177-3AD203B41FA5}">
                      <a16:colId xmlns:a16="http://schemas.microsoft.com/office/drawing/2014/main" val="2117195421"/>
                    </a:ext>
                  </a:extLst>
                </a:gridCol>
                <a:gridCol w="416654">
                  <a:extLst>
                    <a:ext uri="{9D8B030D-6E8A-4147-A177-3AD203B41FA5}">
                      <a16:colId xmlns:a16="http://schemas.microsoft.com/office/drawing/2014/main" val="4180150085"/>
                    </a:ext>
                  </a:extLst>
                </a:gridCol>
              </a:tblGrid>
              <a:tr h="124033">
                <a:tc>
                  <a:txBody>
                    <a:bodyPr/>
                    <a:lstStyle/>
                    <a:p>
                      <a:pPr algn="l" fontAlgn="b"/>
                      <a:r>
                        <a:rPr lang="en-NZ" sz="800" b="1" i="0" u="none" strike="noStrike" dirty="0">
                          <a:solidFill>
                            <a:srgbClr val="000000"/>
                          </a:solidFill>
                          <a:effectLst/>
                          <a:latin typeface="Calibri" panose="020F0502020204030204" pitchFamily="34" charset="0"/>
                        </a:rPr>
                        <a:t>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64774238"/>
                  </a:ext>
                </a:extLst>
              </a:tr>
              <a:tr h="93258">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118496"/>
                  </a:ext>
                </a:extLst>
              </a:tr>
              <a:tr h="93258">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683722"/>
                  </a:ext>
                </a:extLst>
              </a:tr>
              <a:tr h="93258">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923194"/>
                  </a:ext>
                </a:extLst>
              </a:tr>
              <a:tr h="93258">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79754"/>
                  </a:ext>
                </a:extLst>
              </a:tr>
              <a:tr h="93258">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108762"/>
                  </a:ext>
                </a:extLst>
              </a:tr>
              <a:tr h="93258">
                <a:tc>
                  <a:txBody>
                    <a:bodyPr/>
                    <a:lstStyle/>
                    <a:p>
                      <a:pPr algn="l" fontAlgn="b"/>
                      <a:r>
                        <a:rPr lang="en-NZ" sz="800" b="1" i="0" u="none" strike="noStrike" dirty="0">
                          <a:solidFill>
                            <a:srgbClr val="000000"/>
                          </a:solidFill>
                          <a:effectLst/>
                          <a:latin typeface="Calibri" panose="020F0502020204030204" pitchFamily="34" charset="0"/>
                        </a:rPr>
                        <a:t>Average 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346084"/>
                  </a:ext>
                </a:extLst>
              </a:tr>
            </a:tbl>
          </a:graphicData>
        </a:graphic>
      </p:graphicFrame>
      <p:sp>
        <p:nvSpPr>
          <p:cNvPr id="20" name="TextBox 19"/>
          <p:cNvSpPr txBox="1"/>
          <p:nvPr/>
        </p:nvSpPr>
        <p:spPr>
          <a:xfrm>
            <a:off x="7138323" y="-7991"/>
            <a:ext cx="2005677" cy="369332"/>
          </a:xfrm>
          <a:prstGeom prst="rect">
            <a:avLst/>
          </a:prstGeom>
          <a:solidFill>
            <a:srgbClr val="336600"/>
          </a:solidFill>
        </p:spPr>
        <p:txBody>
          <a:bodyPr wrap="none" rtlCol="0">
            <a:spAutoFit/>
          </a:bodyPr>
          <a:lstStyle/>
          <a:p>
            <a:r>
              <a:rPr lang="mi-NZ" dirty="0" smtClean="0">
                <a:solidFill>
                  <a:schemeClr val="bg1"/>
                </a:solidFill>
              </a:rPr>
              <a:t>Priority Segments</a:t>
            </a:r>
            <a:endParaRPr lang="en-NZ"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186851764"/>
              </p:ext>
            </p:extLst>
          </p:nvPr>
        </p:nvGraphicFramePr>
        <p:xfrm>
          <a:off x="4004283" y="5448862"/>
          <a:ext cx="5045416" cy="987578"/>
        </p:xfrm>
        <a:graphic>
          <a:graphicData uri="http://schemas.openxmlformats.org/drawingml/2006/table">
            <a:tbl>
              <a:tblPr/>
              <a:tblGrid>
                <a:gridCol w="3736643">
                  <a:extLst>
                    <a:ext uri="{9D8B030D-6E8A-4147-A177-3AD203B41FA5}">
                      <a16:colId xmlns:a16="http://schemas.microsoft.com/office/drawing/2014/main" val="281588397"/>
                    </a:ext>
                  </a:extLst>
                </a:gridCol>
                <a:gridCol w="404645">
                  <a:extLst>
                    <a:ext uri="{9D8B030D-6E8A-4147-A177-3AD203B41FA5}">
                      <a16:colId xmlns:a16="http://schemas.microsoft.com/office/drawing/2014/main" val="3520799377"/>
                    </a:ext>
                  </a:extLst>
                </a:gridCol>
                <a:gridCol w="499483">
                  <a:extLst>
                    <a:ext uri="{9D8B030D-6E8A-4147-A177-3AD203B41FA5}">
                      <a16:colId xmlns:a16="http://schemas.microsoft.com/office/drawing/2014/main" val="479158591"/>
                    </a:ext>
                  </a:extLst>
                </a:gridCol>
                <a:gridCol w="404645">
                  <a:extLst>
                    <a:ext uri="{9D8B030D-6E8A-4147-A177-3AD203B41FA5}">
                      <a16:colId xmlns:a16="http://schemas.microsoft.com/office/drawing/2014/main" val="3712988344"/>
                    </a:ext>
                  </a:extLst>
                </a:gridCol>
              </a:tblGrid>
              <a:tr h="150692">
                <a:tc>
                  <a:txBody>
                    <a:bodyPr/>
                    <a:lstStyle/>
                    <a:p>
                      <a:pPr algn="l" fontAlgn="b"/>
                      <a:r>
                        <a:rPr lang="en-NZ" sz="800" b="1" i="0" u="none" strike="noStrike" dirty="0">
                          <a:solidFill>
                            <a:srgbClr val="000000"/>
                          </a:solidFill>
                          <a:effectLst/>
                          <a:latin typeface="Calibri" panose="020F0502020204030204" pitchFamily="34" charset="0"/>
                        </a:rPr>
                        <a:t>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Non-Pacific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08203979"/>
                  </a:ext>
                </a:extLst>
              </a:tr>
              <a:tr h="150692">
                <a:tc>
                  <a:txBody>
                    <a:bodyPr/>
                    <a:lstStyle/>
                    <a:p>
                      <a:pPr algn="l" fontAlgn="b"/>
                      <a:r>
                        <a:rPr lang="en-NZ" sz="800" b="0" i="0" u="none" strike="noStrike" dirty="0">
                          <a:solidFill>
                            <a:srgbClr val="000000"/>
                          </a:solidFill>
                          <a:effectLst/>
                          <a:latin typeface="Calibri" panose="020F0502020204030204" pitchFamily="34" charset="0"/>
                        </a:rPr>
                        <a:t>I had a clear understanding of expectations for my workplace experience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377798"/>
                  </a:ext>
                </a:extLst>
              </a:tr>
              <a:tr h="150692">
                <a:tc>
                  <a:txBody>
                    <a:bodyPr/>
                    <a:lstStyle/>
                    <a:p>
                      <a:pPr algn="l" fontAlgn="b"/>
                      <a:r>
                        <a:rPr lang="en-NZ" sz="800" b="0" i="0" u="none" strike="noStrike" dirty="0">
                          <a:solidFill>
                            <a:srgbClr val="000000"/>
                          </a:solidFill>
                          <a:effectLst/>
                          <a:latin typeface="Calibri" panose="020F0502020204030204" pitchFamily="34" charset="0"/>
                        </a:rPr>
                        <a:t>I had a clear understanding of how to manage any issues while in the workplace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396511"/>
                  </a:ext>
                </a:extLst>
              </a:tr>
              <a:tr h="150692">
                <a:tc>
                  <a:txBody>
                    <a:bodyPr/>
                    <a:lstStyle/>
                    <a:p>
                      <a:pPr algn="l" fontAlgn="b"/>
                      <a:r>
                        <a:rPr lang="en-NZ" sz="800" b="0" i="0" u="none" strike="noStrike" dirty="0">
                          <a:solidFill>
                            <a:srgbClr val="000000"/>
                          </a:solidFill>
                          <a:effectLst/>
                          <a:latin typeface="Calibri" panose="020F0502020204030204" pitchFamily="34" charset="0"/>
                        </a:rPr>
                        <a:t>Relationships between the workplace staff &amp; Unitec staff contributed positively to my learning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52040"/>
                  </a:ext>
                </a:extLst>
              </a:tr>
              <a:tr h="150692">
                <a:tc>
                  <a:txBody>
                    <a:bodyPr/>
                    <a:lstStyle/>
                    <a:p>
                      <a:pPr algn="l" fontAlgn="b"/>
                      <a:r>
                        <a:rPr lang="en-NZ" sz="800" b="0" i="0" u="none" strike="noStrike" dirty="0">
                          <a:solidFill>
                            <a:srgbClr val="000000"/>
                          </a:solidFill>
                          <a:effectLst/>
                          <a:latin typeface="Calibri" panose="020F0502020204030204" pitchFamily="34" charset="0"/>
                        </a:rPr>
                        <a:t>The workplace component helped me connect theory and practice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82961"/>
                  </a:ext>
                </a:extLst>
              </a:tr>
              <a:tr h="83256">
                <a:tc>
                  <a:txBody>
                    <a:bodyPr/>
                    <a:lstStyle/>
                    <a:p>
                      <a:pPr algn="l" fontAlgn="b"/>
                      <a:r>
                        <a:rPr lang="en-NZ" sz="800" b="1" i="0" u="none" strike="noStrike" dirty="0">
                          <a:solidFill>
                            <a:srgbClr val="000000"/>
                          </a:solidFill>
                          <a:effectLst/>
                          <a:latin typeface="Calibri" panose="020F0502020204030204" pitchFamily="34" charset="0"/>
                        </a:rPr>
                        <a:t>Average 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531397"/>
                  </a:ext>
                </a:extLst>
              </a:tr>
            </a:tbl>
          </a:graphicData>
        </a:graphic>
      </p:graphicFrame>
      <p:sp>
        <p:nvSpPr>
          <p:cNvPr id="23" name="Rectangle 22"/>
          <p:cNvSpPr/>
          <p:nvPr/>
        </p:nvSpPr>
        <p:spPr>
          <a:xfrm>
            <a:off x="239016" y="1055875"/>
            <a:ext cx="8688416" cy="830997"/>
          </a:xfrm>
          <a:prstGeom prst="rect">
            <a:avLst/>
          </a:prstGeom>
        </p:spPr>
        <p:txBody>
          <a:bodyPr wrap="square">
            <a:spAutoFit/>
          </a:bodyPr>
          <a:lstStyle/>
          <a:p>
            <a:pPr lvl="0"/>
            <a:r>
              <a:rPr lang="mi-NZ" sz="1200" dirty="0" smtClean="0">
                <a:solidFill>
                  <a:prstClr val="black"/>
                </a:solidFill>
                <a:latin typeface="+mn-lt"/>
              </a:rPr>
              <a:t>Overall course ratings amongst Pacific students remains constant at an average of 8.3 out of 10 which is above the institutional target of 8.0 and ratings shown for non-Pacific students.   Building Construction is the highest priority for Pacific students based on number of students impacted and lower performance while Healthcare &amp; Social Practice which contains the largest number of Pacific students, receives realtively high ratings.  Pacific student ratings are higher across most course attibutes when compared to non-Pacific.</a:t>
            </a:r>
            <a:endParaRPr lang="en-NZ" sz="1200" dirty="0">
              <a:solidFill>
                <a:prstClr val="black"/>
              </a:solidFill>
              <a:latin typeface="+mn-lt"/>
            </a:endParaRPr>
          </a:p>
        </p:txBody>
      </p:sp>
    </p:spTree>
    <p:extLst>
      <p:ext uri="{BB962C8B-B14F-4D97-AF65-F5344CB8AC3E}">
        <p14:creationId xmlns:p14="http://schemas.microsoft.com/office/powerpoint/2010/main" val="342548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Under 25years Performance</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18</a:t>
            </a:fld>
            <a:endParaRPr lang="en-NZ" altLang="en-US" dirty="0"/>
          </a:p>
        </p:txBody>
      </p:sp>
      <p:pic>
        <p:nvPicPr>
          <p:cNvPr id="9" name="Picture 8"/>
          <p:cNvPicPr>
            <a:picLocks noChangeAspect="1"/>
          </p:cNvPicPr>
          <p:nvPr/>
        </p:nvPicPr>
        <p:blipFill>
          <a:blip r:embed="rId3"/>
          <a:stretch>
            <a:fillRect/>
          </a:stretch>
        </p:blipFill>
        <p:spPr>
          <a:xfrm>
            <a:off x="324558" y="2156361"/>
            <a:ext cx="1625446" cy="910520"/>
          </a:xfrm>
          <a:prstGeom prst="rect">
            <a:avLst/>
          </a:prstGeom>
        </p:spPr>
      </p:pic>
      <p:pic>
        <p:nvPicPr>
          <p:cNvPr id="10" name="Picture 9"/>
          <p:cNvPicPr>
            <a:picLocks noChangeAspect="1"/>
          </p:cNvPicPr>
          <p:nvPr/>
        </p:nvPicPr>
        <p:blipFill>
          <a:blip r:embed="rId4"/>
          <a:stretch>
            <a:fillRect/>
          </a:stretch>
        </p:blipFill>
        <p:spPr>
          <a:xfrm>
            <a:off x="2189590" y="2156361"/>
            <a:ext cx="1462596" cy="1109135"/>
          </a:xfrm>
          <a:prstGeom prst="rect">
            <a:avLst/>
          </a:prstGeom>
        </p:spPr>
      </p:pic>
      <p:pic>
        <p:nvPicPr>
          <p:cNvPr id="11" name="Picture 10"/>
          <p:cNvPicPr>
            <a:picLocks noChangeAspect="1"/>
          </p:cNvPicPr>
          <p:nvPr/>
        </p:nvPicPr>
        <p:blipFill>
          <a:blip r:embed="rId5"/>
          <a:stretch>
            <a:fillRect/>
          </a:stretch>
        </p:blipFill>
        <p:spPr>
          <a:xfrm>
            <a:off x="470712" y="3392406"/>
            <a:ext cx="2958853" cy="935964"/>
          </a:xfrm>
          <a:prstGeom prst="rect">
            <a:avLst/>
          </a:prstGeom>
        </p:spPr>
      </p:pic>
      <p:pic>
        <p:nvPicPr>
          <p:cNvPr id="12" name="Picture 11"/>
          <p:cNvPicPr>
            <a:picLocks noChangeAspect="1"/>
          </p:cNvPicPr>
          <p:nvPr/>
        </p:nvPicPr>
        <p:blipFill>
          <a:blip r:embed="rId6"/>
          <a:stretch>
            <a:fillRect/>
          </a:stretch>
        </p:blipFill>
        <p:spPr>
          <a:xfrm>
            <a:off x="332002" y="4587600"/>
            <a:ext cx="3423244" cy="2118734"/>
          </a:xfrm>
          <a:prstGeom prst="rect">
            <a:avLst/>
          </a:prstGeom>
          <a:ln>
            <a:solidFill>
              <a:schemeClr val="bg1">
                <a:lumMod val="50000"/>
              </a:schemeClr>
            </a:solidFill>
          </a:ln>
        </p:spPr>
      </p:pic>
      <p:graphicFrame>
        <p:nvGraphicFramePr>
          <p:cNvPr id="15" name="Table 14"/>
          <p:cNvGraphicFramePr>
            <a:graphicFrameLocks noGrp="1"/>
          </p:cNvGraphicFramePr>
          <p:nvPr>
            <p:extLst>
              <p:ext uri="{D42A27DB-BD31-4B8C-83A1-F6EECF244321}">
                <p14:modId xmlns:p14="http://schemas.microsoft.com/office/powerpoint/2010/main" val="105990511"/>
              </p:ext>
            </p:extLst>
          </p:nvPr>
        </p:nvGraphicFramePr>
        <p:xfrm>
          <a:off x="4065974" y="1951046"/>
          <a:ext cx="4983725" cy="1314450"/>
        </p:xfrm>
        <a:graphic>
          <a:graphicData uri="http://schemas.openxmlformats.org/drawingml/2006/table">
            <a:tbl>
              <a:tblPr/>
              <a:tblGrid>
                <a:gridCol w="3500088">
                  <a:extLst>
                    <a:ext uri="{9D8B030D-6E8A-4147-A177-3AD203B41FA5}">
                      <a16:colId xmlns:a16="http://schemas.microsoft.com/office/drawing/2014/main" val="836643398"/>
                    </a:ext>
                  </a:extLst>
                </a:gridCol>
                <a:gridCol w="580459">
                  <a:extLst>
                    <a:ext uri="{9D8B030D-6E8A-4147-A177-3AD203B41FA5}">
                      <a16:colId xmlns:a16="http://schemas.microsoft.com/office/drawing/2014/main" val="454157214"/>
                    </a:ext>
                  </a:extLst>
                </a:gridCol>
                <a:gridCol w="487326">
                  <a:extLst>
                    <a:ext uri="{9D8B030D-6E8A-4147-A177-3AD203B41FA5}">
                      <a16:colId xmlns:a16="http://schemas.microsoft.com/office/drawing/2014/main" val="2377186941"/>
                    </a:ext>
                  </a:extLst>
                </a:gridCol>
                <a:gridCol w="415852">
                  <a:extLst>
                    <a:ext uri="{9D8B030D-6E8A-4147-A177-3AD203B41FA5}">
                      <a16:colId xmlns:a16="http://schemas.microsoft.com/office/drawing/2014/main" val="906300530"/>
                    </a:ext>
                  </a:extLst>
                </a:gridCol>
              </a:tblGrid>
              <a:tr h="97553">
                <a:tc>
                  <a:txBody>
                    <a:bodyPr/>
                    <a:lstStyle/>
                    <a:p>
                      <a:pPr algn="l" fontAlgn="b"/>
                      <a:r>
                        <a:rPr lang="en-NZ" sz="800" b="1" i="0" u="none" strike="noStrike" dirty="0">
                          <a:solidFill>
                            <a:srgbClr val="000000"/>
                          </a:solidFill>
                          <a:effectLst/>
                          <a:latin typeface="Calibri" panose="020F0502020204030204" pitchFamily="34" charset="0"/>
                        </a:rPr>
                        <a:t>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Under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Over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4511500"/>
                  </a:ext>
                </a:extLst>
              </a:tr>
              <a:tr h="97553">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84345"/>
                  </a:ext>
                </a:extLst>
              </a:tr>
              <a:tr h="97553">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106543"/>
                  </a:ext>
                </a:extLst>
              </a:tr>
              <a:tr h="97553">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563748"/>
                  </a:ext>
                </a:extLst>
              </a:tr>
              <a:tr h="97553">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974006"/>
                  </a:ext>
                </a:extLst>
              </a:tr>
              <a:tr h="97553">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216766"/>
                  </a:ext>
                </a:extLst>
              </a:tr>
              <a:tr h="97553">
                <a:tc>
                  <a:txBody>
                    <a:bodyPr/>
                    <a:lstStyle/>
                    <a:p>
                      <a:pPr algn="l" fontAlgn="b"/>
                      <a:r>
                        <a:rPr lang="en-NZ" sz="800" b="0" i="0" u="none" strike="noStrike" dirty="0">
                          <a:solidFill>
                            <a:srgbClr val="000000"/>
                          </a:solidFill>
                          <a:effectLst/>
                          <a:latin typeface="Calibri" panose="020F0502020204030204" pitchFamily="34" charset="0"/>
                        </a:rPr>
                        <a:t>The technology used on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243381"/>
                  </a:ext>
                </a:extLst>
              </a:tr>
              <a:tr h="97553">
                <a:tc>
                  <a:txBody>
                    <a:bodyPr/>
                    <a:lstStyle/>
                    <a:p>
                      <a:pPr algn="l" fontAlgn="b"/>
                      <a:r>
                        <a:rPr lang="en-NZ" sz="800" b="0" i="0" u="none" strike="noStrike" dirty="0">
                          <a:solidFill>
                            <a:srgbClr val="000000"/>
                          </a:solidFill>
                          <a:effectLst/>
                          <a:latin typeface="Calibri" panose="020F0502020204030204" pitchFamily="34" charset="0"/>
                        </a:rPr>
                        <a:t>The textbook and/or readings and other resources in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387123"/>
                  </a:ext>
                </a:extLst>
              </a:tr>
              <a:tr h="97553">
                <a:tc>
                  <a:txBody>
                    <a:bodyPr/>
                    <a:lstStyle/>
                    <a:p>
                      <a:pPr algn="l" fontAlgn="b"/>
                      <a:r>
                        <a:rPr lang="en-NZ" sz="800" b="0" i="0" u="none" strike="noStrike" dirty="0">
                          <a:solidFill>
                            <a:srgbClr val="000000"/>
                          </a:solidFill>
                          <a:effectLst/>
                          <a:latin typeface="Calibri" panose="020F0502020204030204" pitchFamily="34" charset="0"/>
                        </a:rPr>
                        <a:t>The workload in this course was fair and reasonable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715699"/>
                  </a:ext>
                </a:extLst>
              </a:tr>
              <a:tr h="97553">
                <a:tc>
                  <a:txBody>
                    <a:bodyPr/>
                    <a:lstStyle/>
                    <a:p>
                      <a:pPr algn="l" fontAlgn="b"/>
                      <a:r>
                        <a:rPr lang="en-NZ" sz="800" b="1" i="0" u="none" strike="noStrike" dirty="0">
                          <a:solidFill>
                            <a:srgbClr val="000000"/>
                          </a:solidFill>
                          <a:effectLst/>
                          <a:latin typeface="Calibri" panose="020F0502020204030204" pitchFamily="34" charset="0"/>
                        </a:rPr>
                        <a:t>Average 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9923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7971702"/>
              </p:ext>
            </p:extLst>
          </p:nvPr>
        </p:nvGraphicFramePr>
        <p:xfrm>
          <a:off x="4065975" y="3382865"/>
          <a:ext cx="4983724" cy="920115"/>
        </p:xfrm>
        <a:graphic>
          <a:graphicData uri="http://schemas.openxmlformats.org/drawingml/2006/table">
            <a:tbl>
              <a:tblPr/>
              <a:tblGrid>
                <a:gridCol w="3539031">
                  <a:extLst>
                    <a:ext uri="{9D8B030D-6E8A-4147-A177-3AD203B41FA5}">
                      <a16:colId xmlns:a16="http://schemas.microsoft.com/office/drawing/2014/main" val="2257031291"/>
                    </a:ext>
                  </a:extLst>
                </a:gridCol>
                <a:gridCol w="450294">
                  <a:extLst>
                    <a:ext uri="{9D8B030D-6E8A-4147-A177-3AD203B41FA5}">
                      <a16:colId xmlns:a16="http://schemas.microsoft.com/office/drawing/2014/main" val="2257173589"/>
                    </a:ext>
                  </a:extLst>
                </a:gridCol>
                <a:gridCol w="544105">
                  <a:extLst>
                    <a:ext uri="{9D8B030D-6E8A-4147-A177-3AD203B41FA5}">
                      <a16:colId xmlns:a16="http://schemas.microsoft.com/office/drawing/2014/main" val="102036416"/>
                    </a:ext>
                  </a:extLst>
                </a:gridCol>
                <a:gridCol w="450294">
                  <a:extLst>
                    <a:ext uri="{9D8B030D-6E8A-4147-A177-3AD203B41FA5}">
                      <a16:colId xmlns:a16="http://schemas.microsoft.com/office/drawing/2014/main" val="3289566757"/>
                    </a:ext>
                  </a:extLst>
                </a:gridCol>
              </a:tblGrid>
              <a:tr h="114074">
                <a:tc>
                  <a:txBody>
                    <a:bodyPr/>
                    <a:lstStyle/>
                    <a:p>
                      <a:pPr algn="l" fontAlgn="b"/>
                      <a:r>
                        <a:rPr lang="en-NZ" sz="800" b="1" i="0" u="none" strike="noStrike" dirty="0">
                          <a:solidFill>
                            <a:srgbClr val="000000"/>
                          </a:solidFill>
                          <a:effectLst/>
                          <a:latin typeface="Calibri" panose="020F0502020204030204" pitchFamily="34" charset="0"/>
                        </a:rPr>
                        <a:t>Course Teaching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Under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Over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25096560"/>
                  </a:ext>
                </a:extLst>
              </a:tr>
              <a:tr h="114074">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677437"/>
                  </a:ext>
                </a:extLst>
              </a:tr>
              <a:tr h="114074">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62483"/>
                  </a:ext>
                </a:extLst>
              </a:tr>
              <a:tr h="114074">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722"/>
                  </a:ext>
                </a:extLst>
              </a:tr>
              <a:tr h="114074">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85797"/>
                  </a:ext>
                </a:extLst>
              </a:tr>
              <a:tr h="114074">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92296"/>
                  </a:ext>
                </a:extLst>
              </a:tr>
              <a:tr h="114074">
                <a:tc>
                  <a:txBody>
                    <a:bodyPr/>
                    <a:lstStyle/>
                    <a:p>
                      <a:pPr algn="l" fontAlgn="b"/>
                      <a:r>
                        <a:rPr lang="en-NZ" sz="800" b="1" i="0" u="none" strike="noStrike" dirty="0">
                          <a:solidFill>
                            <a:srgbClr val="000000"/>
                          </a:solidFill>
                          <a:effectLst/>
                          <a:latin typeface="Calibri" panose="020F0502020204030204" pitchFamily="34" charset="0"/>
                        </a:rPr>
                        <a:t>Average Teaching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144438"/>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31567484"/>
              </p:ext>
            </p:extLst>
          </p:nvPr>
        </p:nvGraphicFramePr>
        <p:xfrm>
          <a:off x="4065975" y="4395447"/>
          <a:ext cx="4983724" cy="920115"/>
        </p:xfrm>
        <a:graphic>
          <a:graphicData uri="http://schemas.openxmlformats.org/drawingml/2006/table">
            <a:tbl>
              <a:tblPr/>
              <a:tblGrid>
                <a:gridCol w="3559943">
                  <a:extLst>
                    <a:ext uri="{9D8B030D-6E8A-4147-A177-3AD203B41FA5}">
                      <a16:colId xmlns:a16="http://schemas.microsoft.com/office/drawing/2014/main" val="4035286146"/>
                    </a:ext>
                  </a:extLst>
                </a:gridCol>
                <a:gridCol w="443884">
                  <a:extLst>
                    <a:ext uri="{9D8B030D-6E8A-4147-A177-3AD203B41FA5}">
                      <a16:colId xmlns:a16="http://schemas.microsoft.com/office/drawing/2014/main" val="1423421428"/>
                    </a:ext>
                  </a:extLst>
                </a:gridCol>
                <a:gridCol w="506027">
                  <a:extLst>
                    <a:ext uri="{9D8B030D-6E8A-4147-A177-3AD203B41FA5}">
                      <a16:colId xmlns:a16="http://schemas.microsoft.com/office/drawing/2014/main" val="1281276615"/>
                    </a:ext>
                  </a:extLst>
                </a:gridCol>
                <a:gridCol w="473870">
                  <a:extLst>
                    <a:ext uri="{9D8B030D-6E8A-4147-A177-3AD203B41FA5}">
                      <a16:colId xmlns:a16="http://schemas.microsoft.com/office/drawing/2014/main" val="815680216"/>
                    </a:ext>
                  </a:extLst>
                </a:gridCol>
              </a:tblGrid>
              <a:tr h="105121">
                <a:tc>
                  <a:txBody>
                    <a:bodyPr/>
                    <a:lstStyle/>
                    <a:p>
                      <a:pPr algn="l" fontAlgn="b"/>
                      <a:r>
                        <a:rPr lang="en-NZ" sz="800" b="1" i="0" u="none" strike="noStrike" dirty="0">
                          <a:solidFill>
                            <a:srgbClr val="000000"/>
                          </a:solidFill>
                          <a:effectLst/>
                          <a:latin typeface="Calibri" panose="020F0502020204030204" pitchFamily="34" charset="0"/>
                        </a:rPr>
                        <a:t>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Under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Over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72987916"/>
                  </a:ext>
                </a:extLst>
              </a:tr>
              <a:tr h="105121">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25968"/>
                  </a:ext>
                </a:extLst>
              </a:tr>
              <a:tr h="105121">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331639"/>
                  </a:ext>
                </a:extLst>
              </a:tr>
              <a:tr h="105121">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649854"/>
                  </a:ext>
                </a:extLst>
              </a:tr>
              <a:tr h="105121">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061674"/>
                  </a:ext>
                </a:extLst>
              </a:tr>
              <a:tr h="105121">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917586"/>
                  </a:ext>
                </a:extLst>
              </a:tr>
              <a:tr h="105121">
                <a:tc>
                  <a:txBody>
                    <a:bodyPr/>
                    <a:lstStyle/>
                    <a:p>
                      <a:pPr algn="l" fontAlgn="b"/>
                      <a:r>
                        <a:rPr lang="en-NZ" sz="800" b="1" i="0" u="none" strike="noStrike" dirty="0">
                          <a:solidFill>
                            <a:srgbClr val="000000"/>
                          </a:solidFill>
                          <a:effectLst/>
                          <a:latin typeface="Calibri" panose="020F0502020204030204" pitchFamily="34" charset="0"/>
                        </a:rPr>
                        <a:t>Average 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031831"/>
                  </a:ext>
                </a:extLst>
              </a:tr>
            </a:tbl>
          </a:graphicData>
        </a:graphic>
      </p:graphicFrame>
      <p:sp>
        <p:nvSpPr>
          <p:cNvPr id="20" name="TextBox 19"/>
          <p:cNvSpPr txBox="1"/>
          <p:nvPr/>
        </p:nvSpPr>
        <p:spPr>
          <a:xfrm>
            <a:off x="7138323" y="-7991"/>
            <a:ext cx="2005677" cy="369332"/>
          </a:xfrm>
          <a:prstGeom prst="rect">
            <a:avLst/>
          </a:prstGeom>
          <a:solidFill>
            <a:srgbClr val="336600"/>
          </a:solidFill>
        </p:spPr>
        <p:txBody>
          <a:bodyPr wrap="none" rtlCol="0">
            <a:spAutoFit/>
          </a:bodyPr>
          <a:lstStyle/>
          <a:p>
            <a:r>
              <a:rPr lang="mi-NZ" dirty="0" smtClean="0">
                <a:solidFill>
                  <a:schemeClr val="bg1"/>
                </a:solidFill>
              </a:rPr>
              <a:t>Priority Segments</a:t>
            </a:r>
            <a:endParaRPr lang="en-NZ"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358889032"/>
              </p:ext>
            </p:extLst>
          </p:nvPr>
        </p:nvGraphicFramePr>
        <p:xfrm>
          <a:off x="4065973" y="5414972"/>
          <a:ext cx="4983724" cy="1032510"/>
        </p:xfrm>
        <a:graphic>
          <a:graphicData uri="http://schemas.openxmlformats.org/drawingml/2006/table">
            <a:tbl>
              <a:tblPr/>
              <a:tblGrid>
                <a:gridCol w="3605118">
                  <a:extLst>
                    <a:ext uri="{9D8B030D-6E8A-4147-A177-3AD203B41FA5}">
                      <a16:colId xmlns:a16="http://schemas.microsoft.com/office/drawing/2014/main" val="3413282779"/>
                    </a:ext>
                  </a:extLst>
                </a:gridCol>
                <a:gridCol w="506302">
                  <a:extLst>
                    <a:ext uri="{9D8B030D-6E8A-4147-A177-3AD203B41FA5}">
                      <a16:colId xmlns:a16="http://schemas.microsoft.com/office/drawing/2014/main" val="2506595047"/>
                    </a:ext>
                  </a:extLst>
                </a:gridCol>
                <a:gridCol w="481902">
                  <a:extLst>
                    <a:ext uri="{9D8B030D-6E8A-4147-A177-3AD203B41FA5}">
                      <a16:colId xmlns:a16="http://schemas.microsoft.com/office/drawing/2014/main" val="4152223886"/>
                    </a:ext>
                  </a:extLst>
                </a:gridCol>
                <a:gridCol w="390402">
                  <a:extLst>
                    <a:ext uri="{9D8B030D-6E8A-4147-A177-3AD203B41FA5}">
                      <a16:colId xmlns:a16="http://schemas.microsoft.com/office/drawing/2014/main" val="3522129902"/>
                    </a:ext>
                  </a:extLst>
                </a:gridCol>
              </a:tblGrid>
              <a:tr h="131273">
                <a:tc>
                  <a:txBody>
                    <a:bodyPr/>
                    <a:lstStyle/>
                    <a:p>
                      <a:pPr algn="l" fontAlgn="b"/>
                      <a:r>
                        <a:rPr lang="en-NZ" sz="800" b="1" i="0" u="none" strike="noStrike" dirty="0">
                          <a:solidFill>
                            <a:srgbClr val="000000"/>
                          </a:solidFill>
                          <a:effectLst/>
                          <a:latin typeface="Calibri" panose="020F0502020204030204" pitchFamily="34" charset="0"/>
                        </a:rPr>
                        <a:t>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Under 25yrs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25+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50133402"/>
                  </a:ext>
                </a:extLst>
              </a:tr>
              <a:tr h="98702">
                <a:tc>
                  <a:txBody>
                    <a:bodyPr/>
                    <a:lstStyle/>
                    <a:p>
                      <a:pPr algn="l" fontAlgn="b"/>
                      <a:r>
                        <a:rPr lang="en-NZ" sz="800" b="0" i="0" u="none" strike="noStrike" dirty="0">
                          <a:solidFill>
                            <a:srgbClr val="000000"/>
                          </a:solidFill>
                          <a:effectLst/>
                          <a:latin typeface="Calibri" panose="020F0502020204030204" pitchFamily="34" charset="0"/>
                        </a:rPr>
                        <a:t>I had a clear understanding of expectations for my workplace experience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31807"/>
                  </a:ext>
                </a:extLst>
              </a:tr>
              <a:tr h="98702">
                <a:tc>
                  <a:txBody>
                    <a:bodyPr/>
                    <a:lstStyle/>
                    <a:p>
                      <a:pPr algn="l" fontAlgn="b"/>
                      <a:r>
                        <a:rPr lang="en-NZ" sz="800" b="0" i="0" u="none" strike="noStrike" dirty="0">
                          <a:solidFill>
                            <a:srgbClr val="000000"/>
                          </a:solidFill>
                          <a:effectLst/>
                          <a:latin typeface="Calibri" panose="020F0502020204030204" pitchFamily="34" charset="0"/>
                        </a:rPr>
                        <a:t>I had a clear understanding of how to manage any issues while in the workplace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05882"/>
                  </a:ext>
                </a:extLst>
              </a:tr>
              <a:tr h="131273">
                <a:tc>
                  <a:txBody>
                    <a:bodyPr/>
                    <a:lstStyle/>
                    <a:p>
                      <a:pPr algn="l" fontAlgn="b"/>
                      <a:r>
                        <a:rPr lang="en-NZ" sz="800" b="0" i="0" u="none" strike="noStrike" dirty="0">
                          <a:solidFill>
                            <a:srgbClr val="000000"/>
                          </a:solidFill>
                          <a:effectLst/>
                          <a:latin typeface="Calibri" panose="020F0502020204030204" pitchFamily="34" charset="0"/>
                        </a:rPr>
                        <a:t>Relationships between the workplace staff &amp; Unitec staff contributed positively to my learning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706346"/>
                  </a:ext>
                </a:extLst>
              </a:tr>
              <a:tr h="98702">
                <a:tc>
                  <a:txBody>
                    <a:bodyPr/>
                    <a:lstStyle/>
                    <a:p>
                      <a:pPr algn="l" fontAlgn="b"/>
                      <a:r>
                        <a:rPr lang="en-NZ" sz="800" b="0" i="0" u="none" strike="noStrike" dirty="0">
                          <a:solidFill>
                            <a:srgbClr val="000000"/>
                          </a:solidFill>
                          <a:effectLst/>
                          <a:latin typeface="Calibri" panose="020F0502020204030204" pitchFamily="34" charset="0"/>
                        </a:rPr>
                        <a:t>The workplace component helped me connect theory and practice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272430"/>
                  </a:ext>
                </a:extLst>
              </a:tr>
              <a:tr h="98702">
                <a:tc>
                  <a:txBody>
                    <a:bodyPr/>
                    <a:lstStyle/>
                    <a:p>
                      <a:pPr algn="l" fontAlgn="b"/>
                      <a:r>
                        <a:rPr lang="en-NZ" sz="800" b="1" i="0" u="none" strike="noStrike" dirty="0">
                          <a:solidFill>
                            <a:srgbClr val="000000"/>
                          </a:solidFill>
                          <a:effectLst/>
                          <a:latin typeface="Calibri" panose="020F0502020204030204" pitchFamily="34" charset="0"/>
                        </a:rPr>
                        <a:t>Average 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02405"/>
                  </a:ext>
                </a:extLst>
              </a:tr>
            </a:tbl>
          </a:graphicData>
        </a:graphic>
      </p:graphicFrame>
      <p:sp>
        <p:nvSpPr>
          <p:cNvPr id="23" name="Rectangle 22"/>
          <p:cNvSpPr/>
          <p:nvPr/>
        </p:nvSpPr>
        <p:spPr>
          <a:xfrm>
            <a:off x="239016" y="1055875"/>
            <a:ext cx="8688416" cy="1200329"/>
          </a:xfrm>
          <a:prstGeom prst="rect">
            <a:avLst/>
          </a:prstGeom>
        </p:spPr>
        <p:txBody>
          <a:bodyPr wrap="square">
            <a:spAutoFit/>
          </a:bodyPr>
          <a:lstStyle/>
          <a:p>
            <a:pPr lvl="0"/>
            <a:r>
              <a:rPr lang="mi-NZ" sz="1200" dirty="0" smtClean="0">
                <a:solidFill>
                  <a:prstClr val="black"/>
                </a:solidFill>
                <a:latin typeface="+mn-lt"/>
              </a:rPr>
              <a:t>Overall course ratings amongst Under 25yr students has increased slightly to an average of 7.8 out of 10 which is below the institutional target of 8.0 and ratings shown for 25+yr students.   Building Construction is the highest priority for Under 25yr students based on number of students impacted and lower performance while Engineering &amp; Applied Technology and Bridgepoint which contain a large number of Under 25yr students, receives relatively high ratings. </a:t>
            </a:r>
            <a:r>
              <a:rPr lang="en-NZ" sz="1200" dirty="0">
                <a:solidFill>
                  <a:prstClr val="black"/>
                </a:solidFill>
                <a:latin typeface="+mn-lt"/>
              </a:rPr>
              <a:t>Parity between </a:t>
            </a:r>
            <a:r>
              <a:rPr lang="en-NZ" sz="1200" dirty="0" smtClean="0">
                <a:solidFill>
                  <a:prstClr val="black"/>
                </a:solidFill>
                <a:latin typeface="+mn-lt"/>
              </a:rPr>
              <a:t>Under 25yrs and 25+yrs students </a:t>
            </a:r>
            <a:r>
              <a:rPr lang="en-NZ" sz="1200" dirty="0">
                <a:solidFill>
                  <a:prstClr val="black"/>
                </a:solidFill>
                <a:latin typeface="+mn-lt"/>
              </a:rPr>
              <a:t>is </a:t>
            </a:r>
            <a:r>
              <a:rPr lang="en-NZ" sz="1200" dirty="0" smtClean="0">
                <a:solidFill>
                  <a:prstClr val="black"/>
                </a:solidFill>
                <a:latin typeface="+mn-lt"/>
              </a:rPr>
              <a:t>relatively </a:t>
            </a:r>
            <a:r>
              <a:rPr lang="en-NZ" sz="1200" dirty="0">
                <a:solidFill>
                  <a:prstClr val="black"/>
                </a:solidFill>
                <a:latin typeface="+mn-lt"/>
              </a:rPr>
              <a:t>even across most course </a:t>
            </a:r>
            <a:r>
              <a:rPr lang="en-NZ" sz="1200" dirty="0" smtClean="0">
                <a:solidFill>
                  <a:prstClr val="black"/>
                </a:solidFill>
                <a:latin typeface="+mn-lt"/>
              </a:rPr>
              <a:t>attributes</a:t>
            </a:r>
            <a:r>
              <a:rPr lang="en-NZ" sz="1200" dirty="0">
                <a:solidFill>
                  <a:prstClr val="black"/>
                </a:solidFill>
                <a:latin typeface="+mn-lt"/>
              </a:rPr>
              <a:t>.</a:t>
            </a:r>
          </a:p>
          <a:p>
            <a:pPr lvl="0"/>
            <a:endParaRPr lang="en-NZ" sz="1200" dirty="0">
              <a:solidFill>
                <a:prstClr val="black"/>
              </a:solidFill>
              <a:latin typeface="+mn-lt"/>
            </a:endParaRPr>
          </a:p>
        </p:txBody>
      </p:sp>
    </p:spTree>
    <p:extLst>
      <p:ext uri="{BB962C8B-B14F-4D97-AF65-F5344CB8AC3E}">
        <p14:creationId xmlns:p14="http://schemas.microsoft.com/office/powerpoint/2010/main" val="3874728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International Performance</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19</a:t>
            </a:fld>
            <a:endParaRPr lang="en-NZ" altLang="en-US" dirty="0"/>
          </a:p>
        </p:txBody>
      </p:sp>
      <p:pic>
        <p:nvPicPr>
          <p:cNvPr id="5" name="Picture 4"/>
          <p:cNvPicPr>
            <a:picLocks noChangeAspect="1"/>
          </p:cNvPicPr>
          <p:nvPr/>
        </p:nvPicPr>
        <p:blipFill>
          <a:blip r:embed="rId3"/>
          <a:stretch>
            <a:fillRect/>
          </a:stretch>
        </p:blipFill>
        <p:spPr>
          <a:xfrm>
            <a:off x="377205" y="4537972"/>
            <a:ext cx="3274981" cy="2068409"/>
          </a:xfrm>
          <a:prstGeom prst="rect">
            <a:avLst/>
          </a:prstGeom>
          <a:ln>
            <a:solidFill>
              <a:schemeClr val="bg1">
                <a:lumMod val="50000"/>
              </a:schemeClr>
            </a:solidFill>
          </a:ln>
        </p:spPr>
      </p:pic>
      <p:pic>
        <p:nvPicPr>
          <p:cNvPr id="6" name="Picture 5"/>
          <p:cNvPicPr>
            <a:picLocks noChangeAspect="1"/>
          </p:cNvPicPr>
          <p:nvPr/>
        </p:nvPicPr>
        <p:blipFill>
          <a:blip r:embed="rId4"/>
          <a:stretch>
            <a:fillRect/>
          </a:stretch>
        </p:blipFill>
        <p:spPr>
          <a:xfrm>
            <a:off x="563196" y="3529894"/>
            <a:ext cx="2902998" cy="952546"/>
          </a:xfrm>
          <a:prstGeom prst="rect">
            <a:avLst/>
          </a:prstGeom>
        </p:spPr>
      </p:pic>
      <p:pic>
        <p:nvPicPr>
          <p:cNvPr id="13" name="Picture 12"/>
          <p:cNvPicPr>
            <a:picLocks noChangeAspect="1"/>
          </p:cNvPicPr>
          <p:nvPr/>
        </p:nvPicPr>
        <p:blipFill>
          <a:blip r:embed="rId5"/>
          <a:stretch>
            <a:fillRect/>
          </a:stretch>
        </p:blipFill>
        <p:spPr>
          <a:xfrm>
            <a:off x="239016" y="2245123"/>
            <a:ext cx="1613423" cy="906263"/>
          </a:xfrm>
          <a:prstGeom prst="rect">
            <a:avLst/>
          </a:prstGeom>
        </p:spPr>
      </p:pic>
      <p:pic>
        <p:nvPicPr>
          <p:cNvPr id="14" name="Picture 13"/>
          <p:cNvPicPr>
            <a:picLocks noChangeAspect="1"/>
          </p:cNvPicPr>
          <p:nvPr/>
        </p:nvPicPr>
        <p:blipFill>
          <a:blip r:embed="rId6"/>
          <a:stretch>
            <a:fillRect/>
          </a:stretch>
        </p:blipFill>
        <p:spPr>
          <a:xfrm>
            <a:off x="2189288" y="2215444"/>
            <a:ext cx="1365635" cy="122975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300673251"/>
              </p:ext>
            </p:extLst>
          </p:nvPr>
        </p:nvGraphicFramePr>
        <p:xfrm>
          <a:off x="4027889" y="2246626"/>
          <a:ext cx="5021810" cy="1314450"/>
        </p:xfrm>
        <a:graphic>
          <a:graphicData uri="http://schemas.openxmlformats.org/drawingml/2006/table">
            <a:tbl>
              <a:tblPr/>
              <a:tblGrid>
                <a:gridCol w="3526834">
                  <a:extLst>
                    <a:ext uri="{9D8B030D-6E8A-4147-A177-3AD203B41FA5}">
                      <a16:colId xmlns:a16="http://schemas.microsoft.com/office/drawing/2014/main" val="3946879040"/>
                    </a:ext>
                  </a:extLst>
                </a:gridCol>
                <a:gridCol w="584896">
                  <a:extLst>
                    <a:ext uri="{9D8B030D-6E8A-4147-A177-3AD203B41FA5}">
                      <a16:colId xmlns:a16="http://schemas.microsoft.com/office/drawing/2014/main" val="3253351031"/>
                    </a:ext>
                  </a:extLst>
                </a:gridCol>
                <a:gridCol w="491051">
                  <a:extLst>
                    <a:ext uri="{9D8B030D-6E8A-4147-A177-3AD203B41FA5}">
                      <a16:colId xmlns:a16="http://schemas.microsoft.com/office/drawing/2014/main" val="3756195422"/>
                    </a:ext>
                  </a:extLst>
                </a:gridCol>
                <a:gridCol w="419029">
                  <a:extLst>
                    <a:ext uri="{9D8B030D-6E8A-4147-A177-3AD203B41FA5}">
                      <a16:colId xmlns:a16="http://schemas.microsoft.com/office/drawing/2014/main" val="2256191888"/>
                    </a:ext>
                  </a:extLst>
                </a:gridCol>
              </a:tblGrid>
              <a:tr h="87141">
                <a:tc>
                  <a:txBody>
                    <a:bodyPr/>
                    <a:lstStyle/>
                    <a:p>
                      <a:pPr algn="l" fontAlgn="b"/>
                      <a:r>
                        <a:rPr lang="en-NZ" sz="800" b="1" i="0" u="none" strike="noStrike" dirty="0">
                          <a:solidFill>
                            <a:srgbClr val="000000"/>
                          </a:solidFill>
                          <a:effectLst/>
                          <a:latin typeface="Calibri" panose="020F0502020204030204" pitchFamily="34" charset="0"/>
                        </a:rPr>
                        <a:t>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International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Domestic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47071402"/>
                  </a:ext>
                </a:extLst>
              </a:tr>
              <a:tr h="87141">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911493"/>
                  </a:ext>
                </a:extLst>
              </a:tr>
              <a:tr h="87141">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710158"/>
                  </a:ext>
                </a:extLst>
              </a:tr>
              <a:tr h="87141">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571530"/>
                  </a:ext>
                </a:extLst>
              </a:tr>
              <a:tr h="87141">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977852"/>
                  </a:ext>
                </a:extLst>
              </a:tr>
              <a:tr h="87141">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959578"/>
                  </a:ext>
                </a:extLst>
              </a:tr>
              <a:tr h="87141">
                <a:tc>
                  <a:txBody>
                    <a:bodyPr/>
                    <a:lstStyle/>
                    <a:p>
                      <a:pPr algn="l" fontAlgn="b"/>
                      <a:r>
                        <a:rPr lang="en-NZ" sz="800" b="0" i="0" u="none" strike="noStrike" dirty="0">
                          <a:solidFill>
                            <a:srgbClr val="000000"/>
                          </a:solidFill>
                          <a:effectLst/>
                          <a:latin typeface="Calibri" panose="020F0502020204030204" pitchFamily="34" charset="0"/>
                        </a:rPr>
                        <a:t>The technology used on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690998"/>
                  </a:ext>
                </a:extLst>
              </a:tr>
              <a:tr h="87141">
                <a:tc>
                  <a:txBody>
                    <a:bodyPr/>
                    <a:lstStyle/>
                    <a:p>
                      <a:pPr algn="l" fontAlgn="b"/>
                      <a:r>
                        <a:rPr lang="en-NZ" sz="800" b="0" i="0" u="none" strike="noStrike" dirty="0">
                          <a:solidFill>
                            <a:srgbClr val="000000"/>
                          </a:solidFill>
                          <a:effectLst/>
                          <a:latin typeface="Calibri" panose="020F0502020204030204" pitchFamily="34" charset="0"/>
                        </a:rPr>
                        <a:t>The textbook and/or readings and other resources in this course helped me to learn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091391"/>
                  </a:ext>
                </a:extLst>
              </a:tr>
              <a:tr h="87141">
                <a:tc>
                  <a:txBody>
                    <a:bodyPr/>
                    <a:lstStyle/>
                    <a:p>
                      <a:pPr algn="l" fontAlgn="b"/>
                      <a:r>
                        <a:rPr lang="en-NZ" sz="800" b="0" i="0" u="none" strike="noStrike" dirty="0">
                          <a:solidFill>
                            <a:srgbClr val="000000"/>
                          </a:solidFill>
                          <a:effectLst/>
                          <a:latin typeface="Calibri" panose="020F0502020204030204" pitchFamily="34" charset="0"/>
                        </a:rPr>
                        <a:t>The workload in this course was fair and reasonable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737196"/>
                  </a:ext>
                </a:extLst>
              </a:tr>
              <a:tr h="87141">
                <a:tc>
                  <a:txBody>
                    <a:bodyPr/>
                    <a:lstStyle/>
                    <a:p>
                      <a:pPr algn="l" fontAlgn="b"/>
                      <a:r>
                        <a:rPr lang="en-NZ" sz="800" b="1" i="0" u="none" strike="noStrike" dirty="0">
                          <a:solidFill>
                            <a:srgbClr val="000000"/>
                          </a:solidFill>
                          <a:effectLst/>
                          <a:latin typeface="Calibri" panose="020F0502020204030204" pitchFamily="34" charset="0"/>
                        </a:rPr>
                        <a:t>Average Course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69137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55147481"/>
              </p:ext>
            </p:extLst>
          </p:nvPr>
        </p:nvGraphicFramePr>
        <p:xfrm>
          <a:off x="4027889" y="3632391"/>
          <a:ext cx="5021810" cy="920115"/>
        </p:xfrm>
        <a:graphic>
          <a:graphicData uri="http://schemas.openxmlformats.org/drawingml/2006/table">
            <a:tbl>
              <a:tblPr/>
              <a:tblGrid>
                <a:gridCol w="3453925">
                  <a:extLst>
                    <a:ext uri="{9D8B030D-6E8A-4147-A177-3AD203B41FA5}">
                      <a16:colId xmlns:a16="http://schemas.microsoft.com/office/drawing/2014/main" val="2717948094"/>
                    </a:ext>
                  </a:extLst>
                </a:gridCol>
                <a:gridCol w="597399">
                  <a:extLst>
                    <a:ext uri="{9D8B030D-6E8A-4147-A177-3AD203B41FA5}">
                      <a16:colId xmlns:a16="http://schemas.microsoft.com/office/drawing/2014/main" val="3189376751"/>
                    </a:ext>
                  </a:extLst>
                </a:gridCol>
                <a:gridCol w="531021">
                  <a:extLst>
                    <a:ext uri="{9D8B030D-6E8A-4147-A177-3AD203B41FA5}">
                      <a16:colId xmlns:a16="http://schemas.microsoft.com/office/drawing/2014/main" val="4197271995"/>
                    </a:ext>
                  </a:extLst>
                </a:gridCol>
                <a:gridCol w="439465">
                  <a:extLst>
                    <a:ext uri="{9D8B030D-6E8A-4147-A177-3AD203B41FA5}">
                      <a16:colId xmlns:a16="http://schemas.microsoft.com/office/drawing/2014/main" val="118135288"/>
                    </a:ext>
                  </a:extLst>
                </a:gridCol>
              </a:tblGrid>
              <a:tr h="109963">
                <a:tc>
                  <a:txBody>
                    <a:bodyPr/>
                    <a:lstStyle/>
                    <a:p>
                      <a:pPr algn="l" fontAlgn="b"/>
                      <a:r>
                        <a:rPr lang="en-NZ" sz="800" b="1" i="0" u="none" strike="noStrike" dirty="0">
                          <a:solidFill>
                            <a:srgbClr val="000000"/>
                          </a:solidFill>
                          <a:effectLst/>
                          <a:latin typeface="Calibri" panose="020F0502020204030204" pitchFamily="34" charset="0"/>
                        </a:rPr>
                        <a:t>Course Teaching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International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Domestic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169950"/>
                  </a:ext>
                </a:extLst>
              </a:tr>
              <a:tr h="109963">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32148"/>
                  </a:ext>
                </a:extLst>
              </a:tr>
              <a:tr h="109963">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527242"/>
                  </a:ext>
                </a:extLst>
              </a:tr>
              <a:tr h="109963">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579148"/>
                  </a:ext>
                </a:extLst>
              </a:tr>
              <a:tr h="109963">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874182"/>
                  </a:ext>
                </a:extLst>
              </a:tr>
              <a:tr h="109963">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675666"/>
                  </a:ext>
                </a:extLst>
              </a:tr>
              <a:tr h="109963">
                <a:tc>
                  <a:txBody>
                    <a:bodyPr/>
                    <a:lstStyle/>
                    <a:p>
                      <a:pPr algn="l" fontAlgn="b"/>
                      <a:r>
                        <a:rPr lang="en-NZ" sz="800" b="1" i="0" u="none" strike="noStrike" dirty="0">
                          <a:solidFill>
                            <a:srgbClr val="000000"/>
                          </a:solidFill>
                          <a:effectLst/>
                          <a:latin typeface="Calibri" panose="020F0502020204030204" pitchFamily="34" charset="0"/>
                        </a:rPr>
                        <a:t>Average Teaching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4043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34177238"/>
              </p:ext>
            </p:extLst>
          </p:nvPr>
        </p:nvGraphicFramePr>
        <p:xfrm>
          <a:off x="4027890" y="4598304"/>
          <a:ext cx="5021809" cy="920115"/>
        </p:xfrm>
        <a:graphic>
          <a:graphicData uri="http://schemas.openxmlformats.org/drawingml/2006/table">
            <a:tbl>
              <a:tblPr/>
              <a:tblGrid>
                <a:gridCol w="3455986">
                  <a:extLst>
                    <a:ext uri="{9D8B030D-6E8A-4147-A177-3AD203B41FA5}">
                      <a16:colId xmlns:a16="http://schemas.microsoft.com/office/drawing/2014/main" val="394036552"/>
                    </a:ext>
                  </a:extLst>
                </a:gridCol>
                <a:gridCol w="612559">
                  <a:extLst>
                    <a:ext uri="{9D8B030D-6E8A-4147-A177-3AD203B41FA5}">
                      <a16:colId xmlns:a16="http://schemas.microsoft.com/office/drawing/2014/main" val="3620537218"/>
                    </a:ext>
                  </a:extLst>
                </a:gridCol>
                <a:gridCol w="551687">
                  <a:extLst>
                    <a:ext uri="{9D8B030D-6E8A-4147-A177-3AD203B41FA5}">
                      <a16:colId xmlns:a16="http://schemas.microsoft.com/office/drawing/2014/main" val="137200847"/>
                    </a:ext>
                  </a:extLst>
                </a:gridCol>
                <a:gridCol w="401577">
                  <a:extLst>
                    <a:ext uri="{9D8B030D-6E8A-4147-A177-3AD203B41FA5}">
                      <a16:colId xmlns:a16="http://schemas.microsoft.com/office/drawing/2014/main" val="2681675841"/>
                    </a:ext>
                  </a:extLst>
                </a:gridCol>
              </a:tblGrid>
              <a:tr h="117651">
                <a:tc>
                  <a:txBody>
                    <a:bodyPr/>
                    <a:lstStyle/>
                    <a:p>
                      <a:pPr algn="l" fontAlgn="b"/>
                      <a:r>
                        <a:rPr lang="en-NZ" sz="800" b="1" i="0" u="none" strike="noStrike" dirty="0">
                          <a:solidFill>
                            <a:srgbClr val="000000"/>
                          </a:solidFill>
                          <a:effectLst/>
                          <a:latin typeface="Calibri" panose="020F0502020204030204" pitchFamily="34" charset="0"/>
                        </a:rPr>
                        <a:t>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International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Domestic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28910854"/>
                  </a:ext>
                </a:extLst>
              </a:tr>
              <a:tr h="88459">
                <a:tc>
                  <a:txBody>
                    <a:bodyPr/>
                    <a:lstStyle/>
                    <a:p>
                      <a:pPr algn="l" fontAlgn="b"/>
                      <a:r>
                        <a:rPr lang="en-NZ" sz="800" b="0" i="0" u="none" strike="noStrike" dirty="0">
                          <a:solidFill>
                            <a:srgbClr val="000000"/>
                          </a:solidFill>
                          <a:effectLst/>
                          <a:latin typeface="Calibri" panose="020F0502020204030204" pitchFamily="34" charset="0"/>
                        </a:rPr>
                        <a:t>Given all of the course information that I needed to succeed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613432"/>
                  </a:ext>
                </a:extLst>
              </a:tr>
              <a:tr h="88459">
                <a:tc>
                  <a:txBody>
                    <a:bodyPr/>
                    <a:lstStyle/>
                    <a:p>
                      <a:pPr algn="l" fontAlgn="b"/>
                      <a:r>
                        <a:rPr lang="en-NZ" sz="800" b="0" i="0" u="none" strike="noStrike" dirty="0">
                          <a:solidFill>
                            <a:srgbClr val="000000"/>
                          </a:solidFill>
                          <a:effectLst/>
                          <a:latin typeface="Calibri" panose="020F0502020204030204" pitchFamily="34" charset="0"/>
                        </a:rPr>
                        <a:t>I felt that this course valued Māori beliefs, language and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901682"/>
                  </a:ext>
                </a:extLst>
              </a:tr>
              <a:tr h="88459">
                <a:tc>
                  <a:txBody>
                    <a:bodyPr/>
                    <a:lstStyle/>
                    <a:p>
                      <a:pPr algn="l" fontAlgn="b"/>
                      <a:r>
                        <a:rPr lang="en-NZ" sz="800" b="0" i="0" u="none" strike="noStrike" dirty="0">
                          <a:solidFill>
                            <a:srgbClr val="000000"/>
                          </a:solidFill>
                          <a:effectLst/>
                          <a:latin typeface="Calibri" panose="020F0502020204030204" pitchFamily="34" charset="0"/>
                        </a:rPr>
                        <a:t>I was satisfied with the teaching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664832"/>
                  </a:ext>
                </a:extLst>
              </a:tr>
              <a:tr h="88459">
                <a:tc>
                  <a:txBody>
                    <a:bodyPr/>
                    <a:lstStyle/>
                    <a:p>
                      <a:pPr algn="l" fontAlgn="b"/>
                      <a:r>
                        <a:rPr lang="en-NZ" sz="800" b="0" i="0" u="none" strike="noStrike" dirty="0">
                          <a:solidFill>
                            <a:srgbClr val="000000"/>
                          </a:solidFill>
                          <a:effectLst/>
                          <a:latin typeface="Calibri" panose="020F0502020204030204" pitchFamily="34" charset="0"/>
                        </a:rPr>
                        <a:t>The content of the course was relevant to the stated aim and learning outcomes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NZ" sz="8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615316"/>
                  </a:ext>
                </a:extLst>
              </a:tr>
              <a:tr h="88459">
                <a:tc>
                  <a:txBody>
                    <a:bodyPr/>
                    <a:lstStyle/>
                    <a:p>
                      <a:pPr algn="l" fontAlgn="b"/>
                      <a:r>
                        <a:rPr lang="en-NZ" sz="800" b="0" i="0" u="none" strike="noStrike" dirty="0">
                          <a:solidFill>
                            <a:srgbClr val="000000"/>
                          </a:solidFill>
                          <a:effectLst/>
                          <a:latin typeface="Calibri" panose="020F0502020204030204" pitchFamily="34" charset="0"/>
                        </a:rPr>
                        <a:t>The course was well structured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831007"/>
                  </a:ext>
                </a:extLst>
              </a:tr>
              <a:tr h="88459">
                <a:tc>
                  <a:txBody>
                    <a:bodyPr/>
                    <a:lstStyle/>
                    <a:p>
                      <a:pPr algn="l" fontAlgn="b"/>
                      <a:r>
                        <a:rPr lang="en-NZ" sz="800" b="1" i="0" u="none" strike="noStrike" dirty="0">
                          <a:solidFill>
                            <a:srgbClr val="000000"/>
                          </a:solidFill>
                          <a:effectLst/>
                          <a:latin typeface="Calibri" panose="020F0502020204030204" pitchFamily="34" charset="0"/>
                        </a:rPr>
                        <a:t>Average Course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288504"/>
                  </a:ext>
                </a:extLst>
              </a:tr>
            </a:tbl>
          </a:graphicData>
        </a:graphic>
      </p:graphicFrame>
      <p:sp>
        <p:nvSpPr>
          <p:cNvPr id="20" name="TextBox 19"/>
          <p:cNvSpPr txBox="1"/>
          <p:nvPr/>
        </p:nvSpPr>
        <p:spPr>
          <a:xfrm>
            <a:off x="7138323" y="-7991"/>
            <a:ext cx="2005677" cy="369332"/>
          </a:xfrm>
          <a:prstGeom prst="rect">
            <a:avLst/>
          </a:prstGeom>
          <a:solidFill>
            <a:srgbClr val="336600"/>
          </a:solidFill>
        </p:spPr>
        <p:txBody>
          <a:bodyPr wrap="none" rtlCol="0">
            <a:spAutoFit/>
          </a:bodyPr>
          <a:lstStyle/>
          <a:p>
            <a:r>
              <a:rPr lang="mi-NZ" dirty="0" smtClean="0">
                <a:solidFill>
                  <a:schemeClr val="bg1"/>
                </a:solidFill>
              </a:rPr>
              <a:t>Priority Segments</a:t>
            </a:r>
            <a:endParaRPr lang="en-NZ"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29115856"/>
              </p:ext>
            </p:extLst>
          </p:nvPr>
        </p:nvGraphicFramePr>
        <p:xfrm>
          <a:off x="4027890" y="5569765"/>
          <a:ext cx="5021809" cy="934466"/>
        </p:xfrm>
        <a:graphic>
          <a:graphicData uri="http://schemas.openxmlformats.org/drawingml/2006/table">
            <a:tbl>
              <a:tblPr/>
              <a:tblGrid>
                <a:gridCol w="3464863">
                  <a:extLst>
                    <a:ext uri="{9D8B030D-6E8A-4147-A177-3AD203B41FA5}">
                      <a16:colId xmlns:a16="http://schemas.microsoft.com/office/drawing/2014/main" val="4126037366"/>
                    </a:ext>
                  </a:extLst>
                </a:gridCol>
                <a:gridCol w="677976">
                  <a:extLst>
                    <a:ext uri="{9D8B030D-6E8A-4147-A177-3AD203B41FA5}">
                      <a16:colId xmlns:a16="http://schemas.microsoft.com/office/drawing/2014/main" val="1995969787"/>
                    </a:ext>
                  </a:extLst>
                </a:gridCol>
                <a:gridCol w="485585">
                  <a:extLst>
                    <a:ext uri="{9D8B030D-6E8A-4147-A177-3AD203B41FA5}">
                      <a16:colId xmlns:a16="http://schemas.microsoft.com/office/drawing/2014/main" val="1436870078"/>
                    </a:ext>
                  </a:extLst>
                </a:gridCol>
                <a:gridCol w="393385">
                  <a:extLst>
                    <a:ext uri="{9D8B030D-6E8A-4147-A177-3AD203B41FA5}">
                      <a16:colId xmlns:a16="http://schemas.microsoft.com/office/drawing/2014/main" val="1844102206"/>
                    </a:ext>
                  </a:extLst>
                </a:gridCol>
              </a:tblGrid>
              <a:tr h="155321">
                <a:tc>
                  <a:txBody>
                    <a:bodyPr/>
                    <a:lstStyle/>
                    <a:p>
                      <a:pPr algn="l" fontAlgn="b"/>
                      <a:r>
                        <a:rPr lang="en-NZ" sz="800" b="1" i="0" u="none" strike="noStrike" dirty="0">
                          <a:solidFill>
                            <a:srgbClr val="000000"/>
                          </a:solidFill>
                          <a:effectLst/>
                          <a:latin typeface="Calibri" panose="020F0502020204030204" pitchFamily="34" charset="0"/>
                        </a:rPr>
                        <a:t>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International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Domestic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800" b="1" i="0" u="none" strike="noStrike" dirty="0">
                          <a:solidFill>
                            <a:srgbClr val="000000"/>
                          </a:solidFill>
                          <a:effectLst/>
                          <a:latin typeface="Calibri" panose="020F0502020204030204" pitchFamily="34" charset="0"/>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58717"/>
                  </a:ext>
                </a:extLst>
              </a:tr>
              <a:tr h="116783">
                <a:tc>
                  <a:txBody>
                    <a:bodyPr/>
                    <a:lstStyle/>
                    <a:p>
                      <a:pPr algn="l" fontAlgn="b"/>
                      <a:r>
                        <a:rPr lang="en-NZ" sz="800" b="0" i="0" u="none" strike="noStrike" dirty="0">
                          <a:solidFill>
                            <a:srgbClr val="000000"/>
                          </a:solidFill>
                          <a:effectLst/>
                          <a:latin typeface="Calibri" panose="020F0502020204030204" pitchFamily="34" charset="0"/>
                        </a:rPr>
                        <a:t>I had a clear understanding of expectations for my workplace experience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08983"/>
                  </a:ext>
                </a:extLst>
              </a:tr>
              <a:tr h="116783">
                <a:tc>
                  <a:txBody>
                    <a:bodyPr/>
                    <a:lstStyle/>
                    <a:p>
                      <a:pPr algn="l" fontAlgn="b"/>
                      <a:r>
                        <a:rPr lang="en-NZ" sz="800" b="0" i="0" u="none" strike="noStrike" dirty="0">
                          <a:solidFill>
                            <a:srgbClr val="000000"/>
                          </a:solidFill>
                          <a:effectLst/>
                          <a:latin typeface="Calibri" panose="020F0502020204030204" pitchFamily="34" charset="0"/>
                        </a:rPr>
                        <a:t>I had a clear understanding of how to manage any issues while in the workplace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924759"/>
                  </a:ext>
                </a:extLst>
              </a:tr>
              <a:tr h="155321">
                <a:tc>
                  <a:txBody>
                    <a:bodyPr/>
                    <a:lstStyle/>
                    <a:p>
                      <a:pPr algn="l" fontAlgn="b"/>
                      <a:r>
                        <a:rPr lang="en-NZ" sz="800" b="0" i="0" u="none" strike="noStrike" dirty="0">
                          <a:solidFill>
                            <a:srgbClr val="000000"/>
                          </a:solidFill>
                          <a:effectLst/>
                          <a:latin typeface="Calibri" panose="020F0502020204030204" pitchFamily="34" charset="0"/>
                        </a:rPr>
                        <a:t>Relationships between the workplace staff &amp; Unitec staff contributed positively to my learning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NZ" sz="8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41070"/>
                  </a:ext>
                </a:extLst>
              </a:tr>
              <a:tr h="116783">
                <a:tc>
                  <a:txBody>
                    <a:bodyPr/>
                    <a:lstStyle/>
                    <a:p>
                      <a:pPr algn="l" fontAlgn="b"/>
                      <a:r>
                        <a:rPr lang="en-NZ" sz="800" b="0" i="0" u="none" strike="noStrike" dirty="0">
                          <a:solidFill>
                            <a:srgbClr val="000000"/>
                          </a:solidFill>
                          <a:effectLst/>
                          <a:latin typeface="Calibri" panose="020F0502020204030204" pitchFamily="34" charset="0"/>
                        </a:rPr>
                        <a:t>The workplace component helped me connect theory and practice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98972"/>
                  </a:ext>
                </a:extLst>
              </a:tr>
              <a:tr h="116783">
                <a:tc>
                  <a:txBody>
                    <a:bodyPr/>
                    <a:lstStyle/>
                    <a:p>
                      <a:pPr algn="l" fontAlgn="b"/>
                      <a:r>
                        <a:rPr lang="en-NZ" sz="800" b="1" i="0" u="none" strike="noStrike" dirty="0">
                          <a:solidFill>
                            <a:srgbClr val="000000"/>
                          </a:solidFill>
                          <a:effectLst/>
                          <a:latin typeface="Calibri" panose="020F0502020204030204" pitchFamily="34" charset="0"/>
                        </a:rPr>
                        <a:t>Average Course Practical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800" b="1" i="0" u="none" strike="noStrike" dirty="0">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005714"/>
                  </a:ext>
                </a:extLst>
              </a:tr>
            </a:tbl>
          </a:graphicData>
        </a:graphic>
      </p:graphicFrame>
      <p:sp>
        <p:nvSpPr>
          <p:cNvPr id="23" name="Rectangle 22"/>
          <p:cNvSpPr/>
          <p:nvPr/>
        </p:nvSpPr>
        <p:spPr>
          <a:xfrm>
            <a:off x="239015" y="1055875"/>
            <a:ext cx="8810683" cy="1200329"/>
          </a:xfrm>
          <a:prstGeom prst="rect">
            <a:avLst/>
          </a:prstGeom>
        </p:spPr>
        <p:txBody>
          <a:bodyPr wrap="square">
            <a:spAutoFit/>
          </a:bodyPr>
          <a:lstStyle/>
          <a:p>
            <a:pPr lvl="0"/>
            <a:r>
              <a:rPr lang="mi-NZ" sz="1200" dirty="0" smtClean="0">
                <a:solidFill>
                  <a:prstClr val="black"/>
                </a:solidFill>
                <a:latin typeface="+mn-lt"/>
              </a:rPr>
              <a:t>Overall course ratings amongst International students </a:t>
            </a:r>
            <a:r>
              <a:rPr lang="en-NZ" sz="1200" dirty="0">
                <a:solidFill>
                  <a:prstClr val="black"/>
                </a:solidFill>
                <a:latin typeface="+mn-lt"/>
              </a:rPr>
              <a:t>remains constant at an average of </a:t>
            </a:r>
            <a:r>
              <a:rPr lang="en-NZ" sz="1200" dirty="0" smtClean="0">
                <a:solidFill>
                  <a:prstClr val="black"/>
                </a:solidFill>
                <a:latin typeface="+mn-lt"/>
              </a:rPr>
              <a:t>8.2 </a:t>
            </a:r>
            <a:r>
              <a:rPr lang="en-NZ" sz="1200" dirty="0">
                <a:solidFill>
                  <a:prstClr val="black"/>
                </a:solidFill>
                <a:latin typeface="+mn-lt"/>
              </a:rPr>
              <a:t>out of 10 which is above the institutional target of 8.0 and ratings shown for D</a:t>
            </a:r>
            <a:r>
              <a:rPr lang="en-NZ" sz="1200" dirty="0" smtClean="0">
                <a:solidFill>
                  <a:prstClr val="black"/>
                </a:solidFill>
                <a:latin typeface="+mn-lt"/>
              </a:rPr>
              <a:t>omestic students</a:t>
            </a:r>
            <a:r>
              <a:rPr lang="mi-NZ" sz="1200" dirty="0" smtClean="0">
                <a:solidFill>
                  <a:prstClr val="black"/>
                </a:solidFill>
                <a:latin typeface="+mn-lt"/>
              </a:rPr>
              <a:t>.   The schools that contain the most International students (Computing &amp; Information Technology, Engineering &amp; Applied Technology, Applied Business) receive slightly lower ratings when compared to other schools however the ratings are still relatively strong. </a:t>
            </a:r>
            <a:r>
              <a:rPr lang="en-NZ" sz="1200" dirty="0">
                <a:solidFill>
                  <a:prstClr val="black"/>
                </a:solidFill>
                <a:latin typeface="+mn-lt"/>
              </a:rPr>
              <a:t>Parity between </a:t>
            </a:r>
            <a:r>
              <a:rPr lang="en-NZ" sz="1200" dirty="0" smtClean="0">
                <a:solidFill>
                  <a:prstClr val="black"/>
                </a:solidFill>
                <a:latin typeface="+mn-lt"/>
              </a:rPr>
              <a:t>International and Domestic students </a:t>
            </a:r>
            <a:r>
              <a:rPr lang="en-NZ" sz="1200" dirty="0">
                <a:solidFill>
                  <a:prstClr val="black"/>
                </a:solidFill>
                <a:latin typeface="+mn-lt"/>
              </a:rPr>
              <a:t>is </a:t>
            </a:r>
            <a:r>
              <a:rPr lang="en-NZ" sz="1200" dirty="0" smtClean="0">
                <a:solidFill>
                  <a:prstClr val="black"/>
                </a:solidFill>
                <a:latin typeface="+mn-lt"/>
              </a:rPr>
              <a:t>relatively </a:t>
            </a:r>
            <a:r>
              <a:rPr lang="en-NZ" sz="1200" dirty="0">
                <a:solidFill>
                  <a:prstClr val="black"/>
                </a:solidFill>
                <a:latin typeface="+mn-lt"/>
              </a:rPr>
              <a:t>even across most course </a:t>
            </a:r>
            <a:r>
              <a:rPr lang="en-NZ" sz="1200" dirty="0" smtClean="0">
                <a:solidFill>
                  <a:prstClr val="black"/>
                </a:solidFill>
                <a:latin typeface="+mn-lt"/>
              </a:rPr>
              <a:t>attributes except for perceptions of courses </a:t>
            </a:r>
            <a:r>
              <a:rPr lang="en-NZ" sz="1200" dirty="0" err="1" smtClean="0">
                <a:solidFill>
                  <a:prstClr val="black"/>
                </a:solidFill>
                <a:latin typeface="+mn-lt"/>
              </a:rPr>
              <a:t>valueing</a:t>
            </a:r>
            <a:r>
              <a:rPr lang="en-NZ" sz="1200" dirty="0" smtClean="0">
                <a:solidFill>
                  <a:prstClr val="black"/>
                </a:solidFill>
                <a:latin typeface="+mn-lt"/>
              </a:rPr>
              <a:t> Māori beliefs and the course being relevant to the stated aim and learning outcomes.</a:t>
            </a:r>
            <a:endParaRPr lang="en-NZ" sz="1200" dirty="0">
              <a:solidFill>
                <a:prstClr val="black"/>
              </a:solidFill>
              <a:latin typeface="+mn-lt"/>
            </a:endParaRPr>
          </a:p>
          <a:p>
            <a:pPr lvl="0"/>
            <a:endParaRPr lang="en-NZ" sz="1200" dirty="0">
              <a:solidFill>
                <a:prstClr val="black"/>
              </a:solidFill>
              <a:latin typeface="+mn-lt"/>
            </a:endParaRPr>
          </a:p>
        </p:txBody>
      </p:sp>
    </p:spTree>
    <p:extLst>
      <p:ext uri="{BB962C8B-B14F-4D97-AF65-F5344CB8AC3E}">
        <p14:creationId xmlns:p14="http://schemas.microsoft.com/office/powerpoint/2010/main" val="126986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Student Course Survey Programme Overview</a:t>
            </a:r>
            <a:endParaRPr lang="en-NZ" sz="2000" dirty="0"/>
          </a:p>
        </p:txBody>
      </p:sp>
      <p:sp>
        <p:nvSpPr>
          <p:cNvPr id="15" name="TextBox 14"/>
          <p:cNvSpPr txBox="1"/>
          <p:nvPr/>
        </p:nvSpPr>
        <p:spPr>
          <a:xfrm>
            <a:off x="226031" y="1161302"/>
            <a:ext cx="8782724" cy="5847755"/>
          </a:xfrm>
          <a:prstGeom prst="rect">
            <a:avLst/>
          </a:prstGeom>
          <a:noFill/>
          <a:ln>
            <a:noFill/>
          </a:ln>
        </p:spPr>
        <p:txBody>
          <a:bodyPr wrap="square" rtlCol="0">
            <a:spAutoFit/>
          </a:bodyPr>
          <a:lstStyle/>
          <a:p>
            <a:pPr lvl="0"/>
            <a:r>
              <a:rPr lang="en-NZ" sz="1200" dirty="0">
                <a:solidFill>
                  <a:prstClr val="black"/>
                </a:solidFill>
                <a:latin typeface="+mn-lt"/>
              </a:rPr>
              <a:t>Unitec’s student course survey programme is designed to provide a robust and consistent approach of measuring course performance across all of Unitec. Student course surveys are a key requirement for self-evaluation and an enabler for us to improve our course and programme delivery. </a:t>
            </a:r>
            <a:endParaRPr lang="en-NZ" sz="1200" dirty="0" smtClean="0">
              <a:solidFill>
                <a:prstClr val="black"/>
              </a:solidFill>
              <a:latin typeface="+mn-lt"/>
            </a:endParaRPr>
          </a:p>
          <a:p>
            <a:pPr lvl="0"/>
            <a:endParaRPr lang="mi-NZ" sz="1200" dirty="0">
              <a:solidFill>
                <a:prstClr val="black"/>
              </a:solidFill>
              <a:latin typeface="+mn-lt"/>
            </a:endParaRPr>
          </a:p>
          <a:p>
            <a:pPr lvl="0"/>
            <a:r>
              <a:rPr lang="en-NZ" sz="1200" dirty="0">
                <a:solidFill>
                  <a:prstClr val="black"/>
                </a:solidFill>
                <a:latin typeface="+mn-lt"/>
              </a:rPr>
              <a:t>Each semester we ask students to provide feedback on course structure, content, assessment, teaching and practical components (if applicable) via an online survey that we send directly to our students.  The base survey questions were informed by NZQA’s Key Evaluative Questions and Tertiary Education Indicators. Feedback on the question design was received from students, teachers, Academic Leaders, HoPPs and Deans and the Unitec Ako Ahimura Committee.</a:t>
            </a:r>
            <a:endParaRPr lang="en-NZ" sz="1200" dirty="0" smtClean="0">
              <a:solidFill>
                <a:prstClr val="black"/>
              </a:solidFill>
              <a:latin typeface="+mn-lt"/>
            </a:endParaRPr>
          </a:p>
          <a:p>
            <a:pPr lvl="0"/>
            <a:endParaRPr lang="mi-NZ" sz="1200" dirty="0">
              <a:solidFill>
                <a:prstClr val="black"/>
              </a:solidFill>
              <a:latin typeface="+mn-lt"/>
            </a:endParaRPr>
          </a:p>
          <a:p>
            <a:pPr lvl="0"/>
            <a:r>
              <a:rPr lang="mi-NZ" sz="1200" dirty="0" smtClean="0">
                <a:solidFill>
                  <a:prstClr val="black"/>
                </a:solidFill>
                <a:latin typeface="+mn-lt"/>
              </a:rPr>
              <a:t>Reporting is delivered at three levels (more detail is shown in the Appendix):</a:t>
            </a:r>
          </a:p>
          <a:p>
            <a:pPr marL="228600" lvl="0" indent="-228600">
              <a:buAutoNum type="arabicPeriod"/>
            </a:pPr>
            <a:r>
              <a:rPr lang="mi-NZ" sz="1200" dirty="0" smtClean="0">
                <a:solidFill>
                  <a:prstClr val="black"/>
                </a:solidFill>
                <a:latin typeface="+mn-lt"/>
              </a:rPr>
              <a:t>Instiutional Summary Report - </a:t>
            </a:r>
            <a:r>
              <a:rPr lang="en-NZ" sz="1200" dirty="0">
                <a:solidFill>
                  <a:prstClr val="black"/>
                </a:solidFill>
                <a:latin typeface="+mn-lt"/>
              </a:rPr>
              <a:t>Analysis and reporting of performance at institutional and school </a:t>
            </a:r>
            <a:r>
              <a:rPr lang="en-NZ" sz="1200" dirty="0" smtClean="0">
                <a:solidFill>
                  <a:prstClr val="black"/>
                </a:solidFill>
                <a:latin typeface="+mn-lt"/>
              </a:rPr>
              <a:t>level</a:t>
            </a:r>
          </a:p>
          <a:p>
            <a:pPr marL="228600" lvl="0" indent="-228600">
              <a:buAutoNum type="arabicPeriod"/>
            </a:pPr>
            <a:r>
              <a:rPr lang="en-NZ" sz="1200" dirty="0">
                <a:solidFill>
                  <a:prstClr val="black"/>
                </a:solidFill>
                <a:latin typeface="+mn-lt"/>
              </a:rPr>
              <a:t>Student Survey Course Dashboard - Interactive dashboard which allows you to filter data by school, programme, course, class, priority group and </a:t>
            </a:r>
            <a:r>
              <a:rPr lang="en-NZ" sz="1200" dirty="0" smtClean="0">
                <a:solidFill>
                  <a:prstClr val="black"/>
                </a:solidFill>
                <a:latin typeface="+mn-lt"/>
              </a:rPr>
              <a:t>semester. </a:t>
            </a:r>
            <a:r>
              <a:rPr lang="mi-NZ" sz="1200" dirty="0">
                <a:solidFill>
                  <a:prstClr val="black"/>
                </a:solidFill>
                <a:latin typeface="+mn-lt"/>
              </a:rPr>
              <a:t>L</a:t>
            </a:r>
            <a:r>
              <a:rPr lang="mi-NZ" sz="1200" dirty="0" smtClean="0">
                <a:solidFill>
                  <a:prstClr val="black"/>
                </a:solidFill>
                <a:latin typeface="+mn-lt"/>
              </a:rPr>
              <a:t>ocated </a:t>
            </a:r>
            <a:r>
              <a:rPr lang="mi-NZ" sz="1200" dirty="0">
                <a:solidFill>
                  <a:prstClr val="black"/>
                </a:solidFill>
                <a:latin typeface="+mn-lt"/>
              </a:rPr>
              <a:t>in </a:t>
            </a:r>
            <a:r>
              <a:rPr lang="mi-NZ" sz="1200" dirty="0" smtClean="0">
                <a:solidFill>
                  <a:prstClr val="black"/>
                </a:solidFill>
                <a:latin typeface="+mn-lt"/>
              </a:rPr>
              <a:t>the Insitutional Reports App of Power BI </a:t>
            </a:r>
            <a:r>
              <a:rPr lang="en-NZ" sz="1200" u="sng" dirty="0">
                <a:hlinkClick r:id="rId3"/>
              </a:rPr>
              <a:t>Link</a:t>
            </a:r>
            <a:endParaRPr lang="en-NZ" sz="1200" dirty="0">
              <a:solidFill>
                <a:prstClr val="black"/>
              </a:solidFill>
              <a:latin typeface="+mn-lt"/>
            </a:endParaRPr>
          </a:p>
          <a:p>
            <a:pPr marL="228600" lvl="0" indent="-228600">
              <a:buAutoNum type="arabicPeriod"/>
            </a:pPr>
            <a:r>
              <a:rPr lang="en-NZ" sz="1200" dirty="0" smtClean="0">
                <a:solidFill>
                  <a:prstClr val="black"/>
                </a:solidFill>
                <a:latin typeface="+mn-lt"/>
              </a:rPr>
              <a:t>Course/ Class Reports </a:t>
            </a:r>
            <a:r>
              <a:rPr lang="en-NZ" sz="1200" dirty="0">
                <a:solidFill>
                  <a:prstClr val="black"/>
                </a:solidFill>
                <a:latin typeface="+mn-lt"/>
              </a:rPr>
              <a:t>- Student ratings and verbatim comments on course content, teaching, assessments and practical components (if applicable</a:t>
            </a:r>
            <a:r>
              <a:rPr lang="en-NZ" sz="1200" dirty="0" smtClean="0">
                <a:solidFill>
                  <a:prstClr val="black"/>
                </a:solidFill>
                <a:latin typeface="+mn-lt"/>
              </a:rPr>
              <a:t>) for each specific course/ class.  </a:t>
            </a:r>
          </a:p>
          <a:p>
            <a:pPr lvl="0"/>
            <a:endParaRPr lang="mi-NZ" sz="1200" dirty="0">
              <a:solidFill>
                <a:prstClr val="black"/>
              </a:solidFill>
              <a:latin typeface="+mn-lt"/>
            </a:endParaRPr>
          </a:p>
          <a:p>
            <a:pPr lvl="0"/>
            <a:r>
              <a:rPr lang="mi-NZ" sz="1200" dirty="0" smtClean="0">
                <a:solidFill>
                  <a:prstClr val="black"/>
                </a:solidFill>
                <a:latin typeface="+mn-lt"/>
              </a:rPr>
              <a:t>This institutional summary report provides analysis into the overall results for the past three semesters and an evaluation of the survey process and suggested improvements:</a:t>
            </a:r>
          </a:p>
          <a:p>
            <a:pPr lvl="0"/>
            <a:endParaRPr lang="mi-NZ" sz="1200" dirty="0" smtClean="0">
              <a:solidFill>
                <a:prstClr val="black"/>
              </a:solidFill>
              <a:latin typeface="+mn-lt"/>
            </a:endParaRPr>
          </a:p>
          <a:p>
            <a:pPr marL="228600" lvl="0" indent="-228600">
              <a:buAutoNum type="arabicPeriod"/>
            </a:pPr>
            <a:r>
              <a:rPr lang="mi-NZ" sz="1200" dirty="0" smtClean="0">
                <a:solidFill>
                  <a:prstClr val="black"/>
                </a:solidFill>
                <a:latin typeface="+mn-lt"/>
              </a:rPr>
              <a:t>Overall Results</a:t>
            </a:r>
          </a:p>
          <a:p>
            <a:pPr marL="685800" lvl="1" indent="-228600">
              <a:buFont typeface="+mj-lt"/>
              <a:buAutoNum type="alphaLcParenR"/>
            </a:pPr>
            <a:r>
              <a:rPr lang="mi-NZ" sz="1200" dirty="0" smtClean="0">
                <a:solidFill>
                  <a:prstClr val="black"/>
                </a:solidFill>
                <a:latin typeface="+mn-lt"/>
              </a:rPr>
              <a:t>Overall course ratings</a:t>
            </a:r>
          </a:p>
          <a:p>
            <a:pPr marL="685800" lvl="1" indent="-228600">
              <a:buFont typeface="+mj-lt"/>
              <a:buAutoNum type="alphaLcParenR"/>
            </a:pPr>
            <a:r>
              <a:rPr lang="mi-NZ" sz="1200" dirty="0" smtClean="0">
                <a:solidFill>
                  <a:prstClr val="black"/>
                </a:solidFill>
                <a:latin typeface="+mn-lt"/>
              </a:rPr>
              <a:t>Course content</a:t>
            </a:r>
          </a:p>
          <a:p>
            <a:pPr marL="685800" lvl="1" indent="-228600">
              <a:buFont typeface="+mj-lt"/>
              <a:buAutoNum type="alphaLcParenR"/>
            </a:pPr>
            <a:r>
              <a:rPr lang="mi-NZ" sz="1200" dirty="0" smtClean="0">
                <a:solidFill>
                  <a:prstClr val="black"/>
                </a:solidFill>
                <a:latin typeface="+mn-lt"/>
              </a:rPr>
              <a:t>Course teaching</a:t>
            </a:r>
          </a:p>
          <a:p>
            <a:pPr marL="685800" lvl="1" indent="-228600">
              <a:buFont typeface="+mj-lt"/>
              <a:buAutoNum type="alphaLcParenR"/>
            </a:pPr>
            <a:r>
              <a:rPr lang="mi-NZ" sz="1200" dirty="0" smtClean="0">
                <a:solidFill>
                  <a:prstClr val="black"/>
                </a:solidFill>
                <a:latin typeface="+mn-lt"/>
              </a:rPr>
              <a:t>Course assessments</a:t>
            </a:r>
          </a:p>
          <a:p>
            <a:pPr marL="685800" lvl="1" indent="-228600">
              <a:buFont typeface="+mj-lt"/>
              <a:buAutoNum type="alphaLcParenR"/>
            </a:pPr>
            <a:r>
              <a:rPr lang="mi-NZ" sz="1200" dirty="0" smtClean="0">
                <a:solidFill>
                  <a:prstClr val="black"/>
                </a:solidFill>
                <a:latin typeface="+mn-lt"/>
              </a:rPr>
              <a:t>Course practical components (if applicable)</a:t>
            </a:r>
          </a:p>
          <a:p>
            <a:pPr marL="685800" lvl="1" indent="-228600">
              <a:buFont typeface="+mj-lt"/>
              <a:buAutoNum type="alphaLcParenR"/>
            </a:pPr>
            <a:r>
              <a:rPr lang="mi-NZ" sz="1200" dirty="0" smtClean="0">
                <a:solidFill>
                  <a:prstClr val="black"/>
                </a:solidFill>
                <a:latin typeface="+mn-lt"/>
              </a:rPr>
              <a:t>What drives performance?</a:t>
            </a:r>
          </a:p>
          <a:p>
            <a:pPr marL="228600" indent="-228600">
              <a:buAutoNum type="arabicPeriod"/>
            </a:pPr>
            <a:r>
              <a:rPr lang="mi-NZ" sz="1200" dirty="0" smtClean="0">
                <a:solidFill>
                  <a:prstClr val="black"/>
                </a:solidFill>
                <a:latin typeface="+mn-lt"/>
              </a:rPr>
              <a:t>Course Survey </a:t>
            </a:r>
            <a:r>
              <a:rPr lang="mi-NZ" sz="1200" dirty="0">
                <a:solidFill>
                  <a:prstClr val="black"/>
                </a:solidFill>
                <a:latin typeface="+mn-lt"/>
              </a:rPr>
              <a:t>P</a:t>
            </a:r>
            <a:r>
              <a:rPr lang="mi-NZ" sz="1200" dirty="0" smtClean="0">
                <a:solidFill>
                  <a:prstClr val="black"/>
                </a:solidFill>
                <a:latin typeface="+mn-lt"/>
              </a:rPr>
              <a:t>rocess</a:t>
            </a:r>
          </a:p>
          <a:p>
            <a:pPr marL="685800" lvl="1" indent="-228600">
              <a:buFont typeface="+mj-lt"/>
              <a:buAutoNum type="alphaLcParenR"/>
            </a:pPr>
            <a:r>
              <a:rPr lang="mi-NZ" sz="1200" dirty="0" smtClean="0">
                <a:solidFill>
                  <a:prstClr val="black"/>
                </a:solidFill>
                <a:latin typeface="+mn-lt"/>
              </a:rPr>
              <a:t>Survey response rates</a:t>
            </a:r>
          </a:p>
          <a:p>
            <a:pPr marL="685800" lvl="1" indent="-228600">
              <a:buFont typeface="+mj-lt"/>
              <a:buAutoNum type="alphaLcParenR"/>
            </a:pPr>
            <a:r>
              <a:rPr lang="mi-NZ" sz="1200" dirty="0" smtClean="0">
                <a:solidFill>
                  <a:prstClr val="black"/>
                </a:solidFill>
                <a:latin typeface="+mn-lt"/>
              </a:rPr>
              <a:t>Process improvement</a:t>
            </a:r>
          </a:p>
          <a:p>
            <a:pPr marL="685800" lvl="1" indent="-228600">
              <a:buAutoNum type="alphaLcParenR"/>
            </a:pPr>
            <a:endParaRPr lang="en-NZ" sz="1400" dirty="0">
              <a:solidFill>
                <a:prstClr val="black"/>
              </a:solidFill>
              <a:latin typeface="+mn-lt"/>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a:t>
            </a:fld>
            <a:endParaRPr lang="en-NZ" altLang="en-US" dirty="0"/>
          </a:p>
        </p:txBody>
      </p:sp>
      <p:sp>
        <p:nvSpPr>
          <p:cNvPr id="26" name="TextBox 25"/>
          <p:cNvSpPr txBox="1"/>
          <p:nvPr/>
        </p:nvSpPr>
        <p:spPr>
          <a:xfrm>
            <a:off x="7993718" y="0"/>
            <a:ext cx="1146468" cy="369332"/>
          </a:xfrm>
          <a:prstGeom prst="rect">
            <a:avLst/>
          </a:prstGeom>
          <a:solidFill>
            <a:srgbClr val="336600"/>
          </a:solidFill>
        </p:spPr>
        <p:txBody>
          <a:bodyPr wrap="none" rtlCol="0">
            <a:spAutoFit/>
          </a:bodyPr>
          <a:lstStyle/>
          <a:p>
            <a:r>
              <a:rPr lang="mi-NZ" dirty="0" smtClean="0">
                <a:solidFill>
                  <a:schemeClr val="bg1"/>
                </a:solidFill>
              </a:rPr>
              <a:t>Overview</a:t>
            </a:r>
            <a:endParaRPr lang="en-NZ" dirty="0">
              <a:solidFill>
                <a:schemeClr val="bg1"/>
              </a:solidFill>
            </a:endParaRPr>
          </a:p>
        </p:txBody>
      </p:sp>
    </p:spTree>
    <p:extLst>
      <p:ext uri="{BB962C8B-B14F-4D97-AF65-F5344CB8AC3E}">
        <p14:creationId xmlns:p14="http://schemas.microsoft.com/office/powerpoint/2010/main" val="142645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What Drives Course Performance?</a:t>
            </a:r>
            <a:endParaRPr lang="en-NZ" sz="2000" dirty="0"/>
          </a:p>
        </p:txBody>
      </p:sp>
      <p:sp>
        <p:nvSpPr>
          <p:cNvPr id="15" name="TextBox 14"/>
          <p:cNvSpPr txBox="1"/>
          <p:nvPr/>
        </p:nvSpPr>
        <p:spPr>
          <a:xfrm>
            <a:off x="163773" y="1068798"/>
            <a:ext cx="8678385" cy="1015663"/>
          </a:xfrm>
          <a:prstGeom prst="rect">
            <a:avLst/>
          </a:prstGeom>
          <a:noFill/>
          <a:ln>
            <a:noFill/>
          </a:ln>
        </p:spPr>
        <p:txBody>
          <a:bodyPr wrap="square" rtlCol="0">
            <a:spAutoFit/>
          </a:bodyPr>
          <a:lstStyle/>
          <a:p>
            <a:pPr lvl="0"/>
            <a:r>
              <a:rPr lang="en-NZ" sz="1200" dirty="0" smtClean="0"/>
              <a:t>Driver modelling shows that well structured courses &amp; teachers clearly explaining key ideas &amp; difficult material have the largest impact on overall course performance.  </a:t>
            </a:r>
          </a:p>
          <a:p>
            <a:pPr lvl="0"/>
            <a:endParaRPr lang="en-NZ" sz="1200" dirty="0"/>
          </a:p>
          <a:p>
            <a:pPr lvl="0"/>
            <a:r>
              <a:rPr lang="en-NZ" sz="1200" dirty="0" smtClean="0"/>
              <a:t>Delivering more structure in class seems to be a simple and fast action that will have the greatest impact on overall course performance. Is this a potential ‘quick win’ that can be delivered across all Unitec courses quickly?</a:t>
            </a:r>
            <a:endPar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20</a:t>
            </a:fld>
            <a:endParaRPr lang="en-NZ" altLang="en-US" dirty="0"/>
          </a:p>
        </p:txBody>
      </p:sp>
      <p:sp>
        <p:nvSpPr>
          <p:cNvPr id="7" name="Rectangle 6"/>
          <p:cNvSpPr/>
          <p:nvPr/>
        </p:nvSpPr>
        <p:spPr>
          <a:xfrm>
            <a:off x="284420" y="4303943"/>
            <a:ext cx="1820174" cy="621102"/>
          </a:xfrm>
          <a:prstGeom prst="rect">
            <a:avLst/>
          </a:prstGeom>
          <a:solidFill>
            <a:srgbClr val="2E791C"/>
          </a:solidFill>
          <a:ln>
            <a:solidFill>
              <a:srgbClr val="2E7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smtClean="0">
                <a:latin typeface="Verdana" panose="020B0604030504040204" pitchFamily="34" charset="0"/>
                <a:ea typeface="Verdana" panose="020B0604030504040204" pitchFamily="34" charset="0"/>
                <a:cs typeface="Verdana" panose="020B0604030504040204" pitchFamily="34" charset="0"/>
              </a:rPr>
              <a:t>Overall Course </a:t>
            </a:r>
            <a:r>
              <a:rPr lang="en-NZ" sz="1200" dirty="0">
                <a:latin typeface="Verdana" panose="020B0604030504040204" pitchFamily="34" charset="0"/>
                <a:ea typeface="Verdana" panose="020B0604030504040204" pitchFamily="34" charset="0"/>
                <a:cs typeface="Verdana" panose="020B0604030504040204" pitchFamily="34" charset="0"/>
              </a:rPr>
              <a:t>P</a:t>
            </a:r>
            <a:r>
              <a:rPr lang="en-NZ" sz="1200" dirty="0" smtClean="0">
                <a:latin typeface="Verdana" panose="020B0604030504040204" pitchFamily="34" charset="0"/>
                <a:ea typeface="Verdana" panose="020B0604030504040204" pitchFamily="34" charset="0"/>
                <a:cs typeface="Verdana" panose="020B0604030504040204" pitchFamily="34" charset="0"/>
              </a:rPr>
              <a:t>erformance</a:t>
            </a:r>
            <a:endParaRPr lang="en-NZ"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3096314" y="2917236"/>
            <a:ext cx="1820174" cy="621102"/>
          </a:xfrm>
          <a:prstGeom prst="rect">
            <a:avLst/>
          </a:prstGeom>
          <a:noFill/>
          <a:ln>
            <a:solidFill>
              <a:srgbClr val="3FB1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content</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Elbow Connector 8"/>
          <p:cNvCxnSpPr>
            <a:stCxn id="7" idx="3"/>
            <a:endCxn id="10" idx="1"/>
          </p:cNvCxnSpPr>
          <p:nvPr/>
        </p:nvCxnSpPr>
        <p:spPr>
          <a:xfrm flipV="1">
            <a:off x="2104594" y="3227787"/>
            <a:ext cx="232591" cy="1386707"/>
          </a:xfrm>
          <a:prstGeom prst="bentConnector3">
            <a:avLst>
              <a:gd name="adj1" fmla="val 50000"/>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337185" y="3031525"/>
            <a:ext cx="586596" cy="392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33%</a:t>
            </a:r>
            <a:endParaRPr lang="en-NZ" sz="105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a:stCxn id="8" idx="1"/>
            <a:endCxn id="10" idx="3"/>
          </p:cNvCxnSpPr>
          <p:nvPr/>
        </p:nvCxnSpPr>
        <p:spPr>
          <a:xfrm flipH="1">
            <a:off x="2923781" y="3227787"/>
            <a:ext cx="172533"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4420" y="4932604"/>
            <a:ext cx="992038" cy="230832"/>
          </a:xfrm>
          <a:prstGeom prst="rect">
            <a:avLst/>
          </a:prstGeom>
          <a:noFill/>
          <a:effectLst/>
        </p:spPr>
        <p:txBody>
          <a:bodyPr wrap="square" lIns="36000" rIns="36000" rtlCol="0">
            <a:spAutoFit/>
          </a:bodyPr>
          <a:lstStyle/>
          <a:p>
            <a:r>
              <a:rPr lang="en-NZ" sz="900" dirty="0" smtClean="0">
                <a:latin typeface="Verdana" panose="020B0604030504040204" pitchFamily="34" charset="0"/>
                <a:ea typeface="Verdana" panose="020B0604030504040204" pitchFamily="34" charset="0"/>
                <a:cs typeface="Verdana" panose="020B0604030504040204" pitchFamily="34" charset="0"/>
              </a:rPr>
              <a:t>R</a:t>
            </a:r>
            <a:r>
              <a:rPr lang="en-NZ" sz="900" baseline="30000" dirty="0" smtClean="0">
                <a:latin typeface="Verdana" panose="020B0604030504040204" pitchFamily="34" charset="0"/>
                <a:ea typeface="Verdana" panose="020B0604030504040204" pitchFamily="34" charset="0"/>
                <a:cs typeface="Verdana" panose="020B0604030504040204" pitchFamily="34" charset="0"/>
              </a:rPr>
              <a:t>2</a:t>
            </a:r>
            <a:r>
              <a:rPr lang="en-NZ" sz="900" dirty="0" smtClean="0">
                <a:latin typeface="Verdana" panose="020B0604030504040204" pitchFamily="34" charset="0"/>
                <a:ea typeface="Verdana" panose="020B0604030504040204" pitchFamily="34" charset="0"/>
                <a:cs typeface="Verdana" panose="020B0604030504040204" pitchFamily="34" charset="0"/>
              </a:rPr>
              <a:t>=0.69</a:t>
            </a:r>
            <a:endParaRPr lang="en-NZ" sz="9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3096314" y="4303943"/>
            <a:ext cx="1820174" cy="621102"/>
          </a:xfrm>
          <a:prstGeom prst="rect">
            <a:avLst/>
          </a:prstGeom>
          <a:noFill/>
          <a:ln>
            <a:solidFill>
              <a:srgbClr val="3FB1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assessment</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3096314" y="5688150"/>
            <a:ext cx="1820174" cy="621102"/>
          </a:xfrm>
          <a:prstGeom prst="rect">
            <a:avLst/>
          </a:prstGeom>
          <a:noFill/>
          <a:ln>
            <a:solidFill>
              <a:srgbClr val="3FB1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teaching</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6" name="Elbow Connector 15"/>
          <p:cNvCxnSpPr>
            <a:stCxn id="7" idx="3"/>
            <a:endCxn id="18" idx="1"/>
          </p:cNvCxnSpPr>
          <p:nvPr/>
        </p:nvCxnSpPr>
        <p:spPr>
          <a:xfrm>
            <a:off x="2104594" y="4614494"/>
            <a:ext cx="232591" cy="1384207"/>
          </a:xfrm>
          <a:prstGeom prst="bentConnector3">
            <a:avLst>
              <a:gd name="adj1" fmla="val 50000"/>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337185" y="4418232"/>
            <a:ext cx="586596" cy="392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12%</a:t>
            </a:r>
            <a:endParaRPr lang="en-NZ" sz="105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2337185" y="5802439"/>
            <a:ext cx="586596" cy="392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24%</a:t>
            </a:r>
            <a:endParaRPr lang="en-NZ" sz="105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Connector 18"/>
          <p:cNvCxnSpPr>
            <a:stCxn id="13" idx="1"/>
            <a:endCxn id="17" idx="3"/>
          </p:cNvCxnSpPr>
          <p:nvPr/>
        </p:nvCxnSpPr>
        <p:spPr>
          <a:xfrm flipH="1">
            <a:off x="2923781" y="4614494"/>
            <a:ext cx="172533"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1"/>
            <a:endCxn id="18" idx="3"/>
          </p:cNvCxnSpPr>
          <p:nvPr/>
        </p:nvCxnSpPr>
        <p:spPr>
          <a:xfrm flipH="1">
            <a:off x="2923781" y="5998701"/>
            <a:ext cx="172533"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7" idx="1"/>
            <a:endCxn id="7" idx="3"/>
          </p:cNvCxnSpPr>
          <p:nvPr/>
        </p:nvCxnSpPr>
        <p:spPr>
          <a:xfrm flipH="1">
            <a:off x="2104594" y="4614494"/>
            <a:ext cx="232591"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65454" y="2454314"/>
            <a:ext cx="1130057" cy="400110"/>
          </a:xfrm>
          <a:prstGeom prst="rect">
            <a:avLst/>
          </a:prstGeom>
          <a:noFill/>
        </p:spPr>
        <p:txBody>
          <a:bodyPr wrap="square" rtlCol="0" anchor="ctr">
            <a:spAutoFit/>
          </a:bodyPr>
          <a:lstStyle/>
          <a:p>
            <a:pPr algn="ctr"/>
            <a:r>
              <a:rPr lang="en-NZ" sz="1000" i="1" dirty="0" smtClean="0">
                <a:latin typeface="Verdana" panose="020B0604030504040204" pitchFamily="34" charset="0"/>
                <a:ea typeface="Verdana" panose="020B0604030504040204" pitchFamily="34" charset="0"/>
                <a:cs typeface="Verdana" panose="020B0604030504040204" pitchFamily="34" charset="0"/>
              </a:rPr>
              <a:t>Category impact weight</a:t>
            </a:r>
            <a:endParaRPr lang="en-NZ" sz="10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99674188"/>
              </p:ext>
            </p:extLst>
          </p:nvPr>
        </p:nvGraphicFramePr>
        <p:xfrm>
          <a:off x="5469299" y="2059509"/>
          <a:ext cx="3372859" cy="1983105"/>
        </p:xfrm>
        <a:graphic>
          <a:graphicData uri="http://schemas.openxmlformats.org/drawingml/2006/table">
            <a:tbl>
              <a:tblPr/>
              <a:tblGrid>
                <a:gridCol w="2860512">
                  <a:extLst>
                    <a:ext uri="{9D8B030D-6E8A-4147-A177-3AD203B41FA5}">
                      <a16:colId xmlns:a16="http://schemas.microsoft.com/office/drawing/2014/main" val="3028296942"/>
                    </a:ext>
                  </a:extLst>
                </a:gridCol>
                <a:gridCol w="512347">
                  <a:extLst>
                    <a:ext uri="{9D8B030D-6E8A-4147-A177-3AD203B41FA5}">
                      <a16:colId xmlns:a16="http://schemas.microsoft.com/office/drawing/2014/main" val="803864979"/>
                    </a:ext>
                  </a:extLst>
                </a:gridCol>
              </a:tblGrid>
              <a:tr h="75333">
                <a:tc>
                  <a:txBody>
                    <a:bodyPr/>
                    <a:lstStyle/>
                    <a:p>
                      <a:pPr algn="l" fontAlgn="b"/>
                      <a:r>
                        <a:rPr lang="en-NZ" sz="1050" b="1" i="0" u="none" strike="noStrike" dirty="0">
                          <a:solidFill>
                            <a:srgbClr val="000000"/>
                          </a:solidFill>
                          <a:effectLst/>
                          <a:latin typeface="Calibri" panose="020F0502020204030204" pitchFamily="34" charset="0"/>
                        </a:rPr>
                        <a:t>Course Content Factors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NZ" sz="1050" b="1" i="0" u="none" strike="noStrike" dirty="0">
                          <a:solidFill>
                            <a:srgbClr val="000000"/>
                          </a:solidFill>
                          <a:effectLst/>
                          <a:latin typeface="Calibri" panose="020F0502020204030204" pitchFamily="34" charset="0"/>
                        </a:rPr>
                        <a:t>Impact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91623750"/>
                  </a:ext>
                </a:extLst>
              </a:tr>
              <a:tr h="75333">
                <a:tc>
                  <a:txBody>
                    <a:bodyPr/>
                    <a:lstStyle/>
                    <a:p>
                      <a:pPr algn="l" fontAlgn="ctr"/>
                      <a:r>
                        <a:rPr lang="en-NZ" sz="900" b="0" i="0" u="none" strike="noStrike" dirty="0">
                          <a:solidFill>
                            <a:srgbClr val="000000"/>
                          </a:solidFill>
                          <a:effectLst/>
                          <a:latin typeface="Arial" panose="020B0604020202020204" pitchFamily="34" charset="0"/>
                        </a:rPr>
                        <a:t>The course was well structured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High</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78392062"/>
                  </a:ext>
                </a:extLst>
              </a:tr>
              <a:tr h="126119">
                <a:tc>
                  <a:txBody>
                    <a:bodyPr/>
                    <a:lstStyle/>
                    <a:p>
                      <a:pPr algn="l" fontAlgn="ctr"/>
                      <a:r>
                        <a:rPr lang="en-NZ" sz="900" b="0" i="0" u="none" strike="noStrike" dirty="0">
                          <a:solidFill>
                            <a:srgbClr val="000000"/>
                          </a:solidFill>
                          <a:effectLst/>
                          <a:latin typeface="Arial" panose="020B0604020202020204" pitchFamily="34" charset="0"/>
                        </a:rPr>
                        <a:t>The content of the course was relevant to the stated aim and learning outcomes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Med</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71597785"/>
                  </a:ext>
                </a:extLst>
              </a:tr>
              <a:tr h="75333">
                <a:tc>
                  <a:txBody>
                    <a:bodyPr/>
                    <a:lstStyle/>
                    <a:p>
                      <a:pPr algn="l" fontAlgn="ctr"/>
                      <a:r>
                        <a:rPr lang="en-NZ" sz="900" b="0" i="0" u="none" strike="noStrike" dirty="0">
                          <a:solidFill>
                            <a:srgbClr val="000000"/>
                          </a:solidFill>
                          <a:effectLst/>
                          <a:latin typeface="Arial" panose="020B0604020202020204" pitchFamily="34" charset="0"/>
                        </a:rPr>
                        <a:t>The workload in this course was fair and reasonable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3182364"/>
                  </a:ext>
                </a:extLst>
              </a:tr>
              <a:tr h="126119">
                <a:tc>
                  <a:txBody>
                    <a:bodyPr/>
                    <a:lstStyle/>
                    <a:p>
                      <a:pPr algn="l" fontAlgn="ctr"/>
                      <a:r>
                        <a:rPr lang="en-NZ" sz="900" b="0" i="0" u="none" strike="noStrike" dirty="0">
                          <a:solidFill>
                            <a:srgbClr val="000000"/>
                          </a:solidFill>
                          <a:effectLst/>
                          <a:latin typeface="Arial" panose="020B0604020202020204" pitchFamily="34" charset="0"/>
                        </a:rPr>
                        <a:t>I was given all of the course information that I needed to </a:t>
                      </a:r>
                      <a:r>
                        <a:rPr lang="en-NZ" sz="900" b="0" i="0" u="none" strike="noStrike" dirty="0" smtClean="0">
                          <a:solidFill>
                            <a:srgbClr val="000000"/>
                          </a:solidFill>
                          <a:effectLst/>
                          <a:latin typeface="Arial" panose="020B0604020202020204" pitchFamily="34" charset="0"/>
                        </a:rPr>
                        <a:t>succeed </a:t>
                      </a:r>
                      <a:r>
                        <a:rPr lang="en-NZ" sz="900" b="0" i="0" u="none" strike="noStrike" dirty="0">
                          <a:solidFill>
                            <a:srgbClr val="000000"/>
                          </a:solidFill>
                          <a:effectLst/>
                          <a:latin typeface="Arial" panose="020B0604020202020204" pitchFamily="34" charset="0"/>
                        </a:rPr>
                        <a:t>in this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99393017"/>
                  </a:ext>
                </a:extLst>
              </a:tr>
              <a:tr h="126119">
                <a:tc>
                  <a:txBody>
                    <a:bodyPr/>
                    <a:lstStyle/>
                    <a:p>
                      <a:pPr algn="l" fontAlgn="ctr"/>
                      <a:r>
                        <a:rPr lang="en-NZ" sz="900" b="0" i="0" u="none" strike="noStrike" dirty="0">
                          <a:solidFill>
                            <a:srgbClr val="000000"/>
                          </a:solidFill>
                          <a:effectLst/>
                          <a:latin typeface="Arial" panose="020B0604020202020204" pitchFamily="34" charset="0"/>
                        </a:rPr>
                        <a:t>The textbook and/or readings and other resources in this course helped me to learn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39933505"/>
                  </a:ext>
                </a:extLst>
              </a:tr>
              <a:tr h="75333">
                <a:tc>
                  <a:txBody>
                    <a:bodyPr/>
                    <a:lstStyle/>
                    <a:p>
                      <a:pPr algn="l" fontAlgn="ctr"/>
                      <a:r>
                        <a:rPr lang="en-NZ" sz="900" b="0" i="0" u="none" strike="noStrike" dirty="0">
                          <a:solidFill>
                            <a:srgbClr val="000000"/>
                          </a:solidFill>
                          <a:effectLst/>
                          <a:latin typeface="Arial" panose="020B0604020202020204" pitchFamily="34" charset="0"/>
                        </a:rPr>
                        <a:t>The technology used on this course helped me to learn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3165674"/>
                  </a:ext>
                </a:extLst>
              </a:tr>
              <a:tr h="75333">
                <a:tc>
                  <a:txBody>
                    <a:bodyPr/>
                    <a:lstStyle/>
                    <a:p>
                      <a:pPr algn="l" fontAlgn="ctr"/>
                      <a:r>
                        <a:rPr lang="en-NZ" sz="900" b="0" i="0" u="none" strike="noStrike" dirty="0">
                          <a:solidFill>
                            <a:srgbClr val="000000"/>
                          </a:solidFill>
                          <a:effectLst/>
                          <a:latin typeface="Arial" panose="020B0604020202020204" pitchFamily="34" charset="0"/>
                        </a:rPr>
                        <a:t>I was satisfied with the teaching facilities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1259270"/>
                  </a:ext>
                </a:extLst>
              </a:tr>
              <a:tr h="126119">
                <a:tc>
                  <a:txBody>
                    <a:bodyPr/>
                    <a:lstStyle/>
                    <a:p>
                      <a:pPr algn="l" fontAlgn="ctr"/>
                      <a:r>
                        <a:rPr lang="en-NZ" sz="900" b="0" i="0" u="none" strike="noStrike" dirty="0">
                          <a:solidFill>
                            <a:srgbClr val="000000"/>
                          </a:solidFill>
                          <a:effectLst/>
                          <a:latin typeface="Arial" panose="020B0604020202020204" pitchFamily="34" charset="0"/>
                        </a:rPr>
                        <a:t>I felt that this course valued Māori beliefs, language and practices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11514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070303513"/>
              </p:ext>
            </p:extLst>
          </p:nvPr>
        </p:nvGraphicFramePr>
        <p:xfrm>
          <a:off x="5465702" y="4129705"/>
          <a:ext cx="3372859" cy="1131570"/>
        </p:xfrm>
        <a:graphic>
          <a:graphicData uri="http://schemas.openxmlformats.org/drawingml/2006/table">
            <a:tbl>
              <a:tblPr/>
              <a:tblGrid>
                <a:gridCol w="2860512">
                  <a:extLst>
                    <a:ext uri="{9D8B030D-6E8A-4147-A177-3AD203B41FA5}">
                      <a16:colId xmlns:a16="http://schemas.microsoft.com/office/drawing/2014/main" val="3028296942"/>
                    </a:ext>
                  </a:extLst>
                </a:gridCol>
                <a:gridCol w="512347">
                  <a:extLst>
                    <a:ext uri="{9D8B030D-6E8A-4147-A177-3AD203B41FA5}">
                      <a16:colId xmlns:a16="http://schemas.microsoft.com/office/drawing/2014/main" val="803864979"/>
                    </a:ext>
                  </a:extLst>
                </a:gridCol>
              </a:tblGrid>
              <a:tr h="103102">
                <a:tc>
                  <a:txBody>
                    <a:bodyPr/>
                    <a:lstStyle/>
                    <a:p>
                      <a:pPr algn="l" fontAlgn="b"/>
                      <a:r>
                        <a:rPr lang="en-NZ" sz="1050" b="1" i="0" u="none" strike="noStrike" dirty="0">
                          <a:solidFill>
                            <a:srgbClr val="000000"/>
                          </a:solidFill>
                          <a:effectLst/>
                          <a:latin typeface="Calibri" panose="020F0502020204030204" pitchFamily="34" charset="0"/>
                        </a:rPr>
                        <a:t>Course </a:t>
                      </a:r>
                      <a:r>
                        <a:rPr lang="en-NZ" sz="1050" b="1" i="0" u="none" strike="noStrike" dirty="0" smtClean="0">
                          <a:solidFill>
                            <a:srgbClr val="000000"/>
                          </a:solidFill>
                          <a:effectLst/>
                          <a:latin typeface="Calibri" panose="020F0502020204030204" pitchFamily="34" charset="0"/>
                        </a:rPr>
                        <a:t>Assessment </a:t>
                      </a:r>
                      <a:r>
                        <a:rPr lang="en-NZ" sz="1050" b="1" i="0" u="none" strike="noStrike" dirty="0">
                          <a:solidFill>
                            <a:srgbClr val="000000"/>
                          </a:solidFill>
                          <a:effectLst/>
                          <a:latin typeface="Calibri" panose="020F0502020204030204" pitchFamily="34" charset="0"/>
                        </a:rPr>
                        <a:t>Factors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NZ" sz="1050" b="1" i="0" u="none" strike="noStrike" dirty="0">
                          <a:solidFill>
                            <a:srgbClr val="000000"/>
                          </a:solidFill>
                          <a:effectLst/>
                          <a:latin typeface="Calibri" panose="020F0502020204030204" pitchFamily="34" charset="0"/>
                        </a:rPr>
                        <a:t>Impact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91623750"/>
                  </a:ext>
                </a:extLst>
              </a:tr>
              <a:tr h="172608">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The comments teachers made on my course work and my assessment helped me to learn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High</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78392062"/>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The types of assessment used on the course were fair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Med</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71597785"/>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The assessment requirements were clear to 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3182364"/>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I understood how the assessments were marked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99393017"/>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The grading process for group assessments was fair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39933505"/>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49418531"/>
              </p:ext>
            </p:extLst>
          </p:nvPr>
        </p:nvGraphicFramePr>
        <p:xfrm>
          <a:off x="5469299" y="5375236"/>
          <a:ext cx="3372859" cy="1134633"/>
        </p:xfrm>
        <a:graphic>
          <a:graphicData uri="http://schemas.openxmlformats.org/drawingml/2006/table">
            <a:tbl>
              <a:tblPr/>
              <a:tblGrid>
                <a:gridCol w="2860512">
                  <a:extLst>
                    <a:ext uri="{9D8B030D-6E8A-4147-A177-3AD203B41FA5}">
                      <a16:colId xmlns:a16="http://schemas.microsoft.com/office/drawing/2014/main" val="3028296942"/>
                    </a:ext>
                  </a:extLst>
                </a:gridCol>
                <a:gridCol w="512347">
                  <a:extLst>
                    <a:ext uri="{9D8B030D-6E8A-4147-A177-3AD203B41FA5}">
                      <a16:colId xmlns:a16="http://schemas.microsoft.com/office/drawing/2014/main" val="803864979"/>
                    </a:ext>
                  </a:extLst>
                </a:gridCol>
              </a:tblGrid>
              <a:tr h="103102">
                <a:tc>
                  <a:txBody>
                    <a:bodyPr/>
                    <a:lstStyle/>
                    <a:p>
                      <a:pPr algn="l" fontAlgn="b"/>
                      <a:r>
                        <a:rPr lang="en-NZ" sz="1050" b="1" i="0" u="none" strike="noStrike" dirty="0">
                          <a:solidFill>
                            <a:srgbClr val="000000"/>
                          </a:solidFill>
                          <a:effectLst/>
                          <a:latin typeface="Calibri" panose="020F0502020204030204" pitchFamily="34" charset="0"/>
                        </a:rPr>
                        <a:t>Course </a:t>
                      </a:r>
                      <a:r>
                        <a:rPr lang="en-NZ" sz="1050" b="1" i="0" u="none" strike="noStrike" dirty="0" smtClean="0">
                          <a:solidFill>
                            <a:srgbClr val="000000"/>
                          </a:solidFill>
                          <a:effectLst/>
                          <a:latin typeface="Calibri" panose="020F0502020204030204" pitchFamily="34" charset="0"/>
                        </a:rPr>
                        <a:t>Teaching </a:t>
                      </a:r>
                      <a:r>
                        <a:rPr lang="en-NZ" sz="1050" b="1" i="0" u="none" strike="noStrike" dirty="0">
                          <a:solidFill>
                            <a:srgbClr val="000000"/>
                          </a:solidFill>
                          <a:effectLst/>
                          <a:latin typeface="Calibri" panose="020F0502020204030204" pitchFamily="34" charset="0"/>
                        </a:rPr>
                        <a:t>Factors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NZ" sz="1050" b="1" i="0" u="none" strike="noStrike" dirty="0">
                          <a:solidFill>
                            <a:srgbClr val="000000"/>
                          </a:solidFill>
                          <a:effectLst/>
                          <a:latin typeface="Calibri" panose="020F0502020204030204" pitchFamily="34" charset="0"/>
                        </a:rPr>
                        <a:t>Impact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91623750"/>
                  </a:ext>
                </a:extLst>
              </a:tr>
              <a:tr h="172608">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Clearly explained key ideas and difficult material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High</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78392062"/>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Was well prepared for each teaching session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Med</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71597785"/>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Created a culture of respect for 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3182364"/>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Was </a:t>
                      </a:r>
                      <a:r>
                        <a:rPr lang="en-NZ" sz="900" b="0" i="0" u="none" strike="noStrike" kern="1200" dirty="0" smtClean="0">
                          <a:solidFill>
                            <a:srgbClr val="000000"/>
                          </a:solidFill>
                          <a:effectLst/>
                          <a:latin typeface="Arial" panose="020B0604020202020204" pitchFamily="34" charset="0"/>
                          <a:ea typeface="+mn-ea"/>
                          <a:cs typeface="+mn-cs"/>
                        </a:rPr>
                        <a:t>knowledgeable </a:t>
                      </a:r>
                      <a:r>
                        <a:rPr lang="en-NZ" sz="900" b="0" i="0" u="none" strike="noStrike" kern="1200" dirty="0">
                          <a:solidFill>
                            <a:srgbClr val="000000"/>
                          </a:solidFill>
                          <a:effectLst/>
                          <a:latin typeface="Arial" panose="020B0604020202020204" pitchFamily="34" charset="0"/>
                          <a:ea typeface="+mn-ea"/>
                          <a:cs typeface="+mn-cs"/>
                        </a:rPr>
                        <a:t>about the subject they were teaching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99393017"/>
                  </a:ext>
                </a:extLst>
              </a:tr>
              <a:tr h="103102">
                <a:tc>
                  <a:txBody>
                    <a:bodyPr/>
                    <a:lstStyle/>
                    <a:p>
                      <a:pPr algn="l" fontAlgn="ctr"/>
                      <a:r>
                        <a:rPr lang="en-NZ" sz="900" b="0" i="0" u="none" strike="noStrike" kern="1200" dirty="0">
                          <a:solidFill>
                            <a:srgbClr val="000000"/>
                          </a:solidFill>
                          <a:effectLst/>
                          <a:latin typeface="Arial" panose="020B0604020202020204" pitchFamily="34" charset="0"/>
                          <a:ea typeface="+mn-ea"/>
                          <a:cs typeface="+mn-cs"/>
                        </a:rPr>
                        <a:t>Was easy to contact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Z" sz="1050" b="0" i="0" u="none" strike="noStrike" dirty="0" smtClean="0">
                          <a:solidFill>
                            <a:srgbClr val="000000"/>
                          </a:solidFill>
                          <a:effectLst/>
                          <a:latin typeface="Calibri" panose="020F0502020204030204" pitchFamily="34" charset="0"/>
                        </a:rPr>
                        <a:t>Low</a:t>
                      </a:r>
                      <a:endParaRPr lang="en-NZ"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39933505"/>
                  </a:ext>
                </a:extLst>
              </a:tr>
            </a:tbl>
          </a:graphicData>
        </a:graphic>
      </p:graphicFrame>
      <p:cxnSp>
        <p:nvCxnSpPr>
          <p:cNvPr id="25" name="Straight Connector 24"/>
          <p:cNvCxnSpPr/>
          <p:nvPr/>
        </p:nvCxnSpPr>
        <p:spPr>
          <a:xfrm flipH="1">
            <a:off x="4916489" y="3227787"/>
            <a:ext cx="552810"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916489" y="4626774"/>
            <a:ext cx="552810"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916489" y="6025761"/>
            <a:ext cx="552810" cy="0"/>
          </a:xfrm>
          <a:prstGeom prst="line">
            <a:avLst/>
          </a:prstGeom>
          <a:ln w="12700">
            <a:solidFill>
              <a:srgbClr val="3FB19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110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5"/>
          <p:cNvSpPr>
            <a:spLocks noGrp="1"/>
          </p:cNvSpPr>
          <p:nvPr>
            <p:ph idx="1"/>
          </p:nvPr>
        </p:nvSpPr>
        <p:spPr>
          <a:xfrm>
            <a:off x="1165225" y="2613007"/>
            <a:ext cx="6832363" cy="2755166"/>
          </a:xfrm>
        </p:spPr>
        <p:txBody>
          <a:bodyPr/>
          <a:lstStyle/>
          <a:p>
            <a:pPr algn="ctr" eaLnBrk="1" hangingPunct="1"/>
            <a:r>
              <a:rPr lang="en-NZ" altLang="en-US" sz="3200" dirty="0" smtClean="0"/>
              <a:t>The Student Course Survey Process</a:t>
            </a:r>
          </a:p>
          <a:p>
            <a:pPr algn="ctr"/>
            <a:r>
              <a:rPr lang="mi-NZ" altLang="en-US" dirty="0"/>
              <a:t>Response Rates</a:t>
            </a:r>
            <a:endParaRPr lang="en-NZ" altLang="en-US" dirty="0"/>
          </a:p>
          <a:p>
            <a:pPr algn="ctr" eaLnBrk="1" hangingPunct="1"/>
            <a:r>
              <a:rPr lang="mi-NZ" altLang="en-US" dirty="0" smtClean="0"/>
              <a:t>Process &amp; Suggested Improvements</a:t>
            </a:r>
          </a:p>
        </p:txBody>
      </p:sp>
      <p:sp>
        <p:nvSpPr>
          <p:cNvPr id="4" name="Footer Placeholder 3"/>
          <p:cNvSpPr>
            <a:spLocks noGrp="1"/>
          </p:cNvSpPr>
          <p:nvPr>
            <p:ph type="ftr" sz="quarter" idx="11"/>
          </p:nvPr>
        </p:nvSpPr>
        <p:spPr/>
        <p:txBody>
          <a:bodyPr/>
          <a:lstStyle/>
          <a:p>
            <a:pPr>
              <a:defRPr/>
            </a:pPr>
            <a:r>
              <a:rPr lang="en-NZ" dirty="0" smtClean="0"/>
              <a:t>&gt;&gt;Te Korowai Kahurangi</a:t>
            </a:r>
            <a:endParaRPr dirty="0"/>
          </a:p>
        </p:txBody>
      </p:sp>
      <p:sp>
        <p:nvSpPr>
          <p:cNvPr id="2" name="Slide Number Placeholder 1"/>
          <p:cNvSpPr>
            <a:spLocks noGrp="1"/>
          </p:cNvSpPr>
          <p:nvPr>
            <p:ph type="sldNum" sz="quarter" idx="12"/>
          </p:nvPr>
        </p:nvSpPr>
        <p:spPr/>
        <p:txBody>
          <a:bodyPr/>
          <a:lstStyle/>
          <a:p>
            <a:fld id="{94F9F5DE-BD8B-4F3F-BE32-168006573BAC}" type="slidenum">
              <a:rPr lang="en-NZ" altLang="en-US" smtClean="0"/>
              <a:pPr/>
              <a:t>21</a:t>
            </a:fld>
            <a:endParaRPr lang="en-NZ" altLang="en-US" dirty="0"/>
          </a:p>
        </p:txBody>
      </p:sp>
    </p:spTree>
    <p:extLst>
      <p:ext uri="{BB962C8B-B14F-4D97-AF65-F5344CB8AC3E}">
        <p14:creationId xmlns:p14="http://schemas.microsoft.com/office/powerpoint/2010/main" val="3549895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52884" y="3112758"/>
            <a:ext cx="5510642" cy="3709460"/>
          </a:xfrm>
          <a:prstGeom prst="rect">
            <a:avLst/>
          </a:prstGeom>
        </p:spPr>
      </p:pic>
      <p:sp>
        <p:nvSpPr>
          <p:cNvPr id="4" name="Title 3"/>
          <p:cNvSpPr>
            <a:spLocks noGrp="1"/>
          </p:cNvSpPr>
          <p:nvPr>
            <p:ph type="title"/>
          </p:nvPr>
        </p:nvSpPr>
        <p:spPr>
          <a:xfrm>
            <a:off x="1033845" y="331624"/>
            <a:ext cx="7199412" cy="508928"/>
          </a:xfrm>
        </p:spPr>
        <p:txBody>
          <a:bodyPr/>
          <a:lstStyle/>
          <a:p>
            <a:r>
              <a:rPr lang="en-NZ" sz="2000" dirty="0" smtClean="0"/>
              <a:t>Survey Response Rates</a:t>
            </a:r>
            <a:endParaRPr lang="en-NZ" sz="2000" dirty="0"/>
          </a:p>
        </p:txBody>
      </p:sp>
      <p:sp>
        <p:nvSpPr>
          <p:cNvPr id="15" name="TextBox 14"/>
          <p:cNvSpPr txBox="1"/>
          <p:nvPr/>
        </p:nvSpPr>
        <p:spPr>
          <a:xfrm>
            <a:off x="411355" y="1122066"/>
            <a:ext cx="8206109" cy="1569660"/>
          </a:xfrm>
          <a:prstGeom prst="rect">
            <a:avLst/>
          </a:prstGeom>
          <a:noFill/>
          <a:ln>
            <a:noFill/>
          </a:ln>
        </p:spPr>
        <p:txBody>
          <a:bodyPr wrap="square" rtlCol="0">
            <a:spAutoFit/>
          </a:bodyPr>
          <a:lstStyle/>
          <a:p>
            <a:pPr lvl="0"/>
            <a:r>
              <a:rPr lang="en-NZ" sz="1200" dirty="0">
                <a:latin typeface="+mn-lt"/>
              </a:rPr>
              <a:t>To </a:t>
            </a:r>
            <a:r>
              <a:rPr lang="en-NZ" sz="1200" dirty="0" smtClean="0">
                <a:latin typeface="+mn-lt"/>
              </a:rPr>
              <a:t>ensure a representative sample of results and enable </a:t>
            </a:r>
            <a:r>
              <a:rPr lang="en-NZ" sz="1200" dirty="0">
                <a:latin typeface="+mn-lt"/>
              </a:rPr>
              <a:t>robust measurement at a school, programme and course level, it is imperative that </a:t>
            </a:r>
            <a:r>
              <a:rPr lang="en-NZ" sz="1200" dirty="0" smtClean="0">
                <a:latin typeface="+mn-lt"/>
              </a:rPr>
              <a:t>high response </a:t>
            </a:r>
            <a:r>
              <a:rPr lang="en-NZ" sz="1200" dirty="0">
                <a:latin typeface="+mn-lt"/>
              </a:rPr>
              <a:t>rates are reached.  6,714 surveys were completed out of 20,028 sent in Semester 1</a:t>
            </a:r>
            <a:r>
              <a:rPr lang="en-NZ" sz="1200" dirty="0" smtClean="0">
                <a:latin typeface="+mn-lt"/>
              </a:rPr>
              <a:t> </a:t>
            </a:r>
            <a:r>
              <a:rPr lang="en-NZ" sz="1200" dirty="0">
                <a:latin typeface="+mn-lt"/>
              </a:rPr>
              <a:t>2019 which equates to an overall response rate of 33.5%. </a:t>
            </a:r>
            <a:r>
              <a:rPr lang="en-NZ" sz="1200" dirty="0" smtClean="0">
                <a:latin typeface="+mn-lt"/>
              </a:rPr>
              <a:t> Response rates </a:t>
            </a:r>
            <a:r>
              <a:rPr lang="en-NZ" sz="1200" dirty="0">
                <a:latin typeface="+mn-lt"/>
              </a:rPr>
              <a:t>by school </a:t>
            </a:r>
            <a:r>
              <a:rPr lang="en-NZ" sz="1200" dirty="0" smtClean="0">
                <a:latin typeface="+mn-lt"/>
              </a:rPr>
              <a:t>are </a:t>
            </a:r>
            <a:r>
              <a:rPr lang="en-NZ" sz="1200" dirty="0">
                <a:latin typeface="+mn-lt"/>
              </a:rPr>
              <a:t>varied and </a:t>
            </a:r>
            <a:r>
              <a:rPr lang="en-NZ" sz="1200" dirty="0" smtClean="0">
                <a:latin typeface="+mn-lt"/>
              </a:rPr>
              <a:t>show an </a:t>
            </a:r>
            <a:r>
              <a:rPr lang="en-NZ" sz="1200" dirty="0">
                <a:latin typeface="+mn-lt"/>
              </a:rPr>
              <a:t>inconsistent level of engagement across schools and </a:t>
            </a:r>
            <a:r>
              <a:rPr lang="en-NZ" sz="1200" dirty="0" smtClean="0">
                <a:latin typeface="+mn-lt"/>
              </a:rPr>
              <a:t>programmes throughout Unitec.  </a:t>
            </a:r>
            <a:endParaRPr lang="en-NZ" sz="1200" dirty="0">
              <a:latin typeface="+mn-lt"/>
            </a:endParaRPr>
          </a:p>
          <a:p>
            <a:pPr lvl="0"/>
            <a:endParaRPr lang="en-NZ" sz="1200" dirty="0">
              <a:latin typeface="+mn-lt"/>
            </a:endParaRPr>
          </a:p>
          <a:p>
            <a:pPr lvl="0"/>
            <a:r>
              <a:rPr lang="mi-NZ" sz="1200" dirty="0" smtClean="0">
                <a:latin typeface="+mn-lt"/>
              </a:rPr>
              <a:t>Response Rates at other institutions are known to average 60-80% as some institutes make it compulsory for students to give feedback before they release their grades.</a:t>
            </a:r>
          </a:p>
          <a:p>
            <a:pPr lvl="0"/>
            <a:endParaRPr lang="mi-NZ" sz="1200" dirty="0">
              <a:latin typeface="+mn-lt"/>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22</a:t>
            </a:fld>
            <a:endParaRPr lang="en-NZ" altLang="en-US" dirty="0"/>
          </a:p>
        </p:txBody>
      </p:sp>
      <p:pic>
        <p:nvPicPr>
          <p:cNvPr id="5" name="Picture 4"/>
          <p:cNvPicPr>
            <a:picLocks noChangeAspect="1"/>
          </p:cNvPicPr>
          <p:nvPr/>
        </p:nvPicPr>
        <p:blipFill>
          <a:blip r:embed="rId4"/>
          <a:stretch>
            <a:fillRect/>
          </a:stretch>
        </p:blipFill>
        <p:spPr>
          <a:xfrm>
            <a:off x="637620" y="3112758"/>
            <a:ext cx="2630909" cy="2804202"/>
          </a:xfrm>
          <a:prstGeom prst="rect">
            <a:avLst/>
          </a:prstGeom>
        </p:spPr>
      </p:pic>
      <p:sp>
        <p:nvSpPr>
          <p:cNvPr id="8" name="TextBox 7"/>
          <p:cNvSpPr txBox="1"/>
          <p:nvPr/>
        </p:nvSpPr>
        <p:spPr>
          <a:xfrm>
            <a:off x="6894094" y="0"/>
            <a:ext cx="2262158" cy="369332"/>
          </a:xfrm>
          <a:prstGeom prst="rect">
            <a:avLst/>
          </a:prstGeom>
          <a:solidFill>
            <a:srgbClr val="336600"/>
          </a:solidFill>
        </p:spPr>
        <p:txBody>
          <a:bodyPr wrap="none" rtlCol="0">
            <a:spAutoFit/>
          </a:bodyPr>
          <a:lstStyle/>
          <a:p>
            <a:r>
              <a:rPr lang="mi-NZ" dirty="0" smtClean="0">
                <a:solidFill>
                  <a:schemeClr val="bg1"/>
                </a:solidFill>
              </a:rPr>
              <a:t>Overview &amp; Process</a:t>
            </a:r>
            <a:endParaRPr lang="en-NZ" dirty="0">
              <a:solidFill>
                <a:schemeClr val="bg1"/>
              </a:solidFill>
            </a:endParaRPr>
          </a:p>
        </p:txBody>
      </p:sp>
    </p:spTree>
    <p:extLst>
      <p:ext uri="{BB962C8B-B14F-4D97-AF65-F5344CB8AC3E}">
        <p14:creationId xmlns:p14="http://schemas.microsoft.com/office/powerpoint/2010/main" val="3804900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Improving Survey Response Rates</a:t>
            </a:r>
            <a:endParaRPr lang="en-NZ" sz="2000" dirty="0"/>
          </a:p>
        </p:txBody>
      </p:sp>
      <p:sp>
        <p:nvSpPr>
          <p:cNvPr id="15" name="TextBox 14"/>
          <p:cNvSpPr txBox="1"/>
          <p:nvPr/>
        </p:nvSpPr>
        <p:spPr>
          <a:xfrm>
            <a:off x="168442" y="1122066"/>
            <a:ext cx="8771021" cy="1938992"/>
          </a:xfrm>
          <a:prstGeom prst="rect">
            <a:avLst/>
          </a:prstGeom>
          <a:noFill/>
          <a:ln>
            <a:noFill/>
          </a:ln>
        </p:spPr>
        <p:txBody>
          <a:bodyPr wrap="square" rtlCol="0">
            <a:spAutoFit/>
          </a:bodyPr>
          <a:lstStyle/>
          <a:p>
            <a:r>
              <a:rPr lang="en-NZ" sz="1200" dirty="0">
                <a:latin typeface="+mn-lt"/>
              </a:rPr>
              <a:t>Learnings across the past </a:t>
            </a:r>
            <a:r>
              <a:rPr lang="en-NZ" sz="1200" dirty="0" smtClean="0">
                <a:latin typeface="+mn-lt"/>
              </a:rPr>
              <a:t>three </a:t>
            </a:r>
            <a:r>
              <a:rPr lang="en-NZ" sz="1200" dirty="0">
                <a:latin typeface="+mn-lt"/>
              </a:rPr>
              <a:t>semesters proves that when the process of allocating time in class for students to conduct the </a:t>
            </a:r>
            <a:r>
              <a:rPr lang="en-NZ" sz="1200" dirty="0" smtClean="0">
                <a:latin typeface="+mn-lt"/>
              </a:rPr>
              <a:t>survey </a:t>
            </a:r>
            <a:r>
              <a:rPr lang="en-NZ" sz="1200" dirty="0">
                <a:latin typeface="+mn-lt"/>
              </a:rPr>
              <a:t>is followed, response rates are very high.  Despite the continued </a:t>
            </a:r>
            <a:r>
              <a:rPr lang="en-NZ" sz="1200" dirty="0" smtClean="0">
                <a:latin typeface="+mn-lt"/>
              </a:rPr>
              <a:t>effort to engage staff to follow this process, </a:t>
            </a:r>
            <a:r>
              <a:rPr lang="en-NZ" sz="1200" dirty="0">
                <a:latin typeface="+mn-lt"/>
              </a:rPr>
              <a:t>not all areas follow this process and there is inconsistent response rates as a result. </a:t>
            </a:r>
          </a:p>
          <a:p>
            <a:endParaRPr lang="en-NZ" sz="1200" dirty="0">
              <a:latin typeface="+mn-lt"/>
            </a:endParaRPr>
          </a:p>
          <a:p>
            <a:r>
              <a:rPr lang="mi-NZ" sz="1200" dirty="0" smtClean="0">
                <a:latin typeface="+mn-lt"/>
              </a:rPr>
              <a:t>If </a:t>
            </a:r>
            <a:r>
              <a:rPr lang="mi-NZ" sz="1200" dirty="0">
                <a:latin typeface="+mn-lt"/>
              </a:rPr>
              <a:t>the process of allocating time is followed, you would expect a response rate of at least 50%.  Using that cutoff for the most recent semester 1 2019, 75% of courses are receiveing response rates below that level which </a:t>
            </a:r>
            <a:r>
              <a:rPr lang="mi-NZ" sz="1200" dirty="0" smtClean="0">
                <a:latin typeface="+mn-lt"/>
              </a:rPr>
              <a:t>suggests </a:t>
            </a:r>
            <a:r>
              <a:rPr lang="mi-NZ" sz="1200" dirty="0">
                <a:latin typeface="+mn-lt"/>
              </a:rPr>
              <a:t>that </a:t>
            </a:r>
            <a:r>
              <a:rPr lang="mi-NZ" sz="1200" dirty="0" smtClean="0">
                <a:latin typeface="+mn-lt"/>
              </a:rPr>
              <a:t>the majority of courses are not following that process.  A lack of cut through on the process continues to be a major barrier as attempts to drive engagement with staff through internal communications/ campaigns and direct communications via their Academic Leaders continue to be the major challenge.</a:t>
            </a:r>
          </a:p>
          <a:p>
            <a:endParaRPr lang="en-NZ" sz="1200" dirty="0">
              <a:latin typeface="+mn-lt"/>
            </a:endParaRPr>
          </a:p>
          <a:p>
            <a:pPr lvl="0"/>
            <a:r>
              <a:rPr lang="en-NZ" sz="1200" b="1" dirty="0">
                <a:latin typeface="+mn-lt"/>
              </a:rPr>
              <a:t>RECOMMENDATION: Te Korowai Kahurangi to conduct review into options for improving </a:t>
            </a:r>
            <a:r>
              <a:rPr lang="en-NZ" sz="1200" b="1" dirty="0" smtClean="0">
                <a:latin typeface="+mn-lt"/>
              </a:rPr>
              <a:t>engagement </a:t>
            </a:r>
            <a:r>
              <a:rPr lang="en-NZ" sz="1200" b="1" dirty="0">
                <a:latin typeface="+mn-lt"/>
              </a:rPr>
              <a:t>and response rates </a:t>
            </a: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23</a:t>
            </a:fld>
            <a:endParaRPr lang="en-NZ" altLang="en-US" dirty="0"/>
          </a:p>
        </p:txBody>
      </p:sp>
      <p:pic>
        <p:nvPicPr>
          <p:cNvPr id="7" name="Picture 6"/>
          <p:cNvPicPr>
            <a:picLocks noChangeAspect="1"/>
          </p:cNvPicPr>
          <p:nvPr/>
        </p:nvPicPr>
        <p:blipFill>
          <a:blip r:embed="rId3"/>
          <a:stretch>
            <a:fillRect/>
          </a:stretch>
        </p:blipFill>
        <p:spPr>
          <a:xfrm>
            <a:off x="1915300" y="3077787"/>
            <a:ext cx="5057775" cy="2638425"/>
          </a:xfrm>
          <a:prstGeom prst="rect">
            <a:avLst/>
          </a:prstGeom>
        </p:spPr>
      </p:pic>
      <p:sp>
        <p:nvSpPr>
          <p:cNvPr id="8" name="Right Brace 7"/>
          <p:cNvSpPr/>
          <p:nvPr/>
        </p:nvSpPr>
        <p:spPr>
          <a:xfrm rot="5400000">
            <a:off x="3181922" y="4586632"/>
            <a:ext cx="352049" cy="264466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dirty="0"/>
          </a:p>
        </p:txBody>
      </p:sp>
      <p:sp>
        <p:nvSpPr>
          <p:cNvPr id="9" name="TextBox 8"/>
          <p:cNvSpPr txBox="1"/>
          <p:nvPr/>
        </p:nvSpPr>
        <p:spPr>
          <a:xfrm>
            <a:off x="2402117" y="6101719"/>
            <a:ext cx="1917223" cy="523220"/>
          </a:xfrm>
          <a:prstGeom prst="rect">
            <a:avLst/>
          </a:prstGeom>
          <a:noFill/>
        </p:spPr>
        <p:txBody>
          <a:bodyPr wrap="square" rtlCol="0">
            <a:spAutoFit/>
          </a:bodyPr>
          <a:lstStyle/>
          <a:p>
            <a:pPr algn="ctr"/>
            <a:r>
              <a:rPr lang="mi-NZ" sz="1400" dirty="0" smtClean="0"/>
              <a:t>0-50% response rate = 75% of courses</a:t>
            </a:r>
            <a:endParaRPr lang="en-NZ" sz="1400" dirty="0"/>
          </a:p>
        </p:txBody>
      </p:sp>
      <p:sp>
        <p:nvSpPr>
          <p:cNvPr id="11" name="Right Brace 10"/>
          <p:cNvSpPr/>
          <p:nvPr/>
        </p:nvSpPr>
        <p:spPr>
          <a:xfrm rot="5400000">
            <a:off x="5686748" y="4795675"/>
            <a:ext cx="352049" cy="2220603"/>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dirty="0"/>
          </a:p>
        </p:txBody>
      </p:sp>
      <p:sp>
        <p:nvSpPr>
          <p:cNvPr id="12" name="TextBox 11"/>
          <p:cNvSpPr txBox="1"/>
          <p:nvPr/>
        </p:nvSpPr>
        <p:spPr>
          <a:xfrm>
            <a:off x="4824961" y="6105344"/>
            <a:ext cx="2081157" cy="523220"/>
          </a:xfrm>
          <a:prstGeom prst="rect">
            <a:avLst/>
          </a:prstGeom>
          <a:noFill/>
        </p:spPr>
        <p:txBody>
          <a:bodyPr wrap="square" rtlCol="0">
            <a:spAutoFit/>
          </a:bodyPr>
          <a:lstStyle/>
          <a:p>
            <a:r>
              <a:rPr lang="mi-NZ" sz="1400" dirty="0" smtClean="0"/>
              <a:t>51-100% response rate = 25% of courses</a:t>
            </a:r>
            <a:endParaRPr lang="en-NZ" sz="1400" dirty="0"/>
          </a:p>
        </p:txBody>
      </p:sp>
      <p:sp>
        <p:nvSpPr>
          <p:cNvPr id="13" name="TextBox 12"/>
          <p:cNvSpPr txBox="1"/>
          <p:nvPr/>
        </p:nvSpPr>
        <p:spPr>
          <a:xfrm>
            <a:off x="6894094" y="0"/>
            <a:ext cx="2262158" cy="369332"/>
          </a:xfrm>
          <a:prstGeom prst="rect">
            <a:avLst/>
          </a:prstGeom>
          <a:solidFill>
            <a:srgbClr val="336600"/>
          </a:solidFill>
        </p:spPr>
        <p:txBody>
          <a:bodyPr wrap="none" rtlCol="0">
            <a:spAutoFit/>
          </a:bodyPr>
          <a:lstStyle/>
          <a:p>
            <a:r>
              <a:rPr lang="mi-NZ" dirty="0" smtClean="0">
                <a:solidFill>
                  <a:schemeClr val="bg1"/>
                </a:solidFill>
              </a:rPr>
              <a:t>Overview &amp; Process</a:t>
            </a:r>
            <a:endParaRPr lang="en-NZ" dirty="0">
              <a:solidFill>
                <a:schemeClr val="bg1"/>
              </a:solidFill>
            </a:endParaRPr>
          </a:p>
        </p:txBody>
      </p:sp>
    </p:spTree>
    <p:extLst>
      <p:ext uri="{BB962C8B-B14F-4D97-AF65-F5344CB8AC3E}">
        <p14:creationId xmlns:p14="http://schemas.microsoft.com/office/powerpoint/2010/main" val="5977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Process Feedback and Suggested Improvements</a:t>
            </a:r>
            <a:endParaRPr lang="en-NZ" sz="2000" dirty="0"/>
          </a:p>
        </p:txBody>
      </p:sp>
      <p:sp>
        <p:nvSpPr>
          <p:cNvPr id="15" name="TextBox 14"/>
          <p:cNvSpPr txBox="1"/>
          <p:nvPr/>
        </p:nvSpPr>
        <p:spPr>
          <a:xfrm>
            <a:off x="411355" y="1246353"/>
            <a:ext cx="8299258" cy="4893647"/>
          </a:xfrm>
          <a:prstGeom prst="rect">
            <a:avLst/>
          </a:prstGeom>
          <a:noFill/>
          <a:ln>
            <a:noFill/>
          </a:ln>
        </p:spPr>
        <p:txBody>
          <a:bodyPr wrap="square" rtlCol="0">
            <a:spAutoFit/>
          </a:bodyPr>
          <a:lstStyle/>
          <a:p>
            <a:r>
              <a:rPr lang="en-NZ" sz="1200" dirty="0"/>
              <a:t>The student course survey programme has been running for three semesters now and it has evolved over time.  </a:t>
            </a:r>
            <a:endParaRPr lang="en-NZ" sz="1200" dirty="0" smtClean="0"/>
          </a:p>
          <a:p>
            <a:endParaRPr lang="en-NZ" sz="1200" dirty="0"/>
          </a:p>
          <a:p>
            <a:r>
              <a:rPr lang="en-NZ" sz="1200" dirty="0" smtClean="0"/>
              <a:t>Key changes that have occurred over time:</a:t>
            </a:r>
          </a:p>
          <a:p>
            <a:pPr marL="171450" indent="-171450">
              <a:buFont typeface="Arial" panose="020B0604020202020204" pitchFamily="34" charset="0"/>
              <a:buChar char="•"/>
            </a:pPr>
            <a:r>
              <a:rPr lang="en-NZ" sz="1200" dirty="0" smtClean="0"/>
              <a:t>Simplified the survey deployment process that has reduced the overall fieldwork period</a:t>
            </a:r>
          </a:p>
          <a:p>
            <a:pPr marL="171450" indent="-171450">
              <a:buFont typeface="Arial" panose="020B0604020202020204" pitchFamily="34" charset="0"/>
              <a:buChar char="•"/>
            </a:pPr>
            <a:r>
              <a:rPr lang="en-NZ" sz="1200" dirty="0" smtClean="0"/>
              <a:t>AAQs involved to help with administering surveys for schools</a:t>
            </a:r>
          </a:p>
          <a:p>
            <a:pPr marL="171450" indent="-171450">
              <a:buFont typeface="Arial" panose="020B0604020202020204" pitchFamily="34" charset="0"/>
              <a:buChar char="•"/>
            </a:pPr>
            <a:r>
              <a:rPr lang="en-NZ" sz="1200" dirty="0" smtClean="0"/>
              <a:t>Increased coverage to include all courses (e.g. summer school, short course)</a:t>
            </a:r>
          </a:p>
          <a:p>
            <a:pPr marL="171450" indent="-171450">
              <a:buFont typeface="Arial" panose="020B0604020202020204" pitchFamily="34" charset="0"/>
              <a:buChar char="•"/>
            </a:pPr>
            <a:r>
              <a:rPr lang="en-NZ" sz="1200" dirty="0" smtClean="0"/>
              <a:t>Earlier course/ class reporting to allow teachers to share results with students before study break (this is best practice to improve student engagement with the process and overall experience)</a:t>
            </a:r>
            <a:endParaRPr lang="en-NZ" sz="1200" dirty="0"/>
          </a:p>
          <a:p>
            <a:pPr lvl="0"/>
            <a:endParaRPr lang="en-NZ" sz="1200" dirty="0" smtClean="0"/>
          </a:p>
          <a:p>
            <a:pPr lvl="0"/>
            <a:r>
              <a:rPr lang="en-NZ" sz="1200" dirty="0" smtClean="0"/>
              <a:t>Monitoring queries and obtaining feedback from stakeholders and AAQs has highlighted the following suggested improvements for future waves:</a:t>
            </a:r>
          </a:p>
          <a:p>
            <a:pPr lvl="0"/>
            <a:endPar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lvl="0" indent="-171450">
              <a:buFont typeface="Arial" panose="020B0604020202020204" pitchFamily="34" charset="0"/>
              <a:buChar char="•"/>
            </a:pPr>
            <a:r>
              <a:rPr lang="en-NZ" sz="1200" dirty="0" smtClean="0">
                <a:solidFill>
                  <a:prstClr val="black"/>
                </a:solidFill>
              </a:rPr>
              <a:t>Standard semester dates/ blocks don’t suit all courses, need to find a more flexible solution that caters for all course types/ timings</a:t>
            </a:r>
          </a:p>
          <a:p>
            <a:pPr marL="171450" lvl="0" indent="-171450">
              <a:buFont typeface="Arial" panose="020B0604020202020204" pitchFamily="34" charset="0"/>
              <a:buChar char="•"/>
            </a:pPr>
            <a:r>
              <a:rPr lang="en-NZ" sz="1200" dirty="0" smtClean="0">
                <a:solidFill>
                  <a:prstClr val="black"/>
                </a:solidFill>
              </a:rPr>
              <a:t>Hard </a:t>
            </a:r>
            <a:r>
              <a:rPr lang="en-NZ" sz="1200" dirty="0">
                <a:solidFill>
                  <a:prstClr val="black"/>
                </a:solidFill>
              </a:rPr>
              <a:t>to conduct the survey while students are in </a:t>
            </a:r>
            <a:r>
              <a:rPr lang="en-NZ" sz="1200" dirty="0" smtClean="0">
                <a:solidFill>
                  <a:prstClr val="black"/>
                </a:solidFill>
              </a:rPr>
              <a:t>practicum/apprenticeship</a:t>
            </a:r>
          </a:p>
          <a:p>
            <a:pPr marL="171450" lvl="0" indent="-171450">
              <a:buFont typeface="Arial" panose="020B0604020202020204" pitchFamily="34" charset="0"/>
              <a:buChar char="•"/>
            </a:pPr>
            <a:r>
              <a:rPr lang="en-NZ" sz="1200" dirty="0" smtClean="0">
                <a:solidFill>
                  <a:prstClr val="black"/>
                </a:solidFill>
              </a:rPr>
              <a:t>Some students are getting confused on which course they are to give feedback on</a:t>
            </a:r>
          </a:p>
          <a:p>
            <a:pPr marL="171450" lvl="0" indent="-171450">
              <a:buFont typeface="Arial" panose="020B0604020202020204" pitchFamily="34" charset="0"/>
              <a:buChar char="•"/>
            </a:pPr>
            <a:r>
              <a:rPr kumimoji="0" lang="en-NZ"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Because the survey is at a course level, it isn’t set up to cater for differing</a:t>
            </a:r>
            <a:r>
              <a:rPr kumimoji="0" lang="en-NZ" sz="1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performance between classes/ teachers</a:t>
            </a:r>
          </a:p>
          <a:p>
            <a:pPr marL="171450" lvl="0" indent="-171450">
              <a:buFont typeface="Arial" panose="020B0604020202020204" pitchFamily="34" charset="0"/>
              <a:buChar char="•"/>
            </a:pPr>
            <a:r>
              <a:rPr lang="en-NZ" sz="1200" baseline="0" dirty="0" smtClean="0">
                <a:solidFill>
                  <a:prstClr val="black"/>
                </a:solidFill>
              </a:rPr>
              <a:t>Too many emails in students inbox</a:t>
            </a:r>
          </a:p>
          <a:p>
            <a:pPr marL="171450" lvl="0" indent="-171450">
              <a:buFont typeface="Arial" panose="020B0604020202020204" pitchFamily="34" charset="0"/>
              <a:buChar char="•"/>
            </a:pPr>
            <a:r>
              <a:rPr kumimoji="0" lang="en-NZ" sz="1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Some questions don’t suit certain courses</a:t>
            </a:r>
          </a:p>
          <a:p>
            <a:pPr marL="171450" lvl="0" indent="-171450">
              <a:buFont typeface="Arial" panose="020B0604020202020204" pitchFamily="34" charset="0"/>
              <a:buChar char="•"/>
            </a:pPr>
            <a:r>
              <a:rPr lang="en-NZ" sz="1200" noProof="0" dirty="0" smtClean="0">
                <a:solidFill>
                  <a:prstClr val="black"/>
                </a:solidFill>
              </a:rPr>
              <a:t>Even when we allocate time in class, not all students in class are doing the survey</a:t>
            </a:r>
            <a:endParaRPr kumimoji="0" lang="en-NZ" sz="1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endParaRPr>
          </a:p>
          <a:p>
            <a:pPr marL="171450" lvl="0" indent="-171450">
              <a:buFont typeface="Arial" panose="020B0604020202020204" pitchFamily="34" charset="0"/>
              <a:buChar char="•"/>
            </a:pPr>
            <a:r>
              <a:rPr lang="en-NZ" sz="1200" dirty="0" smtClean="0">
                <a:solidFill>
                  <a:prstClr val="black"/>
                </a:solidFill>
              </a:rPr>
              <a:t>Reduce </a:t>
            </a:r>
            <a:r>
              <a:rPr lang="en-NZ" sz="1200" dirty="0">
                <a:solidFill>
                  <a:prstClr val="black"/>
                </a:solidFill>
              </a:rPr>
              <a:t>in-house surveys online from Unitec e.g. library, student services etc. not to clash with course survey</a:t>
            </a:r>
            <a:endParaRPr lang="en-NZ" sz="1200" baseline="0" dirty="0">
              <a:solidFill>
                <a:prstClr val="black"/>
              </a:solidFill>
            </a:endParaRPr>
          </a:p>
          <a:p>
            <a:pPr marL="171450" lvl="0" indent="-171450">
              <a:buFont typeface="Arial" panose="020B0604020202020204" pitchFamily="34" charset="0"/>
              <a:buChar char="•"/>
            </a:pPr>
            <a:r>
              <a:rPr lang="en-NZ" sz="1200" dirty="0" smtClean="0">
                <a:solidFill>
                  <a:prstClr val="black"/>
                </a:solidFill>
              </a:rPr>
              <a:t>Let </a:t>
            </a:r>
            <a:r>
              <a:rPr lang="en-NZ" sz="1200" dirty="0">
                <a:solidFill>
                  <a:prstClr val="black"/>
                </a:solidFill>
              </a:rPr>
              <a:t>us know the date of the survey as early as possible, this will help us be prepared</a:t>
            </a:r>
            <a:endParaRPr kumimoji="0" lang="en-NZ" sz="1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endParaRPr>
          </a:p>
          <a:p>
            <a:pPr marL="171450" lvl="0" indent="-171450">
              <a:buFont typeface="Arial" panose="020B0604020202020204" pitchFamily="34" charset="0"/>
              <a:buChar char="•"/>
            </a:pPr>
            <a:endParaRPr lang="en-NZ" sz="1200" baseline="0" dirty="0">
              <a:solidFill>
                <a:prstClr val="black"/>
              </a:solidFill>
            </a:endParaRPr>
          </a:p>
          <a:p>
            <a:pPr marL="171450" lvl="0" indent="-171450">
              <a:buFont typeface="Arial" panose="020B0604020202020204" pitchFamily="34" charset="0"/>
              <a:buChar char="•"/>
            </a:pPr>
            <a:endParaRPr kumimoji="0" lang="en-NZ" sz="1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endParaRPr>
          </a:p>
          <a:p>
            <a:pPr lvl="0"/>
            <a:r>
              <a:rPr lang="en-NZ" sz="1200" b="1" dirty="0"/>
              <a:t>RECOMMENDATION: Te Korowai Kahurangi</a:t>
            </a:r>
            <a:r>
              <a:rPr lang="en-NZ" sz="1200" b="1" baseline="0" dirty="0" smtClean="0">
                <a:solidFill>
                  <a:prstClr val="black"/>
                </a:solidFill>
              </a:rPr>
              <a:t> will review all feedback received with</a:t>
            </a:r>
            <a:r>
              <a:rPr lang="en-NZ" sz="1200" b="1" dirty="0" smtClean="0">
                <a:solidFill>
                  <a:prstClr val="black"/>
                </a:solidFill>
              </a:rPr>
              <a:t> the aim to improve the process and survey design for Semester 2 2019</a:t>
            </a:r>
            <a:endParaRPr kumimoji="0" lang="en-NZ" sz="1200" b="1" i="0" u="none" strike="noStrike" kern="1200" cap="none" spc="0" normalizeH="0" baseline="0" noProof="0" dirty="0">
              <a:ln>
                <a:noFill/>
              </a:ln>
              <a:solidFill>
                <a:prstClr val="black"/>
              </a:solidFill>
              <a:effectLst/>
              <a:uLnTx/>
              <a:uFillTx/>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24</a:t>
            </a:fld>
            <a:endParaRPr lang="en-NZ" altLang="en-US" dirty="0"/>
          </a:p>
        </p:txBody>
      </p:sp>
      <p:sp>
        <p:nvSpPr>
          <p:cNvPr id="8" name="TextBox 7"/>
          <p:cNvSpPr txBox="1"/>
          <p:nvPr/>
        </p:nvSpPr>
        <p:spPr>
          <a:xfrm>
            <a:off x="6894094" y="0"/>
            <a:ext cx="2262158" cy="369332"/>
          </a:xfrm>
          <a:prstGeom prst="rect">
            <a:avLst/>
          </a:prstGeom>
          <a:solidFill>
            <a:srgbClr val="336600"/>
          </a:solidFill>
        </p:spPr>
        <p:txBody>
          <a:bodyPr wrap="none" rtlCol="0">
            <a:spAutoFit/>
          </a:bodyPr>
          <a:lstStyle/>
          <a:p>
            <a:r>
              <a:rPr lang="mi-NZ" dirty="0" smtClean="0">
                <a:solidFill>
                  <a:schemeClr val="bg1"/>
                </a:solidFill>
              </a:rPr>
              <a:t>Overview &amp; Process</a:t>
            </a:r>
            <a:endParaRPr lang="en-NZ" dirty="0">
              <a:solidFill>
                <a:schemeClr val="bg1"/>
              </a:solidFill>
            </a:endParaRPr>
          </a:p>
        </p:txBody>
      </p:sp>
    </p:spTree>
    <p:extLst>
      <p:ext uri="{BB962C8B-B14F-4D97-AF65-F5344CB8AC3E}">
        <p14:creationId xmlns:p14="http://schemas.microsoft.com/office/powerpoint/2010/main" val="3093274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81592" y="1671780"/>
          <a:ext cx="8721865" cy="4786555"/>
        </p:xfrm>
        <a:graphic>
          <a:graphicData uri="http://schemas.openxmlformats.org/drawingml/2006/table">
            <a:tbl>
              <a:tblPr firstRow="1" bandRow="1">
                <a:tableStyleId>{5C22544A-7EE6-4342-B048-85BDC9FD1C3A}</a:tableStyleId>
              </a:tblPr>
              <a:tblGrid>
                <a:gridCol w="3018285">
                  <a:extLst>
                    <a:ext uri="{9D8B030D-6E8A-4147-A177-3AD203B41FA5}">
                      <a16:colId xmlns:a16="http://schemas.microsoft.com/office/drawing/2014/main" val="3893796935"/>
                    </a:ext>
                  </a:extLst>
                </a:gridCol>
                <a:gridCol w="3152885">
                  <a:extLst>
                    <a:ext uri="{9D8B030D-6E8A-4147-A177-3AD203B41FA5}">
                      <a16:colId xmlns:a16="http://schemas.microsoft.com/office/drawing/2014/main" val="4197064201"/>
                    </a:ext>
                  </a:extLst>
                </a:gridCol>
                <a:gridCol w="1528010">
                  <a:extLst>
                    <a:ext uri="{9D8B030D-6E8A-4147-A177-3AD203B41FA5}">
                      <a16:colId xmlns:a16="http://schemas.microsoft.com/office/drawing/2014/main" val="757847412"/>
                    </a:ext>
                  </a:extLst>
                </a:gridCol>
                <a:gridCol w="1022685">
                  <a:extLst>
                    <a:ext uri="{9D8B030D-6E8A-4147-A177-3AD203B41FA5}">
                      <a16:colId xmlns:a16="http://schemas.microsoft.com/office/drawing/2014/main" val="1150195863"/>
                    </a:ext>
                  </a:extLst>
                </a:gridCol>
              </a:tblGrid>
              <a:tr h="433987">
                <a:tc>
                  <a:txBody>
                    <a:bodyPr/>
                    <a:lstStyle/>
                    <a:p>
                      <a:r>
                        <a:rPr lang="mi-NZ" dirty="0" smtClean="0">
                          <a:solidFill>
                            <a:sysClr val="windowText" lastClr="000000"/>
                          </a:solidFill>
                        </a:rPr>
                        <a:t>Reporting</a:t>
                      </a:r>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mi-NZ" dirty="0" smtClean="0">
                          <a:solidFill>
                            <a:sysClr val="windowText" lastClr="000000"/>
                          </a:solidFill>
                        </a:rPr>
                        <a:t>Content</a:t>
                      </a:r>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mi-NZ" dirty="0" smtClean="0">
                          <a:solidFill>
                            <a:sysClr val="windowText" lastClr="000000"/>
                          </a:solidFill>
                        </a:rPr>
                        <a:t>Audience</a:t>
                      </a:r>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mi-NZ" dirty="0" smtClean="0">
                          <a:solidFill>
                            <a:sysClr val="windowText" lastClr="000000"/>
                          </a:solidFill>
                        </a:rPr>
                        <a:t>Location</a:t>
                      </a:r>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72714625"/>
                  </a:ext>
                </a:extLst>
              </a:tr>
              <a:tr h="1450856">
                <a:tc>
                  <a:txBody>
                    <a:bodyPr/>
                    <a:lstStyle/>
                    <a:p>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indent="-84138">
                        <a:buFont typeface="Arial" panose="020B0604020202020204" pitchFamily="34" charset="0"/>
                        <a:buChar char="•"/>
                      </a:pPr>
                      <a:r>
                        <a:rPr lang="mi-NZ" sz="1200" dirty="0" smtClean="0">
                          <a:solidFill>
                            <a:sysClr val="windowText" lastClr="000000"/>
                          </a:solidFill>
                        </a:rPr>
                        <a:t>Analysis</a:t>
                      </a:r>
                      <a:r>
                        <a:rPr lang="mi-NZ" sz="1200" baseline="0" dirty="0" smtClean="0">
                          <a:solidFill>
                            <a:sysClr val="windowText" lastClr="000000"/>
                          </a:solidFill>
                        </a:rPr>
                        <a:t> of process and suggested imporvements</a:t>
                      </a:r>
                    </a:p>
                    <a:p>
                      <a:pPr marL="84138" indent="-84138">
                        <a:buFont typeface="Arial" panose="020B0604020202020204" pitchFamily="34" charset="0"/>
                        <a:buChar char="•"/>
                      </a:pPr>
                      <a:r>
                        <a:rPr lang="mi-NZ" sz="1200" baseline="0" dirty="0" smtClean="0">
                          <a:solidFill>
                            <a:sysClr val="windowText" lastClr="000000"/>
                          </a:solidFill>
                        </a:rPr>
                        <a:t>Analysis and reporting of performance at institutional and school level</a:t>
                      </a:r>
                      <a:endParaRPr lang="mi-NZ" sz="1200" dirty="0" smtClean="0">
                        <a:solidFill>
                          <a:sysClr val="windowText" lastClr="000000"/>
                        </a:solidFill>
                      </a:endParaRPr>
                    </a:p>
                    <a:p>
                      <a:pPr marL="84138" indent="-84138">
                        <a:buFont typeface="Arial" panose="020B0604020202020204" pitchFamily="34" charset="0"/>
                        <a:buChar char="•"/>
                      </a:pPr>
                      <a:r>
                        <a:rPr lang="mi-NZ" sz="1200" dirty="0" smtClean="0">
                          <a:solidFill>
                            <a:sysClr val="windowText" lastClr="000000"/>
                          </a:solidFill>
                        </a:rPr>
                        <a:t>Driver modelling</a:t>
                      </a:r>
                      <a:endParaRPr lang="en-NZ"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All Unitec staff</a:t>
                      </a:r>
                      <a:endParaRPr lang="en-NZ"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tbc</a:t>
                      </a:r>
                      <a:endParaRPr lang="en-NZ"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98197"/>
                  </a:ext>
                </a:extLst>
              </a:tr>
              <a:tr h="1450856">
                <a:tc>
                  <a:txBody>
                    <a:bodyPr/>
                    <a:lstStyle/>
                    <a:p>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indent="-84138">
                        <a:buFont typeface="Arial" panose="020B0604020202020204" pitchFamily="34" charset="0"/>
                        <a:buChar char="•"/>
                      </a:pPr>
                      <a:r>
                        <a:rPr lang="en-NZ" sz="1200" dirty="0" smtClean="0">
                          <a:solidFill>
                            <a:sysClr val="windowText" lastClr="000000"/>
                          </a:solidFill>
                        </a:rPr>
                        <a:t>Interactive dashboard which allows you to filter data by school, programme, course, class, priority group and semester</a:t>
                      </a:r>
                    </a:p>
                    <a:p>
                      <a:pPr marL="84138" indent="-84138">
                        <a:buFont typeface="Arial" panose="020B0604020202020204" pitchFamily="34" charset="0"/>
                        <a:buChar char="•"/>
                      </a:pPr>
                      <a:r>
                        <a:rPr lang="en-NZ" sz="1200" dirty="0" smtClean="0">
                          <a:solidFill>
                            <a:sysClr val="windowText" lastClr="000000"/>
                          </a:solidFill>
                        </a:rPr>
                        <a:t>Detailed reporting of response rates, overall course</a:t>
                      </a:r>
                      <a:r>
                        <a:rPr lang="en-NZ" sz="1200" baseline="0" dirty="0" smtClean="0">
                          <a:solidFill>
                            <a:sysClr val="windowText" lastClr="000000"/>
                          </a:solidFill>
                        </a:rPr>
                        <a:t> ratings,</a:t>
                      </a:r>
                      <a:r>
                        <a:rPr lang="en-NZ" sz="1200" dirty="0" smtClean="0">
                          <a:solidFill>
                            <a:sysClr val="windowText" lastClr="000000"/>
                          </a:solidFill>
                        </a:rPr>
                        <a:t> course content, teaching, assessments and practical components</a:t>
                      </a:r>
                    </a:p>
                    <a:p>
                      <a:pPr marL="84138" indent="-84138">
                        <a:buFont typeface="Arial" panose="020B0604020202020204" pitchFamily="34" charset="0"/>
                        <a:buChar char="•"/>
                      </a:pPr>
                      <a:r>
                        <a:rPr lang="mi-NZ" sz="1200" dirty="0" smtClean="0">
                          <a:solidFill>
                            <a:sysClr val="windowText" lastClr="000000"/>
                          </a:solidFill>
                        </a:rPr>
                        <a:t>Programme</a:t>
                      </a:r>
                      <a:r>
                        <a:rPr lang="mi-NZ" sz="1200" baseline="0" dirty="0" smtClean="0">
                          <a:solidFill>
                            <a:sysClr val="windowText" lastClr="000000"/>
                          </a:solidFill>
                        </a:rPr>
                        <a:t> priority matrix </a:t>
                      </a:r>
                      <a:endParaRPr lang="en-NZ"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Heads of School</a:t>
                      </a:r>
                    </a:p>
                    <a:p>
                      <a:pPr marL="0" indent="0">
                        <a:buFont typeface="Arial" panose="020B0604020202020204" pitchFamily="34" charset="0"/>
                        <a:buNone/>
                      </a:pPr>
                      <a:r>
                        <a:rPr lang="mi-NZ" sz="1200" dirty="0" smtClean="0">
                          <a:solidFill>
                            <a:sysClr val="windowText" lastClr="000000"/>
                          </a:solidFill>
                        </a:rPr>
                        <a:t>Academic Leaders</a:t>
                      </a:r>
                    </a:p>
                    <a:p>
                      <a:pPr marL="0" indent="0">
                        <a:buFont typeface="Arial" panose="020B0604020202020204" pitchFamily="34" charset="0"/>
                        <a:buNone/>
                      </a:pPr>
                      <a:r>
                        <a:rPr lang="mi-NZ" sz="1200" dirty="0" smtClean="0">
                          <a:solidFill>
                            <a:sysClr val="windowText" lastClr="000000"/>
                          </a:solidFill>
                        </a:rPr>
                        <a:t>Programme Managers</a:t>
                      </a:r>
                    </a:p>
                    <a:p>
                      <a:pPr marL="0" indent="0">
                        <a:buFont typeface="Arial" panose="020B0604020202020204" pitchFamily="34" charset="0"/>
                        <a:buNone/>
                      </a:pPr>
                      <a:r>
                        <a:rPr lang="mi-NZ" sz="1200" dirty="0" smtClean="0">
                          <a:solidFill>
                            <a:sysClr val="windowText" lastClr="000000"/>
                          </a:solidFill>
                        </a:rPr>
                        <a:t>Academic Support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Available</a:t>
                      </a:r>
                      <a:r>
                        <a:rPr lang="mi-NZ" sz="1200" baseline="0" dirty="0" smtClean="0">
                          <a:solidFill>
                            <a:sysClr val="windowText" lastClr="000000"/>
                          </a:solidFill>
                        </a:rPr>
                        <a:t> to all Power BI users</a:t>
                      </a:r>
                    </a:p>
                    <a:p>
                      <a:pPr marL="0" indent="0">
                        <a:buFont typeface="Arial" panose="020B0604020202020204" pitchFamily="34" charset="0"/>
                        <a:buNone/>
                      </a:pPr>
                      <a:r>
                        <a:rPr lang="en-NZ" sz="1200" dirty="0" smtClean="0">
                          <a:solidFill>
                            <a:sysClr val="windowText" lastClr="000000"/>
                          </a:solidFill>
                          <a:hlinkClick r:id="rId3"/>
                        </a:rPr>
                        <a:t>Link</a:t>
                      </a:r>
                      <a:endParaRPr lang="en-NZ"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029822"/>
                  </a:ext>
                </a:extLst>
              </a:tr>
              <a:tr h="1450856">
                <a:tc>
                  <a:txBody>
                    <a:bodyPr/>
                    <a:lstStyle/>
                    <a:p>
                      <a:endParaRPr lang="en-NZ"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138" indent="-84138">
                        <a:buFont typeface="Arial" panose="020B0604020202020204" pitchFamily="34" charset="0"/>
                        <a:buChar char="•"/>
                      </a:pPr>
                      <a:r>
                        <a:rPr lang="en-NZ" sz="1200" dirty="0" smtClean="0">
                          <a:solidFill>
                            <a:sysClr val="windowText" lastClr="000000"/>
                          </a:solidFill>
                        </a:rPr>
                        <a:t>Course/ class specific report for current semester</a:t>
                      </a:r>
                    </a:p>
                    <a:p>
                      <a:pPr marL="84138" indent="-84138">
                        <a:buFont typeface="Arial" panose="020B0604020202020204" pitchFamily="34" charset="0"/>
                        <a:buChar char="•"/>
                      </a:pPr>
                      <a:r>
                        <a:rPr lang="mi-NZ" sz="1200" dirty="0" smtClean="0">
                          <a:solidFill>
                            <a:sysClr val="windowText" lastClr="000000"/>
                          </a:solidFill>
                        </a:rPr>
                        <a:t>Student</a:t>
                      </a:r>
                      <a:r>
                        <a:rPr lang="mi-NZ" sz="1200" baseline="0" dirty="0" smtClean="0">
                          <a:solidFill>
                            <a:sysClr val="windowText" lastClr="000000"/>
                          </a:solidFill>
                        </a:rPr>
                        <a:t> ratings and verbatim comments on course </a:t>
                      </a:r>
                      <a:r>
                        <a:rPr lang="en-NZ" sz="1200" dirty="0" smtClean="0">
                          <a:solidFill>
                            <a:sysClr val="windowText" lastClr="000000"/>
                          </a:solidFill>
                        </a:rPr>
                        <a:t>content, teaching, assessments and practical components (if applicable)</a:t>
                      </a:r>
                      <a:endParaRPr lang="en-NZ"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Heads of School</a:t>
                      </a:r>
                    </a:p>
                    <a:p>
                      <a:pPr marL="0" indent="0">
                        <a:buFont typeface="Arial" panose="020B0604020202020204" pitchFamily="34" charset="0"/>
                        <a:buNone/>
                      </a:pPr>
                      <a:r>
                        <a:rPr lang="mi-NZ" sz="1200" dirty="0" smtClean="0">
                          <a:solidFill>
                            <a:sysClr val="windowText" lastClr="000000"/>
                          </a:solidFill>
                        </a:rPr>
                        <a:t>Academic Leaders</a:t>
                      </a:r>
                    </a:p>
                    <a:p>
                      <a:pPr marL="0" indent="0">
                        <a:buFont typeface="Arial" panose="020B0604020202020204" pitchFamily="34" charset="0"/>
                        <a:buNone/>
                      </a:pPr>
                      <a:r>
                        <a:rPr lang="mi-NZ" sz="1200" dirty="0" smtClean="0">
                          <a:solidFill>
                            <a:sysClr val="windowText" lastClr="000000"/>
                          </a:solidFill>
                        </a:rPr>
                        <a:t>Programme Managers</a:t>
                      </a:r>
                    </a:p>
                    <a:p>
                      <a:pPr marL="0" indent="0">
                        <a:buFont typeface="Arial" panose="020B0604020202020204" pitchFamily="34" charset="0"/>
                        <a:buNone/>
                      </a:pPr>
                      <a:r>
                        <a:rPr lang="mi-NZ" sz="1200" dirty="0" smtClean="0">
                          <a:solidFill>
                            <a:sysClr val="windowText" lastClr="000000"/>
                          </a:solidFill>
                        </a:rPr>
                        <a:t>Course</a:t>
                      </a:r>
                      <a:r>
                        <a:rPr lang="mi-NZ" sz="1200" baseline="0" dirty="0" smtClean="0">
                          <a:solidFill>
                            <a:sysClr val="windowText" lastClr="000000"/>
                          </a:solidFill>
                        </a:rPr>
                        <a:t> Teacher only (due to confidential student comments)</a:t>
                      </a:r>
                      <a:endParaRPr lang="en-NZ"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mi-NZ" sz="1200" dirty="0" smtClean="0">
                          <a:solidFill>
                            <a:sysClr val="windowText" lastClr="000000"/>
                          </a:solidFill>
                        </a:rPr>
                        <a:t>Saved in secure folders for</a:t>
                      </a:r>
                      <a:r>
                        <a:rPr lang="mi-NZ" sz="1200" baseline="0" dirty="0" smtClean="0">
                          <a:solidFill>
                            <a:sysClr val="windowText" lastClr="000000"/>
                          </a:solidFill>
                        </a:rPr>
                        <a:t> HoS/AL/PMs to distribute to teaching staff</a:t>
                      </a:r>
                      <a:endParaRPr lang="en-NZ"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512662"/>
                  </a:ext>
                </a:extLst>
              </a:tr>
            </a:tbl>
          </a:graphicData>
        </a:graphic>
      </p:graphicFrame>
      <p:sp>
        <p:nvSpPr>
          <p:cNvPr id="4" name="Title 3"/>
          <p:cNvSpPr>
            <a:spLocks noGrp="1"/>
          </p:cNvSpPr>
          <p:nvPr>
            <p:ph type="title"/>
          </p:nvPr>
        </p:nvSpPr>
        <p:spPr>
          <a:xfrm>
            <a:off x="1033845" y="331624"/>
            <a:ext cx="7869612" cy="508928"/>
          </a:xfrm>
        </p:spPr>
        <p:txBody>
          <a:bodyPr/>
          <a:lstStyle/>
          <a:p>
            <a:r>
              <a:rPr lang="en-NZ" sz="2000" dirty="0" smtClean="0"/>
              <a:t>APPENDIX: Student Course Survey Programme Reporting</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25</a:t>
            </a:fld>
            <a:endParaRPr lang="en-NZ" altLang="en-US" dirty="0"/>
          </a:p>
        </p:txBody>
      </p:sp>
      <p:pic>
        <p:nvPicPr>
          <p:cNvPr id="5" name="Picture 4"/>
          <p:cNvPicPr>
            <a:picLocks noChangeAspect="1"/>
          </p:cNvPicPr>
          <p:nvPr/>
        </p:nvPicPr>
        <p:blipFill>
          <a:blip r:embed="rId4"/>
          <a:stretch>
            <a:fillRect/>
          </a:stretch>
        </p:blipFill>
        <p:spPr>
          <a:xfrm>
            <a:off x="750205" y="2445153"/>
            <a:ext cx="1636045" cy="1009612"/>
          </a:xfrm>
          <a:prstGeom prst="rect">
            <a:avLst/>
          </a:prstGeom>
          <a:ln>
            <a:solidFill>
              <a:schemeClr val="bg1">
                <a:lumMod val="50000"/>
              </a:schemeClr>
            </a:solidFill>
          </a:ln>
        </p:spPr>
      </p:pic>
      <p:sp>
        <p:nvSpPr>
          <p:cNvPr id="6" name="TextBox 5"/>
          <p:cNvSpPr txBox="1"/>
          <p:nvPr/>
        </p:nvSpPr>
        <p:spPr>
          <a:xfrm>
            <a:off x="787735" y="2139393"/>
            <a:ext cx="1598515" cy="276999"/>
          </a:xfrm>
          <a:prstGeom prst="rect">
            <a:avLst/>
          </a:prstGeom>
          <a:noFill/>
        </p:spPr>
        <p:txBody>
          <a:bodyPr wrap="none" rtlCol="0">
            <a:spAutoFit/>
          </a:bodyPr>
          <a:lstStyle/>
          <a:p>
            <a:r>
              <a:rPr lang="mi-NZ" sz="1200" b="1" dirty="0" smtClean="0"/>
              <a:t>Institutional Report</a:t>
            </a:r>
            <a:endParaRPr lang="en-NZ" sz="1200" b="1" dirty="0"/>
          </a:p>
        </p:txBody>
      </p:sp>
      <p:pic>
        <p:nvPicPr>
          <p:cNvPr id="8" name="Picture 7"/>
          <p:cNvPicPr>
            <a:picLocks noChangeAspect="1"/>
          </p:cNvPicPr>
          <p:nvPr/>
        </p:nvPicPr>
        <p:blipFill>
          <a:blip r:embed="rId5"/>
          <a:stretch>
            <a:fillRect/>
          </a:stretch>
        </p:blipFill>
        <p:spPr>
          <a:xfrm>
            <a:off x="1021659" y="3851896"/>
            <a:ext cx="1379602" cy="786071"/>
          </a:xfrm>
          <a:prstGeom prst="rect">
            <a:avLst/>
          </a:prstGeom>
          <a:ln>
            <a:solidFill>
              <a:schemeClr val="bg1">
                <a:lumMod val="50000"/>
              </a:schemeClr>
            </a:solidFill>
          </a:ln>
        </p:spPr>
      </p:pic>
      <p:pic>
        <p:nvPicPr>
          <p:cNvPr id="9" name="Picture 8"/>
          <p:cNvPicPr>
            <a:picLocks noChangeAspect="1"/>
          </p:cNvPicPr>
          <p:nvPr/>
        </p:nvPicPr>
        <p:blipFill>
          <a:blip r:embed="rId6"/>
          <a:stretch>
            <a:fillRect/>
          </a:stretch>
        </p:blipFill>
        <p:spPr>
          <a:xfrm>
            <a:off x="715674" y="4121488"/>
            <a:ext cx="1376981" cy="784395"/>
          </a:xfrm>
          <a:prstGeom prst="rect">
            <a:avLst/>
          </a:prstGeom>
          <a:ln>
            <a:solidFill>
              <a:schemeClr val="bg1">
                <a:lumMod val="50000"/>
              </a:schemeClr>
            </a:solidFill>
          </a:ln>
        </p:spPr>
      </p:pic>
      <p:sp>
        <p:nvSpPr>
          <p:cNvPr id="12" name="TextBox 11"/>
          <p:cNvSpPr txBox="1"/>
          <p:nvPr/>
        </p:nvSpPr>
        <p:spPr>
          <a:xfrm>
            <a:off x="63001" y="3563062"/>
            <a:ext cx="3017171" cy="276999"/>
          </a:xfrm>
          <a:prstGeom prst="rect">
            <a:avLst/>
          </a:prstGeom>
          <a:noFill/>
        </p:spPr>
        <p:txBody>
          <a:bodyPr wrap="square" rtlCol="0">
            <a:spAutoFit/>
          </a:bodyPr>
          <a:lstStyle/>
          <a:p>
            <a:pPr algn="ctr"/>
            <a:r>
              <a:rPr lang="mi-NZ" sz="1200" b="1" dirty="0" smtClean="0"/>
              <a:t>Student Course Survey Dashboard</a:t>
            </a:r>
            <a:endParaRPr lang="en-NZ" sz="1200" b="1" dirty="0"/>
          </a:p>
        </p:txBody>
      </p:sp>
      <p:pic>
        <p:nvPicPr>
          <p:cNvPr id="10" name="Picture 9"/>
          <p:cNvPicPr>
            <a:picLocks noChangeAspect="1"/>
          </p:cNvPicPr>
          <p:nvPr/>
        </p:nvPicPr>
        <p:blipFill>
          <a:blip r:embed="rId7"/>
          <a:stretch>
            <a:fillRect/>
          </a:stretch>
        </p:blipFill>
        <p:spPr>
          <a:xfrm>
            <a:off x="870525" y="5287110"/>
            <a:ext cx="1089303" cy="663847"/>
          </a:xfrm>
          <a:prstGeom prst="rect">
            <a:avLst/>
          </a:prstGeom>
          <a:ln>
            <a:solidFill>
              <a:schemeClr val="bg1">
                <a:lumMod val="50000"/>
              </a:schemeClr>
            </a:solidFill>
          </a:ln>
        </p:spPr>
      </p:pic>
      <p:pic>
        <p:nvPicPr>
          <p:cNvPr id="14" name="Picture 13"/>
          <p:cNvPicPr>
            <a:picLocks noChangeAspect="1"/>
          </p:cNvPicPr>
          <p:nvPr/>
        </p:nvPicPr>
        <p:blipFill>
          <a:blip r:embed="rId7"/>
          <a:stretch>
            <a:fillRect/>
          </a:stretch>
        </p:blipFill>
        <p:spPr>
          <a:xfrm>
            <a:off x="1022925" y="5439510"/>
            <a:ext cx="1089303" cy="663847"/>
          </a:xfrm>
          <a:prstGeom prst="rect">
            <a:avLst/>
          </a:prstGeom>
          <a:ln>
            <a:solidFill>
              <a:schemeClr val="bg1">
                <a:lumMod val="50000"/>
              </a:schemeClr>
            </a:solidFill>
          </a:ln>
        </p:spPr>
      </p:pic>
      <p:pic>
        <p:nvPicPr>
          <p:cNvPr id="16" name="Picture 15"/>
          <p:cNvPicPr>
            <a:picLocks noChangeAspect="1"/>
          </p:cNvPicPr>
          <p:nvPr/>
        </p:nvPicPr>
        <p:blipFill>
          <a:blip r:embed="rId7"/>
          <a:stretch>
            <a:fillRect/>
          </a:stretch>
        </p:blipFill>
        <p:spPr>
          <a:xfrm>
            <a:off x="1175325" y="5591910"/>
            <a:ext cx="1089303" cy="663847"/>
          </a:xfrm>
          <a:prstGeom prst="rect">
            <a:avLst/>
          </a:prstGeom>
          <a:ln>
            <a:solidFill>
              <a:schemeClr val="bg1">
                <a:lumMod val="50000"/>
              </a:schemeClr>
            </a:solidFill>
          </a:ln>
        </p:spPr>
      </p:pic>
      <p:pic>
        <p:nvPicPr>
          <p:cNvPr id="17" name="Picture 16"/>
          <p:cNvPicPr>
            <a:picLocks noChangeAspect="1"/>
          </p:cNvPicPr>
          <p:nvPr/>
        </p:nvPicPr>
        <p:blipFill>
          <a:blip r:embed="rId7"/>
          <a:stretch>
            <a:fillRect/>
          </a:stretch>
        </p:blipFill>
        <p:spPr>
          <a:xfrm>
            <a:off x="1327725" y="5744310"/>
            <a:ext cx="1089303" cy="663847"/>
          </a:xfrm>
          <a:prstGeom prst="rect">
            <a:avLst/>
          </a:prstGeom>
          <a:ln>
            <a:solidFill>
              <a:schemeClr val="bg1">
                <a:lumMod val="50000"/>
              </a:schemeClr>
            </a:solidFill>
          </a:ln>
        </p:spPr>
      </p:pic>
      <p:sp>
        <p:nvSpPr>
          <p:cNvPr id="19" name="TextBox 18"/>
          <p:cNvSpPr txBox="1"/>
          <p:nvPr/>
        </p:nvSpPr>
        <p:spPr>
          <a:xfrm>
            <a:off x="0" y="5024209"/>
            <a:ext cx="3017171" cy="276999"/>
          </a:xfrm>
          <a:prstGeom prst="rect">
            <a:avLst/>
          </a:prstGeom>
          <a:noFill/>
        </p:spPr>
        <p:txBody>
          <a:bodyPr wrap="square" rtlCol="0">
            <a:spAutoFit/>
          </a:bodyPr>
          <a:lstStyle/>
          <a:p>
            <a:pPr algn="ctr"/>
            <a:r>
              <a:rPr lang="mi-NZ" sz="1200" b="1" dirty="0" smtClean="0"/>
              <a:t>Course/ Class Reports</a:t>
            </a:r>
            <a:endParaRPr lang="en-NZ" sz="1200" b="1" dirty="0"/>
          </a:p>
        </p:txBody>
      </p:sp>
      <p:sp>
        <p:nvSpPr>
          <p:cNvPr id="13" name="Rectangle 12"/>
          <p:cNvSpPr/>
          <p:nvPr/>
        </p:nvSpPr>
        <p:spPr>
          <a:xfrm>
            <a:off x="181592" y="1140964"/>
            <a:ext cx="8721865" cy="461665"/>
          </a:xfrm>
          <a:prstGeom prst="rect">
            <a:avLst/>
          </a:prstGeom>
        </p:spPr>
        <p:txBody>
          <a:bodyPr wrap="square">
            <a:spAutoFit/>
          </a:bodyPr>
          <a:lstStyle/>
          <a:p>
            <a:r>
              <a:rPr lang="en-NZ" sz="1200" dirty="0" smtClean="0">
                <a:solidFill>
                  <a:prstClr val="black"/>
                </a:solidFill>
                <a:latin typeface="+mn-lt"/>
              </a:rPr>
              <a:t>The </a:t>
            </a:r>
            <a:r>
              <a:rPr lang="en-NZ" sz="1200" dirty="0">
                <a:solidFill>
                  <a:prstClr val="black"/>
                </a:solidFill>
                <a:latin typeface="+mn-lt"/>
              </a:rPr>
              <a:t>student course survey programme </a:t>
            </a:r>
            <a:r>
              <a:rPr lang="en-NZ" sz="1200" dirty="0" smtClean="0">
                <a:solidFill>
                  <a:prstClr val="black"/>
                </a:solidFill>
                <a:latin typeface="+mn-lt"/>
              </a:rPr>
              <a:t>provides reporting at three levels catered for different audiences.  Student verbatim comments are only included in the individual course/ class reports due to the need for confidentiality.</a:t>
            </a:r>
            <a:endParaRPr lang="en-NZ" sz="1200" dirty="0">
              <a:solidFill>
                <a:prstClr val="black"/>
              </a:solidFill>
              <a:latin typeface="+mn-lt"/>
            </a:endParaRPr>
          </a:p>
        </p:txBody>
      </p:sp>
      <p:sp>
        <p:nvSpPr>
          <p:cNvPr id="20" name="TextBox 19"/>
          <p:cNvSpPr txBox="1"/>
          <p:nvPr/>
        </p:nvSpPr>
        <p:spPr>
          <a:xfrm>
            <a:off x="6894094" y="0"/>
            <a:ext cx="2262158" cy="369332"/>
          </a:xfrm>
          <a:prstGeom prst="rect">
            <a:avLst/>
          </a:prstGeom>
          <a:solidFill>
            <a:srgbClr val="336600"/>
          </a:solidFill>
        </p:spPr>
        <p:txBody>
          <a:bodyPr wrap="none" rtlCol="0">
            <a:spAutoFit/>
          </a:bodyPr>
          <a:lstStyle/>
          <a:p>
            <a:r>
              <a:rPr lang="mi-NZ" dirty="0" smtClean="0">
                <a:solidFill>
                  <a:schemeClr val="bg1"/>
                </a:solidFill>
              </a:rPr>
              <a:t>Overview &amp; Process</a:t>
            </a:r>
            <a:endParaRPr lang="en-NZ" dirty="0">
              <a:solidFill>
                <a:schemeClr val="bg1"/>
              </a:solidFill>
            </a:endParaRPr>
          </a:p>
        </p:txBody>
      </p:sp>
    </p:spTree>
    <p:extLst>
      <p:ext uri="{BB962C8B-B14F-4D97-AF65-F5344CB8AC3E}">
        <p14:creationId xmlns:p14="http://schemas.microsoft.com/office/powerpoint/2010/main" val="231762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Overall Course Ratings</a:t>
            </a:r>
            <a:endParaRPr lang="en-NZ" sz="2000" dirty="0"/>
          </a:p>
        </p:txBody>
      </p:sp>
      <p:sp>
        <p:nvSpPr>
          <p:cNvPr id="15" name="TextBox 14"/>
          <p:cNvSpPr txBox="1"/>
          <p:nvPr/>
        </p:nvSpPr>
        <p:spPr>
          <a:xfrm>
            <a:off x="141953" y="1092122"/>
            <a:ext cx="4435449" cy="6186309"/>
          </a:xfrm>
          <a:prstGeom prst="rect">
            <a:avLst/>
          </a:prstGeom>
          <a:noFill/>
          <a:ln>
            <a:noFill/>
          </a:ln>
        </p:spPr>
        <p:txBody>
          <a:bodyPr wrap="square" rtlCol="0">
            <a:spAutoFit/>
          </a:bodyPr>
          <a:lstStyle/>
          <a:p>
            <a:pPr lvl="0"/>
            <a:r>
              <a:rPr lang="en-NZ" sz="1200" dirty="0">
                <a:latin typeface="+mn-lt"/>
              </a:rPr>
              <a:t>Students’ overall course ratings across all Unitec courses in Semester 1 2019 averages at 7.9 out of 10 which is on par (within margin of error) with the target of 8.0.  This level </a:t>
            </a:r>
            <a:r>
              <a:rPr lang="en-NZ" sz="1200" dirty="0" smtClean="0">
                <a:latin typeface="+mn-lt"/>
              </a:rPr>
              <a:t>of overall performance is </a:t>
            </a:r>
            <a:r>
              <a:rPr lang="en-NZ" sz="1200" dirty="0">
                <a:latin typeface="+mn-lt"/>
              </a:rPr>
              <a:t>consistent across the last three semesters.</a:t>
            </a:r>
          </a:p>
          <a:p>
            <a:pPr lvl="0"/>
            <a:endParaRPr lang="en-NZ" sz="1200" dirty="0">
              <a:solidFill>
                <a:prstClr val="black"/>
              </a:solidFill>
              <a:latin typeface="+mn-lt"/>
            </a:endParaRPr>
          </a:p>
          <a:p>
            <a:pPr lvl="0"/>
            <a:r>
              <a:rPr lang="en-NZ" sz="1200" dirty="0">
                <a:solidFill>
                  <a:prstClr val="black"/>
                </a:solidFill>
                <a:latin typeface="+mn-lt"/>
              </a:rPr>
              <a:t>Over time, Computing &amp; Information Technology has improved the most over the past </a:t>
            </a:r>
            <a:r>
              <a:rPr lang="en-NZ" sz="1200" dirty="0" smtClean="0">
                <a:solidFill>
                  <a:prstClr val="black"/>
                </a:solidFill>
                <a:latin typeface="+mn-lt"/>
              </a:rPr>
              <a:t>three </a:t>
            </a:r>
            <a:r>
              <a:rPr lang="en-NZ" sz="1200" dirty="0">
                <a:solidFill>
                  <a:prstClr val="black"/>
                </a:solidFill>
                <a:latin typeface="+mn-lt"/>
              </a:rPr>
              <a:t>semesters to now lead the schools in Semester 1 2019 at an average of 8.3 out of 10.  Feedback from the school </a:t>
            </a:r>
            <a:r>
              <a:rPr lang="en-NZ" sz="1200" dirty="0" smtClean="0">
                <a:solidFill>
                  <a:prstClr val="black"/>
                </a:solidFill>
                <a:latin typeface="+mn-lt"/>
              </a:rPr>
              <a:t>suggests the increased focus over the past two years and following factors may have driven this improvement:</a:t>
            </a:r>
          </a:p>
          <a:p>
            <a:pPr marL="228600" lvl="0" indent="-228600">
              <a:buFont typeface="+mj-lt"/>
              <a:buAutoNum type="arabicPeriod"/>
            </a:pPr>
            <a:r>
              <a:rPr lang="en-US" sz="1200" dirty="0" smtClean="0">
                <a:solidFill>
                  <a:prstClr val="black"/>
                </a:solidFill>
                <a:latin typeface="+mn-lt"/>
              </a:rPr>
              <a:t>Focus </a:t>
            </a:r>
            <a:r>
              <a:rPr lang="en-US" sz="1200" dirty="0">
                <a:solidFill>
                  <a:prstClr val="black"/>
                </a:solidFill>
                <a:latin typeface="+mn-lt"/>
              </a:rPr>
              <a:t>on the quality of teaching and learning: dedicated representative from </a:t>
            </a:r>
            <a:r>
              <a:rPr lang="en-US" sz="1200" dirty="0" err="1" smtClean="0">
                <a:solidFill>
                  <a:prstClr val="black"/>
                </a:solidFill>
                <a:latin typeface="+mn-lt"/>
              </a:rPr>
              <a:t>Te</a:t>
            </a:r>
            <a:r>
              <a:rPr lang="en-US" sz="1200" dirty="0" smtClean="0">
                <a:solidFill>
                  <a:prstClr val="black"/>
                </a:solidFill>
                <a:latin typeface="+mn-lt"/>
              </a:rPr>
              <a:t> </a:t>
            </a:r>
            <a:r>
              <a:rPr lang="en-US" sz="1200" dirty="0" err="1" smtClean="0">
                <a:solidFill>
                  <a:prstClr val="black"/>
                </a:solidFill>
                <a:latin typeface="+mn-lt"/>
              </a:rPr>
              <a:t>Puna</a:t>
            </a:r>
            <a:r>
              <a:rPr lang="en-US" sz="1200" dirty="0" smtClean="0">
                <a:solidFill>
                  <a:prstClr val="black"/>
                </a:solidFill>
                <a:latin typeface="+mn-lt"/>
              </a:rPr>
              <a:t> </a:t>
            </a:r>
            <a:r>
              <a:rPr lang="en-US" sz="1200" dirty="0" err="1" smtClean="0">
                <a:solidFill>
                  <a:prstClr val="black"/>
                </a:solidFill>
                <a:latin typeface="+mn-lt"/>
              </a:rPr>
              <a:t>Ako</a:t>
            </a:r>
            <a:r>
              <a:rPr lang="en-US" sz="1200" dirty="0" smtClean="0">
                <a:solidFill>
                  <a:prstClr val="black"/>
                </a:solidFill>
                <a:latin typeface="+mn-lt"/>
              </a:rPr>
              <a:t>  </a:t>
            </a:r>
            <a:r>
              <a:rPr lang="en-US" sz="1200" dirty="0">
                <a:solidFill>
                  <a:prstClr val="black"/>
                </a:solidFill>
                <a:latin typeface="+mn-lt"/>
              </a:rPr>
              <a:t>permanently sitting with the team. Over the past three semesters, that role has helped colleagues with creating assessments, ensuring they are meeting the prescribed learning outcomes, etc. As a school, they have also gone through a number of internal badges: one being on Moderation.</a:t>
            </a:r>
            <a:endParaRPr lang="en-NZ" sz="1200" dirty="0">
              <a:solidFill>
                <a:prstClr val="black"/>
              </a:solidFill>
              <a:latin typeface="+mn-lt"/>
            </a:endParaRPr>
          </a:p>
          <a:p>
            <a:pPr marL="228600" lvl="0" indent="-228600">
              <a:buFont typeface="+mj-lt"/>
              <a:buAutoNum type="arabicPeriod"/>
            </a:pPr>
            <a:r>
              <a:rPr lang="en-US" sz="1200" dirty="0" smtClean="0">
                <a:solidFill>
                  <a:prstClr val="black"/>
                </a:solidFill>
                <a:latin typeface="+mn-lt"/>
              </a:rPr>
              <a:t>Traditionally</a:t>
            </a:r>
            <a:r>
              <a:rPr lang="en-US" sz="1200" dirty="0">
                <a:solidFill>
                  <a:prstClr val="black"/>
                </a:solidFill>
                <a:latin typeface="+mn-lt"/>
              </a:rPr>
              <a:t>, they have had a high number of casual staff members, some of whom weren’t particularly keen on maintaining the high quality of education. Over time they have been able to hire and have recently been given approval to hire more permanent staff members. This </a:t>
            </a:r>
            <a:r>
              <a:rPr lang="en-US" sz="1200" dirty="0" smtClean="0">
                <a:solidFill>
                  <a:prstClr val="black"/>
                </a:solidFill>
                <a:latin typeface="+mn-lt"/>
              </a:rPr>
              <a:t>has and will continue to </a:t>
            </a:r>
            <a:r>
              <a:rPr lang="en-US" sz="1200" dirty="0">
                <a:solidFill>
                  <a:prstClr val="black"/>
                </a:solidFill>
                <a:latin typeface="+mn-lt"/>
              </a:rPr>
              <a:t>help increase the quality of their product (courses), teaching and research. </a:t>
            </a:r>
            <a:endParaRPr lang="en-NZ" sz="1200" dirty="0">
              <a:solidFill>
                <a:prstClr val="black"/>
              </a:solidFill>
              <a:latin typeface="+mn-lt"/>
            </a:endParaRPr>
          </a:p>
          <a:p>
            <a:pPr marL="228600" lvl="0" indent="-228600">
              <a:buFont typeface="+mj-lt"/>
              <a:buAutoNum type="arabicPeriod"/>
            </a:pPr>
            <a:r>
              <a:rPr lang="en-US" sz="1200" dirty="0" smtClean="0">
                <a:solidFill>
                  <a:prstClr val="black"/>
                </a:solidFill>
                <a:latin typeface="+mn-lt"/>
              </a:rPr>
              <a:t>In </a:t>
            </a:r>
            <a:r>
              <a:rPr lang="en-US" sz="1200" dirty="0">
                <a:solidFill>
                  <a:prstClr val="black"/>
                </a:solidFill>
                <a:latin typeface="+mn-lt"/>
              </a:rPr>
              <a:t>terms of the student course survey process, they have been working closely with </a:t>
            </a:r>
            <a:r>
              <a:rPr lang="en-US" sz="1200" dirty="0" err="1">
                <a:solidFill>
                  <a:prstClr val="black"/>
                </a:solidFill>
                <a:latin typeface="+mn-lt"/>
              </a:rPr>
              <a:t>Te</a:t>
            </a:r>
            <a:r>
              <a:rPr lang="en-US" sz="1200" dirty="0">
                <a:solidFill>
                  <a:prstClr val="black"/>
                </a:solidFill>
                <a:latin typeface="+mn-lt"/>
              </a:rPr>
              <a:t> Korowai </a:t>
            </a:r>
            <a:r>
              <a:rPr lang="en-US" sz="1200" dirty="0" err="1">
                <a:solidFill>
                  <a:prstClr val="black"/>
                </a:solidFill>
                <a:latin typeface="+mn-lt"/>
              </a:rPr>
              <a:t>Kahurangi</a:t>
            </a:r>
            <a:r>
              <a:rPr lang="en-US" sz="1200" dirty="0">
                <a:solidFill>
                  <a:prstClr val="black"/>
                </a:solidFill>
                <a:latin typeface="+mn-lt"/>
              </a:rPr>
              <a:t>  on ensuring students get their feedback on time and within the 10 day period.</a:t>
            </a:r>
            <a:endParaRPr lang="en-NZ" sz="1200" dirty="0">
              <a:solidFill>
                <a:prstClr val="black"/>
              </a:solidFill>
              <a:latin typeface="+mn-lt"/>
            </a:endParaRPr>
          </a:p>
          <a:p>
            <a:pPr marL="228600" lvl="0" indent="-228600">
              <a:buFont typeface="+mj-lt"/>
              <a:buAutoNum type="arabicPeriod"/>
            </a:pPr>
            <a:r>
              <a:rPr lang="en-US" sz="1200" dirty="0" smtClean="0">
                <a:solidFill>
                  <a:prstClr val="black"/>
                </a:solidFill>
                <a:latin typeface="+mn-lt"/>
              </a:rPr>
              <a:t>The </a:t>
            </a:r>
            <a:r>
              <a:rPr lang="en-US" sz="1200" dirty="0">
                <a:solidFill>
                  <a:prstClr val="black"/>
                </a:solidFill>
                <a:latin typeface="+mn-lt"/>
              </a:rPr>
              <a:t>continuous focus and work on CEPs and PEPs which encourages colleagues to self-reflect more and identify practices which lead to a better environment for our students.</a:t>
            </a:r>
            <a:endParaRPr lang="en-NZ" sz="1200" dirty="0">
              <a:solidFill>
                <a:prstClr val="black"/>
              </a:solidFill>
              <a:latin typeface="+mn-lt"/>
            </a:endParaRPr>
          </a:p>
          <a:p>
            <a:pPr lvl="0"/>
            <a:endParaRPr lang="en-NZ" sz="1200" dirty="0">
              <a:solidFill>
                <a:prstClr val="black"/>
              </a:solidFill>
              <a:latin typeface="+mn-lt"/>
            </a:endParaRPr>
          </a:p>
          <a:p>
            <a:pPr lvl="0"/>
            <a:endParaRPr lang="en-NZ" sz="1200" dirty="0">
              <a:solidFill>
                <a:prstClr val="black"/>
              </a:solidFill>
              <a:latin typeface="+mn-lt"/>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3</a:t>
            </a:fld>
            <a:endParaRPr lang="en-NZ" altLang="en-US" dirty="0"/>
          </a:p>
        </p:txBody>
      </p:sp>
      <p:pic>
        <p:nvPicPr>
          <p:cNvPr id="6" name="Picture 5"/>
          <p:cNvPicPr>
            <a:picLocks noChangeAspect="1"/>
          </p:cNvPicPr>
          <p:nvPr/>
        </p:nvPicPr>
        <p:blipFill>
          <a:blip r:embed="rId3"/>
          <a:stretch>
            <a:fillRect/>
          </a:stretch>
        </p:blipFill>
        <p:spPr>
          <a:xfrm>
            <a:off x="4449170" y="1380016"/>
            <a:ext cx="1960629" cy="2112746"/>
          </a:xfrm>
          <a:prstGeom prst="rect">
            <a:avLst/>
          </a:prstGeom>
        </p:spPr>
      </p:pic>
      <p:pic>
        <p:nvPicPr>
          <p:cNvPr id="7" name="Picture 6"/>
          <p:cNvPicPr>
            <a:picLocks noChangeAspect="1"/>
          </p:cNvPicPr>
          <p:nvPr/>
        </p:nvPicPr>
        <p:blipFill>
          <a:blip r:embed="rId4"/>
          <a:stretch>
            <a:fillRect/>
          </a:stretch>
        </p:blipFill>
        <p:spPr>
          <a:xfrm>
            <a:off x="4449170" y="3911731"/>
            <a:ext cx="4556061" cy="2600641"/>
          </a:xfrm>
          <a:prstGeom prst="rect">
            <a:avLst/>
          </a:prstGeom>
        </p:spPr>
      </p:pic>
      <p:sp>
        <p:nvSpPr>
          <p:cNvPr id="11" name="TextBox 10"/>
          <p:cNvSpPr txBox="1"/>
          <p:nvPr/>
        </p:nvSpPr>
        <p:spPr>
          <a:xfrm>
            <a:off x="6569230" y="0"/>
            <a:ext cx="2569934" cy="369332"/>
          </a:xfrm>
          <a:prstGeom prst="rect">
            <a:avLst/>
          </a:prstGeom>
          <a:solidFill>
            <a:srgbClr val="336600"/>
          </a:solidFill>
        </p:spPr>
        <p:txBody>
          <a:bodyPr wrap="none" rtlCol="0">
            <a:spAutoFit/>
          </a:bodyPr>
          <a:lstStyle/>
          <a:p>
            <a:r>
              <a:rPr lang="mi-NZ" dirty="0" smtClean="0">
                <a:solidFill>
                  <a:schemeClr val="bg1"/>
                </a:solidFill>
              </a:rPr>
              <a:t>Overall Course Ratings</a:t>
            </a:r>
            <a:endParaRPr lang="en-NZ" dirty="0">
              <a:solidFill>
                <a:schemeClr val="bg1"/>
              </a:solidFill>
            </a:endParaRPr>
          </a:p>
        </p:txBody>
      </p:sp>
      <p:pic>
        <p:nvPicPr>
          <p:cNvPr id="5" name="Picture 4"/>
          <p:cNvPicPr>
            <a:picLocks noChangeAspect="1"/>
          </p:cNvPicPr>
          <p:nvPr/>
        </p:nvPicPr>
        <p:blipFill>
          <a:blip r:embed="rId5"/>
          <a:stretch>
            <a:fillRect/>
          </a:stretch>
        </p:blipFill>
        <p:spPr>
          <a:xfrm>
            <a:off x="6509740" y="1060946"/>
            <a:ext cx="2621847" cy="2798999"/>
          </a:xfrm>
          <a:prstGeom prst="rect">
            <a:avLst/>
          </a:prstGeom>
        </p:spPr>
      </p:pic>
    </p:spTree>
    <p:extLst>
      <p:ext uri="{BB962C8B-B14F-4D97-AF65-F5344CB8AC3E}">
        <p14:creationId xmlns:p14="http://schemas.microsoft.com/office/powerpoint/2010/main" val="3159302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Overall Course Segments</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4</a:t>
            </a:fld>
            <a:endParaRPr lang="en-NZ" altLang="en-US" dirty="0"/>
          </a:p>
        </p:txBody>
      </p:sp>
      <p:pic>
        <p:nvPicPr>
          <p:cNvPr id="6" name="Picture 5"/>
          <p:cNvPicPr>
            <a:picLocks noChangeAspect="1"/>
          </p:cNvPicPr>
          <p:nvPr/>
        </p:nvPicPr>
        <p:blipFill>
          <a:blip r:embed="rId3"/>
          <a:stretch>
            <a:fillRect/>
          </a:stretch>
        </p:blipFill>
        <p:spPr>
          <a:xfrm>
            <a:off x="240243" y="3801869"/>
            <a:ext cx="3760321" cy="2113963"/>
          </a:xfrm>
          <a:prstGeom prst="rect">
            <a:avLst/>
          </a:prstGeom>
        </p:spPr>
      </p:pic>
      <p:sp>
        <p:nvSpPr>
          <p:cNvPr id="8" name="Rectangle 7"/>
          <p:cNvSpPr/>
          <p:nvPr/>
        </p:nvSpPr>
        <p:spPr>
          <a:xfrm>
            <a:off x="240243" y="1081267"/>
            <a:ext cx="8693853" cy="2123658"/>
          </a:xfrm>
          <a:prstGeom prst="rect">
            <a:avLst/>
          </a:prstGeom>
        </p:spPr>
        <p:txBody>
          <a:bodyPr wrap="square">
            <a:spAutoFit/>
          </a:bodyPr>
          <a:lstStyle/>
          <a:p>
            <a:pPr lvl="0"/>
            <a:r>
              <a:rPr lang="en-NZ" sz="1200" dirty="0">
                <a:latin typeface="+mn-lt"/>
              </a:rPr>
              <a:t>Segmenting the overall ratings that students give each course into low, medium and high rating groups provides </a:t>
            </a:r>
            <a:r>
              <a:rPr lang="en-NZ" sz="1200" dirty="0" smtClean="0">
                <a:latin typeface="+mn-lt"/>
              </a:rPr>
              <a:t>a more detailed and visual way </a:t>
            </a:r>
            <a:r>
              <a:rPr lang="en-NZ" sz="1200" dirty="0">
                <a:latin typeface="+mn-lt"/>
              </a:rPr>
              <a:t>to compare performance </a:t>
            </a:r>
            <a:r>
              <a:rPr lang="en-NZ" sz="1200" dirty="0" smtClean="0">
                <a:latin typeface="+mn-lt"/>
              </a:rPr>
              <a:t>when compared to an overall average rating.  </a:t>
            </a:r>
            <a:endParaRPr lang="en-NZ" sz="1200" dirty="0">
              <a:latin typeface="+mn-lt"/>
            </a:endParaRPr>
          </a:p>
          <a:p>
            <a:pPr lvl="0"/>
            <a:endParaRPr lang="en-NZ" sz="1200" dirty="0">
              <a:solidFill>
                <a:prstClr val="black"/>
              </a:solidFill>
              <a:latin typeface="+mn-lt"/>
            </a:endParaRPr>
          </a:p>
          <a:p>
            <a:pPr lvl="0"/>
            <a:r>
              <a:rPr lang="en-NZ" sz="1200" dirty="0" smtClean="0">
                <a:solidFill>
                  <a:prstClr val="black"/>
                </a:solidFill>
                <a:latin typeface="+mn-lt"/>
              </a:rPr>
              <a:t>As shown below, there is more variation by school using this analysis.  Top performing schools such as Computing &amp; Information Technology, Bridgepoint and Engineering &amp; Applied Technology show strong proportions of high ratings while the low performing schools such as Architecture, Building Construction and Creative Industries show greater proportions of low ratings.  For these schools, approximately one in ten students are rating their course 4 or below out of 10 and are potentially at risk.</a:t>
            </a:r>
          </a:p>
          <a:p>
            <a:pPr lvl="0"/>
            <a:endParaRPr lang="en-NZ" sz="1200" dirty="0">
              <a:solidFill>
                <a:prstClr val="black"/>
              </a:solidFill>
              <a:latin typeface="+mn-lt"/>
            </a:endParaRPr>
          </a:p>
          <a:p>
            <a:pPr lvl="0"/>
            <a:r>
              <a:rPr lang="en-NZ" sz="1200" dirty="0">
                <a:solidFill>
                  <a:prstClr val="black"/>
                </a:solidFill>
                <a:latin typeface="+mn-lt"/>
              </a:rPr>
              <a:t>Te Korowai Kahurangi </a:t>
            </a:r>
            <a:r>
              <a:rPr lang="en-NZ" sz="1200" dirty="0" smtClean="0">
                <a:solidFill>
                  <a:prstClr val="black"/>
                </a:solidFill>
                <a:latin typeface="+mn-lt"/>
              </a:rPr>
              <a:t>plan to conduct driver modelling analysis to understand the relationship between low course ratings and student success measures.  From this analysis, the plan is to identify what survey measures can be used as lead indicators of retention and successful course completion.</a:t>
            </a:r>
            <a:endParaRPr lang="en-NZ" sz="1200" dirty="0">
              <a:solidFill>
                <a:prstClr val="black"/>
              </a:solidFill>
              <a:latin typeface="+mn-lt"/>
            </a:endParaRPr>
          </a:p>
        </p:txBody>
      </p:sp>
      <p:pic>
        <p:nvPicPr>
          <p:cNvPr id="10" name="Picture 9"/>
          <p:cNvPicPr>
            <a:picLocks noChangeAspect="1"/>
          </p:cNvPicPr>
          <p:nvPr/>
        </p:nvPicPr>
        <p:blipFill>
          <a:blip r:embed="rId4"/>
          <a:stretch>
            <a:fillRect/>
          </a:stretch>
        </p:blipFill>
        <p:spPr>
          <a:xfrm>
            <a:off x="4215286" y="3221654"/>
            <a:ext cx="4396962" cy="3237763"/>
          </a:xfrm>
          <a:prstGeom prst="rect">
            <a:avLst/>
          </a:prstGeom>
        </p:spPr>
      </p:pic>
      <p:pic>
        <p:nvPicPr>
          <p:cNvPr id="13" name="Picture 12"/>
          <p:cNvPicPr>
            <a:picLocks noChangeAspect="1"/>
          </p:cNvPicPr>
          <p:nvPr/>
        </p:nvPicPr>
        <p:blipFill>
          <a:blip r:embed="rId5"/>
          <a:stretch>
            <a:fillRect/>
          </a:stretch>
        </p:blipFill>
        <p:spPr>
          <a:xfrm>
            <a:off x="324940" y="5939198"/>
            <a:ext cx="3590925" cy="609600"/>
          </a:xfrm>
          <a:prstGeom prst="rect">
            <a:avLst/>
          </a:prstGeom>
        </p:spPr>
      </p:pic>
      <p:sp>
        <p:nvSpPr>
          <p:cNvPr id="14" name="TextBox 13"/>
          <p:cNvSpPr txBox="1"/>
          <p:nvPr/>
        </p:nvSpPr>
        <p:spPr>
          <a:xfrm>
            <a:off x="1153240" y="3363318"/>
            <a:ext cx="1753750" cy="369332"/>
          </a:xfrm>
          <a:prstGeom prst="rect">
            <a:avLst/>
          </a:prstGeom>
          <a:noFill/>
        </p:spPr>
        <p:txBody>
          <a:bodyPr wrap="none" rtlCol="0">
            <a:spAutoFit/>
          </a:bodyPr>
          <a:lstStyle/>
          <a:p>
            <a:r>
              <a:rPr lang="en-NZ" dirty="0" smtClean="0">
                <a:solidFill>
                  <a:schemeClr val="tx1">
                    <a:lumMod val="65000"/>
                    <a:lumOff val="35000"/>
                  </a:schemeClr>
                </a:solidFill>
                <a:latin typeface="+mj-lt"/>
              </a:rPr>
              <a:t>Semester 1 2019</a:t>
            </a:r>
            <a:endParaRPr lang="en-NZ" dirty="0">
              <a:solidFill>
                <a:schemeClr val="tx1">
                  <a:lumMod val="65000"/>
                  <a:lumOff val="35000"/>
                </a:schemeClr>
              </a:solidFill>
              <a:latin typeface="+mj-lt"/>
            </a:endParaRPr>
          </a:p>
        </p:txBody>
      </p:sp>
      <p:sp>
        <p:nvSpPr>
          <p:cNvPr id="15" name="TextBox 14"/>
          <p:cNvSpPr txBox="1"/>
          <p:nvPr/>
        </p:nvSpPr>
        <p:spPr>
          <a:xfrm>
            <a:off x="6569230" y="0"/>
            <a:ext cx="2569934" cy="369332"/>
          </a:xfrm>
          <a:prstGeom prst="rect">
            <a:avLst/>
          </a:prstGeom>
          <a:solidFill>
            <a:srgbClr val="336600"/>
          </a:solidFill>
        </p:spPr>
        <p:txBody>
          <a:bodyPr wrap="none" rtlCol="0">
            <a:spAutoFit/>
          </a:bodyPr>
          <a:lstStyle/>
          <a:p>
            <a:r>
              <a:rPr lang="mi-NZ" dirty="0" smtClean="0">
                <a:solidFill>
                  <a:schemeClr val="bg1"/>
                </a:solidFill>
              </a:rPr>
              <a:t>Overall Course Ratings</a:t>
            </a:r>
            <a:endParaRPr lang="en-NZ" dirty="0">
              <a:solidFill>
                <a:schemeClr val="bg1"/>
              </a:solidFill>
            </a:endParaRPr>
          </a:p>
        </p:txBody>
      </p:sp>
    </p:spTree>
    <p:extLst>
      <p:ext uri="{BB962C8B-B14F-4D97-AF65-F5344CB8AC3E}">
        <p14:creationId xmlns:p14="http://schemas.microsoft.com/office/powerpoint/2010/main" val="216035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Overall Course Segments Profiling</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5</a:t>
            </a:fld>
            <a:endParaRPr lang="en-NZ" altLang="en-US" dirty="0"/>
          </a:p>
        </p:txBody>
      </p:sp>
      <p:sp>
        <p:nvSpPr>
          <p:cNvPr id="8" name="Rectangle 7"/>
          <p:cNvSpPr/>
          <p:nvPr/>
        </p:nvSpPr>
        <p:spPr>
          <a:xfrm>
            <a:off x="191730" y="1137258"/>
            <a:ext cx="8518883" cy="1046440"/>
          </a:xfrm>
          <a:prstGeom prst="rect">
            <a:avLst/>
          </a:prstGeom>
        </p:spPr>
        <p:txBody>
          <a:bodyPr wrap="square">
            <a:spAutoFit/>
          </a:bodyPr>
          <a:lstStyle/>
          <a:p>
            <a:pPr lvl="0"/>
            <a:r>
              <a:rPr lang="en-NZ" sz="1200" dirty="0" smtClean="0">
                <a:solidFill>
                  <a:prstClr val="black"/>
                </a:solidFill>
                <a:latin typeface="+mn-lt"/>
              </a:rPr>
              <a:t>Profiling the course segments by key groups helps identify areas that need attention/ further investigation.  At a total Unitec level, overall course performance is stronger amongst Pacific &amp; International students (when compared to non-Pacific and domestic students) while M</a:t>
            </a:r>
            <a:r>
              <a:rPr lang="mi-NZ" sz="1200" dirty="0" smtClean="0">
                <a:solidFill>
                  <a:prstClr val="black"/>
                </a:solidFill>
                <a:latin typeface="+mn-lt"/>
              </a:rPr>
              <a:t>āori and Under 25yr students show lower ratings in comprason.</a:t>
            </a:r>
            <a:r>
              <a:rPr lang="en-NZ" sz="1200" dirty="0" smtClean="0">
                <a:solidFill>
                  <a:prstClr val="black"/>
                </a:solidFill>
                <a:latin typeface="+mn-lt"/>
              </a:rPr>
              <a:t> </a:t>
            </a:r>
          </a:p>
          <a:p>
            <a:pPr lvl="0"/>
            <a:endParaRPr lang="mi-NZ" sz="1200" dirty="0">
              <a:solidFill>
                <a:prstClr val="black"/>
              </a:solidFill>
              <a:latin typeface="+mn-lt"/>
            </a:endParaRPr>
          </a:p>
          <a:p>
            <a:pPr lvl="0"/>
            <a:r>
              <a:rPr lang="mi-NZ" sz="1200" dirty="0" smtClean="0">
                <a:solidFill>
                  <a:prstClr val="black"/>
                </a:solidFill>
                <a:latin typeface="+mn-lt"/>
              </a:rPr>
              <a:t>This profiling is available at school and programme level via the Student Course Surveys Dashboard located in Power BI here </a:t>
            </a:r>
            <a:r>
              <a:rPr lang="en-NZ" sz="1200" u="sng" dirty="0">
                <a:hlinkClick r:id="rId3"/>
              </a:rPr>
              <a:t>Link</a:t>
            </a:r>
            <a:endParaRPr lang="en-NZ" sz="1000" dirty="0">
              <a:solidFill>
                <a:prstClr val="black"/>
              </a:solidFill>
              <a:latin typeface="+mn-lt"/>
            </a:endParaRPr>
          </a:p>
        </p:txBody>
      </p:sp>
      <p:sp>
        <p:nvSpPr>
          <p:cNvPr id="10" name="TextBox 9"/>
          <p:cNvSpPr txBox="1"/>
          <p:nvPr/>
        </p:nvSpPr>
        <p:spPr>
          <a:xfrm>
            <a:off x="6569230" y="0"/>
            <a:ext cx="2569934" cy="369332"/>
          </a:xfrm>
          <a:prstGeom prst="rect">
            <a:avLst/>
          </a:prstGeom>
          <a:solidFill>
            <a:srgbClr val="336600"/>
          </a:solidFill>
        </p:spPr>
        <p:txBody>
          <a:bodyPr wrap="none" rtlCol="0">
            <a:spAutoFit/>
          </a:bodyPr>
          <a:lstStyle/>
          <a:p>
            <a:r>
              <a:rPr lang="mi-NZ" dirty="0" smtClean="0">
                <a:solidFill>
                  <a:schemeClr val="bg1"/>
                </a:solidFill>
              </a:rPr>
              <a:t>Overall Course Ratings</a:t>
            </a:r>
            <a:endParaRPr lang="en-NZ" dirty="0">
              <a:solidFill>
                <a:schemeClr val="bg1"/>
              </a:solidFill>
            </a:endParaRPr>
          </a:p>
        </p:txBody>
      </p:sp>
      <p:pic>
        <p:nvPicPr>
          <p:cNvPr id="6" name="Picture 5"/>
          <p:cNvPicPr>
            <a:picLocks noChangeAspect="1"/>
          </p:cNvPicPr>
          <p:nvPr/>
        </p:nvPicPr>
        <p:blipFill>
          <a:blip r:embed="rId4"/>
          <a:stretch>
            <a:fillRect/>
          </a:stretch>
        </p:blipFill>
        <p:spPr>
          <a:xfrm>
            <a:off x="1111578" y="2228088"/>
            <a:ext cx="6425564" cy="4290861"/>
          </a:xfrm>
          <a:prstGeom prst="rect">
            <a:avLst/>
          </a:prstGeom>
        </p:spPr>
      </p:pic>
    </p:spTree>
    <p:extLst>
      <p:ext uri="{BB962C8B-B14F-4D97-AF65-F5344CB8AC3E}">
        <p14:creationId xmlns:p14="http://schemas.microsoft.com/office/powerpoint/2010/main" val="4095500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Overall Course Segments Trend</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6</a:t>
            </a:fld>
            <a:endParaRPr lang="en-NZ" altLang="en-US" dirty="0"/>
          </a:p>
        </p:txBody>
      </p:sp>
      <p:graphicFrame>
        <p:nvGraphicFramePr>
          <p:cNvPr id="5" name="Table 4"/>
          <p:cNvGraphicFramePr>
            <a:graphicFrameLocks noGrp="1"/>
          </p:cNvGraphicFramePr>
          <p:nvPr>
            <p:extLst>
              <p:ext uri="{D42A27DB-BD31-4B8C-83A1-F6EECF244321}">
                <p14:modId xmlns:p14="http://schemas.microsoft.com/office/powerpoint/2010/main" val="4147375319"/>
              </p:ext>
            </p:extLst>
          </p:nvPr>
        </p:nvGraphicFramePr>
        <p:xfrm>
          <a:off x="4018549" y="3471412"/>
          <a:ext cx="4915550" cy="2924265"/>
        </p:xfrm>
        <a:graphic>
          <a:graphicData uri="http://schemas.openxmlformats.org/drawingml/2006/table">
            <a:tbl>
              <a:tblPr/>
              <a:tblGrid>
                <a:gridCol w="1664474">
                  <a:extLst>
                    <a:ext uri="{9D8B030D-6E8A-4147-A177-3AD203B41FA5}">
                      <a16:colId xmlns:a16="http://schemas.microsoft.com/office/drawing/2014/main" val="1018593684"/>
                    </a:ext>
                  </a:extLst>
                </a:gridCol>
                <a:gridCol w="541846">
                  <a:extLst>
                    <a:ext uri="{9D8B030D-6E8A-4147-A177-3AD203B41FA5}">
                      <a16:colId xmlns:a16="http://schemas.microsoft.com/office/drawing/2014/main" val="1292929399"/>
                    </a:ext>
                  </a:extLst>
                </a:gridCol>
                <a:gridCol w="541846">
                  <a:extLst>
                    <a:ext uri="{9D8B030D-6E8A-4147-A177-3AD203B41FA5}">
                      <a16:colId xmlns:a16="http://schemas.microsoft.com/office/drawing/2014/main" val="3559082998"/>
                    </a:ext>
                  </a:extLst>
                </a:gridCol>
                <a:gridCol w="541846">
                  <a:extLst>
                    <a:ext uri="{9D8B030D-6E8A-4147-A177-3AD203B41FA5}">
                      <a16:colId xmlns:a16="http://schemas.microsoft.com/office/drawing/2014/main" val="366592439"/>
                    </a:ext>
                  </a:extLst>
                </a:gridCol>
                <a:gridCol w="541846">
                  <a:extLst>
                    <a:ext uri="{9D8B030D-6E8A-4147-A177-3AD203B41FA5}">
                      <a16:colId xmlns:a16="http://schemas.microsoft.com/office/drawing/2014/main" val="931490231"/>
                    </a:ext>
                  </a:extLst>
                </a:gridCol>
                <a:gridCol w="541846">
                  <a:extLst>
                    <a:ext uri="{9D8B030D-6E8A-4147-A177-3AD203B41FA5}">
                      <a16:colId xmlns:a16="http://schemas.microsoft.com/office/drawing/2014/main" val="3515383895"/>
                    </a:ext>
                  </a:extLst>
                </a:gridCol>
                <a:gridCol w="541846">
                  <a:extLst>
                    <a:ext uri="{9D8B030D-6E8A-4147-A177-3AD203B41FA5}">
                      <a16:colId xmlns:a16="http://schemas.microsoft.com/office/drawing/2014/main" val="638932299"/>
                    </a:ext>
                  </a:extLst>
                </a:gridCol>
              </a:tblGrid>
              <a:tr h="209640">
                <a:tc rowSpan="2">
                  <a:txBody>
                    <a:bodyPr/>
                    <a:lstStyle/>
                    <a:p>
                      <a:pPr algn="ctr" fontAlgn="b"/>
                      <a:r>
                        <a:rPr lang="en-NZ" sz="1200" b="1" i="0" u="none" strike="noStrike" dirty="0" smtClean="0">
                          <a:solidFill>
                            <a:srgbClr val="000000"/>
                          </a:solidFill>
                          <a:effectLst/>
                          <a:latin typeface="Calibri" panose="020F0502020204030204" pitchFamily="34" charset="0"/>
                        </a:rPr>
                        <a:t>School </a:t>
                      </a:r>
                      <a:r>
                        <a:rPr lang="en-NZ" sz="1200" b="1" i="0" u="none" strike="noStrike" dirty="0">
                          <a:solidFill>
                            <a:srgbClr val="000000"/>
                          </a:solidFill>
                          <a:effectLst/>
                          <a:latin typeface="Calibri" panose="020F0502020204030204" pitchFamily="34" charset="0"/>
                        </a:rPr>
                        <a:t>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ctr"/>
                      <a:r>
                        <a:rPr lang="en-NZ" sz="1000" b="1" i="0" u="none" strike="noStrike" dirty="0">
                          <a:solidFill>
                            <a:srgbClr val="000000"/>
                          </a:solidFill>
                          <a:effectLst/>
                          <a:latin typeface="Calibri" panose="020F0502020204030204" pitchFamily="34" charset="0"/>
                        </a:rPr>
                        <a:t>Low Ratings (0-4 out of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hMerge="1">
                  <a:txBody>
                    <a:bodyPr/>
                    <a:lstStyle/>
                    <a:p>
                      <a:endParaRPr lang="en-NZ"/>
                    </a:p>
                  </a:txBody>
                  <a:tcPr/>
                </a:tc>
                <a:tc hMerge="1">
                  <a:txBody>
                    <a:bodyPr/>
                    <a:lstStyle/>
                    <a:p>
                      <a:endParaRPr lang="en-NZ"/>
                    </a:p>
                  </a:txBody>
                  <a:tcPr/>
                </a:tc>
                <a:tc gridSpan="3">
                  <a:txBody>
                    <a:bodyPr/>
                    <a:lstStyle/>
                    <a:p>
                      <a:pPr algn="ctr" fontAlgn="ctr"/>
                      <a:r>
                        <a:rPr lang="en-NZ" sz="1000" b="1" i="0" u="none" strike="noStrike" dirty="0">
                          <a:solidFill>
                            <a:srgbClr val="000000"/>
                          </a:solidFill>
                          <a:effectLst/>
                          <a:latin typeface="Calibri" panose="020F0502020204030204" pitchFamily="34" charset="0"/>
                        </a:rPr>
                        <a:t>High Ratings (8-10 out of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722252498"/>
                  </a:ext>
                </a:extLst>
              </a:tr>
              <a:tr h="209640">
                <a:tc vMerge="1">
                  <a:txBody>
                    <a:bodyPr/>
                    <a:lstStyle/>
                    <a:p>
                      <a:pPr algn="l" fontAlgn="b"/>
                      <a:endParaRPr lang="en-NZ"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NZ" sz="1000" b="1" i="0" u="none" strike="noStrike" dirty="0">
                          <a:solidFill>
                            <a:srgbClr val="000000"/>
                          </a:solidFill>
                          <a:effectLst/>
                          <a:latin typeface="Calibri" panose="020F0502020204030204" pitchFamily="34" charset="0"/>
                        </a:rPr>
                        <a:t>Sem1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b"/>
                      <a:r>
                        <a:rPr lang="en-NZ" sz="1000" b="1" i="0" u="none" strike="noStrike" dirty="0">
                          <a:solidFill>
                            <a:srgbClr val="000000"/>
                          </a:solidFill>
                          <a:effectLst/>
                          <a:latin typeface="Calibri" panose="020F0502020204030204" pitchFamily="34" charset="0"/>
                        </a:rPr>
                        <a:t>Sem1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b"/>
                      <a:r>
                        <a:rPr lang="en-NZ" sz="1000" b="1" i="0" u="none" strike="noStrike" dirty="0" smtClean="0">
                          <a:solidFill>
                            <a:srgbClr val="000000"/>
                          </a:solidFill>
                          <a:effectLst/>
                          <a:latin typeface="Calibri" panose="020F0502020204030204" pitchFamily="34" charset="0"/>
                        </a:rPr>
                        <a:t>Var</a:t>
                      </a:r>
                      <a:endParaRPr lang="en-NZ"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b"/>
                      <a:r>
                        <a:rPr lang="en-NZ" sz="1000" b="1" i="0" u="none" strike="noStrike" dirty="0">
                          <a:solidFill>
                            <a:srgbClr val="000000"/>
                          </a:solidFill>
                          <a:effectLst/>
                          <a:latin typeface="Calibri" panose="020F0502020204030204" pitchFamily="34" charset="0"/>
                        </a:rPr>
                        <a:t>Sem1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b"/>
                      <a:r>
                        <a:rPr lang="en-NZ" sz="1000" b="1" i="0" u="none" strike="noStrike" dirty="0">
                          <a:solidFill>
                            <a:srgbClr val="000000"/>
                          </a:solidFill>
                          <a:effectLst/>
                          <a:latin typeface="Calibri" panose="020F0502020204030204" pitchFamily="34" charset="0"/>
                        </a:rPr>
                        <a:t>Sem1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b"/>
                      <a:r>
                        <a:rPr lang="en-NZ" sz="1000" b="1" i="0" u="none" strike="noStrike" dirty="0" smtClean="0">
                          <a:solidFill>
                            <a:srgbClr val="000000"/>
                          </a:solidFill>
                          <a:effectLst/>
                          <a:latin typeface="Calibri" panose="020F0502020204030204" pitchFamily="34" charset="0"/>
                        </a:rPr>
                        <a:t>Var</a:t>
                      </a:r>
                      <a:endParaRPr lang="en-NZ"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798484969"/>
                  </a:ext>
                </a:extLst>
              </a:tr>
              <a:tr h="107996">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75395421"/>
                  </a:ext>
                </a:extLst>
              </a:tr>
              <a:tr h="107996">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NZ" sz="10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92254"/>
                  </a:ext>
                </a:extLst>
              </a:tr>
              <a:tr h="107996">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32187517"/>
                  </a:ext>
                </a:extLst>
              </a:tr>
              <a:tr h="107996">
                <a:tc>
                  <a:txBody>
                    <a:bodyPr/>
                    <a:lstStyle/>
                    <a:p>
                      <a:pPr algn="l" fontAlgn="b"/>
                      <a:r>
                        <a:rPr lang="en-NZ" sz="1000" b="0" i="0" u="none" strike="noStrike" dirty="0">
                          <a:solidFill>
                            <a:srgbClr val="000000"/>
                          </a:solidFill>
                          <a:effectLst/>
                          <a:latin typeface="Calibri" panose="020F0502020204030204" pitchFamily="34" charset="0"/>
                        </a:rPr>
                        <a:t>Building 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59104"/>
                  </a:ext>
                </a:extLst>
              </a:tr>
              <a:tr h="107996">
                <a:tc>
                  <a:txBody>
                    <a:bodyPr/>
                    <a:lstStyle/>
                    <a:p>
                      <a:pPr algn="l" fontAlgn="b"/>
                      <a:r>
                        <a:rPr lang="en-NZ" sz="1000" b="0" i="0" u="none" strike="noStrike" dirty="0">
                          <a:solidFill>
                            <a:srgbClr val="000000"/>
                          </a:solidFill>
                          <a:effectLst/>
                          <a:latin typeface="Calibri" panose="020F0502020204030204" pitchFamily="34" charset="0"/>
                        </a:rPr>
                        <a:t>Community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NZ" sz="10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05610371"/>
                  </a:ext>
                </a:extLst>
              </a:tr>
              <a:tr h="209640">
                <a:tc>
                  <a:txBody>
                    <a:bodyPr/>
                    <a:lstStyle/>
                    <a:p>
                      <a:pPr algn="l" fontAlgn="b"/>
                      <a:r>
                        <a:rPr lang="en-NZ" sz="1000" b="0" i="0" u="none" strike="noStrike" dirty="0">
                          <a:solidFill>
                            <a:srgbClr val="000000"/>
                          </a:solidFill>
                          <a:effectLst/>
                          <a:latin typeface="Calibri" panose="020F0502020204030204" pitchFamily="34" charset="0"/>
                        </a:rPr>
                        <a:t>Computing &amp; Information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NZ" sz="10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43218925"/>
                  </a:ext>
                </a:extLst>
              </a:tr>
              <a:tr h="107996">
                <a:tc>
                  <a:txBody>
                    <a:bodyPr/>
                    <a:lstStyle/>
                    <a:p>
                      <a:pPr algn="l" fontAlgn="b"/>
                      <a:r>
                        <a:rPr lang="en-NZ" sz="1000" b="0" i="0" u="none" strike="noStrike" dirty="0">
                          <a:solidFill>
                            <a:srgbClr val="000000"/>
                          </a:solidFill>
                          <a:effectLst/>
                          <a:latin typeface="Calibri" panose="020F0502020204030204" pitchFamily="34" charset="0"/>
                        </a:rPr>
                        <a:t>Creative Industries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NZ" sz="1000" b="0"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27297004"/>
                  </a:ext>
                </a:extLst>
              </a:tr>
              <a:tr h="209640">
                <a:tc>
                  <a:txBody>
                    <a:bodyPr/>
                    <a:lstStyle/>
                    <a:p>
                      <a:pPr algn="l" fontAlgn="b"/>
                      <a:r>
                        <a:rPr lang="en-NZ" sz="1000" b="0" i="0" u="none" strike="noStrike" dirty="0">
                          <a:solidFill>
                            <a:srgbClr val="000000"/>
                          </a:solidFill>
                          <a:effectLst/>
                          <a:latin typeface="Calibri" panose="020F0502020204030204" pitchFamily="34" charset="0"/>
                        </a:rPr>
                        <a:t>Engineering &amp; Applied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96178851"/>
                  </a:ext>
                </a:extLst>
              </a:tr>
              <a:tr h="209640">
                <a:tc>
                  <a:txBody>
                    <a:bodyPr/>
                    <a:lstStyle/>
                    <a:p>
                      <a:pPr algn="l" fontAlgn="b"/>
                      <a:r>
                        <a:rPr lang="en-NZ" sz="1000" b="0" i="0" u="none" strike="noStrike" dirty="0">
                          <a:solidFill>
                            <a:srgbClr val="000000"/>
                          </a:solidFill>
                          <a:effectLst/>
                          <a:latin typeface="Calibri" panose="020F0502020204030204" pitchFamily="34" charset="0"/>
                        </a:rPr>
                        <a:t>Environmental &amp; Animal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622113"/>
                  </a:ext>
                </a:extLst>
              </a:tr>
              <a:tr h="107996">
                <a:tc>
                  <a:txBody>
                    <a:bodyPr/>
                    <a:lstStyle/>
                    <a:p>
                      <a:pPr algn="l" fontAlgn="b"/>
                      <a:r>
                        <a:rPr lang="en-NZ" sz="1000" b="0" i="0" u="none" strike="noStrike" dirty="0">
                          <a:solidFill>
                            <a:srgbClr val="000000"/>
                          </a:solidFill>
                          <a:effectLst/>
                          <a:latin typeface="Calibri" panose="020F0502020204030204" pitchFamily="34" charset="0"/>
                        </a:rPr>
                        <a:t>Healthcare &amp; Social Practice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NZ" sz="10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51124814"/>
                  </a:ext>
                </a:extLst>
              </a:tr>
              <a:tr h="107996">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940956"/>
                  </a:ext>
                </a:extLst>
              </a:tr>
              <a:tr h="107996">
                <a:tc>
                  <a:txBody>
                    <a:bodyPr/>
                    <a:lstStyle/>
                    <a:p>
                      <a:pPr algn="l" fontAlgn="b"/>
                      <a:r>
                        <a:rPr lang="en-NZ" sz="1000" b="1" i="0" u="none" strike="noStrike" dirty="0">
                          <a:solidFill>
                            <a:srgbClr val="000000"/>
                          </a:solidFill>
                          <a:effectLst/>
                          <a:latin typeface="Calibri" panose="020F0502020204030204" pitchFamily="34" charset="0"/>
                        </a:rPr>
                        <a:t>Total Unitec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Z" sz="10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05195620"/>
                  </a:ext>
                </a:extLst>
              </a:tr>
            </a:tbl>
          </a:graphicData>
        </a:graphic>
      </p:graphicFrame>
      <p:pic>
        <p:nvPicPr>
          <p:cNvPr id="7" name="Picture 6"/>
          <p:cNvPicPr>
            <a:picLocks noChangeAspect="1"/>
          </p:cNvPicPr>
          <p:nvPr/>
        </p:nvPicPr>
        <p:blipFill>
          <a:blip r:embed="rId3"/>
          <a:stretch>
            <a:fillRect/>
          </a:stretch>
        </p:blipFill>
        <p:spPr>
          <a:xfrm>
            <a:off x="4155381" y="1258859"/>
            <a:ext cx="4500948" cy="1989308"/>
          </a:xfrm>
          <a:prstGeom prst="rect">
            <a:avLst/>
          </a:prstGeom>
        </p:spPr>
      </p:pic>
      <p:sp>
        <p:nvSpPr>
          <p:cNvPr id="8" name="Rectangle 7"/>
          <p:cNvSpPr/>
          <p:nvPr/>
        </p:nvSpPr>
        <p:spPr>
          <a:xfrm>
            <a:off x="240244" y="1703690"/>
            <a:ext cx="3597830" cy="4339650"/>
          </a:xfrm>
          <a:prstGeom prst="rect">
            <a:avLst/>
          </a:prstGeom>
        </p:spPr>
        <p:txBody>
          <a:bodyPr wrap="square">
            <a:spAutoFit/>
          </a:bodyPr>
          <a:lstStyle/>
          <a:p>
            <a:pPr lvl="0"/>
            <a:r>
              <a:rPr lang="en-NZ" sz="1200" dirty="0" smtClean="0">
                <a:solidFill>
                  <a:prstClr val="black"/>
                </a:solidFill>
                <a:latin typeface="+mn-lt"/>
              </a:rPr>
              <a:t>Although </a:t>
            </a:r>
            <a:r>
              <a:rPr lang="en-NZ" sz="1200" dirty="0">
                <a:solidFill>
                  <a:prstClr val="black"/>
                </a:solidFill>
                <a:latin typeface="+mn-lt"/>
              </a:rPr>
              <a:t>Unitec’s </a:t>
            </a:r>
            <a:r>
              <a:rPr lang="en-NZ" sz="1200" dirty="0" smtClean="0">
                <a:solidFill>
                  <a:prstClr val="black"/>
                </a:solidFill>
                <a:latin typeface="+mn-lt"/>
              </a:rPr>
              <a:t>average </a:t>
            </a:r>
            <a:r>
              <a:rPr lang="en-NZ" sz="1200" dirty="0">
                <a:solidFill>
                  <a:prstClr val="black"/>
                </a:solidFill>
                <a:latin typeface="+mn-lt"/>
              </a:rPr>
              <a:t>rating is relatively consistent across semesters, there is an increase in the percentage of students who are giving high ratings (rate 8-10) from 65% in Semester 1 2018 to 69% in Semester 1 2019.  </a:t>
            </a:r>
            <a:r>
              <a:rPr lang="en-NZ" sz="1200" dirty="0" smtClean="0">
                <a:solidFill>
                  <a:prstClr val="black"/>
                </a:solidFill>
                <a:latin typeface="+mn-lt"/>
              </a:rPr>
              <a:t>This increase has been driven by a decline in the mid rating segment while low ratings continue to trend at 7%.</a:t>
            </a:r>
          </a:p>
          <a:p>
            <a:pPr lvl="0"/>
            <a:endParaRPr lang="en-NZ" sz="1200" dirty="0">
              <a:solidFill>
                <a:prstClr val="black"/>
              </a:solidFill>
              <a:latin typeface="+mn-lt"/>
            </a:endParaRPr>
          </a:p>
          <a:p>
            <a:pPr lvl="0"/>
            <a:endParaRPr lang="en-NZ" sz="1200" dirty="0" smtClean="0">
              <a:solidFill>
                <a:prstClr val="black"/>
              </a:solidFill>
              <a:latin typeface="+mn-lt"/>
            </a:endParaRPr>
          </a:p>
          <a:p>
            <a:pPr lvl="0"/>
            <a:endParaRPr lang="en-NZ" sz="1200" dirty="0">
              <a:solidFill>
                <a:prstClr val="black"/>
              </a:solidFill>
              <a:latin typeface="+mn-lt"/>
            </a:endParaRPr>
          </a:p>
          <a:p>
            <a:pPr lvl="0"/>
            <a:endParaRPr lang="en-NZ" sz="1200" dirty="0" smtClean="0">
              <a:solidFill>
                <a:prstClr val="black"/>
              </a:solidFill>
              <a:latin typeface="+mn-lt"/>
            </a:endParaRPr>
          </a:p>
          <a:p>
            <a:pPr lvl="0"/>
            <a:endParaRPr lang="en-NZ" sz="1200" dirty="0">
              <a:solidFill>
                <a:prstClr val="black"/>
              </a:solidFill>
              <a:latin typeface="+mn-lt"/>
            </a:endParaRPr>
          </a:p>
          <a:p>
            <a:pPr lvl="0"/>
            <a:r>
              <a:rPr lang="en-NZ" sz="1200" dirty="0" smtClean="0">
                <a:solidFill>
                  <a:prstClr val="black"/>
                </a:solidFill>
                <a:latin typeface="+mn-lt"/>
              </a:rPr>
              <a:t>Trends at a school level show Computing &amp; Information Technology showing strong increases in high ratings (+14%) coupled by a reduction in low ratings (-3%).  Schools that have also shown a strong increase in high ratings include Engineering &amp; Applied Technology (+9%), Applied Business (+6%) and Healthcare &amp; Social Practice (+6%).</a:t>
            </a:r>
          </a:p>
          <a:p>
            <a:pPr lvl="0"/>
            <a:endParaRPr lang="en-NZ" sz="1200" dirty="0">
              <a:solidFill>
                <a:prstClr val="black"/>
              </a:solidFill>
              <a:latin typeface="+mn-lt"/>
            </a:endParaRPr>
          </a:p>
          <a:p>
            <a:pPr lvl="0"/>
            <a:r>
              <a:rPr lang="en-NZ" sz="1200" dirty="0" smtClean="0">
                <a:solidFill>
                  <a:prstClr val="black"/>
                </a:solidFill>
                <a:latin typeface="+mn-lt"/>
              </a:rPr>
              <a:t>Creative Industries and Architecture show negative trends with increasing low ratings and decreasing high ratings. </a:t>
            </a:r>
            <a:endParaRPr lang="en-NZ" sz="1200" dirty="0">
              <a:solidFill>
                <a:prstClr val="black"/>
              </a:solidFill>
              <a:latin typeface="+mn-lt"/>
            </a:endParaRPr>
          </a:p>
        </p:txBody>
      </p:sp>
      <p:pic>
        <p:nvPicPr>
          <p:cNvPr id="9" name="Picture 8"/>
          <p:cNvPicPr>
            <a:picLocks noChangeAspect="1"/>
          </p:cNvPicPr>
          <p:nvPr/>
        </p:nvPicPr>
        <p:blipFill>
          <a:blip r:embed="rId4"/>
          <a:stretch>
            <a:fillRect/>
          </a:stretch>
        </p:blipFill>
        <p:spPr>
          <a:xfrm>
            <a:off x="4333706" y="6474559"/>
            <a:ext cx="959093" cy="366712"/>
          </a:xfrm>
          <a:prstGeom prst="rect">
            <a:avLst/>
          </a:prstGeom>
        </p:spPr>
      </p:pic>
      <p:sp>
        <p:nvSpPr>
          <p:cNvPr id="10" name="TextBox 9"/>
          <p:cNvSpPr txBox="1"/>
          <p:nvPr/>
        </p:nvSpPr>
        <p:spPr>
          <a:xfrm>
            <a:off x="6569230" y="0"/>
            <a:ext cx="2569934" cy="369332"/>
          </a:xfrm>
          <a:prstGeom prst="rect">
            <a:avLst/>
          </a:prstGeom>
          <a:solidFill>
            <a:srgbClr val="336600"/>
          </a:solidFill>
        </p:spPr>
        <p:txBody>
          <a:bodyPr wrap="none" rtlCol="0">
            <a:spAutoFit/>
          </a:bodyPr>
          <a:lstStyle/>
          <a:p>
            <a:r>
              <a:rPr lang="mi-NZ" dirty="0" smtClean="0">
                <a:solidFill>
                  <a:schemeClr val="bg1"/>
                </a:solidFill>
              </a:rPr>
              <a:t>Overall Course Ratings</a:t>
            </a:r>
            <a:endParaRPr lang="en-NZ" dirty="0">
              <a:solidFill>
                <a:schemeClr val="bg1"/>
              </a:solidFill>
            </a:endParaRPr>
          </a:p>
        </p:txBody>
      </p:sp>
    </p:spTree>
    <p:extLst>
      <p:ext uri="{BB962C8B-B14F-4D97-AF65-F5344CB8AC3E}">
        <p14:creationId xmlns:p14="http://schemas.microsoft.com/office/powerpoint/2010/main" val="862155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School Priority Matrix</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7</a:t>
            </a:fld>
            <a:endParaRPr lang="en-NZ" altLang="en-US" dirty="0"/>
          </a:p>
        </p:txBody>
      </p:sp>
      <p:sp>
        <p:nvSpPr>
          <p:cNvPr id="8" name="Rectangle 7"/>
          <p:cNvSpPr/>
          <p:nvPr/>
        </p:nvSpPr>
        <p:spPr>
          <a:xfrm>
            <a:off x="256581" y="1194208"/>
            <a:ext cx="8588286" cy="1938992"/>
          </a:xfrm>
          <a:prstGeom prst="rect">
            <a:avLst/>
          </a:prstGeom>
        </p:spPr>
        <p:txBody>
          <a:bodyPr wrap="square">
            <a:spAutoFit/>
          </a:bodyPr>
          <a:lstStyle/>
          <a:p>
            <a:pPr lvl="0"/>
            <a:r>
              <a:rPr lang="en-NZ" sz="1200" dirty="0">
                <a:solidFill>
                  <a:prstClr val="black"/>
                </a:solidFill>
                <a:latin typeface="+mn-lt"/>
              </a:rPr>
              <a:t>School performance can </a:t>
            </a:r>
            <a:r>
              <a:rPr lang="en-NZ" sz="1200" dirty="0" smtClean="0">
                <a:solidFill>
                  <a:prstClr val="black"/>
                </a:solidFill>
                <a:latin typeface="+mn-lt"/>
              </a:rPr>
              <a:t>also be </a:t>
            </a:r>
            <a:r>
              <a:rPr lang="en-NZ" sz="1200" dirty="0">
                <a:solidFill>
                  <a:prstClr val="black"/>
                </a:solidFill>
                <a:latin typeface="+mn-lt"/>
              </a:rPr>
              <a:t>plotted using a priority matrix that plots each school’s size/ value (approx number of students) by performance (average course ratings). Those positioned top left are considered a priority (higher value with lower performance when compared to other schools) while those top right are considered strong performers (high value with high performance). The dotted lines that create the </a:t>
            </a:r>
            <a:r>
              <a:rPr lang="en-NZ" sz="1200" dirty="0" smtClean="0">
                <a:solidFill>
                  <a:prstClr val="black"/>
                </a:solidFill>
                <a:latin typeface="+mn-lt"/>
              </a:rPr>
              <a:t>four </a:t>
            </a:r>
            <a:r>
              <a:rPr lang="en-NZ" sz="1200" dirty="0">
                <a:solidFill>
                  <a:prstClr val="black"/>
                </a:solidFill>
                <a:latin typeface="+mn-lt"/>
              </a:rPr>
              <a:t>quadrants are based off the average across all schools.</a:t>
            </a:r>
          </a:p>
          <a:p>
            <a:pPr lvl="0"/>
            <a:endParaRPr lang="en-NZ" sz="1200" dirty="0">
              <a:solidFill>
                <a:prstClr val="black"/>
              </a:solidFill>
              <a:latin typeface="+mn-lt"/>
            </a:endParaRPr>
          </a:p>
          <a:p>
            <a:pPr lvl="0"/>
            <a:r>
              <a:rPr lang="en-NZ" sz="1200" dirty="0">
                <a:solidFill>
                  <a:prstClr val="black"/>
                </a:solidFill>
                <a:latin typeface="+mn-lt"/>
              </a:rPr>
              <a:t>Based on overall course performance and number of students impacted, schools which require the greatest priority to improve are Building </a:t>
            </a:r>
            <a:r>
              <a:rPr lang="en-NZ" sz="1200" dirty="0" smtClean="0">
                <a:solidFill>
                  <a:prstClr val="black"/>
                </a:solidFill>
                <a:latin typeface="+mn-lt"/>
              </a:rPr>
              <a:t>Construction </a:t>
            </a:r>
            <a:r>
              <a:rPr lang="en-NZ" sz="1200" dirty="0">
                <a:solidFill>
                  <a:prstClr val="black"/>
                </a:solidFill>
                <a:latin typeface="+mn-lt"/>
              </a:rPr>
              <a:t>and Architecture</a:t>
            </a:r>
            <a:r>
              <a:rPr lang="en-NZ" sz="1200" dirty="0" smtClean="0">
                <a:solidFill>
                  <a:prstClr val="black"/>
                </a:solidFill>
                <a:latin typeface="+mn-lt"/>
              </a:rPr>
              <a:t>.  Improvements in these areas will have the greatest impact on Unitec’s overall result.</a:t>
            </a:r>
            <a:endParaRPr lang="en-NZ" sz="1200" dirty="0">
              <a:solidFill>
                <a:prstClr val="black"/>
              </a:solidFill>
              <a:latin typeface="+mn-lt"/>
            </a:endParaRPr>
          </a:p>
          <a:p>
            <a:pPr lvl="0"/>
            <a:endParaRPr lang="mi-NZ" sz="1200" dirty="0">
              <a:solidFill>
                <a:prstClr val="black"/>
              </a:solidFill>
              <a:latin typeface="+mn-lt"/>
            </a:endParaRPr>
          </a:p>
          <a:p>
            <a:pPr lvl="0"/>
            <a:r>
              <a:rPr lang="mi-NZ" sz="1200" dirty="0">
                <a:solidFill>
                  <a:prstClr val="black"/>
                </a:solidFill>
                <a:latin typeface="+mn-lt"/>
              </a:rPr>
              <a:t>Similar analysis can be conducted at a programme level via the Student Course Surveys Dashboard located in Power BI here </a:t>
            </a:r>
            <a:r>
              <a:rPr lang="en-NZ" sz="1200" dirty="0">
                <a:solidFill>
                  <a:prstClr val="black"/>
                </a:solidFill>
                <a:latin typeface="+mn-lt"/>
                <a:hlinkClick r:id="rId3"/>
              </a:rPr>
              <a:t>Link</a:t>
            </a:r>
            <a:endParaRPr lang="en-NZ" sz="1200" dirty="0">
              <a:solidFill>
                <a:prstClr val="black"/>
              </a:solidFill>
              <a:latin typeface="+mn-lt"/>
            </a:endParaRPr>
          </a:p>
          <a:p>
            <a:pPr lvl="0"/>
            <a:r>
              <a:rPr lang="en-NZ" sz="1200" dirty="0" smtClean="0"/>
              <a:t> </a:t>
            </a:r>
            <a:endParaRPr lang="en-NZ" sz="1200" dirty="0">
              <a:solidFill>
                <a:prstClr val="black"/>
              </a:solidFill>
              <a:latin typeface="+mn-lt"/>
            </a:endParaRPr>
          </a:p>
        </p:txBody>
      </p:sp>
      <p:sp>
        <p:nvSpPr>
          <p:cNvPr id="10" name="TextBox 9"/>
          <p:cNvSpPr txBox="1"/>
          <p:nvPr/>
        </p:nvSpPr>
        <p:spPr>
          <a:xfrm>
            <a:off x="6569230" y="0"/>
            <a:ext cx="2569934" cy="369332"/>
          </a:xfrm>
          <a:prstGeom prst="rect">
            <a:avLst/>
          </a:prstGeom>
          <a:solidFill>
            <a:srgbClr val="336600"/>
          </a:solidFill>
        </p:spPr>
        <p:txBody>
          <a:bodyPr wrap="none" rtlCol="0">
            <a:spAutoFit/>
          </a:bodyPr>
          <a:lstStyle/>
          <a:p>
            <a:r>
              <a:rPr lang="mi-NZ" dirty="0" smtClean="0">
                <a:solidFill>
                  <a:schemeClr val="bg1"/>
                </a:solidFill>
              </a:rPr>
              <a:t>Overall Course Ratings</a:t>
            </a:r>
            <a:endParaRPr lang="en-NZ" dirty="0">
              <a:solidFill>
                <a:schemeClr val="bg1"/>
              </a:solidFill>
            </a:endParaRPr>
          </a:p>
        </p:txBody>
      </p:sp>
      <p:pic>
        <p:nvPicPr>
          <p:cNvPr id="5" name="Picture 4"/>
          <p:cNvPicPr>
            <a:picLocks noChangeAspect="1"/>
          </p:cNvPicPr>
          <p:nvPr/>
        </p:nvPicPr>
        <p:blipFill>
          <a:blip r:embed="rId4"/>
          <a:stretch>
            <a:fillRect/>
          </a:stretch>
        </p:blipFill>
        <p:spPr>
          <a:xfrm>
            <a:off x="639678" y="3081197"/>
            <a:ext cx="7593579" cy="3317755"/>
          </a:xfrm>
          <a:prstGeom prst="rect">
            <a:avLst/>
          </a:prstGeom>
          <a:ln>
            <a:solidFill>
              <a:schemeClr val="bg1">
                <a:lumMod val="50000"/>
              </a:schemeClr>
            </a:solidFill>
          </a:ln>
        </p:spPr>
      </p:pic>
      <p:pic>
        <p:nvPicPr>
          <p:cNvPr id="6" name="Picture 5"/>
          <p:cNvPicPr>
            <a:picLocks noChangeAspect="1"/>
          </p:cNvPicPr>
          <p:nvPr/>
        </p:nvPicPr>
        <p:blipFill>
          <a:blip r:embed="rId5"/>
          <a:stretch>
            <a:fillRect/>
          </a:stretch>
        </p:blipFill>
        <p:spPr>
          <a:xfrm>
            <a:off x="191527" y="3387887"/>
            <a:ext cx="386005" cy="2848714"/>
          </a:xfrm>
          <a:prstGeom prst="rect">
            <a:avLst/>
          </a:prstGeom>
        </p:spPr>
      </p:pic>
      <p:pic>
        <p:nvPicPr>
          <p:cNvPr id="7" name="Picture 6"/>
          <p:cNvPicPr>
            <a:picLocks noChangeAspect="1"/>
          </p:cNvPicPr>
          <p:nvPr/>
        </p:nvPicPr>
        <p:blipFill>
          <a:blip r:embed="rId6"/>
          <a:stretch>
            <a:fillRect/>
          </a:stretch>
        </p:blipFill>
        <p:spPr>
          <a:xfrm>
            <a:off x="2333546" y="6491288"/>
            <a:ext cx="4205842" cy="324636"/>
          </a:xfrm>
          <a:prstGeom prst="rect">
            <a:avLst/>
          </a:prstGeom>
        </p:spPr>
      </p:pic>
    </p:spTree>
    <p:extLst>
      <p:ext uri="{BB962C8B-B14F-4D97-AF65-F5344CB8AC3E}">
        <p14:creationId xmlns:p14="http://schemas.microsoft.com/office/powerpoint/2010/main" val="802865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Content</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8</a:t>
            </a:fld>
            <a:endParaRPr lang="en-NZ" altLang="en-US" dirty="0"/>
          </a:p>
        </p:txBody>
      </p:sp>
      <p:sp>
        <p:nvSpPr>
          <p:cNvPr id="8" name="Rectangle 7"/>
          <p:cNvSpPr/>
          <p:nvPr/>
        </p:nvSpPr>
        <p:spPr>
          <a:xfrm>
            <a:off x="156410" y="1607437"/>
            <a:ext cx="2622626" cy="3785652"/>
          </a:xfrm>
          <a:prstGeom prst="rect">
            <a:avLst/>
          </a:prstGeom>
        </p:spPr>
        <p:txBody>
          <a:bodyPr wrap="square">
            <a:spAutoFit/>
          </a:bodyPr>
          <a:lstStyle/>
          <a:p>
            <a:pPr lvl="0"/>
            <a:r>
              <a:rPr lang="en-NZ" sz="1200" dirty="0" smtClean="0">
                <a:solidFill>
                  <a:prstClr val="black"/>
                </a:solidFill>
                <a:latin typeface="+mn-lt"/>
              </a:rPr>
              <a:t>Students are asked to rate a number of statements pertaining to the content and structure of each course.</a:t>
            </a:r>
          </a:p>
          <a:p>
            <a:pPr lvl="0"/>
            <a:endParaRPr lang="en-NZ" sz="1200" dirty="0">
              <a:solidFill>
                <a:prstClr val="black"/>
              </a:solidFill>
              <a:latin typeface="+mn-lt"/>
            </a:endParaRPr>
          </a:p>
          <a:p>
            <a:pPr lvl="0"/>
            <a:r>
              <a:rPr lang="en-NZ" sz="1200" dirty="0" smtClean="0">
                <a:solidFill>
                  <a:prstClr val="black"/>
                </a:solidFill>
                <a:latin typeface="+mn-lt"/>
              </a:rPr>
              <a:t>Overall, students show high appreciation of Unitec’s course content with approximately 80% of students expressing positive agreement to each statement.  </a:t>
            </a:r>
          </a:p>
          <a:p>
            <a:pPr lvl="0"/>
            <a:endParaRPr lang="en-NZ" sz="1200" dirty="0">
              <a:solidFill>
                <a:prstClr val="black"/>
              </a:solidFill>
              <a:latin typeface="+mn-lt"/>
            </a:endParaRPr>
          </a:p>
          <a:p>
            <a:pPr lvl="0"/>
            <a:r>
              <a:rPr lang="en-NZ" sz="1200" dirty="0" smtClean="0">
                <a:solidFill>
                  <a:prstClr val="black"/>
                </a:solidFill>
                <a:latin typeface="+mn-lt"/>
              </a:rPr>
              <a:t>The only exception is the perception that their course valued Māori beliefs, language and practices which received the lowest level of endorsement.  On a positive note, this statement has improved from an average of 6.3 in Semester 1 2018 to 6.7 in Semester 1 2019, however is still averaging well below the other course content statements. </a:t>
            </a:r>
          </a:p>
        </p:txBody>
      </p:sp>
      <p:pic>
        <p:nvPicPr>
          <p:cNvPr id="6" name="Picture 5"/>
          <p:cNvPicPr>
            <a:picLocks noChangeAspect="1"/>
          </p:cNvPicPr>
          <p:nvPr/>
        </p:nvPicPr>
        <p:blipFill>
          <a:blip r:embed="rId3"/>
          <a:stretch>
            <a:fillRect/>
          </a:stretch>
        </p:blipFill>
        <p:spPr>
          <a:xfrm>
            <a:off x="2995863" y="871769"/>
            <a:ext cx="6023178" cy="3387412"/>
          </a:xfrm>
          <a:prstGeom prst="rect">
            <a:avLst/>
          </a:prstGeom>
        </p:spPr>
      </p:pic>
      <p:pic>
        <p:nvPicPr>
          <p:cNvPr id="10" name="Picture 9"/>
          <p:cNvPicPr>
            <a:picLocks noChangeAspect="1"/>
          </p:cNvPicPr>
          <p:nvPr/>
        </p:nvPicPr>
        <p:blipFill>
          <a:blip r:embed="rId4"/>
          <a:stretch>
            <a:fillRect/>
          </a:stretch>
        </p:blipFill>
        <p:spPr>
          <a:xfrm>
            <a:off x="2779036" y="4318492"/>
            <a:ext cx="6266125" cy="2140926"/>
          </a:xfrm>
          <a:prstGeom prst="rect">
            <a:avLst/>
          </a:prstGeom>
        </p:spPr>
      </p:pic>
      <p:sp>
        <p:nvSpPr>
          <p:cNvPr id="11" name="TextBox 10"/>
          <p:cNvSpPr txBox="1"/>
          <p:nvPr/>
        </p:nvSpPr>
        <p:spPr>
          <a:xfrm>
            <a:off x="7343507" y="0"/>
            <a:ext cx="1800493" cy="369332"/>
          </a:xfrm>
          <a:prstGeom prst="rect">
            <a:avLst/>
          </a:prstGeom>
          <a:solidFill>
            <a:srgbClr val="336600"/>
          </a:solidFill>
        </p:spPr>
        <p:txBody>
          <a:bodyPr wrap="none" rtlCol="0">
            <a:spAutoFit/>
          </a:bodyPr>
          <a:lstStyle/>
          <a:p>
            <a:r>
              <a:rPr lang="mi-NZ" dirty="0" smtClean="0">
                <a:solidFill>
                  <a:schemeClr val="bg1"/>
                </a:solidFill>
              </a:rPr>
              <a:t>Course Content</a:t>
            </a:r>
            <a:endParaRPr lang="en-NZ" dirty="0">
              <a:solidFill>
                <a:schemeClr val="bg1"/>
              </a:solidFill>
            </a:endParaRPr>
          </a:p>
        </p:txBody>
      </p:sp>
    </p:spTree>
    <p:extLst>
      <p:ext uri="{BB962C8B-B14F-4D97-AF65-F5344CB8AC3E}">
        <p14:creationId xmlns:p14="http://schemas.microsoft.com/office/powerpoint/2010/main" val="288485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mi-NZ" sz="2000" dirty="0" smtClean="0"/>
              <a:t>Course Content by School</a:t>
            </a:r>
            <a:endParaRPr lang="en-NZ" sz="2000" dirty="0"/>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9</a:t>
            </a:fld>
            <a:endParaRPr lang="en-NZ" altLang="en-US" dirty="0"/>
          </a:p>
        </p:txBody>
      </p:sp>
      <p:sp>
        <p:nvSpPr>
          <p:cNvPr id="8" name="Rectangle 7"/>
          <p:cNvSpPr/>
          <p:nvPr/>
        </p:nvSpPr>
        <p:spPr>
          <a:xfrm>
            <a:off x="188438" y="1108764"/>
            <a:ext cx="5333473" cy="2862322"/>
          </a:xfrm>
          <a:prstGeom prst="rect">
            <a:avLst/>
          </a:prstGeom>
        </p:spPr>
        <p:txBody>
          <a:bodyPr wrap="square">
            <a:spAutoFit/>
          </a:bodyPr>
          <a:lstStyle/>
          <a:p>
            <a:pPr lvl="0"/>
            <a:r>
              <a:rPr lang="en-NZ" sz="1200" dirty="0" smtClean="0">
                <a:solidFill>
                  <a:prstClr val="black"/>
                </a:solidFill>
                <a:latin typeface="+mn-lt"/>
              </a:rPr>
              <a:t>Despite having strong performance at a total Unitec level, student’s perceptions of course content is quite varied by school.  The top performing Schools of Bridgepoint, Community Studies and Healthcare &amp; Social Practice are driven by very high endorsement of their courses having content that was relevant to the stated aim and learning outcomes.  </a:t>
            </a:r>
            <a:r>
              <a:rPr lang="mi-NZ" sz="1200" dirty="0" smtClean="0">
                <a:solidFill>
                  <a:prstClr val="black"/>
                </a:solidFill>
                <a:latin typeface="+mn-lt"/>
              </a:rPr>
              <a:t>Architecture and Building Construction show the lowest peformance across most content statements.  </a:t>
            </a:r>
            <a:endParaRPr lang="en-NZ" sz="1200" dirty="0" smtClean="0">
              <a:solidFill>
                <a:prstClr val="black"/>
              </a:solidFill>
              <a:latin typeface="+mn-lt"/>
            </a:endParaRPr>
          </a:p>
          <a:p>
            <a:pPr lvl="0"/>
            <a:endParaRPr lang="en-NZ" sz="1200" dirty="0">
              <a:solidFill>
                <a:prstClr val="black"/>
              </a:solidFill>
              <a:latin typeface="+mn-lt"/>
            </a:endParaRPr>
          </a:p>
          <a:p>
            <a:pPr lvl="0"/>
            <a:r>
              <a:rPr lang="en-NZ" sz="1200" dirty="0" smtClean="0">
                <a:solidFill>
                  <a:prstClr val="black"/>
                </a:solidFill>
                <a:latin typeface="+mn-lt"/>
              </a:rPr>
              <a:t>All schools show low ratings in terms of providing courses that value Māori beliefs, language and practices, with the exception of Community Studies and Healthcare &amp; Social Practice.</a:t>
            </a:r>
          </a:p>
          <a:p>
            <a:pPr lvl="0"/>
            <a:endParaRPr lang="mi-NZ" sz="1200" dirty="0">
              <a:solidFill>
                <a:prstClr val="black"/>
              </a:solidFill>
              <a:latin typeface="+mn-lt"/>
            </a:endParaRPr>
          </a:p>
          <a:p>
            <a:pPr lvl="0"/>
            <a:r>
              <a:rPr lang="mi-NZ" sz="1200" dirty="0" smtClean="0">
                <a:solidFill>
                  <a:prstClr val="black"/>
                </a:solidFill>
                <a:latin typeface="+mn-lt"/>
              </a:rPr>
              <a:t>The top five performing programmes in terms of course content all share the same strengths as rated by students; having relevant content, being well prepared &amp; structured, providing appropriate levels of information and having saisfactory teaching facilities.</a:t>
            </a:r>
            <a:endParaRPr lang="en-NZ" sz="1200" dirty="0">
              <a:solidFill>
                <a:prstClr val="black"/>
              </a:solidFill>
              <a:latin typeface="+mn-lt"/>
            </a:endParaRPr>
          </a:p>
        </p:txBody>
      </p:sp>
      <p:sp>
        <p:nvSpPr>
          <p:cNvPr id="9" name="TextBox 8"/>
          <p:cNvSpPr txBox="1"/>
          <p:nvPr/>
        </p:nvSpPr>
        <p:spPr>
          <a:xfrm>
            <a:off x="7343507" y="0"/>
            <a:ext cx="1800493" cy="369332"/>
          </a:xfrm>
          <a:prstGeom prst="rect">
            <a:avLst/>
          </a:prstGeom>
          <a:solidFill>
            <a:srgbClr val="336600"/>
          </a:solidFill>
        </p:spPr>
        <p:txBody>
          <a:bodyPr wrap="none" rtlCol="0">
            <a:spAutoFit/>
          </a:bodyPr>
          <a:lstStyle/>
          <a:p>
            <a:r>
              <a:rPr lang="mi-NZ" dirty="0" smtClean="0">
                <a:solidFill>
                  <a:schemeClr val="bg1"/>
                </a:solidFill>
              </a:rPr>
              <a:t>Course Content</a:t>
            </a:r>
            <a:endParaRPr lang="en-NZ" dirty="0">
              <a:solidFill>
                <a:schemeClr val="bg1"/>
              </a:solidFill>
            </a:endParaRPr>
          </a:p>
        </p:txBody>
      </p:sp>
      <p:pic>
        <p:nvPicPr>
          <p:cNvPr id="6" name="Picture 5"/>
          <p:cNvPicPr>
            <a:picLocks noChangeAspect="1"/>
          </p:cNvPicPr>
          <p:nvPr/>
        </p:nvPicPr>
        <p:blipFill>
          <a:blip r:embed="rId3"/>
          <a:stretch>
            <a:fillRect/>
          </a:stretch>
        </p:blipFill>
        <p:spPr>
          <a:xfrm>
            <a:off x="299922" y="4309090"/>
            <a:ext cx="8630079" cy="2218774"/>
          </a:xfrm>
          <a:prstGeom prst="rect">
            <a:avLst/>
          </a:prstGeom>
        </p:spPr>
      </p:pic>
      <p:sp>
        <p:nvSpPr>
          <p:cNvPr id="10" name="TextBox 9"/>
          <p:cNvSpPr txBox="1"/>
          <p:nvPr/>
        </p:nvSpPr>
        <p:spPr>
          <a:xfrm>
            <a:off x="2720293" y="3995515"/>
            <a:ext cx="4237057" cy="276999"/>
          </a:xfrm>
          <a:prstGeom prst="rect">
            <a:avLst/>
          </a:prstGeom>
          <a:noFill/>
        </p:spPr>
        <p:txBody>
          <a:bodyPr wrap="none" rtlCol="0">
            <a:spAutoFit/>
          </a:bodyPr>
          <a:lstStyle/>
          <a:p>
            <a:pPr algn="ctr"/>
            <a:r>
              <a:rPr lang="en-NZ" sz="1200" dirty="0" smtClean="0">
                <a:solidFill>
                  <a:schemeClr val="tx1">
                    <a:lumMod val="75000"/>
                    <a:lumOff val="25000"/>
                  </a:schemeClr>
                </a:solidFill>
              </a:rPr>
              <a:t>Course Content Performance by School – Semester 1 2019</a:t>
            </a:r>
            <a:endParaRPr lang="en-NZ" sz="1200" dirty="0">
              <a:solidFill>
                <a:schemeClr val="tx1">
                  <a:lumMod val="75000"/>
                  <a:lumOff val="2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59666864"/>
              </p:ext>
            </p:extLst>
          </p:nvPr>
        </p:nvGraphicFramePr>
        <p:xfrm>
          <a:off x="5714999" y="1218447"/>
          <a:ext cx="3319102" cy="2575560"/>
        </p:xfrm>
        <a:graphic>
          <a:graphicData uri="http://schemas.openxmlformats.org/drawingml/2006/table">
            <a:tbl>
              <a:tblPr firstRow="1" bandRow="1">
                <a:tableStyleId>{5C22544A-7EE6-4342-B048-85BDC9FD1C3A}</a:tableStyleId>
              </a:tblPr>
              <a:tblGrid>
                <a:gridCol w="1526787">
                  <a:extLst>
                    <a:ext uri="{9D8B030D-6E8A-4147-A177-3AD203B41FA5}">
                      <a16:colId xmlns:a16="http://schemas.microsoft.com/office/drawing/2014/main" val="2814824565"/>
                    </a:ext>
                  </a:extLst>
                </a:gridCol>
                <a:gridCol w="687025">
                  <a:extLst>
                    <a:ext uri="{9D8B030D-6E8A-4147-A177-3AD203B41FA5}">
                      <a16:colId xmlns:a16="http://schemas.microsoft.com/office/drawing/2014/main" val="2477032518"/>
                    </a:ext>
                  </a:extLst>
                </a:gridCol>
                <a:gridCol w="1105290">
                  <a:extLst>
                    <a:ext uri="{9D8B030D-6E8A-4147-A177-3AD203B41FA5}">
                      <a16:colId xmlns:a16="http://schemas.microsoft.com/office/drawing/2014/main" val="1014135787"/>
                    </a:ext>
                  </a:extLst>
                </a:gridCol>
              </a:tblGrid>
              <a:tr h="370840">
                <a:tc>
                  <a:txBody>
                    <a:bodyPr/>
                    <a:lstStyle/>
                    <a:p>
                      <a:r>
                        <a:rPr lang="mi-NZ" sz="1100" dirty="0" smtClean="0"/>
                        <a:t>Sem1 2019 </a:t>
                      </a:r>
                    </a:p>
                    <a:p>
                      <a:r>
                        <a:rPr lang="mi-NZ" sz="1100" dirty="0" smtClean="0"/>
                        <a:t>Top 5 Performing Programmes*</a:t>
                      </a:r>
                      <a:endParaRPr lang="en-NZ" sz="1100" dirty="0"/>
                    </a:p>
                  </a:txBody>
                  <a:tcPr/>
                </a:tc>
                <a:tc>
                  <a:txBody>
                    <a:bodyPr/>
                    <a:lstStyle/>
                    <a:p>
                      <a:r>
                        <a:rPr lang="mi-NZ" sz="1100" dirty="0" smtClean="0"/>
                        <a:t>Content Rating</a:t>
                      </a:r>
                      <a:endParaRPr lang="en-NZ" sz="1100" dirty="0"/>
                    </a:p>
                  </a:txBody>
                  <a:tcPr/>
                </a:tc>
                <a:tc>
                  <a:txBody>
                    <a:bodyPr/>
                    <a:lstStyle/>
                    <a:p>
                      <a:r>
                        <a:rPr lang="mi-NZ" sz="1100" dirty="0" smtClean="0"/>
                        <a:t>Perceived Strengths</a:t>
                      </a:r>
                      <a:endParaRPr lang="en-NZ" sz="1100" dirty="0"/>
                    </a:p>
                  </a:txBody>
                  <a:tcPr/>
                </a:tc>
                <a:extLst>
                  <a:ext uri="{0D108BD9-81ED-4DB2-BD59-A6C34878D82A}">
                    <a16:rowId xmlns:a16="http://schemas.microsoft.com/office/drawing/2014/main" val="1412943533"/>
                  </a:ext>
                </a:extLst>
              </a:tr>
              <a:tr h="370840">
                <a:tc>
                  <a:txBody>
                    <a:bodyPr/>
                    <a:lstStyle/>
                    <a:p>
                      <a:r>
                        <a:rPr lang="mi-NZ" sz="1000" dirty="0" smtClean="0"/>
                        <a:t>NZDSR</a:t>
                      </a:r>
                      <a:r>
                        <a:rPr lang="mi-NZ" sz="1000" baseline="0" dirty="0" smtClean="0"/>
                        <a:t> - </a:t>
                      </a:r>
                      <a:r>
                        <a:rPr lang="mi-NZ" sz="1000" dirty="0" smtClean="0"/>
                        <a:t>NZDip Sport Recreation Exercie MS</a:t>
                      </a:r>
                      <a:endParaRPr lang="en-NZ" sz="1000" dirty="0"/>
                    </a:p>
                  </a:txBody>
                  <a:tcPr/>
                </a:tc>
                <a:tc>
                  <a:txBody>
                    <a:bodyPr/>
                    <a:lstStyle/>
                    <a:p>
                      <a:pPr algn="ctr"/>
                      <a:r>
                        <a:rPr lang="mi-NZ" sz="1000" dirty="0" smtClean="0"/>
                        <a:t>9.6</a:t>
                      </a:r>
                      <a:endParaRPr lang="en-NZ" sz="1000" dirty="0"/>
                    </a:p>
                  </a:txBody>
                  <a:tcPr/>
                </a:tc>
                <a:tc rowSpan="5">
                  <a:txBody>
                    <a:bodyPr/>
                    <a:lstStyle/>
                    <a:p>
                      <a:r>
                        <a:rPr lang="mi-NZ" sz="1000" dirty="0" smtClean="0"/>
                        <a:t>Relevant content, well structured, appropriate info given, satisfied with teaching facilities</a:t>
                      </a:r>
                      <a:endParaRPr lang="en-NZ" sz="1000" dirty="0"/>
                    </a:p>
                  </a:txBody>
                  <a:tcPr anchor="ctr"/>
                </a:tc>
                <a:extLst>
                  <a:ext uri="{0D108BD9-81ED-4DB2-BD59-A6C34878D82A}">
                    <a16:rowId xmlns:a16="http://schemas.microsoft.com/office/drawing/2014/main" val="685766741"/>
                  </a:ext>
                </a:extLst>
              </a:tr>
              <a:tr h="370840">
                <a:tc>
                  <a:txBody>
                    <a:bodyPr/>
                    <a:lstStyle/>
                    <a:p>
                      <a:r>
                        <a:rPr lang="mi-NZ" sz="1000" dirty="0" smtClean="0"/>
                        <a:t>DCMUS – Diploma Contemporary Music</a:t>
                      </a:r>
                      <a:endParaRPr lang="en-NZ" sz="1000" dirty="0"/>
                    </a:p>
                  </a:txBody>
                  <a:tcPr/>
                </a:tc>
                <a:tc>
                  <a:txBody>
                    <a:bodyPr/>
                    <a:lstStyle/>
                    <a:p>
                      <a:pPr algn="ctr"/>
                      <a:r>
                        <a:rPr lang="mi-NZ" sz="1000" dirty="0" smtClean="0"/>
                        <a:t>9.3</a:t>
                      </a:r>
                      <a:endParaRPr lang="en-NZ"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NZ" sz="1000" dirty="0" smtClean="0"/>
                    </a:p>
                  </a:txBody>
                  <a:tcPr/>
                </a:tc>
                <a:extLst>
                  <a:ext uri="{0D108BD9-81ED-4DB2-BD59-A6C34878D82A}">
                    <a16:rowId xmlns:a16="http://schemas.microsoft.com/office/drawing/2014/main" val="511249361"/>
                  </a:ext>
                </a:extLst>
              </a:tr>
              <a:tr h="370840">
                <a:tc>
                  <a:txBody>
                    <a:bodyPr/>
                    <a:lstStyle/>
                    <a:p>
                      <a:r>
                        <a:rPr lang="mi-NZ" sz="1000" dirty="0" smtClean="0"/>
                        <a:t>GDPA – Diploma Professional Accountancy</a:t>
                      </a:r>
                      <a:endParaRPr lang="en-NZ" sz="1000" dirty="0"/>
                    </a:p>
                  </a:txBody>
                  <a:tcPr/>
                </a:tc>
                <a:tc>
                  <a:txBody>
                    <a:bodyPr/>
                    <a:lstStyle/>
                    <a:p>
                      <a:pPr algn="ctr"/>
                      <a:r>
                        <a:rPr lang="mi-NZ" sz="1000" dirty="0" smtClean="0"/>
                        <a:t>9.0</a:t>
                      </a:r>
                      <a:endParaRPr lang="en-NZ" sz="1000" dirty="0"/>
                    </a:p>
                  </a:txBody>
                  <a:tcPr/>
                </a:tc>
                <a:tc vMerge="1">
                  <a:txBody>
                    <a:bodyPr/>
                    <a:lstStyle/>
                    <a:p>
                      <a:endParaRPr lang="en-NZ" sz="1000" dirty="0"/>
                    </a:p>
                  </a:txBody>
                  <a:tcPr/>
                </a:tc>
                <a:extLst>
                  <a:ext uri="{0D108BD9-81ED-4DB2-BD59-A6C34878D82A}">
                    <a16:rowId xmlns:a16="http://schemas.microsoft.com/office/drawing/2014/main" val="1920099190"/>
                  </a:ext>
                </a:extLst>
              </a:tr>
              <a:tr h="370840">
                <a:tc>
                  <a:txBody>
                    <a:bodyPr/>
                    <a:lstStyle/>
                    <a:p>
                      <a:r>
                        <a:rPr lang="mi-NZ" sz="1000" dirty="0" smtClean="0"/>
                        <a:t>NZDIS – NZ Diploma Information Systems</a:t>
                      </a:r>
                      <a:endParaRPr lang="en-NZ" sz="1000" dirty="0"/>
                    </a:p>
                  </a:txBody>
                  <a:tcPr/>
                </a:tc>
                <a:tc>
                  <a:txBody>
                    <a:bodyPr/>
                    <a:lstStyle/>
                    <a:p>
                      <a:pPr algn="ctr"/>
                      <a:r>
                        <a:rPr lang="mi-NZ" sz="1000" dirty="0" smtClean="0"/>
                        <a:t>8.9</a:t>
                      </a:r>
                      <a:endParaRPr lang="en-NZ" sz="1000" dirty="0"/>
                    </a:p>
                  </a:txBody>
                  <a:tcPr/>
                </a:tc>
                <a:tc vMerge="1">
                  <a:txBody>
                    <a:bodyPr/>
                    <a:lstStyle/>
                    <a:p>
                      <a:endParaRPr lang="en-NZ" sz="1000" dirty="0"/>
                    </a:p>
                  </a:txBody>
                  <a:tcPr/>
                </a:tc>
                <a:extLst>
                  <a:ext uri="{0D108BD9-81ED-4DB2-BD59-A6C34878D82A}">
                    <a16:rowId xmlns:a16="http://schemas.microsoft.com/office/drawing/2014/main" val="2644821172"/>
                  </a:ext>
                </a:extLst>
              </a:tr>
              <a:tr h="370840">
                <a:tc>
                  <a:txBody>
                    <a:bodyPr/>
                    <a:lstStyle/>
                    <a:p>
                      <a:r>
                        <a:rPr lang="mi-NZ" sz="1000" dirty="0" smtClean="0"/>
                        <a:t>PGDBS – PG Diploma Business</a:t>
                      </a:r>
                      <a:endParaRPr lang="en-NZ" sz="1000" dirty="0"/>
                    </a:p>
                  </a:txBody>
                  <a:tcPr/>
                </a:tc>
                <a:tc>
                  <a:txBody>
                    <a:bodyPr/>
                    <a:lstStyle/>
                    <a:p>
                      <a:pPr algn="ctr"/>
                      <a:r>
                        <a:rPr lang="mi-NZ" sz="1000" dirty="0" smtClean="0"/>
                        <a:t>8.9</a:t>
                      </a:r>
                      <a:endParaRPr lang="en-NZ" sz="1000" dirty="0"/>
                    </a:p>
                  </a:txBody>
                  <a:tcPr/>
                </a:tc>
                <a:tc vMerge="1">
                  <a:txBody>
                    <a:bodyPr/>
                    <a:lstStyle/>
                    <a:p>
                      <a:endParaRPr lang="en-NZ" sz="1000" dirty="0"/>
                    </a:p>
                  </a:txBody>
                  <a:tcPr/>
                </a:tc>
                <a:extLst>
                  <a:ext uri="{0D108BD9-81ED-4DB2-BD59-A6C34878D82A}">
                    <a16:rowId xmlns:a16="http://schemas.microsoft.com/office/drawing/2014/main" val="651821164"/>
                  </a:ext>
                </a:extLst>
              </a:tr>
            </a:tbl>
          </a:graphicData>
        </a:graphic>
      </p:graphicFrame>
      <p:sp>
        <p:nvSpPr>
          <p:cNvPr id="12" name="TextBox 11"/>
          <p:cNvSpPr txBox="1"/>
          <p:nvPr/>
        </p:nvSpPr>
        <p:spPr>
          <a:xfrm>
            <a:off x="5845434" y="3798909"/>
            <a:ext cx="3042821" cy="200055"/>
          </a:xfrm>
          <a:prstGeom prst="rect">
            <a:avLst/>
          </a:prstGeom>
          <a:noFill/>
        </p:spPr>
        <p:txBody>
          <a:bodyPr wrap="none" rtlCol="0">
            <a:spAutoFit/>
          </a:bodyPr>
          <a:lstStyle/>
          <a:p>
            <a:r>
              <a:rPr lang="en-NZ" sz="700" dirty="0" smtClean="0"/>
              <a:t>*Only includes programmes that received at least 10 survey responses</a:t>
            </a:r>
            <a:endParaRPr lang="en-NZ" sz="700" dirty="0"/>
          </a:p>
        </p:txBody>
      </p:sp>
      <p:pic>
        <p:nvPicPr>
          <p:cNvPr id="13" name="Picture 12"/>
          <p:cNvPicPr>
            <a:picLocks noChangeAspect="1"/>
          </p:cNvPicPr>
          <p:nvPr/>
        </p:nvPicPr>
        <p:blipFill>
          <a:blip r:embed="rId4"/>
          <a:stretch>
            <a:fillRect/>
          </a:stretch>
        </p:blipFill>
        <p:spPr>
          <a:xfrm>
            <a:off x="3425448" y="6576302"/>
            <a:ext cx="2076450" cy="190500"/>
          </a:xfrm>
          <a:prstGeom prst="rect">
            <a:avLst/>
          </a:prstGeom>
        </p:spPr>
      </p:pic>
    </p:spTree>
    <p:extLst>
      <p:ext uri="{BB962C8B-B14F-4D97-AF65-F5344CB8AC3E}">
        <p14:creationId xmlns:p14="http://schemas.microsoft.com/office/powerpoint/2010/main" val="1393792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5605</Words>
  <Application>Microsoft Office PowerPoint</Application>
  <PresentationFormat>On-screen Show (4:3)</PresentationFormat>
  <Paragraphs>1026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Office Theme</vt:lpstr>
      <vt:lpstr>Student Course Surveys Institutional Summary  Semester One 2019</vt:lpstr>
      <vt:lpstr>Student Course Survey Programme Overview</vt:lpstr>
      <vt:lpstr>Overall Course Ratings</vt:lpstr>
      <vt:lpstr>Overall Course Segments</vt:lpstr>
      <vt:lpstr>Overall Course Segments Profiling</vt:lpstr>
      <vt:lpstr>Overall Course Segments Trend</vt:lpstr>
      <vt:lpstr>School Priority Matrix</vt:lpstr>
      <vt:lpstr>Course Content</vt:lpstr>
      <vt:lpstr>Course Content by School</vt:lpstr>
      <vt:lpstr>Course Teaching</vt:lpstr>
      <vt:lpstr>Course Teaching by School</vt:lpstr>
      <vt:lpstr>Course Assessments</vt:lpstr>
      <vt:lpstr>Course Assessments by School</vt:lpstr>
      <vt:lpstr>Course Practical Components</vt:lpstr>
      <vt:lpstr>Course Practical Components by School</vt:lpstr>
      <vt:lpstr>Māori Performance</vt:lpstr>
      <vt:lpstr>Pacific Performance</vt:lpstr>
      <vt:lpstr>Under 25years Performance</vt:lpstr>
      <vt:lpstr>International Performance</vt:lpstr>
      <vt:lpstr>What Drives Course Performance?</vt:lpstr>
      <vt:lpstr>PowerPoint Presentation</vt:lpstr>
      <vt:lpstr>Survey Response Rates</vt:lpstr>
      <vt:lpstr>Improving Survey Response Rates</vt:lpstr>
      <vt:lpstr>Process Feedback and Suggested Improvements</vt:lpstr>
      <vt:lpstr>APPENDIX: Student Course Survey Programme Reporting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2019-07-14T22:58:37Z</dcterms:created>
  <dcterms:modified xsi:type="dcterms:W3CDTF">2019-07-31T05:14:34Z</dcterms:modified>
</cp:coreProperties>
</file>