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heme/theme2.xml" ContentType="application/vnd.openxmlformats-officedocument.theme+xml"/>
  <Override PartName="/ppt/tags/tag8.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8" r:id="rId2"/>
  </p:sldIdLst>
  <p:sldSz cx="9144000" cy="6858000" type="screen4x3"/>
  <p:notesSz cx="6858000" cy="9144000"/>
  <p:custDataLst>
    <p:tags r:id="rId4"/>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8" d="100"/>
          <a:sy n="88" d="100"/>
        </p:scale>
        <p:origin x="133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NZ"/>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BC21F32-723E-4826-AE99-86A407ADCEBD}" type="datetimeFigureOut">
              <a:rPr lang="en-NZ" smtClean="0"/>
              <a:t>22/03/2019</a:t>
            </a:fld>
            <a:endParaRPr lang="en-NZ"/>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NZ"/>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NZ"/>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6265B02-DDA6-4143-99AE-D5AE22090DD7}" type="slidenum">
              <a:rPr lang="en-NZ" smtClean="0"/>
              <a:t>‹#›</a:t>
            </a:fld>
            <a:endParaRPr lang="en-NZ"/>
          </a:p>
        </p:txBody>
      </p:sp>
    </p:spTree>
    <p:extLst>
      <p:ext uri="{BB962C8B-B14F-4D97-AF65-F5344CB8AC3E}">
        <p14:creationId xmlns:p14="http://schemas.microsoft.com/office/powerpoint/2010/main" val="18897048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DBF6DD8-8206-4995-9404-F99970B40946}" type="datetimeFigureOut">
              <a:rPr lang="en-NZ" smtClean="0"/>
              <a:t>22/03/2019</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C990AF87-D8B4-42EB-87F1-CDD8E35C12D9}" type="slidenum">
              <a:rPr lang="en-NZ" smtClean="0"/>
              <a:t>‹#›</a:t>
            </a:fld>
            <a:endParaRPr lang="en-NZ"/>
          </a:p>
        </p:txBody>
      </p:sp>
    </p:spTree>
    <p:custDataLst>
      <p:tags r:id="rId1"/>
    </p:custDataLst>
    <p:extLst>
      <p:ext uri="{BB962C8B-B14F-4D97-AF65-F5344CB8AC3E}">
        <p14:creationId xmlns:p14="http://schemas.microsoft.com/office/powerpoint/2010/main" val="37640838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DBF6DD8-8206-4995-9404-F99970B40946}" type="datetimeFigureOut">
              <a:rPr lang="en-NZ" smtClean="0"/>
              <a:t>22/03/2019</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C990AF87-D8B4-42EB-87F1-CDD8E35C12D9}" type="slidenum">
              <a:rPr lang="en-NZ" smtClean="0"/>
              <a:t>‹#›</a:t>
            </a:fld>
            <a:endParaRPr lang="en-NZ"/>
          </a:p>
        </p:txBody>
      </p:sp>
    </p:spTree>
    <p:extLst>
      <p:ext uri="{BB962C8B-B14F-4D97-AF65-F5344CB8AC3E}">
        <p14:creationId xmlns:p14="http://schemas.microsoft.com/office/powerpoint/2010/main" val="5537623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DBF6DD8-8206-4995-9404-F99970B40946}" type="datetimeFigureOut">
              <a:rPr lang="en-NZ" smtClean="0"/>
              <a:t>22/03/2019</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C990AF87-D8B4-42EB-87F1-CDD8E35C12D9}" type="slidenum">
              <a:rPr lang="en-NZ" smtClean="0"/>
              <a:t>‹#›</a:t>
            </a:fld>
            <a:endParaRPr lang="en-NZ"/>
          </a:p>
        </p:txBody>
      </p:sp>
    </p:spTree>
    <p:extLst>
      <p:ext uri="{BB962C8B-B14F-4D97-AF65-F5344CB8AC3E}">
        <p14:creationId xmlns:p14="http://schemas.microsoft.com/office/powerpoint/2010/main" val="17832709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DBF6DD8-8206-4995-9404-F99970B40946}" type="datetimeFigureOut">
              <a:rPr lang="en-NZ" smtClean="0"/>
              <a:t>22/03/2019</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C990AF87-D8B4-42EB-87F1-CDD8E35C12D9}" type="slidenum">
              <a:rPr lang="en-NZ" smtClean="0"/>
              <a:t>‹#›</a:t>
            </a:fld>
            <a:endParaRPr lang="en-NZ"/>
          </a:p>
        </p:txBody>
      </p:sp>
    </p:spTree>
    <p:custDataLst>
      <p:tags r:id="rId1"/>
    </p:custDataLst>
    <p:extLst>
      <p:ext uri="{BB962C8B-B14F-4D97-AF65-F5344CB8AC3E}">
        <p14:creationId xmlns:p14="http://schemas.microsoft.com/office/powerpoint/2010/main" val="34950930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DBF6DD8-8206-4995-9404-F99970B40946}" type="datetimeFigureOut">
              <a:rPr lang="en-NZ" smtClean="0"/>
              <a:t>22/03/2019</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C990AF87-D8B4-42EB-87F1-CDD8E35C12D9}" type="slidenum">
              <a:rPr lang="en-NZ" smtClean="0"/>
              <a:t>‹#›</a:t>
            </a:fld>
            <a:endParaRPr lang="en-NZ"/>
          </a:p>
        </p:txBody>
      </p:sp>
    </p:spTree>
    <p:custDataLst>
      <p:tags r:id="rId1"/>
    </p:custDataLst>
    <p:extLst>
      <p:ext uri="{BB962C8B-B14F-4D97-AF65-F5344CB8AC3E}">
        <p14:creationId xmlns:p14="http://schemas.microsoft.com/office/powerpoint/2010/main" val="30627451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DBF6DD8-8206-4995-9404-F99970B40946}" type="datetimeFigureOut">
              <a:rPr lang="en-NZ" smtClean="0"/>
              <a:t>22/03/2019</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C990AF87-D8B4-42EB-87F1-CDD8E35C12D9}" type="slidenum">
              <a:rPr lang="en-NZ" smtClean="0"/>
              <a:t>‹#›</a:t>
            </a:fld>
            <a:endParaRPr lang="en-NZ"/>
          </a:p>
        </p:txBody>
      </p:sp>
    </p:spTree>
    <p:custDataLst>
      <p:tags r:id="rId1"/>
    </p:custDataLst>
    <p:extLst>
      <p:ext uri="{BB962C8B-B14F-4D97-AF65-F5344CB8AC3E}">
        <p14:creationId xmlns:p14="http://schemas.microsoft.com/office/powerpoint/2010/main" val="13128487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DBF6DD8-8206-4995-9404-F99970B40946}" type="datetimeFigureOut">
              <a:rPr lang="en-NZ" smtClean="0"/>
              <a:t>22/03/2019</a:t>
            </a:fld>
            <a:endParaRPr lang="en-NZ"/>
          </a:p>
        </p:txBody>
      </p:sp>
      <p:sp>
        <p:nvSpPr>
          <p:cNvPr id="8" name="Footer Placeholder 7"/>
          <p:cNvSpPr>
            <a:spLocks noGrp="1"/>
          </p:cNvSpPr>
          <p:nvPr>
            <p:ph type="ftr" sz="quarter" idx="11"/>
          </p:nvPr>
        </p:nvSpPr>
        <p:spPr/>
        <p:txBody>
          <a:bodyPr/>
          <a:lstStyle/>
          <a:p>
            <a:endParaRPr lang="en-NZ"/>
          </a:p>
        </p:txBody>
      </p:sp>
      <p:sp>
        <p:nvSpPr>
          <p:cNvPr id="9" name="Slide Number Placeholder 8"/>
          <p:cNvSpPr>
            <a:spLocks noGrp="1"/>
          </p:cNvSpPr>
          <p:nvPr>
            <p:ph type="sldNum" sz="quarter" idx="12"/>
          </p:nvPr>
        </p:nvSpPr>
        <p:spPr/>
        <p:txBody>
          <a:bodyPr/>
          <a:lstStyle/>
          <a:p>
            <a:fld id="{C990AF87-D8B4-42EB-87F1-CDD8E35C12D9}" type="slidenum">
              <a:rPr lang="en-NZ" smtClean="0"/>
              <a:t>‹#›</a:t>
            </a:fld>
            <a:endParaRPr lang="en-NZ"/>
          </a:p>
        </p:txBody>
      </p:sp>
    </p:spTree>
    <p:custDataLst>
      <p:tags r:id="rId1"/>
    </p:custDataLst>
    <p:extLst>
      <p:ext uri="{BB962C8B-B14F-4D97-AF65-F5344CB8AC3E}">
        <p14:creationId xmlns:p14="http://schemas.microsoft.com/office/powerpoint/2010/main" val="42359915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DBF6DD8-8206-4995-9404-F99970B40946}" type="datetimeFigureOut">
              <a:rPr lang="en-NZ" smtClean="0"/>
              <a:t>22/03/2019</a:t>
            </a:fld>
            <a:endParaRPr lang="en-NZ"/>
          </a:p>
        </p:txBody>
      </p:sp>
      <p:sp>
        <p:nvSpPr>
          <p:cNvPr id="4" name="Footer Placeholder 3"/>
          <p:cNvSpPr>
            <a:spLocks noGrp="1"/>
          </p:cNvSpPr>
          <p:nvPr>
            <p:ph type="ftr" sz="quarter" idx="11"/>
          </p:nvPr>
        </p:nvSpPr>
        <p:spPr/>
        <p:txBody>
          <a:bodyPr/>
          <a:lstStyle/>
          <a:p>
            <a:endParaRPr lang="en-NZ"/>
          </a:p>
        </p:txBody>
      </p:sp>
      <p:sp>
        <p:nvSpPr>
          <p:cNvPr id="5" name="Slide Number Placeholder 4"/>
          <p:cNvSpPr>
            <a:spLocks noGrp="1"/>
          </p:cNvSpPr>
          <p:nvPr>
            <p:ph type="sldNum" sz="quarter" idx="12"/>
          </p:nvPr>
        </p:nvSpPr>
        <p:spPr/>
        <p:txBody>
          <a:bodyPr/>
          <a:lstStyle/>
          <a:p>
            <a:fld id="{C990AF87-D8B4-42EB-87F1-CDD8E35C12D9}" type="slidenum">
              <a:rPr lang="en-NZ" smtClean="0"/>
              <a:t>‹#›</a:t>
            </a:fld>
            <a:endParaRPr lang="en-NZ"/>
          </a:p>
        </p:txBody>
      </p:sp>
    </p:spTree>
    <p:extLst>
      <p:ext uri="{BB962C8B-B14F-4D97-AF65-F5344CB8AC3E}">
        <p14:creationId xmlns:p14="http://schemas.microsoft.com/office/powerpoint/2010/main" val="35759320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BF6DD8-8206-4995-9404-F99970B40946}" type="datetimeFigureOut">
              <a:rPr lang="en-NZ" smtClean="0"/>
              <a:t>22/03/2019</a:t>
            </a:fld>
            <a:endParaRPr lang="en-NZ"/>
          </a:p>
        </p:txBody>
      </p:sp>
      <p:sp>
        <p:nvSpPr>
          <p:cNvPr id="3" name="Footer Placeholder 2"/>
          <p:cNvSpPr>
            <a:spLocks noGrp="1"/>
          </p:cNvSpPr>
          <p:nvPr>
            <p:ph type="ftr" sz="quarter" idx="11"/>
          </p:nvPr>
        </p:nvSpPr>
        <p:spPr/>
        <p:txBody>
          <a:bodyPr/>
          <a:lstStyle/>
          <a:p>
            <a:endParaRPr lang="en-NZ"/>
          </a:p>
        </p:txBody>
      </p:sp>
      <p:sp>
        <p:nvSpPr>
          <p:cNvPr id="4" name="Slide Number Placeholder 3"/>
          <p:cNvSpPr>
            <a:spLocks noGrp="1"/>
          </p:cNvSpPr>
          <p:nvPr>
            <p:ph type="sldNum" sz="quarter" idx="12"/>
          </p:nvPr>
        </p:nvSpPr>
        <p:spPr/>
        <p:txBody>
          <a:bodyPr/>
          <a:lstStyle/>
          <a:p>
            <a:fld id="{C990AF87-D8B4-42EB-87F1-CDD8E35C12D9}" type="slidenum">
              <a:rPr lang="en-NZ" smtClean="0"/>
              <a:t>‹#›</a:t>
            </a:fld>
            <a:endParaRPr lang="en-NZ"/>
          </a:p>
        </p:txBody>
      </p:sp>
    </p:spTree>
    <p:extLst>
      <p:ext uri="{BB962C8B-B14F-4D97-AF65-F5344CB8AC3E}">
        <p14:creationId xmlns:p14="http://schemas.microsoft.com/office/powerpoint/2010/main" val="34178595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DBF6DD8-8206-4995-9404-F99970B40946}" type="datetimeFigureOut">
              <a:rPr lang="en-NZ" smtClean="0"/>
              <a:t>22/03/2019</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C990AF87-D8B4-42EB-87F1-CDD8E35C12D9}" type="slidenum">
              <a:rPr lang="en-NZ" smtClean="0"/>
              <a:t>‹#›</a:t>
            </a:fld>
            <a:endParaRPr lang="en-NZ"/>
          </a:p>
        </p:txBody>
      </p:sp>
    </p:spTree>
    <p:extLst>
      <p:ext uri="{BB962C8B-B14F-4D97-AF65-F5344CB8AC3E}">
        <p14:creationId xmlns:p14="http://schemas.microsoft.com/office/powerpoint/2010/main" val="39682083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DBF6DD8-8206-4995-9404-F99970B40946}" type="datetimeFigureOut">
              <a:rPr lang="en-NZ" smtClean="0"/>
              <a:t>22/03/2019</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C990AF87-D8B4-42EB-87F1-CDD8E35C12D9}" type="slidenum">
              <a:rPr lang="en-NZ" smtClean="0"/>
              <a:t>‹#›</a:t>
            </a:fld>
            <a:endParaRPr lang="en-NZ"/>
          </a:p>
        </p:txBody>
      </p:sp>
    </p:spTree>
    <p:extLst>
      <p:ext uri="{BB962C8B-B14F-4D97-AF65-F5344CB8AC3E}">
        <p14:creationId xmlns:p14="http://schemas.microsoft.com/office/powerpoint/2010/main" val="2228832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2.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BF6DD8-8206-4995-9404-F99970B40946}" type="datetimeFigureOut">
              <a:rPr lang="en-NZ" smtClean="0"/>
              <a:t>22/03/2019</a:t>
            </a:fld>
            <a:endParaRPr lang="en-NZ"/>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Z"/>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90AF87-D8B4-42EB-87F1-CDD8E35C12D9}" type="slidenum">
              <a:rPr lang="en-NZ" smtClean="0"/>
              <a:t>‹#›</a:t>
            </a:fld>
            <a:endParaRPr lang="en-NZ"/>
          </a:p>
        </p:txBody>
      </p:sp>
      <p:pic>
        <p:nvPicPr>
          <p:cNvPr id="7" name="Picture 6" descr="Artboard 2.png"/>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0" y="-12198"/>
            <a:ext cx="9144000" cy="6858000"/>
          </a:xfrm>
          <a:prstGeom prst="rect">
            <a:avLst/>
          </a:prstGeom>
        </p:spPr>
      </p:pic>
    </p:spTree>
    <p:custDataLst>
      <p:tags r:id="rId13"/>
    </p:custDataLst>
    <p:extLst>
      <p:ext uri="{BB962C8B-B14F-4D97-AF65-F5344CB8AC3E}">
        <p14:creationId xmlns:p14="http://schemas.microsoft.com/office/powerpoint/2010/main" val="281247287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224966" y="153347"/>
            <a:ext cx="7952901" cy="984885"/>
          </a:xfrm>
          <a:prstGeom prst="rect">
            <a:avLst/>
          </a:prstGeom>
          <a:noFill/>
        </p:spPr>
        <p:txBody>
          <a:bodyPr wrap="square" rtlCol="0">
            <a:spAutoFit/>
          </a:bodyPr>
          <a:lstStyle/>
          <a:p>
            <a:r>
              <a:rPr lang="en-NZ" sz="29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Resources &amp; Student Complaints Team </a:t>
            </a:r>
            <a:br>
              <a:rPr lang="en-NZ" sz="2900" dirty="0" smtClean="0">
                <a:solidFill>
                  <a:schemeClr val="bg1"/>
                </a:solidFill>
                <a:latin typeface="Verdana" panose="020B0604030504040204" pitchFamily="34" charset="0"/>
                <a:ea typeface="Verdana" panose="020B0604030504040204" pitchFamily="34" charset="0"/>
                <a:cs typeface="Verdana" panose="020B0604030504040204" pitchFamily="34" charset="0"/>
              </a:rPr>
            </a:br>
            <a:r>
              <a:rPr lang="en-NZ" sz="29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Action </a:t>
            </a:r>
            <a:r>
              <a:rPr lang="en-NZ" sz="29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Plan </a:t>
            </a:r>
            <a:r>
              <a:rPr lang="en-NZ" sz="29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2019 - </a:t>
            </a:r>
            <a:r>
              <a:rPr lang="en-NZ" sz="20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Key </a:t>
            </a:r>
            <a:r>
              <a:rPr lang="en-NZ" sz="20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Actions to Achieve Priorities</a:t>
            </a:r>
            <a:endParaRPr lang="en-NZ" sz="200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graphicFrame>
        <p:nvGraphicFramePr>
          <p:cNvPr id="7" name="Table 6"/>
          <p:cNvGraphicFramePr>
            <a:graphicFrameLocks noGrp="1"/>
          </p:cNvGraphicFramePr>
          <p:nvPr>
            <p:extLst>
              <p:ext uri="{D42A27DB-BD31-4B8C-83A1-F6EECF244321}">
                <p14:modId xmlns:p14="http://schemas.microsoft.com/office/powerpoint/2010/main" val="2504799290"/>
              </p:ext>
            </p:extLst>
          </p:nvPr>
        </p:nvGraphicFramePr>
        <p:xfrm>
          <a:off x="155066" y="1604554"/>
          <a:ext cx="8816452" cy="5042263"/>
        </p:xfrm>
        <a:graphic>
          <a:graphicData uri="http://schemas.openxmlformats.org/drawingml/2006/table">
            <a:tbl>
              <a:tblPr firstRow="1" bandRow="1">
                <a:tableStyleId>{5C22544A-7EE6-4342-B048-85BDC9FD1C3A}</a:tableStyleId>
              </a:tblPr>
              <a:tblGrid>
                <a:gridCol w="1464729">
                  <a:extLst>
                    <a:ext uri="{9D8B030D-6E8A-4147-A177-3AD203B41FA5}">
                      <a16:colId xmlns:a16="http://schemas.microsoft.com/office/drawing/2014/main" val="4196145961"/>
                    </a:ext>
                  </a:extLst>
                </a:gridCol>
                <a:gridCol w="2960914">
                  <a:extLst>
                    <a:ext uri="{9D8B030D-6E8A-4147-A177-3AD203B41FA5}">
                      <a16:colId xmlns:a16="http://schemas.microsoft.com/office/drawing/2014/main" val="1835801380"/>
                    </a:ext>
                  </a:extLst>
                </a:gridCol>
                <a:gridCol w="4390809">
                  <a:extLst>
                    <a:ext uri="{9D8B030D-6E8A-4147-A177-3AD203B41FA5}">
                      <a16:colId xmlns:a16="http://schemas.microsoft.com/office/drawing/2014/main" val="1016562446"/>
                    </a:ext>
                  </a:extLst>
                </a:gridCol>
              </a:tblGrid>
              <a:tr h="135816">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NZ" sz="900" b="1" dirty="0" smtClean="0">
                          <a:solidFill>
                            <a:schemeClr val="tx1">
                              <a:lumMod val="75000"/>
                              <a:lumOff val="25000"/>
                            </a:schemeClr>
                          </a:solidFill>
                          <a:latin typeface="Verdana" panose="020B0604030504040204" pitchFamily="34" charset="0"/>
                          <a:ea typeface="Verdana" panose="020B0604030504040204" pitchFamily="34" charset="0"/>
                          <a:cs typeface="Verdana" panose="020B0604030504040204" pitchFamily="34" charset="0"/>
                        </a:rPr>
                        <a:t>Unitec Priority</a:t>
                      </a:r>
                      <a:endParaRPr lang="en-NZ" sz="900" b="1" dirty="0">
                        <a:solidFill>
                          <a:schemeClr val="tx1">
                            <a:lumMod val="75000"/>
                            <a:lumOff val="25000"/>
                          </a:schemeClr>
                        </a:solidFill>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900" b="1" kern="1200" dirty="0" smtClean="0">
                          <a:solidFill>
                            <a:schemeClr val="tx1">
                              <a:lumMod val="75000"/>
                              <a:lumOff val="25000"/>
                            </a:schemeClr>
                          </a:solidFill>
                          <a:latin typeface="Verdana" panose="020B0604030504040204" pitchFamily="34" charset="0"/>
                          <a:ea typeface="Verdana" panose="020B0604030504040204" pitchFamily="34" charset="0"/>
                          <a:cs typeface="Verdana" panose="020B0604030504040204" pitchFamily="34" charset="0"/>
                        </a:rPr>
                        <a:t>Team Priority </a:t>
                      </a:r>
                      <a:r>
                        <a:rPr lang="en-US" sz="900" b="1" kern="1200" dirty="0" smtClean="0">
                          <a:solidFill>
                            <a:schemeClr val="tx1">
                              <a:lumMod val="75000"/>
                              <a:lumOff val="25000"/>
                            </a:schemeClr>
                          </a:solidFill>
                          <a:latin typeface="Verdana" panose="020B0604030504040204" pitchFamily="34" charset="0"/>
                          <a:ea typeface="Verdana" panose="020B0604030504040204" pitchFamily="34" charset="0"/>
                          <a:cs typeface="Verdana" panose="020B0604030504040204" pitchFamily="34" charset="0"/>
                        </a:rPr>
                        <a:t>– Student Success</a:t>
                      </a:r>
                      <a:endParaRPr lang="en-US" sz="900" b="1" kern="1200" dirty="0" smtClean="0">
                        <a:solidFill>
                          <a:schemeClr val="tx1">
                            <a:lumMod val="75000"/>
                            <a:lumOff val="25000"/>
                          </a:schemeClr>
                        </a:solidFill>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mi-NZ" sz="900" b="1" dirty="0" smtClean="0">
                          <a:solidFill>
                            <a:schemeClr val="tx1">
                              <a:lumMod val="75000"/>
                              <a:lumOff val="25000"/>
                            </a:schemeClr>
                          </a:solidFill>
                          <a:latin typeface="Verdana" panose="020B0604030504040204" pitchFamily="34" charset="0"/>
                          <a:ea typeface="Verdana" panose="020B0604030504040204" pitchFamily="34" charset="0"/>
                          <a:cs typeface="Verdana" panose="020B0604030504040204" pitchFamily="34" charset="0"/>
                        </a:rPr>
                        <a:t>Resources and Complaints Team </a:t>
                      </a:r>
                      <a:r>
                        <a:rPr lang="mi-NZ" sz="900" b="1" dirty="0" smtClean="0">
                          <a:solidFill>
                            <a:schemeClr val="tx1">
                              <a:lumMod val="75000"/>
                              <a:lumOff val="25000"/>
                            </a:schemeClr>
                          </a:solidFill>
                          <a:latin typeface="Verdana" panose="020B0604030504040204" pitchFamily="34" charset="0"/>
                          <a:ea typeface="Verdana" panose="020B0604030504040204" pitchFamily="34" charset="0"/>
                          <a:cs typeface="Verdana" panose="020B0604030504040204" pitchFamily="34" charset="0"/>
                        </a:rPr>
                        <a:t>Actions and Timing</a:t>
                      </a:r>
                      <a:endParaRPr lang="en-NZ" sz="900" b="1" dirty="0" smtClean="0">
                        <a:solidFill>
                          <a:schemeClr val="tx1">
                            <a:lumMod val="75000"/>
                            <a:lumOff val="25000"/>
                          </a:schemeClr>
                        </a:solidFill>
                        <a:latin typeface="Verdana" panose="020B0604030504040204" pitchFamily="34" charset="0"/>
                        <a:ea typeface="Verdana" panose="020B0604030504040204" pitchFamily="34" charset="0"/>
                        <a:cs typeface="Verdan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extLst>
                  <a:ext uri="{0D108BD9-81ED-4DB2-BD59-A6C34878D82A}">
                    <a16:rowId xmlns:a16="http://schemas.microsoft.com/office/drawing/2014/main" val="3511285595"/>
                  </a:ext>
                </a:extLst>
              </a:tr>
              <a:tr h="1233805">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NZ" sz="900" b="0" kern="1200" dirty="0" smtClean="0">
                          <a:solidFill>
                            <a:schemeClr val="tx1">
                              <a:lumMod val="75000"/>
                              <a:lumOff val="25000"/>
                            </a:schemeClr>
                          </a:solidFill>
                          <a:latin typeface="Verdana" panose="020B0604030504040204" pitchFamily="34" charset="0"/>
                          <a:ea typeface="Verdana" panose="020B0604030504040204" pitchFamily="34" charset="0"/>
                          <a:cs typeface="Verdana" panose="020B0604030504040204" pitchFamily="34" charset="0"/>
                        </a:rPr>
                        <a:t>Success of all students, with a focus on priority groups (M</a:t>
                      </a:r>
                      <a:r>
                        <a:rPr lang="mi-NZ" sz="900" b="0" kern="1200" dirty="0" smtClean="0">
                          <a:solidFill>
                            <a:schemeClr val="tx1">
                              <a:lumMod val="75000"/>
                              <a:lumOff val="25000"/>
                            </a:schemeClr>
                          </a:solidFill>
                          <a:latin typeface="Verdana" panose="020B0604030504040204" pitchFamily="34" charset="0"/>
                          <a:ea typeface="Verdana" panose="020B0604030504040204" pitchFamily="34" charset="0"/>
                          <a:cs typeface="Verdana" panose="020B0604030504040204" pitchFamily="34" charset="0"/>
                        </a:rPr>
                        <a:t>āori, Pacific, Under 25, International) and the communities we serve (West, Central &amp; North Auckland)</a:t>
                      </a:r>
                      <a:endParaRPr lang="en-US" sz="900" b="0" kern="1200" dirty="0" smtClean="0">
                        <a:solidFill>
                          <a:schemeClr val="tx1">
                            <a:lumMod val="75000"/>
                            <a:lumOff val="25000"/>
                          </a:schemeClr>
                        </a:solidFill>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indent="0" algn="l" defTabSz="914400" rtl="0" eaLnBrk="1" fontAlgn="base" latinLnBrk="0" hangingPunct="1">
                        <a:lnSpc>
                          <a:spcPct val="100000"/>
                        </a:lnSpc>
                        <a:spcBef>
                          <a:spcPts val="0"/>
                        </a:spcBef>
                        <a:spcAft>
                          <a:spcPts val="0"/>
                        </a:spcAft>
                        <a:buClrTx/>
                        <a:buSzTx/>
                        <a:buFontTx/>
                        <a:buNone/>
                        <a:tabLst/>
                        <a:defRPr/>
                      </a:pPr>
                      <a:r>
                        <a:rPr lang="en-NZ" sz="900" dirty="0" smtClean="0">
                          <a:latin typeface="Verdana" panose="020B0604030504040204" pitchFamily="34" charset="0"/>
                          <a:ea typeface="Verdana" panose="020B0604030504040204" pitchFamily="34" charset="0"/>
                          <a:cs typeface="Verdana" panose="020B0604030504040204" pitchFamily="34" charset="0"/>
                        </a:rPr>
                        <a:t>Growing </a:t>
                      </a:r>
                      <a:r>
                        <a:rPr lang="en-NZ" sz="900" dirty="0" smtClean="0">
                          <a:latin typeface="Verdana" panose="020B0604030504040204" pitchFamily="34" charset="0"/>
                          <a:ea typeface="Verdana" panose="020B0604030504040204" pitchFamily="34" charset="0"/>
                          <a:cs typeface="Verdana" panose="020B0604030504040204" pitchFamily="34" charset="0"/>
                        </a:rPr>
                        <a:t>collaborative relationships across Unitec to enable students to develop a range of relevant and desirable skills that support transition into workforce/further study/communities, locally and globally.</a:t>
                      </a:r>
                    </a:p>
                    <a:p>
                      <a:pPr marL="0" marR="0" indent="0" algn="l" defTabSz="914400" rtl="0" eaLnBrk="1" fontAlgn="base" latinLnBrk="0" hangingPunct="1">
                        <a:lnSpc>
                          <a:spcPct val="100000"/>
                        </a:lnSpc>
                        <a:spcBef>
                          <a:spcPts val="0"/>
                        </a:spcBef>
                        <a:spcAft>
                          <a:spcPts val="0"/>
                        </a:spcAft>
                        <a:buClrTx/>
                        <a:buSzTx/>
                        <a:buFontTx/>
                        <a:buNone/>
                        <a:tabLst/>
                        <a:defRPr/>
                      </a:pPr>
                      <a:r>
                        <a:rPr lang="en-NZ" sz="900" b="0" dirty="0" smtClean="0">
                          <a:latin typeface="Verdana" panose="020B0604030504040204" pitchFamily="34" charset="0"/>
                          <a:ea typeface="Verdana" panose="020B0604030504040204" pitchFamily="34" charset="0"/>
                          <a:cs typeface="Verdana" panose="020B0604030504040204" pitchFamily="34" charset="0"/>
                        </a:rPr>
                        <a:t/>
                      </a:r>
                      <a:br>
                        <a:rPr lang="en-NZ" sz="900" b="0" dirty="0" smtClean="0">
                          <a:latin typeface="Verdana" panose="020B0604030504040204" pitchFamily="34" charset="0"/>
                          <a:ea typeface="Verdana" panose="020B0604030504040204" pitchFamily="34" charset="0"/>
                          <a:cs typeface="Verdana" panose="020B0604030504040204" pitchFamily="34" charset="0"/>
                        </a:rPr>
                      </a:br>
                      <a:endParaRPr lang="en-NZ" sz="900" b="0" dirty="0" smtClean="0">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71450" indent="-171450" fontAlgn="base">
                        <a:buFont typeface="Arial" panose="020B0604020202020204" pitchFamily="34" charset="0"/>
                        <a:buChar char="•"/>
                      </a:pPr>
                      <a:r>
                        <a:rPr lang="en-NZ" sz="900" kern="1200" dirty="0" smtClean="0">
                          <a:solidFill>
                            <a:schemeClr val="tx1"/>
                          </a:solidFill>
                          <a:effectLst/>
                          <a:latin typeface="Verdana" panose="020B0604030504040204" pitchFamily="34" charset="0"/>
                          <a:ea typeface="Verdana" panose="020B0604030504040204" pitchFamily="34" charset="0"/>
                          <a:cs typeface="Verdana" panose="020B0604030504040204" pitchFamily="34" charset="0"/>
                        </a:rPr>
                        <a:t>Contribute </a:t>
                      </a:r>
                      <a:r>
                        <a:rPr lang="en-NZ" sz="900" kern="1200" dirty="0" smtClean="0">
                          <a:solidFill>
                            <a:schemeClr val="tx1"/>
                          </a:solidFill>
                          <a:effectLst/>
                          <a:latin typeface="Verdana" panose="020B0604030504040204" pitchFamily="34" charset="0"/>
                          <a:ea typeface="Verdana" panose="020B0604030504040204" pitchFamily="34" charset="0"/>
                          <a:cs typeface="Verdana" panose="020B0604030504040204" pitchFamily="34" charset="0"/>
                        </a:rPr>
                        <a:t>to implementing the Maori Success </a:t>
                      </a:r>
                      <a:r>
                        <a:rPr lang="en-NZ" sz="900" kern="1200" dirty="0" smtClean="0">
                          <a:solidFill>
                            <a:schemeClr val="tx1"/>
                          </a:solidFill>
                          <a:effectLst/>
                          <a:latin typeface="Verdana" panose="020B0604030504040204" pitchFamily="34" charset="0"/>
                          <a:ea typeface="Verdana" panose="020B0604030504040204" pitchFamily="34" charset="0"/>
                          <a:cs typeface="Verdana" panose="020B0604030504040204" pitchFamily="34" charset="0"/>
                        </a:rPr>
                        <a:t>Strategy</a:t>
                      </a:r>
                    </a:p>
                    <a:p>
                      <a:pPr marL="171450" marR="0" indent="-171450" algn="l" defTabSz="914400" rtl="0" eaLnBrk="1" fontAlgn="base" latinLnBrk="0" hangingPunct="1">
                        <a:lnSpc>
                          <a:spcPct val="100000"/>
                        </a:lnSpc>
                        <a:spcBef>
                          <a:spcPts val="0"/>
                        </a:spcBef>
                        <a:spcAft>
                          <a:spcPts val="0"/>
                        </a:spcAft>
                        <a:buClrTx/>
                        <a:buSzTx/>
                        <a:buFont typeface="Arial" panose="020B0604020202020204" pitchFamily="34" charset="0"/>
                        <a:buChar char="•"/>
                        <a:tabLst/>
                        <a:defRPr/>
                      </a:pPr>
                      <a:r>
                        <a:rPr lang="en-NZ" sz="900" b="0" i="0" kern="1200" dirty="0" smtClean="0">
                          <a:solidFill>
                            <a:schemeClr val="tx1"/>
                          </a:solidFill>
                          <a:effectLst/>
                          <a:latin typeface="Verdana" panose="020B0604030504040204" pitchFamily="34" charset="0"/>
                          <a:ea typeface="Verdana" panose="020B0604030504040204" pitchFamily="34" charset="0"/>
                          <a:cs typeface="Verdana" panose="020B0604030504040204" pitchFamily="34" charset="0"/>
                        </a:rPr>
                        <a:t>Champion continual</a:t>
                      </a:r>
                      <a:r>
                        <a:rPr lang="en-NZ" sz="900" b="0" i="0" kern="1200" baseline="0" dirty="0" smtClean="0">
                          <a:solidFill>
                            <a:schemeClr val="tx1"/>
                          </a:solidFill>
                          <a:effectLst/>
                          <a:latin typeface="Verdana" panose="020B0604030504040204" pitchFamily="34" charset="0"/>
                          <a:ea typeface="Verdana" panose="020B0604030504040204" pitchFamily="34" charset="0"/>
                          <a:cs typeface="Verdana" panose="020B0604030504040204" pitchFamily="34" charset="0"/>
                        </a:rPr>
                        <a:t> improvement of the student complaints process and reporting – including reporting on actions for improvement to Unitec (based on learnings from complaints)</a:t>
                      </a:r>
                    </a:p>
                    <a:p>
                      <a:pPr marL="171450" marR="0" indent="-171450" algn="l" defTabSz="914400" rtl="0" eaLnBrk="1" fontAlgn="base" latinLnBrk="0" hangingPunct="1">
                        <a:lnSpc>
                          <a:spcPct val="100000"/>
                        </a:lnSpc>
                        <a:spcBef>
                          <a:spcPts val="0"/>
                        </a:spcBef>
                        <a:spcAft>
                          <a:spcPts val="0"/>
                        </a:spcAft>
                        <a:buClrTx/>
                        <a:buSzTx/>
                        <a:buFont typeface="Arial" panose="020B0604020202020204" pitchFamily="34" charset="0"/>
                        <a:buChar char="•"/>
                        <a:tabLst/>
                        <a:defRPr/>
                      </a:pPr>
                      <a:r>
                        <a:rPr lang="en-NZ" sz="9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Contribute to complaint related policy and process reviews e.g. Student Disciplinary Statute, Grades Appeals Procedure</a:t>
                      </a:r>
                    </a:p>
                    <a:p>
                      <a:pPr marL="171450" marR="0" indent="-171450" algn="l" defTabSz="914400" rtl="0" eaLnBrk="1" fontAlgn="base" latinLnBrk="0" hangingPunct="1">
                        <a:lnSpc>
                          <a:spcPct val="100000"/>
                        </a:lnSpc>
                        <a:spcBef>
                          <a:spcPts val="0"/>
                        </a:spcBef>
                        <a:spcAft>
                          <a:spcPts val="0"/>
                        </a:spcAft>
                        <a:buClrTx/>
                        <a:buSzTx/>
                        <a:buFont typeface="Arial" panose="020B0604020202020204" pitchFamily="34" charset="0"/>
                        <a:buChar char="•"/>
                        <a:tabLst/>
                        <a:defRPr/>
                      </a:pPr>
                      <a:r>
                        <a:rPr lang="en-NZ" sz="9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Monitor and respond to student feedback </a:t>
                      </a:r>
                    </a:p>
                    <a:p>
                      <a:pPr marL="171450" marR="0" lvl="0" indent="-171450" algn="l" defTabSz="914400" rtl="0" eaLnBrk="1" fontAlgn="base" latinLnBrk="0" hangingPunct="1">
                        <a:lnSpc>
                          <a:spcPct val="100000"/>
                        </a:lnSpc>
                        <a:spcBef>
                          <a:spcPts val="0"/>
                        </a:spcBef>
                        <a:spcAft>
                          <a:spcPts val="0"/>
                        </a:spcAft>
                        <a:buClrTx/>
                        <a:buSzTx/>
                        <a:buFont typeface="Arial" panose="020B0604020202020204" pitchFamily="34" charset="0"/>
                        <a:buChar char="•"/>
                        <a:tabLst/>
                        <a:defRPr/>
                      </a:pPr>
                      <a:r>
                        <a:rPr lang="mi-NZ" sz="900" b="0" i="0" baseline="0" dirty="0" smtClean="0">
                          <a:solidFill>
                            <a:schemeClr val="tx1"/>
                          </a:solidFill>
                          <a:latin typeface="Verdana" panose="020B0604030504040204" pitchFamily="34" charset="0"/>
                          <a:ea typeface="Verdana" panose="020B0604030504040204" pitchFamily="34" charset="0"/>
                          <a:cs typeface="Verdana" panose="020B0604030504040204" pitchFamily="34" charset="0"/>
                        </a:rPr>
                        <a:t>Continue to provide student support in partnership with other service areas at peak times eg Student Central (ID Cards), Business Intelligence (Coding of NPS student survey verbatims), and for 2019 new partnerships with Operations team/Aroha Lewin (Peak processes support) and Student Support team (Studylink support)</a:t>
                      </a:r>
                      <a:endParaRPr lang="en-NZ" sz="900" dirty="0" smtClean="0">
                        <a:solidFill>
                          <a:schemeClr val="tx1"/>
                        </a:solidFill>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03300338"/>
                  </a:ext>
                </a:extLst>
              </a:tr>
              <a:tr h="124750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NZ" sz="900" b="0" kern="1200" dirty="0" smtClean="0">
                          <a:solidFill>
                            <a:schemeClr val="tx1">
                              <a:lumMod val="75000"/>
                              <a:lumOff val="25000"/>
                            </a:schemeClr>
                          </a:solidFill>
                          <a:latin typeface="Verdana" panose="020B0604030504040204" pitchFamily="34" charset="0"/>
                          <a:ea typeface="Verdana" panose="020B0604030504040204" pitchFamily="34" charset="0"/>
                          <a:cs typeface="Verdana" panose="020B0604030504040204" pitchFamily="34" charset="0"/>
                        </a:rPr>
                        <a:t>Quality learning, teaching and applied research to develop work-ready graduates and lifelong learners</a:t>
                      </a:r>
                      <a:endParaRPr lang="en-NZ" sz="900" b="0" kern="1200" dirty="0">
                        <a:solidFill>
                          <a:schemeClr val="tx1">
                            <a:lumMod val="75000"/>
                            <a:lumOff val="25000"/>
                          </a:schemeClr>
                        </a:solidFill>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fontAlgn="base"/>
                      <a:r>
                        <a:rPr lang="en-NZ" sz="900" dirty="0" smtClean="0">
                          <a:latin typeface="Verdana" panose="020B0604030504040204" pitchFamily="34" charset="0"/>
                          <a:ea typeface="Verdana" panose="020B0604030504040204" pitchFamily="34" charset="0"/>
                          <a:cs typeface="Verdana" panose="020B0604030504040204" pitchFamily="34" charset="0"/>
                        </a:rPr>
                        <a:t>Easing </a:t>
                      </a:r>
                      <a:r>
                        <a:rPr lang="en-NZ" sz="900" dirty="0" smtClean="0">
                          <a:latin typeface="Verdana" panose="020B0604030504040204" pitchFamily="34" charset="0"/>
                          <a:ea typeface="Verdana" panose="020B0604030504040204" pitchFamily="34" charset="0"/>
                          <a:cs typeface="Verdana" panose="020B0604030504040204" pitchFamily="34" charset="0"/>
                        </a:rPr>
                        <a:t>transition into tertiary through effective orientation</a:t>
                      </a:r>
                      <a:r>
                        <a:rPr lang="en-US" sz="900" dirty="0" smtClean="0">
                          <a:latin typeface="Verdana" panose="020B0604030504040204" pitchFamily="34" charset="0"/>
                          <a:ea typeface="Verdana" panose="020B0604030504040204" pitchFamily="34" charset="0"/>
                          <a:cs typeface="Verdana" panose="020B0604030504040204" pitchFamily="34" charset="0"/>
                        </a:rPr>
                        <a:t> and </a:t>
                      </a:r>
                      <a:r>
                        <a:rPr lang="en-NZ" sz="900" dirty="0" smtClean="0">
                          <a:latin typeface="Verdana" panose="020B0604030504040204" pitchFamily="34" charset="0"/>
                          <a:ea typeface="Verdana" panose="020B0604030504040204" pitchFamily="34" charset="0"/>
                          <a:cs typeface="Verdana" panose="020B0604030504040204" pitchFamily="34" charset="0"/>
                        </a:rPr>
                        <a:t>ensuring retention and success through accessible support</a:t>
                      </a:r>
                      <a:r>
                        <a:rPr lang="en-NZ" sz="9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 to </a:t>
                      </a:r>
                      <a:r>
                        <a:rPr lang="en-NZ" sz="900" dirty="0" smtClean="0">
                          <a:latin typeface="Verdana" panose="020B0604030504040204" pitchFamily="34" charset="0"/>
                          <a:ea typeface="Verdana" panose="020B0604030504040204" pitchFamily="34" charset="0"/>
                          <a:cs typeface="Verdana" panose="020B0604030504040204" pitchFamily="34" charset="0"/>
                        </a:rPr>
                        <a:t>tools and skills relevant to life-long </a:t>
                      </a:r>
                      <a:r>
                        <a:rPr lang="en-NZ" sz="900" dirty="0" smtClean="0">
                          <a:latin typeface="Verdana" panose="020B0604030504040204" pitchFamily="34" charset="0"/>
                          <a:ea typeface="Verdana" panose="020B0604030504040204" pitchFamily="34" charset="0"/>
                          <a:cs typeface="Verdana" panose="020B0604030504040204" pitchFamily="34" charset="0"/>
                        </a:rPr>
                        <a:t>learners</a:t>
                      </a:r>
                      <a:endParaRPr lang="en-NZ" sz="900" b="0" i="1" dirty="0">
                        <a:solidFill>
                          <a:schemeClr val="tx1">
                            <a:lumMod val="75000"/>
                            <a:lumOff val="25000"/>
                          </a:schemeClr>
                        </a:solidFill>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900" b="0" i="0" kern="1200" dirty="0" smtClean="0">
                          <a:solidFill>
                            <a:schemeClr val="tx1"/>
                          </a:solidFill>
                          <a:effectLst/>
                          <a:latin typeface="Verdana" panose="020B0604030504040204" pitchFamily="34" charset="0"/>
                          <a:ea typeface="Verdana" panose="020B0604030504040204" pitchFamily="34" charset="0"/>
                          <a:cs typeface="Verdana" panose="020B0604030504040204" pitchFamily="34" charset="0"/>
                        </a:rPr>
                        <a:t>Continue to enable open (public) access to Unitec research via the Unitec Research Bank</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NZ" sz="9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Provide easy access to relevant library and study resources (physical and online)</a:t>
                      </a:r>
                    </a:p>
                    <a:p>
                      <a:pPr marL="171450" indent="-171450">
                        <a:buFont typeface="Arial" panose="020B0604020202020204" pitchFamily="34" charset="0"/>
                        <a:buChar char="•"/>
                      </a:pPr>
                      <a:r>
                        <a:rPr lang="en-NZ" sz="9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Manage systems and processes: Appointment Bookings, Alma, website etc.</a:t>
                      </a:r>
                    </a:p>
                    <a:p>
                      <a:pPr marL="171450" indent="-171450">
                        <a:buFont typeface="Arial" panose="020B0604020202020204" pitchFamily="34" charset="0"/>
                        <a:buChar char="•"/>
                      </a:pPr>
                      <a:r>
                        <a:rPr lang="en-NZ" sz="9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Benchmark</a:t>
                      </a:r>
                      <a:r>
                        <a:rPr lang="en-NZ" sz="900" baseline="0" dirty="0" smtClean="0">
                          <a:solidFill>
                            <a:schemeClr val="tx1"/>
                          </a:solidFill>
                          <a:latin typeface="Verdana" panose="020B0604030504040204" pitchFamily="34" charset="0"/>
                          <a:ea typeface="Verdana" panose="020B0604030504040204" pitchFamily="34" charset="0"/>
                          <a:cs typeface="Verdana" panose="020B0604030504040204" pitchFamily="34" charset="0"/>
                        </a:rPr>
                        <a:t> systems, processes and practices against rest of ITP sector to ensure quality</a:t>
                      </a:r>
                      <a:endParaRPr lang="en-US" sz="900" b="0" i="0" kern="1200" dirty="0" smtClean="0">
                        <a:solidFill>
                          <a:schemeClr val="tx1"/>
                        </a:solidFill>
                        <a:effectLst/>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18478186"/>
                  </a:ext>
                </a:extLst>
              </a:tr>
              <a:tr h="52062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NZ" sz="900" b="0" kern="1200" dirty="0" smtClean="0">
                          <a:solidFill>
                            <a:schemeClr val="tx1">
                              <a:lumMod val="75000"/>
                              <a:lumOff val="25000"/>
                            </a:schemeClr>
                          </a:solidFill>
                          <a:latin typeface="Verdana" panose="020B0604030504040204" pitchFamily="34" charset="0"/>
                          <a:ea typeface="Verdana" panose="020B0604030504040204" pitchFamily="34" charset="0"/>
                          <a:cs typeface="Verdana" panose="020B0604030504040204" pitchFamily="34" charset="0"/>
                        </a:rPr>
                        <a:t>Engaged and inspired staff, equipped with the capabilities to support and deliver best learning</a:t>
                      </a:r>
                    </a:p>
                    <a:p>
                      <a:pPr algn="l"/>
                      <a:endParaRPr lang="en-NZ" sz="900" b="0" kern="1200" dirty="0">
                        <a:solidFill>
                          <a:schemeClr val="tx1">
                            <a:lumMod val="75000"/>
                            <a:lumOff val="25000"/>
                          </a:schemeClr>
                        </a:solidFill>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indent="0" algn="l" defTabSz="914400" rtl="0" eaLnBrk="1" fontAlgn="base" latinLnBrk="0" hangingPunct="1">
                        <a:lnSpc>
                          <a:spcPct val="100000"/>
                        </a:lnSpc>
                        <a:spcBef>
                          <a:spcPts val="0"/>
                        </a:spcBef>
                        <a:spcAft>
                          <a:spcPts val="0"/>
                        </a:spcAft>
                        <a:buClrTx/>
                        <a:buSzTx/>
                        <a:buFontTx/>
                        <a:buNone/>
                        <a:tabLst/>
                        <a:defRPr/>
                      </a:pPr>
                      <a:r>
                        <a:rPr lang="en-NZ" sz="900" dirty="0" smtClean="0">
                          <a:latin typeface="Verdana" panose="020B0604030504040204" pitchFamily="34" charset="0"/>
                          <a:ea typeface="Verdana" panose="020B0604030504040204" pitchFamily="34" charset="0"/>
                          <a:cs typeface="Verdana" panose="020B0604030504040204" pitchFamily="34" charset="0"/>
                        </a:rPr>
                        <a:t>An </a:t>
                      </a:r>
                      <a:r>
                        <a:rPr lang="en-NZ" sz="900" dirty="0" smtClean="0">
                          <a:latin typeface="Verdana" panose="020B0604030504040204" pitchFamily="34" charset="0"/>
                          <a:ea typeface="Verdana" panose="020B0604030504040204" pitchFamily="34" charset="0"/>
                          <a:cs typeface="Verdana" panose="020B0604030504040204" pitchFamily="34" charset="0"/>
                        </a:rPr>
                        <a:t>effective team with a balanced focus, collaboratively </a:t>
                      </a:r>
                      <a:r>
                        <a:rPr lang="en-NZ" sz="9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working </a:t>
                      </a:r>
                      <a:r>
                        <a:rPr lang="en-NZ" sz="900" dirty="0" smtClean="0">
                          <a:latin typeface="Verdana" panose="020B0604030504040204" pitchFamily="34" charset="0"/>
                          <a:ea typeface="Verdana" panose="020B0604030504040204" pitchFamily="34" charset="0"/>
                          <a:cs typeface="Verdana" panose="020B0604030504040204" pitchFamily="34" charset="0"/>
                        </a:rPr>
                        <a:t>towards cross functional PD opportunities and engagement, who actively share and celebrate individual and group contributions to our communities, including collaborative networking and benchmarking across ITP sector and communities</a:t>
                      </a:r>
                      <a:r>
                        <a:rPr lang="en-NZ" sz="900" dirty="0" smtClean="0">
                          <a:latin typeface="Verdana" panose="020B0604030504040204" pitchFamily="34" charset="0"/>
                          <a:ea typeface="Verdana" panose="020B0604030504040204" pitchFamily="34" charset="0"/>
                          <a:cs typeface="Verdana" panose="020B0604030504040204" pitchFamily="34" charset="0"/>
                        </a:rPr>
                        <a:t>.</a:t>
                      </a:r>
                      <a:endParaRPr lang="en-NZ" sz="900" dirty="0" smtClean="0">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71450" marR="0" lvl="0" indent="-171450" algn="l" defTabSz="914400" rtl="0" eaLnBrk="1" fontAlgn="base" latinLnBrk="0" hangingPunct="1">
                        <a:lnSpc>
                          <a:spcPct val="100000"/>
                        </a:lnSpc>
                        <a:spcBef>
                          <a:spcPts val="0"/>
                        </a:spcBef>
                        <a:spcAft>
                          <a:spcPts val="0"/>
                        </a:spcAft>
                        <a:buClrTx/>
                        <a:buSzTx/>
                        <a:buFont typeface="Arial" panose="020B0604020202020204" pitchFamily="34" charset="0"/>
                        <a:buChar char="•"/>
                        <a:tabLst/>
                        <a:defRPr/>
                      </a:pPr>
                      <a:r>
                        <a:rPr lang="en-US" sz="900" b="0" i="0" kern="1200" baseline="0" dirty="0" smtClean="0">
                          <a:solidFill>
                            <a:schemeClr val="tx1"/>
                          </a:solidFill>
                          <a:effectLst/>
                          <a:latin typeface="Verdana" panose="020B0604030504040204" pitchFamily="34" charset="0"/>
                          <a:ea typeface="Verdana" panose="020B0604030504040204" pitchFamily="34" charset="0"/>
                          <a:cs typeface="Verdana" panose="020B0604030504040204" pitchFamily="34" charset="0"/>
                        </a:rPr>
                        <a:t>Build staff collaborative capability by working together to prototype a learner centric database as referenced in EER report</a:t>
                      </a:r>
                    </a:p>
                    <a:p>
                      <a:pPr marL="171450" marR="0" lvl="0" indent="-171450" algn="l" defTabSz="914400" rtl="0" eaLnBrk="1" fontAlgn="base" latinLnBrk="0" hangingPunct="1">
                        <a:lnSpc>
                          <a:spcPct val="100000"/>
                        </a:lnSpc>
                        <a:spcBef>
                          <a:spcPts val="0"/>
                        </a:spcBef>
                        <a:spcAft>
                          <a:spcPts val="0"/>
                        </a:spcAft>
                        <a:buClrTx/>
                        <a:buSzTx/>
                        <a:buFont typeface="Arial" panose="020B0604020202020204" pitchFamily="34" charset="0"/>
                        <a:buChar char="•"/>
                        <a:tabLst/>
                        <a:defRPr/>
                      </a:pPr>
                      <a:r>
                        <a:rPr lang="en-NZ" sz="9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Mentor and back up Customer Service team</a:t>
                      </a:r>
                    </a:p>
                    <a:p>
                      <a:pPr marL="171450" marR="0" lvl="0" indent="-171450" algn="l" defTabSz="914400" rtl="0" eaLnBrk="1" fontAlgn="base" latinLnBrk="0" hangingPunct="1">
                        <a:lnSpc>
                          <a:spcPct val="100000"/>
                        </a:lnSpc>
                        <a:spcBef>
                          <a:spcPts val="0"/>
                        </a:spcBef>
                        <a:spcAft>
                          <a:spcPts val="0"/>
                        </a:spcAft>
                        <a:buClrTx/>
                        <a:buSzTx/>
                        <a:buFont typeface="Arial" panose="020B0604020202020204" pitchFamily="34" charset="0"/>
                        <a:buChar char="•"/>
                        <a:tabLst/>
                        <a:defRPr/>
                      </a:pPr>
                      <a:r>
                        <a:rPr lang="en-NZ" sz="9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Broaden skill sets and hone specialties</a:t>
                      </a:r>
                      <a:r>
                        <a:rPr lang="en-NZ" sz="900" baseline="0" dirty="0" smtClean="0">
                          <a:solidFill>
                            <a:schemeClr val="tx1"/>
                          </a:solidFill>
                          <a:latin typeface="Verdana" panose="020B0604030504040204" pitchFamily="34" charset="0"/>
                          <a:ea typeface="Verdana" panose="020B0604030504040204" pitchFamily="34" charset="0"/>
                          <a:cs typeface="Verdana" panose="020B0604030504040204" pitchFamily="34" charset="0"/>
                        </a:rPr>
                        <a:t> that will be sought after within the new ITP structure</a:t>
                      </a:r>
                      <a:endParaRPr lang="en-NZ" sz="900" dirty="0" smtClean="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171450" marR="0" lvl="0" indent="-171450" algn="l" defTabSz="914400" rtl="0" eaLnBrk="1" fontAlgn="base" latinLnBrk="0" hangingPunct="1">
                        <a:lnSpc>
                          <a:spcPct val="100000"/>
                        </a:lnSpc>
                        <a:spcBef>
                          <a:spcPts val="0"/>
                        </a:spcBef>
                        <a:spcAft>
                          <a:spcPts val="0"/>
                        </a:spcAft>
                        <a:buClrTx/>
                        <a:buSzTx/>
                        <a:buFont typeface="Arial" panose="020B0604020202020204" pitchFamily="34" charset="0"/>
                        <a:buChar char="•"/>
                        <a:tabLst/>
                        <a:defRPr/>
                      </a:pPr>
                      <a:endParaRPr lang="mi-NZ" sz="900" i="1" baseline="0" dirty="0" smtClean="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171450" indent="-171450" fontAlgn="base">
                        <a:buFont typeface="Arial" panose="020B0604020202020204" pitchFamily="34" charset="0"/>
                        <a:buChar char="•"/>
                      </a:pPr>
                      <a:endParaRPr lang="en-US" sz="900" dirty="0" smtClean="0">
                        <a:solidFill>
                          <a:schemeClr val="tx1"/>
                        </a:solidFill>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94153608"/>
                  </a:ext>
                </a:extLst>
              </a:tr>
              <a:tr h="520627">
                <a:tc>
                  <a:txBody>
                    <a:bodyPr/>
                    <a:lstStyle/>
                    <a:p>
                      <a:pPr algn="l"/>
                      <a:r>
                        <a:rPr lang="en-NZ" sz="900" b="0" kern="1200" dirty="0" smtClean="0">
                          <a:solidFill>
                            <a:schemeClr val="tx1">
                              <a:lumMod val="75000"/>
                              <a:lumOff val="25000"/>
                            </a:schemeClr>
                          </a:solidFill>
                          <a:latin typeface="Verdana" panose="020B0604030504040204" pitchFamily="34" charset="0"/>
                          <a:ea typeface="Verdana" panose="020B0604030504040204" pitchFamily="34" charset="0"/>
                          <a:cs typeface="Verdana" panose="020B0604030504040204" pitchFamily="34" charset="0"/>
                        </a:rPr>
                        <a:t>A financially sustainable </a:t>
                      </a:r>
                      <a:endParaRPr lang="en-US" sz="900" b="0" kern="1200" dirty="0" smtClean="0">
                        <a:solidFill>
                          <a:schemeClr val="tx1">
                            <a:lumMod val="75000"/>
                            <a:lumOff val="25000"/>
                          </a:schemeClr>
                        </a:solidFill>
                        <a:latin typeface="Verdana" panose="020B0604030504040204" pitchFamily="34" charset="0"/>
                        <a:ea typeface="Verdana" panose="020B0604030504040204" pitchFamily="34" charset="0"/>
                        <a:cs typeface="Verdana" panose="020B0604030504040204" pitchFamily="34" charset="0"/>
                      </a:endParaRPr>
                    </a:p>
                    <a:p>
                      <a:pPr algn="l"/>
                      <a:r>
                        <a:rPr lang="en-NZ" sz="900" b="0" kern="1200" dirty="0" smtClean="0">
                          <a:solidFill>
                            <a:schemeClr val="tx1">
                              <a:lumMod val="75000"/>
                              <a:lumOff val="25000"/>
                            </a:schemeClr>
                          </a:solidFill>
                          <a:latin typeface="Verdana" panose="020B0604030504040204" pitchFamily="34" charset="0"/>
                          <a:ea typeface="Verdana" panose="020B0604030504040204" pitchFamily="34" charset="0"/>
                          <a:cs typeface="Verdana" panose="020B0604030504040204" pitchFamily="34" charset="0"/>
                        </a:rPr>
                        <a:t>business to invest in the future</a:t>
                      </a:r>
                    </a:p>
                    <a:p>
                      <a:pPr algn="l"/>
                      <a:endParaRPr lang="en-NZ" sz="900" b="0" kern="1200" dirty="0">
                        <a:solidFill>
                          <a:schemeClr val="tx1">
                            <a:lumMod val="75000"/>
                            <a:lumOff val="25000"/>
                          </a:schemeClr>
                        </a:solidFill>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indent="0" algn="l" defTabSz="914400" rtl="0" eaLnBrk="1" fontAlgn="base" latinLnBrk="0" hangingPunct="1">
                        <a:lnSpc>
                          <a:spcPct val="100000"/>
                        </a:lnSpc>
                        <a:spcBef>
                          <a:spcPts val="0"/>
                        </a:spcBef>
                        <a:spcAft>
                          <a:spcPts val="0"/>
                        </a:spcAft>
                        <a:buClrTx/>
                        <a:buSzTx/>
                        <a:buFontTx/>
                        <a:buNone/>
                        <a:tabLst/>
                        <a:defRPr/>
                      </a:pPr>
                      <a:r>
                        <a:rPr lang="en-NZ" sz="900" dirty="0" smtClean="0">
                          <a:latin typeface="Verdana" panose="020B0604030504040204" pitchFamily="34" charset="0"/>
                          <a:ea typeface="Verdana" panose="020B0604030504040204" pitchFamily="34" charset="0"/>
                          <a:cs typeface="Verdana" panose="020B0604030504040204" pitchFamily="34" charset="0"/>
                        </a:rPr>
                        <a:t>Ensuring </a:t>
                      </a:r>
                      <a:r>
                        <a:rPr lang="en-NZ" sz="900" dirty="0" smtClean="0">
                          <a:latin typeface="Verdana" panose="020B0604030504040204" pitchFamily="34" charset="0"/>
                          <a:ea typeface="Verdana" panose="020B0604030504040204" pitchFamily="34" charset="0"/>
                          <a:cs typeface="Verdana" panose="020B0604030504040204" pitchFamily="34" charset="0"/>
                        </a:rPr>
                        <a:t>our inclusive practices</a:t>
                      </a:r>
                      <a:r>
                        <a:rPr lang="en-NZ" sz="900" baseline="0" dirty="0" smtClean="0">
                          <a:latin typeface="Verdana" panose="020B0604030504040204" pitchFamily="34" charset="0"/>
                          <a:ea typeface="Verdana" panose="020B0604030504040204" pitchFamily="34" charset="0"/>
                          <a:cs typeface="Verdana" panose="020B0604030504040204" pitchFamily="34" charset="0"/>
                        </a:rPr>
                        <a:t> </a:t>
                      </a:r>
                      <a:r>
                        <a:rPr lang="en-NZ" sz="900" dirty="0" smtClean="0">
                          <a:latin typeface="Verdana" panose="020B0604030504040204" pitchFamily="34" charset="0"/>
                          <a:ea typeface="Verdana" panose="020B0604030504040204" pitchFamily="34" charset="0"/>
                          <a:cs typeface="Verdana" panose="020B0604030504040204" pitchFamily="34" charset="0"/>
                        </a:rPr>
                        <a:t>are sustainable, whilst being resourceful in our daily practices, including partnering with stakeholders to review financial priorities and build confidence in our performance. </a:t>
                      </a:r>
                      <a:endParaRPr lang="en-NZ" sz="1100" dirty="0" smtClean="0">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mi-NZ" sz="900" b="0" i="0" baseline="0" dirty="0" smtClean="0">
                          <a:solidFill>
                            <a:schemeClr val="tx1"/>
                          </a:solidFill>
                          <a:latin typeface="Verdana" panose="020B0604030504040204" pitchFamily="34" charset="0"/>
                          <a:ea typeface="Verdana" panose="020B0604030504040204" pitchFamily="34" charset="0"/>
                          <a:cs typeface="Verdana" panose="020B0604030504040204" pitchFamily="34" charset="0"/>
                        </a:rPr>
                        <a:t>Ensure money spent on library resources is appropriate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mi-NZ" sz="900" b="0" i="0" baseline="0" dirty="0" smtClean="0">
                          <a:solidFill>
                            <a:schemeClr val="tx1"/>
                          </a:solidFill>
                          <a:latin typeface="Verdana" panose="020B0604030504040204" pitchFamily="34" charset="0"/>
                          <a:ea typeface="Verdana" panose="020B0604030504040204" pitchFamily="34" charset="0"/>
                          <a:cs typeface="Verdana" panose="020B0604030504040204" pitchFamily="34" charset="0"/>
                        </a:rPr>
                        <a:t>Support and facilitate the move of Building 1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NZ" sz="9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Improve data collection &amp; reporting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NZ" sz="9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Investigate </a:t>
                      </a:r>
                      <a:r>
                        <a:rPr lang="en-NZ" sz="900" baseline="0" dirty="0" smtClean="0">
                          <a:solidFill>
                            <a:schemeClr val="tx1"/>
                          </a:solidFill>
                          <a:latin typeface="Verdana" panose="020B0604030504040204" pitchFamily="34" charset="0"/>
                          <a:ea typeface="Verdana" panose="020B0604030504040204" pitchFamily="34" charset="0"/>
                          <a:cs typeface="Verdana" panose="020B0604030504040204" pitchFamily="34" charset="0"/>
                        </a:rPr>
                        <a:t>self service laptop loans system</a:t>
                      </a:r>
                      <a:endParaRPr lang="en-GB" sz="900" dirty="0" smtClean="0">
                        <a:solidFill>
                          <a:schemeClr val="tx1"/>
                        </a:solidFill>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83530439"/>
                  </a:ext>
                </a:extLst>
              </a:tr>
            </a:tbl>
          </a:graphicData>
        </a:graphic>
      </p:graphicFrame>
    </p:spTree>
    <p:custDataLst>
      <p:tags r:id="rId1"/>
    </p:custDataLst>
    <p:extLst>
      <p:ext uri="{BB962C8B-B14F-4D97-AF65-F5344CB8AC3E}">
        <p14:creationId xmlns:p14="http://schemas.microsoft.com/office/powerpoint/2010/main" val="273264392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COUNT" val="3"/>
  <p:tag name="ARTICULATE_DESIGN_ID_OFFICE THEME" val="MBFv2COH"/>
  <p:tag name="ARTICULATE_PROJECT_OPEN" val="0"/>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424</TotalTime>
  <Words>389</Words>
  <Application>Microsoft Office PowerPoint</Application>
  <PresentationFormat>On-screen Show (4:3)</PresentationFormat>
  <Paragraphs>30</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Verdana</vt:lpstr>
      <vt:lpstr>Office Theme</vt:lpstr>
      <vt:lpstr>PowerPoint Presentation</vt:lpstr>
    </vt:vector>
  </TitlesOfParts>
  <Company>Unitec Institute of Technology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Fiona Pond</dc:creator>
  <cp:lastModifiedBy>Anna Wheeler</cp:lastModifiedBy>
  <cp:revision>45</cp:revision>
  <dcterms:created xsi:type="dcterms:W3CDTF">2019-01-31T01:06:52Z</dcterms:created>
  <dcterms:modified xsi:type="dcterms:W3CDTF">2019-03-22T03:48:20Z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1B8DD8F0-A061-4AE6-91E4-3154E0018494</vt:lpwstr>
  </property>
  <property fmtid="{D5CDD505-2E9C-101B-9397-08002B2CF9AE}" pid="3" name="ArticulatePath">
    <vt:lpwstr>Presentation2</vt:lpwstr>
  </property>
</Properties>
</file>