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408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5376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327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509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274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284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599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593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785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820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883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F6DD8-8206-4995-9404-F99970B40946}" type="datetimeFigureOut">
              <a:rPr lang="en-NZ" smtClean="0"/>
              <a:t>5/02/2019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0AF87-D8B4-42EB-87F1-CDD8E35C12D9}" type="slidenum">
              <a:rPr lang="en-NZ" smtClean="0"/>
              <a:t>‹#›</a:t>
            </a:fld>
            <a:endParaRPr lang="en-NZ"/>
          </a:p>
        </p:txBody>
      </p:sp>
      <p:pic>
        <p:nvPicPr>
          <p:cNvPr id="7" name="Picture 6" descr="Artboard 2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98"/>
            <a:ext cx="9144000" cy="6858000"/>
          </a:xfrm>
          <a:prstGeom prst="rect">
            <a:avLst/>
          </a:prstGeom>
        </p:spPr>
      </p:pic>
    </p:spTree>
    <p:custDataLst>
      <p:tags r:id="rId13"/>
    </p:custDataLst>
    <p:extLst>
      <p:ext uri="{BB962C8B-B14F-4D97-AF65-F5344CB8AC3E}">
        <p14:creationId xmlns:p14="http://schemas.microsoft.com/office/powerpoint/2010/main" val="281247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88574" y="5895659"/>
            <a:ext cx="389321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Engaged and inspired staff, equipped with the capabilities to support and deliver </a:t>
            </a:r>
            <a:r>
              <a:rPr lang="en-NZ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best learning</a:t>
            </a:r>
            <a:endParaRPr lang="en-N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 rot="2700000">
            <a:off x="3495335" y="3068472"/>
            <a:ext cx="2016107" cy="2027602"/>
          </a:xfrm>
          <a:prstGeom prst="rect">
            <a:avLst/>
          </a:prstGeom>
          <a:solidFill>
            <a:srgbClr val="64519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9064" y="1416063"/>
            <a:ext cx="5605618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Success of all students, with a focus on priority groups (Māori, Pacific, Under 25, International) and the communities we serve (West, Central &amp; North Auckland)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8ED313-3510-40E8-A236-BED49CDC4DD2}"/>
              </a:ext>
            </a:extLst>
          </p:cNvPr>
          <p:cNvSpPr txBox="1"/>
          <p:nvPr/>
        </p:nvSpPr>
        <p:spPr>
          <a:xfrm>
            <a:off x="6471909" y="3395769"/>
            <a:ext cx="2392937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N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 learning, teaching and applied research to develop work-ready graduates and lifelong learners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E8CE0E-1EA6-4E12-8FAD-22A5E0561BB6}"/>
              </a:ext>
            </a:extLst>
          </p:cNvPr>
          <p:cNvSpPr txBox="1"/>
          <p:nvPr/>
        </p:nvSpPr>
        <p:spPr>
          <a:xfrm>
            <a:off x="205802" y="3518879"/>
            <a:ext cx="2300642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N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financially sustainable 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N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to invest in the </a:t>
            </a:r>
            <a:r>
              <a:rPr lang="en-NZ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40847" y="141338"/>
            <a:ext cx="75257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Unitec Diamond 2019</a:t>
            </a:r>
          </a:p>
          <a:p>
            <a:r>
              <a:rPr lang="en-NZ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</a:t>
            </a:r>
            <a:r>
              <a:rPr lang="en-N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NZ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urpose </a:t>
            </a:r>
            <a:r>
              <a:rPr lang="en-N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NZ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Priorities</a:t>
            </a:r>
            <a:endParaRPr lang="en-NZ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60025" y="2982601"/>
            <a:ext cx="2220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Led </a:t>
            </a:r>
            <a:endParaRPr lang="en-NZ" sz="1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the </a:t>
            </a:r>
          </a:p>
          <a:p>
            <a:pPr algn="ctr"/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principles of </a:t>
            </a:r>
          </a:p>
          <a:p>
            <a:pPr algn="ctr"/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 </a:t>
            </a:r>
            <a:r>
              <a:rPr lang="en-NZ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Noho </a:t>
            </a:r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Kotahitanga </a:t>
            </a:r>
          </a:p>
          <a:p>
            <a:pPr algn="ctr"/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</a:t>
            </a:r>
            <a:r>
              <a:rPr lang="en-NZ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enable better futures </a:t>
            </a:r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students, communities </a:t>
            </a:r>
            <a:r>
              <a:rPr lang="en-NZ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endParaRPr lang="en-NZ" sz="1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</a:t>
            </a:r>
            <a:r>
              <a:rPr lang="en-NZ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private enterprise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4610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12119" y="3549391"/>
            <a:ext cx="28790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does</a:t>
            </a:r>
            <a:br>
              <a:rPr lang="en-NZ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NZ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success look like</a:t>
            </a:r>
            <a:br>
              <a:rPr lang="en-NZ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NZ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our team?</a:t>
            </a:r>
          </a:p>
        </p:txBody>
      </p:sp>
      <p:sp>
        <p:nvSpPr>
          <p:cNvPr id="6" name="Rectangle 5"/>
          <p:cNvSpPr/>
          <p:nvPr/>
        </p:nvSpPr>
        <p:spPr>
          <a:xfrm rot="2700000">
            <a:off x="3495335" y="2900924"/>
            <a:ext cx="2016107" cy="2027602"/>
          </a:xfrm>
          <a:prstGeom prst="rect">
            <a:avLst/>
          </a:prstGeom>
          <a:solidFill>
            <a:srgbClr val="64519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1419" y="3005702"/>
            <a:ext cx="22201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Led </a:t>
            </a:r>
            <a:endParaRPr lang="en-NZ" sz="1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the </a:t>
            </a:r>
          </a:p>
          <a:p>
            <a:pPr algn="ctr"/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principles of </a:t>
            </a:r>
          </a:p>
          <a:p>
            <a:pPr algn="ctr"/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 </a:t>
            </a:r>
            <a:r>
              <a:rPr lang="en-NZ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Noho </a:t>
            </a:r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Kotahitanga </a:t>
            </a:r>
          </a:p>
          <a:p>
            <a:pPr algn="ctr"/>
            <a:r>
              <a:rPr lang="en-NZ" sz="1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we….  </a:t>
            </a:r>
            <a:r>
              <a:rPr lang="en-NZ" sz="1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[succinct statement of team purpose]</a:t>
            </a:r>
            <a:endParaRPr lang="en-NZ" sz="1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4510" y="5438459"/>
            <a:ext cx="389321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Engaged and inspired staff, equipped with the capabilities to support and deliver </a:t>
            </a:r>
            <a:r>
              <a:rPr lang="en-NZ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best learning</a:t>
            </a:r>
            <a:endParaRPr lang="en-NZ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9064" y="1355903"/>
            <a:ext cx="576758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Success of all students, with a focus on priority groups (Māori, Pacific, Under 25, International) and the communities we serve </a:t>
            </a:r>
            <a:r>
              <a:rPr lang="en-NZ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NZ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NZ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West, Central &amp; North Auckland)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8ED313-3510-40E8-A236-BED49CDC4DD2}"/>
              </a:ext>
            </a:extLst>
          </p:cNvPr>
          <p:cNvSpPr txBox="1"/>
          <p:nvPr/>
        </p:nvSpPr>
        <p:spPr>
          <a:xfrm>
            <a:off x="6471909" y="3005244"/>
            <a:ext cx="2392937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 learning, teaching and applied research to develop work-ready graduates and lifelong learners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E8CE0E-1EA6-4E12-8FAD-22A5E0561BB6}"/>
              </a:ext>
            </a:extLst>
          </p:cNvPr>
          <p:cNvSpPr txBox="1"/>
          <p:nvPr/>
        </p:nvSpPr>
        <p:spPr>
          <a:xfrm>
            <a:off x="264256" y="3165137"/>
            <a:ext cx="2300642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financially sustainable </a:t>
            </a:r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to invest in the </a:t>
            </a:r>
            <a:r>
              <a:rPr lang="en-NZ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14500" y="1957280"/>
            <a:ext cx="5705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</a:t>
            </a:r>
            <a:r>
              <a:rPr lang="en-NZ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Summary one-liner </a:t>
            </a:r>
            <a:r>
              <a:rPr lang="en-NZ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clearly describes how </a:t>
            </a:r>
            <a:endParaRPr lang="en-NZ" sz="1200" i="1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NZ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 team contributes </a:t>
            </a:r>
            <a:r>
              <a:rPr lang="en-NZ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this priority]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864316"/>
            <a:ext cx="2712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[Summary one-liner that clearly describes how your team contributes to this priority]</a:t>
            </a:r>
            <a:endParaRPr lang="en-NZ" sz="1200" i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90400" y="4055388"/>
            <a:ext cx="2662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[Summary one-liner </a:t>
            </a:r>
            <a:r>
              <a:rPr lang="en-NZ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clearly describes how your team contributes to this priority]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15278" y="154935"/>
            <a:ext cx="75257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[XXX]</a:t>
            </a:r>
            <a:r>
              <a:rPr lang="en-NZ" sz="3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Team Diamond 2019</a:t>
            </a:r>
          </a:p>
          <a:p>
            <a:r>
              <a:rPr lang="en-NZ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</a:t>
            </a:r>
            <a:r>
              <a:rPr lang="en-N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NZ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urpose </a:t>
            </a:r>
            <a:r>
              <a:rPr lang="en-N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NZ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Priorities</a:t>
            </a:r>
            <a:endParaRPr lang="en-NZ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14500" y="5945141"/>
            <a:ext cx="5705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</a:t>
            </a:r>
            <a:r>
              <a:rPr lang="en-NZ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Summary one-liner </a:t>
            </a:r>
            <a:r>
              <a:rPr lang="en-NZ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clearly describes how </a:t>
            </a:r>
            <a:endParaRPr lang="en-NZ" sz="1200" i="1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NZ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 team contributes </a:t>
            </a:r>
            <a:r>
              <a:rPr lang="en-NZ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this priority]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400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15278" y="153347"/>
            <a:ext cx="75257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[XXXX]</a:t>
            </a:r>
            <a:r>
              <a:rPr lang="en-NZ" sz="3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Action Plan 2019</a:t>
            </a:r>
          </a:p>
          <a:p>
            <a:r>
              <a:rPr lang="en-NZ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Actions to Achieve Priorities</a:t>
            </a:r>
            <a:endParaRPr lang="en-NZ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780519"/>
              </p:ext>
            </p:extLst>
          </p:nvPr>
        </p:nvGraphicFramePr>
        <p:xfrm>
          <a:off x="163774" y="1732998"/>
          <a:ext cx="8816452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026">
                  <a:extLst>
                    <a:ext uri="{9D8B030D-6E8A-4147-A177-3AD203B41FA5}">
                      <a16:colId xmlns:a16="http://schemas.microsoft.com/office/drawing/2014/main" val="4196145961"/>
                    </a:ext>
                  </a:extLst>
                </a:gridCol>
                <a:gridCol w="2700876">
                  <a:extLst>
                    <a:ext uri="{9D8B030D-6E8A-4147-A177-3AD203B41FA5}">
                      <a16:colId xmlns:a16="http://schemas.microsoft.com/office/drawing/2014/main" val="1835801380"/>
                    </a:ext>
                  </a:extLst>
                </a:gridCol>
                <a:gridCol w="4056550">
                  <a:extLst>
                    <a:ext uri="{9D8B030D-6E8A-4147-A177-3AD203B41FA5}">
                      <a16:colId xmlns:a16="http://schemas.microsoft.com/office/drawing/2014/main" val="1016562446"/>
                    </a:ext>
                  </a:extLst>
                </a:gridCol>
              </a:tblGrid>
              <a:tr h="1358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Unitec Priority</a:t>
                      </a:r>
                      <a:endParaRPr lang="en-NZ" sz="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Team Priority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Action and Timing</a:t>
                      </a:r>
                      <a:endParaRPr lang="en-NZ" sz="9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285595"/>
                  </a:ext>
                </a:extLst>
              </a:tr>
              <a:tr h="39507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Success of all students, with a focus on priority groups (M</a:t>
                      </a:r>
                      <a:r>
                        <a:rPr lang="mi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āori, Pacific, Under 25, International) and the communities we serve (West, Central &amp; North Auckland)</a:t>
                      </a:r>
                      <a:endParaRPr lang="en-US" sz="9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[Summary one-liner from your team</a:t>
                      </a: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diamond</a:t>
                      </a:r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</a:t>
                      </a: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points describing key actions to achieve team priority]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300338"/>
                  </a:ext>
                </a:extLst>
              </a:tr>
              <a:tr h="5206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Quality learning, teaching and applied research to develop work-ready graduates and lifelong learners</a:t>
                      </a:r>
                      <a:endParaRPr lang="en-US" sz="9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l"/>
                      <a:endParaRPr lang="en-NZ" sz="9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[Summary one-liner from your team</a:t>
                      </a: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diamond</a:t>
                      </a:r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endParaRPr lang="en-NZ" sz="90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</a:t>
                      </a: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points describing key actions to achieve team priority]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478186"/>
                  </a:ext>
                </a:extLst>
              </a:tr>
              <a:tr h="5206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Engaged and inspired staff, equipped with the capabilities to support and deliver best learning</a:t>
                      </a:r>
                    </a:p>
                    <a:p>
                      <a:pPr algn="l"/>
                      <a:endParaRPr lang="en-NZ" sz="9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[Summary one-liner from your team</a:t>
                      </a: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diamond</a:t>
                      </a:r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endParaRPr lang="en-NZ" sz="90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</a:t>
                      </a: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points describing key actions to achieve team priority]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4153608"/>
                  </a:ext>
                </a:extLst>
              </a:tr>
              <a:tr h="520627">
                <a:tc>
                  <a:txBody>
                    <a:bodyPr/>
                    <a:lstStyle/>
                    <a:p>
                      <a:pPr algn="l"/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financially sustainable </a:t>
                      </a:r>
                      <a:endParaRPr lang="en-US" sz="9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l"/>
                      <a:r>
                        <a:rPr lang="en-NZ" sz="9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business to invest in the future</a:t>
                      </a:r>
                    </a:p>
                    <a:p>
                      <a:pPr algn="l"/>
                      <a:endParaRPr lang="en-NZ" sz="9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[Summary one-liner from your team</a:t>
                      </a: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diamond</a:t>
                      </a:r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endParaRPr lang="en-NZ" sz="90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9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</a:t>
                      </a: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points describing key actions to achieve team priority]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mi-NZ" sz="9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53043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32643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"/>
  <p:tag name="ARTICULATE_DESIGN_ID_OFFICE THEME" val="MBFv2COH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412</Words>
  <Application>Microsoft Office PowerPoint</Application>
  <PresentationFormat>On-screen Show (4:3)</PresentationFormat>
  <Paragraphs>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Pond</dc:creator>
  <cp:lastModifiedBy>Julie McGregor</cp:lastModifiedBy>
  <cp:revision>13</cp:revision>
  <dcterms:created xsi:type="dcterms:W3CDTF">2019-01-31T01:06:52Z</dcterms:created>
  <dcterms:modified xsi:type="dcterms:W3CDTF">2019-02-05T00:07:00Z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1B8DD8F0-A061-4AE6-91E4-3154E0018494</vt:lpwstr>
  </property>
  <property fmtid="{D5CDD505-2E9C-101B-9397-08002B2CF9AE}" pid="3" name="ArticulatePath">
    <vt:lpwstr>Presentation2</vt:lpwstr>
  </property>
</Properties>
</file>