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35"/>
  </p:notesMasterIdLst>
  <p:handoutMasterIdLst>
    <p:handoutMasterId r:id="rId36"/>
  </p:handoutMasterIdLst>
  <p:sldIdLst>
    <p:sldId id="1589" r:id="rId5"/>
    <p:sldId id="1619" r:id="rId6"/>
    <p:sldId id="1591" r:id="rId7"/>
    <p:sldId id="1568" r:id="rId8"/>
    <p:sldId id="1593" r:id="rId9"/>
    <p:sldId id="1594" r:id="rId10"/>
    <p:sldId id="1596" r:id="rId11"/>
    <p:sldId id="1595" r:id="rId12"/>
    <p:sldId id="1573" r:id="rId13"/>
    <p:sldId id="1598" r:id="rId14"/>
    <p:sldId id="1599" r:id="rId15"/>
    <p:sldId id="1600" r:id="rId16"/>
    <p:sldId id="1601" r:id="rId17"/>
    <p:sldId id="1578" r:id="rId18"/>
    <p:sldId id="1603" r:id="rId19"/>
    <p:sldId id="1604" r:id="rId20"/>
    <p:sldId id="1605" r:id="rId21"/>
    <p:sldId id="1582" r:id="rId22"/>
    <p:sldId id="1607" r:id="rId23"/>
    <p:sldId id="1608" r:id="rId24"/>
    <p:sldId id="1609" r:id="rId25"/>
    <p:sldId id="1610" r:id="rId26"/>
    <p:sldId id="1611" r:id="rId27"/>
    <p:sldId id="1588" r:id="rId28"/>
    <p:sldId id="1613" r:id="rId29"/>
    <p:sldId id="1614" r:id="rId30"/>
    <p:sldId id="1615" r:id="rId31"/>
    <p:sldId id="1616" r:id="rId32"/>
    <p:sldId id="1617" r:id="rId33"/>
    <p:sldId id="1618" r:id="rId3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0252C9D-1D6B-42F9-BA63-F39DC4D8B635}">
          <p14:sldIdLst>
            <p14:sldId id="1589"/>
            <p14:sldId id="1619"/>
            <p14:sldId id="1591"/>
          </p14:sldIdLst>
        </p14:section>
        <p14:section name="Get started" id="{847B8113-C8FB-4E15-B4CD-ED6D34B0B268}">
          <p14:sldIdLst>
            <p14:sldId id="1568"/>
            <p14:sldId id="1593"/>
            <p14:sldId id="1594"/>
            <p14:sldId id="1596"/>
            <p14:sldId id="1595"/>
          </p14:sldIdLst>
        </p14:section>
        <p14:section name="Find discussions and groups" id="{D5E04C12-86FA-4D20-B6B1-870D0DDF7682}">
          <p14:sldIdLst>
            <p14:sldId id="1573"/>
            <p14:sldId id="1598"/>
            <p14:sldId id="1599"/>
            <p14:sldId id="1600"/>
            <p14:sldId id="1601"/>
          </p14:sldIdLst>
        </p14:section>
        <p14:section name="Participate in the conversation" id="{02186181-A774-4B71-B518-393232961B29}">
          <p14:sldIdLst>
            <p14:sldId id="1578"/>
            <p14:sldId id="1603"/>
            <p14:sldId id="1604"/>
            <p14:sldId id="1605"/>
          </p14:sldIdLst>
        </p14:section>
        <p14:section name="Create special messages" id="{377385D9-1B3C-43FF-969E-546261078254}">
          <p14:sldIdLst>
            <p14:sldId id="1582"/>
            <p14:sldId id="1607"/>
            <p14:sldId id="1608"/>
            <p14:sldId id="1609"/>
            <p14:sldId id="1610"/>
            <p14:sldId id="1611"/>
          </p14:sldIdLst>
        </p14:section>
        <p14:section name="Collaborate quickly" id="{9A5DC61F-787B-47A9-AD94-46E0DEFB73BE}">
          <p14:sldIdLst>
            <p14:sldId id="1588"/>
            <p14:sldId id="1613"/>
            <p14:sldId id="1614"/>
            <p14:sldId id="1615"/>
            <p14:sldId id="1616"/>
            <p14:sldId id="1617"/>
          </p14:sldIdLst>
        </p14:section>
        <p14:section name="Closing" id="{4E06C7EA-5C5E-447B-A381-E0340C4C57AF}">
          <p14:sldIdLst>
            <p14:sldId id="1618"/>
          </p14:sldIdLst>
        </p14:section>
      </p14:sectionLst>
    </p:ext>
    <p:ext uri="{EFAFB233-063F-42B5-8137-9DF3F51BA10A}">
      <p15:sldGuideLst xmlns:p15="http://schemas.microsoft.com/office/powerpoint/2012/main">
        <p15:guide id="1" pos="797" userDrawn="1">
          <p15:clr>
            <a:srgbClr val="A4A3A4"/>
          </p15:clr>
        </p15:guide>
        <p15:guide id="2" pos="5933" userDrawn="1">
          <p15:clr>
            <a:srgbClr val="A4A3A4"/>
          </p15:clr>
        </p15:guide>
        <p15:guide id="3" orient="horz" pos="619" userDrawn="1">
          <p15:clr>
            <a:srgbClr val="A4A3A4"/>
          </p15:clr>
        </p15:guide>
        <p15:guide id="4" orient="horz" pos="148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Connie Woo" initials="CW" lastIdx="35" clrIdx="4">
    <p:extLst>
      <p:ext uri="{19B8F6BF-5375-455C-9EA6-DF929625EA0E}">
        <p15:presenceInfo xmlns:p15="http://schemas.microsoft.com/office/powerpoint/2012/main" userId="S-1-5-21-2127521184-1604012920-1887927527-17860321" providerId="AD"/>
      </p:ext>
    </p:extLst>
  </p:cmAuthor>
  <p:cmAuthor id="5" name="Jessica Efta" initials="JE" lastIdx="9" clrIdx="5">
    <p:extLst>
      <p:ext uri="{19B8F6BF-5375-455C-9EA6-DF929625EA0E}">
        <p15:presenceInfo xmlns:p15="http://schemas.microsoft.com/office/powerpoint/2012/main" userId="5ed48f91ee4632eb" providerId="Windows Live"/>
      </p:ext>
    </p:extLst>
  </p:cmAuthor>
  <p:cmAuthor id="6" name="Joe Gustav" initials="JG" lastIdx="2" clrIdx="6">
    <p:extLst>
      <p:ext uri="{19B8F6BF-5375-455C-9EA6-DF929625EA0E}">
        <p15:presenceInfo xmlns:p15="http://schemas.microsoft.com/office/powerpoint/2012/main" userId="S-1-5-21-3649012876-1825867495-937646333-5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828"/>
    <a:srgbClr val="353535"/>
    <a:srgbClr val="5C2D91"/>
    <a:srgbClr val="422400"/>
    <a:srgbClr val="008272"/>
    <a:srgbClr val="00B294"/>
    <a:srgbClr val="A32B01"/>
    <a:srgbClr val="925000"/>
    <a:srgbClr val="FF8C00"/>
    <a:srgbClr val="40C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2122" autoAdjust="0"/>
  </p:normalViewPr>
  <p:slideViewPr>
    <p:cSldViewPr>
      <p:cViewPr varScale="1">
        <p:scale>
          <a:sx n="86" d="100"/>
          <a:sy n="86" d="100"/>
        </p:scale>
        <p:origin x="212" y="72"/>
      </p:cViewPr>
      <p:guideLst>
        <p:guide pos="797"/>
        <p:guide pos="5933"/>
        <p:guide orient="horz" pos="619"/>
        <p:guide orient="horz" pos="1483"/>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522"/>
    </p:cViewPr>
  </p:sorterViewPr>
  <p:notesViewPr>
    <p:cSldViewPr showGuides="1">
      <p:cViewPr varScale="1">
        <p:scale>
          <a:sx n="84" d="100"/>
          <a:sy n="84" d="100"/>
        </p:scale>
        <p:origin x="2979" y="3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D0CB2F-F0BF-435A-A27A-2EC15087F634}" type="datetime8">
              <a:rPr lang="en-US" smtClean="0">
                <a:latin typeface="Segoe UI" pitchFamily="34" charset="0"/>
              </a:rPr>
              <a:t>6/26/2018 9:20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18B56EA-E28F-4F92-9F16-7A6F2501B303}" type="datetime8">
              <a:rPr lang="en-US" smtClean="0"/>
              <a:t>6/26/2018 9:20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6/26/2018 9:20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437064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15</a:t>
            </a:fld>
            <a:endParaRPr lang="en-US" dirty="0"/>
          </a:p>
        </p:txBody>
      </p:sp>
    </p:spTree>
    <p:extLst>
      <p:ext uri="{BB962C8B-B14F-4D97-AF65-F5344CB8AC3E}">
        <p14:creationId xmlns:p14="http://schemas.microsoft.com/office/powerpoint/2010/main" val="151483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16</a:t>
            </a:fld>
            <a:endParaRPr lang="en-US" dirty="0"/>
          </a:p>
        </p:txBody>
      </p:sp>
    </p:spTree>
    <p:extLst>
      <p:ext uri="{BB962C8B-B14F-4D97-AF65-F5344CB8AC3E}">
        <p14:creationId xmlns:p14="http://schemas.microsoft.com/office/powerpoint/2010/main" val="1565086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17</a:t>
            </a:fld>
            <a:endParaRPr lang="en-US" dirty="0"/>
          </a:p>
        </p:txBody>
      </p:sp>
    </p:spTree>
    <p:extLst>
      <p:ext uri="{BB962C8B-B14F-4D97-AF65-F5344CB8AC3E}">
        <p14:creationId xmlns:p14="http://schemas.microsoft.com/office/powerpoint/2010/main" val="2352187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6/26/2018 9:20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771068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6/26/2018 9:20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9433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6/26/2018 9:20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1914750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29</a:t>
            </a:fld>
            <a:endParaRPr lang="en-US" dirty="0"/>
          </a:p>
        </p:txBody>
      </p:sp>
    </p:spTree>
    <p:extLst>
      <p:ext uri="{BB962C8B-B14F-4D97-AF65-F5344CB8AC3E}">
        <p14:creationId xmlns:p14="http://schemas.microsoft.com/office/powerpoint/2010/main" val="370241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2</a:t>
            </a:fld>
            <a:endParaRPr lang="en-US"/>
          </a:p>
        </p:txBody>
      </p:sp>
    </p:spTree>
    <p:extLst>
      <p:ext uri="{BB962C8B-B14F-4D97-AF65-F5344CB8AC3E}">
        <p14:creationId xmlns:p14="http://schemas.microsoft.com/office/powerpoint/2010/main" val="208280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5</a:t>
            </a:fld>
            <a:endParaRPr lang="en-US" dirty="0"/>
          </a:p>
        </p:txBody>
      </p:sp>
    </p:spTree>
    <p:extLst>
      <p:ext uri="{BB962C8B-B14F-4D97-AF65-F5344CB8AC3E}">
        <p14:creationId xmlns:p14="http://schemas.microsoft.com/office/powerpoint/2010/main" val="61952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6</a:t>
            </a:fld>
            <a:endParaRPr lang="en-US" dirty="0"/>
          </a:p>
        </p:txBody>
      </p:sp>
    </p:spTree>
    <p:extLst>
      <p:ext uri="{BB962C8B-B14F-4D97-AF65-F5344CB8AC3E}">
        <p14:creationId xmlns:p14="http://schemas.microsoft.com/office/powerpoint/2010/main" val="326077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7</a:t>
            </a:fld>
            <a:endParaRPr lang="en-US" dirty="0"/>
          </a:p>
        </p:txBody>
      </p:sp>
    </p:spTree>
    <p:extLst>
      <p:ext uri="{BB962C8B-B14F-4D97-AF65-F5344CB8AC3E}">
        <p14:creationId xmlns:p14="http://schemas.microsoft.com/office/powerpoint/2010/main" val="4055366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8</a:t>
            </a:fld>
            <a:endParaRPr lang="en-US" dirty="0"/>
          </a:p>
        </p:txBody>
      </p:sp>
    </p:spTree>
    <p:extLst>
      <p:ext uri="{BB962C8B-B14F-4D97-AF65-F5344CB8AC3E}">
        <p14:creationId xmlns:p14="http://schemas.microsoft.com/office/powerpoint/2010/main" val="301341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9</a:t>
            </a:fld>
            <a:endParaRPr lang="en-US" dirty="0"/>
          </a:p>
        </p:txBody>
      </p:sp>
    </p:spTree>
    <p:extLst>
      <p:ext uri="{BB962C8B-B14F-4D97-AF65-F5344CB8AC3E}">
        <p14:creationId xmlns:p14="http://schemas.microsoft.com/office/powerpoint/2010/main" val="369369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12</a:t>
            </a:fld>
            <a:endParaRPr lang="en-US" dirty="0"/>
          </a:p>
        </p:txBody>
      </p:sp>
    </p:spTree>
    <p:extLst>
      <p:ext uri="{BB962C8B-B14F-4D97-AF65-F5344CB8AC3E}">
        <p14:creationId xmlns:p14="http://schemas.microsoft.com/office/powerpoint/2010/main" val="288183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D1A90-04DB-4553-B22A-B4EE6E88E5CC}" type="slidenum">
              <a:rPr lang="en-US" smtClean="0"/>
              <a:t>13</a:t>
            </a:fld>
            <a:endParaRPr lang="en-US" dirty="0"/>
          </a:p>
        </p:txBody>
      </p:sp>
    </p:spTree>
    <p:extLst>
      <p:ext uri="{BB962C8B-B14F-4D97-AF65-F5344CB8AC3E}">
        <p14:creationId xmlns:p14="http://schemas.microsoft.com/office/powerpoint/2010/main" val="4289952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1"/>
      </p:bgRef>
    </p:bg>
    <p:spTree>
      <p:nvGrpSpPr>
        <p:cNvPr id="1" name=""/>
        <p:cNvGrpSpPr/>
        <p:nvPr/>
      </p:nvGrpSpPr>
      <p:grpSpPr>
        <a:xfrm>
          <a:off x="0" y="0"/>
          <a:ext cx="0" cy="0"/>
          <a:chOff x="0" y="0"/>
          <a:chExt cx="0" cy="0"/>
        </a:xfrm>
      </p:grpSpPr>
      <p:sp>
        <p:nvSpPr>
          <p:cNvPr id="65" name="Rectangle 64"/>
          <p:cNvSpPr/>
          <p:nvPr userDrawn="1"/>
        </p:nvSpPr>
        <p:spPr bwMode="gray">
          <a:xfrm>
            <a:off x="5441429" y="0"/>
            <a:ext cx="699452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1211264"/>
            <a:ext cx="4937760" cy="1828800"/>
          </a:xfrm>
          <a:noFill/>
        </p:spPr>
        <p:txBody>
          <a:bodyPr lIns="146304" tIns="91440" rIns="146304" bIns="91440" anchor="b" anchorCtr="0"/>
          <a:lstStyle>
            <a:lvl1pPr>
              <a:defRPr sz="4800" spc="-100"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74701" y="3040063"/>
            <a:ext cx="4937760"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74639" y="3770246"/>
            <a:ext cx="493776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4" name="MS logo gray - EMF"/>
          <p:cNvPicPr>
            <a:picLocks noChangeAspect="1"/>
          </p:cNvPicPr>
          <p:nvPr userDrawn="1"/>
        </p:nvPicPr>
        <p:blipFill>
          <a:blip r:embed="rId2"/>
          <a:stretch>
            <a:fillRect/>
          </a:stretch>
        </p:blipFill>
        <p:spPr bwMode="black">
          <a:xfrm>
            <a:off x="463116" y="479425"/>
            <a:ext cx="1451843" cy="310896"/>
          </a:xfrm>
          <a:prstGeom prst="rect">
            <a:avLst/>
          </a:prstGeom>
        </p:spPr>
      </p:pic>
    </p:spTree>
    <p:extLst>
      <p:ext uri="{BB962C8B-B14F-4D97-AF65-F5344CB8AC3E}">
        <p14:creationId xmlns:p14="http://schemas.microsoft.com/office/powerpoint/2010/main" val="546528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216358242"/>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F95B0D-3209-4B19-B92C-FD2C9390813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3D7E1DD-2D38-4E1D-80DE-CE50E45F5B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05B7A-D731-45B4-A8B7-70BD8A1C47E0}"/>
              </a:ext>
            </a:extLst>
          </p:cNvPr>
          <p:cNvSpPr>
            <a:spLocks noGrp="1"/>
          </p:cNvSpPr>
          <p:nvPr>
            <p:ph type="sldNum" sz="quarter" idx="12"/>
          </p:nvPr>
        </p:nvSpPr>
        <p:spPr/>
        <p:txBody>
          <a:bodyPr/>
          <a:lstStyle/>
          <a:p>
            <a:fld id="{735D93A8-F713-4F0C-9532-10BF74F351BC}" type="slidenum">
              <a:rPr lang="en-US" smtClean="0"/>
              <a:t>‹#›</a:t>
            </a:fld>
            <a:endParaRPr lang="en-US" dirty="0"/>
          </a:p>
        </p:txBody>
      </p:sp>
      <p:sp>
        <p:nvSpPr>
          <p:cNvPr id="7" name="Rectangle 6">
            <a:extLst>
              <a:ext uri="{FF2B5EF4-FFF2-40B4-BE49-F238E27FC236}">
                <a16:creationId xmlns:a16="http://schemas.microsoft.com/office/drawing/2014/main" id="{B9F384AA-5C73-49E0-A466-70D25B2A6698}"/>
              </a:ext>
            </a:extLst>
          </p:cNvPr>
          <p:cNvSpPr/>
          <p:nvPr userDrawn="1"/>
        </p:nvSpPr>
        <p:spPr bwMode="auto">
          <a:xfrm>
            <a:off x="7132637" y="0"/>
            <a:ext cx="5303838" cy="6994525"/>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itle 3">
            <a:extLst>
              <a:ext uri="{FF2B5EF4-FFF2-40B4-BE49-F238E27FC236}">
                <a16:creationId xmlns:a16="http://schemas.microsoft.com/office/drawing/2014/main" id="{92F4A9B6-6850-4D88-944C-017F536364DC}"/>
              </a:ext>
            </a:extLst>
          </p:cNvPr>
          <p:cNvSpPr>
            <a:spLocks noGrp="1"/>
          </p:cNvSpPr>
          <p:nvPr>
            <p:ph type="title" idx="4294967295"/>
          </p:nvPr>
        </p:nvSpPr>
        <p:spPr>
          <a:xfrm>
            <a:off x="293899" y="201496"/>
            <a:ext cx="10724938" cy="1351952"/>
          </a:xfrm>
        </p:spPr>
        <p:txBody>
          <a:bodyPr>
            <a:normAutofit/>
          </a:bodyPr>
          <a:lstStyle/>
          <a:p>
            <a:r>
              <a:rPr lang="en-US" sz="5200" dirty="0">
                <a:solidFill>
                  <a:srgbClr val="2F2F2F"/>
                </a:solidFill>
              </a:rPr>
              <a:t>Join an existing group</a:t>
            </a:r>
          </a:p>
        </p:txBody>
      </p:sp>
      <p:sp>
        <p:nvSpPr>
          <p:cNvPr id="9" name="Content Placeholder 4">
            <a:extLst>
              <a:ext uri="{FF2B5EF4-FFF2-40B4-BE49-F238E27FC236}">
                <a16:creationId xmlns:a16="http://schemas.microsoft.com/office/drawing/2014/main" id="{AFC80A59-EFEE-43C9-936B-91D7F79BBF4E}"/>
              </a:ext>
            </a:extLst>
          </p:cNvPr>
          <p:cNvSpPr>
            <a:spLocks noGrp="1"/>
          </p:cNvSpPr>
          <p:nvPr>
            <p:ph idx="4294967295" hasCustomPrompt="1"/>
          </p:nvPr>
        </p:nvSpPr>
        <p:spPr>
          <a:xfrm>
            <a:off x="371439" y="1211263"/>
            <a:ext cx="6532598" cy="5529660"/>
          </a:xfrm>
        </p:spPr>
        <p:txBody>
          <a:bodyPr>
            <a:normAutofit/>
          </a:bodyPr>
          <a:lstStyle>
            <a:lvl1pPr>
              <a:lnSpc>
                <a:spcPct val="110000"/>
              </a:lnSpc>
              <a:spcBef>
                <a:spcPts val="0"/>
              </a:spcBef>
              <a:buSzPct val="70000"/>
              <a:defRPr sz="1600">
                <a:latin typeface="+mn-lt"/>
              </a:defRPr>
            </a:lvl1pPr>
            <a:lvl2pPr marL="0" indent="0">
              <a:lnSpc>
                <a:spcPct val="110000"/>
              </a:lnSpc>
              <a:spcBef>
                <a:spcPts val="0"/>
              </a:spcBef>
              <a:defRPr sz="1600">
                <a:latin typeface="Segoe UI" panose="020B0502040204020203" pitchFamily="34" charset="0"/>
                <a:cs typeface="Segoe UI" panose="020B0502040204020203" pitchFamily="34" charset="0"/>
              </a:defRPr>
            </a:lvl2pPr>
          </a:lstStyle>
          <a:p>
            <a:r>
              <a:rPr lang="en-US" sz="1632" dirty="0">
                <a:solidFill>
                  <a:srgbClr val="2F2F2F"/>
                </a:solidFill>
                <a:latin typeface="Segoe UI Semibold" panose="020B0702040204020203" pitchFamily="34" charset="0"/>
                <a:cs typeface="Segoe UI Semibold" panose="020B0702040204020203" pitchFamily="34" charset="0"/>
              </a:rPr>
              <a:t>Groups are a great way to stay informed about a topic or collaborate with people across your company. Some groups </a:t>
            </a:r>
            <a:br>
              <a:rPr lang="en-US" sz="1632" dirty="0">
                <a:solidFill>
                  <a:srgbClr val="2F2F2F"/>
                </a:solidFill>
                <a:latin typeface="Segoe UI Semibold" panose="020B0702040204020203" pitchFamily="34" charset="0"/>
                <a:cs typeface="Segoe UI Semibold" panose="020B0702040204020203" pitchFamily="34" charset="0"/>
              </a:rPr>
            </a:br>
            <a:r>
              <a:rPr lang="en-US" sz="1632" dirty="0">
                <a:solidFill>
                  <a:srgbClr val="2F2F2F"/>
                </a:solidFill>
                <a:latin typeface="Segoe UI Semibold" panose="020B0702040204020203" pitchFamily="34" charset="0"/>
                <a:cs typeface="Segoe UI Semibold" panose="020B0702040204020203" pitchFamily="34" charset="0"/>
              </a:rPr>
              <a:t>are public and easy to join, while others are private and </a:t>
            </a:r>
            <a:br>
              <a:rPr lang="en-US" sz="1632" dirty="0">
                <a:solidFill>
                  <a:srgbClr val="2F2F2F"/>
                </a:solidFill>
                <a:latin typeface="Segoe UI Semibold" panose="020B0702040204020203" pitchFamily="34" charset="0"/>
                <a:cs typeface="Segoe UI Semibold" panose="020B0702040204020203" pitchFamily="34" charset="0"/>
              </a:rPr>
            </a:br>
            <a:r>
              <a:rPr lang="en-US" sz="1632" dirty="0">
                <a:solidFill>
                  <a:srgbClr val="2F2F2F"/>
                </a:solidFill>
                <a:latin typeface="Segoe UI Semibold" panose="020B0702040204020203" pitchFamily="34" charset="0"/>
                <a:cs typeface="Segoe UI Semibold" panose="020B0702040204020203" pitchFamily="34" charset="0"/>
              </a:rPr>
              <a:t>require approval.</a:t>
            </a:r>
            <a:br>
              <a:rPr lang="en-US" sz="1632" dirty="0">
                <a:solidFill>
                  <a:srgbClr val="2F2F2F"/>
                </a:solidFill>
                <a:latin typeface="Segoe UI Semibold" panose="020B0702040204020203" pitchFamily="34" charset="0"/>
                <a:cs typeface="Segoe UI Semibold" panose="020B0702040204020203" pitchFamily="34" charset="0"/>
              </a:rPr>
            </a:br>
            <a:endParaRPr lang="en-US" sz="1632" dirty="0">
              <a:solidFill>
                <a:srgbClr val="2F2F2F"/>
              </a:solidFill>
              <a:latin typeface="Segoe UI Semibold" panose="020B0702040204020203" pitchFamily="34" charset="0"/>
              <a:cs typeface="Segoe UI Semibold" panose="020B0702040204020203" pitchFamily="34" charset="0"/>
            </a:endParaRPr>
          </a:p>
          <a:p>
            <a:pPr marL="524586" indent="-524586">
              <a:spcAft>
                <a:spcPts val="612"/>
              </a:spcAft>
              <a:buClr>
                <a:srgbClr val="C00000"/>
              </a:buClr>
              <a:buAutoNum type="arabicPeriod"/>
            </a:pPr>
            <a:r>
              <a:rPr lang="en-US" sz="1632" dirty="0">
                <a:solidFill>
                  <a:srgbClr val="2F2F2F"/>
                </a:solidFill>
              </a:rPr>
              <a:t>On the left navigation, click </a:t>
            </a:r>
            <a:r>
              <a:rPr lang="en-US" sz="1632" b="1" dirty="0">
                <a:solidFill>
                  <a:srgbClr val="2F2F2F"/>
                </a:solidFill>
              </a:rPr>
              <a:t>Discover more groups</a:t>
            </a:r>
            <a:r>
              <a:rPr lang="en-US" sz="1632" dirty="0">
                <a:solidFill>
                  <a:srgbClr val="2F2F2F"/>
                </a:solidFill>
              </a:rPr>
              <a:t>.</a:t>
            </a:r>
            <a:endParaRPr lang="en-US" sz="1632" b="1" dirty="0">
              <a:solidFill>
                <a:srgbClr val="2F2F2F"/>
              </a:solidFill>
            </a:endParaRPr>
          </a:p>
          <a:p>
            <a:pPr marL="524586" indent="-524586">
              <a:spcAft>
                <a:spcPts val="612"/>
              </a:spcAft>
              <a:buClr>
                <a:srgbClr val="C00000"/>
              </a:buClr>
              <a:buAutoNum type="arabicPeriod"/>
            </a:pPr>
            <a:r>
              <a:rPr lang="en-US" sz="1632" dirty="0">
                <a:solidFill>
                  <a:srgbClr val="2F2F2F"/>
                </a:solidFill>
              </a:rPr>
              <a:t>Browse or use search to find groups. Read through descriptions, scroll through the group feed, or look at members to figure out if the group is relevant to you.</a:t>
            </a:r>
          </a:p>
          <a:p>
            <a:pPr lvl="1">
              <a:spcAft>
                <a:spcPts val="612"/>
              </a:spcAft>
              <a:buClr>
                <a:srgbClr val="C00000"/>
              </a:buClr>
            </a:pPr>
            <a:r>
              <a:rPr lang="en-US" sz="1632" dirty="0">
                <a:solidFill>
                  <a:srgbClr val="2F2F2F"/>
                </a:solidFill>
              </a:rPr>
              <a:t>The All Company group is the default group, and you’re automatically part of this group.</a:t>
            </a:r>
          </a:p>
          <a:p>
            <a:pPr marL="524586" indent="-524586">
              <a:spcAft>
                <a:spcPts val="612"/>
              </a:spcAft>
              <a:buClr>
                <a:srgbClr val="C00000"/>
              </a:buClr>
              <a:buAutoNum type="arabicPeriod"/>
            </a:pPr>
            <a:r>
              <a:rPr lang="en-US" sz="1632" dirty="0">
                <a:solidFill>
                  <a:srgbClr val="2F2F2F"/>
                </a:solidFill>
              </a:rPr>
              <a:t>Click </a:t>
            </a:r>
            <a:r>
              <a:rPr lang="en-US" sz="1632" b="1" dirty="0">
                <a:solidFill>
                  <a:srgbClr val="2F2F2F"/>
                </a:solidFill>
              </a:rPr>
              <a:t>+ Join </a:t>
            </a:r>
            <a:r>
              <a:rPr lang="en-US" sz="1632" dirty="0">
                <a:solidFill>
                  <a:srgbClr val="2F2F2F"/>
                </a:solidFill>
              </a:rPr>
              <a:t>when you find a group that interests you.  </a:t>
            </a:r>
          </a:p>
          <a:p>
            <a:pPr lvl="1">
              <a:spcAft>
                <a:spcPts val="612"/>
              </a:spcAft>
              <a:buClr>
                <a:srgbClr val="C00000"/>
              </a:buClr>
            </a:pPr>
            <a:r>
              <a:rPr lang="en-US" sz="1632" dirty="0">
                <a:solidFill>
                  <a:srgbClr val="2F2F2F"/>
                </a:solidFill>
              </a:rPr>
              <a:t>If the group is public, you will be instantly added to it; if it is private, the group administrator will need to approve your join request.</a:t>
            </a:r>
            <a:br>
              <a:rPr lang="en-US" sz="1632" dirty="0">
                <a:solidFill>
                  <a:srgbClr val="2F2F2F"/>
                </a:solidFill>
              </a:rPr>
            </a:br>
            <a:br>
              <a:rPr lang="en-US" sz="1632" dirty="0">
                <a:solidFill>
                  <a:srgbClr val="2F2F2F"/>
                </a:solidFill>
              </a:rPr>
            </a:br>
            <a:endParaRPr lang="en-US" sz="1632" dirty="0">
              <a:solidFill>
                <a:srgbClr val="2F2F2F"/>
              </a:solidFill>
            </a:endParaRPr>
          </a:p>
          <a:p>
            <a:r>
              <a:rPr lang="en-US" sz="1632" dirty="0">
                <a:solidFill>
                  <a:srgbClr val="D83B01"/>
                </a:solidFill>
                <a:latin typeface="Segoe UI Semibold" panose="020B0702040204020203" pitchFamily="34" charset="0"/>
                <a:cs typeface="Segoe UI Semibold" panose="020B0702040204020203" pitchFamily="34" charset="0"/>
              </a:rPr>
              <a:t>All groups you are a member of will appear in the left </a:t>
            </a:r>
            <a:br>
              <a:rPr lang="en-US" sz="1632" dirty="0">
                <a:solidFill>
                  <a:srgbClr val="D83B01"/>
                </a:solidFill>
                <a:latin typeface="Segoe UI Semibold" panose="020B0702040204020203" pitchFamily="34" charset="0"/>
                <a:cs typeface="Segoe UI Semibold" panose="020B0702040204020203" pitchFamily="34" charset="0"/>
              </a:rPr>
            </a:br>
            <a:r>
              <a:rPr lang="en-US" sz="1632" dirty="0">
                <a:solidFill>
                  <a:srgbClr val="D83B01"/>
                </a:solidFill>
                <a:latin typeface="Segoe UI Semibold" panose="020B0702040204020203" pitchFamily="34" charset="0"/>
                <a:cs typeface="Segoe UI Semibold" panose="020B0702040204020203" pitchFamily="34" charset="0"/>
              </a:rPr>
              <a:t>navigation pane.</a:t>
            </a:r>
          </a:p>
          <a:p>
            <a:pPr marL="524586" indent="-524586">
              <a:buAutoNum type="arabicPeriod"/>
            </a:pPr>
            <a:endParaRPr lang="en-US" sz="1632" dirty="0">
              <a:solidFill>
                <a:srgbClr val="2F2F2F"/>
              </a:solidFill>
            </a:endParaRPr>
          </a:p>
          <a:p>
            <a:endParaRPr lang="en-US" sz="1632" dirty="0">
              <a:solidFill>
                <a:srgbClr val="2F2F2F"/>
              </a:solidFill>
            </a:endParaRPr>
          </a:p>
        </p:txBody>
      </p:sp>
    </p:spTree>
    <p:extLst>
      <p:ext uri="{BB962C8B-B14F-4D97-AF65-F5344CB8AC3E}">
        <p14:creationId xmlns:p14="http://schemas.microsoft.com/office/powerpoint/2010/main" val="1960610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F95B0D-3209-4B19-B92C-FD2C9390813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3D7E1DD-2D38-4E1D-80DE-CE50E45F5B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05B7A-D731-45B4-A8B7-70BD8A1C47E0}"/>
              </a:ext>
            </a:extLst>
          </p:cNvPr>
          <p:cNvSpPr>
            <a:spLocks noGrp="1"/>
          </p:cNvSpPr>
          <p:nvPr>
            <p:ph type="sldNum" sz="quarter" idx="12"/>
          </p:nvPr>
        </p:nvSpPr>
        <p:spPr/>
        <p:txBody>
          <a:bodyPr/>
          <a:lstStyle/>
          <a:p>
            <a:fld id="{735D93A8-F713-4F0C-9532-10BF74F351BC}" type="slidenum">
              <a:rPr lang="en-US" smtClean="0"/>
              <a:t>‹#›</a:t>
            </a:fld>
            <a:endParaRPr lang="en-US" dirty="0"/>
          </a:p>
        </p:txBody>
      </p:sp>
      <p:sp>
        <p:nvSpPr>
          <p:cNvPr id="7" name="Rectangle 6">
            <a:extLst>
              <a:ext uri="{FF2B5EF4-FFF2-40B4-BE49-F238E27FC236}">
                <a16:creationId xmlns:a16="http://schemas.microsoft.com/office/drawing/2014/main" id="{B9F384AA-5C73-49E0-A466-70D25B2A6698}"/>
              </a:ext>
            </a:extLst>
          </p:cNvPr>
          <p:cNvSpPr/>
          <p:nvPr userDrawn="1"/>
        </p:nvSpPr>
        <p:spPr bwMode="auto">
          <a:xfrm>
            <a:off x="0" y="0"/>
            <a:ext cx="5303838" cy="6994525"/>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itle 3">
            <a:extLst>
              <a:ext uri="{FF2B5EF4-FFF2-40B4-BE49-F238E27FC236}">
                <a16:creationId xmlns:a16="http://schemas.microsoft.com/office/drawing/2014/main" id="{92F4A9B6-6850-4D88-944C-017F536364DC}"/>
              </a:ext>
            </a:extLst>
          </p:cNvPr>
          <p:cNvSpPr>
            <a:spLocks noGrp="1"/>
          </p:cNvSpPr>
          <p:nvPr>
            <p:ph type="title" idx="4294967295"/>
          </p:nvPr>
        </p:nvSpPr>
        <p:spPr>
          <a:xfrm>
            <a:off x="5454897" y="296863"/>
            <a:ext cx="10724938" cy="1351952"/>
          </a:xfrm>
        </p:spPr>
        <p:txBody>
          <a:bodyPr>
            <a:normAutofit/>
          </a:bodyPr>
          <a:lstStyle/>
          <a:p>
            <a:r>
              <a:rPr lang="en-US" sz="5200" dirty="0">
                <a:solidFill>
                  <a:srgbClr val="2F2F2F"/>
                </a:solidFill>
              </a:rPr>
              <a:t>Join an existing group</a:t>
            </a:r>
          </a:p>
        </p:txBody>
      </p:sp>
      <p:sp>
        <p:nvSpPr>
          <p:cNvPr id="9" name="Content Placeholder 4">
            <a:extLst>
              <a:ext uri="{FF2B5EF4-FFF2-40B4-BE49-F238E27FC236}">
                <a16:creationId xmlns:a16="http://schemas.microsoft.com/office/drawing/2014/main" id="{AFC80A59-EFEE-43C9-936B-91D7F79BBF4E}"/>
              </a:ext>
            </a:extLst>
          </p:cNvPr>
          <p:cNvSpPr>
            <a:spLocks noGrp="1"/>
          </p:cNvSpPr>
          <p:nvPr>
            <p:ph idx="4294967295" hasCustomPrompt="1"/>
          </p:nvPr>
        </p:nvSpPr>
        <p:spPr>
          <a:xfrm>
            <a:off x="5532437" y="1211263"/>
            <a:ext cx="6532598" cy="5529660"/>
          </a:xfrm>
        </p:spPr>
        <p:txBody>
          <a:bodyPr>
            <a:normAutofit/>
          </a:bodyPr>
          <a:lstStyle>
            <a:lvl1pPr>
              <a:lnSpc>
                <a:spcPct val="110000"/>
              </a:lnSpc>
              <a:spcBef>
                <a:spcPts val="0"/>
              </a:spcBef>
              <a:buSzPct val="70000"/>
              <a:defRPr sz="1600">
                <a:latin typeface="+mn-lt"/>
              </a:defRPr>
            </a:lvl1pPr>
            <a:lvl2pPr marL="0" indent="0">
              <a:lnSpc>
                <a:spcPct val="110000"/>
              </a:lnSpc>
              <a:spcBef>
                <a:spcPts val="0"/>
              </a:spcBef>
              <a:defRPr sz="1600">
                <a:latin typeface="Segoe UI" panose="020B0502040204020203" pitchFamily="34" charset="0"/>
                <a:cs typeface="Segoe UI" panose="020B0502040204020203" pitchFamily="34" charset="0"/>
              </a:defRPr>
            </a:lvl2pPr>
          </a:lstStyle>
          <a:p>
            <a:r>
              <a:rPr lang="en-US" sz="1632" dirty="0">
                <a:solidFill>
                  <a:srgbClr val="2F2F2F"/>
                </a:solidFill>
                <a:latin typeface="Segoe UI Semibold" panose="020B0702040204020203" pitchFamily="34" charset="0"/>
                <a:cs typeface="Segoe UI Semibold" panose="020B0702040204020203" pitchFamily="34" charset="0"/>
              </a:rPr>
              <a:t>Groups are a great way to stay informed about a topic or collaborate with people across your company. Some groups </a:t>
            </a:r>
            <a:br>
              <a:rPr lang="en-US" sz="1632" dirty="0">
                <a:solidFill>
                  <a:srgbClr val="2F2F2F"/>
                </a:solidFill>
                <a:latin typeface="Segoe UI Semibold" panose="020B0702040204020203" pitchFamily="34" charset="0"/>
                <a:cs typeface="Segoe UI Semibold" panose="020B0702040204020203" pitchFamily="34" charset="0"/>
              </a:rPr>
            </a:br>
            <a:r>
              <a:rPr lang="en-US" sz="1632" dirty="0">
                <a:solidFill>
                  <a:srgbClr val="2F2F2F"/>
                </a:solidFill>
                <a:latin typeface="Segoe UI Semibold" panose="020B0702040204020203" pitchFamily="34" charset="0"/>
                <a:cs typeface="Segoe UI Semibold" panose="020B0702040204020203" pitchFamily="34" charset="0"/>
              </a:rPr>
              <a:t>are public and easy to join, while others are private and </a:t>
            </a:r>
            <a:br>
              <a:rPr lang="en-US" sz="1632" dirty="0">
                <a:solidFill>
                  <a:srgbClr val="2F2F2F"/>
                </a:solidFill>
                <a:latin typeface="Segoe UI Semibold" panose="020B0702040204020203" pitchFamily="34" charset="0"/>
                <a:cs typeface="Segoe UI Semibold" panose="020B0702040204020203" pitchFamily="34" charset="0"/>
              </a:rPr>
            </a:br>
            <a:r>
              <a:rPr lang="en-US" sz="1632" dirty="0">
                <a:solidFill>
                  <a:srgbClr val="2F2F2F"/>
                </a:solidFill>
                <a:latin typeface="Segoe UI Semibold" panose="020B0702040204020203" pitchFamily="34" charset="0"/>
                <a:cs typeface="Segoe UI Semibold" panose="020B0702040204020203" pitchFamily="34" charset="0"/>
              </a:rPr>
              <a:t>require approval.</a:t>
            </a:r>
            <a:br>
              <a:rPr lang="en-US" sz="1632" dirty="0">
                <a:solidFill>
                  <a:srgbClr val="2F2F2F"/>
                </a:solidFill>
                <a:latin typeface="Segoe UI Semibold" panose="020B0702040204020203" pitchFamily="34" charset="0"/>
                <a:cs typeface="Segoe UI Semibold" panose="020B0702040204020203" pitchFamily="34" charset="0"/>
              </a:rPr>
            </a:br>
            <a:endParaRPr lang="en-US" sz="1632" dirty="0">
              <a:solidFill>
                <a:srgbClr val="2F2F2F"/>
              </a:solidFill>
              <a:latin typeface="Segoe UI Semibold" panose="020B0702040204020203" pitchFamily="34" charset="0"/>
              <a:cs typeface="Segoe UI Semibold" panose="020B0702040204020203" pitchFamily="34" charset="0"/>
            </a:endParaRPr>
          </a:p>
          <a:p>
            <a:pPr marL="524586" indent="-524586">
              <a:spcAft>
                <a:spcPts val="612"/>
              </a:spcAft>
              <a:buClr>
                <a:srgbClr val="C00000"/>
              </a:buClr>
              <a:buAutoNum type="arabicPeriod"/>
            </a:pPr>
            <a:r>
              <a:rPr lang="en-US" sz="1632" dirty="0">
                <a:solidFill>
                  <a:srgbClr val="2F2F2F"/>
                </a:solidFill>
              </a:rPr>
              <a:t>On the left navigation, click </a:t>
            </a:r>
            <a:r>
              <a:rPr lang="en-US" sz="1632" b="1" dirty="0">
                <a:solidFill>
                  <a:srgbClr val="2F2F2F"/>
                </a:solidFill>
              </a:rPr>
              <a:t>Discover more groups</a:t>
            </a:r>
            <a:r>
              <a:rPr lang="en-US" sz="1632" dirty="0">
                <a:solidFill>
                  <a:srgbClr val="2F2F2F"/>
                </a:solidFill>
              </a:rPr>
              <a:t>.</a:t>
            </a:r>
            <a:endParaRPr lang="en-US" sz="1632" b="1" dirty="0">
              <a:solidFill>
                <a:srgbClr val="2F2F2F"/>
              </a:solidFill>
            </a:endParaRPr>
          </a:p>
          <a:p>
            <a:pPr marL="524586" indent="-524586">
              <a:spcAft>
                <a:spcPts val="612"/>
              </a:spcAft>
              <a:buClr>
                <a:srgbClr val="C00000"/>
              </a:buClr>
              <a:buAutoNum type="arabicPeriod"/>
            </a:pPr>
            <a:r>
              <a:rPr lang="en-US" sz="1632" dirty="0">
                <a:solidFill>
                  <a:srgbClr val="2F2F2F"/>
                </a:solidFill>
              </a:rPr>
              <a:t>Browse or use search to find groups. Read through descriptions, scroll through the group feed, or look at members to figure out if the group is relevant to you.</a:t>
            </a:r>
          </a:p>
          <a:p>
            <a:pPr lvl="1">
              <a:spcAft>
                <a:spcPts val="612"/>
              </a:spcAft>
              <a:buClr>
                <a:srgbClr val="C00000"/>
              </a:buClr>
            </a:pPr>
            <a:r>
              <a:rPr lang="en-US" sz="1632" dirty="0">
                <a:solidFill>
                  <a:srgbClr val="2F2F2F"/>
                </a:solidFill>
              </a:rPr>
              <a:t>The All Company group is the default group, and you’re automatically part of this group.</a:t>
            </a:r>
          </a:p>
          <a:p>
            <a:pPr marL="524586" indent="-524586">
              <a:spcAft>
                <a:spcPts val="612"/>
              </a:spcAft>
              <a:buClr>
                <a:srgbClr val="C00000"/>
              </a:buClr>
              <a:buAutoNum type="arabicPeriod"/>
            </a:pPr>
            <a:r>
              <a:rPr lang="en-US" sz="1632" dirty="0">
                <a:solidFill>
                  <a:srgbClr val="2F2F2F"/>
                </a:solidFill>
              </a:rPr>
              <a:t>Click </a:t>
            </a:r>
            <a:r>
              <a:rPr lang="en-US" sz="1632" b="1" dirty="0">
                <a:solidFill>
                  <a:srgbClr val="2F2F2F"/>
                </a:solidFill>
              </a:rPr>
              <a:t>+ Join </a:t>
            </a:r>
            <a:r>
              <a:rPr lang="en-US" sz="1632" dirty="0">
                <a:solidFill>
                  <a:srgbClr val="2F2F2F"/>
                </a:solidFill>
              </a:rPr>
              <a:t>when you find a group that interests you.  </a:t>
            </a:r>
          </a:p>
          <a:p>
            <a:pPr lvl="1">
              <a:spcAft>
                <a:spcPts val="612"/>
              </a:spcAft>
              <a:buClr>
                <a:srgbClr val="C00000"/>
              </a:buClr>
            </a:pPr>
            <a:r>
              <a:rPr lang="en-US" sz="1632" dirty="0">
                <a:solidFill>
                  <a:srgbClr val="2F2F2F"/>
                </a:solidFill>
              </a:rPr>
              <a:t>If the group is public, you will be instantly added to it; if it is private, the group administrator will need to approve your join request.</a:t>
            </a:r>
            <a:br>
              <a:rPr lang="en-US" sz="1632" dirty="0">
                <a:solidFill>
                  <a:srgbClr val="2F2F2F"/>
                </a:solidFill>
              </a:rPr>
            </a:br>
            <a:br>
              <a:rPr lang="en-US" sz="1632" dirty="0">
                <a:solidFill>
                  <a:srgbClr val="2F2F2F"/>
                </a:solidFill>
              </a:rPr>
            </a:br>
            <a:endParaRPr lang="en-US" sz="1632" dirty="0">
              <a:solidFill>
                <a:srgbClr val="2F2F2F"/>
              </a:solidFill>
            </a:endParaRPr>
          </a:p>
          <a:p>
            <a:r>
              <a:rPr lang="en-US" sz="1632" dirty="0">
                <a:solidFill>
                  <a:srgbClr val="D83B01"/>
                </a:solidFill>
                <a:latin typeface="Segoe UI Semibold" panose="020B0702040204020203" pitchFamily="34" charset="0"/>
                <a:cs typeface="Segoe UI Semibold" panose="020B0702040204020203" pitchFamily="34" charset="0"/>
              </a:rPr>
              <a:t>All groups you are a member of will appear in the left </a:t>
            </a:r>
            <a:br>
              <a:rPr lang="en-US" sz="1632" dirty="0">
                <a:solidFill>
                  <a:srgbClr val="D83B01"/>
                </a:solidFill>
                <a:latin typeface="Segoe UI Semibold" panose="020B0702040204020203" pitchFamily="34" charset="0"/>
                <a:cs typeface="Segoe UI Semibold" panose="020B0702040204020203" pitchFamily="34" charset="0"/>
              </a:rPr>
            </a:br>
            <a:r>
              <a:rPr lang="en-US" sz="1632" dirty="0">
                <a:solidFill>
                  <a:srgbClr val="D83B01"/>
                </a:solidFill>
                <a:latin typeface="Segoe UI Semibold" panose="020B0702040204020203" pitchFamily="34" charset="0"/>
                <a:cs typeface="Segoe UI Semibold" panose="020B0702040204020203" pitchFamily="34" charset="0"/>
              </a:rPr>
              <a:t>navigation pane.</a:t>
            </a:r>
          </a:p>
          <a:p>
            <a:pPr marL="524586" indent="-524586">
              <a:buAutoNum type="arabicPeriod"/>
            </a:pPr>
            <a:endParaRPr lang="en-US" sz="1632" dirty="0">
              <a:solidFill>
                <a:srgbClr val="2F2F2F"/>
              </a:solidFill>
            </a:endParaRPr>
          </a:p>
          <a:p>
            <a:endParaRPr lang="en-US" sz="1632" dirty="0">
              <a:solidFill>
                <a:srgbClr val="2F2F2F"/>
              </a:solidFill>
            </a:endParaRPr>
          </a:p>
        </p:txBody>
      </p:sp>
    </p:spTree>
    <p:extLst>
      <p:ext uri="{BB962C8B-B14F-4D97-AF65-F5344CB8AC3E}">
        <p14:creationId xmlns:p14="http://schemas.microsoft.com/office/powerpoint/2010/main" val="566314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F95B0D-3209-4B19-B92C-FD2C9390813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3D7E1DD-2D38-4E1D-80DE-CE50E45F5B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905B7A-D731-45B4-A8B7-70BD8A1C47E0}"/>
              </a:ext>
            </a:extLst>
          </p:cNvPr>
          <p:cNvSpPr>
            <a:spLocks noGrp="1"/>
          </p:cNvSpPr>
          <p:nvPr>
            <p:ph type="sldNum" sz="quarter" idx="12"/>
          </p:nvPr>
        </p:nvSpPr>
        <p:spPr/>
        <p:txBody>
          <a:bodyPr/>
          <a:lstStyle/>
          <a:p>
            <a:fld id="{735D93A8-F713-4F0C-9532-10BF74F351BC}" type="slidenum">
              <a:rPr lang="en-US" smtClean="0"/>
              <a:t>‹#›</a:t>
            </a:fld>
            <a:endParaRPr lang="en-US" dirty="0"/>
          </a:p>
        </p:txBody>
      </p:sp>
      <p:sp>
        <p:nvSpPr>
          <p:cNvPr id="7" name="Rectangle 6">
            <a:extLst>
              <a:ext uri="{FF2B5EF4-FFF2-40B4-BE49-F238E27FC236}">
                <a16:creationId xmlns:a16="http://schemas.microsoft.com/office/drawing/2014/main" id="{B9F384AA-5C73-49E0-A466-70D25B2A6698}"/>
              </a:ext>
            </a:extLst>
          </p:cNvPr>
          <p:cNvSpPr/>
          <p:nvPr userDrawn="1"/>
        </p:nvSpPr>
        <p:spPr bwMode="auto">
          <a:xfrm>
            <a:off x="0"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itle 3">
            <a:extLst>
              <a:ext uri="{FF2B5EF4-FFF2-40B4-BE49-F238E27FC236}">
                <a16:creationId xmlns:a16="http://schemas.microsoft.com/office/drawing/2014/main" id="{92F4A9B6-6850-4D88-944C-017F536364DC}"/>
              </a:ext>
            </a:extLst>
          </p:cNvPr>
          <p:cNvSpPr>
            <a:spLocks noGrp="1"/>
          </p:cNvSpPr>
          <p:nvPr>
            <p:ph type="title" idx="4294967295"/>
          </p:nvPr>
        </p:nvSpPr>
        <p:spPr>
          <a:xfrm>
            <a:off x="5454897" y="296863"/>
            <a:ext cx="10724938" cy="1351952"/>
          </a:xfrm>
        </p:spPr>
        <p:txBody>
          <a:bodyPr>
            <a:normAutofit/>
          </a:bodyPr>
          <a:lstStyle/>
          <a:p>
            <a:r>
              <a:rPr lang="en-US" sz="5200" dirty="0">
                <a:solidFill>
                  <a:srgbClr val="2F2F2F"/>
                </a:solidFill>
              </a:rPr>
              <a:t>Join an existing group</a:t>
            </a:r>
          </a:p>
        </p:txBody>
      </p:sp>
      <p:sp>
        <p:nvSpPr>
          <p:cNvPr id="9" name="Content Placeholder 4">
            <a:extLst>
              <a:ext uri="{FF2B5EF4-FFF2-40B4-BE49-F238E27FC236}">
                <a16:creationId xmlns:a16="http://schemas.microsoft.com/office/drawing/2014/main" id="{AFC80A59-EFEE-43C9-936B-91D7F79BBF4E}"/>
              </a:ext>
            </a:extLst>
          </p:cNvPr>
          <p:cNvSpPr>
            <a:spLocks noGrp="1"/>
          </p:cNvSpPr>
          <p:nvPr>
            <p:ph idx="4294967295" hasCustomPrompt="1"/>
          </p:nvPr>
        </p:nvSpPr>
        <p:spPr>
          <a:xfrm>
            <a:off x="5532437" y="1211263"/>
            <a:ext cx="6532598" cy="5529660"/>
          </a:xfrm>
        </p:spPr>
        <p:txBody>
          <a:bodyPr>
            <a:normAutofit/>
          </a:bodyPr>
          <a:lstStyle>
            <a:lvl1pPr>
              <a:lnSpc>
                <a:spcPct val="110000"/>
              </a:lnSpc>
              <a:spcBef>
                <a:spcPts val="0"/>
              </a:spcBef>
              <a:buSzPct val="70000"/>
              <a:defRPr sz="1600">
                <a:latin typeface="+mn-lt"/>
              </a:defRPr>
            </a:lvl1pPr>
            <a:lvl2pPr marL="0" indent="0">
              <a:lnSpc>
                <a:spcPct val="110000"/>
              </a:lnSpc>
              <a:spcBef>
                <a:spcPts val="0"/>
              </a:spcBef>
              <a:defRPr sz="1600">
                <a:latin typeface="Segoe UI" panose="020B0502040204020203" pitchFamily="34" charset="0"/>
                <a:cs typeface="Segoe UI" panose="020B0502040204020203" pitchFamily="34" charset="0"/>
              </a:defRPr>
            </a:lvl2pPr>
          </a:lstStyle>
          <a:p>
            <a:r>
              <a:rPr lang="en-US" sz="1632" dirty="0">
                <a:solidFill>
                  <a:srgbClr val="2F2F2F"/>
                </a:solidFill>
                <a:latin typeface="Segoe UI Semibold" panose="020B0702040204020203" pitchFamily="34" charset="0"/>
                <a:cs typeface="Segoe UI Semibold" panose="020B0702040204020203" pitchFamily="34" charset="0"/>
              </a:rPr>
              <a:t>Groups are a great way to stay informed about a topic or collaborate with people across your company. Some groups </a:t>
            </a:r>
            <a:br>
              <a:rPr lang="en-US" sz="1632" dirty="0">
                <a:solidFill>
                  <a:srgbClr val="2F2F2F"/>
                </a:solidFill>
                <a:latin typeface="Segoe UI Semibold" panose="020B0702040204020203" pitchFamily="34" charset="0"/>
                <a:cs typeface="Segoe UI Semibold" panose="020B0702040204020203" pitchFamily="34" charset="0"/>
              </a:rPr>
            </a:br>
            <a:r>
              <a:rPr lang="en-US" sz="1632" dirty="0">
                <a:solidFill>
                  <a:srgbClr val="2F2F2F"/>
                </a:solidFill>
                <a:latin typeface="Segoe UI Semibold" panose="020B0702040204020203" pitchFamily="34" charset="0"/>
                <a:cs typeface="Segoe UI Semibold" panose="020B0702040204020203" pitchFamily="34" charset="0"/>
              </a:rPr>
              <a:t>are public and easy to join, while others are private and </a:t>
            </a:r>
            <a:br>
              <a:rPr lang="en-US" sz="1632" dirty="0">
                <a:solidFill>
                  <a:srgbClr val="2F2F2F"/>
                </a:solidFill>
                <a:latin typeface="Segoe UI Semibold" panose="020B0702040204020203" pitchFamily="34" charset="0"/>
                <a:cs typeface="Segoe UI Semibold" panose="020B0702040204020203" pitchFamily="34" charset="0"/>
              </a:rPr>
            </a:br>
            <a:r>
              <a:rPr lang="en-US" sz="1632" dirty="0">
                <a:solidFill>
                  <a:srgbClr val="2F2F2F"/>
                </a:solidFill>
                <a:latin typeface="Segoe UI Semibold" panose="020B0702040204020203" pitchFamily="34" charset="0"/>
                <a:cs typeface="Segoe UI Semibold" panose="020B0702040204020203" pitchFamily="34" charset="0"/>
              </a:rPr>
              <a:t>require approval.</a:t>
            </a:r>
            <a:br>
              <a:rPr lang="en-US" sz="1632" dirty="0">
                <a:solidFill>
                  <a:srgbClr val="2F2F2F"/>
                </a:solidFill>
                <a:latin typeface="Segoe UI Semibold" panose="020B0702040204020203" pitchFamily="34" charset="0"/>
                <a:cs typeface="Segoe UI Semibold" panose="020B0702040204020203" pitchFamily="34" charset="0"/>
              </a:rPr>
            </a:br>
            <a:endParaRPr lang="en-US" sz="1632" dirty="0">
              <a:solidFill>
                <a:srgbClr val="2F2F2F"/>
              </a:solidFill>
              <a:latin typeface="Segoe UI Semibold" panose="020B0702040204020203" pitchFamily="34" charset="0"/>
              <a:cs typeface="Segoe UI Semibold" panose="020B0702040204020203" pitchFamily="34" charset="0"/>
            </a:endParaRPr>
          </a:p>
          <a:p>
            <a:pPr marL="524586" indent="-524586">
              <a:spcAft>
                <a:spcPts val="612"/>
              </a:spcAft>
              <a:buClr>
                <a:srgbClr val="C00000"/>
              </a:buClr>
              <a:buAutoNum type="arabicPeriod"/>
            </a:pPr>
            <a:r>
              <a:rPr lang="en-US" sz="1632" dirty="0">
                <a:solidFill>
                  <a:srgbClr val="2F2F2F"/>
                </a:solidFill>
              </a:rPr>
              <a:t>On the left navigation, click </a:t>
            </a:r>
            <a:r>
              <a:rPr lang="en-US" sz="1632" b="1" dirty="0">
                <a:solidFill>
                  <a:srgbClr val="2F2F2F"/>
                </a:solidFill>
              </a:rPr>
              <a:t>Discover more groups</a:t>
            </a:r>
            <a:r>
              <a:rPr lang="en-US" sz="1632" dirty="0">
                <a:solidFill>
                  <a:srgbClr val="2F2F2F"/>
                </a:solidFill>
              </a:rPr>
              <a:t>.</a:t>
            </a:r>
            <a:endParaRPr lang="en-US" sz="1632" b="1" dirty="0">
              <a:solidFill>
                <a:srgbClr val="2F2F2F"/>
              </a:solidFill>
            </a:endParaRPr>
          </a:p>
          <a:p>
            <a:pPr marL="524586" indent="-524586">
              <a:spcAft>
                <a:spcPts val="612"/>
              </a:spcAft>
              <a:buClr>
                <a:srgbClr val="C00000"/>
              </a:buClr>
              <a:buAutoNum type="arabicPeriod"/>
            </a:pPr>
            <a:r>
              <a:rPr lang="en-US" sz="1632" dirty="0">
                <a:solidFill>
                  <a:srgbClr val="2F2F2F"/>
                </a:solidFill>
              </a:rPr>
              <a:t>Browse or use search to find groups. Read through descriptions, scroll through the group feed, or look at members to figure out if the group is relevant to you.</a:t>
            </a:r>
          </a:p>
          <a:p>
            <a:pPr lvl="1">
              <a:spcAft>
                <a:spcPts val="612"/>
              </a:spcAft>
              <a:buClr>
                <a:srgbClr val="C00000"/>
              </a:buClr>
            </a:pPr>
            <a:r>
              <a:rPr lang="en-US" sz="1632" dirty="0">
                <a:solidFill>
                  <a:srgbClr val="2F2F2F"/>
                </a:solidFill>
              </a:rPr>
              <a:t>The All Company group is the default group, and you’re automatically part of this group.</a:t>
            </a:r>
          </a:p>
          <a:p>
            <a:pPr marL="524586" indent="-524586">
              <a:spcAft>
                <a:spcPts val="612"/>
              </a:spcAft>
              <a:buClr>
                <a:srgbClr val="C00000"/>
              </a:buClr>
              <a:buAutoNum type="arabicPeriod"/>
            </a:pPr>
            <a:r>
              <a:rPr lang="en-US" sz="1632" dirty="0">
                <a:solidFill>
                  <a:srgbClr val="2F2F2F"/>
                </a:solidFill>
              </a:rPr>
              <a:t>Click </a:t>
            </a:r>
            <a:r>
              <a:rPr lang="en-US" sz="1632" b="1" dirty="0">
                <a:solidFill>
                  <a:srgbClr val="2F2F2F"/>
                </a:solidFill>
              </a:rPr>
              <a:t>+ Join </a:t>
            </a:r>
            <a:r>
              <a:rPr lang="en-US" sz="1632" dirty="0">
                <a:solidFill>
                  <a:srgbClr val="2F2F2F"/>
                </a:solidFill>
              </a:rPr>
              <a:t>when you find a group that interests you.  </a:t>
            </a:r>
          </a:p>
          <a:p>
            <a:pPr lvl="1">
              <a:spcAft>
                <a:spcPts val="612"/>
              </a:spcAft>
              <a:buClr>
                <a:srgbClr val="C00000"/>
              </a:buClr>
            </a:pPr>
            <a:r>
              <a:rPr lang="en-US" sz="1632" dirty="0">
                <a:solidFill>
                  <a:srgbClr val="2F2F2F"/>
                </a:solidFill>
              </a:rPr>
              <a:t>If the group is public, you will be instantly added to it; if it is private, the group administrator will need to approve your join request.</a:t>
            </a:r>
            <a:br>
              <a:rPr lang="en-US" sz="1632" dirty="0">
                <a:solidFill>
                  <a:srgbClr val="2F2F2F"/>
                </a:solidFill>
              </a:rPr>
            </a:br>
            <a:br>
              <a:rPr lang="en-US" sz="1632" dirty="0">
                <a:solidFill>
                  <a:srgbClr val="2F2F2F"/>
                </a:solidFill>
              </a:rPr>
            </a:br>
            <a:endParaRPr lang="en-US" sz="1632" dirty="0">
              <a:solidFill>
                <a:srgbClr val="2F2F2F"/>
              </a:solidFill>
            </a:endParaRPr>
          </a:p>
          <a:p>
            <a:r>
              <a:rPr lang="en-US" sz="1632" dirty="0">
                <a:solidFill>
                  <a:srgbClr val="D83B01"/>
                </a:solidFill>
                <a:latin typeface="Segoe UI Semibold" panose="020B0702040204020203" pitchFamily="34" charset="0"/>
                <a:cs typeface="Segoe UI Semibold" panose="020B0702040204020203" pitchFamily="34" charset="0"/>
              </a:rPr>
              <a:t>All groups you are a member of will appear in the left </a:t>
            </a:r>
            <a:br>
              <a:rPr lang="en-US" sz="1632" dirty="0">
                <a:solidFill>
                  <a:srgbClr val="D83B01"/>
                </a:solidFill>
                <a:latin typeface="Segoe UI Semibold" panose="020B0702040204020203" pitchFamily="34" charset="0"/>
                <a:cs typeface="Segoe UI Semibold" panose="020B0702040204020203" pitchFamily="34" charset="0"/>
              </a:rPr>
            </a:br>
            <a:r>
              <a:rPr lang="en-US" sz="1632" dirty="0">
                <a:solidFill>
                  <a:srgbClr val="D83B01"/>
                </a:solidFill>
                <a:latin typeface="Segoe UI Semibold" panose="020B0702040204020203" pitchFamily="34" charset="0"/>
                <a:cs typeface="Segoe UI Semibold" panose="020B0702040204020203" pitchFamily="34" charset="0"/>
              </a:rPr>
              <a:t>navigation pane.</a:t>
            </a:r>
          </a:p>
          <a:p>
            <a:pPr marL="524586" indent="-524586">
              <a:buAutoNum type="arabicPeriod"/>
            </a:pPr>
            <a:endParaRPr lang="en-US" sz="1632" dirty="0">
              <a:solidFill>
                <a:srgbClr val="2F2F2F"/>
              </a:solidFill>
            </a:endParaRPr>
          </a:p>
          <a:p>
            <a:endParaRPr lang="en-US" sz="1632" dirty="0">
              <a:solidFill>
                <a:srgbClr val="2F2F2F"/>
              </a:solidFill>
            </a:endParaRPr>
          </a:p>
        </p:txBody>
      </p:sp>
    </p:spTree>
    <p:extLst>
      <p:ext uri="{BB962C8B-B14F-4D97-AF65-F5344CB8AC3E}">
        <p14:creationId xmlns:p14="http://schemas.microsoft.com/office/powerpoint/2010/main" val="1114081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B39D-CC08-441B-A897-F0FDAA5A7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D5439-F05C-4BB1-ABB7-39149158403C}"/>
              </a:ext>
            </a:extLst>
          </p:cNvPr>
          <p:cNvSpPr>
            <a:spLocks noGrp="1"/>
          </p:cNvSpPr>
          <p:nvPr>
            <p:ph type="dt" sz="half" idx="10"/>
          </p:nvPr>
        </p:nvSpPr>
        <p:spPr/>
        <p:txBody>
          <a:bodyPr/>
          <a:lstStyle/>
          <a:p>
            <a:fld id="{9E00CB5E-B5AA-4BE0-8FC6-8DE81FC0AE3C}" type="datetimeFigureOut">
              <a:rPr lang="en-US" smtClean="0"/>
              <a:t>6/26/2018</a:t>
            </a:fld>
            <a:endParaRPr lang="en-US" dirty="0"/>
          </a:p>
        </p:txBody>
      </p:sp>
      <p:sp>
        <p:nvSpPr>
          <p:cNvPr id="4" name="Footer Placeholder 3">
            <a:extLst>
              <a:ext uri="{FF2B5EF4-FFF2-40B4-BE49-F238E27FC236}">
                <a16:creationId xmlns:a16="http://schemas.microsoft.com/office/drawing/2014/main" id="{0E49041A-66E7-4C1F-A898-6EAC9913FE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6832602-4D7F-42C5-BA5B-C9AF4E97E6A0}"/>
              </a:ext>
            </a:extLst>
          </p:cNvPr>
          <p:cNvSpPr>
            <a:spLocks noGrp="1"/>
          </p:cNvSpPr>
          <p:nvPr>
            <p:ph type="sldNum" sz="quarter" idx="12"/>
          </p:nvPr>
        </p:nvSpPr>
        <p:spPr/>
        <p:txBody>
          <a:bodyPr/>
          <a:lstStyle/>
          <a:p>
            <a:fld id="{735D93A8-F713-4F0C-9532-10BF74F351BC}" type="slidenum">
              <a:rPr lang="en-US" smtClean="0"/>
              <a:t>‹#›</a:t>
            </a:fld>
            <a:endParaRPr lang="en-US" dirty="0"/>
          </a:p>
        </p:txBody>
      </p:sp>
    </p:spTree>
    <p:extLst>
      <p:ext uri="{BB962C8B-B14F-4D97-AF65-F5344CB8AC3E}">
        <p14:creationId xmlns:p14="http://schemas.microsoft.com/office/powerpoint/2010/main" val="422768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35" name="Rectangle 34"/>
          <p:cNvSpPr/>
          <p:nvPr userDrawn="1"/>
        </p:nvSpPr>
        <p:spPr bwMode="gray">
          <a:xfrm>
            <a:off x="5441950" y="0"/>
            <a:ext cx="699452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4937760" cy="1828786"/>
          </a:xfrm>
          <a:noFill/>
        </p:spPr>
        <p:txBody>
          <a:bodyPr lIns="146304" tIns="91440" rIns="146304" bIns="91440" anchor="t" anchorCtr="0"/>
          <a:lstStyle>
            <a:lvl1pPr>
              <a:defRPr sz="4800" spc="-100" baseline="0">
                <a:gradFill>
                  <a:gsLst>
                    <a:gs pos="62564">
                      <a:schemeClr val="tx1"/>
                    </a:gs>
                    <a:gs pos="55000">
                      <a:schemeClr val="tx1"/>
                    </a:gs>
                  </a:gsLst>
                  <a:lin ang="5400000" scaled="0"/>
                </a:gradFill>
                <a:latin typeface="Segoe UI Semibold" panose="020B0702040204020203" pitchFamily="34" charset="0"/>
                <a:cs typeface="Segoe UI Semibold" panose="020B0702040204020203" pitchFamily="34" charset="0"/>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4937760" cy="1828007"/>
          </a:xfrm>
          <a:noFill/>
        </p:spPr>
        <p:txBody>
          <a:bodyPr lIns="164592" tIns="109728" rIns="164592" bIns="109728">
            <a:noAutofit/>
          </a:bodyPr>
          <a:lstStyle>
            <a:lvl1pPr marL="0" indent="0">
              <a:spcBef>
                <a:spcPts val="0"/>
              </a:spcBef>
              <a:buNone/>
              <a:defRPr sz="2800"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34" name="MS logo gray - EMF"/>
          <p:cNvPicPr>
            <a:picLocks noChangeAspect="1"/>
          </p:cNvPicPr>
          <p:nvPr userDrawn="1"/>
        </p:nvPicPr>
        <p:blipFill>
          <a:blip r:embed="rId2"/>
          <a:stretch>
            <a:fillRect/>
          </a:stretch>
        </p:blipFill>
        <p:spPr bwMode="black">
          <a:xfrm>
            <a:off x="463116" y="479425"/>
            <a:ext cx="1451843" cy="310896"/>
          </a:xfrm>
          <a:prstGeom prst="rect">
            <a:avLst/>
          </a:prstGeom>
        </p:spPr>
      </p:pic>
    </p:spTree>
    <p:extLst>
      <p:ext uri="{BB962C8B-B14F-4D97-AF65-F5344CB8AC3E}">
        <p14:creationId xmlns:p14="http://schemas.microsoft.com/office/powerpoint/2010/main" val="34518501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5274"/>
            <a:ext cx="11429998" cy="917575"/>
          </a:xfrm>
        </p:spPr>
        <p:txBody>
          <a:bodyPr/>
          <a:lstStyle>
            <a:lvl1pPr>
              <a:defRPr sz="7200">
                <a:latin typeface="Segoe UI Semibold" panose="020B0702040204020203" pitchFamily="34" charset="0"/>
                <a:cs typeface="Segoe UI Semibold" panose="020B0702040204020203" pitchFamily="34" charset="0"/>
              </a:defRPr>
            </a:lvl1pPr>
          </a:lstStyle>
          <a:p>
            <a:r>
              <a:rPr lang="en-US" dirty="0"/>
              <a:t>72pt medium header</a:t>
            </a:r>
          </a:p>
        </p:txBody>
      </p:sp>
      <p:sp>
        <p:nvSpPr>
          <p:cNvPr id="5" name="Text Placeholder 4">
            <a:extLst>
              <a:ext uri="{FF2B5EF4-FFF2-40B4-BE49-F238E27FC236}">
                <a16:creationId xmlns:a16="http://schemas.microsoft.com/office/drawing/2014/main" id="{24E8B832-71F7-4397-AFAC-EFCF29081CE4}"/>
              </a:ext>
            </a:extLst>
          </p:cNvPr>
          <p:cNvSpPr>
            <a:spLocks noGrp="1"/>
          </p:cNvSpPr>
          <p:nvPr>
            <p:ph type="body" sz="quarter" idx="11" hasCustomPrompt="1"/>
          </p:nvPr>
        </p:nvSpPr>
        <p:spPr>
          <a:xfrm>
            <a:off x="274637" y="1560806"/>
            <a:ext cx="8686800" cy="489365"/>
          </a:xfrm>
        </p:spPr>
        <p:txBody>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a:latin typeface="Segoe UI Semibold" panose="020B0702040204020203" pitchFamily="34" charset="0"/>
                <a:cs typeface="Segoe UI Semibold" panose="020B0702040204020203" pitchFamily="34" charset="0"/>
              </a:defRPr>
            </a:lvl1pPr>
          </a:lstStyle>
          <a:p>
            <a:pPr lvl="0"/>
            <a:r>
              <a:rPr lang="en-US" dirty="0"/>
              <a:t>22pt small headline</a:t>
            </a:r>
          </a:p>
        </p:txBody>
      </p:sp>
      <p:sp>
        <p:nvSpPr>
          <p:cNvPr id="6" name="Text Placeholder 4">
            <a:extLst>
              <a:ext uri="{FF2B5EF4-FFF2-40B4-BE49-F238E27FC236}">
                <a16:creationId xmlns:a16="http://schemas.microsoft.com/office/drawing/2014/main" id="{3CE83DBB-2123-4464-8B4A-DC90E3FA6F76}"/>
              </a:ext>
            </a:extLst>
          </p:cNvPr>
          <p:cNvSpPr>
            <a:spLocks noGrp="1"/>
          </p:cNvSpPr>
          <p:nvPr>
            <p:ph type="body" sz="quarter" idx="12" hasCustomPrompt="1"/>
          </p:nvPr>
        </p:nvSpPr>
        <p:spPr>
          <a:xfrm>
            <a:off x="274636" y="2094206"/>
            <a:ext cx="8686801" cy="3028521"/>
          </a:xfrm>
        </p:spPr>
        <p:txBody>
          <a:bodyPr/>
          <a:lstStyle>
            <a:lvl1pPr marL="0" marR="0" indent="0" algn="l" defTabSz="932742" rtl="0" eaLnBrk="1" fontAlgn="auto" latinLnBrk="0" hangingPunct="1">
              <a:lnSpc>
                <a:spcPct val="120000"/>
              </a:lnSpc>
              <a:spcBef>
                <a:spcPts val="0"/>
              </a:spcBef>
              <a:spcAft>
                <a:spcPts val="1200"/>
              </a:spcAft>
              <a:buClrTx/>
              <a:buSzPct val="90000"/>
              <a:buFont typeface="Wingdings" panose="05000000000000000000" pitchFamily="2" charset="2"/>
              <a:buNone/>
              <a:tabLst/>
              <a:defRPr sz="2200">
                <a:latin typeface="+mn-lt"/>
              </a:defRPr>
            </a:lvl1pPr>
          </a:lstStyle>
          <a:p>
            <a:pPr lvl="0"/>
            <a:r>
              <a:rPr lang="en-US" dirty="0"/>
              <a:t>22pt Body copy. </a:t>
            </a:r>
            <a:r>
              <a:rPr lang="en-US" b="0" i="0" dirty="0">
                <a:solidFill>
                  <a:srgbClr val="000000"/>
                </a:solidFill>
                <a:effectLst/>
                <a:latin typeface="Open Sans"/>
              </a:rPr>
              <a:t>Lorem ipsum dolor sit </a:t>
            </a:r>
            <a:r>
              <a:rPr lang="en-US" b="0" i="0" dirty="0" err="1">
                <a:solidFill>
                  <a:srgbClr val="000000"/>
                </a:solidFill>
                <a:effectLst/>
                <a:latin typeface="Open Sans"/>
              </a:rPr>
              <a:t>amet</a:t>
            </a:r>
            <a:r>
              <a:rPr lang="en-US" b="0" i="0" dirty="0">
                <a:solidFill>
                  <a:srgbClr val="000000"/>
                </a:solidFill>
                <a:effectLst/>
                <a:latin typeface="Open Sans"/>
              </a:rPr>
              <a:t>, </a:t>
            </a:r>
            <a:r>
              <a:rPr lang="en-US" b="0" i="0" dirty="0" err="1">
                <a:solidFill>
                  <a:srgbClr val="000000"/>
                </a:solidFill>
                <a:effectLst/>
                <a:latin typeface="Open Sans"/>
              </a:rPr>
              <a:t>consectetur</a:t>
            </a:r>
            <a:r>
              <a:rPr lang="en-US" b="0" i="0" dirty="0">
                <a:solidFill>
                  <a:srgbClr val="000000"/>
                </a:solidFill>
                <a:effectLst/>
                <a:latin typeface="Open Sans"/>
              </a:rPr>
              <a:t> </a:t>
            </a:r>
            <a:r>
              <a:rPr lang="en-US" b="0" i="0" dirty="0" err="1">
                <a:solidFill>
                  <a:srgbClr val="000000"/>
                </a:solidFill>
                <a:effectLst/>
                <a:latin typeface="Open Sans"/>
              </a:rPr>
              <a:t>adipiscing</a:t>
            </a:r>
            <a:r>
              <a:rPr lang="en-US" b="0" i="0" dirty="0">
                <a:solidFill>
                  <a:srgbClr val="000000"/>
                </a:solidFill>
                <a:effectLst/>
                <a:latin typeface="Open Sans"/>
              </a:rPr>
              <a:t> </a:t>
            </a:r>
            <a:r>
              <a:rPr lang="en-US" b="0" i="0" dirty="0" err="1">
                <a:solidFill>
                  <a:srgbClr val="000000"/>
                </a:solidFill>
                <a:effectLst/>
                <a:latin typeface="Open Sans"/>
              </a:rPr>
              <a:t>elit</a:t>
            </a:r>
            <a:r>
              <a:rPr lang="en-US" b="0" i="0" dirty="0">
                <a:solidFill>
                  <a:srgbClr val="000000"/>
                </a:solidFill>
                <a:effectLst/>
                <a:latin typeface="Open Sans"/>
              </a:rPr>
              <a:t>, </a:t>
            </a:r>
            <a:r>
              <a:rPr lang="en-US" b="0" i="0" dirty="0" err="1">
                <a:solidFill>
                  <a:srgbClr val="000000"/>
                </a:solidFill>
                <a:effectLst/>
                <a:latin typeface="Open Sans"/>
              </a:rPr>
              <a:t>sed</a:t>
            </a:r>
            <a:r>
              <a:rPr lang="en-US" b="0" i="0" dirty="0">
                <a:solidFill>
                  <a:srgbClr val="000000"/>
                </a:solidFill>
                <a:effectLst/>
                <a:latin typeface="Open Sans"/>
              </a:rPr>
              <a:t> do </a:t>
            </a:r>
            <a:r>
              <a:rPr lang="en-US" b="0" i="0" dirty="0" err="1">
                <a:solidFill>
                  <a:srgbClr val="000000"/>
                </a:solidFill>
                <a:effectLst/>
                <a:latin typeface="Open Sans"/>
              </a:rPr>
              <a:t>eiusmod</a:t>
            </a:r>
            <a:r>
              <a:rPr lang="en-US" b="0" i="0" dirty="0">
                <a:solidFill>
                  <a:srgbClr val="000000"/>
                </a:solidFill>
                <a:effectLst/>
                <a:latin typeface="Open Sans"/>
              </a:rPr>
              <a:t> </a:t>
            </a:r>
            <a:r>
              <a:rPr lang="en-US" b="0" i="0" dirty="0" err="1">
                <a:solidFill>
                  <a:srgbClr val="000000"/>
                </a:solidFill>
                <a:effectLst/>
                <a:latin typeface="Open Sans"/>
              </a:rPr>
              <a:t>tempor</a:t>
            </a:r>
            <a:r>
              <a:rPr lang="en-US" b="0" i="0" dirty="0">
                <a:solidFill>
                  <a:srgbClr val="000000"/>
                </a:solidFill>
                <a:effectLst/>
                <a:latin typeface="Open Sans"/>
              </a:rPr>
              <a:t> </a:t>
            </a:r>
            <a:r>
              <a:rPr lang="en-US" b="0" i="0" dirty="0" err="1">
                <a:solidFill>
                  <a:srgbClr val="000000"/>
                </a:solidFill>
                <a:effectLst/>
                <a:latin typeface="Open Sans"/>
              </a:rPr>
              <a:t>incididunt</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labore</a:t>
            </a:r>
            <a:r>
              <a:rPr lang="en-US" b="0" i="0" dirty="0">
                <a:solidFill>
                  <a:srgbClr val="000000"/>
                </a:solidFill>
                <a:effectLst/>
                <a:latin typeface="Open Sans"/>
              </a:rPr>
              <a:t> et </a:t>
            </a:r>
            <a:r>
              <a:rPr lang="en-US" b="0" i="0" dirty="0" err="1">
                <a:solidFill>
                  <a:srgbClr val="000000"/>
                </a:solidFill>
                <a:effectLst/>
                <a:latin typeface="Open Sans"/>
              </a:rPr>
              <a:t>dolore</a:t>
            </a:r>
            <a:r>
              <a:rPr lang="en-US" b="0" i="0" dirty="0">
                <a:solidFill>
                  <a:srgbClr val="000000"/>
                </a:solidFill>
                <a:effectLst/>
                <a:latin typeface="Open Sans"/>
              </a:rPr>
              <a:t> magna </a:t>
            </a:r>
            <a:r>
              <a:rPr lang="en-US" b="0" i="0" dirty="0" err="1">
                <a:solidFill>
                  <a:srgbClr val="000000"/>
                </a:solidFill>
                <a:effectLst/>
                <a:latin typeface="Open Sans"/>
              </a:rPr>
              <a:t>aliqua</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enim</a:t>
            </a:r>
            <a:r>
              <a:rPr lang="en-US" b="0" i="0" dirty="0">
                <a:solidFill>
                  <a:srgbClr val="000000"/>
                </a:solidFill>
                <a:effectLst/>
                <a:latin typeface="Open Sans"/>
              </a:rPr>
              <a:t> ad minim </a:t>
            </a:r>
            <a:r>
              <a:rPr lang="en-US" b="0" i="0" dirty="0" err="1">
                <a:solidFill>
                  <a:srgbClr val="000000"/>
                </a:solidFill>
                <a:effectLst/>
                <a:latin typeface="Open Sans"/>
              </a:rPr>
              <a:t>veniam</a:t>
            </a:r>
            <a:r>
              <a:rPr lang="en-US" b="0" i="0" dirty="0">
                <a:solidFill>
                  <a:srgbClr val="000000"/>
                </a:solidFill>
                <a:effectLst/>
                <a:latin typeface="Open Sans"/>
              </a:rPr>
              <a:t>, </a:t>
            </a:r>
            <a:r>
              <a:rPr lang="en-US" b="0" i="0" dirty="0" err="1">
                <a:solidFill>
                  <a:srgbClr val="000000"/>
                </a:solidFill>
                <a:effectLst/>
                <a:latin typeface="Open Sans"/>
              </a:rPr>
              <a:t>quis</a:t>
            </a:r>
            <a:r>
              <a:rPr lang="en-US" b="0" i="0" dirty="0">
                <a:solidFill>
                  <a:srgbClr val="000000"/>
                </a:solidFill>
                <a:effectLst/>
                <a:latin typeface="Open Sans"/>
              </a:rPr>
              <a:t> </a:t>
            </a:r>
            <a:r>
              <a:rPr lang="en-US" b="0" i="0" dirty="0" err="1">
                <a:solidFill>
                  <a:srgbClr val="000000"/>
                </a:solidFill>
                <a:effectLst/>
                <a:latin typeface="Open Sans"/>
              </a:rPr>
              <a:t>nostrud</a:t>
            </a:r>
            <a:r>
              <a:rPr lang="en-US" b="0" i="0" dirty="0">
                <a:solidFill>
                  <a:srgbClr val="000000"/>
                </a:solidFill>
                <a:effectLst/>
                <a:latin typeface="Open Sans"/>
              </a:rPr>
              <a:t> exercitation </a:t>
            </a:r>
            <a:r>
              <a:rPr lang="en-US" b="0" i="0" dirty="0" err="1">
                <a:solidFill>
                  <a:srgbClr val="000000"/>
                </a:solidFill>
                <a:effectLst/>
                <a:latin typeface="Open Sans"/>
              </a:rPr>
              <a:t>ullamco</a:t>
            </a:r>
            <a:r>
              <a:rPr lang="en-US" b="0" i="0" dirty="0">
                <a:solidFill>
                  <a:srgbClr val="000000"/>
                </a:solidFill>
                <a:effectLst/>
                <a:latin typeface="Open Sans"/>
              </a:rPr>
              <a:t> </a:t>
            </a:r>
            <a:r>
              <a:rPr lang="en-US" b="0" i="0" dirty="0" err="1">
                <a:solidFill>
                  <a:srgbClr val="000000"/>
                </a:solidFill>
                <a:effectLst/>
                <a:latin typeface="Open Sans"/>
              </a:rPr>
              <a:t>laboris</a:t>
            </a:r>
            <a:r>
              <a:rPr lang="en-US" b="0" i="0" dirty="0">
                <a:solidFill>
                  <a:srgbClr val="000000"/>
                </a:solidFill>
                <a:effectLst/>
                <a:latin typeface="Open Sans"/>
              </a:rPr>
              <a:t> nisi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aliquip</a:t>
            </a:r>
            <a:r>
              <a:rPr lang="en-US" b="0" i="0" dirty="0">
                <a:solidFill>
                  <a:srgbClr val="000000"/>
                </a:solidFill>
                <a:effectLst/>
                <a:latin typeface="Open Sans"/>
              </a:rPr>
              <a:t> ex </a:t>
            </a:r>
            <a:r>
              <a:rPr lang="en-US" b="0" i="0" dirty="0" err="1">
                <a:solidFill>
                  <a:srgbClr val="000000"/>
                </a:solidFill>
                <a:effectLst/>
                <a:latin typeface="Open Sans"/>
              </a:rPr>
              <a:t>ea</a:t>
            </a:r>
            <a:r>
              <a:rPr lang="en-US" b="0" i="0" dirty="0">
                <a:solidFill>
                  <a:srgbClr val="000000"/>
                </a:solidFill>
                <a:effectLst/>
                <a:latin typeface="Open Sans"/>
              </a:rPr>
              <a:t> </a:t>
            </a:r>
            <a:r>
              <a:rPr lang="en-US" b="0" i="0" dirty="0" err="1">
                <a:solidFill>
                  <a:srgbClr val="000000"/>
                </a:solidFill>
                <a:effectLst/>
                <a:latin typeface="Open Sans"/>
              </a:rPr>
              <a:t>commodo</a:t>
            </a:r>
            <a:r>
              <a:rPr lang="en-US" b="0" i="0" dirty="0">
                <a:solidFill>
                  <a:srgbClr val="000000"/>
                </a:solidFill>
                <a:effectLst/>
                <a:latin typeface="Open Sans"/>
              </a:rPr>
              <a:t> </a:t>
            </a:r>
            <a:r>
              <a:rPr lang="en-US" b="0" i="0" dirty="0" err="1">
                <a:solidFill>
                  <a:srgbClr val="000000"/>
                </a:solidFill>
                <a:effectLst/>
                <a:latin typeface="Open Sans"/>
              </a:rPr>
              <a:t>consequat</a:t>
            </a:r>
            <a:r>
              <a:rPr lang="en-US" b="0" i="0" dirty="0">
                <a:solidFill>
                  <a:srgbClr val="000000"/>
                </a:solidFill>
                <a:effectLst/>
                <a:latin typeface="Open Sans"/>
              </a:rPr>
              <a:t>. Duis </a:t>
            </a:r>
            <a:r>
              <a:rPr lang="en-US" b="0" i="0" dirty="0" err="1">
                <a:solidFill>
                  <a:srgbClr val="000000"/>
                </a:solidFill>
                <a:effectLst/>
                <a:latin typeface="Open Sans"/>
              </a:rPr>
              <a:t>aute</a:t>
            </a:r>
            <a:r>
              <a:rPr lang="en-US" b="0" i="0" dirty="0">
                <a:solidFill>
                  <a:srgbClr val="000000"/>
                </a:solidFill>
                <a:effectLst/>
                <a:latin typeface="Open Sans"/>
              </a:rPr>
              <a:t> </a:t>
            </a:r>
            <a:r>
              <a:rPr lang="en-US" b="0" i="0" dirty="0" err="1">
                <a:solidFill>
                  <a:srgbClr val="000000"/>
                </a:solidFill>
                <a:effectLst/>
                <a:latin typeface="Open Sans"/>
              </a:rPr>
              <a:t>irure</a:t>
            </a:r>
            <a:r>
              <a:rPr lang="en-US" b="0" i="0" dirty="0">
                <a:solidFill>
                  <a:srgbClr val="000000"/>
                </a:solidFill>
                <a:effectLst/>
                <a:latin typeface="Open Sans"/>
              </a:rPr>
              <a:t> dolor in </a:t>
            </a:r>
            <a:r>
              <a:rPr lang="en-US" b="0" i="0" dirty="0" err="1">
                <a:solidFill>
                  <a:srgbClr val="000000"/>
                </a:solidFill>
                <a:effectLst/>
                <a:latin typeface="Open Sans"/>
              </a:rPr>
              <a:t>reprehenderit</a:t>
            </a:r>
            <a:r>
              <a:rPr lang="en-US" b="0" i="0" dirty="0">
                <a:solidFill>
                  <a:srgbClr val="000000"/>
                </a:solidFill>
                <a:effectLst/>
                <a:latin typeface="Open Sans"/>
              </a:rPr>
              <a:t> in </a:t>
            </a:r>
            <a:r>
              <a:rPr lang="en-US" b="0" i="0" dirty="0" err="1">
                <a:solidFill>
                  <a:srgbClr val="000000"/>
                </a:solidFill>
                <a:effectLst/>
                <a:latin typeface="Open Sans"/>
              </a:rPr>
              <a:t>voluptate</a:t>
            </a:r>
            <a:r>
              <a:rPr lang="en-US" b="0" i="0" dirty="0">
                <a:solidFill>
                  <a:srgbClr val="000000"/>
                </a:solidFill>
                <a:effectLst/>
                <a:latin typeface="Open Sans"/>
              </a:rPr>
              <a:t> </a:t>
            </a:r>
            <a:r>
              <a:rPr lang="en-US" b="0" i="0" dirty="0" err="1">
                <a:solidFill>
                  <a:srgbClr val="000000"/>
                </a:solidFill>
                <a:effectLst/>
                <a:latin typeface="Open Sans"/>
              </a:rPr>
              <a:t>velit</a:t>
            </a:r>
            <a:r>
              <a:rPr lang="en-US" b="0" i="0" dirty="0">
                <a:solidFill>
                  <a:srgbClr val="000000"/>
                </a:solidFill>
                <a:effectLst/>
                <a:latin typeface="Open Sans"/>
              </a:rPr>
              <a:t> </a:t>
            </a:r>
            <a:r>
              <a:rPr lang="en-US" b="0" i="0" dirty="0" err="1">
                <a:solidFill>
                  <a:srgbClr val="000000"/>
                </a:solidFill>
                <a:effectLst/>
                <a:latin typeface="Open Sans"/>
              </a:rPr>
              <a:t>esse</a:t>
            </a:r>
            <a:r>
              <a:rPr lang="en-US" b="0" i="0" dirty="0">
                <a:solidFill>
                  <a:srgbClr val="000000"/>
                </a:solidFill>
                <a:effectLst/>
                <a:latin typeface="Open Sans"/>
              </a:rPr>
              <a:t> </a:t>
            </a:r>
            <a:r>
              <a:rPr lang="en-US" b="0" i="0" dirty="0" err="1">
                <a:solidFill>
                  <a:srgbClr val="000000"/>
                </a:solidFill>
                <a:effectLst/>
                <a:latin typeface="Open Sans"/>
              </a:rPr>
              <a:t>cillum</a:t>
            </a:r>
            <a:r>
              <a:rPr lang="en-US" b="0" i="0" dirty="0">
                <a:solidFill>
                  <a:srgbClr val="000000"/>
                </a:solidFill>
                <a:effectLst/>
                <a:latin typeface="Open Sans"/>
              </a:rPr>
              <a:t> </a:t>
            </a:r>
            <a:r>
              <a:rPr lang="en-US" b="0" i="0" dirty="0" err="1">
                <a:solidFill>
                  <a:srgbClr val="000000"/>
                </a:solidFill>
                <a:effectLst/>
                <a:latin typeface="Open Sans"/>
              </a:rPr>
              <a:t>dolore</a:t>
            </a:r>
            <a:r>
              <a:rPr lang="en-US" b="0" i="0" dirty="0">
                <a:solidFill>
                  <a:srgbClr val="000000"/>
                </a:solidFill>
                <a:effectLst/>
                <a:latin typeface="Open Sans"/>
              </a:rPr>
              <a:t> </a:t>
            </a:r>
            <a:r>
              <a:rPr lang="en-US" b="0" i="0" dirty="0" err="1">
                <a:solidFill>
                  <a:srgbClr val="000000"/>
                </a:solidFill>
                <a:effectLst/>
                <a:latin typeface="Open Sans"/>
              </a:rPr>
              <a:t>eu</a:t>
            </a:r>
            <a:r>
              <a:rPr lang="en-US" b="0" i="0" dirty="0">
                <a:solidFill>
                  <a:srgbClr val="000000"/>
                </a:solidFill>
                <a:effectLst/>
                <a:latin typeface="Open Sans"/>
              </a:rPr>
              <a:t> </a:t>
            </a:r>
            <a:r>
              <a:rPr lang="en-US" b="0" i="0" dirty="0" err="1">
                <a:solidFill>
                  <a:srgbClr val="000000"/>
                </a:solidFill>
                <a:effectLst/>
                <a:latin typeface="Open Sans"/>
              </a:rPr>
              <a:t>fugiat</a:t>
            </a:r>
            <a:r>
              <a:rPr lang="en-US" b="0" i="0" dirty="0">
                <a:solidFill>
                  <a:srgbClr val="000000"/>
                </a:solidFill>
                <a:effectLst/>
                <a:latin typeface="Open Sans"/>
              </a:rPr>
              <a:t> </a:t>
            </a:r>
            <a:r>
              <a:rPr lang="en-US" b="0" i="0" dirty="0" err="1">
                <a:solidFill>
                  <a:srgbClr val="000000"/>
                </a:solidFill>
                <a:effectLst/>
                <a:latin typeface="Open Sans"/>
              </a:rPr>
              <a:t>nulla</a:t>
            </a:r>
            <a:r>
              <a:rPr lang="en-US" b="0" i="0" dirty="0">
                <a:solidFill>
                  <a:srgbClr val="000000"/>
                </a:solidFill>
                <a:effectLst/>
                <a:latin typeface="Open Sans"/>
              </a:rPr>
              <a:t> </a:t>
            </a:r>
            <a:r>
              <a:rPr lang="en-US" b="0" i="0" dirty="0" err="1">
                <a:solidFill>
                  <a:srgbClr val="000000"/>
                </a:solidFill>
                <a:effectLst/>
                <a:latin typeface="Open Sans"/>
              </a:rPr>
              <a:t>pariatur</a:t>
            </a:r>
            <a:r>
              <a:rPr lang="en-US" b="0" i="0" dirty="0">
                <a:solidFill>
                  <a:srgbClr val="000000"/>
                </a:solidFill>
                <a:effectLst/>
                <a:latin typeface="Open Sans"/>
              </a:rPr>
              <a:t>. </a:t>
            </a:r>
            <a:r>
              <a:rPr lang="en-US" b="0" i="0" dirty="0" err="1">
                <a:solidFill>
                  <a:srgbClr val="000000"/>
                </a:solidFill>
                <a:effectLst/>
                <a:latin typeface="Open Sans"/>
              </a:rPr>
              <a:t>Excepteur</a:t>
            </a:r>
            <a:r>
              <a:rPr lang="en-US" b="0" i="0" dirty="0">
                <a:solidFill>
                  <a:srgbClr val="000000"/>
                </a:solidFill>
                <a:effectLst/>
                <a:latin typeface="Open Sans"/>
              </a:rPr>
              <a:t> </a:t>
            </a:r>
            <a:r>
              <a:rPr lang="en-US" b="0" i="0" dirty="0" err="1">
                <a:solidFill>
                  <a:srgbClr val="000000"/>
                </a:solidFill>
                <a:effectLst/>
                <a:latin typeface="Open Sans"/>
              </a:rPr>
              <a:t>sint</a:t>
            </a:r>
            <a:r>
              <a:rPr lang="en-US" b="0" i="0" dirty="0">
                <a:solidFill>
                  <a:srgbClr val="000000"/>
                </a:solidFill>
                <a:effectLst/>
                <a:latin typeface="Open Sans"/>
              </a:rPr>
              <a:t> </a:t>
            </a:r>
            <a:r>
              <a:rPr lang="en-US" b="0" i="0" dirty="0" err="1">
                <a:solidFill>
                  <a:srgbClr val="000000"/>
                </a:solidFill>
                <a:effectLst/>
                <a:latin typeface="Open Sans"/>
              </a:rPr>
              <a:t>occaecat</a:t>
            </a:r>
            <a:r>
              <a:rPr lang="en-US" b="0" i="0" dirty="0">
                <a:solidFill>
                  <a:srgbClr val="000000"/>
                </a:solidFill>
                <a:effectLst/>
                <a:latin typeface="Open Sans"/>
              </a:rPr>
              <a:t> </a:t>
            </a:r>
            <a:r>
              <a:rPr lang="en-US" b="0" i="0" dirty="0" err="1">
                <a:solidFill>
                  <a:srgbClr val="000000"/>
                </a:solidFill>
                <a:effectLst/>
                <a:latin typeface="Open Sans"/>
              </a:rPr>
              <a:t>cupidatat</a:t>
            </a:r>
            <a:r>
              <a:rPr lang="en-US" b="0" i="0" dirty="0">
                <a:solidFill>
                  <a:srgbClr val="000000"/>
                </a:solidFill>
                <a:effectLst/>
                <a:latin typeface="Open Sans"/>
              </a:rPr>
              <a:t> non </a:t>
            </a:r>
            <a:r>
              <a:rPr lang="en-US" b="0" i="0" dirty="0" err="1">
                <a:solidFill>
                  <a:srgbClr val="000000"/>
                </a:solidFill>
                <a:effectLst/>
                <a:latin typeface="Open Sans"/>
              </a:rPr>
              <a:t>proident</a:t>
            </a:r>
            <a:r>
              <a:rPr lang="en-US" b="0" i="0" dirty="0">
                <a:solidFill>
                  <a:srgbClr val="000000"/>
                </a:solidFill>
                <a:effectLst/>
                <a:latin typeface="Open Sans"/>
              </a:rPr>
              <a:t>, </a:t>
            </a:r>
            <a:r>
              <a:rPr lang="en-US" b="0" i="0" dirty="0" err="1">
                <a:solidFill>
                  <a:srgbClr val="000000"/>
                </a:solidFill>
                <a:effectLst/>
                <a:latin typeface="Open Sans"/>
              </a:rPr>
              <a:t>sunt</a:t>
            </a:r>
            <a:r>
              <a:rPr lang="en-US" b="0" i="0" dirty="0">
                <a:solidFill>
                  <a:srgbClr val="000000"/>
                </a:solidFill>
                <a:effectLst/>
                <a:latin typeface="Open Sans"/>
              </a:rPr>
              <a:t> in culpa qui </a:t>
            </a:r>
            <a:r>
              <a:rPr lang="en-US" b="0" i="0" dirty="0" err="1">
                <a:solidFill>
                  <a:srgbClr val="000000"/>
                </a:solidFill>
                <a:effectLst/>
                <a:latin typeface="Open Sans"/>
              </a:rPr>
              <a:t>officia</a:t>
            </a:r>
            <a:r>
              <a:rPr lang="en-US" b="0" i="0" dirty="0">
                <a:solidFill>
                  <a:srgbClr val="000000"/>
                </a:solidFill>
                <a:effectLst/>
                <a:latin typeface="Open Sans"/>
              </a:rPr>
              <a:t> </a:t>
            </a:r>
            <a:r>
              <a:rPr lang="en-US" b="0" i="0" dirty="0" err="1">
                <a:solidFill>
                  <a:srgbClr val="000000"/>
                </a:solidFill>
                <a:effectLst/>
                <a:latin typeface="Open Sans"/>
              </a:rPr>
              <a:t>deserunt</a:t>
            </a:r>
            <a:r>
              <a:rPr lang="en-US" b="0" i="0" dirty="0">
                <a:solidFill>
                  <a:srgbClr val="000000"/>
                </a:solidFill>
                <a:effectLst/>
                <a:latin typeface="Open Sans"/>
              </a:rPr>
              <a:t> </a:t>
            </a:r>
            <a:r>
              <a:rPr lang="en-US" b="0" i="0" dirty="0" err="1">
                <a:solidFill>
                  <a:srgbClr val="000000"/>
                </a:solidFill>
                <a:effectLst/>
                <a:latin typeface="Open Sans"/>
              </a:rPr>
              <a:t>mollit</a:t>
            </a:r>
            <a:r>
              <a:rPr lang="en-US" b="0" i="0" dirty="0">
                <a:solidFill>
                  <a:srgbClr val="000000"/>
                </a:solidFill>
                <a:effectLst/>
                <a:latin typeface="Open Sans"/>
              </a:rPr>
              <a:t> </a:t>
            </a:r>
            <a:r>
              <a:rPr lang="en-US" b="0" i="0" dirty="0" err="1">
                <a:solidFill>
                  <a:srgbClr val="000000"/>
                </a:solidFill>
                <a:effectLst/>
                <a:latin typeface="Open Sans"/>
              </a:rPr>
              <a:t>anim</a:t>
            </a:r>
            <a:r>
              <a:rPr lang="en-US" b="0" i="0" dirty="0">
                <a:solidFill>
                  <a:srgbClr val="000000"/>
                </a:solidFill>
                <a:effectLst/>
                <a:latin typeface="Open Sans"/>
              </a:rPr>
              <a:t> id </a:t>
            </a:r>
            <a:r>
              <a:rPr lang="en-US" b="0" i="0" dirty="0" err="1">
                <a:solidFill>
                  <a:srgbClr val="000000"/>
                </a:solidFill>
                <a:effectLst/>
                <a:latin typeface="Open Sans"/>
              </a:rPr>
              <a:t>est</a:t>
            </a:r>
            <a:r>
              <a:rPr lang="en-US" b="0" i="0" dirty="0">
                <a:solidFill>
                  <a:srgbClr val="000000"/>
                </a:solidFill>
                <a:effectLst/>
                <a:latin typeface="Open Sans"/>
              </a:rPr>
              <a:t> </a:t>
            </a:r>
            <a:r>
              <a:rPr lang="en-US" b="0" i="0" dirty="0" err="1">
                <a:solidFill>
                  <a:srgbClr val="000000"/>
                </a:solidFill>
                <a:effectLst/>
                <a:latin typeface="Open Sans"/>
              </a:rPr>
              <a:t>laborum</a:t>
            </a:r>
            <a:r>
              <a:rPr lang="en-US" b="0" i="0" dirty="0">
                <a:solidFill>
                  <a:srgbClr val="000000"/>
                </a:solidFill>
                <a:effectLst/>
                <a:latin typeface="Open Sans"/>
              </a:rPr>
              <a:t>.</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EDA9063-2A3F-49EF-81B1-508244E802AC}"/>
              </a:ext>
            </a:extLst>
          </p:cNvPr>
          <p:cNvSpPr>
            <a:spLocks noGrp="1"/>
          </p:cNvSpPr>
          <p:nvPr>
            <p:ph type="title" hasCustomPrompt="1"/>
          </p:nvPr>
        </p:nvSpPr>
        <p:spPr>
          <a:xfrm>
            <a:off x="274639" y="295274"/>
            <a:ext cx="11429998" cy="917575"/>
          </a:xfrm>
        </p:spPr>
        <p:txBody>
          <a:bodyPr/>
          <a:lstStyle>
            <a:lvl1pPr>
              <a:defRPr sz="7200">
                <a:latin typeface="Segoe UI Semibold" panose="020B0702040204020203" pitchFamily="34" charset="0"/>
                <a:cs typeface="Segoe UI Semibold" panose="020B0702040204020203" pitchFamily="34" charset="0"/>
              </a:defRPr>
            </a:lvl1pPr>
          </a:lstStyle>
          <a:p>
            <a:r>
              <a:rPr lang="en-US" dirty="0"/>
              <a:t>72pt medium header</a:t>
            </a:r>
          </a:p>
        </p:txBody>
      </p:sp>
      <p:sp>
        <p:nvSpPr>
          <p:cNvPr id="17" name="Text Placeholder 4">
            <a:extLst>
              <a:ext uri="{FF2B5EF4-FFF2-40B4-BE49-F238E27FC236}">
                <a16:creationId xmlns:a16="http://schemas.microsoft.com/office/drawing/2014/main" id="{3AEA3289-C874-4196-89A2-1FE5B22E4950}"/>
              </a:ext>
            </a:extLst>
          </p:cNvPr>
          <p:cNvSpPr>
            <a:spLocks noGrp="1"/>
          </p:cNvSpPr>
          <p:nvPr>
            <p:ph type="body" sz="quarter" idx="11" hasCustomPrompt="1"/>
          </p:nvPr>
        </p:nvSpPr>
        <p:spPr>
          <a:xfrm>
            <a:off x="274638" y="1560806"/>
            <a:ext cx="5486400" cy="489365"/>
          </a:xfrm>
        </p:spPr>
        <p:txBody>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a:latin typeface="Segoe UI Semibold" panose="020B0702040204020203" pitchFamily="34" charset="0"/>
                <a:cs typeface="Segoe UI Semibold" panose="020B0702040204020203" pitchFamily="34" charset="0"/>
              </a:defRPr>
            </a:lvl1pPr>
          </a:lstStyle>
          <a:p>
            <a:pPr lvl="0"/>
            <a:r>
              <a:rPr lang="en-US" dirty="0"/>
              <a:t>22pt small headline</a:t>
            </a:r>
          </a:p>
        </p:txBody>
      </p:sp>
      <p:sp>
        <p:nvSpPr>
          <p:cNvPr id="18" name="Text Placeholder 4">
            <a:extLst>
              <a:ext uri="{FF2B5EF4-FFF2-40B4-BE49-F238E27FC236}">
                <a16:creationId xmlns:a16="http://schemas.microsoft.com/office/drawing/2014/main" id="{739FB2F0-0ECF-40C1-92A6-FFD832BCAF74}"/>
              </a:ext>
            </a:extLst>
          </p:cNvPr>
          <p:cNvSpPr>
            <a:spLocks noGrp="1"/>
          </p:cNvSpPr>
          <p:nvPr>
            <p:ph type="body" sz="quarter" idx="12" hasCustomPrompt="1"/>
          </p:nvPr>
        </p:nvSpPr>
        <p:spPr>
          <a:xfrm>
            <a:off x="274637" y="2094206"/>
            <a:ext cx="5486401" cy="4247317"/>
          </a:xfrm>
        </p:spPr>
        <p:txBody>
          <a:bodyPr/>
          <a:lstStyle>
            <a:lvl1pPr marL="0" marR="0" indent="0" algn="l" defTabSz="932742" rtl="0" eaLnBrk="1" fontAlgn="auto" latinLnBrk="0" hangingPunct="1">
              <a:lnSpc>
                <a:spcPct val="120000"/>
              </a:lnSpc>
              <a:spcBef>
                <a:spcPts val="0"/>
              </a:spcBef>
              <a:spcAft>
                <a:spcPts val="1200"/>
              </a:spcAft>
              <a:buClrTx/>
              <a:buSzPct val="90000"/>
              <a:buFont typeface="Wingdings" panose="05000000000000000000" pitchFamily="2" charset="2"/>
              <a:buNone/>
              <a:tabLst/>
              <a:defRPr sz="2200">
                <a:latin typeface="+mn-lt"/>
              </a:defRPr>
            </a:lvl1pPr>
          </a:lstStyle>
          <a:p>
            <a:pPr lvl="0"/>
            <a:r>
              <a:rPr lang="en-US" dirty="0"/>
              <a:t>22pt Body copy. </a:t>
            </a:r>
            <a:r>
              <a:rPr lang="en-US" b="0" i="0" dirty="0">
                <a:solidFill>
                  <a:srgbClr val="000000"/>
                </a:solidFill>
                <a:effectLst/>
                <a:latin typeface="Open Sans"/>
              </a:rPr>
              <a:t>Lorem ipsum dolor sit </a:t>
            </a:r>
            <a:r>
              <a:rPr lang="en-US" b="0" i="0" dirty="0" err="1">
                <a:solidFill>
                  <a:srgbClr val="000000"/>
                </a:solidFill>
                <a:effectLst/>
                <a:latin typeface="Open Sans"/>
              </a:rPr>
              <a:t>amet</a:t>
            </a:r>
            <a:r>
              <a:rPr lang="en-US" b="0" i="0" dirty="0">
                <a:solidFill>
                  <a:srgbClr val="000000"/>
                </a:solidFill>
                <a:effectLst/>
                <a:latin typeface="Open Sans"/>
              </a:rPr>
              <a:t>, </a:t>
            </a:r>
            <a:r>
              <a:rPr lang="en-US" b="0" i="0" dirty="0" err="1">
                <a:solidFill>
                  <a:srgbClr val="000000"/>
                </a:solidFill>
                <a:effectLst/>
                <a:latin typeface="Open Sans"/>
              </a:rPr>
              <a:t>consectetur</a:t>
            </a:r>
            <a:r>
              <a:rPr lang="en-US" b="0" i="0" dirty="0">
                <a:solidFill>
                  <a:srgbClr val="000000"/>
                </a:solidFill>
                <a:effectLst/>
                <a:latin typeface="Open Sans"/>
              </a:rPr>
              <a:t> </a:t>
            </a:r>
            <a:r>
              <a:rPr lang="en-US" b="0" i="0" dirty="0" err="1">
                <a:solidFill>
                  <a:srgbClr val="000000"/>
                </a:solidFill>
                <a:effectLst/>
                <a:latin typeface="Open Sans"/>
              </a:rPr>
              <a:t>adipiscing</a:t>
            </a:r>
            <a:r>
              <a:rPr lang="en-US" b="0" i="0" dirty="0">
                <a:solidFill>
                  <a:srgbClr val="000000"/>
                </a:solidFill>
                <a:effectLst/>
                <a:latin typeface="Open Sans"/>
              </a:rPr>
              <a:t> </a:t>
            </a:r>
            <a:r>
              <a:rPr lang="en-US" b="0" i="0" dirty="0" err="1">
                <a:solidFill>
                  <a:srgbClr val="000000"/>
                </a:solidFill>
                <a:effectLst/>
                <a:latin typeface="Open Sans"/>
              </a:rPr>
              <a:t>elit</a:t>
            </a:r>
            <a:r>
              <a:rPr lang="en-US" b="0" i="0" dirty="0">
                <a:solidFill>
                  <a:srgbClr val="000000"/>
                </a:solidFill>
                <a:effectLst/>
                <a:latin typeface="Open Sans"/>
              </a:rPr>
              <a:t>, </a:t>
            </a:r>
            <a:r>
              <a:rPr lang="en-US" b="0" i="0" dirty="0" err="1">
                <a:solidFill>
                  <a:srgbClr val="000000"/>
                </a:solidFill>
                <a:effectLst/>
                <a:latin typeface="Open Sans"/>
              </a:rPr>
              <a:t>sed</a:t>
            </a:r>
            <a:r>
              <a:rPr lang="en-US" b="0" i="0" dirty="0">
                <a:solidFill>
                  <a:srgbClr val="000000"/>
                </a:solidFill>
                <a:effectLst/>
                <a:latin typeface="Open Sans"/>
              </a:rPr>
              <a:t> do </a:t>
            </a:r>
            <a:r>
              <a:rPr lang="en-US" b="0" i="0" dirty="0" err="1">
                <a:solidFill>
                  <a:srgbClr val="000000"/>
                </a:solidFill>
                <a:effectLst/>
                <a:latin typeface="Open Sans"/>
              </a:rPr>
              <a:t>eiusmod</a:t>
            </a:r>
            <a:r>
              <a:rPr lang="en-US" b="0" i="0" dirty="0">
                <a:solidFill>
                  <a:srgbClr val="000000"/>
                </a:solidFill>
                <a:effectLst/>
                <a:latin typeface="Open Sans"/>
              </a:rPr>
              <a:t> </a:t>
            </a:r>
            <a:r>
              <a:rPr lang="en-US" b="0" i="0" dirty="0" err="1">
                <a:solidFill>
                  <a:srgbClr val="000000"/>
                </a:solidFill>
                <a:effectLst/>
                <a:latin typeface="Open Sans"/>
              </a:rPr>
              <a:t>tempor</a:t>
            </a:r>
            <a:r>
              <a:rPr lang="en-US" b="0" i="0" dirty="0">
                <a:solidFill>
                  <a:srgbClr val="000000"/>
                </a:solidFill>
                <a:effectLst/>
                <a:latin typeface="Open Sans"/>
              </a:rPr>
              <a:t> </a:t>
            </a:r>
            <a:r>
              <a:rPr lang="en-US" b="0" i="0" dirty="0" err="1">
                <a:solidFill>
                  <a:srgbClr val="000000"/>
                </a:solidFill>
                <a:effectLst/>
                <a:latin typeface="Open Sans"/>
              </a:rPr>
              <a:t>incididunt</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labore</a:t>
            </a:r>
            <a:r>
              <a:rPr lang="en-US" b="0" i="0" dirty="0">
                <a:solidFill>
                  <a:srgbClr val="000000"/>
                </a:solidFill>
                <a:effectLst/>
                <a:latin typeface="Open Sans"/>
              </a:rPr>
              <a:t> et </a:t>
            </a:r>
            <a:r>
              <a:rPr lang="en-US" b="0" i="0" dirty="0" err="1">
                <a:solidFill>
                  <a:srgbClr val="000000"/>
                </a:solidFill>
                <a:effectLst/>
                <a:latin typeface="Open Sans"/>
              </a:rPr>
              <a:t>dolore</a:t>
            </a:r>
            <a:r>
              <a:rPr lang="en-US" b="0" i="0" dirty="0">
                <a:solidFill>
                  <a:srgbClr val="000000"/>
                </a:solidFill>
                <a:effectLst/>
                <a:latin typeface="Open Sans"/>
              </a:rPr>
              <a:t> magna </a:t>
            </a:r>
            <a:r>
              <a:rPr lang="en-US" b="0" i="0" dirty="0" err="1">
                <a:solidFill>
                  <a:srgbClr val="000000"/>
                </a:solidFill>
                <a:effectLst/>
                <a:latin typeface="Open Sans"/>
              </a:rPr>
              <a:t>aliqua</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enim</a:t>
            </a:r>
            <a:r>
              <a:rPr lang="en-US" b="0" i="0" dirty="0">
                <a:solidFill>
                  <a:srgbClr val="000000"/>
                </a:solidFill>
                <a:effectLst/>
                <a:latin typeface="Open Sans"/>
              </a:rPr>
              <a:t> ad minim </a:t>
            </a:r>
            <a:r>
              <a:rPr lang="en-US" b="0" i="0" dirty="0" err="1">
                <a:solidFill>
                  <a:srgbClr val="000000"/>
                </a:solidFill>
                <a:effectLst/>
                <a:latin typeface="Open Sans"/>
              </a:rPr>
              <a:t>veniam</a:t>
            </a:r>
            <a:r>
              <a:rPr lang="en-US" b="0" i="0" dirty="0">
                <a:solidFill>
                  <a:srgbClr val="000000"/>
                </a:solidFill>
                <a:effectLst/>
                <a:latin typeface="Open Sans"/>
              </a:rPr>
              <a:t>, </a:t>
            </a:r>
            <a:r>
              <a:rPr lang="en-US" b="0" i="0" dirty="0" err="1">
                <a:solidFill>
                  <a:srgbClr val="000000"/>
                </a:solidFill>
                <a:effectLst/>
                <a:latin typeface="Open Sans"/>
              </a:rPr>
              <a:t>quis</a:t>
            </a:r>
            <a:r>
              <a:rPr lang="en-US" b="0" i="0" dirty="0">
                <a:solidFill>
                  <a:srgbClr val="000000"/>
                </a:solidFill>
                <a:effectLst/>
                <a:latin typeface="Open Sans"/>
              </a:rPr>
              <a:t> </a:t>
            </a:r>
            <a:r>
              <a:rPr lang="en-US" b="0" i="0" dirty="0" err="1">
                <a:solidFill>
                  <a:srgbClr val="000000"/>
                </a:solidFill>
                <a:effectLst/>
                <a:latin typeface="Open Sans"/>
              </a:rPr>
              <a:t>nostrud</a:t>
            </a:r>
            <a:r>
              <a:rPr lang="en-US" b="0" i="0" dirty="0">
                <a:solidFill>
                  <a:srgbClr val="000000"/>
                </a:solidFill>
                <a:effectLst/>
                <a:latin typeface="Open Sans"/>
              </a:rPr>
              <a:t> exercitation </a:t>
            </a:r>
            <a:r>
              <a:rPr lang="en-US" b="0" i="0" dirty="0" err="1">
                <a:solidFill>
                  <a:srgbClr val="000000"/>
                </a:solidFill>
                <a:effectLst/>
                <a:latin typeface="Open Sans"/>
              </a:rPr>
              <a:t>ullamco</a:t>
            </a:r>
            <a:r>
              <a:rPr lang="en-US" b="0" i="0" dirty="0">
                <a:solidFill>
                  <a:srgbClr val="000000"/>
                </a:solidFill>
                <a:effectLst/>
                <a:latin typeface="Open Sans"/>
              </a:rPr>
              <a:t> </a:t>
            </a:r>
            <a:r>
              <a:rPr lang="en-US" b="0" i="0" dirty="0" err="1">
                <a:solidFill>
                  <a:srgbClr val="000000"/>
                </a:solidFill>
                <a:effectLst/>
                <a:latin typeface="Open Sans"/>
              </a:rPr>
              <a:t>laboris</a:t>
            </a:r>
            <a:r>
              <a:rPr lang="en-US" b="0" i="0" dirty="0">
                <a:solidFill>
                  <a:srgbClr val="000000"/>
                </a:solidFill>
                <a:effectLst/>
                <a:latin typeface="Open Sans"/>
              </a:rPr>
              <a:t> nisi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aliquip</a:t>
            </a:r>
            <a:r>
              <a:rPr lang="en-US" b="0" i="0" dirty="0">
                <a:solidFill>
                  <a:srgbClr val="000000"/>
                </a:solidFill>
                <a:effectLst/>
                <a:latin typeface="Open Sans"/>
              </a:rPr>
              <a:t> ex </a:t>
            </a:r>
            <a:r>
              <a:rPr lang="en-US" b="0" i="0" dirty="0" err="1">
                <a:solidFill>
                  <a:srgbClr val="000000"/>
                </a:solidFill>
                <a:effectLst/>
                <a:latin typeface="Open Sans"/>
              </a:rPr>
              <a:t>ea</a:t>
            </a:r>
            <a:r>
              <a:rPr lang="en-US" b="0" i="0" dirty="0">
                <a:solidFill>
                  <a:srgbClr val="000000"/>
                </a:solidFill>
                <a:effectLst/>
                <a:latin typeface="Open Sans"/>
              </a:rPr>
              <a:t> </a:t>
            </a:r>
            <a:r>
              <a:rPr lang="en-US" b="0" i="0" dirty="0" err="1">
                <a:solidFill>
                  <a:srgbClr val="000000"/>
                </a:solidFill>
                <a:effectLst/>
                <a:latin typeface="Open Sans"/>
              </a:rPr>
              <a:t>commodo</a:t>
            </a:r>
            <a:r>
              <a:rPr lang="en-US" b="0" i="0" dirty="0">
                <a:solidFill>
                  <a:srgbClr val="000000"/>
                </a:solidFill>
                <a:effectLst/>
                <a:latin typeface="Open Sans"/>
              </a:rPr>
              <a:t> </a:t>
            </a:r>
            <a:r>
              <a:rPr lang="en-US" b="0" i="0" dirty="0" err="1">
                <a:solidFill>
                  <a:srgbClr val="000000"/>
                </a:solidFill>
                <a:effectLst/>
                <a:latin typeface="Open Sans"/>
              </a:rPr>
              <a:t>consequat</a:t>
            </a:r>
            <a:r>
              <a:rPr lang="en-US" b="0" i="0" dirty="0">
                <a:solidFill>
                  <a:srgbClr val="000000"/>
                </a:solidFill>
                <a:effectLst/>
                <a:latin typeface="Open Sans"/>
              </a:rPr>
              <a:t>. Duis </a:t>
            </a:r>
            <a:r>
              <a:rPr lang="en-US" b="0" i="0" dirty="0" err="1">
                <a:solidFill>
                  <a:srgbClr val="000000"/>
                </a:solidFill>
                <a:effectLst/>
                <a:latin typeface="Open Sans"/>
              </a:rPr>
              <a:t>aute</a:t>
            </a:r>
            <a:r>
              <a:rPr lang="en-US" b="0" i="0" dirty="0">
                <a:solidFill>
                  <a:srgbClr val="000000"/>
                </a:solidFill>
                <a:effectLst/>
                <a:latin typeface="Open Sans"/>
              </a:rPr>
              <a:t> </a:t>
            </a:r>
            <a:r>
              <a:rPr lang="en-US" b="0" i="0" dirty="0" err="1">
                <a:solidFill>
                  <a:srgbClr val="000000"/>
                </a:solidFill>
                <a:effectLst/>
                <a:latin typeface="Open Sans"/>
              </a:rPr>
              <a:t>irure</a:t>
            </a:r>
            <a:r>
              <a:rPr lang="en-US" b="0" i="0" dirty="0">
                <a:solidFill>
                  <a:srgbClr val="000000"/>
                </a:solidFill>
                <a:effectLst/>
                <a:latin typeface="Open Sans"/>
              </a:rPr>
              <a:t> dolor in </a:t>
            </a:r>
            <a:r>
              <a:rPr lang="en-US" b="0" i="0" dirty="0" err="1">
                <a:solidFill>
                  <a:srgbClr val="000000"/>
                </a:solidFill>
                <a:effectLst/>
                <a:latin typeface="Open Sans"/>
              </a:rPr>
              <a:t>reprehenderit</a:t>
            </a:r>
            <a:r>
              <a:rPr lang="en-US" b="0" i="0" dirty="0">
                <a:solidFill>
                  <a:srgbClr val="000000"/>
                </a:solidFill>
                <a:effectLst/>
                <a:latin typeface="Open Sans"/>
              </a:rPr>
              <a:t> in </a:t>
            </a:r>
            <a:r>
              <a:rPr lang="en-US" b="0" i="0" dirty="0" err="1">
                <a:solidFill>
                  <a:srgbClr val="000000"/>
                </a:solidFill>
                <a:effectLst/>
                <a:latin typeface="Open Sans"/>
              </a:rPr>
              <a:t>voluptate</a:t>
            </a:r>
            <a:r>
              <a:rPr lang="en-US" b="0" i="0" dirty="0">
                <a:solidFill>
                  <a:srgbClr val="000000"/>
                </a:solidFill>
                <a:effectLst/>
                <a:latin typeface="Open Sans"/>
              </a:rPr>
              <a:t> </a:t>
            </a:r>
            <a:r>
              <a:rPr lang="en-US" b="0" i="0" dirty="0" err="1">
                <a:solidFill>
                  <a:srgbClr val="000000"/>
                </a:solidFill>
                <a:effectLst/>
                <a:latin typeface="Open Sans"/>
              </a:rPr>
              <a:t>velit</a:t>
            </a:r>
            <a:r>
              <a:rPr lang="en-US" b="0" i="0" dirty="0">
                <a:solidFill>
                  <a:srgbClr val="000000"/>
                </a:solidFill>
                <a:effectLst/>
                <a:latin typeface="Open Sans"/>
              </a:rPr>
              <a:t> </a:t>
            </a:r>
            <a:r>
              <a:rPr lang="en-US" b="0" i="0" dirty="0" err="1">
                <a:solidFill>
                  <a:srgbClr val="000000"/>
                </a:solidFill>
                <a:effectLst/>
                <a:latin typeface="Open Sans"/>
              </a:rPr>
              <a:t>esse</a:t>
            </a:r>
            <a:r>
              <a:rPr lang="en-US" b="0" i="0" dirty="0">
                <a:solidFill>
                  <a:srgbClr val="000000"/>
                </a:solidFill>
                <a:effectLst/>
                <a:latin typeface="Open Sans"/>
              </a:rPr>
              <a:t> </a:t>
            </a:r>
            <a:r>
              <a:rPr lang="en-US" b="0" i="0" dirty="0" err="1">
                <a:solidFill>
                  <a:srgbClr val="000000"/>
                </a:solidFill>
                <a:effectLst/>
                <a:latin typeface="Open Sans"/>
              </a:rPr>
              <a:t>cillum</a:t>
            </a:r>
            <a:r>
              <a:rPr lang="en-US" b="0" i="0" dirty="0">
                <a:solidFill>
                  <a:srgbClr val="000000"/>
                </a:solidFill>
                <a:effectLst/>
                <a:latin typeface="Open Sans"/>
              </a:rPr>
              <a:t> </a:t>
            </a:r>
            <a:r>
              <a:rPr lang="en-US" b="0" i="0" dirty="0" err="1">
                <a:solidFill>
                  <a:srgbClr val="000000"/>
                </a:solidFill>
                <a:effectLst/>
                <a:latin typeface="Open Sans"/>
              </a:rPr>
              <a:t>dolore</a:t>
            </a:r>
            <a:r>
              <a:rPr lang="en-US" b="0" i="0" dirty="0">
                <a:solidFill>
                  <a:srgbClr val="000000"/>
                </a:solidFill>
                <a:effectLst/>
                <a:latin typeface="Open Sans"/>
              </a:rPr>
              <a:t> </a:t>
            </a:r>
            <a:r>
              <a:rPr lang="en-US" b="0" i="0" dirty="0" err="1">
                <a:solidFill>
                  <a:srgbClr val="000000"/>
                </a:solidFill>
                <a:effectLst/>
                <a:latin typeface="Open Sans"/>
              </a:rPr>
              <a:t>eu</a:t>
            </a:r>
            <a:r>
              <a:rPr lang="en-US" b="0" i="0" dirty="0">
                <a:solidFill>
                  <a:srgbClr val="000000"/>
                </a:solidFill>
                <a:effectLst/>
                <a:latin typeface="Open Sans"/>
              </a:rPr>
              <a:t> </a:t>
            </a:r>
            <a:r>
              <a:rPr lang="en-US" b="0" i="0" dirty="0" err="1">
                <a:solidFill>
                  <a:srgbClr val="000000"/>
                </a:solidFill>
                <a:effectLst/>
                <a:latin typeface="Open Sans"/>
              </a:rPr>
              <a:t>fugiat</a:t>
            </a:r>
            <a:r>
              <a:rPr lang="en-US" b="0" i="0" dirty="0">
                <a:solidFill>
                  <a:srgbClr val="000000"/>
                </a:solidFill>
                <a:effectLst/>
                <a:latin typeface="Open Sans"/>
              </a:rPr>
              <a:t> </a:t>
            </a:r>
            <a:r>
              <a:rPr lang="en-US" b="0" i="0" dirty="0" err="1">
                <a:solidFill>
                  <a:srgbClr val="000000"/>
                </a:solidFill>
                <a:effectLst/>
                <a:latin typeface="Open Sans"/>
              </a:rPr>
              <a:t>nulla</a:t>
            </a:r>
            <a:r>
              <a:rPr lang="en-US" b="0" i="0" dirty="0">
                <a:solidFill>
                  <a:srgbClr val="000000"/>
                </a:solidFill>
                <a:effectLst/>
                <a:latin typeface="Open Sans"/>
              </a:rPr>
              <a:t> </a:t>
            </a:r>
            <a:r>
              <a:rPr lang="en-US" b="0" i="0" dirty="0" err="1">
                <a:solidFill>
                  <a:srgbClr val="000000"/>
                </a:solidFill>
                <a:effectLst/>
                <a:latin typeface="Open Sans"/>
              </a:rPr>
              <a:t>pariatur</a:t>
            </a:r>
            <a:r>
              <a:rPr lang="en-US" b="0" i="0" dirty="0">
                <a:solidFill>
                  <a:srgbClr val="000000"/>
                </a:solidFill>
                <a:effectLst/>
                <a:latin typeface="Open Sans"/>
              </a:rPr>
              <a:t>.</a:t>
            </a:r>
            <a:endParaRPr lang="en-US" dirty="0"/>
          </a:p>
        </p:txBody>
      </p:sp>
      <p:sp>
        <p:nvSpPr>
          <p:cNvPr id="19" name="Text Placeholder 4">
            <a:extLst>
              <a:ext uri="{FF2B5EF4-FFF2-40B4-BE49-F238E27FC236}">
                <a16:creationId xmlns:a16="http://schemas.microsoft.com/office/drawing/2014/main" id="{ACB02795-3E9D-4651-8E14-993550A38ED4}"/>
              </a:ext>
            </a:extLst>
          </p:cNvPr>
          <p:cNvSpPr>
            <a:spLocks noGrp="1"/>
          </p:cNvSpPr>
          <p:nvPr>
            <p:ph type="body" sz="quarter" idx="13" hasCustomPrompt="1"/>
          </p:nvPr>
        </p:nvSpPr>
        <p:spPr>
          <a:xfrm>
            <a:off x="6218238" y="1535945"/>
            <a:ext cx="5486400" cy="489365"/>
          </a:xfrm>
        </p:spPr>
        <p:txBody>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a:latin typeface="Segoe UI Semibold" panose="020B0702040204020203" pitchFamily="34" charset="0"/>
                <a:cs typeface="Segoe UI Semibold" panose="020B0702040204020203" pitchFamily="34" charset="0"/>
              </a:defRPr>
            </a:lvl1pPr>
          </a:lstStyle>
          <a:p>
            <a:pPr lvl="0"/>
            <a:r>
              <a:rPr lang="en-US" dirty="0"/>
              <a:t>22pt small headline</a:t>
            </a:r>
          </a:p>
        </p:txBody>
      </p:sp>
      <p:sp>
        <p:nvSpPr>
          <p:cNvPr id="20" name="Text Placeholder 4">
            <a:extLst>
              <a:ext uri="{FF2B5EF4-FFF2-40B4-BE49-F238E27FC236}">
                <a16:creationId xmlns:a16="http://schemas.microsoft.com/office/drawing/2014/main" id="{2D08FD02-C17E-4113-AA2A-077A64EF7485}"/>
              </a:ext>
            </a:extLst>
          </p:cNvPr>
          <p:cNvSpPr>
            <a:spLocks noGrp="1"/>
          </p:cNvSpPr>
          <p:nvPr>
            <p:ph type="body" sz="quarter" idx="14" hasCustomPrompt="1"/>
          </p:nvPr>
        </p:nvSpPr>
        <p:spPr>
          <a:xfrm>
            <a:off x="6218237" y="2069345"/>
            <a:ext cx="5486401" cy="4247317"/>
          </a:xfrm>
        </p:spPr>
        <p:txBody>
          <a:bodyPr/>
          <a:lstStyle>
            <a:lvl1pPr marL="0" marR="0" indent="0" algn="l" defTabSz="932742" rtl="0" eaLnBrk="1" fontAlgn="auto" latinLnBrk="0" hangingPunct="1">
              <a:lnSpc>
                <a:spcPct val="120000"/>
              </a:lnSpc>
              <a:spcBef>
                <a:spcPts val="0"/>
              </a:spcBef>
              <a:spcAft>
                <a:spcPts val="1200"/>
              </a:spcAft>
              <a:buClrTx/>
              <a:buSzPct val="90000"/>
              <a:buFont typeface="Wingdings" panose="05000000000000000000" pitchFamily="2" charset="2"/>
              <a:buNone/>
              <a:tabLst/>
              <a:defRPr sz="2200">
                <a:latin typeface="+mn-lt"/>
              </a:defRPr>
            </a:lvl1pPr>
          </a:lstStyle>
          <a:p>
            <a:pPr lvl="0"/>
            <a:r>
              <a:rPr lang="en-US" dirty="0"/>
              <a:t>22pt Body copy. </a:t>
            </a:r>
            <a:r>
              <a:rPr lang="en-US" b="0" i="0" dirty="0">
                <a:solidFill>
                  <a:srgbClr val="000000"/>
                </a:solidFill>
                <a:effectLst/>
                <a:latin typeface="Open Sans"/>
              </a:rPr>
              <a:t>Lorem ipsum dolor sit </a:t>
            </a:r>
            <a:r>
              <a:rPr lang="en-US" b="0" i="0" dirty="0" err="1">
                <a:solidFill>
                  <a:srgbClr val="000000"/>
                </a:solidFill>
                <a:effectLst/>
                <a:latin typeface="Open Sans"/>
              </a:rPr>
              <a:t>amet</a:t>
            </a:r>
            <a:r>
              <a:rPr lang="en-US" b="0" i="0" dirty="0">
                <a:solidFill>
                  <a:srgbClr val="000000"/>
                </a:solidFill>
                <a:effectLst/>
                <a:latin typeface="Open Sans"/>
              </a:rPr>
              <a:t>, </a:t>
            </a:r>
            <a:r>
              <a:rPr lang="en-US" b="0" i="0" dirty="0" err="1">
                <a:solidFill>
                  <a:srgbClr val="000000"/>
                </a:solidFill>
                <a:effectLst/>
                <a:latin typeface="Open Sans"/>
              </a:rPr>
              <a:t>consectetur</a:t>
            </a:r>
            <a:r>
              <a:rPr lang="en-US" b="0" i="0" dirty="0">
                <a:solidFill>
                  <a:srgbClr val="000000"/>
                </a:solidFill>
                <a:effectLst/>
                <a:latin typeface="Open Sans"/>
              </a:rPr>
              <a:t> </a:t>
            </a:r>
            <a:r>
              <a:rPr lang="en-US" b="0" i="0" dirty="0" err="1">
                <a:solidFill>
                  <a:srgbClr val="000000"/>
                </a:solidFill>
                <a:effectLst/>
                <a:latin typeface="Open Sans"/>
              </a:rPr>
              <a:t>adipiscing</a:t>
            </a:r>
            <a:r>
              <a:rPr lang="en-US" b="0" i="0" dirty="0">
                <a:solidFill>
                  <a:srgbClr val="000000"/>
                </a:solidFill>
                <a:effectLst/>
                <a:latin typeface="Open Sans"/>
              </a:rPr>
              <a:t> </a:t>
            </a:r>
            <a:r>
              <a:rPr lang="en-US" b="0" i="0" dirty="0" err="1">
                <a:solidFill>
                  <a:srgbClr val="000000"/>
                </a:solidFill>
                <a:effectLst/>
                <a:latin typeface="Open Sans"/>
              </a:rPr>
              <a:t>elit</a:t>
            </a:r>
            <a:r>
              <a:rPr lang="en-US" b="0" i="0" dirty="0">
                <a:solidFill>
                  <a:srgbClr val="000000"/>
                </a:solidFill>
                <a:effectLst/>
                <a:latin typeface="Open Sans"/>
              </a:rPr>
              <a:t>, </a:t>
            </a:r>
            <a:r>
              <a:rPr lang="en-US" b="0" i="0" dirty="0" err="1">
                <a:solidFill>
                  <a:srgbClr val="000000"/>
                </a:solidFill>
                <a:effectLst/>
                <a:latin typeface="Open Sans"/>
              </a:rPr>
              <a:t>sed</a:t>
            </a:r>
            <a:r>
              <a:rPr lang="en-US" b="0" i="0" dirty="0">
                <a:solidFill>
                  <a:srgbClr val="000000"/>
                </a:solidFill>
                <a:effectLst/>
                <a:latin typeface="Open Sans"/>
              </a:rPr>
              <a:t> do </a:t>
            </a:r>
            <a:r>
              <a:rPr lang="en-US" b="0" i="0" dirty="0" err="1">
                <a:solidFill>
                  <a:srgbClr val="000000"/>
                </a:solidFill>
                <a:effectLst/>
                <a:latin typeface="Open Sans"/>
              </a:rPr>
              <a:t>eiusmod</a:t>
            </a:r>
            <a:r>
              <a:rPr lang="en-US" b="0" i="0" dirty="0">
                <a:solidFill>
                  <a:srgbClr val="000000"/>
                </a:solidFill>
                <a:effectLst/>
                <a:latin typeface="Open Sans"/>
              </a:rPr>
              <a:t> </a:t>
            </a:r>
            <a:r>
              <a:rPr lang="en-US" b="0" i="0" dirty="0" err="1">
                <a:solidFill>
                  <a:srgbClr val="000000"/>
                </a:solidFill>
                <a:effectLst/>
                <a:latin typeface="Open Sans"/>
              </a:rPr>
              <a:t>tempor</a:t>
            </a:r>
            <a:r>
              <a:rPr lang="en-US" b="0" i="0" dirty="0">
                <a:solidFill>
                  <a:srgbClr val="000000"/>
                </a:solidFill>
                <a:effectLst/>
                <a:latin typeface="Open Sans"/>
              </a:rPr>
              <a:t> </a:t>
            </a:r>
            <a:r>
              <a:rPr lang="en-US" b="0" i="0" dirty="0" err="1">
                <a:solidFill>
                  <a:srgbClr val="000000"/>
                </a:solidFill>
                <a:effectLst/>
                <a:latin typeface="Open Sans"/>
              </a:rPr>
              <a:t>incididunt</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labore</a:t>
            </a:r>
            <a:r>
              <a:rPr lang="en-US" b="0" i="0" dirty="0">
                <a:solidFill>
                  <a:srgbClr val="000000"/>
                </a:solidFill>
                <a:effectLst/>
                <a:latin typeface="Open Sans"/>
              </a:rPr>
              <a:t> et </a:t>
            </a:r>
            <a:r>
              <a:rPr lang="en-US" b="0" i="0" dirty="0" err="1">
                <a:solidFill>
                  <a:srgbClr val="000000"/>
                </a:solidFill>
                <a:effectLst/>
                <a:latin typeface="Open Sans"/>
              </a:rPr>
              <a:t>dolore</a:t>
            </a:r>
            <a:r>
              <a:rPr lang="en-US" b="0" i="0" dirty="0">
                <a:solidFill>
                  <a:srgbClr val="000000"/>
                </a:solidFill>
                <a:effectLst/>
                <a:latin typeface="Open Sans"/>
              </a:rPr>
              <a:t> magna </a:t>
            </a:r>
            <a:r>
              <a:rPr lang="en-US" b="0" i="0" dirty="0" err="1">
                <a:solidFill>
                  <a:srgbClr val="000000"/>
                </a:solidFill>
                <a:effectLst/>
                <a:latin typeface="Open Sans"/>
              </a:rPr>
              <a:t>aliqua</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enim</a:t>
            </a:r>
            <a:r>
              <a:rPr lang="en-US" b="0" i="0" dirty="0">
                <a:solidFill>
                  <a:srgbClr val="000000"/>
                </a:solidFill>
                <a:effectLst/>
                <a:latin typeface="Open Sans"/>
              </a:rPr>
              <a:t> ad minim </a:t>
            </a:r>
            <a:r>
              <a:rPr lang="en-US" b="0" i="0" dirty="0" err="1">
                <a:solidFill>
                  <a:srgbClr val="000000"/>
                </a:solidFill>
                <a:effectLst/>
                <a:latin typeface="Open Sans"/>
              </a:rPr>
              <a:t>veniam</a:t>
            </a:r>
            <a:r>
              <a:rPr lang="en-US" b="0" i="0" dirty="0">
                <a:solidFill>
                  <a:srgbClr val="000000"/>
                </a:solidFill>
                <a:effectLst/>
                <a:latin typeface="Open Sans"/>
              </a:rPr>
              <a:t>, </a:t>
            </a:r>
            <a:r>
              <a:rPr lang="en-US" b="0" i="0" dirty="0" err="1">
                <a:solidFill>
                  <a:srgbClr val="000000"/>
                </a:solidFill>
                <a:effectLst/>
                <a:latin typeface="Open Sans"/>
              </a:rPr>
              <a:t>quis</a:t>
            </a:r>
            <a:r>
              <a:rPr lang="en-US" b="0" i="0" dirty="0">
                <a:solidFill>
                  <a:srgbClr val="000000"/>
                </a:solidFill>
                <a:effectLst/>
                <a:latin typeface="Open Sans"/>
              </a:rPr>
              <a:t> </a:t>
            </a:r>
            <a:r>
              <a:rPr lang="en-US" b="0" i="0" dirty="0" err="1">
                <a:solidFill>
                  <a:srgbClr val="000000"/>
                </a:solidFill>
                <a:effectLst/>
                <a:latin typeface="Open Sans"/>
              </a:rPr>
              <a:t>nostrud</a:t>
            </a:r>
            <a:r>
              <a:rPr lang="en-US" b="0" i="0" dirty="0">
                <a:solidFill>
                  <a:srgbClr val="000000"/>
                </a:solidFill>
                <a:effectLst/>
                <a:latin typeface="Open Sans"/>
              </a:rPr>
              <a:t> exercitation </a:t>
            </a:r>
            <a:r>
              <a:rPr lang="en-US" b="0" i="0" dirty="0" err="1">
                <a:solidFill>
                  <a:srgbClr val="000000"/>
                </a:solidFill>
                <a:effectLst/>
                <a:latin typeface="Open Sans"/>
              </a:rPr>
              <a:t>ullamco</a:t>
            </a:r>
            <a:r>
              <a:rPr lang="en-US" b="0" i="0" dirty="0">
                <a:solidFill>
                  <a:srgbClr val="000000"/>
                </a:solidFill>
                <a:effectLst/>
                <a:latin typeface="Open Sans"/>
              </a:rPr>
              <a:t> </a:t>
            </a:r>
            <a:r>
              <a:rPr lang="en-US" b="0" i="0" dirty="0" err="1">
                <a:solidFill>
                  <a:srgbClr val="000000"/>
                </a:solidFill>
                <a:effectLst/>
                <a:latin typeface="Open Sans"/>
              </a:rPr>
              <a:t>laboris</a:t>
            </a:r>
            <a:r>
              <a:rPr lang="en-US" b="0" i="0" dirty="0">
                <a:solidFill>
                  <a:srgbClr val="000000"/>
                </a:solidFill>
                <a:effectLst/>
                <a:latin typeface="Open Sans"/>
              </a:rPr>
              <a:t> nisi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aliquip</a:t>
            </a:r>
            <a:r>
              <a:rPr lang="en-US" b="0" i="0" dirty="0">
                <a:solidFill>
                  <a:srgbClr val="000000"/>
                </a:solidFill>
                <a:effectLst/>
                <a:latin typeface="Open Sans"/>
              </a:rPr>
              <a:t> ex </a:t>
            </a:r>
            <a:r>
              <a:rPr lang="en-US" b="0" i="0" dirty="0" err="1">
                <a:solidFill>
                  <a:srgbClr val="000000"/>
                </a:solidFill>
                <a:effectLst/>
                <a:latin typeface="Open Sans"/>
              </a:rPr>
              <a:t>ea</a:t>
            </a:r>
            <a:r>
              <a:rPr lang="en-US" b="0" i="0" dirty="0">
                <a:solidFill>
                  <a:srgbClr val="000000"/>
                </a:solidFill>
                <a:effectLst/>
                <a:latin typeface="Open Sans"/>
              </a:rPr>
              <a:t> </a:t>
            </a:r>
            <a:r>
              <a:rPr lang="en-US" b="0" i="0" dirty="0" err="1">
                <a:solidFill>
                  <a:srgbClr val="000000"/>
                </a:solidFill>
                <a:effectLst/>
                <a:latin typeface="Open Sans"/>
              </a:rPr>
              <a:t>commodo</a:t>
            </a:r>
            <a:r>
              <a:rPr lang="en-US" b="0" i="0" dirty="0">
                <a:solidFill>
                  <a:srgbClr val="000000"/>
                </a:solidFill>
                <a:effectLst/>
                <a:latin typeface="Open Sans"/>
              </a:rPr>
              <a:t> </a:t>
            </a:r>
            <a:r>
              <a:rPr lang="en-US" b="0" i="0" dirty="0" err="1">
                <a:solidFill>
                  <a:srgbClr val="000000"/>
                </a:solidFill>
                <a:effectLst/>
                <a:latin typeface="Open Sans"/>
              </a:rPr>
              <a:t>consequat</a:t>
            </a:r>
            <a:r>
              <a:rPr lang="en-US" b="0" i="0" dirty="0">
                <a:solidFill>
                  <a:srgbClr val="000000"/>
                </a:solidFill>
                <a:effectLst/>
                <a:latin typeface="Open Sans"/>
              </a:rPr>
              <a:t>. Duis </a:t>
            </a:r>
            <a:r>
              <a:rPr lang="en-US" b="0" i="0" dirty="0" err="1">
                <a:solidFill>
                  <a:srgbClr val="000000"/>
                </a:solidFill>
                <a:effectLst/>
                <a:latin typeface="Open Sans"/>
              </a:rPr>
              <a:t>aute</a:t>
            </a:r>
            <a:r>
              <a:rPr lang="en-US" b="0" i="0" dirty="0">
                <a:solidFill>
                  <a:srgbClr val="000000"/>
                </a:solidFill>
                <a:effectLst/>
                <a:latin typeface="Open Sans"/>
              </a:rPr>
              <a:t> </a:t>
            </a:r>
            <a:r>
              <a:rPr lang="en-US" b="0" i="0" dirty="0" err="1">
                <a:solidFill>
                  <a:srgbClr val="000000"/>
                </a:solidFill>
                <a:effectLst/>
                <a:latin typeface="Open Sans"/>
              </a:rPr>
              <a:t>irure</a:t>
            </a:r>
            <a:r>
              <a:rPr lang="en-US" b="0" i="0" dirty="0">
                <a:solidFill>
                  <a:srgbClr val="000000"/>
                </a:solidFill>
                <a:effectLst/>
                <a:latin typeface="Open Sans"/>
              </a:rPr>
              <a:t> dolor in </a:t>
            </a:r>
            <a:r>
              <a:rPr lang="en-US" b="0" i="0" dirty="0" err="1">
                <a:solidFill>
                  <a:srgbClr val="000000"/>
                </a:solidFill>
                <a:effectLst/>
                <a:latin typeface="Open Sans"/>
              </a:rPr>
              <a:t>reprehenderit</a:t>
            </a:r>
            <a:r>
              <a:rPr lang="en-US" b="0" i="0" dirty="0">
                <a:solidFill>
                  <a:srgbClr val="000000"/>
                </a:solidFill>
                <a:effectLst/>
                <a:latin typeface="Open Sans"/>
              </a:rPr>
              <a:t> in </a:t>
            </a:r>
            <a:r>
              <a:rPr lang="en-US" b="0" i="0" dirty="0" err="1">
                <a:solidFill>
                  <a:srgbClr val="000000"/>
                </a:solidFill>
                <a:effectLst/>
                <a:latin typeface="Open Sans"/>
              </a:rPr>
              <a:t>voluptate</a:t>
            </a:r>
            <a:r>
              <a:rPr lang="en-US" b="0" i="0" dirty="0">
                <a:solidFill>
                  <a:srgbClr val="000000"/>
                </a:solidFill>
                <a:effectLst/>
                <a:latin typeface="Open Sans"/>
              </a:rPr>
              <a:t> </a:t>
            </a:r>
            <a:r>
              <a:rPr lang="en-US" b="0" i="0" dirty="0" err="1">
                <a:solidFill>
                  <a:srgbClr val="000000"/>
                </a:solidFill>
                <a:effectLst/>
                <a:latin typeface="Open Sans"/>
              </a:rPr>
              <a:t>velit</a:t>
            </a:r>
            <a:r>
              <a:rPr lang="en-US" b="0" i="0" dirty="0">
                <a:solidFill>
                  <a:srgbClr val="000000"/>
                </a:solidFill>
                <a:effectLst/>
                <a:latin typeface="Open Sans"/>
              </a:rPr>
              <a:t> </a:t>
            </a:r>
            <a:r>
              <a:rPr lang="en-US" b="0" i="0" dirty="0" err="1">
                <a:solidFill>
                  <a:srgbClr val="000000"/>
                </a:solidFill>
                <a:effectLst/>
                <a:latin typeface="Open Sans"/>
              </a:rPr>
              <a:t>esse</a:t>
            </a:r>
            <a:r>
              <a:rPr lang="en-US" b="0" i="0" dirty="0">
                <a:solidFill>
                  <a:srgbClr val="000000"/>
                </a:solidFill>
                <a:effectLst/>
                <a:latin typeface="Open Sans"/>
              </a:rPr>
              <a:t> </a:t>
            </a:r>
            <a:r>
              <a:rPr lang="en-US" b="0" i="0" dirty="0" err="1">
                <a:solidFill>
                  <a:srgbClr val="000000"/>
                </a:solidFill>
                <a:effectLst/>
                <a:latin typeface="Open Sans"/>
              </a:rPr>
              <a:t>cillum</a:t>
            </a:r>
            <a:r>
              <a:rPr lang="en-US" b="0" i="0" dirty="0">
                <a:solidFill>
                  <a:srgbClr val="000000"/>
                </a:solidFill>
                <a:effectLst/>
                <a:latin typeface="Open Sans"/>
              </a:rPr>
              <a:t> </a:t>
            </a:r>
            <a:r>
              <a:rPr lang="en-US" b="0" i="0" dirty="0" err="1">
                <a:solidFill>
                  <a:srgbClr val="000000"/>
                </a:solidFill>
                <a:effectLst/>
                <a:latin typeface="Open Sans"/>
              </a:rPr>
              <a:t>dolore</a:t>
            </a:r>
            <a:r>
              <a:rPr lang="en-US" b="0" i="0" dirty="0">
                <a:solidFill>
                  <a:srgbClr val="000000"/>
                </a:solidFill>
                <a:effectLst/>
                <a:latin typeface="Open Sans"/>
              </a:rPr>
              <a:t> </a:t>
            </a:r>
            <a:r>
              <a:rPr lang="en-US" b="0" i="0" dirty="0" err="1">
                <a:solidFill>
                  <a:srgbClr val="000000"/>
                </a:solidFill>
                <a:effectLst/>
                <a:latin typeface="Open Sans"/>
              </a:rPr>
              <a:t>eu</a:t>
            </a:r>
            <a:r>
              <a:rPr lang="en-US" b="0" i="0" dirty="0">
                <a:solidFill>
                  <a:srgbClr val="000000"/>
                </a:solidFill>
                <a:effectLst/>
                <a:latin typeface="Open Sans"/>
              </a:rPr>
              <a:t> </a:t>
            </a:r>
            <a:r>
              <a:rPr lang="en-US" b="0" i="0" dirty="0" err="1">
                <a:solidFill>
                  <a:srgbClr val="000000"/>
                </a:solidFill>
                <a:effectLst/>
                <a:latin typeface="Open Sans"/>
              </a:rPr>
              <a:t>fugiat</a:t>
            </a:r>
            <a:r>
              <a:rPr lang="en-US" b="0" i="0" dirty="0">
                <a:solidFill>
                  <a:srgbClr val="000000"/>
                </a:solidFill>
                <a:effectLst/>
                <a:latin typeface="Open Sans"/>
              </a:rPr>
              <a:t> </a:t>
            </a:r>
            <a:r>
              <a:rPr lang="en-US" b="0" i="0" dirty="0" err="1">
                <a:solidFill>
                  <a:srgbClr val="000000"/>
                </a:solidFill>
                <a:effectLst/>
                <a:latin typeface="Open Sans"/>
              </a:rPr>
              <a:t>nulla</a:t>
            </a:r>
            <a:r>
              <a:rPr lang="en-US" b="0" i="0" dirty="0">
                <a:solidFill>
                  <a:srgbClr val="000000"/>
                </a:solidFill>
                <a:effectLst/>
                <a:latin typeface="Open Sans"/>
              </a:rPr>
              <a:t> </a:t>
            </a:r>
            <a:r>
              <a:rPr lang="en-US" b="0" i="0" dirty="0" err="1">
                <a:solidFill>
                  <a:srgbClr val="000000"/>
                </a:solidFill>
                <a:effectLst/>
                <a:latin typeface="Open Sans"/>
              </a:rPr>
              <a:t>pariatur</a:t>
            </a:r>
            <a:r>
              <a:rPr lang="en-US" b="0" i="0" dirty="0">
                <a:solidFill>
                  <a:srgbClr val="000000"/>
                </a:solidFill>
                <a:effectLst/>
                <a:latin typeface="Open Sans"/>
              </a:rPr>
              <a:t>. </a:t>
            </a:r>
            <a:endParaRPr lang="en-US" dirty="0"/>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quare Right Photo Layout">
    <p:spTree>
      <p:nvGrpSpPr>
        <p:cNvPr id="1" name=""/>
        <p:cNvGrpSpPr/>
        <p:nvPr/>
      </p:nvGrpSpPr>
      <p:grpSpPr>
        <a:xfrm>
          <a:off x="0" y="0"/>
          <a:ext cx="0" cy="0"/>
          <a:chOff x="0" y="0"/>
          <a:chExt cx="0" cy="0"/>
        </a:xfrm>
      </p:grpSpPr>
      <p:sp>
        <p:nvSpPr>
          <p:cNvPr id="6" name="Picture Placeholder 4"/>
          <p:cNvSpPr>
            <a:spLocks noGrp="1" noChangeAspect="1"/>
          </p:cNvSpPr>
          <p:nvPr>
            <p:ph type="pic" sz="quarter" idx="10"/>
          </p:nvPr>
        </p:nvSpPr>
        <p:spPr bwMode="ltGray">
          <a:xfrm>
            <a:off x="0"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5" name="Text Placeholder 4">
            <a:extLst>
              <a:ext uri="{FF2B5EF4-FFF2-40B4-BE49-F238E27FC236}">
                <a16:creationId xmlns:a16="http://schemas.microsoft.com/office/drawing/2014/main" id="{F0F0641A-20DC-4589-91BF-43DAE09E8EF3}"/>
              </a:ext>
            </a:extLst>
          </p:cNvPr>
          <p:cNvSpPr>
            <a:spLocks noGrp="1"/>
          </p:cNvSpPr>
          <p:nvPr>
            <p:ph type="body" sz="quarter" idx="11" hasCustomPrompt="1"/>
          </p:nvPr>
        </p:nvSpPr>
        <p:spPr>
          <a:xfrm>
            <a:off x="7132637" y="1560806"/>
            <a:ext cx="4953000" cy="489365"/>
          </a:xfrm>
        </p:spPr>
        <p:txBody>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a:latin typeface="Segoe UI Semibold" panose="020B0702040204020203" pitchFamily="34" charset="0"/>
                <a:cs typeface="Segoe UI Semibold" panose="020B0702040204020203" pitchFamily="34" charset="0"/>
              </a:defRPr>
            </a:lvl1pPr>
          </a:lstStyle>
          <a:p>
            <a:pPr lvl="0"/>
            <a:r>
              <a:rPr lang="en-US" dirty="0"/>
              <a:t>22pt small headline</a:t>
            </a:r>
          </a:p>
        </p:txBody>
      </p:sp>
      <p:sp>
        <p:nvSpPr>
          <p:cNvPr id="7" name="Text Placeholder 4">
            <a:extLst>
              <a:ext uri="{FF2B5EF4-FFF2-40B4-BE49-F238E27FC236}">
                <a16:creationId xmlns:a16="http://schemas.microsoft.com/office/drawing/2014/main" id="{98B389CE-E15D-4D7B-A1FC-E77B67E1A21E}"/>
              </a:ext>
            </a:extLst>
          </p:cNvPr>
          <p:cNvSpPr>
            <a:spLocks noGrp="1"/>
          </p:cNvSpPr>
          <p:nvPr>
            <p:ph type="body" sz="quarter" idx="12" hasCustomPrompt="1"/>
          </p:nvPr>
        </p:nvSpPr>
        <p:spPr>
          <a:xfrm>
            <a:off x="7132636" y="2094206"/>
            <a:ext cx="4953001" cy="3028521"/>
          </a:xfrm>
        </p:spPr>
        <p:txBody>
          <a:bodyPr/>
          <a:lstStyle>
            <a:lvl1pPr marL="0" marR="0" indent="0" algn="l" defTabSz="932742" rtl="0" eaLnBrk="1" fontAlgn="auto" latinLnBrk="0" hangingPunct="1">
              <a:lnSpc>
                <a:spcPct val="120000"/>
              </a:lnSpc>
              <a:spcBef>
                <a:spcPts val="0"/>
              </a:spcBef>
              <a:spcAft>
                <a:spcPts val="1200"/>
              </a:spcAft>
              <a:buClrTx/>
              <a:buSzPct val="90000"/>
              <a:buFont typeface="Wingdings" panose="05000000000000000000" pitchFamily="2" charset="2"/>
              <a:buNone/>
              <a:tabLst/>
              <a:defRPr sz="2200">
                <a:latin typeface="+mn-lt"/>
              </a:defRPr>
            </a:lvl1pPr>
          </a:lstStyle>
          <a:p>
            <a:pPr lvl="0"/>
            <a:r>
              <a:rPr lang="en-US" dirty="0"/>
              <a:t>22pt Body copy. </a:t>
            </a:r>
            <a:r>
              <a:rPr lang="en-US" b="0" i="0" dirty="0">
                <a:solidFill>
                  <a:srgbClr val="000000"/>
                </a:solidFill>
                <a:effectLst/>
                <a:latin typeface="Open Sans"/>
              </a:rPr>
              <a:t>Lorem ipsum dolor sit </a:t>
            </a:r>
            <a:r>
              <a:rPr lang="en-US" b="0" i="0" dirty="0" err="1">
                <a:solidFill>
                  <a:srgbClr val="000000"/>
                </a:solidFill>
                <a:effectLst/>
                <a:latin typeface="Open Sans"/>
              </a:rPr>
              <a:t>amet</a:t>
            </a:r>
            <a:r>
              <a:rPr lang="en-US" b="0" i="0" dirty="0">
                <a:solidFill>
                  <a:srgbClr val="000000"/>
                </a:solidFill>
                <a:effectLst/>
                <a:latin typeface="Open Sans"/>
              </a:rPr>
              <a:t>, </a:t>
            </a:r>
            <a:r>
              <a:rPr lang="en-US" b="0" i="0" dirty="0" err="1">
                <a:solidFill>
                  <a:srgbClr val="000000"/>
                </a:solidFill>
                <a:effectLst/>
                <a:latin typeface="Open Sans"/>
              </a:rPr>
              <a:t>consectetur</a:t>
            </a:r>
            <a:r>
              <a:rPr lang="en-US" b="0" i="0" dirty="0">
                <a:solidFill>
                  <a:srgbClr val="000000"/>
                </a:solidFill>
                <a:effectLst/>
                <a:latin typeface="Open Sans"/>
              </a:rPr>
              <a:t> </a:t>
            </a:r>
            <a:r>
              <a:rPr lang="en-US" b="0" i="0" dirty="0" err="1">
                <a:solidFill>
                  <a:srgbClr val="000000"/>
                </a:solidFill>
                <a:effectLst/>
                <a:latin typeface="Open Sans"/>
              </a:rPr>
              <a:t>adipiscing</a:t>
            </a:r>
            <a:r>
              <a:rPr lang="en-US" b="0" i="0" dirty="0">
                <a:solidFill>
                  <a:srgbClr val="000000"/>
                </a:solidFill>
                <a:effectLst/>
                <a:latin typeface="Open Sans"/>
              </a:rPr>
              <a:t> </a:t>
            </a:r>
            <a:r>
              <a:rPr lang="en-US" b="0" i="0" dirty="0" err="1">
                <a:solidFill>
                  <a:srgbClr val="000000"/>
                </a:solidFill>
                <a:effectLst/>
                <a:latin typeface="Open Sans"/>
              </a:rPr>
              <a:t>elit</a:t>
            </a:r>
            <a:r>
              <a:rPr lang="en-US" b="0" i="0" dirty="0">
                <a:solidFill>
                  <a:srgbClr val="000000"/>
                </a:solidFill>
                <a:effectLst/>
                <a:latin typeface="Open Sans"/>
              </a:rPr>
              <a:t>, </a:t>
            </a:r>
            <a:r>
              <a:rPr lang="en-US" b="0" i="0" dirty="0" err="1">
                <a:solidFill>
                  <a:srgbClr val="000000"/>
                </a:solidFill>
                <a:effectLst/>
                <a:latin typeface="Open Sans"/>
              </a:rPr>
              <a:t>sed</a:t>
            </a:r>
            <a:r>
              <a:rPr lang="en-US" b="0" i="0" dirty="0">
                <a:solidFill>
                  <a:srgbClr val="000000"/>
                </a:solidFill>
                <a:effectLst/>
                <a:latin typeface="Open Sans"/>
              </a:rPr>
              <a:t> do </a:t>
            </a:r>
            <a:r>
              <a:rPr lang="en-US" b="0" i="0" dirty="0" err="1">
                <a:solidFill>
                  <a:srgbClr val="000000"/>
                </a:solidFill>
                <a:effectLst/>
                <a:latin typeface="Open Sans"/>
              </a:rPr>
              <a:t>eiusmod</a:t>
            </a:r>
            <a:r>
              <a:rPr lang="en-US" b="0" i="0" dirty="0">
                <a:solidFill>
                  <a:srgbClr val="000000"/>
                </a:solidFill>
                <a:effectLst/>
                <a:latin typeface="Open Sans"/>
              </a:rPr>
              <a:t> </a:t>
            </a:r>
            <a:r>
              <a:rPr lang="en-US" b="0" i="0" dirty="0" err="1">
                <a:solidFill>
                  <a:srgbClr val="000000"/>
                </a:solidFill>
                <a:effectLst/>
                <a:latin typeface="Open Sans"/>
              </a:rPr>
              <a:t>tempor</a:t>
            </a:r>
            <a:r>
              <a:rPr lang="en-US" b="0" i="0" dirty="0">
                <a:solidFill>
                  <a:srgbClr val="000000"/>
                </a:solidFill>
                <a:effectLst/>
                <a:latin typeface="Open Sans"/>
              </a:rPr>
              <a:t> </a:t>
            </a:r>
            <a:r>
              <a:rPr lang="en-US" b="0" i="0" dirty="0" err="1">
                <a:solidFill>
                  <a:srgbClr val="000000"/>
                </a:solidFill>
                <a:effectLst/>
                <a:latin typeface="Open Sans"/>
              </a:rPr>
              <a:t>incididunt</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labore</a:t>
            </a:r>
            <a:r>
              <a:rPr lang="en-US" b="0" i="0" dirty="0">
                <a:solidFill>
                  <a:srgbClr val="000000"/>
                </a:solidFill>
                <a:effectLst/>
                <a:latin typeface="Open Sans"/>
              </a:rPr>
              <a:t> et </a:t>
            </a:r>
            <a:r>
              <a:rPr lang="en-US" b="0" i="0" dirty="0" err="1">
                <a:solidFill>
                  <a:srgbClr val="000000"/>
                </a:solidFill>
                <a:effectLst/>
                <a:latin typeface="Open Sans"/>
              </a:rPr>
              <a:t>dolore</a:t>
            </a:r>
            <a:r>
              <a:rPr lang="en-US" b="0" i="0" dirty="0">
                <a:solidFill>
                  <a:srgbClr val="000000"/>
                </a:solidFill>
                <a:effectLst/>
                <a:latin typeface="Open Sans"/>
              </a:rPr>
              <a:t> magna </a:t>
            </a:r>
            <a:r>
              <a:rPr lang="en-US" b="0" i="0" dirty="0" err="1">
                <a:solidFill>
                  <a:srgbClr val="000000"/>
                </a:solidFill>
                <a:effectLst/>
                <a:latin typeface="Open Sans"/>
              </a:rPr>
              <a:t>aliqua</a:t>
            </a:r>
            <a:r>
              <a:rPr lang="en-US" b="0" i="0" dirty="0">
                <a:solidFill>
                  <a:srgbClr val="000000"/>
                </a:solidFill>
                <a:effectLst/>
                <a:latin typeface="Open Sans"/>
              </a:rPr>
              <a:t>.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enim</a:t>
            </a:r>
            <a:r>
              <a:rPr lang="en-US" b="0" i="0" dirty="0">
                <a:solidFill>
                  <a:srgbClr val="000000"/>
                </a:solidFill>
                <a:effectLst/>
                <a:latin typeface="Open Sans"/>
              </a:rPr>
              <a:t> ad minim </a:t>
            </a:r>
            <a:r>
              <a:rPr lang="en-US" b="0" i="0" dirty="0" err="1">
                <a:solidFill>
                  <a:srgbClr val="000000"/>
                </a:solidFill>
                <a:effectLst/>
                <a:latin typeface="Open Sans"/>
              </a:rPr>
              <a:t>veniam</a:t>
            </a:r>
            <a:r>
              <a:rPr lang="en-US" b="0" i="0" dirty="0">
                <a:solidFill>
                  <a:srgbClr val="000000"/>
                </a:solidFill>
                <a:effectLst/>
                <a:latin typeface="Open Sans"/>
              </a:rPr>
              <a:t>, </a:t>
            </a:r>
            <a:r>
              <a:rPr lang="en-US" b="0" i="0" dirty="0" err="1">
                <a:solidFill>
                  <a:srgbClr val="000000"/>
                </a:solidFill>
                <a:effectLst/>
                <a:latin typeface="Open Sans"/>
              </a:rPr>
              <a:t>quis</a:t>
            </a:r>
            <a:r>
              <a:rPr lang="en-US" b="0" i="0" dirty="0">
                <a:solidFill>
                  <a:srgbClr val="000000"/>
                </a:solidFill>
                <a:effectLst/>
                <a:latin typeface="Open Sans"/>
              </a:rPr>
              <a:t> </a:t>
            </a:r>
            <a:r>
              <a:rPr lang="en-US" b="0" i="0" dirty="0" err="1">
                <a:solidFill>
                  <a:srgbClr val="000000"/>
                </a:solidFill>
                <a:effectLst/>
                <a:latin typeface="Open Sans"/>
              </a:rPr>
              <a:t>nostrud</a:t>
            </a:r>
            <a:r>
              <a:rPr lang="en-US" b="0" i="0" dirty="0">
                <a:solidFill>
                  <a:srgbClr val="000000"/>
                </a:solidFill>
                <a:effectLst/>
                <a:latin typeface="Open Sans"/>
              </a:rPr>
              <a:t> exercitation </a:t>
            </a:r>
            <a:r>
              <a:rPr lang="en-US" b="0" i="0" dirty="0" err="1">
                <a:solidFill>
                  <a:srgbClr val="000000"/>
                </a:solidFill>
                <a:effectLst/>
                <a:latin typeface="Open Sans"/>
              </a:rPr>
              <a:t>ullamco</a:t>
            </a:r>
            <a:r>
              <a:rPr lang="en-US" b="0" i="0" dirty="0">
                <a:solidFill>
                  <a:srgbClr val="000000"/>
                </a:solidFill>
                <a:effectLst/>
                <a:latin typeface="Open Sans"/>
              </a:rPr>
              <a:t> </a:t>
            </a:r>
            <a:r>
              <a:rPr lang="en-US" b="0" i="0" dirty="0" err="1">
                <a:solidFill>
                  <a:srgbClr val="000000"/>
                </a:solidFill>
                <a:effectLst/>
                <a:latin typeface="Open Sans"/>
              </a:rPr>
              <a:t>laboris</a:t>
            </a:r>
            <a:r>
              <a:rPr lang="en-US" b="0" i="0" dirty="0">
                <a:solidFill>
                  <a:srgbClr val="000000"/>
                </a:solidFill>
                <a:effectLst/>
                <a:latin typeface="Open Sans"/>
              </a:rPr>
              <a:t> nisi </a:t>
            </a:r>
            <a:r>
              <a:rPr lang="en-US" b="0" i="0" dirty="0" err="1">
                <a:solidFill>
                  <a:srgbClr val="000000"/>
                </a:solidFill>
                <a:effectLst/>
                <a:latin typeface="Open Sans"/>
              </a:rPr>
              <a:t>ut</a:t>
            </a:r>
            <a:r>
              <a:rPr lang="en-US" b="0" i="0" dirty="0">
                <a:solidFill>
                  <a:srgbClr val="000000"/>
                </a:solidFill>
                <a:effectLst/>
                <a:latin typeface="Open Sans"/>
              </a:rPr>
              <a:t> </a:t>
            </a:r>
            <a:r>
              <a:rPr lang="en-US" b="0" i="0" dirty="0" err="1">
                <a:solidFill>
                  <a:srgbClr val="000000"/>
                </a:solidFill>
                <a:effectLst/>
                <a:latin typeface="Open Sans"/>
              </a:rPr>
              <a:t>aliquip</a:t>
            </a:r>
            <a:r>
              <a:rPr lang="en-US" b="0" i="0" dirty="0">
                <a:solidFill>
                  <a:srgbClr val="000000"/>
                </a:solidFill>
                <a:effectLst/>
                <a:latin typeface="Open Sans"/>
              </a:rPr>
              <a:t> ex </a:t>
            </a:r>
            <a:r>
              <a:rPr lang="en-US" b="0" i="0" dirty="0" err="1">
                <a:solidFill>
                  <a:srgbClr val="000000"/>
                </a:solidFill>
                <a:effectLst/>
                <a:latin typeface="Open Sans"/>
              </a:rPr>
              <a:t>ea</a:t>
            </a:r>
            <a:r>
              <a:rPr lang="en-US" b="0" i="0" dirty="0">
                <a:solidFill>
                  <a:srgbClr val="000000"/>
                </a:solidFill>
                <a:effectLst/>
                <a:latin typeface="Open Sans"/>
              </a:rPr>
              <a:t> </a:t>
            </a:r>
            <a:r>
              <a:rPr lang="en-US" b="0" i="0" dirty="0" err="1">
                <a:solidFill>
                  <a:srgbClr val="000000"/>
                </a:solidFill>
                <a:effectLst/>
                <a:latin typeface="Open Sans"/>
              </a:rPr>
              <a:t>commodo</a:t>
            </a:r>
            <a:r>
              <a:rPr lang="en-US" b="0" i="0" dirty="0">
                <a:solidFill>
                  <a:srgbClr val="000000"/>
                </a:solidFill>
                <a:effectLst/>
                <a:latin typeface="Open Sans"/>
              </a:rPr>
              <a:t> </a:t>
            </a:r>
            <a:r>
              <a:rPr lang="en-US" b="0" i="0" dirty="0" err="1">
                <a:solidFill>
                  <a:srgbClr val="000000"/>
                </a:solidFill>
                <a:effectLst/>
                <a:latin typeface="Open Sans"/>
              </a:rPr>
              <a:t>consequat</a:t>
            </a:r>
            <a:r>
              <a:rPr lang="en-US" b="0" i="0" dirty="0">
                <a:solidFill>
                  <a:srgbClr val="000000"/>
                </a:solidFill>
                <a:effectLst/>
                <a:latin typeface="Open Sans"/>
              </a:rPr>
              <a:t>..</a:t>
            </a:r>
            <a:endParaRPr lang="en-US" dirty="0"/>
          </a:p>
        </p:txBody>
      </p:sp>
    </p:spTree>
    <p:extLst>
      <p:ext uri="{BB962C8B-B14F-4D97-AF65-F5344CB8AC3E}">
        <p14:creationId xmlns:p14="http://schemas.microsoft.com/office/powerpoint/2010/main" val="2703971158"/>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4638" y="3421062"/>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Rectangle 3">
            <a:extLst>
              <a:ext uri="{FF2B5EF4-FFF2-40B4-BE49-F238E27FC236}">
                <a16:creationId xmlns:a16="http://schemas.microsoft.com/office/drawing/2014/main" id="{E1F34556-33D5-4DCA-BF48-8D39D543F0EB}"/>
              </a:ext>
            </a:extLst>
          </p:cNvPr>
          <p:cNvSpPr/>
          <p:nvPr userDrawn="1"/>
        </p:nvSpPr>
        <p:spPr bwMode="auto">
          <a:xfrm>
            <a:off x="11780837" y="1363662"/>
            <a:ext cx="655638" cy="1447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8" name="Straight Connector 7">
            <a:extLst>
              <a:ext uri="{FF2B5EF4-FFF2-40B4-BE49-F238E27FC236}">
                <a16:creationId xmlns:a16="http://schemas.microsoft.com/office/drawing/2014/main" id="{4A80A92B-5230-4417-8195-2A0BB23003CC}"/>
              </a:ext>
            </a:extLst>
          </p:cNvPr>
          <p:cNvCxnSpPr/>
          <p:nvPr userDrawn="1"/>
        </p:nvCxnSpPr>
        <p:spPr>
          <a:xfrm>
            <a:off x="11780837" y="0"/>
            <a:ext cx="0" cy="69945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15F523-EEFD-447C-A210-65F02F0AE4E3}"/>
              </a:ext>
            </a:extLst>
          </p:cNvPr>
          <p:cNvCxnSpPr/>
          <p:nvPr userDrawn="1"/>
        </p:nvCxnSpPr>
        <p:spPr>
          <a:xfrm>
            <a:off x="11780837" y="1363662"/>
            <a:ext cx="65563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2AB1A3-B821-4CDE-84EE-6A0FB8DBBE74}"/>
              </a:ext>
            </a:extLst>
          </p:cNvPr>
          <p:cNvCxnSpPr/>
          <p:nvPr userDrawn="1"/>
        </p:nvCxnSpPr>
        <p:spPr>
          <a:xfrm>
            <a:off x="11780837" y="28114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399FE1-89F9-4D17-A9C3-23EA58FDE96A}"/>
              </a:ext>
            </a:extLst>
          </p:cNvPr>
          <p:cNvCxnSpPr/>
          <p:nvPr userDrawn="1"/>
        </p:nvCxnSpPr>
        <p:spPr>
          <a:xfrm>
            <a:off x="11780837" y="42592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C7DAC5-A759-4BFC-80ED-98DCBAF0B905}"/>
              </a:ext>
            </a:extLst>
          </p:cNvPr>
          <p:cNvCxnSpPr/>
          <p:nvPr userDrawn="1"/>
        </p:nvCxnSpPr>
        <p:spPr>
          <a:xfrm>
            <a:off x="11780837" y="57070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EDFB7074-938B-4DEC-8C79-4C5E5D2EF0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09438" y="525462"/>
            <a:ext cx="304800" cy="380144"/>
          </a:xfrm>
          <a:prstGeom prst="rect">
            <a:avLst/>
          </a:prstGeom>
        </p:spPr>
      </p:pic>
      <p:pic>
        <p:nvPicPr>
          <p:cNvPr id="14" name="Graphic 13">
            <a:extLst>
              <a:ext uri="{FF2B5EF4-FFF2-40B4-BE49-F238E27FC236}">
                <a16:creationId xmlns:a16="http://schemas.microsoft.com/office/drawing/2014/main" id="{EEEB97CC-19E7-4177-9BA9-C80763ECF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54157" y="3344863"/>
            <a:ext cx="308999" cy="380999"/>
          </a:xfrm>
          <a:prstGeom prst="rect">
            <a:avLst/>
          </a:prstGeom>
        </p:spPr>
      </p:pic>
      <p:pic>
        <p:nvPicPr>
          <p:cNvPr id="15" name="Graphic 14">
            <a:extLst>
              <a:ext uri="{FF2B5EF4-FFF2-40B4-BE49-F238E27FC236}">
                <a16:creationId xmlns:a16="http://schemas.microsoft.com/office/drawing/2014/main" id="{20053A83-2F4D-402A-ABFB-A7CEF5A8D17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889581" y="4780315"/>
            <a:ext cx="438150" cy="405694"/>
          </a:xfrm>
          <a:prstGeom prst="rect">
            <a:avLst/>
          </a:prstGeom>
        </p:spPr>
      </p:pic>
      <p:pic>
        <p:nvPicPr>
          <p:cNvPr id="16" name="Graphic 15">
            <a:extLst>
              <a:ext uri="{FF2B5EF4-FFF2-40B4-BE49-F238E27FC236}">
                <a16:creationId xmlns:a16="http://schemas.microsoft.com/office/drawing/2014/main" id="{EC338697-3CE2-4F53-B7A2-D86A9A750F1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885918" y="6278562"/>
            <a:ext cx="445477" cy="304800"/>
          </a:xfrm>
          <a:prstGeom prst="rect">
            <a:avLst/>
          </a:prstGeom>
        </p:spPr>
      </p:pic>
      <p:pic>
        <p:nvPicPr>
          <p:cNvPr id="17" name="Graphic 16">
            <a:extLst>
              <a:ext uri="{FF2B5EF4-FFF2-40B4-BE49-F238E27FC236}">
                <a16:creationId xmlns:a16="http://schemas.microsoft.com/office/drawing/2014/main" id="{D9849C09-F835-40DB-849E-458DC8C9F55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926181" y="1897063"/>
            <a:ext cx="388056" cy="381000"/>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1440394"/>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24" r:id="rId1"/>
    <p:sldLayoutId id="2147484467" r:id="rId2"/>
    <p:sldLayoutId id="2147484240" r:id="rId3"/>
    <p:sldLayoutId id="2147484241" r:id="rId4"/>
    <p:sldLayoutId id="2147484525" r:id="rId5"/>
    <p:sldLayoutId id="2147484249" r:id="rId6"/>
    <p:sldLayoutId id="2147484250" r:id="rId7"/>
    <p:sldLayoutId id="2147484264" r:id="rId8"/>
    <p:sldLayoutId id="2147484251" r:id="rId9"/>
    <p:sldLayoutId id="2147484463" r:id="rId10"/>
    <p:sldLayoutId id="2147484526" r:id="rId11"/>
    <p:sldLayoutId id="2147484529" r:id="rId12"/>
    <p:sldLayoutId id="2147484530" r:id="rId13"/>
    <p:sldLayoutId id="2147484528" r:id="rId1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2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Segoe UI Semibold" panose="020B0702040204020203" pitchFamily="34" charset="0"/>
          <a:ea typeface="+mn-ea"/>
          <a:cs typeface="Segoe UI Semibold" panose="020B0702040204020203" pitchFamily="34" charset="0"/>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48.svg"/><Relationship Id="rId5" Type="http://schemas.openxmlformats.org/officeDocument/2006/relationships/image" Target="../media/image10.svg"/><Relationship Id="rId10"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svg"/><Relationship Id="rId7" Type="http://schemas.openxmlformats.org/officeDocument/2006/relationships/image" Target="../media/image5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4.svg"/><Relationship Id="rId5" Type="http://schemas.openxmlformats.org/officeDocument/2006/relationships/image" Target="../media/image55.sv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8.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6.png"/><Relationship Id="rId5" Type="http://schemas.microsoft.com/office/2007/relationships/media" Target="../media/media3.mp4"/><Relationship Id="rId15" Type="http://schemas.openxmlformats.org/officeDocument/2006/relationships/image" Target="../media/image20.png"/><Relationship Id="rId10" Type="http://schemas.openxmlformats.org/officeDocument/2006/relationships/notesSlide" Target="../notesSlides/notesSlide2.xml"/><Relationship Id="rId4" Type="http://schemas.openxmlformats.org/officeDocument/2006/relationships/video" Target="../media/media2.mp4"/><Relationship Id="rId9" Type="http://schemas.openxmlformats.org/officeDocument/2006/relationships/slideLayout" Target="../slideLayouts/slideLayout3.xml"/><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svg"/><Relationship Id="rId7" Type="http://schemas.openxmlformats.org/officeDocument/2006/relationships/image" Target="../media/image71.sv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73.svg"/><Relationship Id="rId5" Type="http://schemas.openxmlformats.org/officeDocument/2006/relationships/image" Target="../media/image55.svg"/><Relationship Id="rId10" Type="http://schemas.openxmlformats.org/officeDocument/2006/relationships/image" Target="../media/image72.png"/><Relationship Id="rId4" Type="http://schemas.openxmlformats.org/officeDocument/2006/relationships/image" Target="../media/image5.pn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xml"/><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svg"/><Relationship Id="rId7"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A7075-B06A-48F5-B0EF-071FD55C6AB1}"/>
              </a:ext>
            </a:extLst>
          </p:cNvPr>
          <p:cNvPicPr>
            <a:picLocks noChangeAspect="1"/>
          </p:cNvPicPr>
          <p:nvPr/>
        </p:nvPicPr>
        <p:blipFill>
          <a:blip r:embed="rId3"/>
          <a:stretch>
            <a:fillRect/>
          </a:stretch>
        </p:blipFill>
        <p:spPr>
          <a:xfrm>
            <a:off x="881" y="874315"/>
            <a:ext cx="12506921" cy="8337947"/>
          </a:xfrm>
          <a:prstGeom prst="rect">
            <a:avLst/>
          </a:prstGeom>
        </p:spPr>
      </p:pic>
      <p:sp>
        <p:nvSpPr>
          <p:cNvPr id="2" name="Title 1">
            <a:extLst>
              <a:ext uri="{FF2B5EF4-FFF2-40B4-BE49-F238E27FC236}">
                <a16:creationId xmlns:a16="http://schemas.microsoft.com/office/drawing/2014/main" id="{C750BE72-ED00-4FF6-A651-2117AC58FBD2}"/>
              </a:ext>
            </a:extLst>
          </p:cNvPr>
          <p:cNvSpPr>
            <a:spLocks noGrp="1"/>
          </p:cNvSpPr>
          <p:nvPr>
            <p:ph type="ctrTitle"/>
          </p:nvPr>
        </p:nvSpPr>
        <p:spPr>
          <a:xfrm>
            <a:off x="427037" y="2647292"/>
            <a:ext cx="4419600" cy="1611970"/>
          </a:xfrm>
        </p:spPr>
        <p:txBody>
          <a:bodyPr>
            <a:noAutofit/>
          </a:bodyPr>
          <a:lstStyle/>
          <a:p>
            <a:pPr algn="l"/>
            <a:r>
              <a:rPr lang="en-US" dirty="0">
                <a:solidFill>
                  <a:schemeClr val="bg1"/>
                </a:solidFill>
              </a:rPr>
              <a:t>Yammer </a:t>
            </a:r>
            <a:br>
              <a:rPr lang="en-US" dirty="0">
                <a:solidFill>
                  <a:schemeClr val="bg1"/>
                </a:solidFill>
              </a:rPr>
            </a:br>
            <a:r>
              <a:rPr lang="en-US" dirty="0">
                <a:solidFill>
                  <a:schemeClr val="bg1"/>
                </a:solidFill>
              </a:rPr>
              <a:t>end user guide</a:t>
            </a:r>
          </a:p>
        </p:txBody>
      </p:sp>
      <p:sp>
        <p:nvSpPr>
          <p:cNvPr id="5" name="Rectangle 4">
            <a:extLst>
              <a:ext uri="{FF2B5EF4-FFF2-40B4-BE49-F238E27FC236}">
                <a16:creationId xmlns:a16="http://schemas.microsoft.com/office/drawing/2014/main" id="{9E6039DB-04B9-4B62-9C17-351845082683}"/>
              </a:ext>
            </a:extLst>
          </p:cNvPr>
          <p:cNvSpPr/>
          <p:nvPr/>
        </p:nvSpPr>
        <p:spPr>
          <a:xfrm>
            <a:off x="882" y="-1"/>
            <a:ext cx="12434711" cy="87431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pic>
        <p:nvPicPr>
          <p:cNvPr id="6" name="Graphic 5">
            <a:extLst>
              <a:ext uri="{FF2B5EF4-FFF2-40B4-BE49-F238E27FC236}">
                <a16:creationId xmlns:a16="http://schemas.microsoft.com/office/drawing/2014/main" id="{1D00392C-B1A7-4B9C-9A6C-1C38FE64E3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437" y="311225"/>
            <a:ext cx="1225660" cy="263750"/>
          </a:xfrm>
          <a:prstGeom prst="rect">
            <a:avLst/>
          </a:prstGeom>
        </p:spPr>
      </p:pic>
      <p:cxnSp>
        <p:nvCxnSpPr>
          <p:cNvPr id="12" name="Straight Connector 11">
            <a:extLst>
              <a:ext uri="{FF2B5EF4-FFF2-40B4-BE49-F238E27FC236}">
                <a16:creationId xmlns:a16="http://schemas.microsoft.com/office/drawing/2014/main" id="{9BBE15FB-B8A9-49FA-BA2C-F226B5C68F85}"/>
              </a:ext>
            </a:extLst>
          </p:cNvPr>
          <p:cNvCxnSpPr>
            <a:cxnSpLocks/>
          </p:cNvCxnSpPr>
          <p:nvPr/>
        </p:nvCxnSpPr>
        <p:spPr>
          <a:xfrm>
            <a:off x="655637" y="4259262"/>
            <a:ext cx="3886200" cy="0"/>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57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B405-C102-4B25-8E73-FEA3753CFB5B}"/>
              </a:ext>
            </a:extLst>
          </p:cNvPr>
          <p:cNvSpPr>
            <a:spLocks noGrp="1"/>
          </p:cNvSpPr>
          <p:nvPr>
            <p:ph type="title" idx="4294967295"/>
          </p:nvPr>
        </p:nvSpPr>
        <p:spPr/>
        <p:txBody>
          <a:bodyPr>
            <a:normAutofit/>
          </a:bodyPr>
          <a:lstStyle/>
          <a:p>
            <a:r>
              <a:rPr lang="en-US" dirty="0">
                <a:solidFill>
                  <a:srgbClr val="282828"/>
                </a:solidFill>
              </a:rPr>
              <a:t>Discover conversations</a:t>
            </a:r>
          </a:p>
        </p:txBody>
      </p:sp>
      <p:sp>
        <p:nvSpPr>
          <p:cNvPr id="3" name="Content Placeholder 2">
            <a:extLst>
              <a:ext uri="{FF2B5EF4-FFF2-40B4-BE49-F238E27FC236}">
                <a16:creationId xmlns:a16="http://schemas.microsoft.com/office/drawing/2014/main" id="{C316287B-D51B-4A85-8B4F-27134AB3040E}"/>
              </a:ext>
            </a:extLst>
          </p:cNvPr>
          <p:cNvSpPr>
            <a:spLocks noGrp="1"/>
          </p:cNvSpPr>
          <p:nvPr>
            <p:ph idx="4294967295"/>
          </p:nvPr>
        </p:nvSpPr>
        <p:spPr>
          <a:xfrm>
            <a:off x="274640" y="1212850"/>
            <a:ext cx="6400798" cy="4570413"/>
          </a:xfrm>
        </p:spPr>
        <p:txBody>
          <a:bodyPr vert="horz" wrap="square" lIns="146304" tIns="91440" rIns="146304" bIns="91440" rtlCol="0" anchor="t">
            <a:noAutofit/>
          </a:bodyPr>
          <a:lstStyle/>
          <a:p>
            <a:pPr>
              <a:lnSpc>
                <a:spcPct val="110000"/>
              </a:lnSpc>
              <a:spcAft>
                <a:spcPts val="600"/>
              </a:spcAft>
            </a:pPr>
            <a:r>
              <a:rPr lang="en-US" sz="1600" dirty="0">
                <a:solidFill>
                  <a:srgbClr val="282828"/>
                </a:solidFill>
                <a:latin typeface="Segoe UI Semibold" panose="020B0702040204020203" pitchFamily="34" charset="0"/>
                <a:cs typeface="Segoe UI Semibold" panose="020B0702040204020203" pitchFamily="34" charset="0"/>
              </a:rPr>
              <a:t>Uncover helpful information through conversations happening in your network. Build off the work of others by discovering conversations in your home feed.</a:t>
            </a:r>
            <a:br>
              <a:rPr lang="en-US" sz="1600" dirty="0">
                <a:solidFill>
                  <a:schemeClr val="tx1"/>
                </a:solidFill>
                <a:latin typeface="Segoe UI Semibold" panose="020B0702040204020203" pitchFamily="34" charset="0"/>
                <a:cs typeface="Segoe UI Semibold" panose="020B0702040204020203" pitchFamily="34" charset="0"/>
              </a:rPr>
            </a:br>
            <a:endParaRPr lang="en-US" sz="1600" dirty="0">
              <a:solidFill>
                <a:schemeClr val="tx1"/>
              </a:solidFill>
              <a:latin typeface="Segoe UI Semibold" panose="020B0702040204020203" pitchFamily="34" charset="0"/>
              <a:cs typeface="Segoe UI Semibold" panose="020B0702040204020203" pitchFamily="34" charset="0"/>
            </a:endParaRPr>
          </a:p>
          <a:p>
            <a:pPr marL="349724" indent="-349724">
              <a:lnSpc>
                <a:spcPct val="110000"/>
              </a:lnSpc>
              <a:spcBef>
                <a:spcPts val="0"/>
              </a:spcBef>
              <a:spcAft>
                <a:spcPts val="1200"/>
              </a:spcAft>
              <a:buClr>
                <a:srgbClr val="D83B01"/>
              </a:buClr>
              <a:buSzPct val="70000"/>
              <a:buFont typeface="+mj-lt"/>
              <a:buAutoNum type="arabicPeriod"/>
            </a:pPr>
            <a:r>
              <a:rPr lang="en-US" sz="1600" dirty="0">
                <a:solidFill>
                  <a:srgbClr val="282828"/>
                </a:solidFill>
                <a:latin typeface="+mn-lt"/>
              </a:rPr>
              <a:t>Click on the Yammer home tab on the left rail.</a:t>
            </a:r>
          </a:p>
          <a:p>
            <a:pPr marL="349724" indent="-349724">
              <a:lnSpc>
                <a:spcPct val="110000"/>
              </a:lnSpc>
              <a:spcBef>
                <a:spcPts val="0"/>
              </a:spcBef>
              <a:spcAft>
                <a:spcPts val="1200"/>
              </a:spcAft>
              <a:buClr>
                <a:srgbClr val="D83B01"/>
              </a:buClr>
              <a:buSzPct val="70000"/>
              <a:buFont typeface="+mj-lt"/>
              <a:buAutoNum type="arabicPeriod"/>
            </a:pPr>
            <a:r>
              <a:rPr lang="en-US" sz="1600" dirty="0">
                <a:solidFill>
                  <a:srgbClr val="282828"/>
                </a:solidFill>
                <a:latin typeface="+mn-lt"/>
              </a:rPr>
              <a:t>The </a:t>
            </a:r>
            <a:r>
              <a:rPr lang="en-US" sz="1600" b="1" dirty="0">
                <a:solidFill>
                  <a:srgbClr val="282828"/>
                </a:solidFill>
                <a:latin typeface="+mn-lt"/>
              </a:rPr>
              <a:t>Discovery </a:t>
            </a:r>
            <a:r>
              <a:rPr lang="en-US" sz="1600" dirty="0">
                <a:solidFill>
                  <a:srgbClr val="282828"/>
                </a:solidFill>
                <a:latin typeface="+mn-lt"/>
              </a:rPr>
              <a:t>tab suggests conversations relevant to you based on what you subscribe to and interact with on your Yammer network. </a:t>
            </a:r>
          </a:p>
          <a:p>
            <a:pPr marL="349724" indent="-349724">
              <a:lnSpc>
                <a:spcPct val="110000"/>
              </a:lnSpc>
              <a:spcBef>
                <a:spcPts val="0"/>
              </a:spcBef>
              <a:spcAft>
                <a:spcPts val="1200"/>
              </a:spcAft>
              <a:buClr>
                <a:srgbClr val="D83B01"/>
              </a:buClr>
              <a:buSzPct val="70000"/>
              <a:buFont typeface="+mj-lt"/>
              <a:buAutoNum type="arabicPeriod"/>
            </a:pPr>
            <a:r>
              <a:rPr lang="en-US" sz="1600" dirty="0">
                <a:solidFill>
                  <a:srgbClr val="282828"/>
                </a:solidFill>
                <a:latin typeface="+mn-lt"/>
              </a:rPr>
              <a:t>The</a:t>
            </a:r>
            <a:r>
              <a:rPr lang="en-US" sz="1600" b="1" dirty="0">
                <a:solidFill>
                  <a:srgbClr val="282828"/>
                </a:solidFill>
                <a:latin typeface="+mn-lt"/>
              </a:rPr>
              <a:t> All </a:t>
            </a:r>
            <a:r>
              <a:rPr lang="en-US" sz="1600" dirty="0">
                <a:solidFill>
                  <a:srgbClr val="282828"/>
                </a:solidFill>
                <a:latin typeface="+mn-lt"/>
              </a:rPr>
              <a:t>tab shows all conversations you can access on your organization’s network.</a:t>
            </a:r>
          </a:p>
          <a:p>
            <a:pPr marL="349724" indent="-349724">
              <a:lnSpc>
                <a:spcPct val="110000"/>
              </a:lnSpc>
              <a:spcBef>
                <a:spcPts val="0"/>
              </a:spcBef>
              <a:spcAft>
                <a:spcPts val="1200"/>
              </a:spcAft>
              <a:buClr>
                <a:srgbClr val="D83B01"/>
              </a:buClr>
              <a:buSzPct val="70000"/>
              <a:buFont typeface="+mj-lt"/>
              <a:buAutoNum type="arabicPeriod"/>
            </a:pPr>
            <a:r>
              <a:rPr lang="en-US" sz="1600" dirty="0">
                <a:solidFill>
                  <a:srgbClr val="282828"/>
                </a:solidFill>
                <a:latin typeface="+mn-lt"/>
              </a:rPr>
              <a:t>The </a:t>
            </a:r>
            <a:r>
              <a:rPr lang="en-US" sz="1600" b="1" dirty="0">
                <a:solidFill>
                  <a:srgbClr val="282828"/>
                </a:solidFill>
                <a:latin typeface="+mn-lt"/>
              </a:rPr>
              <a:t>Following</a:t>
            </a:r>
            <a:r>
              <a:rPr lang="en-US" sz="1600" dirty="0">
                <a:solidFill>
                  <a:srgbClr val="282828"/>
                </a:solidFill>
                <a:latin typeface="+mn-lt"/>
              </a:rPr>
              <a:t> tab shows the conversations that you are subscribed to, followers have participated in or liked, or have been tagged with a topic you follow.</a:t>
            </a:r>
          </a:p>
        </p:txBody>
      </p:sp>
      <p:pic>
        <p:nvPicPr>
          <p:cNvPr id="7" name="Picture 6"/>
          <p:cNvPicPr>
            <a:picLocks noChangeAspect="1"/>
          </p:cNvPicPr>
          <p:nvPr/>
        </p:nvPicPr>
        <p:blipFill rotWithShape="1">
          <a:blip r:embed="rId2"/>
          <a:srcRect t="-3612" r="27507" b="64942"/>
          <a:stretch/>
        </p:blipFill>
        <p:spPr>
          <a:xfrm>
            <a:off x="7666037" y="1797921"/>
            <a:ext cx="4250692" cy="1884724"/>
          </a:xfrm>
          <a:prstGeom prst="rect">
            <a:avLst/>
          </a:prstGeom>
          <a:ln w="76200">
            <a:solidFill>
              <a:schemeClr val="bg2"/>
            </a:solidFill>
            <a:miter lim="800000"/>
          </a:ln>
        </p:spPr>
      </p:pic>
      <p:sp>
        <p:nvSpPr>
          <p:cNvPr id="13" name="Rectangle 12">
            <a:extLst>
              <a:ext uri="{FF2B5EF4-FFF2-40B4-BE49-F238E27FC236}">
                <a16:creationId xmlns:a16="http://schemas.microsoft.com/office/drawing/2014/main" id="{9B35486A-44A4-47CB-9D77-81A681299812}"/>
              </a:ext>
            </a:extLst>
          </p:cNvPr>
          <p:cNvSpPr/>
          <p:nvPr/>
        </p:nvSpPr>
        <p:spPr bwMode="auto">
          <a:xfrm>
            <a:off x="8809037" y="5249863"/>
            <a:ext cx="3627438" cy="1143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A035BBF5-8CAA-48A6-B409-051F11CF7C93}"/>
              </a:ext>
            </a:extLst>
          </p:cNvPr>
          <p:cNvSpPr/>
          <p:nvPr/>
        </p:nvSpPr>
        <p:spPr>
          <a:xfrm>
            <a:off x="9025844" y="5402262"/>
            <a:ext cx="3424200" cy="830997"/>
          </a:xfrm>
          <a:prstGeom prst="rect">
            <a:avLst/>
          </a:prstGeom>
        </p:spPr>
        <p:txBody>
          <a:bodyPr wrap="square">
            <a:spAutoFit/>
          </a:bodyPr>
          <a:lstStyle/>
          <a:p>
            <a:pPr marL="116575" lvl="2"/>
            <a:r>
              <a:rPr lang="en-US" sz="1200" dirty="0">
                <a:solidFill>
                  <a:schemeClr val="bg1"/>
                </a:solidFill>
                <a:latin typeface="Segoe UI Semibold" panose="020B0702040204020203" pitchFamily="34" charset="0"/>
                <a:cs typeface="Segoe UI Semibold" panose="020B07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Follow someone on Yammer to see when they post content that might be interesting to you. Just hover over their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name and click the </a:t>
            </a:r>
            <a:r>
              <a:rPr lang="en-US" sz="1200" b="1" dirty="0">
                <a:solidFill>
                  <a:schemeClr val="bg1"/>
                </a:solidFill>
                <a:latin typeface="Segoe UI" panose="020B0502040204020203" pitchFamily="34" charset="0"/>
                <a:cs typeface="Segoe UI" panose="020B0502040204020203" pitchFamily="34" charset="0"/>
              </a:rPr>
              <a:t>+ Follow </a:t>
            </a:r>
            <a:r>
              <a:rPr lang="en-US" sz="1200" dirty="0">
                <a:solidFill>
                  <a:schemeClr val="bg1"/>
                </a:solidFill>
                <a:latin typeface="Segoe UI" panose="020B0502040204020203" pitchFamily="34" charset="0"/>
                <a:cs typeface="Segoe UI" panose="020B0502040204020203" pitchFamily="34" charset="0"/>
              </a:rPr>
              <a:t>button.</a:t>
            </a:r>
          </a:p>
        </p:txBody>
      </p:sp>
      <p:cxnSp>
        <p:nvCxnSpPr>
          <p:cNvPr id="20" name="Straight Arrow Connector 19">
            <a:extLst>
              <a:ext uri="{FF2B5EF4-FFF2-40B4-BE49-F238E27FC236}">
                <a16:creationId xmlns:a16="http://schemas.microsoft.com/office/drawing/2014/main" id="{46139B60-3C11-41EB-B4EA-9F4B2C2BC8A8}"/>
              </a:ext>
            </a:extLst>
          </p:cNvPr>
          <p:cNvCxnSpPr>
            <a:cxnSpLocks/>
          </p:cNvCxnSpPr>
          <p:nvPr/>
        </p:nvCxnSpPr>
        <p:spPr>
          <a:xfrm rot="5400000">
            <a:off x="7834129" y="1701556"/>
            <a:ext cx="381001"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2822D44-D409-4914-8B32-2608A3D9E3D1}"/>
              </a:ext>
            </a:extLst>
          </p:cNvPr>
          <p:cNvSpPr/>
          <p:nvPr/>
        </p:nvSpPr>
        <p:spPr bwMode="auto">
          <a:xfrm>
            <a:off x="7879533" y="1206256"/>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24" name="Straight Arrow Connector 23">
            <a:extLst>
              <a:ext uri="{FF2B5EF4-FFF2-40B4-BE49-F238E27FC236}">
                <a16:creationId xmlns:a16="http://schemas.microsoft.com/office/drawing/2014/main" id="{347266A8-2937-425B-A61B-004F13079374}"/>
              </a:ext>
            </a:extLst>
          </p:cNvPr>
          <p:cNvCxnSpPr>
            <a:cxnSpLocks/>
          </p:cNvCxnSpPr>
          <p:nvPr/>
        </p:nvCxnSpPr>
        <p:spPr>
          <a:xfrm rot="5400000">
            <a:off x="8900929" y="1701556"/>
            <a:ext cx="381001"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9EA0860-3A6F-4270-B9AC-93C8D0FF5CEA}"/>
              </a:ext>
            </a:extLst>
          </p:cNvPr>
          <p:cNvSpPr/>
          <p:nvPr/>
        </p:nvSpPr>
        <p:spPr bwMode="auto">
          <a:xfrm>
            <a:off x="8946333" y="1206256"/>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cxnSp>
        <p:nvCxnSpPr>
          <p:cNvPr id="26" name="Straight Arrow Connector 25">
            <a:extLst>
              <a:ext uri="{FF2B5EF4-FFF2-40B4-BE49-F238E27FC236}">
                <a16:creationId xmlns:a16="http://schemas.microsoft.com/office/drawing/2014/main" id="{F352E680-ECD6-4A13-8ADE-CFD656FE0B8E}"/>
              </a:ext>
            </a:extLst>
          </p:cNvPr>
          <p:cNvCxnSpPr>
            <a:cxnSpLocks/>
          </p:cNvCxnSpPr>
          <p:nvPr/>
        </p:nvCxnSpPr>
        <p:spPr>
          <a:xfrm>
            <a:off x="8558031" y="1282455"/>
            <a:ext cx="0" cy="609603"/>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9757118-F9C7-4260-BD8A-83AD98B2919E}"/>
              </a:ext>
            </a:extLst>
          </p:cNvPr>
          <p:cNvSpPr/>
          <p:nvPr/>
        </p:nvSpPr>
        <p:spPr bwMode="auto">
          <a:xfrm>
            <a:off x="8412934" y="977656"/>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pic>
        <p:nvPicPr>
          <p:cNvPr id="18" name="Graphic 17">
            <a:extLst>
              <a:ext uri="{FF2B5EF4-FFF2-40B4-BE49-F238E27FC236}">
                <a16:creationId xmlns:a16="http://schemas.microsoft.com/office/drawing/2014/main" id="{7051CD9E-4A6B-436A-BDF7-8FE18BF8FC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2085" y="5402262"/>
            <a:ext cx="171752" cy="228600"/>
          </a:xfrm>
          <a:prstGeom prst="rect">
            <a:avLst/>
          </a:prstGeom>
        </p:spPr>
      </p:pic>
      <p:cxnSp>
        <p:nvCxnSpPr>
          <p:cNvPr id="19" name="Straight Connector 18">
            <a:extLst>
              <a:ext uri="{FF2B5EF4-FFF2-40B4-BE49-F238E27FC236}">
                <a16:creationId xmlns:a16="http://schemas.microsoft.com/office/drawing/2014/main" id="{AC9FAAD8-BE62-4F72-8645-09BD2A54001C}"/>
              </a:ext>
            </a:extLst>
          </p:cNvPr>
          <p:cNvCxnSpPr>
            <a:cxnSpLocks/>
          </p:cNvCxnSpPr>
          <p:nvPr/>
        </p:nvCxnSpPr>
        <p:spPr>
          <a:xfrm>
            <a:off x="457200" y="5935662"/>
            <a:ext cx="6314211"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ED31347-2D63-4907-B82D-519C794CC0D1}"/>
              </a:ext>
            </a:extLst>
          </p:cNvPr>
          <p:cNvSpPr/>
          <p:nvPr/>
        </p:nvSpPr>
        <p:spPr>
          <a:xfrm>
            <a:off x="366714" y="5987442"/>
            <a:ext cx="6216650" cy="634020"/>
          </a:xfrm>
          <a:prstGeom prst="rect">
            <a:avLst/>
          </a:prstGeom>
        </p:spPr>
        <p:txBody>
          <a:bodyPr>
            <a:spAutoFit/>
          </a:bodyPr>
          <a:lstStyle/>
          <a:p>
            <a:pPr>
              <a:lnSpc>
                <a:spcPct val="110000"/>
              </a:lnSpc>
            </a:pPr>
            <a:r>
              <a:rPr lang="en-US" sz="1600" dirty="0">
                <a:solidFill>
                  <a:schemeClr val="accent1"/>
                </a:solidFill>
                <a:cs typeface="Segoe UI Semibold" panose="020B0702040204020203" pitchFamily="34" charset="0"/>
              </a:rPr>
              <a:t>Every time you visit the Discovery, All, and Following feeds, you will see the newest information available.</a:t>
            </a:r>
          </a:p>
        </p:txBody>
      </p:sp>
      <p:pic>
        <p:nvPicPr>
          <p:cNvPr id="29" name="Picture 28">
            <a:extLst>
              <a:ext uri="{FF2B5EF4-FFF2-40B4-BE49-F238E27FC236}">
                <a16:creationId xmlns:a16="http://schemas.microsoft.com/office/drawing/2014/main" id="{6E4CE6FD-61DC-4071-9F82-A6A687C9BF4B}"/>
              </a:ext>
            </a:extLst>
          </p:cNvPr>
          <p:cNvPicPr>
            <a:picLocks noChangeAspect="1"/>
          </p:cNvPicPr>
          <p:nvPr/>
        </p:nvPicPr>
        <p:blipFill>
          <a:blip r:embed="rId5"/>
          <a:stretch>
            <a:fillRect/>
          </a:stretch>
        </p:blipFill>
        <p:spPr>
          <a:xfrm>
            <a:off x="7970837" y="3573462"/>
            <a:ext cx="3733800" cy="680260"/>
          </a:xfrm>
          <a:prstGeom prst="rect">
            <a:avLst/>
          </a:prstGeom>
          <a:solidFill>
            <a:srgbClr val="FFFFFF">
              <a:shade val="85000"/>
            </a:srgbClr>
          </a:solidFill>
          <a:ln w="88900" cap="sq">
            <a:solidFill>
              <a:schemeClr val="bg2"/>
            </a:solidFill>
            <a:miter lim="800000"/>
          </a:ln>
          <a:effectLst/>
          <a:scene3d>
            <a:camera prst="orthographicFront"/>
            <a:lightRig rig="twoPt" dir="t">
              <a:rot lat="0" lon="0" rev="7200000"/>
            </a:lightRig>
          </a:scene3d>
          <a:sp3d>
            <a:contourClr>
              <a:srgbClr val="FFFFFF"/>
            </a:contourClr>
          </a:sp3d>
        </p:spPr>
      </p:pic>
      <p:cxnSp>
        <p:nvCxnSpPr>
          <p:cNvPr id="22" name="Straight Arrow Connector 21">
            <a:extLst>
              <a:ext uri="{FF2B5EF4-FFF2-40B4-BE49-F238E27FC236}">
                <a16:creationId xmlns:a16="http://schemas.microsoft.com/office/drawing/2014/main" id="{CF5BCCDD-0387-4BF7-92F2-324F16CADE8D}"/>
              </a:ext>
            </a:extLst>
          </p:cNvPr>
          <p:cNvCxnSpPr>
            <a:cxnSpLocks/>
          </p:cNvCxnSpPr>
          <p:nvPr/>
        </p:nvCxnSpPr>
        <p:spPr>
          <a:xfrm flipV="1">
            <a:off x="8123237" y="4183062"/>
            <a:ext cx="0" cy="43927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2FCEE49-811C-41F5-ABD2-4F63726E47F2}"/>
              </a:ext>
            </a:extLst>
          </p:cNvPr>
          <p:cNvSpPr/>
          <p:nvPr/>
        </p:nvSpPr>
        <p:spPr bwMode="auto">
          <a:xfrm>
            <a:off x="7970837" y="44878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Tree>
    <p:extLst>
      <p:ext uri="{BB962C8B-B14F-4D97-AF65-F5344CB8AC3E}">
        <p14:creationId xmlns:p14="http://schemas.microsoft.com/office/powerpoint/2010/main" val="2826351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5B405-C102-4B25-8E73-FEA3753CFB5B}"/>
              </a:ext>
            </a:extLst>
          </p:cNvPr>
          <p:cNvSpPr>
            <a:spLocks noGrp="1"/>
          </p:cNvSpPr>
          <p:nvPr>
            <p:ph type="title" idx="4294967295"/>
          </p:nvPr>
        </p:nvSpPr>
        <p:spPr>
          <a:xfrm>
            <a:off x="293899" y="296863"/>
            <a:ext cx="10724938" cy="1351952"/>
          </a:xfrm>
        </p:spPr>
        <p:txBody>
          <a:bodyPr>
            <a:normAutofit/>
          </a:bodyPr>
          <a:lstStyle/>
          <a:p>
            <a:r>
              <a:rPr lang="en-US" dirty="0">
                <a:solidFill>
                  <a:srgbClr val="282828"/>
                </a:solidFill>
              </a:rPr>
              <a:t>Search</a:t>
            </a:r>
            <a:r>
              <a:rPr lang="en-US" dirty="0">
                <a:solidFill>
                  <a:srgbClr val="2F2F2F"/>
                </a:solidFill>
              </a:rPr>
              <a:t> for answers</a:t>
            </a:r>
          </a:p>
        </p:txBody>
      </p:sp>
      <p:sp>
        <p:nvSpPr>
          <p:cNvPr id="3" name="Content Placeholder 2">
            <a:extLst>
              <a:ext uri="{FF2B5EF4-FFF2-40B4-BE49-F238E27FC236}">
                <a16:creationId xmlns:a16="http://schemas.microsoft.com/office/drawing/2014/main" id="{C316287B-D51B-4A85-8B4F-27134AB3040E}"/>
              </a:ext>
            </a:extLst>
          </p:cNvPr>
          <p:cNvSpPr>
            <a:spLocks noGrp="1"/>
          </p:cNvSpPr>
          <p:nvPr>
            <p:ph idx="4294967295"/>
          </p:nvPr>
        </p:nvSpPr>
        <p:spPr>
          <a:xfrm>
            <a:off x="371439" y="1211263"/>
            <a:ext cx="6532598" cy="5529660"/>
          </a:xfrm>
        </p:spPr>
        <p:txBody>
          <a:bodyPr>
            <a:noAutofit/>
          </a:bodyPr>
          <a:lstStyle/>
          <a:p>
            <a:pPr>
              <a:lnSpc>
                <a:spcPct val="110000"/>
              </a:lnSpc>
              <a:spcBef>
                <a:spcPts val="0"/>
              </a:spcBef>
              <a:spcAft>
                <a:spcPts val="600"/>
              </a:spcAft>
            </a:pPr>
            <a:r>
              <a:rPr lang="en-US" sz="1600" dirty="0">
                <a:solidFill>
                  <a:srgbClr val="282828"/>
                </a:solidFill>
                <a:cs typeface="Segoe UI Semibold" panose="020B0702040204020203" pitchFamily="34" charset="0"/>
              </a:rPr>
              <a:t>Search Yammer to quickly find files, conversations, people, notes, and data across your network.</a:t>
            </a:r>
            <a:br>
              <a:rPr lang="en-US" sz="1600" dirty="0">
                <a:solidFill>
                  <a:srgbClr val="282828"/>
                </a:solidFill>
                <a:latin typeface="+mn-lt"/>
                <a:cs typeface="Segoe UI Semibold" panose="020B0702040204020203" pitchFamily="34" charset="0"/>
              </a:rPr>
            </a:br>
            <a:endParaRPr lang="en-US" sz="1600" dirty="0">
              <a:solidFill>
                <a:srgbClr val="282828"/>
              </a:solidFill>
              <a:latin typeface="+mn-lt"/>
              <a:cs typeface="Segoe UI Semibold" panose="020B0702040204020203" pitchFamily="34" charset="0"/>
            </a:endParaRP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In the left side rail, in the </a:t>
            </a:r>
            <a:r>
              <a:rPr lang="en-US" sz="1600" b="1" dirty="0">
                <a:solidFill>
                  <a:srgbClr val="282828"/>
                </a:solidFill>
                <a:latin typeface="+mn-lt"/>
              </a:rPr>
              <a:t>Search bar</a:t>
            </a:r>
            <a:r>
              <a:rPr lang="en-US" sz="1600" dirty="0">
                <a:solidFill>
                  <a:srgbClr val="282828"/>
                </a:solidFill>
                <a:latin typeface="+mn-lt"/>
              </a:rPr>
              <a:t>, type in related keywords to find what you need. As you type, a list of categorized results is displayed with suggested people, groups, files, topics, and links.</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If you don’t see what you’re looking for, click </a:t>
            </a:r>
            <a:r>
              <a:rPr lang="en-US" sz="1600" b="1" dirty="0">
                <a:solidFill>
                  <a:srgbClr val="282828"/>
                </a:solidFill>
                <a:latin typeface="+mn-lt"/>
              </a:rPr>
              <a:t>See all search results</a:t>
            </a:r>
            <a:r>
              <a:rPr lang="en-US" sz="1600" dirty="0">
                <a:solidFill>
                  <a:srgbClr val="282828"/>
                </a:solidFill>
                <a:latin typeface="+mn-lt"/>
              </a:rPr>
              <a:t>. Browse the complete search results, which are categorized by tabs.</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cs typeface="Segoe UI Semibold" panose="020B0702040204020203" pitchFamily="34" charset="0"/>
              </a:rPr>
              <a:t>If you need to narrow your search, </a:t>
            </a:r>
            <a:r>
              <a:rPr lang="en-US" sz="1600" dirty="0">
                <a:solidFill>
                  <a:srgbClr val="282828"/>
                </a:solidFill>
                <a:latin typeface="+mn-lt"/>
              </a:rPr>
              <a:t>use </a:t>
            </a:r>
            <a:r>
              <a:rPr lang="en-US" sz="1600" b="1" dirty="0">
                <a:solidFill>
                  <a:srgbClr val="282828"/>
                </a:solidFill>
                <a:latin typeface="+mn-lt"/>
              </a:rPr>
              <a:t>Advanced search </a:t>
            </a:r>
            <a:r>
              <a:rPr lang="en-US" sz="1600" dirty="0">
                <a:solidFill>
                  <a:srgbClr val="282828"/>
                </a:solidFill>
                <a:latin typeface="+mn-lt"/>
              </a:rPr>
              <a:t>on the Search Results page.</a:t>
            </a:r>
          </a:p>
        </p:txBody>
      </p:sp>
      <p:pic>
        <p:nvPicPr>
          <p:cNvPr id="4" name="Picture 3">
            <a:extLst>
              <a:ext uri="{FF2B5EF4-FFF2-40B4-BE49-F238E27FC236}">
                <a16:creationId xmlns:a16="http://schemas.microsoft.com/office/drawing/2014/main" id="{4E8790C7-8F1A-4E7A-9F57-902180F91AA1}"/>
              </a:ext>
            </a:extLst>
          </p:cNvPr>
          <p:cNvPicPr>
            <a:picLocks noChangeAspect="1"/>
          </p:cNvPicPr>
          <p:nvPr/>
        </p:nvPicPr>
        <p:blipFill rotWithShape="1">
          <a:blip r:embed="rId2"/>
          <a:srcRect l="771" t="650"/>
          <a:stretch/>
        </p:blipFill>
        <p:spPr>
          <a:xfrm>
            <a:off x="8222455" y="1062037"/>
            <a:ext cx="2962275" cy="3398839"/>
          </a:xfrm>
          <a:prstGeom prst="rect">
            <a:avLst/>
          </a:prstGeom>
          <a:solidFill>
            <a:srgbClr val="FFFFFF">
              <a:shade val="85000"/>
            </a:srgbClr>
          </a:solidFill>
          <a:ln w="76200" cap="sq">
            <a:solidFill>
              <a:schemeClr val="bg2"/>
            </a:solidFill>
            <a:miter lim="800000"/>
          </a:ln>
          <a:effectLst/>
          <a:scene3d>
            <a:camera prst="orthographicFront"/>
            <a:lightRig rig="twoPt" dir="t">
              <a:rot lat="0" lon="0" rev="7200000"/>
            </a:lightRig>
          </a:scene3d>
          <a:sp3d>
            <a:contourClr>
              <a:srgbClr val="FFFFFF"/>
            </a:contourClr>
          </a:sp3d>
        </p:spPr>
      </p:pic>
      <p:cxnSp>
        <p:nvCxnSpPr>
          <p:cNvPr id="9" name="Straight Arrow Connector 8">
            <a:extLst>
              <a:ext uri="{FF2B5EF4-FFF2-40B4-BE49-F238E27FC236}">
                <a16:creationId xmlns:a16="http://schemas.microsoft.com/office/drawing/2014/main" id="{9A296E08-B2AC-4C14-890C-A552C0EA0D7D}"/>
              </a:ext>
            </a:extLst>
          </p:cNvPr>
          <p:cNvCxnSpPr>
            <a:cxnSpLocks/>
          </p:cNvCxnSpPr>
          <p:nvPr/>
        </p:nvCxnSpPr>
        <p:spPr>
          <a:xfrm>
            <a:off x="8420734" y="765175"/>
            <a:ext cx="0" cy="685803"/>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9AA601-7C28-47E9-AF81-33974978681B}"/>
              </a:ext>
            </a:extLst>
          </p:cNvPr>
          <p:cNvCxnSpPr>
            <a:cxnSpLocks/>
          </p:cNvCxnSpPr>
          <p:nvPr/>
        </p:nvCxnSpPr>
        <p:spPr>
          <a:xfrm>
            <a:off x="8008936" y="4335462"/>
            <a:ext cx="266701"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15A415A-4534-4AC5-A93E-E9974FEED8B5}"/>
              </a:ext>
            </a:extLst>
          </p:cNvPr>
          <p:cNvSpPr/>
          <p:nvPr/>
        </p:nvSpPr>
        <p:spPr bwMode="auto">
          <a:xfrm>
            <a:off x="8275637" y="460376"/>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14" name="Oval 13">
            <a:extLst>
              <a:ext uri="{FF2B5EF4-FFF2-40B4-BE49-F238E27FC236}">
                <a16:creationId xmlns:a16="http://schemas.microsoft.com/office/drawing/2014/main" id="{D5C36674-330B-4E35-A227-47632041BEB4}"/>
              </a:ext>
            </a:extLst>
          </p:cNvPr>
          <p:cNvSpPr/>
          <p:nvPr/>
        </p:nvSpPr>
        <p:spPr bwMode="auto">
          <a:xfrm>
            <a:off x="7693738" y="41830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2" name="Straight Connector 11">
            <a:extLst>
              <a:ext uri="{FF2B5EF4-FFF2-40B4-BE49-F238E27FC236}">
                <a16:creationId xmlns:a16="http://schemas.microsoft.com/office/drawing/2014/main" id="{05C7B44B-BE43-4CEA-8782-A026C65E49EF}"/>
              </a:ext>
            </a:extLst>
          </p:cNvPr>
          <p:cNvCxnSpPr>
            <a:cxnSpLocks/>
          </p:cNvCxnSpPr>
          <p:nvPr/>
        </p:nvCxnSpPr>
        <p:spPr>
          <a:xfrm>
            <a:off x="457200" y="5478462"/>
            <a:ext cx="6218238"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BDB7A53-101F-427B-975C-9B09E7FC707E}"/>
              </a:ext>
            </a:extLst>
          </p:cNvPr>
          <p:cNvSpPr/>
          <p:nvPr/>
        </p:nvSpPr>
        <p:spPr>
          <a:xfrm>
            <a:off x="407951" y="5588547"/>
            <a:ext cx="6216650" cy="667875"/>
          </a:xfrm>
          <a:prstGeom prst="rect">
            <a:avLst/>
          </a:prstGeom>
        </p:spPr>
        <p:txBody>
          <a:bodyPr>
            <a:spAutoFit/>
          </a:bodyPr>
          <a:lstStyle/>
          <a:p>
            <a:pPr>
              <a:lnSpc>
                <a:spcPct val="110000"/>
              </a:lnSpc>
            </a:pPr>
            <a:r>
              <a:rPr lang="en-US" sz="1600" dirty="0">
                <a:solidFill>
                  <a:schemeClr val="accent1"/>
                </a:solidFill>
                <a:cs typeface="Segoe UI Semibold" panose="020B0702040204020203" pitchFamily="34" charset="0"/>
              </a:rPr>
              <a:t>Yammer connects you with the information you’re looking for and others who have similar questions</a:t>
            </a:r>
            <a:r>
              <a:rPr lang="en-US" dirty="0">
                <a:solidFill>
                  <a:srgbClr val="2F2F2F"/>
                </a:solidFill>
                <a:cs typeface="Segoe UI Semibold" panose="020B0702040204020203" pitchFamily="34" charset="0"/>
              </a:rPr>
              <a:t>.</a:t>
            </a:r>
            <a:endParaRPr lang="en-US" dirty="0">
              <a:solidFill>
                <a:schemeClr val="accent1"/>
              </a:solidFill>
            </a:endParaRPr>
          </a:p>
        </p:txBody>
      </p:sp>
      <p:pic>
        <p:nvPicPr>
          <p:cNvPr id="19" name="Picture 18">
            <a:extLst>
              <a:ext uri="{FF2B5EF4-FFF2-40B4-BE49-F238E27FC236}">
                <a16:creationId xmlns:a16="http://schemas.microsoft.com/office/drawing/2014/main" id="{5339D3DE-AAF7-4EE6-936E-B5CF518EE744}"/>
              </a:ext>
            </a:extLst>
          </p:cNvPr>
          <p:cNvPicPr>
            <a:picLocks noChangeAspect="1"/>
          </p:cNvPicPr>
          <p:nvPr/>
        </p:nvPicPr>
        <p:blipFill>
          <a:blip r:embed="rId3"/>
          <a:stretch>
            <a:fillRect/>
          </a:stretch>
        </p:blipFill>
        <p:spPr>
          <a:xfrm>
            <a:off x="9620249" y="2735262"/>
            <a:ext cx="2328863" cy="2276475"/>
          </a:xfrm>
          <a:prstGeom prst="rect">
            <a:avLst/>
          </a:prstGeom>
          <a:solidFill>
            <a:srgbClr val="FFFFFF">
              <a:shade val="85000"/>
            </a:srgbClr>
          </a:solidFill>
          <a:ln w="88900" cap="sq">
            <a:solidFill>
              <a:schemeClr val="bg2"/>
            </a:solidFill>
            <a:miter lim="800000"/>
          </a:ln>
          <a:effectLst/>
          <a:scene3d>
            <a:camera prst="orthographicFront"/>
            <a:lightRig rig="twoPt" dir="t">
              <a:rot lat="0" lon="0" rev="7200000"/>
            </a:lightRig>
          </a:scene3d>
          <a:sp3d>
            <a:contourClr>
              <a:srgbClr val="FFFFFF"/>
            </a:contourClr>
          </a:sp3d>
        </p:spPr>
      </p:pic>
      <p:cxnSp>
        <p:nvCxnSpPr>
          <p:cNvPr id="17" name="Straight Arrow Connector 16">
            <a:extLst>
              <a:ext uri="{FF2B5EF4-FFF2-40B4-BE49-F238E27FC236}">
                <a16:creationId xmlns:a16="http://schemas.microsoft.com/office/drawing/2014/main" id="{1A80FFCA-E184-42DA-B0DE-704F4166504F}"/>
              </a:ext>
            </a:extLst>
          </p:cNvPr>
          <p:cNvCxnSpPr>
            <a:cxnSpLocks/>
          </p:cNvCxnSpPr>
          <p:nvPr/>
        </p:nvCxnSpPr>
        <p:spPr>
          <a:xfrm flipV="1">
            <a:off x="11247438" y="4733925"/>
            <a:ext cx="0" cy="38100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C25B82C-8D58-4E9C-B85E-0290126F0D37}"/>
              </a:ext>
            </a:extLst>
          </p:cNvPr>
          <p:cNvSpPr/>
          <p:nvPr/>
        </p:nvSpPr>
        <p:spPr bwMode="auto">
          <a:xfrm>
            <a:off x="11095038" y="50974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
        <p:nvSpPr>
          <p:cNvPr id="20" name="Rectangle 19">
            <a:extLst>
              <a:ext uri="{FF2B5EF4-FFF2-40B4-BE49-F238E27FC236}">
                <a16:creationId xmlns:a16="http://schemas.microsoft.com/office/drawing/2014/main" id="{D7492E80-BA90-44A8-A6CD-C44AC609E6F1}"/>
              </a:ext>
            </a:extLst>
          </p:cNvPr>
          <p:cNvSpPr/>
          <p:nvPr/>
        </p:nvSpPr>
        <p:spPr bwMode="auto">
          <a:xfrm>
            <a:off x="8809037" y="5546725"/>
            <a:ext cx="3627438" cy="9223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21" name="Graphic 20">
            <a:extLst>
              <a:ext uri="{FF2B5EF4-FFF2-40B4-BE49-F238E27FC236}">
                <a16:creationId xmlns:a16="http://schemas.microsoft.com/office/drawing/2014/main" id="{24DF100F-889C-43CE-92B5-8E540B1830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42085" y="5699124"/>
            <a:ext cx="171752" cy="228600"/>
          </a:xfrm>
          <a:prstGeom prst="rect">
            <a:avLst/>
          </a:prstGeom>
        </p:spPr>
      </p:pic>
      <p:sp>
        <p:nvSpPr>
          <p:cNvPr id="7" name="Rectangle 6">
            <a:extLst>
              <a:ext uri="{FF2B5EF4-FFF2-40B4-BE49-F238E27FC236}">
                <a16:creationId xmlns:a16="http://schemas.microsoft.com/office/drawing/2014/main" id="{64DB42C5-CC75-427E-9EF0-3D75069EA5D3}"/>
              </a:ext>
            </a:extLst>
          </p:cNvPr>
          <p:cNvSpPr/>
          <p:nvPr/>
        </p:nvSpPr>
        <p:spPr>
          <a:xfrm>
            <a:off x="9190037" y="5707062"/>
            <a:ext cx="2895600" cy="590931"/>
          </a:xfrm>
          <a:prstGeom prst="rect">
            <a:avLst/>
          </a:prstGeom>
        </p:spPr>
        <p:txBody>
          <a:bodyPr wrap="square">
            <a:spAutoFit/>
          </a:bodyPr>
          <a:lstStyle/>
          <a:p>
            <a:pPr>
              <a:lnSpc>
                <a:spcPct val="90000"/>
              </a:lnSpc>
              <a:spcAft>
                <a:spcPts val="600"/>
              </a:spcAft>
            </a:pPr>
            <a:r>
              <a:rPr lang="en-US" sz="1200" dirty="0">
                <a:solidFill>
                  <a:schemeClr val="bg1"/>
                </a:solidFill>
                <a:latin typeface="Segoe UI Semibold" panose="020B0702040204020203" pitchFamily="34" charset="0"/>
                <a:cs typeface="Segoe UI Semibold" panose="020B0702040204020203" pitchFamily="34" charset="0"/>
              </a:rPr>
              <a:t>Pro tip: </a:t>
            </a:r>
            <a:r>
              <a:rPr lang="en-US" sz="1200" dirty="0">
                <a:solidFill>
                  <a:schemeClr val="bg1"/>
                </a:solidFill>
              </a:rPr>
              <a:t>You can also search within a group by clicking on the </a:t>
            </a:r>
            <a:r>
              <a:rPr lang="en-US" sz="1200" b="1" dirty="0">
                <a:solidFill>
                  <a:schemeClr val="bg1"/>
                </a:solidFill>
              </a:rPr>
              <a:t>Search</a:t>
            </a:r>
            <a:r>
              <a:rPr lang="en-US" sz="1200" dirty="0">
                <a:solidFill>
                  <a:schemeClr val="bg1"/>
                </a:solidFill>
              </a:rPr>
              <a:t> icon in the group header.</a:t>
            </a:r>
          </a:p>
        </p:txBody>
      </p:sp>
    </p:spTree>
    <p:extLst>
      <p:ext uri="{BB962C8B-B14F-4D97-AF65-F5344CB8AC3E}">
        <p14:creationId xmlns:p14="http://schemas.microsoft.com/office/powerpoint/2010/main" val="5694389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468E9-F4A3-40F7-8C3C-2B472954D994}"/>
              </a:ext>
            </a:extLst>
          </p:cNvPr>
          <p:cNvSpPr>
            <a:spLocks noGrp="1"/>
          </p:cNvSpPr>
          <p:nvPr>
            <p:ph type="title" idx="4294967295"/>
          </p:nvPr>
        </p:nvSpPr>
        <p:spPr>
          <a:xfrm>
            <a:off x="293899" y="296863"/>
            <a:ext cx="6457738" cy="914400"/>
          </a:xfrm>
        </p:spPr>
        <p:txBody>
          <a:bodyPr>
            <a:normAutofit/>
          </a:bodyPr>
          <a:lstStyle/>
          <a:p>
            <a:r>
              <a:rPr lang="en-US" dirty="0">
                <a:solidFill>
                  <a:srgbClr val="282828"/>
                </a:solidFill>
              </a:rPr>
              <a:t>Join</a:t>
            </a:r>
            <a:r>
              <a:rPr lang="en-US" dirty="0">
                <a:solidFill>
                  <a:srgbClr val="2F2F2F"/>
                </a:solidFill>
              </a:rPr>
              <a:t> an existing group</a:t>
            </a:r>
          </a:p>
        </p:txBody>
      </p:sp>
      <p:sp>
        <p:nvSpPr>
          <p:cNvPr id="5" name="Content Placeholder 4">
            <a:extLst>
              <a:ext uri="{FF2B5EF4-FFF2-40B4-BE49-F238E27FC236}">
                <a16:creationId xmlns:a16="http://schemas.microsoft.com/office/drawing/2014/main" id="{41CE141D-A564-4E1C-85B2-C489A09CB1A5}"/>
              </a:ext>
            </a:extLst>
          </p:cNvPr>
          <p:cNvSpPr>
            <a:spLocks noGrp="1"/>
          </p:cNvSpPr>
          <p:nvPr>
            <p:ph idx="4294967295"/>
          </p:nvPr>
        </p:nvSpPr>
        <p:spPr>
          <a:xfrm>
            <a:off x="287337" y="1211263"/>
            <a:ext cx="6616700" cy="5783262"/>
          </a:xfrm>
        </p:spPr>
        <p:txBody>
          <a:bodyPr vert="horz" wrap="square" lIns="146304" tIns="91440" rIns="146304" bIns="91440" rtlCol="0" anchor="t">
            <a:noAutofit/>
          </a:bodyPr>
          <a:lstStyle/>
          <a:p>
            <a:pPr>
              <a:lnSpc>
                <a:spcPct val="110000"/>
              </a:lnSpc>
              <a:spcBef>
                <a:spcPts val="0"/>
              </a:spcBef>
              <a:spcAft>
                <a:spcPts val="600"/>
              </a:spcAft>
            </a:pPr>
            <a:r>
              <a:rPr lang="en-US" sz="1600" dirty="0">
                <a:solidFill>
                  <a:srgbClr val="282828"/>
                </a:solidFill>
                <a:latin typeface="Segoe UI Semibold" panose="020B0702040204020203" pitchFamily="34" charset="0"/>
                <a:cs typeface="Segoe UI Semibold" panose="020B0702040204020203" pitchFamily="34" charset="0"/>
              </a:rPr>
              <a:t>Groups are a great way to stay informed about a topic or collaborate with communities of people. Some groups are public and easy to join, while others are private and require approval.</a:t>
            </a:r>
            <a:br>
              <a:rPr lang="en-US" sz="1600" dirty="0">
                <a:solidFill>
                  <a:schemeClr val="tx1"/>
                </a:solidFill>
                <a:latin typeface="Segoe UI Semibold" panose="020B0702040204020203" pitchFamily="34" charset="0"/>
                <a:cs typeface="Segoe UI Semibold" panose="020B0702040204020203" pitchFamily="34" charset="0"/>
              </a:rPr>
            </a:br>
            <a:endParaRPr lang="en-US" sz="1600" dirty="0">
              <a:solidFill>
                <a:schemeClr val="tx1"/>
              </a:solidFill>
              <a:latin typeface="Segoe UI Semibold" panose="020B0702040204020203" pitchFamily="34" charset="0"/>
              <a:cs typeface="Segoe UI Semibold" panose="020B0702040204020203" pitchFamily="34" charset="0"/>
            </a:endParaRPr>
          </a:p>
          <a:p>
            <a:pPr marL="524586" indent="-524586">
              <a:lnSpc>
                <a:spcPct val="110000"/>
              </a:lnSpc>
              <a:spcBef>
                <a:spcPts val="0"/>
              </a:spcBef>
              <a:spcAft>
                <a:spcPts val="1200"/>
              </a:spcAft>
              <a:buClr>
                <a:srgbClr val="C00000"/>
              </a:buClr>
              <a:buAutoNum type="arabicPeriod"/>
            </a:pPr>
            <a:r>
              <a:rPr lang="en-US" sz="1600" dirty="0">
                <a:solidFill>
                  <a:srgbClr val="282828"/>
                </a:solidFill>
                <a:latin typeface="+mn-lt"/>
              </a:rPr>
              <a:t>On the left navigation, click </a:t>
            </a:r>
            <a:r>
              <a:rPr lang="en-US" sz="1600" b="1" dirty="0">
                <a:solidFill>
                  <a:srgbClr val="282828"/>
                </a:solidFill>
                <a:latin typeface="+mn-lt"/>
              </a:rPr>
              <a:t>Discover more groups</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C00000"/>
              </a:buClr>
              <a:buAutoNum type="arabicPeriod"/>
            </a:pPr>
            <a:r>
              <a:rPr lang="en-US" sz="1600" dirty="0">
                <a:solidFill>
                  <a:srgbClr val="282828"/>
                </a:solidFill>
                <a:latin typeface="+mn-lt"/>
              </a:rPr>
              <a:t>Browse or use </a:t>
            </a:r>
            <a:r>
              <a:rPr lang="en-US" sz="1600" b="1" dirty="0">
                <a:solidFill>
                  <a:srgbClr val="282828"/>
                </a:solidFill>
                <a:latin typeface="+mn-lt"/>
              </a:rPr>
              <a:t>Search</a:t>
            </a:r>
            <a:r>
              <a:rPr lang="en-US" sz="1600" dirty="0">
                <a:solidFill>
                  <a:srgbClr val="282828"/>
                </a:solidFill>
                <a:latin typeface="+mn-lt"/>
              </a:rPr>
              <a:t> to find groups. Read through descriptions, scroll through the group feed, or look at members to figure out if the group is relevant to you.</a:t>
            </a:r>
          </a:p>
          <a:p>
            <a:pPr marL="800100" lvl="1" indent="-228600">
              <a:lnSpc>
                <a:spcPct val="110000"/>
              </a:lnSpc>
              <a:spcBef>
                <a:spcPts val="0"/>
              </a:spcBef>
              <a:spcAft>
                <a:spcPts val="1200"/>
              </a:spcAft>
              <a:buClr>
                <a:srgbClr val="C00000"/>
              </a:buClr>
              <a:buFont typeface="Wingdings" panose="05000000000000000000" pitchFamily="2" charset="2"/>
              <a:buChar char="§"/>
            </a:pPr>
            <a:r>
              <a:rPr lang="en-US" sz="1600" dirty="0">
                <a:solidFill>
                  <a:srgbClr val="282828"/>
                </a:solidFill>
                <a:latin typeface="+mn-lt"/>
              </a:rPr>
              <a:t>The All Company group is the default group, and you’re automatically part of it.</a:t>
            </a:r>
          </a:p>
          <a:p>
            <a:pPr marL="524586" indent="-524586">
              <a:lnSpc>
                <a:spcPct val="110000"/>
              </a:lnSpc>
              <a:spcBef>
                <a:spcPts val="0"/>
              </a:spcBef>
              <a:spcAft>
                <a:spcPts val="1200"/>
              </a:spcAft>
              <a:buClr>
                <a:srgbClr val="C00000"/>
              </a:buClr>
              <a:buAutoNum type="arabicPeriod"/>
            </a:pPr>
            <a:r>
              <a:rPr lang="en-US" sz="1600" dirty="0">
                <a:solidFill>
                  <a:srgbClr val="282828"/>
                </a:solidFill>
                <a:latin typeface="+mn-lt"/>
              </a:rPr>
              <a:t>Click </a:t>
            </a:r>
            <a:r>
              <a:rPr lang="en-US" sz="1600" b="1" dirty="0">
                <a:solidFill>
                  <a:srgbClr val="282828"/>
                </a:solidFill>
                <a:latin typeface="+mn-lt"/>
              </a:rPr>
              <a:t>+ Join </a:t>
            </a:r>
            <a:r>
              <a:rPr lang="en-US" sz="1600" dirty="0">
                <a:solidFill>
                  <a:srgbClr val="282828"/>
                </a:solidFill>
                <a:latin typeface="+mn-lt"/>
              </a:rPr>
              <a:t>when you find a group that interests you.  </a:t>
            </a:r>
          </a:p>
          <a:p>
            <a:pPr marL="800100" lvl="1" indent="-228600">
              <a:lnSpc>
                <a:spcPct val="110000"/>
              </a:lnSpc>
              <a:spcBef>
                <a:spcPts val="0"/>
              </a:spcBef>
              <a:spcAft>
                <a:spcPts val="1200"/>
              </a:spcAft>
              <a:buClr>
                <a:srgbClr val="C00000"/>
              </a:buClr>
              <a:buFont typeface="Wingdings" panose="05000000000000000000" pitchFamily="2" charset="2"/>
              <a:buChar char="§"/>
              <a:tabLst>
                <a:tab pos="800100" algn="l"/>
              </a:tabLst>
            </a:pPr>
            <a:r>
              <a:rPr lang="en-US" sz="1600" dirty="0">
                <a:solidFill>
                  <a:srgbClr val="282828"/>
                </a:solidFill>
                <a:latin typeface="+mn-lt"/>
              </a:rPr>
              <a:t>If the group is public, you will be instantly added to it; if it is private, the group administrator will need to approve your join request.</a:t>
            </a:r>
            <a:br>
              <a:rPr lang="en-US" sz="1600" dirty="0">
                <a:solidFill>
                  <a:schemeClr val="tx1"/>
                </a:solidFill>
                <a:latin typeface="+mn-lt"/>
              </a:rPr>
            </a:br>
            <a:endParaRPr lang="en-US" sz="1600" dirty="0">
              <a:solidFill>
                <a:schemeClr val="tx1"/>
              </a:solidFill>
            </a:endParaRPr>
          </a:p>
          <a:p>
            <a:pPr>
              <a:lnSpc>
                <a:spcPct val="110000"/>
              </a:lnSpc>
              <a:spcBef>
                <a:spcPts val="0"/>
              </a:spcBef>
              <a:spcAft>
                <a:spcPts val="600"/>
              </a:spcAft>
            </a:pPr>
            <a:r>
              <a:rPr lang="en-US" sz="1600" dirty="0">
                <a:solidFill>
                  <a:srgbClr val="D83B01"/>
                </a:solidFill>
                <a:latin typeface="+mn-lt"/>
                <a:cs typeface="Segoe UI Semibold" panose="020B0702040204020203" pitchFamily="34" charset="0"/>
              </a:rPr>
              <a:t>All groups you are a member of will appear in the left navigation pane.</a:t>
            </a:r>
          </a:p>
          <a:p>
            <a:pPr marL="524586" indent="-524586">
              <a:lnSpc>
                <a:spcPct val="110000"/>
              </a:lnSpc>
              <a:spcBef>
                <a:spcPts val="0"/>
              </a:spcBef>
              <a:spcAft>
                <a:spcPts val="600"/>
              </a:spcAft>
              <a:buAutoNum type="arabicPeriod"/>
            </a:pPr>
            <a:endParaRPr lang="en-US" sz="1600" dirty="0">
              <a:solidFill>
                <a:srgbClr val="2F2F2F"/>
              </a:solidFill>
            </a:endParaRPr>
          </a:p>
          <a:p>
            <a:pPr>
              <a:lnSpc>
                <a:spcPct val="110000"/>
              </a:lnSpc>
              <a:spcBef>
                <a:spcPts val="0"/>
              </a:spcBef>
              <a:spcAft>
                <a:spcPts val="600"/>
              </a:spcAft>
            </a:pPr>
            <a:endParaRPr lang="en-US" sz="1600" dirty="0">
              <a:solidFill>
                <a:srgbClr val="2F2F2F"/>
              </a:solidFill>
            </a:endParaRPr>
          </a:p>
        </p:txBody>
      </p:sp>
      <p:cxnSp>
        <p:nvCxnSpPr>
          <p:cNvPr id="7" name="Straight Connector 6">
            <a:extLst>
              <a:ext uri="{FF2B5EF4-FFF2-40B4-BE49-F238E27FC236}">
                <a16:creationId xmlns:a16="http://schemas.microsoft.com/office/drawing/2014/main" id="{1B7FA9FE-B93B-440F-8052-79699DEE07AC}"/>
              </a:ext>
            </a:extLst>
          </p:cNvPr>
          <p:cNvCxnSpPr>
            <a:cxnSpLocks/>
          </p:cNvCxnSpPr>
          <p:nvPr/>
        </p:nvCxnSpPr>
        <p:spPr>
          <a:xfrm>
            <a:off x="457200" y="6011862"/>
            <a:ext cx="6123912"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CF0B4CE-31D5-44E5-BC84-B0B4E8C475A0}"/>
              </a:ext>
            </a:extLst>
          </p:cNvPr>
          <p:cNvSpPr/>
          <p:nvPr/>
        </p:nvSpPr>
        <p:spPr>
          <a:xfrm>
            <a:off x="8885237" y="5694699"/>
            <a:ext cx="3551237" cy="985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24" dirty="0">
              <a:solidFill>
                <a:schemeClr val="bg1"/>
              </a:solidFill>
              <a:latin typeface="Segoe UI" panose="020B0502040204020203" pitchFamily="34" charset="0"/>
              <a:cs typeface="Segoe UI" panose="020B0502040204020203" pitchFamily="34" charset="0"/>
            </a:endParaRPr>
          </a:p>
        </p:txBody>
      </p:sp>
      <p:pic>
        <p:nvPicPr>
          <p:cNvPr id="20" name="Picture 19">
            <a:extLst>
              <a:ext uri="{FF2B5EF4-FFF2-40B4-BE49-F238E27FC236}">
                <a16:creationId xmlns:a16="http://schemas.microsoft.com/office/drawing/2014/main" id="{FFD164CE-259D-4986-BFA4-92D7D35DE5AB}"/>
              </a:ext>
            </a:extLst>
          </p:cNvPr>
          <p:cNvPicPr>
            <a:picLocks noChangeAspect="1"/>
          </p:cNvPicPr>
          <p:nvPr/>
        </p:nvPicPr>
        <p:blipFill>
          <a:blip r:embed="rId3"/>
          <a:stretch>
            <a:fillRect/>
          </a:stretch>
        </p:blipFill>
        <p:spPr>
          <a:xfrm>
            <a:off x="7666037" y="555625"/>
            <a:ext cx="1955101" cy="472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6" name="Picture 5">
            <a:extLst>
              <a:ext uri="{FF2B5EF4-FFF2-40B4-BE49-F238E27FC236}">
                <a16:creationId xmlns:a16="http://schemas.microsoft.com/office/drawing/2014/main" id="{42567A75-C563-4715-871C-D7E6058D0D14}"/>
              </a:ext>
            </a:extLst>
          </p:cNvPr>
          <p:cNvPicPr>
            <a:picLocks noChangeAspect="1"/>
          </p:cNvPicPr>
          <p:nvPr/>
        </p:nvPicPr>
        <p:blipFill rotWithShape="1">
          <a:blip r:embed="rId4"/>
          <a:srcRect r="47378"/>
          <a:stretch/>
        </p:blipFill>
        <p:spPr>
          <a:xfrm>
            <a:off x="9099455" y="1363661"/>
            <a:ext cx="2757582" cy="3441947"/>
          </a:xfrm>
          <a:prstGeom prst="rect">
            <a:avLst/>
          </a:prstGeom>
          <a:ln w="76200">
            <a:solidFill>
              <a:schemeClr val="bg1">
                <a:lumMod val="85000"/>
              </a:schemeClr>
            </a:solidFill>
            <a:miter lim="800000"/>
          </a:ln>
        </p:spPr>
      </p:pic>
      <p:cxnSp>
        <p:nvCxnSpPr>
          <p:cNvPr id="8" name="Straight Arrow Connector 7">
            <a:extLst>
              <a:ext uri="{FF2B5EF4-FFF2-40B4-BE49-F238E27FC236}">
                <a16:creationId xmlns:a16="http://schemas.microsoft.com/office/drawing/2014/main" id="{9DDAAFEF-BE03-4455-87DD-6695A4411C9E}"/>
              </a:ext>
            </a:extLst>
          </p:cNvPr>
          <p:cNvCxnSpPr>
            <a:cxnSpLocks/>
          </p:cNvCxnSpPr>
          <p:nvPr/>
        </p:nvCxnSpPr>
        <p:spPr>
          <a:xfrm>
            <a:off x="11441112" y="1135062"/>
            <a:ext cx="0" cy="99060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A2E799D-81A6-40BF-B611-2E1BDB1099AA}"/>
              </a:ext>
            </a:extLst>
          </p:cNvPr>
          <p:cNvSpPr/>
          <p:nvPr/>
        </p:nvSpPr>
        <p:spPr bwMode="auto">
          <a:xfrm>
            <a:off x="11288712" y="8302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2" name="Straight Arrow Connector 11">
            <a:extLst>
              <a:ext uri="{FF2B5EF4-FFF2-40B4-BE49-F238E27FC236}">
                <a16:creationId xmlns:a16="http://schemas.microsoft.com/office/drawing/2014/main" id="{0211D926-3D38-4BED-A284-832912E14D28}"/>
              </a:ext>
            </a:extLst>
          </p:cNvPr>
          <p:cNvCxnSpPr>
            <a:cxnSpLocks/>
          </p:cNvCxnSpPr>
          <p:nvPr/>
        </p:nvCxnSpPr>
        <p:spPr>
          <a:xfrm rot="16200000" flipV="1">
            <a:off x="11090909" y="4754560"/>
            <a:ext cx="381001"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FC6E7AD-1A50-4220-9C77-C79DA6AC44A3}"/>
              </a:ext>
            </a:extLst>
          </p:cNvPr>
          <p:cNvSpPr/>
          <p:nvPr/>
        </p:nvSpPr>
        <p:spPr bwMode="auto">
          <a:xfrm>
            <a:off x="11136313" y="4945061"/>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
        <p:nvSpPr>
          <p:cNvPr id="3" name="Rectangle 2">
            <a:extLst>
              <a:ext uri="{FF2B5EF4-FFF2-40B4-BE49-F238E27FC236}">
                <a16:creationId xmlns:a16="http://schemas.microsoft.com/office/drawing/2014/main" id="{28405120-2DBF-4C0E-AD00-6400C2A8BB4A}"/>
              </a:ext>
            </a:extLst>
          </p:cNvPr>
          <p:cNvSpPr/>
          <p:nvPr/>
        </p:nvSpPr>
        <p:spPr>
          <a:xfrm>
            <a:off x="9190037" y="5765800"/>
            <a:ext cx="3145467" cy="909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Every group has an email address. Find it by clicking </a:t>
            </a:r>
            <a:r>
              <a:rPr lang="en-US" sz="1200" b="1" dirty="0">
                <a:solidFill>
                  <a:schemeClr val="bg1"/>
                </a:solidFill>
                <a:latin typeface="Segoe UI" panose="020B0502040204020203" pitchFamily="34" charset="0"/>
                <a:cs typeface="Segoe UI" panose="020B0502040204020203" pitchFamily="34" charset="0"/>
              </a:rPr>
              <a:t>Post to this group by email </a:t>
            </a:r>
            <a:r>
              <a:rPr lang="en-US" sz="1200" dirty="0">
                <a:solidFill>
                  <a:schemeClr val="bg1"/>
                </a:solidFill>
                <a:latin typeface="Segoe UI" panose="020B0502040204020203" pitchFamily="34" charset="0"/>
                <a:cs typeface="Segoe UI" panose="020B0502040204020203" pitchFamily="34" charset="0"/>
              </a:rPr>
              <a:t>under </a:t>
            </a:r>
            <a:r>
              <a:rPr lang="en-US" sz="1200" b="1" dirty="0">
                <a:solidFill>
                  <a:schemeClr val="bg1"/>
                </a:solidFill>
                <a:latin typeface="Segoe UI" panose="020B0502040204020203" pitchFamily="34" charset="0"/>
                <a:cs typeface="Segoe UI" panose="020B0502040204020203" pitchFamily="34" charset="0"/>
              </a:rPr>
              <a:t>Access</a:t>
            </a:r>
            <a:r>
              <a:rPr lang="en-US" sz="1200" dirty="0">
                <a:solidFill>
                  <a:schemeClr val="bg1"/>
                </a:solidFill>
                <a:latin typeface="Segoe UI" panose="020B0502040204020203" pitchFamily="34" charset="0"/>
                <a:cs typeface="Segoe UI" panose="020B0502040204020203" pitchFamily="34" charset="0"/>
              </a:rPr>
              <a:t> </a:t>
            </a:r>
            <a:r>
              <a:rPr lang="en-US" sz="1200" b="1" dirty="0">
                <a:solidFill>
                  <a:schemeClr val="bg1"/>
                </a:solidFill>
                <a:latin typeface="Segoe UI" panose="020B0502040204020203" pitchFamily="34" charset="0"/>
                <a:cs typeface="Segoe UI" panose="020B0502040204020203" pitchFamily="34" charset="0"/>
              </a:rPr>
              <a:t>options</a:t>
            </a:r>
            <a:r>
              <a:rPr lang="en-US" sz="1200" dirty="0">
                <a:solidFill>
                  <a:schemeClr val="bg1"/>
                </a:solidFill>
                <a:latin typeface="Segoe UI" panose="020B0502040204020203" pitchFamily="34" charset="0"/>
                <a:cs typeface="Segoe UI" panose="020B0502040204020203" pitchFamily="34" charset="0"/>
              </a:rPr>
              <a:t>.</a:t>
            </a:r>
          </a:p>
        </p:txBody>
      </p:sp>
      <p:pic>
        <p:nvPicPr>
          <p:cNvPr id="19" name="Graphic 18">
            <a:extLst>
              <a:ext uri="{FF2B5EF4-FFF2-40B4-BE49-F238E27FC236}">
                <a16:creationId xmlns:a16="http://schemas.microsoft.com/office/drawing/2014/main" id="{6C3290CB-D7DC-41E8-ACB3-1A7C7F8902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7637" y="5842000"/>
            <a:ext cx="171752" cy="228600"/>
          </a:xfrm>
          <a:prstGeom prst="rect">
            <a:avLst/>
          </a:prstGeom>
        </p:spPr>
      </p:pic>
      <p:cxnSp>
        <p:nvCxnSpPr>
          <p:cNvPr id="10" name="Straight Arrow Connector 9">
            <a:extLst>
              <a:ext uri="{FF2B5EF4-FFF2-40B4-BE49-F238E27FC236}">
                <a16:creationId xmlns:a16="http://schemas.microsoft.com/office/drawing/2014/main" id="{D9F406D4-E0E5-4A3E-87E1-21CD4559CECD}"/>
              </a:ext>
            </a:extLst>
          </p:cNvPr>
          <p:cNvCxnSpPr>
            <a:cxnSpLocks/>
          </p:cNvCxnSpPr>
          <p:nvPr/>
        </p:nvCxnSpPr>
        <p:spPr>
          <a:xfrm flipV="1">
            <a:off x="8115934" y="5249862"/>
            <a:ext cx="0" cy="304802"/>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8009EB5-7857-4CE8-8E52-51EC9E5DB7FC}"/>
              </a:ext>
            </a:extLst>
          </p:cNvPr>
          <p:cNvSpPr/>
          <p:nvPr/>
        </p:nvSpPr>
        <p:spPr bwMode="auto">
          <a:xfrm>
            <a:off x="7970837" y="55546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Tree>
    <p:extLst>
      <p:ext uri="{BB962C8B-B14F-4D97-AF65-F5344CB8AC3E}">
        <p14:creationId xmlns:p14="http://schemas.microsoft.com/office/powerpoint/2010/main" val="186683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6BB2AA-AEAA-49D6-8E66-CCDEE992FDC2}"/>
              </a:ext>
            </a:extLst>
          </p:cNvPr>
          <p:cNvSpPr>
            <a:spLocks noGrp="1"/>
          </p:cNvSpPr>
          <p:nvPr>
            <p:ph idx="4294967295"/>
          </p:nvPr>
        </p:nvSpPr>
        <p:spPr>
          <a:xfrm>
            <a:off x="274637" y="1212850"/>
            <a:ext cx="6553200" cy="5781675"/>
          </a:xfrm>
        </p:spPr>
        <p:txBody>
          <a:bodyPr>
            <a:noAutofit/>
          </a:bodyPr>
          <a:lstStyle/>
          <a:p>
            <a:pPr>
              <a:lnSpc>
                <a:spcPct val="110000"/>
              </a:lnSpc>
              <a:spcBef>
                <a:spcPts val="0"/>
              </a:spcBef>
              <a:spcAft>
                <a:spcPts val="600"/>
              </a:spcAft>
            </a:pPr>
            <a:r>
              <a:rPr lang="en-US" sz="1600" dirty="0">
                <a:solidFill>
                  <a:srgbClr val="282828"/>
                </a:solidFill>
                <a:latin typeface="Segoe UI Semibold" panose="020B0702040204020203" pitchFamily="34" charset="0"/>
                <a:cs typeface="Segoe UI Semibold" panose="020B0702040204020203" pitchFamily="34" charset="0"/>
              </a:rPr>
              <a:t>Don’t see a group for your interest, or want to create a group for a new project? Start a new group and customize it for your members.  </a:t>
            </a:r>
            <a:br>
              <a:rPr lang="en-US" sz="1600" dirty="0">
                <a:solidFill>
                  <a:srgbClr val="282828"/>
                </a:solidFill>
                <a:latin typeface="Segoe UI Semibold" panose="020B0702040204020203" pitchFamily="34" charset="0"/>
                <a:cs typeface="Segoe UI Semibold" panose="020B0702040204020203" pitchFamily="34" charset="0"/>
              </a:rPr>
            </a:br>
            <a:endParaRPr lang="en-US" sz="1600" dirty="0">
              <a:solidFill>
                <a:srgbClr val="282828"/>
              </a:solidFill>
              <a:latin typeface="Segoe UI Semibold" panose="020B0702040204020203" pitchFamily="34" charset="0"/>
              <a:cs typeface="Segoe UI Semibold" panose="020B0702040204020203" pitchFamily="34" charset="0"/>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In the left navigation, click the</a:t>
            </a:r>
            <a:r>
              <a:rPr lang="en-US" sz="1600" b="1" dirty="0">
                <a:solidFill>
                  <a:srgbClr val="282828"/>
                </a:solidFill>
                <a:latin typeface="+mn-lt"/>
              </a:rPr>
              <a:t> </a:t>
            </a:r>
            <a:r>
              <a:rPr lang="en-US" sz="1600" b="1" dirty="0">
                <a:solidFill>
                  <a:srgbClr val="282828"/>
                </a:solidFill>
              </a:rPr>
              <a:t>+ sign.</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Select the </a:t>
            </a:r>
            <a:r>
              <a:rPr lang="en-US" sz="1600" dirty="0">
                <a:solidFill>
                  <a:srgbClr val="282828"/>
                </a:solidFill>
              </a:rPr>
              <a:t>group type </a:t>
            </a:r>
            <a:r>
              <a:rPr lang="en-US" sz="1600" dirty="0">
                <a:solidFill>
                  <a:srgbClr val="282828"/>
                </a:solidFill>
                <a:latin typeface="+mn-lt"/>
              </a:rPr>
              <a:t>(</a:t>
            </a:r>
            <a:r>
              <a:rPr lang="en-US" sz="1600" b="1" dirty="0">
                <a:solidFill>
                  <a:srgbClr val="282828"/>
                </a:solidFill>
                <a:latin typeface="+mn-lt"/>
              </a:rPr>
              <a:t>Internal </a:t>
            </a:r>
            <a:r>
              <a:rPr lang="en-US" sz="1600" dirty="0">
                <a:solidFill>
                  <a:srgbClr val="282828"/>
                </a:solidFill>
                <a:latin typeface="+mn-lt"/>
              </a:rPr>
              <a:t>or</a:t>
            </a:r>
            <a:r>
              <a:rPr lang="en-US" sz="1600" b="1" dirty="0">
                <a:solidFill>
                  <a:srgbClr val="282828"/>
                </a:solidFill>
                <a:latin typeface="+mn-lt"/>
              </a:rPr>
              <a:t> External</a:t>
            </a:r>
            <a:r>
              <a:rPr lang="en-US" sz="1600" dirty="0">
                <a:solidFill>
                  <a:srgbClr val="282828"/>
                </a:solidFill>
                <a:latin typeface="+mn-lt"/>
              </a:rPr>
              <a:t>), type a </a:t>
            </a:r>
            <a:r>
              <a:rPr lang="en-US" sz="1600" b="1" dirty="0">
                <a:solidFill>
                  <a:srgbClr val="282828"/>
                </a:solidFill>
                <a:latin typeface="+mn-lt"/>
              </a:rPr>
              <a:t>Group Name</a:t>
            </a:r>
            <a:r>
              <a:rPr lang="en-US" sz="1600" dirty="0">
                <a:solidFill>
                  <a:srgbClr val="282828"/>
                </a:solidFill>
                <a:latin typeface="+mn-lt"/>
              </a:rPr>
              <a:t>, add </a:t>
            </a:r>
            <a:r>
              <a:rPr lang="en-US" sz="1600" b="1" dirty="0">
                <a:solidFill>
                  <a:srgbClr val="282828"/>
                </a:solidFill>
                <a:latin typeface="+mn-lt"/>
              </a:rPr>
              <a:t>Group Members</a:t>
            </a:r>
            <a:r>
              <a:rPr lang="en-US" sz="1600" dirty="0">
                <a:solidFill>
                  <a:srgbClr val="282828"/>
                </a:solidFill>
                <a:latin typeface="+mn-lt"/>
              </a:rPr>
              <a:t>, and set access to </a:t>
            </a:r>
            <a:r>
              <a:rPr lang="en-US" sz="1600" b="1" dirty="0">
                <a:solidFill>
                  <a:srgbClr val="282828"/>
                </a:solidFill>
                <a:latin typeface="+mn-lt"/>
              </a:rPr>
              <a:t>Public</a:t>
            </a:r>
            <a:r>
              <a:rPr lang="en-US" sz="1600" dirty="0">
                <a:solidFill>
                  <a:srgbClr val="282828"/>
                </a:solidFill>
                <a:latin typeface="+mn-lt"/>
              </a:rPr>
              <a:t> or </a:t>
            </a:r>
            <a:r>
              <a:rPr lang="en-US" sz="1600" b="1" dirty="0">
                <a:solidFill>
                  <a:srgbClr val="282828"/>
                </a:solidFill>
                <a:latin typeface="+mn-lt"/>
              </a:rPr>
              <a:t>Private</a:t>
            </a:r>
            <a:r>
              <a:rPr lang="en-US" sz="1600" dirty="0">
                <a:solidFill>
                  <a:srgbClr val="282828"/>
                </a:solidFill>
                <a:latin typeface="+mn-lt"/>
              </a:rPr>
              <a:t>.</a:t>
            </a:r>
          </a:p>
          <a:p>
            <a:pPr marL="800100" lvl="1" indent="-228600" defTabSz="1657350">
              <a:lnSpc>
                <a:spcPct val="110000"/>
              </a:lnSpc>
              <a:spcBef>
                <a:spcPts val="0"/>
              </a:spcBef>
              <a:spcAft>
                <a:spcPts val="1200"/>
              </a:spcAft>
              <a:buClr>
                <a:srgbClr val="D83B01"/>
              </a:buClr>
              <a:buFont typeface="Wingdings" panose="05000000000000000000" pitchFamily="2" charset="2"/>
              <a:buChar char="§"/>
            </a:pPr>
            <a:r>
              <a:rPr lang="en-US" sz="1600" dirty="0">
                <a:solidFill>
                  <a:srgbClr val="282828"/>
                </a:solidFill>
                <a:latin typeface="+mn-lt"/>
              </a:rPr>
              <a:t>When an external group is created, members from outside your organization will only have access to the information and conversations of that specific group.</a:t>
            </a:r>
          </a:p>
          <a:p>
            <a:pPr marL="800100" lvl="1" indent="-228600" defTabSz="1657350">
              <a:lnSpc>
                <a:spcPct val="110000"/>
              </a:lnSpc>
              <a:spcBef>
                <a:spcPts val="0"/>
              </a:spcBef>
              <a:spcAft>
                <a:spcPts val="1200"/>
              </a:spcAft>
              <a:buClr>
                <a:srgbClr val="D83B01"/>
              </a:buClr>
              <a:buFont typeface="Wingdings" panose="05000000000000000000" pitchFamily="2" charset="2"/>
              <a:buChar char="§"/>
            </a:pPr>
            <a:r>
              <a:rPr lang="en-US" sz="1600" dirty="0">
                <a:solidFill>
                  <a:srgbClr val="282828"/>
                </a:solidFill>
                <a:latin typeface="+mn-lt"/>
              </a:rPr>
              <a:t>Public groups are available to anyone in your network </a:t>
            </a:r>
            <a:br>
              <a:rPr lang="en-US" sz="1600" dirty="0">
                <a:solidFill>
                  <a:srgbClr val="282828"/>
                </a:solidFill>
                <a:latin typeface="+mn-lt"/>
              </a:rPr>
            </a:br>
            <a:r>
              <a:rPr lang="en-US" sz="1600" dirty="0">
                <a:solidFill>
                  <a:srgbClr val="282828"/>
                </a:solidFill>
                <a:latin typeface="+mn-lt"/>
              </a:rPr>
              <a:t>to join; access must be granted to new members in a </a:t>
            </a:r>
            <a:br>
              <a:rPr lang="en-US" sz="1600" dirty="0">
                <a:solidFill>
                  <a:srgbClr val="282828"/>
                </a:solidFill>
                <a:latin typeface="+mn-lt"/>
              </a:rPr>
            </a:br>
            <a:r>
              <a:rPr lang="en-US" sz="1600" dirty="0">
                <a:solidFill>
                  <a:srgbClr val="282828"/>
                </a:solidFill>
                <a:latin typeface="+mn-lt"/>
              </a:rPr>
              <a:t>Private group.</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Customize your group information by clicking the </a:t>
            </a:r>
            <a:r>
              <a:rPr lang="en-US" sz="1600" b="1" dirty="0">
                <a:solidFill>
                  <a:srgbClr val="282828"/>
                </a:solidFill>
                <a:latin typeface="+mn-lt"/>
              </a:rPr>
              <a:t>gear icon </a:t>
            </a:r>
            <a:br>
              <a:rPr lang="en-US" sz="1600" dirty="0">
                <a:solidFill>
                  <a:srgbClr val="282828"/>
                </a:solidFill>
                <a:latin typeface="+mn-lt"/>
              </a:rPr>
            </a:br>
            <a:r>
              <a:rPr lang="en-US" sz="1600" dirty="0">
                <a:solidFill>
                  <a:srgbClr val="282828"/>
                </a:solidFill>
                <a:latin typeface="+mn-lt"/>
              </a:rPr>
              <a:t>in the group header. Edit group settings like the description, </a:t>
            </a:r>
            <a:br>
              <a:rPr lang="en-US" sz="1600" dirty="0">
                <a:solidFill>
                  <a:srgbClr val="282828"/>
                </a:solidFill>
                <a:latin typeface="+mn-lt"/>
              </a:rPr>
            </a:br>
            <a:r>
              <a:rPr lang="en-US" sz="1600" dirty="0">
                <a:solidFill>
                  <a:srgbClr val="282828"/>
                </a:solidFill>
                <a:latin typeface="+mn-lt"/>
              </a:rPr>
              <a:t>group image, and group header.</a:t>
            </a:r>
            <a:endParaRPr lang="en-US" sz="1400" dirty="0">
              <a:solidFill>
                <a:srgbClr val="282828"/>
              </a:solidFill>
              <a:latin typeface="Segoe UI Semibold" panose="020B0702040204020203" pitchFamily="34" charset="0"/>
              <a:cs typeface="Segoe UI Semibold" panose="020B0702040204020203" pitchFamily="34" charset="0"/>
            </a:endParaRPr>
          </a:p>
          <a:p>
            <a:pPr>
              <a:lnSpc>
                <a:spcPct val="110000"/>
              </a:lnSpc>
              <a:spcBef>
                <a:spcPts val="0"/>
              </a:spcBef>
              <a:spcAft>
                <a:spcPts val="600"/>
              </a:spcAft>
              <a:buClr>
                <a:srgbClr val="D83B01"/>
              </a:buClr>
            </a:pPr>
            <a:r>
              <a:rPr lang="en-US" sz="1600" dirty="0">
                <a:solidFill>
                  <a:schemeClr val="accent1"/>
                </a:solidFill>
                <a:latin typeface="+mn-lt"/>
                <a:cs typeface="Segoe UI Semibold" panose="020B0702040204020203" pitchFamily="34" charset="0"/>
              </a:rPr>
              <a:t>Your group is now active and will appear in your network’s group list.</a:t>
            </a:r>
          </a:p>
          <a:p>
            <a:pPr marL="524586" indent="-524586">
              <a:lnSpc>
                <a:spcPct val="110000"/>
              </a:lnSpc>
              <a:spcBef>
                <a:spcPts val="0"/>
              </a:spcBef>
              <a:spcAft>
                <a:spcPts val="600"/>
              </a:spcAft>
              <a:buClr>
                <a:srgbClr val="D83B01"/>
              </a:buClr>
              <a:buAutoNum type="arabicPeriod"/>
            </a:pPr>
            <a:endParaRPr lang="en-US" sz="1400" dirty="0">
              <a:solidFill>
                <a:srgbClr val="282828"/>
              </a:solidFill>
              <a:latin typeface="+mn-lt"/>
            </a:endParaRPr>
          </a:p>
        </p:txBody>
      </p:sp>
      <p:sp>
        <p:nvSpPr>
          <p:cNvPr id="2" name="Title 1">
            <a:extLst>
              <a:ext uri="{FF2B5EF4-FFF2-40B4-BE49-F238E27FC236}">
                <a16:creationId xmlns:a16="http://schemas.microsoft.com/office/drawing/2014/main" id="{71B29DE0-6FC5-461E-928C-E36DE7877B4F}"/>
              </a:ext>
            </a:extLst>
          </p:cNvPr>
          <p:cNvSpPr>
            <a:spLocks noGrp="1"/>
          </p:cNvSpPr>
          <p:nvPr>
            <p:ph type="title" idx="4294967295"/>
          </p:nvPr>
        </p:nvSpPr>
        <p:spPr/>
        <p:txBody>
          <a:bodyPr>
            <a:normAutofit/>
          </a:bodyPr>
          <a:lstStyle/>
          <a:p>
            <a:r>
              <a:rPr lang="en-US" dirty="0">
                <a:solidFill>
                  <a:srgbClr val="282828"/>
                </a:solidFill>
              </a:rPr>
              <a:t>Create a new group</a:t>
            </a:r>
          </a:p>
        </p:txBody>
      </p:sp>
      <p:sp>
        <p:nvSpPr>
          <p:cNvPr id="5" name="Rectangle 4">
            <a:extLst>
              <a:ext uri="{FF2B5EF4-FFF2-40B4-BE49-F238E27FC236}">
                <a16:creationId xmlns:a16="http://schemas.microsoft.com/office/drawing/2014/main" id="{E3A5D532-EA50-48B1-83A0-FDD07AABE196}"/>
              </a:ext>
            </a:extLst>
          </p:cNvPr>
          <p:cNvSpPr/>
          <p:nvPr/>
        </p:nvSpPr>
        <p:spPr>
          <a:xfrm>
            <a:off x="8809037" y="5402262"/>
            <a:ext cx="3627439"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1836" dirty="0">
              <a:solidFill>
                <a:schemeClr val="bg1"/>
              </a:solidFill>
            </a:endParaRPr>
          </a:p>
        </p:txBody>
      </p:sp>
      <p:pic>
        <p:nvPicPr>
          <p:cNvPr id="6" name="Picture 5">
            <a:extLst>
              <a:ext uri="{FF2B5EF4-FFF2-40B4-BE49-F238E27FC236}">
                <a16:creationId xmlns:a16="http://schemas.microsoft.com/office/drawing/2014/main" id="{7B6D7FCC-95C3-4D5C-A053-7D3670568593}"/>
              </a:ext>
            </a:extLst>
          </p:cNvPr>
          <p:cNvPicPr>
            <a:picLocks noChangeAspect="1"/>
          </p:cNvPicPr>
          <p:nvPr/>
        </p:nvPicPr>
        <p:blipFill rotWithShape="1">
          <a:blip r:embed="rId3"/>
          <a:srcRect l="1131" t="807" b="-1"/>
          <a:stretch/>
        </p:blipFill>
        <p:spPr>
          <a:xfrm>
            <a:off x="8074025" y="1668462"/>
            <a:ext cx="3470458" cy="2733374"/>
          </a:xfrm>
          <a:prstGeom prst="rect">
            <a:avLst/>
          </a:prstGeom>
          <a:ln w="76200">
            <a:solidFill>
              <a:schemeClr val="bg2"/>
            </a:solidFill>
            <a:miter lim="800000"/>
          </a:ln>
        </p:spPr>
      </p:pic>
      <p:cxnSp>
        <p:nvCxnSpPr>
          <p:cNvPr id="8" name="Straight Connector 7">
            <a:extLst>
              <a:ext uri="{FF2B5EF4-FFF2-40B4-BE49-F238E27FC236}">
                <a16:creationId xmlns:a16="http://schemas.microsoft.com/office/drawing/2014/main" id="{40FF7A5C-2221-43DB-A7E4-B7355179B363}"/>
              </a:ext>
            </a:extLst>
          </p:cNvPr>
          <p:cNvCxnSpPr>
            <a:cxnSpLocks/>
          </p:cNvCxnSpPr>
          <p:nvPr/>
        </p:nvCxnSpPr>
        <p:spPr>
          <a:xfrm>
            <a:off x="427037" y="6316662"/>
            <a:ext cx="6218238"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C5AFCC2-19DE-46F0-B46D-629089DFDD0C}"/>
              </a:ext>
            </a:extLst>
          </p:cNvPr>
          <p:cNvSpPr/>
          <p:nvPr/>
        </p:nvSpPr>
        <p:spPr>
          <a:xfrm>
            <a:off x="9113837" y="5568297"/>
            <a:ext cx="2971800" cy="461665"/>
          </a:xfrm>
          <a:prstGeom prst="rect">
            <a:avLst/>
          </a:prstGeom>
        </p:spPr>
        <p:txBody>
          <a:bodyPr wrap="square">
            <a:spAutoFit/>
          </a:bodyPr>
          <a:lstStyle/>
          <a:p>
            <a:pPr marL="0" lvl="2"/>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You can bulk add members to a group from a CSV file in group settings.</a:t>
            </a:r>
          </a:p>
        </p:txBody>
      </p:sp>
      <p:pic>
        <p:nvPicPr>
          <p:cNvPr id="4" name="Picture 3">
            <a:extLst>
              <a:ext uri="{FF2B5EF4-FFF2-40B4-BE49-F238E27FC236}">
                <a16:creationId xmlns:a16="http://schemas.microsoft.com/office/drawing/2014/main" id="{D464A37A-F159-476B-A34C-4ADC1E452712}"/>
              </a:ext>
            </a:extLst>
          </p:cNvPr>
          <p:cNvPicPr>
            <a:picLocks noChangeAspect="1"/>
          </p:cNvPicPr>
          <p:nvPr/>
        </p:nvPicPr>
        <p:blipFill rotWithShape="1">
          <a:blip r:embed="rId4"/>
          <a:srcRect l="3439"/>
          <a:stretch/>
        </p:blipFill>
        <p:spPr>
          <a:xfrm>
            <a:off x="10256837" y="754062"/>
            <a:ext cx="1604324" cy="1323083"/>
          </a:xfrm>
          <a:prstGeom prst="rect">
            <a:avLst/>
          </a:prstGeom>
          <a:ln w="76200">
            <a:solidFill>
              <a:schemeClr val="bg2"/>
            </a:solidFill>
            <a:miter lim="800000"/>
          </a:ln>
        </p:spPr>
      </p:pic>
      <p:cxnSp>
        <p:nvCxnSpPr>
          <p:cNvPr id="12" name="Straight Arrow Connector 11">
            <a:extLst>
              <a:ext uri="{FF2B5EF4-FFF2-40B4-BE49-F238E27FC236}">
                <a16:creationId xmlns:a16="http://schemas.microsoft.com/office/drawing/2014/main" id="{EA91D799-4A62-4709-ACB6-51FA570311A5}"/>
              </a:ext>
            </a:extLst>
          </p:cNvPr>
          <p:cNvCxnSpPr>
            <a:cxnSpLocks/>
          </p:cNvCxnSpPr>
          <p:nvPr/>
        </p:nvCxnSpPr>
        <p:spPr>
          <a:xfrm>
            <a:off x="7921625" y="2354261"/>
            <a:ext cx="381001"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D75CA6F-0E99-482A-ABE6-87BC7DE13B1A}"/>
              </a:ext>
            </a:extLst>
          </p:cNvPr>
          <p:cNvSpPr/>
          <p:nvPr/>
        </p:nvSpPr>
        <p:spPr bwMode="auto">
          <a:xfrm>
            <a:off x="7616825" y="22018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6" name="Straight Arrow Connector 15">
            <a:extLst>
              <a:ext uri="{FF2B5EF4-FFF2-40B4-BE49-F238E27FC236}">
                <a16:creationId xmlns:a16="http://schemas.microsoft.com/office/drawing/2014/main" id="{E4D91427-BD29-486A-8EF8-A9407F05B2DD}"/>
              </a:ext>
            </a:extLst>
          </p:cNvPr>
          <p:cNvCxnSpPr>
            <a:cxnSpLocks/>
          </p:cNvCxnSpPr>
          <p:nvPr/>
        </p:nvCxnSpPr>
        <p:spPr>
          <a:xfrm rot="16200000" flipV="1">
            <a:off x="11506833" y="2239961"/>
            <a:ext cx="381001"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127B306-FBB9-4260-BD5B-18272281F295}"/>
              </a:ext>
            </a:extLst>
          </p:cNvPr>
          <p:cNvSpPr/>
          <p:nvPr/>
        </p:nvSpPr>
        <p:spPr bwMode="auto">
          <a:xfrm>
            <a:off x="11552237" y="24304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pic>
        <p:nvPicPr>
          <p:cNvPr id="7" name="Picture 6">
            <a:extLst>
              <a:ext uri="{FF2B5EF4-FFF2-40B4-BE49-F238E27FC236}">
                <a16:creationId xmlns:a16="http://schemas.microsoft.com/office/drawing/2014/main" id="{06EF962C-E9D3-4791-AF2E-B77429723332}"/>
              </a:ext>
            </a:extLst>
          </p:cNvPr>
          <p:cNvPicPr>
            <a:picLocks noChangeAspect="1"/>
          </p:cNvPicPr>
          <p:nvPr/>
        </p:nvPicPr>
        <p:blipFill>
          <a:blip r:embed="rId5"/>
          <a:stretch>
            <a:fillRect/>
          </a:stretch>
        </p:blipFill>
        <p:spPr>
          <a:xfrm>
            <a:off x="7666332" y="4030662"/>
            <a:ext cx="4254206" cy="68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cxnSp>
        <p:nvCxnSpPr>
          <p:cNvPr id="20" name="Straight Arrow Connector 19">
            <a:extLst>
              <a:ext uri="{FF2B5EF4-FFF2-40B4-BE49-F238E27FC236}">
                <a16:creationId xmlns:a16="http://schemas.microsoft.com/office/drawing/2014/main" id="{ECEB6AAD-08E7-4CF6-B44E-171174D04F46}"/>
              </a:ext>
            </a:extLst>
          </p:cNvPr>
          <p:cNvCxnSpPr>
            <a:cxnSpLocks/>
          </p:cNvCxnSpPr>
          <p:nvPr/>
        </p:nvCxnSpPr>
        <p:spPr>
          <a:xfrm flipV="1">
            <a:off x="11780837" y="4259262"/>
            <a:ext cx="0" cy="605489"/>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ECD5E560-A55F-4886-91DC-F8ECE55AE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1437" y="5554662"/>
            <a:ext cx="171752" cy="228600"/>
          </a:xfrm>
          <a:prstGeom prst="rect">
            <a:avLst/>
          </a:prstGeom>
        </p:spPr>
      </p:pic>
      <p:sp>
        <p:nvSpPr>
          <p:cNvPr id="19" name="Oval 18">
            <a:extLst>
              <a:ext uri="{FF2B5EF4-FFF2-40B4-BE49-F238E27FC236}">
                <a16:creationId xmlns:a16="http://schemas.microsoft.com/office/drawing/2014/main" id="{EA5A27AD-61FA-4221-A346-6639FFC4B2F0}"/>
              </a:ext>
            </a:extLst>
          </p:cNvPr>
          <p:cNvSpPr/>
          <p:nvPr/>
        </p:nvSpPr>
        <p:spPr bwMode="auto">
          <a:xfrm>
            <a:off x="11628437" y="48688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Tree>
    <p:extLst>
      <p:ext uri="{BB962C8B-B14F-4D97-AF65-F5344CB8AC3E}">
        <p14:creationId xmlns:p14="http://schemas.microsoft.com/office/powerpoint/2010/main" val="3978086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3FFE20B-C34A-4857-A37A-AF9A42FB1336}"/>
              </a:ext>
            </a:extLst>
          </p:cNvPr>
          <p:cNvCxnSpPr/>
          <p:nvPr/>
        </p:nvCxnSpPr>
        <p:spPr>
          <a:xfrm>
            <a:off x="11780837" y="28114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4F8274-E785-4750-871C-DCE26D6FF425}"/>
              </a:ext>
            </a:extLst>
          </p:cNvPr>
          <p:cNvCxnSpPr/>
          <p:nvPr/>
        </p:nvCxnSpPr>
        <p:spPr>
          <a:xfrm>
            <a:off x="11780837" y="42592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60D007-C8E8-4C61-B32A-D09A3F3AB3DB}"/>
              </a:ext>
            </a:extLst>
          </p:cNvPr>
          <p:cNvCxnSpPr/>
          <p:nvPr/>
        </p:nvCxnSpPr>
        <p:spPr>
          <a:xfrm>
            <a:off x="11780837" y="57070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AA6CC2ED-A500-43DE-A1CA-BF45122B0C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89581" y="4780315"/>
            <a:ext cx="438150" cy="405694"/>
          </a:xfrm>
          <a:prstGeom prst="rect">
            <a:avLst/>
          </a:prstGeom>
        </p:spPr>
      </p:pic>
      <p:pic>
        <p:nvPicPr>
          <p:cNvPr id="15" name="Graphic 14">
            <a:extLst>
              <a:ext uri="{FF2B5EF4-FFF2-40B4-BE49-F238E27FC236}">
                <a16:creationId xmlns:a16="http://schemas.microsoft.com/office/drawing/2014/main" id="{F1929CAC-062A-43C7-9FF7-F0E742697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85918" y="6278562"/>
            <a:ext cx="445477" cy="304800"/>
          </a:xfrm>
          <a:prstGeom prst="rect">
            <a:avLst/>
          </a:prstGeom>
        </p:spPr>
      </p:pic>
      <p:pic>
        <p:nvPicPr>
          <p:cNvPr id="16" name="Graphic 15">
            <a:extLst>
              <a:ext uri="{FF2B5EF4-FFF2-40B4-BE49-F238E27FC236}">
                <a16:creationId xmlns:a16="http://schemas.microsoft.com/office/drawing/2014/main" id="{B4FA3C7F-0BC5-4578-AA7B-CFA7CA1EB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9438" y="525462"/>
            <a:ext cx="304800" cy="380144"/>
          </a:xfrm>
          <a:prstGeom prst="rect">
            <a:avLst/>
          </a:prstGeom>
        </p:spPr>
      </p:pic>
      <p:sp>
        <p:nvSpPr>
          <p:cNvPr id="17" name="Title 3">
            <a:extLst>
              <a:ext uri="{FF2B5EF4-FFF2-40B4-BE49-F238E27FC236}">
                <a16:creationId xmlns:a16="http://schemas.microsoft.com/office/drawing/2014/main" id="{D2D841EA-2C15-4445-B5B4-92163EC3910D}"/>
              </a:ext>
            </a:extLst>
          </p:cNvPr>
          <p:cNvSpPr txBox="1">
            <a:spLocks/>
          </p:cNvSpPr>
          <p:nvPr/>
        </p:nvSpPr>
        <p:spPr>
          <a:xfrm>
            <a:off x="1074738" y="796926"/>
            <a:ext cx="7543799" cy="1557337"/>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900" dirty="0"/>
              <a:t>Participate in the conversation</a:t>
            </a:r>
            <a:br>
              <a:rPr lang="en-US" sz="2448" dirty="0">
                <a:latin typeface="+mn-lt"/>
              </a:rPr>
            </a:br>
            <a:endParaRPr lang="en-US" dirty="0"/>
          </a:p>
        </p:txBody>
      </p:sp>
      <p:sp>
        <p:nvSpPr>
          <p:cNvPr id="18" name="Text Placeholder 4">
            <a:extLst>
              <a:ext uri="{FF2B5EF4-FFF2-40B4-BE49-F238E27FC236}">
                <a16:creationId xmlns:a16="http://schemas.microsoft.com/office/drawing/2014/main" id="{0BB4CE1C-BB6E-41D4-84EA-B7E54219B700}"/>
              </a:ext>
            </a:extLst>
          </p:cNvPr>
          <p:cNvSpPr>
            <a:spLocks noGrp="1"/>
          </p:cNvSpPr>
          <p:nvPr>
            <p:ph type="body" sz="quarter" idx="4294967295"/>
          </p:nvPr>
        </p:nvSpPr>
        <p:spPr>
          <a:xfrm>
            <a:off x="1112837" y="4945062"/>
            <a:ext cx="10058401" cy="1943100"/>
          </a:xfrm>
        </p:spPr>
        <p:txBody>
          <a:bodyPr>
            <a:normAutofit/>
          </a:bodyPr>
          <a:lstStyle/>
          <a:p>
            <a:pPr>
              <a:spcBef>
                <a:spcPts val="0"/>
              </a:spcBef>
              <a:spcAft>
                <a:spcPts val="1200"/>
              </a:spcAft>
            </a:pPr>
            <a:r>
              <a:rPr lang="en-US" sz="1600" dirty="0">
                <a:solidFill>
                  <a:schemeClr val="tx2"/>
                </a:solidFill>
              </a:rPr>
              <a:t>Like and reply to posts</a:t>
            </a:r>
          </a:p>
          <a:p>
            <a:pPr>
              <a:spcBef>
                <a:spcPts val="0"/>
              </a:spcBef>
              <a:spcAft>
                <a:spcPts val="1200"/>
              </a:spcAft>
            </a:pPr>
            <a:r>
              <a:rPr lang="en-US" sz="1600" dirty="0">
                <a:solidFill>
                  <a:schemeClr val="tx2"/>
                </a:solidFill>
              </a:rPr>
              <a:t>Post an update</a:t>
            </a:r>
          </a:p>
          <a:p>
            <a:pPr>
              <a:spcBef>
                <a:spcPts val="0"/>
              </a:spcBef>
              <a:spcAft>
                <a:spcPts val="1200"/>
              </a:spcAft>
            </a:pPr>
            <a:r>
              <a:rPr lang="en-US" sz="1600" dirty="0">
                <a:solidFill>
                  <a:schemeClr val="tx2"/>
                </a:solidFill>
              </a:rPr>
              <a:t>Attach a file</a:t>
            </a:r>
          </a:p>
        </p:txBody>
      </p:sp>
      <p:cxnSp>
        <p:nvCxnSpPr>
          <p:cNvPr id="19" name="Straight Connector 18">
            <a:extLst>
              <a:ext uri="{FF2B5EF4-FFF2-40B4-BE49-F238E27FC236}">
                <a16:creationId xmlns:a16="http://schemas.microsoft.com/office/drawing/2014/main" id="{CD8A1909-EAC1-4A54-B3A6-2800CB9EEEC0}"/>
              </a:ext>
            </a:extLst>
          </p:cNvPr>
          <p:cNvCxnSpPr/>
          <p:nvPr/>
        </p:nvCxnSpPr>
        <p:spPr>
          <a:xfrm>
            <a:off x="1265238" y="4762852"/>
            <a:ext cx="79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6C4F975-E114-4D53-AB06-561FC1D7FB3E}"/>
              </a:ext>
            </a:extLst>
          </p:cNvPr>
          <p:cNvSpPr/>
          <p:nvPr/>
        </p:nvSpPr>
        <p:spPr bwMode="auto">
          <a:xfrm>
            <a:off x="11780837" y="1287462"/>
            <a:ext cx="655638" cy="1981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08E34AC3-AD19-4CCD-8988-38789D086607}"/>
              </a:ext>
            </a:extLst>
          </p:cNvPr>
          <p:cNvCxnSpPr/>
          <p:nvPr/>
        </p:nvCxnSpPr>
        <p:spPr>
          <a:xfrm>
            <a:off x="11780837" y="0"/>
            <a:ext cx="0" cy="69945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A19E5A68-C033-40E7-A750-B578330900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13923" y="1896369"/>
            <a:ext cx="389467" cy="382386"/>
          </a:xfrm>
          <a:prstGeom prst="rect">
            <a:avLst/>
          </a:prstGeom>
        </p:spPr>
      </p:pic>
      <p:cxnSp>
        <p:nvCxnSpPr>
          <p:cNvPr id="20" name="Straight Connector 19">
            <a:extLst>
              <a:ext uri="{FF2B5EF4-FFF2-40B4-BE49-F238E27FC236}">
                <a16:creationId xmlns:a16="http://schemas.microsoft.com/office/drawing/2014/main" id="{9B0ADB26-94B6-4B8D-AED5-CF6019CE04D5}"/>
              </a:ext>
            </a:extLst>
          </p:cNvPr>
          <p:cNvCxnSpPr/>
          <p:nvPr/>
        </p:nvCxnSpPr>
        <p:spPr>
          <a:xfrm>
            <a:off x="11780837" y="28114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FE3EE8-5731-414D-B395-3423C170AFA4}"/>
              </a:ext>
            </a:extLst>
          </p:cNvPr>
          <p:cNvCxnSpPr/>
          <p:nvPr/>
        </p:nvCxnSpPr>
        <p:spPr>
          <a:xfrm>
            <a:off x="11780837" y="1363662"/>
            <a:ext cx="65563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A50873A-6BFA-4336-AE8F-B42225BAC32A}"/>
              </a:ext>
            </a:extLst>
          </p:cNvPr>
          <p:cNvSpPr/>
          <p:nvPr/>
        </p:nvSpPr>
        <p:spPr bwMode="auto">
          <a:xfrm>
            <a:off x="11780837" y="2811462"/>
            <a:ext cx="655638" cy="1447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24DC4C45-DE06-43BA-8711-F4B4727EBA9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954157" y="3344863"/>
            <a:ext cx="308999" cy="380999"/>
          </a:xfrm>
          <a:prstGeom prst="rect">
            <a:avLst/>
          </a:prstGeom>
        </p:spPr>
      </p:pic>
      <p:sp>
        <p:nvSpPr>
          <p:cNvPr id="3" name="Rectangle 2">
            <a:extLst>
              <a:ext uri="{FF2B5EF4-FFF2-40B4-BE49-F238E27FC236}">
                <a16:creationId xmlns:a16="http://schemas.microsoft.com/office/drawing/2014/main" id="{D111663F-9526-48E3-AE59-E5E9D3844E34}"/>
              </a:ext>
            </a:extLst>
          </p:cNvPr>
          <p:cNvSpPr/>
          <p:nvPr/>
        </p:nvSpPr>
        <p:spPr>
          <a:xfrm>
            <a:off x="1158874" y="2963862"/>
            <a:ext cx="8259763" cy="1200329"/>
          </a:xfrm>
          <a:prstGeom prst="rect">
            <a:avLst/>
          </a:prstGeom>
        </p:spPr>
        <p:txBody>
          <a:bodyPr>
            <a:noAutofit/>
          </a:bodyPr>
          <a:lstStyle/>
          <a:p>
            <a:r>
              <a:rPr lang="en-US" sz="2400" dirty="0"/>
              <a:t>Work out loud and let others know you’re listening. Join in, add insight, and engage with everyone at your company.</a:t>
            </a:r>
          </a:p>
        </p:txBody>
      </p:sp>
    </p:spTree>
    <p:extLst>
      <p:ext uri="{BB962C8B-B14F-4D97-AF65-F5344CB8AC3E}">
        <p14:creationId xmlns:p14="http://schemas.microsoft.com/office/powerpoint/2010/main" val="609862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CA50D70-499B-4341-8036-C2D7716352D3}"/>
              </a:ext>
            </a:extLst>
          </p:cNvPr>
          <p:cNvSpPr>
            <a:spLocks noGrp="1"/>
          </p:cNvSpPr>
          <p:nvPr>
            <p:ph idx="4294967295"/>
          </p:nvPr>
        </p:nvSpPr>
        <p:spPr>
          <a:xfrm>
            <a:off x="5456237" y="1212851"/>
            <a:ext cx="6400800" cy="4341811"/>
          </a:xfrm>
        </p:spPr>
        <p:txBody>
          <a:bodyPr>
            <a:noAutofit/>
          </a:bodyPr>
          <a:lstStyle/>
          <a:p>
            <a:pPr lvl="1">
              <a:lnSpc>
                <a:spcPct val="110000"/>
              </a:lnSpc>
              <a:spcBef>
                <a:spcPts val="0"/>
              </a:spcBef>
              <a:spcAft>
                <a:spcPts val="600"/>
              </a:spcAft>
            </a:pPr>
            <a:r>
              <a:rPr lang="en-US" sz="1600" dirty="0">
                <a:solidFill>
                  <a:srgbClr val="282828"/>
                </a:solidFill>
                <a:latin typeface="+mj-lt"/>
              </a:rPr>
              <a:t>Yammer makes it easy to engage with your colleagues and keep the conversation going wherever you are.</a:t>
            </a:r>
          </a:p>
          <a:p>
            <a:pPr marL="571500" lvl="1" indent="-342900">
              <a:lnSpc>
                <a:spcPct val="110000"/>
              </a:lnSpc>
              <a:spcBef>
                <a:spcPts val="1200"/>
              </a:spcBef>
              <a:spcAft>
                <a:spcPts val="1200"/>
              </a:spcAft>
              <a:buClr>
                <a:schemeClr val="accent1"/>
              </a:buClr>
              <a:buSzPct val="70000"/>
              <a:buFont typeface="+mj-lt"/>
              <a:buAutoNum type="arabicPeriod"/>
            </a:pPr>
            <a:r>
              <a:rPr lang="en-US" sz="1600" dirty="0">
                <a:solidFill>
                  <a:srgbClr val="282828"/>
                </a:solidFill>
                <a:latin typeface="+mn-lt"/>
              </a:rPr>
              <a:t>Click </a:t>
            </a:r>
            <a:r>
              <a:rPr lang="en-US" sz="1600" dirty="0">
                <a:solidFill>
                  <a:srgbClr val="282828"/>
                </a:solidFill>
                <a:latin typeface="+mj-lt"/>
              </a:rPr>
              <a:t>Like</a:t>
            </a:r>
            <a:r>
              <a:rPr lang="en-US" sz="1600" dirty="0">
                <a:solidFill>
                  <a:srgbClr val="282828"/>
                </a:solidFill>
                <a:latin typeface="+mn-lt"/>
              </a:rPr>
              <a:t> on a post to indicate that you agree with an idea, have seen a message, or just want to let someone know you find what they’re saying helpful. Yammer will show how many people have liked the message, including yourself. </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Click </a:t>
            </a:r>
            <a:r>
              <a:rPr lang="en-US" sz="1600" b="1" dirty="0">
                <a:solidFill>
                  <a:srgbClr val="282828"/>
                </a:solidFill>
                <a:latin typeface="+mn-lt"/>
              </a:rPr>
              <a:t>Reply </a:t>
            </a:r>
            <a:r>
              <a:rPr lang="en-US" sz="1600" dirty="0">
                <a:solidFill>
                  <a:srgbClr val="282828"/>
                </a:solidFill>
                <a:latin typeface="+mn-lt"/>
              </a:rPr>
              <a:t>to add your insights or ask a question. </a:t>
            </a:r>
          </a:p>
          <a:p>
            <a:pPr marL="571500" lvl="1" indent="-342900">
              <a:lnSpc>
                <a:spcPct val="110000"/>
              </a:lnSpc>
              <a:spcBef>
                <a:spcPts val="0"/>
              </a:spcBef>
              <a:spcAft>
                <a:spcPts val="1200"/>
              </a:spcAft>
              <a:buClr>
                <a:schemeClr val="accent1"/>
              </a:buClr>
              <a:buSzPct val="70000"/>
              <a:buFont typeface="+mj-lt"/>
              <a:buAutoNum type="arabicPeriod"/>
            </a:pPr>
            <a:r>
              <a:rPr lang="en-US" sz="1600" b="1" dirty="0">
                <a:solidFill>
                  <a:srgbClr val="282828"/>
                </a:solidFill>
                <a:latin typeface="+mn-lt"/>
              </a:rPr>
              <a:t>@mention </a:t>
            </a:r>
            <a:r>
              <a:rPr lang="en-US" sz="1600" dirty="0">
                <a:solidFill>
                  <a:srgbClr val="282828"/>
                </a:solidFill>
                <a:latin typeface="+mn-lt"/>
              </a:rPr>
              <a:t>other people who can contribute to the conversation or would find it helpful. </a:t>
            </a:r>
            <a:r>
              <a:rPr lang="en-US" sz="1600" b="1" dirty="0">
                <a:solidFill>
                  <a:srgbClr val="282828"/>
                </a:solidFill>
                <a:latin typeface="+mn-lt"/>
              </a:rPr>
              <a:t>@mention </a:t>
            </a:r>
            <a:r>
              <a:rPr lang="en-US" sz="1600" dirty="0">
                <a:solidFill>
                  <a:srgbClr val="282828"/>
                </a:solidFill>
                <a:latin typeface="+mn-lt"/>
              </a:rPr>
              <a:t>also triggers an email by default so you can be confident they’ll see your post.</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You can also </a:t>
            </a:r>
            <a:r>
              <a:rPr lang="en-US" sz="1600" b="1" dirty="0">
                <a:solidFill>
                  <a:srgbClr val="282828"/>
                </a:solidFill>
                <a:latin typeface="+mn-lt"/>
              </a:rPr>
              <a:t>Notify more people </a:t>
            </a:r>
            <a:r>
              <a:rPr lang="en-US" sz="1600" dirty="0">
                <a:solidFill>
                  <a:srgbClr val="282828"/>
                </a:solidFill>
                <a:latin typeface="+mn-lt"/>
              </a:rPr>
              <a:t>of your message in the text box below.</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Click </a:t>
            </a:r>
            <a:r>
              <a:rPr lang="en-US" sz="1600" b="1" dirty="0">
                <a:solidFill>
                  <a:srgbClr val="282828"/>
                </a:solidFill>
                <a:latin typeface="+mn-lt"/>
              </a:rPr>
              <a:t>Post</a:t>
            </a:r>
            <a:r>
              <a:rPr lang="en-US" sz="1600" dirty="0">
                <a:solidFill>
                  <a:srgbClr val="282828"/>
                </a:solidFill>
                <a:latin typeface="+mn-lt"/>
              </a:rPr>
              <a:t>.</a:t>
            </a:r>
          </a:p>
        </p:txBody>
      </p:sp>
      <p:sp>
        <p:nvSpPr>
          <p:cNvPr id="4" name="Title 3">
            <a:extLst>
              <a:ext uri="{FF2B5EF4-FFF2-40B4-BE49-F238E27FC236}">
                <a16:creationId xmlns:a16="http://schemas.microsoft.com/office/drawing/2014/main" id="{DDAF2EB4-7047-416F-B9B7-B43D0E7192FA}"/>
              </a:ext>
            </a:extLst>
          </p:cNvPr>
          <p:cNvSpPr>
            <a:spLocks noGrp="1"/>
          </p:cNvSpPr>
          <p:nvPr>
            <p:ph type="title" idx="4294967295"/>
          </p:nvPr>
        </p:nvSpPr>
        <p:spPr>
          <a:xfrm>
            <a:off x="5606272" y="295274"/>
            <a:ext cx="6403165" cy="917575"/>
          </a:xfrm>
        </p:spPr>
        <p:txBody>
          <a:bodyPr>
            <a:noAutofit/>
          </a:bodyPr>
          <a:lstStyle/>
          <a:p>
            <a:r>
              <a:rPr lang="en-US" dirty="0">
                <a:solidFill>
                  <a:srgbClr val="282828"/>
                </a:solidFill>
              </a:rPr>
              <a:t>Like and reply to posts</a:t>
            </a:r>
          </a:p>
        </p:txBody>
      </p:sp>
      <p:pic>
        <p:nvPicPr>
          <p:cNvPr id="8" name="Picture 7"/>
          <p:cNvPicPr>
            <a:picLocks noChangeAspect="1"/>
          </p:cNvPicPr>
          <p:nvPr/>
        </p:nvPicPr>
        <p:blipFill>
          <a:blip r:embed="rId3"/>
          <a:stretch>
            <a:fillRect/>
          </a:stretch>
        </p:blipFill>
        <p:spPr>
          <a:xfrm>
            <a:off x="579437" y="906462"/>
            <a:ext cx="4200763" cy="3073730"/>
          </a:xfrm>
          <a:prstGeom prst="rect">
            <a:avLst/>
          </a:prstGeom>
          <a:ln w="76200">
            <a:solidFill>
              <a:srgbClr val="E6E6E6"/>
            </a:solidFill>
            <a:miter lim="800000"/>
          </a:ln>
        </p:spPr>
      </p:pic>
      <p:sp>
        <p:nvSpPr>
          <p:cNvPr id="2" name="Rectangle 1">
            <a:extLst>
              <a:ext uri="{FF2B5EF4-FFF2-40B4-BE49-F238E27FC236}">
                <a16:creationId xmlns:a16="http://schemas.microsoft.com/office/drawing/2014/main" id="{AE28CDBF-FA4F-4A43-B81D-C84F5626B6EF}"/>
              </a:ext>
            </a:extLst>
          </p:cNvPr>
          <p:cNvSpPr/>
          <p:nvPr/>
        </p:nvSpPr>
        <p:spPr>
          <a:xfrm>
            <a:off x="1" y="5097462"/>
            <a:ext cx="4846638" cy="114300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marL="114300" lvl="1">
              <a:spcBef>
                <a:spcPts val="1224"/>
              </a:spcBef>
              <a:buClr>
                <a:schemeClr val="accent1"/>
              </a:buClr>
              <a:buSzPct val="90000"/>
              <a:tabLst>
                <a:tab pos="3603625" algn="l"/>
              </a:tabLst>
              <a:defRPr/>
            </a:pPr>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Yammer helps you reply to the right person when there are already several replies; look at the top of the Reply box to see who you’re replying to. Yammer also lets people know when you’re replying directly to them.</a:t>
            </a:r>
          </a:p>
        </p:txBody>
      </p:sp>
      <p:cxnSp>
        <p:nvCxnSpPr>
          <p:cNvPr id="6" name="Straight Connector 5">
            <a:extLst>
              <a:ext uri="{FF2B5EF4-FFF2-40B4-BE49-F238E27FC236}">
                <a16:creationId xmlns:a16="http://schemas.microsoft.com/office/drawing/2014/main" id="{3C9EEE5A-DF89-437A-AF69-A364CDB82574}"/>
              </a:ext>
            </a:extLst>
          </p:cNvPr>
          <p:cNvCxnSpPr>
            <a:cxnSpLocks/>
          </p:cNvCxnSpPr>
          <p:nvPr/>
        </p:nvCxnSpPr>
        <p:spPr>
          <a:xfrm>
            <a:off x="5761038" y="6291847"/>
            <a:ext cx="6218237"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242F9BF-90CB-400E-AFFB-26A539D99650}"/>
              </a:ext>
            </a:extLst>
          </p:cNvPr>
          <p:cNvCxnSpPr>
            <a:cxnSpLocks/>
          </p:cNvCxnSpPr>
          <p:nvPr/>
        </p:nvCxnSpPr>
        <p:spPr>
          <a:xfrm>
            <a:off x="655637" y="1427162"/>
            <a:ext cx="457200"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42F95B8-71D8-4A83-81A7-E04832DCDEF9}"/>
              </a:ext>
            </a:extLst>
          </p:cNvPr>
          <p:cNvSpPr/>
          <p:nvPr/>
        </p:nvSpPr>
        <p:spPr bwMode="auto">
          <a:xfrm>
            <a:off x="350838" y="1287461"/>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3" name="Straight Arrow Connector 12">
            <a:extLst>
              <a:ext uri="{FF2B5EF4-FFF2-40B4-BE49-F238E27FC236}">
                <a16:creationId xmlns:a16="http://schemas.microsoft.com/office/drawing/2014/main" id="{77C57DA9-86F3-4591-ABB4-5C783EA27797}"/>
              </a:ext>
            </a:extLst>
          </p:cNvPr>
          <p:cNvCxnSpPr>
            <a:cxnSpLocks/>
          </p:cNvCxnSpPr>
          <p:nvPr/>
        </p:nvCxnSpPr>
        <p:spPr>
          <a:xfrm>
            <a:off x="655637" y="3027362"/>
            <a:ext cx="990600"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164E245-37D4-45EC-9110-4A72782F037A}"/>
              </a:ext>
            </a:extLst>
          </p:cNvPr>
          <p:cNvSpPr/>
          <p:nvPr/>
        </p:nvSpPr>
        <p:spPr bwMode="auto">
          <a:xfrm>
            <a:off x="350837" y="2887661"/>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9" name="Straight Arrow Connector 18">
            <a:extLst>
              <a:ext uri="{FF2B5EF4-FFF2-40B4-BE49-F238E27FC236}">
                <a16:creationId xmlns:a16="http://schemas.microsoft.com/office/drawing/2014/main" id="{5E640596-882A-4172-8F23-DE227451942E}"/>
              </a:ext>
            </a:extLst>
          </p:cNvPr>
          <p:cNvCxnSpPr>
            <a:cxnSpLocks/>
            <a:stCxn id="20" idx="0"/>
          </p:cNvCxnSpPr>
          <p:nvPr/>
        </p:nvCxnSpPr>
        <p:spPr>
          <a:xfrm flipV="1">
            <a:off x="4008437" y="3573463"/>
            <a:ext cx="0" cy="609598"/>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9D19947-799F-4B23-9409-49747B2549DC}"/>
              </a:ext>
            </a:extLst>
          </p:cNvPr>
          <p:cNvSpPr/>
          <p:nvPr/>
        </p:nvSpPr>
        <p:spPr bwMode="auto">
          <a:xfrm>
            <a:off x="3856037" y="4183061"/>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23" name="Straight Arrow Connector 22">
            <a:extLst>
              <a:ext uri="{FF2B5EF4-FFF2-40B4-BE49-F238E27FC236}">
                <a16:creationId xmlns:a16="http://schemas.microsoft.com/office/drawing/2014/main" id="{1E31FD38-46E8-47DB-BC07-4B37E1BE7E02}"/>
              </a:ext>
            </a:extLst>
          </p:cNvPr>
          <p:cNvCxnSpPr>
            <a:cxnSpLocks/>
          </p:cNvCxnSpPr>
          <p:nvPr/>
        </p:nvCxnSpPr>
        <p:spPr>
          <a:xfrm flipV="1">
            <a:off x="2332037" y="3649662"/>
            <a:ext cx="0" cy="609598"/>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7956AF4-101F-4877-B705-05CEDCF38F13}"/>
              </a:ext>
            </a:extLst>
          </p:cNvPr>
          <p:cNvSpPr/>
          <p:nvPr/>
        </p:nvSpPr>
        <p:spPr bwMode="auto">
          <a:xfrm>
            <a:off x="2179637" y="4276210"/>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pic>
        <p:nvPicPr>
          <p:cNvPr id="15" name="Graphic 14">
            <a:extLst>
              <a:ext uri="{FF2B5EF4-FFF2-40B4-BE49-F238E27FC236}">
                <a16:creationId xmlns:a16="http://schemas.microsoft.com/office/drawing/2014/main" id="{112E7FF6-0592-438F-ACF4-AB932043F9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762" y="5249862"/>
            <a:ext cx="171752" cy="228600"/>
          </a:xfrm>
          <a:prstGeom prst="rect">
            <a:avLst/>
          </a:prstGeom>
        </p:spPr>
      </p:pic>
      <p:sp>
        <p:nvSpPr>
          <p:cNvPr id="7" name="Rectangle 6">
            <a:extLst>
              <a:ext uri="{FF2B5EF4-FFF2-40B4-BE49-F238E27FC236}">
                <a16:creationId xmlns:a16="http://schemas.microsoft.com/office/drawing/2014/main" id="{F3F79D95-5BF6-4088-A11A-3FE85578D198}"/>
              </a:ext>
            </a:extLst>
          </p:cNvPr>
          <p:cNvSpPr/>
          <p:nvPr/>
        </p:nvSpPr>
        <p:spPr>
          <a:xfrm>
            <a:off x="5701847" y="6355709"/>
            <a:ext cx="4649863" cy="363176"/>
          </a:xfrm>
          <a:prstGeom prst="rect">
            <a:avLst/>
          </a:prstGeom>
        </p:spPr>
        <p:txBody>
          <a:bodyPr wrap="none">
            <a:spAutoFit/>
          </a:bodyPr>
          <a:lstStyle/>
          <a:p>
            <a:pPr marL="0" lvl="1">
              <a:lnSpc>
                <a:spcPct val="110000"/>
              </a:lnSpc>
              <a:spcBef>
                <a:spcPts val="0"/>
              </a:spcBef>
              <a:spcAft>
                <a:spcPts val="600"/>
              </a:spcAft>
            </a:pPr>
            <a:r>
              <a:rPr lang="en-US" sz="1600" dirty="0">
                <a:solidFill>
                  <a:schemeClr val="accent1"/>
                </a:solidFill>
              </a:rPr>
              <a:t>Your reply will appear in the conversation thread. </a:t>
            </a:r>
          </a:p>
        </p:txBody>
      </p:sp>
    </p:spTree>
    <p:extLst>
      <p:ext uri="{BB962C8B-B14F-4D97-AF65-F5344CB8AC3E}">
        <p14:creationId xmlns:p14="http://schemas.microsoft.com/office/powerpoint/2010/main" val="61329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BA55-4F5B-4E70-B668-F0ABA848DCC0}"/>
              </a:ext>
            </a:extLst>
          </p:cNvPr>
          <p:cNvSpPr>
            <a:spLocks noGrp="1"/>
          </p:cNvSpPr>
          <p:nvPr>
            <p:ph type="title" idx="4294967295"/>
          </p:nvPr>
        </p:nvSpPr>
        <p:spPr>
          <a:xfrm>
            <a:off x="5608637" y="295274"/>
            <a:ext cx="6631766" cy="917575"/>
          </a:xfrm>
        </p:spPr>
        <p:txBody>
          <a:bodyPr>
            <a:normAutofit/>
          </a:bodyPr>
          <a:lstStyle/>
          <a:p>
            <a:r>
              <a:rPr lang="en-US" dirty="0">
                <a:solidFill>
                  <a:srgbClr val="282828"/>
                </a:solidFill>
              </a:rPr>
              <a:t>Post an update</a:t>
            </a:r>
          </a:p>
        </p:txBody>
      </p:sp>
      <p:sp>
        <p:nvSpPr>
          <p:cNvPr id="3" name="Content Placeholder 2">
            <a:extLst>
              <a:ext uri="{FF2B5EF4-FFF2-40B4-BE49-F238E27FC236}">
                <a16:creationId xmlns:a16="http://schemas.microsoft.com/office/drawing/2014/main" id="{E1B74A71-920E-4898-A41E-95244158E796}"/>
              </a:ext>
            </a:extLst>
          </p:cNvPr>
          <p:cNvSpPr>
            <a:spLocks noGrp="1"/>
          </p:cNvSpPr>
          <p:nvPr>
            <p:ph idx="4294967295"/>
          </p:nvPr>
        </p:nvSpPr>
        <p:spPr>
          <a:xfrm>
            <a:off x="5380036" y="1212851"/>
            <a:ext cx="6781801" cy="3884612"/>
          </a:xfrm>
        </p:spPr>
        <p:txBody>
          <a:bodyPr>
            <a:noAutofit/>
          </a:bodyPr>
          <a:lstStyle/>
          <a:p>
            <a:pPr lvl="1">
              <a:lnSpc>
                <a:spcPct val="110000"/>
              </a:lnSpc>
              <a:spcBef>
                <a:spcPts val="0"/>
              </a:spcBef>
              <a:spcAft>
                <a:spcPts val="600"/>
              </a:spcAft>
            </a:pPr>
            <a:r>
              <a:rPr lang="en-US" sz="1600" dirty="0">
                <a:solidFill>
                  <a:srgbClr val="282828"/>
                </a:solidFill>
                <a:latin typeface="Segoe UI Semibold" panose="020B0702040204020203" pitchFamily="34" charset="0"/>
                <a:cs typeface="Segoe UI Semibold" panose="020B0702040204020203" pitchFamily="34" charset="0"/>
              </a:rPr>
              <a:t>Start a new conversation by sharing updates and information others across your organization will find useful or interesting.</a:t>
            </a:r>
            <a:br>
              <a:rPr lang="en-US" sz="1600" dirty="0">
                <a:solidFill>
                  <a:srgbClr val="282828"/>
                </a:solidFill>
              </a:rPr>
            </a:br>
            <a:endParaRPr lang="en-US" sz="1600" dirty="0">
              <a:solidFill>
                <a:srgbClr val="282828"/>
              </a:solidFill>
              <a:latin typeface="Segoe UI" panose="020B0502040204020203" pitchFamily="34" charset="0"/>
              <a:cs typeface="Segoe UI" panose="020B0502040204020203" pitchFamily="34" charset="0"/>
            </a:endParaRP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On web and desktop, click on </a:t>
            </a:r>
            <a:r>
              <a:rPr lang="en-US" sz="1600" b="1" dirty="0">
                <a:solidFill>
                  <a:srgbClr val="282828"/>
                </a:solidFill>
                <a:latin typeface="Segoe UI" panose="020B0502040204020203" pitchFamily="34" charset="0"/>
                <a:cs typeface="Segoe UI" panose="020B0502040204020203" pitchFamily="34" charset="0"/>
              </a:rPr>
              <a:t>Update</a:t>
            </a:r>
            <a:r>
              <a:rPr lang="en-US" sz="1600" dirty="0">
                <a:solidFill>
                  <a:srgbClr val="282828"/>
                </a:solidFill>
                <a:latin typeface="Segoe UI" panose="020B0502040204020203" pitchFamily="34" charset="0"/>
                <a:cs typeface="Segoe UI" panose="020B0502040204020203" pitchFamily="34" charset="0"/>
              </a:rPr>
              <a:t> in the box at the top of the group and enter your message.</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On mobile, click on the </a:t>
            </a:r>
            <a:r>
              <a:rPr lang="en-US" sz="1600" b="1" dirty="0">
                <a:solidFill>
                  <a:srgbClr val="282828"/>
                </a:solidFill>
                <a:latin typeface="Segoe UI" panose="020B0502040204020203" pitchFamily="34" charset="0"/>
                <a:cs typeface="Segoe UI" panose="020B0502040204020203" pitchFamily="34" charset="0"/>
              </a:rPr>
              <a:t>Post</a:t>
            </a:r>
            <a:r>
              <a:rPr lang="en-US" sz="1600" dirty="0">
                <a:solidFill>
                  <a:srgbClr val="282828"/>
                </a:solidFill>
                <a:latin typeface="Segoe UI" panose="020B0502040204020203" pitchFamily="34" charset="0"/>
                <a:cs typeface="Segoe UI" panose="020B0502040204020203" pitchFamily="34" charset="0"/>
              </a:rPr>
              <a:t> pencil icon on the upper-right side of the group.</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Type in your message. </a:t>
            </a:r>
            <a:r>
              <a:rPr lang="en-US" sz="1600" b="1" dirty="0">
                <a:solidFill>
                  <a:srgbClr val="282828"/>
                </a:solidFill>
                <a:latin typeface="Segoe UI" panose="020B0502040204020203" pitchFamily="34" charset="0"/>
                <a:cs typeface="Segoe UI" panose="020B0502040204020203" pitchFamily="34" charset="0"/>
              </a:rPr>
              <a:t>Hashtag </a:t>
            </a:r>
            <a:r>
              <a:rPr lang="en-US" sz="1600" dirty="0">
                <a:solidFill>
                  <a:srgbClr val="282828"/>
                </a:solidFill>
                <a:latin typeface="Segoe UI" panose="020B0502040204020203" pitchFamily="34" charset="0"/>
                <a:cs typeface="Segoe UI" panose="020B0502040204020203" pitchFamily="34" charset="0"/>
              </a:rPr>
              <a:t>(type ‘#’) topics relevant to the message to help others discover your update.</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Upload videos, photos, and documents for context or collaboration.</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When you have finished, click </a:t>
            </a:r>
            <a:r>
              <a:rPr lang="en-US" sz="1600" b="1" dirty="0">
                <a:solidFill>
                  <a:srgbClr val="282828"/>
                </a:solidFill>
                <a:latin typeface="Segoe UI" panose="020B0502040204020203" pitchFamily="34" charset="0"/>
                <a:cs typeface="Segoe UI" panose="020B0502040204020203" pitchFamily="34" charset="0"/>
              </a:rPr>
              <a:t>Post</a:t>
            </a:r>
            <a:r>
              <a:rPr lang="en-US" sz="1600" dirty="0">
                <a:solidFill>
                  <a:srgbClr val="282828"/>
                </a:solidFill>
                <a:latin typeface="Segoe UI" panose="020B0502040204020203" pitchFamily="34" charset="0"/>
                <a:cs typeface="Segoe UI" panose="020B0502040204020203" pitchFamily="34" charset="0"/>
              </a:rPr>
              <a:t>.</a:t>
            </a:r>
          </a:p>
        </p:txBody>
      </p:sp>
      <p:cxnSp>
        <p:nvCxnSpPr>
          <p:cNvPr id="8" name="Straight Connector 7">
            <a:extLst>
              <a:ext uri="{FF2B5EF4-FFF2-40B4-BE49-F238E27FC236}">
                <a16:creationId xmlns:a16="http://schemas.microsoft.com/office/drawing/2014/main" id="{4B2D17DC-E6DE-4615-9D54-FA759514E6CB}"/>
              </a:ext>
            </a:extLst>
          </p:cNvPr>
          <p:cNvCxnSpPr>
            <a:cxnSpLocks/>
          </p:cNvCxnSpPr>
          <p:nvPr/>
        </p:nvCxnSpPr>
        <p:spPr>
          <a:xfrm>
            <a:off x="5761037" y="5783262"/>
            <a:ext cx="6218238"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71" y="1763729"/>
            <a:ext cx="2038511" cy="3625830"/>
          </a:xfrm>
          <a:prstGeom prst="rect">
            <a:avLst/>
          </a:prstGeom>
          <a:ln w="76200">
            <a:solidFill>
              <a:schemeClr val="bg2"/>
            </a:solidFill>
            <a:miter lim="800000"/>
          </a:ln>
        </p:spPr>
      </p:pic>
      <p:sp>
        <p:nvSpPr>
          <p:cNvPr id="4" name="Rectangle 3">
            <a:extLst>
              <a:ext uri="{FF2B5EF4-FFF2-40B4-BE49-F238E27FC236}">
                <a16:creationId xmlns:a16="http://schemas.microsoft.com/office/drawing/2014/main" id="{F47E07CD-D5A4-4803-BABF-7256C84F7FD8}"/>
              </a:ext>
            </a:extLst>
          </p:cNvPr>
          <p:cNvSpPr/>
          <p:nvPr/>
        </p:nvSpPr>
        <p:spPr>
          <a:xfrm>
            <a:off x="0" y="5783263"/>
            <a:ext cx="3322637" cy="761999"/>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defTabSz="114300"/>
            <a:r>
              <a:rPr lang="en-US" sz="1200" dirty="0">
                <a:solidFill>
                  <a:schemeClr val="bg1"/>
                </a:solidFill>
                <a:latin typeface="Segoe Pro Semibold" panose="020B0702040504020203" pitchFamily="34" charset="0"/>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If you make a mistake, you can click </a:t>
            </a:r>
            <a:r>
              <a:rPr lang="en-US" sz="1200" b="1" dirty="0">
                <a:solidFill>
                  <a:schemeClr val="bg1"/>
                </a:solidFill>
                <a:latin typeface="Segoe UI" panose="020B0502040204020203" pitchFamily="34" charset="0"/>
                <a:cs typeface="Segoe UI" panose="020B0502040204020203" pitchFamily="34" charset="0"/>
              </a:rPr>
              <a:t>Edit</a:t>
            </a:r>
            <a:r>
              <a:rPr lang="en-US" sz="1200" dirty="0">
                <a:solidFill>
                  <a:schemeClr val="bg1"/>
                </a:solidFill>
                <a:latin typeface="Segoe UI" panose="020B0502040204020203" pitchFamily="34" charset="0"/>
                <a:cs typeface="Segoe UI" panose="020B0502040204020203" pitchFamily="34" charset="0"/>
              </a:rPr>
              <a:t> to alter your original post.</a:t>
            </a:r>
          </a:p>
        </p:txBody>
      </p:sp>
      <p:cxnSp>
        <p:nvCxnSpPr>
          <p:cNvPr id="15" name="Straight Arrow Connector 14">
            <a:extLst>
              <a:ext uri="{FF2B5EF4-FFF2-40B4-BE49-F238E27FC236}">
                <a16:creationId xmlns:a16="http://schemas.microsoft.com/office/drawing/2014/main" id="{4C73CCC7-8A18-464C-BD61-C9DBBD05C55D}"/>
              </a:ext>
            </a:extLst>
          </p:cNvPr>
          <p:cNvCxnSpPr>
            <a:cxnSpLocks/>
          </p:cNvCxnSpPr>
          <p:nvPr/>
        </p:nvCxnSpPr>
        <p:spPr>
          <a:xfrm>
            <a:off x="655636" y="3805510"/>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8FE033-F4B4-4A45-AF91-5914CF1E3F4F}"/>
              </a:ext>
            </a:extLst>
          </p:cNvPr>
          <p:cNvSpPr/>
          <p:nvPr/>
        </p:nvSpPr>
        <p:spPr bwMode="auto">
          <a:xfrm>
            <a:off x="350837" y="3665809"/>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pic>
        <p:nvPicPr>
          <p:cNvPr id="17" name="Graphic 16">
            <a:extLst>
              <a:ext uri="{FF2B5EF4-FFF2-40B4-BE49-F238E27FC236}">
                <a16:creationId xmlns:a16="http://schemas.microsoft.com/office/drawing/2014/main" id="{9F2D3575-1157-43E8-B233-21572C9DBE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762" y="5935662"/>
            <a:ext cx="171752" cy="228600"/>
          </a:xfrm>
          <a:prstGeom prst="rect">
            <a:avLst/>
          </a:prstGeom>
        </p:spPr>
      </p:pic>
      <p:pic>
        <p:nvPicPr>
          <p:cNvPr id="6" name="Picture 5">
            <a:extLst>
              <a:ext uri="{FF2B5EF4-FFF2-40B4-BE49-F238E27FC236}">
                <a16:creationId xmlns:a16="http://schemas.microsoft.com/office/drawing/2014/main" id="{B8D18576-3F00-4211-B6F1-996DE8B56AE1}"/>
              </a:ext>
            </a:extLst>
          </p:cNvPr>
          <p:cNvPicPr>
            <a:picLocks noChangeAspect="1"/>
          </p:cNvPicPr>
          <p:nvPr/>
        </p:nvPicPr>
        <p:blipFill>
          <a:blip r:embed="rId6"/>
          <a:stretch>
            <a:fillRect/>
          </a:stretch>
        </p:blipFill>
        <p:spPr>
          <a:xfrm>
            <a:off x="1084262" y="906462"/>
            <a:ext cx="2819400" cy="729191"/>
          </a:xfrm>
          <a:prstGeom prst="rect">
            <a:avLst/>
          </a:prstGeom>
          <a:ln w="76200">
            <a:solidFill>
              <a:schemeClr val="bg2"/>
            </a:solidFill>
            <a:miter lim="800000"/>
          </a:ln>
        </p:spPr>
      </p:pic>
      <p:cxnSp>
        <p:nvCxnSpPr>
          <p:cNvPr id="10" name="Straight Arrow Connector 9">
            <a:extLst>
              <a:ext uri="{FF2B5EF4-FFF2-40B4-BE49-F238E27FC236}">
                <a16:creationId xmlns:a16="http://schemas.microsoft.com/office/drawing/2014/main" id="{9DE2C98E-E9AE-448F-AC8B-5EFDD95C73E8}"/>
              </a:ext>
            </a:extLst>
          </p:cNvPr>
          <p:cNvCxnSpPr>
            <a:cxnSpLocks/>
          </p:cNvCxnSpPr>
          <p:nvPr/>
        </p:nvCxnSpPr>
        <p:spPr>
          <a:xfrm>
            <a:off x="779461" y="1186694"/>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5A1F26D-1787-4F3C-A9AF-8A7E3D251DC1}"/>
              </a:ext>
            </a:extLst>
          </p:cNvPr>
          <p:cNvSpPr/>
          <p:nvPr/>
        </p:nvSpPr>
        <p:spPr bwMode="auto">
          <a:xfrm>
            <a:off x="474662" y="1046993"/>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6837" y="1199518"/>
            <a:ext cx="2042446" cy="3632832"/>
          </a:xfrm>
          <a:prstGeom prst="rect">
            <a:avLst/>
          </a:prstGeom>
          <a:ln w="76200">
            <a:solidFill>
              <a:schemeClr val="bg2"/>
            </a:solidFill>
            <a:miter lim="800000"/>
          </a:ln>
        </p:spPr>
      </p:pic>
      <p:cxnSp>
        <p:nvCxnSpPr>
          <p:cNvPr id="13" name="Straight Arrow Connector 12">
            <a:extLst>
              <a:ext uri="{FF2B5EF4-FFF2-40B4-BE49-F238E27FC236}">
                <a16:creationId xmlns:a16="http://schemas.microsoft.com/office/drawing/2014/main" id="{4F106BA2-3D25-44C2-9D77-F3CE255EDD8C}"/>
              </a:ext>
            </a:extLst>
          </p:cNvPr>
          <p:cNvCxnSpPr>
            <a:cxnSpLocks/>
          </p:cNvCxnSpPr>
          <p:nvPr/>
        </p:nvCxnSpPr>
        <p:spPr>
          <a:xfrm rot="5400000" flipV="1">
            <a:off x="4351337" y="1085218"/>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812A852-2090-46F2-B2C7-0765B55715B7}"/>
              </a:ext>
            </a:extLst>
          </p:cNvPr>
          <p:cNvSpPr/>
          <p:nvPr/>
        </p:nvSpPr>
        <p:spPr bwMode="auto">
          <a:xfrm>
            <a:off x="4389437" y="589917"/>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5" name="Rectangle 4">
            <a:extLst>
              <a:ext uri="{FF2B5EF4-FFF2-40B4-BE49-F238E27FC236}">
                <a16:creationId xmlns:a16="http://schemas.microsoft.com/office/drawing/2014/main" id="{4F626373-8614-4660-AD33-89D0B0822124}"/>
              </a:ext>
            </a:extLst>
          </p:cNvPr>
          <p:cNvSpPr/>
          <p:nvPr/>
        </p:nvSpPr>
        <p:spPr>
          <a:xfrm>
            <a:off x="5684837" y="5898509"/>
            <a:ext cx="6216650" cy="341953"/>
          </a:xfrm>
          <a:prstGeom prst="rect">
            <a:avLst/>
          </a:prstGeom>
        </p:spPr>
        <p:txBody>
          <a:bodyPr>
            <a:spAutoFit/>
          </a:bodyPr>
          <a:lstStyle/>
          <a:p>
            <a:pPr marL="0" lvl="1">
              <a:lnSpc>
                <a:spcPct val="110000"/>
              </a:lnSpc>
              <a:spcBef>
                <a:spcPts val="0"/>
              </a:spcBef>
              <a:spcAft>
                <a:spcPts val="600"/>
              </a:spcAft>
            </a:pPr>
            <a:r>
              <a:rPr lang="en-US" sz="1600" dirty="0">
                <a:solidFill>
                  <a:schemeClr val="accent1"/>
                </a:solidFill>
                <a:latin typeface="Segoe UI" panose="020B0502040204020203" pitchFamily="34" charset="0"/>
                <a:cs typeface="Segoe UI" panose="020B0502040204020203" pitchFamily="34" charset="0"/>
              </a:rPr>
              <a:t>Your post and any files you’ve added will appear in the group feed.</a:t>
            </a:r>
          </a:p>
        </p:txBody>
      </p:sp>
    </p:spTree>
    <p:extLst>
      <p:ext uri="{BB962C8B-B14F-4D97-AF65-F5344CB8AC3E}">
        <p14:creationId xmlns:p14="http://schemas.microsoft.com/office/powerpoint/2010/main" val="3903754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E45A947-6F1E-4301-AEA9-8D7748A1504E}"/>
              </a:ext>
            </a:extLst>
          </p:cNvPr>
          <p:cNvPicPr>
            <a:picLocks noChangeAspect="1"/>
          </p:cNvPicPr>
          <p:nvPr/>
        </p:nvPicPr>
        <p:blipFill>
          <a:blip r:embed="rId3"/>
          <a:stretch>
            <a:fillRect/>
          </a:stretch>
        </p:blipFill>
        <p:spPr>
          <a:xfrm>
            <a:off x="808037" y="1820863"/>
            <a:ext cx="3997594" cy="214476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2" name="Title 1">
            <a:extLst>
              <a:ext uri="{FF2B5EF4-FFF2-40B4-BE49-F238E27FC236}">
                <a16:creationId xmlns:a16="http://schemas.microsoft.com/office/drawing/2014/main" id="{694B3262-6FD3-42A1-A94B-8263FE8A0E9A}"/>
              </a:ext>
            </a:extLst>
          </p:cNvPr>
          <p:cNvSpPr>
            <a:spLocks noGrp="1"/>
          </p:cNvSpPr>
          <p:nvPr>
            <p:ph type="title" idx="4294967295"/>
          </p:nvPr>
        </p:nvSpPr>
        <p:spPr>
          <a:xfrm>
            <a:off x="5608637" y="295274"/>
            <a:ext cx="6555566" cy="917575"/>
          </a:xfrm>
        </p:spPr>
        <p:txBody>
          <a:bodyPr>
            <a:normAutofit/>
          </a:bodyPr>
          <a:lstStyle/>
          <a:p>
            <a:r>
              <a:rPr lang="en-US" dirty="0">
                <a:solidFill>
                  <a:srgbClr val="282828"/>
                </a:solidFill>
              </a:rPr>
              <a:t>Attach a file</a:t>
            </a:r>
          </a:p>
        </p:txBody>
      </p:sp>
      <p:sp>
        <p:nvSpPr>
          <p:cNvPr id="3" name="Content Placeholder 2">
            <a:extLst>
              <a:ext uri="{FF2B5EF4-FFF2-40B4-BE49-F238E27FC236}">
                <a16:creationId xmlns:a16="http://schemas.microsoft.com/office/drawing/2014/main" id="{4A804E1A-32AA-43A8-8108-2B0185ABCF94}"/>
              </a:ext>
            </a:extLst>
          </p:cNvPr>
          <p:cNvSpPr>
            <a:spLocks noGrp="1"/>
          </p:cNvSpPr>
          <p:nvPr>
            <p:ph idx="4294967295"/>
          </p:nvPr>
        </p:nvSpPr>
        <p:spPr>
          <a:xfrm>
            <a:off x="5684836" y="1212849"/>
            <a:ext cx="6477001" cy="3656013"/>
          </a:xfrm>
        </p:spPr>
        <p:txBody>
          <a:bodyPr vert="horz" wrap="square" lIns="146304" tIns="91440" rIns="146304" bIns="91440" rtlCol="0" anchor="t">
            <a:noAutofit/>
          </a:bodyPr>
          <a:lstStyle/>
          <a:p>
            <a:pPr>
              <a:lnSpc>
                <a:spcPct val="110000"/>
              </a:lnSpc>
              <a:spcBef>
                <a:spcPts val="0"/>
              </a:spcBef>
              <a:spcAft>
                <a:spcPts val="600"/>
              </a:spcAft>
            </a:pPr>
            <a:r>
              <a:rPr lang="en-US" sz="1600" dirty="0">
                <a:solidFill>
                  <a:srgbClr val="282828"/>
                </a:solidFill>
                <a:cs typeface="Segoe UI Semibold" panose="020B0702040204020203" pitchFamily="34" charset="0"/>
              </a:rPr>
              <a:t>Easily share resources for others to leverage, or get feedback on your work in real time.</a:t>
            </a:r>
            <a:br>
              <a:rPr lang="en-US" sz="1600" dirty="0">
                <a:solidFill>
                  <a:schemeClr val="tx1"/>
                </a:solidFill>
                <a:latin typeface="+mn-lt"/>
                <a:cs typeface="Segoe UI Semibold" panose="020B0702040204020203" pitchFamily="34" charset="0"/>
              </a:rPr>
            </a:br>
            <a:endParaRPr lang="en-US" sz="1600" dirty="0">
              <a:solidFill>
                <a:schemeClr val="tx1"/>
              </a:solidFill>
              <a:latin typeface="+mn-lt"/>
              <a:cs typeface="Segoe UI Semibold" panose="020B0702040204020203" pitchFamily="34" charset="0"/>
            </a:endParaRPr>
          </a:p>
          <a:p>
            <a:pPr marL="524586" indent="-524586">
              <a:lnSpc>
                <a:spcPct val="110000"/>
              </a:lnSpc>
              <a:spcBef>
                <a:spcPts val="0"/>
              </a:spcBef>
              <a:spcAft>
                <a:spcPts val="1200"/>
              </a:spcAft>
              <a:buClr>
                <a:srgbClr val="D83B01"/>
              </a:buClr>
              <a:buSzPct val="70000"/>
              <a:buFont typeface="+mj-lt"/>
              <a:buAutoNum type="arabicPeriod"/>
            </a:pPr>
            <a:r>
              <a:rPr lang="en-US" sz="1600" dirty="0">
                <a:solidFill>
                  <a:srgbClr val="282828"/>
                </a:solidFill>
                <a:latin typeface="+mn-lt"/>
              </a:rPr>
              <a:t>Click the </a:t>
            </a:r>
            <a:r>
              <a:rPr lang="en-US" sz="1600" b="1" dirty="0">
                <a:solidFill>
                  <a:srgbClr val="282828"/>
                </a:solidFill>
                <a:latin typeface="+mn-lt"/>
              </a:rPr>
              <a:t>Attach</a:t>
            </a:r>
            <a:r>
              <a:rPr lang="en-US" sz="1600" dirty="0">
                <a:solidFill>
                  <a:srgbClr val="282828"/>
                </a:solidFill>
                <a:latin typeface="+mn-lt"/>
              </a:rPr>
              <a:t> paperclip icon inside the Update or Reply </a:t>
            </a:r>
            <a:br>
              <a:rPr lang="en-US" sz="1600" dirty="0">
                <a:solidFill>
                  <a:schemeClr val="tx1"/>
                </a:solidFill>
                <a:latin typeface="+mn-lt"/>
              </a:rPr>
            </a:br>
            <a:r>
              <a:rPr lang="en-US" sz="1600" dirty="0">
                <a:solidFill>
                  <a:srgbClr val="282828"/>
                </a:solidFill>
                <a:latin typeface="+mn-lt"/>
              </a:rPr>
              <a:t>text box.</a:t>
            </a: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Select a file location (your computer, Yammer, or OneDrive).</a:t>
            </a: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Locate the file and click </a:t>
            </a:r>
            <a:r>
              <a:rPr lang="en-US" sz="1600" b="1" dirty="0">
                <a:solidFill>
                  <a:srgbClr val="282828"/>
                </a:solidFill>
                <a:latin typeface="+mn-lt"/>
              </a:rPr>
              <a:t>Select</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Type a message to give context to your colleagues, and @mention people who will find the file helpful, if you like. </a:t>
            </a: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Click </a:t>
            </a:r>
            <a:r>
              <a:rPr lang="en-US" sz="1600" b="1" dirty="0">
                <a:solidFill>
                  <a:srgbClr val="282828"/>
                </a:solidFill>
                <a:latin typeface="+mn-lt"/>
              </a:rPr>
              <a:t>Post</a:t>
            </a:r>
            <a:r>
              <a:rPr lang="en-US" sz="1600" dirty="0">
                <a:solidFill>
                  <a:srgbClr val="282828"/>
                </a:solidFill>
                <a:latin typeface="+mn-lt"/>
              </a:rPr>
              <a:t>.</a:t>
            </a:r>
            <a:endParaRPr lang="en-US" sz="1600" b="1" dirty="0">
              <a:solidFill>
                <a:srgbClr val="282828"/>
              </a:solidFill>
              <a:latin typeface="+mn-lt"/>
            </a:endParaRPr>
          </a:p>
        </p:txBody>
      </p:sp>
      <p:cxnSp>
        <p:nvCxnSpPr>
          <p:cNvPr id="8" name="Straight Connector 7">
            <a:extLst>
              <a:ext uri="{FF2B5EF4-FFF2-40B4-BE49-F238E27FC236}">
                <a16:creationId xmlns:a16="http://schemas.microsoft.com/office/drawing/2014/main" id="{64098505-D452-4C92-BF73-E395C0997D77}"/>
              </a:ext>
            </a:extLst>
          </p:cNvPr>
          <p:cNvCxnSpPr>
            <a:cxnSpLocks/>
          </p:cNvCxnSpPr>
          <p:nvPr/>
        </p:nvCxnSpPr>
        <p:spPr>
          <a:xfrm>
            <a:off x="5780885" y="53260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0CAE4BB-B06B-44F8-9E0D-332331C7304A}"/>
              </a:ext>
            </a:extLst>
          </p:cNvPr>
          <p:cNvSpPr/>
          <p:nvPr/>
        </p:nvSpPr>
        <p:spPr>
          <a:xfrm>
            <a:off x="-12701" y="5524500"/>
            <a:ext cx="3792537" cy="868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182880" rtlCol="0" anchor="ctr"/>
          <a:lstStyle/>
          <a:p>
            <a:r>
              <a:rPr lang="en-US" sz="1200" dirty="0">
                <a:solidFill>
                  <a:schemeClr val="bg1"/>
                </a:solidFill>
                <a:latin typeface="Segoe UI Semibold" panose="020B0702040204020203" pitchFamily="34" charset="0"/>
                <a:cs typeface="Segoe UI Semibold" panose="020B07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Pin a file for easy access in the future. The file will then appear under “Pinned” on the right side of the screen. </a:t>
            </a:r>
          </a:p>
        </p:txBody>
      </p:sp>
      <p:pic>
        <p:nvPicPr>
          <p:cNvPr id="9" name="Picture 8">
            <a:extLst>
              <a:ext uri="{FF2B5EF4-FFF2-40B4-BE49-F238E27FC236}">
                <a16:creationId xmlns:a16="http://schemas.microsoft.com/office/drawing/2014/main" id="{3E0D60BB-386A-4301-8379-EC4B433A9D4D}"/>
              </a:ext>
            </a:extLst>
          </p:cNvPr>
          <p:cNvPicPr>
            <a:picLocks noChangeAspect="1"/>
          </p:cNvPicPr>
          <p:nvPr/>
        </p:nvPicPr>
        <p:blipFill>
          <a:blip r:embed="rId4"/>
          <a:stretch>
            <a:fillRect/>
          </a:stretch>
        </p:blipFill>
        <p:spPr>
          <a:xfrm>
            <a:off x="579438" y="1135062"/>
            <a:ext cx="3810000" cy="1024009"/>
          </a:xfrm>
          <a:prstGeom prst="rect">
            <a:avLst/>
          </a:prstGeom>
          <a:ln w="76200">
            <a:solidFill>
              <a:srgbClr val="E6E6E6"/>
            </a:solidFill>
            <a:miter lim="800000"/>
          </a:ln>
        </p:spPr>
      </p:pic>
      <p:cxnSp>
        <p:nvCxnSpPr>
          <p:cNvPr id="10" name="Straight Arrow Connector 9">
            <a:extLst>
              <a:ext uri="{FF2B5EF4-FFF2-40B4-BE49-F238E27FC236}">
                <a16:creationId xmlns:a16="http://schemas.microsoft.com/office/drawing/2014/main" id="{060C3CCC-070A-4F08-8D1E-C5D2F3F4CEF2}"/>
              </a:ext>
            </a:extLst>
          </p:cNvPr>
          <p:cNvCxnSpPr>
            <a:cxnSpLocks/>
          </p:cNvCxnSpPr>
          <p:nvPr/>
        </p:nvCxnSpPr>
        <p:spPr>
          <a:xfrm>
            <a:off x="4237038" y="982660"/>
            <a:ext cx="2" cy="381002"/>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B9F99C1-0CE1-4CA7-896E-1DD711DBD8B7}"/>
              </a:ext>
            </a:extLst>
          </p:cNvPr>
          <p:cNvSpPr/>
          <p:nvPr/>
        </p:nvSpPr>
        <p:spPr bwMode="auto">
          <a:xfrm>
            <a:off x="4084637" y="677860"/>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pic>
        <p:nvPicPr>
          <p:cNvPr id="12" name="Graphic 11">
            <a:extLst>
              <a:ext uri="{FF2B5EF4-FFF2-40B4-BE49-F238E27FC236}">
                <a16:creationId xmlns:a16="http://schemas.microsoft.com/office/drawing/2014/main" id="{BD0DF632-3B1E-4FAC-BF4F-A872DA16AE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274" y="5630862"/>
            <a:ext cx="171752" cy="228600"/>
          </a:xfrm>
          <a:prstGeom prst="rect">
            <a:avLst/>
          </a:prstGeom>
        </p:spPr>
      </p:pic>
      <p:cxnSp>
        <p:nvCxnSpPr>
          <p:cNvPr id="13" name="Straight Arrow Connector 12">
            <a:extLst>
              <a:ext uri="{FF2B5EF4-FFF2-40B4-BE49-F238E27FC236}">
                <a16:creationId xmlns:a16="http://schemas.microsoft.com/office/drawing/2014/main" id="{A94DD46A-B0EE-40BB-9D2E-3A45149C9923}"/>
              </a:ext>
            </a:extLst>
          </p:cNvPr>
          <p:cNvCxnSpPr>
            <a:cxnSpLocks/>
          </p:cNvCxnSpPr>
          <p:nvPr/>
        </p:nvCxnSpPr>
        <p:spPr>
          <a:xfrm flipH="1">
            <a:off x="4313237" y="1820862"/>
            <a:ext cx="228597" cy="2"/>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F9E92AF-E396-4038-96F8-C904185091C2}"/>
              </a:ext>
            </a:extLst>
          </p:cNvPr>
          <p:cNvSpPr/>
          <p:nvPr/>
        </p:nvSpPr>
        <p:spPr bwMode="auto">
          <a:xfrm>
            <a:off x="4541837" y="16684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5" name="Rectangle 4">
            <a:extLst>
              <a:ext uri="{FF2B5EF4-FFF2-40B4-BE49-F238E27FC236}">
                <a16:creationId xmlns:a16="http://schemas.microsoft.com/office/drawing/2014/main" id="{AC853580-D658-4A7C-932E-5375637F3DAF}"/>
              </a:ext>
            </a:extLst>
          </p:cNvPr>
          <p:cNvSpPr/>
          <p:nvPr/>
        </p:nvSpPr>
        <p:spPr>
          <a:xfrm>
            <a:off x="5684837" y="5402261"/>
            <a:ext cx="4014753" cy="341953"/>
          </a:xfrm>
          <a:prstGeom prst="rect">
            <a:avLst/>
          </a:prstGeom>
        </p:spPr>
        <p:txBody>
          <a:bodyPr wrap="none">
            <a:spAutoFit/>
          </a:bodyPr>
          <a:lstStyle/>
          <a:p>
            <a:pPr>
              <a:lnSpc>
                <a:spcPct val="110000"/>
              </a:lnSpc>
              <a:spcBef>
                <a:spcPts val="0"/>
              </a:spcBef>
              <a:spcAft>
                <a:spcPts val="600"/>
              </a:spcAft>
            </a:pPr>
            <a:r>
              <a:rPr lang="en-US" sz="1600" dirty="0">
                <a:solidFill>
                  <a:srgbClr val="D83B01"/>
                </a:solidFill>
                <a:cs typeface="Segoe UI Semibold" panose="020B0702040204020203" pitchFamily="34" charset="0"/>
              </a:rPr>
              <a:t>The file will be embedded into the thread. </a:t>
            </a:r>
          </a:p>
        </p:txBody>
      </p:sp>
      <p:cxnSp>
        <p:nvCxnSpPr>
          <p:cNvPr id="16" name="Straight Arrow Connector 15">
            <a:extLst>
              <a:ext uri="{FF2B5EF4-FFF2-40B4-BE49-F238E27FC236}">
                <a16:creationId xmlns:a16="http://schemas.microsoft.com/office/drawing/2014/main" id="{C3501820-B696-4396-8F67-C28419F42823}"/>
              </a:ext>
            </a:extLst>
          </p:cNvPr>
          <p:cNvCxnSpPr>
            <a:cxnSpLocks/>
            <a:stCxn id="17" idx="0"/>
          </p:cNvCxnSpPr>
          <p:nvPr/>
        </p:nvCxnSpPr>
        <p:spPr>
          <a:xfrm flipV="1">
            <a:off x="4048613" y="3725866"/>
            <a:ext cx="3" cy="380996"/>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667B697-011B-478D-9732-22BB1532CB33}"/>
              </a:ext>
            </a:extLst>
          </p:cNvPr>
          <p:cNvSpPr/>
          <p:nvPr/>
        </p:nvSpPr>
        <p:spPr bwMode="auto">
          <a:xfrm>
            <a:off x="3896213" y="41068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Tree>
    <p:extLst>
      <p:ext uri="{BB962C8B-B14F-4D97-AF65-F5344CB8AC3E}">
        <p14:creationId xmlns:p14="http://schemas.microsoft.com/office/powerpoint/2010/main" val="147118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03718C-1BB3-40EA-853B-DF4F7111E0FF}"/>
              </a:ext>
            </a:extLst>
          </p:cNvPr>
          <p:cNvSpPr/>
          <p:nvPr/>
        </p:nvSpPr>
        <p:spPr bwMode="auto">
          <a:xfrm>
            <a:off x="11780837" y="4259262"/>
            <a:ext cx="655638" cy="1447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D254CFE3-B6EA-4B3C-9456-B8DB8DF497D1}"/>
              </a:ext>
            </a:extLst>
          </p:cNvPr>
          <p:cNvSpPr>
            <a:spLocks noGrp="1"/>
          </p:cNvSpPr>
          <p:nvPr>
            <p:ph type="title"/>
          </p:nvPr>
        </p:nvSpPr>
        <p:spPr>
          <a:xfrm>
            <a:off x="1112837" y="847741"/>
            <a:ext cx="7696200" cy="896921"/>
          </a:xfrm>
        </p:spPr>
        <p:txBody>
          <a:bodyPr>
            <a:noAutofit/>
          </a:bodyPr>
          <a:lstStyle/>
          <a:p>
            <a:r>
              <a:rPr lang="en-US" sz="4800" dirty="0"/>
              <a:t>Create special messages</a:t>
            </a:r>
            <a:br>
              <a:rPr lang="en-US" dirty="0"/>
            </a:br>
            <a:endParaRPr lang="en-US" dirty="0"/>
          </a:p>
        </p:txBody>
      </p:sp>
      <p:sp>
        <p:nvSpPr>
          <p:cNvPr id="5" name="Text Placeholder 4">
            <a:extLst>
              <a:ext uri="{FF2B5EF4-FFF2-40B4-BE49-F238E27FC236}">
                <a16:creationId xmlns:a16="http://schemas.microsoft.com/office/drawing/2014/main" id="{73B87A5F-6201-43E0-8C3D-A7D1895D77F8}"/>
              </a:ext>
            </a:extLst>
          </p:cNvPr>
          <p:cNvSpPr>
            <a:spLocks noGrp="1"/>
          </p:cNvSpPr>
          <p:nvPr>
            <p:ph type="body" idx="4294967295"/>
          </p:nvPr>
        </p:nvSpPr>
        <p:spPr>
          <a:xfrm>
            <a:off x="1112837" y="4716462"/>
            <a:ext cx="3429000" cy="1992312"/>
          </a:xfrm>
        </p:spPr>
        <p:txBody>
          <a:bodyPr>
            <a:normAutofit fontScale="92500" lnSpcReduction="20000"/>
          </a:bodyPr>
          <a:lstStyle/>
          <a:p>
            <a:pPr>
              <a:lnSpc>
                <a:spcPct val="100000"/>
              </a:lnSpc>
              <a:spcBef>
                <a:spcPts val="0"/>
              </a:spcBef>
              <a:spcAft>
                <a:spcPts val="1200"/>
              </a:spcAft>
            </a:pPr>
            <a:r>
              <a:rPr lang="en-US" sz="1700" dirty="0">
                <a:solidFill>
                  <a:schemeClr val="tx2"/>
                </a:solidFill>
              </a:rPr>
              <a:t>Create a Poll</a:t>
            </a:r>
          </a:p>
          <a:p>
            <a:pPr>
              <a:lnSpc>
                <a:spcPct val="100000"/>
              </a:lnSpc>
              <a:spcBef>
                <a:spcPts val="0"/>
              </a:spcBef>
              <a:spcAft>
                <a:spcPts val="1200"/>
              </a:spcAft>
            </a:pPr>
            <a:r>
              <a:rPr lang="en-US" sz="1700" dirty="0">
                <a:solidFill>
                  <a:schemeClr val="tx2"/>
                </a:solidFill>
              </a:rPr>
              <a:t>Praise a collaborator</a:t>
            </a:r>
          </a:p>
          <a:p>
            <a:pPr>
              <a:lnSpc>
                <a:spcPct val="100000"/>
              </a:lnSpc>
              <a:spcBef>
                <a:spcPts val="0"/>
              </a:spcBef>
              <a:spcAft>
                <a:spcPts val="1200"/>
              </a:spcAft>
            </a:pPr>
            <a:r>
              <a:rPr lang="en-US" sz="1700" dirty="0">
                <a:solidFill>
                  <a:schemeClr val="tx2"/>
                </a:solidFill>
              </a:rPr>
              <a:t>Make an announcement</a:t>
            </a:r>
          </a:p>
          <a:p>
            <a:pPr>
              <a:lnSpc>
                <a:spcPct val="100000"/>
              </a:lnSpc>
              <a:spcBef>
                <a:spcPts val="0"/>
              </a:spcBef>
              <a:spcAft>
                <a:spcPts val="1200"/>
              </a:spcAft>
            </a:pPr>
            <a:r>
              <a:rPr lang="en-US" sz="1700" dirty="0">
                <a:solidFill>
                  <a:schemeClr val="tx2"/>
                </a:solidFill>
              </a:rPr>
              <a:t>Send a private message</a:t>
            </a:r>
          </a:p>
          <a:p>
            <a:pPr>
              <a:lnSpc>
                <a:spcPct val="100000"/>
              </a:lnSpc>
              <a:spcBef>
                <a:spcPts val="0"/>
              </a:spcBef>
              <a:spcAft>
                <a:spcPts val="1200"/>
              </a:spcAft>
            </a:pPr>
            <a:r>
              <a:rPr lang="en-US" sz="1700" dirty="0">
                <a:solidFill>
                  <a:schemeClr val="tx2"/>
                </a:solidFill>
              </a:rPr>
              <a:t>Share a conversation</a:t>
            </a:r>
          </a:p>
          <a:p>
            <a:endParaRPr lang="en-US" sz="1600" dirty="0"/>
          </a:p>
        </p:txBody>
      </p:sp>
      <p:cxnSp>
        <p:nvCxnSpPr>
          <p:cNvPr id="6" name="Straight Connector 5">
            <a:extLst>
              <a:ext uri="{FF2B5EF4-FFF2-40B4-BE49-F238E27FC236}">
                <a16:creationId xmlns:a16="http://schemas.microsoft.com/office/drawing/2014/main" id="{3415DF63-E656-43C7-AE23-57CDA4E20479}"/>
              </a:ext>
            </a:extLst>
          </p:cNvPr>
          <p:cNvCxnSpPr/>
          <p:nvPr/>
        </p:nvCxnSpPr>
        <p:spPr>
          <a:xfrm>
            <a:off x="11780837" y="0"/>
            <a:ext cx="0" cy="69945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162F05-807E-4D6C-A26E-3CD726CDC32D}"/>
              </a:ext>
            </a:extLst>
          </p:cNvPr>
          <p:cNvCxnSpPr/>
          <p:nvPr/>
        </p:nvCxnSpPr>
        <p:spPr>
          <a:xfrm>
            <a:off x="11780837" y="1363662"/>
            <a:ext cx="65563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F9B46D-0F0D-437F-8C50-68A68630C89D}"/>
              </a:ext>
            </a:extLst>
          </p:cNvPr>
          <p:cNvCxnSpPr/>
          <p:nvPr/>
        </p:nvCxnSpPr>
        <p:spPr>
          <a:xfrm>
            <a:off x="11780837" y="28114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174D91-BCDD-4B2B-8485-4741C0B826B3}"/>
              </a:ext>
            </a:extLst>
          </p:cNvPr>
          <p:cNvCxnSpPr/>
          <p:nvPr/>
        </p:nvCxnSpPr>
        <p:spPr>
          <a:xfrm>
            <a:off x="11780837" y="42592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4F33C-6A70-4E04-BD4F-CBE2F1DC41FC}"/>
              </a:ext>
            </a:extLst>
          </p:cNvPr>
          <p:cNvCxnSpPr/>
          <p:nvPr/>
        </p:nvCxnSpPr>
        <p:spPr>
          <a:xfrm>
            <a:off x="11780837" y="57070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D584CD0-2AD6-41E8-BD25-C14812745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13923" y="1896369"/>
            <a:ext cx="389467" cy="382386"/>
          </a:xfrm>
          <a:prstGeom prst="rect">
            <a:avLst/>
          </a:prstGeom>
        </p:spPr>
      </p:pic>
      <p:pic>
        <p:nvPicPr>
          <p:cNvPr id="14" name="Graphic 13">
            <a:extLst>
              <a:ext uri="{FF2B5EF4-FFF2-40B4-BE49-F238E27FC236}">
                <a16:creationId xmlns:a16="http://schemas.microsoft.com/office/drawing/2014/main" id="{A53E413E-B792-41E0-A30C-9DE0400BAC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54157" y="3344863"/>
            <a:ext cx="308999" cy="380999"/>
          </a:xfrm>
          <a:prstGeom prst="rect">
            <a:avLst/>
          </a:prstGeom>
        </p:spPr>
      </p:pic>
      <p:pic>
        <p:nvPicPr>
          <p:cNvPr id="15" name="Graphic 14">
            <a:extLst>
              <a:ext uri="{FF2B5EF4-FFF2-40B4-BE49-F238E27FC236}">
                <a16:creationId xmlns:a16="http://schemas.microsoft.com/office/drawing/2014/main" id="{196D39D1-212C-45FD-BFE2-0B1CBC3136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89581" y="4780315"/>
            <a:ext cx="438150" cy="405694"/>
          </a:xfrm>
          <a:prstGeom prst="rect">
            <a:avLst/>
          </a:prstGeom>
        </p:spPr>
      </p:pic>
      <p:pic>
        <p:nvPicPr>
          <p:cNvPr id="16" name="Graphic 15">
            <a:extLst>
              <a:ext uri="{FF2B5EF4-FFF2-40B4-BE49-F238E27FC236}">
                <a16:creationId xmlns:a16="http://schemas.microsoft.com/office/drawing/2014/main" id="{A51F92C2-FF9A-4E0B-81A0-FB78896658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85918" y="6278562"/>
            <a:ext cx="445477" cy="304800"/>
          </a:xfrm>
          <a:prstGeom prst="rect">
            <a:avLst/>
          </a:prstGeom>
        </p:spPr>
      </p:pic>
      <p:pic>
        <p:nvPicPr>
          <p:cNvPr id="17" name="Graphic 16">
            <a:extLst>
              <a:ext uri="{FF2B5EF4-FFF2-40B4-BE49-F238E27FC236}">
                <a16:creationId xmlns:a16="http://schemas.microsoft.com/office/drawing/2014/main" id="{8BBA8607-69BE-4B5E-BB78-16323FF910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09438" y="525462"/>
            <a:ext cx="304800" cy="380144"/>
          </a:xfrm>
          <a:prstGeom prst="rect">
            <a:avLst/>
          </a:prstGeom>
        </p:spPr>
      </p:pic>
      <p:cxnSp>
        <p:nvCxnSpPr>
          <p:cNvPr id="18" name="Straight Connector 17">
            <a:extLst>
              <a:ext uri="{FF2B5EF4-FFF2-40B4-BE49-F238E27FC236}">
                <a16:creationId xmlns:a16="http://schemas.microsoft.com/office/drawing/2014/main" id="{31B73030-6245-4DF4-8206-F3AA7314371C}"/>
              </a:ext>
            </a:extLst>
          </p:cNvPr>
          <p:cNvCxnSpPr/>
          <p:nvPr/>
        </p:nvCxnSpPr>
        <p:spPr>
          <a:xfrm>
            <a:off x="1265234" y="4564062"/>
            <a:ext cx="79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21BFDB1-8B53-4CED-ABE3-E9B91D5BD177}"/>
              </a:ext>
            </a:extLst>
          </p:cNvPr>
          <p:cNvSpPr/>
          <p:nvPr/>
        </p:nvSpPr>
        <p:spPr>
          <a:xfrm>
            <a:off x="1171575" y="2255233"/>
            <a:ext cx="8247063" cy="1569660"/>
          </a:xfrm>
          <a:prstGeom prst="rect">
            <a:avLst/>
          </a:prstGeom>
        </p:spPr>
        <p:txBody>
          <a:bodyPr wrap="square">
            <a:spAutoFit/>
          </a:bodyPr>
          <a:lstStyle/>
          <a:p>
            <a:r>
              <a:rPr lang="en-US" sz="2400" dirty="0"/>
              <a:t>Communicate however is best for your message, your audience, what you want to know, and what you have to share. Yammer offers a variety of ways to interact with the people in your network.</a:t>
            </a:r>
          </a:p>
        </p:txBody>
      </p:sp>
    </p:spTree>
    <p:extLst>
      <p:ext uri="{BB962C8B-B14F-4D97-AF65-F5344CB8AC3E}">
        <p14:creationId xmlns:p14="http://schemas.microsoft.com/office/powerpoint/2010/main" val="20149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5206B-11C5-461D-8C2B-961F8ADDC69B}"/>
              </a:ext>
            </a:extLst>
          </p:cNvPr>
          <p:cNvPicPr>
            <a:picLocks noChangeAspect="1"/>
          </p:cNvPicPr>
          <p:nvPr/>
        </p:nvPicPr>
        <p:blipFill>
          <a:blip r:embed="rId2"/>
          <a:stretch>
            <a:fillRect/>
          </a:stretch>
        </p:blipFill>
        <p:spPr>
          <a:xfrm>
            <a:off x="579437" y="3954463"/>
            <a:ext cx="3775923" cy="1381715"/>
          </a:xfrm>
          <a:prstGeom prst="rect">
            <a:avLst/>
          </a:prstGeom>
          <a:ln w="76200">
            <a:solidFill>
              <a:schemeClr val="bg1">
                <a:lumMod val="85000"/>
              </a:schemeClr>
            </a:solidFill>
            <a:miter lim="800000"/>
          </a:ln>
        </p:spPr>
      </p:pic>
      <p:sp>
        <p:nvSpPr>
          <p:cNvPr id="4" name="Title 3">
            <a:extLst>
              <a:ext uri="{FF2B5EF4-FFF2-40B4-BE49-F238E27FC236}">
                <a16:creationId xmlns:a16="http://schemas.microsoft.com/office/drawing/2014/main" id="{7591C96F-AFFF-4637-936E-B768F65B9A74}"/>
              </a:ext>
            </a:extLst>
          </p:cNvPr>
          <p:cNvSpPr>
            <a:spLocks noGrp="1"/>
          </p:cNvSpPr>
          <p:nvPr>
            <p:ph type="title" idx="4294967295"/>
          </p:nvPr>
        </p:nvSpPr>
        <p:spPr>
          <a:xfrm>
            <a:off x="5608637" y="295274"/>
            <a:ext cx="6555566" cy="917575"/>
          </a:xfrm>
        </p:spPr>
        <p:txBody>
          <a:bodyPr>
            <a:normAutofit/>
          </a:bodyPr>
          <a:lstStyle/>
          <a:p>
            <a:r>
              <a:rPr lang="en-US" dirty="0">
                <a:solidFill>
                  <a:srgbClr val="282828"/>
                </a:solidFill>
              </a:rPr>
              <a:t>Create a Poll</a:t>
            </a:r>
          </a:p>
        </p:txBody>
      </p:sp>
      <p:sp>
        <p:nvSpPr>
          <p:cNvPr id="5" name="Content Placeholder 4">
            <a:extLst>
              <a:ext uri="{FF2B5EF4-FFF2-40B4-BE49-F238E27FC236}">
                <a16:creationId xmlns:a16="http://schemas.microsoft.com/office/drawing/2014/main" id="{E4C1EE78-CA1D-4FC3-94AE-F450F0E9E77E}"/>
              </a:ext>
            </a:extLst>
          </p:cNvPr>
          <p:cNvSpPr>
            <a:spLocks noGrp="1"/>
          </p:cNvSpPr>
          <p:nvPr>
            <p:ph idx="4294967295"/>
          </p:nvPr>
        </p:nvSpPr>
        <p:spPr>
          <a:xfrm>
            <a:off x="5608636" y="1212851"/>
            <a:ext cx="6553201" cy="3656012"/>
          </a:xfrm>
        </p:spPr>
        <p:txBody>
          <a:bodyPr vert="horz" wrap="square" lIns="146304" tIns="91440" rIns="146304" bIns="91440" rtlCol="0" anchor="t">
            <a:noAutofit/>
          </a:bodyPr>
          <a:lstStyle/>
          <a:p>
            <a:pPr>
              <a:lnSpc>
                <a:spcPct val="110000"/>
              </a:lnSpc>
              <a:spcAft>
                <a:spcPts val="600"/>
              </a:spcAft>
            </a:pPr>
            <a:r>
              <a:rPr lang="en-US" sz="1600" dirty="0">
                <a:solidFill>
                  <a:srgbClr val="282828"/>
                </a:solidFill>
                <a:latin typeface="Segoe UI Semibold" panose="020B0702040204020203" pitchFamily="34" charset="0"/>
                <a:cs typeface="Segoe UI Semibold" panose="020B0702040204020203" pitchFamily="34" charset="0"/>
              </a:rPr>
              <a:t>Need to crowdsource feedback, or want to get a pulse on your company? Use polls to create a quick survey and get answers fast.</a:t>
            </a:r>
            <a:endParaRPr lang="en-US" sz="1600" dirty="0">
              <a:solidFill>
                <a:srgbClr val="282828"/>
              </a:solidFill>
              <a:latin typeface="+mn-lt"/>
              <a:cs typeface="Segoe UI Semibold" panose="020B0702040204020203" pitchFamily="34" charset="0"/>
            </a:endParaRPr>
          </a:p>
          <a:p>
            <a:pPr marL="524586" indent="-524586">
              <a:lnSpc>
                <a:spcPct val="110000"/>
              </a:lnSpc>
              <a:spcBef>
                <a:spcPts val="600"/>
              </a:spcBef>
              <a:spcAft>
                <a:spcPts val="1200"/>
              </a:spcAft>
              <a:buClr>
                <a:srgbClr val="D83B01"/>
              </a:buClr>
              <a:buAutoNum type="arabicPeriod"/>
            </a:pPr>
            <a:r>
              <a:rPr lang="en-US" sz="1600" dirty="0">
                <a:solidFill>
                  <a:srgbClr val="282828"/>
                </a:solidFill>
                <a:latin typeface="+mn-lt"/>
              </a:rPr>
              <a:t>At the top of the group page, click </a:t>
            </a:r>
            <a:r>
              <a:rPr lang="en-US" sz="1600" b="1" dirty="0">
                <a:solidFill>
                  <a:srgbClr val="282828"/>
                </a:solidFill>
                <a:latin typeface="+mn-lt"/>
              </a:rPr>
              <a:t>Poll</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Type your question and options for answers.</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Click </a:t>
            </a:r>
            <a:r>
              <a:rPr lang="en-US" sz="1600" b="1" dirty="0">
                <a:solidFill>
                  <a:srgbClr val="282828"/>
                </a:solidFill>
                <a:latin typeface="+mn-lt"/>
              </a:rPr>
              <a:t>Post</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Your collaborators can vote on your poll by selecting an answer option and clicking </a:t>
            </a:r>
            <a:r>
              <a:rPr lang="en-US" sz="1600" b="1" dirty="0">
                <a:solidFill>
                  <a:srgbClr val="282828"/>
                </a:solidFill>
                <a:latin typeface="+mn-lt"/>
              </a:rPr>
              <a:t>Vote</a:t>
            </a:r>
            <a:r>
              <a:rPr lang="en-US" sz="1600" dirty="0">
                <a:solidFill>
                  <a:srgbClr val="282828"/>
                </a:solidFill>
                <a:latin typeface="+mn-lt"/>
              </a:rPr>
              <a:t>. Don’t worry, Yammer won’t show who voted for what option. You can always change your vote if needed.</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Once posted, click </a:t>
            </a:r>
            <a:r>
              <a:rPr lang="en-US" sz="1600" b="1" dirty="0">
                <a:solidFill>
                  <a:srgbClr val="282828"/>
                </a:solidFill>
                <a:latin typeface="+mn-lt"/>
              </a:rPr>
              <a:t>Go to results</a:t>
            </a:r>
            <a:r>
              <a:rPr lang="en-US" sz="1600" dirty="0">
                <a:solidFill>
                  <a:srgbClr val="282828"/>
                </a:solidFill>
                <a:latin typeface="+mn-lt"/>
              </a:rPr>
              <a:t>.</a:t>
            </a:r>
          </a:p>
        </p:txBody>
      </p:sp>
      <p:pic>
        <p:nvPicPr>
          <p:cNvPr id="6" name="Picture 5">
            <a:extLst>
              <a:ext uri="{FF2B5EF4-FFF2-40B4-BE49-F238E27FC236}">
                <a16:creationId xmlns:a16="http://schemas.microsoft.com/office/drawing/2014/main" id="{4FE7192A-A088-42A3-B59C-0CF610425B49}"/>
              </a:ext>
            </a:extLst>
          </p:cNvPr>
          <p:cNvPicPr>
            <a:picLocks noChangeAspect="1"/>
          </p:cNvPicPr>
          <p:nvPr/>
        </p:nvPicPr>
        <p:blipFill>
          <a:blip r:embed="rId3"/>
          <a:stretch>
            <a:fillRect/>
          </a:stretch>
        </p:blipFill>
        <p:spPr>
          <a:xfrm>
            <a:off x="1161407" y="2887662"/>
            <a:ext cx="3609030" cy="1211231"/>
          </a:xfrm>
          <a:prstGeom prst="rect">
            <a:avLst/>
          </a:prstGeom>
          <a:ln w="76200">
            <a:solidFill>
              <a:schemeClr val="bg1">
                <a:lumMod val="85000"/>
              </a:schemeClr>
            </a:solidFill>
            <a:miter lim="800000"/>
          </a:ln>
        </p:spPr>
      </p:pic>
      <p:cxnSp>
        <p:nvCxnSpPr>
          <p:cNvPr id="9" name="Straight Connector 8">
            <a:extLst>
              <a:ext uri="{FF2B5EF4-FFF2-40B4-BE49-F238E27FC236}">
                <a16:creationId xmlns:a16="http://schemas.microsoft.com/office/drawing/2014/main" id="{B91E2549-F720-4C4E-9D89-D49598B48125}"/>
              </a:ext>
            </a:extLst>
          </p:cNvPr>
          <p:cNvCxnSpPr>
            <a:cxnSpLocks/>
          </p:cNvCxnSpPr>
          <p:nvPr/>
        </p:nvCxnSpPr>
        <p:spPr>
          <a:xfrm>
            <a:off x="5761038" y="51736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F595115-62C2-4DFA-A6B1-6DBB99A20BC4}"/>
              </a:ext>
            </a:extLst>
          </p:cNvPr>
          <p:cNvSpPr/>
          <p:nvPr/>
        </p:nvSpPr>
        <p:spPr>
          <a:xfrm>
            <a:off x="-1" y="5783263"/>
            <a:ext cx="3856038"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200" dirty="0">
                <a:solidFill>
                  <a:schemeClr val="bg1"/>
                </a:solidFill>
                <a:latin typeface="Segoe UI Semibold" panose="020B0702040204020203" pitchFamily="34" charset="0"/>
                <a:cs typeface="Segoe UI Semibold" panose="020B07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Yammer recalculates the percentage of responses, so the numbers are updated every time the group page is refreshed. </a:t>
            </a:r>
          </a:p>
        </p:txBody>
      </p:sp>
      <p:cxnSp>
        <p:nvCxnSpPr>
          <p:cNvPr id="12" name="Straight Arrow Connector 11">
            <a:extLst>
              <a:ext uri="{FF2B5EF4-FFF2-40B4-BE49-F238E27FC236}">
                <a16:creationId xmlns:a16="http://schemas.microsoft.com/office/drawing/2014/main" id="{924CEF5D-C366-4FD7-B309-FB2F238FB49E}"/>
              </a:ext>
            </a:extLst>
          </p:cNvPr>
          <p:cNvCxnSpPr>
            <a:cxnSpLocks/>
          </p:cNvCxnSpPr>
          <p:nvPr/>
        </p:nvCxnSpPr>
        <p:spPr>
          <a:xfrm>
            <a:off x="960437" y="3811914"/>
            <a:ext cx="533400"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78631F3-BD62-4CD4-9388-DEA7E8BECFDC}"/>
              </a:ext>
            </a:extLst>
          </p:cNvPr>
          <p:cNvSpPr/>
          <p:nvPr/>
        </p:nvSpPr>
        <p:spPr bwMode="auto">
          <a:xfrm>
            <a:off x="655637" y="3659310"/>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cxnSp>
        <p:nvCxnSpPr>
          <p:cNvPr id="19" name="Straight Arrow Connector 18">
            <a:extLst>
              <a:ext uri="{FF2B5EF4-FFF2-40B4-BE49-F238E27FC236}">
                <a16:creationId xmlns:a16="http://schemas.microsoft.com/office/drawing/2014/main" id="{0F35D505-408A-42C2-92CC-7B0BDDCAA6AE}"/>
              </a:ext>
            </a:extLst>
          </p:cNvPr>
          <p:cNvCxnSpPr>
            <a:cxnSpLocks/>
          </p:cNvCxnSpPr>
          <p:nvPr/>
        </p:nvCxnSpPr>
        <p:spPr>
          <a:xfrm flipV="1">
            <a:off x="2332037" y="4158352"/>
            <a:ext cx="0" cy="186758"/>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4D4F7716-E05C-48C2-A230-D5CEA3A6D2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762" y="5935662"/>
            <a:ext cx="171752" cy="228600"/>
          </a:xfrm>
          <a:prstGeom prst="rect">
            <a:avLst/>
          </a:prstGeom>
        </p:spPr>
      </p:pic>
      <p:sp>
        <p:nvSpPr>
          <p:cNvPr id="18" name="Oval 17">
            <a:extLst>
              <a:ext uri="{FF2B5EF4-FFF2-40B4-BE49-F238E27FC236}">
                <a16:creationId xmlns:a16="http://schemas.microsoft.com/office/drawing/2014/main" id="{4B99B72C-2088-4C98-B58A-65AB77A0FE1B}"/>
              </a:ext>
            </a:extLst>
          </p:cNvPr>
          <p:cNvSpPr/>
          <p:nvPr/>
        </p:nvSpPr>
        <p:spPr bwMode="auto">
          <a:xfrm>
            <a:off x="2179637" y="4345110"/>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5</a:t>
            </a:r>
          </a:p>
        </p:txBody>
      </p:sp>
      <p:sp>
        <p:nvSpPr>
          <p:cNvPr id="8" name="Rectangle 7">
            <a:extLst>
              <a:ext uri="{FF2B5EF4-FFF2-40B4-BE49-F238E27FC236}">
                <a16:creationId xmlns:a16="http://schemas.microsoft.com/office/drawing/2014/main" id="{98142572-E9DD-41BB-8E3B-936E88C05897}"/>
              </a:ext>
            </a:extLst>
          </p:cNvPr>
          <p:cNvSpPr/>
          <p:nvPr/>
        </p:nvSpPr>
        <p:spPr>
          <a:xfrm>
            <a:off x="5761038" y="5326062"/>
            <a:ext cx="4035720" cy="341953"/>
          </a:xfrm>
          <a:prstGeom prst="rect">
            <a:avLst/>
          </a:prstGeom>
        </p:spPr>
        <p:txBody>
          <a:bodyPr wrap="none">
            <a:spAutoFit/>
          </a:bodyPr>
          <a:lstStyle/>
          <a:p>
            <a:pPr>
              <a:lnSpc>
                <a:spcPct val="110000"/>
              </a:lnSpc>
              <a:spcAft>
                <a:spcPts val="600"/>
              </a:spcAft>
            </a:pPr>
            <a:r>
              <a:rPr lang="en-US" sz="1600" dirty="0">
                <a:solidFill>
                  <a:srgbClr val="D83B01"/>
                </a:solidFill>
                <a:cs typeface="Segoe UI Semibold" panose="020B0702040204020203" pitchFamily="34" charset="0"/>
              </a:rPr>
              <a:t>Your poll results appear in the group feed. </a:t>
            </a:r>
          </a:p>
        </p:txBody>
      </p:sp>
      <p:pic>
        <p:nvPicPr>
          <p:cNvPr id="3" name="Picture 2">
            <a:extLst>
              <a:ext uri="{FF2B5EF4-FFF2-40B4-BE49-F238E27FC236}">
                <a16:creationId xmlns:a16="http://schemas.microsoft.com/office/drawing/2014/main" id="{1BED216A-5FFC-4717-B00A-2AB0DB6FAC86}"/>
              </a:ext>
            </a:extLst>
          </p:cNvPr>
          <p:cNvPicPr>
            <a:picLocks noChangeAspect="1"/>
          </p:cNvPicPr>
          <p:nvPr/>
        </p:nvPicPr>
        <p:blipFill>
          <a:blip r:embed="rId6"/>
          <a:stretch>
            <a:fillRect/>
          </a:stretch>
        </p:blipFill>
        <p:spPr>
          <a:xfrm>
            <a:off x="457200" y="1346685"/>
            <a:ext cx="3775922" cy="1557955"/>
          </a:xfrm>
          <a:prstGeom prst="rect">
            <a:avLst/>
          </a:prstGeom>
          <a:ln w="76200">
            <a:solidFill>
              <a:schemeClr val="bg1">
                <a:lumMod val="85000"/>
              </a:schemeClr>
            </a:solidFill>
            <a:miter lim="800000"/>
          </a:ln>
        </p:spPr>
      </p:pic>
      <p:cxnSp>
        <p:nvCxnSpPr>
          <p:cNvPr id="10" name="Straight Arrow Connector 9">
            <a:extLst>
              <a:ext uri="{FF2B5EF4-FFF2-40B4-BE49-F238E27FC236}">
                <a16:creationId xmlns:a16="http://schemas.microsoft.com/office/drawing/2014/main" id="{E562E1C1-C991-4D86-906F-73C600A765C7}"/>
              </a:ext>
            </a:extLst>
          </p:cNvPr>
          <p:cNvCxnSpPr>
            <a:cxnSpLocks/>
          </p:cNvCxnSpPr>
          <p:nvPr/>
        </p:nvCxnSpPr>
        <p:spPr>
          <a:xfrm>
            <a:off x="1112837" y="1091097"/>
            <a:ext cx="0" cy="255588"/>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1A8E182-7171-4F73-AF76-B9CAB2303F80}"/>
              </a:ext>
            </a:extLst>
          </p:cNvPr>
          <p:cNvSpPr/>
          <p:nvPr/>
        </p:nvSpPr>
        <p:spPr bwMode="auto">
          <a:xfrm>
            <a:off x="960437" y="786298"/>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7" name="Straight Arrow Connector 16">
            <a:extLst>
              <a:ext uri="{FF2B5EF4-FFF2-40B4-BE49-F238E27FC236}">
                <a16:creationId xmlns:a16="http://schemas.microsoft.com/office/drawing/2014/main" id="{FC1F3069-BB3B-43C0-9CD4-13E90D436B3D}"/>
              </a:ext>
            </a:extLst>
          </p:cNvPr>
          <p:cNvCxnSpPr>
            <a:cxnSpLocks/>
          </p:cNvCxnSpPr>
          <p:nvPr/>
        </p:nvCxnSpPr>
        <p:spPr>
          <a:xfrm flipH="1">
            <a:off x="4237037" y="2767498"/>
            <a:ext cx="228600"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6FDD84D-C7F3-43CF-AC3B-14DFA2E87052}"/>
              </a:ext>
            </a:extLst>
          </p:cNvPr>
          <p:cNvSpPr/>
          <p:nvPr/>
        </p:nvSpPr>
        <p:spPr bwMode="auto">
          <a:xfrm>
            <a:off x="4465637" y="2615098"/>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21" name="Straight Arrow Connector 20">
            <a:extLst>
              <a:ext uri="{FF2B5EF4-FFF2-40B4-BE49-F238E27FC236}">
                <a16:creationId xmlns:a16="http://schemas.microsoft.com/office/drawing/2014/main" id="{D5FEE91B-AAEB-4973-B467-DCB8A7B5086D}"/>
              </a:ext>
            </a:extLst>
          </p:cNvPr>
          <p:cNvCxnSpPr>
            <a:cxnSpLocks/>
          </p:cNvCxnSpPr>
          <p:nvPr/>
        </p:nvCxnSpPr>
        <p:spPr>
          <a:xfrm>
            <a:off x="1798637" y="1091097"/>
            <a:ext cx="0" cy="609601"/>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A3D8B97-B0D3-4922-A90A-38A8CBCFE6F6}"/>
              </a:ext>
            </a:extLst>
          </p:cNvPr>
          <p:cNvSpPr/>
          <p:nvPr/>
        </p:nvSpPr>
        <p:spPr bwMode="auto">
          <a:xfrm>
            <a:off x="1646237" y="786298"/>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spTree>
    <p:extLst>
      <p:ext uri="{BB962C8B-B14F-4D97-AF65-F5344CB8AC3E}">
        <p14:creationId xmlns:p14="http://schemas.microsoft.com/office/powerpoint/2010/main" val="4631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FF84B-93C5-474D-B605-008543A9E89D}"/>
              </a:ext>
            </a:extLst>
          </p:cNvPr>
          <p:cNvSpPr>
            <a:spLocks noGrp="1"/>
          </p:cNvSpPr>
          <p:nvPr>
            <p:ph type="title"/>
          </p:nvPr>
        </p:nvSpPr>
        <p:spPr>
          <a:xfrm>
            <a:off x="275480" y="295730"/>
            <a:ext cx="11428377" cy="917444"/>
          </a:xfrm>
        </p:spPr>
        <p:txBody>
          <a:bodyPr>
            <a:normAutofit/>
          </a:bodyPr>
          <a:lstStyle/>
          <a:p>
            <a:r>
              <a:rPr lang="en-US" sz="4896" dirty="0">
                <a:solidFill>
                  <a:srgbClr val="282828"/>
                </a:solidFill>
              </a:rPr>
              <a:t>Quick Start Guide</a:t>
            </a:r>
          </a:p>
        </p:txBody>
      </p:sp>
      <p:sp>
        <p:nvSpPr>
          <p:cNvPr id="13" name="Content Placeholder 2">
            <a:extLst>
              <a:ext uri="{FF2B5EF4-FFF2-40B4-BE49-F238E27FC236}">
                <a16:creationId xmlns:a16="http://schemas.microsoft.com/office/drawing/2014/main" id="{3663225F-528F-4EEB-95B4-4C1877EDF25E}"/>
              </a:ext>
            </a:extLst>
          </p:cNvPr>
          <p:cNvSpPr>
            <a:spLocks noGrp="1"/>
          </p:cNvSpPr>
          <p:nvPr>
            <p:ph type="body" sz="quarter" idx="11"/>
          </p:nvPr>
        </p:nvSpPr>
        <p:spPr>
          <a:xfrm>
            <a:off x="2789724" y="2301638"/>
            <a:ext cx="2666621" cy="1295216"/>
          </a:xfrm>
        </p:spPr>
        <p:txBody>
          <a:bodyPr vert="horz" wrap="square">
            <a:noAutofit/>
          </a:bodyPr>
          <a:lstStyle/>
          <a:p>
            <a:pPr>
              <a:lnSpc>
                <a:spcPct val="110000"/>
              </a:lnSpc>
              <a:spcAft>
                <a:spcPts val="600"/>
              </a:spcAft>
            </a:pPr>
            <a:r>
              <a:rPr lang="en-US" sz="1632" b="1" dirty="0">
                <a:solidFill>
                  <a:srgbClr val="282828"/>
                </a:solidFill>
                <a:latin typeface="Segoe UI" panose="020B0502040204020203" pitchFamily="34" charset="0"/>
                <a:cs typeface="Segoe UI" panose="020B0502040204020203" pitchFamily="34" charset="0"/>
              </a:rPr>
              <a:t>Get started</a:t>
            </a:r>
            <a:br>
              <a:rPr lang="en-US" sz="1632" b="1" dirty="0">
                <a:solidFill>
                  <a:srgbClr val="282828"/>
                </a:solidFill>
                <a:latin typeface="Segoe UI" panose="020B0502040204020203" pitchFamily="34" charset="0"/>
                <a:cs typeface="Segoe UI" panose="020B0502040204020203" pitchFamily="34" charset="0"/>
              </a:rPr>
            </a:br>
            <a:r>
              <a:rPr lang="en-US" sz="1632" dirty="0">
                <a:solidFill>
                  <a:srgbClr val="282828"/>
                </a:solidFill>
                <a:latin typeface="Segoe UI" panose="020B0502040204020203" pitchFamily="34" charset="0"/>
                <a:cs typeface="Segoe UI" panose="020B0502040204020203" pitchFamily="34" charset="0"/>
              </a:rPr>
              <a:t>Log in to the Yammer network and download the app.</a:t>
            </a:r>
          </a:p>
        </p:txBody>
      </p:sp>
      <p:sp>
        <p:nvSpPr>
          <p:cNvPr id="24" name="Rectangle 23">
            <a:extLst>
              <a:ext uri="{FF2B5EF4-FFF2-40B4-BE49-F238E27FC236}">
                <a16:creationId xmlns:a16="http://schemas.microsoft.com/office/drawing/2014/main" id="{08CC0B93-EE59-4494-9AD7-557F763C2E97}"/>
              </a:ext>
            </a:extLst>
          </p:cNvPr>
          <p:cNvSpPr/>
          <p:nvPr/>
        </p:nvSpPr>
        <p:spPr>
          <a:xfrm>
            <a:off x="8580102" y="2377829"/>
            <a:ext cx="3333467" cy="921214"/>
          </a:xfrm>
          <a:prstGeom prst="rect">
            <a:avLst/>
          </a:prstGeom>
        </p:spPr>
        <p:txBody>
          <a:bodyPr vert="horz" wrap="square">
            <a:spAutoFit/>
          </a:bodyPr>
          <a:lstStyle/>
          <a:p>
            <a:pPr>
              <a:lnSpc>
                <a:spcPct val="110000"/>
              </a:lnSpc>
              <a:spcAft>
                <a:spcPts val="600"/>
              </a:spcAft>
            </a:pPr>
            <a:r>
              <a:rPr lang="en-US" sz="1632" b="1" dirty="0">
                <a:solidFill>
                  <a:srgbClr val="282828"/>
                </a:solidFill>
                <a:latin typeface="Segoe UI" panose="020B0502040204020203" pitchFamily="34" charset="0"/>
                <a:cs typeface="Segoe UI" panose="020B0502040204020203" pitchFamily="34" charset="0"/>
              </a:rPr>
              <a:t>Find out what people are saying</a:t>
            </a:r>
            <a:br>
              <a:rPr lang="en-US" sz="1632" b="1" dirty="0">
                <a:solidFill>
                  <a:srgbClr val="282828"/>
                </a:solidFill>
                <a:latin typeface="Segoe UI" panose="020B0502040204020203" pitchFamily="34" charset="0"/>
                <a:cs typeface="Segoe UI" panose="020B0502040204020203" pitchFamily="34" charset="0"/>
              </a:rPr>
            </a:br>
            <a:r>
              <a:rPr lang="en-US" sz="1632" dirty="0">
                <a:solidFill>
                  <a:srgbClr val="282828"/>
                </a:solidFill>
                <a:latin typeface="Segoe UI" panose="020B0502040204020203" pitchFamily="34" charset="0"/>
                <a:cs typeface="Segoe UI" panose="020B0502040204020203" pitchFamily="34" charset="0"/>
              </a:rPr>
              <a:t>Join three groups related to your work and your interests.</a:t>
            </a:r>
          </a:p>
        </p:txBody>
      </p:sp>
      <p:sp>
        <p:nvSpPr>
          <p:cNvPr id="25" name="Rectangle 24">
            <a:extLst>
              <a:ext uri="{FF2B5EF4-FFF2-40B4-BE49-F238E27FC236}">
                <a16:creationId xmlns:a16="http://schemas.microsoft.com/office/drawing/2014/main" id="{4CE755CD-035F-4830-8F33-C2EEAE74942D}"/>
              </a:ext>
            </a:extLst>
          </p:cNvPr>
          <p:cNvSpPr/>
          <p:nvPr/>
        </p:nvSpPr>
        <p:spPr>
          <a:xfrm>
            <a:off x="8580103" y="4562300"/>
            <a:ext cx="3104714" cy="2103333"/>
          </a:xfrm>
          <a:prstGeom prst="rect">
            <a:avLst/>
          </a:prstGeom>
        </p:spPr>
        <p:txBody>
          <a:bodyPr vert="horz" wrap="square">
            <a:spAutoFit/>
          </a:bodyPr>
          <a:lstStyle/>
          <a:p>
            <a:pPr>
              <a:lnSpc>
                <a:spcPct val="110000"/>
              </a:lnSpc>
              <a:spcAft>
                <a:spcPts val="600"/>
              </a:spcAft>
            </a:pPr>
            <a:r>
              <a:rPr lang="en-US" sz="1632" b="1" dirty="0">
                <a:solidFill>
                  <a:srgbClr val="282828"/>
                </a:solidFill>
                <a:latin typeface="Segoe UI" panose="020B0502040204020203" pitchFamily="34" charset="0"/>
                <a:cs typeface="Segoe UI" panose="020B0502040204020203" pitchFamily="34" charset="0"/>
              </a:rPr>
              <a:t>Join the conversation </a:t>
            </a:r>
          </a:p>
          <a:p>
            <a:pPr>
              <a:lnSpc>
                <a:spcPct val="110000"/>
              </a:lnSpc>
              <a:spcAft>
                <a:spcPts val="600"/>
              </a:spcAft>
            </a:pPr>
            <a:r>
              <a:rPr lang="en-US" sz="1632" dirty="0">
                <a:solidFill>
                  <a:srgbClr val="282828"/>
                </a:solidFill>
                <a:latin typeface="Segoe UI" panose="020B0502040204020203" pitchFamily="34" charset="0"/>
                <a:cs typeface="Segoe UI" panose="020B0502040204020203" pitchFamily="34" charset="0"/>
              </a:rPr>
              <a:t>Spend 20 minutes a day scanning your feed to stay up to date. Then engage—like a post, reply to an @mention, ask a question, or add your insights to another conversation.</a:t>
            </a:r>
          </a:p>
        </p:txBody>
      </p:sp>
      <p:sp>
        <p:nvSpPr>
          <p:cNvPr id="26" name="Rectangle 25">
            <a:extLst>
              <a:ext uri="{FF2B5EF4-FFF2-40B4-BE49-F238E27FC236}">
                <a16:creationId xmlns:a16="http://schemas.microsoft.com/office/drawing/2014/main" id="{C6081CF9-DAFC-44D6-86D1-99BFFD502086}"/>
              </a:ext>
            </a:extLst>
          </p:cNvPr>
          <p:cNvSpPr/>
          <p:nvPr/>
        </p:nvSpPr>
        <p:spPr>
          <a:xfrm>
            <a:off x="2865913" y="4569719"/>
            <a:ext cx="2666621" cy="2145205"/>
          </a:xfrm>
          <a:prstGeom prst="rect">
            <a:avLst/>
          </a:prstGeom>
        </p:spPr>
        <p:txBody>
          <a:bodyPr vert="horz" wrap="square">
            <a:spAutoFit/>
          </a:bodyPr>
          <a:lstStyle/>
          <a:p>
            <a:pPr>
              <a:lnSpc>
                <a:spcPct val="110000"/>
              </a:lnSpc>
              <a:spcAft>
                <a:spcPts val="600"/>
              </a:spcAft>
            </a:pPr>
            <a:r>
              <a:rPr lang="en-US" sz="1632" b="1" dirty="0">
                <a:solidFill>
                  <a:srgbClr val="282828"/>
                </a:solidFill>
                <a:latin typeface="Segoe UI" panose="020B0502040204020203" pitchFamily="34" charset="0"/>
                <a:cs typeface="Segoe UI" panose="020B0502040204020203" pitchFamily="34" charset="0"/>
              </a:rPr>
              <a:t>Share and collaborate </a:t>
            </a:r>
          </a:p>
          <a:p>
            <a:pPr>
              <a:lnSpc>
                <a:spcPct val="110000"/>
              </a:lnSpc>
              <a:spcAft>
                <a:spcPts val="600"/>
              </a:spcAft>
            </a:pPr>
            <a:r>
              <a:rPr lang="en-US" sz="1632" dirty="0">
                <a:solidFill>
                  <a:srgbClr val="282828"/>
                </a:solidFill>
                <a:latin typeface="Segoe UI" panose="020B0502040204020203" pitchFamily="34" charset="0"/>
                <a:cs typeface="Segoe UI" panose="020B0502040204020203" pitchFamily="34" charset="0"/>
              </a:rPr>
              <a:t>Ready to move an idea forward with the group? Use shared resources to create a new resource, upload files, edit a document, or take notes.</a:t>
            </a:r>
          </a:p>
        </p:txBody>
      </p:sp>
      <p:cxnSp>
        <p:nvCxnSpPr>
          <p:cNvPr id="17" name="Straight Connector 16">
            <a:extLst>
              <a:ext uri="{FF2B5EF4-FFF2-40B4-BE49-F238E27FC236}">
                <a16:creationId xmlns:a16="http://schemas.microsoft.com/office/drawing/2014/main" id="{F47338A1-AEAE-4EA2-B416-E420F418FDD9}"/>
              </a:ext>
            </a:extLst>
          </p:cNvPr>
          <p:cNvCxnSpPr/>
          <p:nvPr/>
        </p:nvCxnSpPr>
        <p:spPr>
          <a:xfrm>
            <a:off x="472302" y="1516343"/>
            <a:ext cx="793638"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887FDC-8A5D-49C1-B46C-C8A571914AD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18237" y="2195291"/>
            <a:ext cx="2147115" cy="1507910"/>
          </a:xfrm>
          <a:prstGeom prst="rect">
            <a:avLst/>
          </a:prstGeom>
        </p:spPr>
      </p:pic>
      <p:pic>
        <p:nvPicPr>
          <p:cNvPr id="14" name="Picture 13">
            <a:extLst>
              <a:ext uri="{FF2B5EF4-FFF2-40B4-BE49-F238E27FC236}">
                <a16:creationId xmlns:a16="http://schemas.microsoft.com/office/drawing/2014/main" id="{891FF9A4-C8FA-4373-9FE4-3E4638B0E2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8017" y="4661781"/>
            <a:ext cx="2147115" cy="1507910"/>
          </a:xfrm>
          <a:prstGeom prst="rect">
            <a:avLst/>
          </a:prstGeom>
        </p:spPr>
      </p:pic>
      <p:pic>
        <p:nvPicPr>
          <p:cNvPr id="15" name="Picture 14">
            <a:extLst>
              <a:ext uri="{FF2B5EF4-FFF2-40B4-BE49-F238E27FC236}">
                <a16:creationId xmlns:a16="http://schemas.microsoft.com/office/drawing/2014/main" id="{0D9139ED-593D-44A9-99EF-D1FA9EDBBE4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8017" y="2195291"/>
            <a:ext cx="2147115" cy="1507910"/>
          </a:xfrm>
          <a:prstGeom prst="rect">
            <a:avLst/>
          </a:prstGeom>
        </p:spPr>
      </p:pic>
      <p:pic>
        <p:nvPicPr>
          <p:cNvPr id="16" name="Picture 15">
            <a:extLst>
              <a:ext uri="{FF2B5EF4-FFF2-40B4-BE49-F238E27FC236}">
                <a16:creationId xmlns:a16="http://schemas.microsoft.com/office/drawing/2014/main" id="{40344FD3-64B7-462D-86F9-FD3E4D652A0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18237" y="4661781"/>
            <a:ext cx="2147115" cy="1507910"/>
          </a:xfrm>
          <a:prstGeom prst="rect">
            <a:avLst/>
          </a:prstGeom>
        </p:spPr>
      </p:pic>
      <p:pic>
        <p:nvPicPr>
          <p:cNvPr id="3" name="55F1BFC9">
            <a:hlinkClick r:id="" action="ppaction://media"/>
            <a:extLst>
              <a:ext uri="{FF2B5EF4-FFF2-40B4-BE49-F238E27FC236}">
                <a16:creationId xmlns:a16="http://schemas.microsoft.com/office/drawing/2014/main" id="{59B3015C-4323-45C3-B29F-0E999F524CB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339429" y="2325496"/>
            <a:ext cx="1904729" cy="1271358"/>
          </a:xfrm>
          <a:prstGeom prst="rect">
            <a:avLst/>
          </a:prstGeom>
        </p:spPr>
      </p:pic>
      <p:pic>
        <p:nvPicPr>
          <p:cNvPr id="4" name="DC83FDDA">
            <a:hlinkClick r:id="" action="ppaction://media"/>
            <a:extLst>
              <a:ext uri="{FF2B5EF4-FFF2-40B4-BE49-F238E27FC236}">
                <a16:creationId xmlns:a16="http://schemas.microsoft.com/office/drawing/2014/main" id="{E0BA2697-6ABE-44D7-84C4-74AA96A8CEBE}"/>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357535" y="4798286"/>
            <a:ext cx="1870318" cy="1248391"/>
          </a:xfrm>
          <a:prstGeom prst="rect">
            <a:avLst/>
          </a:prstGeom>
        </p:spPr>
      </p:pic>
      <p:sp>
        <p:nvSpPr>
          <p:cNvPr id="6" name="Rectangle 5">
            <a:extLst>
              <a:ext uri="{FF2B5EF4-FFF2-40B4-BE49-F238E27FC236}">
                <a16:creationId xmlns:a16="http://schemas.microsoft.com/office/drawing/2014/main" id="{D2C375CD-BA1B-4E60-B1B9-C1A47B3CE8C2}"/>
              </a:ext>
            </a:extLst>
          </p:cNvPr>
          <p:cNvSpPr/>
          <p:nvPr/>
        </p:nvSpPr>
        <p:spPr bwMode="auto">
          <a:xfrm>
            <a:off x="6294426" y="4722096"/>
            <a:ext cx="1980919" cy="7618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09C3813A">
            <a:hlinkClick r:id="" action="ppaction://media"/>
            <a:extLst>
              <a:ext uri="{FF2B5EF4-FFF2-40B4-BE49-F238E27FC236}">
                <a16:creationId xmlns:a16="http://schemas.microsoft.com/office/drawing/2014/main" id="{858B55DF-67C0-4F18-9ED6-8C42F836EC79}"/>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580237" y="4771304"/>
            <a:ext cx="1904730" cy="1271358"/>
          </a:xfrm>
          <a:prstGeom prst="rect">
            <a:avLst/>
          </a:prstGeom>
        </p:spPr>
      </p:pic>
      <p:pic>
        <p:nvPicPr>
          <p:cNvPr id="18" name="6E367297">
            <a:hlinkClick r:id="" action="ppaction://media"/>
            <a:extLst>
              <a:ext uri="{FF2B5EF4-FFF2-40B4-BE49-F238E27FC236}">
                <a16:creationId xmlns:a16="http://schemas.microsoft.com/office/drawing/2014/main" id="{36060B63-3496-4FCF-B695-63332303E423}"/>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561338" y="2316222"/>
            <a:ext cx="1940472" cy="1295216"/>
          </a:xfrm>
          <a:prstGeom prst="rect">
            <a:avLst/>
          </a:prstGeom>
        </p:spPr>
      </p:pic>
      <p:sp>
        <p:nvSpPr>
          <p:cNvPr id="19" name="Content Placeholder 2">
            <a:extLst>
              <a:ext uri="{FF2B5EF4-FFF2-40B4-BE49-F238E27FC236}">
                <a16:creationId xmlns:a16="http://schemas.microsoft.com/office/drawing/2014/main" id="{533F655A-5100-407D-AE8B-E7490E819C41}"/>
              </a:ext>
            </a:extLst>
          </p:cNvPr>
          <p:cNvSpPr>
            <a:spLocks noGrp="1"/>
          </p:cNvSpPr>
          <p:nvPr>
            <p:ph type="body" sz="quarter" idx="11"/>
          </p:nvPr>
        </p:nvSpPr>
        <p:spPr>
          <a:xfrm>
            <a:off x="961183" y="3699436"/>
            <a:ext cx="1219027" cy="304756"/>
          </a:xfrm>
        </p:spPr>
        <p:txBody>
          <a:bodyPr vert="horz" wrap="square">
            <a:noAutofit/>
          </a:bodyPr>
          <a:lstStyle/>
          <a:p>
            <a:pPr>
              <a:lnSpc>
                <a:spcPct val="110000"/>
              </a:lnSpc>
              <a:spcAft>
                <a:spcPts val="600"/>
              </a:spcAft>
            </a:pPr>
            <a:r>
              <a:rPr lang="en-US" sz="1224" b="1" dirty="0">
                <a:solidFill>
                  <a:srgbClr val="D83B01"/>
                </a:solidFill>
                <a:latin typeface="Segoe UI" panose="020B0502040204020203" pitchFamily="34" charset="0"/>
                <a:cs typeface="Segoe UI" panose="020B0502040204020203" pitchFamily="34" charset="0"/>
              </a:rPr>
              <a:t>Click to view</a:t>
            </a:r>
            <a:endParaRPr lang="en-US" sz="1224" dirty="0">
              <a:solidFill>
                <a:srgbClr val="D83B01"/>
              </a:solidFill>
              <a:latin typeface="Segoe UI" panose="020B0502040204020203" pitchFamily="34" charset="0"/>
              <a:cs typeface="Segoe UI" panose="020B0502040204020203" pitchFamily="34" charset="0"/>
            </a:endParaRPr>
          </a:p>
        </p:txBody>
      </p:sp>
      <p:sp>
        <p:nvSpPr>
          <p:cNvPr id="20" name="Content Placeholder 2">
            <a:extLst>
              <a:ext uri="{FF2B5EF4-FFF2-40B4-BE49-F238E27FC236}">
                <a16:creationId xmlns:a16="http://schemas.microsoft.com/office/drawing/2014/main" id="{C92A2EEA-97F7-46C0-9FBE-FFBAAC0B19DB}"/>
              </a:ext>
            </a:extLst>
          </p:cNvPr>
          <p:cNvSpPr>
            <a:spLocks noGrp="1"/>
          </p:cNvSpPr>
          <p:nvPr>
            <p:ph type="body" sz="quarter" idx="11"/>
          </p:nvPr>
        </p:nvSpPr>
        <p:spPr>
          <a:xfrm>
            <a:off x="961183" y="6169711"/>
            <a:ext cx="1219027" cy="304756"/>
          </a:xfrm>
        </p:spPr>
        <p:txBody>
          <a:bodyPr vert="horz" wrap="square">
            <a:noAutofit/>
          </a:bodyPr>
          <a:lstStyle/>
          <a:p>
            <a:pPr>
              <a:lnSpc>
                <a:spcPct val="110000"/>
              </a:lnSpc>
              <a:spcAft>
                <a:spcPts val="600"/>
              </a:spcAft>
            </a:pPr>
            <a:r>
              <a:rPr lang="en-US" sz="1224" b="1" dirty="0">
                <a:solidFill>
                  <a:srgbClr val="D83B01"/>
                </a:solidFill>
                <a:latin typeface="Segoe UI" panose="020B0502040204020203" pitchFamily="34" charset="0"/>
                <a:cs typeface="Segoe UI" panose="020B0502040204020203" pitchFamily="34" charset="0"/>
              </a:rPr>
              <a:t>Click to view</a:t>
            </a:r>
            <a:endParaRPr lang="en-US" sz="1224" dirty="0">
              <a:solidFill>
                <a:srgbClr val="D83B01"/>
              </a:solidFill>
              <a:latin typeface="Segoe UI" panose="020B0502040204020203" pitchFamily="34" charset="0"/>
              <a:cs typeface="Segoe UI" panose="020B0502040204020203" pitchFamily="34" charset="0"/>
            </a:endParaRPr>
          </a:p>
        </p:txBody>
      </p:sp>
      <p:sp>
        <p:nvSpPr>
          <p:cNvPr id="21" name="Content Placeholder 2">
            <a:extLst>
              <a:ext uri="{FF2B5EF4-FFF2-40B4-BE49-F238E27FC236}">
                <a16:creationId xmlns:a16="http://schemas.microsoft.com/office/drawing/2014/main" id="{8168F60F-3165-4980-8409-8E6308C8B021}"/>
              </a:ext>
            </a:extLst>
          </p:cNvPr>
          <p:cNvSpPr>
            <a:spLocks noGrp="1"/>
          </p:cNvSpPr>
          <p:nvPr>
            <p:ph type="body" sz="quarter" idx="11"/>
          </p:nvPr>
        </p:nvSpPr>
        <p:spPr>
          <a:xfrm>
            <a:off x="6751562" y="3699436"/>
            <a:ext cx="1219027" cy="304756"/>
          </a:xfrm>
        </p:spPr>
        <p:txBody>
          <a:bodyPr vert="horz" wrap="square">
            <a:noAutofit/>
          </a:bodyPr>
          <a:lstStyle/>
          <a:p>
            <a:pPr>
              <a:lnSpc>
                <a:spcPct val="110000"/>
              </a:lnSpc>
              <a:spcAft>
                <a:spcPts val="600"/>
              </a:spcAft>
            </a:pPr>
            <a:r>
              <a:rPr lang="en-US" sz="1224" b="1" dirty="0">
                <a:solidFill>
                  <a:srgbClr val="D83B01"/>
                </a:solidFill>
                <a:latin typeface="Segoe UI" panose="020B0502040204020203" pitchFamily="34" charset="0"/>
                <a:cs typeface="Segoe UI" panose="020B0502040204020203" pitchFamily="34" charset="0"/>
              </a:rPr>
              <a:t>Click to view</a:t>
            </a:r>
            <a:endParaRPr lang="en-US" sz="1224" dirty="0">
              <a:solidFill>
                <a:srgbClr val="D83B01"/>
              </a:solidFill>
              <a:latin typeface="Segoe UI" panose="020B0502040204020203" pitchFamily="34" charset="0"/>
              <a:cs typeface="Segoe UI" panose="020B0502040204020203" pitchFamily="34" charset="0"/>
            </a:endParaRPr>
          </a:p>
        </p:txBody>
      </p:sp>
      <p:sp>
        <p:nvSpPr>
          <p:cNvPr id="22" name="Content Placeholder 2">
            <a:extLst>
              <a:ext uri="{FF2B5EF4-FFF2-40B4-BE49-F238E27FC236}">
                <a16:creationId xmlns:a16="http://schemas.microsoft.com/office/drawing/2014/main" id="{1A5C65DB-388F-4BE8-B026-9619C84EE779}"/>
              </a:ext>
            </a:extLst>
          </p:cNvPr>
          <p:cNvSpPr>
            <a:spLocks noGrp="1"/>
          </p:cNvSpPr>
          <p:nvPr>
            <p:ph type="body" sz="quarter" idx="11"/>
          </p:nvPr>
        </p:nvSpPr>
        <p:spPr>
          <a:xfrm>
            <a:off x="6751562" y="6169711"/>
            <a:ext cx="1219027" cy="304756"/>
          </a:xfrm>
        </p:spPr>
        <p:txBody>
          <a:bodyPr vert="horz" wrap="square">
            <a:noAutofit/>
          </a:bodyPr>
          <a:lstStyle/>
          <a:p>
            <a:pPr>
              <a:lnSpc>
                <a:spcPct val="110000"/>
              </a:lnSpc>
              <a:spcAft>
                <a:spcPts val="600"/>
              </a:spcAft>
            </a:pPr>
            <a:r>
              <a:rPr lang="en-US" sz="1224" b="1" dirty="0">
                <a:solidFill>
                  <a:srgbClr val="D83B01"/>
                </a:solidFill>
                <a:latin typeface="Segoe UI" panose="020B0502040204020203" pitchFamily="34" charset="0"/>
                <a:cs typeface="Segoe UI" panose="020B0502040204020203" pitchFamily="34" charset="0"/>
              </a:rPr>
              <a:t>Click to view</a:t>
            </a:r>
            <a:endParaRPr lang="en-US" sz="1224" dirty="0">
              <a:solidFill>
                <a:srgbClr val="D83B0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392950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fill="hold" display="0">
                  <p:stCondLst>
                    <p:cond delay="indefinite"/>
                  </p:stCondLst>
                </p:cTn>
                <p:tgtEl>
                  <p:spTgt spid="11"/>
                </p:tgtEl>
              </p:cMediaNode>
            </p:vide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8"/>
                                        </p:tgtEl>
                                      </p:cBhvr>
                                    </p:cmd>
                                  </p:childTnLst>
                                </p:cTn>
                              </p:par>
                            </p:childTnLst>
                          </p:cTn>
                        </p:par>
                      </p:childTnLst>
                    </p:cTn>
                  </p:par>
                </p:childTnLst>
              </p:cTn>
              <p:nextCondLst>
                <p:cond evt="onClick" delay="0">
                  <p:tgtEl>
                    <p:spTgt spid="18"/>
                  </p:tgtEl>
                </p:cond>
              </p:nextCondLst>
            </p:seq>
            <p:video>
              <p:cMediaNode vol="80000">
                <p:cTn id="25" fill="hold" display="0">
                  <p:stCondLst>
                    <p:cond delay="indefinite"/>
                  </p:st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7DDC-7FFD-4BEF-A992-BBE5D3439D53}"/>
              </a:ext>
            </a:extLst>
          </p:cNvPr>
          <p:cNvSpPr>
            <a:spLocks noGrp="1"/>
          </p:cNvSpPr>
          <p:nvPr>
            <p:ph type="title" idx="4294967295"/>
          </p:nvPr>
        </p:nvSpPr>
        <p:spPr>
          <a:xfrm>
            <a:off x="5608637" y="295274"/>
            <a:ext cx="6555566" cy="917575"/>
          </a:xfrm>
        </p:spPr>
        <p:txBody>
          <a:bodyPr>
            <a:normAutofit/>
          </a:bodyPr>
          <a:lstStyle/>
          <a:p>
            <a:r>
              <a:rPr lang="en-US" dirty="0">
                <a:solidFill>
                  <a:srgbClr val="282828"/>
                </a:solidFill>
              </a:rPr>
              <a:t>Praise a collaborator</a:t>
            </a:r>
          </a:p>
        </p:txBody>
      </p:sp>
      <p:sp>
        <p:nvSpPr>
          <p:cNvPr id="3" name="Content Placeholder 2">
            <a:extLst>
              <a:ext uri="{FF2B5EF4-FFF2-40B4-BE49-F238E27FC236}">
                <a16:creationId xmlns:a16="http://schemas.microsoft.com/office/drawing/2014/main" id="{D144D803-5E8A-4BE2-BB5C-656DD55D5456}"/>
              </a:ext>
            </a:extLst>
          </p:cNvPr>
          <p:cNvSpPr>
            <a:spLocks noGrp="1"/>
          </p:cNvSpPr>
          <p:nvPr>
            <p:ph idx="4294967295"/>
          </p:nvPr>
        </p:nvSpPr>
        <p:spPr>
          <a:xfrm>
            <a:off x="5684836" y="1212850"/>
            <a:ext cx="6477001" cy="4799011"/>
          </a:xfrm>
        </p:spPr>
        <p:txBody>
          <a:bodyPr>
            <a:noAutofit/>
          </a:bodyPr>
          <a:lstStyle/>
          <a:p>
            <a:pPr marL="0" lvl="1">
              <a:spcBef>
                <a:spcPts val="1224"/>
              </a:spcBef>
              <a:buClr>
                <a:schemeClr val="accent1"/>
              </a:buClr>
              <a:defRPr/>
            </a:pPr>
            <a:r>
              <a:rPr lang="en-US" sz="1600" dirty="0">
                <a:solidFill>
                  <a:srgbClr val="282828"/>
                </a:solidFill>
                <a:latin typeface="Segoe UI Semibold" panose="020B0702040204020203" pitchFamily="34" charset="0"/>
                <a:cs typeface="Segoe UI Semibold" panose="020B0702040204020203" pitchFamily="34" charset="0"/>
              </a:rPr>
              <a:t>Good work should always be recognized. Praise people in your network who have shared valuable business knowledge or skills, or celebrate successes. </a:t>
            </a:r>
            <a:br>
              <a:rPr lang="en-US" sz="1600" dirty="0">
                <a:solidFill>
                  <a:srgbClr val="282828"/>
                </a:solidFill>
              </a:rPr>
            </a:br>
            <a:endParaRPr lang="en-US" sz="1600" dirty="0">
              <a:solidFill>
                <a:srgbClr val="282828"/>
              </a:solidFill>
            </a:endParaRPr>
          </a:p>
          <a:p>
            <a:pPr marL="465138" lvl="1" indent="-465138">
              <a:lnSpc>
                <a:spcPct val="110000"/>
              </a:lnSpc>
              <a:spcBef>
                <a:spcPts val="0"/>
              </a:spcBef>
              <a:spcAft>
                <a:spcPts val="1200"/>
              </a:spcAft>
              <a:buClr>
                <a:srgbClr val="D83B01"/>
              </a:buClr>
              <a:buSzPct val="70000"/>
              <a:buAutoNum type="arabicPeriod"/>
              <a:defRPr/>
            </a:pPr>
            <a:r>
              <a:rPr lang="en-US" sz="1600" dirty="0">
                <a:solidFill>
                  <a:srgbClr val="282828"/>
                </a:solidFill>
                <a:latin typeface="Segoe UI" panose="020B0502040204020203" pitchFamily="34" charset="0"/>
                <a:cs typeface="Segoe UI" panose="020B0502040204020203" pitchFamily="34" charset="0"/>
              </a:rPr>
              <a:t>At the top of the group page, select </a:t>
            </a:r>
            <a:r>
              <a:rPr lang="en-US" sz="1600" b="1" dirty="0">
                <a:solidFill>
                  <a:srgbClr val="282828"/>
                </a:solidFill>
                <a:latin typeface="Segoe UI" panose="020B0502040204020203" pitchFamily="34" charset="0"/>
                <a:cs typeface="Segoe UI" panose="020B0502040204020203" pitchFamily="34" charset="0"/>
              </a:rPr>
              <a:t>Praise</a:t>
            </a:r>
            <a:r>
              <a:rPr lang="en-US" sz="1600" dirty="0">
                <a:solidFill>
                  <a:srgbClr val="282828"/>
                </a:solidFill>
                <a:latin typeface="Segoe UI" panose="020B0502040204020203" pitchFamily="34" charset="0"/>
                <a:cs typeface="Segoe UI" panose="020B0502040204020203" pitchFamily="34" charset="0"/>
              </a:rPr>
              <a:t> to display the Praise dialog box.</a:t>
            </a:r>
          </a:p>
          <a:p>
            <a:pPr marL="465138" lvl="1" indent="-465138">
              <a:lnSpc>
                <a:spcPct val="110000"/>
              </a:lnSpc>
              <a:spcBef>
                <a:spcPts val="0"/>
              </a:spcBef>
              <a:spcAft>
                <a:spcPts val="1200"/>
              </a:spcAft>
              <a:buClr>
                <a:srgbClr val="D83B01"/>
              </a:buClr>
              <a:buSzPct val="70000"/>
              <a:buAutoNum type="arabicPeriod"/>
              <a:defRPr/>
            </a:pPr>
            <a:r>
              <a:rPr lang="en-US" sz="1600" b="1" dirty="0">
                <a:solidFill>
                  <a:srgbClr val="282828"/>
                </a:solidFill>
                <a:latin typeface="Segoe UI" panose="020B0502040204020203" pitchFamily="34" charset="0"/>
                <a:cs typeface="Segoe UI" panose="020B0502040204020203" pitchFamily="34" charset="0"/>
              </a:rPr>
              <a:t>Enter the name of the person you want to praise </a:t>
            </a:r>
            <a:r>
              <a:rPr lang="en-US" sz="1600" dirty="0">
                <a:solidFill>
                  <a:srgbClr val="282828"/>
                </a:solidFill>
                <a:latin typeface="Segoe UI" panose="020B0502040204020203" pitchFamily="34" charset="0"/>
                <a:cs typeface="Segoe UI" panose="020B0502040204020203" pitchFamily="34" charset="0"/>
              </a:rPr>
              <a:t>in the top box. You can enter more than one.</a:t>
            </a:r>
          </a:p>
          <a:p>
            <a:pPr marL="465138" lvl="1" indent="-465138">
              <a:lnSpc>
                <a:spcPct val="110000"/>
              </a:lnSpc>
              <a:spcBef>
                <a:spcPts val="0"/>
              </a:spcBef>
              <a:spcAft>
                <a:spcPts val="1200"/>
              </a:spcAft>
              <a:buClr>
                <a:srgbClr val="D83B01"/>
              </a:buClr>
              <a:buSzPct val="70000"/>
              <a:buAutoNum type="arabicPeriod"/>
              <a:defRPr/>
            </a:pPr>
            <a:r>
              <a:rPr lang="en-US" sz="1600" dirty="0">
                <a:solidFill>
                  <a:srgbClr val="282828"/>
                </a:solidFill>
                <a:latin typeface="Segoe UI" panose="020B0502040204020203" pitchFamily="34" charset="0"/>
                <a:cs typeface="Segoe UI" panose="020B0502040204020203" pitchFamily="34" charset="0"/>
              </a:rPr>
              <a:t>Use the left and right arrows to select a fun praise image.</a:t>
            </a:r>
            <a:endParaRPr lang="en-US" sz="1600" b="1" dirty="0">
              <a:solidFill>
                <a:srgbClr val="282828"/>
              </a:solidFill>
              <a:latin typeface="Segoe UI" panose="020B0502040204020203" pitchFamily="34" charset="0"/>
              <a:cs typeface="Segoe UI" panose="020B0502040204020203" pitchFamily="34" charset="0"/>
            </a:endParaRPr>
          </a:p>
          <a:p>
            <a:pPr marL="465138" lvl="1" indent="-465138">
              <a:lnSpc>
                <a:spcPct val="110000"/>
              </a:lnSpc>
              <a:spcBef>
                <a:spcPts val="0"/>
              </a:spcBef>
              <a:spcAft>
                <a:spcPts val="1200"/>
              </a:spcAft>
              <a:buClr>
                <a:srgbClr val="D83B01"/>
              </a:buClr>
              <a:buSzPct val="70000"/>
              <a:buAutoNum type="arabicPeriod"/>
              <a:defRPr/>
            </a:pPr>
            <a:r>
              <a:rPr lang="en-US" sz="1600" dirty="0">
                <a:solidFill>
                  <a:srgbClr val="282828"/>
                </a:solidFill>
                <a:latin typeface="Segoe UI" panose="020B0502040204020203" pitchFamily="34" charset="0"/>
                <a:cs typeface="Segoe UI" panose="020B0502040204020203" pitchFamily="34" charset="0"/>
              </a:rPr>
              <a:t>Enter your message in the lower box, where it asks, </a:t>
            </a:r>
            <a:r>
              <a:rPr lang="en-US" sz="1600" b="1" dirty="0">
                <a:solidFill>
                  <a:srgbClr val="282828"/>
                </a:solidFill>
                <a:latin typeface="Segoe UI" panose="020B0502040204020203" pitchFamily="34" charset="0"/>
                <a:cs typeface="Segoe UI" panose="020B0502040204020203" pitchFamily="34" charset="0"/>
              </a:rPr>
              <a:t>What are you praising them for?</a:t>
            </a:r>
          </a:p>
          <a:p>
            <a:pPr marL="465138" lvl="1" indent="-465138">
              <a:lnSpc>
                <a:spcPct val="110000"/>
              </a:lnSpc>
              <a:spcBef>
                <a:spcPts val="0"/>
              </a:spcBef>
              <a:spcAft>
                <a:spcPts val="1200"/>
              </a:spcAft>
              <a:buClr>
                <a:srgbClr val="D83B01"/>
              </a:buClr>
              <a:buSzPct val="70000"/>
              <a:buFont typeface="+mj-lt"/>
              <a:buAutoNum type="arabicPeriod"/>
              <a:defRPr/>
            </a:pPr>
            <a:r>
              <a:rPr lang="en-US" sz="1600" dirty="0">
                <a:solidFill>
                  <a:srgbClr val="2F2F2F"/>
                </a:solidFill>
                <a:latin typeface="Segoe UI" panose="020B0502040204020203" pitchFamily="34" charset="0"/>
                <a:cs typeface="Segoe UI" panose="020B0502040204020203" pitchFamily="34" charset="0"/>
              </a:rPr>
              <a:t>It’s a good idea to add the person’s supervisor to the </a:t>
            </a:r>
            <a:r>
              <a:rPr lang="en-US" sz="1600" b="1" dirty="0">
                <a:solidFill>
                  <a:srgbClr val="2F2F2F"/>
                </a:solidFill>
                <a:latin typeface="Segoe UI" panose="020B0502040204020203" pitchFamily="34" charset="0"/>
                <a:cs typeface="Segoe UI" panose="020B0502040204020203" pitchFamily="34" charset="0"/>
              </a:rPr>
              <a:t>Add people to notify </a:t>
            </a:r>
            <a:r>
              <a:rPr lang="en-US" sz="1600" dirty="0">
                <a:solidFill>
                  <a:srgbClr val="2F2F2F"/>
                </a:solidFill>
                <a:latin typeface="Segoe UI" panose="020B0502040204020203" pitchFamily="34" charset="0"/>
                <a:cs typeface="Segoe UI" panose="020B0502040204020203" pitchFamily="34" charset="0"/>
              </a:rPr>
              <a:t>box so they have visibility into a job well done.</a:t>
            </a:r>
          </a:p>
          <a:p>
            <a:pPr marL="465138" lvl="1" indent="-465138">
              <a:lnSpc>
                <a:spcPct val="110000"/>
              </a:lnSpc>
              <a:spcBef>
                <a:spcPts val="0"/>
              </a:spcBef>
              <a:spcAft>
                <a:spcPts val="1200"/>
              </a:spcAft>
              <a:buClr>
                <a:srgbClr val="D83B01"/>
              </a:buClr>
              <a:buSzPct val="70000"/>
              <a:buFont typeface="+mj-lt"/>
              <a:buAutoNum type="arabicPeriod"/>
              <a:defRPr/>
            </a:pPr>
            <a:r>
              <a:rPr lang="en-US" sz="1600" b="1" dirty="0">
                <a:solidFill>
                  <a:srgbClr val="282828"/>
                </a:solidFill>
                <a:latin typeface="Segoe UI" panose="020B0502040204020203" pitchFamily="34" charset="0"/>
                <a:cs typeface="Segoe UI" panose="020B0502040204020203" pitchFamily="34" charset="0"/>
              </a:rPr>
              <a:t>Attach</a:t>
            </a:r>
            <a:r>
              <a:rPr lang="en-US" sz="1600" dirty="0">
                <a:solidFill>
                  <a:srgbClr val="282828"/>
                </a:solidFill>
                <a:latin typeface="Segoe UI" panose="020B0502040204020203" pitchFamily="34" charset="0"/>
                <a:cs typeface="Segoe UI" panose="020B0502040204020203" pitchFamily="34" charset="0"/>
              </a:rPr>
              <a:t> a file or </a:t>
            </a:r>
            <a:r>
              <a:rPr lang="en-US" sz="1600" b="1" dirty="0">
                <a:solidFill>
                  <a:srgbClr val="282828"/>
                </a:solidFill>
                <a:latin typeface="Segoe UI" panose="020B0502040204020203" pitchFamily="34" charset="0"/>
                <a:cs typeface="Segoe UI" panose="020B0502040204020203" pitchFamily="34" charset="0"/>
              </a:rPr>
              <a:t>Add Topics</a:t>
            </a:r>
            <a:r>
              <a:rPr lang="en-US" sz="1600" dirty="0">
                <a:solidFill>
                  <a:srgbClr val="282828"/>
                </a:solidFill>
                <a:latin typeface="Segoe UI" panose="020B0502040204020203" pitchFamily="34" charset="0"/>
                <a:cs typeface="Segoe UI" panose="020B0502040204020203" pitchFamily="34" charset="0"/>
              </a:rPr>
              <a:t>, if you like. When done, click </a:t>
            </a:r>
            <a:r>
              <a:rPr lang="en-US" sz="1600" b="1" dirty="0">
                <a:solidFill>
                  <a:srgbClr val="282828"/>
                </a:solidFill>
                <a:latin typeface="Segoe UI" panose="020B0502040204020203" pitchFamily="34" charset="0"/>
                <a:cs typeface="Segoe UI" panose="020B0502040204020203" pitchFamily="34" charset="0"/>
              </a:rPr>
              <a:t>Post</a:t>
            </a:r>
            <a:r>
              <a:rPr lang="en-US" sz="1600" dirty="0">
                <a:solidFill>
                  <a:srgbClr val="282828"/>
                </a:solidFill>
                <a:latin typeface="Segoe UI" panose="020B0502040204020203" pitchFamily="34" charset="0"/>
                <a:cs typeface="Segoe UI" panose="020B0502040204020203" pitchFamily="34" charset="0"/>
              </a:rPr>
              <a:t>.</a:t>
            </a:r>
          </a:p>
        </p:txBody>
      </p:sp>
      <p:pic>
        <p:nvPicPr>
          <p:cNvPr id="5" name="Picture 4">
            <a:extLst>
              <a:ext uri="{FF2B5EF4-FFF2-40B4-BE49-F238E27FC236}">
                <a16:creationId xmlns:a16="http://schemas.microsoft.com/office/drawing/2014/main" id="{5478E4DF-3672-4AAF-A467-C3CF49F1EC14}"/>
              </a:ext>
            </a:extLst>
          </p:cNvPr>
          <p:cNvPicPr>
            <a:picLocks noChangeAspect="1"/>
          </p:cNvPicPr>
          <p:nvPr/>
        </p:nvPicPr>
        <p:blipFill>
          <a:blip r:embed="rId3"/>
          <a:stretch>
            <a:fillRect/>
          </a:stretch>
        </p:blipFill>
        <p:spPr>
          <a:xfrm>
            <a:off x="579437" y="2506662"/>
            <a:ext cx="4191000" cy="1504066"/>
          </a:xfrm>
          <a:prstGeom prst="rect">
            <a:avLst/>
          </a:prstGeom>
          <a:ln w="76200">
            <a:solidFill>
              <a:srgbClr val="E6E6E6"/>
            </a:solidFill>
            <a:miter lim="800000"/>
          </a:ln>
        </p:spPr>
      </p:pic>
      <p:cxnSp>
        <p:nvCxnSpPr>
          <p:cNvPr id="7" name="Straight Connector 6">
            <a:extLst>
              <a:ext uri="{FF2B5EF4-FFF2-40B4-BE49-F238E27FC236}">
                <a16:creationId xmlns:a16="http://schemas.microsoft.com/office/drawing/2014/main" id="{9EED0D2D-80F4-43C7-A0C4-7FAE54319688}"/>
              </a:ext>
            </a:extLst>
          </p:cNvPr>
          <p:cNvCxnSpPr>
            <a:cxnSpLocks/>
          </p:cNvCxnSpPr>
          <p:nvPr/>
        </p:nvCxnSpPr>
        <p:spPr>
          <a:xfrm>
            <a:off x="5811047" y="60118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222AF8E-0AEB-461D-8DDA-104E79534390}"/>
              </a:ext>
            </a:extLst>
          </p:cNvPr>
          <p:cNvSpPr/>
          <p:nvPr/>
        </p:nvSpPr>
        <p:spPr>
          <a:xfrm>
            <a:off x="-3315" y="5707062"/>
            <a:ext cx="3325952" cy="83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You can Praise multiple people in the same post. </a:t>
            </a:r>
            <a:endParaRPr lang="en-US" sz="1200" dirty="0">
              <a:solidFill>
                <a:srgbClr val="2F2F2F"/>
              </a:solidFill>
              <a:latin typeface="Segoe UI" panose="020B0502040204020203" pitchFamily="34" charset="0"/>
              <a:cs typeface="Segoe UI" panose="020B0502040204020203" pitchFamily="34" charset="0"/>
            </a:endParaRPr>
          </a:p>
          <a:p>
            <a:endParaRPr lang="en-US" sz="1200" dirty="0">
              <a:solidFill>
                <a:schemeClr val="bg1"/>
              </a:solidFill>
              <a:latin typeface="Segoe UI" panose="020B0502040204020203" pitchFamily="34" charset="0"/>
              <a:cs typeface="Segoe UI" panose="020B0502040204020203" pitchFamily="34" charset="0"/>
            </a:endParaRPr>
          </a:p>
        </p:txBody>
      </p:sp>
      <p:cxnSp>
        <p:nvCxnSpPr>
          <p:cNvPr id="8" name="Straight Arrow Connector 7">
            <a:extLst>
              <a:ext uri="{FF2B5EF4-FFF2-40B4-BE49-F238E27FC236}">
                <a16:creationId xmlns:a16="http://schemas.microsoft.com/office/drawing/2014/main" id="{68114255-6ACD-40F9-8B39-7C67A0E52F06}"/>
              </a:ext>
            </a:extLst>
          </p:cNvPr>
          <p:cNvCxnSpPr>
            <a:cxnSpLocks/>
          </p:cNvCxnSpPr>
          <p:nvPr/>
        </p:nvCxnSpPr>
        <p:spPr>
          <a:xfrm>
            <a:off x="1874837" y="2213571"/>
            <a:ext cx="0" cy="255588"/>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F99E181-AF2D-4615-920F-B1D90C12811B}"/>
              </a:ext>
            </a:extLst>
          </p:cNvPr>
          <p:cNvSpPr/>
          <p:nvPr/>
        </p:nvSpPr>
        <p:spPr bwMode="auto">
          <a:xfrm>
            <a:off x="1722437" y="190877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0" name="Straight Arrow Connector 9">
            <a:extLst>
              <a:ext uri="{FF2B5EF4-FFF2-40B4-BE49-F238E27FC236}">
                <a16:creationId xmlns:a16="http://schemas.microsoft.com/office/drawing/2014/main" id="{C4C73BA7-B5A0-4F57-ACE4-1BEB4F470B59}"/>
              </a:ext>
            </a:extLst>
          </p:cNvPr>
          <p:cNvCxnSpPr>
            <a:cxnSpLocks/>
          </p:cNvCxnSpPr>
          <p:nvPr/>
        </p:nvCxnSpPr>
        <p:spPr>
          <a:xfrm>
            <a:off x="657639" y="2201861"/>
            <a:ext cx="0" cy="609601"/>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C37B2A0-CE11-44DD-812B-1F322353DB77}"/>
              </a:ext>
            </a:extLst>
          </p:cNvPr>
          <p:cNvSpPr/>
          <p:nvPr/>
        </p:nvSpPr>
        <p:spPr bwMode="auto">
          <a:xfrm>
            <a:off x="503237" y="1908771"/>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pic>
        <p:nvPicPr>
          <p:cNvPr id="19" name="Graphic 18">
            <a:extLst>
              <a:ext uri="{FF2B5EF4-FFF2-40B4-BE49-F238E27FC236}">
                <a16:creationId xmlns:a16="http://schemas.microsoft.com/office/drawing/2014/main" id="{CAEEE389-9477-4220-9495-46B408ABA4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437" y="5783262"/>
            <a:ext cx="171752" cy="228600"/>
          </a:xfrm>
          <a:prstGeom prst="rect">
            <a:avLst/>
          </a:prstGeom>
        </p:spPr>
      </p:pic>
      <p:sp>
        <p:nvSpPr>
          <p:cNvPr id="12" name="Rectangle 11">
            <a:extLst>
              <a:ext uri="{FF2B5EF4-FFF2-40B4-BE49-F238E27FC236}">
                <a16:creationId xmlns:a16="http://schemas.microsoft.com/office/drawing/2014/main" id="{08B243F3-B50C-4C90-8E90-E9BD355418C7}"/>
              </a:ext>
            </a:extLst>
          </p:cNvPr>
          <p:cNvSpPr/>
          <p:nvPr/>
        </p:nvSpPr>
        <p:spPr>
          <a:xfrm>
            <a:off x="5761038" y="6145768"/>
            <a:ext cx="3995646" cy="338554"/>
          </a:xfrm>
          <a:prstGeom prst="rect">
            <a:avLst/>
          </a:prstGeom>
        </p:spPr>
        <p:txBody>
          <a:bodyPr wrap="none">
            <a:spAutoFit/>
          </a:bodyPr>
          <a:lstStyle/>
          <a:p>
            <a:r>
              <a:rPr lang="en-US" sz="1600" dirty="0">
                <a:solidFill>
                  <a:srgbClr val="D83B01"/>
                </a:solidFill>
                <a:latin typeface="Segoe UI" panose="020B0502040204020203" pitchFamily="34" charset="0"/>
                <a:cs typeface="Segoe UI" panose="020B0502040204020203" pitchFamily="34" charset="0"/>
              </a:rPr>
              <a:t>Your Praise will appear in the group page. </a:t>
            </a:r>
          </a:p>
        </p:txBody>
      </p:sp>
      <p:cxnSp>
        <p:nvCxnSpPr>
          <p:cNvPr id="13" name="Straight Arrow Connector 12">
            <a:extLst>
              <a:ext uri="{FF2B5EF4-FFF2-40B4-BE49-F238E27FC236}">
                <a16:creationId xmlns:a16="http://schemas.microsoft.com/office/drawing/2014/main" id="{DC0CD807-B01F-4DFF-867D-5623D16E63D4}"/>
              </a:ext>
            </a:extLst>
          </p:cNvPr>
          <p:cNvCxnSpPr>
            <a:cxnSpLocks/>
          </p:cNvCxnSpPr>
          <p:nvPr/>
        </p:nvCxnSpPr>
        <p:spPr>
          <a:xfrm flipV="1">
            <a:off x="808037" y="3356573"/>
            <a:ext cx="0" cy="1066799"/>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CF6D51A-09DD-4307-923B-DF4B0096FBD7}"/>
              </a:ext>
            </a:extLst>
          </p:cNvPr>
          <p:cNvSpPr/>
          <p:nvPr/>
        </p:nvSpPr>
        <p:spPr bwMode="auto">
          <a:xfrm>
            <a:off x="655637" y="434717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17" name="Straight Arrow Connector 16">
            <a:extLst>
              <a:ext uri="{FF2B5EF4-FFF2-40B4-BE49-F238E27FC236}">
                <a16:creationId xmlns:a16="http://schemas.microsoft.com/office/drawing/2014/main" id="{3B5DC8CC-733B-43B0-8CA7-64CC3D9A059F}"/>
              </a:ext>
            </a:extLst>
          </p:cNvPr>
          <p:cNvCxnSpPr>
            <a:cxnSpLocks/>
          </p:cNvCxnSpPr>
          <p:nvPr/>
        </p:nvCxnSpPr>
        <p:spPr>
          <a:xfrm flipV="1">
            <a:off x="2103438" y="3661373"/>
            <a:ext cx="0" cy="91440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4E9C68B-B39F-48C8-A271-3C482281AE8E}"/>
              </a:ext>
            </a:extLst>
          </p:cNvPr>
          <p:cNvSpPr/>
          <p:nvPr/>
        </p:nvSpPr>
        <p:spPr bwMode="auto">
          <a:xfrm>
            <a:off x="1951038" y="449957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5</a:t>
            </a:r>
          </a:p>
        </p:txBody>
      </p:sp>
      <p:cxnSp>
        <p:nvCxnSpPr>
          <p:cNvPr id="20" name="Straight Arrow Connector 19">
            <a:extLst>
              <a:ext uri="{FF2B5EF4-FFF2-40B4-BE49-F238E27FC236}">
                <a16:creationId xmlns:a16="http://schemas.microsoft.com/office/drawing/2014/main" id="{34E093B3-6344-4C96-9461-3E20259157B7}"/>
              </a:ext>
            </a:extLst>
          </p:cNvPr>
          <p:cNvCxnSpPr>
            <a:cxnSpLocks/>
          </p:cNvCxnSpPr>
          <p:nvPr/>
        </p:nvCxnSpPr>
        <p:spPr>
          <a:xfrm flipV="1">
            <a:off x="1417637" y="3432772"/>
            <a:ext cx="0" cy="1066799"/>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85B24EC-60D6-46A7-9938-C200BE2BDBD5}"/>
              </a:ext>
            </a:extLst>
          </p:cNvPr>
          <p:cNvSpPr/>
          <p:nvPr/>
        </p:nvSpPr>
        <p:spPr bwMode="auto">
          <a:xfrm>
            <a:off x="1265237" y="4423371"/>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pic>
        <p:nvPicPr>
          <p:cNvPr id="6" name="Picture 5">
            <a:extLst>
              <a:ext uri="{FF2B5EF4-FFF2-40B4-BE49-F238E27FC236}">
                <a16:creationId xmlns:a16="http://schemas.microsoft.com/office/drawing/2014/main" id="{CA6D6124-B8CD-4963-BA0B-587F3BEC49A3}"/>
              </a:ext>
            </a:extLst>
          </p:cNvPr>
          <p:cNvPicPr>
            <a:picLocks noChangeAspect="1"/>
          </p:cNvPicPr>
          <p:nvPr/>
        </p:nvPicPr>
        <p:blipFill>
          <a:blip r:embed="rId6"/>
          <a:stretch>
            <a:fillRect/>
          </a:stretch>
        </p:blipFill>
        <p:spPr>
          <a:xfrm>
            <a:off x="2179637" y="1969483"/>
            <a:ext cx="2467275" cy="769560"/>
          </a:xfrm>
          <a:prstGeom prst="rect">
            <a:avLst/>
          </a:prstGeom>
          <a:ln w="76200">
            <a:solidFill>
              <a:srgbClr val="E6E6E6"/>
            </a:solidFill>
            <a:miter lim="800000"/>
          </a:ln>
        </p:spPr>
      </p:pic>
    </p:spTree>
    <p:extLst>
      <p:ext uri="{BB962C8B-B14F-4D97-AF65-F5344CB8AC3E}">
        <p14:creationId xmlns:p14="http://schemas.microsoft.com/office/powerpoint/2010/main" val="3795004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B72328-CF5D-49F4-A4ED-04002056A7D8}"/>
              </a:ext>
            </a:extLst>
          </p:cNvPr>
          <p:cNvSpPr>
            <a:spLocks noGrp="1"/>
          </p:cNvSpPr>
          <p:nvPr>
            <p:ph idx="4294967295"/>
          </p:nvPr>
        </p:nvSpPr>
        <p:spPr>
          <a:xfrm>
            <a:off x="5608637" y="1744662"/>
            <a:ext cx="6370638" cy="4267200"/>
          </a:xfrm>
        </p:spPr>
        <p:txBody>
          <a:bodyPr vert="horz" wrap="square" lIns="146304" tIns="91440" rIns="146304" bIns="91440" rtlCol="0" anchor="t">
            <a:noAutofit/>
          </a:bodyPr>
          <a:lstStyle/>
          <a:p>
            <a:pPr marL="0" lvl="1">
              <a:lnSpc>
                <a:spcPct val="110000"/>
              </a:lnSpc>
              <a:spcBef>
                <a:spcPts val="1224"/>
              </a:spcBef>
              <a:spcAft>
                <a:spcPts val="1200"/>
              </a:spcAft>
              <a:buClr>
                <a:schemeClr val="accent1"/>
              </a:buClr>
              <a:defRPr/>
            </a:pPr>
            <a:r>
              <a:rPr lang="en-US" sz="1600" dirty="0">
                <a:solidFill>
                  <a:srgbClr val="282828"/>
                </a:solidFill>
              </a:rPr>
              <a:t>Group administrators can make announcements to share </a:t>
            </a:r>
            <a:br>
              <a:rPr lang="en-US" sz="1600" dirty="0">
                <a:solidFill>
                  <a:schemeClr val="tx1"/>
                </a:solidFill>
              </a:rPr>
            </a:br>
            <a:r>
              <a:rPr lang="en-US" sz="1600" dirty="0">
                <a:solidFill>
                  <a:srgbClr val="282828"/>
                </a:solidFill>
              </a:rPr>
              <a:t>need-to-know information with the entire group. </a:t>
            </a:r>
            <a:endParaRPr lang="en-US" sz="1600" dirty="0">
              <a:solidFill>
                <a:srgbClr val="282828"/>
              </a:solidFill>
              <a:latin typeface="+mn-lt"/>
            </a:endParaRPr>
          </a:p>
          <a:p>
            <a:pPr marL="466298" lvl="1" indent="-466298">
              <a:lnSpc>
                <a:spcPct val="110000"/>
              </a:lnSpc>
              <a:spcBef>
                <a:spcPts val="0"/>
              </a:spcBef>
              <a:spcAft>
                <a:spcPts val="1200"/>
              </a:spcAft>
              <a:buClr>
                <a:srgbClr val="D83B01"/>
              </a:buClr>
              <a:buSzPct val="70000"/>
              <a:buFont typeface="+mj-lt"/>
              <a:buAutoNum type="arabicPeriod"/>
              <a:defRPr/>
            </a:pPr>
            <a:r>
              <a:rPr lang="en-US" sz="1600" dirty="0">
                <a:solidFill>
                  <a:srgbClr val="282828"/>
                </a:solidFill>
                <a:latin typeface="+mn-lt"/>
              </a:rPr>
              <a:t>Click </a:t>
            </a:r>
            <a:r>
              <a:rPr lang="en-US" sz="1600" b="1" dirty="0">
                <a:solidFill>
                  <a:srgbClr val="282828"/>
                </a:solidFill>
                <a:latin typeface="+mn-lt"/>
              </a:rPr>
              <a:t>Announcement</a:t>
            </a:r>
            <a:r>
              <a:rPr lang="en-US" sz="1600" dirty="0">
                <a:solidFill>
                  <a:srgbClr val="282828"/>
                </a:solidFill>
                <a:latin typeface="+mn-lt"/>
              </a:rPr>
              <a:t>.</a:t>
            </a:r>
          </a:p>
          <a:p>
            <a:pPr marL="466298" lvl="1" indent="-466298">
              <a:lnSpc>
                <a:spcPct val="110000"/>
              </a:lnSpc>
              <a:spcBef>
                <a:spcPts val="0"/>
              </a:spcBef>
              <a:spcAft>
                <a:spcPts val="1200"/>
              </a:spcAft>
              <a:buClr>
                <a:srgbClr val="D83B01"/>
              </a:buClr>
              <a:buSzPct val="70000"/>
              <a:buFont typeface="+mj-lt"/>
              <a:buAutoNum type="arabicPeriod"/>
              <a:defRPr/>
            </a:pPr>
            <a:r>
              <a:rPr lang="en-US" sz="1600" dirty="0">
                <a:solidFill>
                  <a:srgbClr val="282828"/>
                </a:solidFill>
                <a:latin typeface="+mn-lt"/>
              </a:rPr>
              <a:t>Type a title in the box </a:t>
            </a:r>
            <a:r>
              <a:rPr lang="en-US" sz="1600" b="1" dirty="0">
                <a:solidFill>
                  <a:srgbClr val="282828"/>
                </a:solidFill>
                <a:latin typeface="+mn-lt"/>
              </a:rPr>
              <a:t>What do you want to announce? </a:t>
            </a:r>
            <a:r>
              <a:rPr lang="en-US" sz="1600" dirty="0">
                <a:solidFill>
                  <a:srgbClr val="282828"/>
                </a:solidFill>
                <a:latin typeface="+mn-lt"/>
              </a:rPr>
              <a:t> If you do not fill in the title, your announcement won’t send.</a:t>
            </a:r>
          </a:p>
          <a:p>
            <a:pPr marL="466298" lvl="1" indent="-466298">
              <a:lnSpc>
                <a:spcPct val="110000"/>
              </a:lnSpc>
              <a:spcBef>
                <a:spcPts val="0"/>
              </a:spcBef>
              <a:spcAft>
                <a:spcPts val="1200"/>
              </a:spcAft>
              <a:buClr>
                <a:srgbClr val="D83B01"/>
              </a:buClr>
              <a:buSzPct val="70000"/>
              <a:buFont typeface="+mj-lt"/>
              <a:buAutoNum type="arabicPeriod"/>
              <a:defRPr/>
            </a:pPr>
            <a:r>
              <a:rPr lang="en-US" sz="1600" dirty="0">
                <a:solidFill>
                  <a:srgbClr val="282828"/>
                </a:solidFill>
                <a:latin typeface="+mn-lt"/>
              </a:rPr>
              <a:t>Type the body of your announcement in the blank box below. You can format your announcement with bold, italics, bullet points, or numbered paragraphs, and include a hyperlink, if you like.</a:t>
            </a:r>
          </a:p>
          <a:p>
            <a:pPr marL="465138" lvl="1" indent="-465138">
              <a:lnSpc>
                <a:spcPct val="110000"/>
              </a:lnSpc>
              <a:spcBef>
                <a:spcPts val="0"/>
              </a:spcBef>
              <a:spcAft>
                <a:spcPts val="1200"/>
              </a:spcAft>
              <a:buClr>
                <a:srgbClr val="D83B01"/>
              </a:buClr>
              <a:buSzPct val="70000"/>
              <a:buFont typeface="+mj-lt"/>
              <a:buAutoNum type="arabicPeriod"/>
              <a:defRPr/>
            </a:pPr>
            <a:r>
              <a:rPr lang="en-US" sz="1600" b="1" dirty="0">
                <a:solidFill>
                  <a:srgbClr val="282828"/>
                </a:solidFill>
                <a:latin typeface="Segoe UI" panose="020B0502040204020203" pitchFamily="34" charset="0"/>
                <a:cs typeface="Segoe UI" panose="020B0502040204020203" pitchFamily="34" charset="0"/>
              </a:rPr>
              <a:t>Attach</a:t>
            </a:r>
            <a:r>
              <a:rPr lang="en-US" sz="1600" dirty="0">
                <a:solidFill>
                  <a:srgbClr val="282828"/>
                </a:solidFill>
                <a:latin typeface="Segoe UI" panose="020B0502040204020203" pitchFamily="34" charset="0"/>
                <a:cs typeface="Segoe UI" panose="020B0502040204020203" pitchFamily="34" charset="0"/>
              </a:rPr>
              <a:t> a file, </a:t>
            </a:r>
            <a:r>
              <a:rPr lang="en-US" sz="1600" b="1" dirty="0">
                <a:solidFill>
                  <a:srgbClr val="282828"/>
                </a:solidFill>
                <a:latin typeface="Segoe UI" panose="020B0502040204020203" pitchFamily="34" charset="0"/>
                <a:cs typeface="Segoe UI" panose="020B0502040204020203" pitchFamily="34" charset="0"/>
              </a:rPr>
              <a:t>Notify specific people,</a:t>
            </a:r>
            <a:r>
              <a:rPr lang="en-US" sz="1600" dirty="0">
                <a:solidFill>
                  <a:srgbClr val="282828"/>
                </a:solidFill>
                <a:latin typeface="Segoe UI" panose="020B0502040204020203" pitchFamily="34" charset="0"/>
                <a:cs typeface="Segoe UI" panose="020B0502040204020203" pitchFamily="34" charset="0"/>
              </a:rPr>
              <a:t> or </a:t>
            </a:r>
            <a:r>
              <a:rPr lang="en-US" sz="1600" b="1" dirty="0">
                <a:solidFill>
                  <a:srgbClr val="282828"/>
                </a:solidFill>
                <a:latin typeface="Segoe UI" panose="020B0502040204020203" pitchFamily="34" charset="0"/>
                <a:cs typeface="Segoe UI" panose="020B0502040204020203" pitchFamily="34" charset="0"/>
              </a:rPr>
              <a:t>Add topics</a:t>
            </a:r>
            <a:r>
              <a:rPr lang="en-US" sz="1600" dirty="0">
                <a:solidFill>
                  <a:srgbClr val="282828"/>
                </a:solidFill>
                <a:latin typeface="Segoe UI" panose="020B0502040204020203" pitchFamily="34" charset="0"/>
                <a:cs typeface="Segoe UI" panose="020B0502040204020203" pitchFamily="34" charset="0"/>
              </a:rPr>
              <a:t>, if </a:t>
            </a:r>
            <a:br>
              <a:rPr lang="en-US" sz="1600" dirty="0">
                <a:solidFill>
                  <a:schemeClr val="tx1"/>
                </a:solidFill>
                <a:latin typeface="Segoe UI" panose="020B0502040204020203" pitchFamily="34" charset="0"/>
                <a:cs typeface="Segoe UI" panose="020B0502040204020203" pitchFamily="34" charset="0"/>
              </a:rPr>
            </a:br>
            <a:r>
              <a:rPr lang="en-US" sz="1600" dirty="0">
                <a:solidFill>
                  <a:srgbClr val="282828"/>
                </a:solidFill>
                <a:latin typeface="Segoe UI" panose="020B0502040204020203" pitchFamily="34" charset="0"/>
                <a:cs typeface="Segoe UI" panose="020B0502040204020203" pitchFamily="34" charset="0"/>
              </a:rPr>
              <a:t>you like.</a:t>
            </a:r>
          </a:p>
          <a:p>
            <a:pPr marL="466298" lvl="1" indent="-466298">
              <a:lnSpc>
                <a:spcPct val="110000"/>
              </a:lnSpc>
              <a:spcBef>
                <a:spcPts val="0"/>
              </a:spcBef>
              <a:spcAft>
                <a:spcPts val="1200"/>
              </a:spcAft>
              <a:buClr>
                <a:srgbClr val="D83B01"/>
              </a:buClr>
              <a:buSzPct val="70000"/>
              <a:buFont typeface="+mj-lt"/>
              <a:buAutoNum type="arabicPeriod"/>
              <a:defRPr/>
            </a:pPr>
            <a:r>
              <a:rPr lang="en-US" sz="1600" dirty="0">
                <a:solidFill>
                  <a:srgbClr val="282828"/>
                </a:solidFill>
                <a:latin typeface="+mn-lt"/>
              </a:rPr>
              <a:t>Click </a:t>
            </a:r>
            <a:r>
              <a:rPr lang="en-US" sz="1600" b="1" dirty="0">
                <a:solidFill>
                  <a:srgbClr val="282828"/>
                </a:solidFill>
                <a:latin typeface="+mn-lt"/>
              </a:rPr>
              <a:t>Post.</a:t>
            </a:r>
            <a:endParaRPr lang="en-US" sz="1600" dirty="0">
              <a:solidFill>
                <a:srgbClr val="282828"/>
              </a:solidFill>
              <a:latin typeface="+mn-lt"/>
            </a:endParaRPr>
          </a:p>
        </p:txBody>
      </p:sp>
      <p:sp>
        <p:nvSpPr>
          <p:cNvPr id="2" name="Title 1">
            <a:extLst>
              <a:ext uri="{FF2B5EF4-FFF2-40B4-BE49-F238E27FC236}">
                <a16:creationId xmlns:a16="http://schemas.microsoft.com/office/drawing/2014/main" id="{DB332E03-018D-4393-874E-DC48118701DD}"/>
              </a:ext>
            </a:extLst>
          </p:cNvPr>
          <p:cNvSpPr>
            <a:spLocks noGrp="1"/>
          </p:cNvSpPr>
          <p:nvPr>
            <p:ph type="title" idx="4294967295"/>
          </p:nvPr>
        </p:nvSpPr>
        <p:spPr>
          <a:xfrm>
            <a:off x="5608637" y="373062"/>
            <a:ext cx="6370638" cy="1525588"/>
          </a:xfrm>
        </p:spPr>
        <p:txBody>
          <a:bodyPr>
            <a:noAutofit/>
          </a:bodyPr>
          <a:lstStyle/>
          <a:p>
            <a:pPr>
              <a:lnSpc>
                <a:spcPct val="80000"/>
              </a:lnSpc>
            </a:pPr>
            <a:r>
              <a:rPr lang="en-US" dirty="0">
                <a:solidFill>
                  <a:srgbClr val="282828"/>
                </a:solidFill>
              </a:rPr>
              <a:t>Make an announcement</a:t>
            </a:r>
          </a:p>
        </p:txBody>
      </p:sp>
      <p:pic>
        <p:nvPicPr>
          <p:cNvPr id="5" name="Picture 4">
            <a:extLst>
              <a:ext uri="{FF2B5EF4-FFF2-40B4-BE49-F238E27FC236}">
                <a16:creationId xmlns:a16="http://schemas.microsoft.com/office/drawing/2014/main" id="{4C5191C6-4E73-465B-9204-7198FF1E017D}"/>
              </a:ext>
            </a:extLst>
          </p:cNvPr>
          <p:cNvPicPr>
            <a:picLocks noChangeAspect="1"/>
          </p:cNvPicPr>
          <p:nvPr/>
        </p:nvPicPr>
        <p:blipFill>
          <a:blip r:embed="rId3"/>
          <a:stretch>
            <a:fillRect/>
          </a:stretch>
        </p:blipFill>
        <p:spPr>
          <a:xfrm>
            <a:off x="503237" y="1683742"/>
            <a:ext cx="4262005" cy="2346919"/>
          </a:xfrm>
          <a:prstGeom prst="rect">
            <a:avLst/>
          </a:prstGeom>
          <a:ln w="76200">
            <a:solidFill>
              <a:schemeClr val="bg1">
                <a:lumMod val="85000"/>
              </a:schemeClr>
            </a:solidFill>
            <a:miter lim="800000"/>
          </a:ln>
        </p:spPr>
      </p:pic>
      <p:pic>
        <p:nvPicPr>
          <p:cNvPr id="6" name="Picture 5">
            <a:extLst>
              <a:ext uri="{FF2B5EF4-FFF2-40B4-BE49-F238E27FC236}">
                <a16:creationId xmlns:a16="http://schemas.microsoft.com/office/drawing/2014/main" id="{2516E6F8-A38D-432D-9EC8-506342F52E83}"/>
              </a:ext>
            </a:extLst>
          </p:cNvPr>
          <p:cNvPicPr>
            <a:picLocks noChangeAspect="1"/>
          </p:cNvPicPr>
          <p:nvPr/>
        </p:nvPicPr>
        <p:blipFill>
          <a:blip r:embed="rId4"/>
          <a:stretch>
            <a:fillRect/>
          </a:stretch>
        </p:blipFill>
        <p:spPr>
          <a:xfrm>
            <a:off x="1341437" y="3817343"/>
            <a:ext cx="2667000" cy="615304"/>
          </a:xfrm>
          <a:prstGeom prst="rect">
            <a:avLst/>
          </a:prstGeom>
          <a:ln w="76200">
            <a:solidFill>
              <a:schemeClr val="bg1">
                <a:lumMod val="85000"/>
              </a:schemeClr>
            </a:solidFill>
            <a:miter lim="800000"/>
          </a:ln>
        </p:spPr>
      </p:pic>
      <p:cxnSp>
        <p:nvCxnSpPr>
          <p:cNvPr id="7" name="Straight Connector 6">
            <a:extLst>
              <a:ext uri="{FF2B5EF4-FFF2-40B4-BE49-F238E27FC236}">
                <a16:creationId xmlns:a16="http://schemas.microsoft.com/office/drawing/2014/main" id="{A71B1DB3-EF3E-4A29-AC13-3FD61802AD6F}"/>
              </a:ext>
            </a:extLst>
          </p:cNvPr>
          <p:cNvCxnSpPr>
            <a:cxnSpLocks/>
          </p:cNvCxnSpPr>
          <p:nvPr/>
        </p:nvCxnSpPr>
        <p:spPr>
          <a:xfrm>
            <a:off x="5761037" y="61642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9FADB45-568B-4708-BD5F-F1C0C09816AF}"/>
              </a:ext>
            </a:extLst>
          </p:cNvPr>
          <p:cNvSpPr/>
          <p:nvPr/>
        </p:nvSpPr>
        <p:spPr>
          <a:xfrm>
            <a:off x="-30163" y="5783263"/>
            <a:ext cx="4267200" cy="83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Office 365 Network Admins can make an announcement in any group, including All Company.</a:t>
            </a:r>
          </a:p>
        </p:txBody>
      </p:sp>
      <p:cxnSp>
        <p:nvCxnSpPr>
          <p:cNvPr id="8" name="Straight Arrow Connector 7">
            <a:extLst>
              <a:ext uri="{FF2B5EF4-FFF2-40B4-BE49-F238E27FC236}">
                <a16:creationId xmlns:a16="http://schemas.microsoft.com/office/drawing/2014/main" id="{03A49300-1336-4264-BB6B-D6D08A7D0867}"/>
              </a:ext>
            </a:extLst>
          </p:cNvPr>
          <p:cNvCxnSpPr>
            <a:cxnSpLocks/>
          </p:cNvCxnSpPr>
          <p:nvPr/>
        </p:nvCxnSpPr>
        <p:spPr>
          <a:xfrm>
            <a:off x="2484437" y="1400428"/>
            <a:ext cx="0" cy="255588"/>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7C066C8-81EE-4E97-B6AF-D2E25B544969}"/>
              </a:ext>
            </a:extLst>
          </p:cNvPr>
          <p:cNvSpPr/>
          <p:nvPr/>
        </p:nvSpPr>
        <p:spPr bwMode="auto">
          <a:xfrm>
            <a:off x="2332037" y="1095629"/>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0" name="Straight Arrow Connector 9">
            <a:extLst>
              <a:ext uri="{FF2B5EF4-FFF2-40B4-BE49-F238E27FC236}">
                <a16:creationId xmlns:a16="http://schemas.microsoft.com/office/drawing/2014/main" id="{5C537948-3B16-458D-84C8-F074F5B708DA}"/>
              </a:ext>
            </a:extLst>
          </p:cNvPr>
          <p:cNvCxnSpPr>
            <a:cxnSpLocks/>
          </p:cNvCxnSpPr>
          <p:nvPr/>
        </p:nvCxnSpPr>
        <p:spPr>
          <a:xfrm>
            <a:off x="3206405" y="1400428"/>
            <a:ext cx="0" cy="609601"/>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E56D282-7471-4C40-9EF5-26D87B481675}"/>
              </a:ext>
            </a:extLst>
          </p:cNvPr>
          <p:cNvSpPr/>
          <p:nvPr/>
        </p:nvSpPr>
        <p:spPr bwMode="auto">
          <a:xfrm>
            <a:off x="3054005" y="1095629"/>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3" name="Straight Arrow Connector 12">
            <a:extLst>
              <a:ext uri="{FF2B5EF4-FFF2-40B4-BE49-F238E27FC236}">
                <a16:creationId xmlns:a16="http://schemas.microsoft.com/office/drawing/2014/main" id="{7B778496-143C-4EB2-BDBC-639B290C5EB7}"/>
              </a:ext>
            </a:extLst>
          </p:cNvPr>
          <p:cNvCxnSpPr>
            <a:cxnSpLocks/>
          </p:cNvCxnSpPr>
          <p:nvPr/>
        </p:nvCxnSpPr>
        <p:spPr>
          <a:xfrm>
            <a:off x="3862251" y="1400428"/>
            <a:ext cx="0" cy="1371601"/>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46DDCFA-539E-497F-A8BF-F6F8D14863C5}"/>
              </a:ext>
            </a:extLst>
          </p:cNvPr>
          <p:cNvSpPr/>
          <p:nvPr/>
        </p:nvSpPr>
        <p:spPr bwMode="auto">
          <a:xfrm>
            <a:off x="3703637" y="1095629"/>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pic>
        <p:nvPicPr>
          <p:cNvPr id="15" name="Graphic 14">
            <a:extLst>
              <a:ext uri="{FF2B5EF4-FFF2-40B4-BE49-F238E27FC236}">
                <a16:creationId xmlns:a16="http://schemas.microsoft.com/office/drawing/2014/main" id="{BCF9F917-A342-48BB-AA34-6EAD7A1A0B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274" y="5935662"/>
            <a:ext cx="171752" cy="228600"/>
          </a:xfrm>
          <a:prstGeom prst="rect">
            <a:avLst/>
          </a:prstGeom>
        </p:spPr>
      </p:pic>
      <p:cxnSp>
        <p:nvCxnSpPr>
          <p:cNvPr id="17" name="Straight Arrow Connector 16">
            <a:extLst>
              <a:ext uri="{FF2B5EF4-FFF2-40B4-BE49-F238E27FC236}">
                <a16:creationId xmlns:a16="http://schemas.microsoft.com/office/drawing/2014/main" id="{F04D1A44-5E0A-407B-904E-9720B7FBA53E}"/>
              </a:ext>
            </a:extLst>
          </p:cNvPr>
          <p:cNvCxnSpPr>
            <a:cxnSpLocks/>
          </p:cNvCxnSpPr>
          <p:nvPr/>
        </p:nvCxnSpPr>
        <p:spPr>
          <a:xfrm flipV="1">
            <a:off x="884237" y="3878262"/>
            <a:ext cx="0" cy="304799"/>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FEC138B-4837-472A-9B61-2840A6865443}"/>
              </a:ext>
            </a:extLst>
          </p:cNvPr>
          <p:cNvSpPr/>
          <p:nvPr/>
        </p:nvSpPr>
        <p:spPr bwMode="auto">
          <a:xfrm>
            <a:off x="731837" y="41830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cxnSp>
        <p:nvCxnSpPr>
          <p:cNvPr id="20" name="Straight Arrow Connector 19">
            <a:extLst>
              <a:ext uri="{FF2B5EF4-FFF2-40B4-BE49-F238E27FC236}">
                <a16:creationId xmlns:a16="http://schemas.microsoft.com/office/drawing/2014/main" id="{B026DB84-9308-4D90-83EA-8FCED202E20A}"/>
              </a:ext>
            </a:extLst>
          </p:cNvPr>
          <p:cNvCxnSpPr>
            <a:cxnSpLocks/>
          </p:cNvCxnSpPr>
          <p:nvPr/>
        </p:nvCxnSpPr>
        <p:spPr>
          <a:xfrm flipV="1">
            <a:off x="4541837" y="3954462"/>
            <a:ext cx="0" cy="304799"/>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C96FB92-E9FD-4348-8B69-37B030E36278}"/>
              </a:ext>
            </a:extLst>
          </p:cNvPr>
          <p:cNvSpPr/>
          <p:nvPr/>
        </p:nvSpPr>
        <p:spPr bwMode="auto">
          <a:xfrm>
            <a:off x="4389437" y="42592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5</a:t>
            </a:r>
          </a:p>
        </p:txBody>
      </p:sp>
      <p:sp>
        <p:nvSpPr>
          <p:cNvPr id="12" name="Rectangle 11">
            <a:extLst>
              <a:ext uri="{FF2B5EF4-FFF2-40B4-BE49-F238E27FC236}">
                <a16:creationId xmlns:a16="http://schemas.microsoft.com/office/drawing/2014/main" id="{DA873D2D-1A7C-414E-97EF-56EB06F8B443}"/>
              </a:ext>
            </a:extLst>
          </p:cNvPr>
          <p:cNvSpPr/>
          <p:nvPr/>
        </p:nvSpPr>
        <p:spPr>
          <a:xfrm>
            <a:off x="5684837" y="6237266"/>
            <a:ext cx="6216650" cy="612796"/>
          </a:xfrm>
          <a:prstGeom prst="rect">
            <a:avLst/>
          </a:prstGeom>
        </p:spPr>
        <p:txBody>
          <a:bodyPr>
            <a:spAutoFit/>
          </a:bodyPr>
          <a:lstStyle/>
          <a:p>
            <a:pPr>
              <a:lnSpc>
                <a:spcPct val="110000"/>
              </a:lnSpc>
              <a:spcAft>
                <a:spcPts val="600"/>
              </a:spcAft>
            </a:pPr>
            <a:r>
              <a:rPr lang="en-US" sz="1600" dirty="0">
                <a:solidFill>
                  <a:srgbClr val="D83B01"/>
                </a:solidFill>
                <a:cs typeface="Segoe UI Semibold" panose="020B0702040204020203" pitchFamily="34" charset="0"/>
              </a:rPr>
              <a:t>Members will see a notification about the announcement in their inbox, and also receive an email by default.</a:t>
            </a:r>
          </a:p>
        </p:txBody>
      </p:sp>
    </p:spTree>
    <p:extLst>
      <p:ext uri="{BB962C8B-B14F-4D97-AF65-F5344CB8AC3E}">
        <p14:creationId xmlns:p14="http://schemas.microsoft.com/office/powerpoint/2010/main" val="2802597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904C-D079-4CAA-B727-23942B03D63C}"/>
              </a:ext>
            </a:extLst>
          </p:cNvPr>
          <p:cNvSpPr>
            <a:spLocks noGrp="1"/>
          </p:cNvSpPr>
          <p:nvPr>
            <p:ph type="title" idx="4294967295"/>
          </p:nvPr>
        </p:nvSpPr>
        <p:spPr>
          <a:xfrm>
            <a:off x="5608637" y="295274"/>
            <a:ext cx="6555566" cy="917575"/>
          </a:xfrm>
        </p:spPr>
        <p:txBody>
          <a:bodyPr>
            <a:normAutofit/>
          </a:bodyPr>
          <a:lstStyle/>
          <a:p>
            <a:r>
              <a:rPr lang="en-US" dirty="0">
                <a:solidFill>
                  <a:srgbClr val="282828"/>
                </a:solidFill>
              </a:rPr>
              <a:t>Send a private message</a:t>
            </a:r>
          </a:p>
        </p:txBody>
      </p:sp>
      <p:sp>
        <p:nvSpPr>
          <p:cNvPr id="3" name="Content Placeholder 2">
            <a:extLst>
              <a:ext uri="{FF2B5EF4-FFF2-40B4-BE49-F238E27FC236}">
                <a16:creationId xmlns:a16="http://schemas.microsoft.com/office/drawing/2014/main" id="{BB5CCE7F-4DEC-478E-8AF0-D9A764D2FD0E}"/>
              </a:ext>
            </a:extLst>
          </p:cNvPr>
          <p:cNvSpPr>
            <a:spLocks noGrp="1"/>
          </p:cNvSpPr>
          <p:nvPr>
            <p:ph idx="4294967295"/>
          </p:nvPr>
        </p:nvSpPr>
        <p:spPr>
          <a:xfrm>
            <a:off x="5608636" y="1212851"/>
            <a:ext cx="6553201" cy="4799011"/>
          </a:xfrm>
        </p:spPr>
        <p:txBody>
          <a:bodyPr>
            <a:noAutofit/>
          </a:bodyPr>
          <a:lstStyle/>
          <a:p>
            <a:pPr marL="0" lvl="1">
              <a:lnSpc>
                <a:spcPct val="110000"/>
              </a:lnSpc>
              <a:spcBef>
                <a:spcPts val="1224"/>
              </a:spcBef>
              <a:spcAft>
                <a:spcPts val="600"/>
              </a:spcAft>
              <a:buClr>
                <a:schemeClr val="accent1"/>
              </a:buClr>
              <a:defRPr/>
            </a:pPr>
            <a:r>
              <a:rPr lang="en-US" sz="1600" dirty="0">
                <a:solidFill>
                  <a:srgbClr val="282828"/>
                </a:solidFill>
              </a:rPr>
              <a:t>Sometimes you need to have a private conversation with an individual or small number of people in your network. You can send a private message that won’t be posted to the group page, and will be delivered directly to your recipient’s Inbox.</a:t>
            </a:r>
          </a:p>
          <a:p>
            <a:pPr marL="0" lvl="1">
              <a:lnSpc>
                <a:spcPct val="110000"/>
              </a:lnSpc>
              <a:spcBef>
                <a:spcPts val="1224"/>
              </a:spcBef>
              <a:spcAft>
                <a:spcPts val="600"/>
              </a:spcAft>
              <a:buClr>
                <a:srgbClr val="D83B01"/>
              </a:buClr>
              <a:buSzPct val="70000"/>
              <a:defRPr/>
            </a:pPr>
            <a:r>
              <a:rPr lang="en-US" sz="1600" dirty="0">
                <a:solidFill>
                  <a:srgbClr val="282828"/>
                </a:solidFill>
                <a:latin typeface="Segoe UI" panose="020B0502040204020203" pitchFamily="34" charset="0"/>
                <a:cs typeface="Segoe UI" panose="020B0502040204020203" pitchFamily="34" charset="0"/>
              </a:rPr>
              <a:t>To quickly send a private message, scroll over the person’s name anywhere you see them in Yammer, and click </a:t>
            </a:r>
            <a:r>
              <a:rPr lang="en-US" sz="1600" b="1" dirty="0">
                <a:solidFill>
                  <a:srgbClr val="282828"/>
                </a:solidFill>
                <a:latin typeface="Segoe UI" panose="020B0502040204020203" pitchFamily="34" charset="0"/>
                <a:cs typeface="Segoe UI" panose="020B0502040204020203" pitchFamily="34" charset="0"/>
              </a:rPr>
              <a:t>Send Message</a:t>
            </a:r>
            <a:r>
              <a:rPr lang="en-US" sz="1600" dirty="0">
                <a:solidFill>
                  <a:srgbClr val="282828"/>
                </a:solidFill>
                <a:latin typeface="Segoe UI" panose="020B0502040204020203" pitchFamily="34" charset="0"/>
                <a:cs typeface="Segoe UI" panose="020B0502040204020203" pitchFamily="34" charset="0"/>
              </a:rPr>
              <a:t>.</a:t>
            </a:r>
            <a:endParaRPr lang="en-US" sz="1600" b="1" dirty="0">
              <a:solidFill>
                <a:srgbClr val="282828"/>
              </a:solidFill>
              <a:latin typeface="Segoe UI" panose="020B0502040204020203" pitchFamily="34" charset="0"/>
              <a:cs typeface="Segoe UI" panose="020B0502040204020203" pitchFamily="34" charset="0"/>
            </a:endParaRPr>
          </a:p>
          <a:p>
            <a:pPr marL="0" lvl="1">
              <a:lnSpc>
                <a:spcPct val="110000"/>
              </a:lnSpc>
              <a:spcBef>
                <a:spcPts val="1224"/>
              </a:spcBef>
              <a:spcAft>
                <a:spcPts val="600"/>
              </a:spcAft>
              <a:buClr>
                <a:schemeClr val="accent1"/>
              </a:buClr>
              <a:defRPr/>
            </a:pPr>
            <a:r>
              <a:rPr lang="en-US" sz="1600" dirty="0">
                <a:solidFill>
                  <a:srgbClr val="282828"/>
                </a:solidFill>
                <a:latin typeface="Segoe UI" panose="020B0502040204020203" pitchFamily="34" charset="0"/>
                <a:cs typeface="Segoe UI" panose="020B0502040204020203" pitchFamily="34" charset="0"/>
              </a:rPr>
              <a:t>You can also send a private message from your </a:t>
            </a:r>
            <a:r>
              <a:rPr lang="en-US" sz="1600" b="1" dirty="0">
                <a:solidFill>
                  <a:srgbClr val="282828"/>
                </a:solidFill>
                <a:latin typeface="Segoe UI" panose="020B0502040204020203" pitchFamily="34" charset="0"/>
                <a:cs typeface="Segoe UI" panose="020B0502040204020203" pitchFamily="34" charset="0"/>
              </a:rPr>
              <a:t>Inbox.</a:t>
            </a:r>
          </a:p>
          <a:p>
            <a:pPr marL="466298" lvl="1" indent="-466298">
              <a:lnSpc>
                <a:spcPct val="110000"/>
              </a:lnSpc>
              <a:spcAft>
                <a:spcPts val="600"/>
              </a:spcAft>
              <a:buClr>
                <a:srgbClr val="D83B01"/>
              </a:buClr>
              <a:buSzPct val="70000"/>
              <a:buFont typeface="+mj-lt"/>
              <a:buAutoNum type="arabicPeriod"/>
              <a:defRPr/>
            </a:pPr>
            <a:r>
              <a:rPr lang="en-US" sz="1600" dirty="0">
                <a:solidFill>
                  <a:srgbClr val="282828"/>
                </a:solidFill>
                <a:latin typeface="Segoe UI" panose="020B0502040204020203" pitchFamily="34" charset="0"/>
                <a:cs typeface="Segoe UI" panose="020B0502040204020203" pitchFamily="34" charset="0"/>
              </a:rPr>
              <a:t>Click the </a:t>
            </a:r>
            <a:r>
              <a:rPr lang="en-US" sz="1600" b="1" dirty="0">
                <a:solidFill>
                  <a:srgbClr val="282828"/>
                </a:solidFill>
                <a:latin typeface="Segoe UI" panose="020B0502040204020203" pitchFamily="34" charset="0"/>
                <a:cs typeface="Segoe UI" panose="020B0502040204020203" pitchFamily="34" charset="0"/>
              </a:rPr>
              <a:t>Inbox</a:t>
            </a:r>
            <a:r>
              <a:rPr lang="en-US" sz="1600" dirty="0">
                <a:solidFill>
                  <a:srgbClr val="282828"/>
                </a:solidFill>
                <a:latin typeface="Segoe UI" panose="020B0502040204020203" pitchFamily="34" charset="0"/>
                <a:cs typeface="Segoe UI" panose="020B0502040204020203" pitchFamily="34" charset="0"/>
              </a:rPr>
              <a:t> icon on the upper-left rail. </a:t>
            </a:r>
          </a:p>
          <a:p>
            <a:pPr marL="466298" lvl="1" indent="-466298">
              <a:lnSpc>
                <a:spcPct val="110000"/>
              </a:lnSpc>
              <a:spcAft>
                <a:spcPts val="600"/>
              </a:spcAft>
              <a:buClr>
                <a:srgbClr val="D83B01"/>
              </a:buClr>
              <a:buSzPct val="70000"/>
              <a:buFont typeface="+mj-lt"/>
              <a:buAutoNum type="arabicPeriod"/>
              <a:defRPr/>
            </a:pPr>
            <a:r>
              <a:rPr lang="en-US" sz="1600" dirty="0">
                <a:solidFill>
                  <a:srgbClr val="282828"/>
                </a:solidFill>
                <a:latin typeface="Segoe UI" panose="020B0502040204020203" pitchFamily="34" charset="0"/>
                <a:cs typeface="Segoe UI" panose="020B0502040204020203" pitchFamily="34" charset="0"/>
              </a:rPr>
              <a:t>In your Yammer Inbox, click </a:t>
            </a:r>
            <a:r>
              <a:rPr lang="en-US" sz="1600" b="1" dirty="0">
                <a:solidFill>
                  <a:srgbClr val="282828"/>
                </a:solidFill>
                <a:latin typeface="Segoe UI" panose="020B0502040204020203" pitchFamily="34" charset="0"/>
                <a:cs typeface="Segoe UI" panose="020B0502040204020203" pitchFamily="34" charset="0"/>
              </a:rPr>
              <a:t>Create Message</a:t>
            </a:r>
            <a:r>
              <a:rPr lang="en-US" sz="1600" dirty="0">
                <a:solidFill>
                  <a:srgbClr val="282828"/>
                </a:solidFill>
                <a:latin typeface="Segoe UI" panose="020B0502040204020203" pitchFamily="34" charset="0"/>
                <a:cs typeface="Segoe UI" panose="020B0502040204020203" pitchFamily="34" charset="0"/>
              </a:rPr>
              <a:t>. </a:t>
            </a:r>
          </a:p>
          <a:p>
            <a:pPr marL="466298" lvl="1" indent="-466298">
              <a:lnSpc>
                <a:spcPct val="110000"/>
              </a:lnSpc>
              <a:spcAft>
                <a:spcPts val="600"/>
              </a:spcAft>
              <a:buClr>
                <a:srgbClr val="D83B01"/>
              </a:buClr>
              <a:buSzPct val="70000"/>
              <a:buFont typeface="+mj-lt"/>
              <a:buAutoNum type="arabicPeriod"/>
              <a:defRPr/>
            </a:pPr>
            <a:r>
              <a:rPr lang="en-US" sz="1600" dirty="0">
                <a:solidFill>
                  <a:srgbClr val="282828"/>
                </a:solidFill>
                <a:latin typeface="Segoe UI" panose="020B0502040204020203" pitchFamily="34" charset="0"/>
                <a:cs typeface="Segoe UI" panose="020B0502040204020203" pitchFamily="34" charset="0"/>
              </a:rPr>
              <a:t>Select </a:t>
            </a:r>
            <a:r>
              <a:rPr lang="en-US" sz="1600" b="1" dirty="0">
                <a:solidFill>
                  <a:srgbClr val="282828"/>
                </a:solidFill>
                <a:latin typeface="Segoe UI" panose="020B0502040204020203" pitchFamily="34" charset="0"/>
                <a:cs typeface="Segoe UI" panose="020B0502040204020203" pitchFamily="34" charset="0"/>
              </a:rPr>
              <a:t>Send Private Message</a:t>
            </a:r>
            <a:r>
              <a:rPr lang="en-US" sz="1600" dirty="0">
                <a:solidFill>
                  <a:srgbClr val="282828"/>
                </a:solidFill>
                <a:latin typeface="Segoe UI" panose="020B0502040204020203" pitchFamily="34" charset="0"/>
                <a:cs typeface="Segoe UI" panose="020B0502040204020203" pitchFamily="34" charset="0"/>
              </a:rPr>
              <a:t>. </a:t>
            </a:r>
          </a:p>
          <a:p>
            <a:pPr marL="466298" lvl="1" indent="-466298">
              <a:lnSpc>
                <a:spcPct val="110000"/>
              </a:lnSpc>
              <a:spcAft>
                <a:spcPts val="600"/>
              </a:spcAft>
              <a:buClr>
                <a:srgbClr val="D83B01"/>
              </a:buClr>
              <a:buSzPct val="70000"/>
              <a:buFont typeface="+mj-lt"/>
              <a:buAutoNum type="arabicPeriod"/>
              <a:defRPr/>
            </a:pPr>
            <a:r>
              <a:rPr lang="en-US" sz="1600" dirty="0">
                <a:solidFill>
                  <a:srgbClr val="282828"/>
                </a:solidFill>
                <a:latin typeface="Segoe UI" panose="020B0502040204020203" pitchFamily="34" charset="0"/>
                <a:cs typeface="Segoe UI" panose="020B0502040204020203" pitchFamily="34" charset="0"/>
              </a:rPr>
              <a:t>Type the name of the person or people in the </a:t>
            </a:r>
            <a:r>
              <a:rPr lang="en-US" sz="1600" b="1" dirty="0">
                <a:solidFill>
                  <a:srgbClr val="282828"/>
                </a:solidFill>
                <a:latin typeface="Segoe UI" panose="020B0502040204020203" pitchFamily="34" charset="0"/>
                <a:cs typeface="Segoe UI" panose="020B0502040204020203" pitchFamily="34" charset="0"/>
              </a:rPr>
              <a:t>Add Participants </a:t>
            </a:r>
            <a:r>
              <a:rPr lang="en-US" sz="1600" dirty="0">
                <a:solidFill>
                  <a:srgbClr val="282828"/>
                </a:solidFill>
                <a:latin typeface="Segoe UI" panose="020B0502040204020203" pitchFamily="34" charset="0"/>
                <a:cs typeface="Segoe UI" panose="020B0502040204020203" pitchFamily="34" charset="0"/>
              </a:rPr>
              <a:t>box, and then type your private message in the blank box below. </a:t>
            </a:r>
          </a:p>
          <a:p>
            <a:pPr marL="466298" lvl="1" indent="-466298">
              <a:lnSpc>
                <a:spcPct val="110000"/>
              </a:lnSpc>
              <a:spcAft>
                <a:spcPts val="600"/>
              </a:spcAft>
              <a:buClr>
                <a:srgbClr val="D83B01"/>
              </a:buClr>
              <a:buSzPct val="70000"/>
              <a:buFont typeface="+mj-lt"/>
              <a:buAutoNum type="arabicPeriod"/>
              <a:defRPr/>
            </a:pPr>
            <a:r>
              <a:rPr lang="en-US" sz="1600" b="1" dirty="0">
                <a:solidFill>
                  <a:srgbClr val="282828"/>
                </a:solidFill>
                <a:latin typeface="Segoe UI" panose="020B0502040204020203" pitchFamily="34" charset="0"/>
                <a:cs typeface="Segoe UI" panose="020B0502040204020203" pitchFamily="34" charset="0"/>
              </a:rPr>
              <a:t>Add files</a:t>
            </a:r>
            <a:r>
              <a:rPr lang="en-US" sz="1600" dirty="0">
                <a:solidFill>
                  <a:srgbClr val="282828"/>
                </a:solidFill>
                <a:latin typeface="Segoe UI" panose="020B0502040204020203" pitchFamily="34" charset="0"/>
                <a:cs typeface="Segoe UI" panose="020B0502040204020203" pitchFamily="34" charset="0"/>
              </a:rPr>
              <a:t>, if you like, and click </a:t>
            </a:r>
            <a:r>
              <a:rPr lang="en-US" sz="1600" b="1" dirty="0">
                <a:solidFill>
                  <a:srgbClr val="282828"/>
                </a:solidFill>
                <a:latin typeface="Segoe UI" panose="020B0502040204020203" pitchFamily="34" charset="0"/>
                <a:cs typeface="Segoe UI" panose="020B0502040204020203" pitchFamily="34" charset="0"/>
              </a:rPr>
              <a:t>Post</a:t>
            </a:r>
            <a:r>
              <a:rPr lang="en-US" sz="1600" dirty="0">
                <a:solidFill>
                  <a:srgbClr val="282828"/>
                </a:solidFill>
                <a:latin typeface="Segoe UI" panose="020B0502040204020203" pitchFamily="34" charset="0"/>
                <a:cs typeface="Segoe UI" panose="020B0502040204020203" pitchFamily="34" charset="0"/>
              </a:rPr>
              <a:t>.</a:t>
            </a:r>
          </a:p>
        </p:txBody>
      </p:sp>
      <p:pic>
        <p:nvPicPr>
          <p:cNvPr id="7" name="Picture 6">
            <a:extLst>
              <a:ext uri="{FF2B5EF4-FFF2-40B4-BE49-F238E27FC236}">
                <a16:creationId xmlns:a16="http://schemas.microsoft.com/office/drawing/2014/main" id="{A0186F01-90ED-4817-A254-0CFAD2C58BD0}"/>
              </a:ext>
            </a:extLst>
          </p:cNvPr>
          <p:cNvPicPr>
            <a:picLocks noChangeAspect="1"/>
          </p:cNvPicPr>
          <p:nvPr/>
        </p:nvPicPr>
        <p:blipFill rotWithShape="1">
          <a:blip r:embed="rId2"/>
          <a:srcRect l="1622" t="1423"/>
          <a:stretch/>
        </p:blipFill>
        <p:spPr>
          <a:xfrm>
            <a:off x="578293" y="2887662"/>
            <a:ext cx="3613679" cy="2421236"/>
          </a:xfrm>
          <a:prstGeom prst="rect">
            <a:avLst/>
          </a:prstGeom>
          <a:ln w="76200">
            <a:solidFill>
              <a:srgbClr val="E6E6E6"/>
            </a:solidFill>
            <a:miter lim="800000"/>
          </a:ln>
        </p:spPr>
      </p:pic>
      <p:sp>
        <p:nvSpPr>
          <p:cNvPr id="9" name="Rectangle 8">
            <a:extLst/>
          </p:cNvPr>
          <p:cNvSpPr/>
          <p:nvPr/>
        </p:nvSpPr>
        <p:spPr>
          <a:xfrm>
            <a:off x="-30163" y="5707062"/>
            <a:ext cx="4267200" cy="9981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Yammer displays an icon showing whether people in your network are online or available via the Yammer mobile app.  </a:t>
            </a:r>
          </a:p>
        </p:txBody>
      </p:sp>
      <p:cxnSp>
        <p:nvCxnSpPr>
          <p:cNvPr id="10" name="Straight Connector 9">
            <a:extLst>
              <a:ext uri="{FF2B5EF4-FFF2-40B4-BE49-F238E27FC236}">
                <a16:creationId xmlns:a16="http://schemas.microsoft.com/office/drawing/2014/main" id="{F075A6AE-305B-4A15-91E1-06AFE2DC4631}"/>
              </a:ext>
            </a:extLst>
          </p:cNvPr>
          <p:cNvCxnSpPr>
            <a:cxnSpLocks/>
          </p:cNvCxnSpPr>
          <p:nvPr/>
        </p:nvCxnSpPr>
        <p:spPr>
          <a:xfrm>
            <a:off x="5734847" y="61642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3B18FA-F6B2-4E97-83C2-1A040B2DD622}"/>
              </a:ext>
            </a:extLst>
          </p:cNvPr>
          <p:cNvCxnSpPr>
            <a:cxnSpLocks/>
          </p:cNvCxnSpPr>
          <p:nvPr/>
        </p:nvCxnSpPr>
        <p:spPr>
          <a:xfrm flipH="1">
            <a:off x="3932237" y="3344862"/>
            <a:ext cx="609600" cy="763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3B68419-1118-417E-BD7D-F5AD01BCB9E7}"/>
              </a:ext>
            </a:extLst>
          </p:cNvPr>
          <p:cNvSpPr/>
          <p:nvPr/>
        </p:nvSpPr>
        <p:spPr bwMode="auto">
          <a:xfrm>
            <a:off x="4541837" y="320009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24" name="Straight Arrow Connector 23">
            <a:extLst>
              <a:ext uri="{FF2B5EF4-FFF2-40B4-BE49-F238E27FC236}">
                <a16:creationId xmlns:a16="http://schemas.microsoft.com/office/drawing/2014/main" id="{B402DE72-AF89-492A-A988-2327E060E3DE}"/>
              </a:ext>
            </a:extLst>
          </p:cNvPr>
          <p:cNvCxnSpPr>
            <a:cxnSpLocks/>
          </p:cNvCxnSpPr>
          <p:nvPr/>
        </p:nvCxnSpPr>
        <p:spPr>
          <a:xfrm flipH="1">
            <a:off x="3932237" y="3733492"/>
            <a:ext cx="381000"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D192298E-B021-4AB3-A876-B8074C05CC3B}"/>
              </a:ext>
            </a:extLst>
          </p:cNvPr>
          <p:cNvSpPr/>
          <p:nvPr/>
        </p:nvSpPr>
        <p:spPr bwMode="auto">
          <a:xfrm>
            <a:off x="4313237" y="358109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pic>
        <p:nvPicPr>
          <p:cNvPr id="19" name="Graphic 18">
            <a:extLst>
              <a:ext uri="{FF2B5EF4-FFF2-40B4-BE49-F238E27FC236}">
                <a16:creationId xmlns:a16="http://schemas.microsoft.com/office/drawing/2014/main" id="{D9B40CAE-8824-4D54-A3E7-F7DB6711A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274" y="5859462"/>
            <a:ext cx="171752" cy="228600"/>
          </a:xfrm>
          <a:prstGeom prst="rect">
            <a:avLst/>
          </a:prstGeom>
        </p:spPr>
      </p:pic>
      <p:sp>
        <p:nvSpPr>
          <p:cNvPr id="13" name="Rectangle 12">
            <a:extLst>
              <a:ext uri="{FF2B5EF4-FFF2-40B4-BE49-F238E27FC236}">
                <a16:creationId xmlns:a16="http://schemas.microsoft.com/office/drawing/2014/main" id="{EEFA2BDC-F8B5-4985-901B-CF402E9CB0CE}"/>
              </a:ext>
            </a:extLst>
          </p:cNvPr>
          <p:cNvSpPr/>
          <p:nvPr/>
        </p:nvSpPr>
        <p:spPr>
          <a:xfrm>
            <a:off x="5684837" y="6198090"/>
            <a:ext cx="6216650" cy="634020"/>
          </a:xfrm>
          <a:prstGeom prst="rect">
            <a:avLst/>
          </a:prstGeom>
        </p:spPr>
        <p:txBody>
          <a:bodyPr>
            <a:spAutoFit/>
          </a:bodyPr>
          <a:lstStyle/>
          <a:p>
            <a:pPr marL="0" lvl="1">
              <a:lnSpc>
                <a:spcPct val="110000"/>
              </a:lnSpc>
              <a:spcAft>
                <a:spcPts val="600"/>
              </a:spcAft>
              <a:buClr>
                <a:srgbClr val="D83B01"/>
              </a:buClr>
              <a:buSzPct val="70000"/>
              <a:defRPr/>
            </a:pPr>
            <a:r>
              <a:rPr lang="en-US" sz="1600" dirty="0">
                <a:solidFill>
                  <a:srgbClr val="D83B01"/>
                </a:solidFill>
                <a:latin typeface="Segoe UI" panose="020B0502040204020203" pitchFamily="34" charset="0"/>
                <a:cs typeface="Segoe UI" panose="020B0502040204020203" pitchFamily="34" charset="0"/>
              </a:rPr>
              <a:t>The private message will appear in their Inbox, and they will receive a notification in Yammer.</a:t>
            </a:r>
          </a:p>
        </p:txBody>
      </p:sp>
      <p:pic>
        <p:nvPicPr>
          <p:cNvPr id="6" name="Picture 5">
            <a:extLst>
              <a:ext uri="{FF2B5EF4-FFF2-40B4-BE49-F238E27FC236}">
                <a16:creationId xmlns:a16="http://schemas.microsoft.com/office/drawing/2014/main" id="{E73DAE30-725D-46C6-BB7F-D6406F36DCA9}"/>
              </a:ext>
            </a:extLst>
          </p:cNvPr>
          <p:cNvPicPr>
            <a:picLocks noChangeAspect="1"/>
          </p:cNvPicPr>
          <p:nvPr/>
        </p:nvPicPr>
        <p:blipFill>
          <a:blip r:embed="rId5"/>
          <a:stretch>
            <a:fillRect/>
          </a:stretch>
        </p:blipFill>
        <p:spPr>
          <a:xfrm>
            <a:off x="884237" y="2582862"/>
            <a:ext cx="3886200" cy="346805"/>
          </a:xfrm>
          <a:prstGeom prst="rect">
            <a:avLst/>
          </a:prstGeom>
          <a:ln w="76200">
            <a:solidFill>
              <a:srgbClr val="E6E6E6"/>
            </a:solidFill>
            <a:miter lim="800000"/>
          </a:ln>
        </p:spPr>
      </p:pic>
      <p:cxnSp>
        <p:nvCxnSpPr>
          <p:cNvPr id="26" name="Straight Arrow Connector 25">
            <a:extLst>
              <a:ext uri="{FF2B5EF4-FFF2-40B4-BE49-F238E27FC236}">
                <a16:creationId xmlns:a16="http://schemas.microsoft.com/office/drawing/2014/main" id="{7927CB26-A6F3-4F82-BF65-E9A7BDB5180F}"/>
              </a:ext>
            </a:extLst>
          </p:cNvPr>
          <p:cNvCxnSpPr>
            <a:cxnSpLocks/>
          </p:cNvCxnSpPr>
          <p:nvPr/>
        </p:nvCxnSpPr>
        <p:spPr>
          <a:xfrm>
            <a:off x="4389437" y="2215446"/>
            <a:ext cx="0" cy="38100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9AD0041-26EC-40F1-BF56-C01BBFC12604}"/>
              </a:ext>
            </a:extLst>
          </p:cNvPr>
          <p:cNvSpPr/>
          <p:nvPr/>
        </p:nvSpPr>
        <p:spPr bwMode="auto">
          <a:xfrm>
            <a:off x="4237037" y="1910646"/>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pic>
        <p:nvPicPr>
          <p:cNvPr id="5" name="Picture 4">
            <a:extLst>
              <a:ext uri="{FF2B5EF4-FFF2-40B4-BE49-F238E27FC236}">
                <a16:creationId xmlns:a16="http://schemas.microsoft.com/office/drawing/2014/main" id="{914640F3-AF35-4AB0-A2C5-07FC6DAD0DEE}"/>
              </a:ext>
            </a:extLst>
          </p:cNvPr>
          <p:cNvPicPr>
            <a:picLocks noChangeAspect="1"/>
          </p:cNvPicPr>
          <p:nvPr/>
        </p:nvPicPr>
        <p:blipFill>
          <a:blip r:embed="rId6"/>
          <a:stretch>
            <a:fillRect/>
          </a:stretch>
        </p:blipFill>
        <p:spPr>
          <a:xfrm>
            <a:off x="579437" y="1516062"/>
            <a:ext cx="2313677" cy="1023259"/>
          </a:xfrm>
          <a:prstGeom prst="rect">
            <a:avLst/>
          </a:prstGeom>
          <a:ln w="76200">
            <a:solidFill>
              <a:srgbClr val="E6E6E6"/>
            </a:solidFill>
            <a:miter lim="800000"/>
          </a:ln>
        </p:spPr>
      </p:pic>
      <p:cxnSp>
        <p:nvCxnSpPr>
          <p:cNvPr id="11" name="Straight Arrow Connector 10">
            <a:extLst>
              <a:ext uri="{FF2B5EF4-FFF2-40B4-BE49-F238E27FC236}">
                <a16:creationId xmlns:a16="http://schemas.microsoft.com/office/drawing/2014/main" id="{CD375552-6363-4729-87E1-6DFBDE2333F3}"/>
              </a:ext>
            </a:extLst>
          </p:cNvPr>
          <p:cNvCxnSpPr>
            <a:cxnSpLocks/>
          </p:cNvCxnSpPr>
          <p:nvPr/>
        </p:nvCxnSpPr>
        <p:spPr>
          <a:xfrm>
            <a:off x="1189037" y="1305682"/>
            <a:ext cx="0" cy="255588"/>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413D8F1-1534-4B79-8FE0-D0AF4CF2713F}"/>
              </a:ext>
            </a:extLst>
          </p:cNvPr>
          <p:cNvSpPr/>
          <p:nvPr/>
        </p:nvSpPr>
        <p:spPr bwMode="auto">
          <a:xfrm>
            <a:off x="1036637" y="1000883"/>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Tree>
    <p:extLst>
      <p:ext uri="{BB962C8B-B14F-4D97-AF65-F5344CB8AC3E}">
        <p14:creationId xmlns:p14="http://schemas.microsoft.com/office/powerpoint/2010/main" val="501979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7F54-0681-45C7-B933-C19FA7D7790A}"/>
              </a:ext>
            </a:extLst>
          </p:cNvPr>
          <p:cNvSpPr>
            <a:spLocks noGrp="1"/>
          </p:cNvSpPr>
          <p:nvPr>
            <p:ph type="title" idx="4294967295"/>
          </p:nvPr>
        </p:nvSpPr>
        <p:spPr>
          <a:xfrm>
            <a:off x="5608637" y="295274"/>
            <a:ext cx="6555566" cy="917575"/>
          </a:xfrm>
        </p:spPr>
        <p:txBody>
          <a:bodyPr>
            <a:normAutofit/>
          </a:bodyPr>
          <a:lstStyle/>
          <a:p>
            <a:r>
              <a:rPr lang="en-US" dirty="0">
                <a:solidFill>
                  <a:srgbClr val="282828"/>
                </a:solidFill>
              </a:rPr>
              <a:t>Share a conversation</a:t>
            </a:r>
          </a:p>
        </p:txBody>
      </p:sp>
      <p:sp>
        <p:nvSpPr>
          <p:cNvPr id="3" name="Content Placeholder 2">
            <a:extLst>
              <a:ext uri="{FF2B5EF4-FFF2-40B4-BE49-F238E27FC236}">
                <a16:creationId xmlns:a16="http://schemas.microsoft.com/office/drawing/2014/main" id="{26830235-14B5-46C1-B29C-FD4295590184}"/>
              </a:ext>
            </a:extLst>
          </p:cNvPr>
          <p:cNvSpPr>
            <a:spLocks noGrp="1"/>
          </p:cNvSpPr>
          <p:nvPr>
            <p:ph idx="4294967295"/>
          </p:nvPr>
        </p:nvSpPr>
        <p:spPr>
          <a:xfrm>
            <a:off x="5608636" y="1177925"/>
            <a:ext cx="6553201" cy="4605338"/>
          </a:xfrm>
        </p:spPr>
        <p:txBody>
          <a:bodyPr>
            <a:noAutofit/>
          </a:bodyPr>
          <a:lstStyle/>
          <a:p>
            <a:pPr>
              <a:lnSpc>
                <a:spcPct val="110000"/>
              </a:lnSpc>
              <a:spcAft>
                <a:spcPts val="600"/>
              </a:spcAft>
            </a:pPr>
            <a:r>
              <a:rPr lang="en-US" sz="1600" dirty="0">
                <a:solidFill>
                  <a:srgbClr val="282828"/>
                </a:solidFill>
                <a:latin typeface="Segoe UI Semibold" panose="020B0702040204020203" pitchFamily="34" charset="0"/>
                <a:cs typeface="Segoe UI Semibold" panose="020B0702040204020203" pitchFamily="34" charset="0"/>
              </a:rPr>
              <a:t>Share conversation threads across groups to add even more voices to the conversation. Sharing threads builds on existing conversations instead of fragmenting them around the same topic.</a:t>
            </a:r>
            <a:br>
              <a:rPr lang="en-US" sz="1600" dirty="0">
                <a:solidFill>
                  <a:srgbClr val="282828"/>
                </a:solidFill>
                <a:latin typeface="Segoe UI Semibold" panose="020B0702040204020203" pitchFamily="34" charset="0"/>
                <a:cs typeface="Segoe UI Semibold" panose="020B0702040204020203" pitchFamily="34" charset="0"/>
              </a:rPr>
            </a:br>
            <a:endParaRPr lang="en-US" sz="1600" dirty="0">
              <a:solidFill>
                <a:srgbClr val="282828"/>
              </a:solidFill>
              <a:latin typeface="+mn-lt"/>
              <a:cs typeface="Segoe UI Semibold" panose="020B0702040204020203" pitchFamily="34" charset="0"/>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On an existing post, click </a:t>
            </a:r>
            <a:r>
              <a:rPr lang="en-US" sz="1600" b="1" dirty="0">
                <a:solidFill>
                  <a:srgbClr val="282828"/>
                </a:solidFill>
                <a:latin typeface="+mn-lt"/>
              </a:rPr>
              <a:t>Share</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In the window, select </a:t>
            </a:r>
            <a:r>
              <a:rPr lang="en-US" sz="1600" b="1" dirty="0">
                <a:solidFill>
                  <a:srgbClr val="282828"/>
                </a:solidFill>
                <a:latin typeface="+mn-lt"/>
              </a:rPr>
              <a:t>Post in a Group </a:t>
            </a:r>
            <a:r>
              <a:rPr lang="en-US" sz="1600" dirty="0">
                <a:solidFill>
                  <a:srgbClr val="282828"/>
                </a:solidFill>
                <a:latin typeface="+mn-lt"/>
              </a:rPr>
              <a:t>or</a:t>
            </a:r>
            <a:r>
              <a:rPr lang="en-US" sz="1600" b="1" dirty="0">
                <a:solidFill>
                  <a:srgbClr val="282828"/>
                </a:solidFill>
                <a:latin typeface="+mn-lt"/>
              </a:rPr>
              <a:t> Send Private Message. </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If you are sharing to a group, </a:t>
            </a:r>
            <a:r>
              <a:rPr lang="en-US" sz="1600" b="1" dirty="0">
                <a:solidFill>
                  <a:srgbClr val="282828"/>
                </a:solidFill>
                <a:latin typeface="+mn-lt"/>
              </a:rPr>
              <a:t>Select a group </a:t>
            </a:r>
            <a:r>
              <a:rPr lang="en-US" sz="1600" dirty="0">
                <a:solidFill>
                  <a:srgbClr val="282828"/>
                </a:solidFill>
                <a:latin typeface="+mn-lt"/>
              </a:rPr>
              <a:t>from the </a:t>
            </a:r>
            <a:br>
              <a:rPr lang="en-US" sz="1600" dirty="0">
                <a:solidFill>
                  <a:srgbClr val="282828"/>
                </a:solidFill>
                <a:latin typeface="+mn-lt"/>
              </a:rPr>
            </a:br>
            <a:r>
              <a:rPr lang="en-US" sz="1600" dirty="0">
                <a:solidFill>
                  <a:srgbClr val="282828"/>
                </a:solidFill>
                <a:latin typeface="+mn-lt"/>
              </a:rPr>
              <a:t>drop-down menu.</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Enter a personalized message in the </a:t>
            </a:r>
            <a:r>
              <a:rPr lang="en-US" sz="1600" b="1" dirty="0">
                <a:solidFill>
                  <a:srgbClr val="282828"/>
                </a:solidFill>
                <a:latin typeface="+mn-lt"/>
              </a:rPr>
              <a:t>Say something about </a:t>
            </a:r>
            <a:br>
              <a:rPr lang="en-US" sz="1600" b="1" dirty="0">
                <a:solidFill>
                  <a:srgbClr val="282828"/>
                </a:solidFill>
                <a:latin typeface="+mn-lt"/>
              </a:rPr>
            </a:br>
            <a:r>
              <a:rPr lang="en-US" sz="1600" b="1" dirty="0">
                <a:solidFill>
                  <a:srgbClr val="282828"/>
                </a:solidFill>
                <a:latin typeface="+mn-lt"/>
              </a:rPr>
              <a:t>this conversation</a:t>
            </a:r>
            <a:r>
              <a:rPr lang="en-US" sz="1600" dirty="0">
                <a:solidFill>
                  <a:srgbClr val="282828"/>
                </a:solidFill>
                <a:latin typeface="+mn-lt"/>
              </a:rPr>
              <a:t> box.</a:t>
            </a:r>
          </a:p>
          <a:p>
            <a:pPr marL="524586" indent="-524586">
              <a:lnSpc>
                <a:spcPct val="110000"/>
              </a:lnSpc>
              <a:spcBef>
                <a:spcPts val="0"/>
              </a:spcBef>
              <a:spcAft>
                <a:spcPts val="1200"/>
              </a:spcAft>
              <a:buClr>
                <a:srgbClr val="D83B01"/>
              </a:buClr>
              <a:buAutoNum type="arabicPeriod"/>
            </a:pPr>
            <a:r>
              <a:rPr lang="en-US" sz="1600" b="1" dirty="0">
                <a:solidFill>
                  <a:srgbClr val="282828"/>
                </a:solidFill>
                <a:latin typeface="+mn-lt"/>
              </a:rPr>
              <a:t>Notify specific people</a:t>
            </a:r>
            <a:r>
              <a:rPr lang="en-US" sz="1600" dirty="0">
                <a:solidFill>
                  <a:srgbClr val="282828"/>
                </a:solidFill>
                <a:latin typeface="+mn-lt"/>
              </a:rPr>
              <a:t> and </a:t>
            </a:r>
            <a:r>
              <a:rPr lang="en-US" sz="1600" b="1" dirty="0">
                <a:solidFill>
                  <a:srgbClr val="282828"/>
                </a:solidFill>
                <a:latin typeface="+mn-lt"/>
              </a:rPr>
              <a:t>Add files</a:t>
            </a:r>
            <a:r>
              <a:rPr lang="en-US" sz="1600" dirty="0">
                <a:solidFill>
                  <a:srgbClr val="282828"/>
                </a:solidFill>
                <a:latin typeface="+mn-lt"/>
              </a:rPr>
              <a:t>, if you like. </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Click </a:t>
            </a:r>
            <a:r>
              <a:rPr lang="en-US" sz="1600" b="1" dirty="0">
                <a:solidFill>
                  <a:srgbClr val="282828"/>
                </a:solidFill>
                <a:latin typeface="+mn-lt"/>
              </a:rPr>
              <a:t>Share.</a:t>
            </a:r>
          </a:p>
        </p:txBody>
      </p:sp>
      <p:pic>
        <p:nvPicPr>
          <p:cNvPr id="6" name="Picture 5">
            <a:extLst>
              <a:ext uri="{FF2B5EF4-FFF2-40B4-BE49-F238E27FC236}">
                <a16:creationId xmlns:a16="http://schemas.microsoft.com/office/drawing/2014/main" id="{1DB17A0F-4786-43F0-9962-76B54C3D30D5}"/>
              </a:ext>
            </a:extLst>
          </p:cNvPr>
          <p:cNvPicPr>
            <a:picLocks noChangeAspect="1"/>
          </p:cNvPicPr>
          <p:nvPr/>
        </p:nvPicPr>
        <p:blipFill>
          <a:blip r:embed="rId2"/>
          <a:stretch>
            <a:fillRect/>
          </a:stretch>
        </p:blipFill>
        <p:spPr>
          <a:xfrm>
            <a:off x="579437" y="952157"/>
            <a:ext cx="2232025" cy="716305"/>
          </a:xfrm>
          <a:prstGeom prst="rect">
            <a:avLst/>
          </a:prstGeom>
          <a:ln w="76200">
            <a:solidFill>
              <a:srgbClr val="E6E6E6"/>
            </a:solidFill>
            <a:miter lim="800000"/>
          </a:ln>
        </p:spPr>
      </p:pic>
      <p:cxnSp>
        <p:nvCxnSpPr>
          <p:cNvPr id="8" name="Straight Connector 7">
            <a:extLst>
              <a:ext uri="{FF2B5EF4-FFF2-40B4-BE49-F238E27FC236}">
                <a16:creationId xmlns:a16="http://schemas.microsoft.com/office/drawing/2014/main" id="{54E2BD48-12D7-48CF-A07F-7F602BA8AE71}"/>
              </a:ext>
            </a:extLst>
          </p:cNvPr>
          <p:cNvCxnSpPr>
            <a:cxnSpLocks/>
          </p:cNvCxnSpPr>
          <p:nvPr/>
        </p:nvCxnSpPr>
        <p:spPr>
          <a:xfrm>
            <a:off x="5761038" y="59356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8AD05C-BE76-4154-B828-CA8C2C9D89FF}"/>
              </a:ext>
            </a:extLst>
          </p:cNvPr>
          <p:cNvSpPr/>
          <p:nvPr/>
        </p:nvSpPr>
        <p:spPr>
          <a:xfrm>
            <a:off x="-30163" y="5791200"/>
            <a:ext cx="3779837" cy="906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91440" rtlCol="0" anchor="ctr"/>
          <a:lstStyle/>
          <a:p>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Yammer displays the number of times the conversation has been shared at the top </a:t>
            </a:r>
            <a:br>
              <a:rPr lang="en-US" sz="1200" dirty="0">
                <a:solidFill>
                  <a:schemeClr val="bg1"/>
                </a:solidFill>
                <a:latin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cs typeface="Segoe UI" panose="020B0502040204020203" pitchFamily="34" charset="0"/>
              </a:rPr>
              <a:t>of the thread.  </a:t>
            </a:r>
          </a:p>
        </p:txBody>
      </p:sp>
      <p:pic>
        <p:nvPicPr>
          <p:cNvPr id="9" name="Picture 8">
            <a:extLst>
              <a:ext uri="{FF2B5EF4-FFF2-40B4-BE49-F238E27FC236}">
                <a16:creationId xmlns:a16="http://schemas.microsoft.com/office/drawing/2014/main" id="{0FC644A1-0F7F-4022-A7B2-476EF8025350}"/>
              </a:ext>
            </a:extLst>
          </p:cNvPr>
          <p:cNvPicPr>
            <a:picLocks noChangeAspect="1"/>
          </p:cNvPicPr>
          <p:nvPr/>
        </p:nvPicPr>
        <p:blipFill rotWithShape="1">
          <a:blip r:embed="rId3"/>
          <a:srcRect l="2326" t="992"/>
          <a:stretch/>
        </p:blipFill>
        <p:spPr>
          <a:xfrm>
            <a:off x="2096634" y="1439862"/>
            <a:ext cx="2691414" cy="3001936"/>
          </a:xfrm>
          <a:prstGeom prst="rect">
            <a:avLst/>
          </a:prstGeom>
          <a:ln w="76200">
            <a:solidFill>
              <a:srgbClr val="E6E6E6"/>
            </a:solidFill>
            <a:miter lim="800000"/>
          </a:ln>
        </p:spPr>
      </p:pic>
      <p:sp>
        <p:nvSpPr>
          <p:cNvPr id="13" name="Oval 12">
            <a:extLst>
              <a:ext uri="{FF2B5EF4-FFF2-40B4-BE49-F238E27FC236}">
                <a16:creationId xmlns:a16="http://schemas.microsoft.com/office/drawing/2014/main" id="{41025185-DC8F-4AA6-952A-76199CE96F4C}"/>
              </a:ext>
            </a:extLst>
          </p:cNvPr>
          <p:cNvSpPr/>
          <p:nvPr/>
        </p:nvSpPr>
        <p:spPr bwMode="auto">
          <a:xfrm>
            <a:off x="1417637" y="2788430"/>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5</a:t>
            </a:r>
          </a:p>
        </p:txBody>
      </p:sp>
      <p:cxnSp>
        <p:nvCxnSpPr>
          <p:cNvPr id="14" name="Straight Arrow Connector 13">
            <a:extLst>
              <a:ext uri="{FF2B5EF4-FFF2-40B4-BE49-F238E27FC236}">
                <a16:creationId xmlns:a16="http://schemas.microsoft.com/office/drawing/2014/main" id="{24108ACB-3FCF-48F7-9859-31A02E111645}"/>
              </a:ext>
            </a:extLst>
          </p:cNvPr>
          <p:cNvCxnSpPr>
            <a:cxnSpLocks/>
          </p:cNvCxnSpPr>
          <p:nvPr/>
        </p:nvCxnSpPr>
        <p:spPr>
          <a:xfrm rot="10800000" flipH="1" flipV="1">
            <a:off x="1874837" y="631825"/>
            <a:ext cx="0" cy="380999"/>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BEB8167-EA78-41C7-B76F-45792A280FE7}"/>
              </a:ext>
            </a:extLst>
          </p:cNvPr>
          <p:cNvCxnSpPr>
            <a:cxnSpLocks/>
          </p:cNvCxnSpPr>
          <p:nvPr/>
        </p:nvCxnSpPr>
        <p:spPr>
          <a:xfrm>
            <a:off x="1666612" y="2049462"/>
            <a:ext cx="533400"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B196F8-B144-4D48-8EC8-31361AB3AB73}"/>
              </a:ext>
            </a:extLst>
          </p:cNvPr>
          <p:cNvCxnSpPr>
            <a:cxnSpLocks/>
          </p:cNvCxnSpPr>
          <p:nvPr/>
        </p:nvCxnSpPr>
        <p:spPr>
          <a:xfrm>
            <a:off x="3170237" y="1089025"/>
            <a:ext cx="0" cy="655637"/>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0CA0475-ED8D-429F-B860-52B08378A513}"/>
              </a:ext>
            </a:extLst>
          </p:cNvPr>
          <p:cNvSpPr/>
          <p:nvPr/>
        </p:nvSpPr>
        <p:spPr bwMode="auto">
          <a:xfrm>
            <a:off x="1722437" y="3730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11" name="Oval 10">
            <a:extLst>
              <a:ext uri="{FF2B5EF4-FFF2-40B4-BE49-F238E27FC236}">
                <a16:creationId xmlns:a16="http://schemas.microsoft.com/office/drawing/2014/main" id="{A61577F8-E1D7-4111-858A-E63C448372F5}"/>
              </a:ext>
            </a:extLst>
          </p:cNvPr>
          <p:cNvSpPr/>
          <p:nvPr/>
        </p:nvSpPr>
        <p:spPr bwMode="auto">
          <a:xfrm>
            <a:off x="1417637" y="18970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
        <p:nvSpPr>
          <p:cNvPr id="18" name="Oval 17">
            <a:extLst>
              <a:ext uri="{FF2B5EF4-FFF2-40B4-BE49-F238E27FC236}">
                <a16:creationId xmlns:a16="http://schemas.microsoft.com/office/drawing/2014/main" id="{81BAAF85-85F6-46B0-86D4-8321CFCF9B7B}"/>
              </a:ext>
            </a:extLst>
          </p:cNvPr>
          <p:cNvSpPr/>
          <p:nvPr/>
        </p:nvSpPr>
        <p:spPr bwMode="auto">
          <a:xfrm>
            <a:off x="3017837" y="8302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21" name="Straight Arrow Connector 20">
            <a:extLst>
              <a:ext uri="{FF2B5EF4-FFF2-40B4-BE49-F238E27FC236}">
                <a16:creationId xmlns:a16="http://schemas.microsoft.com/office/drawing/2014/main" id="{B4F85D09-2B39-4B4C-A8C6-79309F8FC28C}"/>
              </a:ext>
            </a:extLst>
          </p:cNvPr>
          <p:cNvCxnSpPr>
            <a:cxnSpLocks/>
          </p:cNvCxnSpPr>
          <p:nvPr/>
        </p:nvCxnSpPr>
        <p:spPr>
          <a:xfrm>
            <a:off x="4313237" y="1089025"/>
            <a:ext cx="0" cy="1341437"/>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EF8C331-A9AC-4D2F-9D88-0E90FECEBB0C}"/>
              </a:ext>
            </a:extLst>
          </p:cNvPr>
          <p:cNvSpPr/>
          <p:nvPr/>
        </p:nvSpPr>
        <p:spPr bwMode="auto">
          <a:xfrm>
            <a:off x="4160837" y="8302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pic>
        <p:nvPicPr>
          <p:cNvPr id="5" name="Picture 4">
            <a:extLst>
              <a:ext uri="{FF2B5EF4-FFF2-40B4-BE49-F238E27FC236}">
                <a16:creationId xmlns:a16="http://schemas.microsoft.com/office/drawing/2014/main" id="{79E27737-BB44-4A7C-BDDE-C6B7D688CC0E}"/>
              </a:ext>
            </a:extLst>
          </p:cNvPr>
          <p:cNvPicPr>
            <a:picLocks noChangeAspect="1"/>
          </p:cNvPicPr>
          <p:nvPr/>
        </p:nvPicPr>
        <p:blipFill>
          <a:blip r:embed="rId4"/>
          <a:stretch>
            <a:fillRect/>
          </a:stretch>
        </p:blipFill>
        <p:spPr>
          <a:xfrm>
            <a:off x="902147" y="3593947"/>
            <a:ext cx="2725290" cy="1808315"/>
          </a:xfrm>
          <a:prstGeom prst="rect">
            <a:avLst/>
          </a:prstGeom>
          <a:ln w="76200">
            <a:solidFill>
              <a:srgbClr val="E6E6E6"/>
            </a:solidFill>
            <a:miter lim="800000"/>
          </a:ln>
        </p:spPr>
      </p:pic>
      <p:cxnSp>
        <p:nvCxnSpPr>
          <p:cNvPr id="25" name="Straight Arrow Connector 24">
            <a:extLst>
              <a:ext uri="{FF2B5EF4-FFF2-40B4-BE49-F238E27FC236}">
                <a16:creationId xmlns:a16="http://schemas.microsoft.com/office/drawing/2014/main" id="{91B6C537-55B5-4887-BF2E-043A17F71623}"/>
              </a:ext>
            </a:extLst>
          </p:cNvPr>
          <p:cNvCxnSpPr>
            <a:cxnSpLocks/>
          </p:cNvCxnSpPr>
          <p:nvPr/>
        </p:nvCxnSpPr>
        <p:spPr>
          <a:xfrm>
            <a:off x="1729240" y="2940830"/>
            <a:ext cx="374197" cy="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23AA5430-12F3-4059-93CE-9F5ACEDF7F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274" y="5859462"/>
            <a:ext cx="171752" cy="228600"/>
          </a:xfrm>
          <a:prstGeom prst="rect">
            <a:avLst/>
          </a:prstGeom>
        </p:spPr>
      </p:pic>
      <p:cxnSp>
        <p:nvCxnSpPr>
          <p:cNvPr id="24" name="Straight Arrow Connector 23">
            <a:extLst>
              <a:ext uri="{FF2B5EF4-FFF2-40B4-BE49-F238E27FC236}">
                <a16:creationId xmlns:a16="http://schemas.microsoft.com/office/drawing/2014/main" id="{2F35CCB6-74AB-42E8-9EAB-D5A500656970}"/>
              </a:ext>
            </a:extLst>
          </p:cNvPr>
          <p:cNvCxnSpPr>
            <a:cxnSpLocks/>
          </p:cNvCxnSpPr>
          <p:nvPr/>
        </p:nvCxnSpPr>
        <p:spPr>
          <a:xfrm flipV="1">
            <a:off x="4465637" y="4411662"/>
            <a:ext cx="0" cy="304800"/>
          </a:xfrm>
          <a:prstGeom prst="straightConnector1">
            <a:avLst/>
          </a:prstGeom>
          <a:ln w="25400">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C2224D2-E868-4B82-B943-84416EEB355B}"/>
              </a:ext>
            </a:extLst>
          </p:cNvPr>
          <p:cNvSpPr/>
          <p:nvPr/>
        </p:nvSpPr>
        <p:spPr bwMode="auto">
          <a:xfrm>
            <a:off x="4313237" y="4716462"/>
            <a:ext cx="304800" cy="304800"/>
          </a:xfrm>
          <a:prstGeom prst="ellipse">
            <a:avLst/>
          </a:prstGeom>
          <a:solidFill>
            <a:schemeClr val="tx2"/>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6</a:t>
            </a:r>
          </a:p>
        </p:txBody>
      </p:sp>
      <p:sp>
        <p:nvSpPr>
          <p:cNvPr id="12" name="Rectangle 11">
            <a:extLst>
              <a:ext uri="{FF2B5EF4-FFF2-40B4-BE49-F238E27FC236}">
                <a16:creationId xmlns:a16="http://schemas.microsoft.com/office/drawing/2014/main" id="{E4D28BDA-8659-4924-86CA-ED66AED987D8}"/>
              </a:ext>
            </a:extLst>
          </p:cNvPr>
          <p:cNvSpPr/>
          <p:nvPr/>
        </p:nvSpPr>
        <p:spPr>
          <a:xfrm>
            <a:off x="5684837" y="6011862"/>
            <a:ext cx="6216650" cy="883640"/>
          </a:xfrm>
          <a:prstGeom prst="rect">
            <a:avLst/>
          </a:prstGeom>
        </p:spPr>
        <p:txBody>
          <a:bodyPr>
            <a:spAutoFit/>
          </a:bodyPr>
          <a:lstStyle/>
          <a:p>
            <a:pPr>
              <a:lnSpc>
                <a:spcPct val="110000"/>
              </a:lnSpc>
              <a:spcAft>
                <a:spcPts val="600"/>
              </a:spcAft>
            </a:pPr>
            <a:r>
              <a:rPr lang="en-US" sz="1600" dirty="0">
                <a:solidFill>
                  <a:srgbClr val="D83B01"/>
                </a:solidFill>
                <a:cs typeface="Segoe UI Semibold" panose="020B0702040204020203" pitchFamily="34" charset="0"/>
              </a:rPr>
              <a:t>The conversation will now appear in the feed of the group you specified or as a Private Message to the specified recipients. </a:t>
            </a:r>
            <a:br>
              <a:rPr lang="en-US" sz="1600" dirty="0">
                <a:solidFill>
                  <a:srgbClr val="D83B01"/>
                </a:solidFill>
                <a:cs typeface="Segoe UI Semibold" panose="020B0702040204020203" pitchFamily="34" charset="0"/>
              </a:rPr>
            </a:br>
            <a:r>
              <a:rPr lang="en-US" sz="1600" dirty="0">
                <a:solidFill>
                  <a:srgbClr val="D83B01"/>
                </a:solidFill>
                <a:cs typeface="Segoe UI Semibold" panose="020B0702040204020203" pitchFamily="34" charset="0"/>
              </a:rPr>
              <a:t>Now your collaborators can reference and join the conversation.</a:t>
            </a:r>
          </a:p>
        </p:txBody>
      </p:sp>
    </p:spTree>
    <p:extLst>
      <p:ext uri="{BB962C8B-B14F-4D97-AF65-F5344CB8AC3E}">
        <p14:creationId xmlns:p14="http://schemas.microsoft.com/office/powerpoint/2010/main" val="4052581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2687EE-902A-49AA-8008-AE05ACF44DE0}"/>
              </a:ext>
            </a:extLst>
          </p:cNvPr>
          <p:cNvSpPr/>
          <p:nvPr/>
        </p:nvSpPr>
        <p:spPr bwMode="auto">
          <a:xfrm>
            <a:off x="11628437" y="1287462"/>
            <a:ext cx="808038" cy="1676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9A071730-643B-43EE-82C9-BCCC98D237EE}"/>
              </a:ext>
            </a:extLst>
          </p:cNvPr>
          <p:cNvSpPr/>
          <p:nvPr/>
        </p:nvSpPr>
        <p:spPr bwMode="auto">
          <a:xfrm>
            <a:off x="11780837" y="5707063"/>
            <a:ext cx="655638" cy="12874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F68C8909-B520-41C9-B0A5-D7FFE592C0F3}"/>
              </a:ext>
            </a:extLst>
          </p:cNvPr>
          <p:cNvSpPr>
            <a:spLocks noGrp="1"/>
          </p:cNvSpPr>
          <p:nvPr>
            <p:ph type="title" idx="4294967295"/>
          </p:nvPr>
        </p:nvSpPr>
        <p:spPr>
          <a:xfrm>
            <a:off x="1112837" y="830262"/>
            <a:ext cx="5791200" cy="914399"/>
          </a:xfrm>
        </p:spPr>
        <p:txBody>
          <a:bodyPr>
            <a:normAutofit/>
          </a:bodyPr>
          <a:lstStyle/>
          <a:p>
            <a:r>
              <a:rPr lang="en-US" dirty="0"/>
              <a:t>Collaborate quickly</a:t>
            </a:r>
          </a:p>
        </p:txBody>
      </p:sp>
      <p:sp>
        <p:nvSpPr>
          <p:cNvPr id="5" name="Text Placeholder 4">
            <a:extLst>
              <a:ext uri="{FF2B5EF4-FFF2-40B4-BE49-F238E27FC236}">
                <a16:creationId xmlns:a16="http://schemas.microsoft.com/office/drawing/2014/main" id="{992B5CCA-8ED8-4ABB-A971-EF7DA6D856D1}"/>
              </a:ext>
            </a:extLst>
          </p:cNvPr>
          <p:cNvSpPr>
            <a:spLocks noGrp="1"/>
          </p:cNvSpPr>
          <p:nvPr>
            <p:ph type="body" sz="quarter" idx="4294967295"/>
          </p:nvPr>
        </p:nvSpPr>
        <p:spPr>
          <a:xfrm>
            <a:off x="1112837" y="4289072"/>
            <a:ext cx="4495800" cy="2133600"/>
          </a:xfrm>
        </p:spPr>
        <p:txBody>
          <a:bodyPr>
            <a:noAutofit/>
          </a:bodyPr>
          <a:lstStyle/>
          <a:p>
            <a:pPr>
              <a:lnSpc>
                <a:spcPct val="100000"/>
              </a:lnSpc>
              <a:spcBef>
                <a:spcPts val="0"/>
              </a:spcBef>
              <a:spcAft>
                <a:spcPts val="1200"/>
              </a:spcAft>
            </a:pPr>
            <a:r>
              <a:rPr lang="en-US" sz="1600" dirty="0">
                <a:solidFill>
                  <a:schemeClr val="tx2"/>
                </a:solidFill>
              </a:rPr>
              <a:t>Create a new document</a:t>
            </a:r>
          </a:p>
          <a:p>
            <a:pPr>
              <a:lnSpc>
                <a:spcPct val="100000"/>
              </a:lnSpc>
              <a:spcBef>
                <a:spcPts val="0"/>
              </a:spcBef>
              <a:spcAft>
                <a:spcPts val="1200"/>
              </a:spcAft>
            </a:pPr>
            <a:r>
              <a:rPr lang="en-US" sz="1600" dirty="0">
                <a:solidFill>
                  <a:schemeClr val="tx2"/>
                </a:solidFill>
              </a:rPr>
              <a:t>Edit a document </a:t>
            </a:r>
          </a:p>
          <a:p>
            <a:pPr>
              <a:lnSpc>
                <a:spcPct val="100000"/>
              </a:lnSpc>
              <a:spcBef>
                <a:spcPts val="0"/>
              </a:spcBef>
              <a:spcAft>
                <a:spcPts val="1200"/>
              </a:spcAft>
            </a:pPr>
            <a:r>
              <a:rPr lang="en-US" sz="1600" dirty="0">
                <a:solidFill>
                  <a:schemeClr val="tx2"/>
                </a:solidFill>
              </a:rPr>
              <a:t>Take group notes</a:t>
            </a:r>
          </a:p>
          <a:p>
            <a:pPr>
              <a:lnSpc>
                <a:spcPct val="100000"/>
              </a:lnSpc>
              <a:spcBef>
                <a:spcPts val="0"/>
              </a:spcBef>
              <a:spcAft>
                <a:spcPts val="1200"/>
              </a:spcAft>
            </a:pPr>
            <a:r>
              <a:rPr lang="en-US" sz="1600" dirty="0">
                <a:solidFill>
                  <a:schemeClr val="tx2"/>
                </a:solidFill>
              </a:rPr>
              <a:t>Share from anywhere in Office 365*</a:t>
            </a:r>
          </a:p>
          <a:p>
            <a:pPr>
              <a:lnSpc>
                <a:spcPct val="100000"/>
              </a:lnSpc>
              <a:spcBef>
                <a:spcPts val="0"/>
              </a:spcBef>
              <a:spcAft>
                <a:spcPts val="1200"/>
              </a:spcAft>
            </a:pPr>
            <a:r>
              <a:rPr lang="en-US" sz="1600" dirty="0">
                <a:solidFill>
                  <a:schemeClr val="tx2"/>
                </a:solidFill>
              </a:rPr>
              <a:t>Use shared group resources*</a:t>
            </a:r>
          </a:p>
          <a:p>
            <a:pPr>
              <a:lnSpc>
                <a:spcPct val="100000"/>
              </a:lnSpc>
              <a:spcBef>
                <a:spcPts val="0"/>
              </a:spcBef>
              <a:spcAft>
                <a:spcPts val="1200"/>
              </a:spcAft>
            </a:pPr>
            <a:endParaRPr lang="en-US" sz="1600" dirty="0">
              <a:solidFill>
                <a:schemeClr val="tx2"/>
              </a:solidFill>
            </a:endParaRPr>
          </a:p>
        </p:txBody>
      </p:sp>
      <p:sp>
        <p:nvSpPr>
          <p:cNvPr id="2" name="TextBox 1"/>
          <p:cNvSpPr txBox="1"/>
          <p:nvPr/>
        </p:nvSpPr>
        <p:spPr>
          <a:xfrm>
            <a:off x="1112836" y="6498872"/>
            <a:ext cx="4419600" cy="276999"/>
          </a:xfrm>
          <a:prstGeom prst="rect">
            <a:avLst/>
          </a:prstGeom>
          <a:noFill/>
        </p:spPr>
        <p:txBody>
          <a:bodyPr wrap="square" rtlCol="0">
            <a:spAutoFit/>
          </a:bodyPr>
          <a:lstStyle/>
          <a:p>
            <a:r>
              <a:rPr lang="en-US" sz="1200" dirty="0"/>
              <a:t>*Requires Yammer group to be connected to Office 365 groups</a:t>
            </a:r>
          </a:p>
        </p:txBody>
      </p:sp>
      <p:cxnSp>
        <p:nvCxnSpPr>
          <p:cNvPr id="9" name="Straight Connector 8">
            <a:extLst>
              <a:ext uri="{FF2B5EF4-FFF2-40B4-BE49-F238E27FC236}">
                <a16:creationId xmlns:a16="http://schemas.microsoft.com/office/drawing/2014/main" id="{006E9C7F-A725-43E7-8A98-EC103D87D775}"/>
              </a:ext>
            </a:extLst>
          </p:cNvPr>
          <p:cNvCxnSpPr/>
          <p:nvPr/>
        </p:nvCxnSpPr>
        <p:spPr>
          <a:xfrm>
            <a:off x="11780837" y="0"/>
            <a:ext cx="0" cy="69945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9AD7BE0-2C25-4B6C-88D7-F383D66890F8}"/>
              </a:ext>
            </a:extLst>
          </p:cNvPr>
          <p:cNvCxnSpPr/>
          <p:nvPr/>
        </p:nvCxnSpPr>
        <p:spPr>
          <a:xfrm>
            <a:off x="11780837" y="1363662"/>
            <a:ext cx="65563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C1BF49-D296-47CD-BB03-B6CB5C953FD3}"/>
              </a:ext>
            </a:extLst>
          </p:cNvPr>
          <p:cNvCxnSpPr/>
          <p:nvPr/>
        </p:nvCxnSpPr>
        <p:spPr>
          <a:xfrm>
            <a:off x="11780837" y="28114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97F3857-C6C0-495A-B6B5-4D9D2E89CC30}"/>
              </a:ext>
            </a:extLst>
          </p:cNvPr>
          <p:cNvCxnSpPr/>
          <p:nvPr/>
        </p:nvCxnSpPr>
        <p:spPr>
          <a:xfrm>
            <a:off x="11780837" y="42592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5F963AE-9915-4E1B-917F-0B10D7878FDE}"/>
              </a:ext>
            </a:extLst>
          </p:cNvPr>
          <p:cNvCxnSpPr/>
          <p:nvPr/>
        </p:nvCxnSpPr>
        <p:spPr>
          <a:xfrm>
            <a:off x="11780837" y="57070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FDAC1E82-E31E-4F23-9170-3A70247D3B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13923" y="1896369"/>
            <a:ext cx="389467" cy="382386"/>
          </a:xfrm>
          <a:prstGeom prst="rect">
            <a:avLst/>
          </a:prstGeom>
        </p:spPr>
      </p:pic>
      <p:pic>
        <p:nvPicPr>
          <p:cNvPr id="15" name="Graphic 14">
            <a:extLst>
              <a:ext uri="{FF2B5EF4-FFF2-40B4-BE49-F238E27FC236}">
                <a16:creationId xmlns:a16="http://schemas.microsoft.com/office/drawing/2014/main" id="{C4110CAA-08DB-4E3E-8796-D54E7E2177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54157" y="3344863"/>
            <a:ext cx="308999" cy="380999"/>
          </a:xfrm>
          <a:prstGeom prst="rect">
            <a:avLst/>
          </a:prstGeom>
        </p:spPr>
      </p:pic>
      <p:pic>
        <p:nvPicPr>
          <p:cNvPr id="17" name="Graphic 16">
            <a:extLst>
              <a:ext uri="{FF2B5EF4-FFF2-40B4-BE49-F238E27FC236}">
                <a16:creationId xmlns:a16="http://schemas.microsoft.com/office/drawing/2014/main" id="{F6ADBDC0-031C-4334-BD50-C04A27AF1E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89581" y="4780315"/>
            <a:ext cx="438150" cy="405694"/>
          </a:xfrm>
          <a:prstGeom prst="rect">
            <a:avLst/>
          </a:prstGeom>
        </p:spPr>
      </p:pic>
      <p:pic>
        <p:nvPicPr>
          <p:cNvPr id="19" name="Graphic 18">
            <a:extLst>
              <a:ext uri="{FF2B5EF4-FFF2-40B4-BE49-F238E27FC236}">
                <a16:creationId xmlns:a16="http://schemas.microsoft.com/office/drawing/2014/main" id="{DB7D575B-88A5-4651-BA47-0B8CADC9FE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09438" y="525462"/>
            <a:ext cx="304800" cy="380144"/>
          </a:xfrm>
          <a:prstGeom prst="rect">
            <a:avLst/>
          </a:prstGeom>
        </p:spPr>
      </p:pic>
      <p:pic>
        <p:nvPicPr>
          <p:cNvPr id="3" name="Graphic 2">
            <a:extLst>
              <a:ext uri="{FF2B5EF4-FFF2-40B4-BE49-F238E27FC236}">
                <a16:creationId xmlns:a16="http://schemas.microsoft.com/office/drawing/2014/main" id="{B31FB4E5-36EB-4753-B2C9-23776855BC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880056" y="6278562"/>
            <a:ext cx="457200" cy="312821"/>
          </a:xfrm>
          <a:prstGeom prst="rect">
            <a:avLst/>
          </a:prstGeom>
        </p:spPr>
      </p:pic>
      <p:cxnSp>
        <p:nvCxnSpPr>
          <p:cNvPr id="16" name="Straight Connector 15">
            <a:extLst>
              <a:ext uri="{FF2B5EF4-FFF2-40B4-BE49-F238E27FC236}">
                <a16:creationId xmlns:a16="http://schemas.microsoft.com/office/drawing/2014/main" id="{779596F2-B14A-4F9C-BB47-0F960C822913}"/>
              </a:ext>
            </a:extLst>
          </p:cNvPr>
          <p:cNvCxnSpPr>
            <a:cxnSpLocks/>
          </p:cNvCxnSpPr>
          <p:nvPr/>
        </p:nvCxnSpPr>
        <p:spPr>
          <a:xfrm>
            <a:off x="1265233" y="4183062"/>
            <a:ext cx="79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5ECC526-E8B0-4215-8C07-B80448412C82}"/>
              </a:ext>
            </a:extLst>
          </p:cNvPr>
          <p:cNvSpPr/>
          <p:nvPr/>
        </p:nvSpPr>
        <p:spPr>
          <a:xfrm>
            <a:off x="1216024" y="1897062"/>
            <a:ext cx="8202613" cy="2308324"/>
          </a:xfrm>
          <a:prstGeom prst="rect">
            <a:avLst/>
          </a:prstGeom>
        </p:spPr>
        <p:txBody>
          <a:bodyPr wrap="square">
            <a:spAutoFit/>
          </a:bodyPr>
          <a:lstStyle/>
          <a:p>
            <a:br>
              <a:rPr lang="en-US" sz="2400" dirty="0"/>
            </a:br>
            <a:r>
              <a:rPr lang="en-US" sz="2400" dirty="0"/>
              <a:t>Not only does Yammer connect you with the people and information you need to achieve more, it also gives you the tools to work better together, no matter where your collaborators are.</a:t>
            </a:r>
            <a:br>
              <a:rPr lang="en-US" sz="2400" dirty="0"/>
            </a:br>
            <a:endParaRPr lang="en-US" sz="2400" dirty="0"/>
          </a:p>
        </p:txBody>
      </p:sp>
    </p:spTree>
    <p:extLst>
      <p:ext uri="{BB962C8B-B14F-4D97-AF65-F5344CB8AC3E}">
        <p14:creationId xmlns:p14="http://schemas.microsoft.com/office/powerpoint/2010/main" val="4247554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B3F6AC-E879-4989-B034-9B698E5FD6D1}"/>
              </a:ext>
            </a:extLst>
          </p:cNvPr>
          <p:cNvSpPr/>
          <p:nvPr/>
        </p:nvSpPr>
        <p:spPr bwMode="auto">
          <a:xfrm>
            <a:off x="7132637"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a:extLst>
              <a:ext uri="{FF2B5EF4-FFF2-40B4-BE49-F238E27FC236}">
                <a16:creationId xmlns:a16="http://schemas.microsoft.com/office/drawing/2014/main" id="{EFF72614-8168-4C02-A9F1-775AA0A1A736}"/>
              </a:ext>
            </a:extLst>
          </p:cNvPr>
          <p:cNvSpPr>
            <a:spLocks noGrp="1"/>
          </p:cNvSpPr>
          <p:nvPr>
            <p:ph idx="4294967295"/>
          </p:nvPr>
        </p:nvSpPr>
        <p:spPr>
          <a:xfrm>
            <a:off x="307187" y="2049461"/>
            <a:ext cx="6400798" cy="2438401"/>
          </a:xfrm>
        </p:spPr>
        <p:txBody>
          <a:bodyPr vert="horz" wrap="square" lIns="146304" tIns="91440" rIns="146304" bIns="91440" rtlCol="0" anchor="t">
            <a:noAutofit/>
          </a:bodyPr>
          <a:lstStyle/>
          <a:p>
            <a:r>
              <a:rPr lang="en-US" sz="1600" dirty="0">
                <a:solidFill>
                  <a:srgbClr val="282828"/>
                </a:solidFill>
                <a:latin typeface="Segoe UI Semibold" panose="020B0702040204020203" pitchFamily="34" charset="0"/>
                <a:cs typeface="Segoe UI Semibold" panose="020B0702040204020203" pitchFamily="34" charset="0"/>
              </a:rPr>
              <a:t>You don’t have to leave Yammer to create new files in Word, PowerPoint, or Excel. </a:t>
            </a:r>
          </a:p>
          <a:p>
            <a:endParaRPr lang="en-US" sz="1600" dirty="0">
              <a:solidFill>
                <a:srgbClr val="282828"/>
              </a:solidFill>
              <a:latin typeface="+mn-lt"/>
              <a:cs typeface="Segoe UI Semibold" panose="020B0702040204020203" pitchFamily="34" charset="0"/>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In the right rail below Group Actions, click on </a:t>
            </a:r>
            <a:r>
              <a:rPr lang="en-US" sz="1600" b="1" dirty="0">
                <a:solidFill>
                  <a:srgbClr val="282828"/>
                </a:solidFill>
                <a:latin typeface="+mn-lt"/>
              </a:rPr>
              <a:t>+ Create a File</a:t>
            </a:r>
            <a:r>
              <a:rPr lang="en-US" sz="1600" dirty="0">
                <a:solidFill>
                  <a:srgbClr val="282828"/>
                </a:solidFill>
                <a:latin typeface="+mn-lt"/>
              </a:rPr>
              <a:t> </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Select Word Document, PowerPoint Presentation, or Excel Workbook from the pull-down menu and give your new file a name.</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Click </a:t>
            </a:r>
            <a:r>
              <a:rPr lang="en-US" sz="1600" b="1" dirty="0">
                <a:solidFill>
                  <a:srgbClr val="282828"/>
                </a:solidFill>
                <a:latin typeface="+mn-lt"/>
              </a:rPr>
              <a:t>Create</a:t>
            </a:r>
            <a:r>
              <a:rPr lang="en-US" sz="1600" dirty="0">
                <a:solidFill>
                  <a:srgbClr val="282828"/>
                </a:solidFill>
                <a:latin typeface="+mn-lt"/>
              </a:rPr>
              <a:t>.</a:t>
            </a:r>
          </a:p>
        </p:txBody>
      </p:sp>
      <p:sp>
        <p:nvSpPr>
          <p:cNvPr id="4" name="Title 3">
            <a:extLst>
              <a:ext uri="{FF2B5EF4-FFF2-40B4-BE49-F238E27FC236}">
                <a16:creationId xmlns:a16="http://schemas.microsoft.com/office/drawing/2014/main" id="{8DA85844-DF02-4D04-B959-D10F868485D9}"/>
              </a:ext>
            </a:extLst>
          </p:cNvPr>
          <p:cNvSpPr>
            <a:spLocks noGrp="1"/>
          </p:cNvSpPr>
          <p:nvPr>
            <p:ph type="title" idx="4294967295"/>
          </p:nvPr>
        </p:nvSpPr>
        <p:spPr>
          <a:xfrm>
            <a:off x="274639" y="295274"/>
            <a:ext cx="6400799" cy="1525588"/>
          </a:xfrm>
        </p:spPr>
        <p:txBody>
          <a:bodyPr>
            <a:noAutofit/>
          </a:bodyPr>
          <a:lstStyle/>
          <a:p>
            <a:r>
              <a:rPr lang="en-US" dirty="0">
                <a:solidFill>
                  <a:srgbClr val="282828"/>
                </a:solidFill>
              </a:rPr>
              <a:t>Create a new document</a:t>
            </a:r>
          </a:p>
        </p:txBody>
      </p:sp>
      <p:sp>
        <p:nvSpPr>
          <p:cNvPr id="2" name="Rectangle 1">
            <a:extLst>
              <a:ext uri="{FF2B5EF4-FFF2-40B4-BE49-F238E27FC236}">
                <a16:creationId xmlns:a16="http://schemas.microsoft.com/office/drawing/2014/main" id="{CCE5D214-9C0E-456B-A89F-344A0CE03145}"/>
              </a:ext>
            </a:extLst>
          </p:cNvPr>
          <p:cNvSpPr/>
          <p:nvPr/>
        </p:nvSpPr>
        <p:spPr>
          <a:xfrm>
            <a:off x="8061324" y="5554662"/>
            <a:ext cx="4389438"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365760" rtlCol="0" anchor="ctr"/>
          <a:lstStyle/>
          <a:p>
            <a:pPr marL="176213"/>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To invite others to review or edit a new file, notify them by attaching the file to an Update. Choose </a:t>
            </a:r>
            <a:r>
              <a:rPr lang="en-US" sz="1200" b="1" dirty="0">
                <a:solidFill>
                  <a:schemeClr val="bg1"/>
                </a:solidFill>
                <a:latin typeface="Segoe UI" panose="020B0502040204020203" pitchFamily="34" charset="0"/>
                <a:cs typeface="Segoe UI" panose="020B0502040204020203" pitchFamily="34" charset="0"/>
              </a:rPr>
              <a:t>Select a file on Yammer</a:t>
            </a:r>
            <a:r>
              <a:rPr lang="en-US" sz="1200" dirty="0">
                <a:solidFill>
                  <a:schemeClr val="bg1"/>
                </a:solidFill>
                <a:latin typeface="Segoe UI" panose="020B0502040204020203" pitchFamily="34" charset="0"/>
                <a:cs typeface="Segoe UI" panose="020B0502040204020203" pitchFamily="34" charset="0"/>
              </a:rPr>
              <a:t> in the dropdown menu under the paperclip icon. </a:t>
            </a:r>
          </a:p>
        </p:txBody>
      </p:sp>
      <p:cxnSp>
        <p:nvCxnSpPr>
          <p:cNvPr id="9" name="Straight Connector 8">
            <a:extLst>
              <a:ext uri="{FF2B5EF4-FFF2-40B4-BE49-F238E27FC236}">
                <a16:creationId xmlns:a16="http://schemas.microsoft.com/office/drawing/2014/main" id="{4AB8D46D-699E-403F-86B5-2FA1D64E805C}"/>
              </a:ext>
            </a:extLst>
          </p:cNvPr>
          <p:cNvCxnSpPr>
            <a:cxnSpLocks/>
          </p:cNvCxnSpPr>
          <p:nvPr/>
        </p:nvCxnSpPr>
        <p:spPr>
          <a:xfrm>
            <a:off x="457200" y="4716462"/>
            <a:ext cx="633820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1E268F8-13F1-4B5B-BA49-2234C4569C69}"/>
              </a:ext>
            </a:extLst>
          </p:cNvPr>
          <p:cNvSpPr/>
          <p:nvPr/>
        </p:nvSpPr>
        <p:spPr bwMode="auto">
          <a:xfrm>
            <a:off x="7589837" y="26590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pic>
        <p:nvPicPr>
          <p:cNvPr id="16" name="Graphic 15">
            <a:extLst>
              <a:ext uri="{FF2B5EF4-FFF2-40B4-BE49-F238E27FC236}">
                <a16:creationId xmlns:a16="http://schemas.microsoft.com/office/drawing/2014/main" id="{9953F4B9-01FC-4894-AEAD-F62711184A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9437" y="5630862"/>
            <a:ext cx="171752" cy="228600"/>
          </a:xfrm>
          <a:prstGeom prst="rect">
            <a:avLst/>
          </a:prstGeom>
        </p:spPr>
      </p:pic>
      <p:sp>
        <p:nvSpPr>
          <p:cNvPr id="6" name="Rectangle 5">
            <a:extLst>
              <a:ext uri="{FF2B5EF4-FFF2-40B4-BE49-F238E27FC236}">
                <a16:creationId xmlns:a16="http://schemas.microsoft.com/office/drawing/2014/main" id="{89AA11BB-050C-4A37-988D-DA083CFDDBD0}"/>
              </a:ext>
            </a:extLst>
          </p:cNvPr>
          <p:cNvSpPr/>
          <p:nvPr/>
        </p:nvSpPr>
        <p:spPr>
          <a:xfrm>
            <a:off x="350836" y="4945062"/>
            <a:ext cx="6172201" cy="646331"/>
          </a:xfrm>
          <a:prstGeom prst="rect">
            <a:avLst/>
          </a:prstGeom>
        </p:spPr>
        <p:txBody>
          <a:bodyPr wrap="square">
            <a:spAutoFit/>
          </a:bodyPr>
          <a:lstStyle/>
          <a:p>
            <a:pPr>
              <a:spcAft>
                <a:spcPts val="1836"/>
              </a:spcAft>
              <a:buClr>
                <a:srgbClr val="D83B01"/>
              </a:buClr>
            </a:pPr>
            <a:r>
              <a:rPr lang="en-US" dirty="0">
                <a:solidFill>
                  <a:srgbClr val="D83B01"/>
                </a:solidFill>
                <a:cs typeface="Segoe UI Semibold" panose="020B0702040204020203" pitchFamily="34" charset="0"/>
              </a:rPr>
              <a:t>The new file will appear in the list for anyone in the group to access. </a:t>
            </a:r>
          </a:p>
        </p:txBody>
      </p:sp>
      <p:pic>
        <p:nvPicPr>
          <p:cNvPr id="19" name="Picture 18">
            <a:extLst>
              <a:ext uri="{FF2B5EF4-FFF2-40B4-BE49-F238E27FC236}">
                <a16:creationId xmlns:a16="http://schemas.microsoft.com/office/drawing/2014/main" id="{83040A57-5CE3-426D-A754-3171D23B77FA}"/>
              </a:ext>
            </a:extLst>
          </p:cNvPr>
          <p:cNvPicPr>
            <a:picLocks noChangeAspect="1"/>
          </p:cNvPicPr>
          <p:nvPr/>
        </p:nvPicPr>
        <p:blipFill rotWithShape="1">
          <a:blip r:embed="rId5"/>
          <a:srcRect t="5459"/>
          <a:stretch/>
        </p:blipFill>
        <p:spPr>
          <a:xfrm>
            <a:off x="8275637" y="1516062"/>
            <a:ext cx="3655367" cy="3788242"/>
          </a:xfrm>
          <a:prstGeom prst="rect">
            <a:avLst/>
          </a:prstGeom>
          <a:ln w="76200">
            <a:solidFill>
              <a:srgbClr val="E6E6E6"/>
            </a:solidFill>
            <a:miter lim="800000"/>
          </a:ln>
        </p:spPr>
      </p:pic>
      <p:cxnSp>
        <p:nvCxnSpPr>
          <p:cNvPr id="20" name="Straight Arrow Connector 19">
            <a:extLst>
              <a:ext uri="{FF2B5EF4-FFF2-40B4-BE49-F238E27FC236}">
                <a16:creationId xmlns:a16="http://schemas.microsoft.com/office/drawing/2014/main" id="{5D66E7C5-20E2-4F40-8DBF-1DCE126BF1D6}"/>
              </a:ext>
            </a:extLst>
          </p:cNvPr>
          <p:cNvCxnSpPr>
            <a:cxnSpLocks/>
          </p:cNvCxnSpPr>
          <p:nvPr/>
        </p:nvCxnSpPr>
        <p:spPr>
          <a:xfrm>
            <a:off x="7894637" y="2811462"/>
            <a:ext cx="6096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B9B3DF9F-C8DD-40DF-8F3C-F75363F7819C}"/>
              </a:ext>
            </a:extLst>
          </p:cNvPr>
          <p:cNvSpPr/>
          <p:nvPr/>
        </p:nvSpPr>
        <p:spPr bwMode="auto">
          <a:xfrm>
            <a:off x="7742237" y="50974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pic>
        <p:nvPicPr>
          <p:cNvPr id="24" name="Picture 23">
            <a:extLst>
              <a:ext uri="{FF2B5EF4-FFF2-40B4-BE49-F238E27FC236}">
                <a16:creationId xmlns:a16="http://schemas.microsoft.com/office/drawing/2014/main" id="{BB775DE2-D0FE-4C32-9E54-79FD3186E3AC}"/>
              </a:ext>
            </a:extLst>
          </p:cNvPr>
          <p:cNvPicPr>
            <a:picLocks noChangeAspect="1"/>
          </p:cNvPicPr>
          <p:nvPr/>
        </p:nvPicPr>
        <p:blipFill>
          <a:blip r:embed="rId6"/>
          <a:stretch>
            <a:fillRect/>
          </a:stretch>
        </p:blipFill>
        <p:spPr>
          <a:xfrm>
            <a:off x="7666037" y="3268662"/>
            <a:ext cx="2962275" cy="16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8" name="Straight Arrow Connector 17">
            <a:extLst>
              <a:ext uri="{FF2B5EF4-FFF2-40B4-BE49-F238E27FC236}">
                <a16:creationId xmlns:a16="http://schemas.microsoft.com/office/drawing/2014/main" id="{71D441B5-6996-4591-B947-0E3F2AD7D420}"/>
              </a:ext>
            </a:extLst>
          </p:cNvPr>
          <p:cNvCxnSpPr>
            <a:cxnSpLocks/>
          </p:cNvCxnSpPr>
          <p:nvPr/>
        </p:nvCxnSpPr>
        <p:spPr>
          <a:xfrm flipV="1">
            <a:off x="7894637" y="4335462"/>
            <a:ext cx="0" cy="76200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A4FBBB0-986B-4035-8D12-9A9E100DC3D5}"/>
              </a:ext>
            </a:extLst>
          </p:cNvPr>
          <p:cNvCxnSpPr>
            <a:cxnSpLocks/>
          </p:cNvCxnSpPr>
          <p:nvPr/>
        </p:nvCxnSpPr>
        <p:spPr>
          <a:xfrm flipH="1">
            <a:off x="10561637" y="4716462"/>
            <a:ext cx="1447800"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762CD14-7B69-464B-9D61-763BDE98A201}"/>
              </a:ext>
            </a:extLst>
          </p:cNvPr>
          <p:cNvSpPr/>
          <p:nvPr/>
        </p:nvSpPr>
        <p:spPr bwMode="auto">
          <a:xfrm>
            <a:off x="12009437" y="45640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Tree>
    <p:extLst>
      <p:ext uri="{BB962C8B-B14F-4D97-AF65-F5344CB8AC3E}">
        <p14:creationId xmlns:p14="http://schemas.microsoft.com/office/powerpoint/2010/main" val="551222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81D206-3B7B-401C-806F-1624422315E4}"/>
              </a:ext>
            </a:extLst>
          </p:cNvPr>
          <p:cNvSpPr/>
          <p:nvPr/>
        </p:nvSpPr>
        <p:spPr bwMode="auto">
          <a:xfrm>
            <a:off x="7132637"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Content Placeholder 2">
            <a:extLst>
              <a:ext uri="{FF2B5EF4-FFF2-40B4-BE49-F238E27FC236}">
                <a16:creationId xmlns:a16="http://schemas.microsoft.com/office/drawing/2014/main" id="{4383DF0B-8D6B-437B-B860-53773F611ABA}"/>
              </a:ext>
            </a:extLst>
          </p:cNvPr>
          <p:cNvSpPr>
            <a:spLocks noGrp="1"/>
          </p:cNvSpPr>
          <p:nvPr>
            <p:ph idx="4294967295"/>
          </p:nvPr>
        </p:nvSpPr>
        <p:spPr>
          <a:xfrm>
            <a:off x="350839" y="1211262"/>
            <a:ext cx="6400798" cy="3048000"/>
          </a:xfrm>
        </p:spPr>
        <p:txBody>
          <a:bodyPr vert="horz" wrap="square" lIns="146304" tIns="91440" rIns="146304" bIns="91440" rtlCol="0" anchor="t">
            <a:noAutofit/>
          </a:bodyPr>
          <a:lstStyle/>
          <a:p>
            <a:pPr>
              <a:lnSpc>
                <a:spcPct val="110000"/>
              </a:lnSpc>
              <a:spcBef>
                <a:spcPts val="0"/>
              </a:spcBef>
              <a:spcAft>
                <a:spcPts val="600"/>
              </a:spcAft>
            </a:pPr>
            <a:r>
              <a:rPr lang="en-US" sz="1600" dirty="0">
                <a:solidFill>
                  <a:srgbClr val="282828"/>
                </a:solidFill>
                <a:latin typeface="Segoe UI Semibold" panose="020B0702040204020203" pitchFamily="34" charset="0"/>
                <a:cs typeface="Segoe UI Semibold" panose="020B0702040204020203" pitchFamily="34" charset="0"/>
              </a:rPr>
              <a:t>With real-time coauthoring, you and your colleagues can edit a single version of a file simultaneously, without causing version control issues.</a:t>
            </a:r>
          </a:p>
          <a:p>
            <a:pPr>
              <a:lnSpc>
                <a:spcPct val="110000"/>
              </a:lnSpc>
              <a:spcBef>
                <a:spcPts val="0"/>
              </a:spcBef>
              <a:spcAft>
                <a:spcPts val="600"/>
              </a:spcAft>
            </a:pPr>
            <a:endParaRPr lang="en-US" sz="1600" dirty="0">
              <a:solidFill>
                <a:srgbClr val="282828"/>
              </a:solidFill>
            </a:endParaRP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Click on the file you wish to edit from the Files list, or click </a:t>
            </a:r>
            <a:br>
              <a:rPr lang="en-US" sz="1600" dirty="0">
                <a:solidFill>
                  <a:schemeClr val="tx1"/>
                </a:solidFill>
                <a:latin typeface="+mn-lt"/>
              </a:rPr>
            </a:br>
            <a:r>
              <a:rPr lang="en-US" sz="1600" b="1" dirty="0">
                <a:solidFill>
                  <a:srgbClr val="282828"/>
                </a:solidFill>
                <a:latin typeface="+mn-lt"/>
              </a:rPr>
              <a:t>Go to file </a:t>
            </a:r>
            <a:r>
              <a:rPr lang="en-US" sz="1600" dirty="0">
                <a:solidFill>
                  <a:srgbClr val="282828"/>
                </a:solidFill>
                <a:latin typeface="+mn-lt"/>
              </a:rPr>
              <a:t>on a document in your feed.</a:t>
            </a: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On the right side of the screen, click </a:t>
            </a:r>
            <a:r>
              <a:rPr lang="en-US" sz="1600" b="1" dirty="0">
                <a:solidFill>
                  <a:srgbClr val="282828"/>
                </a:solidFill>
                <a:latin typeface="+mn-lt"/>
              </a:rPr>
              <a:t>Edit file</a:t>
            </a:r>
            <a:r>
              <a:rPr lang="en-US" sz="1600" dirty="0">
                <a:solidFill>
                  <a:srgbClr val="282828"/>
                </a:solidFill>
                <a:latin typeface="+mn-lt"/>
              </a:rPr>
              <a:t>. </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SzPct val="70000"/>
              <a:buAutoNum type="arabicPeriod"/>
            </a:pPr>
            <a:r>
              <a:rPr lang="en-US" sz="1600" dirty="0">
                <a:solidFill>
                  <a:srgbClr val="282828"/>
                </a:solidFill>
                <a:latin typeface="+mn-lt"/>
              </a:rPr>
              <a:t>Make your edits in Word Online, PowerPoint Online, or </a:t>
            </a:r>
            <a:br>
              <a:rPr lang="en-US" sz="1600" dirty="0">
                <a:solidFill>
                  <a:schemeClr val="tx1"/>
                </a:solidFill>
                <a:latin typeface="+mn-lt"/>
              </a:rPr>
            </a:br>
            <a:r>
              <a:rPr lang="en-US" sz="1600" dirty="0">
                <a:solidFill>
                  <a:srgbClr val="282828"/>
                </a:solidFill>
                <a:latin typeface="+mn-lt"/>
              </a:rPr>
              <a:t>Excel Online.</a:t>
            </a:r>
          </a:p>
        </p:txBody>
      </p:sp>
      <p:sp>
        <p:nvSpPr>
          <p:cNvPr id="2" name="Title 1">
            <a:extLst>
              <a:ext uri="{FF2B5EF4-FFF2-40B4-BE49-F238E27FC236}">
                <a16:creationId xmlns:a16="http://schemas.microsoft.com/office/drawing/2014/main" id="{D4226AD8-3CB8-4FD5-9EB9-55DA0FCD2F67}"/>
              </a:ext>
            </a:extLst>
          </p:cNvPr>
          <p:cNvSpPr>
            <a:spLocks noGrp="1"/>
          </p:cNvSpPr>
          <p:nvPr>
            <p:ph type="title" idx="4294967295"/>
          </p:nvPr>
        </p:nvSpPr>
        <p:spPr>
          <a:xfrm>
            <a:off x="274639" y="295274"/>
            <a:ext cx="11889564" cy="917575"/>
          </a:xfrm>
        </p:spPr>
        <p:txBody>
          <a:bodyPr>
            <a:normAutofit/>
          </a:bodyPr>
          <a:lstStyle/>
          <a:p>
            <a:r>
              <a:rPr lang="en-US" dirty="0">
                <a:solidFill>
                  <a:srgbClr val="282828"/>
                </a:solidFill>
              </a:rPr>
              <a:t>Edit a document</a:t>
            </a:r>
          </a:p>
        </p:txBody>
      </p:sp>
      <p:sp>
        <p:nvSpPr>
          <p:cNvPr id="4" name="Rectangle 3">
            <a:extLst>
              <a:ext uri="{FF2B5EF4-FFF2-40B4-BE49-F238E27FC236}">
                <a16:creationId xmlns:a16="http://schemas.microsoft.com/office/drawing/2014/main" id="{D09749D3-36F9-4009-A8E3-934D5BAF049A}"/>
              </a:ext>
            </a:extLst>
          </p:cNvPr>
          <p:cNvSpPr/>
          <p:nvPr/>
        </p:nvSpPr>
        <p:spPr>
          <a:xfrm>
            <a:off x="8351837" y="5402263"/>
            <a:ext cx="4084638"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365760" rtlCol="0" anchor="ctr"/>
          <a:lstStyle/>
          <a:p>
            <a:pPr marL="176213"/>
            <a:r>
              <a:rPr lang="en-US" sz="1200" dirty="0">
                <a:solidFill>
                  <a:schemeClr val="bg1"/>
                </a:solidFill>
                <a:latin typeface="+mj-lt"/>
                <a:cs typeface="Segoe UI" panose="020B0502040204020203" pitchFamily="34" charset="0"/>
              </a:rPr>
              <a:t>Pro tip: </a:t>
            </a:r>
            <a:r>
              <a:rPr lang="en-US" sz="1224" dirty="0">
                <a:solidFill>
                  <a:schemeClr val="bg1"/>
                </a:solidFill>
                <a:latin typeface="Segoe UI" panose="020B0502040204020203" pitchFamily="34" charset="0"/>
                <a:cs typeface="Segoe UI" panose="020B0502040204020203" pitchFamily="34" charset="0"/>
              </a:rPr>
              <a:t>To retrieve previous versions of a file, click Version History. You can also Mark Official and Lock Changes when all edits are complete.</a:t>
            </a:r>
          </a:p>
        </p:txBody>
      </p:sp>
      <p:pic>
        <p:nvPicPr>
          <p:cNvPr id="5" name="Picture 4">
            <a:extLst>
              <a:ext uri="{FF2B5EF4-FFF2-40B4-BE49-F238E27FC236}">
                <a16:creationId xmlns:a16="http://schemas.microsoft.com/office/drawing/2014/main" id="{2B798F41-4D4A-4536-AEDC-033A58A4E662}"/>
              </a:ext>
            </a:extLst>
          </p:cNvPr>
          <p:cNvPicPr>
            <a:picLocks noChangeAspect="1"/>
          </p:cNvPicPr>
          <p:nvPr/>
        </p:nvPicPr>
        <p:blipFill>
          <a:blip r:embed="rId2"/>
          <a:stretch>
            <a:fillRect/>
          </a:stretch>
        </p:blipFill>
        <p:spPr>
          <a:xfrm>
            <a:off x="7934729" y="2456197"/>
            <a:ext cx="3599367" cy="2717465"/>
          </a:xfrm>
          <a:prstGeom prst="rect">
            <a:avLst/>
          </a:prstGeom>
          <a:ln w="76200">
            <a:solidFill>
              <a:srgbClr val="D2D2D2"/>
            </a:solidFill>
            <a:miter lim="800000"/>
          </a:ln>
        </p:spPr>
      </p:pic>
      <p:pic>
        <p:nvPicPr>
          <p:cNvPr id="7" name="Picture 6">
            <a:extLst>
              <a:ext uri="{FF2B5EF4-FFF2-40B4-BE49-F238E27FC236}">
                <a16:creationId xmlns:a16="http://schemas.microsoft.com/office/drawing/2014/main" id="{AE4C4770-2B13-4F53-9E67-3AB7DA0FEBC0}"/>
              </a:ext>
            </a:extLst>
          </p:cNvPr>
          <p:cNvPicPr>
            <a:picLocks noChangeAspect="1"/>
          </p:cNvPicPr>
          <p:nvPr/>
        </p:nvPicPr>
        <p:blipFill>
          <a:blip r:embed="rId3"/>
          <a:stretch>
            <a:fillRect/>
          </a:stretch>
        </p:blipFill>
        <p:spPr>
          <a:xfrm>
            <a:off x="7665183" y="644222"/>
            <a:ext cx="3605452" cy="2347676"/>
          </a:xfrm>
          <a:prstGeom prst="rect">
            <a:avLst/>
          </a:prstGeom>
          <a:ln w="76200">
            <a:solidFill>
              <a:srgbClr val="D2D2D2"/>
            </a:solidFill>
            <a:miter lim="800000"/>
          </a:ln>
        </p:spPr>
      </p:pic>
      <p:cxnSp>
        <p:nvCxnSpPr>
          <p:cNvPr id="8" name="Straight Connector 7">
            <a:extLst>
              <a:ext uri="{FF2B5EF4-FFF2-40B4-BE49-F238E27FC236}">
                <a16:creationId xmlns:a16="http://schemas.microsoft.com/office/drawing/2014/main" id="{CC98D259-FE95-4305-BC97-63E0B0E07C76}"/>
              </a:ext>
            </a:extLst>
          </p:cNvPr>
          <p:cNvCxnSpPr>
            <a:cxnSpLocks/>
          </p:cNvCxnSpPr>
          <p:nvPr/>
        </p:nvCxnSpPr>
        <p:spPr>
          <a:xfrm>
            <a:off x="477047" y="4564062"/>
            <a:ext cx="6198391"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02347FA-2FBC-4498-803A-6BD70E7B44A3}"/>
              </a:ext>
            </a:extLst>
          </p:cNvPr>
          <p:cNvCxnSpPr>
            <a:cxnSpLocks/>
            <a:stCxn id="11" idx="2"/>
          </p:cNvCxnSpPr>
          <p:nvPr/>
        </p:nvCxnSpPr>
        <p:spPr>
          <a:xfrm flipH="1" flipV="1">
            <a:off x="9950317" y="2735263"/>
            <a:ext cx="1601920" cy="4828"/>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A14EE4E-1CA7-4D58-8648-603F0E420D48}"/>
              </a:ext>
            </a:extLst>
          </p:cNvPr>
          <p:cNvSpPr/>
          <p:nvPr/>
        </p:nvSpPr>
        <p:spPr bwMode="auto">
          <a:xfrm>
            <a:off x="11552237" y="2587691"/>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6" name="Straight Arrow Connector 15">
            <a:extLst>
              <a:ext uri="{FF2B5EF4-FFF2-40B4-BE49-F238E27FC236}">
                <a16:creationId xmlns:a16="http://schemas.microsoft.com/office/drawing/2014/main" id="{0B1D760D-EC40-4001-BDE5-9618619D9152}"/>
              </a:ext>
            </a:extLst>
          </p:cNvPr>
          <p:cNvCxnSpPr>
            <a:cxnSpLocks/>
          </p:cNvCxnSpPr>
          <p:nvPr/>
        </p:nvCxnSpPr>
        <p:spPr>
          <a:xfrm flipH="1">
            <a:off x="11014573" y="3599197"/>
            <a:ext cx="613864"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3C734C23-BBAA-4F54-BBAC-96D6654F4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4081" y="5554662"/>
            <a:ext cx="171752" cy="228600"/>
          </a:xfrm>
          <a:prstGeom prst="rect">
            <a:avLst/>
          </a:prstGeom>
        </p:spPr>
      </p:pic>
      <p:sp>
        <p:nvSpPr>
          <p:cNvPr id="6" name="Rectangle 5">
            <a:extLst>
              <a:ext uri="{FF2B5EF4-FFF2-40B4-BE49-F238E27FC236}">
                <a16:creationId xmlns:a16="http://schemas.microsoft.com/office/drawing/2014/main" id="{6F177B7E-19B0-4B31-98EE-5FB69F97373D}"/>
              </a:ext>
            </a:extLst>
          </p:cNvPr>
          <p:cNvSpPr/>
          <p:nvPr/>
        </p:nvSpPr>
        <p:spPr>
          <a:xfrm>
            <a:off x="465137" y="4670347"/>
            <a:ext cx="4050532" cy="341953"/>
          </a:xfrm>
          <a:prstGeom prst="rect">
            <a:avLst/>
          </a:prstGeom>
        </p:spPr>
        <p:txBody>
          <a:bodyPr wrap="none">
            <a:spAutoFit/>
          </a:bodyPr>
          <a:lstStyle/>
          <a:p>
            <a:pPr>
              <a:lnSpc>
                <a:spcPct val="110000"/>
              </a:lnSpc>
              <a:spcBef>
                <a:spcPts val="0"/>
              </a:spcBef>
              <a:spcAft>
                <a:spcPts val="600"/>
              </a:spcAft>
            </a:pPr>
            <a:r>
              <a:rPr lang="en-US" sz="1600" dirty="0">
                <a:solidFill>
                  <a:srgbClr val="D83B01"/>
                </a:solidFill>
                <a:cs typeface="Segoe UI Semibold" panose="020B0702040204020203" pitchFamily="34" charset="0"/>
              </a:rPr>
              <a:t>Updates are saved to the file automatically.</a:t>
            </a:r>
          </a:p>
        </p:txBody>
      </p:sp>
      <p:sp>
        <p:nvSpPr>
          <p:cNvPr id="15" name="Oval 14">
            <a:extLst>
              <a:ext uri="{FF2B5EF4-FFF2-40B4-BE49-F238E27FC236}">
                <a16:creationId xmlns:a16="http://schemas.microsoft.com/office/drawing/2014/main" id="{F0DE9B13-E56C-4AD5-BC86-4770AD1F423D}"/>
              </a:ext>
            </a:extLst>
          </p:cNvPr>
          <p:cNvSpPr/>
          <p:nvPr/>
        </p:nvSpPr>
        <p:spPr bwMode="auto">
          <a:xfrm>
            <a:off x="11628437" y="3412259"/>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spTree>
    <p:extLst>
      <p:ext uri="{BB962C8B-B14F-4D97-AF65-F5344CB8AC3E}">
        <p14:creationId xmlns:p14="http://schemas.microsoft.com/office/powerpoint/2010/main" val="386168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8B810-2790-449A-9AD0-46DE7DC7E092}"/>
              </a:ext>
            </a:extLst>
          </p:cNvPr>
          <p:cNvSpPr/>
          <p:nvPr/>
        </p:nvSpPr>
        <p:spPr bwMode="auto">
          <a:xfrm>
            <a:off x="7136185"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Content Placeholder 2">
            <a:extLst>
              <a:ext uri="{FF2B5EF4-FFF2-40B4-BE49-F238E27FC236}">
                <a16:creationId xmlns:a16="http://schemas.microsoft.com/office/drawing/2014/main" id="{C1DDAC6C-A8ED-433F-8DB6-40B6DE0C6152}"/>
              </a:ext>
            </a:extLst>
          </p:cNvPr>
          <p:cNvSpPr>
            <a:spLocks noGrp="1"/>
          </p:cNvSpPr>
          <p:nvPr>
            <p:ph idx="4294967295"/>
          </p:nvPr>
        </p:nvSpPr>
        <p:spPr>
          <a:xfrm>
            <a:off x="350837" y="1211263"/>
            <a:ext cx="6400798" cy="2514600"/>
          </a:xfrm>
        </p:spPr>
        <p:txBody>
          <a:bodyPr>
            <a:noAutofit/>
          </a:bodyPr>
          <a:lstStyle/>
          <a:p>
            <a:pPr>
              <a:lnSpc>
                <a:spcPct val="110000"/>
              </a:lnSpc>
              <a:spcBef>
                <a:spcPts val="0"/>
              </a:spcBef>
              <a:spcAft>
                <a:spcPts val="600"/>
              </a:spcAft>
            </a:pPr>
            <a:r>
              <a:rPr lang="en-US" sz="1600" dirty="0">
                <a:solidFill>
                  <a:srgbClr val="282828"/>
                </a:solidFill>
                <a:latin typeface="Segoe UI Semibold" panose="020B0702040204020203" pitchFamily="34" charset="0"/>
                <a:cs typeface="Segoe UI Semibold" panose="020B0702040204020203" pitchFamily="34" charset="0"/>
              </a:rPr>
              <a:t>Use a single consolidated location for note keeping to move work forward and reference later.</a:t>
            </a:r>
          </a:p>
          <a:p>
            <a:pPr>
              <a:lnSpc>
                <a:spcPct val="110000"/>
              </a:lnSpc>
              <a:spcBef>
                <a:spcPts val="0"/>
              </a:spcBef>
              <a:spcAft>
                <a:spcPts val="600"/>
              </a:spcAft>
            </a:pPr>
            <a:endParaRPr lang="en-US" sz="1600" dirty="0">
              <a:solidFill>
                <a:srgbClr val="282828"/>
              </a:solidFill>
              <a:latin typeface="Segoe UI Semibold" panose="020B0702040204020203" pitchFamily="34" charset="0"/>
              <a:cs typeface="Segoe UI Semibold" panose="020B0702040204020203" pitchFamily="34" charset="0"/>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In a group page, click on </a:t>
            </a:r>
            <a:r>
              <a:rPr lang="en-US" sz="1600" b="1" dirty="0">
                <a:solidFill>
                  <a:srgbClr val="282828"/>
                </a:solidFill>
                <a:latin typeface="+mn-lt"/>
              </a:rPr>
              <a:t>Notes</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Click </a:t>
            </a:r>
            <a:r>
              <a:rPr lang="en-US" sz="1600" b="1" dirty="0">
                <a:solidFill>
                  <a:srgbClr val="282828"/>
                </a:solidFill>
                <a:latin typeface="+mn-lt"/>
              </a:rPr>
              <a:t>+ Create a Note</a:t>
            </a:r>
            <a:r>
              <a:rPr lang="en-US" sz="1600" dirty="0">
                <a:solidFill>
                  <a:srgbClr val="282828"/>
                </a:solidFill>
                <a:latin typeface="+mn-lt"/>
              </a:rPr>
              <a:t>.</a:t>
            </a:r>
            <a:endParaRPr lang="en-US" sz="1600" b="1" dirty="0">
              <a:solidFill>
                <a:srgbClr val="282828"/>
              </a:solidFill>
              <a:latin typeface="+mn-lt"/>
            </a:endParaRP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Enter a title for the note and your text.</a:t>
            </a:r>
          </a:p>
          <a:p>
            <a:pPr marL="524586" indent="-524586">
              <a:lnSpc>
                <a:spcPct val="110000"/>
              </a:lnSpc>
              <a:spcBef>
                <a:spcPts val="0"/>
              </a:spcBef>
              <a:spcAft>
                <a:spcPts val="1200"/>
              </a:spcAft>
              <a:buClr>
                <a:srgbClr val="D83B01"/>
              </a:buClr>
              <a:buAutoNum type="arabicPeriod"/>
            </a:pPr>
            <a:r>
              <a:rPr lang="en-US" sz="1600" dirty="0">
                <a:solidFill>
                  <a:srgbClr val="282828"/>
                </a:solidFill>
                <a:latin typeface="+mn-lt"/>
              </a:rPr>
              <a:t>Click </a:t>
            </a:r>
            <a:r>
              <a:rPr lang="en-US" sz="1600" b="1" dirty="0">
                <a:solidFill>
                  <a:srgbClr val="282828"/>
                </a:solidFill>
                <a:latin typeface="+mn-lt"/>
              </a:rPr>
              <a:t>Publish</a:t>
            </a:r>
            <a:r>
              <a:rPr lang="en-US" sz="1600" dirty="0">
                <a:solidFill>
                  <a:srgbClr val="282828"/>
                </a:solidFill>
                <a:latin typeface="+mn-lt"/>
              </a:rPr>
              <a:t>.</a:t>
            </a:r>
          </a:p>
        </p:txBody>
      </p:sp>
      <p:sp>
        <p:nvSpPr>
          <p:cNvPr id="2" name="Title 1">
            <a:extLst>
              <a:ext uri="{FF2B5EF4-FFF2-40B4-BE49-F238E27FC236}">
                <a16:creationId xmlns:a16="http://schemas.microsoft.com/office/drawing/2014/main" id="{E4889C78-7F91-4B98-B977-5B21A5F6236D}"/>
              </a:ext>
            </a:extLst>
          </p:cNvPr>
          <p:cNvSpPr>
            <a:spLocks noGrp="1"/>
          </p:cNvSpPr>
          <p:nvPr>
            <p:ph type="title" idx="4294967295"/>
          </p:nvPr>
        </p:nvSpPr>
        <p:spPr/>
        <p:txBody>
          <a:bodyPr>
            <a:normAutofit/>
          </a:bodyPr>
          <a:lstStyle/>
          <a:p>
            <a:r>
              <a:rPr lang="en-US" dirty="0">
                <a:solidFill>
                  <a:srgbClr val="282828"/>
                </a:solidFill>
              </a:rPr>
              <a:t>Take group notes</a:t>
            </a:r>
          </a:p>
        </p:txBody>
      </p:sp>
      <p:sp>
        <p:nvSpPr>
          <p:cNvPr id="4" name="Rectangle 3">
            <a:extLst>
              <a:ext uri="{FF2B5EF4-FFF2-40B4-BE49-F238E27FC236}">
                <a16:creationId xmlns:a16="http://schemas.microsoft.com/office/drawing/2014/main" id="{E7AD094D-2FBF-423A-83A3-9FA5681DE476}"/>
              </a:ext>
            </a:extLst>
          </p:cNvPr>
          <p:cNvSpPr/>
          <p:nvPr/>
        </p:nvSpPr>
        <p:spPr>
          <a:xfrm>
            <a:off x="8885237" y="5478463"/>
            <a:ext cx="3551238" cy="7699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365760" rtlCol="0" anchor="ctr"/>
          <a:lstStyle/>
          <a:p>
            <a:pPr marL="114300"/>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Notes can be edited, deleted, or marked as final by anyone in the group.</a:t>
            </a:r>
          </a:p>
        </p:txBody>
      </p:sp>
      <p:pic>
        <p:nvPicPr>
          <p:cNvPr id="9" name="Picture 8"/>
          <p:cNvPicPr>
            <a:picLocks noChangeAspect="1"/>
          </p:cNvPicPr>
          <p:nvPr/>
        </p:nvPicPr>
        <p:blipFill>
          <a:blip r:embed="rId2"/>
          <a:stretch>
            <a:fillRect/>
          </a:stretch>
        </p:blipFill>
        <p:spPr>
          <a:xfrm>
            <a:off x="7666037" y="1099218"/>
            <a:ext cx="4246035" cy="2321843"/>
          </a:xfrm>
          <a:prstGeom prst="rect">
            <a:avLst/>
          </a:prstGeom>
          <a:ln w="76200">
            <a:solidFill>
              <a:srgbClr val="E6E6E6"/>
            </a:solidFill>
            <a:miter lim="800000"/>
          </a:ln>
        </p:spPr>
      </p:pic>
      <p:cxnSp>
        <p:nvCxnSpPr>
          <p:cNvPr id="8" name="Straight Connector 7">
            <a:extLst>
              <a:ext uri="{FF2B5EF4-FFF2-40B4-BE49-F238E27FC236}">
                <a16:creationId xmlns:a16="http://schemas.microsoft.com/office/drawing/2014/main" id="{6A253715-25E9-46FA-B5A1-75A72F24F183}"/>
              </a:ext>
            </a:extLst>
          </p:cNvPr>
          <p:cNvCxnSpPr>
            <a:cxnSpLocks/>
          </p:cNvCxnSpPr>
          <p:nvPr/>
        </p:nvCxnSpPr>
        <p:spPr>
          <a:xfrm>
            <a:off x="477047" y="44116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F2050BB-11A4-434A-8DEB-E7F588602B98}"/>
              </a:ext>
            </a:extLst>
          </p:cNvPr>
          <p:cNvPicPr>
            <a:picLocks noChangeAspect="1"/>
          </p:cNvPicPr>
          <p:nvPr/>
        </p:nvPicPr>
        <p:blipFill>
          <a:blip r:embed="rId3"/>
          <a:stretch>
            <a:fillRect/>
          </a:stretch>
        </p:blipFill>
        <p:spPr>
          <a:xfrm>
            <a:off x="8275637" y="2147295"/>
            <a:ext cx="3262447" cy="3020961"/>
          </a:xfrm>
          <a:prstGeom prst="rect">
            <a:avLst/>
          </a:prstGeom>
          <a:ln w="76200">
            <a:solidFill>
              <a:srgbClr val="E6E6E6"/>
            </a:solidFill>
            <a:miter lim="800000"/>
          </a:ln>
        </p:spPr>
      </p:pic>
      <p:cxnSp>
        <p:nvCxnSpPr>
          <p:cNvPr id="11" name="Straight Arrow Connector 10">
            <a:extLst>
              <a:ext uri="{FF2B5EF4-FFF2-40B4-BE49-F238E27FC236}">
                <a16:creationId xmlns:a16="http://schemas.microsoft.com/office/drawing/2014/main" id="{C1117743-5757-4350-8F4B-25E01EF71408}"/>
              </a:ext>
            </a:extLst>
          </p:cNvPr>
          <p:cNvCxnSpPr>
            <a:cxnSpLocks/>
          </p:cNvCxnSpPr>
          <p:nvPr/>
        </p:nvCxnSpPr>
        <p:spPr>
          <a:xfrm>
            <a:off x="11552236" y="867354"/>
            <a:ext cx="0" cy="877308"/>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3B77F0F-A1C7-40E3-B41D-CD23769200C2}"/>
              </a:ext>
            </a:extLst>
          </p:cNvPr>
          <p:cNvSpPr/>
          <p:nvPr/>
        </p:nvSpPr>
        <p:spPr bwMode="auto">
          <a:xfrm>
            <a:off x="11399837" y="562555"/>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3" name="Straight Arrow Connector 12">
            <a:extLst>
              <a:ext uri="{FF2B5EF4-FFF2-40B4-BE49-F238E27FC236}">
                <a16:creationId xmlns:a16="http://schemas.microsoft.com/office/drawing/2014/main" id="{217F1BF7-7377-40A4-B40C-D13C7DC8DC97}"/>
              </a:ext>
            </a:extLst>
          </p:cNvPr>
          <p:cNvCxnSpPr>
            <a:cxnSpLocks/>
          </p:cNvCxnSpPr>
          <p:nvPr/>
        </p:nvCxnSpPr>
        <p:spPr>
          <a:xfrm>
            <a:off x="8123237" y="4052296"/>
            <a:ext cx="2286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31E9794-6E46-45F6-A778-CCCBF925C80D}"/>
              </a:ext>
            </a:extLst>
          </p:cNvPr>
          <p:cNvSpPr/>
          <p:nvPr/>
        </p:nvSpPr>
        <p:spPr bwMode="auto">
          <a:xfrm>
            <a:off x="7818437" y="3899896"/>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15" name="Straight Arrow Connector 14">
            <a:extLst>
              <a:ext uri="{FF2B5EF4-FFF2-40B4-BE49-F238E27FC236}">
                <a16:creationId xmlns:a16="http://schemas.microsoft.com/office/drawing/2014/main" id="{7ED9DED8-BB02-4207-9DB3-D6D0EDD22D0E}"/>
              </a:ext>
            </a:extLst>
          </p:cNvPr>
          <p:cNvCxnSpPr>
            <a:cxnSpLocks/>
          </p:cNvCxnSpPr>
          <p:nvPr/>
        </p:nvCxnSpPr>
        <p:spPr>
          <a:xfrm>
            <a:off x="8985447" y="781684"/>
            <a:ext cx="0" cy="704799"/>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3999E53-E4D7-47B4-9AAC-BEF704FCE6ED}"/>
              </a:ext>
            </a:extLst>
          </p:cNvPr>
          <p:cNvSpPr/>
          <p:nvPr/>
        </p:nvSpPr>
        <p:spPr bwMode="auto">
          <a:xfrm>
            <a:off x="8833047" y="675321"/>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pic>
        <p:nvPicPr>
          <p:cNvPr id="17" name="Graphic 16">
            <a:extLst>
              <a:ext uri="{FF2B5EF4-FFF2-40B4-BE49-F238E27FC236}">
                <a16:creationId xmlns:a16="http://schemas.microsoft.com/office/drawing/2014/main" id="{5F624D70-0E74-4E6E-B24C-73620A6254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18285" y="5630862"/>
            <a:ext cx="171752" cy="228600"/>
          </a:xfrm>
          <a:prstGeom prst="rect">
            <a:avLst/>
          </a:prstGeom>
        </p:spPr>
      </p:pic>
      <p:sp>
        <p:nvSpPr>
          <p:cNvPr id="5" name="Rectangle 4">
            <a:extLst>
              <a:ext uri="{FF2B5EF4-FFF2-40B4-BE49-F238E27FC236}">
                <a16:creationId xmlns:a16="http://schemas.microsoft.com/office/drawing/2014/main" id="{F3B8FD80-4198-4638-BBE8-E25C051993E8}"/>
              </a:ext>
            </a:extLst>
          </p:cNvPr>
          <p:cNvSpPr/>
          <p:nvPr/>
        </p:nvSpPr>
        <p:spPr>
          <a:xfrm>
            <a:off x="427037" y="4539642"/>
            <a:ext cx="6216650" cy="634020"/>
          </a:xfrm>
          <a:prstGeom prst="rect">
            <a:avLst/>
          </a:prstGeom>
        </p:spPr>
        <p:txBody>
          <a:bodyPr>
            <a:spAutoFit/>
          </a:bodyPr>
          <a:lstStyle/>
          <a:p>
            <a:pPr>
              <a:lnSpc>
                <a:spcPct val="110000"/>
              </a:lnSpc>
              <a:spcBef>
                <a:spcPts val="0"/>
              </a:spcBef>
              <a:spcAft>
                <a:spcPts val="600"/>
              </a:spcAft>
            </a:pPr>
            <a:r>
              <a:rPr lang="en-US" sz="1600" dirty="0">
                <a:solidFill>
                  <a:srgbClr val="D83B01"/>
                </a:solidFill>
                <a:cs typeface="Segoe UI Semibold" panose="020B0702040204020203" pitchFamily="34" charset="0"/>
              </a:rPr>
              <a:t>Notes will be retained in this location and sorted by most </a:t>
            </a:r>
            <a:br>
              <a:rPr lang="en-US" sz="1600" dirty="0">
                <a:solidFill>
                  <a:srgbClr val="D83B01"/>
                </a:solidFill>
                <a:cs typeface="Segoe UI Semibold" panose="020B0702040204020203" pitchFamily="34" charset="0"/>
              </a:rPr>
            </a:br>
            <a:r>
              <a:rPr lang="en-US" sz="1600" dirty="0">
                <a:solidFill>
                  <a:srgbClr val="D83B01"/>
                </a:solidFill>
                <a:cs typeface="Segoe UI Semibold" panose="020B0702040204020203" pitchFamily="34" charset="0"/>
              </a:rPr>
              <a:t>recent date.</a:t>
            </a:r>
          </a:p>
        </p:txBody>
      </p:sp>
    </p:spTree>
    <p:extLst>
      <p:ext uri="{BB962C8B-B14F-4D97-AF65-F5344CB8AC3E}">
        <p14:creationId xmlns:p14="http://schemas.microsoft.com/office/powerpoint/2010/main" val="334163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9673E0-7E21-4D68-A824-ECAFC0B06F06}"/>
              </a:ext>
            </a:extLst>
          </p:cNvPr>
          <p:cNvSpPr/>
          <p:nvPr/>
        </p:nvSpPr>
        <p:spPr bwMode="auto">
          <a:xfrm>
            <a:off x="7132637"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Content Placeholder 2">
            <a:extLst>
              <a:ext uri="{FF2B5EF4-FFF2-40B4-BE49-F238E27FC236}">
                <a16:creationId xmlns:a16="http://schemas.microsoft.com/office/drawing/2014/main" id="{651EAEA9-60AE-4B21-AB68-61DD3B13EDF7}"/>
              </a:ext>
            </a:extLst>
          </p:cNvPr>
          <p:cNvSpPr>
            <a:spLocks noGrp="1"/>
          </p:cNvSpPr>
          <p:nvPr>
            <p:ph idx="4294967295"/>
          </p:nvPr>
        </p:nvSpPr>
        <p:spPr>
          <a:xfrm>
            <a:off x="295239" y="1820862"/>
            <a:ext cx="6532598" cy="5173663"/>
          </a:xfrm>
        </p:spPr>
        <p:txBody>
          <a:bodyPr>
            <a:noAutofit/>
          </a:bodyPr>
          <a:lstStyle/>
          <a:p>
            <a:pPr>
              <a:lnSpc>
                <a:spcPct val="110000"/>
              </a:lnSpc>
              <a:spcBef>
                <a:spcPts val="0"/>
              </a:spcBef>
              <a:spcAft>
                <a:spcPts val="600"/>
              </a:spcAft>
            </a:pPr>
            <a:r>
              <a:rPr lang="en-US" sz="1400" dirty="0">
                <a:solidFill>
                  <a:srgbClr val="282828"/>
                </a:solidFill>
                <a:latin typeface="Segoe UI Semibold" panose="020B0702040204020203" pitchFamily="34" charset="0"/>
                <a:cs typeface="Segoe UI Semibold" panose="020B0702040204020203" pitchFamily="34" charset="0"/>
              </a:rPr>
              <a:t>Sharing your work is seamless because Yammer is built on Office 365. Be more productive by sharing and granting permission to documents right inside the apps and services where you do your best work.</a:t>
            </a:r>
          </a:p>
          <a:p>
            <a:pPr marL="349724" indent="-349724">
              <a:lnSpc>
                <a:spcPct val="110000"/>
              </a:lnSpc>
              <a:spcBef>
                <a:spcPts val="0"/>
              </a:spcBef>
              <a:spcAft>
                <a:spcPts val="600"/>
              </a:spcAft>
              <a:buClr>
                <a:srgbClr val="D83B01"/>
              </a:buClr>
              <a:buFont typeface="+mj-lt"/>
              <a:buAutoNum type="arabicPeriod"/>
            </a:pPr>
            <a:r>
              <a:rPr lang="en-US" sz="1400" dirty="0">
                <a:solidFill>
                  <a:srgbClr val="282828"/>
                </a:solidFill>
                <a:latin typeface="+mn-lt"/>
              </a:rPr>
              <a:t>To share straight from Word, PowerPoint or Excel, click on the </a:t>
            </a:r>
            <a:r>
              <a:rPr lang="en-US" sz="1400" b="1" dirty="0">
                <a:solidFill>
                  <a:srgbClr val="282828"/>
                </a:solidFill>
                <a:latin typeface="+mn-lt"/>
              </a:rPr>
              <a:t>Share person </a:t>
            </a:r>
            <a:r>
              <a:rPr lang="en-US" sz="1400" dirty="0">
                <a:solidFill>
                  <a:srgbClr val="282828"/>
                </a:solidFill>
                <a:latin typeface="+mn-lt"/>
              </a:rPr>
              <a:t>icon in the upper-right corner.</a:t>
            </a:r>
          </a:p>
          <a:p>
            <a:pPr marL="349724" indent="-349724">
              <a:lnSpc>
                <a:spcPct val="110000"/>
              </a:lnSpc>
              <a:spcBef>
                <a:spcPts val="0"/>
              </a:spcBef>
              <a:spcAft>
                <a:spcPts val="600"/>
              </a:spcAft>
              <a:buClr>
                <a:srgbClr val="D83B01"/>
              </a:buClr>
              <a:buFont typeface="+mj-lt"/>
              <a:buAutoNum type="arabicPeriod"/>
            </a:pPr>
            <a:r>
              <a:rPr lang="en-US" sz="1400" dirty="0">
                <a:solidFill>
                  <a:srgbClr val="282828"/>
                </a:solidFill>
                <a:latin typeface="+mn-lt"/>
              </a:rPr>
              <a:t>To share from SharePoint or OneDrive, right-click on the file and click </a:t>
            </a:r>
            <a:r>
              <a:rPr lang="en-US" sz="1400" b="1" dirty="0">
                <a:solidFill>
                  <a:srgbClr val="282828"/>
                </a:solidFill>
                <a:latin typeface="+mn-lt"/>
              </a:rPr>
              <a:t>Share</a:t>
            </a:r>
            <a:r>
              <a:rPr lang="en-US" sz="1400" dirty="0">
                <a:solidFill>
                  <a:srgbClr val="282828"/>
                </a:solidFill>
                <a:latin typeface="+mn-lt"/>
              </a:rPr>
              <a:t>, or select the file and click on Share at the top.</a:t>
            </a:r>
          </a:p>
          <a:p>
            <a:pPr marL="349724" indent="-349724">
              <a:lnSpc>
                <a:spcPct val="110000"/>
              </a:lnSpc>
              <a:spcBef>
                <a:spcPts val="0"/>
              </a:spcBef>
              <a:spcAft>
                <a:spcPts val="600"/>
              </a:spcAft>
              <a:buClr>
                <a:srgbClr val="D83B01"/>
              </a:buClr>
              <a:buFont typeface="+mj-lt"/>
              <a:buAutoNum type="arabicPeriod"/>
            </a:pPr>
            <a:r>
              <a:rPr lang="en-US" sz="1400" dirty="0">
                <a:solidFill>
                  <a:srgbClr val="282828"/>
                </a:solidFill>
                <a:latin typeface="+mn-lt"/>
              </a:rPr>
              <a:t>To share from Outlook, forward the email.</a:t>
            </a:r>
          </a:p>
          <a:p>
            <a:pPr marL="349724" indent="-349724">
              <a:lnSpc>
                <a:spcPct val="110000"/>
              </a:lnSpc>
              <a:spcBef>
                <a:spcPts val="0"/>
              </a:spcBef>
              <a:spcAft>
                <a:spcPts val="600"/>
              </a:spcAft>
              <a:buClr>
                <a:srgbClr val="D83B01"/>
              </a:buClr>
              <a:buAutoNum type="arabicPeriod"/>
            </a:pPr>
            <a:r>
              <a:rPr lang="en-US" sz="1400" dirty="0">
                <a:solidFill>
                  <a:srgbClr val="282828"/>
                </a:solidFill>
                <a:latin typeface="+mn-lt"/>
              </a:rPr>
              <a:t>Type in the name of the Yammer group you want to share with. </a:t>
            </a:r>
            <a:br>
              <a:rPr lang="en-US" sz="1400" dirty="0">
                <a:solidFill>
                  <a:srgbClr val="282828"/>
                </a:solidFill>
                <a:latin typeface="+mn-lt"/>
              </a:rPr>
            </a:br>
            <a:r>
              <a:rPr lang="en-US" sz="1400" dirty="0">
                <a:solidFill>
                  <a:srgbClr val="282828"/>
                </a:solidFill>
                <a:latin typeface="+mn-lt"/>
              </a:rPr>
              <a:t>The name should populate from your organization’s directory.</a:t>
            </a:r>
          </a:p>
          <a:p>
            <a:pPr marL="349724" indent="-349724">
              <a:lnSpc>
                <a:spcPct val="110000"/>
              </a:lnSpc>
              <a:spcBef>
                <a:spcPts val="0"/>
              </a:spcBef>
              <a:spcAft>
                <a:spcPts val="600"/>
              </a:spcAft>
              <a:buClr>
                <a:srgbClr val="D83B01"/>
              </a:buClr>
              <a:buAutoNum type="arabicPeriod"/>
            </a:pPr>
            <a:r>
              <a:rPr lang="en-US" sz="1400" dirty="0">
                <a:solidFill>
                  <a:srgbClr val="282828"/>
                </a:solidFill>
                <a:latin typeface="+mn-lt"/>
              </a:rPr>
              <a:t>Select the right permission (</a:t>
            </a:r>
            <a:r>
              <a:rPr lang="en-US" sz="1400" b="1" dirty="0">
                <a:solidFill>
                  <a:srgbClr val="282828"/>
                </a:solidFill>
                <a:latin typeface="+mn-lt"/>
              </a:rPr>
              <a:t>Edit</a:t>
            </a:r>
            <a:r>
              <a:rPr lang="en-US" sz="1400" dirty="0">
                <a:solidFill>
                  <a:srgbClr val="282828"/>
                </a:solidFill>
                <a:latin typeface="+mn-lt"/>
              </a:rPr>
              <a:t> or </a:t>
            </a:r>
            <a:r>
              <a:rPr lang="en-US" sz="1400" b="1" dirty="0">
                <a:solidFill>
                  <a:srgbClr val="282828"/>
                </a:solidFill>
                <a:latin typeface="+mn-lt"/>
              </a:rPr>
              <a:t>View</a:t>
            </a:r>
            <a:r>
              <a:rPr lang="en-US" sz="1400" dirty="0">
                <a:solidFill>
                  <a:srgbClr val="282828"/>
                </a:solidFill>
                <a:latin typeface="+mn-lt"/>
              </a:rPr>
              <a:t>).</a:t>
            </a:r>
          </a:p>
          <a:p>
            <a:pPr marL="349724" indent="-349724">
              <a:lnSpc>
                <a:spcPct val="110000"/>
              </a:lnSpc>
              <a:spcBef>
                <a:spcPts val="0"/>
              </a:spcBef>
              <a:spcAft>
                <a:spcPts val="600"/>
              </a:spcAft>
              <a:buClr>
                <a:srgbClr val="D83B01"/>
              </a:buClr>
              <a:buAutoNum type="arabicPeriod"/>
            </a:pPr>
            <a:r>
              <a:rPr lang="en-US" sz="1400" dirty="0">
                <a:solidFill>
                  <a:srgbClr val="282828"/>
                </a:solidFill>
                <a:latin typeface="+mn-lt"/>
              </a:rPr>
              <a:t>Write a message to the group to give members context, then click </a:t>
            </a:r>
            <a:br>
              <a:rPr lang="en-US" sz="1400" dirty="0">
                <a:solidFill>
                  <a:srgbClr val="282828"/>
                </a:solidFill>
                <a:latin typeface="+mn-lt"/>
              </a:rPr>
            </a:br>
            <a:r>
              <a:rPr lang="en-US" sz="1400" b="1" dirty="0">
                <a:solidFill>
                  <a:srgbClr val="282828"/>
                </a:solidFill>
                <a:latin typeface="+mn-lt"/>
              </a:rPr>
              <a:t>Share</a:t>
            </a:r>
            <a:r>
              <a:rPr lang="en-US" sz="1400" dirty="0">
                <a:solidFill>
                  <a:srgbClr val="282828"/>
                </a:solidFill>
                <a:latin typeface="+mn-lt"/>
              </a:rPr>
              <a:t> or </a:t>
            </a:r>
            <a:r>
              <a:rPr lang="en-US" sz="1400" b="1" dirty="0">
                <a:solidFill>
                  <a:srgbClr val="282828"/>
                </a:solidFill>
                <a:latin typeface="+mn-lt"/>
              </a:rPr>
              <a:t>Send</a:t>
            </a:r>
            <a:r>
              <a:rPr lang="en-US" sz="1400" dirty="0">
                <a:solidFill>
                  <a:srgbClr val="282828"/>
                </a:solidFill>
                <a:latin typeface="+mn-lt"/>
              </a:rPr>
              <a:t>.</a:t>
            </a:r>
          </a:p>
          <a:p>
            <a:pPr>
              <a:lnSpc>
                <a:spcPct val="110000"/>
              </a:lnSpc>
              <a:spcBef>
                <a:spcPts val="0"/>
              </a:spcBef>
              <a:spcAft>
                <a:spcPts val="600"/>
              </a:spcAft>
              <a:buClr>
                <a:srgbClr val="D83B01"/>
              </a:buClr>
            </a:pPr>
            <a:endParaRPr lang="en-US" sz="1400" dirty="0">
              <a:solidFill>
                <a:srgbClr val="D83B01"/>
              </a:solidFill>
              <a:latin typeface="+mn-lt"/>
              <a:cs typeface="Segoe UI Semibold" panose="020B0702040204020203" pitchFamily="34" charset="0"/>
            </a:endParaRPr>
          </a:p>
          <a:p>
            <a:pPr>
              <a:lnSpc>
                <a:spcPct val="110000"/>
              </a:lnSpc>
              <a:spcBef>
                <a:spcPts val="0"/>
              </a:spcBef>
              <a:spcAft>
                <a:spcPts val="600"/>
              </a:spcAft>
              <a:buClr>
                <a:srgbClr val="D83B01"/>
              </a:buClr>
            </a:pPr>
            <a:r>
              <a:rPr lang="en-US" sz="1400" dirty="0">
                <a:solidFill>
                  <a:srgbClr val="D83B01"/>
                </a:solidFill>
                <a:latin typeface="+mn-lt"/>
                <a:cs typeface="Segoe UI Semibold" panose="020B0702040204020203" pitchFamily="34" charset="0"/>
              </a:rPr>
              <a:t>Your file or message should now show up in your group feed and members will have appropriate access.</a:t>
            </a:r>
          </a:p>
          <a:p>
            <a:pPr marL="349724" indent="-349724">
              <a:lnSpc>
                <a:spcPct val="110000"/>
              </a:lnSpc>
              <a:spcBef>
                <a:spcPts val="0"/>
              </a:spcBef>
              <a:spcAft>
                <a:spcPts val="600"/>
              </a:spcAft>
              <a:buClr>
                <a:srgbClr val="D83B01"/>
              </a:buClr>
              <a:buAutoNum type="arabicPeriod"/>
            </a:pPr>
            <a:endParaRPr lang="en-US" sz="1400" dirty="0">
              <a:latin typeface="+mn-lt"/>
            </a:endParaRPr>
          </a:p>
        </p:txBody>
      </p:sp>
      <p:sp>
        <p:nvSpPr>
          <p:cNvPr id="2" name="Title 1">
            <a:extLst>
              <a:ext uri="{FF2B5EF4-FFF2-40B4-BE49-F238E27FC236}">
                <a16:creationId xmlns:a16="http://schemas.microsoft.com/office/drawing/2014/main" id="{92BC6469-E112-4633-A091-E7971B221384}"/>
              </a:ext>
            </a:extLst>
          </p:cNvPr>
          <p:cNvSpPr>
            <a:spLocks noGrp="1"/>
          </p:cNvSpPr>
          <p:nvPr>
            <p:ph type="title" idx="4294967295"/>
          </p:nvPr>
        </p:nvSpPr>
        <p:spPr>
          <a:xfrm>
            <a:off x="274638" y="373062"/>
            <a:ext cx="6533938" cy="1351952"/>
          </a:xfrm>
        </p:spPr>
        <p:txBody>
          <a:bodyPr>
            <a:noAutofit/>
          </a:bodyPr>
          <a:lstStyle/>
          <a:p>
            <a:r>
              <a:rPr lang="en-US" dirty="0">
                <a:solidFill>
                  <a:srgbClr val="282828"/>
                </a:solidFill>
              </a:rPr>
              <a:t>Share from anywhere in Office 365</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8301" y="1744662"/>
            <a:ext cx="3894936" cy="2487587"/>
          </a:xfrm>
          <a:prstGeom prst="rect">
            <a:avLst/>
          </a:prstGeom>
          <a:ln w="76200">
            <a:solidFill>
              <a:schemeClr val="bg2"/>
            </a:solidFill>
            <a:miter lim="800000"/>
          </a:ln>
        </p:spPr>
      </p:pic>
      <p:sp>
        <p:nvSpPr>
          <p:cNvPr id="10" name="Rectangle 9">
            <a:extLst/>
          </p:cNvPr>
          <p:cNvSpPr/>
          <p:nvPr/>
        </p:nvSpPr>
        <p:spPr>
          <a:xfrm>
            <a:off x="7437437" y="6545262"/>
            <a:ext cx="4724401" cy="449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mj-lt"/>
                <a:cs typeface="Segoe UI" panose="020B0502040204020203" pitchFamily="34" charset="0"/>
              </a:rPr>
              <a:t>ONLY FOR OFFICE 365 CONNECTED GROUPS IN YAMMER</a:t>
            </a:r>
          </a:p>
        </p:txBody>
      </p:sp>
      <p:cxnSp>
        <p:nvCxnSpPr>
          <p:cNvPr id="16" name="Straight Connector 15">
            <a:extLst>
              <a:ext uri="{FF2B5EF4-FFF2-40B4-BE49-F238E27FC236}">
                <a16:creationId xmlns:a16="http://schemas.microsoft.com/office/drawing/2014/main" id="{02CD53F0-7597-4349-8C25-FA25C916954B}"/>
              </a:ext>
            </a:extLst>
          </p:cNvPr>
          <p:cNvCxnSpPr>
            <a:cxnSpLocks/>
          </p:cNvCxnSpPr>
          <p:nvPr/>
        </p:nvCxnSpPr>
        <p:spPr>
          <a:xfrm>
            <a:off x="503237" y="5630862"/>
            <a:ext cx="6198390"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E9182B-BB04-4FCE-8FFE-F994D108699A}"/>
              </a:ext>
            </a:extLst>
          </p:cNvPr>
          <p:cNvCxnSpPr>
            <a:cxnSpLocks/>
            <a:stCxn id="21" idx="6"/>
          </p:cNvCxnSpPr>
          <p:nvPr/>
        </p:nvCxnSpPr>
        <p:spPr>
          <a:xfrm>
            <a:off x="7894637" y="2505076"/>
            <a:ext cx="1143000"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BDFD22F-9DCC-41AD-A260-C43980F4DA1D}"/>
              </a:ext>
            </a:extLst>
          </p:cNvPr>
          <p:cNvSpPr/>
          <p:nvPr/>
        </p:nvSpPr>
        <p:spPr bwMode="auto">
          <a:xfrm>
            <a:off x="7589837" y="2352676"/>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pic>
        <p:nvPicPr>
          <p:cNvPr id="22" name="Picture 21">
            <a:extLst>
              <a:ext uri="{FF2B5EF4-FFF2-40B4-BE49-F238E27FC236}">
                <a16:creationId xmlns:a16="http://schemas.microsoft.com/office/drawing/2014/main" id="{E9882662-6904-4730-9FBF-9223E876F5E5}"/>
              </a:ext>
            </a:extLst>
          </p:cNvPr>
          <p:cNvPicPr>
            <a:picLocks noChangeAspect="1"/>
          </p:cNvPicPr>
          <p:nvPr/>
        </p:nvPicPr>
        <p:blipFill rotWithShape="1">
          <a:blip r:embed="rId3"/>
          <a:srcRect l="46388" b="1297"/>
          <a:stretch/>
        </p:blipFill>
        <p:spPr>
          <a:xfrm>
            <a:off x="9266237" y="3954464"/>
            <a:ext cx="2473322" cy="2208212"/>
          </a:xfrm>
          <a:prstGeom prst="rect">
            <a:avLst/>
          </a:prstGeom>
          <a:ln w="76200">
            <a:solidFill>
              <a:schemeClr val="bg2"/>
            </a:solidFill>
            <a:miter lim="800000"/>
          </a:ln>
        </p:spPr>
      </p:pic>
      <p:pic>
        <p:nvPicPr>
          <p:cNvPr id="23" name="Picture 22">
            <a:extLst>
              <a:ext uri="{FF2B5EF4-FFF2-40B4-BE49-F238E27FC236}">
                <a16:creationId xmlns:a16="http://schemas.microsoft.com/office/drawing/2014/main" id="{B6D47D38-2CAF-47E5-8FE9-D2A6ADF6E0D8}"/>
              </a:ext>
            </a:extLst>
          </p:cNvPr>
          <p:cNvPicPr>
            <a:picLocks noChangeAspect="1"/>
          </p:cNvPicPr>
          <p:nvPr/>
        </p:nvPicPr>
        <p:blipFill rotWithShape="1">
          <a:blip r:embed="rId4"/>
          <a:srcRect l="37752" t="22128" b="4590"/>
          <a:stretch/>
        </p:blipFill>
        <p:spPr>
          <a:xfrm>
            <a:off x="7616259" y="1363662"/>
            <a:ext cx="3475036" cy="447598"/>
          </a:xfrm>
          <a:prstGeom prst="rect">
            <a:avLst/>
          </a:prstGeom>
          <a:ln w="76200">
            <a:solidFill>
              <a:schemeClr val="bg2"/>
            </a:solidFill>
            <a:miter lim="800000"/>
          </a:ln>
        </p:spPr>
      </p:pic>
      <p:cxnSp>
        <p:nvCxnSpPr>
          <p:cNvPr id="18" name="Straight Arrow Connector 17">
            <a:extLst>
              <a:ext uri="{FF2B5EF4-FFF2-40B4-BE49-F238E27FC236}">
                <a16:creationId xmlns:a16="http://schemas.microsoft.com/office/drawing/2014/main" id="{09B621D6-9242-4229-BFC4-F22C14013AD1}"/>
              </a:ext>
            </a:extLst>
          </p:cNvPr>
          <p:cNvCxnSpPr>
            <a:cxnSpLocks/>
          </p:cNvCxnSpPr>
          <p:nvPr/>
        </p:nvCxnSpPr>
        <p:spPr>
          <a:xfrm>
            <a:off x="10588058" y="1211261"/>
            <a:ext cx="0" cy="15240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E8CE8C4-FF28-419D-BBF2-D3604E9D6ECF}"/>
              </a:ext>
            </a:extLst>
          </p:cNvPr>
          <p:cNvSpPr/>
          <p:nvPr/>
        </p:nvSpPr>
        <p:spPr bwMode="auto">
          <a:xfrm>
            <a:off x="10435658" y="915193"/>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24" name="Straight Arrow Connector 23">
            <a:extLst>
              <a:ext uri="{FF2B5EF4-FFF2-40B4-BE49-F238E27FC236}">
                <a16:creationId xmlns:a16="http://schemas.microsoft.com/office/drawing/2014/main" id="{0708289D-6CBA-42EA-844E-5F72B981AC4F}"/>
              </a:ext>
            </a:extLst>
          </p:cNvPr>
          <p:cNvCxnSpPr>
            <a:cxnSpLocks/>
          </p:cNvCxnSpPr>
          <p:nvPr/>
        </p:nvCxnSpPr>
        <p:spPr>
          <a:xfrm>
            <a:off x="8809037" y="4487862"/>
            <a:ext cx="8382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8DB54AAB-4E14-467A-A40B-DBA3C02A4F8D}"/>
              </a:ext>
            </a:extLst>
          </p:cNvPr>
          <p:cNvSpPr/>
          <p:nvPr/>
        </p:nvSpPr>
        <p:spPr bwMode="auto">
          <a:xfrm>
            <a:off x="8504238" y="43354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Tree>
    <p:extLst>
      <p:ext uri="{BB962C8B-B14F-4D97-AF65-F5344CB8AC3E}">
        <p14:creationId xmlns:p14="http://schemas.microsoft.com/office/powerpoint/2010/main" val="1838205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47DBD1-DAC2-4E25-B6F9-DF6503AAB336}"/>
              </a:ext>
            </a:extLst>
          </p:cNvPr>
          <p:cNvSpPr/>
          <p:nvPr/>
        </p:nvSpPr>
        <p:spPr bwMode="auto">
          <a:xfrm>
            <a:off x="7132637"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p:nvPicPr>
        <p:blipFill rotWithShape="1">
          <a:blip r:embed="rId3"/>
          <a:srcRect t="5459"/>
          <a:stretch/>
        </p:blipFill>
        <p:spPr>
          <a:xfrm>
            <a:off x="8275637" y="1516062"/>
            <a:ext cx="3655367" cy="3788242"/>
          </a:xfrm>
          <a:prstGeom prst="rect">
            <a:avLst/>
          </a:prstGeom>
          <a:ln w="76200">
            <a:solidFill>
              <a:srgbClr val="E6E6E6"/>
            </a:solidFill>
            <a:miter lim="800000"/>
          </a:ln>
        </p:spPr>
      </p:pic>
      <p:sp>
        <p:nvSpPr>
          <p:cNvPr id="8" name="Rectangle 7">
            <a:extLst>
              <a:ext uri="{FF2B5EF4-FFF2-40B4-BE49-F238E27FC236}">
                <a16:creationId xmlns:a16="http://schemas.microsoft.com/office/drawing/2014/main" id="{A6E657AD-4DD2-482D-8CFD-844D4A5AC2A4}"/>
              </a:ext>
            </a:extLst>
          </p:cNvPr>
          <p:cNvSpPr/>
          <p:nvPr/>
        </p:nvSpPr>
        <p:spPr>
          <a:xfrm>
            <a:off x="427037" y="1897062"/>
            <a:ext cx="6311936" cy="4342727"/>
          </a:xfrm>
          <a:prstGeom prst="rect">
            <a:avLst/>
          </a:prstGeom>
        </p:spPr>
        <p:txBody>
          <a:bodyPr wrap="square">
            <a:spAutoFit/>
          </a:bodyPr>
          <a:lstStyle/>
          <a:p>
            <a:pPr marL="0" lvl="1">
              <a:lnSpc>
                <a:spcPct val="110000"/>
              </a:lnSpc>
              <a:spcAft>
                <a:spcPts val="1800"/>
              </a:spcAft>
            </a:pPr>
            <a:r>
              <a:rPr lang="en-US" sz="1600" dirty="0">
                <a:solidFill>
                  <a:srgbClr val="282828"/>
                </a:solidFill>
                <a:latin typeface="Segoe UI Semibold" panose="020B0702040204020203" pitchFamily="34" charset="0"/>
                <a:cs typeface="Segoe UI Semibold" panose="020B0702040204020203" pitchFamily="34" charset="0"/>
              </a:rPr>
              <a:t>Kickstart new projects and initiatives right away with a robust set of shared resources just for your group. Now you can focus on getting to work instead of spending time setting up a way to collaborate with your group.</a:t>
            </a:r>
            <a:endParaRPr lang="en-US" sz="1600" dirty="0">
              <a:solidFill>
                <a:srgbClr val="282828"/>
              </a:solidFill>
              <a:latin typeface="Segoe UI" panose="020B0502040204020203" pitchFamily="34" charset="0"/>
              <a:cs typeface="Segoe UI" panose="020B0502040204020203" pitchFamily="34" charset="0"/>
            </a:endParaRPr>
          </a:p>
          <a:p>
            <a:pPr marL="0" lvl="1">
              <a:lnSpc>
                <a:spcPct val="110000"/>
              </a:lnSpc>
              <a:spcAft>
                <a:spcPts val="600"/>
              </a:spcAft>
            </a:pPr>
            <a:r>
              <a:rPr lang="en-US" sz="1600" dirty="0">
                <a:solidFill>
                  <a:srgbClr val="282828"/>
                </a:solidFill>
                <a:latin typeface="Segoe UI" panose="020B0502040204020203" pitchFamily="34" charset="0"/>
                <a:cs typeface="Segoe UI" panose="020B0502040204020203" pitchFamily="34" charset="0"/>
              </a:rPr>
              <a:t>In the right rail below Office 365 Resources, click on the service or app you want to access:</a:t>
            </a:r>
          </a:p>
          <a:p>
            <a:pPr marL="349724" lvl="2" indent="-349724">
              <a:lnSpc>
                <a:spcPct val="110000"/>
              </a:lnSpc>
              <a:spcBef>
                <a:spcPts val="600"/>
              </a:spcBef>
              <a:spcAft>
                <a:spcPts val="1200"/>
              </a:spcAft>
              <a:buClr>
                <a:srgbClr val="D83B0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Manage content and knowledge in a group </a:t>
            </a:r>
            <a:br>
              <a:rPr lang="en-US" sz="1600" dirty="0">
                <a:solidFill>
                  <a:srgbClr val="282828"/>
                </a:solidFill>
                <a:latin typeface="Segoe UI" panose="020B0502040204020203" pitchFamily="34" charset="0"/>
                <a:cs typeface="Segoe UI" panose="020B0502040204020203" pitchFamily="34" charset="0"/>
              </a:rPr>
            </a:br>
            <a:r>
              <a:rPr lang="en-US" sz="1600" b="1" dirty="0">
                <a:solidFill>
                  <a:srgbClr val="282828"/>
                </a:solidFill>
                <a:latin typeface="Segoe UI" panose="020B0502040204020203" pitchFamily="34" charset="0"/>
                <a:cs typeface="Segoe UI" panose="020B0502040204020203" pitchFamily="34" charset="0"/>
              </a:rPr>
              <a:t>SharePoint Document Library. </a:t>
            </a:r>
          </a:p>
          <a:p>
            <a:pPr marL="349724" lvl="2" indent="-349724">
              <a:lnSpc>
                <a:spcPct val="110000"/>
              </a:lnSpc>
              <a:spcAft>
                <a:spcPts val="1200"/>
              </a:spcAft>
              <a:buClr>
                <a:srgbClr val="D83B0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Build a </a:t>
            </a:r>
            <a:r>
              <a:rPr lang="en-US" sz="1600" b="1" dirty="0">
                <a:solidFill>
                  <a:srgbClr val="282828"/>
                </a:solidFill>
                <a:latin typeface="Segoe UI" panose="020B0502040204020203" pitchFamily="34" charset="0"/>
                <a:cs typeface="Segoe UI" panose="020B0502040204020203" pitchFamily="34" charset="0"/>
              </a:rPr>
              <a:t>SharePoint Site </a:t>
            </a:r>
            <a:r>
              <a:rPr lang="en-US" sz="1600" dirty="0">
                <a:solidFill>
                  <a:srgbClr val="282828"/>
                </a:solidFill>
                <a:latin typeface="Segoe UI" panose="020B0502040204020203" pitchFamily="34" charset="0"/>
                <a:cs typeface="Segoe UI" panose="020B0502040204020203" pitchFamily="34" charset="0"/>
              </a:rPr>
              <a:t>for your group.</a:t>
            </a:r>
          </a:p>
          <a:p>
            <a:pPr marL="349724" lvl="2" indent="-349724">
              <a:lnSpc>
                <a:spcPct val="110000"/>
              </a:lnSpc>
              <a:spcAft>
                <a:spcPts val="1200"/>
              </a:spcAft>
              <a:buClr>
                <a:srgbClr val="D83B0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Manage notetaking in a shared </a:t>
            </a:r>
            <a:r>
              <a:rPr lang="en-US" sz="1600" b="1" dirty="0">
                <a:solidFill>
                  <a:srgbClr val="282828"/>
                </a:solidFill>
                <a:latin typeface="Segoe UI" panose="020B0502040204020203" pitchFamily="34" charset="0"/>
                <a:cs typeface="Segoe UI" panose="020B0502040204020203" pitchFamily="34" charset="0"/>
              </a:rPr>
              <a:t>OneNote.</a:t>
            </a:r>
          </a:p>
          <a:p>
            <a:pPr marL="349724" lvl="2" indent="-349724">
              <a:lnSpc>
                <a:spcPct val="110000"/>
              </a:lnSpc>
              <a:spcAft>
                <a:spcPts val="1200"/>
              </a:spcAft>
              <a:buClr>
                <a:srgbClr val="D83B0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Manage tasks for the group in </a:t>
            </a:r>
            <a:r>
              <a:rPr lang="en-US" sz="1600" b="1" dirty="0">
                <a:solidFill>
                  <a:srgbClr val="282828"/>
                </a:solidFill>
                <a:latin typeface="Segoe UI" panose="020B0502040204020203" pitchFamily="34" charset="0"/>
                <a:cs typeface="Segoe UI" panose="020B0502040204020203" pitchFamily="34" charset="0"/>
              </a:rPr>
              <a:t>Planner.</a:t>
            </a:r>
          </a:p>
          <a:p>
            <a:pPr marL="0" lvl="2">
              <a:lnSpc>
                <a:spcPct val="110000"/>
              </a:lnSpc>
              <a:spcAft>
                <a:spcPts val="600"/>
              </a:spcAft>
              <a:buClr>
                <a:srgbClr val="D83B01"/>
              </a:buClr>
              <a:buSzPct val="70000"/>
            </a:pPr>
            <a:endParaRPr lang="en-US" sz="1600" dirty="0">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3C00ED0A-DC24-44DB-88F5-A23CF1BFE19E}"/>
              </a:ext>
            </a:extLst>
          </p:cNvPr>
          <p:cNvSpPr>
            <a:spLocks noGrp="1"/>
          </p:cNvSpPr>
          <p:nvPr>
            <p:ph type="title" idx="4294967295"/>
          </p:nvPr>
        </p:nvSpPr>
        <p:spPr>
          <a:xfrm>
            <a:off x="293899" y="296863"/>
            <a:ext cx="6305338" cy="1351952"/>
          </a:xfrm>
        </p:spPr>
        <p:txBody>
          <a:bodyPr>
            <a:noAutofit/>
          </a:bodyPr>
          <a:lstStyle/>
          <a:p>
            <a:r>
              <a:rPr lang="en-US" dirty="0">
                <a:solidFill>
                  <a:srgbClr val="2F2F2F"/>
                </a:solidFill>
              </a:rPr>
              <a:t>Use shared group resources</a:t>
            </a:r>
          </a:p>
        </p:txBody>
      </p:sp>
      <p:sp>
        <p:nvSpPr>
          <p:cNvPr id="9" name="Rectangle 8">
            <a:extLst>
              <a:ext uri="{FF2B5EF4-FFF2-40B4-BE49-F238E27FC236}">
                <a16:creationId xmlns:a16="http://schemas.microsoft.com/office/drawing/2014/main" id="{BB0BDE07-421B-480C-972B-84D9655C215D}"/>
              </a:ext>
            </a:extLst>
          </p:cNvPr>
          <p:cNvSpPr/>
          <p:nvPr/>
        </p:nvSpPr>
        <p:spPr>
          <a:xfrm>
            <a:off x="7437437" y="6545262"/>
            <a:ext cx="4724401" cy="449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mj-lt"/>
                <a:cs typeface="Segoe UI" panose="020B0502040204020203" pitchFamily="34" charset="0"/>
              </a:rPr>
              <a:t>ONLY FOR OFFICE 365 CONNECTED GROUPS IN YAMMER</a:t>
            </a:r>
          </a:p>
        </p:txBody>
      </p:sp>
      <p:cxnSp>
        <p:nvCxnSpPr>
          <p:cNvPr id="10" name="Straight Arrow Connector 9">
            <a:extLst>
              <a:ext uri="{FF2B5EF4-FFF2-40B4-BE49-F238E27FC236}">
                <a16:creationId xmlns:a16="http://schemas.microsoft.com/office/drawing/2014/main" id="{26F7E172-7995-4BE7-938C-3EDE1A5F19BD}"/>
              </a:ext>
            </a:extLst>
          </p:cNvPr>
          <p:cNvCxnSpPr>
            <a:cxnSpLocks/>
          </p:cNvCxnSpPr>
          <p:nvPr/>
        </p:nvCxnSpPr>
        <p:spPr>
          <a:xfrm>
            <a:off x="7894637" y="3878262"/>
            <a:ext cx="6096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4E90A8F-3321-481E-AB90-84D4467E72CF}"/>
              </a:ext>
            </a:extLst>
          </p:cNvPr>
          <p:cNvSpPr/>
          <p:nvPr/>
        </p:nvSpPr>
        <p:spPr bwMode="auto">
          <a:xfrm>
            <a:off x="7589837" y="37258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2" name="Straight Arrow Connector 11">
            <a:extLst>
              <a:ext uri="{FF2B5EF4-FFF2-40B4-BE49-F238E27FC236}">
                <a16:creationId xmlns:a16="http://schemas.microsoft.com/office/drawing/2014/main" id="{91CDC7BE-1D58-4D98-A6E5-6B4B549CB951}"/>
              </a:ext>
            </a:extLst>
          </p:cNvPr>
          <p:cNvCxnSpPr>
            <a:cxnSpLocks/>
            <a:stCxn id="13" idx="6"/>
          </p:cNvCxnSpPr>
          <p:nvPr/>
        </p:nvCxnSpPr>
        <p:spPr>
          <a:xfrm>
            <a:off x="8047037" y="4183062"/>
            <a:ext cx="4572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5312EB2-49A7-4092-93DF-56B7D58E7B53}"/>
              </a:ext>
            </a:extLst>
          </p:cNvPr>
          <p:cNvSpPr/>
          <p:nvPr/>
        </p:nvSpPr>
        <p:spPr bwMode="auto">
          <a:xfrm>
            <a:off x="7742237" y="40306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14" name="Straight Arrow Connector 13">
            <a:extLst>
              <a:ext uri="{FF2B5EF4-FFF2-40B4-BE49-F238E27FC236}">
                <a16:creationId xmlns:a16="http://schemas.microsoft.com/office/drawing/2014/main" id="{71EE4C16-A753-4579-BC64-6AB7CF6CA88B}"/>
              </a:ext>
            </a:extLst>
          </p:cNvPr>
          <p:cNvCxnSpPr>
            <a:cxnSpLocks/>
            <a:stCxn id="15" idx="6"/>
          </p:cNvCxnSpPr>
          <p:nvPr/>
        </p:nvCxnSpPr>
        <p:spPr>
          <a:xfrm>
            <a:off x="7894637" y="4489450"/>
            <a:ext cx="6096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90960BB-18CD-425B-B455-359E66AD445A}"/>
              </a:ext>
            </a:extLst>
          </p:cNvPr>
          <p:cNvSpPr/>
          <p:nvPr/>
        </p:nvSpPr>
        <p:spPr bwMode="auto">
          <a:xfrm>
            <a:off x="7589837" y="4337050"/>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16" name="Straight Arrow Connector 15">
            <a:extLst>
              <a:ext uri="{FF2B5EF4-FFF2-40B4-BE49-F238E27FC236}">
                <a16:creationId xmlns:a16="http://schemas.microsoft.com/office/drawing/2014/main" id="{8C7FFEBC-7D19-40B2-8C42-762400891E7C}"/>
              </a:ext>
            </a:extLst>
          </p:cNvPr>
          <p:cNvCxnSpPr>
            <a:cxnSpLocks/>
            <a:stCxn id="17" idx="6"/>
          </p:cNvCxnSpPr>
          <p:nvPr/>
        </p:nvCxnSpPr>
        <p:spPr>
          <a:xfrm>
            <a:off x="8047037" y="4792662"/>
            <a:ext cx="4572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6AB2D63-1866-4D89-A569-4619940FBEE7}"/>
              </a:ext>
            </a:extLst>
          </p:cNvPr>
          <p:cNvSpPr/>
          <p:nvPr/>
        </p:nvSpPr>
        <p:spPr bwMode="auto">
          <a:xfrm>
            <a:off x="7742237" y="46402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4</a:t>
            </a:r>
          </a:p>
        </p:txBody>
      </p:sp>
    </p:spTree>
    <p:extLst>
      <p:ext uri="{BB962C8B-B14F-4D97-AF65-F5344CB8AC3E}">
        <p14:creationId xmlns:p14="http://schemas.microsoft.com/office/powerpoint/2010/main" val="8534096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5219AF-735C-4789-A038-A8DC4235786E}"/>
              </a:ext>
            </a:extLst>
          </p:cNvPr>
          <p:cNvPicPr>
            <a:picLocks noChangeAspect="1"/>
          </p:cNvPicPr>
          <p:nvPr/>
        </p:nvPicPr>
        <p:blipFill rotWithShape="1">
          <a:blip r:embed="rId2"/>
          <a:srcRect l="30497" r="18963"/>
          <a:stretch/>
        </p:blipFill>
        <p:spPr>
          <a:xfrm>
            <a:off x="7132637" y="0"/>
            <a:ext cx="5303838" cy="6994525"/>
          </a:xfrm>
          <a:prstGeom prst="rect">
            <a:avLst/>
          </a:prstGeom>
        </p:spPr>
      </p:pic>
      <p:sp>
        <p:nvSpPr>
          <p:cNvPr id="2" name="Title 1">
            <a:extLst>
              <a:ext uri="{FF2B5EF4-FFF2-40B4-BE49-F238E27FC236}">
                <a16:creationId xmlns:a16="http://schemas.microsoft.com/office/drawing/2014/main" id="{CA9FFA9C-9C9B-4DF7-8B0A-D48BD3E93AEA}"/>
              </a:ext>
            </a:extLst>
          </p:cNvPr>
          <p:cNvSpPr>
            <a:spLocks noGrp="1"/>
          </p:cNvSpPr>
          <p:nvPr>
            <p:ph type="title" idx="4294967295"/>
          </p:nvPr>
        </p:nvSpPr>
        <p:spPr>
          <a:xfrm>
            <a:off x="274637" y="296863"/>
            <a:ext cx="11889564" cy="917575"/>
          </a:xfrm>
        </p:spPr>
        <p:txBody>
          <a:bodyPr>
            <a:normAutofit/>
          </a:bodyPr>
          <a:lstStyle/>
          <a:p>
            <a:r>
              <a:rPr lang="en-US" dirty="0">
                <a:solidFill>
                  <a:srgbClr val="282828"/>
                </a:solidFill>
              </a:rPr>
              <a:t>Table</a:t>
            </a:r>
            <a:r>
              <a:rPr lang="en-US" dirty="0"/>
              <a:t> of contents </a:t>
            </a:r>
          </a:p>
        </p:txBody>
      </p:sp>
      <p:sp>
        <p:nvSpPr>
          <p:cNvPr id="3" name="Content Placeholder 2">
            <a:extLst>
              <a:ext uri="{FF2B5EF4-FFF2-40B4-BE49-F238E27FC236}">
                <a16:creationId xmlns:a16="http://schemas.microsoft.com/office/drawing/2014/main" id="{8CAA8DD0-FB04-40E2-9F73-6719023E0F32}"/>
              </a:ext>
            </a:extLst>
          </p:cNvPr>
          <p:cNvSpPr>
            <a:spLocks noGrp="1"/>
          </p:cNvSpPr>
          <p:nvPr>
            <p:ph idx="4294967295"/>
          </p:nvPr>
        </p:nvSpPr>
        <p:spPr>
          <a:xfrm>
            <a:off x="350837" y="1744662"/>
            <a:ext cx="5943600" cy="2215991"/>
          </a:xfrm>
        </p:spPr>
        <p:txBody>
          <a:bodyPr/>
          <a:lstStyle/>
          <a:p>
            <a:pPr>
              <a:lnSpc>
                <a:spcPct val="110000"/>
              </a:lnSpc>
            </a:pPr>
            <a:r>
              <a:rPr lang="en-US" sz="2400" dirty="0">
                <a:solidFill>
                  <a:srgbClr val="282828"/>
                </a:solidFill>
              </a:rPr>
              <a:t>Learn how to use Yammer, a tool for connecting you with people and information across your organization.</a:t>
            </a:r>
            <a:endParaRPr lang="en-US" sz="1800" dirty="0">
              <a:solidFill>
                <a:srgbClr val="282828"/>
              </a:solidFill>
            </a:endParaRPr>
          </a:p>
          <a:p>
            <a:endParaRPr lang="en-US" sz="1600" dirty="0"/>
          </a:p>
          <a:p>
            <a:endParaRPr lang="en-US" sz="1600" dirty="0"/>
          </a:p>
          <a:p>
            <a:endParaRPr lang="en-US" sz="1600" dirty="0"/>
          </a:p>
        </p:txBody>
      </p:sp>
      <p:cxnSp>
        <p:nvCxnSpPr>
          <p:cNvPr id="4" name="Straight Connector 3">
            <a:extLst>
              <a:ext uri="{FF2B5EF4-FFF2-40B4-BE49-F238E27FC236}">
                <a16:creationId xmlns:a16="http://schemas.microsoft.com/office/drawing/2014/main" id="{6DB4118F-61B6-4821-9E87-1CC19F21627F}"/>
              </a:ext>
            </a:extLst>
          </p:cNvPr>
          <p:cNvCxnSpPr/>
          <p:nvPr/>
        </p:nvCxnSpPr>
        <p:spPr>
          <a:xfrm>
            <a:off x="471487" y="3649662"/>
            <a:ext cx="79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B6466AF4-848A-4199-9A66-3B08A8F2E733}"/>
              </a:ext>
            </a:extLst>
          </p:cNvPr>
          <p:cNvSpPr>
            <a:spLocks noGrp="1"/>
          </p:cNvSpPr>
          <p:nvPr>
            <p:ph idx="4294967295"/>
          </p:nvPr>
        </p:nvSpPr>
        <p:spPr>
          <a:xfrm>
            <a:off x="350837" y="3802062"/>
            <a:ext cx="3048000" cy="2209800"/>
          </a:xfrm>
        </p:spPr>
        <p:txBody>
          <a:bodyPr/>
          <a:lstStyle/>
          <a:p>
            <a:pPr>
              <a:lnSpc>
                <a:spcPct val="110000"/>
              </a:lnSpc>
              <a:spcBef>
                <a:spcPts val="0"/>
              </a:spcBef>
              <a:spcAft>
                <a:spcPts val="1200"/>
              </a:spcAft>
            </a:pPr>
            <a:r>
              <a:rPr lang="en-US" sz="1600" dirty="0">
                <a:solidFill>
                  <a:schemeClr val="accent1"/>
                </a:solidFill>
                <a:latin typeface="+mn-lt"/>
                <a:cs typeface="Segoe UI Semibold" panose="020B0702040204020203" pitchFamily="34" charset="0"/>
              </a:rPr>
              <a:t>Get started</a:t>
            </a:r>
          </a:p>
          <a:p>
            <a:pPr>
              <a:lnSpc>
                <a:spcPct val="110000"/>
              </a:lnSpc>
              <a:spcBef>
                <a:spcPts val="0"/>
              </a:spcBef>
              <a:spcAft>
                <a:spcPts val="1200"/>
              </a:spcAft>
            </a:pPr>
            <a:r>
              <a:rPr lang="en-US" sz="1600" dirty="0">
                <a:solidFill>
                  <a:schemeClr val="accent1"/>
                </a:solidFill>
                <a:latin typeface="+mn-lt"/>
                <a:cs typeface="Segoe UI Semibold" panose="020B0702040204020203" pitchFamily="34" charset="0"/>
              </a:rPr>
              <a:t>Find discussions and groups</a:t>
            </a:r>
          </a:p>
          <a:p>
            <a:pPr>
              <a:lnSpc>
                <a:spcPct val="110000"/>
              </a:lnSpc>
              <a:spcBef>
                <a:spcPts val="0"/>
              </a:spcBef>
              <a:spcAft>
                <a:spcPts val="1200"/>
              </a:spcAft>
            </a:pPr>
            <a:r>
              <a:rPr lang="en-US" sz="1600" dirty="0">
                <a:solidFill>
                  <a:schemeClr val="accent1"/>
                </a:solidFill>
                <a:latin typeface="+mn-lt"/>
                <a:cs typeface="Segoe UI Semibold" panose="020B0702040204020203" pitchFamily="34" charset="0"/>
              </a:rPr>
              <a:t>Participate in the conversation</a:t>
            </a:r>
          </a:p>
          <a:p>
            <a:pPr>
              <a:lnSpc>
                <a:spcPct val="110000"/>
              </a:lnSpc>
              <a:spcBef>
                <a:spcPts val="0"/>
              </a:spcBef>
              <a:spcAft>
                <a:spcPts val="1200"/>
              </a:spcAft>
            </a:pPr>
            <a:r>
              <a:rPr lang="en-US" sz="1600" dirty="0">
                <a:solidFill>
                  <a:schemeClr val="accent1"/>
                </a:solidFill>
                <a:latin typeface="+mn-lt"/>
                <a:cs typeface="Segoe UI Semibold" panose="020B0702040204020203" pitchFamily="34" charset="0"/>
              </a:rPr>
              <a:t>Create special messages</a:t>
            </a:r>
          </a:p>
          <a:p>
            <a:pPr>
              <a:lnSpc>
                <a:spcPct val="110000"/>
              </a:lnSpc>
              <a:spcBef>
                <a:spcPts val="0"/>
              </a:spcBef>
              <a:spcAft>
                <a:spcPts val="1200"/>
              </a:spcAft>
            </a:pPr>
            <a:r>
              <a:rPr lang="en-US" sz="1600" dirty="0">
                <a:solidFill>
                  <a:schemeClr val="accent1"/>
                </a:solidFill>
                <a:latin typeface="+mn-lt"/>
                <a:cs typeface="Segoe UI Semibold" panose="020B0702040204020203" pitchFamily="34" charset="0"/>
              </a:rPr>
              <a:t>Collaborate quickly</a:t>
            </a:r>
          </a:p>
          <a:p>
            <a:endParaRPr lang="en-US" sz="1600" dirty="0">
              <a:latin typeface="+mn-lt"/>
            </a:endParaRPr>
          </a:p>
          <a:p>
            <a:endParaRPr lang="en-US" sz="1600" dirty="0">
              <a:latin typeface="+mn-lt"/>
            </a:endParaRPr>
          </a:p>
          <a:p>
            <a:endParaRPr lang="en-US" sz="1600" dirty="0">
              <a:latin typeface="+mn-lt"/>
            </a:endParaRPr>
          </a:p>
        </p:txBody>
      </p:sp>
    </p:spTree>
    <p:extLst>
      <p:ext uri="{BB962C8B-B14F-4D97-AF65-F5344CB8AC3E}">
        <p14:creationId xmlns:p14="http://schemas.microsoft.com/office/powerpoint/2010/main" val="3235421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184B238-84E5-404D-A4A0-DC875A0AC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67055" y="3249539"/>
            <a:ext cx="2302364" cy="495446"/>
          </a:xfrm>
          <a:prstGeom prst="rect">
            <a:avLst/>
          </a:prstGeom>
        </p:spPr>
      </p:pic>
    </p:spTree>
    <p:extLst>
      <p:ext uri="{BB962C8B-B14F-4D97-AF65-F5344CB8AC3E}">
        <p14:creationId xmlns:p14="http://schemas.microsoft.com/office/powerpoint/2010/main" val="2447467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B3D2-3346-4B18-B27C-4787E719A842}"/>
              </a:ext>
            </a:extLst>
          </p:cNvPr>
          <p:cNvSpPr>
            <a:spLocks noGrp="1"/>
          </p:cNvSpPr>
          <p:nvPr>
            <p:ph type="title" idx="4294967295"/>
          </p:nvPr>
        </p:nvSpPr>
        <p:spPr>
          <a:xfrm>
            <a:off x="1112836" y="677862"/>
            <a:ext cx="8305802" cy="3276585"/>
          </a:xfrm>
        </p:spPr>
        <p:txBody>
          <a:bodyPr>
            <a:normAutofit fontScale="90000"/>
          </a:bodyPr>
          <a:lstStyle/>
          <a:p>
            <a:pPr>
              <a:lnSpc>
                <a:spcPct val="110000"/>
              </a:lnSpc>
            </a:pPr>
            <a:r>
              <a:rPr lang="en-US" sz="5300" dirty="0"/>
              <a:t>Get started</a:t>
            </a:r>
            <a:br>
              <a:rPr lang="en-US" sz="5300" dirty="0"/>
            </a:br>
            <a:br>
              <a:rPr lang="en-US" dirty="0"/>
            </a:br>
            <a:r>
              <a:rPr lang="en-US" sz="2700" dirty="0">
                <a:latin typeface="+mn-lt"/>
              </a:rPr>
              <a:t>Yammer is the faster, smarter way to share and collaborate with everyone at your company. Get started by customizing your profile and notification settings, then download the app to access Yammer from wherever you are.</a:t>
            </a:r>
            <a:br>
              <a:rPr lang="en-US" sz="2448" dirty="0"/>
            </a:br>
            <a:endParaRPr lang="en-US" dirty="0"/>
          </a:p>
        </p:txBody>
      </p:sp>
      <p:sp>
        <p:nvSpPr>
          <p:cNvPr id="4" name="Text Placeholder 3">
            <a:extLst>
              <a:ext uri="{FF2B5EF4-FFF2-40B4-BE49-F238E27FC236}">
                <a16:creationId xmlns:a16="http://schemas.microsoft.com/office/drawing/2014/main" id="{AA1554DD-F95C-42CC-A6DF-3D93045991E5}"/>
              </a:ext>
            </a:extLst>
          </p:cNvPr>
          <p:cNvSpPr>
            <a:spLocks noGrp="1"/>
          </p:cNvSpPr>
          <p:nvPr>
            <p:ph type="body" sz="quarter" idx="4294967295"/>
          </p:nvPr>
        </p:nvSpPr>
        <p:spPr>
          <a:xfrm>
            <a:off x="1112836" y="4564062"/>
            <a:ext cx="10058401" cy="2286000"/>
          </a:xfrm>
        </p:spPr>
        <p:txBody>
          <a:bodyPr vert="horz" wrap="square" lIns="146304" tIns="91440" rIns="146304" bIns="91440" rtlCol="0" anchor="t">
            <a:noAutofit/>
          </a:bodyPr>
          <a:lstStyle/>
          <a:p>
            <a:pPr>
              <a:lnSpc>
                <a:spcPct val="100000"/>
              </a:lnSpc>
              <a:spcBef>
                <a:spcPts val="0"/>
              </a:spcBef>
              <a:spcAft>
                <a:spcPts val="1200"/>
              </a:spcAft>
            </a:pPr>
            <a:r>
              <a:rPr lang="en-US" sz="1600" b="1" dirty="0">
                <a:solidFill>
                  <a:schemeClr val="tx2"/>
                </a:solidFill>
              </a:rPr>
              <a:t>Sign into Yammer</a:t>
            </a:r>
          </a:p>
          <a:p>
            <a:pPr>
              <a:lnSpc>
                <a:spcPct val="100000"/>
              </a:lnSpc>
              <a:spcBef>
                <a:spcPts val="0"/>
              </a:spcBef>
              <a:spcAft>
                <a:spcPts val="1200"/>
              </a:spcAft>
            </a:pPr>
            <a:r>
              <a:rPr lang="en-US" sz="1600" b="1" dirty="0">
                <a:solidFill>
                  <a:schemeClr val="tx2"/>
                </a:solidFill>
              </a:rPr>
              <a:t>Edit your Yammer profile</a:t>
            </a:r>
          </a:p>
          <a:p>
            <a:pPr>
              <a:lnSpc>
                <a:spcPct val="100000"/>
              </a:lnSpc>
              <a:spcBef>
                <a:spcPts val="0"/>
              </a:spcBef>
              <a:spcAft>
                <a:spcPts val="1200"/>
              </a:spcAft>
            </a:pPr>
            <a:r>
              <a:rPr lang="en-US" sz="1600" b="1" dirty="0">
                <a:solidFill>
                  <a:schemeClr val="tx2"/>
                </a:solidFill>
              </a:rPr>
              <a:t>Set notifications</a:t>
            </a:r>
          </a:p>
          <a:p>
            <a:pPr>
              <a:lnSpc>
                <a:spcPct val="100000"/>
              </a:lnSpc>
              <a:spcBef>
                <a:spcPts val="0"/>
              </a:spcBef>
              <a:spcAft>
                <a:spcPts val="1200"/>
              </a:spcAft>
            </a:pPr>
            <a:r>
              <a:rPr lang="en-US" sz="1600" b="1" dirty="0">
                <a:solidFill>
                  <a:schemeClr val="tx2"/>
                </a:solidFill>
              </a:rPr>
              <a:t>Download the Yammer mobile app</a:t>
            </a:r>
          </a:p>
        </p:txBody>
      </p:sp>
      <p:sp>
        <p:nvSpPr>
          <p:cNvPr id="5" name="Rectangle 4">
            <a:extLst>
              <a:ext uri="{FF2B5EF4-FFF2-40B4-BE49-F238E27FC236}">
                <a16:creationId xmlns:a16="http://schemas.microsoft.com/office/drawing/2014/main" id="{A81F7604-B761-46F9-8205-EEB019700A8F}"/>
              </a:ext>
            </a:extLst>
          </p:cNvPr>
          <p:cNvSpPr/>
          <p:nvPr/>
        </p:nvSpPr>
        <p:spPr bwMode="auto">
          <a:xfrm>
            <a:off x="11552237" y="1058862"/>
            <a:ext cx="884238" cy="18208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8A149E55-26AE-49E4-87C4-F872E4F5B5BD}"/>
              </a:ext>
            </a:extLst>
          </p:cNvPr>
          <p:cNvSpPr/>
          <p:nvPr/>
        </p:nvSpPr>
        <p:spPr bwMode="auto">
          <a:xfrm>
            <a:off x="15667037" y="1295400"/>
            <a:ext cx="579438" cy="12874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30055959-AD07-46BE-9C36-6038235E8DF9}"/>
              </a:ext>
            </a:extLst>
          </p:cNvPr>
          <p:cNvSpPr/>
          <p:nvPr/>
        </p:nvSpPr>
        <p:spPr bwMode="auto">
          <a:xfrm>
            <a:off x="15667037" y="2667000"/>
            <a:ext cx="579438" cy="12874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B4812C46-D305-4FFB-8CB3-6F8BE63803C2}"/>
              </a:ext>
            </a:extLst>
          </p:cNvPr>
          <p:cNvSpPr/>
          <p:nvPr/>
        </p:nvSpPr>
        <p:spPr bwMode="auto">
          <a:xfrm>
            <a:off x="15667037" y="4030662"/>
            <a:ext cx="579438" cy="12874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1DEBFBD3-B7CB-4575-BC6A-0C6C72C0C7CC}"/>
              </a:ext>
            </a:extLst>
          </p:cNvPr>
          <p:cNvSpPr/>
          <p:nvPr/>
        </p:nvSpPr>
        <p:spPr bwMode="auto">
          <a:xfrm>
            <a:off x="15667037" y="5410200"/>
            <a:ext cx="579438" cy="12874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8" name="Straight Connector 7">
            <a:extLst>
              <a:ext uri="{FF2B5EF4-FFF2-40B4-BE49-F238E27FC236}">
                <a16:creationId xmlns:a16="http://schemas.microsoft.com/office/drawing/2014/main" id="{75AE965D-D4DC-4428-A27B-23467F1A6ED8}"/>
              </a:ext>
            </a:extLst>
          </p:cNvPr>
          <p:cNvCxnSpPr/>
          <p:nvPr/>
        </p:nvCxnSpPr>
        <p:spPr>
          <a:xfrm>
            <a:off x="11780837" y="0"/>
            <a:ext cx="0" cy="69945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A63A13-BA5C-4919-948F-DC7A36E8F7A1}"/>
              </a:ext>
            </a:extLst>
          </p:cNvPr>
          <p:cNvCxnSpPr/>
          <p:nvPr/>
        </p:nvCxnSpPr>
        <p:spPr>
          <a:xfrm>
            <a:off x="11780837" y="1363662"/>
            <a:ext cx="65563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BE28882-CDE2-48FD-B974-19C268531A20}"/>
              </a:ext>
            </a:extLst>
          </p:cNvPr>
          <p:cNvCxnSpPr/>
          <p:nvPr/>
        </p:nvCxnSpPr>
        <p:spPr>
          <a:xfrm>
            <a:off x="11780837" y="28114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6418F9-6114-4493-AE67-5D8B1555150B}"/>
              </a:ext>
            </a:extLst>
          </p:cNvPr>
          <p:cNvCxnSpPr/>
          <p:nvPr/>
        </p:nvCxnSpPr>
        <p:spPr>
          <a:xfrm>
            <a:off x="11780837" y="42592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040BEF8-0EE7-4E64-8142-DC17515DB072}"/>
              </a:ext>
            </a:extLst>
          </p:cNvPr>
          <p:cNvCxnSpPr/>
          <p:nvPr/>
        </p:nvCxnSpPr>
        <p:spPr>
          <a:xfrm>
            <a:off x="11780837" y="57070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118B7C-0C97-434C-8032-89AC91A6FBDD}"/>
              </a:ext>
            </a:extLst>
          </p:cNvPr>
          <p:cNvSpPr/>
          <p:nvPr/>
        </p:nvSpPr>
        <p:spPr bwMode="auto">
          <a:xfrm>
            <a:off x="11780837" y="0"/>
            <a:ext cx="655638" cy="136366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6" name="Graphic 15">
            <a:extLst>
              <a:ext uri="{FF2B5EF4-FFF2-40B4-BE49-F238E27FC236}">
                <a16:creationId xmlns:a16="http://schemas.microsoft.com/office/drawing/2014/main" id="{E0A4D600-7CA3-4BB3-8452-0178BC68D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09438" y="525462"/>
            <a:ext cx="304800" cy="380144"/>
          </a:xfrm>
          <a:prstGeom prst="rect">
            <a:avLst/>
          </a:prstGeom>
        </p:spPr>
      </p:pic>
      <p:pic>
        <p:nvPicPr>
          <p:cNvPr id="18" name="Graphic 17">
            <a:extLst>
              <a:ext uri="{FF2B5EF4-FFF2-40B4-BE49-F238E27FC236}">
                <a16:creationId xmlns:a16="http://schemas.microsoft.com/office/drawing/2014/main" id="{06E455C8-C124-4E4C-AA94-1A3E7A7A9E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3923" y="1896369"/>
            <a:ext cx="389467" cy="382386"/>
          </a:xfrm>
          <a:prstGeom prst="rect">
            <a:avLst/>
          </a:prstGeom>
        </p:spPr>
      </p:pic>
      <p:pic>
        <p:nvPicPr>
          <p:cNvPr id="21" name="Graphic 20">
            <a:extLst>
              <a:ext uri="{FF2B5EF4-FFF2-40B4-BE49-F238E27FC236}">
                <a16:creationId xmlns:a16="http://schemas.microsoft.com/office/drawing/2014/main" id="{6744248B-E3B2-4595-9383-7D942EE49C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54157" y="3344863"/>
            <a:ext cx="308999" cy="380999"/>
          </a:xfrm>
          <a:prstGeom prst="rect">
            <a:avLst/>
          </a:prstGeom>
        </p:spPr>
      </p:pic>
      <p:pic>
        <p:nvPicPr>
          <p:cNvPr id="22" name="Graphic 21">
            <a:extLst>
              <a:ext uri="{FF2B5EF4-FFF2-40B4-BE49-F238E27FC236}">
                <a16:creationId xmlns:a16="http://schemas.microsoft.com/office/drawing/2014/main" id="{125911E0-BA55-4FF0-B103-EBCBD48A95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89581" y="4780315"/>
            <a:ext cx="438150" cy="405694"/>
          </a:xfrm>
          <a:prstGeom prst="rect">
            <a:avLst/>
          </a:prstGeom>
        </p:spPr>
      </p:pic>
      <p:pic>
        <p:nvPicPr>
          <p:cNvPr id="27" name="Graphic 26">
            <a:extLst>
              <a:ext uri="{FF2B5EF4-FFF2-40B4-BE49-F238E27FC236}">
                <a16:creationId xmlns:a16="http://schemas.microsoft.com/office/drawing/2014/main" id="{55C7829D-1C41-47D8-B5D7-24928AACA1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885918" y="6278562"/>
            <a:ext cx="445477" cy="304800"/>
          </a:xfrm>
          <a:prstGeom prst="rect">
            <a:avLst/>
          </a:prstGeom>
        </p:spPr>
      </p:pic>
      <p:cxnSp>
        <p:nvCxnSpPr>
          <p:cNvPr id="20" name="Straight Connector 19">
            <a:extLst>
              <a:ext uri="{FF2B5EF4-FFF2-40B4-BE49-F238E27FC236}">
                <a16:creationId xmlns:a16="http://schemas.microsoft.com/office/drawing/2014/main" id="{8D763EBF-89FD-4623-96CD-6601D3444292}"/>
              </a:ext>
            </a:extLst>
          </p:cNvPr>
          <p:cNvCxnSpPr/>
          <p:nvPr/>
        </p:nvCxnSpPr>
        <p:spPr>
          <a:xfrm>
            <a:off x="1265233" y="4411662"/>
            <a:ext cx="79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595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C79303-1FA9-43E7-B680-5DBDFAA32929}"/>
              </a:ext>
            </a:extLst>
          </p:cNvPr>
          <p:cNvSpPr/>
          <p:nvPr/>
        </p:nvSpPr>
        <p:spPr bwMode="auto">
          <a:xfrm>
            <a:off x="7132637" y="0"/>
            <a:ext cx="5334000"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C35A0813-0C8B-4CEF-91B3-C492095CBF16}"/>
              </a:ext>
            </a:extLst>
          </p:cNvPr>
          <p:cNvSpPr>
            <a:spLocks noGrp="1"/>
          </p:cNvSpPr>
          <p:nvPr>
            <p:ph type="title"/>
          </p:nvPr>
        </p:nvSpPr>
        <p:spPr/>
        <p:txBody>
          <a:bodyPr>
            <a:normAutofit/>
          </a:bodyPr>
          <a:lstStyle/>
          <a:p>
            <a:r>
              <a:rPr lang="en-US" sz="4800" dirty="0">
                <a:solidFill>
                  <a:srgbClr val="282828"/>
                </a:solidFill>
              </a:rPr>
              <a:t>Sign into Yammer</a:t>
            </a:r>
          </a:p>
        </p:txBody>
      </p:sp>
      <p:sp>
        <p:nvSpPr>
          <p:cNvPr id="5" name="Content Placeholder 4">
            <a:extLst>
              <a:ext uri="{FF2B5EF4-FFF2-40B4-BE49-F238E27FC236}">
                <a16:creationId xmlns:a16="http://schemas.microsoft.com/office/drawing/2014/main" id="{1C10CB13-25CA-4B6A-9246-9D3542F9DFF5}"/>
              </a:ext>
            </a:extLst>
          </p:cNvPr>
          <p:cNvSpPr>
            <a:spLocks noGrp="1"/>
          </p:cNvSpPr>
          <p:nvPr>
            <p:ph type="body" sz="quarter" idx="11"/>
          </p:nvPr>
        </p:nvSpPr>
        <p:spPr>
          <a:xfrm>
            <a:off x="274637" y="1332206"/>
            <a:ext cx="6324600" cy="4298656"/>
          </a:xfrm>
        </p:spPr>
        <p:txBody>
          <a:bodyPr>
            <a:noAutofit/>
          </a:bodyPr>
          <a:lstStyle/>
          <a:p>
            <a:pPr>
              <a:lnSpc>
                <a:spcPct val="110000"/>
              </a:lnSpc>
              <a:spcBef>
                <a:spcPts val="0"/>
              </a:spcBef>
              <a:spcAft>
                <a:spcPts val="1224"/>
              </a:spcAft>
            </a:pPr>
            <a:r>
              <a:rPr lang="en-US" sz="1600" dirty="0">
                <a:solidFill>
                  <a:srgbClr val="282828"/>
                </a:solidFill>
                <a:latin typeface="Segoe UI Semibold" panose="020B0702040204020203" pitchFamily="34" charset="0"/>
                <a:cs typeface="Segoe UI Semibold" panose="020B0702040204020203" pitchFamily="34" charset="0"/>
              </a:rPr>
              <a:t>Set up your Yammer account to connect with people across </a:t>
            </a:r>
            <a:br>
              <a:rPr lang="en-US" sz="1600" dirty="0">
                <a:solidFill>
                  <a:srgbClr val="282828"/>
                </a:solidFill>
                <a:latin typeface="Segoe UI Semibold" panose="020B0702040204020203" pitchFamily="34" charset="0"/>
                <a:cs typeface="Segoe UI Semibold" panose="020B0702040204020203" pitchFamily="34" charset="0"/>
              </a:rPr>
            </a:br>
            <a:r>
              <a:rPr lang="en-US" sz="1600" dirty="0">
                <a:solidFill>
                  <a:srgbClr val="282828"/>
                </a:solidFill>
                <a:latin typeface="Segoe UI Semibold" panose="020B0702040204020203" pitchFamily="34" charset="0"/>
                <a:cs typeface="Segoe UI Semibold" panose="020B0702040204020203" pitchFamily="34" charset="0"/>
              </a:rPr>
              <a:t>your organization.</a:t>
            </a:r>
            <a:br>
              <a:rPr lang="en-US" sz="1600" dirty="0">
                <a:solidFill>
                  <a:srgbClr val="282828"/>
                </a:solidFill>
                <a:latin typeface="Segoe UI Semibold" panose="020B0702040204020203" pitchFamily="34" charset="0"/>
                <a:cs typeface="Segoe UI Semibold" panose="020B0702040204020203" pitchFamily="34" charset="0"/>
              </a:rPr>
            </a:br>
            <a:endParaRPr lang="en-US" sz="1600" dirty="0">
              <a:solidFill>
                <a:srgbClr val="282828"/>
              </a:solidFill>
              <a:latin typeface="Segoe UI Semibold" panose="020B0702040204020203" pitchFamily="34" charset="0"/>
              <a:cs typeface="Segoe UI Semibold" panose="020B0702040204020203" pitchFamily="34" charset="0"/>
            </a:endParaRPr>
          </a:p>
          <a:p>
            <a:pPr>
              <a:lnSpc>
                <a:spcPct val="110000"/>
              </a:lnSpc>
              <a:spcBef>
                <a:spcPts val="0"/>
              </a:spcBef>
              <a:spcAft>
                <a:spcPts val="600"/>
              </a:spcAft>
              <a:buClr>
                <a:schemeClr val="bg1"/>
              </a:buClr>
            </a:pPr>
            <a:r>
              <a:rPr lang="en-US" sz="1600" dirty="0">
                <a:solidFill>
                  <a:srgbClr val="282828"/>
                </a:solidFill>
                <a:latin typeface="Segoe UI" panose="020B0502040204020203" pitchFamily="34" charset="0"/>
                <a:cs typeface="Segoe UI" panose="020B0502040204020203" pitchFamily="34" charset="0"/>
              </a:rPr>
              <a:t>Inside any Office 365 application, you can access Yammer.</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Click on the app launcher in the upper-left corner of your </a:t>
            </a:r>
            <a:br>
              <a:rPr lang="en-US" sz="1600" dirty="0">
                <a:solidFill>
                  <a:srgbClr val="282828"/>
                </a:solidFill>
                <a:latin typeface="Segoe UI" panose="020B0502040204020203" pitchFamily="34" charset="0"/>
                <a:cs typeface="Segoe UI" panose="020B0502040204020203" pitchFamily="34" charset="0"/>
              </a:rPr>
            </a:br>
            <a:r>
              <a:rPr lang="en-US" sz="1600" dirty="0">
                <a:solidFill>
                  <a:srgbClr val="282828"/>
                </a:solidFill>
                <a:latin typeface="Segoe UI" panose="020B0502040204020203" pitchFamily="34" charset="0"/>
                <a:cs typeface="Segoe UI" panose="020B0502040204020203" pitchFamily="34" charset="0"/>
              </a:rPr>
              <a:t>screen and select </a:t>
            </a:r>
            <a:r>
              <a:rPr lang="en-US" sz="1600" dirty="0">
                <a:solidFill>
                  <a:srgbClr val="282828"/>
                </a:solidFill>
                <a:latin typeface="+mj-lt"/>
                <a:cs typeface="Segoe UI" panose="020B0502040204020203" pitchFamily="34" charset="0"/>
              </a:rPr>
              <a:t>Yammer.</a:t>
            </a:r>
          </a:p>
          <a:p>
            <a:pPr marL="342900" indent="-342900">
              <a:lnSpc>
                <a:spcPct val="110000"/>
              </a:lnSpc>
              <a:spcBef>
                <a:spcPts val="612"/>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Click </a:t>
            </a:r>
            <a:r>
              <a:rPr lang="en-US" sz="1600" dirty="0">
                <a:solidFill>
                  <a:srgbClr val="282828"/>
                </a:solidFill>
                <a:latin typeface="+mj-lt"/>
                <a:cs typeface="Segoe UI" panose="020B0502040204020203" pitchFamily="34" charset="0"/>
              </a:rPr>
              <a:t>Log in </a:t>
            </a:r>
            <a:r>
              <a:rPr lang="en-US" sz="1600" dirty="0">
                <a:solidFill>
                  <a:srgbClr val="282828"/>
                </a:solidFill>
                <a:latin typeface="Segoe UI" panose="020B0502040204020203" pitchFamily="34" charset="0"/>
                <a:cs typeface="Segoe UI" panose="020B0502040204020203" pitchFamily="34" charset="0"/>
              </a:rPr>
              <a:t>and follow the steps to enter your company email </a:t>
            </a:r>
            <a:br>
              <a:rPr lang="en-US" sz="1600" dirty="0">
                <a:solidFill>
                  <a:srgbClr val="282828"/>
                </a:solidFill>
                <a:latin typeface="Segoe UI" panose="020B0502040204020203" pitchFamily="34" charset="0"/>
                <a:cs typeface="Segoe UI" panose="020B0502040204020203" pitchFamily="34" charset="0"/>
              </a:rPr>
            </a:br>
            <a:r>
              <a:rPr lang="en-US" sz="1600" dirty="0">
                <a:solidFill>
                  <a:srgbClr val="282828"/>
                </a:solidFill>
                <a:latin typeface="Segoe UI" panose="020B0502040204020203" pitchFamily="34" charset="0"/>
                <a:cs typeface="Segoe UI" panose="020B0502040204020203" pitchFamily="34" charset="0"/>
              </a:rPr>
              <a:t>and password.</a:t>
            </a:r>
          </a:p>
          <a:p>
            <a:pPr marL="342900" indent="-342900">
              <a:lnSpc>
                <a:spcPct val="110000"/>
              </a:lnSpc>
              <a:spcBef>
                <a:spcPts val="612"/>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You’ll soon receive a confirmation email to activate your account. Click the web address in the confirmation email to complete setup. You’ll automatically be redirected to your organization’s network.</a:t>
            </a:r>
          </a:p>
          <a:p>
            <a:pPr>
              <a:lnSpc>
                <a:spcPct val="110000"/>
              </a:lnSpc>
              <a:spcAft>
                <a:spcPts val="612"/>
              </a:spcAft>
            </a:pPr>
            <a:endParaRPr lang="en-US" sz="1600" dirty="0">
              <a:solidFill>
                <a:srgbClr val="282828"/>
              </a:solidFill>
              <a:latin typeface="Segoe UI Semibold" panose="020B0702040204020203" pitchFamily="34" charset="0"/>
              <a:cs typeface="Segoe UI Semibold" panose="020B0702040204020203" pitchFamily="34" charset="0"/>
            </a:endParaRPr>
          </a:p>
          <a:p>
            <a:endParaRPr lang="en-US" sz="1632" dirty="0">
              <a:solidFill>
                <a:srgbClr val="282828"/>
              </a:solidFill>
            </a:endParaRPr>
          </a:p>
        </p:txBody>
      </p:sp>
      <p:pic>
        <p:nvPicPr>
          <p:cNvPr id="2" name="Picture 1" descr="A picture containing screenshot&#10;&#10;Description generated with high confidence">
            <a:extLst>
              <a:ext uri="{FF2B5EF4-FFF2-40B4-BE49-F238E27FC236}">
                <a16:creationId xmlns:a16="http://schemas.microsoft.com/office/drawing/2014/main" id="{A8BB5ECC-1C75-4E62-83A4-1D251D549913}"/>
              </a:ext>
            </a:extLst>
          </p:cNvPr>
          <p:cNvPicPr>
            <a:picLocks noChangeAspect="1"/>
          </p:cNvPicPr>
          <p:nvPr/>
        </p:nvPicPr>
        <p:blipFill rotWithShape="1">
          <a:blip r:embed="rId3"/>
          <a:srcRect l="1259" r="1" b="16822"/>
          <a:stretch/>
        </p:blipFill>
        <p:spPr>
          <a:xfrm>
            <a:off x="8393494" y="1406504"/>
            <a:ext cx="3539744" cy="2288604"/>
          </a:xfrm>
          <a:prstGeom prst="rect">
            <a:avLst/>
          </a:prstGeom>
          <a:ln w="76200">
            <a:solidFill>
              <a:schemeClr val="bg2"/>
            </a:solidFill>
            <a:miter lim="800000"/>
          </a:ln>
        </p:spPr>
      </p:pic>
      <p:cxnSp>
        <p:nvCxnSpPr>
          <p:cNvPr id="6" name="Straight Connector 5">
            <a:extLst>
              <a:ext uri="{FF2B5EF4-FFF2-40B4-BE49-F238E27FC236}">
                <a16:creationId xmlns:a16="http://schemas.microsoft.com/office/drawing/2014/main" id="{EC758530-7E11-4C55-81EA-8AB5A1AA885B}"/>
              </a:ext>
            </a:extLst>
          </p:cNvPr>
          <p:cNvCxnSpPr>
            <a:cxnSpLocks/>
          </p:cNvCxnSpPr>
          <p:nvPr/>
        </p:nvCxnSpPr>
        <p:spPr>
          <a:xfrm>
            <a:off x="399125" y="5707062"/>
            <a:ext cx="6123912"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0DD441-2100-4DD3-B823-BD6A3F060B79}"/>
              </a:ext>
            </a:extLst>
          </p:cNvPr>
          <p:cNvSpPr/>
          <p:nvPr/>
        </p:nvSpPr>
        <p:spPr>
          <a:xfrm>
            <a:off x="350837" y="5780066"/>
            <a:ext cx="5562600" cy="634020"/>
          </a:xfrm>
          <a:prstGeom prst="rect">
            <a:avLst/>
          </a:prstGeom>
        </p:spPr>
        <p:txBody>
          <a:bodyPr wrap="square">
            <a:spAutoFit/>
          </a:bodyPr>
          <a:lstStyle/>
          <a:p>
            <a:pPr>
              <a:lnSpc>
                <a:spcPct val="110000"/>
              </a:lnSpc>
              <a:spcAft>
                <a:spcPts val="612"/>
              </a:spcAft>
            </a:pPr>
            <a:r>
              <a:rPr lang="en-US" sz="1600" dirty="0">
                <a:solidFill>
                  <a:schemeClr val="accent1"/>
                </a:solidFill>
                <a:latin typeface="Segoe UI" panose="020B0502040204020203" pitchFamily="34" charset="0"/>
                <a:cs typeface="Segoe UI" panose="020B0502040204020203" pitchFamily="34" charset="0"/>
              </a:rPr>
              <a:t>The next time you sign in, you will go directly to your organization’s Yammer network.</a:t>
            </a:r>
          </a:p>
        </p:txBody>
      </p:sp>
      <p:sp>
        <p:nvSpPr>
          <p:cNvPr id="3" name="Rectangle 2">
            <a:extLst>
              <a:ext uri="{FF2B5EF4-FFF2-40B4-BE49-F238E27FC236}">
                <a16:creationId xmlns:a16="http://schemas.microsoft.com/office/drawing/2014/main" id="{7949B1EB-4FF6-416D-A974-9313D50F63C1}"/>
              </a:ext>
            </a:extLst>
          </p:cNvPr>
          <p:cNvSpPr/>
          <p:nvPr/>
        </p:nvSpPr>
        <p:spPr bwMode="auto">
          <a:xfrm>
            <a:off x="10866437" y="2308202"/>
            <a:ext cx="579459" cy="579459"/>
          </a:xfrm>
          <a:prstGeom prst="rect">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Arrow Connector 8">
            <a:extLst>
              <a:ext uri="{FF2B5EF4-FFF2-40B4-BE49-F238E27FC236}">
                <a16:creationId xmlns:a16="http://schemas.microsoft.com/office/drawing/2014/main" id="{39DEEA49-8D49-4A20-8B86-6D204E436994}"/>
              </a:ext>
            </a:extLst>
          </p:cNvPr>
          <p:cNvCxnSpPr>
            <a:cxnSpLocks/>
          </p:cNvCxnSpPr>
          <p:nvPr/>
        </p:nvCxnSpPr>
        <p:spPr>
          <a:xfrm>
            <a:off x="8047036" y="1503363"/>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135A9D1-3051-4AC1-9908-D63C67E6E5D9}"/>
              </a:ext>
            </a:extLst>
          </p:cNvPr>
          <p:cNvSpPr/>
          <p:nvPr/>
        </p:nvSpPr>
        <p:spPr bwMode="auto">
          <a:xfrm>
            <a:off x="7742237" y="13636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Tree>
    <p:extLst>
      <p:ext uri="{BB962C8B-B14F-4D97-AF65-F5344CB8AC3E}">
        <p14:creationId xmlns:p14="http://schemas.microsoft.com/office/powerpoint/2010/main" val="18810331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C99305-9964-47C8-9856-3CFBD02980E8}"/>
              </a:ext>
            </a:extLst>
          </p:cNvPr>
          <p:cNvSpPr/>
          <p:nvPr/>
        </p:nvSpPr>
        <p:spPr bwMode="auto">
          <a:xfrm>
            <a:off x="7132637" y="0"/>
            <a:ext cx="5334000" cy="699452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D6B2B38-28F8-4B32-92FF-1112FE884361}"/>
              </a:ext>
            </a:extLst>
          </p:cNvPr>
          <p:cNvSpPr>
            <a:spLocks noGrp="1"/>
          </p:cNvSpPr>
          <p:nvPr>
            <p:ph type="title" idx="4294967295"/>
          </p:nvPr>
        </p:nvSpPr>
        <p:spPr>
          <a:xfrm>
            <a:off x="274639" y="295274"/>
            <a:ext cx="6324598" cy="1449388"/>
          </a:xfrm>
        </p:spPr>
        <p:txBody>
          <a:bodyPr>
            <a:noAutofit/>
          </a:bodyPr>
          <a:lstStyle/>
          <a:p>
            <a:r>
              <a:rPr lang="en-US" dirty="0">
                <a:solidFill>
                  <a:srgbClr val="282828"/>
                </a:solidFill>
              </a:rPr>
              <a:t>Edit your Yammer profile</a:t>
            </a:r>
          </a:p>
        </p:txBody>
      </p:sp>
      <p:sp>
        <p:nvSpPr>
          <p:cNvPr id="3" name="Content Placeholder 2">
            <a:extLst>
              <a:ext uri="{FF2B5EF4-FFF2-40B4-BE49-F238E27FC236}">
                <a16:creationId xmlns:a16="http://schemas.microsoft.com/office/drawing/2014/main" id="{46277566-3ADC-419A-8A05-EC1C948C7045}"/>
              </a:ext>
            </a:extLst>
          </p:cNvPr>
          <p:cNvSpPr>
            <a:spLocks noGrp="1"/>
          </p:cNvSpPr>
          <p:nvPr>
            <p:ph idx="4294967295"/>
          </p:nvPr>
        </p:nvSpPr>
        <p:spPr>
          <a:xfrm>
            <a:off x="94326" y="1922899"/>
            <a:ext cx="6581112" cy="3354765"/>
          </a:xfrm>
        </p:spPr>
        <p:txBody>
          <a:bodyPr/>
          <a:lstStyle/>
          <a:p>
            <a:pPr lvl="1">
              <a:lnSpc>
                <a:spcPct val="110000"/>
              </a:lnSpc>
              <a:spcBef>
                <a:spcPts val="0"/>
              </a:spcBef>
              <a:spcAft>
                <a:spcPts val="600"/>
              </a:spcAft>
            </a:pPr>
            <a:r>
              <a:rPr lang="en-US" sz="1600" dirty="0">
                <a:solidFill>
                  <a:srgbClr val="282828"/>
                </a:solidFill>
              </a:rPr>
              <a:t>Your Yammer profile helps coworkers learn more about you, the work you do, and your interests. Yammer also uses your profile information to help you create connections and build a strong network.</a:t>
            </a:r>
          </a:p>
          <a:p>
            <a:pPr lvl="1">
              <a:lnSpc>
                <a:spcPct val="110000"/>
              </a:lnSpc>
              <a:spcBef>
                <a:spcPts val="0"/>
              </a:spcBef>
              <a:spcAft>
                <a:spcPts val="600"/>
              </a:spcAft>
            </a:pPr>
            <a:endParaRPr lang="en-US" sz="1600" dirty="0">
              <a:solidFill>
                <a:srgbClr val="282828"/>
              </a:solidFill>
            </a:endParaRP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Click on the settings icon and select </a:t>
            </a:r>
            <a:r>
              <a:rPr lang="en-US" sz="1600" dirty="0">
                <a:solidFill>
                  <a:srgbClr val="282828"/>
                </a:solidFill>
                <a:latin typeface="+mj-lt"/>
                <a:cs typeface="Segoe UI" panose="020B0502040204020203" pitchFamily="34" charset="0"/>
              </a:rPr>
              <a:t>Edit Settings. </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On the </a:t>
            </a:r>
            <a:r>
              <a:rPr lang="en-US" sz="1600" b="1" dirty="0">
                <a:solidFill>
                  <a:srgbClr val="282828"/>
                </a:solidFill>
                <a:latin typeface="Segoe UI" panose="020B0502040204020203" pitchFamily="34" charset="0"/>
                <a:cs typeface="Segoe UI" panose="020B0502040204020203" pitchFamily="34" charset="0"/>
              </a:rPr>
              <a:t>Profile</a:t>
            </a:r>
            <a:r>
              <a:rPr lang="en-US" sz="1600" dirty="0">
                <a:solidFill>
                  <a:srgbClr val="282828"/>
                </a:solidFill>
                <a:latin typeface="Segoe UI" panose="020B0502040204020203" pitchFamily="34" charset="0"/>
                <a:cs typeface="Segoe UI" panose="020B0502040204020203" pitchFamily="34" charset="0"/>
              </a:rPr>
              <a:t> tab, add information collaborators may find helpful, like your expertise, interests, experience, and a link to your LinkedIn profile.</a:t>
            </a:r>
          </a:p>
          <a:p>
            <a:pPr marL="571500" lvl="1"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Segoe UI" panose="020B0502040204020203" pitchFamily="34" charset="0"/>
                <a:cs typeface="Segoe UI" panose="020B0502040204020203" pitchFamily="34" charset="0"/>
              </a:rPr>
              <a:t>Click </a:t>
            </a:r>
            <a:r>
              <a:rPr lang="en-US" sz="1600" dirty="0">
                <a:solidFill>
                  <a:srgbClr val="282828"/>
                </a:solidFill>
                <a:latin typeface="+mj-lt"/>
                <a:cs typeface="Segoe UI" panose="020B0502040204020203" pitchFamily="34" charset="0"/>
              </a:rPr>
              <a:t>Save.</a:t>
            </a:r>
          </a:p>
        </p:txBody>
      </p:sp>
      <p:cxnSp>
        <p:nvCxnSpPr>
          <p:cNvPr id="10" name="Straight Connector 9">
            <a:extLst>
              <a:ext uri="{FF2B5EF4-FFF2-40B4-BE49-F238E27FC236}">
                <a16:creationId xmlns:a16="http://schemas.microsoft.com/office/drawing/2014/main" id="{9854ED49-B005-4871-B5E4-321777471CAA}"/>
              </a:ext>
            </a:extLst>
          </p:cNvPr>
          <p:cNvCxnSpPr>
            <a:cxnSpLocks/>
          </p:cNvCxnSpPr>
          <p:nvPr/>
        </p:nvCxnSpPr>
        <p:spPr>
          <a:xfrm>
            <a:off x="503237" y="5630862"/>
            <a:ext cx="6123912"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3"/>
          <a:srcRect r="31552" b="1542"/>
          <a:stretch/>
        </p:blipFill>
        <p:spPr>
          <a:xfrm>
            <a:off x="7666037" y="2448459"/>
            <a:ext cx="2915114" cy="3760788"/>
          </a:xfrm>
          <a:prstGeom prst="rect">
            <a:avLst/>
          </a:prstGeom>
          <a:ln w="76200">
            <a:solidFill>
              <a:schemeClr val="bg2"/>
            </a:solidFill>
            <a:miter lim="800000"/>
          </a:ln>
        </p:spPr>
      </p:pic>
      <p:sp>
        <p:nvSpPr>
          <p:cNvPr id="16" name="Rectangle 15">
            <a:extLst>
              <a:ext uri="{FF2B5EF4-FFF2-40B4-BE49-F238E27FC236}">
                <a16:creationId xmlns:a16="http://schemas.microsoft.com/office/drawing/2014/main" id="{F9AB9717-1DE4-4750-A45B-E87FD58726A7}"/>
              </a:ext>
            </a:extLst>
          </p:cNvPr>
          <p:cNvSpPr/>
          <p:nvPr/>
        </p:nvSpPr>
        <p:spPr>
          <a:xfrm>
            <a:off x="7560" y="5785798"/>
            <a:ext cx="6216650" cy="655885"/>
          </a:xfrm>
          <a:prstGeom prst="rect">
            <a:avLst/>
          </a:prstGeom>
        </p:spPr>
        <p:txBody>
          <a:bodyPr>
            <a:spAutoFit/>
          </a:bodyPr>
          <a:lstStyle/>
          <a:p>
            <a:pPr lvl="1">
              <a:lnSpc>
                <a:spcPct val="120000"/>
              </a:lnSpc>
            </a:pPr>
            <a:r>
              <a:rPr lang="en-US" sz="1600" dirty="0">
                <a:solidFill>
                  <a:schemeClr val="accent1"/>
                </a:solidFill>
                <a:latin typeface="Segoe UI" panose="020B0502040204020203" pitchFamily="34" charset="0"/>
                <a:cs typeface="Segoe UI" panose="020B0502040204020203" pitchFamily="34" charset="0"/>
              </a:rPr>
              <a:t>The next time coworkers click your name or photo, they will see your profile information. </a:t>
            </a:r>
          </a:p>
        </p:txBody>
      </p:sp>
      <p:sp>
        <p:nvSpPr>
          <p:cNvPr id="4" name="Rectangle 3">
            <a:extLst>
              <a:ext uri="{FF2B5EF4-FFF2-40B4-BE49-F238E27FC236}">
                <a16:creationId xmlns:a16="http://schemas.microsoft.com/office/drawing/2014/main" id="{523CEF54-65BB-42A3-9A9C-904999093CDC}"/>
              </a:ext>
            </a:extLst>
          </p:cNvPr>
          <p:cNvSpPr/>
          <p:nvPr/>
        </p:nvSpPr>
        <p:spPr>
          <a:xfrm>
            <a:off x="7818438" y="5478462"/>
            <a:ext cx="4648200" cy="1219200"/>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endParaRPr lang="en-US" sz="1836" dirty="0"/>
          </a:p>
        </p:txBody>
      </p:sp>
      <p:sp>
        <p:nvSpPr>
          <p:cNvPr id="9" name="Rectangle 8">
            <a:extLst>
              <a:ext uri="{FF2B5EF4-FFF2-40B4-BE49-F238E27FC236}">
                <a16:creationId xmlns:a16="http://schemas.microsoft.com/office/drawing/2014/main" id="{14CBB162-61C1-41F5-8512-7D31C03CD636}"/>
              </a:ext>
            </a:extLst>
          </p:cNvPr>
          <p:cNvSpPr/>
          <p:nvPr/>
        </p:nvSpPr>
        <p:spPr>
          <a:xfrm>
            <a:off x="8199437" y="5630862"/>
            <a:ext cx="4055457" cy="904863"/>
          </a:xfrm>
          <a:prstGeom prst="rect">
            <a:avLst/>
          </a:prstGeom>
        </p:spPr>
        <p:txBody>
          <a:bodyPr wrap="square">
            <a:spAutoFit/>
          </a:bodyPr>
          <a:lstStyle/>
          <a:p>
            <a:pPr marL="0" lvl="2">
              <a:lnSpc>
                <a:spcPct val="110000"/>
              </a:lnSpc>
            </a:pPr>
            <a:r>
              <a:rPr lang="en-US" sz="1200" dirty="0">
                <a:solidFill>
                  <a:schemeClr val="bg1"/>
                </a:solidFill>
                <a:latin typeface="+mj-lt"/>
                <a:cs typeface="Segoe UI" panose="020B05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As part of Office 365, Yammer uses your organization’s directory to automatically fill in your name, email, Office 365 profile picture, job title, department, location, and work phone number.</a:t>
            </a:r>
          </a:p>
        </p:txBody>
      </p:sp>
      <p:pic>
        <p:nvPicPr>
          <p:cNvPr id="5" name="Picture 4"/>
          <p:cNvPicPr>
            <a:picLocks noChangeAspect="1"/>
          </p:cNvPicPr>
          <p:nvPr/>
        </p:nvPicPr>
        <p:blipFill>
          <a:blip r:embed="rId4"/>
          <a:stretch>
            <a:fillRect/>
          </a:stretch>
        </p:blipFill>
        <p:spPr>
          <a:xfrm>
            <a:off x="8756981" y="601662"/>
            <a:ext cx="3105885" cy="3545761"/>
          </a:xfrm>
          <a:prstGeom prst="rect">
            <a:avLst/>
          </a:prstGeom>
          <a:ln w="76200" cap="sq">
            <a:solidFill>
              <a:schemeClr val="bg1"/>
            </a:solidFill>
            <a:miter lim="800000"/>
          </a:ln>
        </p:spPr>
      </p:pic>
      <p:cxnSp>
        <p:nvCxnSpPr>
          <p:cNvPr id="20" name="Straight Arrow Connector 19">
            <a:extLst>
              <a:ext uri="{FF2B5EF4-FFF2-40B4-BE49-F238E27FC236}">
                <a16:creationId xmlns:a16="http://schemas.microsoft.com/office/drawing/2014/main" id="{C19FF6EA-28DE-4DF8-A2BC-F28D25E681BB}"/>
              </a:ext>
            </a:extLst>
          </p:cNvPr>
          <p:cNvCxnSpPr>
            <a:cxnSpLocks/>
          </p:cNvCxnSpPr>
          <p:nvPr/>
        </p:nvCxnSpPr>
        <p:spPr>
          <a:xfrm>
            <a:off x="8502046" y="1058862"/>
            <a:ext cx="1474135"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7991F3B-9C49-43B5-9AD7-D0C5F6DF589A}"/>
              </a:ext>
            </a:extLst>
          </p:cNvPr>
          <p:cNvCxnSpPr>
            <a:cxnSpLocks/>
          </p:cNvCxnSpPr>
          <p:nvPr/>
        </p:nvCxnSpPr>
        <p:spPr>
          <a:xfrm>
            <a:off x="7894636" y="1973262"/>
            <a:ext cx="0" cy="45720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5A2092EA-ED77-422F-BE7E-EA476ABCE931}"/>
              </a:ext>
            </a:extLst>
          </p:cNvPr>
          <p:cNvSpPr/>
          <p:nvPr/>
        </p:nvSpPr>
        <p:spPr bwMode="auto">
          <a:xfrm>
            <a:off x="7742237" y="16684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sp>
        <p:nvSpPr>
          <p:cNvPr id="15" name="Oval 14">
            <a:extLst>
              <a:ext uri="{FF2B5EF4-FFF2-40B4-BE49-F238E27FC236}">
                <a16:creationId xmlns:a16="http://schemas.microsoft.com/office/drawing/2014/main" id="{0A5339DE-AC23-483E-AD36-8142A36A26C5}"/>
              </a:ext>
            </a:extLst>
          </p:cNvPr>
          <p:cNvSpPr/>
          <p:nvPr/>
        </p:nvSpPr>
        <p:spPr bwMode="auto">
          <a:xfrm>
            <a:off x="8199437" y="9064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pic>
        <p:nvPicPr>
          <p:cNvPr id="27" name="Graphic 26">
            <a:extLst>
              <a:ext uri="{FF2B5EF4-FFF2-40B4-BE49-F238E27FC236}">
                <a16:creationId xmlns:a16="http://schemas.microsoft.com/office/drawing/2014/main" id="{D5397FAD-8C5E-4A53-9520-67A45AD243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7694" y="5630862"/>
            <a:ext cx="171752" cy="228600"/>
          </a:xfrm>
          <a:prstGeom prst="rect">
            <a:avLst/>
          </a:prstGeom>
        </p:spPr>
      </p:pic>
    </p:spTree>
    <p:extLst>
      <p:ext uri="{BB962C8B-B14F-4D97-AF65-F5344CB8AC3E}">
        <p14:creationId xmlns:p14="http://schemas.microsoft.com/office/powerpoint/2010/main" val="2558066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ED16BC-056D-48CF-92AD-486665701BE5}"/>
              </a:ext>
            </a:extLst>
          </p:cNvPr>
          <p:cNvSpPr/>
          <p:nvPr/>
        </p:nvSpPr>
        <p:spPr bwMode="auto">
          <a:xfrm>
            <a:off x="7132637" y="0"/>
            <a:ext cx="53038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8F48B510-94B9-4D4D-8AC4-3DA43714BDB2}"/>
              </a:ext>
            </a:extLst>
          </p:cNvPr>
          <p:cNvSpPr>
            <a:spLocks noGrp="1"/>
          </p:cNvSpPr>
          <p:nvPr>
            <p:ph type="title" idx="4294967295"/>
          </p:nvPr>
        </p:nvSpPr>
        <p:spPr/>
        <p:txBody>
          <a:bodyPr/>
          <a:lstStyle/>
          <a:p>
            <a:r>
              <a:rPr lang="en-US" dirty="0">
                <a:solidFill>
                  <a:srgbClr val="282828"/>
                </a:solidFill>
              </a:rPr>
              <a:t>Set notifications</a:t>
            </a:r>
          </a:p>
        </p:txBody>
      </p:sp>
      <p:sp>
        <p:nvSpPr>
          <p:cNvPr id="3" name="Content Placeholder 2">
            <a:extLst>
              <a:ext uri="{FF2B5EF4-FFF2-40B4-BE49-F238E27FC236}">
                <a16:creationId xmlns:a16="http://schemas.microsoft.com/office/drawing/2014/main" id="{8A5EA71E-527C-4183-BE57-B0498F7C52DD}"/>
              </a:ext>
            </a:extLst>
          </p:cNvPr>
          <p:cNvSpPr>
            <a:spLocks noGrp="1"/>
          </p:cNvSpPr>
          <p:nvPr>
            <p:ph idx="4294967295"/>
          </p:nvPr>
        </p:nvSpPr>
        <p:spPr>
          <a:xfrm>
            <a:off x="350839" y="1212850"/>
            <a:ext cx="6400798" cy="5408611"/>
          </a:xfrm>
        </p:spPr>
        <p:txBody>
          <a:bodyPr vert="horz" wrap="square" lIns="146304" tIns="91440" rIns="146304" bIns="91440" rtlCol="0" anchor="t">
            <a:noAutofit/>
          </a:bodyPr>
          <a:lstStyle/>
          <a:p>
            <a:pPr>
              <a:lnSpc>
                <a:spcPct val="110000"/>
              </a:lnSpc>
            </a:pPr>
            <a:r>
              <a:rPr lang="en-US" sz="1600" dirty="0">
                <a:solidFill>
                  <a:srgbClr val="282828"/>
                </a:solidFill>
                <a:latin typeface="+mj-lt"/>
              </a:rPr>
              <a:t>Never miss an important update in your Yammer network, and stay up-to-date on your conversations.</a:t>
            </a:r>
          </a:p>
          <a:p>
            <a:pPr>
              <a:lnSpc>
                <a:spcPct val="110000"/>
              </a:lnSpc>
            </a:pPr>
            <a:endParaRPr lang="en-US" sz="1600" dirty="0">
              <a:solidFill>
                <a:srgbClr val="282828"/>
              </a:solidFill>
              <a:latin typeface="+mn-lt"/>
            </a:endParaRP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Click on the settings icon and select </a:t>
            </a:r>
            <a:r>
              <a:rPr lang="en-US" sz="1600" dirty="0">
                <a:solidFill>
                  <a:srgbClr val="282828"/>
                </a:solidFill>
              </a:rPr>
              <a:t>Edit Settings.</a:t>
            </a:r>
            <a:r>
              <a:rPr lang="en-US" sz="1600" dirty="0">
                <a:solidFill>
                  <a:srgbClr val="282828"/>
                </a:solidFill>
                <a:latin typeface="+mn-lt"/>
              </a:rPr>
              <a:t> </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Configure your preferences on the </a:t>
            </a:r>
            <a:r>
              <a:rPr lang="en-US" sz="1600" dirty="0">
                <a:solidFill>
                  <a:srgbClr val="282828"/>
                </a:solidFill>
              </a:rPr>
              <a:t>Notifications tab</a:t>
            </a:r>
            <a:r>
              <a:rPr lang="en-US" sz="1600" dirty="0">
                <a:solidFill>
                  <a:srgbClr val="282828"/>
                </a:solidFill>
                <a:latin typeface="+mn-lt"/>
              </a:rPr>
              <a:t>.</a:t>
            </a:r>
          </a:p>
          <a:p>
            <a:pPr marL="571500" lvl="1" indent="-342900">
              <a:lnSpc>
                <a:spcPct val="110000"/>
              </a:lnSpc>
              <a:spcBef>
                <a:spcPts val="0"/>
              </a:spcBef>
              <a:spcAft>
                <a:spcPts val="1200"/>
              </a:spcAft>
              <a:buClr>
                <a:schemeClr val="accent1"/>
              </a:buClr>
              <a:buFont typeface="Wingdings" panose="05000000000000000000" pitchFamily="2" charset="2"/>
              <a:buChar char="§"/>
            </a:pPr>
            <a:r>
              <a:rPr lang="en-US" sz="1600" b="1" dirty="0">
                <a:solidFill>
                  <a:srgbClr val="282828"/>
                </a:solidFill>
              </a:rPr>
              <a:t>Activity digest </a:t>
            </a:r>
            <a:r>
              <a:rPr lang="en-US" sz="1600" dirty="0">
                <a:solidFill>
                  <a:srgbClr val="282828"/>
                </a:solidFill>
                <a:latin typeface="+mn-lt"/>
                <a:cs typeface="+mn-cs"/>
              </a:rPr>
              <a:t>sends daily or weekly emails to help you discover new activity</a:t>
            </a:r>
            <a:r>
              <a:rPr lang="en-US" sz="1600" b="1" dirty="0">
                <a:solidFill>
                  <a:srgbClr val="282828"/>
                </a:solidFill>
              </a:rPr>
              <a:t>.</a:t>
            </a:r>
          </a:p>
          <a:p>
            <a:pPr marL="571500" lvl="1" indent="-342900">
              <a:lnSpc>
                <a:spcPct val="110000"/>
              </a:lnSpc>
              <a:spcBef>
                <a:spcPts val="0"/>
              </a:spcBef>
              <a:spcAft>
                <a:spcPts val="1200"/>
              </a:spcAft>
              <a:buClr>
                <a:schemeClr val="accent1"/>
              </a:buClr>
              <a:buFont typeface="Wingdings" panose="05000000000000000000" pitchFamily="2" charset="2"/>
              <a:buChar char="§"/>
            </a:pPr>
            <a:r>
              <a:rPr lang="en-US" sz="1600" dirty="0">
                <a:solidFill>
                  <a:srgbClr val="282828"/>
                </a:solidFill>
              </a:rPr>
              <a:t>Follow groups </a:t>
            </a:r>
            <a:r>
              <a:rPr lang="en-US" sz="1600" dirty="0">
                <a:solidFill>
                  <a:srgbClr val="282828"/>
                </a:solidFill>
                <a:latin typeface="+mn-lt"/>
                <a:cs typeface="+mn-cs"/>
              </a:rPr>
              <a:t>to get notifications and messages in your Yammer inbox.</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Or, on the bottom-right rail of your group, click the </a:t>
            </a:r>
            <a:br>
              <a:rPr lang="en-US" sz="1600" dirty="0">
                <a:solidFill>
                  <a:schemeClr val="tx1"/>
                </a:solidFill>
                <a:latin typeface="+mn-lt"/>
              </a:rPr>
            </a:br>
            <a:r>
              <a:rPr lang="en-US" sz="1600" dirty="0">
                <a:solidFill>
                  <a:srgbClr val="282828"/>
                </a:solidFill>
                <a:latin typeface="+mn-lt"/>
              </a:rPr>
              <a:t>checkbox next to </a:t>
            </a:r>
            <a:r>
              <a:rPr lang="en-US" sz="1600" b="1" dirty="0">
                <a:solidFill>
                  <a:srgbClr val="282828"/>
                </a:solidFill>
                <a:latin typeface="+mn-lt"/>
              </a:rPr>
              <a:t>Subscribe to this group by email </a:t>
            </a:r>
            <a:r>
              <a:rPr lang="en-US" sz="1600" dirty="0">
                <a:solidFill>
                  <a:srgbClr val="282828"/>
                </a:solidFill>
                <a:latin typeface="+mn-lt"/>
              </a:rPr>
              <a:t>under </a:t>
            </a:r>
            <a:r>
              <a:rPr lang="en-US" sz="1600" b="1" dirty="0">
                <a:solidFill>
                  <a:srgbClr val="282828"/>
                </a:solidFill>
                <a:latin typeface="+mn-lt"/>
              </a:rPr>
              <a:t>Access options</a:t>
            </a:r>
            <a:r>
              <a:rPr lang="en-US" sz="1600" dirty="0">
                <a:solidFill>
                  <a:srgbClr val="282828"/>
                </a:solidFill>
                <a:latin typeface="+mn-lt"/>
              </a:rPr>
              <a:t>.</a:t>
            </a:r>
          </a:p>
          <a:p>
            <a:pPr>
              <a:lnSpc>
                <a:spcPct val="110000"/>
              </a:lnSpc>
            </a:pPr>
            <a:endParaRPr lang="en-US" sz="1600" dirty="0">
              <a:solidFill>
                <a:srgbClr val="282828"/>
              </a:solidFill>
              <a:latin typeface="+mn-lt"/>
            </a:endParaRPr>
          </a:p>
          <a:p>
            <a:pPr>
              <a:lnSpc>
                <a:spcPct val="110000"/>
              </a:lnSpc>
            </a:pPr>
            <a:r>
              <a:rPr lang="en-US" sz="1600" dirty="0">
                <a:solidFill>
                  <a:schemeClr val="accent1"/>
                </a:solidFill>
                <a:latin typeface="+mn-lt"/>
              </a:rPr>
              <a:t>You can receive an email every time there’s new activity in </a:t>
            </a:r>
            <a:br>
              <a:rPr lang="en-US" sz="1600" dirty="0">
                <a:solidFill>
                  <a:schemeClr val="tx1"/>
                </a:solidFill>
                <a:latin typeface="+mn-lt"/>
              </a:rPr>
            </a:br>
            <a:r>
              <a:rPr lang="en-US" sz="1600" dirty="0">
                <a:solidFill>
                  <a:schemeClr val="accent1"/>
                </a:solidFill>
                <a:latin typeface="+mn-lt"/>
              </a:rPr>
              <a:t>your group.</a:t>
            </a:r>
          </a:p>
          <a:p>
            <a:pPr>
              <a:lnSpc>
                <a:spcPct val="110000"/>
              </a:lnSpc>
            </a:pPr>
            <a:endParaRPr lang="en-US" sz="1600" dirty="0">
              <a:solidFill>
                <a:srgbClr val="282828"/>
              </a:solidFill>
              <a:latin typeface="+mn-lt"/>
            </a:endParaRPr>
          </a:p>
        </p:txBody>
      </p:sp>
      <p:pic>
        <p:nvPicPr>
          <p:cNvPr id="15" name="Picture 14">
            <a:extLst>
              <a:ext uri="{FF2B5EF4-FFF2-40B4-BE49-F238E27FC236}">
                <a16:creationId xmlns:a16="http://schemas.microsoft.com/office/drawing/2014/main" id="{58C58160-247F-4527-9EF9-55581BE2E92D}"/>
              </a:ext>
            </a:extLst>
          </p:cNvPr>
          <p:cNvPicPr>
            <a:picLocks noChangeAspect="1"/>
          </p:cNvPicPr>
          <p:nvPr/>
        </p:nvPicPr>
        <p:blipFill rotWithShape="1">
          <a:blip r:embed="rId3"/>
          <a:srcRect b="40981"/>
          <a:stretch/>
        </p:blipFill>
        <p:spPr>
          <a:xfrm>
            <a:off x="7699784" y="931295"/>
            <a:ext cx="3166653" cy="2133600"/>
          </a:xfrm>
          <a:prstGeom prst="rect">
            <a:avLst/>
          </a:prstGeom>
          <a:ln w="76200">
            <a:solidFill>
              <a:schemeClr val="bg2"/>
            </a:solidFill>
            <a:miter lim="800000"/>
          </a:ln>
        </p:spPr>
      </p:pic>
      <p:pic>
        <p:nvPicPr>
          <p:cNvPr id="6" name="Picture 5"/>
          <p:cNvPicPr>
            <a:picLocks noChangeAspect="1"/>
          </p:cNvPicPr>
          <p:nvPr/>
        </p:nvPicPr>
        <p:blipFill rotWithShape="1">
          <a:blip r:embed="rId4"/>
          <a:srcRect l="24820" t="8046" r="27762" b="40789"/>
          <a:stretch/>
        </p:blipFill>
        <p:spPr>
          <a:xfrm>
            <a:off x="8047037" y="2506662"/>
            <a:ext cx="3883437" cy="2025255"/>
          </a:xfrm>
          <a:prstGeom prst="rect">
            <a:avLst/>
          </a:prstGeom>
          <a:ln w="76200">
            <a:solidFill>
              <a:schemeClr val="bg2"/>
            </a:solidFill>
            <a:miter lim="800000"/>
          </a:ln>
        </p:spPr>
      </p:pic>
      <p:pic>
        <p:nvPicPr>
          <p:cNvPr id="13" name="Picture 12"/>
          <p:cNvPicPr>
            <a:picLocks noChangeAspect="1"/>
          </p:cNvPicPr>
          <p:nvPr/>
        </p:nvPicPr>
        <p:blipFill rotWithShape="1">
          <a:blip r:embed="rId5"/>
          <a:srcRect l="73650" t="77706"/>
          <a:stretch/>
        </p:blipFill>
        <p:spPr>
          <a:xfrm>
            <a:off x="9078100" y="4106862"/>
            <a:ext cx="2534501" cy="1295083"/>
          </a:xfrm>
          <a:prstGeom prst="rect">
            <a:avLst/>
          </a:prstGeom>
          <a:ln w="76200">
            <a:solidFill>
              <a:schemeClr val="bg2"/>
            </a:solidFill>
            <a:miter lim="800000"/>
          </a:ln>
        </p:spPr>
      </p:pic>
      <p:cxnSp>
        <p:nvCxnSpPr>
          <p:cNvPr id="14" name="Straight Connector 13">
            <a:extLst>
              <a:ext uri="{FF2B5EF4-FFF2-40B4-BE49-F238E27FC236}">
                <a16:creationId xmlns:a16="http://schemas.microsoft.com/office/drawing/2014/main" id="{146FE8B8-3059-4B16-B02B-6BEEF5D09096}"/>
              </a:ext>
            </a:extLst>
          </p:cNvPr>
          <p:cNvCxnSpPr>
            <a:cxnSpLocks/>
          </p:cNvCxnSpPr>
          <p:nvPr/>
        </p:nvCxnSpPr>
        <p:spPr>
          <a:xfrm>
            <a:off x="475325" y="5554662"/>
            <a:ext cx="6123912"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F6B1C5F-CB7D-44B0-8B56-B02D2BD16775}"/>
              </a:ext>
            </a:extLst>
          </p:cNvPr>
          <p:cNvCxnSpPr>
            <a:cxnSpLocks/>
          </p:cNvCxnSpPr>
          <p:nvPr/>
        </p:nvCxnSpPr>
        <p:spPr>
          <a:xfrm>
            <a:off x="8809036" y="4627563"/>
            <a:ext cx="5334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62B4070-3BAE-4281-9657-FB286D1959C7}"/>
              </a:ext>
            </a:extLst>
          </p:cNvPr>
          <p:cNvSpPr/>
          <p:nvPr/>
        </p:nvSpPr>
        <p:spPr bwMode="auto">
          <a:xfrm>
            <a:off x="8504237" y="4487862"/>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cxnSp>
        <p:nvCxnSpPr>
          <p:cNvPr id="21" name="Straight Arrow Connector 20">
            <a:extLst>
              <a:ext uri="{FF2B5EF4-FFF2-40B4-BE49-F238E27FC236}">
                <a16:creationId xmlns:a16="http://schemas.microsoft.com/office/drawing/2014/main" id="{18ABE623-4B3E-4820-9829-FFEF43356357}"/>
              </a:ext>
            </a:extLst>
          </p:cNvPr>
          <p:cNvCxnSpPr>
            <a:cxnSpLocks/>
          </p:cNvCxnSpPr>
          <p:nvPr/>
        </p:nvCxnSpPr>
        <p:spPr>
          <a:xfrm rot="5400000">
            <a:off x="10835404" y="2468563"/>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E90EC5C9-97BF-42AC-8BDA-AB4C95C83009}"/>
              </a:ext>
            </a:extLst>
          </p:cNvPr>
          <p:cNvSpPr/>
          <p:nvPr/>
        </p:nvSpPr>
        <p:spPr bwMode="auto">
          <a:xfrm>
            <a:off x="10880808" y="1973263"/>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23" name="Straight Arrow Connector 22">
            <a:extLst>
              <a:ext uri="{FF2B5EF4-FFF2-40B4-BE49-F238E27FC236}">
                <a16:creationId xmlns:a16="http://schemas.microsoft.com/office/drawing/2014/main" id="{7C0A8B76-5B76-4E4B-877B-B83F42A5553B}"/>
              </a:ext>
            </a:extLst>
          </p:cNvPr>
          <p:cNvCxnSpPr>
            <a:cxnSpLocks/>
          </p:cNvCxnSpPr>
          <p:nvPr/>
        </p:nvCxnSpPr>
        <p:spPr>
          <a:xfrm>
            <a:off x="8975717" y="664596"/>
            <a:ext cx="0" cy="622866"/>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465A231-F998-49AE-A662-1C33E20203F9}"/>
              </a:ext>
            </a:extLst>
          </p:cNvPr>
          <p:cNvSpPr/>
          <p:nvPr/>
        </p:nvSpPr>
        <p:spPr bwMode="auto">
          <a:xfrm>
            <a:off x="8842784" y="359796"/>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sp>
        <p:nvSpPr>
          <p:cNvPr id="4" name="Rectangle 3">
            <a:extLst>
              <a:ext uri="{FF2B5EF4-FFF2-40B4-BE49-F238E27FC236}">
                <a16:creationId xmlns:a16="http://schemas.microsoft.com/office/drawing/2014/main" id="{B73669A5-E078-4138-9FEC-4818BBD18218}"/>
              </a:ext>
            </a:extLst>
          </p:cNvPr>
          <p:cNvSpPr/>
          <p:nvPr/>
        </p:nvSpPr>
        <p:spPr bwMode="auto">
          <a:xfrm>
            <a:off x="8199437" y="5643751"/>
            <a:ext cx="4237038" cy="1130111"/>
          </a:xfrm>
          <a:prstGeom prst="rect">
            <a:avLst/>
          </a:prstGeom>
          <a:solidFill>
            <a:srgbClr val="2828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A7970AA3-D1E4-49FA-A215-76A546BCD7AC}"/>
              </a:ext>
            </a:extLst>
          </p:cNvPr>
          <p:cNvSpPr/>
          <p:nvPr/>
        </p:nvSpPr>
        <p:spPr>
          <a:xfrm>
            <a:off x="8428037" y="5775492"/>
            <a:ext cx="3810000" cy="830997"/>
          </a:xfrm>
          <a:prstGeom prst="rect">
            <a:avLst/>
          </a:prstGeom>
        </p:spPr>
        <p:txBody>
          <a:bodyPr wrap="square">
            <a:spAutoFit/>
          </a:bodyPr>
          <a:lstStyle/>
          <a:p>
            <a:pPr marL="116575" defTabSz="1010313"/>
            <a:r>
              <a:rPr lang="en-US" sz="1200" dirty="0">
                <a:solidFill>
                  <a:schemeClr val="bg1"/>
                </a:solidFill>
                <a:latin typeface="Segoe UI Semibold" panose="020B0702040204020203" pitchFamily="34" charset="0"/>
                <a:cs typeface="Segoe UI Semibold" panose="020B0702040204020203" pitchFamily="34" charset="0"/>
              </a:rPr>
              <a:t>Pro tip: </a:t>
            </a:r>
            <a:r>
              <a:rPr lang="en-US" sz="1200" dirty="0">
                <a:solidFill>
                  <a:schemeClr val="bg1"/>
                </a:solidFill>
                <a:latin typeface="Segoe UI" panose="020B0502040204020203" pitchFamily="34" charset="0"/>
                <a:cs typeface="Segoe UI" panose="020B0502040204020203" pitchFamily="34" charset="0"/>
              </a:rPr>
              <a:t>Try these notifications to stay on top of your network’s activity: “Receive a message in my inbox,” “Someone invites me to a group,” and “Someone requests to join a private group I administer.”  </a:t>
            </a:r>
          </a:p>
        </p:txBody>
      </p:sp>
      <p:pic>
        <p:nvPicPr>
          <p:cNvPr id="8" name="Graphic 7">
            <a:extLst>
              <a:ext uri="{FF2B5EF4-FFF2-40B4-BE49-F238E27FC236}">
                <a16:creationId xmlns:a16="http://schemas.microsoft.com/office/drawing/2014/main" id="{F983D15C-5BB2-4566-BE74-B1FB03881E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51837" y="5783262"/>
            <a:ext cx="171752" cy="228600"/>
          </a:xfrm>
          <a:prstGeom prst="rect">
            <a:avLst/>
          </a:prstGeom>
        </p:spPr>
      </p:pic>
    </p:spTree>
    <p:extLst>
      <p:ext uri="{BB962C8B-B14F-4D97-AF65-F5344CB8AC3E}">
        <p14:creationId xmlns:p14="http://schemas.microsoft.com/office/powerpoint/2010/main" val="170775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91CE96-D913-4E4F-B0B9-B0762C3176DE}"/>
              </a:ext>
            </a:extLst>
          </p:cNvPr>
          <p:cNvSpPr/>
          <p:nvPr/>
        </p:nvSpPr>
        <p:spPr bwMode="auto">
          <a:xfrm>
            <a:off x="7132637" y="0"/>
            <a:ext cx="5334000"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523D6506-7336-41B7-A9FF-7092E938AA76}"/>
              </a:ext>
            </a:extLst>
          </p:cNvPr>
          <p:cNvSpPr>
            <a:spLocks noGrp="1"/>
          </p:cNvSpPr>
          <p:nvPr>
            <p:ph type="title" idx="4294967295"/>
          </p:nvPr>
        </p:nvSpPr>
        <p:spPr>
          <a:xfrm>
            <a:off x="274639" y="295274"/>
            <a:ext cx="6705598" cy="1601788"/>
          </a:xfrm>
        </p:spPr>
        <p:txBody>
          <a:bodyPr>
            <a:normAutofit/>
          </a:bodyPr>
          <a:lstStyle/>
          <a:p>
            <a:r>
              <a:rPr lang="en-US" dirty="0">
                <a:solidFill>
                  <a:srgbClr val="282828"/>
                </a:solidFill>
              </a:rPr>
              <a:t>Download the Yammer mobile app</a:t>
            </a:r>
          </a:p>
        </p:txBody>
      </p:sp>
      <p:sp>
        <p:nvSpPr>
          <p:cNvPr id="3" name="Content Placeholder 2">
            <a:extLst>
              <a:ext uri="{FF2B5EF4-FFF2-40B4-BE49-F238E27FC236}">
                <a16:creationId xmlns:a16="http://schemas.microsoft.com/office/drawing/2014/main" id="{61837352-26C9-4D72-B97A-F8A80FA6E048}"/>
              </a:ext>
            </a:extLst>
          </p:cNvPr>
          <p:cNvSpPr>
            <a:spLocks noGrp="1"/>
          </p:cNvSpPr>
          <p:nvPr>
            <p:ph idx="4294967295"/>
          </p:nvPr>
        </p:nvSpPr>
        <p:spPr>
          <a:xfrm>
            <a:off x="326696" y="2049461"/>
            <a:ext cx="6553197" cy="4127284"/>
          </a:xfrm>
        </p:spPr>
        <p:txBody>
          <a:bodyPr vert="horz" wrap="square" lIns="146304" tIns="91440" rIns="146304" bIns="91440" rtlCol="0" anchor="t">
            <a:spAutoFit/>
          </a:bodyPr>
          <a:lstStyle/>
          <a:p>
            <a:pPr>
              <a:lnSpc>
                <a:spcPct val="110000"/>
              </a:lnSpc>
              <a:spcBef>
                <a:spcPts val="0"/>
              </a:spcBef>
              <a:spcAft>
                <a:spcPts val="600"/>
              </a:spcAft>
            </a:pPr>
            <a:r>
              <a:rPr lang="en-US" sz="1600" dirty="0">
                <a:solidFill>
                  <a:srgbClr val="282828"/>
                </a:solidFill>
              </a:rPr>
              <a:t>Stay connected when you’re on the go with the Yammer app.</a:t>
            </a:r>
            <a:br>
              <a:rPr lang="en-US" sz="1600" dirty="0">
                <a:solidFill>
                  <a:schemeClr val="tx1"/>
                </a:solidFill>
              </a:rPr>
            </a:br>
            <a:r>
              <a:rPr lang="en-US" sz="1600" dirty="0">
                <a:solidFill>
                  <a:srgbClr val="282828"/>
                </a:solidFill>
              </a:rPr>
              <a:t> </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Go to your phone’s app store, search for “Yammer,” and download the free app.</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Sign in for the first time using your work email and password.</a:t>
            </a:r>
          </a:p>
          <a:p>
            <a:pPr marL="342900" indent="-342900">
              <a:lnSpc>
                <a:spcPct val="110000"/>
              </a:lnSpc>
              <a:spcBef>
                <a:spcPts val="0"/>
              </a:spcBef>
              <a:spcAft>
                <a:spcPts val="1200"/>
              </a:spcAft>
              <a:buClr>
                <a:schemeClr val="accent1"/>
              </a:buClr>
              <a:buSzPct val="70000"/>
              <a:buFont typeface="+mj-lt"/>
              <a:buAutoNum type="arabicPeriod"/>
            </a:pPr>
            <a:r>
              <a:rPr lang="en-US" sz="1600" dirty="0">
                <a:solidFill>
                  <a:srgbClr val="282828"/>
                </a:solidFill>
                <a:latin typeface="+mn-lt"/>
              </a:rPr>
              <a:t>For security reasons, your organization may require you to enter your password again.</a:t>
            </a:r>
          </a:p>
          <a:p>
            <a:pPr>
              <a:lnSpc>
                <a:spcPct val="110000"/>
              </a:lnSpc>
              <a:spcBef>
                <a:spcPts val="0"/>
              </a:spcBef>
              <a:spcAft>
                <a:spcPts val="600"/>
              </a:spcAft>
              <a:buClr>
                <a:schemeClr val="accent1"/>
              </a:buClr>
              <a:buSzPct val="70000"/>
            </a:pPr>
            <a:endParaRPr lang="en-US" sz="1600" dirty="0">
              <a:solidFill>
                <a:schemeClr val="accent1"/>
              </a:solidFill>
              <a:latin typeface="+mn-lt"/>
            </a:endParaRPr>
          </a:p>
          <a:p>
            <a:pPr>
              <a:lnSpc>
                <a:spcPct val="110000"/>
              </a:lnSpc>
              <a:spcBef>
                <a:spcPts val="0"/>
              </a:spcBef>
              <a:spcAft>
                <a:spcPts val="600"/>
              </a:spcAft>
              <a:buClr>
                <a:schemeClr val="accent1"/>
              </a:buClr>
              <a:buSzPct val="70000"/>
            </a:pPr>
            <a:r>
              <a:rPr lang="en-US" sz="1600" dirty="0">
                <a:solidFill>
                  <a:schemeClr val="accent1"/>
                </a:solidFill>
                <a:latin typeface="+mn-lt"/>
              </a:rPr>
              <a:t>After entering your credentials for the first time, you should be able to jump right into your conversations any time you open up the Yammer app.</a:t>
            </a:r>
          </a:p>
          <a:p>
            <a:pPr marL="342900" indent="-342900">
              <a:lnSpc>
                <a:spcPct val="110000"/>
              </a:lnSpc>
              <a:spcBef>
                <a:spcPts val="0"/>
              </a:spcBef>
              <a:spcAft>
                <a:spcPts val="600"/>
              </a:spcAft>
              <a:buClr>
                <a:schemeClr val="accent1"/>
              </a:buClr>
              <a:buSzPct val="70000"/>
              <a:buFont typeface="+mj-lt"/>
              <a:buAutoNum type="arabicPeriod"/>
            </a:pPr>
            <a:endParaRPr lang="en-US" sz="1600" dirty="0">
              <a:solidFill>
                <a:srgbClr val="282828"/>
              </a:solidFill>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190" y="533111"/>
            <a:ext cx="1848047" cy="3287061"/>
          </a:xfrm>
          <a:prstGeom prst="rect">
            <a:avLst/>
          </a:prstGeom>
          <a:ln w="76200">
            <a:solidFill>
              <a:schemeClr val="bg2"/>
            </a:solidFill>
            <a:miter lim="800000"/>
          </a:ln>
          <a:effectLst>
            <a:outerShdw blurRad="38100" dist="25400" dir="2700000" algn="tl" rotWithShape="0">
              <a:prstClr val="black">
                <a:alpha val="15000"/>
              </a:prstClr>
            </a:outerShdw>
          </a:effectLst>
        </p:spPr>
      </p:pic>
      <p:cxnSp>
        <p:nvCxnSpPr>
          <p:cNvPr id="12" name="Straight Connector 11">
            <a:extLst>
              <a:ext uri="{FF2B5EF4-FFF2-40B4-BE49-F238E27FC236}">
                <a16:creationId xmlns:a16="http://schemas.microsoft.com/office/drawing/2014/main" id="{95699FCF-BC8C-4A2F-AFD5-D67E22EA555D}"/>
              </a:ext>
            </a:extLst>
          </p:cNvPr>
          <p:cNvCxnSpPr>
            <a:cxnSpLocks/>
          </p:cNvCxnSpPr>
          <p:nvPr/>
        </p:nvCxnSpPr>
        <p:spPr>
          <a:xfrm>
            <a:off x="503237" y="4792662"/>
            <a:ext cx="6123912" cy="0"/>
          </a:xfrm>
          <a:prstGeom prst="line">
            <a:avLst/>
          </a:prstGeom>
          <a:ln w="12700">
            <a:solidFill>
              <a:srgbClr val="D83B0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037" y="1312922"/>
            <a:ext cx="1844531" cy="3280806"/>
          </a:xfrm>
          <a:prstGeom prst="rect">
            <a:avLst/>
          </a:prstGeom>
          <a:ln w="76200">
            <a:solidFill>
              <a:schemeClr val="bg2"/>
            </a:solidFill>
            <a:miter lim="800000"/>
          </a:ln>
          <a:effectLst>
            <a:outerShdw blurRad="38100" dist="25400" dir="2700000" algn="tl" rotWithShape="0">
              <a:prstClr val="black">
                <a:alpha val="15000"/>
              </a:prst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442" y="3192618"/>
            <a:ext cx="1842079" cy="3276444"/>
          </a:xfrm>
          <a:prstGeom prst="rect">
            <a:avLst/>
          </a:prstGeom>
          <a:ln w="76200">
            <a:solidFill>
              <a:schemeClr val="bg2"/>
            </a:solidFill>
            <a:miter lim="800000"/>
          </a:ln>
          <a:effectLst>
            <a:outerShdw blurRad="38100" dist="25400" dir="2700000" algn="tl" rotWithShape="0">
              <a:prstClr val="black">
                <a:alpha val="15000"/>
              </a:prstClr>
            </a:outerShdw>
          </a:effectLst>
        </p:spPr>
      </p:pic>
      <p:cxnSp>
        <p:nvCxnSpPr>
          <p:cNvPr id="17" name="Straight Arrow Connector 16">
            <a:extLst>
              <a:ext uri="{FF2B5EF4-FFF2-40B4-BE49-F238E27FC236}">
                <a16:creationId xmlns:a16="http://schemas.microsoft.com/office/drawing/2014/main" id="{5543A0D0-267A-44EC-A2C6-6CFEC5450B28}"/>
              </a:ext>
            </a:extLst>
          </p:cNvPr>
          <p:cNvCxnSpPr>
            <a:cxnSpLocks/>
          </p:cNvCxnSpPr>
          <p:nvPr/>
        </p:nvCxnSpPr>
        <p:spPr>
          <a:xfrm>
            <a:off x="7873510" y="1198719"/>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BF7F63C-74BF-4227-A227-BD8DBFF13B4C}"/>
              </a:ext>
            </a:extLst>
          </p:cNvPr>
          <p:cNvSpPr/>
          <p:nvPr/>
        </p:nvSpPr>
        <p:spPr bwMode="auto">
          <a:xfrm>
            <a:off x="7568711" y="1059018"/>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1</a:t>
            </a:r>
          </a:p>
        </p:txBody>
      </p:sp>
      <p:cxnSp>
        <p:nvCxnSpPr>
          <p:cNvPr id="19" name="Straight Arrow Connector 18">
            <a:extLst>
              <a:ext uri="{FF2B5EF4-FFF2-40B4-BE49-F238E27FC236}">
                <a16:creationId xmlns:a16="http://schemas.microsoft.com/office/drawing/2014/main" id="{8B68CB0B-4311-4A21-924F-F39DB2586CDB}"/>
              </a:ext>
            </a:extLst>
          </p:cNvPr>
          <p:cNvCxnSpPr>
            <a:cxnSpLocks/>
          </p:cNvCxnSpPr>
          <p:nvPr/>
        </p:nvCxnSpPr>
        <p:spPr>
          <a:xfrm flipH="1">
            <a:off x="11291716" y="2345212"/>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26BB0B1-54E1-4B4E-8605-930516420542}"/>
              </a:ext>
            </a:extLst>
          </p:cNvPr>
          <p:cNvSpPr/>
          <p:nvPr/>
        </p:nvSpPr>
        <p:spPr bwMode="auto">
          <a:xfrm>
            <a:off x="11672716" y="2205511"/>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2</a:t>
            </a:r>
          </a:p>
        </p:txBody>
      </p:sp>
      <p:cxnSp>
        <p:nvCxnSpPr>
          <p:cNvPr id="21" name="Straight Arrow Connector 20">
            <a:extLst>
              <a:ext uri="{FF2B5EF4-FFF2-40B4-BE49-F238E27FC236}">
                <a16:creationId xmlns:a16="http://schemas.microsoft.com/office/drawing/2014/main" id="{A66F347B-C347-4031-9706-50EA962DCDCD}"/>
              </a:ext>
            </a:extLst>
          </p:cNvPr>
          <p:cNvCxnSpPr>
            <a:cxnSpLocks/>
          </p:cNvCxnSpPr>
          <p:nvPr/>
        </p:nvCxnSpPr>
        <p:spPr>
          <a:xfrm>
            <a:off x="8199436" y="4918618"/>
            <a:ext cx="381001" cy="0"/>
          </a:xfrm>
          <a:prstGeom prst="straightConnector1">
            <a:avLst/>
          </a:prstGeom>
          <a:ln w="25400">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0F31045-EFF4-45C5-85E5-3FB293DD1B9E}"/>
              </a:ext>
            </a:extLst>
          </p:cNvPr>
          <p:cNvSpPr/>
          <p:nvPr/>
        </p:nvSpPr>
        <p:spPr bwMode="auto">
          <a:xfrm>
            <a:off x="7894637" y="4778917"/>
            <a:ext cx="304800" cy="304800"/>
          </a:xfrm>
          <a:prstGeom prst="ellipse">
            <a:avLst/>
          </a:prstGeom>
          <a:solidFill>
            <a:schemeClr val="accent1"/>
          </a:soli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latin typeface="+mj-lt"/>
                <a:ea typeface="Segoe UI" pitchFamily="34" charset="0"/>
                <a:cs typeface="Segoe UI" pitchFamily="34" charset="0"/>
              </a:rPr>
              <a:t>3</a:t>
            </a:r>
          </a:p>
        </p:txBody>
      </p:sp>
    </p:spTree>
    <p:extLst>
      <p:ext uri="{BB962C8B-B14F-4D97-AF65-F5344CB8AC3E}">
        <p14:creationId xmlns:p14="http://schemas.microsoft.com/office/powerpoint/2010/main" val="3898400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6F83B97-2A64-46DB-A323-F1E6AE0AA727}"/>
              </a:ext>
            </a:extLst>
          </p:cNvPr>
          <p:cNvSpPr/>
          <p:nvPr/>
        </p:nvSpPr>
        <p:spPr bwMode="auto">
          <a:xfrm>
            <a:off x="11780837" y="1363662"/>
            <a:ext cx="655638" cy="1447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itle 3">
            <a:extLst>
              <a:ext uri="{FF2B5EF4-FFF2-40B4-BE49-F238E27FC236}">
                <a16:creationId xmlns:a16="http://schemas.microsoft.com/office/drawing/2014/main" id="{7D5D356E-2630-49BF-A6B8-B6BBE87CE7AA}"/>
              </a:ext>
            </a:extLst>
          </p:cNvPr>
          <p:cNvSpPr>
            <a:spLocks noGrp="1"/>
          </p:cNvSpPr>
          <p:nvPr>
            <p:ph type="title" idx="4294967295"/>
          </p:nvPr>
        </p:nvSpPr>
        <p:spPr>
          <a:xfrm>
            <a:off x="1112837" y="830261"/>
            <a:ext cx="7848600" cy="990601"/>
          </a:xfrm>
        </p:spPr>
        <p:txBody>
          <a:bodyPr>
            <a:normAutofit/>
          </a:bodyPr>
          <a:lstStyle/>
          <a:p>
            <a:r>
              <a:rPr lang="en-US" dirty="0"/>
              <a:t>Find discussions and groups</a:t>
            </a:r>
          </a:p>
        </p:txBody>
      </p:sp>
      <p:sp>
        <p:nvSpPr>
          <p:cNvPr id="5" name="Text Placeholder 4">
            <a:extLst>
              <a:ext uri="{FF2B5EF4-FFF2-40B4-BE49-F238E27FC236}">
                <a16:creationId xmlns:a16="http://schemas.microsoft.com/office/drawing/2014/main" id="{68C4EE7F-366D-4C90-B126-F20753A6492C}"/>
              </a:ext>
            </a:extLst>
          </p:cNvPr>
          <p:cNvSpPr>
            <a:spLocks noGrp="1"/>
          </p:cNvSpPr>
          <p:nvPr>
            <p:ph type="body" sz="quarter" idx="4294967295"/>
          </p:nvPr>
        </p:nvSpPr>
        <p:spPr>
          <a:xfrm>
            <a:off x="1112837" y="4068762"/>
            <a:ext cx="10058401" cy="1943100"/>
          </a:xfrm>
        </p:spPr>
        <p:txBody>
          <a:bodyPr>
            <a:normAutofit/>
          </a:bodyPr>
          <a:lstStyle/>
          <a:p>
            <a:pPr>
              <a:lnSpc>
                <a:spcPct val="100000"/>
              </a:lnSpc>
              <a:spcBef>
                <a:spcPts val="0"/>
              </a:spcBef>
              <a:spcAft>
                <a:spcPts val="1200"/>
              </a:spcAft>
            </a:pPr>
            <a:r>
              <a:rPr lang="en-US" sz="1600" dirty="0">
                <a:solidFill>
                  <a:schemeClr val="tx2"/>
                </a:solidFill>
              </a:rPr>
              <a:t>Discover conversations</a:t>
            </a:r>
          </a:p>
          <a:p>
            <a:pPr>
              <a:lnSpc>
                <a:spcPct val="100000"/>
              </a:lnSpc>
              <a:spcBef>
                <a:spcPts val="0"/>
              </a:spcBef>
              <a:spcAft>
                <a:spcPts val="1200"/>
              </a:spcAft>
            </a:pPr>
            <a:r>
              <a:rPr lang="en-US" sz="1600" dirty="0">
                <a:solidFill>
                  <a:schemeClr val="tx2"/>
                </a:solidFill>
              </a:rPr>
              <a:t>Search for answers</a:t>
            </a:r>
          </a:p>
          <a:p>
            <a:pPr>
              <a:lnSpc>
                <a:spcPct val="100000"/>
              </a:lnSpc>
              <a:spcBef>
                <a:spcPts val="0"/>
              </a:spcBef>
              <a:spcAft>
                <a:spcPts val="1200"/>
              </a:spcAft>
            </a:pPr>
            <a:r>
              <a:rPr lang="en-US" sz="1600" dirty="0">
                <a:solidFill>
                  <a:schemeClr val="tx2"/>
                </a:solidFill>
              </a:rPr>
              <a:t>Join an existing group</a:t>
            </a:r>
          </a:p>
          <a:p>
            <a:pPr>
              <a:lnSpc>
                <a:spcPct val="100000"/>
              </a:lnSpc>
              <a:spcBef>
                <a:spcPts val="0"/>
              </a:spcBef>
              <a:spcAft>
                <a:spcPts val="1200"/>
              </a:spcAft>
            </a:pPr>
            <a:r>
              <a:rPr lang="en-US" sz="1600" dirty="0">
                <a:solidFill>
                  <a:schemeClr val="tx2"/>
                </a:solidFill>
              </a:rPr>
              <a:t>Create a new group</a:t>
            </a:r>
          </a:p>
        </p:txBody>
      </p:sp>
      <p:cxnSp>
        <p:nvCxnSpPr>
          <p:cNvPr id="6" name="Straight Connector 5">
            <a:extLst>
              <a:ext uri="{FF2B5EF4-FFF2-40B4-BE49-F238E27FC236}">
                <a16:creationId xmlns:a16="http://schemas.microsoft.com/office/drawing/2014/main" id="{37730453-AD97-47C7-9ED8-27BF78948574}"/>
              </a:ext>
            </a:extLst>
          </p:cNvPr>
          <p:cNvCxnSpPr/>
          <p:nvPr/>
        </p:nvCxnSpPr>
        <p:spPr>
          <a:xfrm>
            <a:off x="11780837" y="0"/>
            <a:ext cx="0" cy="69945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D0A005-3BA9-49C9-A006-B970933F325F}"/>
              </a:ext>
            </a:extLst>
          </p:cNvPr>
          <p:cNvCxnSpPr/>
          <p:nvPr/>
        </p:nvCxnSpPr>
        <p:spPr>
          <a:xfrm>
            <a:off x="11780837" y="1363662"/>
            <a:ext cx="655638"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413CCD2-E273-44F6-B738-669F88FC39CB}"/>
              </a:ext>
            </a:extLst>
          </p:cNvPr>
          <p:cNvCxnSpPr/>
          <p:nvPr/>
        </p:nvCxnSpPr>
        <p:spPr>
          <a:xfrm>
            <a:off x="11780837" y="2811462"/>
            <a:ext cx="655638"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2DC10B-2502-4381-A284-D1A668A50635}"/>
              </a:ext>
            </a:extLst>
          </p:cNvPr>
          <p:cNvCxnSpPr/>
          <p:nvPr/>
        </p:nvCxnSpPr>
        <p:spPr>
          <a:xfrm>
            <a:off x="11780837" y="42592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564C74-3D74-4D03-8BDC-21478334F5C9}"/>
              </a:ext>
            </a:extLst>
          </p:cNvPr>
          <p:cNvCxnSpPr/>
          <p:nvPr/>
        </p:nvCxnSpPr>
        <p:spPr>
          <a:xfrm>
            <a:off x="11780837" y="5707062"/>
            <a:ext cx="655638" cy="0"/>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81D50239-1B91-4223-82ED-2453B07B80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438" y="525462"/>
            <a:ext cx="304800" cy="380144"/>
          </a:xfrm>
          <a:prstGeom prst="rect">
            <a:avLst/>
          </a:prstGeom>
        </p:spPr>
      </p:pic>
      <p:pic>
        <p:nvPicPr>
          <p:cNvPr id="14" name="Graphic 13">
            <a:extLst>
              <a:ext uri="{FF2B5EF4-FFF2-40B4-BE49-F238E27FC236}">
                <a16:creationId xmlns:a16="http://schemas.microsoft.com/office/drawing/2014/main" id="{68359D90-961D-481A-952D-A30CD915D4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54157" y="3344863"/>
            <a:ext cx="308999" cy="380999"/>
          </a:xfrm>
          <a:prstGeom prst="rect">
            <a:avLst/>
          </a:prstGeom>
        </p:spPr>
      </p:pic>
      <p:pic>
        <p:nvPicPr>
          <p:cNvPr id="15" name="Graphic 14">
            <a:extLst>
              <a:ext uri="{FF2B5EF4-FFF2-40B4-BE49-F238E27FC236}">
                <a16:creationId xmlns:a16="http://schemas.microsoft.com/office/drawing/2014/main" id="{68CD7E23-AF31-46E1-AC7E-EDF14771A1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89581" y="4780315"/>
            <a:ext cx="438150" cy="405694"/>
          </a:xfrm>
          <a:prstGeom prst="rect">
            <a:avLst/>
          </a:prstGeom>
        </p:spPr>
      </p:pic>
      <p:pic>
        <p:nvPicPr>
          <p:cNvPr id="16" name="Graphic 15">
            <a:extLst>
              <a:ext uri="{FF2B5EF4-FFF2-40B4-BE49-F238E27FC236}">
                <a16:creationId xmlns:a16="http://schemas.microsoft.com/office/drawing/2014/main" id="{D72A3871-4EC3-4174-BB1E-4E65AC31FE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85918" y="6278562"/>
            <a:ext cx="445477" cy="304800"/>
          </a:xfrm>
          <a:prstGeom prst="rect">
            <a:avLst/>
          </a:prstGeom>
        </p:spPr>
      </p:pic>
      <p:pic>
        <p:nvPicPr>
          <p:cNvPr id="2" name="Graphic 1">
            <a:extLst>
              <a:ext uri="{FF2B5EF4-FFF2-40B4-BE49-F238E27FC236}">
                <a16:creationId xmlns:a16="http://schemas.microsoft.com/office/drawing/2014/main" id="{267EBFC1-F551-47EC-A29F-9E29120E75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26181" y="1897063"/>
            <a:ext cx="388056" cy="381000"/>
          </a:xfrm>
          <a:prstGeom prst="rect">
            <a:avLst/>
          </a:prstGeom>
        </p:spPr>
      </p:pic>
      <p:cxnSp>
        <p:nvCxnSpPr>
          <p:cNvPr id="17" name="Straight Connector 16">
            <a:extLst>
              <a:ext uri="{FF2B5EF4-FFF2-40B4-BE49-F238E27FC236}">
                <a16:creationId xmlns:a16="http://schemas.microsoft.com/office/drawing/2014/main" id="{5A566B73-CB42-44AD-8B58-10922B888E9B}"/>
              </a:ext>
            </a:extLst>
          </p:cNvPr>
          <p:cNvCxnSpPr/>
          <p:nvPr/>
        </p:nvCxnSpPr>
        <p:spPr>
          <a:xfrm>
            <a:off x="1265234" y="3962752"/>
            <a:ext cx="793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38565B0-C805-489F-8B27-ADB792277430}"/>
              </a:ext>
            </a:extLst>
          </p:cNvPr>
          <p:cNvSpPr/>
          <p:nvPr/>
        </p:nvSpPr>
        <p:spPr>
          <a:xfrm>
            <a:off x="1189038" y="2218001"/>
            <a:ext cx="8229600" cy="1311128"/>
          </a:xfrm>
          <a:prstGeom prst="rect">
            <a:avLst/>
          </a:prstGeom>
        </p:spPr>
        <p:txBody>
          <a:bodyPr wrap="square">
            <a:spAutoFit/>
          </a:bodyPr>
          <a:lstStyle/>
          <a:p>
            <a:pPr>
              <a:lnSpc>
                <a:spcPct val="110000"/>
              </a:lnSpc>
            </a:pPr>
            <a:r>
              <a:rPr lang="en-US" sz="2400" dirty="0">
                <a:cs typeface="Segoe UI Semibold" panose="020B0702040204020203" pitchFamily="34" charset="0"/>
              </a:rPr>
              <a:t>Tap into your organization’s most valuable resource—its people. Discover other groups that match your interests, and find conversations and content that are relevant to you.</a:t>
            </a:r>
            <a:endParaRPr lang="en-US" sz="2400" dirty="0"/>
          </a:p>
        </p:txBody>
      </p:sp>
    </p:spTree>
    <p:extLst>
      <p:ext uri="{BB962C8B-B14F-4D97-AF65-F5344CB8AC3E}">
        <p14:creationId xmlns:p14="http://schemas.microsoft.com/office/powerpoint/2010/main" val="596922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HITE TEMPLATE">
  <a:themeElements>
    <a:clrScheme name="Custom 3">
      <a:dk1>
        <a:srgbClr val="000000"/>
      </a:dk1>
      <a:lt1>
        <a:srgbClr val="FFFFFF"/>
      </a:lt1>
      <a:dk2>
        <a:srgbClr val="2F2F2F"/>
      </a:dk2>
      <a:lt2>
        <a:srgbClr val="E6E6E6"/>
      </a:lt2>
      <a:accent1>
        <a:srgbClr val="D83B01"/>
      </a:accent1>
      <a:accent2>
        <a:srgbClr val="D2D2D2"/>
      </a:accent2>
      <a:accent3>
        <a:srgbClr val="E6E6E6"/>
      </a:accent3>
      <a:accent4>
        <a:srgbClr val="2F2F2F"/>
      </a:accent4>
      <a:accent5>
        <a:srgbClr val="0078D7"/>
      </a:accent5>
      <a:accent6>
        <a:srgbClr val="00B294"/>
      </a:accent6>
      <a:hlink>
        <a:srgbClr val="D83B01"/>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ORANGE_2017_02.potx" id="{ADF073E1-7B38-447C-9B0E-8A99DD1B8371}" vid="{7A4AC7F3-7A28-4900-A81C-0213A42035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3" ma:contentTypeDescription="Create a new document." ma:contentTypeScope="" ma:versionID="f0876370c90de824ab54c09b0bd2a056">
  <xsd:schema xmlns:xsd="http://www.w3.org/2001/XMLSchema" xmlns:xs="http://www.w3.org/2001/XMLSchema" xmlns:p="http://schemas.microsoft.com/office/2006/metadata/properties" xmlns:ns3="630a2e83-186a-4a0f-ab27-bee8a8096abc" targetNamespace="http://schemas.microsoft.com/office/2006/metadata/properties" ma:root="true" ma:fieldsID="a2a3b5ed8b4accd7c8a398d0cb075271" ns3:_="">
    <xsd:import namespace="630a2e83-186a-4a0f-ab27-bee8a8096abc"/>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630a2e83-186a-4a0f-ab27-bee8a8096abc"/>
    <ds:schemaRef ds:uri="http://schemas.microsoft.com/office/infopath/2007/PartnerControl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330841A-A209-44E7-824E-9DDB4DE0DC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16-9_Business_ORANGE_2017_02</Template>
  <TotalTime>3493</TotalTime>
  <Words>2290</Words>
  <Application>Microsoft Office PowerPoint</Application>
  <PresentationFormat>Custom</PresentationFormat>
  <Paragraphs>334</Paragraphs>
  <Slides>30</Slides>
  <Notes>16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Open Sans</vt:lpstr>
      <vt:lpstr>Segoe Pro Semibold</vt:lpstr>
      <vt:lpstr>Segoe UI</vt:lpstr>
      <vt:lpstr>Segoe UI Light</vt:lpstr>
      <vt:lpstr>Segoe UI Semibold</vt:lpstr>
      <vt:lpstr>Wingdings</vt:lpstr>
      <vt:lpstr>WHITE TEMPLATE</vt:lpstr>
      <vt:lpstr>Yammer  end user guide</vt:lpstr>
      <vt:lpstr>Quick Start Guide</vt:lpstr>
      <vt:lpstr>Table of contents </vt:lpstr>
      <vt:lpstr>Get started  Yammer is the faster, smarter way to share and collaborate with everyone at your company. Get started by customizing your profile and notification settings, then download the app to access Yammer from wherever you are. </vt:lpstr>
      <vt:lpstr>Sign into Yammer</vt:lpstr>
      <vt:lpstr>Edit your Yammer profile</vt:lpstr>
      <vt:lpstr>Set notifications</vt:lpstr>
      <vt:lpstr>Download the Yammer mobile app</vt:lpstr>
      <vt:lpstr>Find discussions and groups</vt:lpstr>
      <vt:lpstr>Discover conversations</vt:lpstr>
      <vt:lpstr>Search for answers</vt:lpstr>
      <vt:lpstr>Join an existing group</vt:lpstr>
      <vt:lpstr>Create a new group</vt:lpstr>
      <vt:lpstr>PowerPoint Presentation</vt:lpstr>
      <vt:lpstr>Like and reply to posts</vt:lpstr>
      <vt:lpstr>Post an update</vt:lpstr>
      <vt:lpstr>Attach a file</vt:lpstr>
      <vt:lpstr>Create special messages </vt:lpstr>
      <vt:lpstr>Create a Poll</vt:lpstr>
      <vt:lpstr>Praise a collaborator</vt:lpstr>
      <vt:lpstr>Make an announcement</vt:lpstr>
      <vt:lpstr>Send a private message</vt:lpstr>
      <vt:lpstr>Share a conversation</vt:lpstr>
      <vt:lpstr>Collaborate quickly</vt:lpstr>
      <vt:lpstr>Create a new document</vt:lpstr>
      <vt:lpstr>Edit a document</vt:lpstr>
      <vt:lpstr>Take group notes</vt:lpstr>
      <vt:lpstr>Share from anywhere in Office 365</vt:lpstr>
      <vt:lpstr>Use shared group resources</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brand template</dc:title>
  <dc:subject>&lt;Speech title here&gt;</dc:subject>
  <dc:creator>Catherine Mondoy</dc:creator>
  <cp:keywords/>
  <dc:description>Template: _x000d_
Formatting: _x000d_
Audience Type:</dc:description>
  <cp:lastModifiedBy>Angus Florance</cp:lastModifiedBy>
  <cp:revision>348</cp:revision>
  <dcterms:created xsi:type="dcterms:W3CDTF">2017-05-16T21:19:27Z</dcterms:created>
  <dcterms:modified xsi:type="dcterms:W3CDTF">2018-06-25T23:24:01Z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Owner">
    <vt:lpwstr>angusfl@microsoft.com</vt:lpwstr>
  </property>
  <property fmtid="{D5CDD505-2E9C-101B-9397-08002B2CF9AE}" pid="14" name="MSIP_Label_f42aa342-8706-4288-bd11-ebb85995028c_SetDate">
    <vt:lpwstr>2018-06-25T23:21:21.7785885Z</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ies>
</file>