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80" r:id="rId5"/>
    <p:sldId id="297" r:id="rId6"/>
    <p:sldId id="304" r:id="rId7"/>
    <p:sldId id="337" r:id="rId8"/>
    <p:sldId id="333" r:id="rId9"/>
    <p:sldId id="344" r:id="rId10"/>
    <p:sldId id="308" r:id="rId11"/>
    <p:sldId id="345" r:id="rId12"/>
    <p:sldId id="343" r:id="rId13"/>
    <p:sldId id="303"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58" autoAdjust="0"/>
  </p:normalViewPr>
  <p:slideViewPr>
    <p:cSldViewPr snapToGrid="0">
      <p:cViewPr varScale="1">
        <p:scale>
          <a:sx n="61" d="100"/>
          <a:sy n="61" d="100"/>
        </p:scale>
        <p:origin x="90"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1" d="100"/>
          <a:sy n="61" d="100"/>
        </p:scale>
        <p:origin x="32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17190F3-B440-4FCB-92C4-998B4A08FC31}" type="datetimeFigureOut">
              <a:rPr lang="en-NZ" smtClean="0"/>
              <a:t>4/07/2018</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F867C70-7A19-4C02-8387-17E834DBBFB7}" type="slidenum">
              <a:rPr lang="en-NZ" smtClean="0"/>
              <a:t>‹#›</a:t>
            </a:fld>
            <a:endParaRPr lang="en-NZ"/>
          </a:p>
        </p:txBody>
      </p:sp>
    </p:spTree>
    <p:extLst>
      <p:ext uri="{BB962C8B-B14F-4D97-AF65-F5344CB8AC3E}">
        <p14:creationId xmlns:p14="http://schemas.microsoft.com/office/powerpoint/2010/main" val="1917377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Wingdings" panose="05000000000000000000" pitchFamily="2" charset="2"/>
              <a:buChar char="Ø"/>
              <a:defRPr/>
            </a:pPr>
            <a:endParaRPr lang="en-NZ" sz="1400" b="1" dirty="0"/>
          </a:p>
        </p:txBody>
      </p:sp>
      <p:sp>
        <p:nvSpPr>
          <p:cNvPr id="4" name="Slide Number Placeholder 3"/>
          <p:cNvSpPr>
            <a:spLocks noGrp="1"/>
          </p:cNvSpPr>
          <p:nvPr>
            <p:ph type="sldNum" sz="quarter" idx="10"/>
          </p:nvPr>
        </p:nvSpPr>
        <p:spPr/>
        <p:txBody>
          <a:bodyPr/>
          <a:lstStyle/>
          <a:p>
            <a:fld id="{8F867C70-7A19-4C02-8387-17E834DBBFB7}" type="slidenum">
              <a:rPr lang="en-NZ" smtClean="0"/>
              <a:t>2</a:t>
            </a:fld>
            <a:endParaRPr lang="en-NZ"/>
          </a:p>
        </p:txBody>
      </p:sp>
    </p:spTree>
    <p:extLst>
      <p:ext uri="{BB962C8B-B14F-4D97-AF65-F5344CB8AC3E}">
        <p14:creationId xmlns:p14="http://schemas.microsoft.com/office/powerpoint/2010/main" val="1760884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NZ" sz="1400" dirty="0"/>
          </a:p>
          <a:p>
            <a:pPr marL="342900" indent="-342900">
              <a:buFont typeface="Wingdings" panose="05000000000000000000" pitchFamily="2" charset="2"/>
              <a:buChar char="Ø"/>
              <a:defRPr/>
            </a:pPr>
            <a:endParaRPr lang="en-NZ" sz="1400" b="1" dirty="0"/>
          </a:p>
        </p:txBody>
      </p:sp>
      <p:sp>
        <p:nvSpPr>
          <p:cNvPr id="4" name="Slide Number Placeholder 3"/>
          <p:cNvSpPr>
            <a:spLocks noGrp="1"/>
          </p:cNvSpPr>
          <p:nvPr>
            <p:ph type="sldNum" sz="quarter" idx="10"/>
          </p:nvPr>
        </p:nvSpPr>
        <p:spPr/>
        <p:txBody>
          <a:bodyPr/>
          <a:lstStyle/>
          <a:p>
            <a:fld id="{8F867C70-7A19-4C02-8387-17E834DBBFB7}" type="slidenum">
              <a:rPr lang="en-NZ" smtClean="0"/>
              <a:t>3</a:t>
            </a:fld>
            <a:endParaRPr lang="en-NZ"/>
          </a:p>
        </p:txBody>
      </p:sp>
    </p:spTree>
    <p:extLst>
      <p:ext uri="{BB962C8B-B14F-4D97-AF65-F5344CB8AC3E}">
        <p14:creationId xmlns:p14="http://schemas.microsoft.com/office/powerpoint/2010/main" val="122564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Project Manager</a:t>
            </a:r>
          </a:p>
        </p:txBody>
      </p:sp>
      <p:sp>
        <p:nvSpPr>
          <p:cNvPr id="4" name="Slide Number Placeholder 3"/>
          <p:cNvSpPr>
            <a:spLocks noGrp="1"/>
          </p:cNvSpPr>
          <p:nvPr>
            <p:ph type="sldNum" sz="quarter" idx="10"/>
          </p:nvPr>
        </p:nvSpPr>
        <p:spPr/>
        <p:txBody>
          <a:bodyPr/>
          <a:lstStyle/>
          <a:p>
            <a:fld id="{8F867C70-7A19-4C02-8387-17E834DBBFB7}" type="slidenum">
              <a:rPr lang="en-NZ" smtClean="0"/>
              <a:t>4</a:t>
            </a:fld>
            <a:endParaRPr lang="en-NZ"/>
          </a:p>
        </p:txBody>
      </p:sp>
    </p:spTree>
    <p:extLst>
      <p:ext uri="{BB962C8B-B14F-4D97-AF65-F5344CB8AC3E}">
        <p14:creationId xmlns:p14="http://schemas.microsoft.com/office/powerpoint/2010/main" val="1209948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F867C70-7A19-4C02-8387-17E834DBBFB7}" type="slidenum">
              <a:rPr lang="en-NZ" smtClean="0"/>
              <a:t>5</a:t>
            </a:fld>
            <a:endParaRPr lang="en-NZ"/>
          </a:p>
        </p:txBody>
      </p:sp>
    </p:spTree>
    <p:extLst>
      <p:ext uri="{BB962C8B-B14F-4D97-AF65-F5344CB8AC3E}">
        <p14:creationId xmlns:p14="http://schemas.microsoft.com/office/powerpoint/2010/main" val="278684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Project Manager</a:t>
            </a:r>
          </a:p>
        </p:txBody>
      </p:sp>
      <p:sp>
        <p:nvSpPr>
          <p:cNvPr id="4" name="Slide Number Placeholder 3"/>
          <p:cNvSpPr>
            <a:spLocks noGrp="1"/>
          </p:cNvSpPr>
          <p:nvPr>
            <p:ph type="sldNum" sz="quarter" idx="10"/>
          </p:nvPr>
        </p:nvSpPr>
        <p:spPr/>
        <p:txBody>
          <a:bodyPr/>
          <a:lstStyle/>
          <a:p>
            <a:fld id="{8F867C70-7A19-4C02-8387-17E834DBBFB7}" type="slidenum">
              <a:rPr lang="en-NZ" smtClean="0"/>
              <a:t>6</a:t>
            </a:fld>
            <a:endParaRPr lang="en-NZ"/>
          </a:p>
        </p:txBody>
      </p:sp>
    </p:spTree>
    <p:extLst>
      <p:ext uri="{BB962C8B-B14F-4D97-AF65-F5344CB8AC3E}">
        <p14:creationId xmlns:p14="http://schemas.microsoft.com/office/powerpoint/2010/main" val="1519822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F867C70-7A19-4C02-8387-17E834DBBFB7}" type="slidenum">
              <a:rPr lang="en-NZ" smtClean="0"/>
              <a:t>7</a:t>
            </a:fld>
            <a:endParaRPr lang="en-NZ"/>
          </a:p>
        </p:txBody>
      </p:sp>
    </p:spTree>
    <p:extLst>
      <p:ext uri="{BB962C8B-B14F-4D97-AF65-F5344CB8AC3E}">
        <p14:creationId xmlns:p14="http://schemas.microsoft.com/office/powerpoint/2010/main" val="15976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F867C70-7A19-4C02-8387-17E834DBBFB7}" type="slidenum">
              <a:rPr lang="en-NZ" smtClean="0"/>
              <a:t>8</a:t>
            </a:fld>
            <a:endParaRPr lang="en-NZ"/>
          </a:p>
        </p:txBody>
      </p:sp>
    </p:spTree>
    <p:extLst>
      <p:ext uri="{BB962C8B-B14F-4D97-AF65-F5344CB8AC3E}">
        <p14:creationId xmlns:p14="http://schemas.microsoft.com/office/powerpoint/2010/main" val="100177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F867C70-7A19-4C02-8387-17E834DBBFB7}" type="slidenum">
              <a:rPr lang="en-NZ" smtClean="0"/>
              <a:t>9</a:t>
            </a:fld>
            <a:endParaRPr lang="en-NZ"/>
          </a:p>
        </p:txBody>
      </p:sp>
    </p:spTree>
    <p:extLst>
      <p:ext uri="{BB962C8B-B14F-4D97-AF65-F5344CB8AC3E}">
        <p14:creationId xmlns:p14="http://schemas.microsoft.com/office/powerpoint/2010/main" val="1739653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8F867C70-7A19-4C02-8387-17E834DBBFB7}" type="slidenum">
              <a:rPr lang="en-NZ" smtClean="0"/>
              <a:t>10</a:t>
            </a:fld>
            <a:endParaRPr lang="en-NZ"/>
          </a:p>
        </p:txBody>
      </p:sp>
    </p:spTree>
    <p:extLst>
      <p:ext uri="{BB962C8B-B14F-4D97-AF65-F5344CB8AC3E}">
        <p14:creationId xmlns:p14="http://schemas.microsoft.com/office/powerpoint/2010/main" val="4285959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80865A59-14B9-4908-9F14-5F16A75B7965}" type="datetimeFigureOut">
              <a:rPr lang="en-NZ" smtClean="0"/>
              <a:t>4/07/2018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4028341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80865A59-14B9-4908-9F14-5F16A75B7965}" type="datetimeFigureOut">
              <a:rPr lang="en-NZ" smtClean="0"/>
              <a:t>4/07/2018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421333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80865A59-14B9-4908-9F14-5F16A75B7965}" type="datetimeFigureOut">
              <a:rPr lang="en-NZ" smtClean="0"/>
              <a:t>4/07/2018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1292156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400" y="0"/>
            <a:ext cx="122428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85121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80865A59-14B9-4908-9F14-5F16A75B7965}" type="datetimeFigureOut">
              <a:rPr lang="en-NZ" smtClean="0"/>
              <a:t>4/07/2018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331263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865A59-14B9-4908-9F14-5F16A75B7965}" type="datetimeFigureOut">
              <a:rPr lang="en-NZ" smtClean="0"/>
              <a:t>4/07/2018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2211992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80865A59-14B9-4908-9F14-5F16A75B7965}" type="datetimeFigureOut">
              <a:rPr lang="en-NZ" smtClean="0"/>
              <a:t>4/07/2018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226113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80865A59-14B9-4908-9F14-5F16A75B7965}" type="datetimeFigureOut">
              <a:rPr lang="en-NZ" smtClean="0"/>
              <a:t>4/07/2018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277407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80865A59-14B9-4908-9F14-5F16A75B7965}" type="datetimeFigureOut">
              <a:rPr lang="en-NZ" smtClean="0"/>
              <a:t>4/07/2018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141308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65A59-14B9-4908-9F14-5F16A75B7965}" type="datetimeFigureOut">
              <a:rPr lang="en-NZ" smtClean="0"/>
              <a:t>4/07/2018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98372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865A59-14B9-4908-9F14-5F16A75B7965}" type="datetimeFigureOut">
              <a:rPr lang="en-NZ" smtClean="0"/>
              <a:t>4/07/2018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228148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865A59-14B9-4908-9F14-5F16A75B7965}" type="datetimeFigureOut">
              <a:rPr lang="en-NZ" smtClean="0"/>
              <a:t>4/07/2018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81BC90-9C3D-492E-BA6B-4972CF42B44F}" type="slidenum">
              <a:rPr lang="en-NZ" smtClean="0"/>
              <a:t>‹#›</a:t>
            </a:fld>
            <a:endParaRPr lang="en-NZ"/>
          </a:p>
        </p:txBody>
      </p:sp>
    </p:spTree>
    <p:extLst>
      <p:ext uri="{BB962C8B-B14F-4D97-AF65-F5344CB8AC3E}">
        <p14:creationId xmlns:p14="http://schemas.microsoft.com/office/powerpoint/2010/main" val="904273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65A59-14B9-4908-9F14-5F16A75B7965}" type="datetimeFigureOut">
              <a:rPr lang="en-NZ" smtClean="0"/>
              <a:t>4/07/2018</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1BC90-9C3D-492E-BA6B-4972CF42B44F}" type="slidenum">
              <a:rPr lang="en-NZ" smtClean="0"/>
              <a:t>‹#›</a:t>
            </a:fld>
            <a:endParaRPr lang="en-NZ"/>
          </a:p>
        </p:txBody>
      </p:sp>
    </p:spTree>
    <p:extLst>
      <p:ext uri="{BB962C8B-B14F-4D97-AF65-F5344CB8AC3E}">
        <p14:creationId xmlns:p14="http://schemas.microsoft.com/office/powerpoint/2010/main" val="3524698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3.jpeg"/><Relationship Id="rId3" Type="http://schemas.openxmlformats.org/officeDocument/2006/relationships/image" Target="../media/image4.jpeg"/><Relationship Id="rId7" Type="http://schemas.openxmlformats.org/officeDocument/2006/relationships/image" Target="../media/image8.png"/><Relationship Id="rId12" Type="http://schemas.microsoft.com/office/2007/relationships/hdphoto" Target="../media/hdphoto1.wdp"/><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720" y="1925193"/>
            <a:ext cx="10515600" cy="4351338"/>
          </a:xfrm>
        </p:spPr>
        <p:txBody>
          <a:bodyPr>
            <a:normAutofit/>
          </a:bodyPr>
          <a:lstStyle/>
          <a:p>
            <a:pPr marL="0" indent="0" algn="ctr">
              <a:buNone/>
            </a:pPr>
            <a:endParaRPr lang="en-NZ" sz="4400" dirty="0"/>
          </a:p>
          <a:p>
            <a:pPr marL="0" indent="0" algn="ctr">
              <a:buNone/>
            </a:pPr>
            <a:r>
              <a:rPr lang="en-NZ" sz="4400" dirty="0"/>
              <a:t>A  new Unitec </a:t>
            </a:r>
            <a:r>
              <a:rPr lang="en-NZ" sz="4400" dirty="0" smtClean="0"/>
              <a:t>timetable</a:t>
            </a:r>
            <a:endParaRPr lang="en-NZ" sz="4400" dirty="0"/>
          </a:p>
        </p:txBody>
      </p:sp>
    </p:spTree>
    <p:extLst>
      <p:ext uri="{BB962C8B-B14F-4D97-AF65-F5344CB8AC3E}">
        <p14:creationId xmlns:p14="http://schemas.microsoft.com/office/powerpoint/2010/main" val="19604060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Roadmap</a:t>
            </a:r>
          </a:p>
        </p:txBody>
      </p:sp>
      <p:grpSp>
        <p:nvGrpSpPr>
          <p:cNvPr id="5" name="Group 4"/>
          <p:cNvGrpSpPr/>
          <p:nvPr/>
        </p:nvGrpSpPr>
        <p:grpSpPr>
          <a:xfrm>
            <a:off x="7430947" y="-324091"/>
            <a:ext cx="4205165" cy="6841689"/>
            <a:chOff x="-88750" y="144278"/>
            <a:chExt cx="6946749" cy="12121611"/>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626" y="1781478"/>
              <a:ext cx="6231373" cy="8814378"/>
            </a:xfrm>
            <a:prstGeom prst="rect">
              <a:avLst/>
            </a:prstGeom>
          </p:spPr>
        </p:pic>
        <p:grpSp>
          <p:nvGrpSpPr>
            <p:cNvPr id="8" name="Group 7"/>
            <p:cNvGrpSpPr/>
            <p:nvPr/>
          </p:nvGrpSpPr>
          <p:grpSpPr>
            <a:xfrm>
              <a:off x="2499544" y="2243481"/>
              <a:ext cx="1132497" cy="1132497"/>
              <a:chOff x="2522404" y="2370806"/>
              <a:chExt cx="1132497" cy="1132497"/>
            </a:xfrm>
          </p:grpSpPr>
          <p:sp>
            <p:nvSpPr>
              <p:cNvPr id="132" name="Oval 131"/>
              <p:cNvSpPr/>
              <p:nvPr/>
            </p:nvSpPr>
            <p:spPr>
              <a:xfrm flipH="1">
                <a:off x="2522404" y="2370806"/>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33" name="Oval 132"/>
              <p:cNvSpPr/>
              <p:nvPr/>
            </p:nvSpPr>
            <p:spPr>
              <a:xfrm flipH="1">
                <a:off x="2682078" y="2530481"/>
                <a:ext cx="813147" cy="813147"/>
              </a:xfrm>
              <a:prstGeom prst="ellipse">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900" dirty="0"/>
                  <a:t>Start</a:t>
                </a:r>
              </a:p>
            </p:txBody>
          </p:sp>
        </p:grpSp>
        <p:grpSp>
          <p:nvGrpSpPr>
            <p:cNvPr id="9" name="Group 8"/>
            <p:cNvGrpSpPr/>
            <p:nvPr/>
          </p:nvGrpSpPr>
          <p:grpSpPr>
            <a:xfrm>
              <a:off x="3963163" y="3822162"/>
              <a:ext cx="1132497" cy="1132497"/>
              <a:chOff x="3963163" y="3822162"/>
              <a:chExt cx="1132497" cy="1132497"/>
            </a:xfrm>
          </p:grpSpPr>
          <p:sp>
            <p:nvSpPr>
              <p:cNvPr id="130" name="Oval 129"/>
              <p:cNvSpPr/>
              <p:nvPr/>
            </p:nvSpPr>
            <p:spPr>
              <a:xfrm flipH="1">
                <a:off x="3963163" y="3822162"/>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675"/>
              </a:p>
            </p:txBody>
          </p:sp>
          <p:sp>
            <p:nvSpPr>
              <p:cNvPr id="131" name="Oval 130"/>
              <p:cNvSpPr/>
              <p:nvPr/>
            </p:nvSpPr>
            <p:spPr>
              <a:xfrm flipH="1">
                <a:off x="4122837" y="3981837"/>
                <a:ext cx="813147" cy="813147"/>
              </a:xfrm>
              <a:prstGeom prst="ellipse">
                <a:avLst/>
              </a:prstGeom>
              <a:solidFill>
                <a:schemeClr val="tx1">
                  <a:lumMod val="95000"/>
                  <a:lumOff val="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563" dirty="0"/>
                  <a:t>Data Capture &amp; Entry</a:t>
                </a:r>
              </a:p>
            </p:txBody>
          </p:sp>
        </p:grpSp>
        <p:sp>
          <p:nvSpPr>
            <p:cNvPr id="10" name="Oval 9"/>
            <p:cNvSpPr/>
            <p:nvPr/>
          </p:nvSpPr>
          <p:spPr>
            <a:xfrm flipH="1">
              <a:off x="449447" y="5062219"/>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1" name="Oval 10"/>
            <p:cNvSpPr/>
            <p:nvPr/>
          </p:nvSpPr>
          <p:spPr>
            <a:xfrm flipH="1">
              <a:off x="609122" y="5221895"/>
              <a:ext cx="813147" cy="813147"/>
            </a:xfrm>
            <a:prstGeom prst="ellipse">
              <a:avLst/>
            </a:prstGeom>
            <a:solidFill>
              <a:srgbClr val="FF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619" dirty="0">
                  <a:solidFill>
                    <a:schemeClr val="bg1"/>
                  </a:solidFill>
                </a:rPr>
                <a:t>Publish</a:t>
              </a:r>
            </a:p>
            <a:p>
              <a:pPr algn="ctr"/>
              <a:r>
                <a:rPr lang="en-NZ" sz="619" dirty="0">
                  <a:solidFill>
                    <a:schemeClr val="bg1"/>
                  </a:solidFill>
                </a:rPr>
                <a:t>Draft Timetable</a:t>
              </a:r>
            </a:p>
          </p:txBody>
        </p:sp>
        <p:sp>
          <p:nvSpPr>
            <p:cNvPr id="12" name="Oval 11"/>
            <p:cNvSpPr/>
            <p:nvPr/>
          </p:nvSpPr>
          <p:spPr>
            <a:xfrm flipH="1">
              <a:off x="3458822" y="8792513"/>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3" name="Oval 12"/>
            <p:cNvSpPr/>
            <p:nvPr/>
          </p:nvSpPr>
          <p:spPr>
            <a:xfrm flipH="1">
              <a:off x="3595572" y="8949816"/>
              <a:ext cx="813147" cy="813147"/>
            </a:xfrm>
            <a:prstGeom prst="ellipse">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619" dirty="0">
                  <a:solidFill>
                    <a:schemeClr val="bg1"/>
                  </a:solidFill>
                </a:rPr>
                <a:t>Publish</a:t>
              </a:r>
            </a:p>
            <a:p>
              <a:pPr algn="ctr"/>
              <a:r>
                <a:rPr lang="en-NZ" sz="619" dirty="0">
                  <a:solidFill>
                    <a:schemeClr val="bg1"/>
                  </a:solidFill>
                </a:rPr>
                <a:t>Trades Timetable</a:t>
              </a:r>
            </a:p>
          </p:txBody>
        </p:sp>
        <p:sp>
          <p:nvSpPr>
            <p:cNvPr id="14" name="Flowchart: Alternate Process 13"/>
            <p:cNvSpPr/>
            <p:nvPr/>
          </p:nvSpPr>
          <p:spPr>
            <a:xfrm flipH="1">
              <a:off x="3618710" y="9987723"/>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75" dirty="0">
                  <a:solidFill>
                    <a:schemeClr val="tx1"/>
                  </a:solidFill>
                </a:rPr>
                <a:t>Semester 2 2017</a:t>
              </a:r>
            </a:p>
          </p:txBody>
        </p:sp>
        <p:sp>
          <p:nvSpPr>
            <p:cNvPr id="15" name="Flowchart: Alternate Process 14"/>
            <p:cNvSpPr/>
            <p:nvPr/>
          </p:nvSpPr>
          <p:spPr>
            <a:xfrm flipH="1">
              <a:off x="6111997" y="2597045"/>
              <a:ext cx="728246" cy="337561"/>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Roadshows</a:t>
              </a:r>
            </a:p>
            <a:p>
              <a:pPr algn="ctr"/>
              <a:r>
                <a:rPr lang="en-NZ" sz="619" dirty="0">
                  <a:solidFill>
                    <a:schemeClr val="tx1"/>
                  </a:solidFill>
                </a:rPr>
                <a:t>&amp; Training</a:t>
              </a:r>
            </a:p>
          </p:txBody>
        </p:sp>
        <p:sp>
          <p:nvSpPr>
            <p:cNvPr id="16" name="Flowchart: Alternate Process 15"/>
            <p:cNvSpPr/>
            <p:nvPr/>
          </p:nvSpPr>
          <p:spPr>
            <a:xfrm flipH="1">
              <a:off x="764791" y="2143144"/>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ADP System Development</a:t>
              </a:r>
            </a:p>
          </p:txBody>
        </p:sp>
        <p:sp>
          <p:nvSpPr>
            <p:cNvPr id="17" name="Flowchart: Alternate Process 16"/>
            <p:cNvSpPr/>
            <p:nvPr/>
          </p:nvSpPr>
          <p:spPr>
            <a:xfrm flipH="1">
              <a:off x="2660045" y="1794247"/>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ADP Go Live</a:t>
              </a:r>
            </a:p>
          </p:txBody>
        </p:sp>
        <p:sp>
          <p:nvSpPr>
            <p:cNvPr id="18" name="Oval 17"/>
            <p:cNvSpPr/>
            <p:nvPr/>
          </p:nvSpPr>
          <p:spPr>
            <a:xfrm flipH="1">
              <a:off x="1608011" y="7148713"/>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9" name="Oval 18"/>
            <p:cNvSpPr/>
            <p:nvPr/>
          </p:nvSpPr>
          <p:spPr>
            <a:xfrm flipH="1">
              <a:off x="1767686" y="7308389"/>
              <a:ext cx="813147" cy="813147"/>
            </a:xfrm>
            <a:prstGeom prst="ellipse">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619" dirty="0">
                  <a:solidFill>
                    <a:schemeClr val="bg1"/>
                  </a:solidFill>
                </a:rPr>
                <a:t>Trades Test Schedules</a:t>
              </a:r>
            </a:p>
          </p:txBody>
        </p:sp>
        <p:grpSp>
          <p:nvGrpSpPr>
            <p:cNvPr id="20" name="Group 19"/>
            <p:cNvGrpSpPr/>
            <p:nvPr/>
          </p:nvGrpSpPr>
          <p:grpSpPr>
            <a:xfrm>
              <a:off x="3849096" y="7158599"/>
              <a:ext cx="1132497" cy="1132497"/>
              <a:chOff x="4142611" y="7029059"/>
              <a:chExt cx="1132497" cy="1132497"/>
            </a:xfrm>
          </p:grpSpPr>
          <p:sp>
            <p:nvSpPr>
              <p:cNvPr id="128" name="Oval 127"/>
              <p:cNvSpPr/>
              <p:nvPr/>
            </p:nvSpPr>
            <p:spPr>
              <a:xfrm flipH="1">
                <a:off x="4142611" y="7029059"/>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29" name="Oval 128"/>
              <p:cNvSpPr/>
              <p:nvPr/>
            </p:nvSpPr>
            <p:spPr>
              <a:xfrm flipH="1">
                <a:off x="4302285" y="7188734"/>
                <a:ext cx="813147" cy="813147"/>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t>Trades Data Capture &amp; Entry</a:t>
                </a:r>
              </a:p>
            </p:txBody>
          </p:sp>
        </p:grpSp>
        <p:sp>
          <p:nvSpPr>
            <p:cNvPr id="21" name="TextBox 20"/>
            <p:cNvSpPr txBox="1"/>
            <p:nvPr/>
          </p:nvSpPr>
          <p:spPr>
            <a:xfrm flipH="1">
              <a:off x="846114" y="2631939"/>
              <a:ext cx="966647" cy="302533"/>
            </a:xfrm>
            <a:prstGeom prst="rect">
              <a:avLst/>
            </a:prstGeom>
            <a:noFill/>
          </p:spPr>
          <p:txBody>
            <a:bodyPr wrap="none" rtlCol="0">
              <a:spAutoFit/>
            </a:bodyPr>
            <a:lstStyle/>
            <a:p>
              <a:r>
                <a:rPr lang="en-NZ" sz="506" dirty="0"/>
                <a:t>Programmes/</a:t>
              </a:r>
            </a:p>
          </p:txBody>
        </p:sp>
        <p:grpSp>
          <p:nvGrpSpPr>
            <p:cNvPr id="22" name="Group 21"/>
            <p:cNvGrpSpPr/>
            <p:nvPr/>
          </p:nvGrpSpPr>
          <p:grpSpPr>
            <a:xfrm>
              <a:off x="1425186" y="3826437"/>
              <a:ext cx="1132497" cy="1132497"/>
              <a:chOff x="1425186" y="3826437"/>
              <a:chExt cx="1132497" cy="1132497"/>
            </a:xfrm>
          </p:grpSpPr>
          <p:sp>
            <p:nvSpPr>
              <p:cNvPr id="126" name="Oval 125"/>
              <p:cNvSpPr/>
              <p:nvPr/>
            </p:nvSpPr>
            <p:spPr>
              <a:xfrm flipH="1">
                <a:off x="1425186" y="3826437"/>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675" dirty="0"/>
              </a:p>
            </p:txBody>
          </p:sp>
          <p:sp>
            <p:nvSpPr>
              <p:cNvPr id="127" name="Oval 126"/>
              <p:cNvSpPr/>
              <p:nvPr/>
            </p:nvSpPr>
            <p:spPr>
              <a:xfrm flipH="1">
                <a:off x="1584860" y="3986112"/>
                <a:ext cx="813147" cy="813147"/>
              </a:xfrm>
              <a:prstGeom prst="ellipse">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563" dirty="0"/>
                  <a:t>Test Schedules</a:t>
                </a:r>
              </a:p>
            </p:txBody>
          </p:sp>
        </p:grpSp>
        <p:sp>
          <p:nvSpPr>
            <p:cNvPr id="23" name="Flowchart: Alternate Process 22"/>
            <p:cNvSpPr/>
            <p:nvPr/>
          </p:nvSpPr>
          <p:spPr>
            <a:xfrm flipH="1">
              <a:off x="5011629" y="7950023"/>
              <a:ext cx="1085127"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75" dirty="0">
                  <a:solidFill>
                    <a:schemeClr val="tx1"/>
                  </a:solidFill>
                </a:rPr>
                <a:t>Trades briefings</a:t>
              </a:r>
            </a:p>
          </p:txBody>
        </p:sp>
        <p:sp>
          <p:nvSpPr>
            <p:cNvPr id="24" name="Flowchart: Alternate Process 23"/>
            <p:cNvSpPr/>
            <p:nvPr/>
          </p:nvSpPr>
          <p:spPr>
            <a:xfrm flipH="1">
              <a:off x="3754333" y="1929184"/>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Project Governance</a:t>
              </a:r>
            </a:p>
          </p:txBody>
        </p:sp>
        <p:sp>
          <p:nvSpPr>
            <p:cNvPr id="25" name="TextBox 24"/>
            <p:cNvSpPr txBox="1"/>
            <p:nvPr/>
          </p:nvSpPr>
          <p:spPr>
            <a:xfrm flipH="1">
              <a:off x="3694889" y="2303256"/>
              <a:ext cx="1519504" cy="440919"/>
            </a:xfrm>
            <a:prstGeom prst="rect">
              <a:avLst/>
            </a:prstGeom>
            <a:noFill/>
          </p:spPr>
          <p:txBody>
            <a:bodyPr wrap="none" rtlCol="0">
              <a:spAutoFit/>
            </a:bodyPr>
            <a:lstStyle/>
            <a:p>
              <a:r>
                <a:rPr lang="en-NZ" sz="506" dirty="0"/>
                <a:t>Project Team &amp;</a:t>
              </a:r>
              <a:br>
                <a:rPr lang="en-NZ" sz="506" dirty="0"/>
              </a:br>
              <a:r>
                <a:rPr lang="en-NZ" sz="506" dirty="0"/>
                <a:t>Project Board established</a:t>
              </a:r>
            </a:p>
          </p:txBody>
        </p:sp>
        <p:sp>
          <p:nvSpPr>
            <p:cNvPr id="26" name="TextBox 25"/>
            <p:cNvSpPr txBox="1"/>
            <p:nvPr/>
          </p:nvSpPr>
          <p:spPr>
            <a:xfrm flipH="1">
              <a:off x="1633856" y="2661274"/>
              <a:ext cx="989445"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 May 2016</a:t>
              </a:r>
            </a:p>
          </p:txBody>
        </p:sp>
        <p:sp>
          <p:nvSpPr>
            <p:cNvPr id="27" name="TextBox 26"/>
            <p:cNvSpPr txBox="1"/>
            <p:nvPr/>
          </p:nvSpPr>
          <p:spPr>
            <a:xfrm flipH="1">
              <a:off x="4465569" y="2657608"/>
              <a:ext cx="844107"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 June 16</a:t>
              </a:r>
            </a:p>
          </p:txBody>
        </p:sp>
        <p:sp>
          <p:nvSpPr>
            <p:cNvPr id="28" name="TextBox 27"/>
            <p:cNvSpPr txBox="1"/>
            <p:nvPr/>
          </p:nvSpPr>
          <p:spPr>
            <a:xfrm flipH="1">
              <a:off x="3384178" y="4307947"/>
              <a:ext cx="328411"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endParaRPr lang="en-NZ" sz="675" dirty="0"/>
            </a:p>
          </p:txBody>
        </p:sp>
        <p:sp>
          <p:nvSpPr>
            <p:cNvPr id="29" name="TextBox 28"/>
            <p:cNvSpPr txBox="1"/>
            <p:nvPr/>
          </p:nvSpPr>
          <p:spPr>
            <a:xfrm flipH="1">
              <a:off x="4725313" y="9217789"/>
              <a:ext cx="761461"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July 17</a:t>
              </a:r>
            </a:p>
          </p:txBody>
        </p:sp>
        <p:sp>
          <p:nvSpPr>
            <p:cNvPr id="30" name="TextBox 29"/>
            <p:cNvSpPr txBox="1"/>
            <p:nvPr/>
          </p:nvSpPr>
          <p:spPr>
            <a:xfrm flipH="1">
              <a:off x="2922694" y="7579933"/>
              <a:ext cx="929600"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March 17</a:t>
              </a:r>
            </a:p>
          </p:txBody>
        </p:sp>
        <p:sp>
          <p:nvSpPr>
            <p:cNvPr id="31" name="TextBox 30"/>
            <p:cNvSpPr txBox="1"/>
            <p:nvPr/>
          </p:nvSpPr>
          <p:spPr>
            <a:xfrm flipH="1">
              <a:off x="889924" y="2657608"/>
              <a:ext cx="636071"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2014</a:t>
              </a:r>
            </a:p>
          </p:txBody>
        </p:sp>
        <p:sp>
          <p:nvSpPr>
            <p:cNvPr id="32" name="TextBox 31"/>
            <p:cNvSpPr txBox="1"/>
            <p:nvPr/>
          </p:nvSpPr>
          <p:spPr>
            <a:xfrm flipH="1">
              <a:off x="2933368" y="4299345"/>
              <a:ext cx="804210"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Sept 16</a:t>
              </a:r>
            </a:p>
          </p:txBody>
        </p:sp>
        <p:sp>
          <p:nvSpPr>
            <p:cNvPr id="33" name="TextBox 32"/>
            <p:cNvSpPr txBox="1"/>
            <p:nvPr/>
          </p:nvSpPr>
          <p:spPr>
            <a:xfrm flipH="1">
              <a:off x="2262959" y="9223315"/>
              <a:ext cx="809909"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June 17</a:t>
              </a:r>
            </a:p>
          </p:txBody>
        </p:sp>
        <p:grpSp>
          <p:nvGrpSpPr>
            <p:cNvPr id="34" name="Group 33"/>
            <p:cNvGrpSpPr/>
            <p:nvPr/>
          </p:nvGrpSpPr>
          <p:grpSpPr>
            <a:xfrm>
              <a:off x="1299648" y="11132806"/>
              <a:ext cx="584841" cy="979081"/>
              <a:chOff x="1214918" y="11132806"/>
              <a:chExt cx="584841" cy="979081"/>
            </a:xfrm>
          </p:grpSpPr>
          <p:pic>
            <p:nvPicPr>
              <p:cNvPr id="124" name="Picture 123"/>
              <p:cNvPicPr>
                <a:picLocks noChangeAspect="1"/>
              </p:cNvPicPr>
              <p:nvPr/>
            </p:nvPicPr>
            <p:blipFill>
              <a:blip r:embed="rId4"/>
              <a:stretch>
                <a:fillRect/>
              </a:stretch>
            </p:blipFill>
            <p:spPr>
              <a:xfrm>
                <a:off x="1214918" y="11132806"/>
                <a:ext cx="504314" cy="637936"/>
              </a:xfrm>
              <a:prstGeom prst="rect">
                <a:avLst/>
              </a:prstGeom>
            </p:spPr>
          </p:pic>
          <p:sp>
            <p:nvSpPr>
              <p:cNvPr id="125" name="TextBox 124"/>
              <p:cNvSpPr txBox="1"/>
              <p:nvPr/>
            </p:nvSpPr>
            <p:spPr>
              <a:xfrm>
                <a:off x="1266281" y="11793736"/>
                <a:ext cx="533478" cy="318151"/>
              </a:xfrm>
              <a:prstGeom prst="rect">
                <a:avLst/>
              </a:prstGeom>
              <a:noFill/>
            </p:spPr>
            <p:txBody>
              <a:bodyPr wrap="none" rtlCol="0">
                <a:spAutoFit/>
              </a:bodyPr>
              <a:lstStyle/>
              <a:p>
                <a:r>
                  <a:rPr lang="en-NZ" sz="563" b="1" dirty="0"/>
                  <a:t>IMS</a:t>
                </a:r>
              </a:p>
            </p:txBody>
          </p:sp>
        </p:grpSp>
        <p:pic>
          <p:nvPicPr>
            <p:cNvPr id="35" name="Picture 34"/>
            <p:cNvPicPr>
              <a:picLocks noChangeAspect="1"/>
            </p:cNvPicPr>
            <p:nvPr/>
          </p:nvPicPr>
          <p:blipFill>
            <a:blip r:embed="rId5"/>
            <a:stretch>
              <a:fillRect/>
            </a:stretch>
          </p:blipFill>
          <p:spPr>
            <a:xfrm>
              <a:off x="448303" y="11125186"/>
              <a:ext cx="530176" cy="646556"/>
            </a:xfrm>
            <a:prstGeom prst="rect">
              <a:avLst/>
            </a:prstGeom>
          </p:spPr>
        </p:pic>
        <p:sp>
          <p:nvSpPr>
            <p:cNvPr id="36" name="TextBox 35"/>
            <p:cNvSpPr txBox="1"/>
            <p:nvPr/>
          </p:nvSpPr>
          <p:spPr>
            <a:xfrm>
              <a:off x="130537" y="11793736"/>
              <a:ext cx="1154733" cy="472153"/>
            </a:xfrm>
            <a:prstGeom prst="rect">
              <a:avLst/>
            </a:prstGeom>
            <a:noFill/>
          </p:spPr>
          <p:txBody>
            <a:bodyPr wrap="none" rtlCol="0">
              <a:spAutoFit/>
            </a:bodyPr>
            <a:lstStyle/>
            <a:p>
              <a:pPr algn="ctr"/>
              <a:r>
                <a:rPr lang="en-NZ" sz="563" b="1" dirty="0"/>
                <a:t>Transformation</a:t>
              </a:r>
            </a:p>
            <a:p>
              <a:pPr algn="ctr"/>
              <a:r>
                <a:rPr lang="en-NZ" sz="563" b="1" dirty="0"/>
                <a:t>Team</a:t>
              </a:r>
            </a:p>
          </p:txBody>
        </p:sp>
        <p:pic>
          <p:nvPicPr>
            <p:cNvPr id="37" name="Picture 36"/>
            <p:cNvPicPr>
              <a:picLocks noChangeAspect="1"/>
            </p:cNvPicPr>
            <p:nvPr/>
          </p:nvPicPr>
          <p:blipFill>
            <a:blip r:embed="rId6"/>
            <a:stretch>
              <a:fillRect/>
            </a:stretch>
          </p:blipFill>
          <p:spPr>
            <a:xfrm>
              <a:off x="2830736" y="11125186"/>
              <a:ext cx="500004" cy="637936"/>
            </a:xfrm>
            <a:prstGeom prst="rect">
              <a:avLst/>
            </a:prstGeom>
          </p:spPr>
        </p:pic>
        <p:sp>
          <p:nvSpPr>
            <p:cNvPr id="38" name="TextBox 37"/>
            <p:cNvSpPr txBox="1"/>
            <p:nvPr/>
          </p:nvSpPr>
          <p:spPr>
            <a:xfrm>
              <a:off x="2767579" y="11793736"/>
              <a:ext cx="656021" cy="318151"/>
            </a:xfrm>
            <a:prstGeom prst="rect">
              <a:avLst/>
            </a:prstGeom>
            <a:noFill/>
          </p:spPr>
          <p:txBody>
            <a:bodyPr wrap="none" rtlCol="0">
              <a:spAutoFit/>
            </a:bodyPr>
            <a:lstStyle/>
            <a:p>
              <a:pPr algn="ctr"/>
              <a:r>
                <a:rPr lang="en-NZ" sz="563" b="1" dirty="0"/>
                <a:t>Deans</a:t>
              </a:r>
            </a:p>
          </p:txBody>
        </p:sp>
        <p:pic>
          <p:nvPicPr>
            <p:cNvPr id="39" name="Picture 38"/>
            <p:cNvPicPr>
              <a:picLocks noChangeAspect="1"/>
            </p:cNvPicPr>
            <p:nvPr/>
          </p:nvPicPr>
          <p:blipFill>
            <a:blip r:embed="rId7"/>
            <a:stretch>
              <a:fillRect/>
            </a:stretch>
          </p:blipFill>
          <p:spPr>
            <a:xfrm>
              <a:off x="3535910" y="11148046"/>
              <a:ext cx="521556" cy="637936"/>
            </a:xfrm>
            <a:prstGeom prst="rect">
              <a:avLst/>
            </a:prstGeom>
          </p:spPr>
        </p:pic>
        <p:sp>
          <p:nvSpPr>
            <p:cNvPr id="40" name="TextBox 39"/>
            <p:cNvSpPr txBox="1"/>
            <p:nvPr/>
          </p:nvSpPr>
          <p:spPr>
            <a:xfrm>
              <a:off x="3473963" y="11793736"/>
              <a:ext cx="664569" cy="318151"/>
            </a:xfrm>
            <a:prstGeom prst="rect">
              <a:avLst/>
            </a:prstGeom>
            <a:noFill/>
          </p:spPr>
          <p:txBody>
            <a:bodyPr wrap="none" rtlCol="0">
              <a:spAutoFit/>
            </a:bodyPr>
            <a:lstStyle/>
            <a:p>
              <a:pPr algn="ctr"/>
              <a:r>
                <a:rPr lang="en-NZ" sz="563" b="1" dirty="0"/>
                <a:t>HoPPs</a:t>
              </a:r>
            </a:p>
          </p:txBody>
        </p:sp>
        <p:grpSp>
          <p:nvGrpSpPr>
            <p:cNvPr id="41" name="Group 40"/>
            <p:cNvGrpSpPr/>
            <p:nvPr/>
          </p:nvGrpSpPr>
          <p:grpSpPr>
            <a:xfrm>
              <a:off x="4267677" y="11132806"/>
              <a:ext cx="530176" cy="979081"/>
              <a:chOff x="4176314" y="11132806"/>
              <a:chExt cx="530176" cy="979081"/>
            </a:xfrm>
          </p:grpSpPr>
          <p:pic>
            <p:nvPicPr>
              <p:cNvPr id="122" name="Picture 121"/>
              <p:cNvPicPr>
                <a:picLocks noChangeAspect="1"/>
              </p:cNvPicPr>
              <p:nvPr/>
            </p:nvPicPr>
            <p:blipFill>
              <a:blip r:embed="rId8"/>
              <a:stretch>
                <a:fillRect/>
              </a:stretch>
            </p:blipFill>
            <p:spPr>
              <a:xfrm>
                <a:off x="4176314" y="11132806"/>
                <a:ext cx="530176" cy="625004"/>
              </a:xfrm>
              <a:prstGeom prst="rect">
                <a:avLst/>
              </a:prstGeom>
            </p:spPr>
          </p:pic>
          <p:sp>
            <p:nvSpPr>
              <p:cNvPr id="123" name="TextBox 122"/>
              <p:cNvSpPr txBox="1"/>
              <p:nvPr/>
            </p:nvSpPr>
            <p:spPr>
              <a:xfrm>
                <a:off x="4183560" y="11793736"/>
                <a:ext cx="510681" cy="318151"/>
              </a:xfrm>
              <a:prstGeom prst="rect">
                <a:avLst/>
              </a:prstGeom>
              <a:noFill/>
            </p:spPr>
            <p:txBody>
              <a:bodyPr wrap="none" rtlCol="0">
                <a:spAutoFit/>
              </a:bodyPr>
              <a:lstStyle/>
              <a:p>
                <a:pPr algn="ctr"/>
                <a:r>
                  <a:rPr lang="en-NZ" sz="563" b="1" dirty="0"/>
                  <a:t>ALs</a:t>
                </a:r>
              </a:p>
            </p:txBody>
          </p:sp>
        </p:grpSp>
        <p:pic>
          <p:nvPicPr>
            <p:cNvPr id="42" name="Picture 41"/>
            <p:cNvPicPr>
              <a:picLocks noChangeAspect="1"/>
            </p:cNvPicPr>
            <p:nvPr/>
          </p:nvPicPr>
          <p:blipFill>
            <a:blip r:embed="rId9"/>
            <a:stretch>
              <a:fillRect/>
            </a:stretch>
          </p:blipFill>
          <p:spPr>
            <a:xfrm>
              <a:off x="5063637" y="11155666"/>
              <a:ext cx="504314" cy="620694"/>
            </a:xfrm>
            <a:prstGeom prst="rect">
              <a:avLst/>
            </a:prstGeom>
          </p:spPr>
        </p:pic>
        <p:sp>
          <p:nvSpPr>
            <p:cNvPr id="43" name="TextBox 42"/>
            <p:cNvSpPr txBox="1"/>
            <p:nvPr/>
          </p:nvSpPr>
          <p:spPr>
            <a:xfrm>
              <a:off x="4748070" y="11793736"/>
              <a:ext cx="1143335" cy="472153"/>
            </a:xfrm>
            <a:prstGeom prst="rect">
              <a:avLst/>
            </a:prstGeom>
            <a:noFill/>
          </p:spPr>
          <p:txBody>
            <a:bodyPr wrap="none" rtlCol="0">
              <a:spAutoFit/>
            </a:bodyPr>
            <a:lstStyle/>
            <a:p>
              <a:pPr algn="ctr"/>
              <a:r>
                <a:rPr lang="en-NZ" sz="563" b="1" dirty="0"/>
                <a:t>Project Board</a:t>
              </a:r>
            </a:p>
            <a:p>
              <a:pPr algn="ctr"/>
              <a:r>
                <a:rPr lang="en-NZ" sz="563" b="1" dirty="0"/>
                <a:t>Working Group</a:t>
              </a:r>
            </a:p>
          </p:txBody>
        </p:sp>
        <p:pic>
          <p:nvPicPr>
            <p:cNvPr id="44" name="Picture 43"/>
            <p:cNvPicPr>
              <a:picLocks noChangeAspect="1"/>
            </p:cNvPicPr>
            <p:nvPr/>
          </p:nvPicPr>
          <p:blipFill>
            <a:blip r:embed="rId4"/>
            <a:stretch>
              <a:fillRect/>
            </a:stretch>
          </p:blipFill>
          <p:spPr>
            <a:xfrm>
              <a:off x="1040662" y="1687806"/>
              <a:ext cx="332215" cy="420238"/>
            </a:xfrm>
            <a:prstGeom prst="rect">
              <a:avLst/>
            </a:prstGeom>
          </p:spPr>
        </p:pic>
        <p:pic>
          <p:nvPicPr>
            <p:cNvPr id="45" name="Picture 44"/>
            <p:cNvPicPr>
              <a:picLocks noChangeAspect="1"/>
            </p:cNvPicPr>
            <p:nvPr/>
          </p:nvPicPr>
          <p:blipFill>
            <a:blip r:embed="rId10"/>
            <a:stretch>
              <a:fillRect/>
            </a:stretch>
          </p:blipFill>
          <p:spPr>
            <a:xfrm>
              <a:off x="5917528" y="11148046"/>
              <a:ext cx="504316" cy="616384"/>
            </a:xfrm>
            <a:prstGeom prst="rect">
              <a:avLst/>
            </a:prstGeom>
          </p:spPr>
        </p:pic>
        <p:sp>
          <p:nvSpPr>
            <p:cNvPr id="46" name="TextBox 45"/>
            <p:cNvSpPr txBox="1"/>
            <p:nvPr/>
          </p:nvSpPr>
          <p:spPr>
            <a:xfrm>
              <a:off x="5801780" y="11793736"/>
              <a:ext cx="735815" cy="318151"/>
            </a:xfrm>
            <a:prstGeom prst="rect">
              <a:avLst/>
            </a:prstGeom>
            <a:noFill/>
          </p:spPr>
          <p:txBody>
            <a:bodyPr wrap="none" rtlCol="0">
              <a:spAutoFit/>
            </a:bodyPr>
            <a:lstStyle/>
            <a:p>
              <a:pPr algn="ctr"/>
              <a:r>
                <a:rPr lang="en-NZ" sz="563" b="1" dirty="0"/>
                <a:t>All staff</a:t>
              </a:r>
            </a:p>
          </p:txBody>
        </p:sp>
        <p:pic>
          <p:nvPicPr>
            <p:cNvPr id="47" name="Picture 46"/>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2042083" y="11132806"/>
              <a:ext cx="500720" cy="610634"/>
            </a:xfrm>
            <a:prstGeom prst="rect">
              <a:avLst/>
            </a:prstGeom>
            <a:solidFill>
              <a:schemeClr val="bg1"/>
            </a:solidFill>
          </p:spPr>
        </p:pic>
        <p:sp>
          <p:nvSpPr>
            <p:cNvPr id="48" name="TextBox 47"/>
            <p:cNvSpPr txBox="1"/>
            <p:nvPr/>
          </p:nvSpPr>
          <p:spPr>
            <a:xfrm>
              <a:off x="1811970" y="11776511"/>
              <a:ext cx="960949" cy="472153"/>
            </a:xfrm>
            <a:prstGeom prst="rect">
              <a:avLst/>
            </a:prstGeom>
            <a:noFill/>
          </p:spPr>
          <p:txBody>
            <a:bodyPr wrap="none" rtlCol="0">
              <a:spAutoFit/>
            </a:bodyPr>
            <a:lstStyle/>
            <a:p>
              <a:pPr algn="ctr"/>
              <a:r>
                <a:rPr lang="en-NZ" sz="563" b="1" dirty="0"/>
                <a:t>Timetabling</a:t>
              </a:r>
            </a:p>
            <a:p>
              <a:pPr algn="ctr"/>
              <a:r>
                <a:rPr lang="en-NZ" sz="563" b="1" dirty="0"/>
                <a:t>Team</a:t>
              </a:r>
            </a:p>
          </p:txBody>
        </p:sp>
        <p:sp>
          <p:nvSpPr>
            <p:cNvPr id="49" name="TextBox 48"/>
            <p:cNvSpPr txBox="1"/>
            <p:nvPr/>
          </p:nvSpPr>
          <p:spPr>
            <a:xfrm flipH="1">
              <a:off x="4896102" y="5945427"/>
              <a:ext cx="727264"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Jan 17</a:t>
              </a:r>
            </a:p>
          </p:txBody>
        </p:sp>
        <p:pic>
          <p:nvPicPr>
            <p:cNvPr id="50" name="Picture 1" descr="image00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14339" y="144278"/>
              <a:ext cx="434232" cy="63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 name="Group 50"/>
            <p:cNvGrpSpPr/>
            <p:nvPr/>
          </p:nvGrpSpPr>
          <p:grpSpPr>
            <a:xfrm>
              <a:off x="3679253" y="5490724"/>
              <a:ext cx="1132497" cy="1132497"/>
              <a:chOff x="4037393" y="5490724"/>
              <a:chExt cx="1132497" cy="1132497"/>
            </a:xfrm>
          </p:grpSpPr>
          <p:sp>
            <p:nvSpPr>
              <p:cNvPr id="120" name="Oval 119"/>
              <p:cNvSpPr/>
              <p:nvPr/>
            </p:nvSpPr>
            <p:spPr>
              <a:xfrm flipH="1">
                <a:off x="4037393" y="5490724"/>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121" name="Oval 120"/>
              <p:cNvSpPr/>
              <p:nvPr/>
            </p:nvSpPr>
            <p:spPr>
              <a:xfrm flipH="1">
                <a:off x="4197067" y="5650400"/>
                <a:ext cx="813147" cy="813147"/>
              </a:xfrm>
              <a:prstGeom prst="ellipse">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619" dirty="0"/>
                  <a:t>Publish Final Timetable</a:t>
                </a:r>
              </a:p>
            </p:txBody>
          </p:sp>
        </p:grpSp>
        <p:sp>
          <p:nvSpPr>
            <p:cNvPr id="52" name="Flowchart: Alternate Process 51"/>
            <p:cNvSpPr/>
            <p:nvPr/>
          </p:nvSpPr>
          <p:spPr>
            <a:xfrm flipH="1">
              <a:off x="4661057" y="9571003"/>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75" dirty="0">
                  <a:solidFill>
                    <a:schemeClr val="tx1"/>
                  </a:solidFill>
                </a:rPr>
                <a:t>BAU</a:t>
              </a:r>
            </a:p>
          </p:txBody>
        </p:sp>
        <p:pic>
          <p:nvPicPr>
            <p:cNvPr id="53" name="Picture 52"/>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4065960" y="5057314"/>
              <a:ext cx="336528" cy="410400"/>
            </a:xfrm>
            <a:prstGeom prst="rect">
              <a:avLst/>
            </a:prstGeom>
            <a:solidFill>
              <a:schemeClr val="bg1"/>
            </a:solidFill>
          </p:spPr>
        </p:pic>
        <p:sp>
          <p:nvSpPr>
            <p:cNvPr id="54" name="TextBox 53"/>
            <p:cNvSpPr txBox="1"/>
            <p:nvPr/>
          </p:nvSpPr>
          <p:spPr>
            <a:xfrm flipH="1">
              <a:off x="2377257" y="5945427"/>
              <a:ext cx="775712" cy="348814"/>
            </a:xfrm>
            <a:prstGeom prst="rect">
              <a:avLst/>
            </a:prstGeom>
            <a:solidFill>
              <a:srgbClr val="1C1C1C"/>
            </a:solidFill>
          </p:spPr>
          <p:txBody>
            <a:bodyPr wrap="none" rtlCol="0">
              <a:spAutoFit/>
            </a:bodyPr>
            <a:lstStyle>
              <a:defPPr>
                <a:defRPr lang="en-US"/>
              </a:defPPr>
              <a:lvl1pPr>
                <a:defRPr sz="1200" b="1">
                  <a:solidFill>
                    <a:schemeClr val="bg1"/>
                  </a:solidFill>
                </a:defRPr>
              </a:lvl1pPr>
            </a:lstStyle>
            <a:p>
              <a:r>
                <a:rPr lang="en-NZ" sz="675" dirty="0"/>
                <a:t>Nov 16</a:t>
              </a:r>
            </a:p>
          </p:txBody>
        </p:sp>
        <p:sp>
          <p:nvSpPr>
            <p:cNvPr id="55" name="Flowchart: Alternate Process 54"/>
            <p:cNvSpPr/>
            <p:nvPr/>
          </p:nvSpPr>
          <p:spPr>
            <a:xfrm flipH="1">
              <a:off x="2807218" y="3773160"/>
              <a:ext cx="947115" cy="3963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Data Validation &amp; QA</a:t>
              </a:r>
            </a:p>
          </p:txBody>
        </p:sp>
        <p:pic>
          <p:nvPicPr>
            <p:cNvPr id="56" name="Picture 55"/>
            <p:cNvPicPr>
              <a:picLocks noChangeAspect="1"/>
            </p:cNvPicPr>
            <p:nvPr/>
          </p:nvPicPr>
          <p:blipFill>
            <a:blip r:embed="rId9"/>
            <a:stretch>
              <a:fillRect/>
            </a:stretch>
          </p:blipFill>
          <p:spPr>
            <a:xfrm>
              <a:off x="5004205" y="1930889"/>
              <a:ext cx="332215" cy="408880"/>
            </a:xfrm>
            <a:prstGeom prst="rect">
              <a:avLst/>
            </a:prstGeom>
          </p:spPr>
        </p:pic>
        <p:sp>
          <p:nvSpPr>
            <p:cNvPr id="57" name="Flowchart: Alternate Process 56"/>
            <p:cNvSpPr/>
            <p:nvPr/>
          </p:nvSpPr>
          <p:spPr>
            <a:xfrm flipH="1">
              <a:off x="397682" y="3499317"/>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Breakfast briefings</a:t>
              </a:r>
            </a:p>
          </p:txBody>
        </p:sp>
        <p:pic>
          <p:nvPicPr>
            <p:cNvPr id="58" name="Picture 57"/>
            <p:cNvPicPr>
              <a:picLocks noChangeAspect="1"/>
            </p:cNvPicPr>
            <p:nvPr/>
          </p:nvPicPr>
          <p:blipFill>
            <a:blip r:embed="rId8"/>
            <a:stretch>
              <a:fillRect/>
            </a:stretch>
          </p:blipFill>
          <p:spPr>
            <a:xfrm>
              <a:off x="874876" y="3925000"/>
              <a:ext cx="349251" cy="411719"/>
            </a:xfrm>
            <a:prstGeom prst="rect">
              <a:avLst/>
            </a:prstGeom>
          </p:spPr>
        </p:pic>
        <p:pic>
          <p:nvPicPr>
            <p:cNvPr id="59" name="Picture 58"/>
            <p:cNvPicPr>
              <a:picLocks noChangeAspect="1"/>
            </p:cNvPicPr>
            <p:nvPr/>
          </p:nvPicPr>
          <p:blipFill>
            <a:blip r:embed="rId7"/>
            <a:stretch>
              <a:fillRect/>
            </a:stretch>
          </p:blipFill>
          <p:spPr>
            <a:xfrm>
              <a:off x="525084" y="3938094"/>
              <a:ext cx="343573" cy="420238"/>
            </a:xfrm>
            <a:prstGeom prst="rect">
              <a:avLst/>
            </a:prstGeom>
          </p:spPr>
        </p:pic>
        <p:pic>
          <p:nvPicPr>
            <p:cNvPr id="60" name="Picture 59"/>
            <p:cNvPicPr>
              <a:picLocks noChangeAspect="1"/>
            </p:cNvPicPr>
            <p:nvPr/>
          </p:nvPicPr>
          <p:blipFill>
            <a:blip r:embed="rId6"/>
            <a:stretch>
              <a:fillRect/>
            </a:stretch>
          </p:blipFill>
          <p:spPr>
            <a:xfrm>
              <a:off x="185096" y="3907119"/>
              <a:ext cx="329376" cy="420238"/>
            </a:xfrm>
            <a:prstGeom prst="rect">
              <a:avLst/>
            </a:prstGeom>
          </p:spPr>
        </p:pic>
        <p:pic>
          <p:nvPicPr>
            <p:cNvPr id="61" name="Picture 60"/>
            <p:cNvPicPr>
              <a:picLocks noChangeAspect="1"/>
            </p:cNvPicPr>
            <p:nvPr/>
          </p:nvPicPr>
          <p:blipFill>
            <a:blip r:embed="rId6"/>
            <a:stretch>
              <a:fillRect/>
            </a:stretch>
          </p:blipFill>
          <p:spPr>
            <a:xfrm>
              <a:off x="5808512" y="2121783"/>
              <a:ext cx="329376" cy="420238"/>
            </a:xfrm>
            <a:prstGeom prst="rect">
              <a:avLst/>
            </a:prstGeom>
          </p:spPr>
        </p:pic>
        <p:pic>
          <p:nvPicPr>
            <p:cNvPr id="62" name="Picture 61"/>
            <p:cNvPicPr>
              <a:picLocks noChangeAspect="1"/>
            </p:cNvPicPr>
            <p:nvPr/>
          </p:nvPicPr>
          <p:blipFill>
            <a:blip r:embed="rId8"/>
            <a:stretch>
              <a:fillRect/>
            </a:stretch>
          </p:blipFill>
          <p:spPr>
            <a:xfrm>
              <a:off x="6480897" y="2124478"/>
              <a:ext cx="349251" cy="411719"/>
            </a:xfrm>
            <a:prstGeom prst="rect">
              <a:avLst/>
            </a:prstGeom>
          </p:spPr>
        </p:pic>
        <p:pic>
          <p:nvPicPr>
            <p:cNvPr id="63" name="Picture 62"/>
            <p:cNvPicPr>
              <a:picLocks noChangeAspect="1"/>
            </p:cNvPicPr>
            <p:nvPr/>
          </p:nvPicPr>
          <p:blipFill>
            <a:blip r:embed="rId7"/>
            <a:stretch>
              <a:fillRect/>
            </a:stretch>
          </p:blipFill>
          <p:spPr>
            <a:xfrm>
              <a:off x="6147292" y="2142635"/>
              <a:ext cx="343573" cy="420238"/>
            </a:xfrm>
            <a:prstGeom prst="rect">
              <a:avLst/>
            </a:prstGeom>
          </p:spPr>
        </p:pic>
        <p:pic>
          <p:nvPicPr>
            <p:cNvPr id="64" name="Picture 63"/>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1653382" y="3398965"/>
              <a:ext cx="336528" cy="410400"/>
            </a:xfrm>
            <a:prstGeom prst="rect">
              <a:avLst/>
            </a:prstGeom>
            <a:solidFill>
              <a:schemeClr val="bg1"/>
            </a:solidFill>
          </p:spPr>
        </p:pic>
        <p:pic>
          <p:nvPicPr>
            <p:cNvPr id="65" name="Picture 64"/>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81304" y="5406718"/>
              <a:ext cx="336528" cy="410400"/>
            </a:xfrm>
            <a:prstGeom prst="rect">
              <a:avLst/>
            </a:prstGeom>
            <a:solidFill>
              <a:schemeClr val="bg1"/>
            </a:solidFill>
          </p:spPr>
        </p:pic>
        <p:sp>
          <p:nvSpPr>
            <p:cNvPr id="66" name="Flowchart: Alternate Process 65"/>
            <p:cNvSpPr/>
            <p:nvPr/>
          </p:nvSpPr>
          <p:spPr>
            <a:xfrm flipH="1">
              <a:off x="578332" y="6243087"/>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Breakfast briefings</a:t>
              </a:r>
            </a:p>
          </p:txBody>
        </p:sp>
        <p:pic>
          <p:nvPicPr>
            <p:cNvPr id="67" name="Picture 66"/>
            <p:cNvPicPr>
              <a:picLocks noChangeAspect="1"/>
            </p:cNvPicPr>
            <p:nvPr/>
          </p:nvPicPr>
          <p:blipFill>
            <a:blip r:embed="rId8"/>
            <a:stretch>
              <a:fillRect/>
            </a:stretch>
          </p:blipFill>
          <p:spPr>
            <a:xfrm>
              <a:off x="1187518" y="6685648"/>
              <a:ext cx="349251" cy="411719"/>
            </a:xfrm>
            <a:prstGeom prst="rect">
              <a:avLst/>
            </a:prstGeom>
          </p:spPr>
        </p:pic>
        <p:pic>
          <p:nvPicPr>
            <p:cNvPr id="68" name="Picture 67"/>
            <p:cNvPicPr>
              <a:picLocks noChangeAspect="1"/>
            </p:cNvPicPr>
            <p:nvPr/>
          </p:nvPicPr>
          <p:blipFill>
            <a:blip r:embed="rId7"/>
            <a:stretch>
              <a:fillRect/>
            </a:stretch>
          </p:blipFill>
          <p:spPr>
            <a:xfrm>
              <a:off x="843945" y="6685875"/>
              <a:ext cx="343573" cy="420238"/>
            </a:xfrm>
            <a:prstGeom prst="rect">
              <a:avLst/>
            </a:prstGeom>
          </p:spPr>
        </p:pic>
        <p:pic>
          <p:nvPicPr>
            <p:cNvPr id="69" name="Picture 68"/>
            <p:cNvPicPr>
              <a:picLocks noChangeAspect="1"/>
            </p:cNvPicPr>
            <p:nvPr/>
          </p:nvPicPr>
          <p:blipFill>
            <a:blip r:embed="rId6"/>
            <a:stretch>
              <a:fillRect/>
            </a:stretch>
          </p:blipFill>
          <p:spPr>
            <a:xfrm>
              <a:off x="498552" y="6675886"/>
              <a:ext cx="329376" cy="420238"/>
            </a:xfrm>
            <a:prstGeom prst="rect">
              <a:avLst/>
            </a:prstGeom>
          </p:spPr>
        </p:pic>
        <p:pic>
          <p:nvPicPr>
            <p:cNvPr id="70" name="Picture 69"/>
            <p:cNvPicPr>
              <a:picLocks noChangeAspect="1"/>
            </p:cNvPicPr>
            <p:nvPr/>
          </p:nvPicPr>
          <p:blipFill>
            <a:blip r:embed="rId8"/>
            <a:stretch>
              <a:fillRect/>
            </a:stretch>
          </p:blipFill>
          <p:spPr>
            <a:xfrm>
              <a:off x="5675265" y="8393791"/>
              <a:ext cx="349251" cy="411719"/>
            </a:xfrm>
            <a:prstGeom prst="rect">
              <a:avLst/>
            </a:prstGeom>
          </p:spPr>
        </p:pic>
        <p:pic>
          <p:nvPicPr>
            <p:cNvPr id="71" name="Picture 70"/>
            <p:cNvPicPr>
              <a:picLocks noChangeAspect="1"/>
            </p:cNvPicPr>
            <p:nvPr/>
          </p:nvPicPr>
          <p:blipFill>
            <a:blip r:embed="rId7"/>
            <a:stretch>
              <a:fillRect/>
            </a:stretch>
          </p:blipFill>
          <p:spPr>
            <a:xfrm>
              <a:off x="5332165" y="8405756"/>
              <a:ext cx="343573" cy="420238"/>
            </a:xfrm>
            <a:prstGeom prst="rect">
              <a:avLst/>
            </a:prstGeom>
          </p:spPr>
        </p:pic>
        <p:pic>
          <p:nvPicPr>
            <p:cNvPr id="72" name="Picture 71"/>
            <p:cNvPicPr>
              <a:picLocks noChangeAspect="1"/>
            </p:cNvPicPr>
            <p:nvPr/>
          </p:nvPicPr>
          <p:blipFill>
            <a:blip r:embed="rId6"/>
            <a:stretch>
              <a:fillRect/>
            </a:stretch>
          </p:blipFill>
          <p:spPr>
            <a:xfrm>
              <a:off x="5007865" y="8382106"/>
              <a:ext cx="329376" cy="420238"/>
            </a:xfrm>
            <a:prstGeom prst="rect">
              <a:avLst/>
            </a:prstGeom>
          </p:spPr>
        </p:pic>
        <p:sp>
          <p:nvSpPr>
            <p:cNvPr id="73" name="Flowchart: Alternate Process 72"/>
            <p:cNvSpPr/>
            <p:nvPr/>
          </p:nvSpPr>
          <p:spPr>
            <a:xfrm flipH="1">
              <a:off x="5920427" y="5658302"/>
              <a:ext cx="866274"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Gather feedback</a:t>
              </a:r>
            </a:p>
          </p:txBody>
        </p:sp>
        <p:pic>
          <p:nvPicPr>
            <p:cNvPr id="74" name="Picture 73"/>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6356174" y="5218067"/>
              <a:ext cx="336528" cy="410400"/>
            </a:xfrm>
            <a:prstGeom prst="rect">
              <a:avLst/>
            </a:prstGeom>
            <a:solidFill>
              <a:schemeClr val="bg1"/>
            </a:solidFill>
          </p:spPr>
        </p:pic>
        <p:pic>
          <p:nvPicPr>
            <p:cNvPr id="75" name="Picture 74"/>
            <p:cNvPicPr>
              <a:picLocks noChangeAspect="1"/>
            </p:cNvPicPr>
            <p:nvPr/>
          </p:nvPicPr>
          <p:blipFill>
            <a:blip r:embed="rId5"/>
            <a:stretch>
              <a:fillRect/>
            </a:stretch>
          </p:blipFill>
          <p:spPr>
            <a:xfrm>
              <a:off x="5998170" y="5202550"/>
              <a:ext cx="349252" cy="425917"/>
            </a:xfrm>
            <a:prstGeom prst="rect">
              <a:avLst/>
            </a:prstGeom>
          </p:spPr>
        </p:pic>
        <p:pic>
          <p:nvPicPr>
            <p:cNvPr id="76" name="Picture 75"/>
            <p:cNvPicPr>
              <a:picLocks noChangeAspect="1"/>
            </p:cNvPicPr>
            <p:nvPr/>
          </p:nvPicPr>
          <p:blipFill>
            <a:blip r:embed="rId10"/>
            <a:stretch>
              <a:fillRect/>
            </a:stretch>
          </p:blipFill>
          <p:spPr>
            <a:xfrm>
              <a:off x="6383675" y="3371160"/>
              <a:ext cx="360083" cy="440100"/>
            </a:xfrm>
            <a:prstGeom prst="rect">
              <a:avLst/>
            </a:prstGeom>
          </p:spPr>
        </p:pic>
        <p:sp>
          <p:nvSpPr>
            <p:cNvPr id="77" name="TextBox 76"/>
            <p:cNvSpPr txBox="1"/>
            <p:nvPr/>
          </p:nvSpPr>
          <p:spPr>
            <a:xfrm flipH="1">
              <a:off x="6299233" y="3780340"/>
              <a:ext cx="530916" cy="440919"/>
            </a:xfrm>
            <a:prstGeom prst="rect">
              <a:avLst/>
            </a:prstGeom>
            <a:noFill/>
          </p:spPr>
          <p:txBody>
            <a:bodyPr wrap="square" rtlCol="0">
              <a:spAutoFit/>
            </a:bodyPr>
            <a:lstStyle/>
            <a:p>
              <a:pPr algn="ctr"/>
              <a:r>
                <a:rPr lang="en-NZ" sz="506" dirty="0"/>
                <a:t>Update</a:t>
              </a:r>
            </a:p>
          </p:txBody>
        </p:sp>
        <p:pic>
          <p:nvPicPr>
            <p:cNvPr id="78" name="Picture 77"/>
            <p:cNvPicPr>
              <a:picLocks noChangeAspect="1"/>
            </p:cNvPicPr>
            <p:nvPr/>
          </p:nvPicPr>
          <p:blipFill>
            <a:blip r:embed="rId10"/>
            <a:stretch>
              <a:fillRect/>
            </a:stretch>
          </p:blipFill>
          <p:spPr>
            <a:xfrm>
              <a:off x="551256" y="4459140"/>
              <a:ext cx="360083" cy="440100"/>
            </a:xfrm>
            <a:prstGeom prst="rect">
              <a:avLst/>
            </a:prstGeom>
          </p:spPr>
        </p:pic>
        <p:sp>
          <p:nvSpPr>
            <p:cNvPr id="79" name="TextBox 78"/>
            <p:cNvSpPr txBox="1"/>
            <p:nvPr/>
          </p:nvSpPr>
          <p:spPr>
            <a:xfrm flipH="1">
              <a:off x="-88750" y="4525030"/>
              <a:ext cx="821741" cy="440919"/>
            </a:xfrm>
            <a:prstGeom prst="rect">
              <a:avLst/>
            </a:prstGeom>
            <a:noFill/>
          </p:spPr>
          <p:txBody>
            <a:bodyPr wrap="square" rtlCol="0">
              <a:spAutoFit/>
            </a:bodyPr>
            <a:lstStyle/>
            <a:p>
              <a:pPr algn="ctr"/>
              <a:r>
                <a:rPr lang="en-NZ" sz="506" dirty="0"/>
                <a:t>Nest Resource</a:t>
              </a:r>
            </a:p>
          </p:txBody>
        </p:sp>
        <p:pic>
          <p:nvPicPr>
            <p:cNvPr id="80" name="Picture 79"/>
            <p:cNvPicPr>
              <a:picLocks noChangeAspect="1"/>
            </p:cNvPicPr>
            <p:nvPr/>
          </p:nvPicPr>
          <p:blipFill>
            <a:blip r:embed="rId10"/>
            <a:stretch>
              <a:fillRect/>
            </a:stretch>
          </p:blipFill>
          <p:spPr>
            <a:xfrm>
              <a:off x="2486713" y="6275238"/>
              <a:ext cx="360083" cy="440100"/>
            </a:xfrm>
            <a:prstGeom prst="rect">
              <a:avLst/>
            </a:prstGeom>
          </p:spPr>
        </p:pic>
        <p:sp>
          <p:nvSpPr>
            <p:cNvPr id="81" name="TextBox 80"/>
            <p:cNvSpPr txBox="1"/>
            <p:nvPr/>
          </p:nvSpPr>
          <p:spPr>
            <a:xfrm flipH="1">
              <a:off x="2388438" y="6664787"/>
              <a:ext cx="530916" cy="440919"/>
            </a:xfrm>
            <a:prstGeom prst="rect">
              <a:avLst/>
            </a:prstGeom>
            <a:noFill/>
          </p:spPr>
          <p:txBody>
            <a:bodyPr wrap="square" rtlCol="0">
              <a:spAutoFit/>
            </a:bodyPr>
            <a:lstStyle/>
            <a:p>
              <a:pPr algn="ctr"/>
              <a:r>
                <a:rPr lang="en-NZ" sz="506" dirty="0"/>
                <a:t>Update</a:t>
              </a:r>
            </a:p>
          </p:txBody>
        </p:sp>
        <p:pic>
          <p:nvPicPr>
            <p:cNvPr id="82" name="Picture 81"/>
            <p:cNvPicPr>
              <a:picLocks noChangeAspect="1"/>
            </p:cNvPicPr>
            <p:nvPr/>
          </p:nvPicPr>
          <p:blipFill>
            <a:blip r:embed="rId10"/>
            <a:stretch>
              <a:fillRect/>
            </a:stretch>
          </p:blipFill>
          <p:spPr>
            <a:xfrm>
              <a:off x="5011629" y="6275238"/>
              <a:ext cx="360083" cy="440100"/>
            </a:xfrm>
            <a:prstGeom prst="rect">
              <a:avLst/>
            </a:prstGeom>
          </p:spPr>
        </p:pic>
        <p:sp>
          <p:nvSpPr>
            <p:cNvPr id="83" name="TextBox 82"/>
            <p:cNvSpPr txBox="1"/>
            <p:nvPr/>
          </p:nvSpPr>
          <p:spPr>
            <a:xfrm flipH="1">
              <a:off x="4744829" y="6664787"/>
              <a:ext cx="852949" cy="302533"/>
            </a:xfrm>
            <a:prstGeom prst="rect">
              <a:avLst/>
            </a:prstGeom>
            <a:noFill/>
          </p:spPr>
          <p:txBody>
            <a:bodyPr wrap="square" rtlCol="0">
              <a:spAutoFit/>
            </a:bodyPr>
            <a:lstStyle/>
            <a:p>
              <a:pPr algn="ctr"/>
              <a:r>
                <a:rPr lang="en-NZ" sz="506" dirty="0"/>
                <a:t>Kick Start</a:t>
              </a:r>
            </a:p>
          </p:txBody>
        </p:sp>
        <p:pic>
          <p:nvPicPr>
            <p:cNvPr id="84" name="Picture 83"/>
            <p:cNvPicPr>
              <a:picLocks noChangeAspect="1"/>
            </p:cNvPicPr>
            <p:nvPr/>
          </p:nvPicPr>
          <p:blipFill>
            <a:blip r:embed="rId10"/>
            <a:stretch>
              <a:fillRect/>
            </a:stretch>
          </p:blipFill>
          <p:spPr>
            <a:xfrm>
              <a:off x="1381773" y="8115615"/>
              <a:ext cx="360083" cy="440100"/>
            </a:xfrm>
            <a:prstGeom prst="rect">
              <a:avLst/>
            </a:prstGeom>
          </p:spPr>
        </p:pic>
        <p:sp>
          <p:nvSpPr>
            <p:cNvPr id="85" name="TextBox 84"/>
            <p:cNvSpPr txBox="1"/>
            <p:nvPr/>
          </p:nvSpPr>
          <p:spPr>
            <a:xfrm flipH="1">
              <a:off x="1283497" y="8505164"/>
              <a:ext cx="530916" cy="440919"/>
            </a:xfrm>
            <a:prstGeom prst="rect">
              <a:avLst/>
            </a:prstGeom>
            <a:noFill/>
          </p:spPr>
          <p:txBody>
            <a:bodyPr wrap="square" rtlCol="0">
              <a:spAutoFit/>
            </a:bodyPr>
            <a:lstStyle/>
            <a:p>
              <a:pPr algn="ctr"/>
              <a:r>
                <a:rPr lang="en-NZ" sz="506" dirty="0"/>
                <a:t>Update</a:t>
              </a:r>
            </a:p>
          </p:txBody>
        </p:sp>
        <p:sp>
          <p:nvSpPr>
            <p:cNvPr id="86" name="Flowchart: Alternate Process 85"/>
            <p:cNvSpPr/>
            <p:nvPr/>
          </p:nvSpPr>
          <p:spPr>
            <a:xfrm flipH="1">
              <a:off x="644955" y="9982105"/>
              <a:ext cx="1085127"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75" dirty="0">
                  <a:solidFill>
                    <a:schemeClr val="tx1"/>
                  </a:solidFill>
                </a:rPr>
                <a:t>Trades briefings</a:t>
              </a:r>
            </a:p>
          </p:txBody>
        </p:sp>
        <p:pic>
          <p:nvPicPr>
            <p:cNvPr id="87" name="Picture 86"/>
            <p:cNvPicPr>
              <a:picLocks noChangeAspect="1"/>
            </p:cNvPicPr>
            <p:nvPr/>
          </p:nvPicPr>
          <p:blipFill>
            <a:blip r:embed="rId8"/>
            <a:stretch>
              <a:fillRect/>
            </a:stretch>
          </p:blipFill>
          <p:spPr>
            <a:xfrm>
              <a:off x="1308459" y="10434531"/>
              <a:ext cx="349251" cy="411719"/>
            </a:xfrm>
            <a:prstGeom prst="rect">
              <a:avLst/>
            </a:prstGeom>
          </p:spPr>
        </p:pic>
        <p:pic>
          <p:nvPicPr>
            <p:cNvPr id="88" name="Picture 87"/>
            <p:cNvPicPr>
              <a:picLocks noChangeAspect="1"/>
            </p:cNvPicPr>
            <p:nvPr/>
          </p:nvPicPr>
          <p:blipFill>
            <a:blip r:embed="rId7"/>
            <a:stretch>
              <a:fillRect/>
            </a:stretch>
          </p:blipFill>
          <p:spPr>
            <a:xfrm>
              <a:off x="965359" y="10446496"/>
              <a:ext cx="343573" cy="420238"/>
            </a:xfrm>
            <a:prstGeom prst="rect">
              <a:avLst/>
            </a:prstGeom>
          </p:spPr>
        </p:pic>
        <p:pic>
          <p:nvPicPr>
            <p:cNvPr id="89" name="Picture 88"/>
            <p:cNvPicPr>
              <a:picLocks noChangeAspect="1"/>
            </p:cNvPicPr>
            <p:nvPr/>
          </p:nvPicPr>
          <p:blipFill>
            <a:blip r:embed="rId6"/>
            <a:stretch>
              <a:fillRect/>
            </a:stretch>
          </p:blipFill>
          <p:spPr>
            <a:xfrm>
              <a:off x="641059" y="10422846"/>
              <a:ext cx="329376" cy="420238"/>
            </a:xfrm>
            <a:prstGeom prst="rect">
              <a:avLst/>
            </a:prstGeom>
          </p:spPr>
        </p:pic>
        <p:sp>
          <p:nvSpPr>
            <p:cNvPr id="90" name="Oval 89"/>
            <p:cNvSpPr/>
            <p:nvPr/>
          </p:nvSpPr>
          <p:spPr>
            <a:xfrm flipH="1">
              <a:off x="622022" y="8801651"/>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13"/>
            </a:p>
          </p:txBody>
        </p:sp>
        <p:sp>
          <p:nvSpPr>
            <p:cNvPr id="91" name="Oval 90"/>
            <p:cNvSpPr/>
            <p:nvPr/>
          </p:nvSpPr>
          <p:spPr>
            <a:xfrm flipH="1">
              <a:off x="781697" y="8961327"/>
              <a:ext cx="813147" cy="813147"/>
            </a:xfrm>
            <a:prstGeom prst="ellipse">
              <a:avLst/>
            </a:prstGeom>
            <a:solidFill>
              <a:srgbClr val="FF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619" dirty="0">
                  <a:solidFill>
                    <a:schemeClr val="bg1"/>
                  </a:solidFill>
                </a:rPr>
                <a:t>Publish</a:t>
              </a:r>
            </a:p>
            <a:p>
              <a:pPr algn="ctr"/>
              <a:r>
                <a:rPr lang="en-NZ" sz="619" dirty="0">
                  <a:solidFill>
                    <a:schemeClr val="bg1"/>
                  </a:solidFill>
                </a:rPr>
                <a:t>Draft Trades Timetable</a:t>
              </a:r>
            </a:p>
          </p:txBody>
        </p:sp>
        <p:pic>
          <p:nvPicPr>
            <p:cNvPr id="92" name="Picture 91"/>
            <p:cNvPicPr>
              <a:picLocks noChangeAspect="1"/>
            </p:cNvPicPr>
            <p:nvPr/>
          </p:nvPicPr>
          <p:blipFill>
            <a:blip r:embed="rId10"/>
            <a:stretch>
              <a:fillRect/>
            </a:stretch>
          </p:blipFill>
          <p:spPr>
            <a:xfrm>
              <a:off x="2482614" y="9593985"/>
              <a:ext cx="360083" cy="440100"/>
            </a:xfrm>
            <a:prstGeom prst="rect">
              <a:avLst/>
            </a:prstGeom>
          </p:spPr>
        </p:pic>
        <p:sp>
          <p:nvSpPr>
            <p:cNvPr id="93" name="TextBox 92"/>
            <p:cNvSpPr txBox="1"/>
            <p:nvPr/>
          </p:nvSpPr>
          <p:spPr>
            <a:xfrm flipH="1">
              <a:off x="2384338" y="9983533"/>
              <a:ext cx="530916" cy="440919"/>
            </a:xfrm>
            <a:prstGeom prst="rect">
              <a:avLst/>
            </a:prstGeom>
            <a:noFill/>
          </p:spPr>
          <p:txBody>
            <a:bodyPr wrap="square" rtlCol="0">
              <a:spAutoFit/>
            </a:bodyPr>
            <a:lstStyle/>
            <a:p>
              <a:pPr algn="ctr"/>
              <a:r>
                <a:rPr lang="en-NZ" sz="506" dirty="0"/>
                <a:t>Update</a:t>
              </a:r>
            </a:p>
          </p:txBody>
        </p:sp>
        <p:sp>
          <p:nvSpPr>
            <p:cNvPr id="94" name="Oval 93"/>
            <p:cNvSpPr/>
            <p:nvPr/>
          </p:nvSpPr>
          <p:spPr>
            <a:xfrm flipH="1">
              <a:off x="5672725" y="6319969"/>
              <a:ext cx="1132497" cy="1132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675"/>
            </a:p>
          </p:txBody>
        </p:sp>
        <p:sp>
          <p:nvSpPr>
            <p:cNvPr id="95" name="Oval 94"/>
            <p:cNvSpPr/>
            <p:nvPr/>
          </p:nvSpPr>
          <p:spPr>
            <a:xfrm flipH="1">
              <a:off x="5832399" y="6479644"/>
              <a:ext cx="813147" cy="813147"/>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NZ" sz="563" dirty="0"/>
                <a:t>Model Trades Timetable</a:t>
              </a:r>
            </a:p>
          </p:txBody>
        </p:sp>
        <p:sp>
          <p:nvSpPr>
            <p:cNvPr id="96" name="TextBox 95"/>
            <p:cNvSpPr txBox="1"/>
            <p:nvPr/>
          </p:nvSpPr>
          <p:spPr>
            <a:xfrm>
              <a:off x="4712249" y="5278451"/>
              <a:ext cx="1288672" cy="856075"/>
            </a:xfrm>
            <a:prstGeom prst="rect">
              <a:avLst/>
            </a:prstGeom>
            <a:noFill/>
          </p:spPr>
          <p:txBody>
            <a:bodyPr wrap="none" rtlCol="0">
              <a:spAutoFit/>
            </a:bodyPr>
            <a:lstStyle/>
            <a:p>
              <a:r>
                <a:rPr lang="en-NZ" sz="506" dirty="0"/>
                <a:t>Principles</a:t>
              </a:r>
            </a:p>
            <a:p>
              <a:r>
                <a:rPr lang="en-NZ" sz="506" dirty="0"/>
                <a:t>Policy &amp; guidelines</a:t>
              </a:r>
            </a:p>
            <a:p>
              <a:r>
                <a:rPr lang="en-NZ" sz="506" dirty="0"/>
                <a:t>Business process</a:t>
              </a:r>
            </a:p>
            <a:p>
              <a:r>
                <a:rPr lang="en-NZ" sz="506" dirty="0"/>
                <a:t>Change control rules</a:t>
              </a:r>
            </a:p>
            <a:p>
              <a:endParaRPr lang="en-NZ" sz="506" dirty="0"/>
            </a:p>
          </p:txBody>
        </p:sp>
        <p:pic>
          <p:nvPicPr>
            <p:cNvPr id="97" name="Picture 96"/>
            <p:cNvPicPr>
              <a:picLocks noChangeAspect="1"/>
            </p:cNvPicPr>
            <p:nvPr/>
          </p:nvPicPr>
          <p:blipFill>
            <a:blip r:embed="rId5"/>
            <a:stretch>
              <a:fillRect/>
            </a:stretch>
          </p:blipFill>
          <p:spPr>
            <a:xfrm>
              <a:off x="4645400" y="1908800"/>
              <a:ext cx="349252" cy="425917"/>
            </a:xfrm>
            <a:prstGeom prst="rect">
              <a:avLst/>
            </a:prstGeom>
          </p:spPr>
        </p:pic>
        <p:pic>
          <p:nvPicPr>
            <p:cNvPr id="98" name="Picture 97"/>
            <p:cNvPicPr>
              <a:picLocks noChangeAspect="1"/>
            </p:cNvPicPr>
            <p:nvPr/>
          </p:nvPicPr>
          <p:blipFill>
            <a:blip r:embed="rId7"/>
            <a:stretch>
              <a:fillRect/>
            </a:stretch>
          </p:blipFill>
          <p:spPr>
            <a:xfrm>
              <a:off x="2000790" y="3389127"/>
              <a:ext cx="343573" cy="420238"/>
            </a:xfrm>
            <a:prstGeom prst="rect">
              <a:avLst/>
            </a:prstGeom>
          </p:spPr>
        </p:pic>
        <p:sp>
          <p:nvSpPr>
            <p:cNvPr id="99" name="TextBox 98"/>
            <p:cNvSpPr txBox="1"/>
            <p:nvPr/>
          </p:nvSpPr>
          <p:spPr>
            <a:xfrm>
              <a:off x="1865195" y="3359306"/>
              <a:ext cx="442286" cy="441260"/>
            </a:xfrm>
            <a:prstGeom prst="rect">
              <a:avLst/>
            </a:prstGeom>
            <a:noFill/>
          </p:spPr>
          <p:txBody>
            <a:bodyPr wrap="none" rtlCol="0">
              <a:spAutoFit/>
            </a:bodyPr>
            <a:lstStyle/>
            <a:p>
              <a:r>
                <a:rPr lang="en-NZ" sz="1013" dirty="0"/>
                <a:t>+</a:t>
              </a:r>
            </a:p>
          </p:txBody>
        </p:sp>
        <p:pic>
          <p:nvPicPr>
            <p:cNvPr id="100" name="Picture 99"/>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4226604" y="3376362"/>
              <a:ext cx="336528" cy="410400"/>
            </a:xfrm>
            <a:prstGeom prst="rect">
              <a:avLst/>
            </a:prstGeom>
            <a:solidFill>
              <a:schemeClr val="bg1"/>
            </a:solidFill>
          </p:spPr>
        </p:pic>
        <p:pic>
          <p:nvPicPr>
            <p:cNvPr id="101" name="Picture 100"/>
            <p:cNvPicPr>
              <a:picLocks noChangeAspect="1"/>
            </p:cNvPicPr>
            <p:nvPr/>
          </p:nvPicPr>
          <p:blipFill>
            <a:blip r:embed="rId7"/>
            <a:stretch>
              <a:fillRect/>
            </a:stretch>
          </p:blipFill>
          <p:spPr>
            <a:xfrm>
              <a:off x="4574012" y="3366524"/>
              <a:ext cx="343573" cy="420238"/>
            </a:xfrm>
            <a:prstGeom prst="rect">
              <a:avLst/>
            </a:prstGeom>
          </p:spPr>
        </p:pic>
        <p:sp>
          <p:nvSpPr>
            <p:cNvPr id="102" name="TextBox 101"/>
            <p:cNvSpPr txBox="1"/>
            <p:nvPr/>
          </p:nvSpPr>
          <p:spPr>
            <a:xfrm>
              <a:off x="4417218" y="3335802"/>
              <a:ext cx="442286" cy="441260"/>
            </a:xfrm>
            <a:prstGeom prst="rect">
              <a:avLst/>
            </a:prstGeom>
            <a:noFill/>
          </p:spPr>
          <p:txBody>
            <a:bodyPr wrap="none" rtlCol="0">
              <a:spAutoFit/>
            </a:bodyPr>
            <a:lstStyle/>
            <a:p>
              <a:r>
                <a:rPr lang="en-NZ" sz="1013" dirty="0"/>
                <a:t>+</a:t>
              </a:r>
            </a:p>
          </p:txBody>
        </p:sp>
        <p:pic>
          <p:nvPicPr>
            <p:cNvPr id="103" name="Picture 102"/>
            <p:cNvPicPr>
              <a:picLocks noChangeAspect="1"/>
            </p:cNvPicPr>
            <p:nvPr/>
          </p:nvPicPr>
          <p:blipFill>
            <a:blip r:embed="rId5"/>
            <a:stretch>
              <a:fillRect/>
            </a:stretch>
          </p:blipFill>
          <p:spPr>
            <a:xfrm>
              <a:off x="5980766" y="1716225"/>
              <a:ext cx="349252" cy="425917"/>
            </a:xfrm>
            <a:prstGeom prst="rect">
              <a:avLst/>
            </a:prstGeom>
          </p:spPr>
        </p:pic>
        <p:pic>
          <p:nvPicPr>
            <p:cNvPr id="104" name="Picture 103"/>
            <p:cNvPicPr>
              <a:picLocks noChangeAspect="1"/>
            </p:cNvPicPr>
            <p:nvPr/>
          </p:nvPicPr>
          <p:blipFill>
            <a:blip r:embed="rId5"/>
            <a:stretch>
              <a:fillRect/>
            </a:stretch>
          </p:blipFill>
          <p:spPr>
            <a:xfrm>
              <a:off x="653302" y="3051999"/>
              <a:ext cx="349252" cy="425917"/>
            </a:xfrm>
            <a:prstGeom prst="rect">
              <a:avLst/>
            </a:prstGeom>
          </p:spPr>
        </p:pic>
        <p:pic>
          <p:nvPicPr>
            <p:cNvPr id="105" name="Picture 104"/>
            <p:cNvPicPr>
              <a:picLocks noChangeAspect="1"/>
            </p:cNvPicPr>
            <p:nvPr/>
          </p:nvPicPr>
          <p:blipFill>
            <a:blip r:embed="rId5"/>
            <a:stretch>
              <a:fillRect/>
            </a:stretch>
          </p:blipFill>
          <p:spPr>
            <a:xfrm>
              <a:off x="4385944" y="2960603"/>
              <a:ext cx="349252" cy="425917"/>
            </a:xfrm>
            <a:prstGeom prst="rect">
              <a:avLst/>
            </a:prstGeom>
          </p:spPr>
        </p:pic>
        <p:pic>
          <p:nvPicPr>
            <p:cNvPr id="106" name="Picture 105"/>
            <p:cNvPicPr>
              <a:picLocks noChangeAspect="1"/>
            </p:cNvPicPr>
            <p:nvPr/>
          </p:nvPicPr>
          <p:blipFill>
            <a:blip r:embed="rId5"/>
            <a:stretch>
              <a:fillRect/>
            </a:stretch>
          </p:blipFill>
          <p:spPr>
            <a:xfrm>
              <a:off x="1810527" y="2983463"/>
              <a:ext cx="349252" cy="425917"/>
            </a:xfrm>
            <a:prstGeom prst="rect">
              <a:avLst/>
            </a:prstGeom>
          </p:spPr>
        </p:pic>
        <p:pic>
          <p:nvPicPr>
            <p:cNvPr id="107" name="Picture 106"/>
            <p:cNvPicPr>
              <a:picLocks noChangeAspect="1"/>
            </p:cNvPicPr>
            <p:nvPr/>
          </p:nvPicPr>
          <p:blipFill>
            <a:blip r:embed="rId5"/>
            <a:stretch>
              <a:fillRect/>
            </a:stretch>
          </p:blipFill>
          <p:spPr>
            <a:xfrm>
              <a:off x="186904" y="6230333"/>
              <a:ext cx="349252" cy="425917"/>
            </a:xfrm>
            <a:prstGeom prst="rect">
              <a:avLst/>
            </a:prstGeom>
          </p:spPr>
        </p:pic>
        <p:sp>
          <p:nvSpPr>
            <p:cNvPr id="108" name="TextBox 107"/>
            <p:cNvSpPr txBox="1"/>
            <p:nvPr/>
          </p:nvSpPr>
          <p:spPr>
            <a:xfrm>
              <a:off x="1637586" y="5278451"/>
              <a:ext cx="1539454" cy="856075"/>
            </a:xfrm>
            <a:prstGeom prst="rect">
              <a:avLst/>
            </a:prstGeom>
            <a:noFill/>
          </p:spPr>
          <p:txBody>
            <a:bodyPr wrap="none" rtlCol="0">
              <a:spAutoFit/>
            </a:bodyPr>
            <a:lstStyle/>
            <a:p>
              <a:r>
                <a:rPr lang="en-NZ" sz="506" dirty="0"/>
                <a:t>Draft principles</a:t>
              </a:r>
            </a:p>
            <a:p>
              <a:r>
                <a:rPr lang="en-NZ" sz="506" dirty="0"/>
                <a:t>Draft policy &amp; guidelines</a:t>
              </a:r>
            </a:p>
            <a:p>
              <a:r>
                <a:rPr lang="en-NZ" sz="506" dirty="0"/>
                <a:t>Draft business process</a:t>
              </a:r>
            </a:p>
            <a:p>
              <a:r>
                <a:rPr lang="en-NZ" sz="506" dirty="0"/>
                <a:t>Draft change control rules</a:t>
              </a:r>
            </a:p>
            <a:p>
              <a:endParaRPr lang="en-NZ" sz="506" dirty="0"/>
            </a:p>
          </p:txBody>
        </p:sp>
        <p:pic>
          <p:nvPicPr>
            <p:cNvPr id="109" name="Picture 108"/>
            <p:cNvPicPr>
              <a:picLocks noChangeAspect="1"/>
            </p:cNvPicPr>
            <p:nvPr/>
          </p:nvPicPr>
          <p:blipFill>
            <a:blip r:embed="rId5"/>
            <a:stretch>
              <a:fillRect/>
            </a:stretch>
          </p:blipFill>
          <p:spPr>
            <a:xfrm>
              <a:off x="6078054" y="7580647"/>
              <a:ext cx="349252" cy="425917"/>
            </a:xfrm>
            <a:prstGeom prst="rect">
              <a:avLst/>
            </a:prstGeom>
          </p:spPr>
        </p:pic>
        <p:pic>
          <p:nvPicPr>
            <p:cNvPr id="110" name="Picture 109"/>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6440421" y="7495841"/>
              <a:ext cx="336528" cy="410400"/>
            </a:xfrm>
            <a:prstGeom prst="rect">
              <a:avLst/>
            </a:prstGeom>
            <a:solidFill>
              <a:schemeClr val="bg1"/>
            </a:solidFill>
          </p:spPr>
        </p:pic>
        <p:pic>
          <p:nvPicPr>
            <p:cNvPr id="111" name="Picture 110"/>
            <p:cNvPicPr>
              <a:picLocks noChangeAspect="1"/>
            </p:cNvPicPr>
            <p:nvPr/>
          </p:nvPicPr>
          <p:blipFill>
            <a:blip r:embed="rId5"/>
            <a:stretch>
              <a:fillRect/>
            </a:stretch>
          </p:blipFill>
          <p:spPr>
            <a:xfrm>
              <a:off x="190360" y="9643558"/>
              <a:ext cx="349252" cy="425917"/>
            </a:xfrm>
            <a:prstGeom prst="rect">
              <a:avLst/>
            </a:prstGeom>
          </p:spPr>
        </p:pic>
        <p:pic>
          <p:nvPicPr>
            <p:cNvPr id="112" name="Picture 111"/>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193266" y="10069475"/>
              <a:ext cx="336528" cy="410400"/>
            </a:xfrm>
            <a:prstGeom prst="rect">
              <a:avLst/>
            </a:prstGeom>
            <a:solidFill>
              <a:schemeClr val="bg1"/>
            </a:solidFill>
          </p:spPr>
        </p:pic>
        <p:pic>
          <p:nvPicPr>
            <p:cNvPr id="113" name="Picture 112"/>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3162476" y="9995563"/>
              <a:ext cx="336528" cy="410400"/>
            </a:xfrm>
            <a:prstGeom prst="rect">
              <a:avLst/>
            </a:prstGeom>
            <a:solidFill>
              <a:schemeClr val="bg1"/>
            </a:solidFill>
          </p:spPr>
        </p:pic>
        <p:sp>
          <p:nvSpPr>
            <p:cNvPr id="114" name="TextBox 113"/>
            <p:cNvSpPr txBox="1"/>
            <p:nvPr/>
          </p:nvSpPr>
          <p:spPr>
            <a:xfrm>
              <a:off x="2159778" y="8525940"/>
              <a:ext cx="1288672" cy="856075"/>
            </a:xfrm>
            <a:prstGeom prst="rect">
              <a:avLst/>
            </a:prstGeom>
            <a:noFill/>
          </p:spPr>
          <p:txBody>
            <a:bodyPr wrap="none" rtlCol="0">
              <a:spAutoFit/>
            </a:bodyPr>
            <a:lstStyle/>
            <a:p>
              <a:r>
                <a:rPr lang="en-NZ" sz="506" dirty="0"/>
                <a:t>Principles</a:t>
              </a:r>
            </a:p>
            <a:p>
              <a:r>
                <a:rPr lang="en-NZ" sz="506" dirty="0"/>
                <a:t>Policy &amp; guidelines</a:t>
              </a:r>
            </a:p>
            <a:p>
              <a:r>
                <a:rPr lang="en-NZ" sz="506" dirty="0"/>
                <a:t>Business process</a:t>
              </a:r>
            </a:p>
            <a:p>
              <a:r>
                <a:rPr lang="en-NZ" sz="506" dirty="0"/>
                <a:t>Change control rules</a:t>
              </a:r>
            </a:p>
            <a:p>
              <a:endParaRPr lang="en-NZ" sz="506" dirty="0"/>
            </a:p>
          </p:txBody>
        </p:sp>
        <p:pic>
          <p:nvPicPr>
            <p:cNvPr id="115" name="Picture 114"/>
            <p:cNvPicPr>
              <a:picLocks noChangeAspect="1"/>
            </p:cNvPicPr>
            <p:nvPr/>
          </p:nvPicPr>
          <p:blipFill>
            <a:blip r:embed="rId10"/>
            <a:stretch>
              <a:fillRect/>
            </a:stretch>
          </p:blipFill>
          <p:spPr>
            <a:xfrm>
              <a:off x="4917824" y="9999031"/>
              <a:ext cx="360083" cy="440100"/>
            </a:xfrm>
            <a:prstGeom prst="rect">
              <a:avLst/>
            </a:prstGeom>
          </p:spPr>
        </p:pic>
        <p:sp>
          <p:nvSpPr>
            <p:cNvPr id="116" name="TextBox 115"/>
            <p:cNvSpPr txBox="1"/>
            <p:nvPr/>
          </p:nvSpPr>
          <p:spPr>
            <a:xfrm flipH="1">
              <a:off x="4819547" y="10388579"/>
              <a:ext cx="530916" cy="440919"/>
            </a:xfrm>
            <a:prstGeom prst="rect">
              <a:avLst/>
            </a:prstGeom>
            <a:noFill/>
          </p:spPr>
          <p:txBody>
            <a:bodyPr wrap="square" rtlCol="0">
              <a:spAutoFit/>
            </a:bodyPr>
            <a:lstStyle/>
            <a:p>
              <a:pPr algn="ctr"/>
              <a:r>
                <a:rPr lang="en-NZ" sz="506" dirty="0"/>
                <a:t>Update</a:t>
              </a:r>
            </a:p>
          </p:txBody>
        </p:sp>
        <p:pic>
          <p:nvPicPr>
            <p:cNvPr id="117" name="Picture 116"/>
            <p:cNvPicPr>
              <a:picLocks noChangeAspect="1"/>
            </p:cNvPicPr>
            <p:nvPr/>
          </p:nvPicPr>
          <p:blipFill>
            <a:blip r:embed="rId11">
              <a:extLst>
                <a:ext uri="{BEBA8EAE-BF5A-486C-A8C5-ECC9F3942E4B}">
                  <a14:imgProps xmlns:a14="http://schemas.microsoft.com/office/drawing/2010/main">
                    <a14:imgLayer r:embed="rId12">
                      <a14:imgEffect>
                        <a14:colorTemperature colorTemp="4700"/>
                      </a14:imgEffect>
                      <a14:imgEffect>
                        <a14:saturation sat="300000"/>
                      </a14:imgEffect>
                      <a14:imgEffect>
                        <a14:brightnessContrast contrast="38000"/>
                      </a14:imgEffect>
                    </a14:imgLayer>
                  </a14:imgProps>
                </a:ext>
              </a:extLst>
            </a:blip>
            <a:stretch>
              <a:fillRect/>
            </a:stretch>
          </p:blipFill>
          <p:spPr>
            <a:xfrm>
              <a:off x="6345321" y="1722812"/>
              <a:ext cx="336528" cy="410400"/>
            </a:xfrm>
            <a:prstGeom prst="rect">
              <a:avLst/>
            </a:prstGeom>
            <a:solidFill>
              <a:schemeClr val="bg1"/>
            </a:solidFill>
          </p:spPr>
        </p:pic>
        <p:sp>
          <p:nvSpPr>
            <p:cNvPr id="118" name="Flowchart: Alternate Process 117"/>
            <p:cNvSpPr/>
            <p:nvPr/>
          </p:nvSpPr>
          <p:spPr>
            <a:xfrm flipH="1">
              <a:off x="2881159" y="7078517"/>
              <a:ext cx="947115" cy="3963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19" dirty="0">
                  <a:solidFill>
                    <a:schemeClr val="tx1"/>
                  </a:solidFill>
                </a:rPr>
                <a:t>Data Validation &amp; QA</a:t>
              </a:r>
            </a:p>
          </p:txBody>
        </p:sp>
        <p:sp>
          <p:nvSpPr>
            <p:cNvPr id="119" name="Flowchart: Alternate Process 118"/>
            <p:cNvSpPr/>
            <p:nvPr/>
          </p:nvSpPr>
          <p:spPr>
            <a:xfrm flipH="1">
              <a:off x="4861447" y="7022401"/>
              <a:ext cx="829825" cy="4111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NZ" sz="675" dirty="0">
                  <a:solidFill>
                    <a:schemeClr val="tx1"/>
                  </a:solidFill>
                </a:rPr>
                <a:t>B182/183 on line</a:t>
              </a:r>
            </a:p>
          </p:txBody>
        </p:sp>
      </p:grpSp>
      <p:sp>
        <p:nvSpPr>
          <p:cNvPr id="134" name="Content Placeholder 3"/>
          <p:cNvSpPr>
            <a:spLocks noGrp="1"/>
          </p:cNvSpPr>
          <p:nvPr>
            <p:ph idx="1"/>
          </p:nvPr>
        </p:nvSpPr>
        <p:spPr>
          <a:xfrm>
            <a:off x="387661" y="1923240"/>
            <a:ext cx="6790685" cy="4351338"/>
          </a:xfrm>
        </p:spPr>
        <p:txBody>
          <a:bodyPr>
            <a:normAutofit/>
          </a:bodyPr>
          <a:lstStyle/>
          <a:p>
            <a:r>
              <a:rPr lang="en-NZ" sz="2400" dirty="0"/>
              <a:t>Data capture and entry almost complete</a:t>
            </a:r>
          </a:p>
          <a:p>
            <a:r>
              <a:rPr lang="en-NZ" sz="2400" dirty="0"/>
              <a:t>Test scheduling underway</a:t>
            </a:r>
          </a:p>
          <a:p>
            <a:r>
              <a:rPr lang="en-NZ" sz="2400" dirty="0"/>
              <a:t>Draft timetable target October 2016</a:t>
            </a:r>
          </a:p>
          <a:p>
            <a:r>
              <a:rPr lang="en-NZ" sz="2400" dirty="0"/>
              <a:t>Final timetable target November/December 2016</a:t>
            </a:r>
          </a:p>
          <a:p>
            <a:endParaRPr lang="en-NZ" sz="2400" dirty="0"/>
          </a:p>
        </p:txBody>
      </p:sp>
    </p:spTree>
    <p:extLst>
      <p:ext uri="{BB962C8B-B14F-4D97-AF65-F5344CB8AC3E}">
        <p14:creationId xmlns:p14="http://schemas.microsoft.com/office/powerpoint/2010/main" val="390250583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1755" y="1792746"/>
            <a:ext cx="8341145" cy="4351338"/>
          </a:xfrm>
        </p:spPr>
        <p:txBody>
          <a:bodyPr>
            <a:normAutofit/>
          </a:bodyPr>
          <a:lstStyle/>
          <a:p>
            <a:r>
              <a:rPr lang="en-NZ" dirty="0"/>
              <a:t>Change context </a:t>
            </a:r>
          </a:p>
          <a:p>
            <a:r>
              <a:rPr lang="en-NZ" dirty="0"/>
              <a:t>Desired outcome</a:t>
            </a:r>
          </a:p>
          <a:p>
            <a:r>
              <a:rPr lang="en-NZ" dirty="0"/>
              <a:t>Key timetabling principles</a:t>
            </a:r>
          </a:p>
          <a:p>
            <a:r>
              <a:rPr lang="en-NZ" dirty="0"/>
              <a:t>New timetabling process</a:t>
            </a:r>
          </a:p>
          <a:p>
            <a:r>
              <a:rPr lang="en-NZ" dirty="0"/>
              <a:t>Managing through change</a:t>
            </a:r>
          </a:p>
          <a:p>
            <a:r>
              <a:rPr lang="en-NZ" dirty="0"/>
              <a:t>Consultation</a:t>
            </a:r>
          </a:p>
          <a:p>
            <a:r>
              <a:rPr lang="en-NZ" dirty="0"/>
              <a:t>Roadmap</a:t>
            </a:r>
          </a:p>
          <a:p>
            <a:r>
              <a:rPr lang="en-NZ" dirty="0"/>
              <a:t>Supporting material</a:t>
            </a:r>
          </a:p>
          <a:p>
            <a:pPr lvl="1"/>
            <a:endParaRPr lang="en-NZ" dirty="0"/>
          </a:p>
        </p:txBody>
      </p:sp>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Contents</a:t>
            </a:r>
          </a:p>
        </p:txBody>
      </p:sp>
    </p:spTree>
    <p:extLst>
      <p:ext uri="{BB962C8B-B14F-4D97-AF65-F5344CB8AC3E}">
        <p14:creationId xmlns:p14="http://schemas.microsoft.com/office/powerpoint/2010/main" val="350891185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1755" y="1792746"/>
            <a:ext cx="9115365" cy="4351338"/>
          </a:xfrm>
        </p:spPr>
        <p:txBody>
          <a:bodyPr>
            <a:normAutofit fontScale="92500" lnSpcReduction="20000"/>
          </a:bodyPr>
          <a:lstStyle/>
          <a:p>
            <a:r>
              <a:rPr lang="en-NZ" sz="2400" dirty="0"/>
              <a:t>Unitec’s transformation is Property driven – going from 60 hectares to 10, centralising the campus, creating new teaching spaces, decommissioning others</a:t>
            </a:r>
          </a:p>
          <a:p>
            <a:r>
              <a:rPr lang="en-NZ" sz="2400" dirty="0"/>
              <a:t>New teaching spaces and losing others -&gt; need new ways of teaching </a:t>
            </a:r>
          </a:p>
          <a:p>
            <a:r>
              <a:rPr lang="en-NZ" sz="2400" dirty="0"/>
              <a:t>New ways of teaching -&gt; new programmes and courses</a:t>
            </a:r>
          </a:p>
          <a:p>
            <a:r>
              <a:rPr lang="en-NZ" sz="2400" dirty="0"/>
              <a:t>New spaces and new ways of teaching -&gt; new timetable</a:t>
            </a:r>
          </a:p>
          <a:p>
            <a:pPr marL="0" indent="0">
              <a:buNone/>
            </a:pPr>
            <a:endParaRPr lang="en-NZ" sz="2400" dirty="0"/>
          </a:p>
          <a:p>
            <a:r>
              <a:rPr lang="en-NZ" sz="2400" dirty="0"/>
              <a:t>Space utilisation currently around 13%; not economical for Unitec</a:t>
            </a:r>
          </a:p>
          <a:p>
            <a:r>
              <a:rPr lang="en-NZ" sz="2400" dirty="0"/>
              <a:t>Student and staff experience  - timetable changes 30-35% every year after the final timetable is published – we want to create a stable timetable for everyone</a:t>
            </a:r>
          </a:p>
          <a:p>
            <a:pPr lvl="0"/>
            <a:r>
              <a:rPr lang="en-NZ" sz="2400" dirty="0"/>
              <a:t>Enables clash free timetables for each Programme Pathway to be system generated by Syllabus Plus. This saves staff having to work this out for themselves, and enables improved utilisation of Unitec Resources.</a:t>
            </a:r>
          </a:p>
          <a:p>
            <a:endParaRPr lang="en-NZ" sz="2400" dirty="0"/>
          </a:p>
          <a:p>
            <a:endParaRPr lang="en-NZ" sz="2400" dirty="0"/>
          </a:p>
          <a:p>
            <a:endParaRPr lang="en-NZ" sz="2400" dirty="0"/>
          </a:p>
          <a:p>
            <a:endParaRPr lang="en-NZ" sz="2400" dirty="0"/>
          </a:p>
        </p:txBody>
      </p:sp>
      <p:sp>
        <p:nvSpPr>
          <p:cNvPr id="3" name="Rectangle 3"/>
          <p:cNvSpPr txBox="1">
            <a:spLocks noChangeArrowheads="1"/>
          </p:cNvSpPr>
          <p:nvPr/>
        </p:nvSpPr>
        <p:spPr>
          <a:xfrm>
            <a:off x="1563816" y="47630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Change context</a:t>
            </a:r>
            <a:endParaRPr lang="en-NZ" dirty="0">
              <a:solidFill>
                <a:schemeClr val="bg1"/>
              </a:solidFill>
              <a:latin typeface="Arial Narrow" panose="020B0606020202030204" pitchFamily="34" charset="0"/>
            </a:endParaRPr>
          </a:p>
          <a:p>
            <a:endParaRPr lang="en-GB" altLang="en-US"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52420691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Desired </a:t>
            </a:r>
            <a:r>
              <a:rPr lang="en-GB" altLang="en-US" dirty="0" smtClean="0">
                <a:solidFill>
                  <a:schemeClr val="bg1"/>
                </a:solidFill>
                <a:latin typeface="Arial Narrow" panose="020B0606020202030204" pitchFamily="34" charset="0"/>
              </a:rPr>
              <a:t>outcomes </a:t>
            </a:r>
            <a:endParaRPr lang="en-GB" altLang="en-US" dirty="0">
              <a:solidFill>
                <a:schemeClr val="bg1"/>
              </a:solidFill>
              <a:latin typeface="Arial Narrow" panose="020B0606020202030204" pitchFamily="34" charset="0"/>
            </a:endParaRPr>
          </a:p>
        </p:txBody>
      </p:sp>
      <p:sp>
        <p:nvSpPr>
          <p:cNvPr id="36" name="Subtitle 2"/>
          <p:cNvSpPr txBox="1">
            <a:spLocks/>
          </p:cNvSpPr>
          <p:nvPr/>
        </p:nvSpPr>
        <p:spPr>
          <a:xfrm>
            <a:off x="684211" y="1723210"/>
            <a:ext cx="10955016" cy="20893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NZ" sz="1800" dirty="0"/>
              <a:t>Integrated system for automated timetable scheduling (redesign of PeopleSoft Campus Solutions, Syllabus Plus and development of the Annual Data Planning (ADP) tool).</a:t>
            </a:r>
          </a:p>
          <a:p>
            <a:pPr marL="342900" indent="-342900"/>
            <a:r>
              <a:rPr lang="en-NZ" sz="1800" dirty="0"/>
              <a:t>Standardised processes to support programme &amp; timetable planning</a:t>
            </a:r>
          </a:p>
          <a:p>
            <a:pPr marL="342900" indent="-342900"/>
            <a:r>
              <a:rPr lang="en-NZ" sz="1800" dirty="0"/>
              <a:t>Increase facilities usage &amp; fit-for-purpose facilities</a:t>
            </a:r>
          </a:p>
          <a:p>
            <a:pPr marL="342900" indent="-342900"/>
            <a:r>
              <a:rPr lang="en-NZ" sz="1800" dirty="0"/>
              <a:t>Reporting tools supporting programme planning and facilities planning</a:t>
            </a:r>
          </a:p>
          <a:p>
            <a:pPr marL="342900" indent="-342900"/>
            <a:r>
              <a:rPr lang="en-NZ" sz="1800" dirty="0"/>
              <a:t>Reporting tools supporting financial and marketing planning</a:t>
            </a:r>
          </a:p>
          <a:p>
            <a:pPr marL="342900" indent="-342900">
              <a:buFont typeface="Wingdings" panose="05000000000000000000" pitchFamily="2" charset="2"/>
              <a:buChar char="Ø"/>
            </a:pPr>
            <a:endParaRPr lang="en-NZ" sz="1800" dirty="0"/>
          </a:p>
        </p:txBody>
      </p:sp>
      <p:sp>
        <p:nvSpPr>
          <p:cNvPr id="5" name="Rectangle 4"/>
          <p:cNvSpPr/>
          <p:nvPr/>
        </p:nvSpPr>
        <p:spPr>
          <a:xfrm>
            <a:off x="684211" y="3799983"/>
            <a:ext cx="11156494" cy="2862322"/>
          </a:xfrm>
          <a:prstGeom prst="rect">
            <a:avLst/>
          </a:prstGeom>
        </p:spPr>
        <p:txBody>
          <a:bodyPr wrap="square">
            <a:spAutoFit/>
          </a:bodyPr>
          <a:lstStyle/>
          <a:p>
            <a:pPr marL="342900" lvl="0" indent="-342900">
              <a:buFont typeface="Arial" panose="020B0604020202020204" pitchFamily="34" charset="0"/>
              <a:buChar char="•"/>
            </a:pPr>
            <a:r>
              <a:rPr lang="en-NZ" dirty="0"/>
              <a:t>Entering the structure of programmes and how they are to be delivered into PeopleSoft Campus Solutions, enables improved student self-service capabilities, and tracking of each individual students progress towards their qualification.</a:t>
            </a:r>
          </a:p>
          <a:p>
            <a:pPr marL="342900" lvl="0" indent="-342900">
              <a:buFont typeface="Arial" panose="020B0604020202020204" pitchFamily="34" charset="0"/>
              <a:buChar char="•"/>
            </a:pPr>
            <a:r>
              <a:rPr lang="en-NZ" dirty="0"/>
              <a:t>Enables clash free timetables for each Programme Pathway to be system generated by Syllabus Plus. This saves staff having to work this out for themselves, and enables improved utilisation of Unitec Resources.</a:t>
            </a:r>
          </a:p>
          <a:p>
            <a:pPr marL="342900" lvl="0" indent="-342900">
              <a:buFont typeface="Arial" panose="020B0604020202020204" pitchFamily="34" charset="0"/>
              <a:buChar char="•"/>
            </a:pPr>
            <a:r>
              <a:rPr lang="en-NZ" dirty="0"/>
              <a:t>Enables the timetable requirements to be validated against EFTS projections and contact hour allowances, to ensure our timetable requests reflect the agreed Institution plan.</a:t>
            </a:r>
          </a:p>
          <a:p>
            <a:pPr marL="342900" lvl="0" indent="-342900">
              <a:buFont typeface="Arial" panose="020B0604020202020204" pitchFamily="34" charset="0"/>
              <a:buChar char="•"/>
            </a:pPr>
            <a:r>
              <a:rPr lang="en-NZ" dirty="0"/>
              <a:t>Provides a standardised process for all Programme Leaders and Administrators to enter course delivery information.</a:t>
            </a:r>
          </a:p>
          <a:p>
            <a:endParaRPr lang="en-NZ" dirty="0"/>
          </a:p>
        </p:txBody>
      </p:sp>
    </p:spTree>
    <p:extLst>
      <p:ext uri="{BB962C8B-B14F-4D97-AF65-F5344CB8AC3E}">
        <p14:creationId xmlns:p14="http://schemas.microsoft.com/office/powerpoint/2010/main" val="83191835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Key timetabling principles</a:t>
            </a:r>
          </a:p>
        </p:txBody>
      </p:sp>
      <p:sp>
        <p:nvSpPr>
          <p:cNvPr id="8" name="Content Placeholder 2"/>
          <p:cNvSpPr>
            <a:spLocks noGrp="1"/>
          </p:cNvSpPr>
          <p:nvPr>
            <p:ph sz="half" idx="1"/>
          </p:nvPr>
        </p:nvSpPr>
        <p:spPr>
          <a:xfrm>
            <a:off x="838199" y="1825625"/>
            <a:ext cx="10088301" cy="4351338"/>
          </a:xfrm>
        </p:spPr>
        <p:txBody>
          <a:bodyPr>
            <a:noAutofit/>
          </a:bodyPr>
          <a:lstStyle/>
          <a:p>
            <a:pPr lvl="0"/>
            <a:r>
              <a:rPr lang="en-NZ" sz="2400" dirty="0"/>
              <a:t>Clash free timetable for students</a:t>
            </a:r>
          </a:p>
          <a:p>
            <a:pPr lvl="0"/>
            <a:r>
              <a:rPr lang="en-NZ" sz="2400" dirty="0"/>
              <a:t>Stable timetable with fewer post publication changes</a:t>
            </a:r>
          </a:p>
          <a:p>
            <a:r>
              <a:rPr lang="en-NZ" sz="2400" dirty="0"/>
              <a:t>Improve utilisation of classrooms</a:t>
            </a:r>
          </a:p>
          <a:p>
            <a:pPr lvl="0"/>
            <a:r>
              <a:rPr lang="en-NZ" sz="2400" dirty="0"/>
              <a:t>Spread teaching Monday – Friday 8.30 – 5pm </a:t>
            </a:r>
          </a:p>
          <a:p>
            <a:r>
              <a:rPr lang="en-NZ" sz="2400" dirty="0"/>
              <a:t>Ensure as many different classes utilise the new spaces </a:t>
            </a:r>
          </a:p>
          <a:p>
            <a:pPr lvl="0"/>
            <a:r>
              <a:rPr lang="en-NZ" sz="2400" dirty="0" smtClean="0"/>
              <a:t>Phased </a:t>
            </a:r>
            <a:r>
              <a:rPr lang="en-NZ" sz="2400" dirty="0"/>
              <a:t>approach – progressively optimise timetable throughout 2017 </a:t>
            </a:r>
          </a:p>
          <a:p>
            <a:pPr lvl="0"/>
            <a:r>
              <a:rPr lang="en-NZ" sz="2400" dirty="0"/>
              <a:t>Minimise disruption</a:t>
            </a:r>
          </a:p>
          <a:p>
            <a:pPr lvl="0"/>
            <a:r>
              <a:rPr lang="en-NZ" sz="2400" dirty="0"/>
              <a:t>Comply with employment agreements – meet our obligations under the collective agreement and existing contract arrangements</a:t>
            </a:r>
          </a:p>
        </p:txBody>
      </p:sp>
    </p:spTree>
    <p:extLst>
      <p:ext uri="{BB962C8B-B14F-4D97-AF65-F5344CB8AC3E}">
        <p14:creationId xmlns:p14="http://schemas.microsoft.com/office/powerpoint/2010/main" val="304499473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854157" y="217189"/>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New timetabling </a:t>
            </a:r>
            <a:r>
              <a:rPr lang="en-GB" altLang="en-US" dirty="0" smtClean="0">
                <a:solidFill>
                  <a:schemeClr val="bg1"/>
                </a:solidFill>
                <a:latin typeface="Arial Narrow" panose="020B0606020202030204" pitchFamily="34" charset="0"/>
              </a:rPr>
              <a:t>process/TPAS</a:t>
            </a:r>
            <a:endParaRPr lang="en-GB" altLang="en-US" dirty="0">
              <a:solidFill>
                <a:schemeClr val="bg1"/>
              </a:solidFill>
              <a:latin typeface="Arial Narrow" panose="020B0606020202030204" pitchFamily="34" charset="0"/>
            </a:endParaRPr>
          </a:p>
        </p:txBody>
      </p:sp>
      <p:sp>
        <p:nvSpPr>
          <p:cNvPr id="8" name="Can 7"/>
          <p:cNvSpPr/>
          <p:nvPr/>
        </p:nvSpPr>
        <p:spPr bwMode="auto">
          <a:xfrm>
            <a:off x="3453713" y="999413"/>
            <a:ext cx="1103683" cy="866634"/>
          </a:xfrm>
          <a:prstGeom prst="can">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NZ" sz="1200" dirty="0"/>
              <a:t>ADP</a:t>
            </a:r>
          </a:p>
        </p:txBody>
      </p:sp>
      <p:grpSp>
        <p:nvGrpSpPr>
          <p:cNvPr id="10" name="Group 2"/>
          <p:cNvGrpSpPr>
            <a:grpSpLocks/>
          </p:cNvGrpSpPr>
          <p:nvPr/>
        </p:nvGrpSpPr>
        <p:grpSpPr bwMode="auto">
          <a:xfrm>
            <a:off x="9166761" y="780222"/>
            <a:ext cx="1443430" cy="383068"/>
            <a:chOff x="12808765" y="3304871"/>
            <a:chExt cx="2396874" cy="722446"/>
          </a:xfrm>
        </p:grpSpPr>
        <p:pic>
          <p:nvPicPr>
            <p:cNvPr id="24" name="Pictur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08765" y="3478612"/>
              <a:ext cx="427730" cy="548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7"/>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88199" y="3304871"/>
              <a:ext cx="717440" cy="71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Plus 26"/>
            <p:cNvSpPr/>
            <p:nvPr/>
          </p:nvSpPr>
          <p:spPr>
            <a:xfrm>
              <a:off x="13873460" y="3606017"/>
              <a:ext cx="234614" cy="206583"/>
            </a:xfrm>
            <a:prstGeom prst="mathPlu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NZ" sz="1200"/>
            </a:p>
          </p:txBody>
        </p:sp>
      </p:grpSp>
      <p:sp>
        <p:nvSpPr>
          <p:cNvPr id="15" name="TextBox 31"/>
          <p:cNvSpPr txBox="1">
            <a:spLocks noChangeArrowheads="1"/>
          </p:cNvSpPr>
          <p:nvPr/>
        </p:nvSpPr>
        <p:spPr bwMode="auto">
          <a:xfrm>
            <a:off x="4786312" y="879605"/>
            <a:ext cx="254176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40404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40404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40404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40404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404040"/>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9pPr>
          </a:lstStyle>
          <a:p>
            <a:pPr>
              <a:spcBef>
                <a:spcPct val="0"/>
              </a:spcBef>
              <a:buFontTx/>
              <a:buNone/>
            </a:pPr>
            <a:r>
              <a:rPr lang="en-NZ" altLang="en-US" sz="1200" b="1" u="sng" dirty="0" smtClean="0">
                <a:solidFill>
                  <a:schemeClr val="tx1"/>
                </a:solidFill>
                <a:latin typeface="Arial" panose="020B0604020202020204" pitchFamily="34" charset="0"/>
              </a:rPr>
              <a:t>The planning Tool (Annual Data Planner)</a:t>
            </a:r>
          </a:p>
          <a:p>
            <a:pPr marL="171450" indent="-171450">
              <a:spcBef>
                <a:spcPct val="0"/>
              </a:spcBef>
            </a:pPr>
            <a:r>
              <a:rPr lang="en-NZ" altLang="en-US" sz="1200" dirty="0" smtClean="0">
                <a:solidFill>
                  <a:schemeClr val="tx1"/>
                </a:solidFill>
                <a:latin typeface="Arial" panose="020B0604020202020204" pitchFamily="34" charset="0"/>
              </a:rPr>
              <a:t>Captures programme data</a:t>
            </a:r>
          </a:p>
          <a:p>
            <a:pPr marL="171450" indent="-171450">
              <a:spcBef>
                <a:spcPct val="0"/>
              </a:spcBef>
            </a:pPr>
            <a:r>
              <a:rPr lang="en-NZ" altLang="en-US" sz="1200" dirty="0" smtClean="0">
                <a:solidFill>
                  <a:schemeClr val="tx1"/>
                </a:solidFill>
                <a:latin typeface="Arial" panose="020B0604020202020204" pitchFamily="34" charset="0"/>
              </a:rPr>
              <a:t>Provides programme &amp; course structures </a:t>
            </a:r>
          </a:p>
          <a:p>
            <a:pPr marL="171450" indent="-171450">
              <a:spcBef>
                <a:spcPct val="0"/>
              </a:spcBef>
            </a:pPr>
            <a:r>
              <a:rPr lang="en-NZ" altLang="en-US" sz="1200" dirty="0" smtClean="0">
                <a:solidFill>
                  <a:schemeClr val="tx1"/>
                </a:solidFill>
                <a:latin typeface="Arial" panose="020B0604020202020204" pitchFamily="34" charset="0"/>
              </a:rPr>
              <a:t>Inputs - Study planner</a:t>
            </a:r>
          </a:p>
          <a:p>
            <a:pPr marL="171450" indent="-171450">
              <a:spcBef>
                <a:spcPct val="0"/>
              </a:spcBef>
            </a:pPr>
            <a:r>
              <a:rPr lang="en-NZ" altLang="en-US" sz="1200" dirty="0" smtClean="0">
                <a:solidFill>
                  <a:schemeClr val="tx1"/>
                </a:solidFill>
                <a:latin typeface="Arial" panose="020B0604020202020204" pitchFamily="34" charset="0"/>
              </a:rPr>
              <a:t>Inputs - ADP template</a:t>
            </a:r>
          </a:p>
          <a:p>
            <a:pPr marL="171450" indent="-171450">
              <a:spcBef>
                <a:spcPct val="0"/>
              </a:spcBef>
            </a:pPr>
            <a:endParaRPr lang="en-NZ" altLang="en-US" sz="1200" dirty="0">
              <a:solidFill>
                <a:schemeClr val="tx1"/>
              </a:solidFill>
              <a:latin typeface="Arial" panose="020B0604020202020204" pitchFamily="34" charset="0"/>
            </a:endParaRPr>
          </a:p>
        </p:txBody>
      </p:sp>
      <p:sp>
        <p:nvSpPr>
          <p:cNvPr id="16" name="Rounded Rectangle 15"/>
          <p:cNvSpPr/>
          <p:nvPr/>
        </p:nvSpPr>
        <p:spPr bwMode="auto">
          <a:xfrm>
            <a:off x="3474439" y="5233312"/>
            <a:ext cx="1489075" cy="4921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NZ" sz="1200" dirty="0" smtClean="0"/>
              <a:t>People soft </a:t>
            </a:r>
            <a:endParaRPr lang="en-NZ" sz="1200" dirty="0"/>
          </a:p>
        </p:txBody>
      </p:sp>
      <p:sp>
        <p:nvSpPr>
          <p:cNvPr id="34" name="Right Arrow 33"/>
          <p:cNvSpPr/>
          <p:nvPr/>
        </p:nvSpPr>
        <p:spPr>
          <a:xfrm rot="10800000">
            <a:off x="2757533" y="5764681"/>
            <a:ext cx="593725" cy="339725"/>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NZ" dirty="0"/>
          </a:p>
        </p:txBody>
      </p:sp>
      <p:sp>
        <p:nvSpPr>
          <p:cNvPr id="36" name="Can 35"/>
          <p:cNvSpPr/>
          <p:nvPr/>
        </p:nvSpPr>
        <p:spPr bwMode="auto">
          <a:xfrm>
            <a:off x="3544292" y="2470904"/>
            <a:ext cx="922523" cy="784006"/>
          </a:xfrm>
          <a:prstGeom prst="can">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NZ" sz="1200" dirty="0" smtClean="0"/>
              <a:t>Syllabus plus (EF)</a:t>
            </a:r>
            <a:endParaRPr lang="en-NZ" sz="1200" dirty="0"/>
          </a:p>
        </p:txBody>
      </p:sp>
      <p:sp>
        <p:nvSpPr>
          <p:cNvPr id="37" name="Down Arrow 36"/>
          <p:cNvSpPr/>
          <p:nvPr/>
        </p:nvSpPr>
        <p:spPr bwMode="auto">
          <a:xfrm>
            <a:off x="3882069" y="1981356"/>
            <a:ext cx="311150" cy="477775"/>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NZ" sz="1200"/>
          </a:p>
        </p:txBody>
      </p:sp>
      <p:sp>
        <p:nvSpPr>
          <p:cNvPr id="41" name="Flowchart: Punched Tape 40"/>
          <p:cNvSpPr/>
          <p:nvPr/>
        </p:nvSpPr>
        <p:spPr>
          <a:xfrm rot="5400000">
            <a:off x="1324461" y="5305097"/>
            <a:ext cx="1059393" cy="1528205"/>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2" name="TextBox 41"/>
          <p:cNvSpPr txBox="1"/>
          <p:nvPr/>
        </p:nvSpPr>
        <p:spPr>
          <a:xfrm>
            <a:off x="1319934" y="5668602"/>
            <a:ext cx="1190768" cy="646331"/>
          </a:xfrm>
          <a:prstGeom prst="rect">
            <a:avLst/>
          </a:prstGeom>
          <a:noFill/>
        </p:spPr>
        <p:txBody>
          <a:bodyPr wrap="square" rtlCol="0">
            <a:spAutoFit/>
          </a:bodyPr>
          <a:lstStyle/>
          <a:p>
            <a:r>
              <a:rPr lang="en-NZ" dirty="0" smtClean="0">
                <a:solidFill>
                  <a:schemeClr val="bg1"/>
                </a:solidFill>
              </a:rPr>
              <a:t>Unitec Timetable </a:t>
            </a:r>
            <a:endParaRPr lang="en-NZ" dirty="0">
              <a:solidFill>
                <a:schemeClr val="bg1"/>
              </a:solidFill>
            </a:endParaRPr>
          </a:p>
        </p:txBody>
      </p:sp>
      <p:sp>
        <p:nvSpPr>
          <p:cNvPr id="43" name="TextBox 42"/>
          <p:cNvSpPr txBox="1"/>
          <p:nvPr/>
        </p:nvSpPr>
        <p:spPr>
          <a:xfrm>
            <a:off x="115431" y="1231023"/>
            <a:ext cx="3738916" cy="1292662"/>
          </a:xfrm>
          <a:prstGeom prst="rect">
            <a:avLst/>
          </a:prstGeom>
          <a:noFill/>
        </p:spPr>
        <p:txBody>
          <a:bodyPr wrap="square" rtlCol="0">
            <a:spAutoFit/>
          </a:bodyPr>
          <a:lstStyle/>
          <a:p>
            <a:r>
              <a:rPr lang="en-NZ" sz="1200" dirty="0"/>
              <a:t>Optimise around</a:t>
            </a:r>
          </a:p>
          <a:p>
            <a:pPr marL="285750" indent="-285750">
              <a:buFont typeface="Arial" panose="020B0604020202020204" pitchFamily="34" charset="0"/>
              <a:buChar char="•"/>
            </a:pPr>
            <a:r>
              <a:rPr lang="en-NZ" sz="1200" dirty="0"/>
              <a:t>Clash free for students</a:t>
            </a:r>
          </a:p>
          <a:p>
            <a:pPr marL="285750" indent="-285750">
              <a:buFont typeface="Arial" panose="020B0604020202020204" pitchFamily="34" charset="0"/>
              <a:buChar char="•"/>
            </a:pPr>
            <a:r>
              <a:rPr lang="en-NZ" sz="1200" dirty="0"/>
              <a:t>Building utilisation</a:t>
            </a:r>
          </a:p>
          <a:p>
            <a:pPr marL="285750" indent="-285750">
              <a:buFont typeface="Arial" panose="020B0604020202020204" pitchFamily="34" charset="0"/>
              <a:buChar char="•"/>
            </a:pPr>
            <a:r>
              <a:rPr lang="en-NZ" sz="1200" dirty="0"/>
              <a:t>Reduce post publication changes</a:t>
            </a:r>
          </a:p>
          <a:p>
            <a:pPr marL="285750" indent="-285750">
              <a:buFont typeface="Arial" panose="020B0604020202020204" pitchFamily="34" charset="0"/>
              <a:buChar char="•"/>
            </a:pPr>
            <a:r>
              <a:rPr lang="en-NZ" sz="1200" dirty="0"/>
              <a:t>Reduce manual </a:t>
            </a:r>
            <a:r>
              <a:rPr lang="en-NZ" sz="1200" dirty="0" smtClean="0"/>
              <a:t>refinement </a:t>
            </a:r>
            <a:endParaRPr lang="en-NZ" dirty="0" smtClean="0"/>
          </a:p>
          <a:p>
            <a:endParaRPr lang="en-NZ" dirty="0"/>
          </a:p>
        </p:txBody>
      </p:sp>
      <p:sp>
        <p:nvSpPr>
          <p:cNvPr id="26" name="TextBox 10"/>
          <p:cNvSpPr txBox="1">
            <a:spLocks noChangeArrowheads="1"/>
          </p:cNvSpPr>
          <p:nvPr/>
        </p:nvSpPr>
        <p:spPr bwMode="auto">
          <a:xfrm>
            <a:off x="4788624" y="2373381"/>
            <a:ext cx="327966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40404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40404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40404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40404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404040"/>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9pPr>
          </a:lstStyle>
          <a:p>
            <a:pPr>
              <a:spcBef>
                <a:spcPct val="0"/>
              </a:spcBef>
              <a:buFontTx/>
              <a:buNone/>
            </a:pPr>
            <a:r>
              <a:rPr lang="en-NZ" altLang="en-US" sz="1200" b="1" u="sng" dirty="0" smtClean="0">
                <a:solidFill>
                  <a:schemeClr val="tx1"/>
                </a:solidFill>
                <a:latin typeface="Arial" panose="020B0604020202020204" pitchFamily="34" charset="0"/>
              </a:rPr>
              <a:t>The Scheduling Engine</a:t>
            </a:r>
          </a:p>
          <a:p>
            <a:pPr marL="171450" indent="-171450">
              <a:spcBef>
                <a:spcPct val="0"/>
              </a:spcBef>
            </a:pPr>
            <a:r>
              <a:rPr lang="en-NZ" altLang="en-US" sz="1200" dirty="0">
                <a:solidFill>
                  <a:schemeClr val="tx1"/>
                </a:solidFill>
                <a:latin typeface="Arial" panose="020B0604020202020204" pitchFamily="34" charset="0"/>
              </a:rPr>
              <a:t>P</a:t>
            </a:r>
            <a:r>
              <a:rPr lang="en-NZ" altLang="en-US" sz="1200" dirty="0" smtClean="0">
                <a:solidFill>
                  <a:schemeClr val="tx1"/>
                </a:solidFill>
                <a:latin typeface="Arial" panose="020B0604020202020204" pitchFamily="34" charset="0"/>
              </a:rPr>
              <a:t>roduces an auto scheduled  </a:t>
            </a:r>
            <a:r>
              <a:rPr lang="en-NZ" altLang="en-US" sz="1200" dirty="0">
                <a:solidFill>
                  <a:schemeClr val="tx1"/>
                </a:solidFill>
                <a:latin typeface="Arial" panose="020B0604020202020204" pitchFamily="34" charset="0"/>
              </a:rPr>
              <a:t>timetable based on the </a:t>
            </a:r>
            <a:r>
              <a:rPr lang="en-NZ" altLang="en-US" sz="1200" dirty="0" smtClean="0">
                <a:solidFill>
                  <a:schemeClr val="tx1"/>
                </a:solidFill>
                <a:latin typeface="Arial" panose="020B0604020202020204" pitchFamily="34" charset="0"/>
              </a:rPr>
              <a:t>data and constraints </a:t>
            </a:r>
            <a:r>
              <a:rPr lang="en-NZ" altLang="en-US" sz="1200" dirty="0">
                <a:solidFill>
                  <a:schemeClr val="tx1"/>
                </a:solidFill>
                <a:latin typeface="Arial" panose="020B0604020202020204" pitchFamily="34" charset="0"/>
              </a:rPr>
              <a:t>that have been entered  </a:t>
            </a:r>
            <a:endParaRPr lang="en-NZ" altLang="en-US" sz="1200" dirty="0" smtClean="0">
              <a:solidFill>
                <a:schemeClr val="tx1"/>
              </a:solidFill>
              <a:latin typeface="Arial" panose="020B0604020202020204" pitchFamily="34" charset="0"/>
            </a:endParaRPr>
          </a:p>
          <a:p>
            <a:pPr marL="171450" indent="-171450">
              <a:spcBef>
                <a:spcPct val="0"/>
              </a:spcBef>
            </a:pPr>
            <a:r>
              <a:rPr lang="en-NZ" altLang="en-US" sz="1200" dirty="0" smtClean="0">
                <a:solidFill>
                  <a:schemeClr val="tx1"/>
                </a:solidFill>
                <a:latin typeface="Arial" panose="020B0604020202020204" pitchFamily="34" charset="0"/>
              </a:rPr>
              <a:t>Legal and contractual constraints</a:t>
            </a:r>
          </a:p>
          <a:p>
            <a:pPr marL="171450" indent="-171450">
              <a:spcBef>
                <a:spcPct val="0"/>
              </a:spcBef>
            </a:pPr>
            <a:r>
              <a:rPr lang="en-NZ" altLang="en-US" sz="1200" dirty="0" smtClean="0">
                <a:solidFill>
                  <a:schemeClr val="tx1"/>
                </a:solidFill>
                <a:latin typeface="Arial" panose="020B0604020202020204" pitchFamily="34" charset="0"/>
              </a:rPr>
              <a:t>Generic and programme-specific constraints</a:t>
            </a:r>
            <a:endParaRPr lang="en-NZ" altLang="en-US" sz="1200" b="1" u="sng" dirty="0" smtClean="0">
              <a:solidFill>
                <a:schemeClr val="tx1"/>
              </a:solidFill>
              <a:latin typeface="Arial" panose="020B0604020202020204" pitchFamily="34" charset="0"/>
            </a:endParaRPr>
          </a:p>
          <a:p>
            <a:pPr>
              <a:spcBef>
                <a:spcPct val="0"/>
              </a:spcBef>
              <a:buFontTx/>
              <a:buNone/>
            </a:pPr>
            <a:endParaRPr lang="en-NZ" altLang="en-US" sz="1200" dirty="0">
              <a:solidFill>
                <a:schemeClr val="tx1"/>
              </a:solidFill>
              <a:latin typeface="Arial" panose="020B0604020202020204" pitchFamily="34" charset="0"/>
            </a:endParaRPr>
          </a:p>
        </p:txBody>
      </p:sp>
      <p:sp>
        <p:nvSpPr>
          <p:cNvPr id="32" name="TextBox 10"/>
          <p:cNvSpPr txBox="1">
            <a:spLocks noChangeArrowheads="1"/>
          </p:cNvSpPr>
          <p:nvPr/>
        </p:nvSpPr>
        <p:spPr bwMode="auto">
          <a:xfrm>
            <a:off x="5251882" y="5160770"/>
            <a:ext cx="31516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40404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40404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40404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40404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404040"/>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9pPr>
          </a:lstStyle>
          <a:p>
            <a:pPr>
              <a:spcBef>
                <a:spcPct val="0"/>
              </a:spcBef>
              <a:buFontTx/>
              <a:buNone/>
            </a:pPr>
            <a:r>
              <a:rPr lang="en-NZ" altLang="en-US" sz="1200" b="1" u="sng" dirty="0" smtClean="0">
                <a:solidFill>
                  <a:schemeClr val="tx1"/>
                </a:solidFill>
                <a:latin typeface="Arial" panose="020B0604020202020204" pitchFamily="34" charset="0"/>
              </a:rPr>
              <a:t>Student record Management system </a:t>
            </a:r>
          </a:p>
          <a:p>
            <a:pPr>
              <a:spcBef>
                <a:spcPct val="0"/>
              </a:spcBef>
              <a:buNone/>
            </a:pPr>
            <a:endParaRPr lang="en-NZ" altLang="en-US" sz="1200" b="1" u="sng" dirty="0" smtClean="0">
              <a:solidFill>
                <a:schemeClr val="tx1"/>
              </a:solidFill>
              <a:latin typeface="Arial" panose="020B0604020202020204" pitchFamily="34" charset="0"/>
            </a:endParaRPr>
          </a:p>
          <a:p>
            <a:pPr>
              <a:spcBef>
                <a:spcPct val="0"/>
              </a:spcBef>
              <a:buFontTx/>
              <a:buNone/>
            </a:pPr>
            <a:endParaRPr lang="en-NZ" altLang="en-US" sz="1200" dirty="0" smtClean="0">
              <a:solidFill>
                <a:schemeClr val="tx1"/>
              </a:solidFill>
              <a:latin typeface="Arial" panose="020B0604020202020204" pitchFamily="34" charset="0"/>
            </a:endParaRPr>
          </a:p>
          <a:p>
            <a:pPr>
              <a:spcBef>
                <a:spcPct val="0"/>
              </a:spcBef>
              <a:buFontTx/>
              <a:buNone/>
            </a:pPr>
            <a:endParaRPr lang="en-NZ" altLang="en-US" sz="1200" dirty="0">
              <a:solidFill>
                <a:schemeClr val="tx1"/>
              </a:solidFill>
              <a:latin typeface="Arial" panose="020B0604020202020204" pitchFamily="34" charset="0"/>
            </a:endParaRPr>
          </a:p>
          <a:p>
            <a:pPr>
              <a:spcBef>
                <a:spcPct val="0"/>
              </a:spcBef>
              <a:buFontTx/>
              <a:buNone/>
            </a:pPr>
            <a:r>
              <a:rPr lang="en-NZ" altLang="en-US" sz="1200" b="1" u="sng" dirty="0" smtClean="0">
                <a:solidFill>
                  <a:schemeClr val="tx1"/>
                </a:solidFill>
                <a:latin typeface="Arial" panose="020B0604020202020204" pitchFamily="34" charset="0"/>
              </a:rPr>
              <a:t>Self service portal </a:t>
            </a:r>
          </a:p>
          <a:p>
            <a:pPr marL="171450" indent="-171450">
              <a:spcBef>
                <a:spcPct val="0"/>
              </a:spcBef>
            </a:pPr>
            <a:endParaRPr lang="en-NZ" altLang="en-US" sz="1200" dirty="0">
              <a:solidFill>
                <a:schemeClr val="tx1"/>
              </a:solidFill>
              <a:latin typeface="Arial" panose="020B0604020202020204" pitchFamily="34" charset="0"/>
            </a:endParaRPr>
          </a:p>
        </p:txBody>
      </p:sp>
      <p:sp>
        <p:nvSpPr>
          <p:cNvPr id="2" name="TextBox 1"/>
          <p:cNvSpPr txBox="1"/>
          <p:nvPr/>
        </p:nvSpPr>
        <p:spPr>
          <a:xfrm>
            <a:off x="8834907" y="1303906"/>
            <a:ext cx="2868992" cy="3785652"/>
          </a:xfrm>
          <a:prstGeom prst="rect">
            <a:avLst/>
          </a:prstGeom>
          <a:noFill/>
        </p:spPr>
        <p:txBody>
          <a:bodyPr wrap="square" rtlCol="0">
            <a:spAutoFit/>
          </a:bodyPr>
          <a:lstStyle/>
          <a:p>
            <a:r>
              <a:rPr lang="en-NZ" sz="1200" b="1" u="sng" dirty="0" smtClean="0"/>
              <a:t>Programme requirements Data</a:t>
            </a:r>
          </a:p>
          <a:p>
            <a:pPr marL="285750" indent="-285750">
              <a:buFont typeface="Arial" panose="020B0604020202020204" pitchFamily="34" charset="0"/>
              <a:buChar char="•"/>
            </a:pPr>
            <a:r>
              <a:rPr lang="en-NZ" sz="1200" dirty="0" smtClean="0"/>
              <a:t>Students numbers (head count)</a:t>
            </a:r>
          </a:p>
          <a:p>
            <a:pPr marL="285750" indent="-285750">
              <a:buFont typeface="Arial" panose="020B0604020202020204" pitchFamily="34" charset="0"/>
              <a:buChar char="•"/>
            </a:pPr>
            <a:r>
              <a:rPr lang="en-NZ" sz="1200" dirty="0" smtClean="0"/>
              <a:t>Cohort size</a:t>
            </a:r>
          </a:p>
          <a:p>
            <a:pPr marL="285750" indent="-285750">
              <a:buFont typeface="Arial" panose="020B0604020202020204" pitchFamily="34" charset="0"/>
              <a:buChar char="•"/>
            </a:pPr>
            <a:r>
              <a:rPr lang="en-NZ" sz="1200" dirty="0" smtClean="0"/>
              <a:t>Semester intakes  (S1, S2 summer)</a:t>
            </a:r>
          </a:p>
          <a:p>
            <a:pPr marL="285750" indent="-285750">
              <a:buFont typeface="Arial" panose="020B0604020202020204" pitchFamily="34" charset="0"/>
              <a:buChar char="•"/>
            </a:pPr>
            <a:r>
              <a:rPr lang="en-NZ" sz="1200" dirty="0" smtClean="0"/>
              <a:t># of lectures</a:t>
            </a:r>
          </a:p>
          <a:p>
            <a:pPr marL="285750" indent="-285750">
              <a:buFont typeface="Arial" panose="020B0604020202020204" pitchFamily="34" charset="0"/>
              <a:buChar char="•"/>
            </a:pPr>
            <a:r>
              <a:rPr lang="en-NZ" sz="1200" dirty="0" smtClean="0"/>
              <a:t># of tutorials, </a:t>
            </a:r>
          </a:p>
          <a:p>
            <a:pPr marL="285750" indent="-285750">
              <a:buFont typeface="Arial" panose="020B0604020202020204" pitchFamily="34" charset="0"/>
              <a:buChar char="•"/>
            </a:pPr>
            <a:r>
              <a:rPr lang="en-NZ" sz="1200" dirty="0"/>
              <a:t>#</a:t>
            </a:r>
            <a:r>
              <a:rPr lang="en-NZ" sz="1200" dirty="0" smtClean="0"/>
              <a:t>labs</a:t>
            </a:r>
          </a:p>
          <a:p>
            <a:pPr marL="285750" indent="-285750">
              <a:buFont typeface="Arial" panose="020B0604020202020204" pitchFamily="34" charset="0"/>
              <a:buChar char="•"/>
            </a:pPr>
            <a:r>
              <a:rPr lang="en-NZ" sz="1200" dirty="0"/>
              <a:t>Teaching </a:t>
            </a:r>
            <a:r>
              <a:rPr lang="en-NZ" sz="1200" dirty="0" smtClean="0"/>
              <a:t>weeks</a:t>
            </a:r>
          </a:p>
          <a:p>
            <a:pPr marL="285750" indent="-285750">
              <a:buFont typeface="Arial" panose="020B0604020202020204" pitchFamily="34" charset="0"/>
              <a:buChar char="•"/>
            </a:pPr>
            <a:r>
              <a:rPr lang="en-NZ" sz="1200" dirty="0" smtClean="0"/>
              <a:t>Classes</a:t>
            </a:r>
          </a:p>
          <a:p>
            <a:pPr marL="285750" indent="-285750">
              <a:buFont typeface="Arial" panose="020B0604020202020204" pitchFamily="34" charset="0"/>
              <a:buChar char="•"/>
            </a:pPr>
            <a:r>
              <a:rPr lang="en-NZ" sz="1200" dirty="0" smtClean="0"/>
              <a:t>Courses</a:t>
            </a:r>
          </a:p>
          <a:p>
            <a:pPr marL="285750" indent="-285750">
              <a:buFont typeface="Arial" panose="020B0604020202020204" pitchFamily="34" charset="0"/>
              <a:buChar char="•"/>
            </a:pPr>
            <a:r>
              <a:rPr lang="en-NZ" sz="1200" dirty="0" smtClean="0"/>
              <a:t>Compulsory vs elective</a:t>
            </a:r>
          </a:p>
          <a:p>
            <a:pPr marL="285750" indent="-285750">
              <a:buFont typeface="Arial" panose="020B0604020202020204" pitchFamily="34" charset="0"/>
              <a:buChar char="•"/>
            </a:pPr>
            <a:r>
              <a:rPr lang="en-NZ" sz="1200" dirty="0" smtClean="0"/>
              <a:t>Staff attached to activities</a:t>
            </a:r>
          </a:p>
          <a:p>
            <a:pPr marL="285750" indent="-285750">
              <a:buFont typeface="Arial" panose="020B0604020202020204" pitchFamily="34" charset="0"/>
              <a:buChar char="•"/>
            </a:pPr>
            <a:r>
              <a:rPr lang="en-NZ" sz="1200" dirty="0" smtClean="0"/>
              <a:t>locations  </a:t>
            </a:r>
          </a:p>
          <a:p>
            <a:pPr marL="285750" indent="-285750">
              <a:buFont typeface="Arial" panose="020B0604020202020204" pitchFamily="34" charset="0"/>
              <a:buChar char="•"/>
            </a:pPr>
            <a:r>
              <a:rPr lang="en-NZ" sz="1200" dirty="0" smtClean="0"/>
              <a:t>Credits</a:t>
            </a:r>
          </a:p>
          <a:p>
            <a:pPr marL="285750" indent="-285750">
              <a:buFont typeface="Arial" panose="020B0604020202020204" pitchFamily="34" charset="0"/>
              <a:buChar char="•"/>
            </a:pPr>
            <a:r>
              <a:rPr lang="en-NZ" sz="1200" dirty="0" smtClean="0"/>
              <a:t>Cost codes </a:t>
            </a:r>
          </a:p>
          <a:p>
            <a:pPr marL="285750" indent="-285750">
              <a:buFont typeface="Arial" panose="020B0604020202020204" pitchFamily="34" charset="0"/>
              <a:buChar char="•"/>
            </a:pPr>
            <a:endParaRPr lang="en-NZ" sz="1200" dirty="0" smtClean="0"/>
          </a:p>
          <a:p>
            <a:pPr marL="285750" indent="-285750">
              <a:buFont typeface="Arial" panose="020B0604020202020204" pitchFamily="34" charset="0"/>
              <a:buChar char="•"/>
            </a:pPr>
            <a:endParaRPr lang="en-NZ" sz="1200" dirty="0" smtClean="0"/>
          </a:p>
          <a:p>
            <a:pPr marL="285750" indent="-285750">
              <a:buFont typeface="Arial" panose="020B0604020202020204" pitchFamily="34" charset="0"/>
              <a:buChar char="•"/>
            </a:pPr>
            <a:endParaRPr lang="en-NZ" dirty="0" smtClean="0"/>
          </a:p>
          <a:p>
            <a:pPr marL="285750" indent="-285750">
              <a:buFont typeface="Arial" panose="020B0604020202020204" pitchFamily="34" charset="0"/>
              <a:buChar char="•"/>
            </a:pPr>
            <a:endParaRPr lang="en-NZ" dirty="0"/>
          </a:p>
        </p:txBody>
      </p:sp>
      <p:sp>
        <p:nvSpPr>
          <p:cNvPr id="21" name="TextBox 20"/>
          <p:cNvSpPr txBox="1"/>
          <p:nvPr/>
        </p:nvSpPr>
        <p:spPr>
          <a:xfrm>
            <a:off x="8908184" y="4249814"/>
            <a:ext cx="2971961" cy="2677656"/>
          </a:xfrm>
          <a:prstGeom prst="rect">
            <a:avLst/>
          </a:prstGeom>
          <a:noFill/>
        </p:spPr>
        <p:txBody>
          <a:bodyPr wrap="square" rtlCol="0">
            <a:spAutoFit/>
          </a:bodyPr>
          <a:lstStyle/>
          <a:p>
            <a:r>
              <a:rPr lang="en-NZ" sz="1200" b="1" u="sng" dirty="0" smtClean="0"/>
              <a:t>Constraints</a:t>
            </a:r>
          </a:p>
          <a:p>
            <a:pPr marL="285750" indent="-285750">
              <a:buFont typeface="Arial" panose="020B0604020202020204" pitchFamily="34" charset="0"/>
              <a:buChar char="•"/>
            </a:pPr>
            <a:r>
              <a:rPr lang="en-NZ" sz="1200" dirty="0" smtClean="0"/>
              <a:t>Rooms types</a:t>
            </a:r>
          </a:p>
          <a:p>
            <a:pPr marL="285750" indent="-285750">
              <a:buFont typeface="Arial" panose="020B0604020202020204" pitchFamily="34" charset="0"/>
              <a:buChar char="•"/>
            </a:pPr>
            <a:r>
              <a:rPr lang="en-NZ" sz="1200" dirty="0" smtClean="0"/>
              <a:t>Equipment's</a:t>
            </a:r>
          </a:p>
          <a:p>
            <a:pPr marL="285750" indent="-285750">
              <a:buFont typeface="Arial" panose="020B0604020202020204" pitchFamily="34" charset="0"/>
              <a:buChar char="•"/>
            </a:pPr>
            <a:r>
              <a:rPr lang="en-NZ" sz="1200" dirty="0"/>
              <a:t>Sequencing </a:t>
            </a:r>
            <a:r>
              <a:rPr lang="en-NZ" sz="1200" dirty="0" smtClean="0"/>
              <a:t>of activity</a:t>
            </a:r>
            <a:endParaRPr lang="en-NZ" dirty="0" smtClean="0"/>
          </a:p>
          <a:p>
            <a:pPr marL="285750" indent="-285750">
              <a:buFont typeface="Arial" panose="020B0604020202020204" pitchFamily="34" charset="0"/>
              <a:buChar char="•"/>
            </a:pPr>
            <a:r>
              <a:rPr lang="en-NZ" sz="1200" dirty="0" smtClean="0"/>
              <a:t>Time of day, day of week</a:t>
            </a:r>
          </a:p>
          <a:p>
            <a:pPr marL="285750" indent="-285750">
              <a:buFont typeface="Arial" panose="020B0604020202020204" pitchFamily="34" charset="0"/>
              <a:buChar char="•"/>
            </a:pPr>
            <a:r>
              <a:rPr lang="en-NZ" sz="1200" dirty="0" smtClean="0"/>
              <a:t>Zoning  </a:t>
            </a:r>
          </a:p>
          <a:p>
            <a:pPr marL="285750" indent="-285750">
              <a:buFont typeface="Arial" panose="020B0604020202020204" pitchFamily="34" charset="0"/>
              <a:buChar char="•"/>
            </a:pPr>
            <a:r>
              <a:rPr lang="en-NZ" sz="1200" dirty="0" err="1" smtClean="0"/>
              <a:t>Timeblocks</a:t>
            </a:r>
            <a:endParaRPr lang="en-NZ" sz="1200" dirty="0" smtClean="0"/>
          </a:p>
          <a:p>
            <a:pPr marL="285750" indent="-285750">
              <a:buFont typeface="Arial" panose="020B0604020202020204" pitchFamily="34" charset="0"/>
              <a:buChar char="•"/>
            </a:pPr>
            <a:r>
              <a:rPr lang="en-NZ" sz="1200" dirty="0" smtClean="0"/>
              <a:t>Travel time</a:t>
            </a:r>
          </a:p>
          <a:p>
            <a:pPr marL="285750" indent="-285750">
              <a:buFont typeface="Arial" panose="020B0604020202020204" pitchFamily="34" charset="0"/>
              <a:buChar char="•"/>
            </a:pPr>
            <a:r>
              <a:rPr lang="en-NZ" sz="1200" dirty="0" smtClean="0"/>
              <a:t>Dept. meeting</a:t>
            </a:r>
          </a:p>
          <a:p>
            <a:pPr marL="285750" indent="-285750">
              <a:buFont typeface="Arial" panose="020B0604020202020204" pitchFamily="34" charset="0"/>
              <a:buChar char="•"/>
            </a:pPr>
            <a:r>
              <a:rPr lang="en-NZ" sz="1200" dirty="0" smtClean="0"/>
              <a:t>Staff availability </a:t>
            </a:r>
          </a:p>
          <a:p>
            <a:pPr marL="285750" indent="-285750">
              <a:buFont typeface="Arial" panose="020B0604020202020204" pitchFamily="34" charset="0"/>
              <a:buChar char="•"/>
            </a:pPr>
            <a:r>
              <a:rPr lang="en-NZ" sz="1200" dirty="0" smtClean="0"/>
              <a:t>Industry professionals </a:t>
            </a:r>
          </a:p>
          <a:p>
            <a:pPr marL="285750" indent="-285750">
              <a:buFont typeface="Arial" panose="020B0604020202020204" pitchFamily="34" charset="0"/>
              <a:buChar char="•"/>
            </a:pPr>
            <a:r>
              <a:rPr lang="en-NZ" sz="1200" dirty="0" smtClean="0"/>
              <a:t>Jointly taught courses</a:t>
            </a:r>
          </a:p>
          <a:p>
            <a:pPr marL="285750" indent="-285750">
              <a:buFont typeface="Arial" panose="020B0604020202020204" pitchFamily="34" charset="0"/>
              <a:buChar char="•"/>
            </a:pPr>
            <a:endParaRPr lang="en-NZ" sz="1200" dirty="0" smtClean="0"/>
          </a:p>
          <a:p>
            <a:pPr marL="285750" indent="-285750">
              <a:buFont typeface="Arial" panose="020B0604020202020204" pitchFamily="34" charset="0"/>
              <a:buChar char="•"/>
            </a:pPr>
            <a:endParaRPr lang="en-NZ" sz="1200" dirty="0" smtClean="0"/>
          </a:p>
        </p:txBody>
      </p:sp>
      <p:sp>
        <p:nvSpPr>
          <p:cNvPr id="29" name="TextBox 10"/>
          <p:cNvSpPr txBox="1">
            <a:spLocks noChangeArrowheads="1"/>
          </p:cNvSpPr>
          <p:nvPr/>
        </p:nvSpPr>
        <p:spPr bwMode="auto">
          <a:xfrm>
            <a:off x="4963514" y="3736955"/>
            <a:ext cx="243092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40404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40404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40404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40404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404040"/>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404040"/>
                </a:solidFill>
                <a:latin typeface="Calibri" panose="020F0502020204030204" pitchFamily="34" charset="0"/>
              </a:defRPr>
            </a:lvl9pPr>
          </a:lstStyle>
          <a:p>
            <a:pPr>
              <a:spcBef>
                <a:spcPct val="0"/>
              </a:spcBef>
              <a:buFontTx/>
              <a:buNone/>
            </a:pPr>
            <a:r>
              <a:rPr lang="en-NZ" altLang="en-US" sz="1200" b="1" u="sng" dirty="0" err="1" smtClean="0">
                <a:solidFill>
                  <a:schemeClr val="tx1"/>
                </a:solidFill>
                <a:latin typeface="Arial" panose="020B0604020202020204" pitchFamily="34" charset="0"/>
              </a:rPr>
              <a:t>Timetabler</a:t>
            </a:r>
            <a:endParaRPr lang="en-NZ" altLang="en-US" sz="1200" b="1" u="sng" dirty="0" smtClean="0">
              <a:solidFill>
                <a:schemeClr val="tx1"/>
              </a:solidFill>
              <a:latin typeface="Arial" panose="020B0604020202020204" pitchFamily="34" charset="0"/>
            </a:endParaRPr>
          </a:p>
          <a:p>
            <a:pPr marL="171450" indent="-171450">
              <a:spcBef>
                <a:spcPct val="0"/>
              </a:spcBef>
            </a:pPr>
            <a:r>
              <a:rPr lang="en-NZ" altLang="en-US" sz="1200" dirty="0" smtClean="0">
                <a:solidFill>
                  <a:schemeClr val="tx1"/>
                </a:solidFill>
                <a:latin typeface="Arial" panose="020B0604020202020204" pitchFamily="34" charset="0"/>
              </a:rPr>
              <a:t>Allows for manual refinement of the timetable   </a:t>
            </a:r>
          </a:p>
          <a:p>
            <a:pPr>
              <a:spcBef>
                <a:spcPct val="0"/>
              </a:spcBef>
              <a:buFontTx/>
              <a:buNone/>
            </a:pPr>
            <a:endParaRPr lang="en-NZ" altLang="en-US" sz="1200" dirty="0">
              <a:solidFill>
                <a:schemeClr val="tx1"/>
              </a:solidFill>
              <a:latin typeface="Arial" panose="020B0604020202020204" pitchFamily="34" charset="0"/>
            </a:endParaRPr>
          </a:p>
        </p:txBody>
      </p:sp>
      <p:sp>
        <p:nvSpPr>
          <p:cNvPr id="33" name="Rounded Rectangle 32"/>
          <p:cNvSpPr/>
          <p:nvPr/>
        </p:nvSpPr>
        <p:spPr bwMode="auto">
          <a:xfrm>
            <a:off x="3668084" y="5625219"/>
            <a:ext cx="1489075" cy="4921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NZ" sz="1200" dirty="0" smtClean="0"/>
              <a:t>My </a:t>
            </a:r>
            <a:r>
              <a:rPr lang="en-NZ" sz="1200" dirty="0" err="1" smtClean="0"/>
              <a:t>unitec</a:t>
            </a:r>
            <a:r>
              <a:rPr lang="en-NZ" sz="1200" dirty="0" smtClean="0"/>
              <a:t> portal </a:t>
            </a:r>
            <a:endParaRPr lang="en-NZ" sz="1200" dirty="0"/>
          </a:p>
        </p:txBody>
      </p:sp>
      <p:sp>
        <p:nvSpPr>
          <p:cNvPr id="35" name="Down Arrow 34"/>
          <p:cNvSpPr/>
          <p:nvPr/>
        </p:nvSpPr>
        <p:spPr bwMode="auto">
          <a:xfrm>
            <a:off x="4115699" y="4076849"/>
            <a:ext cx="311150" cy="81502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NZ" sz="1200"/>
          </a:p>
        </p:txBody>
      </p:sp>
      <p:sp>
        <p:nvSpPr>
          <p:cNvPr id="39" name="Can 38"/>
          <p:cNvSpPr/>
          <p:nvPr/>
        </p:nvSpPr>
        <p:spPr bwMode="auto">
          <a:xfrm>
            <a:off x="3757714" y="3150061"/>
            <a:ext cx="922523" cy="784006"/>
          </a:xfrm>
          <a:prstGeom prst="can">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NZ" sz="1200" dirty="0" smtClean="0"/>
              <a:t>Enterprise </a:t>
            </a:r>
            <a:r>
              <a:rPr lang="en-NZ" sz="1200" dirty="0" err="1" smtClean="0"/>
              <a:t>Timetabler</a:t>
            </a:r>
            <a:r>
              <a:rPr lang="en-NZ" sz="1200" dirty="0" smtClean="0"/>
              <a:t> (ET)</a:t>
            </a:r>
            <a:endParaRPr lang="en-NZ" sz="1200" dirty="0"/>
          </a:p>
        </p:txBody>
      </p:sp>
      <p:sp>
        <p:nvSpPr>
          <p:cNvPr id="4" name="Rectangle 3"/>
          <p:cNvSpPr/>
          <p:nvPr/>
        </p:nvSpPr>
        <p:spPr>
          <a:xfrm>
            <a:off x="291410" y="2652784"/>
            <a:ext cx="3181424" cy="1384995"/>
          </a:xfrm>
          <a:prstGeom prst="rect">
            <a:avLst/>
          </a:prstGeom>
        </p:spPr>
        <p:txBody>
          <a:bodyPr wrap="square">
            <a:spAutoFit/>
          </a:bodyPr>
          <a:lstStyle/>
          <a:p>
            <a:r>
              <a:rPr lang="en-NZ" sz="1200" b="1" u="sng" dirty="0" smtClean="0"/>
              <a:t>Reporting</a:t>
            </a:r>
            <a:endParaRPr lang="en-NZ" sz="1200" dirty="0" smtClean="0"/>
          </a:p>
          <a:p>
            <a:pPr marL="285750" indent="-285750">
              <a:buFont typeface="Arial" panose="020B0604020202020204" pitchFamily="34" charset="0"/>
              <a:buChar char="•"/>
            </a:pPr>
            <a:r>
              <a:rPr lang="en-NZ" sz="1200" dirty="0" smtClean="0"/>
              <a:t>EFTS reports</a:t>
            </a:r>
          </a:p>
          <a:p>
            <a:pPr marL="285750" indent="-285750">
              <a:buFont typeface="Arial" panose="020B0604020202020204" pitchFamily="34" charset="0"/>
              <a:buChar char="•"/>
            </a:pPr>
            <a:r>
              <a:rPr lang="en-NZ" sz="1200" dirty="0" smtClean="0"/>
              <a:t>Room utilisation report</a:t>
            </a:r>
          </a:p>
          <a:p>
            <a:pPr marL="285750" indent="-285750">
              <a:buFont typeface="Arial" panose="020B0604020202020204" pitchFamily="34" charset="0"/>
              <a:buChar char="•"/>
            </a:pPr>
            <a:r>
              <a:rPr lang="en-NZ" sz="1200" dirty="0" smtClean="0"/>
              <a:t>Student </a:t>
            </a:r>
            <a:r>
              <a:rPr lang="en-NZ" sz="1200" dirty="0"/>
              <a:t>staff </a:t>
            </a:r>
            <a:r>
              <a:rPr lang="en-NZ" sz="1200" dirty="0" smtClean="0"/>
              <a:t>ratios</a:t>
            </a:r>
          </a:p>
          <a:p>
            <a:pPr marL="285750" indent="-285750">
              <a:buFont typeface="Arial" panose="020B0604020202020204" pitchFamily="34" charset="0"/>
              <a:buChar char="•"/>
            </a:pPr>
            <a:r>
              <a:rPr lang="en-NZ" sz="1200" dirty="0" smtClean="0"/>
              <a:t>Credits</a:t>
            </a:r>
          </a:p>
          <a:p>
            <a:pPr marL="285750" indent="-285750">
              <a:buFont typeface="Arial" panose="020B0604020202020204" pitchFamily="34" charset="0"/>
              <a:buChar char="•"/>
            </a:pPr>
            <a:r>
              <a:rPr lang="en-NZ" sz="1200" dirty="0" smtClean="0"/>
              <a:t>Staff reports – Allocated teaching activities</a:t>
            </a:r>
          </a:p>
          <a:p>
            <a:pPr marL="285750" indent="-285750">
              <a:buFont typeface="Arial" panose="020B0604020202020204" pitchFamily="34" charset="0"/>
              <a:buChar char="•"/>
            </a:pPr>
            <a:r>
              <a:rPr lang="en-NZ" sz="1200" dirty="0" smtClean="0"/>
              <a:t>Programme and course reporting   </a:t>
            </a:r>
            <a:endParaRPr lang="en-NZ" sz="1200" dirty="0"/>
          </a:p>
        </p:txBody>
      </p:sp>
    </p:spTree>
    <p:extLst>
      <p:ext uri="{BB962C8B-B14F-4D97-AF65-F5344CB8AC3E}">
        <p14:creationId xmlns:p14="http://schemas.microsoft.com/office/powerpoint/2010/main" val="102087615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a:solidFill>
                  <a:schemeClr val="bg1"/>
                </a:solidFill>
                <a:latin typeface="Arial Narrow" panose="020B0606020202030204" pitchFamily="34" charset="0"/>
              </a:rPr>
              <a:t>Managing through change</a:t>
            </a:r>
          </a:p>
        </p:txBody>
      </p:sp>
      <p:sp>
        <p:nvSpPr>
          <p:cNvPr id="4" name="Content Placeholder 3"/>
          <p:cNvSpPr>
            <a:spLocks noGrp="1"/>
          </p:cNvSpPr>
          <p:nvPr>
            <p:ph idx="1"/>
          </p:nvPr>
        </p:nvSpPr>
        <p:spPr/>
        <p:txBody>
          <a:bodyPr>
            <a:normAutofit fontScale="92500" lnSpcReduction="10000"/>
          </a:bodyPr>
          <a:lstStyle/>
          <a:p>
            <a:r>
              <a:rPr lang="en-NZ" dirty="0"/>
              <a:t>Leader led approach with support from transformation </a:t>
            </a:r>
          </a:p>
          <a:p>
            <a:r>
              <a:rPr lang="en-NZ" dirty="0"/>
              <a:t>Not one size fits all – partnering with each Network to brief in changes and gather feedback</a:t>
            </a:r>
          </a:p>
          <a:p>
            <a:r>
              <a:rPr lang="en-NZ" dirty="0"/>
              <a:t>Taking reasonable requirements and constraints into consideration to create a timetable that is workable for everybody</a:t>
            </a:r>
          </a:p>
          <a:p>
            <a:r>
              <a:rPr lang="en-NZ" dirty="0"/>
              <a:t>Will result in a more even spread of teaching and classroom utilisation throughout the week</a:t>
            </a:r>
          </a:p>
          <a:p>
            <a:r>
              <a:rPr lang="en-NZ" dirty="0"/>
              <a:t>Individual timetables/study plans could change from previous years</a:t>
            </a:r>
          </a:p>
          <a:p>
            <a:r>
              <a:rPr lang="en-NZ" dirty="0"/>
              <a:t>Changes will be supported by a new timetabling policy</a:t>
            </a:r>
          </a:p>
          <a:p>
            <a:r>
              <a:rPr lang="en-NZ" dirty="0"/>
              <a:t>A post publication change process will be put in place with formal approval required</a:t>
            </a:r>
          </a:p>
          <a:p>
            <a:endParaRPr lang="en-NZ" dirty="0"/>
          </a:p>
        </p:txBody>
      </p:sp>
    </p:spTree>
    <p:extLst>
      <p:ext uri="{BB962C8B-B14F-4D97-AF65-F5344CB8AC3E}">
        <p14:creationId xmlns:p14="http://schemas.microsoft.com/office/powerpoint/2010/main" val="2625725550"/>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smtClean="0">
                <a:solidFill>
                  <a:schemeClr val="bg1"/>
                </a:solidFill>
                <a:latin typeface="Arial Narrow" panose="020B0606020202030204" pitchFamily="34" charset="0"/>
              </a:rPr>
              <a:t>We need feedback</a:t>
            </a:r>
            <a:endParaRPr lang="en-GB" altLang="en-US" dirty="0">
              <a:solidFill>
                <a:schemeClr val="bg1"/>
              </a:solidFill>
              <a:latin typeface="Arial Narrow" panose="020B0606020202030204" pitchFamily="34" charset="0"/>
            </a:endParaRPr>
          </a:p>
        </p:txBody>
      </p:sp>
      <p:sp>
        <p:nvSpPr>
          <p:cNvPr id="4" name="Content Placeholder 3"/>
          <p:cNvSpPr>
            <a:spLocks noGrp="1"/>
          </p:cNvSpPr>
          <p:nvPr>
            <p:ph idx="1"/>
          </p:nvPr>
        </p:nvSpPr>
        <p:spPr/>
        <p:txBody>
          <a:bodyPr>
            <a:normAutofit fontScale="92500"/>
          </a:bodyPr>
          <a:lstStyle/>
          <a:p>
            <a:r>
              <a:rPr lang="en-NZ" dirty="0" smtClean="0"/>
              <a:t>We need your feedback (and that of your teams).</a:t>
            </a:r>
          </a:p>
          <a:p>
            <a:r>
              <a:rPr lang="en-NZ" dirty="0" smtClean="0"/>
              <a:t>When providing feedback please indicate if feedback relates to the system, business process and rules or may be as a result of a lack of understanding.</a:t>
            </a:r>
          </a:p>
          <a:p>
            <a:r>
              <a:rPr lang="en-NZ" dirty="0" smtClean="0"/>
              <a:t>Pass this information on to the Project Team </a:t>
            </a:r>
            <a:r>
              <a:rPr lang="en-NZ" u="sng" dirty="0" smtClean="0"/>
              <a:t>NOT</a:t>
            </a:r>
            <a:r>
              <a:rPr lang="en-NZ" dirty="0" smtClean="0"/>
              <a:t> the Timetabling Office.</a:t>
            </a:r>
          </a:p>
          <a:p>
            <a:r>
              <a:rPr lang="en-NZ" dirty="0" smtClean="0"/>
              <a:t>The project team will triage the feedback and ensure that the right people attend to and/or address the feedback.</a:t>
            </a:r>
          </a:p>
          <a:p>
            <a:r>
              <a:rPr lang="en-NZ" dirty="0" smtClean="0"/>
              <a:t>Project updates are provided via the Deans and via The Nest.</a:t>
            </a:r>
            <a:endParaRPr lang="en-NZ" dirty="0"/>
          </a:p>
          <a:p>
            <a:r>
              <a:rPr lang="en-NZ" dirty="0" smtClean="0"/>
              <a:t>If you have any additional questions or comments please contact the project team through Stewart Chandler, Project Manager.</a:t>
            </a:r>
            <a:endParaRPr lang="en-NZ" dirty="0"/>
          </a:p>
        </p:txBody>
      </p:sp>
    </p:spTree>
    <p:extLst>
      <p:ext uri="{BB962C8B-B14F-4D97-AF65-F5344CB8AC3E}">
        <p14:creationId xmlns:p14="http://schemas.microsoft.com/office/powerpoint/2010/main" val="165643218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630616" y="293426"/>
            <a:ext cx="8507413" cy="495300"/>
          </a:xfrm>
          <a:prstGeom prst="rect">
            <a:avLst/>
          </a:prstGeom>
          <a:extLst>
            <a:ext uri="{909E8E84-426E-40DD-AFC4-6F175D3DCCD1}">
              <a14:hiddenFill xmlns:a14="http://schemas.microsoft.com/office/drawing/2010/main">
                <a:solidFill>
                  <a:srgbClr val="99FF33"/>
                </a:solidFill>
              </a14:hiddenFill>
            </a:ext>
          </a:extLst>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dirty="0" smtClean="0">
                <a:solidFill>
                  <a:schemeClr val="bg1"/>
                </a:solidFill>
                <a:latin typeface="Arial Narrow" panose="020B0606020202030204" pitchFamily="34" charset="0"/>
              </a:rPr>
              <a:t>Policy updates</a:t>
            </a:r>
            <a:endParaRPr lang="en-GB" altLang="en-US" dirty="0">
              <a:solidFill>
                <a:schemeClr val="bg1"/>
              </a:solidFill>
              <a:latin typeface="Arial Narrow" panose="020B0606020202030204" pitchFamily="34" charset="0"/>
            </a:endParaRPr>
          </a:p>
        </p:txBody>
      </p:sp>
      <p:sp>
        <p:nvSpPr>
          <p:cNvPr id="4" name="Content Placeholder 3"/>
          <p:cNvSpPr>
            <a:spLocks noGrp="1"/>
          </p:cNvSpPr>
          <p:nvPr>
            <p:ph idx="1"/>
          </p:nvPr>
        </p:nvSpPr>
        <p:spPr/>
        <p:txBody>
          <a:bodyPr>
            <a:normAutofit/>
          </a:bodyPr>
          <a:lstStyle/>
          <a:p>
            <a:r>
              <a:rPr lang="en-NZ" dirty="0" smtClean="0"/>
              <a:t>We understand that there maybe updates to the current timetabling policy as this was last updated in 2010.</a:t>
            </a:r>
          </a:p>
          <a:p>
            <a:r>
              <a:rPr lang="en-NZ" dirty="0" smtClean="0"/>
              <a:t>We are working to understand what the future policy may look like and will communicate these changes once the proposed updates have been drafted.</a:t>
            </a:r>
          </a:p>
          <a:p>
            <a:pPr marL="0" indent="0">
              <a:buNone/>
            </a:pPr>
            <a:endParaRPr lang="en-NZ" dirty="0"/>
          </a:p>
        </p:txBody>
      </p:sp>
    </p:spTree>
    <p:extLst>
      <p:ext uri="{BB962C8B-B14F-4D97-AF65-F5344CB8AC3E}">
        <p14:creationId xmlns:p14="http://schemas.microsoft.com/office/powerpoint/2010/main" val="169346175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E621A61BC7C942859CAD19D7016709" ma:contentTypeVersion="4" ma:contentTypeDescription="Create a new document." ma:contentTypeScope="" ma:versionID="90c79294b799648d906c57725e7c5e4f">
  <xsd:schema xmlns:xsd="http://www.w3.org/2001/XMLSchema" xmlns:xs="http://www.w3.org/2001/XMLSchema" xmlns:p="http://schemas.microsoft.com/office/2006/metadata/properties" xmlns:ns2="88ff8ba2-626f-4894-bf10-1502d3bf75f7" xmlns:ns3="dc66c371-c2cf-4f71-8dae-9c35f37998d6" targetNamespace="http://schemas.microsoft.com/office/2006/metadata/properties" ma:root="true" ma:fieldsID="6b3571d1cd01f59b0dc7238da55b88de" ns2:_="" ns3:_="">
    <xsd:import namespace="88ff8ba2-626f-4894-bf10-1502d3bf75f7"/>
    <xsd:import namespace="dc66c371-c2cf-4f71-8dae-9c35f37998d6"/>
    <xsd:element name="properties">
      <xsd:complexType>
        <xsd:sequence>
          <xsd:element name="documentManagement">
            <xsd:complexType>
              <xsd:all>
                <xsd:element ref="ns2:Date" minOccurs="0"/>
                <xsd:element ref="ns2:Communication_x0020_Typ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ff8ba2-626f-4894-bf10-1502d3bf75f7" elementFormDefault="qualified">
    <xsd:import namespace="http://schemas.microsoft.com/office/2006/documentManagement/types"/>
    <xsd:import namespace="http://schemas.microsoft.com/office/infopath/2007/PartnerControls"/>
    <xsd:element name="Date" ma:index="8" nillable="true" ma:displayName="Date" ma:internalName="Date">
      <xsd:simpleType>
        <xsd:restriction base="dms:Text">
          <xsd:maxLength value="255"/>
        </xsd:restriction>
      </xsd:simpleType>
    </xsd:element>
    <xsd:element name="Communication_x0020_Type" ma:index="9" nillable="true" ma:displayName="Communication Type" ma:internalName="Communication_x0020_Typ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66c371-c2cf-4f71-8dae-9c35f37998d6"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dc66c371-c2cf-4f71-8dae-9c35f37998d6">
      <UserInfo>
        <DisplayName>Stewart Chandler</DisplayName>
        <AccountId>61</AccountId>
        <AccountType/>
      </UserInfo>
      <UserInfo>
        <DisplayName>Craig Eaton</DisplayName>
        <AccountId>44</AccountId>
        <AccountType/>
      </UserInfo>
      <UserInfo>
        <DisplayName>Linda Keesing-Styles</DisplayName>
        <AccountId>13</AccountId>
        <AccountType/>
      </UserInfo>
      <UserInfo>
        <DisplayName>Joanna Hay</DisplayName>
        <AccountId>54</AccountId>
        <AccountType/>
      </UserInfo>
    </SharedWithUsers>
    <Date xmlns="88ff8ba2-626f-4894-bf10-1502d3bf75f7" xsi:nil="true"/>
    <Communication_x0020_Type xmlns="88ff8ba2-626f-4894-bf10-1502d3bf75f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E1F842-1FFF-4B33-A03A-9D8CFACDD7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ff8ba2-626f-4894-bf10-1502d3bf75f7"/>
    <ds:schemaRef ds:uri="dc66c371-c2cf-4f71-8dae-9c35f37998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E96E80-0A7A-439C-905E-0317FD27AB7A}">
  <ds:schemaRefs>
    <ds:schemaRef ds:uri="88ff8ba2-626f-4894-bf10-1502d3bf75f7"/>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dc66c371-c2cf-4f71-8dae-9c35f37998d6"/>
    <ds:schemaRef ds:uri="http://schemas.microsoft.com/office/2006/metadata/properti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B74A150D-836E-4164-AA6B-960204342F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1852</TotalTime>
  <Words>996</Words>
  <Application>Microsoft Office PowerPoint</Application>
  <PresentationFormat>Widescreen</PresentationFormat>
  <Paragraphs>210</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Narrow</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Unitec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Manager</dc:title>
  <dc:creator>Organisational Development;Organisational Change</dc:creator>
  <cp:lastModifiedBy>Richard Hill</cp:lastModifiedBy>
  <cp:revision>124</cp:revision>
  <cp:lastPrinted>2016-08-05T00:39:59Z</cp:lastPrinted>
  <dcterms:created xsi:type="dcterms:W3CDTF">2016-08-04T22:02:45Z</dcterms:created>
  <dcterms:modified xsi:type="dcterms:W3CDTF">2018-07-03T21:36:42Z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0x01010062E621A61BC7C942859CAD19D7016709</vt:lpwstr>
  </property>
</Properties>
</file>